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51" r:id="rId1"/>
    <p:sldMasterId id="2147483753" r:id="rId2"/>
  </p:sldMasterIdLst>
  <p:notesMasterIdLst>
    <p:notesMasterId r:id="rId43"/>
  </p:notesMasterIdLst>
  <p:handoutMasterIdLst>
    <p:handoutMasterId r:id="rId44"/>
  </p:handoutMasterIdLst>
  <p:sldIdLst>
    <p:sldId id="370" r:id="rId3"/>
    <p:sldId id="371" r:id="rId4"/>
    <p:sldId id="276" r:id="rId5"/>
    <p:sldId id="379" r:id="rId6"/>
    <p:sldId id="373" r:id="rId7"/>
    <p:sldId id="372" r:id="rId8"/>
    <p:sldId id="374" r:id="rId9"/>
    <p:sldId id="375" r:id="rId10"/>
    <p:sldId id="376" r:id="rId11"/>
    <p:sldId id="377" r:id="rId12"/>
    <p:sldId id="380" r:id="rId13"/>
    <p:sldId id="378" r:id="rId14"/>
    <p:sldId id="381" r:id="rId15"/>
    <p:sldId id="382" r:id="rId16"/>
    <p:sldId id="383" r:id="rId17"/>
    <p:sldId id="384" r:id="rId18"/>
    <p:sldId id="385" r:id="rId19"/>
    <p:sldId id="386" r:id="rId20"/>
    <p:sldId id="387" r:id="rId21"/>
    <p:sldId id="388" r:id="rId22"/>
    <p:sldId id="390" r:id="rId23"/>
    <p:sldId id="391" r:id="rId24"/>
    <p:sldId id="406" r:id="rId25"/>
    <p:sldId id="389" r:id="rId26"/>
    <p:sldId id="407" r:id="rId27"/>
    <p:sldId id="392" r:id="rId28"/>
    <p:sldId id="393" r:id="rId29"/>
    <p:sldId id="405" r:id="rId30"/>
    <p:sldId id="394" r:id="rId31"/>
    <p:sldId id="395" r:id="rId32"/>
    <p:sldId id="396" r:id="rId33"/>
    <p:sldId id="398" r:id="rId34"/>
    <p:sldId id="397" r:id="rId35"/>
    <p:sldId id="399" r:id="rId36"/>
    <p:sldId id="400" r:id="rId37"/>
    <p:sldId id="401" r:id="rId38"/>
    <p:sldId id="403" r:id="rId39"/>
    <p:sldId id="404" r:id="rId40"/>
    <p:sldId id="408" r:id="rId41"/>
    <p:sldId id="273" r:id="rId4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67" autoAdjust="0"/>
    <p:restoredTop sz="94675" autoAdjust="0"/>
  </p:normalViewPr>
  <p:slideViewPr>
    <p:cSldViewPr>
      <p:cViewPr varScale="1">
        <p:scale>
          <a:sx n="84" d="100"/>
          <a:sy n="84" d="100"/>
        </p:scale>
        <p:origin x="-1434" y="-78"/>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4" d="100"/>
          <a:sy n="54" d="100"/>
        </p:scale>
        <p:origin x="-2928"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4B3AC3-A217-4040-AAC8-D97CA2D4E52D}" type="doc">
      <dgm:prSet loTypeId="urn:microsoft.com/office/officeart/2005/8/layout/arrow2" loCatId="process" qsTypeId="urn:microsoft.com/office/officeart/2005/8/quickstyle/3d3" qsCatId="3D" csTypeId="urn:microsoft.com/office/officeart/2005/8/colors/colorful2" csCatId="colorful"/>
      <dgm:spPr/>
      <dgm:t>
        <a:bodyPr/>
        <a:lstStyle/>
        <a:p>
          <a:endParaRPr lang="zh-CN" altLang="en-US"/>
        </a:p>
      </dgm:t>
    </dgm:pt>
    <dgm:pt modelId="{8BAACEC1-1628-4946-A5BD-947435E58A9D}">
      <dgm:prSet/>
      <dgm:spPr/>
      <dgm:t>
        <a:bodyPr/>
        <a:lstStyle/>
        <a:p>
          <a:pPr rtl="0"/>
          <a:r>
            <a:rPr lang="en-US" b="1" dirty="0" smtClean="0"/>
            <a:t>5.1.1</a:t>
          </a:r>
          <a:r>
            <a:rPr lang="zh-CN" b="1" dirty="0" smtClean="0"/>
            <a:t>冷链物流</a:t>
          </a:r>
          <a:endParaRPr lang="zh-CN" b="1" dirty="0"/>
        </a:p>
      </dgm:t>
    </dgm:pt>
    <dgm:pt modelId="{95230312-D952-44CE-ABEF-E88FC1416B79}" type="parTrans" cxnId="{51B30FE9-FC0D-43A8-9596-641618BAB60C}">
      <dgm:prSet/>
      <dgm:spPr/>
      <dgm:t>
        <a:bodyPr/>
        <a:lstStyle/>
        <a:p>
          <a:endParaRPr lang="zh-CN" altLang="en-US"/>
        </a:p>
      </dgm:t>
    </dgm:pt>
    <dgm:pt modelId="{2F7B83AB-F4C7-4D29-A7DF-1F34709D1168}" type="sibTrans" cxnId="{51B30FE9-FC0D-43A8-9596-641618BAB60C}">
      <dgm:prSet/>
      <dgm:spPr/>
      <dgm:t>
        <a:bodyPr/>
        <a:lstStyle/>
        <a:p>
          <a:endParaRPr lang="zh-CN" altLang="en-US"/>
        </a:p>
      </dgm:t>
    </dgm:pt>
    <dgm:pt modelId="{BE3434DD-621E-42F5-ADC9-70B4967F45E9}">
      <dgm:prSet/>
      <dgm:spPr/>
      <dgm:t>
        <a:bodyPr/>
        <a:lstStyle/>
        <a:p>
          <a:pPr rtl="0"/>
          <a:r>
            <a:rPr lang="en-US" b="1" dirty="0" smtClean="0"/>
            <a:t>5.1.2</a:t>
          </a:r>
          <a:r>
            <a:rPr lang="zh-CN" b="1" dirty="0" smtClean="0"/>
            <a:t>冷链物流的重要性</a:t>
          </a:r>
          <a:endParaRPr lang="zh-CN" dirty="0"/>
        </a:p>
      </dgm:t>
    </dgm:pt>
    <dgm:pt modelId="{46B8E067-FBC4-48AD-BD47-8F14C01E702B}" type="parTrans" cxnId="{AA0E0ECD-9BA7-4D72-99DB-B7DDC88C83AC}">
      <dgm:prSet/>
      <dgm:spPr/>
      <dgm:t>
        <a:bodyPr/>
        <a:lstStyle/>
        <a:p>
          <a:endParaRPr lang="zh-CN" altLang="en-US"/>
        </a:p>
      </dgm:t>
    </dgm:pt>
    <dgm:pt modelId="{61918C38-D4F7-490B-A8F3-4017A58924E2}" type="sibTrans" cxnId="{AA0E0ECD-9BA7-4D72-99DB-B7DDC88C83AC}">
      <dgm:prSet/>
      <dgm:spPr/>
      <dgm:t>
        <a:bodyPr/>
        <a:lstStyle/>
        <a:p>
          <a:endParaRPr lang="zh-CN" altLang="en-US"/>
        </a:p>
      </dgm:t>
    </dgm:pt>
    <dgm:pt modelId="{C1F7B95F-31A0-4005-840A-DBEE9CAA4DEB}">
      <dgm:prSet/>
      <dgm:spPr/>
      <dgm:t>
        <a:bodyPr/>
        <a:lstStyle/>
        <a:p>
          <a:pPr rtl="0"/>
          <a:r>
            <a:rPr lang="en-US" b="1" dirty="0" smtClean="0"/>
            <a:t>5.1.3</a:t>
          </a:r>
          <a:r>
            <a:rPr lang="zh-CN" b="1" dirty="0" smtClean="0"/>
            <a:t>智能冷链物流</a:t>
          </a:r>
          <a:endParaRPr lang="zh-CN" dirty="0"/>
        </a:p>
      </dgm:t>
    </dgm:pt>
    <dgm:pt modelId="{3A377F2D-E041-477B-A31A-EA20F698985B}" type="parTrans" cxnId="{35EE8883-A270-4AFD-94A9-324A851A625D}">
      <dgm:prSet/>
      <dgm:spPr/>
      <dgm:t>
        <a:bodyPr/>
        <a:lstStyle/>
        <a:p>
          <a:endParaRPr lang="zh-CN" altLang="en-US"/>
        </a:p>
      </dgm:t>
    </dgm:pt>
    <dgm:pt modelId="{436F1B07-7027-44C1-8FDC-5EC56BCB0592}" type="sibTrans" cxnId="{35EE8883-A270-4AFD-94A9-324A851A625D}">
      <dgm:prSet/>
      <dgm:spPr/>
      <dgm:t>
        <a:bodyPr/>
        <a:lstStyle/>
        <a:p>
          <a:endParaRPr lang="zh-CN" altLang="en-US"/>
        </a:p>
      </dgm:t>
    </dgm:pt>
    <dgm:pt modelId="{E24073D0-3A00-4E74-A0EE-1BBF745B86C8}">
      <dgm:prSet/>
      <dgm:spPr/>
      <dgm:t>
        <a:bodyPr/>
        <a:lstStyle/>
        <a:p>
          <a:pPr rtl="0"/>
          <a:r>
            <a:rPr lang="en-US" b="1" dirty="0" smtClean="0"/>
            <a:t>5.1.4</a:t>
          </a:r>
          <a:r>
            <a:rPr lang="zh-CN" b="1" dirty="0" smtClean="0"/>
            <a:t>国内外发展状况</a:t>
          </a:r>
          <a:endParaRPr lang="zh-CN" dirty="0"/>
        </a:p>
      </dgm:t>
    </dgm:pt>
    <dgm:pt modelId="{D7B591B2-706C-4BE0-86CD-45D6733F91CD}" type="parTrans" cxnId="{A26C89D3-3B5B-4BE7-A3E9-EFDD4A09C308}">
      <dgm:prSet/>
      <dgm:spPr/>
      <dgm:t>
        <a:bodyPr/>
        <a:lstStyle/>
        <a:p>
          <a:endParaRPr lang="zh-CN" altLang="en-US"/>
        </a:p>
      </dgm:t>
    </dgm:pt>
    <dgm:pt modelId="{99ED802A-2F86-47AE-8C2F-183B97BC5392}" type="sibTrans" cxnId="{A26C89D3-3B5B-4BE7-A3E9-EFDD4A09C308}">
      <dgm:prSet/>
      <dgm:spPr/>
      <dgm:t>
        <a:bodyPr/>
        <a:lstStyle/>
        <a:p>
          <a:endParaRPr lang="zh-CN" altLang="en-US"/>
        </a:p>
      </dgm:t>
    </dgm:pt>
    <dgm:pt modelId="{389A39DD-EB87-48F8-8430-F938FC89BB5A}" type="pres">
      <dgm:prSet presAssocID="{CB4B3AC3-A217-4040-AAC8-D97CA2D4E52D}" presName="arrowDiagram" presStyleCnt="0">
        <dgm:presLayoutVars>
          <dgm:chMax val="5"/>
          <dgm:dir/>
          <dgm:resizeHandles val="exact"/>
        </dgm:presLayoutVars>
      </dgm:prSet>
      <dgm:spPr/>
    </dgm:pt>
    <dgm:pt modelId="{C550F7ED-49EF-4A0E-8BB9-372DDF9B90A1}" type="pres">
      <dgm:prSet presAssocID="{CB4B3AC3-A217-4040-AAC8-D97CA2D4E52D}" presName="arrow" presStyleLbl="bgShp" presStyleIdx="0" presStyleCnt="1"/>
      <dgm:spPr/>
    </dgm:pt>
    <dgm:pt modelId="{F96DF838-2F2A-4B3D-9C3D-A04301EEE164}" type="pres">
      <dgm:prSet presAssocID="{CB4B3AC3-A217-4040-AAC8-D97CA2D4E52D}" presName="arrowDiagram4" presStyleCnt="0"/>
      <dgm:spPr/>
    </dgm:pt>
    <dgm:pt modelId="{E23A4BAC-C3E8-4420-8CCB-E0EB7AEEB1FC}" type="pres">
      <dgm:prSet presAssocID="{8BAACEC1-1628-4946-A5BD-947435E58A9D}" presName="bullet4a" presStyleLbl="node1" presStyleIdx="0" presStyleCnt="4"/>
      <dgm:spPr/>
    </dgm:pt>
    <dgm:pt modelId="{A0D366C5-9D53-459D-92DC-39764E58A5DE}" type="pres">
      <dgm:prSet presAssocID="{8BAACEC1-1628-4946-A5BD-947435E58A9D}" presName="textBox4a" presStyleLbl="revTx" presStyleIdx="0" presStyleCnt="4">
        <dgm:presLayoutVars>
          <dgm:bulletEnabled val="1"/>
        </dgm:presLayoutVars>
      </dgm:prSet>
      <dgm:spPr/>
    </dgm:pt>
    <dgm:pt modelId="{EE715421-A750-419E-887A-4FDBA08F7CA0}" type="pres">
      <dgm:prSet presAssocID="{BE3434DD-621E-42F5-ADC9-70B4967F45E9}" presName="bullet4b" presStyleLbl="node1" presStyleIdx="1" presStyleCnt="4"/>
      <dgm:spPr/>
    </dgm:pt>
    <dgm:pt modelId="{CDECD562-EFAB-4C32-BD52-78B48076E887}" type="pres">
      <dgm:prSet presAssocID="{BE3434DD-621E-42F5-ADC9-70B4967F45E9}" presName="textBox4b" presStyleLbl="revTx" presStyleIdx="1" presStyleCnt="4">
        <dgm:presLayoutVars>
          <dgm:bulletEnabled val="1"/>
        </dgm:presLayoutVars>
      </dgm:prSet>
      <dgm:spPr/>
    </dgm:pt>
    <dgm:pt modelId="{0045C2BC-6B00-40BE-88C6-D2222DE92505}" type="pres">
      <dgm:prSet presAssocID="{C1F7B95F-31A0-4005-840A-DBEE9CAA4DEB}" presName="bullet4c" presStyleLbl="node1" presStyleIdx="2" presStyleCnt="4"/>
      <dgm:spPr/>
    </dgm:pt>
    <dgm:pt modelId="{4665CE49-D670-420A-950A-FE1A942FF6CE}" type="pres">
      <dgm:prSet presAssocID="{C1F7B95F-31A0-4005-840A-DBEE9CAA4DEB}" presName="textBox4c" presStyleLbl="revTx" presStyleIdx="2" presStyleCnt="4">
        <dgm:presLayoutVars>
          <dgm:bulletEnabled val="1"/>
        </dgm:presLayoutVars>
      </dgm:prSet>
      <dgm:spPr/>
    </dgm:pt>
    <dgm:pt modelId="{54BE2F56-FE6D-4998-815A-9EA62B2600C9}" type="pres">
      <dgm:prSet presAssocID="{E24073D0-3A00-4E74-A0EE-1BBF745B86C8}" presName="bullet4d" presStyleLbl="node1" presStyleIdx="3" presStyleCnt="4"/>
      <dgm:spPr/>
    </dgm:pt>
    <dgm:pt modelId="{8DBB6734-3C07-45A2-8281-76C79DF87ED3}" type="pres">
      <dgm:prSet presAssocID="{E24073D0-3A00-4E74-A0EE-1BBF745B86C8}" presName="textBox4d" presStyleLbl="revTx" presStyleIdx="3" presStyleCnt="4">
        <dgm:presLayoutVars>
          <dgm:bulletEnabled val="1"/>
        </dgm:presLayoutVars>
      </dgm:prSet>
      <dgm:spPr/>
    </dgm:pt>
  </dgm:ptLst>
  <dgm:cxnLst>
    <dgm:cxn modelId="{16179B50-9D98-4149-A4EA-2F553D2E8560}" type="presOf" srcId="{8BAACEC1-1628-4946-A5BD-947435E58A9D}" destId="{A0D366C5-9D53-459D-92DC-39764E58A5DE}" srcOrd="0" destOrd="0" presId="urn:microsoft.com/office/officeart/2005/8/layout/arrow2"/>
    <dgm:cxn modelId="{85A8689F-36EE-4F36-AFCC-2BBB5E7B5798}" type="presOf" srcId="{C1F7B95F-31A0-4005-840A-DBEE9CAA4DEB}" destId="{4665CE49-D670-420A-950A-FE1A942FF6CE}" srcOrd="0" destOrd="0" presId="urn:microsoft.com/office/officeart/2005/8/layout/arrow2"/>
    <dgm:cxn modelId="{E7AB517F-E67D-4F26-B362-ADE1383A1673}" type="presOf" srcId="{CB4B3AC3-A217-4040-AAC8-D97CA2D4E52D}" destId="{389A39DD-EB87-48F8-8430-F938FC89BB5A}" srcOrd="0" destOrd="0" presId="urn:microsoft.com/office/officeart/2005/8/layout/arrow2"/>
    <dgm:cxn modelId="{FD5043F1-8F28-4B79-984C-798D5B2426B7}" type="presOf" srcId="{BE3434DD-621E-42F5-ADC9-70B4967F45E9}" destId="{CDECD562-EFAB-4C32-BD52-78B48076E887}" srcOrd="0" destOrd="0" presId="urn:microsoft.com/office/officeart/2005/8/layout/arrow2"/>
    <dgm:cxn modelId="{A26C89D3-3B5B-4BE7-A3E9-EFDD4A09C308}" srcId="{CB4B3AC3-A217-4040-AAC8-D97CA2D4E52D}" destId="{E24073D0-3A00-4E74-A0EE-1BBF745B86C8}" srcOrd="3" destOrd="0" parTransId="{D7B591B2-706C-4BE0-86CD-45D6733F91CD}" sibTransId="{99ED802A-2F86-47AE-8C2F-183B97BC5392}"/>
    <dgm:cxn modelId="{51B30FE9-FC0D-43A8-9596-641618BAB60C}" srcId="{CB4B3AC3-A217-4040-AAC8-D97CA2D4E52D}" destId="{8BAACEC1-1628-4946-A5BD-947435E58A9D}" srcOrd="0" destOrd="0" parTransId="{95230312-D952-44CE-ABEF-E88FC1416B79}" sibTransId="{2F7B83AB-F4C7-4D29-A7DF-1F34709D1168}"/>
    <dgm:cxn modelId="{35EE8883-A270-4AFD-94A9-324A851A625D}" srcId="{CB4B3AC3-A217-4040-AAC8-D97CA2D4E52D}" destId="{C1F7B95F-31A0-4005-840A-DBEE9CAA4DEB}" srcOrd="2" destOrd="0" parTransId="{3A377F2D-E041-477B-A31A-EA20F698985B}" sibTransId="{436F1B07-7027-44C1-8FDC-5EC56BCB0592}"/>
    <dgm:cxn modelId="{32266C79-1185-4BBB-9F3B-16C21394BA10}" type="presOf" srcId="{E24073D0-3A00-4E74-A0EE-1BBF745B86C8}" destId="{8DBB6734-3C07-45A2-8281-76C79DF87ED3}" srcOrd="0" destOrd="0" presId="urn:microsoft.com/office/officeart/2005/8/layout/arrow2"/>
    <dgm:cxn modelId="{AA0E0ECD-9BA7-4D72-99DB-B7DDC88C83AC}" srcId="{CB4B3AC3-A217-4040-AAC8-D97CA2D4E52D}" destId="{BE3434DD-621E-42F5-ADC9-70B4967F45E9}" srcOrd="1" destOrd="0" parTransId="{46B8E067-FBC4-48AD-BD47-8F14C01E702B}" sibTransId="{61918C38-D4F7-490B-A8F3-4017A58924E2}"/>
    <dgm:cxn modelId="{D379F359-589D-420D-A67C-EC0B031EA5D9}" type="presParOf" srcId="{389A39DD-EB87-48F8-8430-F938FC89BB5A}" destId="{C550F7ED-49EF-4A0E-8BB9-372DDF9B90A1}" srcOrd="0" destOrd="0" presId="urn:microsoft.com/office/officeart/2005/8/layout/arrow2"/>
    <dgm:cxn modelId="{894D8727-3A8C-4313-9E33-A976874530FD}" type="presParOf" srcId="{389A39DD-EB87-48F8-8430-F938FC89BB5A}" destId="{F96DF838-2F2A-4B3D-9C3D-A04301EEE164}" srcOrd="1" destOrd="0" presId="urn:microsoft.com/office/officeart/2005/8/layout/arrow2"/>
    <dgm:cxn modelId="{DCB8410C-C2D4-4A53-9F6B-187791D581BD}" type="presParOf" srcId="{F96DF838-2F2A-4B3D-9C3D-A04301EEE164}" destId="{E23A4BAC-C3E8-4420-8CCB-E0EB7AEEB1FC}" srcOrd="0" destOrd="0" presId="urn:microsoft.com/office/officeart/2005/8/layout/arrow2"/>
    <dgm:cxn modelId="{3427E7AD-679A-48AB-94BD-3DF56174FBF1}" type="presParOf" srcId="{F96DF838-2F2A-4B3D-9C3D-A04301EEE164}" destId="{A0D366C5-9D53-459D-92DC-39764E58A5DE}" srcOrd="1" destOrd="0" presId="urn:microsoft.com/office/officeart/2005/8/layout/arrow2"/>
    <dgm:cxn modelId="{BFA34CC5-EBD4-428D-94C3-9148BA7FD671}" type="presParOf" srcId="{F96DF838-2F2A-4B3D-9C3D-A04301EEE164}" destId="{EE715421-A750-419E-887A-4FDBA08F7CA0}" srcOrd="2" destOrd="0" presId="urn:microsoft.com/office/officeart/2005/8/layout/arrow2"/>
    <dgm:cxn modelId="{965F038F-1C0C-4E94-8E11-113D972688F2}" type="presParOf" srcId="{F96DF838-2F2A-4B3D-9C3D-A04301EEE164}" destId="{CDECD562-EFAB-4C32-BD52-78B48076E887}" srcOrd="3" destOrd="0" presId="urn:microsoft.com/office/officeart/2005/8/layout/arrow2"/>
    <dgm:cxn modelId="{778F870F-B280-432B-B619-6D32826310A6}" type="presParOf" srcId="{F96DF838-2F2A-4B3D-9C3D-A04301EEE164}" destId="{0045C2BC-6B00-40BE-88C6-D2222DE92505}" srcOrd="4" destOrd="0" presId="urn:microsoft.com/office/officeart/2005/8/layout/arrow2"/>
    <dgm:cxn modelId="{D7CD8BBA-2053-4584-AE2E-829A9FB33308}" type="presParOf" srcId="{F96DF838-2F2A-4B3D-9C3D-A04301EEE164}" destId="{4665CE49-D670-420A-950A-FE1A942FF6CE}" srcOrd="5" destOrd="0" presId="urn:microsoft.com/office/officeart/2005/8/layout/arrow2"/>
    <dgm:cxn modelId="{D4A01A2F-2AC2-4F99-9D1A-46F7EE1D570D}" type="presParOf" srcId="{F96DF838-2F2A-4B3D-9C3D-A04301EEE164}" destId="{54BE2F56-FE6D-4998-815A-9EA62B2600C9}" srcOrd="6" destOrd="0" presId="urn:microsoft.com/office/officeart/2005/8/layout/arrow2"/>
    <dgm:cxn modelId="{56032E18-23CB-436F-A4E8-4B894227CA68}" type="presParOf" srcId="{F96DF838-2F2A-4B3D-9C3D-A04301EEE164}" destId="{8DBB6734-3C07-45A2-8281-76C79DF87ED3}" srcOrd="7" destOrd="0" presId="urn:microsoft.com/office/officeart/2005/8/layout/arrow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5B8AFB-C604-467C-AB01-BF9BA3FC270A}" type="doc">
      <dgm:prSet loTypeId="urn:microsoft.com/office/officeart/2005/8/layout/vList3#1" loCatId="list" qsTypeId="urn:microsoft.com/office/officeart/2005/8/quickstyle/simple5" qsCatId="simple" csTypeId="urn:microsoft.com/office/officeart/2005/8/colors/accent5_1" csCatId="accent5" phldr="1"/>
      <dgm:spPr/>
    </dgm:pt>
    <dgm:pt modelId="{C6AB8822-1BDE-4B1F-9A46-5849B9509436}">
      <dgm:prSet phldrT="[文本]" custT="1"/>
      <dgm:spPr/>
      <dgm:t>
        <a:bodyPr/>
        <a:lstStyle/>
        <a:p>
          <a:pPr algn="just"/>
          <a:r>
            <a:rPr lang="zh-CN" sz="1800" b="1" dirty="0" smtClean="0"/>
            <a:t>冷链物流是食品安全的重要保障</a:t>
          </a:r>
          <a:endParaRPr lang="zh-CN" altLang="en-US" sz="1800" b="1" dirty="0">
            <a:latin typeface="华文细黑" pitchFamily="2" charset="-122"/>
            <a:ea typeface="华文细黑" pitchFamily="2" charset="-122"/>
          </a:endParaRPr>
        </a:p>
      </dgm:t>
    </dgm:pt>
    <dgm:pt modelId="{6FA52072-92CD-438A-AC86-8DE2B2BC1AD5}" type="parTrans" cxnId="{D9A785FF-B050-4781-B9CD-3DE32B4B5050}">
      <dgm:prSet/>
      <dgm:spPr/>
      <dgm:t>
        <a:bodyPr/>
        <a:lstStyle/>
        <a:p>
          <a:endParaRPr lang="zh-CN" altLang="en-US" sz="1600"/>
        </a:p>
      </dgm:t>
    </dgm:pt>
    <dgm:pt modelId="{94493C10-3AF8-4622-84CC-776FB4739228}" type="sibTrans" cxnId="{D9A785FF-B050-4781-B9CD-3DE32B4B5050}">
      <dgm:prSet/>
      <dgm:spPr/>
      <dgm:t>
        <a:bodyPr/>
        <a:lstStyle/>
        <a:p>
          <a:endParaRPr lang="zh-CN" altLang="en-US" sz="1600"/>
        </a:p>
      </dgm:t>
    </dgm:pt>
    <dgm:pt modelId="{36F1997B-58B1-4F96-B2F4-FB24CF60E45F}">
      <dgm:prSet phldrT="[文本]" custT="1"/>
      <dgm:spPr/>
      <dgm:t>
        <a:bodyPr/>
        <a:lstStyle/>
        <a:p>
          <a:pPr algn="just"/>
          <a:r>
            <a:rPr lang="zh-CN" sz="1800" b="1" dirty="0" smtClean="0"/>
            <a:t>冷链物流是生鲜食品行业发展的基础运用</a:t>
          </a:r>
          <a:endParaRPr lang="zh-CN" altLang="en-US" sz="1800" b="1" dirty="0"/>
        </a:p>
      </dgm:t>
    </dgm:pt>
    <dgm:pt modelId="{D14F5960-CB4F-4FF4-B31E-96E9A5A79E48}" type="parTrans" cxnId="{F099C94F-F790-4022-B602-AA7502D0EE88}">
      <dgm:prSet/>
      <dgm:spPr/>
      <dgm:t>
        <a:bodyPr/>
        <a:lstStyle/>
        <a:p>
          <a:endParaRPr lang="zh-CN" altLang="en-US" sz="1600"/>
        </a:p>
      </dgm:t>
    </dgm:pt>
    <dgm:pt modelId="{37456F72-3AFC-46F1-AA7A-BFEACE9D791E}" type="sibTrans" cxnId="{F099C94F-F790-4022-B602-AA7502D0EE88}">
      <dgm:prSet/>
      <dgm:spPr/>
      <dgm:t>
        <a:bodyPr/>
        <a:lstStyle/>
        <a:p>
          <a:endParaRPr lang="zh-CN" altLang="en-US" sz="1600"/>
        </a:p>
      </dgm:t>
    </dgm:pt>
    <dgm:pt modelId="{0DE6BE7A-506B-461E-BCF4-F17D16E6EB84}">
      <dgm:prSet phldrT="[文本]" custT="1"/>
      <dgm:spPr/>
      <dgm:t>
        <a:bodyPr/>
        <a:lstStyle/>
        <a:p>
          <a:pPr algn="just"/>
          <a:r>
            <a:rPr lang="zh-CN" sz="1800" b="1" dirty="0" smtClean="0"/>
            <a:t>冷链物流可以丰富食品品种、提高食品的品质</a:t>
          </a:r>
          <a:endParaRPr lang="zh-CN" altLang="en-US" sz="1800" b="1" dirty="0">
            <a:latin typeface="华文细黑" pitchFamily="2" charset="-122"/>
            <a:ea typeface="华文细黑" pitchFamily="2" charset="-122"/>
          </a:endParaRPr>
        </a:p>
      </dgm:t>
    </dgm:pt>
    <dgm:pt modelId="{989E81F1-0348-461D-B80F-ADC53448B8CC}" type="parTrans" cxnId="{3F3376A9-A322-4B3A-877E-F17AA8EA9303}">
      <dgm:prSet/>
      <dgm:spPr/>
      <dgm:t>
        <a:bodyPr/>
        <a:lstStyle/>
        <a:p>
          <a:endParaRPr lang="zh-CN" altLang="en-US" sz="1600"/>
        </a:p>
      </dgm:t>
    </dgm:pt>
    <dgm:pt modelId="{982FD4C5-24EF-4E62-B22D-3F1675772050}" type="sibTrans" cxnId="{3F3376A9-A322-4B3A-877E-F17AA8EA9303}">
      <dgm:prSet/>
      <dgm:spPr/>
      <dgm:t>
        <a:bodyPr/>
        <a:lstStyle/>
        <a:p>
          <a:endParaRPr lang="zh-CN" altLang="en-US" sz="1600"/>
        </a:p>
      </dgm:t>
    </dgm:pt>
    <dgm:pt modelId="{7402BC36-E4A0-4B27-B8DD-0E88AA39E273}" type="pres">
      <dgm:prSet presAssocID="{695B8AFB-C604-467C-AB01-BF9BA3FC270A}" presName="linearFlow" presStyleCnt="0">
        <dgm:presLayoutVars>
          <dgm:dir/>
          <dgm:resizeHandles val="exact"/>
        </dgm:presLayoutVars>
      </dgm:prSet>
      <dgm:spPr/>
    </dgm:pt>
    <dgm:pt modelId="{217EDD7C-D8D9-4D2B-BC5D-68A3323BAF5C}" type="pres">
      <dgm:prSet presAssocID="{C6AB8822-1BDE-4B1F-9A46-5849B9509436}" presName="composite" presStyleCnt="0"/>
      <dgm:spPr/>
    </dgm:pt>
    <dgm:pt modelId="{3F78F78C-BFC3-4439-A75D-4CED3D0C596F}" type="pres">
      <dgm:prSet presAssocID="{C6AB8822-1BDE-4B1F-9A46-5849B9509436}" presName="imgShp" presStyleLbl="fgImgPlace1" presStyleIdx="0" presStyleCnt="3"/>
      <dgm:spPr/>
    </dgm:pt>
    <dgm:pt modelId="{22005033-6BD6-4CC0-A344-03A5431D7E63}" type="pres">
      <dgm:prSet presAssocID="{C6AB8822-1BDE-4B1F-9A46-5849B9509436}" presName="txShp" presStyleLbl="node1" presStyleIdx="0" presStyleCnt="3" custScaleX="112569" custLinFactNeighborX="8561">
        <dgm:presLayoutVars>
          <dgm:bulletEnabled val="1"/>
        </dgm:presLayoutVars>
      </dgm:prSet>
      <dgm:spPr/>
      <dgm:t>
        <a:bodyPr/>
        <a:lstStyle/>
        <a:p>
          <a:endParaRPr lang="zh-CN" altLang="en-US"/>
        </a:p>
      </dgm:t>
    </dgm:pt>
    <dgm:pt modelId="{C56D0970-397E-42E8-96A7-CE077FF2DE90}" type="pres">
      <dgm:prSet presAssocID="{94493C10-3AF8-4622-84CC-776FB4739228}" presName="spacing" presStyleCnt="0"/>
      <dgm:spPr/>
    </dgm:pt>
    <dgm:pt modelId="{2FFFF54A-AF86-42DD-80B9-B995AACFEDF9}" type="pres">
      <dgm:prSet presAssocID="{36F1997B-58B1-4F96-B2F4-FB24CF60E45F}" presName="composite" presStyleCnt="0"/>
      <dgm:spPr/>
    </dgm:pt>
    <dgm:pt modelId="{05333FF4-06CB-4440-8961-12CF852D2509}" type="pres">
      <dgm:prSet presAssocID="{36F1997B-58B1-4F96-B2F4-FB24CF60E45F}" presName="imgShp" presStyleLbl="fgImgPlace1" presStyleIdx="1" presStyleCnt="3"/>
      <dgm:spPr/>
    </dgm:pt>
    <dgm:pt modelId="{CEEF15F5-45BD-4521-9191-57C28430A7F4}" type="pres">
      <dgm:prSet presAssocID="{36F1997B-58B1-4F96-B2F4-FB24CF60E45F}" presName="txShp" presStyleLbl="node1" presStyleIdx="1" presStyleCnt="3" custScaleX="112569" custLinFactNeighborX="8561">
        <dgm:presLayoutVars>
          <dgm:bulletEnabled val="1"/>
        </dgm:presLayoutVars>
      </dgm:prSet>
      <dgm:spPr/>
      <dgm:t>
        <a:bodyPr/>
        <a:lstStyle/>
        <a:p>
          <a:endParaRPr lang="zh-CN" altLang="en-US"/>
        </a:p>
      </dgm:t>
    </dgm:pt>
    <dgm:pt modelId="{606A7D02-C0A9-46CE-8079-26773C58BA17}" type="pres">
      <dgm:prSet presAssocID="{37456F72-3AFC-46F1-AA7A-BFEACE9D791E}" presName="spacing" presStyleCnt="0"/>
      <dgm:spPr/>
    </dgm:pt>
    <dgm:pt modelId="{7F884AF9-5EBF-4B6F-86C2-D90E6F3E3E27}" type="pres">
      <dgm:prSet presAssocID="{0DE6BE7A-506B-461E-BCF4-F17D16E6EB84}" presName="composite" presStyleCnt="0"/>
      <dgm:spPr/>
    </dgm:pt>
    <dgm:pt modelId="{5912A510-D4DB-4BBC-AB82-47B3AFC6A548}" type="pres">
      <dgm:prSet presAssocID="{0DE6BE7A-506B-461E-BCF4-F17D16E6EB84}" presName="imgShp" presStyleLbl="fgImgPlace1" presStyleIdx="2" presStyleCnt="3"/>
      <dgm:spPr/>
    </dgm:pt>
    <dgm:pt modelId="{44D70ADA-D328-4CC1-B5CB-060A823C4DBE}" type="pres">
      <dgm:prSet presAssocID="{0DE6BE7A-506B-461E-BCF4-F17D16E6EB84}" presName="txShp" presStyleLbl="node1" presStyleIdx="2" presStyleCnt="3" custScaleX="112569" custLinFactNeighborX="8561">
        <dgm:presLayoutVars>
          <dgm:bulletEnabled val="1"/>
        </dgm:presLayoutVars>
      </dgm:prSet>
      <dgm:spPr/>
      <dgm:t>
        <a:bodyPr/>
        <a:lstStyle/>
        <a:p>
          <a:endParaRPr lang="zh-CN" altLang="en-US"/>
        </a:p>
      </dgm:t>
    </dgm:pt>
  </dgm:ptLst>
  <dgm:cxnLst>
    <dgm:cxn modelId="{F5BDE160-4D85-427C-BCDD-015260863C17}" type="presOf" srcId="{36F1997B-58B1-4F96-B2F4-FB24CF60E45F}" destId="{CEEF15F5-45BD-4521-9191-57C28430A7F4}" srcOrd="0" destOrd="0" presId="urn:microsoft.com/office/officeart/2005/8/layout/vList3#1"/>
    <dgm:cxn modelId="{F099C94F-F790-4022-B602-AA7502D0EE88}" srcId="{695B8AFB-C604-467C-AB01-BF9BA3FC270A}" destId="{36F1997B-58B1-4F96-B2F4-FB24CF60E45F}" srcOrd="1" destOrd="0" parTransId="{D14F5960-CB4F-4FF4-B31E-96E9A5A79E48}" sibTransId="{37456F72-3AFC-46F1-AA7A-BFEACE9D791E}"/>
    <dgm:cxn modelId="{53D746B1-D17D-4637-81F1-841FF7F3D988}" type="presOf" srcId="{C6AB8822-1BDE-4B1F-9A46-5849B9509436}" destId="{22005033-6BD6-4CC0-A344-03A5431D7E63}" srcOrd="0" destOrd="0" presId="urn:microsoft.com/office/officeart/2005/8/layout/vList3#1"/>
    <dgm:cxn modelId="{D9A785FF-B050-4781-B9CD-3DE32B4B5050}" srcId="{695B8AFB-C604-467C-AB01-BF9BA3FC270A}" destId="{C6AB8822-1BDE-4B1F-9A46-5849B9509436}" srcOrd="0" destOrd="0" parTransId="{6FA52072-92CD-438A-AC86-8DE2B2BC1AD5}" sibTransId="{94493C10-3AF8-4622-84CC-776FB4739228}"/>
    <dgm:cxn modelId="{9B7453C1-48C2-4CEC-9A9F-5DC145EB48D7}" type="presOf" srcId="{0DE6BE7A-506B-461E-BCF4-F17D16E6EB84}" destId="{44D70ADA-D328-4CC1-B5CB-060A823C4DBE}" srcOrd="0" destOrd="0" presId="urn:microsoft.com/office/officeart/2005/8/layout/vList3#1"/>
    <dgm:cxn modelId="{3F3376A9-A322-4B3A-877E-F17AA8EA9303}" srcId="{695B8AFB-C604-467C-AB01-BF9BA3FC270A}" destId="{0DE6BE7A-506B-461E-BCF4-F17D16E6EB84}" srcOrd="2" destOrd="0" parTransId="{989E81F1-0348-461D-B80F-ADC53448B8CC}" sibTransId="{982FD4C5-24EF-4E62-B22D-3F1675772050}"/>
    <dgm:cxn modelId="{6CCD715F-BD4D-420C-B0B1-A7D5A5B24BC7}" type="presOf" srcId="{695B8AFB-C604-467C-AB01-BF9BA3FC270A}" destId="{7402BC36-E4A0-4B27-B8DD-0E88AA39E273}" srcOrd="0" destOrd="0" presId="urn:microsoft.com/office/officeart/2005/8/layout/vList3#1"/>
    <dgm:cxn modelId="{AEDD347D-B1C6-404A-8060-2804E7C53E22}" type="presParOf" srcId="{7402BC36-E4A0-4B27-B8DD-0E88AA39E273}" destId="{217EDD7C-D8D9-4D2B-BC5D-68A3323BAF5C}" srcOrd="0" destOrd="0" presId="urn:microsoft.com/office/officeart/2005/8/layout/vList3#1"/>
    <dgm:cxn modelId="{C8FC1C54-1028-4869-B903-F32C54CF1431}" type="presParOf" srcId="{217EDD7C-D8D9-4D2B-BC5D-68A3323BAF5C}" destId="{3F78F78C-BFC3-4439-A75D-4CED3D0C596F}" srcOrd="0" destOrd="0" presId="urn:microsoft.com/office/officeart/2005/8/layout/vList3#1"/>
    <dgm:cxn modelId="{1A2D0855-E3A8-40E8-8689-F2FF89244BFE}" type="presParOf" srcId="{217EDD7C-D8D9-4D2B-BC5D-68A3323BAF5C}" destId="{22005033-6BD6-4CC0-A344-03A5431D7E63}" srcOrd="1" destOrd="0" presId="urn:microsoft.com/office/officeart/2005/8/layout/vList3#1"/>
    <dgm:cxn modelId="{2981C443-E12F-4572-9DFF-F2232F1DD2ED}" type="presParOf" srcId="{7402BC36-E4A0-4B27-B8DD-0E88AA39E273}" destId="{C56D0970-397E-42E8-96A7-CE077FF2DE90}" srcOrd="1" destOrd="0" presId="urn:microsoft.com/office/officeart/2005/8/layout/vList3#1"/>
    <dgm:cxn modelId="{47EB03F4-C8D5-477D-9B48-C6649040B655}" type="presParOf" srcId="{7402BC36-E4A0-4B27-B8DD-0E88AA39E273}" destId="{2FFFF54A-AF86-42DD-80B9-B995AACFEDF9}" srcOrd="2" destOrd="0" presId="urn:microsoft.com/office/officeart/2005/8/layout/vList3#1"/>
    <dgm:cxn modelId="{22167795-C065-468B-B58E-F0D5EEA3925A}" type="presParOf" srcId="{2FFFF54A-AF86-42DD-80B9-B995AACFEDF9}" destId="{05333FF4-06CB-4440-8961-12CF852D2509}" srcOrd="0" destOrd="0" presId="urn:microsoft.com/office/officeart/2005/8/layout/vList3#1"/>
    <dgm:cxn modelId="{4D340A2F-1077-4305-88CD-0EE4A7B5C18A}" type="presParOf" srcId="{2FFFF54A-AF86-42DD-80B9-B995AACFEDF9}" destId="{CEEF15F5-45BD-4521-9191-57C28430A7F4}" srcOrd="1" destOrd="0" presId="urn:microsoft.com/office/officeart/2005/8/layout/vList3#1"/>
    <dgm:cxn modelId="{51C6299E-C719-46E6-B3EC-38E7C9C31D81}" type="presParOf" srcId="{7402BC36-E4A0-4B27-B8DD-0E88AA39E273}" destId="{606A7D02-C0A9-46CE-8079-26773C58BA17}" srcOrd="3" destOrd="0" presId="urn:microsoft.com/office/officeart/2005/8/layout/vList3#1"/>
    <dgm:cxn modelId="{94DD9974-DEC1-4138-B007-982F74D293D3}" type="presParOf" srcId="{7402BC36-E4A0-4B27-B8DD-0E88AA39E273}" destId="{7F884AF9-5EBF-4B6F-86C2-D90E6F3E3E27}" srcOrd="4" destOrd="0" presId="urn:microsoft.com/office/officeart/2005/8/layout/vList3#1"/>
    <dgm:cxn modelId="{DD978ED2-B231-4DFC-8052-74060E98787E}" type="presParOf" srcId="{7F884AF9-5EBF-4B6F-86C2-D90E6F3E3E27}" destId="{5912A510-D4DB-4BBC-AB82-47B3AFC6A548}" srcOrd="0" destOrd="0" presId="urn:microsoft.com/office/officeart/2005/8/layout/vList3#1"/>
    <dgm:cxn modelId="{E13F2C5B-C7DD-4D07-8962-0F298B62D57A}" type="presParOf" srcId="{7F884AF9-5EBF-4B6F-86C2-D90E6F3E3E27}" destId="{44D70ADA-D328-4CC1-B5CB-060A823C4DBE}" srcOrd="1" destOrd="0" presId="urn:microsoft.com/office/officeart/2005/8/layout/vList3#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F87BC5D-FEED-471F-B898-D82411E4D7C4}" type="doc">
      <dgm:prSet loTypeId="urn:microsoft.com/office/officeart/2005/8/layout/target3" loCatId="list" qsTypeId="urn:microsoft.com/office/officeart/2005/8/quickstyle/3d1" qsCatId="3D" csTypeId="urn:microsoft.com/office/officeart/2005/8/colors/colorful2" csCatId="colorful"/>
      <dgm:spPr/>
      <dgm:t>
        <a:bodyPr/>
        <a:lstStyle/>
        <a:p>
          <a:endParaRPr lang="zh-CN" altLang="en-US"/>
        </a:p>
      </dgm:t>
    </dgm:pt>
    <dgm:pt modelId="{2C237EE9-C0FC-4A0B-9E54-6747C25ECE93}">
      <dgm:prSet/>
      <dgm:spPr/>
      <dgm:t>
        <a:bodyPr/>
        <a:lstStyle/>
        <a:p>
          <a:pPr algn="l" rtl="0"/>
          <a:r>
            <a:rPr lang="en-US" b="1" dirty="0" smtClean="0"/>
            <a:t>5.2.1 </a:t>
          </a:r>
          <a:r>
            <a:rPr lang="zh-CN" b="1" dirty="0" smtClean="0"/>
            <a:t>系统总体设计</a:t>
          </a:r>
          <a:endParaRPr lang="en-US" b="1" dirty="0"/>
        </a:p>
      </dgm:t>
    </dgm:pt>
    <dgm:pt modelId="{89CCCAF3-2FFF-46E4-A5CB-11B97898FF96}" type="parTrans" cxnId="{F43E1E68-5615-42B5-B8E0-9AA67467EDB5}">
      <dgm:prSet/>
      <dgm:spPr/>
      <dgm:t>
        <a:bodyPr/>
        <a:lstStyle/>
        <a:p>
          <a:endParaRPr lang="zh-CN" altLang="en-US"/>
        </a:p>
      </dgm:t>
    </dgm:pt>
    <dgm:pt modelId="{448DE349-7C5A-439C-B6E8-52D3864476DC}" type="sibTrans" cxnId="{F43E1E68-5615-42B5-B8E0-9AA67467EDB5}">
      <dgm:prSet/>
      <dgm:spPr/>
      <dgm:t>
        <a:bodyPr/>
        <a:lstStyle/>
        <a:p>
          <a:endParaRPr lang="zh-CN" altLang="en-US"/>
        </a:p>
      </dgm:t>
    </dgm:pt>
    <dgm:pt modelId="{5A671DC3-F735-48EA-B9B2-B0E8BFC7E2D3}">
      <dgm:prSet/>
      <dgm:spPr/>
      <dgm:t>
        <a:bodyPr/>
        <a:lstStyle/>
        <a:p>
          <a:pPr algn="l" rtl="0"/>
          <a:r>
            <a:rPr lang="en-US" b="1" dirty="0" smtClean="0"/>
            <a:t>5.2.2 </a:t>
          </a:r>
          <a:r>
            <a:rPr lang="zh-CN" b="1" dirty="0" smtClean="0"/>
            <a:t>感知系统设计</a:t>
          </a:r>
          <a:endParaRPr lang="zh-CN" dirty="0"/>
        </a:p>
      </dgm:t>
    </dgm:pt>
    <dgm:pt modelId="{A575C500-35EC-48F4-8F9F-D5DDE1458F4A}" type="parTrans" cxnId="{9F58B860-8B55-4207-86CE-878C8931340B}">
      <dgm:prSet/>
      <dgm:spPr/>
      <dgm:t>
        <a:bodyPr/>
        <a:lstStyle/>
        <a:p>
          <a:endParaRPr lang="zh-CN" altLang="en-US"/>
        </a:p>
      </dgm:t>
    </dgm:pt>
    <dgm:pt modelId="{7561B294-418F-400A-A4E5-E0B5DCED8DA1}" type="sibTrans" cxnId="{9F58B860-8B55-4207-86CE-878C8931340B}">
      <dgm:prSet/>
      <dgm:spPr/>
      <dgm:t>
        <a:bodyPr/>
        <a:lstStyle/>
        <a:p>
          <a:endParaRPr lang="zh-CN" altLang="en-US"/>
        </a:p>
      </dgm:t>
    </dgm:pt>
    <dgm:pt modelId="{93F811C0-7DB3-439F-9339-108D40A1EBC6}">
      <dgm:prSet/>
      <dgm:spPr/>
      <dgm:t>
        <a:bodyPr/>
        <a:lstStyle/>
        <a:p>
          <a:pPr algn="l" rtl="0"/>
          <a:r>
            <a:rPr lang="en-US" b="1" dirty="0" smtClean="0"/>
            <a:t>5.2.3 </a:t>
          </a:r>
          <a:r>
            <a:rPr lang="zh-CN" b="1" dirty="0" smtClean="0"/>
            <a:t>通信传输系统设计</a:t>
          </a:r>
          <a:endParaRPr lang="zh-CN" dirty="0"/>
        </a:p>
      </dgm:t>
    </dgm:pt>
    <dgm:pt modelId="{B6E82C88-3C85-4BED-8E31-0C4765733C4C}" type="parTrans" cxnId="{04AFB392-E026-4797-8CA2-E7AF67D64BD6}">
      <dgm:prSet/>
      <dgm:spPr/>
      <dgm:t>
        <a:bodyPr/>
        <a:lstStyle/>
        <a:p>
          <a:endParaRPr lang="zh-CN" altLang="en-US"/>
        </a:p>
      </dgm:t>
    </dgm:pt>
    <dgm:pt modelId="{F927F918-45D4-4F67-8331-58BE246E982F}" type="sibTrans" cxnId="{04AFB392-E026-4797-8CA2-E7AF67D64BD6}">
      <dgm:prSet/>
      <dgm:spPr/>
      <dgm:t>
        <a:bodyPr/>
        <a:lstStyle/>
        <a:p>
          <a:endParaRPr lang="zh-CN" altLang="en-US"/>
        </a:p>
      </dgm:t>
    </dgm:pt>
    <dgm:pt modelId="{A0C2D80F-A097-4512-A269-02D25305BA70}">
      <dgm:prSet/>
      <dgm:spPr/>
      <dgm:t>
        <a:bodyPr/>
        <a:lstStyle/>
        <a:p>
          <a:pPr algn="l" rtl="0"/>
          <a:r>
            <a:rPr lang="en-US" b="1" dirty="0" smtClean="0"/>
            <a:t>5.2.4 </a:t>
          </a:r>
          <a:r>
            <a:rPr lang="zh-CN" b="1" dirty="0" smtClean="0"/>
            <a:t>软件管理系统设计</a:t>
          </a:r>
          <a:endParaRPr lang="zh-CN" dirty="0"/>
        </a:p>
      </dgm:t>
    </dgm:pt>
    <dgm:pt modelId="{B14F6EF5-C84E-4E9D-8599-6D0B27E49CFA}" type="parTrans" cxnId="{FBB0B419-30B8-4290-A7EB-8DDBFE602010}">
      <dgm:prSet/>
      <dgm:spPr/>
      <dgm:t>
        <a:bodyPr/>
        <a:lstStyle/>
        <a:p>
          <a:endParaRPr lang="zh-CN" altLang="en-US"/>
        </a:p>
      </dgm:t>
    </dgm:pt>
    <dgm:pt modelId="{F8ECE5EC-F7C8-40F9-9886-3974567856A7}" type="sibTrans" cxnId="{FBB0B419-30B8-4290-A7EB-8DDBFE602010}">
      <dgm:prSet/>
      <dgm:spPr/>
      <dgm:t>
        <a:bodyPr/>
        <a:lstStyle/>
        <a:p>
          <a:endParaRPr lang="zh-CN" altLang="en-US"/>
        </a:p>
      </dgm:t>
    </dgm:pt>
    <dgm:pt modelId="{2753E3FA-8224-46AF-96F7-FAF504582902}">
      <dgm:prSet/>
      <dgm:spPr/>
      <dgm:t>
        <a:bodyPr/>
        <a:lstStyle/>
        <a:p>
          <a:pPr algn="l" rtl="0"/>
          <a:r>
            <a:rPr lang="en-US" b="1" dirty="0" smtClean="0"/>
            <a:t>5.2.5 </a:t>
          </a:r>
          <a:r>
            <a:rPr lang="zh-CN" b="1" dirty="0" smtClean="0"/>
            <a:t>软件系统功能设计</a:t>
          </a:r>
          <a:endParaRPr lang="zh-CN" dirty="0"/>
        </a:p>
      </dgm:t>
    </dgm:pt>
    <dgm:pt modelId="{C28C749C-7D2B-4C43-BA37-5DF63FD4583D}" type="parTrans" cxnId="{92305E1B-8D9F-42B5-9B1E-D86DB833C6FA}">
      <dgm:prSet/>
      <dgm:spPr/>
      <dgm:t>
        <a:bodyPr/>
        <a:lstStyle/>
        <a:p>
          <a:endParaRPr lang="zh-CN" altLang="en-US"/>
        </a:p>
      </dgm:t>
    </dgm:pt>
    <dgm:pt modelId="{79163D39-9B19-4028-BE91-E5B4AEF56911}" type="sibTrans" cxnId="{92305E1B-8D9F-42B5-9B1E-D86DB833C6FA}">
      <dgm:prSet/>
      <dgm:spPr/>
      <dgm:t>
        <a:bodyPr/>
        <a:lstStyle/>
        <a:p>
          <a:endParaRPr lang="zh-CN" altLang="en-US"/>
        </a:p>
      </dgm:t>
    </dgm:pt>
    <dgm:pt modelId="{B526A02D-87F6-49CA-8FBB-2A2B22BEA536}" type="pres">
      <dgm:prSet presAssocID="{EF87BC5D-FEED-471F-B898-D82411E4D7C4}" presName="Name0" presStyleCnt="0">
        <dgm:presLayoutVars>
          <dgm:chMax val="7"/>
          <dgm:dir/>
          <dgm:animLvl val="lvl"/>
          <dgm:resizeHandles val="exact"/>
        </dgm:presLayoutVars>
      </dgm:prSet>
      <dgm:spPr/>
    </dgm:pt>
    <dgm:pt modelId="{D72E080E-7B7B-491B-A378-0FCF2EB04D0C}" type="pres">
      <dgm:prSet presAssocID="{2C237EE9-C0FC-4A0B-9E54-6747C25ECE93}" presName="circle1" presStyleLbl="node1" presStyleIdx="0" presStyleCnt="5"/>
      <dgm:spPr/>
    </dgm:pt>
    <dgm:pt modelId="{E2080B33-69A3-4C9E-B9EE-4A9DF9B336E8}" type="pres">
      <dgm:prSet presAssocID="{2C237EE9-C0FC-4A0B-9E54-6747C25ECE93}" presName="space" presStyleCnt="0"/>
      <dgm:spPr/>
    </dgm:pt>
    <dgm:pt modelId="{E73E8E98-CF4F-49E6-8C68-84C396B98101}" type="pres">
      <dgm:prSet presAssocID="{2C237EE9-C0FC-4A0B-9E54-6747C25ECE93}" presName="rect1" presStyleLbl="alignAcc1" presStyleIdx="0" presStyleCnt="5"/>
      <dgm:spPr/>
    </dgm:pt>
    <dgm:pt modelId="{DC521AAE-DB23-466F-87ED-AA0C5558DB3A}" type="pres">
      <dgm:prSet presAssocID="{5A671DC3-F735-48EA-B9B2-B0E8BFC7E2D3}" presName="vertSpace2" presStyleLbl="node1" presStyleIdx="0" presStyleCnt="5"/>
      <dgm:spPr/>
    </dgm:pt>
    <dgm:pt modelId="{AA7E8817-9FC9-454E-AFC9-1FFB3E8A4544}" type="pres">
      <dgm:prSet presAssocID="{5A671DC3-F735-48EA-B9B2-B0E8BFC7E2D3}" presName="circle2" presStyleLbl="node1" presStyleIdx="1" presStyleCnt="5"/>
      <dgm:spPr/>
    </dgm:pt>
    <dgm:pt modelId="{7002AF91-6578-4403-8B43-BFA9BF165CCD}" type="pres">
      <dgm:prSet presAssocID="{5A671DC3-F735-48EA-B9B2-B0E8BFC7E2D3}" presName="rect2" presStyleLbl="alignAcc1" presStyleIdx="1" presStyleCnt="5"/>
      <dgm:spPr/>
    </dgm:pt>
    <dgm:pt modelId="{64301342-B630-4411-B408-F5F0560FA1E7}" type="pres">
      <dgm:prSet presAssocID="{93F811C0-7DB3-439F-9339-108D40A1EBC6}" presName="vertSpace3" presStyleLbl="node1" presStyleIdx="1" presStyleCnt="5"/>
      <dgm:spPr/>
    </dgm:pt>
    <dgm:pt modelId="{FEE48811-FC92-4B0E-90BD-13A3B3EFF0A6}" type="pres">
      <dgm:prSet presAssocID="{93F811C0-7DB3-439F-9339-108D40A1EBC6}" presName="circle3" presStyleLbl="node1" presStyleIdx="2" presStyleCnt="5"/>
      <dgm:spPr/>
    </dgm:pt>
    <dgm:pt modelId="{681E5673-377C-4868-9356-E81F505BCAED}" type="pres">
      <dgm:prSet presAssocID="{93F811C0-7DB3-439F-9339-108D40A1EBC6}" presName="rect3" presStyleLbl="alignAcc1" presStyleIdx="2" presStyleCnt="5"/>
      <dgm:spPr/>
    </dgm:pt>
    <dgm:pt modelId="{DD36DED5-06E3-454A-832F-9668CC58E589}" type="pres">
      <dgm:prSet presAssocID="{A0C2D80F-A097-4512-A269-02D25305BA70}" presName="vertSpace4" presStyleLbl="node1" presStyleIdx="2" presStyleCnt="5"/>
      <dgm:spPr/>
    </dgm:pt>
    <dgm:pt modelId="{02A40F56-3194-4016-B4A8-184B384481F6}" type="pres">
      <dgm:prSet presAssocID="{A0C2D80F-A097-4512-A269-02D25305BA70}" presName="circle4" presStyleLbl="node1" presStyleIdx="3" presStyleCnt="5"/>
      <dgm:spPr/>
    </dgm:pt>
    <dgm:pt modelId="{C9D078B0-9507-45C9-B926-A7A79C81F048}" type="pres">
      <dgm:prSet presAssocID="{A0C2D80F-A097-4512-A269-02D25305BA70}" presName="rect4" presStyleLbl="alignAcc1" presStyleIdx="3" presStyleCnt="5"/>
      <dgm:spPr/>
    </dgm:pt>
    <dgm:pt modelId="{6ED452C8-DBD1-40BD-AE33-0D805B9B5DF8}" type="pres">
      <dgm:prSet presAssocID="{2753E3FA-8224-46AF-96F7-FAF504582902}" presName="vertSpace5" presStyleLbl="node1" presStyleIdx="3" presStyleCnt="5"/>
      <dgm:spPr/>
    </dgm:pt>
    <dgm:pt modelId="{413B320E-B367-4A26-AE66-A7A4BAA0FF0B}" type="pres">
      <dgm:prSet presAssocID="{2753E3FA-8224-46AF-96F7-FAF504582902}" presName="circle5" presStyleLbl="node1" presStyleIdx="4" presStyleCnt="5"/>
      <dgm:spPr/>
    </dgm:pt>
    <dgm:pt modelId="{B81791D5-87E8-4825-9734-F6DA69A02ED2}" type="pres">
      <dgm:prSet presAssocID="{2753E3FA-8224-46AF-96F7-FAF504582902}" presName="rect5" presStyleLbl="alignAcc1" presStyleIdx="4" presStyleCnt="5"/>
      <dgm:spPr/>
    </dgm:pt>
    <dgm:pt modelId="{41F8A946-37B3-474F-8A4B-C5766C7AA8A3}" type="pres">
      <dgm:prSet presAssocID="{2C237EE9-C0FC-4A0B-9E54-6747C25ECE93}" presName="rect1ParTxNoCh" presStyleLbl="alignAcc1" presStyleIdx="4" presStyleCnt="5">
        <dgm:presLayoutVars>
          <dgm:chMax val="1"/>
          <dgm:bulletEnabled val="1"/>
        </dgm:presLayoutVars>
      </dgm:prSet>
      <dgm:spPr/>
    </dgm:pt>
    <dgm:pt modelId="{9D3EED34-C99B-4ED3-9D76-F86C34F3C5CA}" type="pres">
      <dgm:prSet presAssocID="{5A671DC3-F735-48EA-B9B2-B0E8BFC7E2D3}" presName="rect2ParTxNoCh" presStyleLbl="alignAcc1" presStyleIdx="4" presStyleCnt="5">
        <dgm:presLayoutVars>
          <dgm:chMax val="1"/>
          <dgm:bulletEnabled val="1"/>
        </dgm:presLayoutVars>
      </dgm:prSet>
      <dgm:spPr/>
    </dgm:pt>
    <dgm:pt modelId="{A25A0E09-6AFF-43F9-A910-EE8D3F6C1C73}" type="pres">
      <dgm:prSet presAssocID="{93F811C0-7DB3-439F-9339-108D40A1EBC6}" presName="rect3ParTxNoCh" presStyleLbl="alignAcc1" presStyleIdx="4" presStyleCnt="5">
        <dgm:presLayoutVars>
          <dgm:chMax val="1"/>
          <dgm:bulletEnabled val="1"/>
        </dgm:presLayoutVars>
      </dgm:prSet>
      <dgm:spPr/>
    </dgm:pt>
    <dgm:pt modelId="{8ADABE53-1810-4BA7-8A4C-921092635EEF}" type="pres">
      <dgm:prSet presAssocID="{A0C2D80F-A097-4512-A269-02D25305BA70}" presName="rect4ParTxNoCh" presStyleLbl="alignAcc1" presStyleIdx="4" presStyleCnt="5">
        <dgm:presLayoutVars>
          <dgm:chMax val="1"/>
          <dgm:bulletEnabled val="1"/>
        </dgm:presLayoutVars>
      </dgm:prSet>
      <dgm:spPr/>
    </dgm:pt>
    <dgm:pt modelId="{E20F5775-4EEA-45B8-B776-7922CFA41C73}" type="pres">
      <dgm:prSet presAssocID="{2753E3FA-8224-46AF-96F7-FAF504582902}" presName="rect5ParTxNoCh" presStyleLbl="alignAcc1" presStyleIdx="4" presStyleCnt="5">
        <dgm:presLayoutVars>
          <dgm:chMax val="1"/>
          <dgm:bulletEnabled val="1"/>
        </dgm:presLayoutVars>
      </dgm:prSet>
      <dgm:spPr/>
    </dgm:pt>
  </dgm:ptLst>
  <dgm:cxnLst>
    <dgm:cxn modelId="{93A2FCC4-869F-4D20-A492-1288A62FF5C8}" type="presOf" srcId="{A0C2D80F-A097-4512-A269-02D25305BA70}" destId="{C9D078B0-9507-45C9-B926-A7A79C81F048}" srcOrd="0" destOrd="0" presId="urn:microsoft.com/office/officeart/2005/8/layout/target3"/>
    <dgm:cxn modelId="{0979C8A2-7B79-4614-A55F-3A596AC5DB52}" type="presOf" srcId="{5A671DC3-F735-48EA-B9B2-B0E8BFC7E2D3}" destId="{7002AF91-6578-4403-8B43-BFA9BF165CCD}" srcOrd="0" destOrd="0" presId="urn:microsoft.com/office/officeart/2005/8/layout/target3"/>
    <dgm:cxn modelId="{9F58B860-8B55-4207-86CE-878C8931340B}" srcId="{EF87BC5D-FEED-471F-B898-D82411E4D7C4}" destId="{5A671DC3-F735-48EA-B9B2-B0E8BFC7E2D3}" srcOrd="1" destOrd="0" parTransId="{A575C500-35EC-48F4-8F9F-D5DDE1458F4A}" sibTransId="{7561B294-418F-400A-A4E5-E0B5DCED8DA1}"/>
    <dgm:cxn modelId="{04AFB392-E026-4797-8CA2-E7AF67D64BD6}" srcId="{EF87BC5D-FEED-471F-B898-D82411E4D7C4}" destId="{93F811C0-7DB3-439F-9339-108D40A1EBC6}" srcOrd="2" destOrd="0" parTransId="{B6E82C88-3C85-4BED-8E31-0C4765733C4C}" sibTransId="{F927F918-45D4-4F67-8331-58BE246E982F}"/>
    <dgm:cxn modelId="{58EA01CC-16F8-4B2C-8CBF-7C929DD2E7CD}" type="presOf" srcId="{2753E3FA-8224-46AF-96F7-FAF504582902}" destId="{B81791D5-87E8-4825-9734-F6DA69A02ED2}" srcOrd="0" destOrd="0" presId="urn:microsoft.com/office/officeart/2005/8/layout/target3"/>
    <dgm:cxn modelId="{0A5DAACF-C3EA-4F57-A7B1-908379C58F69}" type="presOf" srcId="{5A671DC3-F735-48EA-B9B2-B0E8BFC7E2D3}" destId="{9D3EED34-C99B-4ED3-9D76-F86C34F3C5CA}" srcOrd="1" destOrd="0" presId="urn:microsoft.com/office/officeart/2005/8/layout/target3"/>
    <dgm:cxn modelId="{92305E1B-8D9F-42B5-9B1E-D86DB833C6FA}" srcId="{EF87BC5D-FEED-471F-B898-D82411E4D7C4}" destId="{2753E3FA-8224-46AF-96F7-FAF504582902}" srcOrd="4" destOrd="0" parTransId="{C28C749C-7D2B-4C43-BA37-5DF63FD4583D}" sibTransId="{79163D39-9B19-4028-BE91-E5B4AEF56911}"/>
    <dgm:cxn modelId="{F017008C-0D9C-4D6B-9F59-BC8AEEA9D695}" type="presOf" srcId="{93F811C0-7DB3-439F-9339-108D40A1EBC6}" destId="{A25A0E09-6AFF-43F9-A910-EE8D3F6C1C73}" srcOrd="1" destOrd="0" presId="urn:microsoft.com/office/officeart/2005/8/layout/target3"/>
    <dgm:cxn modelId="{EB837C48-76F4-4D23-A574-3A0A6FF8848B}" type="presOf" srcId="{A0C2D80F-A097-4512-A269-02D25305BA70}" destId="{8ADABE53-1810-4BA7-8A4C-921092635EEF}" srcOrd="1" destOrd="0" presId="urn:microsoft.com/office/officeart/2005/8/layout/target3"/>
    <dgm:cxn modelId="{85BC8FC3-9765-4738-9643-52F65B6D372C}" type="presOf" srcId="{2C237EE9-C0FC-4A0B-9E54-6747C25ECE93}" destId="{41F8A946-37B3-474F-8A4B-C5766C7AA8A3}" srcOrd="1" destOrd="0" presId="urn:microsoft.com/office/officeart/2005/8/layout/target3"/>
    <dgm:cxn modelId="{F43E1E68-5615-42B5-B8E0-9AA67467EDB5}" srcId="{EF87BC5D-FEED-471F-B898-D82411E4D7C4}" destId="{2C237EE9-C0FC-4A0B-9E54-6747C25ECE93}" srcOrd="0" destOrd="0" parTransId="{89CCCAF3-2FFF-46E4-A5CB-11B97898FF96}" sibTransId="{448DE349-7C5A-439C-B6E8-52D3864476DC}"/>
    <dgm:cxn modelId="{A285865A-9598-4F84-9FE6-569D57312882}" type="presOf" srcId="{93F811C0-7DB3-439F-9339-108D40A1EBC6}" destId="{681E5673-377C-4868-9356-E81F505BCAED}" srcOrd="0" destOrd="0" presId="urn:microsoft.com/office/officeart/2005/8/layout/target3"/>
    <dgm:cxn modelId="{FBB0B419-30B8-4290-A7EB-8DDBFE602010}" srcId="{EF87BC5D-FEED-471F-B898-D82411E4D7C4}" destId="{A0C2D80F-A097-4512-A269-02D25305BA70}" srcOrd="3" destOrd="0" parTransId="{B14F6EF5-C84E-4E9D-8599-6D0B27E49CFA}" sibTransId="{F8ECE5EC-F7C8-40F9-9886-3974567856A7}"/>
    <dgm:cxn modelId="{C2DBA6A6-1B10-4F34-BD9E-1ABB77FD0F50}" type="presOf" srcId="{2C237EE9-C0FC-4A0B-9E54-6747C25ECE93}" destId="{E73E8E98-CF4F-49E6-8C68-84C396B98101}" srcOrd="0" destOrd="0" presId="urn:microsoft.com/office/officeart/2005/8/layout/target3"/>
    <dgm:cxn modelId="{A9924A3C-9314-4732-ADD2-23E2DEF4CCB4}" type="presOf" srcId="{EF87BC5D-FEED-471F-B898-D82411E4D7C4}" destId="{B526A02D-87F6-49CA-8FBB-2A2B22BEA536}" srcOrd="0" destOrd="0" presId="urn:microsoft.com/office/officeart/2005/8/layout/target3"/>
    <dgm:cxn modelId="{1304DD89-6625-4B55-8DE0-E440E0368A70}" type="presOf" srcId="{2753E3FA-8224-46AF-96F7-FAF504582902}" destId="{E20F5775-4EEA-45B8-B776-7922CFA41C73}" srcOrd="1" destOrd="0" presId="urn:microsoft.com/office/officeart/2005/8/layout/target3"/>
    <dgm:cxn modelId="{7BB59195-18AB-4060-8941-DE4749542E41}" type="presParOf" srcId="{B526A02D-87F6-49CA-8FBB-2A2B22BEA536}" destId="{D72E080E-7B7B-491B-A378-0FCF2EB04D0C}" srcOrd="0" destOrd="0" presId="urn:microsoft.com/office/officeart/2005/8/layout/target3"/>
    <dgm:cxn modelId="{3FE02292-052D-443B-99C3-C1DBD93A6A6B}" type="presParOf" srcId="{B526A02D-87F6-49CA-8FBB-2A2B22BEA536}" destId="{E2080B33-69A3-4C9E-B9EE-4A9DF9B336E8}" srcOrd="1" destOrd="0" presId="urn:microsoft.com/office/officeart/2005/8/layout/target3"/>
    <dgm:cxn modelId="{9237E93D-503B-4C97-A93A-3BD01539A1AE}" type="presParOf" srcId="{B526A02D-87F6-49CA-8FBB-2A2B22BEA536}" destId="{E73E8E98-CF4F-49E6-8C68-84C396B98101}" srcOrd="2" destOrd="0" presId="urn:microsoft.com/office/officeart/2005/8/layout/target3"/>
    <dgm:cxn modelId="{28CB243B-ADEE-4591-B8A8-01D589CFAE7C}" type="presParOf" srcId="{B526A02D-87F6-49CA-8FBB-2A2B22BEA536}" destId="{DC521AAE-DB23-466F-87ED-AA0C5558DB3A}" srcOrd="3" destOrd="0" presId="urn:microsoft.com/office/officeart/2005/8/layout/target3"/>
    <dgm:cxn modelId="{E71ACCFE-8429-4B36-A4FF-897507BDFF20}" type="presParOf" srcId="{B526A02D-87F6-49CA-8FBB-2A2B22BEA536}" destId="{AA7E8817-9FC9-454E-AFC9-1FFB3E8A4544}" srcOrd="4" destOrd="0" presId="urn:microsoft.com/office/officeart/2005/8/layout/target3"/>
    <dgm:cxn modelId="{A0E8D972-D1DC-49A8-B11E-32B885621CDD}" type="presParOf" srcId="{B526A02D-87F6-49CA-8FBB-2A2B22BEA536}" destId="{7002AF91-6578-4403-8B43-BFA9BF165CCD}" srcOrd="5" destOrd="0" presId="urn:microsoft.com/office/officeart/2005/8/layout/target3"/>
    <dgm:cxn modelId="{6FBBECB5-0216-4F18-AA75-B1F38393D904}" type="presParOf" srcId="{B526A02D-87F6-49CA-8FBB-2A2B22BEA536}" destId="{64301342-B630-4411-B408-F5F0560FA1E7}" srcOrd="6" destOrd="0" presId="urn:microsoft.com/office/officeart/2005/8/layout/target3"/>
    <dgm:cxn modelId="{2E2B1E23-3729-43F1-BE29-E4968ABE6E98}" type="presParOf" srcId="{B526A02D-87F6-49CA-8FBB-2A2B22BEA536}" destId="{FEE48811-FC92-4B0E-90BD-13A3B3EFF0A6}" srcOrd="7" destOrd="0" presId="urn:microsoft.com/office/officeart/2005/8/layout/target3"/>
    <dgm:cxn modelId="{2F0BEB6B-C689-4B28-884F-50E1754297A6}" type="presParOf" srcId="{B526A02D-87F6-49CA-8FBB-2A2B22BEA536}" destId="{681E5673-377C-4868-9356-E81F505BCAED}" srcOrd="8" destOrd="0" presId="urn:microsoft.com/office/officeart/2005/8/layout/target3"/>
    <dgm:cxn modelId="{487D958D-1E5A-4BC2-B36B-6910BAC1E41E}" type="presParOf" srcId="{B526A02D-87F6-49CA-8FBB-2A2B22BEA536}" destId="{DD36DED5-06E3-454A-832F-9668CC58E589}" srcOrd="9" destOrd="0" presId="urn:microsoft.com/office/officeart/2005/8/layout/target3"/>
    <dgm:cxn modelId="{9107366E-69A3-4EFA-8D0C-9EE7F961E450}" type="presParOf" srcId="{B526A02D-87F6-49CA-8FBB-2A2B22BEA536}" destId="{02A40F56-3194-4016-B4A8-184B384481F6}" srcOrd="10" destOrd="0" presId="urn:microsoft.com/office/officeart/2005/8/layout/target3"/>
    <dgm:cxn modelId="{3FFECC31-B4C5-4B31-B2C4-1C46A84FEE4D}" type="presParOf" srcId="{B526A02D-87F6-49CA-8FBB-2A2B22BEA536}" destId="{C9D078B0-9507-45C9-B926-A7A79C81F048}" srcOrd="11" destOrd="0" presId="urn:microsoft.com/office/officeart/2005/8/layout/target3"/>
    <dgm:cxn modelId="{4D478106-261D-41B0-80EE-566C5BA7365C}" type="presParOf" srcId="{B526A02D-87F6-49CA-8FBB-2A2B22BEA536}" destId="{6ED452C8-DBD1-40BD-AE33-0D805B9B5DF8}" srcOrd="12" destOrd="0" presId="urn:microsoft.com/office/officeart/2005/8/layout/target3"/>
    <dgm:cxn modelId="{71A08B98-CE70-43B2-9E04-13C9CCFD4A64}" type="presParOf" srcId="{B526A02D-87F6-49CA-8FBB-2A2B22BEA536}" destId="{413B320E-B367-4A26-AE66-A7A4BAA0FF0B}" srcOrd="13" destOrd="0" presId="urn:microsoft.com/office/officeart/2005/8/layout/target3"/>
    <dgm:cxn modelId="{1E626554-E9D5-4DC3-A3E9-9C1C6F3A0D87}" type="presParOf" srcId="{B526A02D-87F6-49CA-8FBB-2A2B22BEA536}" destId="{B81791D5-87E8-4825-9734-F6DA69A02ED2}" srcOrd="14" destOrd="0" presId="urn:microsoft.com/office/officeart/2005/8/layout/target3"/>
    <dgm:cxn modelId="{55E86223-F1F8-4E9E-B127-871E42F01E9D}" type="presParOf" srcId="{B526A02D-87F6-49CA-8FBB-2A2B22BEA536}" destId="{41F8A946-37B3-474F-8A4B-C5766C7AA8A3}" srcOrd="15" destOrd="0" presId="urn:microsoft.com/office/officeart/2005/8/layout/target3"/>
    <dgm:cxn modelId="{8E2AF7C0-9C5E-4A59-A83E-2F26050C3F39}" type="presParOf" srcId="{B526A02D-87F6-49CA-8FBB-2A2B22BEA536}" destId="{9D3EED34-C99B-4ED3-9D76-F86C34F3C5CA}" srcOrd="16" destOrd="0" presId="urn:microsoft.com/office/officeart/2005/8/layout/target3"/>
    <dgm:cxn modelId="{652FC98F-408C-45D3-9786-E48ABCDBB02E}" type="presParOf" srcId="{B526A02D-87F6-49CA-8FBB-2A2B22BEA536}" destId="{A25A0E09-6AFF-43F9-A910-EE8D3F6C1C73}" srcOrd="17" destOrd="0" presId="urn:microsoft.com/office/officeart/2005/8/layout/target3"/>
    <dgm:cxn modelId="{B23F20A6-A40A-45DE-B83D-EF99D9A6A4AC}" type="presParOf" srcId="{B526A02D-87F6-49CA-8FBB-2A2B22BEA536}" destId="{8ADABE53-1810-4BA7-8A4C-921092635EEF}" srcOrd="18" destOrd="0" presId="urn:microsoft.com/office/officeart/2005/8/layout/target3"/>
    <dgm:cxn modelId="{631D9DAA-4E4C-47A8-A7BE-48C3689B0885}" type="presParOf" srcId="{B526A02D-87F6-49CA-8FBB-2A2B22BEA536}" destId="{E20F5775-4EEA-45B8-B776-7922CFA41C73}" srcOrd="19"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3826861-9D36-4B05-93CB-1FFEBB16C850}" type="doc">
      <dgm:prSet loTypeId="urn:microsoft.com/office/officeart/2005/8/layout/default" loCatId="list" qsTypeId="urn:microsoft.com/office/officeart/2005/8/quickstyle/3d2" qsCatId="3D" csTypeId="urn:microsoft.com/office/officeart/2005/8/colors/accent2_3" csCatId="accent2" phldr="1"/>
      <dgm:spPr/>
      <dgm:t>
        <a:bodyPr/>
        <a:lstStyle/>
        <a:p>
          <a:endParaRPr lang="zh-CN" altLang="en-US"/>
        </a:p>
      </dgm:t>
    </dgm:pt>
    <dgm:pt modelId="{BFFE8693-E180-460D-857D-AED76B904317}">
      <dgm:prSet phldrT="[文本]"/>
      <dgm:spPr/>
      <dgm:t>
        <a:bodyPr/>
        <a:lstStyle/>
        <a:p>
          <a:r>
            <a:rPr lang="zh-CN" dirty="0" smtClean="0"/>
            <a:t>车辆位置</a:t>
          </a:r>
          <a:endParaRPr lang="zh-CN" altLang="en-US" dirty="0"/>
        </a:p>
      </dgm:t>
    </dgm:pt>
    <dgm:pt modelId="{21B02518-B345-49C2-9E0A-DA820660E29F}" type="parTrans" cxnId="{C3765C2E-733A-41C7-99F9-1FACF88F3E2B}">
      <dgm:prSet/>
      <dgm:spPr/>
      <dgm:t>
        <a:bodyPr/>
        <a:lstStyle/>
        <a:p>
          <a:endParaRPr lang="zh-CN" altLang="en-US"/>
        </a:p>
      </dgm:t>
    </dgm:pt>
    <dgm:pt modelId="{E9B527F2-F466-4F51-BDD9-44941C85DC3B}" type="sibTrans" cxnId="{C3765C2E-733A-41C7-99F9-1FACF88F3E2B}">
      <dgm:prSet/>
      <dgm:spPr/>
      <dgm:t>
        <a:bodyPr/>
        <a:lstStyle/>
        <a:p>
          <a:endParaRPr lang="zh-CN" altLang="en-US"/>
        </a:p>
      </dgm:t>
    </dgm:pt>
    <dgm:pt modelId="{8C80E007-43F4-409A-900F-F512E648A601}">
      <dgm:prSet phldrT="[文本]"/>
      <dgm:spPr/>
      <dgm:t>
        <a:bodyPr/>
        <a:lstStyle/>
        <a:p>
          <a:r>
            <a:rPr lang="zh-CN" dirty="0" smtClean="0"/>
            <a:t>实时监控</a:t>
          </a:r>
          <a:endParaRPr lang="zh-CN" altLang="en-US" dirty="0"/>
        </a:p>
      </dgm:t>
    </dgm:pt>
    <dgm:pt modelId="{1CEE746C-D2EC-4E9A-B6DE-422C4986DE66}" type="parTrans" cxnId="{C02C2380-0A70-47D1-AA4F-83E0724662E3}">
      <dgm:prSet/>
      <dgm:spPr/>
      <dgm:t>
        <a:bodyPr/>
        <a:lstStyle/>
        <a:p>
          <a:endParaRPr lang="zh-CN" altLang="en-US"/>
        </a:p>
      </dgm:t>
    </dgm:pt>
    <dgm:pt modelId="{982C0518-4C5D-40F3-B921-5C3CF339257E}" type="sibTrans" cxnId="{C02C2380-0A70-47D1-AA4F-83E0724662E3}">
      <dgm:prSet/>
      <dgm:spPr/>
      <dgm:t>
        <a:bodyPr/>
        <a:lstStyle/>
        <a:p>
          <a:endParaRPr lang="zh-CN" altLang="en-US"/>
        </a:p>
      </dgm:t>
    </dgm:pt>
    <dgm:pt modelId="{E48A620A-3AC6-4702-980B-4A8306631290}">
      <dgm:prSet phldrT="[文本]"/>
      <dgm:spPr/>
      <dgm:t>
        <a:bodyPr/>
        <a:lstStyle/>
        <a:p>
          <a:r>
            <a:rPr lang="zh-CN" dirty="0" smtClean="0"/>
            <a:t>轨迹回放</a:t>
          </a:r>
          <a:endParaRPr lang="zh-CN" altLang="en-US" dirty="0"/>
        </a:p>
      </dgm:t>
    </dgm:pt>
    <dgm:pt modelId="{6308EBC5-0F1A-441E-8B3F-B93893B4A2D6}" type="parTrans" cxnId="{E36FA363-09B9-47C1-A0A6-5B92B0913E38}">
      <dgm:prSet/>
      <dgm:spPr/>
      <dgm:t>
        <a:bodyPr/>
        <a:lstStyle/>
        <a:p>
          <a:endParaRPr lang="zh-CN" altLang="en-US"/>
        </a:p>
      </dgm:t>
    </dgm:pt>
    <dgm:pt modelId="{65717D38-3A61-4384-B8A9-ED81EFE998F1}" type="sibTrans" cxnId="{E36FA363-09B9-47C1-A0A6-5B92B0913E38}">
      <dgm:prSet/>
      <dgm:spPr/>
      <dgm:t>
        <a:bodyPr/>
        <a:lstStyle/>
        <a:p>
          <a:endParaRPr lang="zh-CN" altLang="en-US"/>
        </a:p>
      </dgm:t>
    </dgm:pt>
    <dgm:pt modelId="{1233DA2D-F0CE-4356-B3D0-ECEFC349E046}" type="pres">
      <dgm:prSet presAssocID="{43826861-9D36-4B05-93CB-1FFEBB16C850}" presName="diagram" presStyleCnt="0">
        <dgm:presLayoutVars>
          <dgm:dir/>
          <dgm:resizeHandles val="exact"/>
        </dgm:presLayoutVars>
      </dgm:prSet>
      <dgm:spPr/>
    </dgm:pt>
    <dgm:pt modelId="{BA43C51A-2905-4DE4-B361-2AAE064C4A9D}" type="pres">
      <dgm:prSet presAssocID="{BFFE8693-E180-460D-857D-AED76B904317}" presName="node" presStyleLbl="node1" presStyleIdx="0" presStyleCnt="3" custLinFactNeighborX="-61625" custLinFactNeighborY="-19">
        <dgm:presLayoutVars>
          <dgm:bulletEnabled val="1"/>
        </dgm:presLayoutVars>
      </dgm:prSet>
      <dgm:spPr/>
      <dgm:t>
        <a:bodyPr/>
        <a:lstStyle/>
        <a:p>
          <a:endParaRPr lang="zh-CN" altLang="en-US"/>
        </a:p>
      </dgm:t>
    </dgm:pt>
    <dgm:pt modelId="{BEB3B7D7-271F-47AC-910E-0EAEDD9B33A0}" type="pres">
      <dgm:prSet presAssocID="{E9B527F2-F466-4F51-BDD9-44941C85DC3B}" presName="sibTrans" presStyleCnt="0"/>
      <dgm:spPr/>
    </dgm:pt>
    <dgm:pt modelId="{5E15C923-FE94-46E2-B3FB-5E6549DA5D8F}" type="pres">
      <dgm:prSet presAssocID="{8C80E007-43F4-409A-900F-F512E648A601}" presName="node" presStyleLbl="node1" presStyleIdx="1" presStyleCnt="3" custLinFactNeighborX="3828" custLinFactNeighborY="-20">
        <dgm:presLayoutVars>
          <dgm:bulletEnabled val="1"/>
        </dgm:presLayoutVars>
      </dgm:prSet>
      <dgm:spPr/>
      <dgm:t>
        <a:bodyPr/>
        <a:lstStyle/>
        <a:p>
          <a:endParaRPr lang="zh-CN" altLang="en-US"/>
        </a:p>
      </dgm:t>
    </dgm:pt>
    <dgm:pt modelId="{FC9DA986-0FBA-400E-9E66-631107A64466}" type="pres">
      <dgm:prSet presAssocID="{982C0518-4C5D-40F3-B921-5C3CF339257E}" presName="sibTrans" presStyleCnt="0"/>
      <dgm:spPr/>
    </dgm:pt>
    <dgm:pt modelId="{E8D3825B-7542-4C7E-9225-22D4C7484CCF}" type="pres">
      <dgm:prSet presAssocID="{E48A620A-3AC6-4702-980B-4A8306631290}" presName="node" presStyleLbl="node1" presStyleIdx="2" presStyleCnt="3" custLinFactNeighborX="78516" custLinFactNeighborY="-19">
        <dgm:presLayoutVars>
          <dgm:bulletEnabled val="1"/>
        </dgm:presLayoutVars>
      </dgm:prSet>
      <dgm:spPr/>
      <dgm:t>
        <a:bodyPr/>
        <a:lstStyle/>
        <a:p>
          <a:endParaRPr lang="zh-CN" altLang="en-US"/>
        </a:p>
      </dgm:t>
    </dgm:pt>
  </dgm:ptLst>
  <dgm:cxnLst>
    <dgm:cxn modelId="{C3765C2E-733A-41C7-99F9-1FACF88F3E2B}" srcId="{43826861-9D36-4B05-93CB-1FFEBB16C850}" destId="{BFFE8693-E180-460D-857D-AED76B904317}" srcOrd="0" destOrd="0" parTransId="{21B02518-B345-49C2-9E0A-DA820660E29F}" sibTransId="{E9B527F2-F466-4F51-BDD9-44941C85DC3B}"/>
    <dgm:cxn modelId="{EE018575-05F9-48AB-A80F-C1ED1C72CF73}" type="presOf" srcId="{E48A620A-3AC6-4702-980B-4A8306631290}" destId="{E8D3825B-7542-4C7E-9225-22D4C7484CCF}" srcOrd="0" destOrd="0" presId="urn:microsoft.com/office/officeart/2005/8/layout/default"/>
    <dgm:cxn modelId="{E36FA363-09B9-47C1-A0A6-5B92B0913E38}" srcId="{43826861-9D36-4B05-93CB-1FFEBB16C850}" destId="{E48A620A-3AC6-4702-980B-4A8306631290}" srcOrd="2" destOrd="0" parTransId="{6308EBC5-0F1A-441E-8B3F-B93893B4A2D6}" sibTransId="{65717D38-3A61-4384-B8A9-ED81EFE998F1}"/>
    <dgm:cxn modelId="{DF1D2621-E3C1-4CA4-90BB-D5F5E078AE4A}" type="presOf" srcId="{8C80E007-43F4-409A-900F-F512E648A601}" destId="{5E15C923-FE94-46E2-B3FB-5E6549DA5D8F}" srcOrd="0" destOrd="0" presId="urn:microsoft.com/office/officeart/2005/8/layout/default"/>
    <dgm:cxn modelId="{C02C2380-0A70-47D1-AA4F-83E0724662E3}" srcId="{43826861-9D36-4B05-93CB-1FFEBB16C850}" destId="{8C80E007-43F4-409A-900F-F512E648A601}" srcOrd="1" destOrd="0" parTransId="{1CEE746C-D2EC-4E9A-B6DE-422C4986DE66}" sibTransId="{982C0518-4C5D-40F3-B921-5C3CF339257E}"/>
    <dgm:cxn modelId="{A81FA9C2-60DA-46CA-B40B-328D35682B65}" type="presOf" srcId="{BFFE8693-E180-460D-857D-AED76B904317}" destId="{BA43C51A-2905-4DE4-B361-2AAE064C4A9D}" srcOrd="0" destOrd="0" presId="urn:microsoft.com/office/officeart/2005/8/layout/default"/>
    <dgm:cxn modelId="{CE37581A-347A-4DD9-9495-680A7EC6A1EC}" type="presOf" srcId="{43826861-9D36-4B05-93CB-1FFEBB16C850}" destId="{1233DA2D-F0CE-4356-B3D0-ECEFC349E046}" srcOrd="0" destOrd="0" presId="urn:microsoft.com/office/officeart/2005/8/layout/default"/>
    <dgm:cxn modelId="{19B3C746-D80B-4BA8-A04B-FFC944E5C2DB}" type="presParOf" srcId="{1233DA2D-F0CE-4356-B3D0-ECEFC349E046}" destId="{BA43C51A-2905-4DE4-B361-2AAE064C4A9D}" srcOrd="0" destOrd="0" presId="urn:microsoft.com/office/officeart/2005/8/layout/default"/>
    <dgm:cxn modelId="{686B7A76-6635-45C1-9287-4C8E085403AE}" type="presParOf" srcId="{1233DA2D-F0CE-4356-B3D0-ECEFC349E046}" destId="{BEB3B7D7-271F-47AC-910E-0EAEDD9B33A0}" srcOrd="1" destOrd="0" presId="urn:microsoft.com/office/officeart/2005/8/layout/default"/>
    <dgm:cxn modelId="{8D43D5C0-1973-41CC-B7F2-15F73FEEF66E}" type="presParOf" srcId="{1233DA2D-F0CE-4356-B3D0-ECEFC349E046}" destId="{5E15C923-FE94-46E2-B3FB-5E6549DA5D8F}" srcOrd="2" destOrd="0" presId="urn:microsoft.com/office/officeart/2005/8/layout/default"/>
    <dgm:cxn modelId="{3DCA2121-CD71-4DA3-97A9-E290E4A7E2CD}" type="presParOf" srcId="{1233DA2D-F0CE-4356-B3D0-ECEFC349E046}" destId="{FC9DA986-0FBA-400E-9E66-631107A64466}" srcOrd="3" destOrd="0" presId="urn:microsoft.com/office/officeart/2005/8/layout/default"/>
    <dgm:cxn modelId="{B0F4B3BD-1D8A-4FD7-9D32-1F27E565E354}" type="presParOf" srcId="{1233DA2D-F0CE-4356-B3D0-ECEFC349E046}" destId="{E8D3825B-7542-4C7E-9225-22D4C7484CCF}" srcOrd="4"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550F7ED-49EF-4A0E-8BB9-372DDF9B90A1}">
      <dsp:nvSpPr>
        <dsp:cNvPr id="0" name=""/>
        <dsp:cNvSpPr/>
      </dsp:nvSpPr>
      <dsp:spPr>
        <a:xfrm>
          <a:off x="835292" y="0"/>
          <a:ext cx="6682342" cy="4176464"/>
        </a:xfrm>
        <a:prstGeom prst="swooshArrow">
          <a:avLst>
            <a:gd name="adj1" fmla="val 25000"/>
            <a:gd name="adj2" fmla="val 25000"/>
          </a:avLst>
        </a:prstGeom>
        <a:solidFill>
          <a:schemeClr val="accent2">
            <a:tint val="40000"/>
            <a:hueOff val="0"/>
            <a:satOff val="0"/>
            <a:lumOff val="0"/>
            <a:alphaOff val="0"/>
          </a:schemeClr>
        </a:solidFill>
        <a:ln w="9525" cap="flat" cmpd="sng" algn="ctr">
          <a:solidFill>
            <a:schemeClr val="dk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E23A4BAC-C3E8-4420-8CCB-E0EB7AEEB1FC}">
      <dsp:nvSpPr>
        <dsp:cNvPr id="0" name=""/>
        <dsp:cNvSpPr/>
      </dsp:nvSpPr>
      <dsp:spPr>
        <a:xfrm>
          <a:off x="1493503" y="3105618"/>
          <a:ext cx="153693" cy="153693"/>
        </a:xfrm>
        <a:prstGeom prst="ellipse">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0D366C5-9D53-459D-92DC-39764E58A5DE}">
      <dsp:nvSpPr>
        <dsp:cNvPr id="0" name=""/>
        <dsp:cNvSpPr/>
      </dsp:nvSpPr>
      <dsp:spPr>
        <a:xfrm>
          <a:off x="1570350" y="3182465"/>
          <a:ext cx="1142680" cy="993998"/>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81439" tIns="0" rIns="0" bIns="0" numCol="1" spcCol="1270" anchor="t" anchorCtr="0">
          <a:noAutofit/>
        </a:bodyPr>
        <a:lstStyle/>
        <a:p>
          <a:pPr lvl="0" algn="l" defTabSz="1111250" rtl="0">
            <a:lnSpc>
              <a:spcPct val="90000"/>
            </a:lnSpc>
            <a:spcBef>
              <a:spcPct val="0"/>
            </a:spcBef>
            <a:spcAft>
              <a:spcPct val="35000"/>
            </a:spcAft>
          </a:pPr>
          <a:r>
            <a:rPr lang="en-US" sz="2500" b="1" kern="1200" dirty="0" smtClean="0"/>
            <a:t>5.1.1</a:t>
          </a:r>
          <a:r>
            <a:rPr lang="zh-CN" sz="2500" b="1" kern="1200" dirty="0" smtClean="0"/>
            <a:t>冷链物流</a:t>
          </a:r>
          <a:endParaRPr lang="zh-CN" sz="2500" b="1" kern="1200" dirty="0"/>
        </a:p>
      </dsp:txBody>
      <dsp:txXfrm>
        <a:off x="1570350" y="3182465"/>
        <a:ext cx="1142680" cy="993998"/>
      </dsp:txXfrm>
    </dsp:sp>
    <dsp:sp modelId="{EE715421-A750-419E-887A-4FDBA08F7CA0}">
      <dsp:nvSpPr>
        <dsp:cNvPr id="0" name=""/>
        <dsp:cNvSpPr/>
      </dsp:nvSpPr>
      <dsp:spPr>
        <a:xfrm>
          <a:off x="2579384" y="2134173"/>
          <a:ext cx="267293" cy="267293"/>
        </a:xfrm>
        <a:prstGeom prst="ellipse">
          <a:avLst/>
        </a:prstGeom>
        <a:solidFill>
          <a:schemeClr val="accent2">
            <a:hueOff val="-4800000"/>
            <a:satOff val="-16668"/>
            <a:lumOff val="2000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DECD562-EFAB-4C32-BD52-78B48076E887}">
      <dsp:nvSpPr>
        <dsp:cNvPr id="0" name=""/>
        <dsp:cNvSpPr/>
      </dsp:nvSpPr>
      <dsp:spPr>
        <a:xfrm>
          <a:off x="2713031" y="2267819"/>
          <a:ext cx="1403291" cy="1908644"/>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41633" tIns="0" rIns="0" bIns="0" numCol="1" spcCol="1270" anchor="t" anchorCtr="0">
          <a:noAutofit/>
        </a:bodyPr>
        <a:lstStyle/>
        <a:p>
          <a:pPr lvl="0" algn="l" defTabSz="1111250" rtl="0">
            <a:lnSpc>
              <a:spcPct val="90000"/>
            </a:lnSpc>
            <a:spcBef>
              <a:spcPct val="0"/>
            </a:spcBef>
            <a:spcAft>
              <a:spcPct val="35000"/>
            </a:spcAft>
          </a:pPr>
          <a:r>
            <a:rPr lang="en-US" sz="2500" b="1" kern="1200" dirty="0" smtClean="0"/>
            <a:t>5.1.2</a:t>
          </a:r>
          <a:r>
            <a:rPr lang="zh-CN" sz="2500" b="1" kern="1200" dirty="0" smtClean="0"/>
            <a:t>冷链物流的重要性</a:t>
          </a:r>
          <a:endParaRPr lang="zh-CN" sz="2500" kern="1200" dirty="0"/>
        </a:p>
      </dsp:txBody>
      <dsp:txXfrm>
        <a:off x="2713031" y="2267819"/>
        <a:ext cx="1403291" cy="1908644"/>
      </dsp:txXfrm>
    </dsp:sp>
    <dsp:sp modelId="{0045C2BC-6B00-40BE-88C6-D2222DE92505}">
      <dsp:nvSpPr>
        <dsp:cNvPr id="0" name=""/>
        <dsp:cNvSpPr/>
      </dsp:nvSpPr>
      <dsp:spPr>
        <a:xfrm>
          <a:off x="3965970" y="1418327"/>
          <a:ext cx="354164" cy="354164"/>
        </a:xfrm>
        <a:prstGeom prst="ellipse">
          <a:avLst/>
        </a:prstGeom>
        <a:solidFill>
          <a:schemeClr val="accent2">
            <a:hueOff val="-9600000"/>
            <a:satOff val="-33335"/>
            <a:lumOff val="40001"/>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4665CE49-D670-420A-950A-FE1A942FF6CE}">
      <dsp:nvSpPr>
        <dsp:cNvPr id="0" name=""/>
        <dsp:cNvSpPr/>
      </dsp:nvSpPr>
      <dsp:spPr>
        <a:xfrm>
          <a:off x="4143052" y="1595409"/>
          <a:ext cx="1403291" cy="2581054"/>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87664" tIns="0" rIns="0" bIns="0" numCol="1" spcCol="1270" anchor="t" anchorCtr="0">
          <a:noAutofit/>
        </a:bodyPr>
        <a:lstStyle/>
        <a:p>
          <a:pPr lvl="0" algn="l" defTabSz="1111250" rtl="0">
            <a:lnSpc>
              <a:spcPct val="90000"/>
            </a:lnSpc>
            <a:spcBef>
              <a:spcPct val="0"/>
            </a:spcBef>
            <a:spcAft>
              <a:spcPct val="35000"/>
            </a:spcAft>
          </a:pPr>
          <a:r>
            <a:rPr lang="en-US" sz="2500" b="1" kern="1200" dirty="0" smtClean="0"/>
            <a:t>5.1.3</a:t>
          </a:r>
          <a:r>
            <a:rPr lang="zh-CN" sz="2500" b="1" kern="1200" dirty="0" smtClean="0"/>
            <a:t>智能冷链物流</a:t>
          </a:r>
          <a:endParaRPr lang="zh-CN" sz="2500" kern="1200" dirty="0"/>
        </a:p>
      </dsp:txBody>
      <dsp:txXfrm>
        <a:off x="4143052" y="1595409"/>
        <a:ext cx="1403291" cy="2581054"/>
      </dsp:txXfrm>
    </dsp:sp>
    <dsp:sp modelId="{54BE2F56-FE6D-4998-815A-9EA62B2600C9}">
      <dsp:nvSpPr>
        <dsp:cNvPr id="0" name=""/>
        <dsp:cNvSpPr/>
      </dsp:nvSpPr>
      <dsp:spPr>
        <a:xfrm>
          <a:off x="5476179" y="944716"/>
          <a:ext cx="474446" cy="474446"/>
        </a:xfrm>
        <a:prstGeom prst="ellipse">
          <a:avLst/>
        </a:prstGeom>
        <a:solidFill>
          <a:schemeClr val="accent2">
            <a:hueOff val="-14400000"/>
            <a:satOff val="-50003"/>
            <a:lumOff val="60001"/>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DBB6734-3C07-45A2-8281-76C79DF87ED3}">
      <dsp:nvSpPr>
        <dsp:cNvPr id="0" name=""/>
        <dsp:cNvSpPr/>
      </dsp:nvSpPr>
      <dsp:spPr>
        <a:xfrm>
          <a:off x="5713402" y="1181939"/>
          <a:ext cx="1403291" cy="2994524"/>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51399" tIns="0" rIns="0" bIns="0" numCol="1" spcCol="1270" anchor="t" anchorCtr="0">
          <a:noAutofit/>
        </a:bodyPr>
        <a:lstStyle/>
        <a:p>
          <a:pPr lvl="0" algn="l" defTabSz="1111250" rtl="0">
            <a:lnSpc>
              <a:spcPct val="90000"/>
            </a:lnSpc>
            <a:spcBef>
              <a:spcPct val="0"/>
            </a:spcBef>
            <a:spcAft>
              <a:spcPct val="35000"/>
            </a:spcAft>
          </a:pPr>
          <a:r>
            <a:rPr lang="en-US" sz="2500" b="1" kern="1200" dirty="0" smtClean="0"/>
            <a:t>5.1.4</a:t>
          </a:r>
          <a:r>
            <a:rPr lang="zh-CN" sz="2500" b="1" kern="1200" dirty="0" smtClean="0"/>
            <a:t>国内外发展状况</a:t>
          </a:r>
          <a:endParaRPr lang="zh-CN" sz="2500" kern="1200" dirty="0"/>
        </a:p>
      </dsp:txBody>
      <dsp:txXfrm>
        <a:off x="5713402" y="1181939"/>
        <a:ext cx="1403291" cy="299452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2005033-6BD6-4CC0-A344-03A5431D7E63}">
      <dsp:nvSpPr>
        <dsp:cNvPr id="0" name=""/>
        <dsp:cNvSpPr/>
      </dsp:nvSpPr>
      <dsp:spPr>
        <a:xfrm rot="10800000">
          <a:off x="1550405" y="1924"/>
          <a:ext cx="5935983" cy="1071388"/>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72453" tIns="68580" rIns="128016" bIns="68580" numCol="1" spcCol="1270" anchor="ctr" anchorCtr="0">
          <a:noAutofit/>
        </a:bodyPr>
        <a:lstStyle/>
        <a:p>
          <a:pPr lvl="0" algn="just" defTabSz="800100">
            <a:lnSpc>
              <a:spcPct val="90000"/>
            </a:lnSpc>
            <a:spcBef>
              <a:spcPct val="0"/>
            </a:spcBef>
            <a:spcAft>
              <a:spcPct val="35000"/>
            </a:spcAft>
          </a:pPr>
          <a:r>
            <a:rPr lang="zh-CN" sz="1800" b="1" kern="1200" dirty="0" smtClean="0"/>
            <a:t>冷链物流是食品安全的重要保障</a:t>
          </a:r>
          <a:endParaRPr lang="zh-CN" altLang="en-US" sz="1800" b="1" kern="1200" dirty="0">
            <a:latin typeface="华文细黑" pitchFamily="2" charset="-122"/>
            <a:ea typeface="华文细黑" pitchFamily="2" charset="-122"/>
          </a:endParaRPr>
        </a:p>
      </dsp:txBody>
      <dsp:txXfrm rot="10800000">
        <a:off x="1550405" y="1924"/>
        <a:ext cx="5935983" cy="1071388"/>
      </dsp:txXfrm>
    </dsp:sp>
    <dsp:sp modelId="{3F78F78C-BFC3-4439-A75D-4CED3D0C596F}">
      <dsp:nvSpPr>
        <dsp:cNvPr id="0" name=""/>
        <dsp:cNvSpPr/>
      </dsp:nvSpPr>
      <dsp:spPr>
        <a:xfrm>
          <a:off x="894666" y="1924"/>
          <a:ext cx="1071388" cy="1071388"/>
        </a:xfrm>
        <a:prstGeom prst="ellipse">
          <a:avLst/>
        </a:prstGeom>
        <a:solidFill>
          <a:schemeClr val="accent5">
            <a:tint val="4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CEEF15F5-45BD-4521-9191-57C28430A7F4}">
      <dsp:nvSpPr>
        <dsp:cNvPr id="0" name=""/>
        <dsp:cNvSpPr/>
      </dsp:nvSpPr>
      <dsp:spPr>
        <a:xfrm rot="10800000">
          <a:off x="1550405" y="1393131"/>
          <a:ext cx="5935983" cy="1071388"/>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72453" tIns="68580" rIns="128016" bIns="68580" numCol="1" spcCol="1270" anchor="ctr" anchorCtr="0">
          <a:noAutofit/>
        </a:bodyPr>
        <a:lstStyle/>
        <a:p>
          <a:pPr lvl="0" algn="just" defTabSz="800100">
            <a:lnSpc>
              <a:spcPct val="90000"/>
            </a:lnSpc>
            <a:spcBef>
              <a:spcPct val="0"/>
            </a:spcBef>
            <a:spcAft>
              <a:spcPct val="35000"/>
            </a:spcAft>
          </a:pPr>
          <a:r>
            <a:rPr lang="zh-CN" sz="1800" b="1" kern="1200" dirty="0" smtClean="0"/>
            <a:t>冷链物流是生鲜食品行业发展的基础运用</a:t>
          </a:r>
          <a:endParaRPr lang="zh-CN" altLang="en-US" sz="1800" b="1" kern="1200" dirty="0"/>
        </a:p>
      </dsp:txBody>
      <dsp:txXfrm rot="10800000">
        <a:off x="1550405" y="1393131"/>
        <a:ext cx="5935983" cy="1071388"/>
      </dsp:txXfrm>
    </dsp:sp>
    <dsp:sp modelId="{05333FF4-06CB-4440-8961-12CF852D2509}">
      <dsp:nvSpPr>
        <dsp:cNvPr id="0" name=""/>
        <dsp:cNvSpPr/>
      </dsp:nvSpPr>
      <dsp:spPr>
        <a:xfrm>
          <a:off x="894666" y="1393131"/>
          <a:ext cx="1071388" cy="1071388"/>
        </a:xfrm>
        <a:prstGeom prst="ellipse">
          <a:avLst/>
        </a:prstGeom>
        <a:solidFill>
          <a:schemeClr val="accent5">
            <a:tint val="4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44D70ADA-D328-4CC1-B5CB-060A823C4DBE}">
      <dsp:nvSpPr>
        <dsp:cNvPr id="0" name=""/>
        <dsp:cNvSpPr/>
      </dsp:nvSpPr>
      <dsp:spPr>
        <a:xfrm rot="10800000">
          <a:off x="1550405" y="2784338"/>
          <a:ext cx="5935983" cy="1071388"/>
        </a:xfrm>
        <a:prstGeom prst="homePlat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72453" tIns="68580" rIns="128016" bIns="68580" numCol="1" spcCol="1270" anchor="ctr" anchorCtr="0">
          <a:noAutofit/>
        </a:bodyPr>
        <a:lstStyle/>
        <a:p>
          <a:pPr lvl="0" algn="just" defTabSz="800100">
            <a:lnSpc>
              <a:spcPct val="90000"/>
            </a:lnSpc>
            <a:spcBef>
              <a:spcPct val="0"/>
            </a:spcBef>
            <a:spcAft>
              <a:spcPct val="35000"/>
            </a:spcAft>
          </a:pPr>
          <a:r>
            <a:rPr lang="zh-CN" sz="1800" b="1" kern="1200" dirty="0" smtClean="0"/>
            <a:t>冷链物流可以丰富食品品种、提高食品的品质</a:t>
          </a:r>
          <a:endParaRPr lang="zh-CN" altLang="en-US" sz="1800" b="1" kern="1200" dirty="0">
            <a:latin typeface="华文细黑" pitchFamily="2" charset="-122"/>
            <a:ea typeface="华文细黑" pitchFamily="2" charset="-122"/>
          </a:endParaRPr>
        </a:p>
      </dsp:txBody>
      <dsp:txXfrm rot="10800000">
        <a:off x="1550405" y="2784338"/>
        <a:ext cx="5935983" cy="1071388"/>
      </dsp:txXfrm>
    </dsp:sp>
    <dsp:sp modelId="{5912A510-D4DB-4BBC-AB82-47B3AFC6A548}">
      <dsp:nvSpPr>
        <dsp:cNvPr id="0" name=""/>
        <dsp:cNvSpPr/>
      </dsp:nvSpPr>
      <dsp:spPr>
        <a:xfrm>
          <a:off x="894666" y="2784338"/>
          <a:ext cx="1071388" cy="1071388"/>
        </a:xfrm>
        <a:prstGeom prst="ellipse">
          <a:avLst/>
        </a:prstGeom>
        <a:solidFill>
          <a:schemeClr val="accent5">
            <a:tint val="4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72E080E-7B7B-491B-A378-0FCF2EB04D0C}">
      <dsp:nvSpPr>
        <dsp:cNvPr id="0" name=""/>
        <dsp:cNvSpPr/>
      </dsp:nvSpPr>
      <dsp:spPr>
        <a:xfrm>
          <a:off x="0" y="0"/>
          <a:ext cx="3240360" cy="3240360"/>
        </a:xfrm>
        <a:prstGeom prst="pie">
          <a:avLst>
            <a:gd name="adj1" fmla="val 5400000"/>
            <a:gd name="adj2" fmla="val 1620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73E8E98-CF4F-49E6-8C68-84C396B98101}">
      <dsp:nvSpPr>
        <dsp:cNvPr id="0" name=""/>
        <dsp:cNvSpPr/>
      </dsp:nvSpPr>
      <dsp:spPr>
        <a:xfrm>
          <a:off x="1620180" y="0"/>
          <a:ext cx="5436603" cy="324036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dirty="0" smtClean="0"/>
            <a:t>5.2.1 </a:t>
          </a:r>
          <a:r>
            <a:rPr lang="zh-CN" sz="2300" b="1" kern="1200" dirty="0" smtClean="0"/>
            <a:t>系统总体设计</a:t>
          </a:r>
          <a:endParaRPr lang="en-US" sz="2300" b="1" kern="1200" dirty="0"/>
        </a:p>
      </dsp:txBody>
      <dsp:txXfrm>
        <a:off x="1620180" y="0"/>
        <a:ext cx="5436603" cy="518457"/>
      </dsp:txXfrm>
    </dsp:sp>
    <dsp:sp modelId="{AA7E8817-9FC9-454E-AFC9-1FFB3E8A4544}">
      <dsp:nvSpPr>
        <dsp:cNvPr id="0" name=""/>
        <dsp:cNvSpPr/>
      </dsp:nvSpPr>
      <dsp:spPr>
        <a:xfrm>
          <a:off x="340237" y="518457"/>
          <a:ext cx="2559884" cy="2559884"/>
        </a:xfrm>
        <a:prstGeom prst="pie">
          <a:avLst>
            <a:gd name="adj1" fmla="val 5400000"/>
            <a:gd name="adj2" fmla="val 16200000"/>
          </a:avLst>
        </a:prstGeom>
        <a:gradFill rotWithShape="0">
          <a:gsLst>
            <a:gs pos="0">
              <a:schemeClr val="accent2">
                <a:hueOff val="-3600000"/>
                <a:satOff val="-12501"/>
                <a:lumOff val="15000"/>
                <a:alphaOff val="0"/>
                <a:shade val="51000"/>
                <a:satMod val="130000"/>
              </a:schemeClr>
            </a:gs>
            <a:gs pos="80000">
              <a:schemeClr val="accent2">
                <a:hueOff val="-3600000"/>
                <a:satOff val="-12501"/>
                <a:lumOff val="15000"/>
                <a:alphaOff val="0"/>
                <a:shade val="93000"/>
                <a:satMod val="130000"/>
              </a:schemeClr>
            </a:gs>
            <a:gs pos="100000">
              <a:schemeClr val="accent2">
                <a:hueOff val="-3600000"/>
                <a:satOff val="-12501"/>
                <a:lumOff val="15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002AF91-6578-4403-8B43-BFA9BF165CCD}">
      <dsp:nvSpPr>
        <dsp:cNvPr id="0" name=""/>
        <dsp:cNvSpPr/>
      </dsp:nvSpPr>
      <dsp:spPr>
        <a:xfrm>
          <a:off x="1620180" y="518457"/>
          <a:ext cx="5436603" cy="2559884"/>
        </a:xfrm>
        <a:prstGeom prst="rect">
          <a:avLst/>
        </a:prstGeom>
        <a:solidFill>
          <a:schemeClr val="lt1">
            <a:alpha val="90000"/>
            <a:hueOff val="0"/>
            <a:satOff val="0"/>
            <a:lumOff val="0"/>
            <a:alphaOff val="0"/>
          </a:schemeClr>
        </a:solidFill>
        <a:ln w="9525" cap="flat" cmpd="sng" algn="ctr">
          <a:solidFill>
            <a:schemeClr val="accent2">
              <a:hueOff val="-3600000"/>
              <a:satOff val="-12501"/>
              <a:lumOff val="1500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dirty="0" smtClean="0"/>
            <a:t>5.2.2 </a:t>
          </a:r>
          <a:r>
            <a:rPr lang="zh-CN" sz="2300" b="1" kern="1200" dirty="0" smtClean="0"/>
            <a:t>感知系统设计</a:t>
          </a:r>
          <a:endParaRPr lang="zh-CN" sz="2300" kern="1200" dirty="0"/>
        </a:p>
      </dsp:txBody>
      <dsp:txXfrm>
        <a:off x="1620180" y="518457"/>
        <a:ext cx="5436603" cy="518457"/>
      </dsp:txXfrm>
    </dsp:sp>
    <dsp:sp modelId="{FEE48811-FC92-4B0E-90BD-13A3B3EFF0A6}">
      <dsp:nvSpPr>
        <dsp:cNvPr id="0" name=""/>
        <dsp:cNvSpPr/>
      </dsp:nvSpPr>
      <dsp:spPr>
        <a:xfrm>
          <a:off x="680475" y="1036915"/>
          <a:ext cx="1879408" cy="1879408"/>
        </a:xfrm>
        <a:prstGeom prst="pie">
          <a:avLst>
            <a:gd name="adj1" fmla="val 5400000"/>
            <a:gd name="adj2" fmla="val 16200000"/>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681E5673-377C-4868-9356-E81F505BCAED}">
      <dsp:nvSpPr>
        <dsp:cNvPr id="0" name=""/>
        <dsp:cNvSpPr/>
      </dsp:nvSpPr>
      <dsp:spPr>
        <a:xfrm>
          <a:off x="1620180" y="1036915"/>
          <a:ext cx="5436603" cy="1879408"/>
        </a:xfrm>
        <a:prstGeom prst="rect">
          <a:avLst/>
        </a:prstGeom>
        <a:solidFill>
          <a:schemeClr val="lt1">
            <a:alpha val="90000"/>
            <a:hueOff val="0"/>
            <a:satOff val="0"/>
            <a:lumOff val="0"/>
            <a:alphaOff val="0"/>
          </a:schemeClr>
        </a:solidFill>
        <a:ln w="9525" cap="flat" cmpd="sng" algn="ctr">
          <a:solidFill>
            <a:schemeClr val="accent2">
              <a:hueOff val="-7200000"/>
              <a:satOff val="-25001"/>
              <a:lumOff val="30001"/>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dirty="0" smtClean="0"/>
            <a:t>5.2.3 </a:t>
          </a:r>
          <a:r>
            <a:rPr lang="zh-CN" sz="2300" b="1" kern="1200" dirty="0" smtClean="0"/>
            <a:t>通信传输系统设计</a:t>
          </a:r>
          <a:endParaRPr lang="zh-CN" sz="2300" kern="1200" dirty="0"/>
        </a:p>
      </dsp:txBody>
      <dsp:txXfrm>
        <a:off x="1620180" y="1036915"/>
        <a:ext cx="5436603" cy="518457"/>
      </dsp:txXfrm>
    </dsp:sp>
    <dsp:sp modelId="{02A40F56-3194-4016-B4A8-184B384481F6}">
      <dsp:nvSpPr>
        <dsp:cNvPr id="0" name=""/>
        <dsp:cNvSpPr/>
      </dsp:nvSpPr>
      <dsp:spPr>
        <a:xfrm>
          <a:off x="1020713" y="1555372"/>
          <a:ext cx="1198933" cy="1198933"/>
        </a:xfrm>
        <a:prstGeom prst="pie">
          <a:avLst>
            <a:gd name="adj1" fmla="val 5400000"/>
            <a:gd name="adj2" fmla="val 16200000"/>
          </a:avLst>
        </a:prstGeom>
        <a:gradFill rotWithShape="0">
          <a:gsLst>
            <a:gs pos="0">
              <a:schemeClr val="accent2">
                <a:hueOff val="-10800000"/>
                <a:satOff val="-37502"/>
                <a:lumOff val="45001"/>
                <a:alphaOff val="0"/>
                <a:shade val="51000"/>
                <a:satMod val="130000"/>
              </a:schemeClr>
            </a:gs>
            <a:gs pos="80000">
              <a:schemeClr val="accent2">
                <a:hueOff val="-10800000"/>
                <a:satOff val="-37502"/>
                <a:lumOff val="45001"/>
                <a:alphaOff val="0"/>
                <a:shade val="93000"/>
                <a:satMod val="130000"/>
              </a:schemeClr>
            </a:gs>
            <a:gs pos="100000">
              <a:schemeClr val="accent2">
                <a:hueOff val="-10800000"/>
                <a:satOff val="-37502"/>
                <a:lumOff val="45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C9D078B0-9507-45C9-B926-A7A79C81F048}">
      <dsp:nvSpPr>
        <dsp:cNvPr id="0" name=""/>
        <dsp:cNvSpPr/>
      </dsp:nvSpPr>
      <dsp:spPr>
        <a:xfrm>
          <a:off x="1620180" y="1555372"/>
          <a:ext cx="5436603" cy="1198933"/>
        </a:xfrm>
        <a:prstGeom prst="rect">
          <a:avLst/>
        </a:prstGeom>
        <a:solidFill>
          <a:schemeClr val="lt1">
            <a:alpha val="90000"/>
            <a:hueOff val="0"/>
            <a:satOff val="0"/>
            <a:lumOff val="0"/>
            <a:alphaOff val="0"/>
          </a:schemeClr>
        </a:solidFill>
        <a:ln w="9525" cap="flat" cmpd="sng" algn="ctr">
          <a:solidFill>
            <a:schemeClr val="accent2">
              <a:hueOff val="-10800000"/>
              <a:satOff val="-37502"/>
              <a:lumOff val="45001"/>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dirty="0" smtClean="0"/>
            <a:t>5.2.4 </a:t>
          </a:r>
          <a:r>
            <a:rPr lang="zh-CN" sz="2300" b="1" kern="1200" dirty="0" smtClean="0"/>
            <a:t>软件管理系统设计</a:t>
          </a:r>
          <a:endParaRPr lang="zh-CN" sz="2300" kern="1200" dirty="0"/>
        </a:p>
      </dsp:txBody>
      <dsp:txXfrm>
        <a:off x="1620180" y="1555372"/>
        <a:ext cx="5436603" cy="518457"/>
      </dsp:txXfrm>
    </dsp:sp>
    <dsp:sp modelId="{413B320E-B367-4A26-AE66-A7A4BAA0FF0B}">
      <dsp:nvSpPr>
        <dsp:cNvPr id="0" name=""/>
        <dsp:cNvSpPr/>
      </dsp:nvSpPr>
      <dsp:spPr>
        <a:xfrm>
          <a:off x="1360951" y="2073830"/>
          <a:ext cx="518457" cy="518457"/>
        </a:xfrm>
        <a:prstGeom prst="pie">
          <a:avLst>
            <a:gd name="adj1" fmla="val 5400000"/>
            <a:gd name="adj2" fmla="val 16200000"/>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81791D5-87E8-4825-9734-F6DA69A02ED2}">
      <dsp:nvSpPr>
        <dsp:cNvPr id="0" name=""/>
        <dsp:cNvSpPr/>
      </dsp:nvSpPr>
      <dsp:spPr>
        <a:xfrm>
          <a:off x="1620180" y="2073830"/>
          <a:ext cx="5436603" cy="518457"/>
        </a:xfrm>
        <a:prstGeom prst="rect">
          <a:avLst/>
        </a:prstGeom>
        <a:solidFill>
          <a:schemeClr val="lt1">
            <a:alpha val="90000"/>
            <a:hueOff val="0"/>
            <a:satOff val="0"/>
            <a:lumOff val="0"/>
            <a:alphaOff val="0"/>
          </a:schemeClr>
        </a:solidFill>
        <a:ln w="9525" cap="flat" cmpd="sng" algn="ctr">
          <a:solidFill>
            <a:schemeClr val="accent2">
              <a:hueOff val="-14400000"/>
              <a:satOff val="-50003"/>
              <a:lumOff val="60001"/>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dirty="0" smtClean="0"/>
            <a:t>5.2.5 </a:t>
          </a:r>
          <a:r>
            <a:rPr lang="zh-CN" sz="2300" b="1" kern="1200" dirty="0" smtClean="0"/>
            <a:t>软件系统功能设计</a:t>
          </a:r>
          <a:endParaRPr lang="zh-CN" sz="2300" kern="1200" dirty="0"/>
        </a:p>
      </dsp:txBody>
      <dsp:txXfrm>
        <a:off x="1620180" y="2073830"/>
        <a:ext cx="5436603" cy="518457"/>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A43C51A-2905-4DE4-B361-2AAE064C4A9D}">
      <dsp:nvSpPr>
        <dsp:cNvPr id="0" name=""/>
        <dsp:cNvSpPr/>
      </dsp:nvSpPr>
      <dsp:spPr>
        <a:xfrm>
          <a:off x="288032" y="5"/>
          <a:ext cx="1559563" cy="935738"/>
        </a:xfrm>
        <a:prstGeom prst="rect">
          <a:avLst/>
        </a:prstGeom>
        <a:gradFill rotWithShape="0">
          <a:gsLst>
            <a:gs pos="0">
              <a:schemeClr val="accent2">
                <a:shade val="80000"/>
                <a:hueOff val="0"/>
                <a:satOff val="0"/>
                <a:lumOff val="0"/>
                <a:alphaOff val="0"/>
                <a:shade val="51000"/>
                <a:satMod val="130000"/>
              </a:schemeClr>
            </a:gs>
            <a:gs pos="80000">
              <a:schemeClr val="accent2">
                <a:shade val="80000"/>
                <a:hueOff val="0"/>
                <a:satOff val="0"/>
                <a:lumOff val="0"/>
                <a:alphaOff val="0"/>
                <a:shade val="93000"/>
                <a:satMod val="130000"/>
              </a:schemeClr>
            </a:gs>
            <a:gs pos="100000">
              <a:schemeClr val="accent2">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zh-CN" sz="2600" kern="1200" dirty="0" smtClean="0"/>
            <a:t>车辆位置</a:t>
          </a:r>
          <a:endParaRPr lang="zh-CN" altLang="en-US" sz="2600" kern="1200" dirty="0"/>
        </a:p>
      </dsp:txBody>
      <dsp:txXfrm>
        <a:off x="288032" y="5"/>
        <a:ext cx="1559563" cy="935738"/>
      </dsp:txXfrm>
    </dsp:sp>
    <dsp:sp modelId="{5E15C923-FE94-46E2-B3FB-5E6549DA5D8F}">
      <dsp:nvSpPr>
        <dsp:cNvPr id="0" name=""/>
        <dsp:cNvSpPr/>
      </dsp:nvSpPr>
      <dsp:spPr>
        <a:xfrm>
          <a:off x="3024334" y="0"/>
          <a:ext cx="1559563" cy="935738"/>
        </a:xfrm>
        <a:prstGeom prst="rect">
          <a:avLst/>
        </a:prstGeom>
        <a:gradFill rotWithShape="0">
          <a:gsLst>
            <a:gs pos="0">
              <a:schemeClr val="accent2">
                <a:shade val="80000"/>
                <a:hueOff val="0"/>
                <a:satOff val="-14010"/>
                <a:lumOff val="15876"/>
                <a:alphaOff val="0"/>
                <a:shade val="51000"/>
                <a:satMod val="130000"/>
              </a:schemeClr>
            </a:gs>
            <a:gs pos="80000">
              <a:schemeClr val="accent2">
                <a:shade val="80000"/>
                <a:hueOff val="0"/>
                <a:satOff val="-14010"/>
                <a:lumOff val="15876"/>
                <a:alphaOff val="0"/>
                <a:shade val="93000"/>
                <a:satMod val="130000"/>
              </a:schemeClr>
            </a:gs>
            <a:gs pos="100000">
              <a:schemeClr val="accent2">
                <a:shade val="80000"/>
                <a:hueOff val="0"/>
                <a:satOff val="-14010"/>
                <a:lumOff val="1587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zh-CN" sz="2600" kern="1200" dirty="0" smtClean="0"/>
            <a:t>实时监控</a:t>
          </a:r>
          <a:endParaRPr lang="zh-CN" altLang="en-US" sz="2600" kern="1200" dirty="0"/>
        </a:p>
      </dsp:txBody>
      <dsp:txXfrm>
        <a:off x="3024334" y="0"/>
        <a:ext cx="1559563" cy="935738"/>
      </dsp:txXfrm>
    </dsp:sp>
    <dsp:sp modelId="{E8D3825B-7542-4C7E-9225-22D4C7484CCF}">
      <dsp:nvSpPr>
        <dsp:cNvPr id="0" name=""/>
        <dsp:cNvSpPr/>
      </dsp:nvSpPr>
      <dsp:spPr>
        <a:xfrm>
          <a:off x="5904661" y="5"/>
          <a:ext cx="1559563" cy="935738"/>
        </a:xfrm>
        <a:prstGeom prst="rect">
          <a:avLst/>
        </a:prstGeom>
        <a:gradFill rotWithShape="0">
          <a:gsLst>
            <a:gs pos="0">
              <a:schemeClr val="accent2">
                <a:shade val="80000"/>
                <a:hueOff val="0"/>
                <a:satOff val="-28019"/>
                <a:lumOff val="31752"/>
                <a:alphaOff val="0"/>
                <a:shade val="51000"/>
                <a:satMod val="130000"/>
              </a:schemeClr>
            </a:gs>
            <a:gs pos="80000">
              <a:schemeClr val="accent2">
                <a:shade val="80000"/>
                <a:hueOff val="0"/>
                <a:satOff val="-28019"/>
                <a:lumOff val="31752"/>
                <a:alphaOff val="0"/>
                <a:shade val="93000"/>
                <a:satMod val="130000"/>
              </a:schemeClr>
            </a:gs>
            <a:gs pos="100000">
              <a:schemeClr val="accent2">
                <a:shade val="80000"/>
                <a:hueOff val="0"/>
                <a:satOff val="-28019"/>
                <a:lumOff val="3175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zh-CN" sz="2600" kern="1200" dirty="0" smtClean="0"/>
            <a:t>轨迹回放</a:t>
          </a:r>
          <a:endParaRPr lang="zh-CN" altLang="en-US" sz="2600" kern="1200" dirty="0"/>
        </a:p>
      </dsp:txBody>
      <dsp:txXfrm>
        <a:off x="5904661" y="5"/>
        <a:ext cx="1559563" cy="935738"/>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2016/5/9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73730" name="Picture 2" descr="http://img2.imgtn.bdimg.com/it/u=1272809859,1184982761&amp;fm=21&amp;gp=0.jpg"/>
          <p:cNvPicPr>
            <a:picLocks noChangeAspect="1" noChangeArrowheads="1"/>
          </p:cNvPicPr>
          <p:nvPr userDrawn="1"/>
        </p:nvPicPr>
        <p:blipFill>
          <a:blip r:embed="rId3" cstate="print"/>
          <a:srcRect/>
          <a:stretch>
            <a:fillRect/>
          </a:stretch>
        </p:blipFill>
        <p:spPr bwMode="auto">
          <a:xfrm>
            <a:off x="7227564" y="5929330"/>
            <a:ext cx="1916436" cy="928670"/>
          </a:xfrm>
          <a:prstGeom prst="rect">
            <a:avLst/>
          </a:prstGeom>
          <a:noFill/>
        </p:spPr>
      </p:pic>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_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userDrawn="1"/>
        </p:nvPicPr>
        <p:blipFill>
          <a:blip r:embed="rId2" cstate="print"/>
          <a:srcRect/>
          <a:stretch>
            <a:fillRect/>
          </a:stretch>
        </p:blipFill>
        <p:spPr bwMode="auto">
          <a:xfrm>
            <a:off x="714348" y="642918"/>
            <a:ext cx="4162425" cy="5610225"/>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pic>
        <p:nvPicPr>
          <p:cNvPr id="101378" name="Picture 2" descr="http://img2.imgtn.bdimg.com/it/u=1272809859,1184982761&amp;fm=21&amp;gp=0.jpg"/>
          <p:cNvPicPr>
            <a:picLocks noChangeAspect="1" noChangeArrowheads="1"/>
          </p:cNvPicPr>
          <p:nvPr userDrawn="1"/>
        </p:nvPicPr>
        <p:blipFill>
          <a:blip r:embed="rId16" cstate="print"/>
          <a:srcRect/>
          <a:stretch>
            <a:fillRect/>
          </a:stretch>
        </p:blipFill>
        <p:spPr bwMode="auto">
          <a:xfrm>
            <a:off x="6932720" y="5786455"/>
            <a:ext cx="2211280" cy="1071546"/>
          </a:xfrm>
          <a:prstGeom prst="rect">
            <a:avLst/>
          </a:prstGeom>
          <a:noFill/>
        </p:spPr>
      </p:pic>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49" r:id="rId13"/>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lnSpc>
          <a:spcPct val="150000"/>
        </a:lnSpc>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lnSpc>
          <a:spcPct val="150000"/>
        </a:lnSpc>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lnSpc>
          <a:spcPct val="150000"/>
        </a:lnSpc>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lnSpc>
          <a:spcPct val="150000"/>
        </a:lnSpc>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4098" name="Rectangle 5"/>
          <p:cNvSpPr>
            <a:spLocks noGrp="1" noChangeArrowheads="1"/>
          </p:cNvSpPr>
          <p:nvPr>
            <p:ph type="title" idx="4294967295"/>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sym typeface="Arial" charset="0"/>
              </a:rPr>
              <a:t>单击此处编辑母版标题样式</a:t>
            </a:r>
          </a:p>
        </p:txBody>
      </p:sp>
      <p:sp>
        <p:nvSpPr>
          <p:cNvPr id="4099"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Arial" charset="0"/>
              </a:rPr>
              <a:t>单击此处编辑母版文本样式</a:t>
            </a:r>
          </a:p>
          <a:p>
            <a:pPr lvl="1"/>
            <a:r>
              <a:rPr lang="zh-CN" smtClean="0">
                <a:sym typeface="Arial" charset="0"/>
              </a:rPr>
              <a:t>第二级</a:t>
            </a:r>
          </a:p>
          <a:p>
            <a:pPr lvl="2"/>
            <a:r>
              <a:rPr lang="zh-CN" smtClean="0">
                <a:sym typeface="Arial" charset="0"/>
              </a:rPr>
              <a:t>第三级</a:t>
            </a:r>
          </a:p>
          <a:p>
            <a:pPr lvl="3"/>
            <a:r>
              <a:rPr lang="zh-CN" smtClean="0">
                <a:sym typeface="Arial" charset="0"/>
              </a:rPr>
              <a:t>第四级</a:t>
            </a:r>
          </a:p>
          <a:p>
            <a:pPr lvl="4"/>
            <a:r>
              <a:rPr lang="zh-CN" smtClean="0">
                <a:sym typeface="Arial" charset="0"/>
              </a:rPr>
              <a:t>第五级</a:t>
            </a: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Lst>
  <p:transition>
    <p:fade/>
  </p:transition>
  <p:hf hdr="0" ftr="0" dt="0"/>
  <p:txStyles>
    <p:titleStyle>
      <a:lvl1pPr algn="l" rtl="0" eaLnBrk="0" fontAlgn="base" hangingPunct="0">
        <a:spcBef>
          <a:spcPct val="0"/>
        </a:spcBef>
        <a:spcAft>
          <a:spcPct val="0"/>
        </a:spcAft>
        <a:defRPr sz="2400">
          <a:solidFill>
            <a:schemeClr val="bg1"/>
          </a:solidFill>
          <a:latin typeface="+mj-lt"/>
          <a:ea typeface="+mj-ea"/>
          <a:cs typeface="+mj-cs"/>
          <a:sym typeface="Arial" charset="0"/>
        </a:defRPr>
      </a:lvl1pPr>
      <a:lvl2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2pPr>
      <a:lvl3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3pPr>
      <a:lvl4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4pPr>
      <a:lvl5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5pPr>
      <a:lvl6pPr marL="4572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6pPr>
      <a:lvl7pPr marL="9144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7pPr>
      <a:lvl8pPr marL="13716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8pPr>
      <a:lvl9pPr marL="18288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9pPr>
    </p:titleStyle>
    <p:bodyStyle>
      <a:lvl1pPr marL="342900" indent="-342900" algn="l" defTabSz="0"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sym typeface="Arial" charset="0"/>
        </a:defRPr>
      </a:lvl1pPr>
      <a:lvl2pPr marL="742950" indent="-285750" algn="l" defTabSz="0" rtl="0" eaLnBrk="0" fontAlgn="base" hangingPunct="0">
        <a:spcBef>
          <a:spcPct val="20000"/>
        </a:spcBef>
        <a:spcAft>
          <a:spcPct val="0"/>
        </a:spcAft>
        <a:buClr>
          <a:srgbClr val="FF6600"/>
        </a:buClr>
        <a:buFont typeface="Wingdings" pitchFamily="2" charset="2"/>
        <a:buChar char="–"/>
        <a:defRPr sz="1600">
          <a:solidFill>
            <a:schemeClr val="tx1"/>
          </a:solidFill>
          <a:latin typeface="宋体" pitchFamily="2" charset="-122"/>
          <a:ea typeface="宋体" pitchFamily="2" charset="-122"/>
          <a:sym typeface="Arial" charset="0"/>
        </a:defRPr>
      </a:lvl2pPr>
      <a:lvl3pPr marL="1143000" indent="-228600" algn="l" defTabSz="0" rtl="0" eaLnBrk="0" fontAlgn="base" hangingPunct="0">
        <a:spcBef>
          <a:spcPct val="20000"/>
        </a:spcBef>
        <a:spcAft>
          <a:spcPct val="0"/>
        </a:spcAft>
        <a:buClr>
          <a:srgbClr val="FF6600"/>
        </a:buClr>
        <a:buFont typeface="Wingdings" pitchFamily="2" charset="2"/>
        <a:buChar char="•"/>
        <a:defRPr sz="1400">
          <a:solidFill>
            <a:schemeClr val="tx1"/>
          </a:solidFill>
          <a:latin typeface="宋体" pitchFamily="2" charset="-122"/>
          <a:ea typeface="宋体" pitchFamily="2" charset="-122"/>
          <a:sym typeface="Arial" charset="0"/>
        </a:defRPr>
      </a:lvl3pPr>
      <a:lvl4pPr marL="1600200" indent="-228600" algn="l" defTabSz="0" rtl="0" eaLnBrk="0" fontAlgn="base" hangingPunct="0">
        <a:spcBef>
          <a:spcPct val="20000"/>
        </a:spcBef>
        <a:spcAft>
          <a:spcPct val="0"/>
        </a:spcAft>
        <a:buClr>
          <a:srgbClr val="FF6600"/>
        </a:buClr>
        <a:buFont typeface="Wingdings" pitchFamily="2" charset="2"/>
        <a:buChar char="–"/>
        <a:defRPr sz="1200">
          <a:solidFill>
            <a:schemeClr val="tx1"/>
          </a:solidFill>
          <a:latin typeface="宋体" pitchFamily="2" charset="-122"/>
          <a:ea typeface="宋体" pitchFamily="2" charset="-122"/>
          <a:sym typeface="Arial" charset="0"/>
        </a:defRPr>
      </a:lvl4pPr>
      <a:lvl5pPr marL="20574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charset="0"/>
        </a:defRPr>
      </a:lvl5pPr>
      <a:lvl6pPr marL="25146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6pPr>
      <a:lvl7pPr marL="29718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7pPr>
      <a:lvl8pPr marL="34290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8pPr>
      <a:lvl9pPr marL="38862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hyperlink" Target="http://baike.baidu.com/view/1456391.htm"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3857588" y="1484784"/>
            <a:ext cx="5286412" cy="3786214"/>
          </a:xfrm>
        </p:spPr>
        <p:txBody>
          <a:bodyPr/>
          <a:lstStyle/>
          <a:p>
            <a:r>
              <a:rPr b="1" dirty="0" smtClean="0">
                <a:solidFill>
                  <a:schemeClr val="tx1"/>
                </a:solidFill>
              </a:rPr>
              <a:t>第</a:t>
            </a:r>
            <a:r>
              <a:rPr lang="en-US" altLang="zh-CN" b="1" dirty="0" smtClean="0">
                <a:solidFill>
                  <a:schemeClr val="tx1"/>
                </a:solidFill>
              </a:rPr>
              <a:t>5</a:t>
            </a:r>
            <a:r>
              <a:rPr b="1" dirty="0" smtClean="0">
                <a:solidFill>
                  <a:schemeClr val="tx1"/>
                </a:solidFill>
              </a:rPr>
              <a:t>章 </a:t>
            </a:r>
            <a:r>
              <a:rPr lang="en-US" b="1" dirty="0" smtClean="0">
                <a:solidFill>
                  <a:schemeClr val="tx1"/>
                </a:solidFill>
              </a:rPr>
              <a:t/>
            </a:r>
            <a:br>
              <a:rPr lang="en-US" b="1" dirty="0" smtClean="0">
                <a:solidFill>
                  <a:schemeClr val="tx1"/>
                </a:solidFill>
              </a:rPr>
            </a:br>
            <a:r>
              <a:rPr lang="zh-CN" altLang="zh-CN" b="1" dirty="0" smtClean="0">
                <a:solidFill>
                  <a:schemeClr val="tx1"/>
                </a:solidFill>
              </a:rPr>
              <a:t>智能</a:t>
            </a:r>
            <a:r>
              <a:rPr lang="zh-CN" altLang="zh-CN" b="1" dirty="0" smtClean="0">
                <a:solidFill>
                  <a:schemeClr val="tx1"/>
                </a:solidFill>
              </a:rPr>
              <a:t>冷链物流</a:t>
            </a:r>
            <a:r>
              <a:rPr lang="zh-CN" altLang="zh-CN" b="1" dirty="0" smtClean="0"/>
              <a:t/>
            </a:r>
            <a:br>
              <a:rPr lang="zh-CN" altLang="zh-CN" b="1" dirty="0" smtClean="0"/>
            </a:b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5.1. </a:t>
            </a:r>
            <a:r>
              <a:rPr lang="zh-CN" altLang="en-US" b="1" dirty="0" smtClean="0"/>
              <a:t>冷链物流概述</a:t>
            </a:r>
            <a:endParaRPr lang="zh-CN" altLang="en-US" dirty="0"/>
          </a:p>
        </p:txBody>
      </p:sp>
      <p:sp>
        <p:nvSpPr>
          <p:cNvPr id="3" name="内容占位符 2"/>
          <p:cNvSpPr>
            <a:spLocks noGrp="1"/>
          </p:cNvSpPr>
          <p:nvPr>
            <p:ph idx="1"/>
          </p:nvPr>
        </p:nvSpPr>
        <p:spPr/>
        <p:txBody>
          <a:bodyPr/>
          <a:lstStyle/>
          <a:p>
            <a:r>
              <a:rPr lang="zh-CN" altLang="en-US" sz="2000" dirty="0" smtClean="0"/>
              <a:t>国内：</a:t>
            </a:r>
            <a:r>
              <a:rPr lang="zh-CN" altLang="zh-CN" sz="2000" dirty="0" smtClean="0"/>
              <a:t>冷链物流运输过程的监测系统和预警机制</a:t>
            </a:r>
            <a:r>
              <a:rPr lang="zh-CN" altLang="en-US" sz="2000" dirty="0" smtClean="0"/>
              <a:t>，</a:t>
            </a:r>
            <a:r>
              <a:rPr lang="en-US" altLang="zh-CN" sz="2000" dirty="0" smtClean="0"/>
              <a:t>RFID</a:t>
            </a:r>
            <a:r>
              <a:rPr lang="zh-CN" altLang="zh-CN" sz="2000" dirty="0" smtClean="0"/>
              <a:t>技术</a:t>
            </a:r>
            <a:r>
              <a:rPr lang="zh-CN" altLang="en-US" sz="2000" dirty="0" smtClean="0"/>
              <a:t>的扩展应用</a:t>
            </a:r>
            <a:r>
              <a:rPr lang="zh-CN" altLang="en-US" sz="2000" dirty="0" smtClean="0"/>
              <a:t>。</a:t>
            </a:r>
            <a:endParaRPr lang="en-US" altLang="zh-CN" sz="2000" dirty="0" smtClean="0"/>
          </a:p>
          <a:p>
            <a:endParaRPr lang="en-US" altLang="zh-CN" sz="2000" dirty="0" smtClean="0"/>
          </a:p>
          <a:p>
            <a:r>
              <a:rPr lang="zh-CN" altLang="en-US" sz="2000" dirty="0" smtClean="0"/>
              <a:t>国外：</a:t>
            </a:r>
            <a:r>
              <a:rPr lang="zh-CN" altLang="zh-CN" sz="2000" dirty="0" smtClean="0"/>
              <a:t>美国、日本的计算机联网管理系统和欧洲的电子数据交换系统</a:t>
            </a:r>
            <a:r>
              <a:rPr lang="zh-CN" altLang="en-US" sz="2000" dirty="0" smtClean="0"/>
              <a:t>；</a:t>
            </a:r>
            <a:r>
              <a:rPr lang="zh-CN" altLang="zh-CN" sz="2000" dirty="0" smtClean="0"/>
              <a:t>日本</a:t>
            </a:r>
            <a:r>
              <a:rPr lang="zh-CN" altLang="en-US" sz="2000" dirty="0" smtClean="0"/>
              <a:t>建成</a:t>
            </a:r>
            <a:r>
              <a:rPr lang="zh-CN" altLang="zh-CN" sz="2000" dirty="0" smtClean="0"/>
              <a:t>完整的冷链物流体系</a:t>
            </a:r>
            <a:r>
              <a:rPr lang="zh-CN" altLang="en-US" sz="2000" dirty="0" smtClean="0"/>
              <a:t>；</a:t>
            </a:r>
            <a:r>
              <a:rPr lang="zh-CN" altLang="zh-CN" sz="2000" dirty="0" smtClean="0"/>
              <a:t>美国凤凰城</a:t>
            </a:r>
            <a:r>
              <a:rPr lang="en-US" altLang="zh-CN" sz="2000" dirty="0" smtClean="0"/>
              <a:t>Sky Harbor</a:t>
            </a:r>
            <a:r>
              <a:rPr lang="zh-CN" altLang="zh-CN" sz="2000" dirty="0" smtClean="0"/>
              <a:t>国际机场采用</a:t>
            </a:r>
            <a:r>
              <a:rPr lang="en-US" altLang="zh-CN" sz="2000" dirty="0" err="1" smtClean="0"/>
              <a:t>TransCore</a:t>
            </a:r>
            <a:r>
              <a:rPr lang="zh-CN" altLang="zh-CN" sz="2000" dirty="0" smtClean="0"/>
              <a:t>公司为其研发的基于</a:t>
            </a:r>
            <a:r>
              <a:rPr lang="en-US" altLang="zh-CN" sz="2000" dirty="0" smtClean="0"/>
              <a:t>RFID</a:t>
            </a:r>
            <a:r>
              <a:rPr lang="zh-CN" altLang="zh-CN" sz="2000" dirty="0" smtClean="0"/>
              <a:t>、</a:t>
            </a:r>
            <a:r>
              <a:rPr lang="en-US" altLang="zh-CN" sz="2000" dirty="0" smtClean="0"/>
              <a:t>GPS</a:t>
            </a:r>
            <a:r>
              <a:rPr lang="zh-CN" altLang="zh-CN" sz="2000" dirty="0" smtClean="0"/>
              <a:t>技术的第一例冷链运输车辆跟踪系统</a:t>
            </a:r>
            <a:r>
              <a:rPr lang="zh-CN" altLang="en-US" sz="2000" dirty="0" smtClean="0"/>
              <a:t>。</a:t>
            </a:r>
          </a:p>
          <a:p>
            <a:endParaRPr lang="zh-CN" altLang="en-US" dirty="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5.4. </a:t>
            </a:r>
            <a:r>
              <a:rPr lang="zh-CN" altLang="en-US" b="1" u="sng" dirty="0" smtClean="0">
                <a:solidFill>
                  <a:schemeClr val="bg1">
                    <a:lumMod val="85000"/>
                  </a:schemeClr>
                </a:solidFill>
                <a:sym typeface="Arial" pitchFamily="34" charset="0"/>
              </a:rPr>
              <a:t>智能冷链物流小结</a:t>
            </a: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5.3. </a:t>
            </a:r>
            <a:r>
              <a:rPr lang="zh-CN" altLang="en-US" b="1" u="sng" dirty="0" smtClean="0">
                <a:solidFill>
                  <a:schemeClr val="bg1">
                    <a:lumMod val="85000"/>
                  </a:schemeClr>
                </a:solidFill>
                <a:sym typeface="Arial" pitchFamily="34" charset="0"/>
              </a:rPr>
              <a:t>智能冷链物流典型案例</a:t>
            </a: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5.2. </a:t>
            </a:r>
            <a:r>
              <a:rPr lang="zh-CN" altLang="en-US" b="1" u="sng" dirty="0" smtClean="0">
                <a:sym typeface="Arial" pitchFamily="34" charset="0"/>
              </a:rPr>
              <a:t>智能冷链物流系统架构及相关技术</a:t>
            </a: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5.1</a:t>
            </a:r>
            <a:r>
              <a:rPr lang="en-US" altLang="zh-CN" b="1" u="sng" dirty="0" smtClean="0">
                <a:solidFill>
                  <a:schemeClr val="bg1">
                    <a:lumMod val="85000"/>
                  </a:schemeClr>
                </a:solidFill>
                <a:sym typeface="Arial" pitchFamily="34" charset="0"/>
              </a:rPr>
              <a:t>. </a:t>
            </a:r>
            <a:r>
              <a:rPr lang="zh-CN" altLang="en-US" b="1" u="sng" dirty="0" smtClean="0">
                <a:solidFill>
                  <a:schemeClr val="bg1">
                    <a:lumMod val="85000"/>
                  </a:schemeClr>
                </a:solidFill>
                <a:sym typeface="Arial" pitchFamily="34" charset="0"/>
              </a:rPr>
              <a:t>冷链物流概述</a:t>
            </a:r>
          </a:p>
        </p:txBody>
      </p:sp>
      <p:grpSp>
        <p:nvGrpSpPr>
          <p:cNvPr id="2"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3"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4"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a:t>
            </a:r>
            <a:r>
              <a:rPr lang="en-US" altLang="zh-CN" b="1" dirty="0" smtClean="0"/>
              <a:t>. </a:t>
            </a:r>
            <a:r>
              <a:rPr lang="zh-CN" altLang="en-US" b="1" dirty="0" smtClean="0"/>
              <a:t>智能</a:t>
            </a:r>
            <a:r>
              <a:rPr lang="zh-CN" altLang="en-US" b="1" dirty="0" smtClean="0"/>
              <a:t>冷链物流系统架构及相关技术</a:t>
            </a:r>
          </a:p>
        </p:txBody>
      </p:sp>
      <p:graphicFrame>
        <p:nvGraphicFramePr>
          <p:cNvPr id="7" name="内容占位符 6"/>
          <p:cNvGraphicFramePr>
            <a:graphicFrameLocks noGrp="1"/>
          </p:cNvGraphicFramePr>
          <p:nvPr>
            <p:ph idx="1"/>
          </p:nvPr>
        </p:nvGraphicFramePr>
        <p:xfrm>
          <a:off x="1187624" y="2060848"/>
          <a:ext cx="7056784" cy="3240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b="1" dirty="0" smtClean="0"/>
              <a:t>5.2.1 </a:t>
            </a:r>
            <a:r>
              <a:rPr lang="zh-CN" altLang="zh-CN" b="1" dirty="0" smtClean="0"/>
              <a:t>系统</a:t>
            </a:r>
            <a:r>
              <a:rPr lang="zh-CN" altLang="zh-CN" b="1" dirty="0" smtClean="0"/>
              <a:t>总体设计</a:t>
            </a:r>
            <a:endParaRPr lang="zh-CN" altLang="en-US" dirty="0"/>
          </a:p>
        </p:txBody>
      </p:sp>
      <p:sp>
        <p:nvSpPr>
          <p:cNvPr id="3" name="内容占位符 2"/>
          <p:cNvSpPr>
            <a:spLocks noGrp="1"/>
          </p:cNvSpPr>
          <p:nvPr>
            <p:ph idx="1"/>
          </p:nvPr>
        </p:nvSpPr>
        <p:spPr/>
        <p:txBody>
          <a:bodyPr/>
          <a:lstStyle/>
          <a:p>
            <a:r>
              <a:rPr lang="zh-CN" altLang="zh-CN" sz="2400" dirty="0" smtClean="0"/>
              <a:t>智能冷链</a:t>
            </a:r>
            <a:r>
              <a:rPr lang="zh-CN" altLang="zh-CN" sz="2400" dirty="0" smtClean="0"/>
              <a:t>物流</a:t>
            </a:r>
            <a:r>
              <a:rPr lang="zh-CN" altLang="en-US" sz="2400" dirty="0" smtClean="0"/>
              <a:t>系统需求</a:t>
            </a:r>
            <a:r>
              <a:rPr lang="en-US" altLang="zh-CN" sz="2400" dirty="0" smtClean="0"/>
              <a:t>:</a:t>
            </a:r>
          </a:p>
          <a:p>
            <a:pPr lvl="1">
              <a:lnSpc>
                <a:spcPct val="150000"/>
              </a:lnSpc>
            </a:pPr>
            <a:r>
              <a:rPr lang="zh-CN" altLang="zh-CN" sz="2000" dirty="0" smtClean="0"/>
              <a:t>一是冷藏物品的</a:t>
            </a:r>
            <a:r>
              <a:rPr lang="zh-CN" altLang="zh-CN" sz="2000" dirty="0" smtClean="0"/>
              <a:t>流动</a:t>
            </a:r>
            <a:r>
              <a:rPr lang="en-US" altLang="zh-CN" sz="2000" dirty="0" smtClean="0"/>
              <a:t>:</a:t>
            </a:r>
            <a:r>
              <a:rPr lang="zh-CN" altLang="zh-CN" sz="2000" dirty="0" smtClean="0"/>
              <a:t>准确、快速、安全</a:t>
            </a:r>
            <a:endParaRPr lang="en-US" altLang="zh-CN" sz="2000" dirty="0" smtClean="0"/>
          </a:p>
          <a:p>
            <a:pPr lvl="1">
              <a:lnSpc>
                <a:spcPct val="150000"/>
              </a:lnSpc>
            </a:pPr>
            <a:r>
              <a:rPr lang="zh-CN" altLang="zh-CN" sz="2000" dirty="0" smtClean="0"/>
              <a:t>二是物品冷链信息的</a:t>
            </a:r>
            <a:r>
              <a:rPr lang="zh-CN" altLang="zh-CN" sz="2000" dirty="0" smtClean="0"/>
              <a:t>流动</a:t>
            </a:r>
            <a:r>
              <a:rPr lang="en-US" altLang="zh-CN" sz="2000" dirty="0" smtClean="0"/>
              <a:t>:</a:t>
            </a:r>
            <a:r>
              <a:rPr lang="zh-CN" altLang="zh-CN" sz="2000" dirty="0" smtClean="0"/>
              <a:t>整个冷链系统的核心部分</a:t>
            </a:r>
            <a:endParaRPr lang="en-US" altLang="zh-CN" sz="2000" dirty="0" smtClean="0"/>
          </a:p>
          <a:p>
            <a:pPr lvl="1">
              <a:lnSpc>
                <a:spcPct val="150000"/>
              </a:lnSpc>
            </a:pPr>
            <a:r>
              <a:rPr lang="zh-CN" altLang="zh-CN" sz="2000" dirty="0" smtClean="0"/>
              <a:t>三是企业资金的</a:t>
            </a:r>
            <a:r>
              <a:rPr lang="zh-CN" altLang="zh-CN" sz="2000" dirty="0" smtClean="0"/>
              <a:t>流动</a:t>
            </a:r>
            <a:r>
              <a:rPr lang="en-US" altLang="zh-CN" sz="2000" dirty="0" smtClean="0"/>
              <a:t>:</a:t>
            </a:r>
          </a:p>
          <a:p>
            <a:pPr>
              <a:lnSpc>
                <a:spcPct val="150000"/>
              </a:lnSpc>
            </a:pPr>
            <a:r>
              <a:rPr lang="zh-CN" altLang="zh-CN" sz="2400" dirty="0" smtClean="0"/>
              <a:t>冷链运输车辆在途信息的获知也是链路系统的一个重要组成部分</a:t>
            </a:r>
            <a:r>
              <a:rPr lang="zh-CN" altLang="zh-CN" sz="2400" dirty="0" smtClean="0"/>
              <a:t>，需要</a:t>
            </a:r>
            <a:r>
              <a:rPr lang="zh-CN" altLang="zh-CN" sz="2400" dirty="0" smtClean="0"/>
              <a:t>数据采集和无线传输技术作为支持，利用先进的信息技术，实时共享冷链物流信息。</a:t>
            </a:r>
            <a:endParaRPr lang="en-US" altLang="zh-CN" sz="2200" dirty="0" smtClean="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5.2.1 </a:t>
            </a:r>
            <a:r>
              <a:rPr lang="zh-CN" altLang="zh-CN" b="1" dirty="0" smtClean="0"/>
              <a:t>系统总体设计</a:t>
            </a:r>
            <a:endParaRPr lang="zh-CN" altLang="en-US" dirty="0"/>
          </a:p>
        </p:txBody>
      </p:sp>
      <p:sp>
        <p:nvSpPr>
          <p:cNvPr id="3" name="内容占位符 2"/>
          <p:cNvSpPr>
            <a:spLocks noGrp="1"/>
          </p:cNvSpPr>
          <p:nvPr>
            <p:ph idx="1"/>
          </p:nvPr>
        </p:nvSpPr>
        <p:spPr/>
        <p:txBody>
          <a:bodyPr/>
          <a:lstStyle/>
          <a:p>
            <a:pPr>
              <a:lnSpc>
                <a:spcPct val="150000"/>
              </a:lnSpc>
            </a:pPr>
            <a:r>
              <a:rPr lang="zh-CN" altLang="zh-CN" sz="2000" dirty="0" smtClean="0"/>
              <a:t>通过车辆上安装的硬件设备，经通信系统将车辆在加油站、仓储基地和配送点之间的途中状态实时上传到集团数据中心，用户通过客户端远程监控软件即可完成对车辆的监控调度。</a:t>
            </a:r>
          </a:p>
          <a:p>
            <a:endParaRPr lang="zh-CN" altLang="en-US" dirty="0"/>
          </a:p>
        </p:txBody>
      </p:sp>
      <p:pic>
        <p:nvPicPr>
          <p:cNvPr id="5" name="图片 4"/>
          <p:cNvPicPr/>
          <p:nvPr/>
        </p:nvPicPr>
        <p:blipFill>
          <a:blip r:embed="rId2" cstate="print"/>
          <a:srcRect/>
          <a:stretch>
            <a:fillRect/>
          </a:stretch>
        </p:blipFill>
        <p:spPr bwMode="auto">
          <a:xfrm>
            <a:off x="1763688" y="2564904"/>
            <a:ext cx="5832648" cy="3312368"/>
          </a:xfrm>
          <a:prstGeom prst="rect">
            <a:avLst/>
          </a:prstGeom>
          <a:noFill/>
          <a:ln w="9525">
            <a:noFill/>
            <a:miter lim="800000"/>
            <a:headEnd/>
            <a:tailEnd/>
          </a:ln>
        </p:spPr>
      </p:pic>
      <p:sp>
        <p:nvSpPr>
          <p:cNvPr id="6" name="矩形 5"/>
          <p:cNvSpPr/>
          <p:nvPr/>
        </p:nvSpPr>
        <p:spPr>
          <a:xfrm>
            <a:off x="3059832" y="6021288"/>
            <a:ext cx="2416046" cy="369332"/>
          </a:xfrm>
          <a:prstGeom prst="rect">
            <a:avLst/>
          </a:prstGeom>
        </p:spPr>
        <p:txBody>
          <a:bodyPr wrap="none">
            <a:spAutoFit/>
          </a:bodyPr>
          <a:lstStyle/>
          <a:p>
            <a:r>
              <a:rPr lang="zh-CN" altLang="zh-CN" dirty="0" smtClean="0"/>
              <a:t>图</a:t>
            </a:r>
            <a:r>
              <a:rPr lang="en-US" altLang="zh-CN" dirty="0" smtClean="0"/>
              <a:t>5.2 </a:t>
            </a:r>
            <a:r>
              <a:rPr lang="zh-CN" altLang="zh-CN" dirty="0" smtClean="0"/>
              <a:t>系统业务流程图</a:t>
            </a:r>
            <a:endParaRPr lang="zh-CN" altLang="en-US" dirty="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5.2.1 </a:t>
            </a:r>
            <a:r>
              <a:rPr lang="zh-CN" altLang="zh-CN" b="1" dirty="0" smtClean="0"/>
              <a:t>系统总体设计</a:t>
            </a:r>
            <a:endParaRPr lang="zh-CN" altLang="en-US" dirty="0"/>
          </a:p>
        </p:txBody>
      </p:sp>
      <p:sp>
        <p:nvSpPr>
          <p:cNvPr id="3" name="内容占位符 2"/>
          <p:cNvSpPr>
            <a:spLocks noGrp="1"/>
          </p:cNvSpPr>
          <p:nvPr>
            <p:ph idx="1"/>
          </p:nvPr>
        </p:nvSpPr>
        <p:spPr/>
        <p:txBody>
          <a:bodyPr/>
          <a:lstStyle/>
          <a:p>
            <a:pPr>
              <a:lnSpc>
                <a:spcPct val="150000"/>
              </a:lnSpc>
            </a:pPr>
            <a:r>
              <a:rPr lang="zh-CN" altLang="zh-CN" sz="2000" dirty="0" smtClean="0"/>
              <a:t>系统由硬件系统、通信系统以及软件系统三个相互关联的部分组成，硬件系统是本系统的基础，通信系统是连接硬件系统和软件系统的纽带，软件系统是整个远程监控系统的</a:t>
            </a:r>
            <a:r>
              <a:rPr lang="zh-CN" altLang="zh-CN" sz="2000" dirty="0" smtClean="0"/>
              <a:t>核心</a:t>
            </a:r>
            <a:r>
              <a:rPr lang="zh-CN" altLang="en-US" sz="2000" dirty="0" smtClean="0"/>
              <a:t>。</a:t>
            </a:r>
            <a:endParaRPr lang="zh-CN" altLang="en-US" sz="2000" dirty="0"/>
          </a:p>
        </p:txBody>
      </p:sp>
      <p:pic>
        <p:nvPicPr>
          <p:cNvPr id="4" name="图片 3"/>
          <p:cNvPicPr/>
          <p:nvPr/>
        </p:nvPicPr>
        <p:blipFill>
          <a:blip r:embed="rId2" cstate="print"/>
          <a:srcRect/>
          <a:stretch>
            <a:fillRect/>
          </a:stretch>
        </p:blipFill>
        <p:spPr bwMode="auto">
          <a:xfrm>
            <a:off x="1763688" y="2636912"/>
            <a:ext cx="5688632" cy="3456384"/>
          </a:xfrm>
          <a:prstGeom prst="rect">
            <a:avLst/>
          </a:prstGeom>
          <a:noFill/>
          <a:ln w="9525">
            <a:noFill/>
            <a:miter lim="800000"/>
            <a:headEnd/>
            <a:tailEnd/>
          </a:ln>
        </p:spPr>
      </p:pic>
      <p:sp>
        <p:nvSpPr>
          <p:cNvPr id="5" name="矩形 4"/>
          <p:cNvSpPr/>
          <p:nvPr/>
        </p:nvSpPr>
        <p:spPr>
          <a:xfrm>
            <a:off x="3419872" y="6165304"/>
            <a:ext cx="1890261" cy="369332"/>
          </a:xfrm>
          <a:prstGeom prst="rect">
            <a:avLst/>
          </a:prstGeom>
        </p:spPr>
        <p:txBody>
          <a:bodyPr wrap="none">
            <a:spAutoFit/>
          </a:bodyPr>
          <a:lstStyle/>
          <a:p>
            <a:r>
              <a:rPr lang="zh-CN" altLang="zh-CN" dirty="0" smtClean="0"/>
              <a:t>图</a:t>
            </a:r>
            <a:r>
              <a:rPr lang="en-US" altLang="zh-CN" dirty="0" smtClean="0"/>
              <a:t>5.3</a:t>
            </a:r>
            <a:r>
              <a:rPr lang="zh-CN" altLang="zh-CN" dirty="0" smtClean="0"/>
              <a:t>系统架构图</a:t>
            </a:r>
            <a:endParaRPr lang="zh-CN" altLang="en-US"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5.2.2</a:t>
            </a:r>
            <a:r>
              <a:rPr lang="zh-CN" altLang="zh-CN" b="1" dirty="0" smtClean="0"/>
              <a:t>感知</a:t>
            </a:r>
            <a:r>
              <a:rPr lang="zh-CN" altLang="zh-CN" b="1" dirty="0" smtClean="0"/>
              <a:t>系统设计</a:t>
            </a:r>
            <a:endParaRPr lang="zh-CN" altLang="en-US" dirty="0"/>
          </a:p>
        </p:txBody>
      </p:sp>
      <p:sp>
        <p:nvSpPr>
          <p:cNvPr id="3" name="内容占位符 2"/>
          <p:cNvSpPr>
            <a:spLocks noGrp="1"/>
          </p:cNvSpPr>
          <p:nvPr>
            <p:ph idx="1"/>
          </p:nvPr>
        </p:nvSpPr>
        <p:spPr>
          <a:xfrm>
            <a:off x="428596" y="908720"/>
            <a:ext cx="8391876" cy="1061880"/>
          </a:xfrm>
        </p:spPr>
        <p:txBody>
          <a:bodyPr/>
          <a:lstStyle/>
          <a:p>
            <a:pPr>
              <a:lnSpc>
                <a:spcPct val="150000"/>
              </a:lnSpc>
            </a:pPr>
            <a:r>
              <a:rPr lang="zh-CN" altLang="zh-CN" sz="2000" dirty="0" smtClean="0"/>
              <a:t>硬件系统是整个远程监控系统的信息来源。硬件系统主要包括</a:t>
            </a:r>
            <a:r>
              <a:rPr lang="en-US" altLang="zh-CN" sz="2000" dirty="0" smtClean="0"/>
              <a:t>GPS</a:t>
            </a:r>
            <a:r>
              <a:rPr lang="zh-CN" altLang="zh-CN" sz="2000" dirty="0" smtClean="0"/>
              <a:t>终端、无线传感器、油位传感器、</a:t>
            </a:r>
            <a:r>
              <a:rPr lang="en-US" altLang="zh-CN" sz="2000" dirty="0" smtClean="0"/>
              <a:t>RFID</a:t>
            </a:r>
            <a:r>
              <a:rPr lang="zh-CN" altLang="zh-CN" sz="2000" dirty="0" smtClean="0"/>
              <a:t>识别系统、调度屏以及配套的天线和连接线束</a:t>
            </a:r>
            <a:r>
              <a:rPr lang="zh-CN" altLang="zh-CN" sz="2000" dirty="0" smtClean="0"/>
              <a:t>。</a:t>
            </a:r>
            <a:endParaRPr lang="en-US" altLang="zh-CN" sz="2000" dirty="0" smtClean="0"/>
          </a:p>
          <a:p>
            <a:pPr>
              <a:lnSpc>
                <a:spcPct val="150000"/>
              </a:lnSpc>
            </a:pPr>
            <a:endParaRPr lang="en-US" altLang="zh-CN" sz="2000" dirty="0" smtClean="0"/>
          </a:p>
          <a:p>
            <a:pPr>
              <a:lnSpc>
                <a:spcPct val="150000"/>
              </a:lnSpc>
            </a:pPr>
            <a:endParaRPr lang="zh-CN" altLang="zh-CN" sz="2000" dirty="0" smtClean="0"/>
          </a:p>
          <a:p>
            <a:endParaRPr lang="zh-CN" altLang="en-US" sz="2000" dirty="0"/>
          </a:p>
        </p:txBody>
      </p:sp>
      <p:pic>
        <p:nvPicPr>
          <p:cNvPr id="6" name="图片 5"/>
          <p:cNvPicPr/>
          <p:nvPr/>
        </p:nvPicPr>
        <p:blipFill>
          <a:blip r:embed="rId2" cstate="print"/>
          <a:srcRect/>
          <a:stretch>
            <a:fillRect/>
          </a:stretch>
        </p:blipFill>
        <p:spPr bwMode="auto">
          <a:xfrm>
            <a:off x="827584" y="2276872"/>
            <a:ext cx="2021555" cy="957072"/>
          </a:xfrm>
          <a:prstGeom prst="rect">
            <a:avLst/>
          </a:prstGeom>
          <a:noFill/>
          <a:ln w="9525">
            <a:noFill/>
            <a:miter lim="800000"/>
            <a:headEnd/>
            <a:tailEnd/>
          </a:ln>
        </p:spPr>
      </p:pic>
      <p:sp>
        <p:nvSpPr>
          <p:cNvPr id="7" name="矩形 6"/>
          <p:cNvSpPr/>
          <p:nvPr/>
        </p:nvSpPr>
        <p:spPr>
          <a:xfrm>
            <a:off x="1259632" y="3356992"/>
            <a:ext cx="1133644" cy="369332"/>
          </a:xfrm>
          <a:prstGeom prst="rect">
            <a:avLst/>
          </a:prstGeom>
        </p:spPr>
        <p:txBody>
          <a:bodyPr wrap="none">
            <a:spAutoFit/>
          </a:bodyPr>
          <a:lstStyle/>
          <a:p>
            <a:r>
              <a:rPr lang="en-US" altLang="zh-CN" dirty="0" smtClean="0"/>
              <a:t>GPS</a:t>
            </a:r>
            <a:r>
              <a:rPr lang="zh-CN" altLang="zh-CN" dirty="0" smtClean="0"/>
              <a:t>终端</a:t>
            </a:r>
            <a:endParaRPr lang="zh-CN" altLang="en-US" dirty="0"/>
          </a:p>
        </p:txBody>
      </p:sp>
      <p:pic>
        <p:nvPicPr>
          <p:cNvPr id="8" name="图片 7"/>
          <p:cNvPicPr/>
          <p:nvPr/>
        </p:nvPicPr>
        <p:blipFill>
          <a:blip r:embed="rId3" cstate="print"/>
          <a:stretch>
            <a:fillRect/>
          </a:stretch>
        </p:blipFill>
        <p:spPr>
          <a:xfrm>
            <a:off x="3203848" y="2132856"/>
            <a:ext cx="2378195" cy="1605337"/>
          </a:xfrm>
          <a:prstGeom prst="rect">
            <a:avLst/>
          </a:prstGeom>
        </p:spPr>
      </p:pic>
      <p:sp>
        <p:nvSpPr>
          <p:cNvPr id="9" name="矩形 8"/>
          <p:cNvSpPr/>
          <p:nvPr/>
        </p:nvSpPr>
        <p:spPr>
          <a:xfrm>
            <a:off x="3419872" y="3861048"/>
            <a:ext cx="2031325" cy="369332"/>
          </a:xfrm>
          <a:prstGeom prst="rect">
            <a:avLst/>
          </a:prstGeom>
        </p:spPr>
        <p:txBody>
          <a:bodyPr wrap="none">
            <a:spAutoFit/>
          </a:bodyPr>
          <a:lstStyle/>
          <a:p>
            <a:r>
              <a:rPr lang="zh-CN" altLang="zh-CN" dirty="0" smtClean="0"/>
              <a:t>温湿度无线传感器</a:t>
            </a:r>
            <a:endParaRPr lang="zh-CN" altLang="en-US" dirty="0"/>
          </a:p>
        </p:txBody>
      </p:sp>
      <p:pic>
        <p:nvPicPr>
          <p:cNvPr id="10" name="图片 9" descr="c:\users\administrator\appdata\roaming\360se6\User Data\temp\300416696190132953376417847.jpg"/>
          <p:cNvPicPr/>
          <p:nvPr/>
        </p:nvPicPr>
        <p:blipFill>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6300192" y="2276872"/>
            <a:ext cx="2232248" cy="1296144"/>
          </a:xfrm>
          <a:prstGeom prst="rect">
            <a:avLst/>
          </a:prstGeom>
          <a:noFill/>
          <a:ln>
            <a:noFill/>
          </a:ln>
        </p:spPr>
      </p:pic>
      <p:sp>
        <p:nvSpPr>
          <p:cNvPr id="11" name="矩形 10"/>
          <p:cNvSpPr/>
          <p:nvPr/>
        </p:nvSpPr>
        <p:spPr>
          <a:xfrm>
            <a:off x="6948264" y="3212976"/>
            <a:ext cx="1338828" cy="369332"/>
          </a:xfrm>
          <a:prstGeom prst="rect">
            <a:avLst/>
          </a:prstGeom>
        </p:spPr>
        <p:txBody>
          <a:bodyPr wrap="none">
            <a:spAutoFit/>
          </a:bodyPr>
          <a:lstStyle/>
          <a:p>
            <a:r>
              <a:rPr lang="zh-CN" altLang="zh-CN" dirty="0" smtClean="0"/>
              <a:t>油位传感器</a:t>
            </a:r>
            <a:endParaRPr lang="zh-CN" altLang="en-US" dirty="0"/>
          </a:p>
        </p:txBody>
      </p:sp>
      <p:pic>
        <p:nvPicPr>
          <p:cNvPr id="12" name="图片 11"/>
          <p:cNvPicPr/>
          <p:nvPr/>
        </p:nvPicPr>
        <p:blipFill>
          <a:blip r:embed="rId5" cstate="print"/>
          <a:stretch>
            <a:fillRect/>
          </a:stretch>
        </p:blipFill>
        <p:spPr>
          <a:xfrm>
            <a:off x="755576" y="4077072"/>
            <a:ext cx="2160240" cy="1800200"/>
          </a:xfrm>
          <a:prstGeom prst="rect">
            <a:avLst/>
          </a:prstGeom>
        </p:spPr>
      </p:pic>
      <p:sp>
        <p:nvSpPr>
          <p:cNvPr id="13" name="矩形 12"/>
          <p:cNvSpPr/>
          <p:nvPr/>
        </p:nvSpPr>
        <p:spPr>
          <a:xfrm>
            <a:off x="971600" y="5949280"/>
            <a:ext cx="1646605" cy="369332"/>
          </a:xfrm>
          <a:prstGeom prst="rect">
            <a:avLst/>
          </a:prstGeom>
        </p:spPr>
        <p:txBody>
          <a:bodyPr wrap="none">
            <a:spAutoFit/>
          </a:bodyPr>
          <a:lstStyle/>
          <a:p>
            <a:r>
              <a:rPr lang="en-US" altLang="zh-CN" dirty="0" smtClean="0"/>
              <a:t>RFID</a:t>
            </a:r>
            <a:r>
              <a:rPr lang="zh-CN" altLang="zh-CN" dirty="0" smtClean="0"/>
              <a:t>温度标签</a:t>
            </a:r>
            <a:endParaRPr lang="zh-CN" altLang="en-US" dirty="0"/>
          </a:p>
        </p:txBody>
      </p:sp>
      <p:pic>
        <p:nvPicPr>
          <p:cNvPr id="14" name="图片 13"/>
          <p:cNvPicPr/>
          <p:nvPr/>
        </p:nvPicPr>
        <p:blipFill>
          <a:blip r:embed="rId6" cstate="print"/>
          <a:stretch>
            <a:fillRect/>
          </a:stretch>
        </p:blipFill>
        <p:spPr>
          <a:xfrm>
            <a:off x="3275856" y="4365104"/>
            <a:ext cx="3096344" cy="1368152"/>
          </a:xfrm>
          <a:prstGeom prst="rect">
            <a:avLst/>
          </a:prstGeom>
        </p:spPr>
      </p:pic>
      <p:sp>
        <p:nvSpPr>
          <p:cNvPr id="15" name="矩形 14"/>
          <p:cNvSpPr/>
          <p:nvPr/>
        </p:nvSpPr>
        <p:spPr>
          <a:xfrm>
            <a:off x="3995936" y="5877272"/>
            <a:ext cx="1338828" cy="369332"/>
          </a:xfrm>
          <a:prstGeom prst="rect">
            <a:avLst/>
          </a:prstGeom>
        </p:spPr>
        <p:txBody>
          <a:bodyPr wrap="none">
            <a:spAutoFit/>
          </a:bodyPr>
          <a:lstStyle/>
          <a:p>
            <a:r>
              <a:rPr lang="zh-CN" altLang="zh-CN" dirty="0" smtClean="0"/>
              <a:t>车辆调度屏</a:t>
            </a:r>
            <a:endParaRPr lang="zh-CN" altLang="en-US"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5.2.3</a:t>
            </a:r>
            <a:r>
              <a:rPr lang="zh-CN" altLang="zh-CN" b="1" dirty="0" smtClean="0"/>
              <a:t>通信传输系统</a:t>
            </a:r>
            <a:r>
              <a:rPr lang="zh-CN" altLang="zh-CN" b="1" dirty="0" smtClean="0"/>
              <a:t>设计</a:t>
            </a:r>
            <a:endParaRPr lang="zh-CN" altLang="en-US" dirty="0"/>
          </a:p>
        </p:txBody>
      </p:sp>
      <p:sp>
        <p:nvSpPr>
          <p:cNvPr id="3" name="内容占位符 2"/>
          <p:cNvSpPr>
            <a:spLocks noGrp="1"/>
          </p:cNvSpPr>
          <p:nvPr>
            <p:ph idx="1"/>
          </p:nvPr>
        </p:nvSpPr>
        <p:spPr/>
        <p:txBody>
          <a:bodyPr/>
          <a:lstStyle/>
          <a:p>
            <a:pPr>
              <a:lnSpc>
                <a:spcPct val="150000"/>
              </a:lnSpc>
            </a:pPr>
            <a:r>
              <a:rPr lang="zh-CN" altLang="zh-CN" sz="2000" dirty="0" smtClean="0"/>
              <a:t>通信系统是在硬件系统与软件系统联系的桥梁，通过通信系统</a:t>
            </a:r>
            <a:r>
              <a:rPr lang="en-US" altLang="zh-CN" sz="2000" dirty="0" smtClean="0"/>
              <a:t>GPS</a:t>
            </a:r>
            <a:r>
              <a:rPr lang="zh-CN" altLang="zh-CN" sz="2000" dirty="0" smtClean="0"/>
              <a:t>终端和监控中心系统进行数据的交互。通信系统包括通信协议和通信方式两大部分</a:t>
            </a:r>
            <a:r>
              <a:rPr lang="zh-CN" altLang="zh-CN" sz="2000" dirty="0" smtClean="0"/>
              <a:t>。</a:t>
            </a:r>
            <a:endParaRPr lang="en-US" altLang="zh-CN" sz="2000" dirty="0" smtClean="0"/>
          </a:p>
          <a:p>
            <a:pPr>
              <a:lnSpc>
                <a:spcPct val="150000"/>
              </a:lnSpc>
            </a:pPr>
            <a:r>
              <a:rPr lang="zh-CN" altLang="zh-CN" sz="2000" dirty="0" smtClean="0"/>
              <a:t>通信协议即通信双方实现通信所需要遵循的规约，软件功能的实现需要在确定通信协议的基础上进行开发</a:t>
            </a:r>
            <a:r>
              <a:rPr lang="zh-CN" altLang="zh-CN" sz="2000" dirty="0" smtClean="0"/>
              <a:t>。</a:t>
            </a:r>
            <a:endParaRPr lang="en-US" altLang="zh-CN" sz="2000" dirty="0" smtClean="0"/>
          </a:p>
          <a:p>
            <a:pPr>
              <a:lnSpc>
                <a:spcPct val="150000"/>
              </a:lnSpc>
            </a:pPr>
            <a:r>
              <a:rPr lang="zh-CN" altLang="zh-CN" sz="2000" dirty="0" smtClean="0"/>
              <a:t>可供选择的通信方式有：</a:t>
            </a:r>
            <a:r>
              <a:rPr lang="en-US" altLang="zh-CN" sz="2000" dirty="0" smtClean="0"/>
              <a:t>GSM</a:t>
            </a:r>
            <a:r>
              <a:rPr lang="zh-CN" altLang="zh-CN" sz="2000" dirty="0" smtClean="0"/>
              <a:t>短信、</a:t>
            </a:r>
            <a:r>
              <a:rPr lang="en-US" altLang="zh-CN" sz="2000" dirty="0" smtClean="0"/>
              <a:t>GPRS</a:t>
            </a:r>
            <a:r>
              <a:rPr lang="zh-CN" altLang="zh-CN" sz="2000" dirty="0" smtClean="0"/>
              <a:t>、</a:t>
            </a:r>
            <a:r>
              <a:rPr lang="en-US" altLang="zh-CN" sz="2000" dirty="0" smtClean="0"/>
              <a:t>CDMA</a:t>
            </a:r>
            <a:r>
              <a:rPr lang="zh-CN" altLang="zh-CN" sz="2000" dirty="0" smtClean="0"/>
              <a:t>和</a:t>
            </a:r>
            <a:r>
              <a:rPr lang="en-US" altLang="zh-CN" sz="2000" dirty="0" smtClean="0"/>
              <a:t>3G</a:t>
            </a:r>
            <a:r>
              <a:rPr lang="zh-CN" altLang="zh-CN" sz="2000" dirty="0" smtClean="0"/>
              <a:t>、</a:t>
            </a:r>
            <a:r>
              <a:rPr lang="en-US" altLang="zh-CN" sz="2000" dirty="0" smtClean="0"/>
              <a:t>4G</a:t>
            </a:r>
            <a:r>
              <a:rPr lang="zh-CN" altLang="zh-CN" sz="2000" dirty="0" smtClean="0"/>
              <a:t>。</a:t>
            </a:r>
            <a:endParaRPr lang="en-US" altLang="zh-CN" sz="2000" dirty="0" smtClean="0"/>
          </a:p>
          <a:p>
            <a:pPr>
              <a:lnSpc>
                <a:spcPct val="150000"/>
              </a:lnSpc>
            </a:pPr>
            <a:endParaRPr lang="zh-CN" altLang="zh-CN" sz="2000" dirty="0" smtClean="0"/>
          </a:p>
          <a:p>
            <a:pPr>
              <a:lnSpc>
                <a:spcPct val="150000"/>
              </a:lnSpc>
            </a:pPr>
            <a:endParaRPr lang="zh-CN" altLang="en-US" sz="2000"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5.2.3</a:t>
            </a:r>
            <a:r>
              <a:rPr lang="zh-CN" altLang="zh-CN" b="1" dirty="0" smtClean="0"/>
              <a:t>通信传输系统设计</a:t>
            </a:r>
            <a:endParaRPr lang="zh-CN" altLang="en-US" dirty="0"/>
          </a:p>
        </p:txBody>
      </p:sp>
      <p:sp>
        <p:nvSpPr>
          <p:cNvPr id="3" name="内容占位符 2"/>
          <p:cNvSpPr>
            <a:spLocks noGrp="1"/>
          </p:cNvSpPr>
          <p:nvPr>
            <p:ph idx="1"/>
          </p:nvPr>
        </p:nvSpPr>
        <p:spPr>
          <a:xfrm>
            <a:off x="428596" y="1142984"/>
            <a:ext cx="8391876" cy="4929188"/>
          </a:xfrm>
        </p:spPr>
        <p:txBody>
          <a:bodyPr/>
          <a:lstStyle/>
          <a:p>
            <a:pPr>
              <a:lnSpc>
                <a:spcPct val="150000"/>
              </a:lnSpc>
            </a:pPr>
            <a:r>
              <a:rPr lang="en-US" altLang="zh-CN" sz="2000" dirty="0" smtClean="0"/>
              <a:t>第四代</a:t>
            </a:r>
            <a:r>
              <a:rPr lang="zh-CN" altLang="zh-CN" sz="2000" dirty="0" smtClean="0"/>
              <a:t>移动电话行动通信标准，指的是第四代</a:t>
            </a:r>
            <a:r>
              <a:rPr lang="en-US" altLang="zh-CN" sz="2000" dirty="0" smtClean="0"/>
              <a:t>移动通信技术</a:t>
            </a:r>
            <a:r>
              <a:rPr lang="zh-CN" altLang="zh-CN" sz="2000" dirty="0" smtClean="0"/>
              <a:t>，</a:t>
            </a:r>
            <a:r>
              <a:rPr lang="en-US" altLang="zh-CN" sz="2000" dirty="0" err="1" smtClean="0"/>
              <a:t>缩写</a:t>
            </a:r>
            <a:r>
              <a:rPr lang="zh-CN" altLang="en-US" sz="2000" dirty="0" smtClean="0"/>
              <a:t>为</a:t>
            </a:r>
            <a:r>
              <a:rPr lang="zh-CN" altLang="zh-CN" sz="2000" dirty="0" smtClean="0"/>
              <a:t>：</a:t>
            </a:r>
            <a:r>
              <a:rPr lang="en-US" altLang="zh-CN" sz="2000" dirty="0" smtClean="0"/>
              <a:t>4G</a:t>
            </a:r>
            <a:r>
              <a:rPr lang="zh-CN" altLang="en-US" sz="2000" dirty="0" smtClean="0"/>
              <a:t>，</a:t>
            </a:r>
            <a:r>
              <a:rPr lang="zh-CN" altLang="zh-CN" sz="2000" dirty="0" smtClean="0"/>
              <a:t>包括</a:t>
            </a:r>
            <a:r>
              <a:rPr lang="en-US" altLang="zh-CN" sz="2000" dirty="0" smtClean="0"/>
              <a:t>TD-LTE</a:t>
            </a:r>
            <a:r>
              <a:rPr lang="zh-CN" altLang="zh-CN" sz="2000" dirty="0" smtClean="0"/>
              <a:t>和</a:t>
            </a:r>
            <a:r>
              <a:rPr lang="en-US" altLang="zh-CN" sz="2000" dirty="0" smtClean="0"/>
              <a:t>FDD-LTE</a:t>
            </a:r>
            <a:r>
              <a:rPr lang="zh-CN" altLang="zh-CN" sz="2000" dirty="0" smtClean="0"/>
              <a:t>两种</a:t>
            </a:r>
            <a:r>
              <a:rPr lang="zh-CN" altLang="zh-CN" sz="2000" dirty="0" smtClean="0"/>
              <a:t>制式</a:t>
            </a:r>
            <a:r>
              <a:rPr lang="zh-CN" altLang="en-US" sz="2000" dirty="0" smtClean="0"/>
              <a:t>。</a:t>
            </a:r>
            <a:endParaRPr lang="en-US" altLang="zh-CN" sz="2000" dirty="0" smtClean="0"/>
          </a:p>
          <a:p>
            <a:pPr>
              <a:lnSpc>
                <a:spcPct val="150000"/>
              </a:lnSpc>
            </a:pPr>
            <a:r>
              <a:rPr lang="en-US" altLang="zh-CN" sz="2000" dirty="0" smtClean="0"/>
              <a:t>4G</a:t>
            </a:r>
            <a:r>
              <a:rPr lang="zh-CN" altLang="zh-CN" sz="2000" dirty="0" smtClean="0"/>
              <a:t>有着不可比拟的</a:t>
            </a:r>
            <a:r>
              <a:rPr lang="zh-CN" altLang="zh-CN" sz="2000" dirty="0" smtClean="0"/>
              <a:t>优越性</a:t>
            </a:r>
            <a:r>
              <a:rPr lang="zh-CN" altLang="en-US" sz="2000" dirty="0" smtClean="0"/>
              <a:t>，</a:t>
            </a:r>
            <a:r>
              <a:rPr lang="zh-CN" altLang="zh-CN" sz="2000" dirty="0" smtClean="0"/>
              <a:t>主要</a:t>
            </a:r>
            <a:r>
              <a:rPr lang="zh-CN" altLang="zh-CN" sz="2000" dirty="0" smtClean="0"/>
              <a:t>优势如下</a:t>
            </a:r>
            <a:r>
              <a:rPr lang="zh-CN" altLang="zh-CN" sz="2000" dirty="0" smtClean="0"/>
              <a:t>：</a:t>
            </a:r>
            <a:endParaRPr lang="en-US" altLang="zh-CN" sz="2000" dirty="0" smtClean="0"/>
          </a:p>
          <a:p>
            <a:pPr lvl="1"/>
            <a:r>
              <a:rPr lang="zh-CN" altLang="zh-CN" sz="1800" b="1" dirty="0" smtClean="0"/>
              <a:t>通信速度</a:t>
            </a:r>
            <a:r>
              <a:rPr lang="zh-CN" altLang="zh-CN" sz="1800" b="1" dirty="0" smtClean="0"/>
              <a:t>快</a:t>
            </a:r>
            <a:endParaRPr lang="en-US" altLang="zh-CN" sz="1800" b="1" dirty="0" smtClean="0"/>
          </a:p>
          <a:p>
            <a:pPr lvl="1"/>
            <a:r>
              <a:rPr lang="zh-CN" altLang="zh-CN" sz="1800" b="1" dirty="0" smtClean="0"/>
              <a:t>网络频谱</a:t>
            </a:r>
            <a:r>
              <a:rPr lang="zh-CN" altLang="zh-CN" sz="1800" b="1" dirty="0" smtClean="0"/>
              <a:t>宽</a:t>
            </a:r>
            <a:endParaRPr lang="en-US" altLang="zh-CN" sz="1800" b="1" dirty="0" smtClean="0"/>
          </a:p>
          <a:p>
            <a:pPr lvl="1"/>
            <a:r>
              <a:rPr lang="zh-CN" altLang="zh-CN" sz="1800" b="1" dirty="0" smtClean="0"/>
              <a:t>通信</a:t>
            </a:r>
            <a:r>
              <a:rPr lang="zh-CN" altLang="zh-CN" sz="1800" b="1" dirty="0" smtClean="0"/>
              <a:t>灵活</a:t>
            </a:r>
            <a:endParaRPr lang="en-US" altLang="zh-CN" sz="1800" b="1" dirty="0" smtClean="0"/>
          </a:p>
          <a:p>
            <a:pPr lvl="1"/>
            <a:r>
              <a:rPr lang="zh-CN" altLang="zh-CN" sz="1800" b="1" dirty="0" smtClean="0"/>
              <a:t>智能性能</a:t>
            </a:r>
            <a:r>
              <a:rPr lang="zh-CN" altLang="zh-CN" sz="1800" b="1" dirty="0" smtClean="0"/>
              <a:t>高</a:t>
            </a:r>
            <a:endParaRPr lang="en-US" altLang="zh-CN" sz="1800" b="1" dirty="0" smtClean="0"/>
          </a:p>
          <a:p>
            <a:pPr lvl="1"/>
            <a:r>
              <a:rPr lang="zh-CN" altLang="zh-CN" sz="1800" b="1" dirty="0" smtClean="0"/>
              <a:t>兼容性</a:t>
            </a:r>
            <a:r>
              <a:rPr lang="zh-CN" altLang="zh-CN" sz="1800" b="1" dirty="0" smtClean="0"/>
              <a:t>好</a:t>
            </a:r>
            <a:endParaRPr lang="en-US" altLang="zh-CN" sz="1800" b="1" dirty="0" smtClean="0"/>
          </a:p>
          <a:p>
            <a:pPr lvl="1"/>
            <a:r>
              <a:rPr lang="zh-CN" altLang="zh-CN" sz="1800" b="1" dirty="0" smtClean="0"/>
              <a:t>通信</a:t>
            </a:r>
            <a:r>
              <a:rPr lang="zh-CN" altLang="en-US" sz="1800" b="1" dirty="0" smtClean="0"/>
              <a:t>质量高</a:t>
            </a:r>
            <a:endParaRPr lang="en-US" altLang="zh-CN" sz="1800" b="1" dirty="0" smtClean="0"/>
          </a:p>
          <a:p>
            <a:pPr lvl="1"/>
            <a:r>
              <a:rPr lang="zh-CN" altLang="zh-CN" sz="1800" b="1" dirty="0" smtClean="0"/>
              <a:t>频率效率高</a:t>
            </a:r>
          </a:p>
          <a:p>
            <a:pPr>
              <a:lnSpc>
                <a:spcPct val="150000"/>
              </a:lnSpc>
            </a:pPr>
            <a:endParaRPr lang="zh-CN" altLang="en-US" dirty="0"/>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5.2.4</a:t>
            </a:r>
            <a:r>
              <a:rPr lang="zh-CN" altLang="zh-CN" b="1" dirty="0" smtClean="0"/>
              <a:t>软件管理系统</a:t>
            </a:r>
            <a:r>
              <a:rPr lang="zh-CN" altLang="zh-CN" b="1" dirty="0" smtClean="0"/>
              <a:t>设计</a:t>
            </a:r>
            <a:endParaRPr lang="zh-CN" altLang="en-US" dirty="0"/>
          </a:p>
        </p:txBody>
      </p:sp>
      <p:sp>
        <p:nvSpPr>
          <p:cNvPr id="3" name="内容占位符 2"/>
          <p:cNvSpPr>
            <a:spLocks noGrp="1"/>
          </p:cNvSpPr>
          <p:nvPr>
            <p:ph idx="1"/>
          </p:nvPr>
        </p:nvSpPr>
        <p:spPr/>
        <p:txBody>
          <a:bodyPr/>
          <a:lstStyle/>
          <a:p>
            <a:pPr>
              <a:lnSpc>
                <a:spcPct val="150000"/>
              </a:lnSpc>
            </a:pPr>
            <a:r>
              <a:rPr lang="zh-CN" altLang="zh-CN" sz="2000" dirty="0" smtClean="0"/>
              <a:t>软件系统是整个远程监控系统的核心，负责对相关数据进行交换、运算、保存、显示等处理功能，它包括监控中心系统、地理信息系统和数据库等。</a:t>
            </a:r>
          </a:p>
          <a:p>
            <a:pPr>
              <a:lnSpc>
                <a:spcPct val="150000"/>
              </a:lnSpc>
            </a:pPr>
            <a:r>
              <a:rPr lang="zh-CN" altLang="zh-CN" dirty="0" smtClean="0"/>
              <a:t>（</a:t>
            </a:r>
            <a:r>
              <a:rPr lang="en-US" altLang="zh-CN" dirty="0" smtClean="0"/>
              <a:t>1</a:t>
            </a:r>
            <a:r>
              <a:rPr lang="zh-CN" altLang="zh-CN" dirty="0" smtClean="0"/>
              <a:t>）监控中心</a:t>
            </a:r>
            <a:r>
              <a:rPr lang="zh-CN" altLang="zh-CN" dirty="0" smtClean="0"/>
              <a:t>系统</a:t>
            </a:r>
            <a:r>
              <a:rPr lang="zh-CN" altLang="en-US" dirty="0" smtClean="0"/>
              <a:t>：包括</a:t>
            </a:r>
            <a:r>
              <a:rPr lang="zh-CN" altLang="zh-CN" dirty="0" smtClean="0"/>
              <a:t>数据交换</a:t>
            </a:r>
            <a:r>
              <a:rPr lang="zh-CN" altLang="en-US" dirty="0" smtClean="0"/>
              <a:t>和</a:t>
            </a:r>
            <a:r>
              <a:rPr lang="zh-CN" altLang="zh-CN" dirty="0" smtClean="0"/>
              <a:t>数据处理</a:t>
            </a:r>
            <a:r>
              <a:rPr lang="zh-CN" altLang="en-US" dirty="0" smtClean="0"/>
              <a:t>主要</a:t>
            </a:r>
            <a:r>
              <a:rPr lang="zh-CN" altLang="zh-CN" dirty="0" smtClean="0"/>
              <a:t>功能</a:t>
            </a:r>
            <a:endParaRPr lang="zh-CN" altLang="zh-CN" dirty="0" smtClean="0"/>
          </a:p>
          <a:p>
            <a:pPr>
              <a:lnSpc>
                <a:spcPct val="150000"/>
              </a:lnSpc>
            </a:pPr>
            <a:r>
              <a:rPr lang="zh-CN" altLang="zh-CN" dirty="0" smtClean="0"/>
              <a:t>（</a:t>
            </a:r>
            <a:r>
              <a:rPr lang="en-US" altLang="zh-CN" dirty="0" smtClean="0"/>
              <a:t>2</a:t>
            </a:r>
            <a:r>
              <a:rPr lang="zh-CN" altLang="zh-CN" dirty="0" smtClean="0"/>
              <a:t>）</a:t>
            </a:r>
            <a:r>
              <a:rPr lang="zh-CN" altLang="zh-CN" dirty="0" smtClean="0"/>
              <a:t>地理信息系统</a:t>
            </a:r>
            <a:r>
              <a:rPr lang="zh-CN" altLang="en-US" dirty="0" smtClean="0"/>
              <a:t>：包括</a:t>
            </a:r>
            <a:r>
              <a:rPr lang="zh-CN" altLang="zh-CN" dirty="0" smtClean="0"/>
              <a:t>地图显示</a:t>
            </a:r>
            <a:r>
              <a:rPr lang="zh-CN" altLang="en-US" dirty="0" smtClean="0"/>
              <a:t>和</a:t>
            </a:r>
            <a:r>
              <a:rPr lang="zh-CN" altLang="zh-CN" dirty="0" smtClean="0"/>
              <a:t>地图</a:t>
            </a:r>
            <a:r>
              <a:rPr lang="zh-CN" altLang="zh-CN" dirty="0" smtClean="0"/>
              <a:t>服务</a:t>
            </a:r>
            <a:r>
              <a:rPr lang="zh-CN" altLang="en-US" dirty="0" smtClean="0"/>
              <a:t>主要功能</a:t>
            </a:r>
            <a:endParaRPr lang="zh-CN" altLang="zh-CN" dirty="0" smtClean="0"/>
          </a:p>
          <a:p>
            <a:pPr>
              <a:lnSpc>
                <a:spcPct val="150000"/>
              </a:lnSpc>
            </a:pPr>
            <a:r>
              <a:rPr lang="zh-CN" altLang="zh-CN" dirty="0" smtClean="0"/>
              <a:t>（</a:t>
            </a:r>
            <a:r>
              <a:rPr lang="en-US" altLang="zh-CN" dirty="0" smtClean="0"/>
              <a:t>3</a:t>
            </a:r>
            <a:r>
              <a:rPr lang="zh-CN" altLang="zh-CN" dirty="0" smtClean="0"/>
              <a:t>）</a:t>
            </a:r>
            <a:r>
              <a:rPr lang="zh-CN" altLang="zh-CN" dirty="0" smtClean="0"/>
              <a:t>数据库</a:t>
            </a:r>
            <a:r>
              <a:rPr lang="zh-CN" altLang="en-US" dirty="0" smtClean="0"/>
              <a:t>：</a:t>
            </a:r>
            <a:r>
              <a:rPr lang="zh-CN" altLang="zh-CN" dirty="0" smtClean="0"/>
              <a:t>主要用来实现整个远程监控系统数据的保存</a:t>
            </a:r>
            <a:r>
              <a:rPr lang="zh-CN" altLang="zh-CN" dirty="0" smtClean="0"/>
              <a:t>功能</a:t>
            </a:r>
            <a:r>
              <a:rPr lang="zh-CN" altLang="en-US" dirty="0" smtClean="0"/>
              <a:t>。</a:t>
            </a:r>
            <a:endParaRPr lang="zh-CN" altLang="zh-CN" dirty="0" smtClean="0"/>
          </a:p>
          <a:p>
            <a:endParaRPr lang="zh-CN" altLang="en-US" dirty="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p:txBody>
          <a:bodyPr/>
          <a:lstStyle/>
          <a:p>
            <a:pPr lvl="0">
              <a:buFont typeface="Wingdings" pitchFamily="2" charset="2"/>
              <a:buChar char="l"/>
            </a:pPr>
            <a:endParaRPr lang="en-US" altLang="zh-CN" sz="2400" dirty="0" smtClean="0">
              <a:solidFill>
                <a:schemeClr val="tx1"/>
              </a:solidFill>
              <a:latin typeface="+mn-lt"/>
              <a:ea typeface="+mn-ea"/>
              <a:cs typeface="+mn-cs"/>
            </a:endParaRPr>
          </a:p>
          <a:p>
            <a:pPr>
              <a:lnSpc>
                <a:spcPct val="150000"/>
              </a:lnSpc>
              <a:buFont typeface="Wingdings" pitchFamily="2" charset="2"/>
              <a:buChar char="l"/>
            </a:pPr>
            <a:r>
              <a:rPr lang="zh-CN" altLang="zh-CN" sz="2400" b="1" dirty="0" smtClean="0">
                <a:solidFill>
                  <a:srgbClr val="000000"/>
                </a:solidFill>
                <a:effectLst>
                  <a:outerShdw blurRad="38100" dist="38100" dir="2700000" algn="tl">
                    <a:srgbClr val="000000">
                      <a:alpha val="43137"/>
                    </a:srgbClr>
                  </a:outerShdw>
                </a:effectLst>
                <a:latin typeface="Calibri" pitchFamily="34" charset="0"/>
                <a:ea typeface="宋体" pitchFamily="2" charset="-122"/>
                <a:cs typeface="宋体" pitchFamily="2" charset="-122"/>
              </a:rPr>
              <a:t>冷链</a:t>
            </a:r>
            <a:r>
              <a:rPr lang="zh-CN" altLang="zh-CN" sz="2400" b="1" dirty="0" smtClean="0">
                <a:solidFill>
                  <a:srgbClr val="000000"/>
                </a:solidFill>
                <a:effectLst>
                  <a:outerShdw blurRad="38100" dist="38100" dir="2700000" algn="tl">
                    <a:srgbClr val="000000">
                      <a:alpha val="43137"/>
                    </a:srgbClr>
                  </a:outerShdw>
                </a:effectLst>
                <a:latin typeface="Calibri" pitchFamily="34" charset="0"/>
                <a:ea typeface="宋体" pitchFamily="2" charset="-122"/>
                <a:cs typeface="宋体" pitchFamily="2" charset="-122"/>
              </a:rPr>
              <a:t>物流基础知识</a:t>
            </a:r>
            <a:endParaRPr lang="zh-CN" altLang="zh-CN" sz="2400" b="1" dirty="0" smtClean="0">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lvl="0">
              <a:lnSpc>
                <a:spcPct val="150000"/>
              </a:lnSpc>
              <a:buFont typeface="Wingdings" pitchFamily="2" charset="2"/>
              <a:buChar char="l"/>
            </a:pPr>
            <a:r>
              <a:rPr lang="zh-CN" altLang="zh-CN" sz="2400" b="1" dirty="0" smtClean="0">
                <a:solidFill>
                  <a:srgbClr val="000000"/>
                </a:solidFill>
                <a:effectLst>
                  <a:outerShdw blurRad="38100" dist="38100" dir="2700000" algn="tl">
                    <a:srgbClr val="000000">
                      <a:alpha val="43137"/>
                    </a:srgbClr>
                  </a:outerShdw>
                </a:effectLst>
                <a:latin typeface="Calibri" pitchFamily="34" charset="0"/>
                <a:ea typeface="宋体" pitchFamily="2" charset="-122"/>
                <a:cs typeface="宋体" pitchFamily="2" charset="-122"/>
              </a:rPr>
              <a:t>国内外智能冷链物流发展情况</a:t>
            </a:r>
            <a:endParaRPr lang="zh-CN" altLang="zh-CN" sz="2400" b="1" dirty="0" smtClean="0">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a:lnSpc>
                <a:spcPct val="150000"/>
              </a:lnSpc>
              <a:buFont typeface="Wingdings" pitchFamily="2" charset="2"/>
              <a:buChar char="l"/>
            </a:pPr>
            <a:r>
              <a:rPr lang="zh-CN" altLang="zh-CN" sz="2400" b="1" dirty="0" smtClean="0">
                <a:solidFill>
                  <a:srgbClr val="000000"/>
                </a:solidFill>
                <a:effectLst>
                  <a:outerShdw blurRad="38100" dist="38100" dir="2700000" algn="tl">
                    <a:srgbClr val="000000">
                      <a:alpha val="43137"/>
                    </a:srgbClr>
                  </a:outerShdw>
                </a:effectLst>
                <a:latin typeface="Calibri" pitchFamily="34" charset="0"/>
                <a:ea typeface="宋体" pitchFamily="2" charset="-122"/>
                <a:cs typeface="宋体" pitchFamily="2" charset="-122"/>
              </a:rPr>
              <a:t>基于物联网的冷链物流技术</a:t>
            </a:r>
            <a:endParaRPr lang="zh-CN" altLang="en-US" sz="2400" b="1" dirty="0" smtClean="0">
              <a:solidFill>
                <a:srgbClr val="000000"/>
              </a:solidFill>
              <a:effectLst>
                <a:outerShdw blurRad="38100" dist="38100" dir="2700000" algn="tl">
                  <a:srgbClr val="000000">
                    <a:alpha val="43137"/>
                  </a:srgbClr>
                </a:outerShdw>
              </a:effectLst>
              <a:latin typeface="Times New Roman" pitchFamily="18" charset="0"/>
              <a:ea typeface="宋体" pitchFamily="2" charset="-122"/>
              <a:cs typeface="宋体" pitchFamily="2" charset="-122"/>
            </a:endParaRPr>
          </a:p>
          <a:p>
            <a:pPr>
              <a:lnSpc>
                <a:spcPct val="150000"/>
              </a:lnSpc>
              <a:buFont typeface="Wingdings" pitchFamily="2" charset="2"/>
              <a:buChar char="l"/>
            </a:pPr>
            <a:r>
              <a:rPr lang="zh-CN" altLang="zh-CN" sz="2400" b="1" dirty="0" smtClean="0">
                <a:solidFill>
                  <a:srgbClr val="000000"/>
                </a:solidFill>
                <a:effectLst>
                  <a:outerShdw blurRad="38100" dist="38100" dir="2700000" algn="tl">
                    <a:srgbClr val="000000">
                      <a:alpha val="43137"/>
                    </a:srgbClr>
                  </a:outerShdw>
                </a:effectLst>
                <a:latin typeface="Calibri" pitchFamily="34" charset="0"/>
                <a:ea typeface="宋体" pitchFamily="2" charset="-122"/>
                <a:cs typeface="宋体" pitchFamily="2" charset="-122"/>
              </a:rPr>
              <a:t>智能冷链相关装备</a:t>
            </a:r>
            <a:endParaRPr lang="en-US" altLang="zh-CN" sz="2400" b="1" dirty="0" smtClean="0">
              <a:solidFill>
                <a:srgbClr val="000000"/>
              </a:solidFill>
              <a:effectLst>
                <a:outerShdw blurRad="38100" dist="38100" dir="2700000" algn="tl">
                  <a:srgbClr val="000000">
                    <a:alpha val="43137"/>
                  </a:srgbClr>
                </a:outerShdw>
              </a:effectLst>
              <a:latin typeface="Calibri" pitchFamily="34" charset="0"/>
              <a:ea typeface="宋体" pitchFamily="2" charset="-122"/>
              <a:cs typeface="宋体" pitchFamily="2" charset="-122"/>
            </a:endParaRPr>
          </a:p>
          <a:p>
            <a:pPr>
              <a:buFont typeface="Wingdings" pitchFamily="2" charset="2"/>
              <a:buChar char="l"/>
            </a:pPr>
            <a:endParaRPr lang="zh-CN" altLang="en-US" sz="2400" dirty="0" smtClean="0"/>
          </a:p>
        </p:txBody>
      </p:sp>
      <p:sp>
        <p:nvSpPr>
          <p:cNvPr id="7" name="标题 1"/>
          <p:cNvSpPr>
            <a:spLocks noGrp="1"/>
          </p:cNvSpPr>
          <p:nvPr>
            <p:ph type="title"/>
          </p:nvPr>
        </p:nvSpPr>
        <p:spPr/>
        <p:txBody>
          <a:bodyPr/>
          <a:lstStyle/>
          <a:p>
            <a:pPr eaLnBrk="1" hangingPunct="1"/>
            <a:r>
              <a:rPr lang="zh-CN" altLang="en-US" b="1" dirty="0" smtClean="0"/>
              <a:t>学习要点</a:t>
            </a: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a:t>
            </a:r>
            <a:r>
              <a:rPr lang="zh-CN" altLang="zh-CN" b="1" dirty="0" smtClean="0"/>
              <a:t>设计</a:t>
            </a:r>
            <a:endParaRPr lang="zh-CN" altLang="en-US" dirty="0"/>
          </a:p>
        </p:txBody>
      </p:sp>
      <p:sp>
        <p:nvSpPr>
          <p:cNvPr id="3" name="内容占位符 2"/>
          <p:cNvSpPr>
            <a:spLocks noGrp="1"/>
          </p:cNvSpPr>
          <p:nvPr>
            <p:ph idx="1"/>
          </p:nvPr>
        </p:nvSpPr>
        <p:spPr/>
        <p:txBody>
          <a:bodyPr/>
          <a:lstStyle/>
          <a:p>
            <a:pPr>
              <a:lnSpc>
                <a:spcPct val="150000"/>
              </a:lnSpc>
            </a:pPr>
            <a:r>
              <a:rPr lang="zh-CN" altLang="zh-CN" dirty="0" smtClean="0"/>
              <a:t>冷链物流运输远程</a:t>
            </a:r>
            <a:r>
              <a:rPr lang="zh-CN" altLang="zh-CN" dirty="0" smtClean="0"/>
              <a:t>监控系统结合</a:t>
            </a:r>
            <a:r>
              <a:rPr lang="zh-CN" altLang="zh-CN" dirty="0" smtClean="0"/>
              <a:t>全球定位、无线传感网络、地理信息技术和现代计算机与通信技术，实现人、车、物的紧密联系，统一配合，从而提高冷链物流的运输效率，降低运营成本，提高管理水平</a:t>
            </a:r>
            <a:r>
              <a:rPr lang="zh-CN" altLang="zh-CN" dirty="0" smtClean="0"/>
              <a:t>。</a:t>
            </a:r>
            <a:endParaRPr lang="en-US" altLang="zh-CN" dirty="0" smtClean="0"/>
          </a:p>
          <a:p>
            <a:pPr>
              <a:lnSpc>
                <a:spcPct val="150000"/>
              </a:lnSpc>
            </a:pPr>
            <a:r>
              <a:rPr lang="zh-CN" altLang="zh-CN" dirty="0" smtClean="0"/>
              <a:t>冷链物流运输远程监控系统的功能主要可分为六大</a:t>
            </a:r>
            <a:r>
              <a:rPr lang="zh-CN" altLang="zh-CN" dirty="0" smtClean="0"/>
              <a:t>模块</a:t>
            </a:r>
            <a:r>
              <a:rPr lang="zh-CN" altLang="en-US" dirty="0" smtClean="0"/>
              <a:t>。</a:t>
            </a:r>
            <a:endParaRPr lang="zh-CN" altLang="en-US" dirty="0"/>
          </a:p>
        </p:txBody>
      </p:sp>
      <p:pic>
        <p:nvPicPr>
          <p:cNvPr id="4" name="图片 3"/>
          <p:cNvPicPr/>
          <p:nvPr/>
        </p:nvPicPr>
        <p:blipFill>
          <a:blip r:embed="rId2" cstate="print"/>
          <a:srcRect/>
          <a:stretch>
            <a:fillRect/>
          </a:stretch>
        </p:blipFill>
        <p:spPr bwMode="auto">
          <a:xfrm>
            <a:off x="1547664" y="3068960"/>
            <a:ext cx="6048672" cy="3456384"/>
          </a:xfrm>
          <a:prstGeom prst="rect">
            <a:avLst/>
          </a:prstGeom>
          <a:noFill/>
          <a:ln w="9525">
            <a:noFill/>
            <a:miter lim="800000"/>
            <a:headEnd/>
            <a:tailEnd/>
          </a:ln>
        </p:spPr>
      </p:pic>
      <p:sp>
        <p:nvSpPr>
          <p:cNvPr id="4608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1.9</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系统功能结构图</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60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1.9</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系统功能结构图</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6083"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图</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1.9</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系统功能结构图</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6084" name="Rectangle 4"/>
          <p:cNvSpPr>
            <a:spLocks noChangeArrowheads="1"/>
          </p:cNvSpPr>
          <p:nvPr/>
        </p:nvSpPr>
        <p:spPr bwMode="auto">
          <a:xfrm>
            <a:off x="7812360" y="3068960"/>
            <a:ext cx="553998" cy="2848962"/>
          </a:xfrm>
          <a:prstGeom prst="rect">
            <a:avLst/>
          </a:prstGeom>
          <a:noFill/>
          <a:ln w="9525">
            <a:noFill/>
            <a:miter lim="800000"/>
            <a:headEnd/>
            <a:tailEnd/>
          </a:ln>
          <a:effectLst/>
        </p:spPr>
        <p:txBody>
          <a:bodyPr vert="eaVert"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系统功能结构图</a:t>
            </a:r>
            <a:endPar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软件系统功能设计</a:t>
            </a:r>
            <a:endParaRPr lang="zh-CN" altLang="en-US" dirty="0"/>
          </a:p>
        </p:txBody>
      </p:sp>
      <p:sp>
        <p:nvSpPr>
          <p:cNvPr id="3" name="内容占位符 2"/>
          <p:cNvSpPr>
            <a:spLocks noGrp="1"/>
          </p:cNvSpPr>
          <p:nvPr>
            <p:ph idx="1"/>
          </p:nvPr>
        </p:nvSpPr>
        <p:spPr/>
        <p:txBody>
          <a:bodyPr/>
          <a:lstStyle/>
          <a:p>
            <a:r>
              <a:rPr lang="zh-CN" altLang="zh-CN" sz="2400" dirty="0" smtClean="0"/>
              <a:t>车辆</a:t>
            </a:r>
            <a:r>
              <a:rPr lang="zh-CN" altLang="zh-CN" sz="2400" dirty="0" smtClean="0"/>
              <a:t>监控</a:t>
            </a:r>
            <a:r>
              <a:rPr lang="zh-CN" altLang="en-US" sz="2400" dirty="0" smtClean="0"/>
              <a:t>模块</a:t>
            </a:r>
            <a:endParaRPr lang="zh-CN" altLang="en-US" sz="2400" dirty="0"/>
          </a:p>
        </p:txBody>
      </p:sp>
      <p:graphicFrame>
        <p:nvGraphicFramePr>
          <p:cNvPr id="5" name="图示 4"/>
          <p:cNvGraphicFramePr/>
          <p:nvPr/>
        </p:nvGraphicFramePr>
        <p:xfrm>
          <a:off x="827584" y="1988840"/>
          <a:ext cx="7488832" cy="9361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683568" y="3284984"/>
            <a:ext cx="2376264" cy="3139321"/>
          </a:xfrm>
          <a:prstGeom prst="rect">
            <a:avLst/>
          </a:prstGeom>
        </p:spPr>
        <p:txBody>
          <a:bodyPr wrap="square">
            <a:spAutoFit/>
          </a:bodyPr>
          <a:lstStyle/>
          <a:p>
            <a:r>
              <a:rPr lang="zh-CN" altLang="zh-CN" dirty="0" smtClean="0"/>
              <a:t>车辆位置信息作为一个重要参数应当可以随时获取。监控中心系统可以通过</a:t>
            </a:r>
            <a:r>
              <a:rPr lang="en-US" altLang="zh-CN" dirty="0" smtClean="0"/>
              <a:t>GPS</a:t>
            </a:r>
            <a:r>
              <a:rPr lang="zh-CN" altLang="zh-CN" dirty="0" smtClean="0"/>
              <a:t>技术能够实时上传车辆的位置信息，实现对车辆的实时跟踪，可以查看车辆当前的位置信息</a:t>
            </a:r>
            <a:r>
              <a:rPr lang="zh-CN" altLang="zh-CN" dirty="0" smtClean="0"/>
              <a:t>，</a:t>
            </a:r>
            <a:r>
              <a:rPr lang="zh-CN" altLang="en-US" dirty="0" smtClean="0"/>
              <a:t>车辆详细信息，系统向客户端开放。</a:t>
            </a:r>
            <a:endParaRPr lang="zh-CN" altLang="en-US" dirty="0"/>
          </a:p>
        </p:txBody>
      </p:sp>
      <p:sp>
        <p:nvSpPr>
          <p:cNvPr id="7" name="矩形 6"/>
          <p:cNvSpPr/>
          <p:nvPr/>
        </p:nvSpPr>
        <p:spPr>
          <a:xfrm>
            <a:off x="3491880" y="3284984"/>
            <a:ext cx="2358008" cy="2862322"/>
          </a:xfrm>
          <a:prstGeom prst="rect">
            <a:avLst/>
          </a:prstGeom>
        </p:spPr>
        <p:txBody>
          <a:bodyPr wrap="square">
            <a:spAutoFit/>
          </a:bodyPr>
          <a:lstStyle/>
          <a:p>
            <a:r>
              <a:rPr lang="zh-CN" altLang="zh-CN" dirty="0" smtClean="0"/>
              <a:t>实现多窗口同时监控多辆车的运行，能准确报告车辆位置（包括地点、时间）及运行状况（包括发动机、温度、开关门、油量等），进而全面掌握货物在途信息，了解车辆到达时间，便于做出快速响应。</a:t>
            </a:r>
            <a:endParaRPr lang="zh-CN" altLang="en-US" dirty="0"/>
          </a:p>
        </p:txBody>
      </p:sp>
      <p:sp>
        <p:nvSpPr>
          <p:cNvPr id="52225" name="Rectangle 1"/>
          <p:cNvSpPr>
            <a:spLocks noChangeArrowheads="1"/>
          </p:cNvSpPr>
          <p:nvPr/>
        </p:nvSpPr>
        <p:spPr bwMode="auto">
          <a:xfrm>
            <a:off x="6372200" y="3284984"/>
            <a:ext cx="2376264"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可选定一辆车，选择时间区间，系统自动调取该车这段时间内的轨迹数据，结合地图进行轨迹的动态再现，已播放的轨迹线在地图上用颜色高亮显示。支持暂停、继续播放、停止等操作。</a:t>
            </a:r>
            <a:endParaRPr kumimoji="0" lang="zh-CN"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软件系统功能设计</a:t>
            </a:r>
            <a:endParaRPr lang="zh-CN" altLang="en-US" dirty="0"/>
          </a:p>
        </p:txBody>
      </p:sp>
      <p:sp>
        <p:nvSpPr>
          <p:cNvPr id="8" name="内容占位符 7"/>
          <p:cNvSpPr>
            <a:spLocks noGrp="1"/>
          </p:cNvSpPr>
          <p:nvPr>
            <p:ph idx="1"/>
          </p:nvPr>
        </p:nvSpPr>
        <p:spPr/>
        <p:txBody>
          <a:bodyPr/>
          <a:lstStyle/>
          <a:p>
            <a:pPr>
              <a:lnSpc>
                <a:spcPct val="150000"/>
              </a:lnSpc>
            </a:pPr>
            <a:r>
              <a:rPr lang="zh-CN" altLang="zh-CN" sz="2400" dirty="0" smtClean="0"/>
              <a:t>配送</a:t>
            </a:r>
            <a:r>
              <a:rPr lang="zh-CN" altLang="zh-CN" sz="2400" dirty="0" smtClean="0"/>
              <a:t>管理</a:t>
            </a:r>
            <a:r>
              <a:rPr lang="zh-CN" altLang="en-US" sz="2400" dirty="0" smtClean="0"/>
              <a:t>模块</a:t>
            </a:r>
            <a:endParaRPr lang="en-US" altLang="zh-CN" sz="2400" dirty="0" smtClean="0"/>
          </a:p>
          <a:p>
            <a:pPr>
              <a:lnSpc>
                <a:spcPct val="150000"/>
              </a:lnSpc>
            </a:pPr>
            <a:r>
              <a:rPr lang="en-US" altLang="zh-CN" sz="2000" dirty="0" smtClean="0"/>
              <a:t>1</a:t>
            </a:r>
            <a:r>
              <a:rPr lang="zh-CN" altLang="zh-CN" sz="2000" dirty="0" smtClean="0"/>
              <a:t>）实时</a:t>
            </a:r>
            <a:r>
              <a:rPr lang="zh-CN" altLang="zh-CN" sz="2000" dirty="0" smtClean="0"/>
              <a:t>调度</a:t>
            </a:r>
            <a:endParaRPr lang="en-US" altLang="zh-CN" sz="2000" dirty="0" smtClean="0"/>
          </a:p>
          <a:p>
            <a:pPr lvl="1"/>
            <a:r>
              <a:rPr lang="zh-CN" altLang="zh-CN" dirty="0" smtClean="0"/>
              <a:t>调度员可以通过监控中心系统选定车辆，对选定的车辆发送文本信息。</a:t>
            </a:r>
          </a:p>
          <a:p>
            <a:pPr>
              <a:lnSpc>
                <a:spcPct val="150000"/>
              </a:lnSpc>
            </a:pPr>
            <a:r>
              <a:rPr lang="en-US" altLang="zh-CN" sz="2000" dirty="0" smtClean="0"/>
              <a:t>2</a:t>
            </a:r>
            <a:r>
              <a:rPr lang="zh-CN" altLang="zh-CN" sz="2000" dirty="0" smtClean="0"/>
              <a:t>）区域查</a:t>
            </a:r>
            <a:r>
              <a:rPr lang="zh-CN" altLang="zh-CN" sz="2000" dirty="0" smtClean="0"/>
              <a:t>车</a:t>
            </a:r>
            <a:endParaRPr lang="en-US" altLang="zh-CN" sz="2000" dirty="0" smtClean="0"/>
          </a:p>
          <a:p>
            <a:pPr lvl="1"/>
            <a:r>
              <a:rPr lang="zh-CN" altLang="zh-CN" dirty="0" smtClean="0"/>
              <a:t>调度员在地图上手动圈选一个区域，可以将所有当前位置在此区域内的车在地图上显示出来。结合当前的任务执行状态，调度员可选择最合适的车辆发送临时调度任务信息，从而降低运送成本和运输时间，提高经济性。也可对区域内所有车辆发送信息，实现区域调度功能</a:t>
            </a:r>
            <a:r>
              <a:rPr lang="zh-CN" altLang="zh-CN" dirty="0" smtClean="0"/>
              <a:t>。</a:t>
            </a:r>
            <a:endParaRPr lang="zh-CN" altLang="zh-CN" dirty="0" smtClean="0"/>
          </a:p>
          <a:p>
            <a:pPr>
              <a:lnSpc>
                <a:spcPct val="150000"/>
              </a:lnSpc>
            </a:pPr>
            <a:endParaRPr lang="zh-CN" altLang="zh-CN" sz="2000" dirty="0" smtClean="0"/>
          </a:p>
          <a:p>
            <a:endParaRPr lang="zh-CN" altLang="en-US" sz="2000" dirty="0"/>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软件系统功能设计</a:t>
            </a:r>
            <a:endParaRPr lang="zh-CN" altLang="en-US" dirty="0"/>
          </a:p>
        </p:txBody>
      </p:sp>
      <p:sp>
        <p:nvSpPr>
          <p:cNvPr id="3" name="内容占位符 2"/>
          <p:cNvSpPr>
            <a:spLocks noGrp="1"/>
          </p:cNvSpPr>
          <p:nvPr>
            <p:ph idx="1"/>
          </p:nvPr>
        </p:nvSpPr>
        <p:spPr/>
        <p:txBody>
          <a:bodyPr/>
          <a:lstStyle/>
          <a:p>
            <a:pPr>
              <a:lnSpc>
                <a:spcPct val="150000"/>
              </a:lnSpc>
            </a:pPr>
            <a:r>
              <a:rPr lang="en-US" altLang="zh-CN" sz="2000" dirty="0" smtClean="0"/>
              <a:t>3</a:t>
            </a:r>
            <a:r>
              <a:rPr lang="zh-CN" altLang="zh-CN" sz="2000" dirty="0" smtClean="0"/>
              <a:t>）配送查询</a:t>
            </a:r>
            <a:endParaRPr lang="en-US" altLang="zh-CN" sz="2000" dirty="0" smtClean="0"/>
          </a:p>
          <a:p>
            <a:pPr lvl="1"/>
            <a:r>
              <a:rPr lang="zh-CN" altLang="zh-CN" dirty="0" smtClean="0"/>
              <a:t>通过数据接口将本系统与</a:t>
            </a:r>
            <a:r>
              <a:rPr lang="en-US" altLang="zh-CN" dirty="0" smtClean="0"/>
              <a:t>Y</a:t>
            </a:r>
            <a:r>
              <a:rPr lang="zh-CN" altLang="zh-CN" dirty="0" smtClean="0"/>
              <a:t>集团</a:t>
            </a:r>
            <a:r>
              <a:rPr lang="en-US" altLang="zh-CN" dirty="0" smtClean="0"/>
              <a:t>ERP</a:t>
            </a:r>
            <a:r>
              <a:rPr lang="zh-CN" altLang="zh-CN" dirty="0" smtClean="0"/>
              <a:t>系统进行数据对接，获取</a:t>
            </a:r>
            <a:r>
              <a:rPr lang="en-US" altLang="zh-CN" dirty="0" smtClean="0"/>
              <a:t>ERP</a:t>
            </a:r>
            <a:r>
              <a:rPr lang="zh-CN" altLang="zh-CN" dirty="0" smtClean="0"/>
              <a:t>系统中预设的任务信息，利用</a:t>
            </a:r>
            <a:r>
              <a:rPr lang="en-US" altLang="zh-CN" dirty="0" smtClean="0"/>
              <a:t>GPS</a:t>
            </a:r>
            <a:r>
              <a:rPr lang="zh-CN" altLang="zh-CN" dirty="0" smtClean="0"/>
              <a:t>数据结合起止点位置进行任务判断，可计算出车辆实际执行配送任务的开始时间、结束时间</a:t>
            </a:r>
            <a:r>
              <a:rPr lang="zh-CN" altLang="en-US" dirty="0" smtClean="0"/>
              <a:t>，</a:t>
            </a:r>
            <a:r>
              <a:rPr lang="zh-CN" altLang="zh-CN" dirty="0" smtClean="0"/>
              <a:t>可以设计最佳行驶路线</a:t>
            </a:r>
            <a:r>
              <a:rPr lang="zh-CN" altLang="en-US" dirty="0" smtClean="0"/>
              <a:t>。</a:t>
            </a:r>
            <a:endParaRPr lang="en-US" altLang="zh-CN" dirty="0" smtClean="0"/>
          </a:p>
          <a:p>
            <a:endParaRPr lang="zh-CN" altLang="en-US" dirty="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软件系统功能设计</a:t>
            </a:r>
            <a:endParaRPr lang="zh-CN" altLang="en-US" dirty="0"/>
          </a:p>
        </p:txBody>
      </p:sp>
      <p:sp>
        <p:nvSpPr>
          <p:cNvPr id="3" name="内容占位符 2"/>
          <p:cNvSpPr>
            <a:spLocks noGrp="1"/>
          </p:cNvSpPr>
          <p:nvPr>
            <p:ph idx="1"/>
          </p:nvPr>
        </p:nvSpPr>
        <p:spPr/>
        <p:txBody>
          <a:bodyPr/>
          <a:lstStyle/>
          <a:p>
            <a:pPr>
              <a:lnSpc>
                <a:spcPct val="150000"/>
              </a:lnSpc>
            </a:pPr>
            <a:r>
              <a:rPr lang="zh-CN" altLang="zh-CN" sz="2400" dirty="0" smtClean="0">
                <a:latin typeface="+mn-ea"/>
              </a:rPr>
              <a:t>安全报警</a:t>
            </a:r>
            <a:r>
              <a:rPr lang="zh-CN" altLang="en-US" sz="2400" dirty="0" smtClean="0">
                <a:latin typeface="+mn-ea"/>
              </a:rPr>
              <a:t>模块</a:t>
            </a:r>
            <a:endParaRPr lang="en-US" altLang="zh-CN" sz="2400" dirty="0" smtClean="0">
              <a:latin typeface="+mn-ea"/>
            </a:endParaRPr>
          </a:p>
          <a:p>
            <a:pPr>
              <a:lnSpc>
                <a:spcPct val="150000"/>
              </a:lnSpc>
            </a:pPr>
            <a:r>
              <a:rPr lang="en-US" altLang="zh-CN" dirty="0" smtClean="0"/>
              <a:t>1</a:t>
            </a:r>
            <a:r>
              <a:rPr lang="zh-CN" altLang="zh-CN" dirty="0" smtClean="0"/>
              <a:t>）紧急报警</a:t>
            </a:r>
          </a:p>
          <a:p>
            <a:pPr>
              <a:lnSpc>
                <a:spcPct val="150000"/>
              </a:lnSpc>
            </a:pPr>
            <a:r>
              <a:rPr lang="en-US" altLang="zh-CN" dirty="0" smtClean="0"/>
              <a:t>2</a:t>
            </a:r>
            <a:r>
              <a:rPr lang="zh-CN" altLang="zh-CN" dirty="0" smtClean="0"/>
              <a:t>）超速报警</a:t>
            </a:r>
          </a:p>
          <a:p>
            <a:pPr>
              <a:lnSpc>
                <a:spcPct val="150000"/>
              </a:lnSpc>
            </a:pPr>
            <a:r>
              <a:rPr lang="en-US" altLang="zh-CN" dirty="0" smtClean="0"/>
              <a:t>3</a:t>
            </a:r>
            <a:r>
              <a:rPr lang="zh-CN" altLang="zh-CN" dirty="0" smtClean="0"/>
              <a:t>）疲劳驾驶报警</a:t>
            </a:r>
          </a:p>
          <a:p>
            <a:pPr>
              <a:lnSpc>
                <a:spcPct val="150000"/>
              </a:lnSpc>
            </a:pPr>
            <a:r>
              <a:rPr lang="en-US" altLang="zh-CN" dirty="0" smtClean="0"/>
              <a:t>4</a:t>
            </a:r>
            <a:r>
              <a:rPr lang="zh-CN" altLang="zh-CN" dirty="0" smtClean="0"/>
              <a:t>）开关门报警</a:t>
            </a:r>
          </a:p>
          <a:p>
            <a:pPr>
              <a:lnSpc>
                <a:spcPct val="150000"/>
              </a:lnSpc>
            </a:pPr>
            <a:r>
              <a:rPr lang="en-US" altLang="zh-CN" dirty="0" smtClean="0"/>
              <a:t>5</a:t>
            </a:r>
            <a:r>
              <a:rPr lang="zh-CN" altLang="zh-CN" dirty="0" smtClean="0"/>
              <a:t>）温度报警</a:t>
            </a:r>
          </a:p>
          <a:p>
            <a:endParaRPr lang="zh-CN" altLang="en-US" dirty="0"/>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软件系统功能设计</a:t>
            </a:r>
            <a:endParaRPr lang="zh-CN" altLang="en-US" dirty="0"/>
          </a:p>
        </p:txBody>
      </p:sp>
      <p:sp>
        <p:nvSpPr>
          <p:cNvPr id="3" name="内容占位符 2"/>
          <p:cNvSpPr>
            <a:spLocks noGrp="1"/>
          </p:cNvSpPr>
          <p:nvPr>
            <p:ph idx="1"/>
          </p:nvPr>
        </p:nvSpPr>
        <p:spPr/>
        <p:txBody>
          <a:bodyPr/>
          <a:lstStyle/>
          <a:p>
            <a:pPr>
              <a:lnSpc>
                <a:spcPct val="150000"/>
              </a:lnSpc>
            </a:pPr>
            <a:r>
              <a:rPr lang="en-US" altLang="zh-CN" dirty="0" smtClean="0"/>
              <a:t>6</a:t>
            </a:r>
            <a:r>
              <a:rPr lang="zh-CN" altLang="zh-CN" dirty="0" smtClean="0"/>
              <a:t>）超时停车报警</a:t>
            </a:r>
          </a:p>
          <a:p>
            <a:pPr>
              <a:lnSpc>
                <a:spcPct val="150000"/>
              </a:lnSpc>
            </a:pPr>
            <a:r>
              <a:rPr lang="en-US" altLang="zh-CN" dirty="0" smtClean="0"/>
              <a:t>7</a:t>
            </a:r>
            <a:r>
              <a:rPr lang="zh-CN" altLang="zh-CN" dirty="0" smtClean="0"/>
              <a:t>）进出区域报警</a:t>
            </a:r>
            <a:endParaRPr lang="en-US" altLang="zh-CN" dirty="0" smtClean="0"/>
          </a:p>
          <a:p>
            <a:pPr>
              <a:lnSpc>
                <a:spcPct val="150000"/>
              </a:lnSpc>
            </a:pPr>
            <a:r>
              <a:rPr lang="en-US" altLang="zh-CN" dirty="0" smtClean="0"/>
              <a:t>8</a:t>
            </a:r>
            <a:r>
              <a:rPr lang="zh-CN" altLang="zh-CN" dirty="0" smtClean="0"/>
              <a:t>）路线偏移报警</a:t>
            </a:r>
          </a:p>
          <a:p>
            <a:pPr>
              <a:lnSpc>
                <a:spcPct val="150000"/>
              </a:lnSpc>
            </a:pPr>
            <a:r>
              <a:rPr lang="en-US" altLang="zh-CN" dirty="0" smtClean="0"/>
              <a:t>9</a:t>
            </a:r>
            <a:r>
              <a:rPr lang="zh-CN" altLang="zh-CN" dirty="0" smtClean="0"/>
              <a:t>）应急预案</a:t>
            </a:r>
          </a:p>
          <a:p>
            <a:pPr>
              <a:lnSpc>
                <a:spcPct val="150000"/>
              </a:lnSpc>
            </a:pPr>
            <a:r>
              <a:rPr lang="en-US" altLang="zh-CN" dirty="0" smtClean="0"/>
              <a:t>10</a:t>
            </a:r>
            <a:r>
              <a:rPr lang="zh-CN" altLang="zh-CN" dirty="0" smtClean="0"/>
              <a:t>）远程控制</a:t>
            </a:r>
          </a:p>
          <a:p>
            <a:endParaRPr lang="zh-CN" altLang="en-US"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软件系统功能设计</a:t>
            </a:r>
            <a:endParaRPr lang="zh-CN" altLang="en-US" dirty="0"/>
          </a:p>
        </p:txBody>
      </p:sp>
      <p:sp>
        <p:nvSpPr>
          <p:cNvPr id="3" name="内容占位符 2"/>
          <p:cNvSpPr>
            <a:spLocks noGrp="1"/>
          </p:cNvSpPr>
          <p:nvPr>
            <p:ph idx="1"/>
          </p:nvPr>
        </p:nvSpPr>
        <p:spPr/>
        <p:txBody>
          <a:bodyPr/>
          <a:lstStyle/>
          <a:p>
            <a:pPr>
              <a:lnSpc>
                <a:spcPct val="150000"/>
              </a:lnSpc>
            </a:pPr>
            <a:r>
              <a:rPr lang="zh-CN" altLang="zh-CN" sz="2400" dirty="0" smtClean="0"/>
              <a:t>油耗</a:t>
            </a:r>
            <a:r>
              <a:rPr lang="zh-CN" altLang="zh-CN" sz="2400" dirty="0" smtClean="0"/>
              <a:t>管理</a:t>
            </a:r>
            <a:r>
              <a:rPr lang="zh-CN" altLang="en-US" sz="2400" dirty="0" smtClean="0"/>
              <a:t>模块</a:t>
            </a:r>
            <a:endParaRPr lang="zh-CN" altLang="zh-CN" sz="2400" dirty="0" smtClean="0"/>
          </a:p>
          <a:p>
            <a:r>
              <a:rPr lang="en-US" altLang="zh-CN" dirty="0" smtClean="0"/>
              <a:t>1</a:t>
            </a:r>
            <a:r>
              <a:rPr lang="zh-CN" altLang="zh-CN" dirty="0" smtClean="0"/>
              <a:t>）油耗</a:t>
            </a:r>
            <a:r>
              <a:rPr lang="zh-CN" altLang="zh-CN" dirty="0" smtClean="0"/>
              <a:t>统计</a:t>
            </a:r>
            <a:endParaRPr lang="en-US" altLang="zh-CN" dirty="0" smtClean="0"/>
          </a:p>
          <a:p>
            <a:pPr lvl="1"/>
            <a:r>
              <a:rPr lang="zh-CN" altLang="zh-CN" dirty="0" smtClean="0"/>
              <a:t>通过加装油位传感器，可全天候监控车辆加油、非正常油耗等异常情况，可存储加油记录信息（历史加油次数、加油时间、加油地点、加油量）、异常油耗记录信息（历史异常油耗次数、时间、地点、异常油耗量）、车辆油量变化信息（显示任意时间段内的即时油量）供事后查询，可结合图表直观展现。</a:t>
            </a:r>
          </a:p>
          <a:p>
            <a:r>
              <a:rPr lang="en-US" altLang="zh-CN" dirty="0" smtClean="0"/>
              <a:t>2</a:t>
            </a:r>
            <a:r>
              <a:rPr lang="zh-CN" altLang="zh-CN" dirty="0" smtClean="0"/>
              <a:t>）发票</a:t>
            </a:r>
            <a:r>
              <a:rPr lang="zh-CN" altLang="zh-CN" dirty="0" smtClean="0"/>
              <a:t>对比</a:t>
            </a:r>
            <a:endParaRPr lang="en-US" altLang="zh-CN" dirty="0" smtClean="0"/>
          </a:p>
          <a:p>
            <a:pPr lvl="1"/>
            <a:r>
              <a:rPr lang="zh-CN" altLang="zh-CN" dirty="0" smtClean="0"/>
              <a:t>发票对比功能主要是通过对比发票上的加油时间和系统判断的加油时间是否为同一时间，加油量（若加装油位传感器）是否与发票加油量相符，提示是否为虚假发票，给管理员作参考依据，加强对司机的考核。</a:t>
            </a:r>
          </a:p>
          <a:p>
            <a:pPr lvl="1"/>
            <a:endParaRPr lang="zh-CN" altLang="zh-CN" dirty="0" smtClean="0"/>
          </a:p>
          <a:p>
            <a:endParaRPr lang="zh-CN" altLang="en-US" dirty="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软件系统功能设计</a:t>
            </a:r>
            <a:endParaRPr lang="zh-CN" altLang="en-US" dirty="0"/>
          </a:p>
        </p:txBody>
      </p:sp>
      <p:sp>
        <p:nvSpPr>
          <p:cNvPr id="3" name="内容占位符 2"/>
          <p:cNvSpPr>
            <a:spLocks noGrp="1"/>
          </p:cNvSpPr>
          <p:nvPr>
            <p:ph idx="1"/>
          </p:nvPr>
        </p:nvSpPr>
        <p:spPr>
          <a:xfrm>
            <a:off x="428596" y="980728"/>
            <a:ext cx="8229600" cy="5091444"/>
          </a:xfrm>
        </p:spPr>
        <p:txBody>
          <a:bodyPr/>
          <a:lstStyle/>
          <a:p>
            <a:pPr>
              <a:lnSpc>
                <a:spcPct val="150000"/>
              </a:lnSpc>
            </a:pPr>
            <a:r>
              <a:rPr lang="zh-CN" altLang="zh-CN" sz="2400" dirty="0" smtClean="0"/>
              <a:t>信息管理</a:t>
            </a:r>
            <a:r>
              <a:rPr lang="zh-CN" altLang="en-US" sz="2400" dirty="0" smtClean="0"/>
              <a:t>模块</a:t>
            </a:r>
            <a:endParaRPr lang="en-US" altLang="zh-CN" sz="2400" dirty="0" smtClean="0"/>
          </a:p>
          <a:p>
            <a:r>
              <a:rPr lang="en-US" altLang="zh-CN" dirty="0" smtClean="0"/>
              <a:t>1</a:t>
            </a:r>
            <a:r>
              <a:rPr lang="zh-CN" altLang="zh-CN" dirty="0" smtClean="0"/>
              <a:t>）机构管理</a:t>
            </a:r>
          </a:p>
          <a:p>
            <a:pPr lvl="1"/>
            <a:r>
              <a:rPr lang="zh-CN" altLang="zh-CN" dirty="0" smtClean="0"/>
              <a:t>组织机构层级众多，监控中心系统可支持无限级分组，上级机构用户可管理本机构及所有下级机构的车辆、司机等信息。</a:t>
            </a:r>
          </a:p>
          <a:p>
            <a:r>
              <a:rPr lang="en-US" altLang="zh-CN" dirty="0" smtClean="0"/>
              <a:t>2</a:t>
            </a:r>
            <a:r>
              <a:rPr lang="zh-CN" altLang="zh-CN" dirty="0" smtClean="0"/>
              <a:t>）车辆管理</a:t>
            </a:r>
          </a:p>
          <a:p>
            <a:pPr lvl="1"/>
            <a:r>
              <a:rPr lang="zh-CN" altLang="zh-CN" dirty="0" smtClean="0"/>
              <a:t>由于每次货物的配送量有多有少，各不相同，从降低成本、经济运营的角度考虑，会配备不同运载重量等级的车型，以满足不同用户的</a:t>
            </a:r>
            <a:r>
              <a:rPr lang="zh-CN" altLang="zh-CN" dirty="0" smtClean="0"/>
              <a:t>需求</a:t>
            </a:r>
            <a:r>
              <a:rPr lang="zh-CN" altLang="en-US" dirty="0" smtClean="0"/>
              <a:t>。</a:t>
            </a:r>
            <a:endParaRPr lang="en-US" altLang="zh-CN" dirty="0" smtClean="0"/>
          </a:p>
          <a:p>
            <a:pPr lvl="2">
              <a:buNone/>
            </a:pPr>
            <a:endParaRPr lang="en-US" altLang="zh-CN" dirty="0" smtClean="0"/>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软件系统功能设计</a:t>
            </a:r>
            <a:endParaRPr lang="zh-CN" altLang="en-US" dirty="0"/>
          </a:p>
        </p:txBody>
      </p:sp>
      <p:sp>
        <p:nvSpPr>
          <p:cNvPr id="3" name="内容占位符 2"/>
          <p:cNvSpPr>
            <a:spLocks noGrp="1"/>
          </p:cNvSpPr>
          <p:nvPr>
            <p:ph idx="1"/>
          </p:nvPr>
        </p:nvSpPr>
        <p:spPr/>
        <p:txBody>
          <a:bodyPr/>
          <a:lstStyle/>
          <a:p>
            <a:r>
              <a:rPr lang="en-US" altLang="zh-CN" dirty="0" smtClean="0"/>
              <a:t>3</a:t>
            </a:r>
            <a:r>
              <a:rPr lang="zh-CN" altLang="zh-CN" dirty="0" smtClean="0"/>
              <a:t>）司机管理</a:t>
            </a:r>
          </a:p>
          <a:p>
            <a:pPr lvl="1"/>
            <a:r>
              <a:rPr lang="zh-CN" altLang="zh-CN" dirty="0" smtClean="0"/>
              <a:t>为每位司机建立个人档案，包括联系方式、年龄、驾龄、驾驶证号以及对应车辆车型等信息。</a:t>
            </a:r>
          </a:p>
          <a:p>
            <a:r>
              <a:rPr lang="en-US" altLang="zh-CN" dirty="0" smtClean="0"/>
              <a:t>4</a:t>
            </a:r>
            <a:r>
              <a:rPr lang="zh-CN" altLang="zh-CN" dirty="0" smtClean="0"/>
              <a:t>）用户管理</a:t>
            </a:r>
          </a:p>
          <a:p>
            <a:pPr lvl="1"/>
            <a:r>
              <a:rPr lang="zh-CN" altLang="zh-CN" dirty="0" smtClean="0"/>
              <a:t>建立用户管理模块，用于负责系统中用户账号及权限的管理，包括账号的注册、修改和删除，不同用户权限的设定和授权，严格控制用户对系统的访问权限</a:t>
            </a:r>
            <a:r>
              <a:rPr lang="zh-CN" altLang="en-US" dirty="0" smtClean="0"/>
              <a:t>。</a:t>
            </a:r>
            <a:endParaRPr lang="en-US" altLang="zh-CN" dirty="0" smtClean="0"/>
          </a:p>
          <a:p>
            <a:r>
              <a:rPr lang="en-US" altLang="zh-CN" dirty="0" smtClean="0"/>
              <a:t>5</a:t>
            </a:r>
            <a:r>
              <a:rPr lang="zh-CN" altLang="zh-CN" dirty="0" smtClean="0"/>
              <a:t>）日志管理</a:t>
            </a:r>
          </a:p>
          <a:p>
            <a:pPr lvl="1"/>
            <a:r>
              <a:rPr lang="zh-CN" altLang="zh-CN" dirty="0" smtClean="0"/>
              <a:t>用户操作的所有新增、删除、修改操作都有日志可供查询。</a:t>
            </a:r>
          </a:p>
          <a:p>
            <a:endParaRPr lang="zh-CN" altLang="en-US" dirty="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软件系统功能设计</a:t>
            </a:r>
            <a:endParaRPr lang="zh-CN" altLang="en-US" dirty="0"/>
          </a:p>
        </p:txBody>
      </p:sp>
      <p:sp>
        <p:nvSpPr>
          <p:cNvPr id="3" name="内容占位符 2"/>
          <p:cNvSpPr>
            <a:spLocks noGrp="1"/>
          </p:cNvSpPr>
          <p:nvPr>
            <p:ph idx="1"/>
          </p:nvPr>
        </p:nvSpPr>
        <p:spPr/>
        <p:txBody>
          <a:bodyPr/>
          <a:lstStyle/>
          <a:p>
            <a:pPr>
              <a:lnSpc>
                <a:spcPct val="150000"/>
              </a:lnSpc>
            </a:pPr>
            <a:r>
              <a:rPr lang="zh-CN" altLang="en-US" sz="2400" dirty="0" smtClean="0">
                <a:latin typeface="黑体" pitchFamily="49" charset="-122"/>
                <a:ea typeface="黑体" pitchFamily="49" charset="-122"/>
              </a:rPr>
              <a:t>电子地图模块</a:t>
            </a:r>
            <a:endParaRPr lang="en-US" altLang="zh-CN" sz="2400" dirty="0" smtClean="0">
              <a:latin typeface="黑体" pitchFamily="49" charset="-122"/>
              <a:ea typeface="黑体" pitchFamily="49" charset="-122"/>
            </a:endParaRPr>
          </a:p>
          <a:p>
            <a:r>
              <a:rPr lang="en-US" altLang="zh-CN" dirty="0" smtClean="0"/>
              <a:t>1</a:t>
            </a:r>
            <a:r>
              <a:rPr lang="zh-CN" altLang="zh-CN" dirty="0" smtClean="0"/>
              <a:t>）地图基本操作</a:t>
            </a:r>
          </a:p>
          <a:p>
            <a:pPr lvl="1"/>
            <a:r>
              <a:rPr lang="zh-CN" altLang="zh-CN" dirty="0" smtClean="0"/>
              <a:t>地图漫游：可通过鼠标进行地图平移操作。</a:t>
            </a:r>
          </a:p>
          <a:p>
            <a:pPr lvl="1"/>
            <a:r>
              <a:rPr lang="zh-CN" altLang="zh-CN" dirty="0" smtClean="0"/>
              <a:t>地图放大缩小：可在地图上用通过鼠标滚轮或拉框的方式对地图进行放大或缩小操作。</a:t>
            </a:r>
          </a:p>
          <a:p>
            <a:pPr lvl="1"/>
            <a:r>
              <a:rPr lang="zh-CN" altLang="zh-CN" dirty="0" smtClean="0"/>
              <a:t>鹰眼（或称缩略图）：用于显示当前窗口在全图中的位置，当前窗口换图时，鹰眼自动进行相应变化。通过改变鹰眼中窗口位置可改变相应的主窗口地图显示区域</a:t>
            </a:r>
            <a:r>
              <a:rPr lang="zh-CN" altLang="zh-CN" dirty="0" smtClean="0"/>
              <a:t>。</a:t>
            </a:r>
            <a:endParaRPr lang="en-US" altLang="zh-CN" dirty="0" smtClean="0"/>
          </a:p>
          <a:p>
            <a:pPr lvl="1">
              <a:buNone/>
            </a:pPr>
            <a:endParaRPr lang="zh-CN" altLang="zh-CN" dirty="0" smtClean="0"/>
          </a:p>
          <a:p>
            <a:endParaRPr lang="zh-CN" altLang="en-US" dirty="0"/>
          </a:p>
        </p:txBody>
      </p:sp>
      <p:pic>
        <p:nvPicPr>
          <p:cNvPr id="4" name="图片 3"/>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3563888" y="4149080"/>
            <a:ext cx="1712214" cy="1810097"/>
          </a:xfrm>
          <a:prstGeom prst="rect">
            <a:avLst/>
          </a:prstGeom>
          <a:noFill/>
          <a:ln>
            <a:noFill/>
          </a:ln>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5.4. </a:t>
            </a:r>
            <a:r>
              <a:rPr lang="zh-CN" altLang="en-US" b="1" u="sng" dirty="0" smtClean="0">
                <a:sym typeface="Arial" pitchFamily="34" charset="0"/>
              </a:rPr>
              <a:t>智能冷链物流小结</a:t>
            </a: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5.3. </a:t>
            </a:r>
            <a:r>
              <a:rPr lang="zh-CN" altLang="en-US" b="1" u="sng" dirty="0" smtClean="0">
                <a:sym typeface="Arial" pitchFamily="34" charset="0"/>
              </a:rPr>
              <a:t>智能冷链物流典型案例</a:t>
            </a: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5.2. </a:t>
            </a:r>
            <a:r>
              <a:rPr lang="zh-CN" altLang="en-US" b="1" u="sng" dirty="0" smtClean="0">
                <a:sym typeface="Arial" pitchFamily="34" charset="0"/>
              </a:rPr>
              <a:t>智能冷链物流系统架构及相关技术</a:t>
            </a: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5.1</a:t>
            </a:r>
            <a:r>
              <a:rPr lang="en-US" altLang="zh-CN" b="1" u="sng" dirty="0" smtClean="0">
                <a:sym typeface="Arial" pitchFamily="34" charset="0"/>
              </a:rPr>
              <a:t>. </a:t>
            </a:r>
            <a:r>
              <a:rPr lang="zh-CN" altLang="en-US" b="1" u="sng" dirty="0" smtClean="0">
                <a:sym typeface="Arial" pitchFamily="34" charset="0"/>
              </a:rPr>
              <a:t>冷链物流概述</a:t>
            </a:r>
          </a:p>
        </p:txBody>
      </p:sp>
      <p:grpSp>
        <p:nvGrpSpPr>
          <p:cNvPr id="59"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6"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73"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80"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软件系统功能设计</a:t>
            </a:r>
            <a:endParaRPr lang="zh-CN" altLang="en-US" dirty="0"/>
          </a:p>
        </p:txBody>
      </p:sp>
      <p:sp>
        <p:nvSpPr>
          <p:cNvPr id="3" name="内容占位符 2"/>
          <p:cNvSpPr>
            <a:spLocks noGrp="1"/>
          </p:cNvSpPr>
          <p:nvPr>
            <p:ph idx="1"/>
          </p:nvPr>
        </p:nvSpPr>
        <p:spPr/>
        <p:txBody>
          <a:bodyPr/>
          <a:lstStyle/>
          <a:p>
            <a:pPr lvl="1"/>
            <a:r>
              <a:rPr lang="zh-CN" altLang="zh-CN" dirty="0" smtClean="0"/>
              <a:t>图层管理</a:t>
            </a:r>
            <a:r>
              <a:rPr lang="en-US" altLang="zh-CN" dirty="0" smtClean="0"/>
              <a:t>:</a:t>
            </a:r>
            <a:r>
              <a:rPr lang="zh-CN" altLang="zh-CN" dirty="0" smtClean="0"/>
              <a:t>管理地图图层，通过点选列表框中的项来决定地图中要显示的图层，右边的两个可选项，若选择“全部选择”，则地图的所有图层都会显示出来；反之，所有图层都不会显示</a:t>
            </a:r>
            <a:r>
              <a:rPr lang="zh-CN" altLang="zh-CN" dirty="0" smtClean="0"/>
              <a:t>。</a:t>
            </a:r>
            <a:endParaRPr lang="en-US" altLang="zh-CN" dirty="0" smtClean="0"/>
          </a:p>
          <a:p>
            <a:pPr lvl="1"/>
            <a:r>
              <a:rPr lang="zh-CN" altLang="zh-CN" dirty="0" smtClean="0"/>
              <a:t>测距：可在地图上用鼠标选点进行多点间的距离测量</a:t>
            </a:r>
            <a:r>
              <a:rPr lang="zh-CN" altLang="zh-CN" dirty="0" smtClean="0"/>
              <a:t>。</a:t>
            </a:r>
            <a:endParaRPr lang="en-US" altLang="zh-CN" dirty="0" smtClean="0"/>
          </a:p>
          <a:p>
            <a:pPr lvl="1"/>
            <a:r>
              <a:rPr lang="zh-CN" altLang="zh-CN" dirty="0" smtClean="0"/>
              <a:t>测面积：可在地图上用鼠标选点围成一个封闭区域进行面积测量。</a:t>
            </a:r>
            <a:endParaRPr lang="zh-CN" altLang="en-US" dirty="0"/>
          </a:p>
        </p:txBody>
      </p:sp>
      <p:pic>
        <p:nvPicPr>
          <p:cNvPr id="4" name="图片 3"/>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755576" y="3356992"/>
            <a:ext cx="1785366" cy="2122331"/>
          </a:xfrm>
          <a:prstGeom prst="rect">
            <a:avLst/>
          </a:prstGeom>
          <a:noFill/>
          <a:ln>
            <a:noFill/>
          </a:ln>
        </p:spPr>
      </p:pic>
      <p:pic>
        <p:nvPicPr>
          <p:cNvPr id="5" name="图片 4"/>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3059832" y="3284984"/>
            <a:ext cx="2804160" cy="2281218"/>
          </a:xfrm>
          <a:prstGeom prst="rect">
            <a:avLst/>
          </a:prstGeom>
          <a:noFill/>
          <a:ln>
            <a:noFill/>
          </a:ln>
        </p:spPr>
      </p:pic>
      <p:pic>
        <p:nvPicPr>
          <p:cNvPr id="6" name="图片 5"/>
          <p:cNvPicPr/>
          <p:nvPr/>
        </p:nvPicPr>
        <p:blipFill>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6084168" y="3284984"/>
            <a:ext cx="2520280" cy="2304256"/>
          </a:xfrm>
          <a:prstGeom prst="rect">
            <a:avLst/>
          </a:prstGeom>
          <a:noFill/>
          <a:ln>
            <a:noFill/>
          </a:ln>
        </p:spPr>
      </p:pic>
      <p:sp>
        <p:nvSpPr>
          <p:cNvPr id="7" name="矩形 6"/>
          <p:cNvSpPr/>
          <p:nvPr/>
        </p:nvSpPr>
        <p:spPr>
          <a:xfrm>
            <a:off x="1043608" y="5661248"/>
            <a:ext cx="1107996" cy="369332"/>
          </a:xfrm>
          <a:prstGeom prst="rect">
            <a:avLst/>
          </a:prstGeom>
        </p:spPr>
        <p:txBody>
          <a:bodyPr wrap="none">
            <a:spAutoFit/>
          </a:bodyPr>
          <a:lstStyle/>
          <a:p>
            <a:r>
              <a:rPr lang="zh-CN" altLang="zh-CN" dirty="0" smtClean="0"/>
              <a:t>图层管理</a:t>
            </a:r>
            <a:endParaRPr lang="zh-CN" altLang="en-US" dirty="0"/>
          </a:p>
        </p:txBody>
      </p:sp>
      <p:sp>
        <p:nvSpPr>
          <p:cNvPr id="8" name="矩形 7"/>
          <p:cNvSpPr/>
          <p:nvPr/>
        </p:nvSpPr>
        <p:spPr>
          <a:xfrm>
            <a:off x="4139952" y="5661248"/>
            <a:ext cx="646331" cy="369332"/>
          </a:xfrm>
          <a:prstGeom prst="rect">
            <a:avLst/>
          </a:prstGeom>
        </p:spPr>
        <p:txBody>
          <a:bodyPr wrap="none">
            <a:spAutoFit/>
          </a:bodyPr>
          <a:lstStyle/>
          <a:p>
            <a:r>
              <a:rPr lang="zh-CN" altLang="zh-CN" dirty="0" smtClean="0"/>
              <a:t>测距</a:t>
            </a:r>
            <a:endParaRPr lang="zh-CN" altLang="en-US" dirty="0"/>
          </a:p>
        </p:txBody>
      </p:sp>
      <p:sp>
        <p:nvSpPr>
          <p:cNvPr id="9" name="矩形 8"/>
          <p:cNvSpPr/>
          <p:nvPr/>
        </p:nvSpPr>
        <p:spPr>
          <a:xfrm>
            <a:off x="6948264" y="5661248"/>
            <a:ext cx="877163" cy="369332"/>
          </a:xfrm>
          <a:prstGeom prst="rect">
            <a:avLst/>
          </a:prstGeom>
        </p:spPr>
        <p:txBody>
          <a:bodyPr wrap="none">
            <a:spAutoFit/>
          </a:bodyPr>
          <a:lstStyle/>
          <a:p>
            <a:r>
              <a:rPr lang="zh-CN" altLang="zh-CN" dirty="0" smtClean="0"/>
              <a:t>测面积</a:t>
            </a:r>
            <a:endParaRPr lang="zh-CN" altLang="en-US" dirty="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5.2.5</a:t>
            </a:r>
            <a:r>
              <a:rPr lang="zh-CN" altLang="zh-CN" b="1" dirty="0" smtClean="0"/>
              <a:t>软件系统功能设计</a:t>
            </a:r>
            <a:endParaRPr lang="zh-CN" altLang="en-US" dirty="0"/>
          </a:p>
        </p:txBody>
      </p:sp>
      <p:sp>
        <p:nvSpPr>
          <p:cNvPr id="3" name="内容占位符 2"/>
          <p:cNvSpPr>
            <a:spLocks noGrp="1"/>
          </p:cNvSpPr>
          <p:nvPr>
            <p:ph idx="1"/>
          </p:nvPr>
        </p:nvSpPr>
        <p:spPr/>
        <p:txBody>
          <a:bodyPr/>
          <a:lstStyle/>
          <a:p>
            <a:r>
              <a:rPr lang="en-US" altLang="zh-CN" dirty="0" smtClean="0"/>
              <a:t>2</a:t>
            </a:r>
            <a:r>
              <a:rPr lang="zh-CN" altLang="zh-CN" dirty="0" smtClean="0"/>
              <a:t>）地理信息</a:t>
            </a:r>
            <a:r>
              <a:rPr lang="zh-CN" altLang="zh-CN" dirty="0" smtClean="0"/>
              <a:t>查询</a:t>
            </a:r>
            <a:endParaRPr lang="en-US" altLang="zh-CN" dirty="0" smtClean="0"/>
          </a:p>
          <a:p>
            <a:pPr lvl="1"/>
            <a:r>
              <a:rPr lang="zh-CN" altLang="zh-CN" dirty="0" smtClean="0"/>
              <a:t>利用关键词作为检索输入方式，运用自动检索技术，在地图信息数据库中按照用户需求进行匹配以查询相关地理位置信息，具备对服务区、加油站、餐饮、住宿等设施点、地名、道路和行政区域的精确查询和模糊检索功能</a:t>
            </a:r>
            <a:r>
              <a:rPr lang="zh-CN" altLang="zh-CN" dirty="0" smtClean="0"/>
              <a:t>。</a:t>
            </a:r>
            <a:endParaRPr lang="en-US" altLang="zh-CN" dirty="0" smtClean="0"/>
          </a:p>
          <a:p>
            <a:r>
              <a:rPr lang="en-US" altLang="zh-CN" dirty="0" smtClean="0"/>
              <a:t>3</a:t>
            </a:r>
            <a:r>
              <a:rPr lang="zh-CN" altLang="zh-CN" dirty="0" smtClean="0"/>
              <a:t>）地图自定义操作</a:t>
            </a:r>
          </a:p>
          <a:p>
            <a:pPr lvl="1"/>
            <a:r>
              <a:rPr lang="zh-CN" altLang="zh-CN" dirty="0" smtClean="0"/>
              <a:t>可以在地图上自定义用户感兴趣的地点、路线、区域等，以此配合完成各种业务功能，如路线偏移报警，进出区域报警等。</a:t>
            </a:r>
          </a:p>
          <a:p>
            <a:endParaRPr lang="zh-CN" altLang="en-US" dirty="0"/>
          </a:p>
        </p:txBody>
      </p:sp>
      <p:pic>
        <p:nvPicPr>
          <p:cNvPr id="4" name="图片 3"/>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2699792" y="3861048"/>
            <a:ext cx="3672408" cy="2376264"/>
          </a:xfrm>
          <a:prstGeom prst="rect">
            <a:avLst/>
          </a:prstGeom>
          <a:noFill/>
          <a:ln>
            <a:noFill/>
          </a:ln>
        </p:spPr>
      </p:pic>
      <p:sp>
        <p:nvSpPr>
          <p:cNvPr id="5" name="矩形 4"/>
          <p:cNvSpPr/>
          <p:nvPr/>
        </p:nvSpPr>
        <p:spPr>
          <a:xfrm>
            <a:off x="6660232" y="4293096"/>
            <a:ext cx="461665" cy="1246495"/>
          </a:xfrm>
          <a:prstGeom prst="rect">
            <a:avLst/>
          </a:prstGeom>
        </p:spPr>
        <p:txBody>
          <a:bodyPr vert="eaVert" wrap="none">
            <a:spAutoFit/>
          </a:bodyPr>
          <a:lstStyle/>
          <a:p>
            <a:r>
              <a:rPr lang="zh-CN" altLang="zh-CN" dirty="0" smtClean="0"/>
              <a:t>自定义地图</a:t>
            </a:r>
            <a:endParaRPr lang="zh-CN" altLang="en-US"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5.4. </a:t>
            </a:r>
            <a:r>
              <a:rPr lang="zh-CN" altLang="en-US" b="1" u="sng" dirty="0" smtClean="0">
                <a:solidFill>
                  <a:schemeClr val="bg1">
                    <a:lumMod val="85000"/>
                  </a:schemeClr>
                </a:solidFill>
                <a:sym typeface="Arial" pitchFamily="34" charset="0"/>
              </a:rPr>
              <a:t>智能冷链物流小结</a:t>
            </a: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5.3. </a:t>
            </a:r>
            <a:r>
              <a:rPr lang="zh-CN" altLang="en-US" b="1" u="sng" dirty="0" smtClean="0">
                <a:sym typeface="Arial" pitchFamily="34" charset="0"/>
              </a:rPr>
              <a:t>智能冷链物流典型案例</a:t>
            </a: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5.2. </a:t>
            </a:r>
            <a:r>
              <a:rPr lang="zh-CN" altLang="en-US" b="1" u="sng" dirty="0" smtClean="0">
                <a:solidFill>
                  <a:schemeClr val="bg1">
                    <a:lumMod val="85000"/>
                  </a:schemeClr>
                </a:solidFill>
                <a:sym typeface="Arial" pitchFamily="34" charset="0"/>
              </a:rPr>
              <a:t>智能冷链物流系统架构及相关技术</a:t>
            </a: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5.1</a:t>
            </a:r>
            <a:r>
              <a:rPr lang="en-US" altLang="zh-CN" b="1" u="sng" dirty="0" smtClean="0">
                <a:solidFill>
                  <a:schemeClr val="bg1">
                    <a:lumMod val="85000"/>
                  </a:schemeClr>
                </a:solidFill>
                <a:sym typeface="Arial" pitchFamily="34" charset="0"/>
              </a:rPr>
              <a:t>. </a:t>
            </a:r>
            <a:r>
              <a:rPr lang="zh-CN" altLang="en-US" b="1" u="sng" dirty="0" smtClean="0">
                <a:solidFill>
                  <a:schemeClr val="bg1">
                    <a:lumMod val="85000"/>
                  </a:schemeClr>
                </a:solidFill>
                <a:sym typeface="Arial" pitchFamily="34" charset="0"/>
              </a:rPr>
              <a:t>冷链物流概述</a:t>
            </a:r>
          </a:p>
        </p:txBody>
      </p:sp>
      <p:grpSp>
        <p:nvGrpSpPr>
          <p:cNvPr id="2"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3"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4"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5.3</a:t>
            </a:r>
            <a:r>
              <a:rPr lang="zh-CN" altLang="zh-CN" b="1" dirty="0" smtClean="0"/>
              <a:t>智能</a:t>
            </a:r>
            <a:r>
              <a:rPr lang="zh-CN" altLang="zh-CN" b="1" dirty="0" smtClean="0"/>
              <a:t>冷链物流典型案例</a:t>
            </a:r>
            <a:endParaRPr lang="zh-CN" altLang="en-US" b="1" dirty="0"/>
          </a:p>
        </p:txBody>
      </p:sp>
      <p:sp>
        <p:nvSpPr>
          <p:cNvPr id="3" name="内容占位符 2"/>
          <p:cNvSpPr>
            <a:spLocks noGrp="1"/>
          </p:cNvSpPr>
          <p:nvPr>
            <p:ph idx="1"/>
          </p:nvPr>
        </p:nvSpPr>
        <p:spPr/>
        <p:txBody>
          <a:bodyPr/>
          <a:lstStyle/>
          <a:p>
            <a:pPr>
              <a:lnSpc>
                <a:spcPct val="150000"/>
              </a:lnSpc>
            </a:pPr>
            <a:r>
              <a:rPr lang="zh-CN" altLang="zh-CN" sz="2400" b="1" dirty="0" smtClean="0"/>
              <a:t>项目背景</a:t>
            </a:r>
            <a:endParaRPr lang="en-US" altLang="zh-CN" sz="2400" b="1" dirty="0" smtClean="0"/>
          </a:p>
          <a:p>
            <a:pPr lvl="1"/>
            <a:r>
              <a:rPr lang="zh-CN" altLang="zh-CN" dirty="0" smtClean="0"/>
              <a:t>九州通在医药流通批发领域位列中国第三，作为一家成长型企业年销售额增长率高达</a:t>
            </a:r>
            <a:r>
              <a:rPr lang="en-US" altLang="zh-CN" dirty="0" smtClean="0"/>
              <a:t>47%</a:t>
            </a:r>
            <a:r>
              <a:rPr lang="zh-CN" altLang="zh-CN" dirty="0" smtClean="0"/>
              <a:t>。在武汉等多地共建设</a:t>
            </a:r>
            <a:r>
              <a:rPr lang="en-US" altLang="zh-CN" dirty="0" smtClean="0"/>
              <a:t>34</a:t>
            </a:r>
            <a:r>
              <a:rPr lang="zh-CN" altLang="zh-CN" dirty="0" smtClean="0"/>
              <a:t>所国内物流中心，直接向各大医院、医生甚至个人配送药品</a:t>
            </a:r>
            <a:r>
              <a:rPr lang="zh-CN" altLang="zh-CN" dirty="0" smtClean="0"/>
              <a:t>。</a:t>
            </a:r>
            <a:endParaRPr lang="en-US" altLang="zh-CN" dirty="0" smtClean="0"/>
          </a:p>
          <a:p>
            <a:pPr lvl="1"/>
            <a:r>
              <a:rPr lang="en-US" altLang="zh-CN" dirty="0" smtClean="0"/>
              <a:t>2008</a:t>
            </a:r>
            <a:r>
              <a:rPr lang="zh-CN" altLang="zh-CN" dirty="0" smtClean="0"/>
              <a:t>年中国医药产品品质管理规定（</a:t>
            </a:r>
            <a:r>
              <a:rPr lang="en-US" altLang="zh-CN" dirty="0" smtClean="0"/>
              <a:t>GSP</a:t>
            </a:r>
            <a:r>
              <a:rPr lang="zh-CN" altLang="zh-CN" dirty="0" smtClean="0"/>
              <a:t>）出台，规定要求医药物流领域要彻底贯彻品质管理方针</a:t>
            </a:r>
            <a:r>
              <a:rPr lang="zh-CN" altLang="zh-CN" dirty="0" smtClean="0"/>
              <a:t>。尤其</a:t>
            </a:r>
            <a:r>
              <a:rPr lang="zh-CN" altLang="zh-CN" dirty="0" smtClean="0"/>
              <a:t>是对于流感疫苗以及血液制剂等价格昂贵且需要严格温度管理的药品，品质管理的重要性日益增加，因此当初九州通希望尽快解决这一课题，以此来加强在业界的竞争力。</a:t>
            </a:r>
          </a:p>
          <a:p>
            <a:endParaRPr lang="zh-CN" altLang="zh-CN" sz="2000" b="1" dirty="0" smtClean="0"/>
          </a:p>
          <a:p>
            <a:endParaRPr lang="zh-CN" altLang="en-US" sz="2000" dirty="0"/>
          </a:p>
        </p:txBody>
      </p:sp>
      <p:pic>
        <p:nvPicPr>
          <p:cNvPr id="4" name="图片 3" descr="c:\users\administrator\appdata\roaming\360se6\User Data\temp\photo_warehouse.jpg"/>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2051720" y="4509120"/>
            <a:ext cx="4248472" cy="1800200"/>
          </a:xfrm>
          <a:prstGeom prst="rect">
            <a:avLst/>
          </a:prstGeom>
          <a:noFill/>
          <a:ln>
            <a:noFill/>
          </a:ln>
        </p:spPr>
      </p:pic>
      <p:sp>
        <p:nvSpPr>
          <p:cNvPr id="5" name="矩形 4"/>
          <p:cNvSpPr/>
          <p:nvPr/>
        </p:nvSpPr>
        <p:spPr>
          <a:xfrm>
            <a:off x="6660232" y="4005064"/>
            <a:ext cx="461665" cy="2631490"/>
          </a:xfrm>
          <a:prstGeom prst="rect">
            <a:avLst/>
          </a:prstGeom>
        </p:spPr>
        <p:txBody>
          <a:bodyPr vert="eaVert" wrap="none">
            <a:spAutoFit/>
          </a:bodyPr>
          <a:lstStyle/>
          <a:p>
            <a:r>
              <a:rPr lang="zh-CN" altLang="zh-CN" dirty="0" smtClean="0"/>
              <a:t>九州通物流中心（武汉）</a:t>
            </a:r>
            <a:endParaRPr lang="zh-CN" altLang="en-US"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5.3</a:t>
            </a:r>
            <a:r>
              <a:rPr lang="zh-CN" altLang="zh-CN" b="1" dirty="0" smtClean="0"/>
              <a:t>智能冷链物流典型案例</a:t>
            </a:r>
            <a:endParaRPr lang="zh-CN" altLang="en-US" b="1" dirty="0"/>
          </a:p>
        </p:txBody>
      </p:sp>
      <p:sp>
        <p:nvSpPr>
          <p:cNvPr id="3" name="内容占位符 2"/>
          <p:cNvSpPr>
            <a:spLocks noGrp="1"/>
          </p:cNvSpPr>
          <p:nvPr>
            <p:ph idx="1"/>
          </p:nvPr>
        </p:nvSpPr>
        <p:spPr/>
        <p:txBody>
          <a:bodyPr/>
          <a:lstStyle/>
          <a:p>
            <a:r>
              <a:rPr lang="zh-CN" altLang="zh-CN" sz="2400" dirty="0" smtClean="0"/>
              <a:t>项目</a:t>
            </a:r>
            <a:r>
              <a:rPr lang="zh-CN" altLang="zh-CN" sz="2400" dirty="0" smtClean="0"/>
              <a:t>概述</a:t>
            </a:r>
            <a:endParaRPr lang="en-US" altLang="zh-CN" sz="2400" dirty="0" smtClean="0"/>
          </a:p>
          <a:p>
            <a:pPr lvl="1"/>
            <a:r>
              <a:rPr lang="zh-CN" altLang="zh-CN" dirty="0" smtClean="0"/>
              <a:t>引进</a:t>
            </a:r>
            <a:r>
              <a:rPr lang="en-US" altLang="zh-CN" dirty="0" smtClean="0"/>
              <a:t>RFID</a:t>
            </a:r>
            <a:r>
              <a:rPr lang="zh-CN" altLang="zh-CN" dirty="0" smtClean="0"/>
              <a:t>技术实现全程冷链监控，在低温药品的生命周期管理中，冷链的连续数据很重要，为达到冷链商品在库、配送过程的无缝冷链监控</a:t>
            </a:r>
            <a:r>
              <a:rPr lang="zh-CN" altLang="zh-CN" dirty="0" smtClean="0"/>
              <a:t>目的</a:t>
            </a:r>
            <a:r>
              <a:rPr lang="zh-CN" altLang="en-US" dirty="0" smtClean="0"/>
              <a:t>。</a:t>
            </a:r>
            <a:endParaRPr lang="en-US" altLang="zh-CN" dirty="0" smtClean="0"/>
          </a:p>
          <a:p>
            <a:pPr lvl="1"/>
            <a:r>
              <a:rPr lang="zh-CN" altLang="zh-CN" dirty="0" smtClean="0"/>
              <a:t>全程自动的记录药品温度变化情况，并实现不开箱读取温度数据</a:t>
            </a:r>
            <a:r>
              <a:rPr lang="zh-CN" altLang="zh-CN" dirty="0" smtClean="0"/>
              <a:t>。</a:t>
            </a:r>
            <a:endParaRPr lang="en-US" altLang="zh-CN" dirty="0" smtClean="0"/>
          </a:p>
          <a:p>
            <a:pPr lvl="1"/>
            <a:r>
              <a:rPr lang="zh-CN" altLang="zh-CN" dirty="0" smtClean="0"/>
              <a:t>主要应用在疫苗以及血液制剂等价格相对昂贵的医药产品运输过程。</a:t>
            </a:r>
            <a:endParaRPr lang="en-US" altLang="zh-CN" dirty="0" smtClean="0"/>
          </a:p>
          <a:p>
            <a:pPr lvl="1"/>
            <a:r>
              <a:rPr lang="zh-CN" altLang="zh-CN" dirty="0" smtClean="0"/>
              <a:t>计划以小规模为开端逐渐向全公司推广，未来</a:t>
            </a:r>
            <a:r>
              <a:rPr lang="en-US" altLang="zh-CN" dirty="0" smtClean="0"/>
              <a:t>2</a:t>
            </a:r>
            <a:r>
              <a:rPr lang="zh-CN" altLang="zh-CN" dirty="0" smtClean="0"/>
              <a:t>年内将导入</a:t>
            </a:r>
            <a:r>
              <a:rPr lang="en-US" altLang="zh-CN" dirty="0" smtClean="0"/>
              <a:t>1500</a:t>
            </a:r>
            <a:r>
              <a:rPr lang="zh-CN" altLang="zh-CN" dirty="0" smtClean="0"/>
              <a:t>个</a:t>
            </a:r>
            <a:r>
              <a:rPr lang="en-US" altLang="zh-CN" dirty="0" smtClean="0"/>
              <a:t>RFID</a:t>
            </a:r>
            <a:r>
              <a:rPr lang="zh-CN" altLang="zh-CN" dirty="0" smtClean="0"/>
              <a:t>标签，之后根据应用情况继续增加。</a:t>
            </a:r>
          </a:p>
          <a:p>
            <a:endParaRPr lang="zh-CN" altLang="en-US" sz="2000" dirty="0"/>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5.3</a:t>
            </a:r>
            <a:r>
              <a:rPr lang="zh-CN" altLang="zh-CN" b="1" dirty="0" smtClean="0"/>
              <a:t>智能冷链物流典型案例</a:t>
            </a:r>
            <a:endParaRPr lang="zh-CN" altLang="en-US" b="1" dirty="0"/>
          </a:p>
        </p:txBody>
      </p:sp>
      <p:pic>
        <p:nvPicPr>
          <p:cNvPr id="4" name="图片 3" descr="c:\users\administrator\appdata\roaming\360se6\User Data\temp\rfid.PNG"/>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1475656" y="1340768"/>
            <a:ext cx="6120680" cy="4176464"/>
          </a:xfrm>
          <a:prstGeom prst="rect">
            <a:avLst/>
          </a:prstGeom>
          <a:noFill/>
          <a:ln>
            <a:noFill/>
          </a:ln>
        </p:spPr>
      </p:pic>
      <p:sp>
        <p:nvSpPr>
          <p:cNvPr id="5" name="矩形 4"/>
          <p:cNvSpPr/>
          <p:nvPr/>
        </p:nvSpPr>
        <p:spPr>
          <a:xfrm>
            <a:off x="3779912" y="5589240"/>
            <a:ext cx="1569660" cy="369332"/>
          </a:xfrm>
          <a:prstGeom prst="rect">
            <a:avLst/>
          </a:prstGeom>
        </p:spPr>
        <p:txBody>
          <a:bodyPr wrap="none">
            <a:spAutoFit/>
          </a:bodyPr>
          <a:lstStyle/>
          <a:p>
            <a:r>
              <a:rPr lang="zh-CN" altLang="zh-CN" dirty="0" smtClean="0"/>
              <a:t>系统应用流程</a:t>
            </a:r>
            <a:endParaRPr lang="zh-CN" altLang="en-US" dirty="0"/>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5.3</a:t>
            </a:r>
            <a:r>
              <a:rPr lang="zh-CN" altLang="zh-CN" b="1" dirty="0" smtClean="0"/>
              <a:t>智能冷链物流典型案例</a:t>
            </a:r>
            <a:endParaRPr lang="zh-CN" altLang="en-US" b="1" dirty="0"/>
          </a:p>
        </p:txBody>
      </p:sp>
      <p:sp>
        <p:nvSpPr>
          <p:cNvPr id="3" name="内容占位符 2"/>
          <p:cNvSpPr>
            <a:spLocks noGrp="1"/>
          </p:cNvSpPr>
          <p:nvPr>
            <p:ph idx="1"/>
          </p:nvPr>
        </p:nvSpPr>
        <p:spPr/>
        <p:txBody>
          <a:bodyPr/>
          <a:lstStyle/>
          <a:p>
            <a:pPr>
              <a:lnSpc>
                <a:spcPct val="150000"/>
              </a:lnSpc>
            </a:pPr>
            <a:r>
              <a:rPr lang="zh-CN" altLang="zh-CN" sz="2400" dirty="0" smtClean="0"/>
              <a:t>项目</a:t>
            </a:r>
            <a:r>
              <a:rPr lang="zh-CN" altLang="zh-CN" sz="2400" dirty="0" smtClean="0"/>
              <a:t>效果</a:t>
            </a:r>
            <a:endParaRPr lang="en-US" altLang="zh-CN" sz="2400" dirty="0" smtClean="0"/>
          </a:p>
          <a:p>
            <a:pPr lvl="1"/>
            <a:r>
              <a:rPr lang="zh-CN" altLang="zh-CN" sz="1800" dirty="0" smtClean="0"/>
              <a:t>系统中，使用了</a:t>
            </a:r>
            <a:r>
              <a:rPr lang="en-US" altLang="zh-CN" sz="1800" dirty="0" smtClean="0"/>
              <a:t>Active</a:t>
            </a:r>
            <a:r>
              <a:rPr lang="zh-CN" altLang="zh-CN" sz="1800" dirty="0" smtClean="0"/>
              <a:t>标签作为</a:t>
            </a:r>
            <a:r>
              <a:rPr lang="en-US" altLang="zh-CN" sz="1800" dirty="0" smtClean="0"/>
              <a:t>RFID</a:t>
            </a:r>
            <a:r>
              <a:rPr lang="zh-CN" altLang="zh-CN" sz="1800" dirty="0" smtClean="0"/>
              <a:t>标签。</a:t>
            </a:r>
            <a:r>
              <a:rPr lang="en-US" altLang="zh-CN" sz="1800" dirty="0" smtClean="0"/>
              <a:t>Active</a:t>
            </a:r>
            <a:r>
              <a:rPr lang="zh-CN" altLang="zh-CN" sz="1800" dirty="0" smtClean="0"/>
              <a:t>标签可以实时获取信息，因此构想通过与</a:t>
            </a:r>
            <a:r>
              <a:rPr lang="en-US" altLang="zh-CN" sz="1800" dirty="0" smtClean="0"/>
              <a:t>GPRS</a:t>
            </a:r>
            <a:r>
              <a:rPr lang="zh-CN" altLang="zh-CN" sz="1800" dirty="0" smtClean="0"/>
              <a:t>联动等方式获取实时的温度信息，构建了具有强大扩展性能的系统</a:t>
            </a:r>
            <a:r>
              <a:rPr lang="zh-CN" altLang="zh-CN" sz="1800" dirty="0" smtClean="0"/>
              <a:t>。</a:t>
            </a:r>
            <a:endParaRPr lang="en-US" altLang="zh-CN" sz="1800" dirty="0" smtClean="0"/>
          </a:p>
          <a:p>
            <a:pPr lvl="1"/>
            <a:r>
              <a:rPr lang="zh-CN" altLang="zh-CN" sz="1800" dirty="0" smtClean="0"/>
              <a:t>温度追踪系统的导入</a:t>
            </a:r>
            <a:r>
              <a:rPr lang="zh-CN" altLang="zh-CN" sz="1800" dirty="0" smtClean="0"/>
              <a:t>，</a:t>
            </a:r>
            <a:r>
              <a:rPr lang="zh-CN" altLang="en-US" sz="1800" dirty="0" smtClean="0"/>
              <a:t>使</a:t>
            </a:r>
            <a:r>
              <a:rPr lang="zh-CN" altLang="zh-CN" sz="1800" dirty="0" smtClean="0"/>
              <a:t>温度</a:t>
            </a:r>
            <a:r>
              <a:rPr lang="zh-CN" altLang="zh-CN" sz="1800" dirty="0" smtClean="0"/>
              <a:t>信息的获取在短时间内即可完成，工作量得到大幅缩减</a:t>
            </a:r>
            <a:r>
              <a:rPr lang="zh-CN" altLang="zh-CN" sz="1800" dirty="0" smtClean="0"/>
              <a:t>。</a:t>
            </a:r>
            <a:endParaRPr lang="en-US" altLang="zh-CN" sz="1800" dirty="0" smtClean="0"/>
          </a:p>
          <a:p>
            <a:pPr lvl="1"/>
            <a:r>
              <a:rPr lang="zh-CN" altLang="zh-CN" sz="1800" dirty="0" smtClean="0"/>
              <a:t>顾客满意度</a:t>
            </a:r>
            <a:r>
              <a:rPr lang="zh-CN" altLang="zh-CN" sz="1800" dirty="0" smtClean="0"/>
              <a:t>提高</a:t>
            </a:r>
            <a:r>
              <a:rPr lang="zh-CN" altLang="en-US" sz="1800" dirty="0" smtClean="0"/>
              <a:t>。</a:t>
            </a:r>
            <a:endParaRPr lang="en-US" altLang="zh-CN" sz="1800" dirty="0" smtClean="0"/>
          </a:p>
          <a:p>
            <a:pPr lvl="1"/>
            <a:r>
              <a:rPr lang="zh-CN" altLang="zh-CN" sz="1800" dirty="0" smtClean="0"/>
              <a:t>不仅可以在九州通集团内全面推广，还考虑与合作伙伴</a:t>
            </a:r>
            <a:r>
              <a:rPr lang="en-US" altLang="zh-CN" sz="1800" dirty="0" smtClean="0"/>
              <a:t>NEC</a:t>
            </a:r>
            <a:r>
              <a:rPr lang="zh-CN" altLang="zh-CN" sz="1800" dirty="0" smtClean="0"/>
              <a:t>公司一起，使超过</a:t>
            </a:r>
            <a:r>
              <a:rPr lang="en-US" altLang="zh-CN" sz="1800" dirty="0" smtClean="0"/>
              <a:t>4,200</a:t>
            </a:r>
            <a:r>
              <a:rPr lang="zh-CN" altLang="zh-CN" sz="1800" dirty="0" smtClean="0"/>
              <a:t>家制药厂以及</a:t>
            </a:r>
            <a:r>
              <a:rPr lang="en-US" altLang="zh-CN" sz="1800" dirty="0" smtClean="0"/>
              <a:t>58,000</a:t>
            </a:r>
            <a:r>
              <a:rPr lang="zh-CN" altLang="zh-CN" sz="1800" dirty="0" smtClean="0"/>
              <a:t>多家药店等其他客户也能够用上温度追踪系统。</a:t>
            </a:r>
            <a:endParaRPr lang="zh-CN" altLang="en-US" sz="1800" dirty="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5.4. </a:t>
            </a:r>
            <a:r>
              <a:rPr lang="zh-CN" altLang="en-US" b="1" u="sng" dirty="0" smtClean="0">
                <a:sym typeface="Arial" pitchFamily="34" charset="0"/>
              </a:rPr>
              <a:t>智能冷链物流小结</a:t>
            </a: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5.3. </a:t>
            </a:r>
            <a:r>
              <a:rPr lang="zh-CN" altLang="en-US" b="1" u="sng" dirty="0" smtClean="0">
                <a:solidFill>
                  <a:schemeClr val="bg1">
                    <a:lumMod val="85000"/>
                  </a:schemeClr>
                </a:solidFill>
                <a:sym typeface="Arial" pitchFamily="34" charset="0"/>
              </a:rPr>
              <a:t>智能冷链物流典型案例</a:t>
            </a: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5.2. </a:t>
            </a:r>
            <a:r>
              <a:rPr lang="zh-CN" altLang="en-US" b="1" u="sng" dirty="0" smtClean="0">
                <a:solidFill>
                  <a:schemeClr val="bg1">
                    <a:lumMod val="85000"/>
                  </a:schemeClr>
                </a:solidFill>
                <a:sym typeface="Arial" pitchFamily="34" charset="0"/>
              </a:rPr>
              <a:t>智能冷链物流系统架构及相关技术</a:t>
            </a: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5.1</a:t>
            </a:r>
            <a:r>
              <a:rPr lang="en-US" altLang="zh-CN" b="1" u="sng" dirty="0" smtClean="0">
                <a:solidFill>
                  <a:schemeClr val="bg1">
                    <a:lumMod val="85000"/>
                  </a:schemeClr>
                </a:solidFill>
                <a:sym typeface="Arial" pitchFamily="34" charset="0"/>
              </a:rPr>
              <a:t>. </a:t>
            </a:r>
            <a:r>
              <a:rPr lang="zh-CN" altLang="en-US" b="1" u="sng" dirty="0" smtClean="0">
                <a:solidFill>
                  <a:schemeClr val="bg1">
                    <a:lumMod val="85000"/>
                  </a:schemeClr>
                </a:solidFill>
                <a:sym typeface="Arial" pitchFamily="34" charset="0"/>
              </a:rPr>
              <a:t>冷链物流概述</a:t>
            </a:r>
          </a:p>
        </p:txBody>
      </p:sp>
      <p:grpSp>
        <p:nvGrpSpPr>
          <p:cNvPr id="2"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3"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4"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5.4</a:t>
            </a:r>
            <a:r>
              <a:rPr lang="zh-CN" altLang="zh-CN" b="1" dirty="0" smtClean="0"/>
              <a:t>智能冷链物流</a:t>
            </a:r>
            <a:r>
              <a:rPr lang="zh-CN" altLang="zh-CN" b="1" dirty="0" smtClean="0"/>
              <a:t>小结</a:t>
            </a:r>
            <a:endParaRPr lang="zh-CN" altLang="en-US" dirty="0"/>
          </a:p>
        </p:txBody>
      </p:sp>
      <p:sp>
        <p:nvSpPr>
          <p:cNvPr id="3" name="内容占位符 2"/>
          <p:cNvSpPr>
            <a:spLocks noGrp="1"/>
          </p:cNvSpPr>
          <p:nvPr>
            <p:ph idx="1"/>
          </p:nvPr>
        </p:nvSpPr>
        <p:spPr/>
        <p:txBody>
          <a:bodyPr/>
          <a:lstStyle/>
          <a:p>
            <a:pPr>
              <a:lnSpc>
                <a:spcPct val="150000"/>
              </a:lnSpc>
            </a:pPr>
            <a:r>
              <a:rPr lang="zh-CN" altLang="zh-CN" dirty="0" smtClean="0"/>
              <a:t>冷链行业自动化控制</a:t>
            </a:r>
            <a:r>
              <a:rPr lang="zh-CN" altLang="zh-CN" dirty="0" smtClean="0"/>
              <a:t>作业</a:t>
            </a:r>
            <a:r>
              <a:rPr lang="zh-CN" altLang="en-US" dirty="0" smtClean="0"/>
              <a:t>是我国智能化</a:t>
            </a:r>
            <a:r>
              <a:rPr lang="zh-CN" altLang="zh-CN" dirty="0" smtClean="0"/>
              <a:t>发展</a:t>
            </a:r>
            <a:r>
              <a:rPr lang="zh-CN" altLang="en-US" dirty="0" smtClean="0"/>
              <a:t>的</a:t>
            </a:r>
            <a:r>
              <a:rPr lang="zh-CN" altLang="zh-CN" dirty="0" smtClean="0"/>
              <a:t>重点</a:t>
            </a:r>
            <a:r>
              <a:rPr lang="zh-CN" altLang="en-US" dirty="0" smtClean="0"/>
              <a:t>之一。</a:t>
            </a:r>
            <a:endParaRPr lang="en-US" altLang="zh-CN" dirty="0" smtClean="0"/>
          </a:p>
          <a:p>
            <a:pPr>
              <a:lnSpc>
                <a:spcPct val="150000"/>
              </a:lnSpc>
            </a:pPr>
            <a:r>
              <a:rPr lang="zh-CN" altLang="zh-CN" dirty="0" smtClean="0"/>
              <a:t>冷库作为食品低温流通的中枢环节，几年我国冷库在行业规模、贮存容量、科学管理、电子技术等方面都有了质的</a:t>
            </a:r>
            <a:r>
              <a:rPr lang="zh-CN" altLang="zh-CN" dirty="0" smtClean="0"/>
              <a:t>提高</a:t>
            </a:r>
            <a:r>
              <a:rPr lang="zh-CN" altLang="en-US" dirty="0" smtClean="0"/>
              <a:t>。</a:t>
            </a:r>
            <a:endParaRPr lang="en-US" altLang="zh-CN" dirty="0" smtClean="0"/>
          </a:p>
          <a:p>
            <a:pPr>
              <a:lnSpc>
                <a:spcPct val="150000"/>
              </a:lnSpc>
            </a:pPr>
            <a:r>
              <a:rPr lang="zh-CN" altLang="zh-CN" dirty="0" smtClean="0"/>
              <a:t>我国的农产品的生产、贸易、深加工、物流、冷藏箱，冷藏包域的需求都拉动了冷库行业在技术上的提升，这都将使得智能化成为冷库行业高效发展的最佳途径。</a:t>
            </a:r>
            <a:endParaRPr lang="zh-CN" altLang="en-US" dirty="0"/>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5.4. </a:t>
            </a:r>
            <a:r>
              <a:rPr lang="zh-CN" altLang="en-US" b="1" u="sng" dirty="0" smtClean="0">
                <a:sym typeface="Arial" pitchFamily="34" charset="0"/>
              </a:rPr>
              <a:t>智能冷链物流小结</a:t>
            </a: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5.3. </a:t>
            </a:r>
            <a:r>
              <a:rPr lang="zh-CN" altLang="en-US" b="1" u="sng" dirty="0" smtClean="0">
                <a:sym typeface="Arial" pitchFamily="34" charset="0"/>
              </a:rPr>
              <a:t>智能冷链物流典型案例</a:t>
            </a: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5.2. </a:t>
            </a:r>
            <a:r>
              <a:rPr lang="zh-CN" altLang="en-US" b="1" u="sng" dirty="0" smtClean="0">
                <a:sym typeface="Arial" pitchFamily="34" charset="0"/>
              </a:rPr>
              <a:t>智能冷链物流系统架构及相关技术</a:t>
            </a: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5.1</a:t>
            </a:r>
            <a:r>
              <a:rPr lang="en-US" altLang="zh-CN" b="1" u="sng" dirty="0" smtClean="0">
                <a:sym typeface="Arial" pitchFamily="34" charset="0"/>
              </a:rPr>
              <a:t>. </a:t>
            </a:r>
            <a:r>
              <a:rPr lang="zh-CN" altLang="en-US" b="1" u="sng" dirty="0" smtClean="0">
                <a:sym typeface="Arial" pitchFamily="34" charset="0"/>
              </a:rPr>
              <a:t>冷链物流概述</a:t>
            </a:r>
          </a:p>
        </p:txBody>
      </p:sp>
      <p:grpSp>
        <p:nvGrpSpPr>
          <p:cNvPr id="2"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3"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4"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5.4. </a:t>
            </a:r>
            <a:r>
              <a:rPr lang="zh-CN" altLang="en-US" b="1" u="sng" dirty="0" smtClean="0">
                <a:solidFill>
                  <a:schemeClr val="bg1">
                    <a:lumMod val="85000"/>
                  </a:schemeClr>
                </a:solidFill>
                <a:sym typeface="Arial" pitchFamily="34" charset="0"/>
              </a:rPr>
              <a:t>智能冷链物流小结</a:t>
            </a: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5.3. </a:t>
            </a:r>
            <a:r>
              <a:rPr lang="zh-CN" altLang="en-US" b="1" u="sng" dirty="0" smtClean="0">
                <a:solidFill>
                  <a:schemeClr val="bg1">
                    <a:lumMod val="85000"/>
                  </a:schemeClr>
                </a:solidFill>
                <a:sym typeface="Arial" pitchFamily="34" charset="0"/>
              </a:rPr>
              <a:t>智能冷链物流典型案例</a:t>
            </a: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1">
                    <a:lumMod val="85000"/>
                  </a:schemeClr>
                </a:solidFill>
                <a:sym typeface="Arial" pitchFamily="34" charset="0"/>
              </a:rPr>
              <a:t>5.2. </a:t>
            </a:r>
            <a:r>
              <a:rPr lang="zh-CN" altLang="en-US" b="1" u="sng" dirty="0" smtClean="0">
                <a:solidFill>
                  <a:schemeClr val="bg1">
                    <a:lumMod val="85000"/>
                  </a:schemeClr>
                </a:solidFill>
                <a:sym typeface="Arial" pitchFamily="34" charset="0"/>
              </a:rPr>
              <a:t>智能冷链物流系统架构及相关技术</a:t>
            </a: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5.1</a:t>
            </a:r>
            <a:r>
              <a:rPr lang="en-US" altLang="zh-CN" b="1" u="sng" dirty="0" smtClean="0">
                <a:sym typeface="Arial" pitchFamily="34" charset="0"/>
              </a:rPr>
              <a:t>. </a:t>
            </a:r>
            <a:r>
              <a:rPr lang="zh-CN" altLang="en-US" b="1" u="sng" dirty="0" smtClean="0">
                <a:sym typeface="Arial" pitchFamily="34" charset="0"/>
              </a:rPr>
              <a:t>冷链物流概述</a:t>
            </a:r>
          </a:p>
        </p:txBody>
      </p:sp>
      <p:grpSp>
        <p:nvGrpSpPr>
          <p:cNvPr id="2"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3"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4"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b="1" dirty="0" smtClean="0"/>
              <a:t>5.1. </a:t>
            </a:r>
            <a:r>
              <a:rPr lang="zh-CN" altLang="en-US" b="1" dirty="0" smtClean="0"/>
              <a:t>冷链物流</a:t>
            </a:r>
            <a:r>
              <a:rPr lang="zh-CN" altLang="en-US" b="1" dirty="0" smtClean="0"/>
              <a:t>概述</a:t>
            </a:r>
            <a:endParaRPr lang="zh-CN" altLang="en-US" b="1" dirty="0"/>
          </a:p>
        </p:txBody>
      </p:sp>
      <p:graphicFrame>
        <p:nvGraphicFramePr>
          <p:cNvPr id="8" name="内容占位符 7"/>
          <p:cNvGraphicFramePr>
            <a:graphicFrameLocks noGrp="1"/>
          </p:cNvGraphicFramePr>
          <p:nvPr>
            <p:ph idx="1"/>
          </p:nvPr>
        </p:nvGraphicFramePr>
        <p:xfrm>
          <a:off x="251520" y="1340768"/>
          <a:ext cx="8352928" cy="41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5.1. </a:t>
            </a:r>
            <a:r>
              <a:rPr lang="zh-CN" altLang="en-US" b="1" dirty="0" smtClean="0"/>
              <a:t>冷链物流概述</a:t>
            </a:r>
            <a:endParaRPr lang="zh-CN" altLang="en-US" dirty="0"/>
          </a:p>
        </p:txBody>
      </p:sp>
      <p:sp>
        <p:nvSpPr>
          <p:cNvPr id="3" name="内容占位符 2"/>
          <p:cNvSpPr>
            <a:spLocks noGrp="1"/>
          </p:cNvSpPr>
          <p:nvPr>
            <p:ph idx="1"/>
          </p:nvPr>
        </p:nvSpPr>
        <p:spPr/>
        <p:txBody>
          <a:bodyPr/>
          <a:lstStyle/>
          <a:p>
            <a:pPr>
              <a:lnSpc>
                <a:spcPct val="150000"/>
              </a:lnSpc>
              <a:buClr>
                <a:schemeClr val="accent2">
                  <a:lumMod val="60000"/>
                  <a:lumOff val="40000"/>
                </a:schemeClr>
              </a:buClr>
              <a:buFont typeface="Wingdings" pitchFamily="2" charset="2"/>
              <a:buChar char="n"/>
            </a:pPr>
            <a:r>
              <a:rPr lang="zh-CN" altLang="zh-CN" sz="2000" kern="100" dirty="0" smtClean="0">
                <a:cs typeface="Times New Roman"/>
              </a:rPr>
              <a:t>冷链物流（</a:t>
            </a:r>
            <a:r>
              <a:rPr lang="en-US" altLang="zh-CN" sz="2000" kern="100" dirty="0" smtClean="0">
                <a:cs typeface="Times New Roman"/>
              </a:rPr>
              <a:t>Cold Chain Logistics</a:t>
            </a:r>
            <a:r>
              <a:rPr lang="zh-CN" altLang="zh-CN" sz="2000" kern="100" dirty="0" smtClean="0">
                <a:cs typeface="Times New Roman"/>
              </a:rPr>
              <a:t>）</a:t>
            </a:r>
            <a:r>
              <a:rPr lang="zh-CN" altLang="zh-CN" sz="2000" kern="100" dirty="0" smtClean="0">
                <a:ea typeface="Calibri"/>
                <a:cs typeface="Times New Roman"/>
              </a:rPr>
              <a:t> </a:t>
            </a:r>
            <a:r>
              <a:rPr lang="zh-CN" altLang="zh-CN" sz="2000" kern="100" dirty="0" smtClean="0">
                <a:cs typeface="Times New Roman"/>
              </a:rPr>
              <a:t>泛指</a:t>
            </a:r>
            <a:r>
              <a:rPr lang="en-US" altLang="zh-CN" sz="2000" kern="100" dirty="0" err="1" smtClean="0">
                <a:solidFill>
                  <a:srgbClr val="0000FF"/>
                </a:solidFill>
                <a:latin typeface="宋体"/>
                <a:cs typeface="Times New Roman"/>
                <a:hlinkClick r:id="rId2"/>
              </a:rPr>
              <a:t>冷藏</a:t>
            </a:r>
            <a:r>
              <a:rPr lang="zh-CN" altLang="zh-CN" sz="2000" kern="100" dirty="0" smtClean="0">
                <a:cs typeface="Times New Roman"/>
              </a:rPr>
              <a:t>冷冻类食品在生产、贮藏运输、销售，到消费前的各个环节中始终处于规定的低温环境下，以保证食品质量，减少食品损耗的一项系统工程。</a:t>
            </a:r>
            <a:endParaRPr lang="en-US" altLang="zh-CN" sz="2000" kern="100" dirty="0" smtClean="0">
              <a:cs typeface="Times New Roman"/>
            </a:endParaRPr>
          </a:p>
          <a:p>
            <a:pPr>
              <a:buClr>
                <a:schemeClr val="tx2">
                  <a:lumMod val="40000"/>
                  <a:lumOff val="60000"/>
                </a:schemeClr>
              </a:buClr>
              <a:buFont typeface="Wingdings" pitchFamily="2" charset="2"/>
              <a:buChar char="n"/>
            </a:pPr>
            <a:endParaRPr lang="en-US" altLang="zh-CN" sz="2400" kern="100" dirty="0" smtClean="0">
              <a:cs typeface="Times New Roman"/>
            </a:endParaRPr>
          </a:p>
          <a:p>
            <a:pPr>
              <a:buClr>
                <a:schemeClr val="accent2">
                  <a:lumMod val="60000"/>
                  <a:lumOff val="40000"/>
                </a:schemeClr>
              </a:buClr>
              <a:buFont typeface="Wingdings" pitchFamily="2" charset="2"/>
              <a:buChar char="n"/>
            </a:pPr>
            <a:r>
              <a:rPr lang="zh-CN" altLang="zh-CN" sz="2400" dirty="0" smtClean="0"/>
              <a:t>冷链物流的</a:t>
            </a:r>
            <a:r>
              <a:rPr lang="zh-CN" altLang="en-US" sz="2400" dirty="0" smtClean="0"/>
              <a:t>两个</a:t>
            </a:r>
            <a:r>
              <a:rPr lang="zh-CN" altLang="zh-CN" sz="2400" dirty="0" smtClean="0"/>
              <a:t>特殊性</a:t>
            </a:r>
            <a:r>
              <a:rPr lang="zh-CN" altLang="en-US" sz="2400" dirty="0" smtClean="0"/>
              <a:t>：</a:t>
            </a:r>
            <a:endParaRPr lang="en-US" altLang="zh-CN" sz="2400" dirty="0" smtClean="0"/>
          </a:p>
          <a:p>
            <a:pPr lvl="1">
              <a:buClr>
                <a:schemeClr val="accent2">
                  <a:lumMod val="60000"/>
                  <a:lumOff val="40000"/>
                </a:schemeClr>
              </a:buClr>
              <a:buFont typeface="Wingdings" pitchFamily="2" charset="2"/>
              <a:buChar char="Ø"/>
            </a:pPr>
            <a:r>
              <a:rPr lang="zh-CN" altLang="zh-CN" sz="2000" dirty="0" smtClean="0"/>
              <a:t>一是对象的特殊性，冷链物流的对象是容易腐烂变质的生鲜食品；</a:t>
            </a:r>
            <a:endParaRPr lang="en-US" altLang="zh-CN" sz="2000" dirty="0" smtClean="0"/>
          </a:p>
          <a:p>
            <a:pPr lvl="1">
              <a:buClr>
                <a:schemeClr val="accent2">
                  <a:lumMod val="60000"/>
                  <a:lumOff val="40000"/>
                </a:schemeClr>
              </a:buClr>
              <a:buFont typeface="Wingdings" pitchFamily="2" charset="2"/>
              <a:buChar char="Ø"/>
            </a:pPr>
            <a:r>
              <a:rPr lang="zh-CN" altLang="zh-CN" sz="2000" dirty="0" smtClean="0"/>
              <a:t>二是作业环境的特殊性，冷链物流的储运和作业环境必须限制在适宜的低温环境下。</a:t>
            </a:r>
            <a:endParaRPr lang="zh-CN" altLang="en-US" sz="2000" dirty="0" smtClean="0"/>
          </a:p>
          <a:p>
            <a:endParaRPr lang="zh-CN" altLang="en-US" dirty="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5.1. </a:t>
            </a:r>
            <a:r>
              <a:rPr lang="zh-CN" altLang="en-US" b="1" dirty="0" smtClean="0"/>
              <a:t>冷链物流概述</a:t>
            </a:r>
            <a:endParaRPr lang="zh-CN" altLang="en-US" dirty="0"/>
          </a:p>
        </p:txBody>
      </p:sp>
      <p:sp>
        <p:nvSpPr>
          <p:cNvPr id="4" name="内容占位符 2"/>
          <p:cNvSpPr>
            <a:spLocks noGrp="1"/>
          </p:cNvSpPr>
          <p:nvPr>
            <p:ph idx="1"/>
          </p:nvPr>
        </p:nvSpPr>
        <p:spPr>
          <a:xfrm>
            <a:off x="467544" y="1340768"/>
            <a:ext cx="8676456" cy="4525963"/>
          </a:xfrm>
        </p:spPr>
        <p:txBody>
          <a:bodyPr>
            <a:normAutofit/>
          </a:bodyPr>
          <a:lstStyle/>
          <a:p>
            <a:pPr>
              <a:buClr>
                <a:schemeClr val="tx2">
                  <a:lumMod val="40000"/>
                  <a:lumOff val="60000"/>
                </a:schemeClr>
              </a:buClr>
              <a:buFont typeface="Wingdings" pitchFamily="2" charset="2"/>
              <a:buChar char="n"/>
            </a:pPr>
            <a:r>
              <a:rPr lang="zh-CN" altLang="zh-CN" sz="2400" dirty="0" smtClean="0"/>
              <a:t>冷链物流模型</a:t>
            </a:r>
            <a:r>
              <a:rPr lang="zh-CN" altLang="en-US" sz="2400" dirty="0" smtClean="0"/>
              <a:t>：包括</a:t>
            </a:r>
            <a:r>
              <a:rPr lang="zh-CN" altLang="zh-CN" sz="2400" dirty="0" smtClean="0"/>
              <a:t>冷冻储藏、冷藏运输及配送二个</a:t>
            </a:r>
            <a:r>
              <a:rPr lang="zh-CN" altLang="zh-CN" sz="2400" dirty="0" smtClean="0"/>
              <a:t>方面</a:t>
            </a:r>
            <a:r>
              <a:rPr lang="zh-CN" altLang="en-US" sz="2400" dirty="0" smtClean="0"/>
              <a:t>。</a:t>
            </a:r>
            <a:endParaRPr lang="zh-CN" altLang="en-US" sz="2400" dirty="0"/>
          </a:p>
        </p:txBody>
      </p:sp>
      <p:grpSp>
        <p:nvGrpSpPr>
          <p:cNvPr id="5" name="画布 2"/>
          <p:cNvGrpSpPr>
            <a:grpSpLocks/>
          </p:cNvGrpSpPr>
          <p:nvPr/>
        </p:nvGrpSpPr>
        <p:grpSpPr bwMode="auto">
          <a:xfrm>
            <a:off x="395536" y="2348880"/>
            <a:ext cx="7910513" cy="4033838"/>
            <a:chOff x="0" y="0"/>
            <a:chExt cx="52736" cy="26898"/>
          </a:xfrm>
        </p:grpSpPr>
        <p:sp>
          <p:nvSpPr>
            <p:cNvPr id="6" name="AutoShape 25"/>
            <p:cNvSpPr>
              <a:spLocks noChangeAspect="1" noChangeArrowheads="1"/>
            </p:cNvSpPr>
            <p:nvPr/>
          </p:nvSpPr>
          <p:spPr bwMode="auto">
            <a:xfrm>
              <a:off x="0" y="0"/>
              <a:ext cx="52736" cy="26898"/>
            </a:xfrm>
            <a:prstGeom prst="rect">
              <a:avLst/>
            </a:prstGeom>
            <a:noFill/>
          </p:spPr>
          <p:txBody>
            <a:bodyPr vert="horz" wrap="square" lIns="91440" tIns="45720" rIns="91440" bIns="45720" numCol="1" anchor="t" anchorCtr="0" compatLnSpc="1">
              <a:prstTxWarp prst="textNoShape">
                <a:avLst/>
              </a:prstTxWarp>
            </a:bodyPr>
            <a:lstStyle/>
            <a:p>
              <a:endParaRPr lang="zh-CN" altLang="en-US" sz="1600" b="1"/>
            </a:p>
          </p:txBody>
        </p:sp>
        <p:sp>
          <p:nvSpPr>
            <p:cNvPr id="7" name="文本框 6"/>
            <p:cNvSpPr txBox="1">
              <a:spLocks noChangeArrowheads="1"/>
            </p:cNvSpPr>
            <p:nvPr/>
          </p:nvSpPr>
          <p:spPr bwMode="auto">
            <a:xfrm>
              <a:off x="1055" y="15098"/>
              <a:ext cx="5643" cy="3665"/>
            </a:xfrm>
            <a:prstGeom prst="rect">
              <a:avLst/>
            </a:prstGeom>
            <a:no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产品</a:t>
              </a:r>
              <a:endParaRPr kumimoji="0" lang="zh-CN" sz="16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直接箭头连接符 7"/>
            <p:cNvSpPr>
              <a:spLocks noChangeShapeType="1"/>
            </p:cNvSpPr>
            <p:nvPr/>
          </p:nvSpPr>
          <p:spPr bwMode="auto">
            <a:xfrm>
              <a:off x="7442" y="13184"/>
              <a:ext cx="4891" cy="0"/>
            </a:xfrm>
            <a:prstGeom prst="straightConnector1">
              <a:avLst/>
            </a:prstGeom>
            <a:noFill/>
            <a:ln w="38100">
              <a:solidFill>
                <a:srgbClr val="000000"/>
              </a:solidFill>
              <a:round/>
              <a:headEnd/>
              <a:tailEnd type="arrow" w="med" len="med"/>
            </a:ln>
            <a:effectLst>
              <a:outerShdw dist="23000" dir="5400000" rotWithShape="0">
                <a:srgbClr val="000000">
                  <a:alpha val="34999"/>
                </a:srgbClr>
              </a:outerShdw>
            </a:effectLst>
          </p:spPr>
          <p:txBody>
            <a:bodyPr vert="horz" wrap="square" lIns="91440" tIns="45720" rIns="91440" bIns="45720" numCol="1" anchor="t" anchorCtr="0" compatLnSpc="1">
              <a:prstTxWarp prst="textNoShape">
                <a:avLst/>
              </a:prstTxWarp>
            </a:bodyPr>
            <a:lstStyle/>
            <a:p>
              <a:endParaRPr lang="zh-CN" altLang="en-US" sz="1600" b="1"/>
            </a:p>
          </p:txBody>
        </p:sp>
        <p:pic>
          <p:nvPicPr>
            <p:cNvPr id="9" name="图片 8"/>
            <p:cNvPicPr>
              <a:picLocks noChangeAspect="1"/>
            </p:cNvPicPr>
            <p:nvPr/>
          </p:nvPicPr>
          <p:blipFill>
            <a:blip r:embed="rId2" cstate="print"/>
            <a:srcRect/>
            <a:stretch>
              <a:fillRect/>
            </a:stretch>
          </p:blipFill>
          <p:spPr bwMode="auto">
            <a:xfrm>
              <a:off x="1055" y="10664"/>
              <a:ext cx="5643" cy="4434"/>
            </a:xfrm>
            <a:prstGeom prst="rect">
              <a:avLst/>
            </a:prstGeom>
            <a:noFill/>
          </p:spPr>
        </p:pic>
        <p:pic>
          <p:nvPicPr>
            <p:cNvPr id="10" name="图片 9"/>
            <p:cNvPicPr>
              <a:picLocks noChangeAspect="1"/>
            </p:cNvPicPr>
            <p:nvPr/>
          </p:nvPicPr>
          <p:blipFill>
            <a:blip r:embed="rId3" cstate="print"/>
            <a:srcRect/>
            <a:stretch>
              <a:fillRect/>
            </a:stretch>
          </p:blipFill>
          <p:spPr bwMode="auto">
            <a:xfrm>
              <a:off x="12333" y="10412"/>
              <a:ext cx="6488" cy="4686"/>
            </a:xfrm>
            <a:prstGeom prst="rect">
              <a:avLst/>
            </a:prstGeom>
            <a:noFill/>
          </p:spPr>
        </p:pic>
        <p:sp>
          <p:nvSpPr>
            <p:cNvPr id="11" name="文本框 10"/>
            <p:cNvSpPr txBox="1">
              <a:spLocks noChangeArrowheads="1"/>
            </p:cNvSpPr>
            <p:nvPr/>
          </p:nvSpPr>
          <p:spPr bwMode="auto">
            <a:xfrm>
              <a:off x="12333" y="14564"/>
              <a:ext cx="5955" cy="2977"/>
            </a:xfrm>
            <a:prstGeom prst="rect">
              <a:avLst/>
            </a:prstGeom>
            <a:no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冷库</a:t>
              </a:r>
              <a:endParaRPr kumimoji="0" lang="zh-CN" sz="16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2" name="图片 12"/>
            <p:cNvPicPr>
              <a:picLocks noChangeAspect="1" noChangeArrowheads="1"/>
            </p:cNvPicPr>
            <p:nvPr/>
          </p:nvPicPr>
          <p:blipFill>
            <a:blip r:embed="rId4" cstate="print"/>
            <a:srcRect/>
            <a:stretch>
              <a:fillRect/>
            </a:stretch>
          </p:blipFill>
          <p:spPr bwMode="auto">
            <a:xfrm>
              <a:off x="23072" y="8144"/>
              <a:ext cx="8096" cy="6954"/>
            </a:xfrm>
            <a:prstGeom prst="rect">
              <a:avLst/>
            </a:prstGeom>
            <a:noFill/>
          </p:spPr>
        </p:pic>
        <p:sp>
          <p:nvSpPr>
            <p:cNvPr id="13" name="文本框 13"/>
            <p:cNvSpPr txBox="1">
              <a:spLocks noChangeArrowheads="1"/>
            </p:cNvSpPr>
            <p:nvPr/>
          </p:nvSpPr>
          <p:spPr bwMode="auto">
            <a:xfrm>
              <a:off x="23072" y="14779"/>
              <a:ext cx="8825" cy="2552"/>
            </a:xfrm>
            <a:prstGeom prst="rect">
              <a:avLst/>
            </a:prstGeom>
            <a:no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配送中心</a:t>
              </a:r>
              <a:endParaRPr kumimoji="0" lang="zh-CN" sz="16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直接箭头连接符 14"/>
            <p:cNvSpPr>
              <a:spLocks noChangeShapeType="1"/>
            </p:cNvSpPr>
            <p:nvPr/>
          </p:nvSpPr>
          <p:spPr bwMode="auto">
            <a:xfrm>
              <a:off x="18821" y="13184"/>
              <a:ext cx="4891" cy="0"/>
            </a:xfrm>
            <a:prstGeom prst="straightConnector1">
              <a:avLst/>
            </a:prstGeom>
            <a:noFill/>
            <a:ln w="38100">
              <a:solidFill>
                <a:srgbClr val="000000"/>
              </a:solidFill>
              <a:round/>
              <a:headEnd/>
              <a:tailEnd type="arrow" w="med" len="med"/>
            </a:ln>
            <a:effectLst>
              <a:outerShdw dist="23000" dir="5400000" rotWithShape="0">
                <a:srgbClr val="000000">
                  <a:alpha val="34999"/>
                </a:srgbClr>
              </a:outerShdw>
            </a:effectLst>
          </p:spPr>
          <p:txBody>
            <a:bodyPr vert="horz" wrap="square" lIns="91440" tIns="45720" rIns="91440" bIns="45720" numCol="1" anchor="t" anchorCtr="0" compatLnSpc="1">
              <a:prstTxWarp prst="textNoShape">
                <a:avLst/>
              </a:prstTxWarp>
            </a:bodyPr>
            <a:lstStyle/>
            <a:p>
              <a:endParaRPr lang="zh-CN" altLang="en-US" sz="1600" b="1"/>
            </a:p>
          </p:txBody>
        </p:sp>
        <p:pic>
          <p:nvPicPr>
            <p:cNvPr id="15" name="图片 15"/>
            <p:cNvPicPr>
              <a:picLocks noChangeAspect="1"/>
            </p:cNvPicPr>
            <p:nvPr/>
          </p:nvPicPr>
          <p:blipFill>
            <a:blip r:embed="rId5" cstate="print"/>
            <a:srcRect/>
            <a:stretch>
              <a:fillRect/>
            </a:stretch>
          </p:blipFill>
          <p:spPr bwMode="auto">
            <a:xfrm>
              <a:off x="36059" y="8144"/>
              <a:ext cx="6000" cy="7429"/>
            </a:xfrm>
            <a:prstGeom prst="rect">
              <a:avLst/>
            </a:prstGeom>
            <a:noFill/>
          </p:spPr>
        </p:pic>
        <p:sp>
          <p:nvSpPr>
            <p:cNvPr id="16" name="文本框 16"/>
            <p:cNvSpPr txBox="1">
              <a:spLocks noChangeArrowheads="1"/>
            </p:cNvSpPr>
            <p:nvPr/>
          </p:nvSpPr>
          <p:spPr bwMode="auto">
            <a:xfrm>
              <a:off x="36058" y="14988"/>
              <a:ext cx="7110" cy="3773"/>
            </a:xfrm>
            <a:prstGeom prst="rect">
              <a:avLst/>
            </a:prstGeom>
            <a:no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经销商</a:t>
              </a:r>
              <a:endParaRPr kumimoji="0" lang="zh-CN" sz="16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直接箭头连接符 17"/>
            <p:cNvSpPr>
              <a:spLocks noChangeShapeType="1"/>
            </p:cNvSpPr>
            <p:nvPr/>
          </p:nvSpPr>
          <p:spPr bwMode="auto">
            <a:xfrm>
              <a:off x="31168" y="12440"/>
              <a:ext cx="4891" cy="0"/>
            </a:xfrm>
            <a:prstGeom prst="straightConnector1">
              <a:avLst/>
            </a:prstGeom>
            <a:noFill/>
            <a:ln w="38100">
              <a:solidFill>
                <a:srgbClr val="000000"/>
              </a:solidFill>
              <a:round/>
              <a:headEnd/>
              <a:tailEnd type="arrow" w="med" len="med"/>
            </a:ln>
            <a:effectLst>
              <a:outerShdw dist="23000" dir="5400000" rotWithShape="0">
                <a:srgbClr val="000000">
                  <a:alpha val="34999"/>
                </a:srgbClr>
              </a:outerShdw>
            </a:effectLst>
          </p:spPr>
          <p:txBody>
            <a:bodyPr vert="horz" wrap="square" lIns="91440" tIns="45720" rIns="91440" bIns="45720" numCol="1" anchor="t" anchorCtr="0" compatLnSpc="1">
              <a:prstTxWarp prst="textNoShape">
                <a:avLst/>
              </a:prstTxWarp>
            </a:bodyPr>
            <a:lstStyle/>
            <a:p>
              <a:endParaRPr lang="zh-CN" altLang="en-US" sz="1600" b="1"/>
            </a:p>
          </p:txBody>
        </p:sp>
        <p:sp>
          <p:nvSpPr>
            <p:cNvPr id="18" name="直接箭头连接符 18"/>
            <p:cNvSpPr>
              <a:spLocks noChangeShapeType="1"/>
            </p:cNvSpPr>
            <p:nvPr/>
          </p:nvSpPr>
          <p:spPr bwMode="auto">
            <a:xfrm>
              <a:off x="42112" y="12440"/>
              <a:ext cx="4891" cy="0"/>
            </a:xfrm>
            <a:prstGeom prst="straightConnector1">
              <a:avLst/>
            </a:prstGeom>
            <a:noFill/>
            <a:ln w="38100">
              <a:solidFill>
                <a:srgbClr val="000000"/>
              </a:solidFill>
              <a:round/>
              <a:headEnd/>
              <a:tailEnd type="arrow" w="med" len="med"/>
            </a:ln>
            <a:effectLst>
              <a:outerShdw dist="23000" dir="5400000" rotWithShape="0">
                <a:srgbClr val="000000">
                  <a:alpha val="34999"/>
                </a:srgbClr>
              </a:outerShdw>
            </a:effectLst>
          </p:spPr>
          <p:txBody>
            <a:bodyPr vert="horz" wrap="square" lIns="91440" tIns="45720" rIns="91440" bIns="45720" numCol="1" anchor="t" anchorCtr="0" compatLnSpc="1">
              <a:prstTxWarp prst="textNoShape">
                <a:avLst/>
              </a:prstTxWarp>
            </a:bodyPr>
            <a:lstStyle/>
            <a:p>
              <a:endParaRPr lang="zh-CN" altLang="en-US" sz="1600" b="1"/>
            </a:p>
          </p:txBody>
        </p:sp>
        <p:pic>
          <p:nvPicPr>
            <p:cNvPr id="19" name="图片 19"/>
            <p:cNvPicPr>
              <a:picLocks noChangeAspect="1"/>
            </p:cNvPicPr>
            <p:nvPr/>
          </p:nvPicPr>
          <p:blipFill>
            <a:blip r:embed="rId6" cstate="print"/>
            <a:srcRect/>
            <a:stretch>
              <a:fillRect/>
            </a:stretch>
          </p:blipFill>
          <p:spPr bwMode="auto">
            <a:xfrm>
              <a:off x="47003" y="9143"/>
              <a:ext cx="5714" cy="6429"/>
            </a:xfrm>
            <a:prstGeom prst="rect">
              <a:avLst/>
            </a:prstGeom>
            <a:noFill/>
          </p:spPr>
        </p:pic>
        <p:sp>
          <p:nvSpPr>
            <p:cNvPr id="20" name="文本框 20"/>
            <p:cNvSpPr txBox="1">
              <a:spLocks noChangeArrowheads="1"/>
            </p:cNvSpPr>
            <p:nvPr/>
          </p:nvSpPr>
          <p:spPr bwMode="auto">
            <a:xfrm>
              <a:off x="45894" y="15467"/>
              <a:ext cx="6824" cy="3296"/>
            </a:xfrm>
            <a:prstGeom prst="rect">
              <a:avLst/>
            </a:prstGeom>
            <a:noFill/>
            <a:ln w="635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消费者</a:t>
              </a:r>
              <a:endParaRPr kumimoji="0" lang="zh-CN" sz="16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1" name="肘形连接符 21"/>
            <p:cNvSpPr>
              <a:spLocks noChangeShapeType="1"/>
            </p:cNvSpPr>
            <p:nvPr/>
          </p:nvSpPr>
          <p:spPr bwMode="auto">
            <a:xfrm rot="5400000" flipH="1" flipV="1">
              <a:off x="33090" y="2175"/>
              <a:ext cx="127" cy="11939"/>
            </a:xfrm>
            <a:prstGeom prst="bentConnector3">
              <a:avLst>
                <a:gd name="adj1" fmla="val 1800000"/>
              </a:avLst>
            </a:prstGeom>
            <a:noFill/>
            <a:ln w="9525">
              <a:solidFill>
                <a:srgbClr val="4579B8"/>
              </a:solidFill>
              <a:miter lim="800000"/>
              <a:headEnd/>
              <a:tailEnd type="arrow" w="med" len="med"/>
            </a:ln>
          </p:spPr>
          <p:txBody>
            <a:bodyPr vert="horz" wrap="square" lIns="91440" tIns="45720" rIns="91440" bIns="45720" numCol="1" anchor="t" anchorCtr="0" compatLnSpc="1">
              <a:prstTxWarp prst="textNoShape">
                <a:avLst/>
              </a:prstTxWarp>
            </a:bodyPr>
            <a:lstStyle/>
            <a:p>
              <a:endParaRPr lang="zh-CN" altLang="en-US" sz="1600" b="1"/>
            </a:p>
          </p:txBody>
        </p:sp>
        <p:sp>
          <p:nvSpPr>
            <p:cNvPr id="22" name="肘形连接符 22"/>
            <p:cNvSpPr>
              <a:spLocks noChangeShapeType="1"/>
            </p:cNvSpPr>
            <p:nvPr/>
          </p:nvSpPr>
          <p:spPr bwMode="auto">
            <a:xfrm rot="5400000" flipH="1" flipV="1">
              <a:off x="20215" y="3506"/>
              <a:ext cx="2268" cy="11543"/>
            </a:xfrm>
            <a:prstGeom prst="bentConnector3">
              <a:avLst>
                <a:gd name="adj1" fmla="val 200819"/>
              </a:avLst>
            </a:prstGeom>
            <a:noFill/>
            <a:ln w="9525">
              <a:solidFill>
                <a:srgbClr val="4579B8"/>
              </a:solidFill>
              <a:miter lim="800000"/>
              <a:headEnd/>
              <a:tailEnd type="arrow" w="med" len="med"/>
            </a:ln>
          </p:spPr>
          <p:txBody>
            <a:bodyPr vert="horz" wrap="square" lIns="91440" tIns="45720" rIns="91440" bIns="45720" numCol="1" anchor="t" anchorCtr="0" compatLnSpc="1">
              <a:prstTxWarp prst="textNoShape">
                <a:avLst/>
              </a:prstTxWarp>
            </a:bodyPr>
            <a:lstStyle/>
            <a:p>
              <a:endParaRPr lang="zh-CN" altLang="en-US" sz="1600" b="1"/>
            </a:p>
          </p:txBody>
        </p:sp>
        <p:sp>
          <p:nvSpPr>
            <p:cNvPr id="23" name="矩形 23"/>
            <p:cNvSpPr>
              <a:spLocks noChangeArrowheads="1"/>
            </p:cNvSpPr>
            <p:nvPr/>
          </p:nvSpPr>
          <p:spPr bwMode="auto">
            <a:xfrm>
              <a:off x="17331" y="22434"/>
              <a:ext cx="16905" cy="3403"/>
            </a:xfrm>
            <a:prstGeom prst="rect">
              <a:avLst/>
            </a:prstGeom>
            <a:solidFill>
              <a:schemeClr val="accent5"/>
            </a:solidFill>
            <a:ln w="25400">
              <a:solidFill>
                <a:srgbClr val="243F6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产品包装回收与逆向物流</a:t>
              </a:r>
              <a:endParaRPr kumimoji="0" lang="zh-CN" sz="16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4" name="肘形连接符 24"/>
            <p:cNvSpPr>
              <a:spLocks noChangeShapeType="1"/>
            </p:cNvSpPr>
            <p:nvPr/>
          </p:nvSpPr>
          <p:spPr bwMode="auto">
            <a:xfrm rot="5400000">
              <a:off x="34451" y="18544"/>
              <a:ext cx="4946" cy="5378"/>
            </a:xfrm>
            <a:prstGeom prst="bentConnector2">
              <a:avLst/>
            </a:prstGeom>
            <a:noFill/>
            <a:ln w="9525">
              <a:solidFill>
                <a:srgbClr val="4579B8"/>
              </a:solidFill>
              <a:miter lim="800000"/>
              <a:headEnd/>
              <a:tailEnd type="arrow" w="med" len="med"/>
            </a:ln>
          </p:spPr>
          <p:txBody>
            <a:bodyPr vert="horz" wrap="square" lIns="91440" tIns="45720" rIns="91440" bIns="45720" numCol="1" anchor="t" anchorCtr="0" compatLnSpc="1">
              <a:prstTxWarp prst="textNoShape">
                <a:avLst/>
              </a:prstTxWarp>
            </a:bodyPr>
            <a:lstStyle/>
            <a:p>
              <a:endParaRPr lang="zh-CN" altLang="en-US" sz="1600" b="1"/>
            </a:p>
          </p:txBody>
        </p:sp>
        <p:sp>
          <p:nvSpPr>
            <p:cNvPr id="25" name="肘形连接符 25"/>
            <p:cNvSpPr>
              <a:spLocks noChangeShapeType="1"/>
            </p:cNvSpPr>
            <p:nvPr/>
          </p:nvSpPr>
          <p:spPr bwMode="auto">
            <a:xfrm rot="10800000">
              <a:off x="15310" y="17541"/>
              <a:ext cx="2021" cy="6594"/>
            </a:xfrm>
            <a:prstGeom prst="bentConnector2">
              <a:avLst/>
            </a:prstGeom>
            <a:noFill/>
            <a:ln w="9525">
              <a:solidFill>
                <a:srgbClr val="4579B8"/>
              </a:solidFill>
              <a:miter lim="800000"/>
              <a:headEnd/>
              <a:tailEnd type="arrow" w="med" len="med"/>
            </a:ln>
          </p:spPr>
          <p:txBody>
            <a:bodyPr vert="horz" wrap="square" lIns="91440" tIns="45720" rIns="91440" bIns="45720" numCol="1" anchor="t" anchorCtr="0" compatLnSpc="1">
              <a:prstTxWarp prst="textNoShape">
                <a:avLst/>
              </a:prstTxWarp>
            </a:bodyPr>
            <a:lstStyle/>
            <a:p>
              <a:endParaRPr lang="zh-CN" altLang="en-US" sz="1600" b="1"/>
            </a:p>
          </p:txBody>
        </p:sp>
        <p:sp>
          <p:nvSpPr>
            <p:cNvPr id="26" name="矩形 26"/>
            <p:cNvSpPr>
              <a:spLocks noChangeArrowheads="1"/>
            </p:cNvSpPr>
            <p:nvPr/>
          </p:nvSpPr>
          <p:spPr bwMode="auto">
            <a:xfrm>
              <a:off x="15577" y="318"/>
              <a:ext cx="10098" cy="3403"/>
            </a:xfrm>
            <a:prstGeom prst="rect">
              <a:avLst/>
            </a:prstGeom>
            <a:solidFill>
              <a:schemeClr val="accent5"/>
            </a:solidFill>
            <a:ln w="25400">
              <a:solidFill>
                <a:srgbClr val="243F6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一次运输</a:t>
              </a:r>
              <a:endParaRPr kumimoji="0" lang="zh-CN" sz="16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7" name="矩形 27"/>
            <p:cNvSpPr>
              <a:spLocks noChangeArrowheads="1"/>
            </p:cNvSpPr>
            <p:nvPr/>
          </p:nvSpPr>
          <p:spPr bwMode="auto">
            <a:xfrm>
              <a:off x="28298" y="318"/>
              <a:ext cx="10417" cy="3403"/>
            </a:xfrm>
            <a:prstGeom prst="rect">
              <a:avLst/>
            </a:prstGeom>
            <a:solidFill>
              <a:schemeClr val="accent5"/>
            </a:solidFill>
            <a:ln w="25400">
              <a:solidFill>
                <a:srgbClr val="243F6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6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二次运输</a:t>
              </a:r>
              <a:endParaRPr kumimoji="0" lang="zh-CN" sz="16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8" name="直接箭头连接符 31"/>
            <p:cNvSpPr>
              <a:spLocks noChangeShapeType="1"/>
            </p:cNvSpPr>
            <p:nvPr/>
          </p:nvSpPr>
          <p:spPr bwMode="auto">
            <a:xfrm>
              <a:off x="20839" y="3721"/>
              <a:ext cx="0" cy="2339"/>
            </a:xfrm>
            <a:prstGeom prst="straightConnector1">
              <a:avLst/>
            </a:prstGeom>
            <a:noFill/>
            <a:ln w="9525">
              <a:solidFill>
                <a:srgbClr val="4579B8"/>
              </a:solidFill>
              <a:round/>
              <a:headEnd/>
              <a:tailEnd type="arrow" w="med" len="med"/>
            </a:ln>
          </p:spPr>
          <p:txBody>
            <a:bodyPr vert="horz" wrap="square" lIns="91440" tIns="45720" rIns="91440" bIns="45720" numCol="1" anchor="t" anchorCtr="0" compatLnSpc="1">
              <a:prstTxWarp prst="textNoShape">
                <a:avLst/>
              </a:prstTxWarp>
            </a:bodyPr>
            <a:lstStyle/>
            <a:p>
              <a:endParaRPr lang="zh-CN" altLang="en-US" sz="1600" b="1"/>
            </a:p>
          </p:txBody>
        </p:sp>
        <p:sp>
          <p:nvSpPr>
            <p:cNvPr id="29" name="直接箭头连接符 32"/>
            <p:cNvSpPr>
              <a:spLocks noChangeShapeType="1"/>
            </p:cNvSpPr>
            <p:nvPr/>
          </p:nvSpPr>
          <p:spPr bwMode="auto">
            <a:xfrm flipH="1">
              <a:off x="33492" y="3721"/>
              <a:ext cx="15" cy="2339"/>
            </a:xfrm>
            <a:prstGeom prst="straightConnector1">
              <a:avLst/>
            </a:prstGeom>
            <a:noFill/>
            <a:ln w="9525">
              <a:solidFill>
                <a:srgbClr val="4579B8"/>
              </a:solidFill>
              <a:round/>
              <a:headEnd/>
              <a:tailEnd type="arrow" w="med" len="med"/>
            </a:ln>
          </p:spPr>
          <p:txBody>
            <a:bodyPr vert="horz" wrap="square" lIns="91440" tIns="45720" rIns="91440" bIns="45720" numCol="1" anchor="t" anchorCtr="0" compatLnSpc="1">
              <a:prstTxWarp prst="textNoShape">
                <a:avLst/>
              </a:prstTxWarp>
            </a:bodyPr>
            <a:lstStyle/>
            <a:p>
              <a:endParaRPr lang="zh-CN" altLang="en-US" sz="1600" b="1"/>
            </a:p>
          </p:txBody>
        </p:sp>
      </p:gr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5.1. </a:t>
            </a:r>
            <a:r>
              <a:rPr lang="zh-CN" altLang="en-US" b="1" dirty="0" smtClean="0"/>
              <a:t>冷链物流概述</a:t>
            </a:r>
            <a:endParaRPr lang="zh-CN" altLang="en-US" dirty="0"/>
          </a:p>
        </p:txBody>
      </p:sp>
      <p:graphicFrame>
        <p:nvGraphicFramePr>
          <p:cNvPr id="4" name="图示 3"/>
          <p:cNvGraphicFramePr/>
          <p:nvPr/>
        </p:nvGraphicFramePr>
        <p:xfrm>
          <a:off x="285720" y="2091628"/>
          <a:ext cx="7929618" cy="38576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内容占位符 5"/>
          <p:cNvSpPr>
            <a:spLocks noGrp="1"/>
          </p:cNvSpPr>
          <p:nvPr>
            <p:ph idx="1"/>
          </p:nvPr>
        </p:nvSpPr>
        <p:spPr>
          <a:xfrm>
            <a:off x="571472" y="1214422"/>
            <a:ext cx="7888960" cy="702410"/>
          </a:xfrm>
        </p:spPr>
        <p:txBody>
          <a:bodyPr>
            <a:normAutofit fontScale="92500" lnSpcReduction="10000"/>
          </a:bodyPr>
          <a:lstStyle/>
          <a:p>
            <a:r>
              <a:rPr lang="zh-CN" altLang="zh-CN" sz="2400" dirty="0" smtClean="0"/>
              <a:t>冷链物流体系作为农业和食品物流体系中的一种高档次的物流系统，是一个跨行业、多部门有机结合的特殊物流系统。</a:t>
            </a:r>
            <a:endParaRPr lang="zh-CN" altLang="en-US" sz="2400" b="1" dirty="0"/>
          </a:p>
        </p:txBody>
      </p:sp>
      <p:sp>
        <p:nvSpPr>
          <p:cNvPr id="6" name="椭圆 5"/>
          <p:cNvSpPr/>
          <p:nvPr/>
        </p:nvSpPr>
        <p:spPr>
          <a:xfrm>
            <a:off x="1285852" y="2000240"/>
            <a:ext cx="928694" cy="857256"/>
          </a:xfrm>
          <a:prstGeom prst="ellipse">
            <a:avLst/>
          </a:prstGeo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00166" y="2071678"/>
            <a:ext cx="428628" cy="707886"/>
          </a:xfrm>
          <a:prstGeom prst="rect">
            <a:avLst/>
          </a:prstGeom>
          <a:noFill/>
        </p:spPr>
        <p:txBody>
          <a:bodyPr wrap="square" rtlCol="0">
            <a:spAutoFit/>
          </a:bodyPr>
          <a:lstStyle/>
          <a:p>
            <a:r>
              <a:rPr lang="en-US" altLang="zh-CN" sz="4000" b="1" dirty="0" smtClean="0">
                <a:solidFill>
                  <a:srgbClr val="C00000"/>
                </a:solidFill>
                <a:effectLst>
                  <a:outerShdw blurRad="38100" dist="38100" dir="2700000" algn="tl">
                    <a:srgbClr val="000000">
                      <a:alpha val="43137"/>
                    </a:srgbClr>
                  </a:outerShdw>
                </a:effectLst>
              </a:rPr>
              <a:t>1</a:t>
            </a:r>
            <a:endParaRPr lang="zh-CN" altLang="en-US" sz="4000" b="1" dirty="0">
              <a:solidFill>
                <a:srgbClr val="C00000"/>
              </a:solidFill>
              <a:effectLst>
                <a:outerShdw blurRad="38100" dist="38100" dir="2700000" algn="tl">
                  <a:srgbClr val="000000">
                    <a:alpha val="43137"/>
                  </a:srgbClr>
                </a:outerShdw>
              </a:effectLst>
            </a:endParaRPr>
          </a:p>
        </p:txBody>
      </p:sp>
      <p:sp>
        <p:nvSpPr>
          <p:cNvPr id="8" name="椭圆 7"/>
          <p:cNvSpPr/>
          <p:nvPr/>
        </p:nvSpPr>
        <p:spPr>
          <a:xfrm>
            <a:off x="1285852" y="3357562"/>
            <a:ext cx="928694" cy="857256"/>
          </a:xfrm>
          <a:prstGeom prst="ellipse">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500166" y="3429000"/>
            <a:ext cx="428628" cy="707886"/>
          </a:xfrm>
          <a:prstGeom prst="rect">
            <a:avLst/>
          </a:prstGeom>
          <a:noFill/>
        </p:spPr>
        <p:txBody>
          <a:bodyPr wrap="square" rtlCol="0">
            <a:spAutoFit/>
          </a:bodyPr>
          <a:lstStyle/>
          <a:p>
            <a:r>
              <a:rPr lang="en-US" altLang="zh-CN" sz="4000" b="1" dirty="0" smtClean="0">
                <a:solidFill>
                  <a:srgbClr val="C00000"/>
                </a:solidFill>
                <a:effectLst>
                  <a:outerShdw blurRad="38100" dist="38100" dir="2700000" algn="tl">
                    <a:srgbClr val="000000">
                      <a:alpha val="43137"/>
                    </a:srgbClr>
                  </a:outerShdw>
                </a:effectLst>
              </a:rPr>
              <a:t>2</a:t>
            </a:r>
            <a:endParaRPr lang="zh-CN" altLang="en-US" sz="4000" b="1" dirty="0">
              <a:solidFill>
                <a:srgbClr val="C00000"/>
              </a:solidFill>
              <a:effectLst>
                <a:outerShdw blurRad="38100" dist="38100" dir="2700000" algn="tl">
                  <a:srgbClr val="000000">
                    <a:alpha val="43137"/>
                  </a:srgbClr>
                </a:outerShdw>
              </a:effectLst>
            </a:endParaRPr>
          </a:p>
        </p:txBody>
      </p:sp>
      <p:sp>
        <p:nvSpPr>
          <p:cNvPr id="10" name="椭圆 9"/>
          <p:cNvSpPr/>
          <p:nvPr/>
        </p:nvSpPr>
        <p:spPr>
          <a:xfrm>
            <a:off x="1285852" y="4786322"/>
            <a:ext cx="928694" cy="857256"/>
          </a:xfrm>
          <a:prstGeom prst="ellipse">
            <a:avLst/>
          </a:prstGeom>
          <a:solidFill>
            <a:schemeClr val="accent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500166" y="4857760"/>
            <a:ext cx="428628" cy="707886"/>
          </a:xfrm>
          <a:prstGeom prst="rect">
            <a:avLst/>
          </a:prstGeom>
          <a:noFill/>
        </p:spPr>
        <p:txBody>
          <a:bodyPr wrap="square" rtlCol="0">
            <a:spAutoFit/>
          </a:bodyPr>
          <a:lstStyle/>
          <a:p>
            <a:r>
              <a:rPr lang="en-US" altLang="zh-CN" sz="4000" b="1" dirty="0" smtClean="0">
                <a:solidFill>
                  <a:srgbClr val="C00000"/>
                </a:solidFill>
                <a:effectLst>
                  <a:outerShdw blurRad="38100" dist="38100" dir="2700000" algn="tl">
                    <a:srgbClr val="000000">
                      <a:alpha val="43137"/>
                    </a:srgbClr>
                  </a:outerShdw>
                </a:effectLst>
              </a:rPr>
              <a:t>3</a:t>
            </a:r>
            <a:endParaRPr lang="zh-CN" altLang="en-US" sz="4000" b="1" dirty="0">
              <a:solidFill>
                <a:srgbClr val="C00000"/>
              </a:solidFill>
              <a:effectLst>
                <a:outerShdw blurRad="38100" dist="38100" dir="2700000" algn="tl">
                  <a:srgbClr val="000000">
                    <a:alpha val="43137"/>
                  </a:srgbClr>
                </a:outerShdw>
              </a:effectLst>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5.1. </a:t>
            </a:r>
            <a:r>
              <a:rPr lang="zh-CN" altLang="en-US" b="1" dirty="0" smtClean="0"/>
              <a:t>冷链物流概述</a:t>
            </a:r>
            <a:endParaRPr lang="zh-CN" altLang="en-US" dirty="0"/>
          </a:p>
        </p:txBody>
      </p:sp>
      <p:sp>
        <p:nvSpPr>
          <p:cNvPr id="3" name="内容占位符 2"/>
          <p:cNvSpPr>
            <a:spLocks noGrp="1"/>
          </p:cNvSpPr>
          <p:nvPr>
            <p:ph idx="1"/>
          </p:nvPr>
        </p:nvSpPr>
        <p:spPr>
          <a:xfrm>
            <a:off x="428596" y="1142984"/>
            <a:ext cx="8535892" cy="4929188"/>
          </a:xfrm>
        </p:spPr>
        <p:txBody>
          <a:bodyPr/>
          <a:lstStyle/>
          <a:p>
            <a:r>
              <a:rPr lang="zh-CN" altLang="zh-CN" sz="2000" dirty="0" smtClean="0"/>
              <a:t>智能冷链物流是将物联网技术应用于冷链物流的原材料采购、产品储存、运输、销售等各个环节，能够对整个过程实施智能化监控，代表了未来冷链物流发展的方向</a:t>
            </a:r>
            <a:r>
              <a:rPr lang="zh-CN" altLang="zh-CN" sz="2000" dirty="0" smtClean="0"/>
              <a:t>。</a:t>
            </a:r>
            <a:endParaRPr lang="en-US" altLang="zh-CN" sz="2000" dirty="0" smtClean="0"/>
          </a:p>
          <a:p>
            <a:endParaRPr lang="en-US" altLang="zh-CN" sz="2000" dirty="0" smtClean="0"/>
          </a:p>
          <a:p>
            <a:r>
              <a:rPr lang="zh-CN" altLang="zh-CN" sz="2000" dirty="0" smtClean="0"/>
              <a:t>无线技术、全球定位系统、数字地理信息技术以及物联网技术的结合，为冷链物流提供全生命周期管理服务。</a:t>
            </a:r>
            <a:endParaRPr lang="en-US" altLang="zh-CN" sz="2000" dirty="0" smtClean="0"/>
          </a:p>
          <a:p>
            <a:endParaRPr lang="en-US" altLang="zh-CN" sz="2000" dirty="0" smtClean="0"/>
          </a:p>
          <a:p>
            <a:r>
              <a:rPr lang="zh-CN" altLang="zh-CN" sz="2000" dirty="0" smtClean="0"/>
              <a:t>智能冷链也可为冷链物流的货品提供生命周期管理服务，充分运用温度传感、高清视频、温度标签、无线传输等手段，监测货品的温度、湿度等数据，可监控物品在流通环节因为温度失控而发生变质现象，从而能够保障货品质量，减少货品损耗，使冷链物流具有</a:t>
            </a:r>
            <a:r>
              <a:rPr lang="en-US" altLang="zh-CN" sz="2000" dirty="0" smtClean="0"/>
              <a:t>“</a:t>
            </a:r>
            <a:r>
              <a:rPr lang="zh-CN" altLang="zh-CN" sz="2000" dirty="0" smtClean="0"/>
              <a:t>智慧</a:t>
            </a:r>
            <a:r>
              <a:rPr lang="en-US" altLang="zh-CN" sz="2000" dirty="0" smtClean="0"/>
              <a:t>”</a:t>
            </a:r>
            <a:r>
              <a:rPr lang="zh-CN" altLang="zh-CN" sz="2000" dirty="0" smtClean="0"/>
              <a:t>。</a:t>
            </a:r>
            <a:endParaRPr lang="zh-CN" altLang="en-US" sz="2000" dirty="0" smtClean="0"/>
          </a:p>
          <a:p>
            <a:endParaRPr lang="zh-CN" altLang="en-US" sz="2000" dirty="0"/>
          </a:p>
        </p:txBody>
      </p:sp>
    </p:spTree>
  </p:cSld>
  <p:clrMapOvr>
    <a:masterClrMapping/>
  </p:clrMapOvr>
  <p:transition>
    <p:fade/>
  </p:transition>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物联网导论">
  <a:themeElements>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物联网导论">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3772</TotalTime>
  <Words>2732</Words>
  <Application>Microsoft Office PowerPoint</Application>
  <PresentationFormat>全屏显示(4:3)</PresentationFormat>
  <Paragraphs>220</Paragraphs>
  <Slides>40</Slides>
  <Notes>0</Notes>
  <HiddenSlides>0</HiddenSlides>
  <MMClips>0</MMClips>
  <ScaleCrop>false</ScaleCrop>
  <HeadingPairs>
    <vt:vector size="4" baseType="variant">
      <vt:variant>
        <vt:lpstr>主题</vt:lpstr>
      </vt:variant>
      <vt:variant>
        <vt:i4>2</vt:i4>
      </vt:variant>
      <vt:variant>
        <vt:lpstr>幻灯片标题</vt:lpstr>
      </vt:variant>
      <vt:variant>
        <vt:i4>40</vt:i4>
      </vt:variant>
    </vt:vector>
  </HeadingPairs>
  <TitlesOfParts>
    <vt:vector size="42" baseType="lpstr">
      <vt:lpstr>智能物流</vt:lpstr>
      <vt:lpstr>物联网导论</vt:lpstr>
      <vt:lpstr>第5章  智能冷链物流 </vt:lpstr>
      <vt:lpstr>学习要点</vt:lpstr>
      <vt:lpstr>目录</vt:lpstr>
      <vt:lpstr>目录</vt:lpstr>
      <vt:lpstr>5.1. 冷链物流概述</vt:lpstr>
      <vt:lpstr>5.1. 冷链物流概述</vt:lpstr>
      <vt:lpstr>5.1. 冷链物流概述</vt:lpstr>
      <vt:lpstr>5.1. 冷链物流概述</vt:lpstr>
      <vt:lpstr>5.1. 冷链物流概述</vt:lpstr>
      <vt:lpstr>5.1. 冷链物流概述</vt:lpstr>
      <vt:lpstr>目录</vt:lpstr>
      <vt:lpstr>5.2. 智能冷链物流系统架构及相关技术</vt:lpstr>
      <vt:lpstr>5.2.1 系统总体设计</vt:lpstr>
      <vt:lpstr>5.2.1 系统总体设计</vt:lpstr>
      <vt:lpstr>5.2.1 系统总体设计</vt:lpstr>
      <vt:lpstr>5.2.2感知系统设计</vt:lpstr>
      <vt:lpstr>5.2.3通信传输系统设计</vt:lpstr>
      <vt:lpstr>5.2.3通信传输系统设计</vt:lpstr>
      <vt:lpstr>5.2.4软件管理系统设计</vt:lpstr>
      <vt:lpstr>5.2.5软件系统功能设计</vt:lpstr>
      <vt:lpstr>5.2.5软件系统功能设计</vt:lpstr>
      <vt:lpstr>5.2.5软件系统功能设计</vt:lpstr>
      <vt:lpstr>5.2.5软件系统功能设计</vt:lpstr>
      <vt:lpstr>5.2.5软件系统功能设计</vt:lpstr>
      <vt:lpstr>5.2.5软件系统功能设计</vt:lpstr>
      <vt:lpstr>5.2.5软件系统功能设计</vt:lpstr>
      <vt:lpstr>5.2.5软件系统功能设计</vt:lpstr>
      <vt:lpstr>5.2.5软件系统功能设计</vt:lpstr>
      <vt:lpstr>5.2.5软件系统功能设计</vt:lpstr>
      <vt:lpstr>5.2.5软件系统功能设计</vt:lpstr>
      <vt:lpstr>5.2.5软件系统功能设计</vt:lpstr>
      <vt:lpstr>目录</vt:lpstr>
      <vt:lpstr>5.3智能冷链物流典型案例</vt:lpstr>
      <vt:lpstr>5.3智能冷链物流典型案例</vt:lpstr>
      <vt:lpstr>5.3智能冷链物流典型案例</vt:lpstr>
      <vt:lpstr>5.3智能冷链物流典型案例</vt:lpstr>
      <vt:lpstr>目录</vt:lpstr>
      <vt:lpstr>5.4智能冷链物流小结</vt:lpstr>
      <vt:lpstr>目录</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zq</cp:lastModifiedBy>
  <cp:revision>337</cp:revision>
  <dcterms:created xsi:type="dcterms:W3CDTF">2007-10-21T01:27:31Z</dcterms:created>
  <dcterms:modified xsi:type="dcterms:W3CDTF">2016-05-09T10:00:30Z</dcterms:modified>
</cp:coreProperties>
</file>