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69"/>
  </p:notesMasterIdLst>
  <p:sldIdLst>
    <p:sldId id="256" r:id="rId2"/>
    <p:sldId id="261" r:id="rId3"/>
    <p:sldId id="258" r:id="rId4"/>
    <p:sldId id="262" r:id="rId5"/>
    <p:sldId id="263" r:id="rId6"/>
    <p:sldId id="264" r:id="rId7"/>
    <p:sldId id="269" r:id="rId8"/>
    <p:sldId id="265" r:id="rId9"/>
    <p:sldId id="266" r:id="rId10"/>
    <p:sldId id="270" r:id="rId11"/>
    <p:sldId id="271" r:id="rId12"/>
    <p:sldId id="272" r:id="rId13"/>
    <p:sldId id="283" r:id="rId14"/>
    <p:sldId id="286" r:id="rId15"/>
    <p:sldId id="287" r:id="rId16"/>
    <p:sldId id="288" r:id="rId17"/>
    <p:sldId id="292" r:id="rId18"/>
    <p:sldId id="295" r:id="rId19"/>
    <p:sldId id="296" r:id="rId20"/>
    <p:sldId id="297" r:id="rId21"/>
    <p:sldId id="349" r:id="rId22"/>
    <p:sldId id="355" r:id="rId23"/>
    <p:sldId id="350" r:id="rId24"/>
    <p:sldId id="356" r:id="rId25"/>
    <p:sldId id="351" r:id="rId26"/>
    <p:sldId id="357" r:id="rId27"/>
    <p:sldId id="358" r:id="rId28"/>
    <p:sldId id="352" r:id="rId29"/>
    <p:sldId id="359" r:id="rId30"/>
    <p:sldId id="360" r:id="rId31"/>
    <p:sldId id="361" r:id="rId32"/>
    <p:sldId id="353" r:id="rId33"/>
    <p:sldId id="362" r:id="rId34"/>
    <p:sldId id="354" r:id="rId35"/>
    <p:sldId id="298" r:id="rId36"/>
    <p:sldId id="267" r:id="rId37"/>
    <p:sldId id="363" r:id="rId38"/>
    <p:sldId id="259" r:id="rId39"/>
    <p:sldId id="299" r:id="rId40"/>
    <p:sldId id="300" r:id="rId41"/>
    <p:sldId id="301" r:id="rId42"/>
    <p:sldId id="307" r:id="rId43"/>
    <p:sldId id="312" r:id="rId44"/>
    <p:sldId id="313" r:id="rId45"/>
    <p:sldId id="314" r:id="rId46"/>
    <p:sldId id="315" r:id="rId47"/>
    <p:sldId id="316" r:id="rId48"/>
    <p:sldId id="317" r:id="rId49"/>
    <p:sldId id="318" r:id="rId50"/>
    <p:sldId id="364" r:id="rId51"/>
    <p:sldId id="366" r:id="rId52"/>
    <p:sldId id="365" r:id="rId53"/>
    <p:sldId id="367" r:id="rId54"/>
    <p:sldId id="308" r:id="rId55"/>
    <p:sldId id="368" r:id="rId56"/>
    <p:sldId id="369" r:id="rId57"/>
    <p:sldId id="260" r:id="rId58"/>
    <p:sldId id="302" r:id="rId59"/>
    <p:sldId id="303" r:id="rId60"/>
    <p:sldId id="304" r:id="rId61"/>
    <p:sldId id="328" r:id="rId62"/>
    <p:sldId id="306" r:id="rId63"/>
    <p:sldId id="338" r:id="rId64"/>
    <p:sldId id="309" r:id="rId65"/>
    <p:sldId id="371" r:id="rId66"/>
    <p:sldId id="372" r:id="rId67"/>
    <p:sldId id="311" r:id="rId6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5" d="100"/>
          <a:sy n="105" d="100"/>
        </p:scale>
        <p:origin x="-14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9BD7FA3-61A5-4F5B-B43D-62C69FA66C9E}" type="datetimeFigureOut">
              <a:rPr lang="zh-CN" altLang="en-US" smtClean="0"/>
              <a:pPr/>
              <a:t>2015-12-15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FE333A-409F-4F08-AB00-190BDDBF3B51}" type="slidenum">
              <a:rPr lang="zh-CN" altLang="en-US" smtClean="0"/>
              <a:pPr/>
              <a:t>‹#›</a:t>
            </a:fld>
            <a:endParaRPr lang="zh-CN" altLang="en-US"/>
          </a:p>
        </p:txBody>
      </p:sp>
    </p:spTree>
    <p:extLst>
      <p:ext uri="{BB962C8B-B14F-4D97-AF65-F5344CB8AC3E}">
        <p14:creationId xmlns:p14="http://schemas.microsoft.com/office/powerpoint/2010/main" val="7418285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3FE333A-409F-4F08-AB00-190BDDBF3B51}" type="slidenum">
              <a:rPr lang="zh-CN" altLang="en-US" smtClean="0"/>
              <a:pPr/>
              <a:t>31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CC2B8D1-3CFA-4EE0-93DE-B7EF3494AD40}" type="slidenum">
              <a:rPr lang="zh-CN" altLang="en-US" smtClean="0"/>
              <a:pPr/>
              <a:t>‹#›</a:t>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CC2B8D1-3CFA-4EE0-93DE-B7EF3494AD40}" type="slidenum">
              <a:rPr lang="zh-CN" altLang="en-US" smtClean="0"/>
              <a:pPr/>
              <a:t>‹#›</a:t>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CC2B8D1-3CFA-4EE0-93DE-B7EF3494AD40}" type="slidenum">
              <a:rPr lang="zh-CN" altLang="en-US" smtClean="0"/>
              <a:pPr/>
              <a:t>‹#›</a:t>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DCC2B8D1-3CFA-4EE0-93DE-B7EF3494AD40}" type="slidenum">
              <a:rPr lang="zh-CN" altLang="en-US" smtClean="0"/>
              <a:pPr/>
              <a:t>‹#›</a:t>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第三单元  创建与管理数据表</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整型数据类型</a:t>
            </a:r>
            <a:endParaRPr lang="en-US" altLang="zh-CN" dirty="0" smtClean="0"/>
          </a:p>
        </p:txBody>
      </p:sp>
      <p:graphicFrame>
        <p:nvGraphicFramePr>
          <p:cNvPr id="5" name="内容占位符 4"/>
          <p:cNvGraphicFramePr>
            <a:graphicFrameLocks noGrp="1"/>
          </p:cNvGraphicFramePr>
          <p:nvPr>
            <p:ph idx="1"/>
          </p:nvPr>
        </p:nvGraphicFramePr>
        <p:xfrm>
          <a:off x="500036" y="2500305"/>
          <a:ext cx="8072493" cy="2408245"/>
        </p:xfrm>
        <a:graphic>
          <a:graphicData uri="http://schemas.openxmlformats.org/drawingml/2006/table">
            <a:tbl>
              <a:tblPr/>
              <a:tblGrid>
                <a:gridCol w="2017858"/>
                <a:gridCol w="2017858"/>
                <a:gridCol w="2017858"/>
                <a:gridCol w="2018919"/>
              </a:tblGrid>
              <a:tr h="481649">
                <a:tc>
                  <a:txBody>
                    <a:bodyPr/>
                    <a:lstStyle/>
                    <a:p>
                      <a:pPr indent="269875" algn="ctr">
                        <a:lnSpc>
                          <a:spcPts val="1560"/>
                        </a:lnSpc>
                        <a:spcAft>
                          <a:spcPts val="0"/>
                        </a:spcAft>
                      </a:pPr>
                      <a:r>
                        <a:rPr lang="zh-CN" sz="1600" kern="100" dirty="0">
                          <a:latin typeface="Times New Roman"/>
                          <a:ea typeface="黑体"/>
                          <a:cs typeface="Times New Roman"/>
                        </a:rPr>
                        <a:t>数据类型</a:t>
                      </a:r>
                      <a:endParaRPr lang="zh-CN" sz="1600" kern="100" dirty="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cs typeface="Times New Roman"/>
                        </a:rPr>
                        <a:t>数据范围</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cs typeface="Times New Roman"/>
                        </a:rPr>
                        <a:t>精度</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cs typeface="Times New Roman"/>
                        </a:rPr>
                        <a:t>长度</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r>
              <a:tr h="481649">
                <a:tc>
                  <a:txBody>
                    <a:bodyPr/>
                    <a:lstStyle/>
                    <a:p>
                      <a:pPr indent="269875" algn="just">
                        <a:lnSpc>
                          <a:spcPts val="1560"/>
                        </a:lnSpc>
                        <a:spcAft>
                          <a:spcPts val="0"/>
                        </a:spcAft>
                      </a:pPr>
                      <a:r>
                        <a:rPr lang="en-US" sz="1600" kern="100">
                          <a:latin typeface="Times New Roman"/>
                          <a:ea typeface="宋体"/>
                          <a:cs typeface="Times New Roman"/>
                        </a:rPr>
                        <a:t>bigint</a:t>
                      </a:r>
                      <a:endParaRPr lang="zh-CN" sz="1600" kern="1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en-US" sz="1600" kern="100">
                          <a:latin typeface="Times New Roman"/>
                          <a:ea typeface="宋体"/>
                          <a:cs typeface="Times New Roman"/>
                        </a:rPr>
                        <a:t>[-2</a:t>
                      </a:r>
                      <a:r>
                        <a:rPr lang="en-US" sz="1600" kern="100" baseline="30000">
                          <a:latin typeface="Times New Roman"/>
                          <a:ea typeface="宋体"/>
                          <a:cs typeface="Times New Roman"/>
                        </a:rPr>
                        <a:t>63</a:t>
                      </a:r>
                      <a:r>
                        <a:rPr lang="en-US" sz="1600" kern="100">
                          <a:latin typeface="Times New Roman"/>
                          <a:ea typeface="宋体"/>
                          <a:cs typeface="Times New Roman"/>
                        </a:rPr>
                        <a:t>,2</a:t>
                      </a:r>
                      <a:r>
                        <a:rPr lang="en-US" sz="1600" kern="100" baseline="30000">
                          <a:latin typeface="Times New Roman"/>
                          <a:ea typeface="宋体"/>
                          <a:cs typeface="Times New Roman"/>
                        </a:rPr>
                        <a:t>63</a:t>
                      </a:r>
                      <a:r>
                        <a:rPr lang="en-US" sz="1600" kern="100">
                          <a:latin typeface="Times New Roman"/>
                          <a:ea typeface="宋体"/>
                          <a:cs typeface="Times New Roman"/>
                        </a:rPr>
                        <a:t>-1]</a:t>
                      </a:r>
                      <a:endParaRPr lang="zh-CN" sz="16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en-US" sz="1600" kern="100">
                          <a:latin typeface="Times New Roman"/>
                          <a:ea typeface="宋体"/>
                          <a:cs typeface="Times New Roman"/>
                        </a:rPr>
                        <a:t>19</a:t>
                      </a:r>
                      <a:endParaRPr lang="zh-CN" sz="16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en-US" sz="1600" kern="100">
                          <a:latin typeface="Times New Roman"/>
                          <a:ea typeface="宋体"/>
                          <a:cs typeface="Times New Roman"/>
                        </a:rPr>
                        <a:t>8</a:t>
                      </a:r>
                      <a:r>
                        <a:rPr lang="zh-CN" sz="1600" kern="100">
                          <a:latin typeface="Times New Roman"/>
                          <a:ea typeface="宋体"/>
                          <a:cs typeface="Times New Roman"/>
                        </a:rPr>
                        <a:t>个字节</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1649">
                <a:tc>
                  <a:txBody>
                    <a:bodyPr/>
                    <a:lstStyle/>
                    <a:p>
                      <a:pPr indent="269875" algn="just">
                        <a:lnSpc>
                          <a:spcPts val="1560"/>
                        </a:lnSpc>
                        <a:spcAft>
                          <a:spcPts val="0"/>
                        </a:spcAft>
                      </a:pPr>
                      <a:r>
                        <a:rPr lang="en-US" sz="1600" kern="100">
                          <a:latin typeface="Times New Roman"/>
                          <a:ea typeface="宋体"/>
                          <a:cs typeface="Times New Roman"/>
                        </a:rPr>
                        <a:t>int</a:t>
                      </a:r>
                      <a:endParaRPr lang="zh-CN" sz="1600" kern="1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en-US" sz="1600" kern="100">
                          <a:latin typeface="Times New Roman"/>
                          <a:ea typeface="宋体"/>
                          <a:cs typeface="Times New Roman"/>
                        </a:rPr>
                        <a:t>[-2</a:t>
                      </a:r>
                      <a:r>
                        <a:rPr lang="en-US" sz="1600" kern="100" baseline="30000">
                          <a:latin typeface="Times New Roman"/>
                          <a:ea typeface="宋体"/>
                          <a:cs typeface="Times New Roman"/>
                        </a:rPr>
                        <a:t>31</a:t>
                      </a:r>
                      <a:r>
                        <a:rPr lang="en-US" sz="1600" kern="100">
                          <a:latin typeface="Times New Roman"/>
                          <a:ea typeface="宋体"/>
                          <a:cs typeface="Times New Roman"/>
                        </a:rPr>
                        <a:t>,2</a:t>
                      </a:r>
                      <a:r>
                        <a:rPr lang="en-US" sz="1600" kern="100" baseline="30000">
                          <a:latin typeface="Times New Roman"/>
                          <a:ea typeface="宋体"/>
                          <a:cs typeface="Times New Roman"/>
                        </a:rPr>
                        <a:t>31</a:t>
                      </a:r>
                      <a:r>
                        <a:rPr lang="en-US" sz="1600" kern="100">
                          <a:latin typeface="Times New Roman"/>
                          <a:ea typeface="宋体"/>
                          <a:cs typeface="Times New Roman"/>
                        </a:rPr>
                        <a:t>-1]</a:t>
                      </a:r>
                      <a:endParaRPr lang="zh-CN" sz="16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en-US" sz="1600" kern="100">
                          <a:latin typeface="Times New Roman"/>
                          <a:ea typeface="宋体"/>
                          <a:cs typeface="Times New Roman"/>
                        </a:rPr>
                        <a:t>10</a:t>
                      </a:r>
                      <a:endParaRPr lang="zh-CN" sz="16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en-US" sz="1600" kern="100" dirty="0">
                          <a:latin typeface="Times New Roman"/>
                          <a:ea typeface="宋体"/>
                          <a:cs typeface="Times New Roman"/>
                        </a:rPr>
                        <a:t>4</a:t>
                      </a:r>
                      <a:r>
                        <a:rPr lang="zh-CN" sz="1600" kern="100" dirty="0">
                          <a:latin typeface="Times New Roman"/>
                          <a:ea typeface="宋体"/>
                          <a:cs typeface="Times New Roman"/>
                        </a:rPr>
                        <a:t>个字节</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1649">
                <a:tc>
                  <a:txBody>
                    <a:bodyPr/>
                    <a:lstStyle/>
                    <a:p>
                      <a:pPr indent="269875" algn="just">
                        <a:lnSpc>
                          <a:spcPts val="1560"/>
                        </a:lnSpc>
                        <a:spcAft>
                          <a:spcPts val="0"/>
                        </a:spcAft>
                      </a:pPr>
                      <a:r>
                        <a:rPr lang="en-US" sz="1600" kern="100">
                          <a:latin typeface="Times New Roman"/>
                          <a:ea typeface="宋体"/>
                          <a:cs typeface="Times New Roman"/>
                        </a:rPr>
                        <a:t>smallint</a:t>
                      </a:r>
                      <a:endParaRPr lang="zh-CN" sz="1600" kern="1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en-US" sz="1600" kern="100">
                          <a:latin typeface="Times New Roman"/>
                          <a:ea typeface="宋体"/>
                          <a:cs typeface="Times New Roman"/>
                        </a:rPr>
                        <a:t>[-2</a:t>
                      </a:r>
                      <a:r>
                        <a:rPr lang="en-US" sz="1600" kern="100" baseline="30000">
                          <a:latin typeface="Times New Roman"/>
                          <a:ea typeface="宋体"/>
                          <a:cs typeface="Times New Roman"/>
                        </a:rPr>
                        <a:t>15</a:t>
                      </a:r>
                      <a:r>
                        <a:rPr lang="en-US" sz="1600" kern="100">
                          <a:latin typeface="Times New Roman"/>
                          <a:ea typeface="宋体"/>
                          <a:cs typeface="Times New Roman"/>
                        </a:rPr>
                        <a:t>,2</a:t>
                      </a:r>
                      <a:r>
                        <a:rPr lang="en-US" sz="1600" kern="100" baseline="30000">
                          <a:latin typeface="Times New Roman"/>
                          <a:ea typeface="宋体"/>
                          <a:cs typeface="Times New Roman"/>
                        </a:rPr>
                        <a:t>15</a:t>
                      </a:r>
                      <a:r>
                        <a:rPr lang="en-US" sz="1600" kern="100">
                          <a:latin typeface="Times New Roman"/>
                          <a:ea typeface="宋体"/>
                          <a:cs typeface="Times New Roman"/>
                        </a:rPr>
                        <a:t>-1]</a:t>
                      </a:r>
                      <a:endParaRPr lang="zh-CN" sz="16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en-US" sz="1600" kern="100">
                          <a:latin typeface="Times New Roman"/>
                          <a:ea typeface="宋体"/>
                          <a:cs typeface="Times New Roman"/>
                        </a:rPr>
                        <a:t>5</a:t>
                      </a:r>
                      <a:endParaRPr lang="zh-CN" sz="16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en-US" sz="1600" kern="100">
                          <a:latin typeface="Times New Roman"/>
                          <a:ea typeface="宋体"/>
                          <a:cs typeface="Times New Roman"/>
                        </a:rPr>
                        <a:t>2</a:t>
                      </a:r>
                      <a:r>
                        <a:rPr lang="zh-CN" sz="1600" kern="100">
                          <a:latin typeface="Times New Roman"/>
                          <a:ea typeface="宋体"/>
                          <a:cs typeface="Times New Roman"/>
                        </a:rPr>
                        <a:t>个字节</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1649">
                <a:tc>
                  <a:txBody>
                    <a:bodyPr/>
                    <a:lstStyle/>
                    <a:p>
                      <a:pPr indent="269875" algn="just">
                        <a:lnSpc>
                          <a:spcPts val="1560"/>
                        </a:lnSpc>
                        <a:spcAft>
                          <a:spcPts val="0"/>
                        </a:spcAft>
                      </a:pPr>
                      <a:r>
                        <a:rPr lang="en-US" sz="1600" kern="100">
                          <a:latin typeface="Times New Roman"/>
                          <a:ea typeface="宋体"/>
                          <a:cs typeface="Times New Roman"/>
                        </a:rPr>
                        <a:t>tinyint</a:t>
                      </a:r>
                      <a:endParaRPr lang="zh-CN" sz="1600" kern="1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en-US" sz="1600" kern="100">
                          <a:latin typeface="Times New Roman"/>
                          <a:ea typeface="宋体"/>
                          <a:cs typeface="Times New Roman"/>
                        </a:rPr>
                        <a:t>[0,255]</a:t>
                      </a:r>
                      <a:endParaRPr lang="zh-CN" sz="16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en-US" sz="1600" kern="100">
                          <a:latin typeface="Times New Roman"/>
                          <a:ea typeface="宋体"/>
                          <a:cs typeface="Times New Roman"/>
                        </a:rPr>
                        <a:t>3</a:t>
                      </a:r>
                      <a:endParaRPr lang="zh-CN" sz="16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en-US" sz="1600" kern="100" dirty="0">
                          <a:latin typeface="Times New Roman"/>
                          <a:ea typeface="宋体"/>
                          <a:cs typeface="Times New Roman"/>
                        </a:rPr>
                        <a:t>1</a:t>
                      </a:r>
                      <a:r>
                        <a:rPr lang="zh-CN" sz="1600" kern="100" dirty="0">
                          <a:latin typeface="Times New Roman"/>
                          <a:ea typeface="宋体"/>
                          <a:cs typeface="Times New Roman"/>
                        </a:rPr>
                        <a:t>个字节</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定点小数数据类型</a:t>
            </a:r>
            <a:endParaRPr lang="en-US" altLang="zh-CN" dirty="0" smtClean="0"/>
          </a:p>
        </p:txBody>
      </p:sp>
      <p:graphicFrame>
        <p:nvGraphicFramePr>
          <p:cNvPr id="5" name="表格 4"/>
          <p:cNvGraphicFramePr>
            <a:graphicFrameLocks noGrp="1"/>
          </p:cNvGraphicFramePr>
          <p:nvPr/>
        </p:nvGraphicFramePr>
        <p:xfrm>
          <a:off x="428597" y="2413000"/>
          <a:ext cx="8429684" cy="2801950"/>
        </p:xfrm>
        <a:graphic>
          <a:graphicData uri="http://schemas.openxmlformats.org/drawingml/2006/table">
            <a:tbl>
              <a:tblPr/>
              <a:tblGrid>
                <a:gridCol w="1550885"/>
                <a:gridCol w="1876338"/>
                <a:gridCol w="784852"/>
                <a:gridCol w="1098129"/>
                <a:gridCol w="3119480"/>
              </a:tblGrid>
              <a:tr h="560390">
                <a:tc>
                  <a:txBody>
                    <a:bodyPr/>
                    <a:lstStyle/>
                    <a:p>
                      <a:pPr indent="269875" algn="ctr">
                        <a:lnSpc>
                          <a:spcPts val="1560"/>
                        </a:lnSpc>
                        <a:spcAft>
                          <a:spcPts val="0"/>
                        </a:spcAft>
                      </a:pPr>
                      <a:r>
                        <a:rPr lang="zh-CN" sz="1600" kern="100">
                          <a:latin typeface="Times New Roman"/>
                          <a:ea typeface="黑体"/>
                          <a:cs typeface="Times New Roman"/>
                        </a:rPr>
                        <a:t>数据类型</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cs typeface="Times New Roman"/>
                        </a:rPr>
                        <a:t>数据范围</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cs typeface="Times New Roman"/>
                        </a:rPr>
                        <a:t>精度</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cs typeface="Times New Roman"/>
                        </a:rPr>
                        <a:t>小数位数</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cs typeface="Times New Roman"/>
                        </a:rPr>
                        <a:t>长度</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r>
              <a:tr h="1120780">
                <a:tc>
                  <a:txBody>
                    <a:bodyPr/>
                    <a:lstStyle/>
                    <a:p>
                      <a:pPr indent="269875" algn="ctr">
                        <a:lnSpc>
                          <a:spcPts val="1560"/>
                        </a:lnSpc>
                        <a:spcAft>
                          <a:spcPts val="0"/>
                        </a:spcAft>
                      </a:pPr>
                      <a:r>
                        <a:rPr lang="en-US" sz="1600" kern="100" dirty="0">
                          <a:latin typeface="Times New Roman"/>
                          <a:ea typeface="宋体"/>
                          <a:cs typeface="Times New Roman"/>
                        </a:rPr>
                        <a:t>numeric(</a:t>
                      </a:r>
                      <a:r>
                        <a:rPr lang="en-US" sz="1600" kern="100" dirty="0" err="1">
                          <a:latin typeface="Times New Roman"/>
                          <a:ea typeface="宋体"/>
                          <a:cs typeface="Times New Roman"/>
                        </a:rPr>
                        <a:t>p,s</a:t>
                      </a:r>
                      <a:r>
                        <a:rPr lang="en-US" sz="1600" kern="100" dirty="0">
                          <a:latin typeface="Times New Roman"/>
                          <a:ea typeface="宋体"/>
                          <a:cs typeface="Times New Roman"/>
                        </a:rPr>
                        <a:t>)</a:t>
                      </a:r>
                      <a:endParaRPr lang="zh-CN" sz="1600" kern="100" dirty="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cs typeface="Times New Roman"/>
                        </a:rPr>
                        <a:t>[-10</a:t>
                      </a:r>
                      <a:r>
                        <a:rPr lang="en-US" sz="1600" kern="100" baseline="30000">
                          <a:latin typeface="Times New Roman"/>
                          <a:ea typeface="宋体"/>
                          <a:cs typeface="Times New Roman"/>
                        </a:rPr>
                        <a:t>38 </a:t>
                      </a:r>
                      <a:r>
                        <a:rPr lang="en-US" sz="1600" kern="100">
                          <a:latin typeface="Times New Roman"/>
                          <a:ea typeface="宋体"/>
                          <a:cs typeface="Times New Roman"/>
                        </a:rPr>
                        <a:t>+1,10</a:t>
                      </a:r>
                      <a:r>
                        <a:rPr lang="en-US" sz="1600" kern="100" baseline="30000">
                          <a:latin typeface="Times New Roman"/>
                          <a:ea typeface="宋体"/>
                          <a:cs typeface="Times New Roman"/>
                        </a:rPr>
                        <a:t>38</a:t>
                      </a:r>
                      <a:r>
                        <a:rPr lang="en-US" sz="1600" kern="100">
                          <a:latin typeface="Times New Roman"/>
                          <a:ea typeface="宋体"/>
                          <a:cs typeface="Times New Roman"/>
                        </a:rPr>
                        <a:t> -1]</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cs typeface="Times New Roman"/>
                        </a:rPr>
                        <a:t>p</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cs typeface="Times New Roman"/>
                        </a:rPr>
                        <a:t>s</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1600" kern="100">
                          <a:latin typeface="Times New Roman"/>
                          <a:ea typeface="宋体"/>
                          <a:cs typeface="Times New Roman"/>
                        </a:rPr>
                        <a:t>精度</a:t>
                      </a:r>
                      <a:r>
                        <a:rPr lang="en-US" sz="1600" kern="100">
                          <a:latin typeface="Times New Roman"/>
                          <a:ea typeface="宋体"/>
                          <a:cs typeface="Times New Roman"/>
                        </a:rPr>
                        <a:t>p</a:t>
                      </a:r>
                      <a:r>
                        <a:rPr lang="zh-CN" sz="1600" kern="100">
                          <a:latin typeface="Times New Roman"/>
                          <a:ea typeface="宋体"/>
                          <a:cs typeface="Times New Roman"/>
                        </a:rPr>
                        <a:t>为</a:t>
                      </a:r>
                      <a:r>
                        <a:rPr lang="en-US" sz="1600" kern="100">
                          <a:latin typeface="Times New Roman"/>
                          <a:ea typeface="宋体"/>
                          <a:cs typeface="Times New Roman"/>
                        </a:rPr>
                        <a:t>1</a:t>
                      </a:r>
                      <a:r>
                        <a:rPr lang="zh-CN" sz="1600" kern="100">
                          <a:latin typeface="Times New Roman"/>
                          <a:ea typeface="宋体"/>
                          <a:cs typeface="Times New Roman"/>
                        </a:rPr>
                        <a:t>到</a:t>
                      </a:r>
                      <a:r>
                        <a:rPr lang="en-US" sz="1600" kern="100">
                          <a:latin typeface="Times New Roman"/>
                          <a:ea typeface="宋体"/>
                          <a:cs typeface="Times New Roman"/>
                        </a:rPr>
                        <a:t>9</a:t>
                      </a:r>
                      <a:r>
                        <a:rPr lang="zh-CN" sz="1600" kern="100">
                          <a:latin typeface="Times New Roman"/>
                          <a:ea typeface="宋体"/>
                          <a:cs typeface="Times New Roman"/>
                        </a:rPr>
                        <a:t>，则用</a:t>
                      </a:r>
                      <a:r>
                        <a:rPr lang="en-US" sz="1600" kern="100">
                          <a:latin typeface="Times New Roman"/>
                          <a:ea typeface="宋体"/>
                          <a:cs typeface="Times New Roman"/>
                        </a:rPr>
                        <a:t>5</a:t>
                      </a:r>
                      <a:r>
                        <a:rPr lang="zh-CN" sz="1600" kern="100">
                          <a:latin typeface="Times New Roman"/>
                          <a:ea typeface="宋体"/>
                          <a:cs typeface="Times New Roman"/>
                        </a:rPr>
                        <a:t>字节；</a:t>
                      </a:r>
                    </a:p>
                    <a:p>
                      <a:pPr indent="269875" algn="just">
                        <a:lnSpc>
                          <a:spcPts val="1560"/>
                        </a:lnSpc>
                        <a:spcAft>
                          <a:spcPts val="0"/>
                        </a:spcAft>
                      </a:pPr>
                      <a:r>
                        <a:rPr lang="zh-CN" sz="1600" kern="100">
                          <a:latin typeface="Times New Roman"/>
                          <a:ea typeface="宋体"/>
                          <a:cs typeface="Times New Roman"/>
                        </a:rPr>
                        <a:t>精度</a:t>
                      </a:r>
                      <a:r>
                        <a:rPr lang="en-US" sz="1600" kern="100">
                          <a:latin typeface="Times New Roman"/>
                          <a:ea typeface="宋体"/>
                          <a:cs typeface="Times New Roman"/>
                        </a:rPr>
                        <a:t>p</a:t>
                      </a:r>
                      <a:r>
                        <a:rPr lang="zh-CN" sz="1600" kern="100">
                          <a:latin typeface="Times New Roman"/>
                          <a:ea typeface="宋体"/>
                          <a:cs typeface="Times New Roman"/>
                        </a:rPr>
                        <a:t>为</a:t>
                      </a:r>
                      <a:r>
                        <a:rPr lang="en-US" sz="1600" kern="100">
                          <a:latin typeface="Times New Roman"/>
                          <a:ea typeface="宋体"/>
                          <a:cs typeface="Times New Roman"/>
                        </a:rPr>
                        <a:t>10</a:t>
                      </a:r>
                      <a:r>
                        <a:rPr lang="zh-CN" sz="1600" kern="100">
                          <a:latin typeface="Times New Roman"/>
                          <a:ea typeface="宋体"/>
                          <a:cs typeface="Times New Roman"/>
                        </a:rPr>
                        <a:t>到</a:t>
                      </a:r>
                      <a:r>
                        <a:rPr lang="en-US" sz="1600" kern="100">
                          <a:latin typeface="Times New Roman"/>
                          <a:ea typeface="宋体"/>
                          <a:cs typeface="Times New Roman"/>
                        </a:rPr>
                        <a:t>19</a:t>
                      </a:r>
                      <a:r>
                        <a:rPr lang="zh-CN" sz="1600" kern="100">
                          <a:latin typeface="Times New Roman"/>
                          <a:ea typeface="宋体"/>
                          <a:cs typeface="Times New Roman"/>
                        </a:rPr>
                        <a:t>，则用</a:t>
                      </a:r>
                      <a:r>
                        <a:rPr lang="en-US" sz="1600" kern="100">
                          <a:latin typeface="Times New Roman"/>
                          <a:ea typeface="宋体"/>
                          <a:cs typeface="Times New Roman"/>
                        </a:rPr>
                        <a:t>9</a:t>
                      </a:r>
                      <a:r>
                        <a:rPr lang="zh-CN" sz="1600" kern="100">
                          <a:latin typeface="Times New Roman"/>
                          <a:ea typeface="宋体"/>
                          <a:cs typeface="Times New Roman"/>
                        </a:rPr>
                        <a:t>字节；精度</a:t>
                      </a:r>
                      <a:r>
                        <a:rPr lang="en-US" sz="1600" kern="100">
                          <a:latin typeface="Times New Roman"/>
                          <a:ea typeface="宋体"/>
                          <a:cs typeface="Times New Roman"/>
                        </a:rPr>
                        <a:t>p</a:t>
                      </a:r>
                      <a:r>
                        <a:rPr lang="zh-CN" sz="1600" kern="100">
                          <a:latin typeface="Times New Roman"/>
                          <a:ea typeface="宋体"/>
                          <a:cs typeface="Times New Roman"/>
                        </a:rPr>
                        <a:t>为</a:t>
                      </a:r>
                      <a:r>
                        <a:rPr lang="en-US" sz="1600" kern="100">
                          <a:latin typeface="Times New Roman"/>
                          <a:ea typeface="宋体"/>
                          <a:cs typeface="Times New Roman"/>
                        </a:rPr>
                        <a:t>20</a:t>
                      </a:r>
                      <a:r>
                        <a:rPr lang="zh-CN" sz="1600" kern="100">
                          <a:latin typeface="Times New Roman"/>
                          <a:ea typeface="宋体"/>
                          <a:cs typeface="Times New Roman"/>
                        </a:rPr>
                        <a:t>到</a:t>
                      </a:r>
                      <a:r>
                        <a:rPr lang="en-US" sz="1600" kern="100">
                          <a:latin typeface="Times New Roman"/>
                          <a:ea typeface="宋体"/>
                          <a:cs typeface="Times New Roman"/>
                        </a:rPr>
                        <a:t>28</a:t>
                      </a:r>
                      <a:r>
                        <a:rPr lang="zh-CN" sz="1600" kern="100">
                          <a:latin typeface="Times New Roman"/>
                          <a:ea typeface="宋体"/>
                          <a:cs typeface="Times New Roman"/>
                        </a:rPr>
                        <a:t>，则用</a:t>
                      </a:r>
                      <a:r>
                        <a:rPr lang="en-US" sz="1600" kern="100">
                          <a:latin typeface="Times New Roman"/>
                          <a:ea typeface="宋体"/>
                          <a:cs typeface="Times New Roman"/>
                        </a:rPr>
                        <a:t>13</a:t>
                      </a:r>
                      <a:r>
                        <a:rPr lang="zh-CN" sz="1600" kern="100">
                          <a:latin typeface="Times New Roman"/>
                          <a:ea typeface="宋体"/>
                          <a:cs typeface="Times New Roman"/>
                        </a:rPr>
                        <a:t>字节；精度</a:t>
                      </a:r>
                      <a:r>
                        <a:rPr lang="en-US" sz="1600" kern="100">
                          <a:latin typeface="Times New Roman"/>
                          <a:ea typeface="宋体"/>
                          <a:cs typeface="Times New Roman"/>
                        </a:rPr>
                        <a:t>p</a:t>
                      </a:r>
                      <a:r>
                        <a:rPr lang="zh-CN" sz="1600" kern="100">
                          <a:latin typeface="Times New Roman"/>
                          <a:ea typeface="宋体"/>
                          <a:cs typeface="Times New Roman"/>
                        </a:rPr>
                        <a:t>为</a:t>
                      </a:r>
                      <a:r>
                        <a:rPr lang="en-US" sz="1600" kern="100">
                          <a:latin typeface="Times New Roman"/>
                          <a:ea typeface="宋体"/>
                          <a:cs typeface="Times New Roman"/>
                        </a:rPr>
                        <a:t>29</a:t>
                      </a:r>
                      <a:r>
                        <a:rPr lang="zh-CN" sz="1600" kern="100">
                          <a:latin typeface="Times New Roman"/>
                          <a:ea typeface="宋体"/>
                          <a:cs typeface="Times New Roman"/>
                        </a:rPr>
                        <a:t>到</a:t>
                      </a:r>
                      <a:r>
                        <a:rPr lang="en-US" sz="1600" kern="100">
                          <a:latin typeface="Times New Roman"/>
                          <a:ea typeface="宋体"/>
                          <a:cs typeface="Times New Roman"/>
                        </a:rPr>
                        <a:t>38</a:t>
                      </a:r>
                      <a:r>
                        <a:rPr lang="zh-CN" sz="1600" kern="100">
                          <a:latin typeface="Times New Roman"/>
                          <a:ea typeface="宋体"/>
                          <a:cs typeface="Times New Roman"/>
                        </a:rPr>
                        <a:t>，则用</a:t>
                      </a:r>
                      <a:r>
                        <a:rPr lang="en-US" sz="1600" kern="100">
                          <a:latin typeface="Times New Roman"/>
                          <a:ea typeface="宋体"/>
                          <a:cs typeface="Times New Roman"/>
                        </a:rPr>
                        <a:t>17</a:t>
                      </a:r>
                      <a:r>
                        <a:rPr lang="zh-CN" sz="1600" kern="100">
                          <a:latin typeface="Times New Roman"/>
                          <a:ea typeface="宋体"/>
                          <a:cs typeface="Times New Roman"/>
                        </a:rPr>
                        <a:t>字节</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0780">
                <a:tc>
                  <a:txBody>
                    <a:bodyPr/>
                    <a:lstStyle/>
                    <a:p>
                      <a:pPr indent="269875" algn="ctr">
                        <a:lnSpc>
                          <a:spcPts val="1560"/>
                        </a:lnSpc>
                        <a:spcAft>
                          <a:spcPts val="0"/>
                        </a:spcAft>
                      </a:pPr>
                      <a:r>
                        <a:rPr lang="en-US" sz="1600" kern="100">
                          <a:latin typeface="Times New Roman"/>
                          <a:ea typeface="宋体"/>
                          <a:cs typeface="Times New Roman"/>
                        </a:rPr>
                        <a:t>decimal(p,s)</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cs typeface="Times New Roman"/>
                        </a:rPr>
                        <a:t>[-10</a:t>
                      </a:r>
                      <a:r>
                        <a:rPr lang="en-US" sz="1600" kern="100" baseline="30000">
                          <a:latin typeface="Times New Roman"/>
                          <a:ea typeface="宋体"/>
                          <a:cs typeface="Times New Roman"/>
                        </a:rPr>
                        <a:t>38 </a:t>
                      </a:r>
                      <a:r>
                        <a:rPr lang="en-US" sz="1600" kern="100">
                          <a:latin typeface="Times New Roman"/>
                          <a:ea typeface="宋体"/>
                          <a:cs typeface="Times New Roman"/>
                        </a:rPr>
                        <a:t>+1,10</a:t>
                      </a:r>
                      <a:r>
                        <a:rPr lang="en-US" sz="1600" kern="100" baseline="30000">
                          <a:latin typeface="Times New Roman"/>
                          <a:ea typeface="宋体"/>
                          <a:cs typeface="Times New Roman"/>
                        </a:rPr>
                        <a:t>38</a:t>
                      </a:r>
                      <a:r>
                        <a:rPr lang="en-US" sz="1600" kern="100">
                          <a:latin typeface="Times New Roman"/>
                          <a:ea typeface="宋体"/>
                          <a:cs typeface="Times New Roman"/>
                        </a:rPr>
                        <a:t> -1]</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cs typeface="Times New Roman"/>
                        </a:rPr>
                        <a:t>p</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cs typeface="Times New Roman"/>
                        </a:rPr>
                        <a:t>s</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1600" kern="100" dirty="0">
                          <a:latin typeface="Times New Roman"/>
                          <a:ea typeface="宋体"/>
                          <a:cs typeface="Times New Roman"/>
                        </a:rPr>
                        <a:t>精度</a:t>
                      </a:r>
                      <a:r>
                        <a:rPr lang="en-US" sz="1600" kern="100" dirty="0">
                          <a:latin typeface="Times New Roman"/>
                          <a:ea typeface="宋体"/>
                          <a:cs typeface="Times New Roman"/>
                        </a:rPr>
                        <a:t>p</a:t>
                      </a:r>
                      <a:r>
                        <a:rPr lang="zh-CN" sz="1600" kern="100" dirty="0">
                          <a:latin typeface="Times New Roman"/>
                          <a:ea typeface="宋体"/>
                          <a:cs typeface="Times New Roman"/>
                        </a:rPr>
                        <a:t>为</a:t>
                      </a:r>
                      <a:r>
                        <a:rPr lang="en-US" sz="1600" kern="100" dirty="0">
                          <a:latin typeface="Times New Roman"/>
                          <a:ea typeface="宋体"/>
                          <a:cs typeface="Times New Roman"/>
                        </a:rPr>
                        <a:t>1</a:t>
                      </a:r>
                      <a:r>
                        <a:rPr lang="zh-CN" sz="1600" kern="100" dirty="0">
                          <a:latin typeface="Times New Roman"/>
                          <a:ea typeface="宋体"/>
                          <a:cs typeface="Times New Roman"/>
                        </a:rPr>
                        <a:t>到</a:t>
                      </a:r>
                      <a:r>
                        <a:rPr lang="en-US" sz="1600" kern="100" dirty="0">
                          <a:latin typeface="Times New Roman"/>
                          <a:ea typeface="宋体"/>
                          <a:cs typeface="Times New Roman"/>
                        </a:rPr>
                        <a:t>9</a:t>
                      </a:r>
                      <a:r>
                        <a:rPr lang="zh-CN" sz="1600" kern="100" dirty="0">
                          <a:latin typeface="Times New Roman"/>
                          <a:ea typeface="宋体"/>
                          <a:cs typeface="Times New Roman"/>
                        </a:rPr>
                        <a:t>，则用</a:t>
                      </a:r>
                      <a:r>
                        <a:rPr lang="en-US" sz="1600" kern="100" dirty="0">
                          <a:latin typeface="Times New Roman"/>
                          <a:ea typeface="宋体"/>
                          <a:cs typeface="Times New Roman"/>
                        </a:rPr>
                        <a:t>5</a:t>
                      </a:r>
                      <a:r>
                        <a:rPr lang="zh-CN" sz="1600" kern="100" dirty="0">
                          <a:latin typeface="Times New Roman"/>
                          <a:ea typeface="宋体"/>
                          <a:cs typeface="Times New Roman"/>
                        </a:rPr>
                        <a:t>字节；</a:t>
                      </a:r>
                    </a:p>
                    <a:p>
                      <a:pPr indent="269875" algn="just">
                        <a:lnSpc>
                          <a:spcPts val="1560"/>
                        </a:lnSpc>
                        <a:spcAft>
                          <a:spcPts val="0"/>
                        </a:spcAft>
                      </a:pPr>
                      <a:r>
                        <a:rPr lang="zh-CN" sz="1600" kern="100" dirty="0">
                          <a:latin typeface="Times New Roman"/>
                          <a:ea typeface="宋体"/>
                          <a:cs typeface="Times New Roman"/>
                        </a:rPr>
                        <a:t>精度</a:t>
                      </a:r>
                      <a:r>
                        <a:rPr lang="en-US" sz="1600" kern="100" dirty="0">
                          <a:latin typeface="Times New Roman"/>
                          <a:ea typeface="宋体"/>
                          <a:cs typeface="Times New Roman"/>
                        </a:rPr>
                        <a:t>p</a:t>
                      </a:r>
                      <a:r>
                        <a:rPr lang="zh-CN" sz="1600" kern="100" dirty="0">
                          <a:latin typeface="Times New Roman"/>
                          <a:ea typeface="宋体"/>
                          <a:cs typeface="Times New Roman"/>
                        </a:rPr>
                        <a:t>为</a:t>
                      </a:r>
                      <a:r>
                        <a:rPr lang="en-US" sz="1600" kern="100" dirty="0">
                          <a:latin typeface="Times New Roman"/>
                          <a:ea typeface="宋体"/>
                          <a:cs typeface="Times New Roman"/>
                        </a:rPr>
                        <a:t>10</a:t>
                      </a:r>
                      <a:r>
                        <a:rPr lang="zh-CN" sz="1600" kern="100" dirty="0">
                          <a:latin typeface="Times New Roman"/>
                          <a:ea typeface="宋体"/>
                          <a:cs typeface="Times New Roman"/>
                        </a:rPr>
                        <a:t>到</a:t>
                      </a:r>
                      <a:r>
                        <a:rPr lang="en-US" sz="1600" kern="100" dirty="0">
                          <a:latin typeface="Times New Roman"/>
                          <a:ea typeface="宋体"/>
                          <a:cs typeface="Times New Roman"/>
                        </a:rPr>
                        <a:t>19</a:t>
                      </a:r>
                      <a:r>
                        <a:rPr lang="zh-CN" sz="1600" kern="100" dirty="0">
                          <a:latin typeface="Times New Roman"/>
                          <a:ea typeface="宋体"/>
                          <a:cs typeface="Times New Roman"/>
                        </a:rPr>
                        <a:t>，则用</a:t>
                      </a:r>
                      <a:r>
                        <a:rPr lang="en-US" sz="1600" kern="100" dirty="0">
                          <a:latin typeface="Times New Roman"/>
                          <a:ea typeface="宋体"/>
                          <a:cs typeface="Times New Roman"/>
                        </a:rPr>
                        <a:t>9</a:t>
                      </a:r>
                      <a:r>
                        <a:rPr lang="zh-CN" sz="1600" kern="100" dirty="0">
                          <a:latin typeface="Times New Roman"/>
                          <a:ea typeface="宋体"/>
                          <a:cs typeface="Times New Roman"/>
                        </a:rPr>
                        <a:t>字节；精度</a:t>
                      </a:r>
                      <a:r>
                        <a:rPr lang="en-US" sz="1600" kern="100" dirty="0">
                          <a:latin typeface="Times New Roman"/>
                          <a:ea typeface="宋体"/>
                          <a:cs typeface="Times New Roman"/>
                        </a:rPr>
                        <a:t>p</a:t>
                      </a:r>
                      <a:r>
                        <a:rPr lang="zh-CN" sz="1600" kern="100" dirty="0">
                          <a:latin typeface="Times New Roman"/>
                          <a:ea typeface="宋体"/>
                          <a:cs typeface="Times New Roman"/>
                        </a:rPr>
                        <a:t>为</a:t>
                      </a:r>
                      <a:r>
                        <a:rPr lang="en-US" sz="1600" kern="100" dirty="0">
                          <a:latin typeface="Times New Roman"/>
                          <a:ea typeface="宋体"/>
                          <a:cs typeface="Times New Roman"/>
                        </a:rPr>
                        <a:t>20</a:t>
                      </a:r>
                      <a:r>
                        <a:rPr lang="zh-CN" sz="1600" kern="100" dirty="0">
                          <a:latin typeface="Times New Roman"/>
                          <a:ea typeface="宋体"/>
                          <a:cs typeface="Times New Roman"/>
                        </a:rPr>
                        <a:t>到</a:t>
                      </a:r>
                      <a:r>
                        <a:rPr lang="en-US" sz="1600" kern="100" dirty="0">
                          <a:latin typeface="Times New Roman"/>
                          <a:ea typeface="宋体"/>
                          <a:cs typeface="Times New Roman"/>
                        </a:rPr>
                        <a:t>28</a:t>
                      </a:r>
                      <a:r>
                        <a:rPr lang="zh-CN" sz="1600" kern="100" dirty="0">
                          <a:latin typeface="Times New Roman"/>
                          <a:ea typeface="宋体"/>
                          <a:cs typeface="Times New Roman"/>
                        </a:rPr>
                        <a:t>，则用</a:t>
                      </a:r>
                      <a:r>
                        <a:rPr lang="en-US" sz="1600" kern="100" dirty="0">
                          <a:latin typeface="Times New Roman"/>
                          <a:ea typeface="宋体"/>
                          <a:cs typeface="Times New Roman"/>
                        </a:rPr>
                        <a:t>13</a:t>
                      </a:r>
                      <a:r>
                        <a:rPr lang="zh-CN" sz="1600" kern="100" dirty="0">
                          <a:latin typeface="Times New Roman"/>
                          <a:ea typeface="宋体"/>
                          <a:cs typeface="Times New Roman"/>
                        </a:rPr>
                        <a:t>字节；精度</a:t>
                      </a:r>
                      <a:r>
                        <a:rPr lang="en-US" sz="1600" kern="100" dirty="0">
                          <a:latin typeface="Times New Roman"/>
                          <a:ea typeface="宋体"/>
                          <a:cs typeface="Times New Roman"/>
                        </a:rPr>
                        <a:t>p</a:t>
                      </a:r>
                      <a:r>
                        <a:rPr lang="zh-CN" sz="1600" kern="100" dirty="0">
                          <a:latin typeface="Times New Roman"/>
                          <a:ea typeface="宋体"/>
                          <a:cs typeface="Times New Roman"/>
                        </a:rPr>
                        <a:t>为</a:t>
                      </a:r>
                      <a:r>
                        <a:rPr lang="en-US" sz="1600" kern="100" dirty="0">
                          <a:latin typeface="Times New Roman"/>
                          <a:ea typeface="宋体"/>
                          <a:cs typeface="Times New Roman"/>
                        </a:rPr>
                        <a:t>29</a:t>
                      </a:r>
                      <a:r>
                        <a:rPr lang="zh-CN" sz="1600" kern="100" dirty="0">
                          <a:latin typeface="Times New Roman"/>
                          <a:ea typeface="宋体"/>
                          <a:cs typeface="Times New Roman"/>
                        </a:rPr>
                        <a:t>到</a:t>
                      </a:r>
                      <a:r>
                        <a:rPr lang="en-US" sz="1600" kern="100" dirty="0">
                          <a:latin typeface="Times New Roman"/>
                          <a:ea typeface="宋体"/>
                          <a:cs typeface="Times New Roman"/>
                        </a:rPr>
                        <a:t>38</a:t>
                      </a:r>
                      <a:r>
                        <a:rPr lang="zh-CN" sz="1600" kern="100" dirty="0">
                          <a:latin typeface="Times New Roman"/>
                          <a:ea typeface="宋体"/>
                          <a:cs typeface="Times New Roman"/>
                        </a:rPr>
                        <a:t>，则用</a:t>
                      </a:r>
                      <a:r>
                        <a:rPr lang="en-US" sz="1600" kern="100" dirty="0">
                          <a:latin typeface="Times New Roman"/>
                          <a:ea typeface="宋体"/>
                          <a:cs typeface="Times New Roman"/>
                        </a:rPr>
                        <a:t>17</a:t>
                      </a:r>
                      <a:r>
                        <a:rPr lang="zh-CN" sz="1600" kern="100" dirty="0">
                          <a:latin typeface="Times New Roman"/>
                          <a:ea typeface="宋体"/>
                          <a:cs typeface="Times New Roman"/>
                        </a:rPr>
                        <a:t>字节</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近似数字类型</a:t>
            </a:r>
            <a:endParaRPr lang="en-US" altLang="zh-CN" dirty="0" smtClean="0"/>
          </a:p>
        </p:txBody>
      </p:sp>
      <p:graphicFrame>
        <p:nvGraphicFramePr>
          <p:cNvPr id="5" name="表格 4"/>
          <p:cNvGraphicFramePr>
            <a:graphicFrameLocks noGrp="1"/>
          </p:cNvGraphicFramePr>
          <p:nvPr/>
        </p:nvGraphicFramePr>
        <p:xfrm>
          <a:off x="500034" y="2357429"/>
          <a:ext cx="8358246" cy="2714646"/>
        </p:xfrm>
        <a:graphic>
          <a:graphicData uri="http://schemas.openxmlformats.org/drawingml/2006/table">
            <a:tbl>
              <a:tblPr/>
              <a:tblGrid>
                <a:gridCol w="1410256"/>
                <a:gridCol w="2070897"/>
                <a:gridCol w="2003402"/>
                <a:gridCol w="2873691"/>
              </a:tblGrid>
              <a:tr h="678662">
                <a:tc>
                  <a:txBody>
                    <a:bodyPr/>
                    <a:lstStyle/>
                    <a:p>
                      <a:pPr indent="6350" algn="ctr">
                        <a:lnSpc>
                          <a:spcPts val="1560"/>
                        </a:lnSpc>
                        <a:spcAft>
                          <a:spcPts val="0"/>
                        </a:spcAft>
                      </a:pPr>
                      <a:r>
                        <a:rPr lang="zh-CN" sz="1600" kern="100">
                          <a:latin typeface="Times New Roman"/>
                          <a:ea typeface="黑体"/>
                          <a:cs typeface="Times New Roman"/>
                        </a:rPr>
                        <a:t>数据类型</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cs typeface="Times New Roman"/>
                        </a:rPr>
                        <a:t>数据范围</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cs typeface="Times New Roman"/>
                        </a:rPr>
                        <a:t>精度</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0955" algn="ctr">
                        <a:lnSpc>
                          <a:spcPts val="1560"/>
                        </a:lnSpc>
                        <a:spcAft>
                          <a:spcPts val="0"/>
                        </a:spcAft>
                      </a:pPr>
                      <a:r>
                        <a:rPr lang="zh-CN" sz="1600" kern="100">
                          <a:latin typeface="Times New Roman"/>
                          <a:ea typeface="黑体"/>
                          <a:cs typeface="Times New Roman"/>
                        </a:rPr>
                        <a:t>长度</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r>
              <a:tr h="1357322">
                <a:tc>
                  <a:txBody>
                    <a:bodyPr/>
                    <a:lstStyle/>
                    <a:p>
                      <a:pPr indent="269875" algn="ctr">
                        <a:lnSpc>
                          <a:spcPts val="1560"/>
                        </a:lnSpc>
                        <a:spcAft>
                          <a:spcPts val="0"/>
                        </a:spcAft>
                      </a:pPr>
                      <a:r>
                        <a:rPr lang="en-US" sz="1600" kern="100">
                          <a:latin typeface="Times New Roman"/>
                          <a:ea typeface="宋体"/>
                          <a:cs typeface="Times New Roman"/>
                        </a:rPr>
                        <a:t>float(n)</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cs typeface="Times New Roman"/>
                        </a:rPr>
                        <a:t>[-1.79</a:t>
                      </a:r>
                      <a:r>
                        <a:rPr lang="en-US" sz="1600" kern="100">
                          <a:latin typeface="Arial"/>
                          <a:ea typeface="宋体"/>
                          <a:cs typeface="Times New Roman"/>
                        </a:rPr>
                        <a:t>×</a:t>
                      </a:r>
                      <a:r>
                        <a:rPr lang="en-US" sz="1600" kern="100">
                          <a:latin typeface="Times New Roman"/>
                          <a:ea typeface="宋体"/>
                          <a:cs typeface="Times New Roman"/>
                        </a:rPr>
                        <a:t>10</a:t>
                      </a:r>
                      <a:r>
                        <a:rPr lang="en-US" sz="1600" kern="100" baseline="30000">
                          <a:latin typeface="Times New Roman"/>
                          <a:ea typeface="宋体"/>
                          <a:cs typeface="Times New Roman"/>
                        </a:rPr>
                        <a:t>308</a:t>
                      </a:r>
                      <a:r>
                        <a:rPr lang="en-US" sz="1600" kern="100">
                          <a:latin typeface="Times New Roman"/>
                          <a:ea typeface="宋体"/>
                          <a:cs typeface="Times New Roman"/>
                        </a:rPr>
                        <a:t>,1.79</a:t>
                      </a:r>
                      <a:r>
                        <a:rPr lang="en-US" sz="1600" kern="100">
                          <a:latin typeface="Arial"/>
                          <a:ea typeface="宋体"/>
                          <a:cs typeface="Times New Roman"/>
                        </a:rPr>
                        <a:t>×</a:t>
                      </a:r>
                      <a:r>
                        <a:rPr lang="en-US" sz="1600" kern="100">
                          <a:latin typeface="Times New Roman"/>
                          <a:ea typeface="宋体"/>
                          <a:cs typeface="Times New Roman"/>
                        </a:rPr>
                        <a:t>10</a:t>
                      </a:r>
                      <a:r>
                        <a:rPr lang="en-US" sz="1600" kern="100" baseline="30000">
                          <a:latin typeface="Times New Roman"/>
                          <a:ea typeface="宋体"/>
                          <a:cs typeface="Times New Roman"/>
                        </a:rPr>
                        <a:t>308</a:t>
                      </a:r>
                      <a:r>
                        <a:rPr lang="en-US" sz="1600" kern="100">
                          <a:latin typeface="Times New Roman"/>
                          <a:ea typeface="宋体"/>
                          <a:cs typeface="Times New Roman"/>
                        </a:rPr>
                        <a:t>]</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cs typeface="Times New Roman"/>
                        </a:rPr>
                        <a:t>精确到小数点后</a:t>
                      </a:r>
                      <a:r>
                        <a:rPr lang="en-US" sz="1600" kern="100">
                          <a:latin typeface="Times New Roman"/>
                          <a:ea typeface="宋体"/>
                          <a:cs typeface="Times New Roman"/>
                        </a:rPr>
                        <a:t>15</a:t>
                      </a:r>
                      <a:r>
                        <a:rPr lang="zh-CN" sz="1600" kern="100">
                          <a:latin typeface="Times New Roman"/>
                          <a:ea typeface="宋体"/>
                          <a:cs typeface="Times New Roman"/>
                        </a:rPr>
                        <a:t>位</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en-US" sz="1600" kern="100">
                          <a:latin typeface="Times New Roman"/>
                          <a:ea typeface="宋体"/>
                          <a:cs typeface="Times New Roman"/>
                        </a:rPr>
                        <a:t>n</a:t>
                      </a:r>
                      <a:r>
                        <a:rPr lang="zh-CN" sz="1600" kern="100">
                          <a:latin typeface="Times New Roman"/>
                          <a:ea typeface="宋体"/>
                          <a:cs typeface="Times New Roman"/>
                        </a:rPr>
                        <a:t>省略，用</a:t>
                      </a:r>
                      <a:r>
                        <a:rPr lang="en-US" sz="1600" kern="100">
                          <a:latin typeface="Times New Roman"/>
                          <a:ea typeface="宋体"/>
                          <a:cs typeface="Times New Roman"/>
                        </a:rPr>
                        <a:t>8</a:t>
                      </a:r>
                      <a:r>
                        <a:rPr lang="zh-CN" sz="1600" kern="100">
                          <a:latin typeface="Times New Roman"/>
                          <a:ea typeface="宋体"/>
                          <a:cs typeface="Times New Roman"/>
                        </a:rPr>
                        <a:t>字节</a:t>
                      </a:r>
                      <a:r>
                        <a:rPr lang="en-US" sz="1600" kern="100">
                          <a:latin typeface="Times New Roman"/>
                          <a:ea typeface="宋体"/>
                          <a:cs typeface="Times New Roman"/>
                        </a:rPr>
                        <a:t>,n</a:t>
                      </a:r>
                      <a:r>
                        <a:rPr lang="zh-CN" sz="1600" kern="100">
                          <a:latin typeface="Times New Roman"/>
                          <a:ea typeface="宋体"/>
                          <a:cs typeface="Times New Roman"/>
                        </a:rPr>
                        <a:t>取值范围为</a:t>
                      </a:r>
                      <a:r>
                        <a:rPr lang="en-US" sz="1600" kern="100">
                          <a:latin typeface="Times New Roman"/>
                          <a:ea typeface="宋体"/>
                          <a:cs typeface="Times New Roman"/>
                        </a:rPr>
                        <a:t>1</a:t>
                      </a:r>
                      <a:r>
                        <a:rPr lang="zh-CN" sz="1600" kern="100">
                          <a:latin typeface="Times New Roman"/>
                          <a:ea typeface="宋体"/>
                          <a:cs typeface="Times New Roman"/>
                        </a:rPr>
                        <a:t>到</a:t>
                      </a:r>
                      <a:r>
                        <a:rPr lang="en-US" sz="1600" kern="100">
                          <a:latin typeface="Times New Roman"/>
                          <a:ea typeface="宋体"/>
                          <a:cs typeface="Times New Roman"/>
                        </a:rPr>
                        <a:t>7</a:t>
                      </a:r>
                      <a:r>
                        <a:rPr lang="zh-CN" sz="1600" kern="100">
                          <a:latin typeface="Times New Roman"/>
                          <a:ea typeface="宋体"/>
                          <a:cs typeface="Times New Roman"/>
                        </a:rPr>
                        <a:t>，则用</a:t>
                      </a:r>
                      <a:r>
                        <a:rPr lang="en-US" sz="1600" kern="100">
                          <a:latin typeface="Times New Roman"/>
                          <a:ea typeface="宋体"/>
                          <a:cs typeface="Times New Roman"/>
                        </a:rPr>
                        <a:t>4</a:t>
                      </a:r>
                      <a:r>
                        <a:rPr lang="zh-CN" sz="1600" kern="100">
                          <a:latin typeface="Times New Roman"/>
                          <a:ea typeface="宋体"/>
                          <a:cs typeface="Times New Roman"/>
                        </a:rPr>
                        <a:t>个字节，</a:t>
                      </a:r>
                      <a:r>
                        <a:rPr lang="en-US" sz="1600" kern="100">
                          <a:latin typeface="Times New Roman"/>
                          <a:ea typeface="宋体"/>
                          <a:cs typeface="Times New Roman"/>
                        </a:rPr>
                        <a:t>n</a:t>
                      </a:r>
                      <a:r>
                        <a:rPr lang="zh-CN" sz="1600" kern="100">
                          <a:latin typeface="Times New Roman"/>
                          <a:ea typeface="宋体"/>
                          <a:cs typeface="Times New Roman"/>
                        </a:rPr>
                        <a:t>取值范围为</a:t>
                      </a:r>
                      <a:r>
                        <a:rPr lang="en-US" sz="1600" kern="100">
                          <a:latin typeface="Times New Roman"/>
                          <a:ea typeface="宋体"/>
                          <a:cs typeface="Times New Roman"/>
                        </a:rPr>
                        <a:t>8</a:t>
                      </a:r>
                      <a:r>
                        <a:rPr lang="zh-CN" sz="1600" kern="100">
                          <a:latin typeface="Times New Roman"/>
                          <a:ea typeface="宋体"/>
                          <a:cs typeface="Times New Roman"/>
                        </a:rPr>
                        <a:t>到</a:t>
                      </a:r>
                      <a:r>
                        <a:rPr lang="en-US" sz="1600" kern="100">
                          <a:latin typeface="Times New Roman"/>
                          <a:ea typeface="宋体"/>
                          <a:cs typeface="Times New Roman"/>
                        </a:rPr>
                        <a:t>15</a:t>
                      </a:r>
                      <a:r>
                        <a:rPr lang="zh-CN" sz="1600" kern="100">
                          <a:latin typeface="Times New Roman"/>
                          <a:ea typeface="宋体"/>
                          <a:cs typeface="Times New Roman"/>
                        </a:rPr>
                        <a:t>，则用</a:t>
                      </a:r>
                      <a:r>
                        <a:rPr lang="en-US" sz="1600" kern="100">
                          <a:latin typeface="Times New Roman"/>
                          <a:ea typeface="宋体"/>
                          <a:cs typeface="Times New Roman"/>
                        </a:rPr>
                        <a:t>8</a:t>
                      </a:r>
                      <a:r>
                        <a:rPr lang="zh-CN" sz="1600" kern="100">
                          <a:latin typeface="Times New Roman"/>
                          <a:ea typeface="宋体"/>
                          <a:cs typeface="Times New Roman"/>
                        </a:rPr>
                        <a:t>个字节</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8662">
                <a:tc>
                  <a:txBody>
                    <a:bodyPr/>
                    <a:lstStyle/>
                    <a:p>
                      <a:pPr indent="269875" algn="ctr">
                        <a:lnSpc>
                          <a:spcPts val="1560"/>
                        </a:lnSpc>
                        <a:spcAft>
                          <a:spcPts val="0"/>
                        </a:spcAft>
                      </a:pPr>
                      <a:r>
                        <a:rPr lang="en-US" sz="1600" kern="100">
                          <a:latin typeface="Times New Roman"/>
                          <a:ea typeface="宋体"/>
                          <a:cs typeface="Times New Roman"/>
                        </a:rPr>
                        <a:t>real</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cs typeface="Times New Roman"/>
                        </a:rPr>
                        <a:t>[-3.40</a:t>
                      </a:r>
                      <a:r>
                        <a:rPr lang="en-US" sz="1600" kern="100">
                          <a:latin typeface="Arial"/>
                          <a:ea typeface="宋体"/>
                          <a:cs typeface="Times New Roman"/>
                        </a:rPr>
                        <a:t>×</a:t>
                      </a:r>
                      <a:r>
                        <a:rPr lang="en-US" sz="1600" kern="100">
                          <a:latin typeface="Times New Roman"/>
                          <a:ea typeface="宋体"/>
                          <a:cs typeface="Times New Roman"/>
                        </a:rPr>
                        <a:t>10</a:t>
                      </a:r>
                      <a:r>
                        <a:rPr lang="en-US" sz="1600" kern="100" baseline="30000">
                          <a:latin typeface="Times New Roman"/>
                          <a:ea typeface="宋体"/>
                          <a:cs typeface="Times New Roman"/>
                        </a:rPr>
                        <a:t>38</a:t>
                      </a:r>
                      <a:r>
                        <a:rPr lang="en-US" sz="1600" kern="100">
                          <a:latin typeface="Times New Roman"/>
                          <a:ea typeface="宋体"/>
                          <a:cs typeface="Times New Roman"/>
                        </a:rPr>
                        <a:t>,3.40</a:t>
                      </a:r>
                      <a:r>
                        <a:rPr lang="en-US" sz="1600" kern="100">
                          <a:latin typeface="Arial"/>
                          <a:ea typeface="宋体"/>
                          <a:cs typeface="Times New Roman"/>
                        </a:rPr>
                        <a:t>×</a:t>
                      </a:r>
                      <a:r>
                        <a:rPr lang="en-US" sz="1600" kern="100">
                          <a:latin typeface="Times New Roman"/>
                          <a:ea typeface="宋体"/>
                          <a:cs typeface="Times New Roman"/>
                        </a:rPr>
                        <a:t>10</a:t>
                      </a:r>
                      <a:r>
                        <a:rPr lang="en-US" sz="1600" kern="100" baseline="30000">
                          <a:latin typeface="Times New Roman"/>
                          <a:ea typeface="宋体"/>
                          <a:cs typeface="Times New Roman"/>
                        </a:rPr>
                        <a:t>38</a:t>
                      </a:r>
                      <a:r>
                        <a:rPr lang="en-US" sz="1600" kern="100">
                          <a:latin typeface="Times New Roman"/>
                          <a:ea typeface="宋体"/>
                          <a:cs typeface="Times New Roman"/>
                        </a:rPr>
                        <a:t>]</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1600" kern="100">
                          <a:latin typeface="Times New Roman"/>
                          <a:ea typeface="宋体"/>
                          <a:cs typeface="Times New Roman"/>
                        </a:rPr>
                        <a:t>最大可以有</a:t>
                      </a:r>
                      <a:r>
                        <a:rPr lang="en-US" sz="1600" kern="100">
                          <a:latin typeface="Times New Roman"/>
                          <a:ea typeface="宋体"/>
                          <a:cs typeface="Times New Roman"/>
                        </a:rPr>
                        <a:t>7</a:t>
                      </a:r>
                      <a:r>
                        <a:rPr lang="zh-CN" sz="1600" kern="100">
                          <a:latin typeface="Times New Roman"/>
                          <a:ea typeface="宋体"/>
                          <a:cs typeface="Times New Roman"/>
                        </a:rPr>
                        <a:t>位精确位数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dirty="0">
                          <a:latin typeface="Times New Roman"/>
                          <a:ea typeface="宋体"/>
                          <a:cs typeface="Times New Roman"/>
                        </a:rPr>
                        <a:t>4</a:t>
                      </a:r>
                      <a:r>
                        <a:rPr lang="zh-CN" sz="1600" kern="100" dirty="0">
                          <a:latin typeface="Times New Roman"/>
                          <a:ea typeface="宋体"/>
                          <a:cs typeface="Times New Roman"/>
                        </a:rPr>
                        <a:t>个字节</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日期类型</a:t>
            </a:r>
            <a:endParaRPr lang="zh-CN" altLang="en-US" dirty="0"/>
          </a:p>
        </p:txBody>
      </p:sp>
      <p:graphicFrame>
        <p:nvGraphicFramePr>
          <p:cNvPr id="5" name="内容占位符 4"/>
          <p:cNvGraphicFramePr>
            <a:graphicFrameLocks noGrp="1"/>
          </p:cNvGraphicFramePr>
          <p:nvPr>
            <p:ph idx="1"/>
          </p:nvPr>
        </p:nvGraphicFramePr>
        <p:xfrm>
          <a:off x="357158" y="2214553"/>
          <a:ext cx="8501121" cy="2998797"/>
        </p:xfrm>
        <a:graphic>
          <a:graphicData uri="http://schemas.openxmlformats.org/drawingml/2006/table">
            <a:tbl>
              <a:tblPr/>
              <a:tblGrid>
                <a:gridCol w="1482873"/>
                <a:gridCol w="3090944"/>
                <a:gridCol w="1882068"/>
                <a:gridCol w="2045236"/>
              </a:tblGrid>
              <a:tr h="374850">
                <a:tc>
                  <a:txBody>
                    <a:bodyPr/>
                    <a:lstStyle/>
                    <a:p>
                      <a:pPr indent="6350" algn="ctr">
                        <a:lnSpc>
                          <a:spcPts val="1560"/>
                        </a:lnSpc>
                        <a:spcAft>
                          <a:spcPts val="0"/>
                        </a:spcAft>
                      </a:pPr>
                      <a:r>
                        <a:rPr lang="zh-CN" sz="1600" kern="100">
                          <a:latin typeface="Times New Roman"/>
                          <a:ea typeface="黑体"/>
                          <a:cs typeface="Times New Roman"/>
                        </a:rPr>
                        <a:t>数据类型</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cs typeface="Times New Roman"/>
                        </a:rPr>
                        <a:t>数据范围</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cs typeface="Times New Roman"/>
                        </a:rPr>
                        <a:t>精度</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0955" algn="ctr">
                        <a:lnSpc>
                          <a:spcPts val="1560"/>
                        </a:lnSpc>
                        <a:spcAft>
                          <a:spcPts val="0"/>
                        </a:spcAft>
                      </a:pPr>
                      <a:r>
                        <a:rPr lang="zh-CN" sz="1600" kern="100">
                          <a:latin typeface="Times New Roman"/>
                          <a:ea typeface="黑体"/>
                          <a:cs typeface="Times New Roman"/>
                        </a:rPr>
                        <a:t>长度</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r>
              <a:tr h="749699">
                <a:tc>
                  <a:txBody>
                    <a:bodyPr/>
                    <a:lstStyle/>
                    <a:p>
                      <a:pPr indent="269875" algn="ctr">
                        <a:lnSpc>
                          <a:spcPts val="1560"/>
                        </a:lnSpc>
                        <a:spcAft>
                          <a:spcPts val="0"/>
                        </a:spcAft>
                      </a:pPr>
                      <a:r>
                        <a:rPr lang="en-US" sz="1600" kern="100">
                          <a:latin typeface="Times New Roman"/>
                          <a:ea typeface="宋体"/>
                          <a:cs typeface="Times New Roman"/>
                        </a:rPr>
                        <a:t>datetime</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cs typeface="Times New Roman"/>
                        </a:rPr>
                        <a:t>[1753.1.1,999.12.31]</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cs typeface="Times New Roman"/>
                        </a:rPr>
                        <a:t>精确到</a:t>
                      </a:r>
                      <a:r>
                        <a:rPr lang="en-US" sz="1600" kern="100">
                          <a:latin typeface="Times New Roman"/>
                          <a:ea typeface="宋体"/>
                          <a:cs typeface="Times New Roman"/>
                        </a:rPr>
                        <a:t>3.33</a:t>
                      </a:r>
                      <a:r>
                        <a:rPr lang="zh-CN" sz="1600" kern="100">
                          <a:latin typeface="Times New Roman"/>
                          <a:ea typeface="宋体"/>
                          <a:cs typeface="Times New Roman"/>
                        </a:rPr>
                        <a:t>毫秒</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cs typeface="Times New Roman"/>
                        </a:rPr>
                        <a:t>8</a:t>
                      </a:r>
                      <a:r>
                        <a:rPr lang="zh-CN" sz="1600" kern="100">
                          <a:latin typeface="Times New Roman"/>
                          <a:ea typeface="宋体"/>
                          <a:cs typeface="Times New Roman"/>
                        </a:rPr>
                        <a:t>个字节</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9699">
                <a:tc>
                  <a:txBody>
                    <a:bodyPr/>
                    <a:lstStyle/>
                    <a:p>
                      <a:pPr indent="269875" algn="ctr">
                        <a:lnSpc>
                          <a:spcPts val="1560"/>
                        </a:lnSpc>
                        <a:spcAft>
                          <a:spcPts val="0"/>
                        </a:spcAft>
                      </a:pPr>
                      <a:r>
                        <a:rPr lang="en-US" sz="1600" kern="100">
                          <a:latin typeface="Times New Roman"/>
                          <a:ea typeface="宋体"/>
                          <a:cs typeface="Times New Roman"/>
                        </a:rPr>
                        <a:t>smalldatetime</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cs typeface="Times New Roman"/>
                        </a:rPr>
                        <a:t>[1900.1.1,2079.6.6]</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cs typeface="Times New Roman"/>
                        </a:rPr>
                        <a:t>精确到分钟</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cs typeface="Times New Roman"/>
                        </a:rPr>
                        <a:t>4</a:t>
                      </a:r>
                      <a:r>
                        <a:rPr lang="zh-CN" sz="1600" kern="100">
                          <a:latin typeface="Times New Roman"/>
                          <a:ea typeface="宋体"/>
                          <a:cs typeface="Times New Roman"/>
                        </a:rPr>
                        <a:t>个字节</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4850">
                <a:tc>
                  <a:txBody>
                    <a:bodyPr/>
                    <a:lstStyle/>
                    <a:p>
                      <a:pPr indent="269875" algn="ctr">
                        <a:lnSpc>
                          <a:spcPts val="1560"/>
                        </a:lnSpc>
                        <a:spcAft>
                          <a:spcPts val="0"/>
                        </a:spcAft>
                      </a:pPr>
                      <a:r>
                        <a:rPr lang="en-US" sz="1600" kern="100">
                          <a:latin typeface="Times New Roman"/>
                          <a:ea typeface="宋体"/>
                          <a:cs typeface="Times New Roman"/>
                        </a:rPr>
                        <a:t>date</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cs typeface="Times New Roman"/>
                        </a:rPr>
                        <a:t>[,9999.12.31]</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cs typeface="Times New Roman"/>
                        </a:rPr>
                        <a:t>精确到天</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cs typeface="Times New Roman"/>
                        </a:rPr>
                        <a:t>3</a:t>
                      </a:r>
                      <a:r>
                        <a:rPr lang="zh-CN" sz="1600" kern="100">
                          <a:latin typeface="Times New Roman"/>
                          <a:ea typeface="宋体"/>
                          <a:cs typeface="Times New Roman"/>
                        </a:rPr>
                        <a:t>个字节</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9699">
                <a:tc>
                  <a:txBody>
                    <a:bodyPr/>
                    <a:lstStyle/>
                    <a:p>
                      <a:pPr indent="269875" algn="ctr">
                        <a:lnSpc>
                          <a:spcPts val="1560"/>
                        </a:lnSpc>
                        <a:spcAft>
                          <a:spcPts val="0"/>
                        </a:spcAft>
                      </a:pPr>
                      <a:r>
                        <a:rPr lang="en-US" sz="1600" kern="100">
                          <a:latin typeface="Times New Roman"/>
                          <a:ea typeface="宋体"/>
                          <a:cs typeface="Times New Roman"/>
                        </a:rPr>
                        <a:t>time</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dirty="0">
                          <a:latin typeface="Times New Roman"/>
                          <a:ea typeface="宋体"/>
                          <a:cs typeface="Times New Roman"/>
                        </a:rPr>
                        <a:t>[00:00:00.0000000,23:59:59.9999999]</a:t>
                      </a:r>
                      <a:endParaRPr lang="zh-CN" sz="16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cs typeface="Times New Roman"/>
                        </a:rPr>
                        <a:t>精确到</a:t>
                      </a:r>
                      <a:r>
                        <a:rPr lang="en-US" sz="1600" kern="100">
                          <a:latin typeface="Times New Roman"/>
                          <a:ea typeface="宋体"/>
                          <a:cs typeface="Times New Roman"/>
                        </a:rPr>
                        <a:t>100</a:t>
                      </a:r>
                      <a:r>
                        <a:rPr lang="zh-CN" sz="1600" kern="100">
                          <a:latin typeface="Times New Roman"/>
                          <a:ea typeface="宋体"/>
                          <a:cs typeface="Times New Roman"/>
                        </a:rPr>
                        <a:t>纳秒</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dirty="0">
                          <a:latin typeface="Times New Roman"/>
                          <a:ea typeface="宋体"/>
                          <a:cs typeface="Times New Roman"/>
                        </a:rPr>
                        <a:t>5</a:t>
                      </a:r>
                      <a:r>
                        <a:rPr lang="zh-CN" sz="1600" kern="100" dirty="0">
                          <a:latin typeface="Times New Roman"/>
                          <a:ea typeface="宋体"/>
                          <a:cs typeface="Times New Roman"/>
                        </a:rPr>
                        <a:t>个字节</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字符数据类型</a:t>
            </a:r>
            <a:endParaRPr lang="zh-CN" altLang="en-US" dirty="0"/>
          </a:p>
        </p:txBody>
      </p:sp>
      <p:graphicFrame>
        <p:nvGraphicFramePr>
          <p:cNvPr id="5" name="内容占位符 4"/>
          <p:cNvGraphicFramePr>
            <a:graphicFrameLocks noGrp="1"/>
          </p:cNvGraphicFramePr>
          <p:nvPr>
            <p:ph idx="1"/>
          </p:nvPr>
        </p:nvGraphicFramePr>
        <p:xfrm>
          <a:off x="500034" y="1928801"/>
          <a:ext cx="8215369" cy="4084661"/>
        </p:xfrm>
        <a:graphic>
          <a:graphicData uri="http://schemas.openxmlformats.org/drawingml/2006/table">
            <a:tbl>
              <a:tblPr/>
              <a:tblGrid>
                <a:gridCol w="1438339"/>
                <a:gridCol w="2988919"/>
                <a:gridCol w="3788111"/>
              </a:tblGrid>
              <a:tr h="399247">
                <a:tc>
                  <a:txBody>
                    <a:bodyPr/>
                    <a:lstStyle/>
                    <a:p>
                      <a:pPr indent="11430" algn="ctr">
                        <a:lnSpc>
                          <a:spcPts val="1560"/>
                        </a:lnSpc>
                        <a:spcAft>
                          <a:spcPts val="0"/>
                        </a:spcAft>
                      </a:pPr>
                      <a:r>
                        <a:rPr lang="zh-CN" sz="1600" kern="100">
                          <a:latin typeface="Times New Roman"/>
                          <a:ea typeface="黑体"/>
                          <a:cs typeface="Times New Roman"/>
                        </a:rPr>
                        <a:t>数据类型</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cs typeface="Times New Roman"/>
                        </a:rPr>
                        <a:t>长度</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cs typeface="Times New Roman"/>
                        </a:rPr>
                        <a:t>解释</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r>
              <a:tr h="798493">
                <a:tc>
                  <a:txBody>
                    <a:bodyPr/>
                    <a:lstStyle/>
                    <a:p>
                      <a:pPr indent="269875" algn="ctr">
                        <a:lnSpc>
                          <a:spcPts val="1560"/>
                        </a:lnSpc>
                        <a:spcAft>
                          <a:spcPts val="0"/>
                        </a:spcAft>
                      </a:pPr>
                      <a:r>
                        <a:rPr lang="en-US" sz="1600" kern="100">
                          <a:latin typeface="Times New Roman"/>
                          <a:ea typeface="宋体"/>
                          <a:cs typeface="Times New Roman"/>
                        </a:rPr>
                        <a:t>char(n)</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cs typeface="Times New Roman"/>
                        </a:rPr>
                        <a:t>由</a:t>
                      </a:r>
                      <a:r>
                        <a:rPr lang="en-US" sz="1600" kern="100">
                          <a:latin typeface="Times New Roman"/>
                          <a:ea typeface="宋体"/>
                          <a:cs typeface="Times New Roman"/>
                        </a:rPr>
                        <a:t>n</a:t>
                      </a:r>
                      <a:r>
                        <a:rPr lang="zh-CN" sz="1600" kern="100">
                          <a:latin typeface="Times New Roman"/>
                          <a:ea typeface="宋体"/>
                          <a:cs typeface="Times New Roman"/>
                        </a:rPr>
                        <a:t>指定，</a:t>
                      </a:r>
                      <a:r>
                        <a:rPr lang="en-US" sz="1600" kern="100">
                          <a:latin typeface="Times New Roman"/>
                          <a:ea typeface="宋体"/>
                          <a:cs typeface="Times New Roman"/>
                        </a:rPr>
                        <a:t>n</a:t>
                      </a:r>
                      <a:r>
                        <a:rPr lang="zh-CN" sz="1600" kern="100">
                          <a:latin typeface="Times New Roman"/>
                          <a:ea typeface="宋体"/>
                          <a:cs typeface="Times New Roman"/>
                        </a:rPr>
                        <a:t>取值范围</a:t>
                      </a:r>
                      <a:r>
                        <a:rPr lang="en-US" sz="1600" kern="100">
                          <a:latin typeface="Times New Roman"/>
                          <a:ea typeface="宋体"/>
                          <a:cs typeface="Times New Roman"/>
                        </a:rPr>
                        <a:t>1</a:t>
                      </a:r>
                      <a:r>
                        <a:rPr lang="zh-CN" sz="1600" kern="100">
                          <a:latin typeface="Times New Roman"/>
                          <a:ea typeface="宋体"/>
                          <a:cs typeface="Times New Roman"/>
                        </a:rPr>
                        <a:t>到</a:t>
                      </a:r>
                      <a:r>
                        <a:rPr lang="en-US" sz="1600" kern="100">
                          <a:latin typeface="Times New Roman"/>
                          <a:ea typeface="宋体"/>
                          <a:cs typeface="Times New Roman"/>
                        </a:rPr>
                        <a:t>8000</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en-US" sz="1600" kern="100">
                          <a:latin typeface="Times New Roman"/>
                          <a:ea typeface="宋体"/>
                          <a:cs typeface="Times New Roman"/>
                        </a:rPr>
                        <a:t>ASCII</a:t>
                      </a:r>
                      <a:r>
                        <a:rPr lang="zh-CN" sz="1600" kern="100">
                          <a:latin typeface="Times New Roman"/>
                          <a:ea typeface="宋体"/>
                          <a:cs typeface="Times New Roman"/>
                        </a:rPr>
                        <a:t>编码，固定长度，一个汉字占两个字节，要存放汉字的性别，</a:t>
                      </a:r>
                      <a:r>
                        <a:rPr lang="en-US" sz="1600" kern="100">
                          <a:latin typeface="Times New Roman"/>
                          <a:ea typeface="宋体"/>
                          <a:cs typeface="Times New Roman"/>
                        </a:rPr>
                        <a:t>n</a:t>
                      </a:r>
                      <a:r>
                        <a:rPr lang="zh-CN" sz="1600" kern="100">
                          <a:latin typeface="Times New Roman"/>
                          <a:ea typeface="宋体"/>
                          <a:cs typeface="Times New Roman"/>
                        </a:rPr>
                        <a:t>要取值为</a:t>
                      </a:r>
                      <a:r>
                        <a:rPr lang="en-US" sz="1600" kern="100">
                          <a:latin typeface="Times New Roman"/>
                          <a:ea typeface="宋体"/>
                          <a:cs typeface="Times New Roman"/>
                        </a:rPr>
                        <a:t>2</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9247">
                <a:tc>
                  <a:txBody>
                    <a:bodyPr/>
                    <a:lstStyle/>
                    <a:p>
                      <a:pPr indent="269875" algn="ctr">
                        <a:lnSpc>
                          <a:spcPts val="1560"/>
                        </a:lnSpc>
                        <a:spcAft>
                          <a:spcPts val="0"/>
                        </a:spcAft>
                      </a:pPr>
                      <a:r>
                        <a:rPr lang="en-US" sz="1600" kern="100">
                          <a:latin typeface="Times New Roman"/>
                          <a:ea typeface="宋体"/>
                          <a:cs typeface="Times New Roman"/>
                        </a:rPr>
                        <a:t>varchar(n)</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cs typeface="Times New Roman"/>
                        </a:rPr>
                        <a:t>由</a:t>
                      </a:r>
                      <a:r>
                        <a:rPr lang="en-US" sz="1600" kern="100">
                          <a:latin typeface="Times New Roman"/>
                          <a:ea typeface="宋体"/>
                          <a:cs typeface="Times New Roman"/>
                        </a:rPr>
                        <a:t>n</a:t>
                      </a:r>
                      <a:r>
                        <a:rPr lang="zh-CN" sz="1600" kern="100">
                          <a:latin typeface="Times New Roman"/>
                          <a:ea typeface="宋体"/>
                          <a:cs typeface="Times New Roman"/>
                        </a:rPr>
                        <a:t>指定，</a:t>
                      </a:r>
                      <a:r>
                        <a:rPr lang="en-US" sz="1600" kern="100">
                          <a:latin typeface="Times New Roman"/>
                          <a:ea typeface="宋体"/>
                          <a:cs typeface="Times New Roman"/>
                        </a:rPr>
                        <a:t>n</a:t>
                      </a:r>
                      <a:r>
                        <a:rPr lang="zh-CN" sz="1600" kern="100">
                          <a:latin typeface="Times New Roman"/>
                          <a:ea typeface="宋体"/>
                          <a:cs typeface="Times New Roman"/>
                        </a:rPr>
                        <a:t>取值范围</a:t>
                      </a:r>
                      <a:r>
                        <a:rPr lang="en-US" sz="1600" kern="100">
                          <a:latin typeface="Times New Roman"/>
                          <a:ea typeface="宋体"/>
                          <a:cs typeface="Times New Roman"/>
                        </a:rPr>
                        <a:t>1</a:t>
                      </a:r>
                      <a:r>
                        <a:rPr lang="zh-CN" sz="1600" kern="100">
                          <a:latin typeface="Times New Roman"/>
                          <a:ea typeface="宋体"/>
                          <a:cs typeface="Times New Roman"/>
                        </a:rPr>
                        <a:t>到</a:t>
                      </a:r>
                      <a:r>
                        <a:rPr lang="en-US" sz="1600" kern="100">
                          <a:latin typeface="Times New Roman"/>
                          <a:ea typeface="宋体"/>
                          <a:cs typeface="Times New Roman"/>
                        </a:rPr>
                        <a:t>8000</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en-US" sz="1600" kern="100">
                          <a:latin typeface="Times New Roman"/>
                          <a:ea typeface="宋体"/>
                          <a:cs typeface="Times New Roman"/>
                        </a:rPr>
                        <a:t>ASCII</a:t>
                      </a:r>
                      <a:r>
                        <a:rPr lang="zh-CN" sz="1600" kern="100">
                          <a:latin typeface="Times New Roman"/>
                          <a:ea typeface="宋体"/>
                          <a:cs typeface="Times New Roman"/>
                        </a:rPr>
                        <a:t>编码，可变长度，最大不超过</a:t>
                      </a:r>
                      <a:r>
                        <a:rPr lang="en-US" sz="1600" kern="100">
                          <a:latin typeface="Times New Roman"/>
                          <a:ea typeface="宋体"/>
                          <a:cs typeface="Times New Roman"/>
                        </a:rPr>
                        <a:t>n</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5344">
                <a:tc>
                  <a:txBody>
                    <a:bodyPr/>
                    <a:lstStyle/>
                    <a:p>
                      <a:pPr indent="269875" algn="ctr">
                        <a:lnSpc>
                          <a:spcPts val="1560"/>
                        </a:lnSpc>
                        <a:spcAft>
                          <a:spcPts val="0"/>
                        </a:spcAft>
                      </a:pPr>
                      <a:r>
                        <a:rPr lang="en-US" sz="1600" kern="100">
                          <a:latin typeface="Times New Roman"/>
                          <a:ea typeface="宋体"/>
                          <a:cs typeface="Times New Roman"/>
                        </a:rPr>
                        <a:t>text</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cs typeface="Times New Roman"/>
                        </a:rPr>
                        <a:t>最长为</a:t>
                      </a:r>
                      <a:r>
                        <a:rPr lang="en-US" sz="1600" kern="100">
                          <a:latin typeface="Times New Roman"/>
                          <a:ea typeface="宋体"/>
                          <a:cs typeface="Times New Roman"/>
                        </a:rPr>
                        <a:t>2</a:t>
                      </a:r>
                      <a:r>
                        <a:rPr lang="en-US" sz="1600" kern="100" baseline="30000">
                          <a:latin typeface="Times New Roman"/>
                          <a:ea typeface="宋体"/>
                          <a:cs typeface="Times New Roman"/>
                        </a:rPr>
                        <a:t>31</a:t>
                      </a:r>
                      <a:r>
                        <a:rPr lang="en-US" sz="1600" kern="100">
                          <a:latin typeface="Times New Roman"/>
                          <a:ea typeface="宋体"/>
                          <a:cs typeface="Times New Roman"/>
                        </a:rPr>
                        <a:t>-1</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en-US" sz="1600" kern="100">
                          <a:latin typeface="Times New Roman"/>
                          <a:ea typeface="宋体"/>
                          <a:cs typeface="Times New Roman"/>
                        </a:rPr>
                        <a:t>ASCII</a:t>
                      </a:r>
                      <a:r>
                        <a:rPr lang="zh-CN" sz="1600" kern="100">
                          <a:latin typeface="Times New Roman"/>
                          <a:ea typeface="宋体"/>
                          <a:cs typeface="Times New Roman"/>
                        </a:rPr>
                        <a:t>编码，当字段中存储的字符个数超过</a:t>
                      </a:r>
                      <a:r>
                        <a:rPr lang="en-US" sz="1600" kern="100">
                          <a:latin typeface="Times New Roman"/>
                          <a:ea typeface="宋体"/>
                          <a:cs typeface="Times New Roman"/>
                        </a:rPr>
                        <a:t>8000</a:t>
                      </a:r>
                      <a:r>
                        <a:rPr lang="zh-CN" sz="1600" kern="100">
                          <a:latin typeface="Times New Roman"/>
                          <a:ea typeface="宋体"/>
                          <a:cs typeface="Times New Roman"/>
                        </a:rPr>
                        <a:t>时，选择</a:t>
                      </a:r>
                      <a:r>
                        <a:rPr lang="en-US" sz="1600" kern="100">
                          <a:latin typeface="Times New Roman"/>
                          <a:ea typeface="宋体"/>
                          <a:cs typeface="Times New Roman"/>
                        </a:rPr>
                        <a:t>text</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8493">
                <a:tc>
                  <a:txBody>
                    <a:bodyPr/>
                    <a:lstStyle/>
                    <a:p>
                      <a:pPr indent="269875" algn="ctr">
                        <a:lnSpc>
                          <a:spcPts val="1560"/>
                        </a:lnSpc>
                        <a:spcAft>
                          <a:spcPts val="0"/>
                        </a:spcAft>
                      </a:pPr>
                      <a:r>
                        <a:rPr lang="en-US" sz="1600" kern="100">
                          <a:latin typeface="Times New Roman"/>
                          <a:ea typeface="宋体"/>
                          <a:cs typeface="Times New Roman"/>
                        </a:rPr>
                        <a:t>nchar(n)</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cs typeface="Times New Roman"/>
                        </a:rPr>
                        <a:t>由</a:t>
                      </a:r>
                      <a:r>
                        <a:rPr lang="en-US" sz="1600" kern="100">
                          <a:latin typeface="Times New Roman"/>
                          <a:ea typeface="宋体"/>
                          <a:cs typeface="Times New Roman"/>
                        </a:rPr>
                        <a:t>n</a:t>
                      </a:r>
                      <a:r>
                        <a:rPr lang="zh-CN" sz="1600" kern="100">
                          <a:latin typeface="Times New Roman"/>
                          <a:ea typeface="宋体"/>
                          <a:cs typeface="Times New Roman"/>
                        </a:rPr>
                        <a:t>指定，</a:t>
                      </a:r>
                      <a:r>
                        <a:rPr lang="en-US" sz="1600" kern="100">
                          <a:latin typeface="Times New Roman"/>
                          <a:ea typeface="宋体"/>
                          <a:cs typeface="Times New Roman"/>
                        </a:rPr>
                        <a:t>n</a:t>
                      </a:r>
                      <a:r>
                        <a:rPr lang="zh-CN" sz="1600" kern="100">
                          <a:latin typeface="Times New Roman"/>
                          <a:ea typeface="宋体"/>
                          <a:cs typeface="Times New Roman"/>
                        </a:rPr>
                        <a:t>取值范围</a:t>
                      </a:r>
                      <a:r>
                        <a:rPr lang="en-US" sz="1600" kern="100">
                          <a:latin typeface="Times New Roman"/>
                          <a:ea typeface="宋体"/>
                          <a:cs typeface="Times New Roman"/>
                        </a:rPr>
                        <a:t>1</a:t>
                      </a:r>
                      <a:r>
                        <a:rPr lang="zh-CN" sz="1600" kern="100">
                          <a:latin typeface="Times New Roman"/>
                          <a:ea typeface="宋体"/>
                          <a:cs typeface="Times New Roman"/>
                        </a:rPr>
                        <a:t>到</a:t>
                      </a:r>
                      <a:r>
                        <a:rPr lang="en-US" sz="1600" kern="100">
                          <a:latin typeface="Times New Roman"/>
                          <a:ea typeface="宋体"/>
                          <a:cs typeface="Times New Roman"/>
                        </a:rPr>
                        <a:t>4000</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en-US" sz="1600" kern="100">
                          <a:latin typeface="Times New Roman"/>
                          <a:ea typeface="宋体"/>
                          <a:cs typeface="Times New Roman"/>
                        </a:rPr>
                        <a:t>UNICODE</a:t>
                      </a:r>
                      <a:r>
                        <a:rPr lang="zh-CN" sz="1600" kern="100">
                          <a:latin typeface="Times New Roman"/>
                          <a:ea typeface="宋体"/>
                          <a:cs typeface="Times New Roman"/>
                        </a:rPr>
                        <a:t>编码，采用</a:t>
                      </a:r>
                      <a:r>
                        <a:rPr lang="en-US" sz="1600" kern="100">
                          <a:latin typeface="Times New Roman"/>
                          <a:ea typeface="宋体"/>
                          <a:cs typeface="Times New Roman"/>
                        </a:rPr>
                        <a:t>2</a:t>
                      </a:r>
                      <a:r>
                        <a:rPr lang="zh-CN" sz="1600" kern="100">
                          <a:latin typeface="Times New Roman"/>
                          <a:ea typeface="宋体"/>
                          <a:cs typeface="Times New Roman"/>
                        </a:rPr>
                        <a:t>个字节为一个存储单位，固定长度，一个汉字占两个字节，要存放汉字的性别，</a:t>
                      </a:r>
                      <a:r>
                        <a:rPr lang="en-US" sz="1600" kern="100">
                          <a:latin typeface="Times New Roman"/>
                          <a:ea typeface="宋体"/>
                          <a:cs typeface="Times New Roman"/>
                        </a:rPr>
                        <a:t>n</a:t>
                      </a:r>
                      <a:r>
                        <a:rPr lang="zh-CN" sz="1600" kern="100">
                          <a:latin typeface="Times New Roman"/>
                          <a:ea typeface="宋体"/>
                          <a:cs typeface="Times New Roman"/>
                        </a:rPr>
                        <a:t>要取值为</a:t>
                      </a:r>
                      <a:r>
                        <a:rPr lang="en-US" sz="1600" kern="100">
                          <a:latin typeface="Times New Roman"/>
                          <a:ea typeface="宋体"/>
                          <a:cs typeface="Times New Roman"/>
                        </a:rPr>
                        <a:t>1</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5344">
                <a:tc>
                  <a:txBody>
                    <a:bodyPr/>
                    <a:lstStyle/>
                    <a:p>
                      <a:pPr indent="269875" algn="ctr">
                        <a:lnSpc>
                          <a:spcPts val="1560"/>
                        </a:lnSpc>
                        <a:spcAft>
                          <a:spcPts val="0"/>
                        </a:spcAft>
                      </a:pPr>
                      <a:r>
                        <a:rPr lang="en-US" sz="1600" kern="100">
                          <a:latin typeface="Times New Roman"/>
                          <a:ea typeface="宋体"/>
                          <a:cs typeface="Times New Roman"/>
                        </a:rPr>
                        <a:t>nvarchar(n)</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cs typeface="Times New Roman"/>
                        </a:rPr>
                        <a:t>由</a:t>
                      </a:r>
                      <a:r>
                        <a:rPr lang="en-US" sz="1600" kern="100">
                          <a:latin typeface="Times New Roman"/>
                          <a:ea typeface="宋体"/>
                          <a:cs typeface="Times New Roman"/>
                        </a:rPr>
                        <a:t>n</a:t>
                      </a:r>
                      <a:r>
                        <a:rPr lang="zh-CN" sz="1600" kern="100">
                          <a:latin typeface="Times New Roman"/>
                          <a:ea typeface="宋体"/>
                          <a:cs typeface="Times New Roman"/>
                        </a:rPr>
                        <a:t>指定，</a:t>
                      </a:r>
                      <a:r>
                        <a:rPr lang="en-US" sz="1600" kern="100">
                          <a:latin typeface="Times New Roman"/>
                          <a:ea typeface="宋体"/>
                          <a:cs typeface="Times New Roman"/>
                        </a:rPr>
                        <a:t>n</a:t>
                      </a:r>
                      <a:r>
                        <a:rPr lang="zh-CN" sz="1600" kern="100">
                          <a:latin typeface="Times New Roman"/>
                          <a:ea typeface="宋体"/>
                          <a:cs typeface="Times New Roman"/>
                        </a:rPr>
                        <a:t>取值范围</a:t>
                      </a:r>
                      <a:r>
                        <a:rPr lang="en-US" sz="1600" kern="100">
                          <a:latin typeface="Times New Roman"/>
                          <a:ea typeface="宋体"/>
                          <a:cs typeface="Times New Roman"/>
                        </a:rPr>
                        <a:t>1</a:t>
                      </a:r>
                      <a:r>
                        <a:rPr lang="zh-CN" sz="1600" kern="100">
                          <a:latin typeface="Times New Roman"/>
                          <a:ea typeface="宋体"/>
                          <a:cs typeface="Times New Roman"/>
                        </a:rPr>
                        <a:t>到</a:t>
                      </a:r>
                      <a:r>
                        <a:rPr lang="en-US" sz="1600" kern="100">
                          <a:latin typeface="Times New Roman"/>
                          <a:ea typeface="宋体"/>
                          <a:cs typeface="Times New Roman"/>
                        </a:rPr>
                        <a:t>4000</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en-US" sz="1600" kern="100">
                          <a:latin typeface="Times New Roman"/>
                          <a:ea typeface="宋体"/>
                          <a:cs typeface="Times New Roman"/>
                        </a:rPr>
                        <a:t>UNICODE</a:t>
                      </a:r>
                      <a:r>
                        <a:rPr lang="zh-CN" sz="1600" kern="100">
                          <a:latin typeface="Times New Roman"/>
                          <a:ea typeface="宋体"/>
                          <a:cs typeface="Times New Roman"/>
                        </a:rPr>
                        <a:t>编码，采用</a:t>
                      </a:r>
                      <a:r>
                        <a:rPr lang="en-US" sz="1600" kern="100">
                          <a:latin typeface="Times New Roman"/>
                          <a:ea typeface="宋体"/>
                          <a:cs typeface="Times New Roman"/>
                        </a:rPr>
                        <a:t>2</a:t>
                      </a:r>
                      <a:r>
                        <a:rPr lang="zh-CN" sz="1600" kern="100">
                          <a:latin typeface="Times New Roman"/>
                          <a:ea typeface="宋体"/>
                          <a:cs typeface="Times New Roman"/>
                        </a:rPr>
                        <a:t>个字节为一个存储单位，最大不超过</a:t>
                      </a:r>
                      <a:r>
                        <a:rPr lang="en-US" sz="1600" kern="100">
                          <a:latin typeface="Times New Roman"/>
                          <a:ea typeface="宋体"/>
                          <a:cs typeface="Times New Roman"/>
                        </a:rPr>
                        <a:t>n</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8493">
                <a:tc>
                  <a:txBody>
                    <a:bodyPr/>
                    <a:lstStyle/>
                    <a:p>
                      <a:pPr indent="269875" algn="ctr">
                        <a:lnSpc>
                          <a:spcPts val="1560"/>
                        </a:lnSpc>
                        <a:spcAft>
                          <a:spcPts val="0"/>
                        </a:spcAft>
                      </a:pPr>
                      <a:r>
                        <a:rPr lang="en-US" sz="1600" kern="100">
                          <a:latin typeface="Times New Roman"/>
                          <a:ea typeface="宋体"/>
                          <a:cs typeface="Times New Roman"/>
                        </a:rPr>
                        <a:t>ntext</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cs typeface="Times New Roman"/>
                        </a:rPr>
                        <a:t>最长为</a:t>
                      </a:r>
                      <a:r>
                        <a:rPr lang="en-US" sz="1600" kern="100">
                          <a:latin typeface="Times New Roman"/>
                          <a:ea typeface="宋体"/>
                          <a:cs typeface="Times New Roman"/>
                        </a:rPr>
                        <a:t>2</a:t>
                      </a:r>
                      <a:r>
                        <a:rPr lang="en-US" sz="1600" kern="100" baseline="30000">
                          <a:latin typeface="Times New Roman"/>
                          <a:ea typeface="宋体"/>
                          <a:cs typeface="Times New Roman"/>
                        </a:rPr>
                        <a:t>30</a:t>
                      </a:r>
                      <a:r>
                        <a:rPr lang="en-US" sz="1600" kern="100">
                          <a:latin typeface="Times New Roman"/>
                          <a:ea typeface="宋体"/>
                          <a:cs typeface="Times New Roman"/>
                        </a:rPr>
                        <a:t>-1</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en-US" sz="1600" kern="100" dirty="0">
                          <a:latin typeface="Times New Roman"/>
                          <a:ea typeface="宋体"/>
                          <a:cs typeface="Times New Roman"/>
                        </a:rPr>
                        <a:t>UNICODE</a:t>
                      </a:r>
                      <a:r>
                        <a:rPr lang="zh-CN" sz="1600" kern="100" dirty="0">
                          <a:latin typeface="Times New Roman"/>
                          <a:ea typeface="宋体"/>
                          <a:cs typeface="Times New Roman"/>
                        </a:rPr>
                        <a:t>编码，采用</a:t>
                      </a:r>
                      <a:r>
                        <a:rPr lang="en-US" sz="1600" kern="100" dirty="0">
                          <a:latin typeface="Times New Roman"/>
                          <a:ea typeface="宋体"/>
                          <a:cs typeface="Times New Roman"/>
                        </a:rPr>
                        <a:t>2</a:t>
                      </a:r>
                      <a:r>
                        <a:rPr lang="zh-CN" sz="1600" kern="100" dirty="0">
                          <a:latin typeface="Times New Roman"/>
                          <a:ea typeface="宋体"/>
                          <a:cs typeface="Times New Roman"/>
                        </a:rPr>
                        <a:t>个字节为一个存储单位，当字段中存储的字符个数超过</a:t>
                      </a:r>
                      <a:r>
                        <a:rPr lang="en-US" sz="1600" kern="100" dirty="0">
                          <a:latin typeface="Times New Roman"/>
                          <a:ea typeface="宋体"/>
                          <a:cs typeface="Times New Roman"/>
                        </a:rPr>
                        <a:t>4000</a:t>
                      </a:r>
                      <a:r>
                        <a:rPr lang="zh-CN" sz="1600" kern="100" dirty="0">
                          <a:latin typeface="Times New Roman"/>
                          <a:ea typeface="宋体"/>
                          <a:cs typeface="Times New Roman"/>
                        </a:rPr>
                        <a:t>时，选择</a:t>
                      </a:r>
                      <a:r>
                        <a:rPr lang="en-US" sz="1600" kern="100" dirty="0">
                          <a:latin typeface="Times New Roman"/>
                          <a:ea typeface="宋体"/>
                          <a:cs typeface="Times New Roman"/>
                        </a:rPr>
                        <a:t>text</a:t>
                      </a:r>
                      <a:endParaRPr lang="zh-CN" sz="16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货币数据类型</a:t>
            </a:r>
            <a:endParaRPr lang="zh-CN" altLang="en-US" dirty="0"/>
          </a:p>
        </p:txBody>
      </p:sp>
      <p:graphicFrame>
        <p:nvGraphicFramePr>
          <p:cNvPr id="5" name="内容占位符 4"/>
          <p:cNvGraphicFramePr>
            <a:graphicFrameLocks noGrp="1"/>
          </p:cNvGraphicFramePr>
          <p:nvPr>
            <p:ph idx="1"/>
          </p:nvPr>
        </p:nvGraphicFramePr>
        <p:xfrm>
          <a:off x="785786" y="2786058"/>
          <a:ext cx="7643866" cy="3118230"/>
        </p:xfrm>
        <a:graphic>
          <a:graphicData uri="http://schemas.openxmlformats.org/drawingml/2006/table">
            <a:tbl>
              <a:tblPr/>
              <a:tblGrid>
                <a:gridCol w="1143008"/>
                <a:gridCol w="3634167"/>
                <a:gridCol w="682729"/>
                <a:gridCol w="955243"/>
                <a:gridCol w="1228719"/>
              </a:tblGrid>
              <a:tr h="857256">
                <a:tc>
                  <a:txBody>
                    <a:bodyPr/>
                    <a:lstStyle/>
                    <a:p>
                      <a:pPr indent="269875" algn="ctr">
                        <a:lnSpc>
                          <a:spcPts val="1560"/>
                        </a:lnSpc>
                        <a:spcAft>
                          <a:spcPts val="0"/>
                        </a:spcAft>
                      </a:pPr>
                      <a:r>
                        <a:rPr lang="zh-CN" sz="1600" kern="100">
                          <a:latin typeface="Times New Roman"/>
                          <a:ea typeface="黑体"/>
                          <a:cs typeface="Times New Roman"/>
                        </a:rPr>
                        <a:t>数据类型</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dirty="0">
                          <a:latin typeface="Times New Roman"/>
                          <a:ea typeface="黑体"/>
                          <a:cs typeface="Times New Roman"/>
                        </a:rPr>
                        <a:t>数据范围</a:t>
                      </a:r>
                      <a:endParaRPr lang="zh-CN" sz="16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cs typeface="Times New Roman"/>
                        </a:rPr>
                        <a:t>精度</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cs typeface="Times New Roman"/>
                        </a:rPr>
                        <a:t>小数位数</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cs typeface="Times New Roman"/>
                        </a:rPr>
                        <a:t>长度</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r>
              <a:tr h="1214446">
                <a:tc>
                  <a:txBody>
                    <a:bodyPr/>
                    <a:lstStyle/>
                    <a:p>
                      <a:pPr indent="269875" algn="ctr">
                        <a:lnSpc>
                          <a:spcPts val="1560"/>
                        </a:lnSpc>
                        <a:spcAft>
                          <a:spcPts val="0"/>
                        </a:spcAft>
                      </a:pPr>
                      <a:r>
                        <a:rPr lang="en-US" sz="1600" kern="100">
                          <a:latin typeface="Times New Roman"/>
                          <a:ea typeface="宋体"/>
                          <a:cs typeface="Times New Roman"/>
                        </a:rPr>
                        <a:t>money</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cs typeface="Times New Roman"/>
                        </a:rPr>
                        <a:t>[-922337203685477.5808,922337203685477.5807]</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cs typeface="Times New Roman"/>
                        </a:rPr>
                        <a:t>19</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cs typeface="Times New Roman"/>
                        </a:rPr>
                        <a:t>4</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cs typeface="Times New Roman"/>
                        </a:rPr>
                        <a:t>8</a:t>
                      </a:r>
                      <a:r>
                        <a:rPr lang="zh-CN" sz="1600" kern="100">
                          <a:latin typeface="Times New Roman"/>
                          <a:ea typeface="宋体"/>
                          <a:cs typeface="Times New Roman"/>
                        </a:rPr>
                        <a:t>个字节</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46528">
                <a:tc>
                  <a:txBody>
                    <a:bodyPr/>
                    <a:lstStyle/>
                    <a:p>
                      <a:pPr indent="269875" algn="ctr">
                        <a:lnSpc>
                          <a:spcPts val="1560"/>
                        </a:lnSpc>
                        <a:spcAft>
                          <a:spcPts val="0"/>
                        </a:spcAft>
                      </a:pPr>
                      <a:r>
                        <a:rPr lang="en-US" sz="1600" kern="100">
                          <a:latin typeface="Times New Roman"/>
                          <a:ea typeface="宋体"/>
                          <a:cs typeface="Times New Roman"/>
                        </a:rPr>
                        <a:t>smallmoney</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cs typeface="Times New Roman"/>
                        </a:rPr>
                        <a:t>[-214748.3468,214748.3467]</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cs typeface="Times New Roman"/>
                        </a:rPr>
                        <a:t>10</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cs typeface="Times New Roman"/>
                        </a:rPr>
                        <a:t>4</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dirty="0">
                          <a:latin typeface="Times New Roman"/>
                          <a:ea typeface="宋体"/>
                          <a:cs typeface="Times New Roman"/>
                        </a:rPr>
                        <a:t>4</a:t>
                      </a:r>
                      <a:r>
                        <a:rPr lang="zh-CN" sz="1600" kern="100" dirty="0">
                          <a:latin typeface="Times New Roman"/>
                          <a:ea typeface="宋体"/>
                          <a:cs typeface="Times New Roman"/>
                        </a:rPr>
                        <a:t>个字节</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二进制字符数据类型</a:t>
            </a:r>
            <a:endParaRPr lang="zh-CN" altLang="en-US" dirty="0"/>
          </a:p>
        </p:txBody>
      </p:sp>
      <p:graphicFrame>
        <p:nvGraphicFramePr>
          <p:cNvPr id="5" name="内容占位符 4"/>
          <p:cNvGraphicFramePr>
            <a:graphicFrameLocks noGrp="1"/>
          </p:cNvGraphicFramePr>
          <p:nvPr>
            <p:ph idx="1"/>
          </p:nvPr>
        </p:nvGraphicFramePr>
        <p:xfrm>
          <a:off x="357158" y="2071678"/>
          <a:ext cx="8501122" cy="2643205"/>
        </p:xfrm>
        <a:graphic>
          <a:graphicData uri="http://schemas.openxmlformats.org/drawingml/2006/table">
            <a:tbl>
              <a:tblPr/>
              <a:tblGrid>
                <a:gridCol w="1488369"/>
                <a:gridCol w="3092881"/>
                <a:gridCol w="3919872"/>
              </a:tblGrid>
              <a:tr h="528641">
                <a:tc>
                  <a:txBody>
                    <a:bodyPr/>
                    <a:lstStyle/>
                    <a:p>
                      <a:pPr indent="11430" algn="ctr">
                        <a:lnSpc>
                          <a:spcPts val="1560"/>
                        </a:lnSpc>
                        <a:spcAft>
                          <a:spcPts val="0"/>
                        </a:spcAft>
                      </a:pPr>
                      <a:r>
                        <a:rPr lang="zh-CN" sz="1600" kern="100">
                          <a:latin typeface="Times New Roman"/>
                          <a:ea typeface="黑体"/>
                          <a:cs typeface="Times New Roman"/>
                        </a:rPr>
                        <a:t>数据类型</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cs typeface="Times New Roman"/>
                        </a:rPr>
                        <a:t>长度</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6350" algn="ctr">
                        <a:lnSpc>
                          <a:spcPts val="1560"/>
                        </a:lnSpc>
                        <a:spcAft>
                          <a:spcPts val="0"/>
                        </a:spcAft>
                      </a:pPr>
                      <a:r>
                        <a:rPr lang="zh-CN" sz="1600" kern="100">
                          <a:latin typeface="Times New Roman"/>
                          <a:ea typeface="黑体"/>
                          <a:cs typeface="Times New Roman"/>
                        </a:rPr>
                        <a:t>解释</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r>
              <a:tr h="528641">
                <a:tc>
                  <a:txBody>
                    <a:bodyPr/>
                    <a:lstStyle/>
                    <a:p>
                      <a:pPr indent="269875" algn="ctr">
                        <a:lnSpc>
                          <a:spcPts val="1560"/>
                        </a:lnSpc>
                        <a:spcAft>
                          <a:spcPts val="0"/>
                        </a:spcAft>
                      </a:pPr>
                      <a:r>
                        <a:rPr lang="en-US" sz="1600" kern="100">
                          <a:latin typeface="Times New Roman"/>
                          <a:ea typeface="宋体"/>
                          <a:cs typeface="Times New Roman"/>
                        </a:rPr>
                        <a:t>binary(n)</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cs typeface="Times New Roman"/>
                        </a:rPr>
                        <a:t>由于</a:t>
                      </a:r>
                      <a:r>
                        <a:rPr lang="en-US" sz="1600" kern="100">
                          <a:latin typeface="Times New Roman"/>
                          <a:ea typeface="宋体"/>
                          <a:cs typeface="Times New Roman"/>
                        </a:rPr>
                        <a:t>n</a:t>
                      </a:r>
                      <a:r>
                        <a:rPr lang="zh-CN" sz="1600" kern="100">
                          <a:latin typeface="Times New Roman"/>
                          <a:ea typeface="宋体"/>
                          <a:cs typeface="Times New Roman"/>
                        </a:rPr>
                        <a:t>指定，</a:t>
                      </a:r>
                      <a:r>
                        <a:rPr lang="en-US" sz="1600" kern="100">
                          <a:latin typeface="Times New Roman"/>
                          <a:ea typeface="宋体"/>
                          <a:cs typeface="Times New Roman"/>
                        </a:rPr>
                        <a:t>n</a:t>
                      </a:r>
                      <a:r>
                        <a:rPr lang="zh-CN" sz="1600" kern="100">
                          <a:latin typeface="Times New Roman"/>
                          <a:ea typeface="宋体"/>
                          <a:cs typeface="Times New Roman"/>
                        </a:rPr>
                        <a:t>取值范围</a:t>
                      </a:r>
                      <a:r>
                        <a:rPr lang="en-US" sz="1600" kern="100">
                          <a:latin typeface="Times New Roman"/>
                          <a:ea typeface="宋体"/>
                          <a:cs typeface="Times New Roman"/>
                        </a:rPr>
                        <a:t>1</a:t>
                      </a:r>
                      <a:r>
                        <a:rPr lang="zh-CN" sz="1600" kern="100">
                          <a:latin typeface="Times New Roman"/>
                          <a:ea typeface="宋体"/>
                          <a:cs typeface="Times New Roman"/>
                        </a:rPr>
                        <a:t>到</a:t>
                      </a:r>
                      <a:r>
                        <a:rPr lang="en-US" sz="1600" kern="100">
                          <a:latin typeface="Times New Roman"/>
                          <a:ea typeface="宋体"/>
                          <a:cs typeface="Times New Roman"/>
                        </a:rPr>
                        <a:t>8000</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cs typeface="Times New Roman"/>
                        </a:rPr>
                        <a:t>存储固定长度为</a:t>
                      </a:r>
                      <a:r>
                        <a:rPr lang="en-US" sz="1600" kern="100">
                          <a:latin typeface="Times New Roman"/>
                          <a:ea typeface="宋体"/>
                          <a:cs typeface="Times New Roman"/>
                        </a:rPr>
                        <a:t>n</a:t>
                      </a:r>
                      <a:r>
                        <a:rPr lang="zh-CN" sz="1600" kern="100">
                          <a:latin typeface="Times New Roman"/>
                          <a:ea typeface="宋体"/>
                          <a:cs typeface="Times New Roman"/>
                        </a:rPr>
                        <a:t>的二进制数据</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641">
                <a:tc>
                  <a:txBody>
                    <a:bodyPr/>
                    <a:lstStyle/>
                    <a:p>
                      <a:pPr indent="269875" algn="ctr">
                        <a:lnSpc>
                          <a:spcPts val="1560"/>
                        </a:lnSpc>
                        <a:spcAft>
                          <a:spcPts val="0"/>
                        </a:spcAft>
                      </a:pPr>
                      <a:r>
                        <a:rPr lang="en-US" sz="1600" kern="100">
                          <a:latin typeface="Times New Roman"/>
                          <a:ea typeface="宋体"/>
                          <a:cs typeface="Times New Roman"/>
                        </a:rPr>
                        <a:t>varbinary(n)</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cs typeface="Times New Roman"/>
                        </a:rPr>
                        <a:t>由于</a:t>
                      </a:r>
                      <a:r>
                        <a:rPr lang="en-US" sz="1600" kern="100">
                          <a:latin typeface="Times New Roman"/>
                          <a:ea typeface="宋体"/>
                          <a:cs typeface="Times New Roman"/>
                        </a:rPr>
                        <a:t>n</a:t>
                      </a:r>
                      <a:r>
                        <a:rPr lang="zh-CN" sz="1600" kern="100">
                          <a:latin typeface="Times New Roman"/>
                          <a:ea typeface="宋体"/>
                          <a:cs typeface="Times New Roman"/>
                        </a:rPr>
                        <a:t>指定，</a:t>
                      </a:r>
                      <a:r>
                        <a:rPr lang="en-US" sz="1600" kern="100">
                          <a:latin typeface="Times New Roman"/>
                          <a:ea typeface="宋体"/>
                          <a:cs typeface="Times New Roman"/>
                        </a:rPr>
                        <a:t>n</a:t>
                      </a:r>
                      <a:r>
                        <a:rPr lang="zh-CN" sz="1600" kern="100">
                          <a:latin typeface="Times New Roman"/>
                          <a:ea typeface="宋体"/>
                          <a:cs typeface="Times New Roman"/>
                        </a:rPr>
                        <a:t>取值范围</a:t>
                      </a:r>
                      <a:r>
                        <a:rPr lang="en-US" sz="1600" kern="100">
                          <a:latin typeface="Times New Roman"/>
                          <a:ea typeface="宋体"/>
                          <a:cs typeface="Times New Roman"/>
                        </a:rPr>
                        <a:t>1</a:t>
                      </a:r>
                      <a:r>
                        <a:rPr lang="zh-CN" sz="1600" kern="100">
                          <a:latin typeface="Times New Roman"/>
                          <a:ea typeface="宋体"/>
                          <a:cs typeface="Times New Roman"/>
                        </a:rPr>
                        <a:t>到</a:t>
                      </a:r>
                      <a:r>
                        <a:rPr lang="en-US" sz="1600" kern="100">
                          <a:latin typeface="Times New Roman"/>
                          <a:ea typeface="宋体"/>
                          <a:cs typeface="Times New Roman"/>
                        </a:rPr>
                        <a:t>8000</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cs typeface="Times New Roman"/>
                        </a:rPr>
                        <a:t>存储可变长度为</a:t>
                      </a:r>
                      <a:r>
                        <a:rPr lang="en-US" sz="1600" kern="100">
                          <a:latin typeface="Times New Roman"/>
                          <a:ea typeface="宋体"/>
                          <a:cs typeface="Times New Roman"/>
                        </a:rPr>
                        <a:t>n</a:t>
                      </a:r>
                      <a:r>
                        <a:rPr lang="zh-CN" sz="1600" kern="100">
                          <a:latin typeface="Times New Roman"/>
                          <a:ea typeface="宋体"/>
                          <a:cs typeface="Times New Roman"/>
                        </a:rPr>
                        <a:t>的二进制数据</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7282">
                <a:tc>
                  <a:txBody>
                    <a:bodyPr/>
                    <a:lstStyle/>
                    <a:p>
                      <a:pPr indent="269875" algn="ctr">
                        <a:lnSpc>
                          <a:spcPts val="1560"/>
                        </a:lnSpc>
                        <a:spcAft>
                          <a:spcPts val="0"/>
                        </a:spcAft>
                      </a:pPr>
                      <a:r>
                        <a:rPr lang="en-US" sz="1600" kern="100">
                          <a:latin typeface="Times New Roman"/>
                          <a:ea typeface="宋体"/>
                          <a:cs typeface="Times New Roman"/>
                        </a:rPr>
                        <a:t>image</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cs typeface="Times New Roman"/>
                        </a:rPr>
                        <a:t>最长为</a:t>
                      </a:r>
                      <a:r>
                        <a:rPr lang="en-US" sz="1600" kern="100">
                          <a:latin typeface="Times New Roman"/>
                          <a:ea typeface="宋体"/>
                          <a:cs typeface="Times New Roman"/>
                        </a:rPr>
                        <a:t>2</a:t>
                      </a:r>
                      <a:r>
                        <a:rPr lang="en-US" sz="1600" kern="100" baseline="30000">
                          <a:latin typeface="Times New Roman"/>
                          <a:ea typeface="宋体"/>
                          <a:cs typeface="Times New Roman"/>
                        </a:rPr>
                        <a:t>31</a:t>
                      </a:r>
                      <a:r>
                        <a:rPr lang="en-US" sz="1600" kern="100">
                          <a:latin typeface="Times New Roman"/>
                          <a:ea typeface="宋体"/>
                          <a:cs typeface="Times New Roman"/>
                        </a:rPr>
                        <a:t>-1</a:t>
                      </a:r>
                      <a:r>
                        <a:rPr lang="zh-CN" sz="1600" kern="100">
                          <a:latin typeface="Times New Roman"/>
                          <a:ea typeface="宋体"/>
                          <a:cs typeface="Times New Roman"/>
                        </a:rPr>
                        <a:t>字节</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1600" kern="100" dirty="0">
                          <a:latin typeface="Times New Roman"/>
                          <a:ea typeface="宋体"/>
                          <a:cs typeface="Times New Roman"/>
                        </a:rPr>
                        <a:t>如果字段要存储超过</a:t>
                      </a:r>
                      <a:r>
                        <a:rPr lang="en-US" sz="1600" kern="100" dirty="0">
                          <a:latin typeface="Times New Roman"/>
                          <a:ea typeface="宋体"/>
                          <a:cs typeface="Times New Roman"/>
                        </a:rPr>
                        <a:t>8000</a:t>
                      </a:r>
                      <a:r>
                        <a:rPr lang="zh-CN" sz="1600" kern="100" dirty="0">
                          <a:latin typeface="Times New Roman"/>
                          <a:ea typeface="宋体"/>
                          <a:cs typeface="Times New Roman"/>
                        </a:rPr>
                        <a:t>字节的可变长度的二进制数据，选择</a:t>
                      </a:r>
                      <a:r>
                        <a:rPr lang="en-US" sz="1600" kern="100" dirty="0">
                          <a:latin typeface="Times New Roman"/>
                          <a:ea typeface="宋体"/>
                          <a:cs typeface="Times New Roman"/>
                        </a:rPr>
                        <a:t> image</a:t>
                      </a:r>
                      <a:endParaRPr lang="zh-CN" sz="16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其它数据类型</a:t>
            </a:r>
            <a:endParaRPr lang="zh-CN" altLang="en-US" dirty="0"/>
          </a:p>
        </p:txBody>
      </p:sp>
      <p:graphicFrame>
        <p:nvGraphicFramePr>
          <p:cNvPr id="5" name="内容占位符 4"/>
          <p:cNvGraphicFramePr>
            <a:graphicFrameLocks noGrp="1"/>
          </p:cNvGraphicFramePr>
          <p:nvPr>
            <p:ph idx="1"/>
          </p:nvPr>
        </p:nvGraphicFramePr>
        <p:xfrm>
          <a:off x="642910" y="2571744"/>
          <a:ext cx="8215370" cy="2214580"/>
        </p:xfrm>
        <a:graphic>
          <a:graphicData uri="http://schemas.openxmlformats.org/drawingml/2006/table">
            <a:tbl>
              <a:tblPr/>
              <a:tblGrid>
                <a:gridCol w="1732832"/>
                <a:gridCol w="6482538"/>
              </a:tblGrid>
              <a:tr h="442916">
                <a:tc>
                  <a:txBody>
                    <a:bodyPr/>
                    <a:lstStyle/>
                    <a:p>
                      <a:pPr indent="11430" algn="ctr">
                        <a:lnSpc>
                          <a:spcPts val="1560"/>
                        </a:lnSpc>
                        <a:spcAft>
                          <a:spcPts val="0"/>
                        </a:spcAft>
                      </a:pPr>
                      <a:r>
                        <a:rPr lang="zh-CN" sz="1600" kern="100">
                          <a:latin typeface="Times New Roman"/>
                          <a:ea typeface="黑体"/>
                          <a:cs typeface="Times New Roman"/>
                        </a:rPr>
                        <a:t>数据类型</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cs typeface="Times New Roman"/>
                        </a:rPr>
                        <a:t>描述</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r>
              <a:tr h="442916">
                <a:tc>
                  <a:txBody>
                    <a:bodyPr/>
                    <a:lstStyle/>
                    <a:p>
                      <a:pPr indent="269875" algn="ctr">
                        <a:lnSpc>
                          <a:spcPts val="1560"/>
                        </a:lnSpc>
                        <a:spcAft>
                          <a:spcPts val="0"/>
                        </a:spcAft>
                      </a:pPr>
                      <a:r>
                        <a:rPr lang="en-US" sz="1600" kern="100">
                          <a:latin typeface="Times New Roman"/>
                          <a:ea typeface="宋体"/>
                          <a:cs typeface="Times New Roman"/>
                        </a:rPr>
                        <a:t>bit</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269875" algn="ctr">
                        <a:lnSpc>
                          <a:spcPts val="1560"/>
                        </a:lnSpc>
                        <a:spcAft>
                          <a:spcPts val="0"/>
                        </a:spcAft>
                      </a:pPr>
                      <a:r>
                        <a:rPr lang="zh-CN" sz="1600" kern="100">
                          <a:latin typeface="Times New Roman"/>
                          <a:ea typeface="宋体"/>
                          <a:cs typeface="Times New Roman"/>
                        </a:rPr>
                        <a:t>存储</a:t>
                      </a:r>
                      <a:r>
                        <a:rPr lang="en-US" sz="1600" kern="100">
                          <a:latin typeface="Times New Roman"/>
                          <a:ea typeface="宋体"/>
                          <a:cs typeface="Times New Roman"/>
                        </a:rPr>
                        <a:t>0</a:t>
                      </a:r>
                      <a:r>
                        <a:rPr lang="zh-CN" sz="1600" kern="100">
                          <a:latin typeface="Times New Roman"/>
                          <a:ea typeface="宋体"/>
                          <a:cs typeface="Times New Roman"/>
                        </a:rPr>
                        <a:t>、</a:t>
                      </a:r>
                      <a:r>
                        <a:rPr lang="en-US" sz="1600" kern="100">
                          <a:latin typeface="Times New Roman"/>
                          <a:ea typeface="宋体"/>
                          <a:cs typeface="Times New Roman"/>
                        </a:rPr>
                        <a:t>1</a:t>
                      </a:r>
                      <a:r>
                        <a:rPr lang="zh-CN" sz="1600" kern="100">
                          <a:latin typeface="Times New Roman"/>
                          <a:ea typeface="宋体"/>
                          <a:cs typeface="Times New Roman"/>
                        </a:rPr>
                        <a:t>的逻辑型数据。输入</a:t>
                      </a:r>
                      <a:r>
                        <a:rPr lang="en-US" sz="1600" kern="100">
                          <a:latin typeface="Times New Roman"/>
                          <a:ea typeface="宋体"/>
                          <a:cs typeface="Times New Roman"/>
                        </a:rPr>
                        <a:t>0</a:t>
                      </a:r>
                      <a:r>
                        <a:rPr lang="zh-CN" sz="1600" kern="100">
                          <a:latin typeface="Times New Roman"/>
                          <a:ea typeface="宋体"/>
                          <a:cs typeface="Times New Roman"/>
                        </a:rPr>
                        <a:t>以外的其它值均当做</a:t>
                      </a:r>
                      <a:r>
                        <a:rPr lang="en-US" sz="1600" kern="100">
                          <a:latin typeface="Times New Roman"/>
                          <a:ea typeface="宋体"/>
                          <a:cs typeface="Times New Roman"/>
                        </a:rPr>
                        <a:t>1</a:t>
                      </a:r>
                      <a:r>
                        <a:rPr lang="zh-CN" sz="1600" kern="100">
                          <a:latin typeface="Times New Roman"/>
                          <a:ea typeface="宋体"/>
                          <a:cs typeface="Times New Roman"/>
                        </a:rPr>
                        <a:t>看待</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42916">
                <a:tc>
                  <a:txBody>
                    <a:bodyPr/>
                    <a:lstStyle/>
                    <a:p>
                      <a:pPr indent="269875" algn="ctr">
                        <a:lnSpc>
                          <a:spcPts val="1560"/>
                        </a:lnSpc>
                        <a:spcAft>
                          <a:spcPts val="0"/>
                        </a:spcAft>
                      </a:pPr>
                      <a:r>
                        <a:rPr lang="en-US" sz="1600" kern="100">
                          <a:latin typeface="Times New Roman"/>
                          <a:ea typeface="宋体"/>
                          <a:cs typeface="Times New Roman"/>
                        </a:rPr>
                        <a:t>timestamp</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269875" algn="ctr">
                        <a:lnSpc>
                          <a:spcPts val="1560"/>
                        </a:lnSpc>
                        <a:spcAft>
                          <a:spcPts val="0"/>
                        </a:spcAft>
                      </a:pPr>
                      <a:r>
                        <a:rPr lang="zh-CN" sz="1600" kern="100">
                          <a:latin typeface="Times New Roman"/>
                          <a:ea typeface="宋体"/>
                          <a:cs typeface="Times New Roman"/>
                        </a:rPr>
                        <a:t>时间戳数据类型，主要用于在数据表中记录其数据的修改时间</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42916">
                <a:tc>
                  <a:txBody>
                    <a:bodyPr/>
                    <a:lstStyle/>
                    <a:p>
                      <a:pPr indent="269875" algn="ctr">
                        <a:lnSpc>
                          <a:spcPts val="1560"/>
                        </a:lnSpc>
                        <a:spcAft>
                          <a:spcPts val="0"/>
                        </a:spcAft>
                      </a:pPr>
                      <a:r>
                        <a:rPr lang="en-US" sz="1600" kern="100">
                          <a:latin typeface="Times New Roman"/>
                          <a:ea typeface="宋体"/>
                          <a:cs typeface="Times New Roman"/>
                        </a:rPr>
                        <a:t>uniqueidentifier</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269875" algn="ctr">
                        <a:lnSpc>
                          <a:spcPts val="1560"/>
                        </a:lnSpc>
                        <a:spcAft>
                          <a:spcPts val="0"/>
                        </a:spcAft>
                      </a:pPr>
                      <a:r>
                        <a:rPr lang="zh-CN" sz="1600" kern="100">
                          <a:latin typeface="Times New Roman"/>
                          <a:ea typeface="宋体"/>
                          <a:cs typeface="Times New Roman"/>
                        </a:rPr>
                        <a:t>用于储存</a:t>
                      </a:r>
                      <a:r>
                        <a:rPr lang="en-US" sz="1600" kern="100">
                          <a:latin typeface="Times New Roman"/>
                          <a:ea typeface="宋体"/>
                          <a:cs typeface="Times New Roman"/>
                        </a:rPr>
                        <a:t>16</a:t>
                      </a:r>
                      <a:r>
                        <a:rPr lang="zh-CN" sz="1600" kern="100">
                          <a:latin typeface="Times New Roman"/>
                          <a:ea typeface="宋体"/>
                          <a:cs typeface="Times New Roman"/>
                        </a:rPr>
                        <a:t>位</a:t>
                      </a:r>
                      <a:r>
                        <a:rPr lang="en-US" sz="1600" kern="100">
                          <a:latin typeface="Times New Roman"/>
                          <a:ea typeface="宋体"/>
                          <a:cs typeface="Times New Roman"/>
                        </a:rPr>
                        <a:t>GUID</a:t>
                      </a:r>
                      <a:r>
                        <a:rPr lang="zh-CN" sz="1600" kern="100">
                          <a:latin typeface="Times New Roman"/>
                          <a:ea typeface="宋体"/>
                          <a:cs typeface="Times New Roman"/>
                        </a:rPr>
                        <a:t>的唯一标识符数据类型</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42916">
                <a:tc>
                  <a:txBody>
                    <a:bodyPr/>
                    <a:lstStyle/>
                    <a:p>
                      <a:pPr indent="269875" algn="ctr">
                        <a:lnSpc>
                          <a:spcPts val="1560"/>
                        </a:lnSpc>
                        <a:spcAft>
                          <a:spcPts val="0"/>
                        </a:spcAft>
                      </a:pPr>
                      <a:r>
                        <a:rPr lang="en-US" sz="1600" kern="100">
                          <a:latin typeface="Times New Roman"/>
                          <a:ea typeface="宋体"/>
                          <a:cs typeface="Times New Roman"/>
                        </a:rPr>
                        <a:t>table</a:t>
                      </a:r>
                      <a:endParaRPr lang="zh-CN" sz="16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269875" algn="ctr">
                        <a:lnSpc>
                          <a:spcPts val="1560"/>
                        </a:lnSpc>
                        <a:spcAft>
                          <a:spcPts val="0"/>
                        </a:spcAft>
                      </a:pPr>
                      <a:r>
                        <a:rPr lang="zh-CN" sz="1600" kern="100" dirty="0">
                          <a:latin typeface="Times New Roman"/>
                          <a:ea typeface="宋体"/>
                          <a:cs typeface="Times New Roman"/>
                        </a:rPr>
                        <a:t>用来存储随后进行的处理的结果集</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14348" y="2143116"/>
            <a:ext cx="7408333" cy="610657"/>
          </a:xfrm>
        </p:spPr>
        <p:txBody>
          <a:bodyPr/>
          <a:lstStyle/>
          <a:p>
            <a:r>
              <a:rPr lang="zh-CN" altLang="en-US" dirty="0" smtClean="0"/>
              <a:t>使用</a:t>
            </a:r>
            <a:r>
              <a:rPr lang="en-US" dirty="0" smtClean="0"/>
              <a:t>CREATE  TABLE</a:t>
            </a:r>
            <a:r>
              <a:rPr lang="zh-CN" altLang="en-US" dirty="0" smtClean="0"/>
              <a:t>语句创建表，语法规则如下：</a:t>
            </a:r>
            <a:endParaRPr lang="zh-CN" altLang="en-US" dirty="0"/>
          </a:p>
        </p:txBody>
      </p:sp>
      <p:sp>
        <p:nvSpPr>
          <p:cNvPr id="3" name="标题 2"/>
          <p:cNvSpPr>
            <a:spLocks noGrp="1"/>
          </p:cNvSpPr>
          <p:nvPr>
            <p:ph type="title"/>
          </p:nvPr>
        </p:nvSpPr>
        <p:spPr/>
        <p:txBody>
          <a:bodyPr/>
          <a:lstStyle/>
          <a:p>
            <a:r>
              <a:rPr lang="zh-CN" altLang="en-US" dirty="0" smtClean="0"/>
              <a:t>创建表</a:t>
            </a:r>
            <a:endParaRPr lang="zh-CN" altLang="en-US" dirty="0"/>
          </a:p>
        </p:txBody>
      </p:sp>
      <p:graphicFrame>
        <p:nvGraphicFramePr>
          <p:cNvPr id="4" name="表格 3"/>
          <p:cNvGraphicFramePr>
            <a:graphicFrameLocks noGrp="1"/>
          </p:cNvGraphicFramePr>
          <p:nvPr/>
        </p:nvGraphicFramePr>
        <p:xfrm>
          <a:off x="785786" y="2714620"/>
          <a:ext cx="3000396" cy="2571768"/>
        </p:xfrm>
        <a:graphic>
          <a:graphicData uri="http://schemas.openxmlformats.org/drawingml/2006/table">
            <a:tbl>
              <a:tblPr/>
              <a:tblGrid>
                <a:gridCol w="3000396"/>
              </a:tblGrid>
              <a:tr h="2571768">
                <a:tc>
                  <a:txBody>
                    <a:bodyPr/>
                    <a:lstStyle/>
                    <a:p>
                      <a:pPr indent="269875" algn="just">
                        <a:lnSpc>
                          <a:spcPts val="1560"/>
                        </a:lnSpc>
                        <a:spcAft>
                          <a:spcPts val="0"/>
                        </a:spcAft>
                      </a:pPr>
                      <a:endParaRPr lang="en-US" sz="1600" kern="100" dirty="0" smtClean="0">
                        <a:latin typeface="Times New Roman"/>
                        <a:ea typeface="宋体"/>
                        <a:cs typeface="Times New Roman"/>
                      </a:endParaRPr>
                    </a:p>
                    <a:p>
                      <a:pPr indent="269875" algn="just">
                        <a:lnSpc>
                          <a:spcPts val="1560"/>
                        </a:lnSpc>
                        <a:spcAft>
                          <a:spcPts val="0"/>
                        </a:spcAft>
                      </a:pPr>
                      <a:r>
                        <a:rPr lang="en-US" sz="1600" kern="100" dirty="0" smtClean="0">
                          <a:latin typeface="Times New Roman"/>
                          <a:ea typeface="宋体"/>
                          <a:cs typeface="Times New Roman"/>
                        </a:rPr>
                        <a:t>CREATE </a:t>
                      </a:r>
                      <a:r>
                        <a:rPr lang="en-US" sz="1600" kern="100" dirty="0">
                          <a:latin typeface="Times New Roman"/>
                          <a:ea typeface="宋体"/>
                          <a:cs typeface="Times New Roman"/>
                        </a:rPr>
                        <a:t>TABLE </a:t>
                      </a:r>
                      <a:r>
                        <a:rPr lang="zh-CN" sz="1600" kern="100" dirty="0">
                          <a:latin typeface="Times New Roman"/>
                          <a:ea typeface="宋体"/>
                          <a:cs typeface="Times New Roman"/>
                        </a:rPr>
                        <a:t>表名</a:t>
                      </a:r>
                    </a:p>
                    <a:p>
                      <a:pPr indent="269875" algn="just">
                        <a:lnSpc>
                          <a:spcPts val="1560"/>
                        </a:lnSpc>
                        <a:spcAft>
                          <a:spcPts val="0"/>
                        </a:spcAft>
                      </a:pPr>
                      <a:r>
                        <a:rPr lang="zh-CN" sz="1600" kern="100" dirty="0">
                          <a:latin typeface="Times New Roman"/>
                          <a:ea typeface="宋体"/>
                          <a:cs typeface="Times New Roman"/>
                        </a:rPr>
                        <a:t>（</a:t>
                      </a:r>
                    </a:p>
                    <a:p>
                      <a:pPr indent="269875" algn="just">
                        <a:lnSpc>
                          <a:spcPts val="1560"/>
                        </a:lnSpc>
                        <a:spcAft>
                          <a:spcPts val="0"/>
                        </a:spcAft>
                      </a:pPr>
                      <a:r>
                        <a:rPr lang="en-US" sz="1600" kern="100" dirty="0">
                          <a:latin typeface="Times New Roman"/>
                          <a:ea typeface="宋体"/>
                          <a:cs typeface="Times New Roman"/>
                        </a:rPr>
                        <a:t>  </a:t>
                      </a:r>
                      <a:r>
                        <a:rPr lang="zh-CN" sz="1600" kern="100" dirty="0">
                          <a:latin typeface="Times New Roman"/>
                          <a:ea typeface="宋体"/>
                          <a:cs typeface="Times New Roman"/>
                        </a:rPr>
                        <a:t>列名</a:t>
                      </a:r>
                      <a:r>
                        <a:rPr lang="en-US" sz="1600" kern="100" dirty="0">
                          <a:latin typeface="Times New Roman"/>
                          <a:ea typeface="宋体"/>
                          <a:cs typeface="Times New Roman"/>
                        </a:rPr>
                        <a:t>1  </a:t>
                      </a:r>
                      <a:r>
                        <a:rPr lang="zh-CN" sz="1600" kern="100" dirty="0">
                          <a:latin typeface="Times New Roman"/>
                          <a:ea typeface="宋体"/>
                          <a:cs typeface="Times New Roman"/>
                        </a:rPr>
                        <a:t>数据类型</a:t>
                      </a:r>
                      <a:r>
                        <a:rPr lang="en-US" sz="1600" kern="100" dirty="0">
                          <a:latin typeface="Times New Roman"/>
                          <a:ea typeface="宋体"/>
                          <a:cs typeface="Times New Roman"/>
                        </a:rPr>
                        <a:t>  </a:t>
                      </a:r>
                      <a:r>
                        <a:rPr lang="zh-CN" sz="1600" kern="100" dirty="0">
                          <a:latin typeface="Times New Roman"/>
                          <a:ea typeface="宋体"/>
                          <a:cs typeface="Times New Roman"/>
                        </a:rPr>
                        <a:t>约束</a:t>
                      </a:r>
                      <a:r>
                        <a:rPr lang="en-US" sz="1600" kern="100" dirty="0">
                          <a:latin typeface="Times New Roman"/>
                          <a:ea typeface="宋体"/>
                          <a:cs typeface="Times New Roman"/>
                        </a:rPr>
                        <a:t> ,</a:t>
                      </a:r>
                      <a:endParaRPr lang="zh-CN" sz="1600" kern="100" dirty="0">
                        <a:latin typeface="Times New Roman"/>
                        <a:ea typeface="宋体"/>
                        <a:cs typeface="Times New Roman"/>
                      </a:endParaRPr>
                    </a:p>
                    <a:p>
                      <a:pPr indent="269875" algn="just">
                        <a:lnSpc>
                          <a:spcPts val="1560"/>
                        </a:lnSpc>
                        <a:spcAft>
                          <a:spcPts val="0"/>
                        </a:spcAft>
                      </a:pPr>
                      <a:r>
                        <a:rPr lang="en-US" sz="1600" kern="100" dirty="0">
                          <a:latin typeface="Times New Roman"/>
                          <a:ea typeface="宋体"/>
                          <a:cs typeface="Times New Roman"/>
                        </a:rPr>
                        <a:t>  </a:t>
                      </a:r>
                      <a:r>
                        <a:rPr lang="zh-CN" sz="1600" kern="100" dirty="0">
                          <a:latin typeface="Times New Roman"/>
                          <a:ea typeface="宋体"/>
                          <a:cs typeface="Times New Roman"/>
                        </a:rPr>
                        <a:t>列名</a:t>
                      </a:r>
                      <a:r>
                        <a:rPr lang="en-US" sz="1600" kern="100" dirty="0">
                          <a:latin typeface="Times New Roman"/>
                          <a:ea typeface="宋体"/>
                          <a:cs typeface="Times New Roman"/>
                        </a:rPr>
                        <a:t>2  </a:t>
                      </a:r>
                      <a:r>
                        <a:rPr lang="zh-CN" sz="1600" kern="100" dirty="0">
                          <a:latin typeface="Times New Roman"/>
                          <a:ea typeface="宋体"/>
                          <a:cs typeface="Times New Roman"/>
                        </a:rPr>
                        <a:t>数据类型</a:t>
                      </a:r>
                      <a:r>
                        <a:rPr lang="en-US" sz="1600" kern="100" dirty="0">
                          <a:latin typeface="Times New Roman"/>
                          <a:ea typeface="宋体"/>
                          <a:cs typeface="Times New Roman"/>
                        </a:rPr>
                        <a:t>  </a:t>
                      </a:r>
                      <a:r>
                        <a:rPr lang="zh-CN" sz="1600" kern="100" dirty="0">
                          <a:latin typeface="Times New Roman"/>
                          <a:ea typeface="宋体"/>
                          <a:cs typeface="Times New Roman"/>
                        </a:rPr>
                        <a:t>约束</a:t>
                      </a:r>
                      <a:r>
                        <a:rPr lang="en-US" sz="1600" kern="100" dirty="0">
                          <a:latin typeface="Times New Roman"/>
                          <a:ea typeface="宋体"/>
                          <a:cs typeface="Times New Roman"/>
                        </a:rPr>
                        <a:t>,</a:t>
                      </a:r>
                      <a:endParaRPr lang="zh-CN" sz="1600" kern="100" dirty="0">
                        <a:latin typeface="Times New Roman"/>
                        <a:ea typeface="宋体"/>
                        <a:cs typeface="Times New Roman"/>
                      </a:endParaRPr>
                    </a:p>
                    <a:p>
                      <a:pPr indent="269875" algn="just">
                        <a:lnSpc>
                          <a:spcPts val="1560"/>
                        </a:lnSpc>
                        <a:spcAft>
                          <a:spcPts val="0"/>
                        </a:spcAft>
                      </a:pPr>
                      <a:r>
                        <a:rPr lang="en-US" sz="1600" kern="100" dirty="0">
                          <a:latin typeface="Times New Roman"/>
                          <a:ea typeface="宋体"/>
                          <a:cs typeface="Times New Roman"/>
                        </a:rPr>
                        <a:t>  </a:t>
                      </a:r>
                      <a:r>
                        <a:rPr lang="zh-CN" sz="1600" kern="100" dirty="0">
                          <a:latin typeface="Times New Roman"/>
                          <a:ea typeface="宋体"/>
                          <a:cs typeface="Times New Roman"/>
                        </a:rPr>
                        <a:t>列名</a:t>
                      </a:r>
                      <a:r>
                        <a:rPr lang="en-US" sz="1600" kern="100" dirty="0">
                          <a:latin typeface="Times New Roman"/>
                          <a:ea typeface="宋体"/>
                          <a:cs typeface="Times New Roman"/>
                        </a:rPr>
                        <a:t>3  </a:t>
                      </a:r>
                      <a:r>
                        <a:rPr lang="zh-CN" sz="1600" kern="100" dirty="0">
                          <a:latin typeface="Times New Roman"/>
                          <a:ea typeface="宋体"/>
                          <a:cs typeface="Times New Roman"/>
                        </a:rPr>
                        <a:t>数据类型</a:t>
                      </a:r>
                      <a:r>
                        <a:rPr lang="en-US" sz="1600" kern="100" dirty="0">
                          <a:latin typeface="Times New Roman"/>
                          <a:ea typeface="宋体"/>
                          <a:cs typeface="Times New Roman"/>
                        </a:rPr>
                        <a:t>  </a:t>
                      </a:r>
                      <a:r>
                        <a:rPr lang="zh-CN" sz="1600" kern="100" dirty="0">
                          <a:latin typeface="Times New Roman"/>
                          <a:ea typeface="宋体"/>
                          <a:cs typeface="Times New Roman"/>
                        </a:rPr>
                        <a:t>约束</a:t>
                      </a:r>
                      <a:r>
                        <a:rPr lang="en-US" sz="1600" kern="100" dirty="0">
                          <a:latin typeface="Times New Roman"/>
                          <a:ea typeface="宋体"/>
                          <a:cs typeface="Times New Roman"/>
                        </a:rPr>
                        <a:t>,</a:t>
                      </a:r>
                      <a:endParaRPr lang="zh-CN" sz="1600" kern="100" dirty="0">
                        <a:latin typeface="Times New Roman"/>
                        <a:ea typeface="宋体"/>
                        <a:cs typeface="Times New Roman"/>
                      </a:endParaRPr>
                    </a:p>
                    <a:p>
                      <a:pPr indent="269875" algn="just">
                        <a:lnSpc>
                          <a:spcPts val="1560"/>
                        </a:lnSpc>
                        <a:spcAft>
                          <a:spcPts val="0"/>
                        </a:spcAft>
                      </a:pPr>
                      <a:r>
                        <a:rPr lang="en-US" sz="1600" kern="100" dirty="0">
                          <a:latin typeface="Times New Roman"/>
                          <a:ea typeface="宋体"/>
                          <a:cs typeface="Times New Roman"/>
                        </a:rPr>
                        <a:t>   ......</a:t>
                      </a:r>
                      <a:endParaRPr lang="zh-CN" sz="1600" kern="100" dirty="0">
                        <a:latin typeface="Times New Roman"/>
                        <a:ea typeface="宋体"/>
                        <a:cs typeface="Times New Roman"/>
                      </a:endParaRPr>
                    </a:p>
                    <a:p>
                      <a:pPr indent="269875" algn="just">
                        <a:lnSpc>
                          <a:spcPts val="1560"/>
                        </a:lnSpc>
                        <a:spcAft>
                          <a:spcPts val="0"/>
                        </a:spcAft>
                      </a:pPr>
                      <a:r>
                        <a:rPr lang="en-US" sz="1600" kern="100" dirty="0">
                          <a:latin typeface="Times New Roman"/>
                          <a:ea typeface="宋体"/>
                          <a:cs typeface="Times New Roman"/>
                        </a:rPr>
                        <a:t>  </a:t>
                      </a:r>
                      <a:r>
                        <a:rPr lang="zh-CN" sz="1600" kern="100" dirty="0">
                          <a:latin typeface="Times New Roman"/>
                          <a:ea typeface="宋体"/>
                          <a:cs typeface="Times New Roman"/>
                        </a:rPr>
                        <a:t>列名</a:t>
                      </a:r>
                      <a:r>
                        <a:rPr lang="en-US" sz="1600" kern="100" dirty="0">
                          <a:latin typeface="Times New Roman"/>
                          <a:ea typeface="宋体"/>
                          <a:cs typeface="Times New Roman"/>
                        </a:rPr>
                        <a:t>n  </a:t>
                      </a:r>
                      <a:r>
                        <a:rPr lang="zh-CN" sz="1600" kern="100" dirty="0">
                          <a:latin typeface="Times New Roman"/>
                          <a:ea typeface="宋体"/>
                          <a:cs typeface="Times New Roman"/>
                        </a:rPr>
                        <a:t>数据类型</a:t>
                      </a:r>
                      <a:r>
                        <a:rPr lang="en-US" sz="1600" kern="100" dirty="0">
                          <a:latin typeface="Times New Roman"/>
                          <a:ea typeface="宋体"/>
                          <a:cs typeface="Times New Roman"/>
                        </a:rPr>
                        <a:t>  </a:t>
                      </a:r>
                      <a:r>
                        <a:rPr lang="zh-CN" sz="1600" kern="100" dirty="0">
                          <a:latin typeface="Times New Roman"/>
                          <a:ea typeface="宋体"/>
                          <a:cs typeface="Times New Roman"/>
                        </a:rPr>
                        <a:t>约束</a:t>
                      </a:r>
                    </a:p>
                    <a:p>
                      <a:pPr indent="269875" algn="just">
                        <a:lnSpc>
                          <a:spcPts val="1560"/>
                        </a:lnSpc>
                        <a:spcAft>
                          <a:spcPts val="0"/>
                        </a:spcAft>
                      </a:pPr>
                      <a:r>
                        <a:rPr lang="en-US" sz="1600" kern="100" dirty="0">
                          <a:latin typeface="Times New Roman"/>
                          <a:ea typeface="宋体"/>
                          <a:cs typeface="Times New Roman"/>
                        </a:rPr>
                        <a:t>)</a:t>
                      </a:r>
                      <a:endParaRPr lang="zh-CN" sz="16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4286248" y="3357562"/>
            <a:ext cx="4572000" cy="2585323"/>
          </a:xfrm>
          <a:prstGeom prst="rect">
            <a:avLst/>
          </a:prstGeom>
        </p:spPr>
        <p:txBody>
          <a:bodyPr wrap="square">
            <a:spAutoFit/>
          </a:bodyPr>
          <a:lstStyle/>
          <a:p>
            <a:r>
              <a:rPr lang="zh-CN" altLang="en-US" dirty="0" smtClean="0"/>
              <a:t>参数说明如下：</a:t>
            </a:r>
          </a:p>
          <a:p>
            <a:pPr lvl="0"/>
            <a:r>
              <a:rPr lang="zh-CN" altLang="en-US" dirty="0" smtClean="0"/>
              <a:t>表名：用于指定所创建的表的名称。</a:t>
            </a:r>
          </a:p>
          <a:p>
            <a:pPr lvl="0"/>
            <a:r>
              <a:rPr lang="zh-CN" altLang="en-US" dirty="0" smtClean="0"/>
              <a:t>列名：用于指定创建表包含的列的名称。</a:t>
            </a:r>
          </a:p>
          <a:p>
            <a:pPr lvl="0"/>
            <a:r>
              <a:rPr lang="zh-CN" altLang="en-US" dirty="0" smtClean="0"/>
              <a:t>数据类型：用于指定表中包含的列的数据类型。</a:t>
            </a:r>
          </a:p>
          <a:p>
            <a:pPr lvl="0"/>
            <a:r>
              <a:rPr lang="zh-CN" altLang="en-US" dirty="0" smtClean="0"/>
              <a:t>约束：用于指定列需要满足的约束，包含是否为空（</a:t>
            </a:r>
            <a:r>
              <a:rPr lang="en-US" dirty="0" smtClean="0"/>
              <a:t>NULL</a:t>
            </a:r>
            <a:r>
              <a:rPr lang="zh-CN" altLang="en-US" dirty="0" smtClean="0"/>
              <a:t>）、是否有默认值，是否是主键，是否是外键，是否唯一，是否限定取值范围。如果省略，约束默认允许为空值。</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357158" y="928671"/>
            <a:ext cx="7929586"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1600" dirty="0" smtClean="0"/>
              <a:t>【</a:t>
            </a:r>
            <a:r>
              <a:rPr lang="zh-CN" altLang="en-US" sz="1600" dirty="0" smtClean="0"/>
              <a:t>例</a:t>
            </a:r>
            <a:r>
              <a:rPr lang="en-US" sz="1600" dirty="0" smtClean="0"/>
              <a:t>3-1</a:t>
            </a:r>
            <a:r>
              <a:rPr lang="en-US" altLang="zh-CN" sz="1600" dirty="0" smtClean="0"/>
              <a:t>】</a:t>
            </a:r>
            <a:r>
              <a:rPr lang="zh-CN" altLang="en-US" sz="1600" dirty="0" smtClean="0"/>
              <a:t>在“学生管理”数据库中创建不带任何约束的“系部”表，具体的表结构如表所示。</a:t>
            </a:r>
          </a:p>
          <a:p>
            <a:pPr marL="0" marR="0" lvl="0" indent="269875"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endParaRPr kumimoji="0" lang="zh-CN" altLang="en-US" sz="16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1600" b="0" i="0" u="none" strike="noStrike" cap="none" normalizeH="0" baseline="0" dirty="0" smtClean="0">
              <a:ln>
                <a:noFill/>
              </a:ln>
              <a:solidFill>
                <a:schemeClr val="tx1"/>
              </a:solidFill>
              <a:effectLst/>
              <a:latin typeface="Arial" pitchFamily="34" charset="0"/>
              <a:ea typeface="宋体" pitchFamily="2" charset="-122"/>
            </a:endParaRPr>
          </a:p>
        </p:txBody>
      </p:sp>
      <p:graphicFrame>
        <p:nvGraphicFramePr>
          <p:cNvPr id="6" name="表格 5"/>
          <p:cNvGraphicFramePr>
            <a:graphicFrameLocks noGrp="1"/>
          </p:cNvGraphicFramePr>
          <p:nvPr/>
        </p:nvGraphicFramePr>
        <p:xfrm>
          <a:off x="1142976" y="1571612"/>
          <a:ext cx="4839335" cy="2032000"/>
        </p:xfrm>
        <a:graphic>
          <a:graphicData uri="http://schemas.openxmlformats.org/drawingml/2006/table">
            <a:tbl>
              <a:tblPr/>
              <a:tblGrid>
                <a:gridCol w="1209675"/>
                <a:gridCol w="1209675"/>
                <a:gridCol w="1209675"/>
                <a:gridCol w="1210310"/>
              </a:tblGrid>
              <a:tr h="0">
                <a:tc>
                  <a:txBody>
                    <a:bodyPr/>
                    <a:lstStyle/>
                    <a:p>
                      <a:pPr indent="10795" algn="ctr">
                        <a:lnSpc>
                          <a:spcPts val="1560"/>
                        </a:lnSpc>
                        <a:spcAft>
                          <a:spcPts val="0"/>
                        </a:spcAft>
                      </a:pPr>
                      <a:r>
                        <a:rPr lang="zh-CN" sz="1600" kern="100" dirty="0">
                          <a:latin typeface="Times New Roman"/>
                          <a:ea typeface="黑体"/>
                        </a:rPr>
                        <a:t>字段名称</a:t>
                      </a:r>
                      <a:endParaRPr lang="zh-CN" sz="1600" kern="100" dirty="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dirty="0">
                          <a:latin typeface="Times New Roman"/>
                          <a:ea typeface="黑体"/>
                        </a:rPr>
                        <a:t>数据类型</a:t>
                      </a:r>
                      <a:endParaRPr lang="zh-CN"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rPr>
                        <a:t>是否允许</a:t>
                      </a:r>
                      <a:r>
                        <a:rPr lang="en-US" sz="1600" kern="100">
                          <a:latin typeface="Times New Roman"/>
                          <a:ea typeface="黑体"/>
                        </a:rPr>
                        <a:t>NULL</a:t>
                      </a:r>
                      <a:r>
                        <a:rPr lang="zh-CN" sz="1600" kern="100">
                          <a:latin typeface="Times New Roman"/>
                          <a:ea typeface="黑体"/>
                        </a:rPr>
                        <a:t>值</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rPr>
                        <a:t>约束</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r>
              <a:tr h="0">
                <a:tc>
                  <a:txBody>
                    <a:bodyPr/>
                    <a:lstStyle/>
                    <a:p>
                      <a:pPr indent="269875" algn="ctr">
                        <a:lnSpc>
                          <a:spcPts val="1560"/>
                        </a:lnSpc>
                        <a:spcAft>
                          <a:spcPts val="0"/>
                        </a:spcAft>
                      </a:pPr>
                      <a:r>
                        <a:rPr lang="zh-CN" sz="1600" kern="100">
                          <a:latin typeface="Times New Roman"/>
                          <a:ea typeface="宋体"/>
                        </a:rPr>
                        <a:t>系部代码</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int</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ctr">
                        <a:lnSpc>
                          <a:spcPts val="1560"/>
                        </a:lnSpc>
                        <a:spcAft>
                          <a:spcPts val="0"/>
                        </a:spcAft>
                      </a:pPr>
                      <a:r>
                        <a:rPr lang="zh-CN" sz="1600" kern="100">
                          <a:latin typeface="Times New Roman"/>
                          <a:ea typeface="宋体"/>
                        </a:rPr>
                        <a:t>系部名称</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varchar(50)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dirty="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ctr">
                        <a:lnSpc>
                          <a:spcPts val="1560"/>
                        </a:lnSpc>
                        <a:spcAft>
                          <a:spcPts val="0"/>
                        </a:spcAft>
                      </a:pPr>
                      <a:r>
                        <a:rPr lang="zh-CN" sz="1600" kern="100">
                          <a:latin typeface="Times New Roman"/>
                          <a:ea typeface="宋体"/>
                        </a:rPr>
                        <a:t>办公电话</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varchar(11)</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ctr">
                        <a:lnSpc>
                          <a:spcPts val="1560"/>
                        </a:lnSpc>
                        <a:spcAft>
                          <a:spcPts val="0"/>
                        </a:spcAft>
                      </a:pPr>
                      <a:r>
                        <a:rPr lang="zh-CN" sz="1600" kern="100" dirty="0">
                          <a:latin typeface="Times New Roman"/>
                          <a:ea typeface="宋体"/>
                        </a:rPr>
                        <a:t>系主任</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varchar(20)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矩形 6"/>
          <p:cNvSpPr/>
          <p:nvPr/>
        </p:nvSpPr>
        <p:spPr>
          <a:xfrm>
            <a:off x="571472" y="3714752"/>
            <a:ext cx="7715304" cy="646331"/>
          </a:xfrm>
          <a:prstGeom prst="rect">
            <a:avLst/>
          </a:prstGeom>
        </p:spPr>
        <p:txBody>
          <a:bodyPr wrap="square">
            <a:spAutoFit/>
          </a:bodyPr>
          <a:lstStyle/>
          <a:p>
            <a:r>
              <a:rPr lang="zh-CN" altLang="en-US" dirty="0" smtClean="0"/>
              <a:t>（</a:t>
            </a:r>
            <a:r>
              <a:rPr lang="en-US" dirty="0" smtClean="0"/>
              <a:t>1</a:t>
            </a:r>
            <a:r>
              <a:rPr lang="zh-CN" altLang="en-US" dirty="0" smtClean="0"/>
              <a:t>）打开</a:t>
            </a:r>
            <a:r>
              <a:rPr lang="en-US" dirty="0" smtClean="0"/>
              <a:t>SQL Server Management Studio</a:t>
            </a:r>
            <a:r>
              <a:rPr lang="zh-CN" altLang="en-US" dirty="0" smtClean="0"/>
              <a:t>，在工具栏上单击“新建查询”按钮，打开</a:t>
            </a:r>
            <a:r>
              <a:rPr lang="en-US" dirty="0" smtClean="0"/>
              <a:t>SQL</a:t>
            </a:r>
            <a:r>
              <a:rPr lang="zh-CN" altLang="en-US" dirty="0" smtClean="0"/>
              <a:t>编辑器，编写如下代码：</a:t>
            </a:r>
            <a:endParaRPr lang="zh-CN" altLang="en-US" dirty="0"/>
          </a:p>
        </p:txBody>
      </p:sp>
      <p:graphicFrame>
        <p:nvGraphicFramePr>
          <p:cNvPr id="8" name="表格 7"/>
          <p:cNvGraphicFramePr>
            <a:graphicFrameLocks noGrp="1"/>
          </p:cNvGraphicFramePr>
          <p:nvPr/>
        </p:nvGraphicFramePr>
        <p:xfrm>
          <a:off x="1071538" y="4500570"/>
          <a:ext cx="2786082" cy="1625600"/>
        </p:xfrm>
        <a:graphic>
          <a:graphicData uri="http://schemas.openxmlformats.org/drawingml/2006/table">
            <a:tbl>
              <a:tblPr/>
              <a:tblGrid>
                <a:gridCol w="2786082"/>
              </a:tblGrid>
              <a:tr h="0">
                <a:tc>
                  <a:txBody>
                    <a:bodyPr/>
                    <a:lstStyle/>
                    <a:p>
                      <a:pPr indent="269875" algn="just">
                        <a:lnSpc>
                          <a:spcPts val="1560"/>
                        </a:lnSpc>
                        <a:spcAft>
                          <a:spcPts val="0"/>
                        </a:spcAft>
                      </a:pPr>
                      <a:endParaRPr lang="en-US" sz="1600" kern="100" dirty="0" smtClean="0">
                        <a:latin typeface="Times New Roman"/>
                        <a:ea typeface="宋体"/>
                      </a:endParaRPr>
                    </a:p>
                    <a:p>
                      <a:pPr indent="269875" algn="just">
                        <a:lnSpc>
                          <a:spcPts val="1560"/>
                        </a:lnSpc>
                        <a:spcAft>
                          <a:spcPts val="0"/>
                        </a:spcAft>
                      </a:pPr>
                      <a:r>
                        <a:rPr lang="en-US" sz="1600" kern="100" dirty="0" smtClean="0">
                          <a:latin typeface="Times New Roman"/>
                          <a:ea typeface="宋体"/>
                        </a:rPr>
                        <a:t>CREATE </a:t>
                      </a:r>
                      <a:r>
                        <a:rPr lang="en-US" sz="1600" kern="100" dirty="0">
                          <a:latin typeface="Times New Roman"/>
                          <a:ea typeface="宋体"/>
                        </a:rPr>
                        <a:t>TABLE </a:t>
                      </a:r>
                      <a:r>
                        <a:rPr lang="zh-CN" sz="1600" kern="100" dirty="0">
                          <a:latin typeface="Times New Roman"/>
                          <a:ea typeface="宋体"/>
                        </a:rPr>
                        <a:t>系部</a:t>
                      </a:r>
                    </a:p>
                    <a:p>
                      <a:pPr indent="269875" algn="just">
                        <a:lnSpc>
                          <a:spcPts val="1560"/>
                        </a:lnSpc>
                        <a:spcAft>
                          <a:spcPts val="0"/>
                        </a:spcAft>
                      </a:pPr>
                      <a:r>
                        <a:rPr lang="en-US" sz="1600" kern="100" dirty="0">
                          <a:latin typeface="Times New Roman"/>
                          <a:ea typeface="宋体"/>
                        </a:rPr>
                        <a:t>(</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系部代码</a:t>
                      </a:r>
                      <a:r>
                        <a:rPr lang="en-US" sz="1600" kern="100" dirty="0">
                          <a:latin typeface="Times New Roman"/>
                          <a:ea typeface="宋体"/>
                        </a:rPr>
                        <a:t>  </a:t>
                      </a:r>
                      <a:r>
                        <a:rPr lang="en-US" sz="1600" kern="100" dirty="0" err="1">
                          <a:latin typeface="Times New Roman"/>
                          <a:ea typeface="宋体"/>
                        </a:rPr>
                        <a:t>int</a:t>
                      </a:r>
                      <a:r>
                        <a:rPr lang="en-US" sz="1600" kern="100" dirty="0">
                          <a:latin typeface="Times New Roman"/>
                          <a:ea typeface="宋体"/>
                        </a:rPr>
                        <a:t> ,</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系部名称</a:t>
                      </a:r>
                      <a:r>
                        <a:rPr lang="en-US" sz="1600" kern="100" dirty="0">
                          <a:latin typeface="Times New Roman"/>
                          <a:ea typeface="宋体"/>
                        </a:rPr>
                        <a:t>  </a:t>
                      </a:r>
                      <a:r>
                        <a:rPr lang="en-US" sz="1600" kern="100" dirty="0" err="1">
                          <a:latin typeface="Times New Roman"/>
                          <a:ea typeface="宋体"/>
                        </a:rPr>
                        <a:t>varchar</a:t>
                      </a:r>
                      <a:r>
                        <a:rPr lang="en-US" sz="1600" kern="100" dirty="0">
                          <a:latin typeface="Times New Roman"/>
                          <a:ea typeface="宋体"/>
                        </a:rPr>
                        <a:t>(50) ,</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办公电话</a:t>
                      </a:r>
                      <a:r>
                        <a:rPr lang="en-US" sz="1600" kern="100" dirty="0">
                          <a:latin typeface="Times New Roman"/>
                          <a:ea typeface="宋体"/>
                        </a:rPr>
                        <a:t>  char(11),</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系主任</a:t>
                      </a:r>
                      <a:r>
                        <a:rPr lang="en-US" sz="1600" kern="100" dirty="0">
                          <a:latin typeface="Times New Roman"/>
                          <a:ea typeface="宋体"/>
                        </a:rPr>
                        <a:t>    </a:t>
                      </a:r>
                      <a:r>
                        <a:rPr lang="en-US" sz="1600" kern="100" dirty="0" err="1">
                          <a:latin typeface="Times New Roman"/>
                          <a:ea typeface="宋体"/>
                        </a:rPr>
                        <a:t>varchar</a:t>
                      </a:r>
                      <a:r>
                        <a:rPr lang="en-US" sz="1600" kern="100" dirty="0">
                          <a:latin typeface="Times New Roman"/>
                          <a:ea typeface="宋体"/>
                        </a:rPr>
                        <a:t>(20)</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a:t>
                      </a:r>
                      <a:endParaRPr lang="zh-CN" sz="16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矩形 8"/>
          <p:cNvSpPr/>
          <p:nvPr/>
        </p:nvSpPr>
        <p:spPr>
          <a:xfrm>
            <a:off x="4071934" y="4572008"/>
            <a:ext cx="4572000" cy="1077218"/>
          </a:xfrm>
          <a:prstGeom prst="rect">
            <a:avLst/>
          </a:prstGeom>
        </p:spPr>
        <p:txBody>
          <a:bodyPr>
            <a:spAutoFit/>
          </a:bodyPr>
          <a:lstStyle/>
          <a:p>
            <a:r>
              <a:rPr lang="zh-CN" altLang="en-US" sz="1600" dirty="0" smtClean="0"/>
              <a:t>（</a:t>
            </a:r>
            <a:r>
              <a:rPr lang="en-US" sz="1600" dirty="0" smtClean="0"/>
              <a:t>2</a:t>
            </a:r>
            <a:r>
              <a:rPr lang="zh-CN" altLang="en-US" sz="1600" dirty="0" smtClean="0"/>
              <a:t>）单击工具栏上的</a:t>
            </a:r>
            <a:r>
              <a:rPr lang="en-US" altLang="zh-CN" sz="1600" dirty="0" smtClean="0"/>
              <a:t>【</a:t>
            </a:r>
            <a:r>
              <a:rPr lang="zh-CN" altLang="en-US" sz="1600" dirty="0" smtClean="0"/>
              <a:t>执行</a:t>
            </a:r>
            <a:r>
              <a:rPr lang="en-US" altLang="zh-CN" sz="1600" dirty="0" smtClean="0"/>
              <a:t>】</a:t>
            </a:r>
            <a:r>
              <a:rPr lang="zh-CN" altLang="en-US" sz="1600" dirty="0" smtClean="0"/>
              <a:t>按钮；</a:t>
            </a:r>
          </a:p>
          <a:p>
            <a:r>
              <a:rPr lang="zh-CN" altLang="en-US" sz="1600" dirty="0" smtClean="0"/>
              <a:t>（</a:t>
            </a:r>
            <a:r>
              <a:rPr lang="en-US" sz="1600" dirty="0" smtClean="0"/>
              <a:t>3</a:t>
            </a:r>
            <a:r>
              <a:rPr lang="zh-CN" altLang="en-US" sz="1600" dirty="0" smtClean="0"/>
              <a:t>）刷新“对象资源管理器”中的“数据库”文件夹下的“学生管理”，展开“学生管理”数据库下的表，可以看到“系部”表创建完成。</a:t>
            </a:r>
            <a:endParaRPr lang="zh-CN" altLang="en-US" sz="1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b="1" dirty="0" smtClean="0"/>
              <a:t>任务</a:t>
            </a:r>
            <a:r>
              <a:rPr lang="en-US" altLang="en-US" b="1" dirty="0" smtClean="0"/>
              <a:t>3.1 </a:t>
            </a:r>
            <a:r>
              <a:rPr lang="zh-CN" altLang="en-US" b="1" dirty="0" smtClean="0"/>
              <a:t>创建表</a:t>
            </a:r>
            <a:endParaRPr lang="en-US" altLang="zh-CN" b="1" dirty="0" smtClean="0"/>
          </a:p>
          <a:p>
            <a:r>
              <a:rPr lang="zh-CN" altLang="en-US" b="1" dirty="0" smtClean="0"/>
              <a:t>任务</a:t>
            </a:r>
            <a:r>
              <a:rPr lang="en-US" altLang="en-US" b="1" dirty="0" smtClean="0"/>
              <a:t>3.2 </a:t>
            </a:r>
            <a:r>
              <a:rPr lang="zh-CN" altLang="en-US" b="1" dirty="0" smtClean="0"/>
              <a:t>修改表</a:t>
            </a:r>
            <a:endParaRPr lang="en-US" altLang="zh-CN" b="1" dirty="0" smtClean="0"/>
          </a:p>
          <a:p>
            <a:r>
              <a:rPr lang="zh-CN" altLang="en-US" b="1" dirty="0" smtClean="0"/>
              <a:t>任务</a:t>
            </a:r>
            <a:r>
              <a:rPr lang="en-US" altLang="en-US" b="1" dirty="0" smtClean="0"/>
              <a:t>3.3 </a:t>
            </a:r>
            <a:r>
              <a:rPr lang="zh-CN" altLang="en-US" b="1" dirty="0" smtClean="0"/>
              <a:t>删除表</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非空（</a:t>
            </a:r>
            <a:r>
              <a:rPr lang="en-US" dirty="0" smtClean="0"/>
              <a:t>NOT NULL</a:t>
            </a:r>
            <a:r>
              <a:rPr lang="zh-CN" altLang="en-US" dirty="0" smtClean="0"/>
              <a:t>）约束</a:t>
            </a:r>
            <a:endParaRPr lang="en-US" altLang="zh-CN" dirty="0" smtClean="0"/>
          </a:p>
          <a:p>
            <a:r>
              <a:rPr lang="zh-CN" altLang="en-US" dirty="0" smtClean="0"/>
              <a:t>主键（</a:t>
            </a:r>
            <a:r>
              <a:rPr lang="en-US" dirty="0" smtClean="0"/>
              <a:t>PRIMARY KEY</a:t>
            </a:r>
            <a:r>
              <a:rPr lang="zh-CN" altLang="en-US" dirty="0" smtClean="0"/>
              <a:t>）约束</a:t>
            </a:r>
            <a:endParaRPr lang="en-US" altLang="zh-CN" dirty="0" smtClean="0"/>
          </a:p>
          <a:p>
            <a:r>
              <a:rPr lang="zh-CN" altLang="en-US" dirty="0" smtClean="0"/>
              <a:t>唯一（</a:t>
            </a:r>
            <a:r>
              <a:rPr lang="en-US" dirty="0" smtClean="0"/>
              <a:t>UNIQUE</a:t>
            </a:r>
            <a:r>
              <a:rPr lang="zh-CN" altLang="en-US" dirty="0" smtClean="0"/>
              <a:t>）约束</a:t>
            </a:r>
            <a:endParaRPr lang="en-US" altLang="zh-CN" dirty="0" smtClean="0"/>
          </a:p>
          <a:p>
            <a:r>
              <a:rPr lang="zh-CN" altLang="en-US" dirty="0" smtClean="0"/>
              <a:t>检查（</a:t>
            </a:r>
            <a:r>
              <a:rPr lang="en-US" dirty="0" smtClean="0"/>
              <a:t>CHECK</a:t>
            </a:r>
            <a:r>
              <a:rPr lang="zh-CN" altLang="en-US" dirty="0" smtClean="0"/>
              <a:t>）约束</a:t>
            </a:r>
            <a:endParaRPr lang="en-US" altLang="zh-CN" dirty="0" smtClean="0"/>
          </a:p>
          <a:p>
            <a:r>
              <a:rPr lang="zh-CN" altLang="en-US" dirty="0" smtClean="0"/>
              <a:t>外键（</a:t>
            </a:r>
            <a:r>
              <a:rPr lang="en-US" dirty="0" smtClean="0"/>
              <a:t>FOREIGN KEY</a:t>
            </a:r>
            <a:r>
              <a:rPr lang="zh-CN" altLang="en-US" dirty="0" smtClean="0"/>
              <a:t>）约束</a:t>
            </a:r>
            <a:endParaRPr lang="en-US" altLang="zh-CN" dirty="0" smtClean="0"/>
          </a:p>
          <a:p>
            <a:r>
              <a:rPr lang="zh-CN" altLang="en-US" dirty="0" smtClean="0"/>
              <a:t>默认（</a:t>
            </a:r>
            <a:r>
              <a:rPr lang="en-US" dirty="0" smtClean="0"/>
              <a:t>DEFAULT</a:t>
            </a:r>
            <a:r>
              <a:rPr lang="zh-CN" altLang="en-US" dirty="0" smtClean="0"/>
              <a:t>）约束</a:t>
            </a:r>
            <a:endParaRPr lang="zh-CN" altLang="en-US" dirty="0"/>
          </a:p>
        </p:txBody>
      </p:sp>
      <p:sp>
        <p:nvSpPr>
          <p:cNvPr id="3" name="标题 2"/>
          <p:cNvSpPr>
            <a:spLocks noGrp="1"/>
          </p:cNvSpPr>
          <p:nvPr>
            <p:ph type="title"/>
          </p:nvPr>
        </p:nvSpPr>
        <p:spPr/>
        <p:txBody>
          <a:bodyPr/>
          <a:lstStyle/>
          <a:p>
            <a:r>
              <a:rPr lang="zh-CN" altLang="en-US" dirty="0" smtClean="0"/>
              <a:t>约束</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408333" cy="1682227"/>
          </a:xfrm>
        </p:spPr>
        <p:txBody>
          <a:bodyPr/>
          <a:lstStyle/>
          <a:p>
            <a:r>
              <a:rPr lang="zh-CN" altLang="en-US" dirty="0" smtClean="0"/>
              <a:t>列是否为空决定了表中的字段是否允许为空值。设置了非空约束的列，满足列的取值不为空的要求。在创建表时候使用</a:t>
            </a:r>
            <a:r>
              <a:rPr lang="en-US" dirty="0" smtClean="0"/>
              <a:t>NOT  NULL</a:t>
            </a:r>
            <a:r>
              <a:rPr lang="zh-CN" altLang="en-US" dirty="0" smtClean="0"/>
              <a:t>关键字指定非空约束的语法规则为：</a:t>
            </a:r>
          </a:p>
          <a:p>
            <a:endParaRPr lang="zh-CN" altLang="en-US" dirty="0"/>
          </a:p>
        </p:txBody>
      </p:sp>
      <p:sp>
        <p:nvSpPr>
          <p:cNvPr id="3" name="标题 2"/>
          <p:cNvSpPr>
            <a:spLocks noGrp="1"/>
          </p:cNvSpPr>
          <p:nvPr>
            <p:ph type="title"/>
          </p:nvPr>
        </p:nvSpPr>
        <p:spPr/>
        <p:txBody>
          <a:bodyPr>
            <a:normAutofit/>
          </a:bodyPr>
          <a:lstStyle/>
          <a:p>
            <a:r>
              <a:rPr lang="zh-CN" altLang="en-US" dirty="0" smtClean="0"/>
              <a:t>非空（</a:t>
            </a:r>
            <a:r>
              <a:rPr lang="en-US" dirty="0" smtClean="0"/>
              <a:t>NOT NULL</a:t>
            </a:r>
            <a:r>
              <a:rPr lang="zh-CN" altLang="en-US" dirty="0" smtClean="0"/>
              <a:t>）约束</a:t>
            </a:r>
            <a:endParaRPr lang="zh-CN" altLang="en-US" dirty="0"/>
          </a:p>
        </p:txBody>
      </p:sp>
      <p:graphicFrame>
        <p:nvGraphicFramePr>
          <p:cNvPr id="6" name="表格 5"/>
          <p:cNvGraphicFramePr>
            <a:graphicFrameLocks noGrp="1"/>
          </p:cNvGraphicFramePr>
          <p:nvPr/>
        </p:nvGraphicFramePr>
        <p:xfrm>
          <a:off x="1428728" y="4357694"/>
          <a:ext cx="5411470" cy="1625600"/>
        </p:xfrm>
        <a:graphic>
          <a:graphicData uri="http://schemas.openxmlformats.org/drawingml/2006/table">
            <a:tbl>
              <a:tblPr/>
              <a:tblGrid>
                <a:gridCol w="5411470"/>
              </a:tblGrid>
              <a:tr h="0">
                <a:tc>
                  <a:txBody>
                    <a:bodyPr/>
                    <a:lstStyle/>
                    <a:p>
                      <a:pPr indent="269875" algn="just">
                        <a:lnSpc>
                          <a:spcPts val="1560"/>
                        </a:lnSpc>
                        <a:spcAft>
                          <a:spcPts val="0"/>
                        </a:spcAft>
                      </a:pPr>
                      <a:r>
                        <a:rPr lang="en-US" sz="1050" kern="100" dirty="0">
                          <a:latin typeface="Times New Roman"/>
                          <a:ea typeface="宋体"/>
                        </a:rPr>
                        <a:t>CREATE TABLE </a:t>
                      </a:r>
                      <a:r>
                        <a:rPr lang="zh-CN" sz="1050" kern="100" dirty="0">
                          <a:latin typeface="Times New Roman"/>
                          <a:ea typeface="宋体"/>
                        </a:rPr>
                        <a:t>表名</a:t>
                      </a:r>
                    </a:p>
                    <a:p>
                      <a:pPr indent="269875" algn="just">
                        <a:lnSpc>
                          <a:spcPts val="1560"/>
                        </a:lnSpc>
                        <a:spcAft>
                          <a:spcPts val="0"/>
                        </a:spcAft>
                      </a:pPr>
                      <a:r>
                        <a:rPr lang="zh-CN" sz="1050" kern="100" dirty="0">
                          <a:latin typeface="Times New Roman"/>
                          <a:ea typeface="宋体"/>
                        </a:rPr>
                        <a:t>（</a:t>
                      </a:r>
                    </a:p>
                    <a:p>
                      <a:pPr indent="269875" algn="just">
                        <a:lnSpc>
                          <a:spcPts val="1560"/>
                        </a:lnSpc>
                        <a:spcAft>
                          <a:spcPts val="0"/>
                        </a:spcAft>
                      </a:pPr>
                      <a:r>
                        <a:rPr lang="en-US" sz="1050" kern="100" dirty="0">
                          <a:latin typeface="Times New Roman"/>
                          <a:ea typeface="宋体"/>
                        </a:rPr>
                        <a:t>  </a:t>
                      </a:r>
                      <a:r>
                        <a:rPr lang="zh-CN" sz="1050" kern="100" dirty="0">
                          <a:latin typeface="Times New Roman"/>
                          <a:ea typeface="宋体"/>
                        </a:rPr>
                        <a:t>列名</a:t>
                      </a:r>
                      <a:r>
                        <a:rPr lang="en-US" sz="1050" kern="100" dirty="0">
                          <a:latin typeface="Times New Roman"/>
                          <a:ea typeface="宋体"/>
                        </a:rPr>
                        <a:t>1  </a:t>
                      </a:r>
                      <a:r>
                        <a:rPr lang="zh-CN" sz="1050" kern="100" dirty="0">
                          <a:latin typeface="Times New Roman"/>
                          <a:ea typeface="宋体"/>
                        </a:rPr>
                        <a:t>数据类型</a:t>
                      </a:r>
                      <a:r>
                        <a:rPr lang="en-US" sz="1050" kern="100" dirty="0">
                          <a:latin typeface="Times New Roman"/>
                          <a:ea typeface="宋体"/>
                        </a:rPr>
                        <a:t>  NOT  NULL ,</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  </a:t>
                      </a:r>
                      <a:r>
                        <a:rPr lang="zh-CN" sz="1050" kern="100" dirty="0">
                          <a:latin typeface="Times New Roman"/>
                          <a:ea typeface="宋体"/>
                        </a:rPr>
                        <a:t>列名</a:t>
                      </a:r>
                      <a:r>
                        <a:rPr lang="en-US" sz="1050" kern="100" dirty="0">
                          <a:latin typeface="Times New Roman"/>
                          <a:ea typeface="宋体"/>
                        </a:rPr>
                        <a:t>2  </a:t>
                      </a:r>
                      <a:r>
                        <a:rPr lang="zh-CN" sz="1050" kern="100" dirty="0">
                          <a:latin typeface="Times New Roman"/>
                          <a:ea typeface="宋体"/>
                        </a:rPr>
                        <a:t>数据类型</a:t>
                      </a:r>
                      <a:r>
                        <a:rPr lang="en-US" sz="1050" kern="100" dirty="0">
                          <a:latin typeface="Times New Roman"/>
                          <a:ea typeface="宋体"/>
                        </a:rPr>
                        <a:t>  ,</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  </a:t>
                      </a:r>
                      <a:r>
                        <a:rPr lang="zh-CN" sz="1050" kern="100" dirty="0">
                          <a:latin typeface="Times New Roman"/>
                          <a:ea typeface="宋体"/>
                        </a:rPr>
                        <a:t>列名</a:t>
                      </a:r>
                      <a:r>
                        <a:rPr lang="en-US" sz="1050" kern="100" dirty="0">
                          <a:latin typeface="Times New Roman"/>
                          <a:ea typeface="宋体"/>
                        </a:rPr>
                        <a:t>3  </a:t>
                      </a:r>
                      <a:r>
                        <a:rPr lang="zh-CN" sz="1050" kern="100" dirty="0">
                          <a:latin typeface="Times New Roman"/>
                          <a:ea typeface="宋体"/>
                        </a:rPr>
                        <a:t>数据类型</a:t>
                      </a:r>
                      <a:r>
                        <a:rPr lang="en-US" sz="1050" kern="100" dirty="0">
                          <a:latin typeface="Times New Roman"/>
                          <a:ea typeface="宋体"/>
                        </a:rPr>
                        <a:t>  ,</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   ......</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  </a:t>
                      </a:r>
                      <a:r>
                        <a:rPr lang="zh-CN" sz="1050" kern="100" dirty="0">
                          <a:latin typeface="Times New Roman"/>
                          <a:ea typeface="宋体"/>
                        </a:rPr>
                        <a:t>列名</a:t>
                      </a:r>
                      <a:r>
                        <a:rPr lang="en-US" sz="1050" kern="100" dirty="0">
                          <a:latin typeface="Times New Roman"/>
                          <a:ea typeface="宋体"/>
                        </a:rPr>
                        <a:t>n  </a:t>
                      </a:r>
                      <a:r>
                        <a:rPr lang="zh-CN" sz="1050" kern="100" dirty="0">
                          <a:latin typeface="Times New Roman"/>
                          <a:ea typeface="宋体"/>
                        </a:rPr>
                        <a:t>数据类型</a:t>
                      </a:r>
                    </a:p>
                    <a:p>
                      <a:pPr indent="269875" algn="just">
                        <a:lnSpc>
                          <a:spcPts val="1560"/>
                        </a:lnSpc>
                        <a:spcAft>
                          <a:spcPts val="0"/>
                        </a:spcAft>
                      </a:pPr>
                      <a:r>
                        <a:rPr lang="en-US" sz="1050" kern="100" dirty="0">
                          <a:latin typeface="Times New Roman"/>
                          <a:ea typeface="宋体"/>
                        </a:rPr>
                        <a:t>)</a:t>
                      </a:r>
                      <a:endParaRPr lang="zh-CN" sz="105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8596" y="1000108"/>
            <a:ext cx="8501122" cy="646331"/>
          </a:xfrm>
          <a:prstGeom prst="rect">
            <a:avLst/>
          </a:prstGeom>
        </p:spPr>
        <p:txBody>
          <a:bodyPr wrap="square">
            <a:spAutoFit/>
          </a:bodyPr>
          <a:lstStyle/>
          <a:p>
            <a:r>
              <a:rPr lang="en-US" altLang="zh-CN" dirty="0" smtClean="0"/>
              <a:t>【</a:t>
            </a:r>
            <a:r>
              <a:rPr lang="zh-CN" altLang="en-US" dirty="0" smtClean="0"/>
              <a:t>例</a:t>
            </a:r>
            <a:r>
              <a:rPr lang="en-US" dirty="0" smtClean="0"/>
              <a:t>3-2</a:t>
            </a:r>
            <a:r>
              <a:rPr lang="en-US" altLang="zh-CN" dirty="0" smtClean="0"/>
              <a:t>】</a:t>
            </a:r>
            <a:r>
              <a:rPr lang="zh-CN" altLang="en-US" dirty="0" smtClean="0"/>
              <a:t>在“学生管理”数据库中创建带非空约束的“课程”表，具体的表结构如表所示。</a:t>
            </a:r>
            <a:endParaRPr lang="zh-CN" altLang="en-US" dirty="0"/>
          </a:p>
        </p:txBody>
      </p:sp>
      <p:graphicFrame>
        <p:nvGraphicFramePr>
          <p:cNvPr id="4" name="表格 3"/>
          <p:cNvGraphicFramePr>
            <a:graphicFrameLocks noGrp="1"/>
          </p:cNvGraphicFramePr>
          <p:nvPr/>
        </p:nvGraphicFramePr>
        <p:xfrm>
          <a:off x="785787" y="1785926"/>
          <a:ext cx="5500726" cy="1625600"/>
        </p:xfrm>
        <a:graphic>
          <a:graphicData uri="http://schemas.openxmlformats.org/drawingml/2006/table">
            <a:tbl>
              <a:tblPr/>
              <a:tblGrid>
                <a:gridCol w="1375001"/>
                <a:gridCol w="1375001"/>
                <a:gridCol w="1375001"/>
                <a:gridCol w="1375723"/>
              </a:tblGrid>
              <a:tr h="0">
                <a:tc>
                  <a:txBody>
                    <a:bodyPr/>
                    <a:lstStyle/>
                    <a:p>
                      <a:pPr indent="266700" algn="ctr">
                        <a:lnSpc>
                          <a:spcPts val="1560"/>
                        </a:lnSpc>
                        <a:spcAft>
                          <a:spcPts val="0"/>
                        </a:spcAft>
                      </a:pPr>
                      <a:r>
                        <a:rPr lang="zh-CN" sz="1600" kern="100" dirty="0">
                          <a:latin typeface="Times New Roman"/>
                          <a:ea typeface="黑体"/>
                        </a:rPr>
                        <a:t>字段名称</a:t>
                      </a:r>
                      <a:endParaRPr lang="zh-CN" sz="1600" kern="100" dirty="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6700" algn="ctr">
                        <a:lnSpc>
                          <a:spcPts val="1560"/>
                        </a:lnSpc>
                        <a:spcAft>
                          <a:spcPts val="0"/>
                        </a:spcAft>
                      </a:pPr>
                      <a:r>
                        <a:rPr lang="zh-CN" sz="1600" kern="100">
                          <a:latin typeface="Times New Roman"/>
                          <a:ea typeface="黑体"/>
                        </a:rPr>
                        <a:t>数据类型</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rPr>
                        <a:t>是否允许</a:t>
                      </a:r>
                      <a:r>
                        <a:rPr lang="en-US" sz="1600" kern="100">
                          <a:latin typeface="Times New Roman"/>
                          <a:ea typeface="黑体"/>
                        </a:rPr>
                        <a:t>NULL</a:t>
                      </a:r>
                      <a:r>
                        <a:rPr lang="zh-CN" sz="1600" kern="100">
                          <a:latin typeface="Times New Roman"/>
                          <a:ea typeface="黑体"/>
                        </a:rPr>
                        <a:t>值</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rPr>
                        <a:t>约束</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r>
              <a:tr h="0">
                <a:tc>
                  <a:txBody>
                    <a:bodyPr/>
                    <a:lstStyle/>
                    <a:p>
                      <a:pPr indent="269875" algn="ctr">
                        <a:lnSpc>
                          <a:spcPts val="1560"/>
                        </a:lnSpc>
                        <a:spcAft>
                          <a:spcPts val="0"/>
                        </a:spcAft>
                      </a:pPr>
                      <a:r>
                        <a:rPr lang="zh-CN" sz="1600" kern="100">
                          <a:latin typeface="Times New Roman"/>
                          <a:ea typeface="宋体"/>
                        </a:rPr>
                        <a:t>课程编号</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int</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否</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ctr">
                        <a:lnSpc>
                          <a:spcPts val="1560"/>
                        </a:lnSpc>
                        <a:spcAft>
                          <a:spcPts val="0"/>
                        </a:spcAft>
                      </a:pPr>
                      <a:r>
                        <a:rPr lang="zh-CN" sz="1600" kern="100">
                          <a:latin typeface="Times New Roman"/>
                          <a:ea typeface="宋体"/>
                        </a:rPr>
                        <a:t>课程名称</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varchar(50)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dirty="0">
                          <a:latin typeface="Times New Roman"/>
                          <a:ea typeface="宋体"/>
                        </a:rPr>
                        <a:t>否</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ctr">
                        <a:lnSpc>
                          <a:spcPts val="1560"/>
                        </a:lnSpc>
                        <a:spcAft>
                          <a:spcPts val="0"/>
                        </a:spcAft>
                      </a:pPr>
                      <a:r>
                        <a:rPr lang="zh-CN" sz="1600" kern="100">
                          <a:latin typeface="Times New Roman"/>
                          <a:ea typeface="宋体"/>
                        </a:rPr>
                        <a:t>课程性质</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varchar(30)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否</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3345">
                <a:tc>
                  <a:txBody>
                    <a:bodyPr/>
                    <a:lstStyle/>
                    <a:p>
                      <a:pPr indent="269875" algn="ctr">
                        <a:lnSpc>
                          <a:spcPts val="1560"/>
                        </a:lnSpc>
                        <a:spcAft>
                          <a:spcPts val="0"/>
                        </a:spcAft>
                      </a:pPr>
                      <a:r>
                        <a:rPr lang="zh-CN" sz="1600" kern="100">
                          <a:latin typeface="Times New Roman"/>
                          <a:ea typeface="宋体"/>
                        </a:rPr>
                        <a:t>学分</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int</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否</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ctr">
                        <a:lnSpc>
                          <a:spcPts val="1560"/>
                        </a:lnSpc>
                        <a:spcAft>
                          <a:spcPts val="0"/>
                        </a:spcAft>
                      </a:pPr>
                      <a:r>
                        <a:rPr lang="zh-CN" sz="1600" kern="100">
                          <a:latin typeface="Times New Roman"/>
                          <a:ea typeface="宋体"/>
                        </a:rPr>
                        <a:t>开课学期</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varchar(20)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否</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ctr">
                        <a:lnSpc>
                          <a:spcPts val="1560"/>
                        </a:lnSpc>
                        <a:spcAft>
                          <a:spcPts val="0"/>
                        </a:spcAft>
                      </a:pPr>
                      <a:r>
                        <a:rPr lang="zh-CN" sz="1600" kern="100">
                          <a:latin typeface="Times New Roman"/>
                          <a:ea typeface="宋体"/>
                        </a:rPr>
                        <a:t>课程分类</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varchar(20)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否</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928662" y="3571876"/>
            <a:ext cx="4572000" cy="923330"/>
          </a:xfrm>
          <a:prstGeom prst="rect">
            <a:avLst/>
          </a:prstGeom>
        </p:spPr>
        <p:txBody>
          <a:bodyPr>
            <a:spAutoFit/>
          </a:bodyPr>
          <a:lstStyle/>
          <a:p>
            <a:r>
              <a:rPr lang="zh-CN" altLang="en-US" dirty="0" smtClean="0"/>
              <a:t>①打开</a:t>
            </a:r>
            <a:r>
              <a:rPr lang="en-US" dirty="0" smtClean="0"/>
              <a:t>SQL Server Management Studio</a:t>
            </a:r>
            <a:r>
              <a:rPr lang="zh-CN" altLang="en-US" dirty="0" smtClean="0"/>
              <a:t>，在工具栏上单击“新建查询”按钮，打开</a:t>
            </a:r>
            <a:r>
              <a:rPr lang="en-US" dirty="0" smtClean="0"/>
              <a:t>SQL</a:t>
            </a:r>
            <a:r>
              <a:rPr lang="zh-CN" altLang="en-US" dirty="0" smtClean="0"/>
              <a:t>编辑器，编写如下代码：</a:t>
            </a:r>
            <a:endParaRPr lang="zh-CN" altLang="en-US" dirty="0"/>
          </a:p>
        </p:txBody>
      </p:sp>
      <p:graphicFrame>
        <p:nvGraphicFramePr>
          <p:cNvPr id="6" name="表格 5"/>
          <p:cNvGraphicFramePr>
            <a:graphicFrameLocks noGrp="1"/>
          </p:cNvGraphicFramePr>
          <p:nvPr/>
        </p:nvGraphicFramePr>
        <p:xfrm>
          <a:off x="1000100" y="4500570"/>
          <a:ext cx="3500462" cy="2032000"/>
        </p:xfrm>
        <a:graphic>
          <a:graphicData uri="http://schemas.openxmlformats.org/drawingml/2006/table">
            <a:tbl>
              <a:tblPr/>
              <a:tblGrid>
                <a:gridCol w="3500462"/>
              </a:tblGrid>
              <a:tr h="0">
                <a:tc>
                  <a:txBody>
                    <a:bodyPr/>
                    <a:lstStyle/>
                    <a:p>
                      <a:pPr indent="269875" algn="just">
                        <a:lnSpc>
                          <a:spcPts val="1560"/>
                        </a:lnSpc>
                        <a:spcAft>
                          <a:spcPts val="0"/>
                        </a:spcAft>
                      </a:pPr>
                      <a:endParaRPr lang="en-US" sz="1600" kern="100" dirty="0" smtClean="0">
                        <a:latin typeface="Times New Roman"/>
                        <a:ea typeface="宋体"/>
                      </a:endParaRPr>
                    </a:p>
                    <a:p>
                      <a:pPr indent="269875" algn="just">
                        <a:lnSpc>
                          <a:spcPts val="1560"/>
                        </a:lnSpc>
                        <a:spcAft>
                          <a:spcPts val="0"/>
                        </a:spcAft>
                      </a:pPr>
                      <a:r>
                        <a:rPr lang="en-US" sz="1600" kern="100" dirty="0" smtClean="0">
                          <a:latin typeface="Times New Roman"/>
                          <a:ea typeface="宋体"/>
                        </a:rPr>
                        <a:t>CREATE </a:t>
                      </a:r>
                      <a:r>
                        <a:rPr lang="en-US" sz="1600" kern="100" dirty="0">
                          <a:latin typeface="Times New Roman"/>
                          <a:ea typeface="宋体"/>
                        </a:rPr>
                        <a:t>TABLE </a:t>
                      </a:r>
                      <a:r>
                        <a:rPr lang="zh-CN" sz="1600" kern="100" dirty="0">
                          <a:latin typeface="Times New Roman"/>
                          <a:ea typeface="宋体"/>
                        </a:rPr>
                        <a:t>课程</a:t>
                      </a:r>
                    </a:p>
                    <a:p>
                      <a:pPr indent="269875" algn="just">
                        <a:lnSpc>
                          <a:spcPts val="1560"/>
                        </a:lnSpc>
                        <a:spcAft>
                          <a:spcPts val="0"/>
                        </a:spcAft>
                      </a:pPr>
                      <a:r>
                        <a:rPr lang="en-US" sz="1600" kern="100" dirty="0">
                          <a:latin typeface="Times New Roman"/>
                          <a:ea typeface="宋体"/>
                        </a:rPr>
                        <a:t>(</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课程编号</a:t>
                      </a:r>
                      <a:r>
                        <a:rPr lang="en-US" sz="1600" kern="100" dirty="0">
                          <a:latin typeface="Times New Roman"/>
                          <a:ea typeface="宋体"/>
                        </a:rPr>
                        <a:t>  </a:t>
                      </a:r>
                      <a:r>
                        <a:rPr lang="en-US" sz="1600" kern="100" dirty="0" err="1">
                          <a:latin typeface="Times New Roman"/>
                          <a:ea typeface="宋体"/>
                        </a:rPr>
                        <a:t>int</a:t>
                      </a:r>
                      <a:r>
                        <a:rPr lang="en-US" sz="1600" kern="100" dirty="0">
                          <a:latin typeface="Times New Roman"/>
                          <a:ea typeface="宋体"/>
                        </a:rPr>
                        <a:t>  not null,</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课程名称</a:t>
                      </a:r>
                      <a:r>
                        <a:rPr lang="en-US" sz="1600" kern="100" dirty="0">
                          <a:latin typeface="Times New Roman"/>
                          <a:ea typeface="宋体"/>
                        </a:rPr>
                        <a:t>  </a:t>
                      </a:r>
                      <a:r>
                        <a:rPr lang="en-US" sz="1600" kern="100" dirty="0" err="1">
                          <a:latin typeface="Times New Roman"/>
                          <a:ea typeface="宋体"/>
                        </a:rPr>
                        <a:t>varchar</a:t>
                      </a:r>
                      <a:r>
                        <a:rPr lang="en-US" sz="1600" kern="100" dirty="0">
                          <a:latin typeface="Times New Roman"/>
                          <a:ea typeface="宋体"/>
                        </a:rPr>
                        <a:t>(50) not null,</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课程性质</a:t>
                      </a:r>
                      <a:r>
                        <a:rPr lang="en-US" sz="1600" kern="100" dirty="0">
                          <a:latin typeface="Times New Roman"/>
                          <a:ea typeface="宋体"/>
                        </a:rPr>
                        <a:t>  </a:t>
                      </a:r>
                      <a:r>
                        <a:rPr lang="en-US" sz="1600" kern="100" dirty="0" err="1">
                          <a:latin typeface="Times New Roman"/>
                          <a:ea typeface="宋体"/>
                        </a:rPr>
                        <a:t>varchar</a:t>
                      </a:r>
                      <a:r>
                        <a:rPr lang="en-US" sz="1600" kern="100" dirty="0">
                          <a:latin typeface="Times New Roman"/>
                          <a:ea typeface="宋体"/>
                        </a:rPr>
                        <a:t>(30) not null,</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学分</a:t>
                      </a:r>
                      <a:r>
                        <a:rPr lang="en-US" sz="1600" kern="100" dirty="0">
                          <a:latin typeface="Times New Roman"/>
                          <a:ea typeface="宋体"/>
                        </a:rPr>
                        <a:t>      </a:t>
                      </a:r>
                      <a:r>
                        <a:rPr lang="en-US" sz="1600" kern="100" dirty="0" err="1">
                          <a:latin typeface="Times New Roman"/>
                          <a:ea typeface="宋体"/>
                        </a:rPr>
                        <a:t>int</a:t>
                      </a:r>
                      <a:r>
                        <a:rPr lang="en-US" sz="1600" kern="100" dirty="0">
                          <a:latin typeface="Times New Roman"/>
                          <a:ea typeface="宋体"/>
                        </a:rPr>
                        <a:t> not null,</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开课学期</a:t>
                      </a:r>
                      <a:r>
                        <a:rPr lang="en-US" sz="1600" kern="100" dirty="0">
                          <a:latin typeface="Times New Roman"/>
                          <a:ea typeface="宋体"/>
                        </a:rPr>
                        <a:t>  </a:t>
                      </a:r>
                      <a:r>
                        <a:rPr lang="en-US" sz="1600" kern="100" dirty="0" err="1">
                          <a:latin typeface="Times New Roman"/>
                          <a:ea typeface="宋体"/>
                        </a:rPr>
                        <a:t>varchar</a:t>
                      </a:r>
                      <a:r>
                        <a:rPr lang="en-US" sz="1600" kern="100" dirty="0">
                          <a:latin typeface="Times New Roman"/>
                          <a:ea typeface="宋体"/>
                        </a:rPr>
                        <a:t>(20) not null,</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课程分类</a:t>
                      </a:r>
                      <a:r>
                        <a:rPr lang="en-US" sz="1600" kern="100" dirty="0">
                          <a:latin typeface="Times New Roman"/>
                          <a:ea typeface="宋体"/>
                        </a:rPr>
                        <a:t>  </a:t>
                      </a:r>
                      <a:r>
                        <a:rPr lang="en-US" sz="1600" kern="100" dirty="0" err="1">
                          <a:latin typeface="Times New Roman"/>
                          <a:ea typeface="宋体"/>
                        </a:rPr>
                        <a:t>varchar</a:t>
                      </a:r>
                      <a:r>
                        <a:rPr lang="en-US" sz="1600" kern="100" dirty="0">
                          <a:latin typeface="Times New Roman"/>
                          <a:ea typeface="宋体"/>
                        </a:rPr>
                        <a:t>(20) not null</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a:t>
                      </a:r>
                      <a:endParaRPr lang="zh-CN" sz="16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矩形 6"/>
          <p:cNvSpPr/>
          <p:nvPr/>
        </p:nvSpPr>
        <p:spPr>
          <a:xfrm>
            <a:off x="4643438" y="4500570"/>
            <a:ext cx="4071966" cy="1477328"/>
          </a:xfrm>
          <a:prstGeom prst="rect">
            <a:avLst/>
          </a:prstGeom>
        </p:spPr>
        <p:txBody>
          <a:bodyPr wrap="square">
            <a:spAutoFit/>
          </a:bodyPr>
          <a:lstStyle/>
          <a:p>
            <a:r>
              <a:rPr lang="zh-CN" altLang="en-US" dirty="0" smtClean="0"/>
              <a:t>②单击工具栏上的</a:t>
            </a:r>
            <a:r>
              <a:rPr lang="en-US" altLang="zh-CN" dirty="0" smtClean="0"/>
              <a:t>【</a:t>
            </a:r>
            <a:r>
              <a:rPr lang="zh-CN" altLang="en-US" dirty="0" smtClean="0"/>
              <a:t>执行</a:t>
            </a:r>
            <a:r>
              <a:rPr lang="en-US" altLang="zh-CN" dirty="0" smtClean="0"/>
              <a:t>】</a:t>
            </a:r>
            <a:r>
              <a:rPr lang="zh-CN" altLang="en-US" dirty="0" smtClean="0"/>
              <a:t>按钮；</a:t>
            </a:r>
          </a:p>
          <a:p>
            <a:r>
              <a:rPr lang="zh-CN" altLang="en-US" dirty="0" smtClean="0"/>
              <a:t>③刷新“对象资源管理器”中的“数据库”文件夹下的“学生管理”，展开“学生管理”数据库下的表，可以看到“课程”表创建完成</a:t>
            </a:r>
            <a:endParaRPr lang="zh-CN" alt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85786" y="1928802"/>
            <a:ext cx="8001056" cy="2110855"/>
          </a:xfrm>
        </p:spPr>
        <p:txBody>
          <a:bodyPr/>
          <a:lstStyle/>
          <a:p>
            <a:r>
              <a:rPr lang="zh-CN" altLang="en-US" dirty="0" smtClean="0"/>
              <a:t>在表中定义一个主键来唯一标识表中的每行记录。每个表中只能有一个主键，要求主键列的数据唯一，并且不允许为空。在一个表中，不能有两行具有相同的主键值。在创建表的时候使用</a:t>
            </a:r>
            <a:r>
              <a:rPr lang="en-US" dirty="0" smtClean="0"/>
              <a:t>PRIMARY KEY</a:t>
            </a:r>
            <a:r>
              <a:rPr lang="zh-CN" altLang="en-US" dirty="0" smtClean="0"/>
              <a:t>来创建主键约束的语法规则为：</a:t>
            </a:r>
            <a:endParaRPr lang="zh-CN" altLang="en-US" dirty="0"/>
          </a:p>
        </p:txBody>
      </p:sp>
      <p:sp>
        <p:nvSpPr>
          <p:cNvPr id="3" name="标题 2"/>
          <p:cNvSpPr>
            <a:spLocks noGrp="1"/>
          </p:cNvSpPr>
          <p:nvPr>
            <p:ph type="title"/>
          </p:nvPr>
        </p:nvSpPr>
        <p:spPr/>
        <p:txBody>
          <a:bodyPr>
            <a:normAutofit/>
          </a:bodyPr>
          <a:lstStyle/>
          <a:p>
            <a:r>
              <a:rPr lang="zh-CN" altLang="en-US" dirty="0" smtClean="0"/>
              <a:t>主键（</a:t>
            </a:r>
            <a:r>
              <a:rPr lang="en-US" dirty="0" smtClean="0"/>
              <a:t>PRIMARY KEY</a:t>
            </a:r>
            <a:r>
              <a:rPr lang="zh-CN" altLang="en-US" dirty="0" smtClean="0"/>
              <a:t>）约束</a:t>
            </a:r>
            <a:endParaRPr lang="zh-CN" altLang="en-US" dirty="0"/>
          </a:p>
        </p:txBody>
      </p:sp>
      <p:graphicFrame>
        <p:nvGraphicFramePr>
          <p:cNvPr id="4" name="表格 3"/>
          <p:cNvGraphicFramePr>
            <a:graphicFrameLocks noGrp="1"/>
          </p:cNvGraphicFramePr>
          <p:nvPr/>
        </p:nvGraphicFramePr>
        <p:xfrm>
          <a:off x="1357290" y="3929066"/>
          <a:ext cx="6786610" cy="2214578"/>
        </p:xfrm>
        <a:graphic>
          <a:graphicData uri="http://schemas.openxmlformats.org/drawingml/2006/table">
            <a:tbl>
              <a:tblPr/>
              <a:tblGrid>
                <a:gridCol w="6786610"/>
              </a:tblGrid>
              <a:tr h="2214578">
                <a:tc>
                  <a:txBody>
                    <a:bodyPr/>
                    <a:lstStyle/>
                    <a:p>
                      <a:pPr indent="269875" algn="just">
                        <a:lnSpc>
                          <a:spcPts val="1560"/>
                        </a:lnSpc>
                        <a:spcAft>
                          <a:spcPts val="0"/>
                        </a:spcAft>
                      </a:pPr>
                      <a:endParaRPr lang="en-US" sz="1600" kern="100" dirty="0" smtClean="0">
                        <a:latin typeface="Times New Roman"/>
                        <a:ea typeface="宋体"/>
                      </a:endParaRPr>
                    </a:p>
                    <a:p>
                      <a:pPr indent="269875" algn="just">
                        <a:lnSpc>
                          <a:spcPts val="1560"/>
                        </a:lnSpc>
                        <a:spcAft>
                          <a:spcPts val="0"/>
                        </a:spcAft>
                      </a:pPr>
                      <a:r>
                        <a:rPr lang="en-US" sz="1600" kern="100" dirty="0" smtClean="0">
                          <a:latin typeface="Times New Roman"/>
                          <a:ea typeface="宋体"/>
                        </a:rPr>
                        <a:t>CREATE </a:t>
                      </a:r>
                      <a:r>
                        <a:rPr lang="en-US" sz="1600" kern="100" dirty="0">
                          <a:latin typeface="Times New Roman"/>
                          <a:ea typeface="宋体"/>
                        </a:rPr>
                        <a:t>TABLE </a:t>
                      </a:r>
                      <a:r>
                        <a:rPr lang="zh-CN" sz="1600" kern="100" dirty="0">
                          <a:latin typeface="Times New Roman"/>
                          <a:ea typeface="宋体"/>
                        </a:rPr>
                        <a:t>表名</a:t>
                      </a:r>
                    </a:p>
                    <a:p>
                      <a:pPr indent="269875" algn="just">
                        <a:lnSpc>
                          <a:spcPts val="1560"/>
                        </a:lnSpc>
                        <a:spcAft>
                          <a:spcPts val="0"/>
                        </a:spcAft>
                      </a:pPr>
                      <a:r>
                        <a:rPr lang="zh-CN" sz="1600" kern="100" dirty="0">
                          <a:latin typeface="Times New Roman"/>
                          <a:ea typeface="宋体"/>
                        </a:rPr>
                        <a:t>（</a:t>
                      </a:r>
                    </a:p>
                    <a:p>
                      <a:pPr indent="269875" algn="just">
                        <a:lnSpc>
                          <a:spcPts val="1560"/>
                        </a:lnSpc>
                        <a:spcAft>
                          <a:spcPts val="0"/>
                        </a:spcAft>
                      </a:pPr>
                      <a:r>
                        <a:rPr lang="en-US" sz="1600" kern="100" dirty="0">
                          <a:latin typeface="Times New Roman"/>
                          <a:ea typeface="宋体"/>
                        </a:rPr>
                        <a:t>  </a:t>
                      </a:r>
                      <a:r>
                        <a:rPr lang="zh-CN" sz="1600" kern="100" dirty="0">
                          <a:latin typeface="Times New Roman"/>
                          <a:ea typeface="宋体"/>
                        </a:rPr>
                        <a:t>列名</a:t>
                      </a:r>
                      <a:r>
                        <a:rPr lang="en-US" sz="1600" kern="100" dirty="0">
                          <a:latin typeface="Times New Roman"/>
                          <a:ea typeface="宋体"/>
                        </a:rPr>
                        <a:t>1  </a:t>
                      </a:r>
                      <a:r>
                        <a:rPr lang="zh-CN" sz="1600" kern="100" dirty="0">
                          <a:latin typeface="Times New Roman"/>
                          <a:ea typeface="宋体"/>
                        </a:rPr>
                        <a:t>数据类型</a:t>
                      </a:r>
                      <a:r>
                        <a:rPr lang="en-US" sz="1600" kern="100" dirty="0">
                          <a:latin typeface="Times New Roman"/>
                          <a:ea typeface="宋体"/>
                        </a:rPr>
                        <a:t>  PRIMARY KEY ,</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  </a:t>
                      </a:r>
                      <a:r>
                        <a:rPr lang="zh-CN" sz="1600" kern="100" dirty="0">
                          <a:latin typeface="Times New Roman"/>
                          <a:ea typeface="宋体"/>
                        </a:rPr>
                        <a:t>列名</a:t>
                      </a:r>
                      <a:r>
                        <a:rPr lang="en-US" sz="1600" kern="100" dirty="0">
                          <a:latin typeface="Times New Roman"/>
                          <a:ea typeface="宋体"/>
                        </a:rPr>
                        <a:t>2  </a:t>
                      </a:r>
                      <a:r>
                        <a:rPr lang="zh-CN" sz="1600" kern="100" dirty="0">
                          <a:latin typeface="Times New Roman"/>
                          <a:ea typeface="宋体"/>
                        </a:rPr>
                        <a:t>数据类型</a:t>
                      </a:r>
                      <a:r>
                        <a:rPr lang="en-US" sz="1600" kern="100" dirty="0">
                          <a:latin typeface="Times New Roman"/>
                          <a:ea typeface="宋体"/>
                        </a:rPr>
                        <a:t>  ,</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  </a:t>
                      </a:r>
                      <a:r>
                        <a:rPr lang="zh-CN" sz="1600" kern="100" dirty="0">
                          <a:latin typeface="Times New Roman"/>
                          <a:ea typeface="宋体"/>
                        </a:rPr>
                        <a:t>列名</a:t>
                      </a:r>
                      <a:r>
                        <a:rPr lang="en-US" sz="1600" kern="100" dirty="0">
                          <a:latin typeface="Times New Roman"/>
                          <a:ea typeface="宋体"/>
                        </a:rPr>
                        <a:t>3  </a:t>
                      </a:r>
                      <a:r>
                        <a:rPr lang="zh-CN" sz="1600" kern="100" dirty="0">
                          <a:latin typeface="Times New Roman"/>
                          <a:ea typeface="宋体"/>
                        </a:rPr>
                        <a:t>数据类型</a:t>
                      </a:r>
                      <a:r>
                        <a:rPr lang="en-US" sz="1600" kern="100" dirty="0">
                          <a:latin typeface="Times New Roman"/>
                          <a:ea typeface="宋体"/>
                        </a:rPr>
                        <a:t>  ,</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   ......</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  </a:t>
                      </a:r>
                      <a:r>
                        <a:rPr lang="zh-CN" sz="1600" kern="100" dirty="0">
                          <a:latin typeface="Times New Roman"/>
                          <a:ea typeface="宋体"/>
                        </a:rPr>
                        <a:t>列名</a:t>
                      </a:r>
                      <a:r>
                        <a:rPr lang="en-US" sz="1600" kern="100" dirty="0">
                          <a:latin typeface="Times New Roman"/>
                          <a:ea typeface="宋体"/>
                        </a:rPr>
                        <a:t>n  </a:t>
                      </a:r>
                      <a:r>
                        <a:rPr lang="zh-CN" sz="1600" kern="100" dirty="0">
                          <a:latin typeface="Times New Roman"/>
                          <a:ea typeface="宋体"/>
                        </a:rPr>
                        <a:t>数据类型</a:t>
                      </a:r>
                    </a:p>
                    <a:p>
                      <a:pPr indent="269875" algn="just">
                        <a:lnSpc>
                          <a:spcPts val="1560"/>
                        </a:lnSpc>
                        <a:spcAft>
                          <a:spcPts val="0"/>
                        </a:spcAft>
                      </a:pPr>
                      <a:r>
                        <a:rPr lang="en-US" sz="1600" kern="100" dirty="0">
                          <a:latin typeface="Times New Roman"/>
                          <a:ea typeface="宋体"/>
                        </a:rPr>
                        <a:t>)</a:t>
                      </a:r>
                      <a:endParaRPr lang="zh-CN" sz="16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8596" y="857232"/>
            <a:ext cx="8286808" cy="646331"/>
          </a:xfrm>
          <a:prstGeom prst="rect">
            <a:avLst/>
          </a:prstGeom>
        </p:spPr>
        <p:txBody>
          <a:bodyPr wrap="square">
            <a:spAutoFit/>
          </a:bodyPr>
          <a:lstStyle/>
          <a:p>
            <a:r>
              <a:rPr lang="en-US" altLang="zh-CN" dirty="0" smtClean="0"/>
              <a:t>【</a:t>
            </a:r>
            <a:r>
              <a:rPr lang="zh-CN" altLang="en-US" dirty="0" smtClean="0"/>
              <a:t>例</a:t>
            </a:r>
            <a:r>
              <a:rPr lang="en-US" dirty="0" smtClean="0"/>
              <a:t>3-3</a:t>
            </a:r>
            <a:r>
              <a:rPr lang="en-US" altLang="zh-CN" dirty="0" smtClean="0"/>
              <a:t>】</a:t>
            </a:r>
            <a:r>
              <a:rPr lang="zh-CN" altLang="en-US" dirty="0" smtClean="0"/>
              <a:t>在“学生管理”数据库中创建带主键约束的“班级”表，具体的表结构如表所示。</a:t>
            </a:r>
            <a:endParaRPr lang="zh-CN" altLang="en-US" dirty="0"/>
          </a:p>
        </p:txBody>
      </p:sp>
      <p:graphicFrame>
        <p:nvGraphicFramePr>
          <p:cNvPr id="3" name="表格 2"/>
          <p:cNvGraphicFramePr>
            <a:graphicFrameLocks noGrp="1"/>
          </p:cNvGraphicFramePr>
          <p:nvPr/>
        </p:nvGraphicFramePr>
        <p:xfrm>
          <a:off x="857224" y="1571612"/>
          <a:ext cx="7286676" cy="1625600"/>
        </p:xfrm>
        <a:graphic>
          <a:graphicData uri="http://schemas.openxmlformats.org/drawingml/2006/table">
            <a:tbl>
              <a:tblPr/>
              <a:tblGrid>
                <a:gridCol w="1821430"/>
                <a:gridCol w="1821430"/>
                <a:gridCol w="1821430"/>
                <a:gridCol w="1822386"/>
              </a:tblGrid>
              <a:tr h="0">
                <a:tc>
                  <a:txBody>
                    <a:bodyPr/>
                    <a:lstStyle/>
                    <a:p>
                      <a:pPr indent="266700" algn="ctr">
                        <a:lnSpc>
                          <a:spcPts val="1560"/>
                        </a:lnSpc>
                        <a:spcAft>
                          <a:spcPts val="0"/>
                        </a:spcAft>
                      </a:pPr>
                      <a:r>
                        <a:rPr lang="zh-CN" sz="1600" kern="100">
                          <a:latin typeface="Times New Roman"/>
                          <a:ea typeface="黑体"/>
                        </a:rPr>
                        <a:t>字段名称</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6700" algn="ctr">
                        <a:lnSpc>
                          <a:spcPts val="1560"/>
                        </a:lnSpc>
                        <a:spcAft>
                          <a:spcPts val="0"/>
                        </a:spcAft>
                      </a:pPr>
                      <a:r>
                        <a:rPr lang="zh-CN" sz="1600" kern="100">
                          <a:latin typeface="Times New Roman"/>
                          <a:ea typeface="黑体"/>
                        </a:rPr>
                        <a:t>数据类型</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rPr>
                        <a:t>是否允许</a:t>
                      </a:r>
                      <a:r>
                        <a:rPr lang="en-US" sz="1600" kern="100">
                          <a:latin typeface="Times New Roman"/>
                          <a:ea typeface="黑体"/>
                        </a:rPr>
                        <a:t>NULL</a:t>
                      </a:r>
                      <a:r>
                        <a:rPr lang="zh-CN" sz="1600" kern="100">
                          <a:latin typeface="Times New Roman"/>
                          <a:ea typeface="黑体"/>
                        </a:rPr>
                        <a:t>值</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rPr>
                        <a:t>约束</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r>
              <a:tr h="0">
                <a:tc>
                  <a:txBody>
                    <a:bodyPr/>
                    <a:lstStyle/>
                    <a:p>
                      <a:pPr indent="269875" algn="ctr">
                        <a:lnSpc>
                          <a:spcPts val="1560"/>
                        </a:lnSpc>
                        <a:spcAft>
                          <a:spcPts val="0"/>
                        </a:spcAft>
                      </a:pPr>
                      <a:r>
                        <a:rPr lang="zh-CN" sz="1600" kern="100">
                          <a:latin typeface="Times New Roman"/>
                          <a:ea typeface="宋体"/>
                        </a:rPr>
                        <a:t>班级代码</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int</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否</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主键</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ctr">
                        <a:lnSpc>
                          <a:spcPts val="1560"/>
                        </a:lnSpc>
                        <a:spcAft>
                          <a:spcPts val="0"/>
                        </a:spcAft>
                      </a:pPr>
                      <a:r>
                        <a:rPr lang="zh-CN" sz="1600" kern="100">
                          <a:latin typeface="Times New Roman"/>
                          <a:ea typeface="宋体"/>
                        </a:rPr>
                        <a:t>班级名称</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varchar(50)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否</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ctr">
                        <a:lnSpc>
                          <a:spcPts val="1560"/>
                        </a:lnSpc>
                        <a:spcAft>
                          <a:spcPts val="0"/>
                        </a:spcAft>
                      </a:pPr>
                      <a:r>
                        <a:rPr lang="zh-CN" sz="1600" kern="100">
                          <a:latin typeface="Times New Roman"/>
                          <a:ea typeface="宋体"/>
                        </a:rPr>
                        <a:t>专业代码</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int</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否</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ctr">
                        <a:lnSpc>
                          <a:spcPts val="1560"/>
                        </a:lnSpc>
                        <a:spcAft>
                          <a:spcPts val="0"/>
                        </a:spcAft>
                      </a:pPr>
                      <a:r>
                        <a:rPr lang="zh-CN" sz="1600" kern="100">
                          <a:latin typeface="Times New Roman"/>
                          <a:ea typeface="宋体"/>
                        </a:rPr>
                        <a:t>所属年级</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varchar(20)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ctr">
                        <a:lnSpc>
                          <a:spcPts val="1560"/>
                        </a:lnSpc>
                        <a:spcAft>
                          <a:spcPts val="0"/>
                        </a:spcAft>
                      </a:pPr>
                      <a:r>
                        <a:rPr lang="zh-CN" sz="1600" kern="100">
                          <a:latin typeface="Times New Roman"/>
                          <a:ea typeface="宋体"/>
                        </a:rPr>
                        <a:t>班主任</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varchar(20)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ctr">
                        <a:lnSpc>
                          <a:spcPts val="1560"/>
                        </a:lnSpc>
                        <a:spcAft>
                          <a:spcPts val="0"/>
                        </a:spcAft>
                      </a:pPr>
                      <a:r>
                        <a:rPr lang="zh-CN" sz="1600" kern="100">
                          <a:latin typeface="Times New Roman"/>
                          <a:ea typeface="宋体"/>
                        </a:rPr>
                        <a:t>描述</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varchar(100)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928662" y="3500438"/>
            <a:ext cx="6858048" cy="646331"/>
          </a:xfrm>
          <a:prstGeom prst="rect">
            <a:avLst/>
          </a:prstGeom>
        </p:spPr>
        <p:txBody>
          <a:bodyPr wrap="square">
            <a:spAutoFit/>
          </a:bodyPr>
          <a:lstStyle/>
          <a:p>
            <a:r>
              <a:rPr lang="zh-CN" altLang="en-US" dirty="0" smtClean="0"/>
              <a:t>①打开</a:t>
            </a:r>
            <a:r>
              <a:rPr lang="en-US" dirty="0" smtClean="0"/>
              <a:t>SQL Server Management Studio</a:t>
            </a:r>
            <a:r>
              <a:rPr lang="zh-CN" altLang="en-US" dirty="0" smtClean="0"/>
              <a:t>，在工具栏上单击“新建查询”按钮，打开</a:t>
            </a:r>
            <a:r>
              <a:rPr lang="en-US" dirty="0" smtClean="0"/>
              <a:t>SQL</a:t>
            </a:r>
            <a:r>
              <a:rPr lang="zh-CN" altLang="en-US" dirty="0" smtClean="0"/>
              <a:t>编辑器，编写如下代码：</a:t>
            </a:r>
            <a:endParaRPr lang="zh-CN" altLang="en-US" dirty="0"/>
          </a:p>
        </p:txBody>
      </p:sp>
      <p:graphicFrame>
        <p:nvGraphicFramePr>
          <p:cNvPr id="5" name="表格 4"/>
          <p:cNvGraphicFramePr>
            <a:graphicFrameLocks noGrp="1"/>
          </p:cNvGraphicFramePr>
          <p:nvPr/>
        </p:nvGraphicFramePr>
        <p:xfrm>
          <a:off x="1071539" y="4286256"/>
          <a:ext cx="3286148" cy="2214578"/>
        </p:xfrm>
        <a:graphic>
          <a:graphicData uri="http://schemas.openxmlformats.org/drawingml/2006/table">
            <a:tbl>
              <a:tblPr/>
              <a:tblGrid>
                <a:gridCol w="3286148"/>
              </a:tblGrid>
              <a:tr h="2214578">
                <a:tc>
                  <a:txBody>
                    <a:bodyPr/>
                    <a:lstStyle/>
                    <a:p>
                      <a:pPr indent="269875" algn="just">
                        <a:lnSpc>
                          <a:spcPts val="1560"/>
                        </a:lnSpc>
                        <a:spcAft>
                          <a:spcPts val="0"/>
                        </a:spcAft>
                      </a:pPr>
                      <a:endParaRPr lang="en-US" sz="1600" kern="100" dirty="0" smtClean="0">
                        <a:latin typeface="Times New Roman"/>
                        <a:ea typeface="宋体"/>
                      </a:endParaRPr>
                    </a:p>
                    <a:p>
                      <a:pPr indent="269875" algn="just">
                        <a:lnSpc>
                          <a:spcPts val="1560"/>
                        </a:lnSpc>
                        <a:spcAft>
                          <a:spcPts val="0"/>
                        </a:spcAft>
                      </a:pPr>
                      <a:r>
                        <a:rPr lang="en-US" sz="1600" kern="100" dirty="0" smtClean="0">
                          <a:latin typeface="Times New Roman"/>
                          <a:ea typeface="宋体"/>
                        </a:rPr>
                        <a:t>CREATE </a:t>
                      </a:r>
                      <a:r>
                        <a:rPr lang="en-US" sz="1600" kern="100" dirty="0">
                          <a:latin typeface="Times New Roman"/>
                          <a:ea typeface="宋体"/>
                        </a:rPr>
                        <a:t>TABLE </a:t>
                      </a:r>
                      <a:r>
                        <a:rPr lang="zh-CN" sz="1600" kern="100" dirty="0">
                          <a:latin typeface="Times New Roman"/>
                          <a:ea typeface="宋体"/>
                        </a:rPr>
                        <a:t>班级</a:t>
                      </a:r>
                    </a:p>
                    <a:p>
                      <a:pPr indent="269875" algn="just">
                        <a:lnSpc>
                          <a:spcPts val="1560"/>
                        </a:lnSpc>
                        <a:spcAft>
                          <a:spcPts val="0"/>
                        </a:spcAft>
                      </a:pPr>
                      <a:r>
                        <a:rPr lang="en-US" sz="1600" kern="100" dirty="0">
                          <a:latin typeface="Times New Roman"/>
                          <a:ea typeface="宋体"/>
                        </a:rPr>
                        <a:t>(</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班级代码</a:t>
                      </a:r>
                      <a:r>
                        <a:rPr lang="en-US" sz="1600" kern="100" dirty="0">
                          <a:latin typeface="Times New Roman"/>
                          <a:ea typeface="宋体"/>
                        </a:rPr>
                        <a:t>  </a:t>
                      </a:r>
                      <a:r>
                        <a:rPr lang="en-US" sz="1600" kern="100" dirty="0" err="1">
                          <a:latin typeface="Times New Roman"/>
                          <a:ea typeface="宋体"/>
                        </a:rPr>
                        <a:t>int</a:t>
                      </a:r>
                      <a:r>
                        <a:rPr lang="en-US" sz="1600" kern="100" dirty="0">
                          <a:latin typeface="Times New Roman"/>
                          <a:ea typeface="宋体"/>
                        </a:rPr>
                        <a:t>  primary key,</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班级名称</a:t>
                      </a:r>
                      <a:r>
                        <a:rPr lang="en-US" sz="1600" kern="100" dirty="0">
                          <a:latin typeface="Times New Roman"/>
                          <a:ea typeface="宋体"/>
                        </a:rPr>
                        <a:t>  </a:t>
                      </a:r>
                      <a:r>
                        <a:rPr lang="en-US" sz="1600" kern="100" dirty="0" err="1">
                          <a:latin typeface="Times New Roman"/>
                          <a:ea typeface="宋体"/>
                        </a:rPr>
                        <a:t>varchar</a:t>
                      </a:r>
                      <a:r>
                        <a:rPr lang="en-US" sz="1600" kern="100" dirty="0">
                          <a:latin typeface="Times New Roman"/>
                          <a:ea typeface="宋体"/>
                        </a:rPr>
                        <a:t>(50) not null,</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专业代码</a:t>
                      </a:r>
                      <a:r>
                        <a:rPr lang="en-US" sz="1600" kern="100" dirty="0">
                          <a:latin typeface="Times New Roman"/>
                          <a:ea typeface="宋体"/>
                        </a:rPr>
                        <a:t>  </a:t>
                      </a:r>
                      <a:r>
                        <a:rPr lang="en-US" sz="1600" kern="100" dirty="0" err="1">
                          <a:latin typeface="Times New Roman"/>
                          <a:ea typeface="宋体"/>
                        </a:rPr>
                        <a:t>int</a:t>
                      </a:r>
                      <a:r>
                        <a:rPr lang="en-US" sz="1600" kern="100" dirty="0">
                          <a:latin typeface="Times New Roman"/>
                          <a:ea typeface="宋体"/>
                        </a:rPr>
                        <a:t> not null,</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所属年级</a:t>
                      </a:r>
                      <a:r>
                        <a:rPr lang="en-US" sz="1600" kern="100" dirty="0">
                          <a:latin typeface="Times New Roman"/>
                          <a:ea typeface="宋体"/>
                        </a:rPr>
                        <a:t>    </a:t>
                      </a:r>
                      <a:r>
                        <a:rPr lang="en-US" sz="1600" kern="100" dirty="0" err="1">
                          <a:latin typeface="Times New Roman"/>
                          <a:ea typeface="宋体"/>
                        </a:rPr>
                        <a:t>varchar</a:t>
                      </a:r>
                      <a:r>
                        <a:rPr lang="en-US" sz="1600" kern="100" dirty="0">
                          <a:latin typeface="Times New Roman"/>
                          <a:ea typeface="宋体"/>
                        </a:rPr>
                        <a:t>(20),</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班主任</a:t>
                      </a:r>
                      <a:r>
                        <a:rPr lang="en-US" sz="1600" kern="100" dirty="0">
                          <a:latin typeface="Times New Roman"/>
                          <a:ea typeface="宋体"/>
                        </a:rPr>
                        <a:t>      </a:t>
                      </a:r>
                      <a:r>
                        <a:rPr lang="en-US" sz="1600" kern="100" dirty="0" err="1">
                          <a:latin typeface="Times New Roman"/>
                          <a:ea typeface="宋体"/>
                        </a:rPr>
                        <a:t>varchar</a:t>
                      </a:r>
                      <a:r>
                        <a:rPr lang="en-US" sz="1600" kern="100" dirty="0">
                          <a:latin typeface="Times New Roman"/>
                          <a:ea typeface="宋体"/>
                        </a:rPr>
                        <a:t>(20),</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描述 </a:t>
                      </a:r>
                      <a:r>
                        <a:rPr lang="en-US" sz="1600" kern="100" dirty="0">
                          <a:latin typeface="Times New Roman"/>
                          <a:ea typeface="宋体"/>
                        </a:rPr>
                        <a:t>     </a:t>
                      </a:r>
                      <a:r>
                        <a:rPr lang="en-US" sz="1600" kern="100" dirty="0" err="1">
                          <a:latin typeface="Times New Roman"/>
                          <a:ea typeface="宋体"/>
                        </a:rPr>
                        <a:t>varchar</a:t>
                      </a:r>
                      <a:r>
                        <a:rPr lang="en-US" sz="1600" kern="100" dirty="0">
                          <a:latin typeface="Times New Roman"/>
                          <a:ea typeface="宋体"/>
                        </a:rPr>
                        <a:t>(100)</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a:t>
                      </a:r>
                      <a:endParaRPr lang="zh-CN" sz="16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4429124" y="4429132"/>
            <a:ext cx="4357718" cy="1477328"/>
          </a:xfrm>
          <a:prstGeom prst="rect">
            <a:avLst/>
          </a:prstGeom>
        </p:spPr>
        <p:txBody>
          <a:bodyPr wrap="square">
            <a:spAutoFit/>
          </a:bodyPr>
          <a:lstStyle/>
          <a:p>
            <a:r>
              <a:rPr lang="zh-CN" altLang="en-US" dirty="0" smtClean="0"/>
              <a:t>②单击工具栏上的</a:t>
            </a:r>
            <a:r>
              <a:rPr lang="en-US" altLang="zh-CN" dirty="0" smtClean="0"/>
              <a:t>【</a:t>
            </a:r>
            <a:r>
              <a:rPr lang="zh-CN" altLang="en-US" dirty="0" smtClean="0"/>
              <a:t>执行</a:t>
            </a:r>
            <a:r>
              <a:rPr lang="en-US" altLang="zh-CN" dirty="0" smtClean="0"/>
              <a:t>】</a:t>
            </a:r>
            <a:r>
              <a:rPr lang="zh-CN" altLang="en-US" dirty="0" smtClean="0"/>
              <a:t>按钮；</a:t>
            </a:r>
          </a:p>
          <a:p>
            <a:r>
              <a:rPr lang="zh-CN" altLang="en-US" dirty="0" smtClean="0"/>
              <a:t>③刷新“对象资源管理器”中的“数据库”文件夹下的“学生管理”，展开“学生管理”数据库下的表，可以看到“班级”表创建完成</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14348" y="1785926"/>
            <a:ext cx="7408333" cy="2896673"/>
          </a:xfrm>
        </p:spPr>
        <p:txBody>
          <a:bodyPr/>
          <a:lstStyle/>
          <a:p>
            <a:r>
              <a:rPr lang="zh-CN" altLang="en-US" dirty="0" smtClean="0"/>
              <a:t>一个表中只能有一个主键，如果有多个字段需要实施数据唯一性，可以使用</a:t>
            </a:r>
            <a:r>
              <a:rPr lang="en-US" dirty="0" smtClean="0"/>
              <a:t>UNIQUE</a:t>
            </a:r>
            <a:r>
              <a:rPr lang="zh-CN" altLang="en-US" dirty="0" smtClean="0"/>
              <a:t>约束来限制表的非主键列中不允许输入重复值。唯一约束要求列的取值唯一，在一个表中，该列的任何两行都不能有相同的列值，如果该列允许</a:t>
            </a:r>
            <a:r>
              <a:rPr lang="en-US" dirty="0" smtClean="0"/>
              <a:t>NULL</a:t>
            </a:r>
            <a:r>
              <a:rPr lang="zh-CN" altLang="en-US" dirty="0" smtClean="0"/>
              <a:t>值，但只能出现一次。在创建表的时候使用</a:t>
            </a:r>
            <a:r>
              <a:rPr lang="en-US" dirty="0" smtClean="0"/>
              <a:t>UNIQUE</a:t>
            </a:r>
            <a:r>
              <a:rPr lang="zh-CN" altLang="en-US" dirty="0" smtClean="0"/>
              <a:t>来创建唯一约束的语法规则为：</a:t>
            </a:r>
          </a:p>
          <a:p>
            <a:endParaRPr lang="zh-CN" altLang="en-US" dirty="0"/>
          </a:p>
        </p:txBody>
      </p:sp>
      <p:sp>
        <p:nvSpPr>
          <p:cNvPr id="3" name="标题 2"/>
          <p:cNvSpPr>
            <a:spLocks noGrp="1"/>
          </p:cNvSpPr>
          <p:nvPr>
            <p:ph type="title"/>
          </p:nvPr>
        </p:nvSpPr>
        <p:spPr/>
        <p:txBody>
          <a:bodyPr>
            <a:normAutofit/>
          </a:bodyPr>
          <a:lstStyle/>
          <a:p>
            <a:r>
              <a:rPr lang="zh-CN" altLang="en-US" dirty="0" smtClean="0"/>
              <a:t>唯一（</a:t>
            </a:r>
            <a:r>
              <a:rPr lang="en-US" dirty="0" smtClean="0"/>
              <a:t>UNIQUE</a:t>
            </a:r>
            <a:r>
              <a:rPr lang="zh-CN" altLang="en-US" dirty="0" smtClean="0"/>
              <a:t>）约束</a:t>
            </a:r>
            <a:endParaRPr lang="zh-CN" altLang="en-US" dirty="0"/>
          </a:p>
        </p:txBody>
      </p:sp>
      <p:graphicFrame>
        <p:nvGraphicFramePr>
          <p:cNvPr id="4" name="表格 3"/>
          <p:cNvGraphicFramePr>
            <a:graphicFrameLocks noGrp="1"/>
          </p:cNvGraphicFramePr>
          <p:nvPr/>
        </p:nvGraphicFramePr>
        <p:xfrm>
          <a:off x="1214414" y="4500570"/>
          <a:ext cx="5342890" cy="1828800"/>
        </p:xfrm>
        <a:graphic>
          <a:graphicData uri="http://schemas.openxmlformats.org/drawingml/2006/table">
            <a:tbl>
              <a:tblPr/>
              <a:tblGrid>
                <a:gridCol w="5342890"/>
              </a:tblGrid>
              <a:tr h="0">
                <a:tc>
                  <a:txBody>
                    <a:bodyPr/>
                    <a:lstStyle/>
                    <a:p>
                      <a:pPr indent="269875" algn="just">
                        <a:lnSpc>
                          <a:spcPts val="1560"/>
                        </a:lnSpc>
                        <a:spcAft>
                          <a:spcPts val="0"/>
                        </a:spcAft>
                      </a:pPr>
                      <a:endParaRPr lang="en-US" sz="1600" kern="100" dirty="0" smtClean="0">
                        <a:latin typeface="Times New Roman"/>
                        <a:ea typeface="宋体"/>
                      </a:endParaRPr>
                    </a:p>
                    <a:p>
                      <a:pPr indent="269875" algn="just">
                        <a:lnSpc>
                          <a:spcPts val="1560"/>
                        </a:lnSpc>
                        <a:spcAft>
                          <a:spcPts val="0"/>
                        </a:spcAft>
                      </a:pPr>
                      <a:r>
                        <a:rPr lang="en-US" sz="1600" kern="100" dirty="0" smtClean="0">
                          <a:latin typeface="Times New Roman"/>
                          <a:ea typeface="宋体"/>
                        </a:rPr>
                        <a:t>CREATE </a:t>
                      </a:r>
                      <a:r>
                        <a:rPr lang="en-US" sz="1600" kern="100" dirty="0">
                          <a:latin typeface="Times New Roman"/>
                          <a:ea typeface="宋体"/>
                        </a:rPr>
                        <a:t>TABLE </a:t>
                      </a:r>
                      <a:r>
                        <a:rPr lang="zh-CN" sz="1600" kern="100" dirty="0">
                          <a:latin typeface="Times New Roman"/>
                          <a:ea typeface="宋体"/>
                        </a:rPr>
                        <a:t>表名</a:t>
                      </a:r>
                    </a:p>
                    <a:p>
                      <a:pPr indent="269875" algn="just">
                        <a:lnSpc>
                          <a:spcPts val="1560"/>
                        </a:lnSpc>
                        <a:spcAft>
                          <a:spcPts val="0"/>
                        </a:spcAft>
                      </a:pPr>
                      <a:r>
                        <a:rPr lang="zh-CN" sz="1600" kern="100" dirty="0">
                          <a:latin typeface="Times New Roman"/>
                          <a:ea typeface="宋体"/>
                        </a:rPr>
                        <a:t>（</a:t>
                      </a:r>
                    </a:p>
                    <a:p>
                      <a:pPr indent="269875" algn="just">
                        <a:lnSpc>
                          <a:spcPts val="1560"/>
                        </a:lnSpc>
                        <a:spcAft>
                          <a:spcPts val="0"/>
                        </a:spcAft>
                      </a:pPr>
                      <a:r>
                        <a:rPr lang="en-US" sz="1600" kern="100" dirty="0">
                          <a:latin typeface="Times New Roman"/>
                          <a:ea typeface="宋体"/>
                        </a:rPr>
                        <a:t>  </a:t>
                      </a:r>
                      <a:r>
                        <a:rPr lang="zh-CN" sz="1600" kern="100" dirty="0">
                          <a:latin typeface="Times New Roman"/>
                          <a:ea typeface="宋体"/>
                        </a:rPr>
                        <a:t>列名</a:t>
                      </a:r>
                      <a:r>
                        <a:rPr lang="en-US" sz="1600" kern="100" dirty="0">
                          <a:latin typeface="Times New Roman"/>
                          <a:ea typeface="宋体"/>
                        </a:rPr>
                        <a:t>1  </a:t>
                      </a:r>
                      <a:r>
                        <a:rPr lang="zh-CN" sz="1600" kern="100" dirty="0">
                          <a:latin typeface="Times New Roman"/>
                          <a:ea typeface="宋体"/>
                        </a:rPr>
                        <a:t>数据类型</a:t>
                      </a:r>
                      <a:r>
                        <a:rPr lang="en-US" sz="1600" kern="100" dirty="0">
                          <a:latin typeface="Times New Roman"/>
                          <a:ea typeface="宋体"/>
                        </a:rPr>
                        <a:t>  UNIQUE ,</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  </a:t>
                      </a:r>
                      <a:r>
                        <a:rPr lang="zh-CN" sz="1600" kern="100" dirty="0">
                          <a:latin typeface="Times New Roman"/>
                          <a:ea typeface="宋体"/>
                        </a:rPr>
                        <a:t>列名</a:t>
                      </a:r>
                      <a:r>
                        <a:rPr lang="en-US" sz="1600" kern="100" dirty="0">
                          <a:latin typeface="Times New Roman"/>
                          <a:ea typeface="宋体"/>
                        </a:rPr>
                        <a:t>2  </a:t>
                      </a:r>
                      <a:r>
                        <a:rPr lang="zh-CN" sz="1600" kern="100" dirty="0">
                          <a:latin typeface="Times New Roman"/>
                          <a:ea typeface="宋体"/>
                        </a:rPr>
                        <a:t>数据类型</a:t>
                      </a:r>
                      <a:r>
                        <a:rPr lang="en-US" sz="1600" kern="100" dirty="0">
                          <a:latin typeface="Times New Roman"/>
                          <a:ea typeface="宋体"/>
                        </a:rPr>
                        <a:t>  ,</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  </a:t>
                      </a:r>
                      <a:r>
                        <a:rPr lang="zh-CN" sz="1600" kern="100" dirty="0">
                          <a:latin typeface="Times New Roman"/>
                          <a:ea typeface="宋体"/>
                        </a:rPr>
                        <a:t>列名</a:t>
                      </a:r>
                      <a:r>
                        <a:rPr lang="en-US" sz="1600" kern="100" dirty="0">
                          <a:latin typeface="Times New Roman"/>
                          <a:ea typeface="宋体"/>
                        </a:rPr>
                        <a:t>3  </a:t>
                      </a:r>
                      <a:r>
                        <a:rPr lang="zh-CN" sz="1600" kern="100" dirty="0">
                          <a:latin typeface="Times New Roman"/>
                          <a:ea typeface="宋体"/>
                        </a:rPr>
                        <a:t>数据类型</a:t>
                      </a:r>
                      <a:r>
                        <a:rPr lang="en-US" sz="1600" kern="100" dirty="0">
                          <a:latin typeface="Times New Roman"/>
                          <a:ea typeface="宋体"/>
                        </a:rPr>
                        <a:t>  ,</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   ......</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  </a:t>
                      </a:r>
                      <a:r>
                        <a:rPr lang="zh-CN" sz="1600" kern="100" dirty="0">
                          <a:latin typeface="Times New Roman"/>
                          <a:ea typeface="宋体"/>
                        </a:rPr>
                        <a:t>列名</a:t>
                      </a:r>
                      <a:r>
                        <a:rPr lang="en-US" sz="1600" kern="100" dirty="0">
                          <a:latin typeface="Times New Roman"/>
                          <a:ea typeface="宋体"/>
                        </a:rPr>
                        <a:t>n  </a:t>
                      </a:r>
                      <a:r>
                        <a:rPr lang="zh-CN" sz="1600" kern="100" dirty="0">
                          <a:latin typeface="Times New Roman"/>
                          <a:ea typeface="宋体"/>
                        </a:rPr>
                        <a:t>数据类型</a:t>
                      </a:r>
                    </a:p>
                    <a:p>
                      <a:pPr indent="269875" algn="just">
                        <a:lnSpc>
                          <a:spcPts val="1560"/>
                        </a:lnSpc>
                        <a:spcAft>
                          <a:spcPts val="0"/>
                        </a:spcAft>
                      </a:pPr>
                      <a:r>
                        <a:rPr lang="en-US" sz="1600" kern="100" dirty="0">
                          <a:latin typeface="Times New Roman"/>
                          <a:ea typeface="宋体"/>
                        </a:rPr>
                        <a:t>)</a:t>
                      </a:r>
                      <a:endParaRPr lang="zh-CN" sz="16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1472" y="857232"/>
            <a:ext cx="8572528" cy="646331"/>
          </a:xfrm>
          <a:prstGeom prst="rect">
            <a:avLst/>
          </a:prstGeom>
        </p:spPr>
        <p:txBody>
          <a:bodyPr wrap="square">
            <a:spAutoFit/>
          </a:bodyPr>
          <a:lstStyle/>
          <a:p>
            <a:r>
              <a:rPr lang="en-US" altLang="zh-CN" dirty="0" smtClean="0"/>
              <a:t>【</a:t>
            </a:r>
            <a:r>
              <a:rPr lang="zh-CN" altLang="en-US" dirty="0" smtClean="0"/>
              <a:t>例</a:t>
            </a:r>
            <a:r>
              <a:rPr lang="en-US" dirty="0" smtClean="0"/>
              <a:t>3-4</a:t>
            </a:r>
            <a:r>
              <a:rPr lang="en-US" altLang="zh-CN" dirty="0" smtClean="0"/>
              <a:t>】</a:t>
            </a:r>
            <a:r>
              <a:rPr lang="zh-CN" altLang="en-US" dirty="0" smtClean="0"/>
              <a:t>在“学生管理”数据库中创建带唯一约束的“学生”表，具体的表结构如表所示。</a:t>
            </a:r>
            <a:endParaRPr lang="zh-CN" altLang="en-US" dirty="0"/>
          </a:p>
        </p:txBody>
      </p:sp>
      <p:graphicFrame>
        <p:nvGraphicFramePr>
          <p:cNvPr id="3" name="表格 2"/>
          <p:cNvGraphicFramePr>
            <a:graphicFrameLocks noGrp="1"/>
          </p:cNvGraphicFramePr>
          <p:nvPr/>
        </p:nvGraphicFramePr>
        <p:xfrm>
          <a:off x="642911" y="1643050"/>
          <a:ext cx="8001055" cy="2235200"/>
        </p:xfrm>
        <a:graphic>
          <a:graphicData uri="http://schemas.openxmlformats.org/drawingml/2006/table">
            <a:tbl>
              <a:tblPr/>
              <a:tblGrid>
                <a:gridCol w="2000001"/>
                <a:gridCol w="2000001"/>
                <a:gridCol w="2000001"/>
                <a:gridCol w="2001052"/>
              </a:tblGrid>
              <a:tr h="0">
                <a:tc>
                  <a:txBody>
                    <a:bodyPr/>
                    <a:lstStyle/>
                    <a:p>
                      <a:pPr indent="266700" algn="ctr">
                        <a:lnSpc>
                          <a:spcPts val="1560"/>
                        </a:lnSpc>
                        <a:spcAft>
                          <a:spcPts val="0"/>
                        </a:spcAft>
                      </a:pPr>
                      <a:r>
                        <a:rPr lang="zh-CN" sz="1600" kern="100">
                          <a:latin typeface="Times New Roman"/>
                          <a:ea typeface="黑体"/>
                        </a:rPr>
                        <a:t>字段名称</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6700" algn="ctr">
                        <a:lnSpc>
                          <a:spcPts val="1560"/>
                        </a:lnSpc>
                        <a:spcAft>
                          <a:spcPts val="0"/>
                        </a:spcAft>
                      </a:pPr>
                      <a:r>
                        <a:rPr lang="zh-CN" sz="1600" kern="100">
                          <a:latin typeface="Times New Roman"/>
                          <a:ea typeface="黑体"/>
                        </a:rPr>
                        <a:t>数据类型</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rPr>
                        <a:t>是否允许</a:t>
                      </a:r>
                      <a:r>
                        <a:rPr lang="en-US" sz="1600" kern="100">
                          <a:latin typeface="Times New Roman"/>
                          <a:ea typeface="黑体"/>
                        </a:rPr>
                        <a:t>NULL</a:t>
                      </a:r>
                      <a:r>
                        <a:rPr lang="zh-CN" sz="1600" kern="100">
                          <a:latin typeface="Times New Roman"/>
                          <a:ea typeface="黑体"/>
                        </a:rPr>
                        <a:t>值</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rPr>
                        <a:t>约束</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r>
              <a:tr h="0">
                <a:tc>
                  <a:txBody>
                    <a:bodyPr/>
                    <a:lstStyle/>
                    <a:p>
                      <a:pPr indent="269875" algn="ctr">
                        <a:lnSpc>
                          <a:spcPts val="1560"/>
                        </a:lnSpc>
                        <a:spcAft>
                          <a:spcPts val="0"/>
                        </a:spcAft>
                      </a:pPr>
                      <a:r>
                        <a:rPr lang="zh-CN" sz="1600" kern="100">
                          <a:latin typeface="Times New Roman"/>
                          <a:ea typeface="宋体"/>
                        </a:rPr>
                        <a:t>学号</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int</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否</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主键</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ctr">
                        <a:lnSpc>
                          <a:spcPts val="1560"/>
                        </a:lnSpc>
                        <a:spcAft>
                          <a:spcPts val="0"/>
                        </a:spcAft>
                      </a:pPr>
                      <a:r>
                        <a:rPr lang="zh-CN" sz="1600" kern="100">
                          <a:latin typeface="Times New Roman"/>
                          <a:ea typeface="宋体"/>
                        </a:rPr>
                        <a:t>姓名</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varchar(50)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否</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ctr">
                        <a:lnSpc>
                          <a:spcPts val="1560"/>
                        </a:lnSpc>
                        <a:spcAft>
                          <a:spcPts val="0"/>
                        </a:spcAft>
                      </a:pPr>
                      <a:r>
                        <a:rPr lang="zh-CN" sz="1600" kern="100">
                          <a:latin typeface="Times New Roman"/>
                          <a:ea typeface="宋体"/>
                        </a:rPr>
                        <a:t>性别</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char(2)</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否</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ctr">
                        <a:lnSpc>
                          <a:spcPts val="1560"/>
                        </a:lnSpc>
                        <a:spcAft>
                          <a:spcPts val="0"/>
                        </a:spcAft>
                      </a:pPr>
                      <a:r>
                        <a:rPr lang="zh-CN" sz="1600" kern="100">
                          <a:latin typeface="Times New Roman"/>
                          <a:ea typeface="宋体"/>
                        </a:rPr>
                        <a:t>出生日期</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datetime</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ctr">
                        <a:lnSpc>
                          <a:spcPts val="1560"/>
                        </a:lnSpc>
                        <a:spcAft>
                          <a:spcPts val="0"/>
                        </a:spcAft>
                      </a:pPr>
                      <a:r>
                        <a:rPr lang="zh-CN" sz="1600" kern="100">
                          <a:latin typeface="Times New Roman"/>
                          <a:ea typeface="宋体"/>
                        </a:rPr>
                        <a:t>个人联系电话</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char(11)</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dirty="0">
                          <a:latin typeface="Times New Roman"/>
                          <a:ea typeface="宋体"/>
                        </a:rPr>
                        <a:t>唯一约束</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ctr">
                        <a:lnSpc>
                          <a:spcPts val="1560"/>
                        </a:lnSpc>
                        <a:spcAft>
                          <a:spcPts val="0"/>
                        </a:spcAft>
                      </a:pPr>
                      <a:r>
                        <a:rPr lang="zh-CN" sz="1600" kern="100">
                          <a:latin typeface="Times New Roman"/>
                          <a:ea typeface="宋体"/>
                        </a:rPr>
                        <a:t>政治面貌</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varchar(20)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ctr">
                        <a:lnSpc>
                          <a:spcPts val="1560"/>
                        </a:lnSpc>
                        <a:spcAft>
                          <a:spcPts val="0"/>
                        </a:spcAft>
                      </a:pPr>
                      <a:r>
                        <a:rPr lang="zh-CN" sz="1600" kern="100">
                          <a:latin typeface="Times New Roman"/>
                          <a:ea typeface="宋体"/>
                        </a:rPr>
                        <a:t>身份证号</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char(18)</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否</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ctr">
                        <a:lnSpc>
                          <a:spcPts val="1560"/>
                        </a:lnSpc>
                        <a:spcAft>
                          <a:spcPts val="0"/>
                        </a:spcAft>
                      </a:pPr>
                      <a:r>
                        <a:rPr lang="zh-CN" sz="1600" kern="100">
                          <a:latin typeface="Times New Roman"/>
                          <a:ea typeface="宋体"/>
                        </a:rPr>
                        <a:t>邮政编码</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varchar(10)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ctr">
                        <a:lnSpc>
                          <a:spcPts val="1560"/>
                        </a:lnSpc>
                        <a:spcAft>
                          <a:spcPts val="0"/>
                        </a:spcAft>
                      </a:pPr>
                      <a:r>
                        <a:rPr lang="zh-CN" sz="1600" kern="100">
                          <a:latin typeface="Times New Roman"/>
                          <a:ea typeface="宋体"/>
                        </a:rPr>
                        <a:t>家庭联系电话</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char(11)</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唯一约束</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ctr">
                        <a:lnSpc>
                          <a:spcPts val="1560"/>
                        </a:lnSpc>
                        <a:spcAft>
                          <a:spcPts val="0"/>
                        </a:spcAft>
                      </a:pPr>
                      <a:r>
                        <a:rPr lang="zh-CN" sz="1600" kern="100">
                          <a:latin typeface="Times New Roman"/>
                          <a:ea typeface="宋体"/>
                        </a:rPr>
                        <a:t>家庭联系地址</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varchar(100)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857224" y="4357694"/>
            <a:ext cx="7143800" cy="646331"/>
          </a:xfrm>
          <a:prstGeom prst="rect">
            <a:avLst/>
          </a:prstGeom>
        </p:spPr>
        <p:txBody>
          <a:bodyPr wrap="square">
            <a:spAutoFit/>
          </a:bodyPr>
          <a:lstStyle/>
          <a:p>
            <a:r>
              <a:rPr lang="zh-CN" altLang="en-US" dirty="0" smtClean="0"/>
              <a:t>①打开</a:t>
            </a:r>
            <a:r>
              <a:rPr lang="en-US" dirty="0" smtClean="0"/>
              <a:t>SQL Server Management Studio</a:t>
            </a:r>
            <a:r>
              <a:rPr lang="zh-CN" altLang="en-US" dirty="0" smtClean="0"/>
              <a:t>，在工具栏上单击“新建查询”按钮，打开</a:t>
            </a:r>
            <a:r>
              <a:rPr lang="en-US" dirty="0" smtClean="0"/>
              <a:t>SQL</a:t>
            </a:r>
            <a:r>
              <a:rPr lang="zh-CN" altLang="en-US" dirty="0" smtClean="0"/>
              <a:t>编辑器，编写如下代码：</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785787" y="857232"/>
          <a:ext cx="4071966" cy="2987676"/>
        </p:xfrm>
        <a:graphic>
          <a:graphicData uri="http://schemas.openxmlformats.org/drawingml/2006/table">
            <a:tbl>
              <a:tblPr/>
              <a:tblGrid>
                <a:gridCol w="4071966"/>
              </a:tblGrid>
              <a:tr h="2987676">
                <a:tc>
                  <a:txBody>
                    <a:bodyPr/>
                    <a:lstStyle/>
                    <a:p>
                      <a:pPr indent="269875" algn="just">
                        <a:lnSpc>
                          <a:spcPts val="1560"/>
                        </a:lnSpc>
                        <a:spcAft>
                          <a:spcPts val="0"/>
                        </a:spcAft>
                      </a:pPr>
                      <a:endParaRPr lang="en-US" sz="1600" kern="100" dirty="0" smtClean="0">
                        <a:latin typeface="Times New Roman"/>
                        <a:ea typeface="宋体"/>
                      </a:endParaRPr>
                    </a:p>
                    <a:p>
                      <a:pPr indent="269875" algn="just">
                        <a:lnSpc>
                          <a:spcPts val="1560"/>
                        </a:lnSpc>
                        <a:spcAft>
                          <a:spcPts val="0"/>
                        </a:spcAft>
                      </a:pPr>
                      <a:r>
                        <a:rPr lang="en-US" sz="1600" kern="100" dirty="0" smtClean="0">
                          <a:latin typeface="Times New Roman"/>
                          <a:ea typeface="宋体"/>
                        </a:rPr>
                        <a:t>CREATE </a:t>
                      </a:r>
                      <a:r>
                        <a:rPr lang="en-US" sz="1600" kern="100" dirty="0">
                          <a:latin typeface="Times New Roman"/>
                          <a:ea typeface="宋体"/>
                        </a:rPr>
                        <a:t>TABLE </a:t>
                      </a:r>
                      <a:r>
                        <a:rPr lang="zh-CN" sz="1600" kern="100" dirty="0">
                          <a:latin typeface="Times New Roman"/>
                          <a:ea typeface="宋体"/>
                        </a:rPr>
                        <a:t>学生</a:t>
                      </a:r>
                    </a:p>
                    <a:p>
                      <a:pPr indent="269875" algn="just">
                        <a:lnSpc>
                          <a:spcPts val="1560"/>
                        </a:lnSpc>
                        <a:spcAft>
                          <a:spcPts val="0"/>
                        </a:spcAft>
                      </a:pPr>
                      <a:r>
                        <a:rPr lang="en-US" sz="1600" kern="100" dirty="0">
                          <a:latin typeface="Times New Roman"/>
                          <a:ea typeface="宋体"/>
                        </a:rPr>
                        <a:t>(</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学号</a:t>
                      </a:r>
                      <a:r>
                        <a:rPr lang="en-US" sz="1600" kern="100" dirty="0">
                          <a:latin typeface="Times New Roman"/>
                          <a:ea typeface="宋体"/>
                        </a:rPr>
                        <a:t>          </a:t>
                      </a:r>
                      <a:r>
                        <a:rPr lang="en-US" sz="1600" kern="100" dirty="0" err="1">
                          <a:latin typeface="Times New Roman"/>
                          <a:ea typeface="宋体"/>
                        </a:rPr>
                        <a:t>int</a:t>
                      </a:r>
                      <a:r>
                        <a:rPr lang="en-US" sz="1600" kern="100" dirty="0">
                          <a:latin typeface="Times New Roman"/>
                          <a:ea typeface="宋体"/>
                        </a:rPr>
                        <a:t>  primary key,</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姓名</a:t>
                      </a:r>
                      <a:r>
                        <a:rPr lang="en-US" sz="1600" kern="100" dirty="0">
                          <a:latin typeface="Times New Roman"/>
                          <a:ea typeface="宋体"/>
                        </a:rPr>
                        <a:t>          </a:t>
                      </a:r>
                      <a:r>
                        <a:rPr lang="en-US" sz="1600" kern="100" dirty="0" err="1">
                          <a:latin typeface="Times New Roman"/>
                          <a:ea typeface="宋体"/>
                        </a:rPr>
                        <a:t>varchar</a:t>
                      </a:r>
                      <a:r>
                        <a:rPr lang="en-US" sz="1600" kern="100" dirty="0">
                          <a:latin typeface="Times New Roman"/>
                          <a:ea typeface="宋体"/>
                        </a:rPr>
                        <a:t>(50) not null,</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性别</a:t>
                      </a:r>
                      <a:r>
                        <a:rPr lang="en-US" sz="1600" kern="100" dirty="0">
                          <a:latin typeface="Times New Roman"/>
                          <a:ea typeface="宋体"/>
                        </a:rPr>
                        <a:t>          char(2) not null,</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出生日期</a:t>
                      </a:r>
                      <a:r>
                        <a:rPr lang="en-US" sz="1600" kern="100" dirty="0">
                          <a:latin typeface="Times New Roman"/>
                          <a:ea typeface="宋体"/>
                        </a:rPr>
                        <a:t>      </a:t>
                      </a:r>
                      <a:r>
                        <a:rPr lang="en-US" sz="1600" kern="100" dirty="0" err="1">
                          <a:latin typeface="Times New Roman"/>
                          <a:ea typeface="宋体"/>
                        </a:rPr>
                        <a:t>datetime</a:t>
                      </a:r>
                      <a:r>
                        <a:rPr lang="en-US" sz="1600" kern="100" dirty="0">
                          <a:latin typeface="Times New Roman"/>
                          <a:ea typeface="宋体"/>
                        </a:rPr>
                        <a:t>,</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个人联系电话</a:t>
                      </a:r>
                      <a:r>
                        <a:rPr lang="en-US" sz="1600" kern="100" dirty="0">
                          <a:latin typeface="Times New Roman"/>
                          <a:ea typeface="宋体"/>
                        </a:rPr>
                        <a:t>  char(11)  unique,</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政治面貌</a:t>
                      </a:r>
                      <a:r>
                        <a:rPr lang="en-US" sz="1600" kern="100" dirty="0">
                          <a:latin typeface="Times New Roman"/>
                          <a:ea typeface="宋体"/>
                        </a:rPr>
                        <a:t>      </a:t>
                      </a:r>
                      <a:r>
                        <a:rPr lang="en-US" sz="1600" kern="100" dirty="0" err="1">
                          <a:latin typeface="Times New Roman"/>
                          <a:ea typeface="宋体"/>
                        </a:rPr>
                        <a:t>varchar</a:t>
                      </a:r>
                      <a:r>
                        <a:rPr lang="en-US" sz="1600" kern="100" dirty="0">
                          <a:latin typeface="Times New Roman"/>
                          <a:ea typeface="宋体"/>
                        </a:rPr>
                        <a:t>(20),</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身份证号</a:t>
                      </a:r>
                      <a:r>
                        <a:rPr lang="en-US" sz="1600" kern="100" dirty="0">
                          <a:latin typeface="Times New Roman"/>
                          <a:ea typeface="宋体"/>
                        </a:rPr>
                        <a:t>      char(18), </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邮政编码</a:t>
                      </a:r>
                      <a:r>
                        <a:rPr lang="en-US" sz="1600" kern="100" dirty="0">
                          <a:latin typeface="Times New Roman"/>
                          <a:ea typeface="宋体"/>
                        </a:rPr>
                        <a:t>      </a:t>
                      </a:r>
                      <a:r>
                        <a:rPr lang="en-US" sz="1600" kern="100" dirty="0" err="1">
                          <a:latin typeface="Times New Roman"/>
                          <a:ea typeface="宋体"/>
                        </a:rPr>
                        <a:t>varchar</a:t>
                      </a:r>
                      <a:r>
                        <a:rPr lang="en-US" sz="1600" kern="100" dirty="0">
                          <a:latin typeface="Times New Roman"/>
                          <a:ea typeface="宋体"/>
                        </a:rPr>
                        <a:t>(10),</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家庭联系电话</a:t>
                      </a:r>
                      <a:r>
                        <a:rPr lang="en-US" sz="1600" kern="100" dirty="0">
                          <a:latin typeface="Times New Roman"/>
                          <a:ea typeface="宋体"/>
                        </a:rPr>
                        <a:t>  char(11)  unique,</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家庭联系地址</a:t>
                      </a:r>
                      <a:r>
                        <a:rPr lang="en-US" sz="1600" kern="100" dirty="0">
                          <a:latin typeface="Times New Roman"/>
                          <a:ea typeface="宋体"/>
                        </a:rPr>
                        <a:t>  </a:t>
                      </a:r>
                      <a:r>
                        <a:rPr lang="en-US" sz="1600" kern="100" dirty="0" err="1">
                          <a:latin typeface="Times New Roman"/>
                          <a:ea typeface="宋体"/>
                        </a:rPr>
                        <a:t>varchar</a:t>
                      </a:r>
                      <a:r>
                        <a:rPr lang="en-US" sz="1600" kern="100" dirty="0">
                          <a:latin typeface="Times New Roman"/>
                          <a:ea typeface="宋体"/>
                        </a:rPr>
                        <a:t>(100)</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a:t>
                      </a:r>
                      <a:endParaRPr lang="zh-CN" sz="16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矩形 2"/>
          <p:cNvSpPr/>
          <p:nvPr/>
        </p:nvSpPr>
        <p:spPr>
          <a:xfrm>
            <a:off x="5357818" y="1214422"/>
            <a:ext cx="3429024" cy="1754326"/>
          </a:xfrm>
          <a:prstGeom prst="rect">
            <a:avLst/>
          </a:prstGeom>
        </p:spPr>
        <p:txBody>
          <a:bodyPr wrap="square">
            <a:spAutoFit/>
          </a:bodyPr>
          <a:lstStyle/>
          <a:p>
            <a:r>
              <a:rPr lang="zh-CN" altLang="en-US" dirty="0" smtClean="0"/>
              <a:t>②单击工具栏上的</a:t>
            </a:r>
            <a:r>
              <a:rPr lang="en-US" altLang="zh-CN" dirty="0" smtClean="0"/>
              <a:t>【</a:t>
            </a:r>
            <a:r>
              <a:rPr lang="zh-CN" altLang="en-US" dirty="0" smtClean="0"/>
              <a:t>执行</a:t>
            </a:r>
            <a:r>
              <a:rPr lang="en-US" altLang="zh-CN" dirty="0" smtClean="0"/>
              <a:t>】</a:t>
            </a:r>
            <a:r>
              <a:rPr lang="zh-CN" altLang="en-US" dirty="0" smtClean="0"/>
              <a:t>按钮；</a:t>
            </a:r>
          </a:p>
          <a:p>
            <a:r>
              <a:rPr lang="zh-CN" altLang="en-US" dirty="0" smtClean="0"/>
              <a:t>③刷新“对象资源管理器”中的“数据库”文件夹下的“学生管理”，展开“学生管理”数据库下的表，可以看到“学生”表创建完成。</a:t>
            </a:r>
            <a:endParaRPr lang="zh-CN" altLang="en-US" dirty="0"/>
          </a:p>
        </p:txBody>
      </p:sp>
      <p:sp>
        <p:nvSpPr>
          <p:cNvPr id="4" name="矩形 3"/>
          <p:cNvSpPr/>
          <p:nvPr/>
        </p:nvSpPr>
        <p:spPr>
          <a:xfrm>
            <a:off x="642910" y="4357694"/>
            <a:ext cx="7286676" cy="1477328"/>
          </a:xfrm>
          <a:prstGeom prst="rect">
            <a:avLst/>
          </a:prstGeom>
        </p:spPr>
        <p:txBody>
          <a:bodyPr wrap="square">
            <a:spAutoFit/>
          </a:bodyPr>
          <a:lstStyle/>
          <a:p>
            <a:r>
              <a:rPr lang="zh-CN" altLang="en-US" dirty="0" smtClean="0"/>
              <a:t>主键与</a:t>
            </a:r>
            <a:r>
              <a:rPr lang="en-US" dirty="0" smtClean="0"/>
              <a:t>UNIQUE</a:t>
            </a:r>
            <a:r>
              <a:rPr lang="zh-CN" altLang="en-US" dirty="0" smtClean="0"/>
              <a:t>约束的区别主要为：</a:t>
            </a:r>
          </a:p>
          <a:p>
            <a:pPr lvl="0"/>
            <a:r>
              <a:rPr lang="en-US" dirty="0" smtClean="0"/>
              <a:t>UNIQUE</a:t>
            </a:r>
            <a:r>
              <a:rPr lang="zh-CN" altLang="en-US" dirty="0" smtClean="0"/>
              <a:t>约束，主要用在非主键的一列或多列上要求数据唯一的情况。</a:t>
            </a:r>
          </a:p>
          <a:p>
            <a:pPr lvl="0"/>
            <a:r>
              <a:rPr lang="en-US" dirty="0" smtClean="0"/>
              <a:t>UNIQUE</a:t>
            </a:r>
            <a:r>
              <a:rPr lang="zh-CN" altLang="en-US" dirty="0" smtClean="0"/>
              <a:t>约束，允许该列上存在</a:t>
            </a:r>
            <a:r>
              <a:rPr lang="en-US" dirty="0" smtClean="0"/>
              <a:t>NULL</a:t>
            </a:r>
            <a:r>
              <a:rPr lang="zh-CN" altLang="en-US" dirty="0" smtClean="0"/>
              <a:t>值，而主键决不允许出现这种情况。</a:t>
            </a:r>
          </a:p>
          <a:p>
            <a:pPr lvl="0"/>
            <a:r>
              <a:rPr lang="zh-CN" altLang="en-US" dirty="0" smtClean="0"/>
              <a:t>可以在一个表上设置多个</a:t>
            </a:r>
            <a:r>
              <a:rPr lang="en-US" dirty="0" smtClean="0"/>
              <a:t>UNIQUE</a:t>
            </a:r>
            <a:r>
              <a:rPr lang="zh-CN" altLang="en-US" dirty="0" smtClean="0"/>
              <a:t>约束，而在一个表中只能设置一个主键约束。</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00034" y="2071678"/>
            <a:ext cx="8358246" cy="2468045"/>
          </a:xfrm>
        </p:spPr>
        <p:txBody>
          <a:bodyPr/>
          <a:lstStyle/>
          <a:p>
            <a:r>
              <a:rPr lang="en-US" dirty="0" smtClean="0"/>
              <a:t>CHECK</a:t>
            </a:r>
            <a:r>
              <a:rPr lang="zh-CN" altLang="en-US" dirty="0" smtClean="0"/>
              <a:t>约束用来检查输入数据的取值是否正确，只有符合检查约束的数据才能输入，从而维护域的完整性，列的输入内容必须满足</a:t>
            </a:r>
            <a:r>
              <a:rPr lang="en-US" dirty="0" smtClean="0"/>
              <a:t>CHECK</a:t>
            </a:r>
            <a:r>
              <a:rPr lang="zh-CN" altLang="en-US" dirty="0" smtClean="0"/>
              <a:t>后面的约束条件。不满足限定范围的值不能正常输入。可以在一个表中为每列指定多个检查约束。在创建表的时候使用</a:t>
            </a:r>
            <a:r>
              <a:rPr lang="en-US" dirty="0" smtClean="0"/>
              <a:t>CHECK</a:t>
            </a:r>
            <a:r>
              <a:rPr lang="zh-CN" altLang="en-US" dirty="0" smtClean="0"/>
              <a:t>关键字来创建检查约束的语法规则为：</a:t>
            </a:r>
            <a:endParaRPr lang="zh-CN" altLang="en-US" dirty="0"/>
          </a:p>
        </p:txBody>
      </p:sp>
      <p:sp>
        <p:nvSpPr>
          <p:cNvPr id="3" name="标题 2"/>
          <p:cNvSpPr>
            <a:spLocks noGrp="1"/>
          </p:cNvSpPr>
          <p:nvPr>
            <p:ph type="title"/>
          </p:nvPr>
        </p:nvSpPr>
        <p:spPr/>
        <p:txBody>
          <a:bodyPr>
            <a:normAutofit/>
          </a:bodyPr>
          <a:lstStyle/>
          <a:p>
            <a:r>
              <a:rPr lang="zh-CN" altLang="en-US" dirty="0" smtClean="0"/>
              <a:t>检查（</a:t>
            </a:r>
            <a:r>
              <a:rPr lang="en-US" dirty="0" smtClean="0"/>
              <a:t>CHECK</a:t>
            </a:r>
            <a:r>
              <a:rPr lang="zh-CN" altLang="en-US" dirty="0" smtClean="0"/>
              <a:t>）约束</a:t>
            </a:r>
            <a:endParaRPr lang="zh-CN" altLang="en-US" dirty="0"/>
          </a:p>
        </p:txBody>
      </p:sp>
      <p:graphicFrame>
        <p:nvGraphicFramePr>
          <p:cNvPr id="4" name="表格 3"/>
          <p:cNvGraphicFramePr>
            <a:graphicFrameLocks noGrp="1"/>
          </p:cNvGraphicFramePr>
          <p:nvPr/>
        </p:nvGraphicFramePr>
        <p:xfrm>
          <a:off x="1142976" y="4500570"/>
          <a:ext cx="5072380" cy="1828800"/>
        </p:xfrm>
        <a:graphic>
          <a:graphicData uri="http://schemas.openxmlformats.org/drawingml/2006/table">
            <a:tbl>
              <a:tblPr/>
              <a:tblGrid>
                <a:gridCol w="5072380"/>
              </a:tblGrid>
              <a:tr h="0">
                <a:tc>
                  <a:txBody>
                    <a:bodyPr/>
                    <a:lstStyle/>
                    <a:p>
                      <a:pPr indent="269875" algn="just">
                        <a:lnSpc>
                          <a:spcPts val="1560"/>
                        </a:lnSpc>
                        <a:spcAft>
                          <a:spcPts val="0"/>
                        </a:spcAft>
                      </a:pPr>
                      <a:endParaRPr lang="en-US" sz="1600" kern="100" dirty="0" smtClean="0">
                        <a:latin typeface="Times New Roman"/>
                        <a:ea typeface="宋体"/>
                      </a:endParaRPr>
                    </a:p>
                    <a:p>
                      <a:pPr indent="269875" algn="just">
                        <a:lnSpc>
                          <a:spcPts val="1560"/>
                        </a:lnSpc>
                        <a:spcAft>
                          <a:spcPts val="0"/>
                        </a:spcAft>
                      </a:pPr>
                      <a:r>
                        <a:rPr lang="en-US" sz="1600" kern="100" dirty="0" smtClean="0">
                          <a:latin typeface="Times New Roman"/>
                          <a:ea typeface="宋体"/>
                        </a:rPr>
                        <a:t>CREATE </a:t>
                      </a:r>
                      <a:r>
                        <a:rPr lang="en-US" sz="1600" kern="100" dirty="0">
                          <a:latin typeface="Times New Roman"/>
                          <a:ea typeface="宋体"/>
                        </a:rPr>
                        <a:t>TABLE </a:t>
                      </a:r>
                      <a:r>
                        <a:rPr lang="zh-CN" sz="1600" kern="100" dirty="0">
                          <a:latin typeface="Times New Roman"/>
                          <a:ea typeface="宋体"/>
                        </a:rPr>
                        <a:t>表名</a:t>
                      </a:r>
                    </a:p>
                    <a:p>
                      <a:pPr indent="269875" algn="just">
                        <a:lnSpc>
                          <a:spcPts val="1560"/>
                        </a:lnSpc>
                        <a:spcAft>
                          <a:spcPts val="0"/>
                        </a:spcAft>
                      </a:pPr>
                      <a:r>
                        <a:rPr lang="zh-CN" sz="1600" kern="100" dirty="0">
                          <a:latin typeface="Times New Roman"/>
                          <a:ea typeface="宋体"/>
                        </a:rPr>
                        <a:t>（</a:t>
                      </a:r>
                    </a:p>
                    <a:p>
                      <a:pPr indent="269875" algn="just">
                        <a:lnSpc>
                          <a:spcPts val="1560"/>
                        </a:lnSpc>
                        <a:spcAft>
                          <a:spcPts val="0"/>
                        </a:spcAft>
                      </a:pPr>
                      <a:r>
                        <a:rPr lang="en-US" sz="1600" kern="100" dirty="0">
                          <a:latin typeface="Times New Roman"/>
                          <a:ea typeface="宋体"/>
                        </a:rPr>
                        <a:t>  </a:t>
                      </a:r>
                      <a:r>
                        <a:rPr lang="zh-CN" sz="1600" kern="100" dirty="0">
                          <a:latin typeface="Times New Roman"/>
                          <a:ea typeface="宋体"/>
                        </a:rPr>
                        <a:t>列名</a:t>
                      </a:r>
                      <a:r>
                        <a:rPr lang="en-US" sz="1600" kern="100" dirty="0">
                          <a:latin typeface="Times New Roman"/>
                          <a:ea typeface="宋体"/>
                        </a:rPr>
                        <a:t>1  </a:t>
                      </a:r>
                      <a:r>
                        <a:rPr lang="zh-CN" sz="1600" kern="100" dirty="0">
                          <a:latin typeface="Times New Roman"/>
                          <a:ea typeface="宋体"/>
                        </a:rPr>
                        <a:t>数据类型</a:t>
                      </a:r>
                      <a:r>
                        <a:rPr lang="en-US" sz="1600" kern="100" dirty="0">
                          <a:latin typeface="Times New Roman"/>
                          <a:ea typeface="宋体"/>
                        </a:rPr>
                        <a:t>  CHECK(</a:t>
                      </a:r>
                      <a:r>
                        <a:rPr lang="zh-CN" sz="1600" kern="100" dirty="0">
                          <a:latin typeface="Times New Roman"/>
                          <a:ea typeface="宋体"/>
                        </a:rPr>
                        <a:t>约束条件</a:t>
                      </a:r>
                      <a:r>
                        <a:rPr lang="en-US" sz="1600" kern="100" dirty="0">
                          <a:latin typeface="Times New Roman"/>
                          <a:ea typeface="宋体"/>
                        </a:rPr>
                        <a:t>) ,</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  </a:t>
                      </a:r>
                      <a:r>
                        <a:rPr lang="zh-CN" sz="1600" kern="100" dirty="0">
                          <a:latin typeface="Times New Roman"/>
                          <a:ea typeface="宋体"/>
                        </a:rPr>
                        <a:t>列名</a:t>
                      </a:r>
                      <a:r>
                        <a:rPr lang="en-US" sz="1600" kern="100" dirty="0">
                          <a:latin typeface="Times New Roman"/>
                          <a:ea typeface="宋体"/>
                        </a:rPr>
                        <a:t>2  </a:t>
                      </a:r>
                      <a:r>
                        <a:rPr lang="zh-CN" sz="1600" kern="100" dirty="0">
                          <a:latin typeface="Times New Roman"/>
                          <a:ea typeface="宋体"/>
                        </a:rPr>
                        <a:t>数据类型</a:t>
                      </a:r>
                      <a:r>
                        <a:rPr lang="en-US" sz="1600" kern="100" dirty="0">
                          <a:latin typeface="Times New Roman"/>
                          <a:ea typeface="宋体"/>
                        </a:rPr>
                        <a:t>  ,</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  </a:t>
                      </a:r>
                      <a:r>
                        <a:rPr lang="zh-CN" sz="1600" kern="100" dirty="0">
                          <a:latin typeface="Times New Roman"/>
                          <a:ea typeface="宋体"/>
                        </a:rPr>
                        <a:t>列名</a:t>
                      </a:r>
                      <a:r>
                        <a:rPr lang="en-US" sz="1600" kern="100" dirty="0">
                          <a:latin typeface="Times New Roman"/>
                          <a:ea typeface="宋体"/>
                        </a:rPr>
                        <a:t>3  </a:t>
                      </a:r>
                      <a:r>
                        <a:rPr lang="zh-CN" sz="1600" kern="100" dirty="0">
                          <a:latin typeface="Times New Roman"/>
                          <a:ea typeface="宋体"/>
                        </a:rPr>
                        <a:t>数据类型</a:t>
                      </a:r>
                      <a:r>
                        <a:rPr lang="en-US" sz="1600" kern="100" dirty="0">
                          <a:latin typeface="Times New Roman"/>
                          <a:ea typeface="宋体"/>
                        </a:rPr>
                        <a:t>  ,</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   ......</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  </a:t>
                      </a:r>
                      <a:r>
                        <a:rPr lang="zh-CN" sz="1600" kern="100" dirty="0">
                          <a:latin typeface="Times New Roman"/>
                          <a:ea typeface="宋体"/>
                        </a:rPr>
                        <a:t>列名</a:t>
                      </a:r>
                      <a:r>
                        <a:rPr lang="en-US" sz="1600" kern="100" dirty="0">
                          <a:latin typeface="Times New Roman"/>
                          <a:ea typeface="宋体"/>
                        </a:rPr>
                        <a:t>n  </a:t>
                      </a:r>
                      <a:r>
                        <a:rPr lang="zh-CN" sz="1600" kern="100" dirty="0">
                          <a:latin typeface="Times New Roman"/>
                          <a:ea typeface="宋体"/>
                        </a:rPr>
                        <a:t>数据类型</a:t>
                      </a:r>
                    </a:p>
                    <a:p>
                      <a:pPr indent="269875" algn="just">
                        <a:lnSpc>
                          <a:spcPts val="1560"/>
                        </a:lnSpc>
                        <a:spcAft>
                          <a:spcPts val="0"/>
                        </a:spcAft>
                      </a:pPr>
                      <a:r>
                        <a:rPr lang="en-US" sz="1600" kern="100" dirty="0">
                          <a:latin typeface="Times New Roman"/>
                          <a:ea typeface="宋体"/>
                        </a:rPr>
                        <a:t>)</a:t>
                      </a:r>
                      <a:endParaRPr lang="zh-CN" sz="16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6286512" y="4714884"/>
            <a:ext cx="2428892" cy="1477328"/>
          </a:xfrm>
          <a:prstGeom prst="rect">
            <a:avLst/>
          </a:prstGeom>
        </p:spPr>
        <p:txBody>
          <a:bodyPr wrap="square">
            <a:spAutoFit/>
          </a:bodyPr>
          <a:lstStyle/>
          <a:p>
            <a:r>
              <a:rPr lang="zh-CN" altLang="en-US" dirty="0" smtClean="0"/>
              <a:t>约束条件为创建的检查约束满足的条件表达式，主要有比较运算符和逻辑运算符组成。</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642910" y="2500306"/>
          <a:ext cx="7929618" cy="3357590"/>
        </p:xfrm>
        <a:graphic>
          <a:graphicData uri="http://schemas.openxmlformats.org/drawingml/2006/table">
            <a:tbl>
              <a:tblPr/>
              <a:tblGrid>
                <a:gridCol w="1406431"/>
                <a:gridCol w="1701570"/>
                <a:gridCol w="4821617"/>
              </a:tblGrid>
              <a:tr h="335759">
                <a:tc>
                  <a:txBody>
                    <a:bodyPr/>
                    <a:lstStyle/>
                    <a:p>
                      <a:pPr indent="269875" algn="ctr">
                        <a:lnSpc>
                          <a:spcPts val="1560"/>
                        </a:lnSpc>
                        <a:spcAft>
                          <a:spcPts val="0"/>
                        </a:spcAft>
                      </a:pPr>
                      <a:r>
                        <a:rPr lang="zh-CN" sz="1600" kern="100">
                          <a:latin typeface="Times New Roman"/>
                          <a:ea typeface="黑体"/>
                        </a:rPr>
                        <a:t>运算符</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rPr>
                        <a:t>表达式</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rPr>
                        <a:t>功能</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r>
              <a:tr h="335759">
                <a:tc>
                  <a:txBody>
                    <a:bodyPr/>
                    <a:lstStyle/>
                    <a:p>
                      <a:pPr indent="269875" algn="ctr">
                        <a:lnSpc>
                          <a:spcPts val="1560"/>
                        </a:lnSpc>
                        <a:spcAft>
                          <a:spcPts val="0"/>
                        </a:spcAft>
                      </a:pPr>
                      <a:r>
                        <a:rPr lang="en-US" sz="1600" kern="100">
                          <a:latin typeface="Times New Roman"/>
                          <a:ea typeface="宋体"/>
                        </a:rPr>
                        <a:t>=</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a=b</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1600" kern="100">
                          <a:latin typeface="Times New Roman"/>
                          <a:ea typeface="宋体"/>
                        </a:rPr>
                        <a:t>判断表达式</a:t>
                      </a:r>
                      <a:r>
                        <a:rPr lang="en-US" sz="1600" kern="100">
                          <a:latin typeface="Times New Roman"/>
                          <a:ea typeface="宋体"/>
                        </a:rPr>
                        <a:t>a</a:t>
                      </a:r>
                      <a:r>
                        <a:rPr lang="zh-CN" sz="1600" kern="100">
                          <a:latin typeface="Times New Roman"/>
                          <a:ea typeface="宋体"/>
                        </a:rPr>
                        <a:t>和表达式</a:t>
                      </a:r>
                      <a:r>
                        <a:rPr lang="en-US" sz="1600" kern="100">
                          <a:latin typeface="Times New Roman"/>
                          <a:ea typeface="宋体"/>
                        </a:rPr>
                        <a:t>b</a:t>
                      </a:r>
                      <a:r>
                        <a:rPr lang="zh-CN" sz="1600" kern="100">
                          <a:latin typeface="Times New Roman"/>
                          <a:ea typeface="宋体"/>
                        </a:rPr>
                        <a:t>的值是否相等</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5759">
                <a:tc>
                  <a:txBody>
                    <a:bodyPr/>
                    <a:lstStyle/>
                    <a:p>
                      <a:pPr indent="269875" algn="ctr">
                        <a:lnSpc>
                          <a:spcPts val="1560"/>
                        </a:lnSpc>
                        <a:spcAft>
                          <a:spcPts val="0"/>
                        </a:spcAft>
                      </a:pPr>
                      <a:r>
                        <a:rPr lang="en-US" sz="1600" kern="100">
                          <a:latin typeface="Times New Roman"/>
                          <a:ea typeface="宋体"/>
                        </a:rPr>
                        <a:t>&gt;</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a&gt;b</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1600" kern="100">
                          <a:latin typeface="Times New Roman"/>
                          <a:ea typeface="宋体"/>
                        </a:rPr>
                        <a:t>判断表达式</a:t>
                      </a:r>
                      <a:r>
                        <a:rPr lang="en-US" sz="1600" kern="100">
                          <a:latin typeface="Times New Roman"/>
                          <a:ea typeface="宋体"/>
                        </a:rPr>
                        <a:t>a</a:t>
                      </a:r>
                      <a:r>
                        <a:rPr lang="zh-CN" sz="1600" kern="100">
                          <a:latin typeface="Times New Roman"/>
                          <a:ea typeface="宋体"/>
                        </a:rPr>
                        <a:t>是否大于表达式</a:t>
                      </a:r>
                      <a:r>
                        <a:rPr lang="en-US" sz="1600" kern="100">
                          <a:latin typeface="Times New Roman"/>
                          <a:ea typeface="宋体"/>
                        </a:rPr>
                        <a:t>b</a:t>
                      </a:r>
                      <a:r>
                        <a:rPr lang="zh-CN" sz="1600" kern="100">
                          <a:latin typeface="Times New Roman"/>
                          <a:ea typeface="宋体"/>
                        </a:rPr>
                        <a:t>的值</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5759">
                <a:tc>
                  <a:txBody>
                    <a:bodyPr/>
                    <a:lstStyle/>
                    <a:p>
                      <a:pPr indent="269875" algn="ctr">
                        <a:lnSpc>
                          <a:spcPts val="1560"/>
                        </a:lnSpc>
                        <a:spcAft>
                          <a:spcPts val="0"/>
                        </a:spcAft>
                      </a:pPr>
                      <a:r>
                        <a:rPr lang="en-US" sz="1600" kern="100">
                          <a:latin typeface="Times New Roman"/>
                          <a:ea typeface="宋体"/>
                        </a:rPr>
                        <a:t>&gt;=</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a&gt;=b</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1600" kern="100">
                          <a:latin typeface="Times New Roman"/>
                          <a:ea typeface="宋体"/>
                        </a:rPr>
                        <a:t>判断表达式</a:t>
                      </a:r>
                      <a:r>
                        <a:rPr lang="en-US" sz="1600" kern="100">
                          <a:latin typeface="Times New Roman"/>
                          <a:ea typeface="宋体"/>
                        </a:rPr>
                        <a:t>a</a:t>
                      </a:r>
                      <a:r>
                        <a:rPr lang="zh-CN" sz="1600" kern="100">
                          <a:latin typeface="Times New Roman"/>
                          <a:ea typeface="宋体"/>
                        </a:rPr>
                        <a:t>是否大于等于表达式</a:t>
                      </a:r>
                      <a:r>
                        <a:rPr lang="en-US" sz="1600" kern="100">
                          <a:latin typeface="Times New Roman"/>
                          <a:ea typeface="宋体"/>
                        </a:rPr>
                        <a:t>b</a:t>
                      </a:r>
                      <a:r>
                        <a:rPr lang="zh-CN" sz="1600" kern="100">
                          <a:latin typeface="Times New Roman"/>
                          <a:ea typeface="宋体"/>
                        </a:rPr>
                        <a:t>的值</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5759">
                <a:tc>
                  <a:txBody>
                    <a:bodyPr/>
                    <a:lstStyle/>
                    <a:p>
                      <a:pPr indent="269875" algn="ctr">
                        <a:lnSpc>
                          <a:spcPts val="1560"/>
                        </a:lnSpc>
                        <a:spcAft>
                          <a:spcPts val="0"/>
                        </a:spcAft>
                      </a:pPr>
                      <a:r>
                        <a:rPr lang="en-US" sz="1600" kern="100">
                          <a:latin typeface="Times New Roman"/>
                          <a:ea typeface="宋体"/>
                        </a:rPr>
                        <a:t>!&lt;</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a!&lt;b</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1600" kern="100" dirty="0">
                          <a:latin typeface="Times New Roman"/>
                          <a:ea typeface="宋体"/>
                        </a:rPr>
                        <a:t>判断表达式</a:t>
                      </a:r>
                      <a:r>
                        <a:rPr lang="en-US" sz="1600" kern="100" dirty="0">
                          <a:latin typeface="Times New Roman"/>
                          <a:ea typeface="宋体"/>
                        </a:rPr>
                        <a:t>a</a:t>
                      </a:r>
                      <a:r>
                        <a:rPr lang="zh-CN" sz="1600" kern="100" dirty="0">
                          <a:latin typeface="Times New Roman"/>
                          <a:ea typeface="宋体"/>
                        </a:rPr>
                        <a:t>是否不小于表达式</a:t>
                      </a:r>
                      <a:r>
                        <a:rPr lang="en-US" sz="1600" kern="100" dirty="0">
                          <a:latin typeface="Times New Roman"/>
                          <a:ea typeface="宋体"/>
                        </a:rPr>
                        <a:t>b</a:t>
                      </a:r>
                      <a:r>
                        <a:rPr lang="zh-CN" sz="1600" kern="100" dirty="0">
                          <a:latin typeface="Times New Roman"/>
                          <a:ea typeface="宋体"/>
                        </a:rPr>
                        <a:t>的值</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5759">
                <a:tc>
                  <a:txBody>
                    <a:bodyPr/>
                    <a:lstStyle/>
                    <a:p>
                      <a:pPr indent="269875" algn="ctr">
                        <a:lnSpc>
                          <a:spcPts val="1560"/>
                        </a:lnSpc>
                        <a:spcAft>
                          <a:spcPts val="0"/>
                        </a:spcAft>
                      </a:pPr>
                      <a:r>
                        <a:rPr lang="en-US" sz="1600" kern="100">
                          <a:latin typeface="Times New Roman"/>
                          <a:ea typeface="宋体"/>
                        </a:rPr>
                        <a:t>&lt;</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a&lt;b</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1600" kern="100">
                          <a:latin typeface="Times New Roman"/>
                          <a:ea typeface="宋体"/>
                        </a:rPr>
                        <a:t>判断表达式</a:t>
                      </a:r>
                      <a:r>
                        <a:rPr lang="en-US" sz="1600" kern="100">
                          <a:latin typeface="Times New Roman"/>
                          <a:ea typeface="宋体"/>
                        </a:rPr>
                        <a:t>a</a:t>
                      </a:r>
                      <a:r>
                        <a:rPr lang="zh-CN" sz="1600" kern="100">
                          <a:latin typeface="Times New Roman"/>
                          <a:ea typeface="宋体"/>
                        </a:rPr>
                        <a:t>是否小于表达式</a:t>
                      </a:r>
                      <a:r>
                        <a:rPr lang="en-US" sz="1600" kern="100">
                          <a:latin typeface="Times New Roman"/>
                          <a:ea typeface="宋体"/>
                        </a:rPr>
                        <a:t>b</a:t>
                      </a:r>
                      <a:r>
                        <a:rPr lang="zh-CN" sz="1600" kern="100">
                          <a:latin typeface="Times New Roman"/>
                          <a:ea typeface="宋体"/>
                        </a:rPr>
                        <a:t>的值</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5759">
                <a:tc>
                  <a:txBody>
                    <a:bodyPr/>
                    <a:lstStyle/>
                    <a:p>
                      <a:pPr indent="269875" algn="ctr">
                        <a:lnSpc>
                          <a:spcPts val="1560"/>
                        </a:lnSpc>
                        <a:spcAft>
                          <a:spcPts val="0"/>
                        </a:spcAft>
                      </a:pPr>
                      <a:r>
                        <a:rPr lang="en-US" sz="1600" kern="100">
                          <a:latin typeface="Times New Roman"/>
                          <a:ea typeface="宋体"/>
                        </a:rPr>
                        <a:t>&lt;=</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a&lt;=b</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1600" kern="100">
                          <a:latin typeface="Times New Roman"/>
                          <a:ea typeface="宋体"/>
                        </a:rPr>
                        <a:t>判断表达式</a:t>
                      </a:r>
                      <a:r>
                        <a:rPr lang="en-US" sz="1600" kern="100">
                          <a:latin typeface="Times New Roman"/>
                          <a:ea typeface="宋体"/>
                        </a:rPr>
                        <a:t>a</a:t>
                      </a:r>
                      <a:r>
                        <a:rPr lang="zh-CN" sz="1600" kern="100">
                          <a:latin typeface="Times New Roman"/>
                          <a:ea typeface="宋体"/>
                        </a:rPr>
                        <a:t>是否小于等于表达式</a:t>
                      </a:r>
                      <a:r>
                        <a:rPr lang="en-US" sz="1600" kern="100">
                          <a:latin typeface="Times New Roman"/>
                          <a:ea typeface="宋体"/>
                        </a:rPr>
                        <a:t>b</a:t>
                      </a:r>
                      <a:r>
                        <a:rPr lang="zh-CN" sz="1600" kern="100">
                          <a:latin typeface="Times New Roman"/>
                          <a:ea typeface="宋体"/>
                        </a:rPr>
                        <a:t>的值</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5759">
                <a:tc>
                  <a:txBody>
                    <a:bodyPr/>
                    <a:lstStyle/>
                    <a:p>
                      <a:pPr indent="269875" algn="ctr">
                        <a:lnSpc>
                          <a:spcPts val="1560"/>
                        </a:lnSpc>
                        <a:spcAft>
                          <a:spcPts val="0"/>
                        </a:spcAft>
                      </a:pPr>
                      <a:r>
                        <a:rPr lang="en-US" sz="1600" kern="100">
                          <a:latin typeface="Times New Roman"/>
                          <a:ea typeface="宋体"/>
                        </a:rPr>
                        <a:t>!&gt;</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a!&gt;b</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1600" kern="100">
                          <a:latin typeface="Times New Roman"/>
                          <a:ea typeface="宋体"/>
                        </a:rPr>
                        <a:t>判断表达式</a:t>
                      </a:r>
                      <a:r>
                        <a:rPr lang="en-US" sz="1600" kern="100">
                          <a:latin typeface="Times New Roman"/>
                          <a:ea typeface="宋体"/>
                        </a:rPr>
                        <a:t>a</a:t>
                      </a:r>
                      <a:r>
                        <a:rPr lang="zh-CN" sz="1600" kern="100">
                          <a:latin typeface="Times New Roman"/>
                          <a:ea typeface="宋体"/>
                        </a:rPr>
                        <a:t>是否不大于表达式</a:t>
                      </a:r>
                      <a:r>
                        <a:rPr lang="en-US" sz="1600" kern="100">
                          <a:latin typeface="Times New Roman"/>
                          <a:ea typeface="宋体"/>
                        </a:rPr>
                        <a:t>b</a:t>
                      </a:r>
                      <a:r>
                        <a:rPr lang="zh-CN" sz="1600" kern="100">
                          <a:latin typeface="Times New Roman"/>
                          <a:ea typeface="宋体"/>
                        </a:rPr>
                        <a:t>的值</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5759">
                <a:tc>
                  <a:txBody>
                    <a:bodyPr/>
                    <a:lstStyle/>
                    <a:p>
                      <a:pPr indent="269875" algn="ctr">
                        <a:lnSpc>
                          <a:spcPts val="1560"/>
                        </a:lnSpc>
                        <a:spcAft>
                          <a:spcPts val="0"/>
                        </a:spcAft>
                      </a:pPr>
                      <a:r>
                        <a:rPr lang="en-US" sz="1600" kern="100">
                          <a:latin typeface="Times New Roman"/>
                          <a:ea typeface="宋体"/>
                        </a:rPr>
                        <a:t>&lt;&gt;</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a&lt;&gt;b</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1600" kern="100">
                          <a:latin typeface="Times New Roman"/>
                          <a:ea typeface="宋体"/>
                        </a:rPr>
                        <a:t>判断表达式</a:t>
                      </a:r>
                      <a:r>
                        <a:rPr lang="en-US" sz="1600" kern="100">
                          <a:latin typeface="Times New Roman"/>
                          <a:ea typeface="宋体"/>
                        </a:rPr>
                        <a:t>a</a:t>
                      </a:r>
                      <a:r>
                        <a:rPr lang="zh-CN" sz="1600" kern="100">
                          <a:latin typeface="Times New Roman"/>
                          <a:ea typeface="宋体"/>
                        </a:rPr>
                        <a:t>是否不等于表达式</a:t>
                      </a:r>
                      <a:r>
                        <a:rPr lang="en-US" sz="1600" kern="100">
                          <a:latin typeface="Times New Roman"/>
                          <a:ea typeface="宋体"/>
                        </a:rPr>
                        <a:t>b</a:t>
                      </a:r>
                      <a:r>
                        <a:rPr lang="zh-CN" sz="1600" kern="100">
                          <a:latin typeface="Times New Roman"/>
                          <a:ea typeface="宋体"/>
                        </a:rPr>
                        <a:t>的值</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5759">
                <a:tc>
                  <a:txBody>
                    <a:bodyPr/>
                    <a:lstStyle/>
                    <a:p>
                      <a:pPr indent="269875" algn="ctr">
                        <a:lnSpc>
                          <a:spcPts val="1560"/>
                        </a:lnSpc>
                        <a:spcAft>
                          <a:spcPts val="0"/>
                        </a:spcAft>
                      </a:pPr>
                      <a:r>
                        <a:rPr lang="en-US" sz="1600" kern="100">
                          <a:latin typeface="Times New Roman"/>
                          <a:ea typeface="宋体"/>
                        </a:rPr>
                        <a:t>!=</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a!=b</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1600" kern="100" dirty="0">
                          <a:latin typeface="Times New Roman"/>
                          <a:ea typeface="宋体"/>
                        </a:rPr>
                        <a:t>判断表达式</a:t>
                      </a:r>
                      <a:r>
                        <a:rPr lang="en-US" sz="1600" kern="100" dirty="0">
                          <a:latin typeface="Times New Roman"/>
                          <a:ea typeface="宋体"/>
                        </a:rPr>
                        <a:t>a</a:t>
                      </a:r>
                      <a:r>
                        <a:rPr lang="zh-CN" sz="1600" kern="100" dirty="0">
                          <a:latin typeface="Times New Roman"/>
                          <a:ea typeface="宋体"/>
                        </a:rPr>
                        <a:t>是否不等于表达式</a:t>
                      </a:r>
                      <a:r>
                        <a:rPr lang="en-US" sz="1600" kern="100" dirty="0">
                          <a:latin typeface="Times New Roman"/>
                          <a:ea typeface="宋体"/>
                        </a:rPr>
                        <a:t>b</a:t>
                      </a:r>
                      <a:r>
                        <a:rPr lang="zh-CN" sz="1600" kern="100" dirty="0">
                          <a:latin typeface="Times New Roman"/>
                          <a:ea typeface="宋体"/>
                        </a:rPr>
                        <a:t>的值</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标题 2"/>
          <p:cNvSpPr>
            <a:spLocks noGrp="1"/>
          </p:cNvSpPr>
          <p:nvPr>
            <p:ph type="title"/>
          </p:nvPr>
        </p:nvSpPr>
        <p:spPr/>
        <p:txBody>
          <a:bodyPr/>
          <a:lstStyle/>
          <a:p>
            <a:r>
              <a:rPr lang="zh-CN" altLang="en-US" dirty="0" smtClean="0"/>
              <a:t>比较运算符</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b="1" dirty="0" smtClean="0"/>
              <a:t>3.1.1 </a:t>
            </a:r>
            <a:r>
              <a:rPr lang="zh-CN" altLang="zh-CN" b="1" dirty="0"/>
              <a:t>情景描述</a:t>
            </a:r>
          </a:p>
          <a:p>
            <a:r>
              <a:rPr lang="en-US" altLang="zh-CN" b="1" dirty="0" smtClean="0"/>
              <a:t>3.1.2</a:t>
            </a:r>
            <a:r>
              <a:rPr lang="zh-CN" altLang="zh-CN" b="1" dirty="0"/>
              <a:t>问题分析</a:t>
            </a:r>
          </a:p>
          <a:p>
            <a:r>
              <a:rPr lang="en-US" altLang="zh-CN" b="1" dirty="0" smtClean="0"/>
              <a:t>3.1.3 </a:t>
            </a:r>
            <a:r>
              <a:rPr lang="zh-CN" altLang="zh-CN" b="1" dirty="0"/>
              <a:t>解决方案</a:t>
            </a:r>
          </a:p>
          <a:p>
            <a:r>
              <a:rPr lang="en-US" altLang="zh-CN" b="1" dirty="0" smtClean="0"/>
              <a:t>3.1.4 </a:t>
            </a:r>
            <a:r>
              <a:rPr lang="zh-CN" altLang="zh-CN" b="1" dirty="0"/>
              <a:t>知识总结</a:t>
            </a:r>
          </a:p>
          <a:p>
            <a:r>
              <a:rPr lang="en-US" altLang="zh-CN" b="1" dirty="0" smtClean="0"/>
              <a:t>3.1.5 </a:t>
            </a:r>
            <a:r>
              <a:rPr lang="zh-CN" altLang="zh-CN" b="1" dirty="0"/>
              <a:t>应用实践</a:t>
            </a:r>
          </a:p>
          <a:p>
            <a:endParaRPr lang="zh-CN" altLang="en-US" dirty="0"/>
          </a:p>
        </p:txBody>
      </p:sp>
      <p:sp>
        <p:nvSpPr>
          <p:cNvPr id="2" name="标题 1"/>
          <p:cNvSpPr>
            <a:spLocks noGrp="1"/>
          </p:cNvSpPr>
          <p:nvPr>
            <p:ph type="title"/>
          </p:nvPr>
        </p:nvSpPr>
        <p:spPr/>
        <p:txBody>
          <a:bodyPr>
            <a:normAutofit/>
          </a:bodyPr>
          <a:lstStyle/>
          <a:p>
            <a:r>
              <a:rPr lang="zh-CN" altLang="en-US" b="1" dirty="0" smtClean="0"/>
              <a:t>任务</a:t>
            </a:r>
            <a:r>
              <a:rPr lang="en-US" altLang="zh-CN" b="1" dirty="0" smtClean="0"/>
              <a:t>3.1 </a:t>
            </a:r>
            <a:r>
              <a:rPr lang="zh-CN" altLang="en-US" b="1" dirty="0" smtClean="0"/>
              <a:t>创建表</a:t>
            </a:r>
            <a:endParaRPr lang="en-US" altLang="zh-CN" b="1" dirty="0"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500034" y="2214554"/>
          <a:ext cx="8215370" cy="3500460"/>
        </p:xfrm>
        <a:graphic>
          <a:graphicData uri="http://schemas.openxmlformats.org/drawingml/2006/table">
            <a:tbl>
              <a:tblPr/>
              <a:tblGrid>
                <a:gridCol w="1457113"/>
                <a:gridCol w="1762888"/>
                <a:gridCol w="4995369"/>
              </a:tblGrid>
              <a:tr h="388940">
                <a:tc>
                  <a:txBody>
                    <a:bodyPr/>
                    <a:lstStyle/>
                    <a:p>
                      <a:pPr indent="269875" algn="ctr">
                        <a:lnSpc>
                          <a:spcPts val="1560"/>
                        </a:lnSpc>
                        <a:spcAft>
                          <a:spcPts val="0"/>
                        </a:spcAft>
                      </a:pPr>
                      <a:r>
                        <a:rPr lang="zh-CN" sz="1600" kern="100">
                          <a:latin typeface="Times New Roman"/>
                          <a:ea typeface="黑体"/>
                        </a:rPr>
                        <a:t>运算符</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rPr>
                        <a:t>表达式</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rPr>
                        <a:t>功能</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r>
              <a:tr h="388940">
                <a:tc>
                  <a:txBody>
                    <a:bodyPr/>
                    <a:lstStyle/>
                    <a:p>
                      <a:pPr indent="269875" algn="ctr">
                        <a:lnSpc>
                          <a:spcPts val="1560"/>
                        </a:lnSpc>
                        <a:spcAft>
                          <a:spcPts val="0"/>
                        </a:spcAft>
                      </a:pPr>
                      <a:r>
                        <a:rPr lang="en-US" sz="1600" kern="100">
                          <a:latin typeface="Times New Roman"/>
                          <a:ea typeface="宋体"/>
                        </a:rPr>
                        <a:t>and</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A and B</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1600" kern="100">
                          <a:latin typeface="Times New Roman"/>
                          <a:ea typeface="宋体"/>
                        </a:rPr>
                        <a:t>表达式</a:t>
                      </a:r>
                      <a:r>
                        <a:rPr lang="en-US" sz="1600" kern="100">
                          <a:latin typeface="Times New Roman"/>
                          <a:ea typeface="宋体"/>
                        </a:rPr>
                        <a:t>A</a:t>
                      </a:r>
                      <a:r>
                        <a:rPr lang="zh-CN" sz="1600" kern="100">
                          <a:latin typeface="Times New Roman"/>
                          <a:ea typeface="宋体"/>
                        </a:rPr>
                        <a:t>和</a:t>
                      </a:r>
                      <a:r>
                        <a:rPr lang="en-US" sz="1600" kern="100">
                          <a:latin typeface="Times New Roman"/>
                          <a:ea typeface="宋体"/>
                        </a:rPr>
                        <a:t>B</a:t>
                      </a:r>
                      <a:r>
                        <a:rPr lang="zh-CN" sz="1600" kern="100">
                          <a:latin typeface="Times New Roman"/>
                          <a:ea typeface="宋体"/>
                        </a:rPr>
                        <a:t>的值都为真时，整个表达式的结果为真</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8940">
                <a:tc>
                  <a:txBody>
                    <a:bodyPr/>
                    <a:lstStyle/>
                    <a:p>
                      <a:pPr indent="269875" algn="ctr">
                        <a:lnSpc>
                          <a:spcPts val="1560"/>
                        </a:lnSpc>
                        <a:spcAft>
                          <a:spcPts val="0"/>
                        </a:spcAft>
                      </a:pPr>
                      <a:r>
                        <a:rPr lang="en-US" sz="1600" kern="100">
                          <a:latin typeface="Times New Roman"/>
                          <a:ea typeface="宋体"/>
                        </a:rPr>
                        <a:t>or</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A or B</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1600" kern="100">
                          <a:latin typeface="Times New Roman"/>
                          <a:ea typeface="宋体"/>
                        </a:rPr>
                        <a:t>表达式</a:t>
                      </a:r>
                      <a:r>
                        <a:rPr lang="en-US" sz="1600" kern="100">
                          <a:latin typeface="Times New Roman"/>
                          <a:ea typeface="宋体"/>
                        </a:rPr>
                        <a:t>A</a:t>
                      </a:r>
                      <a:r>
                        <a:rPr lang="zh-CN" sz="1600" kern="100">
                          <a:latin typeface="Times New Roman"/>
                          <a:ea typeface="宋体"/>
                        </a:rPr>
                        <a:t>或</a:t>
                      </a:r>
                      <a:r>
                        <a:rPr lang="en-US" sz="1600" kern="100">
                          <a:latin typeface="Times New Roman"/>
                          <a:ea typeface="宋体"/>
                        </a:rPr>
                        <a:t>B</a:t>
                      </a:r>
                      <a:r>
                        <a:rPr lang="zh-CN" sz="1600" kern="100">
                          <a:latin typeface="Times New Roman"/>
                          <a:ea typeface="宋体"/>
                        </a:rPr>
                        <a:t>的值为真时，整个表达式的结果为真</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7880">
                <a:tc>
                  <a:txBody>
                    <a:bodyPr/>
                    <a:lstStyle/>
                    <a:p>
                      <a:pPr indent="269875" algn="ctr">
                        <a:lnSpc>
                          <a:spcPts val="1560"/>
                        </a:lnSpc>
                        <a:spcAft>
                          <a:spcPts val="0"/>
                        </a:spcAft>
                      </a:pPr>
                      <a:r>
                        <a:rPr lang="en-US" sz="1600" kern="100">
                          <a:latin typeface="Times New Roman"/>
                          <a:ea typeface="宋体"/>
                        </a:rPr>
                        <a:t>not</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not  A</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1600" kern="100">
                          <a:latin typeface="Times New Roman"/>
                          <a:ea typeface="宋体"/>
                        </a:rPr>
                        <a:t>表达式</a:t>
                      </a:r>
                      <a:r>
                        <a:rPr lang="en-US" sz="1600" kern="100">
                          <a:latin typeface="Times New Roman"/>
                          <a:ea typeface="宋体"/>
                        </a:rPr>
                        <a:t>A</a:t>
                      </a:r>
                      <a:r>
                        <a:rPr lang="zh-CN" sz="1600" kern="100">
                          <a:latin typeface="Times New Roman"/>
                          <a:ea typeface="宋体"/>
                        </a:rPr>
                        <a:t>的值为真，整个表达式的结果为假，表达式</a:t>
                      </a:r>
                      <a:r>
                        <a:rPr lang="en-US" sz="1600" kern="100">
                          <a:latin typeface="Times New Roman"/>
                          <a:ea typeface="宋体"/>
                        </a:rPr>
                        <a:t>A</a:t>
                      </a:r>
                      <a:r>
                        <a:rPr lang="zh-CN" sz="1600" kern="100">
                          <a:latin typeface="Times New Roman"/>
                          <a:ea typeface="宋体"/>
                        </a:rPr>
                        <a:t>的值为假时，整个表达式的结果为假</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7880">
                <a:tc>
                  <a:txBody>
                    <a:bodyPr/>
                    <a:lstStyle/>
                    <a:p>
                      <a:pPr indent="269875" algn="ctr">
                        <a:lnSpc>
                          <a:spcPts val="1560"/>
                        </a:lnSpc>
                        <a:spcAft>
                          <a:spcPts val="0"/>
                        </a:spcAft>
                      </a:pPr>
                      <a:r>
                        <a:rPr lang="en-US" sz="1600" kern="100">
                          <a:latin typeface="Times New Roman"/>
                          <a:ea typeface="宋体"/>
                        </a:rPr>
                        <a:t>in</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A in(a1,a2,a3,...)</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1600" kern="100">
                          <a:latin typeface="Times New Roman"/>
                          <a:ea typeface="宋体"/>
                        </a:rPr>
                        <a:t>如果</a:t>
                      </a:r>
                      <a:r>
                        <a:rPr lang="en-US" sz="1600" kern="100">
                          <a:latin typeface="Times New Roman"/>
                          <a:ea typeface="宋体"/>
                        </a:rPr>
                        <a:t>A</a:t>
                      </a:r>
                      <a:r>
                        <a:rPr lang="zh-CN" sz="1600" kern="100">
                          <a:latin typeface="Times New Roman"/>
                          <a:ea typeface="宋体"/>
                        </a:rPr>
                        <a:t>的值与集合里面的任意值相等，则返回真</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7880">
                <a:tc>
                  <a:txBody>
                    <a:bodyPr/>
                    <a:lstStyle/>
                    <a:p>
                      <a:pPr indent="269875" algn="ctr">
                        <a:lnSpc>
                          <a:spcPts val="1560"/>
                        </a:lnSpc>
                        <a:spcAft>
                          <a:spcPts val="0"/>
                        </a:spcAft>
                      </a:pPr>
                      <a:r>
                        <a:rPr lang="en-US" sz="1600" kern="100">
                          <a:latin typeface="Times New Roman"/>
                          <a:ea typeface="宋体"/>
                        </a:rPr>
                        <a:t>between</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C Between A and B</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1600" kern="100" dirty="0">
                          <a:latin typeface="Times New Roman"/>
                          <a:ea typeface="宋体"/>
                        </a:rPr>
                        <a:t>如果</a:t>
                      </a:r>
                      <a:r>
                        <a:rPr lang="en-US" sz="1600" kern="100" dirty="0">
                          <a:latin typeface="Times New Roman"/>
                          <a:ea typeface="宋体"/>
                        </a:rPr>
                        <a:t>C</a:t>
                      </a:r>
                      <a:r>
                        <a:rPr lang="zh-CN" sz="1600" kern="100" dirty="0">
                          <a:latin typeface="Times New Roman"/>
                          <a:ea typeface="宋体"/>
                        </a:rPr>
                        <a:t>的值在</a:t>
                      </a:r>
                      <a:r>
                        <a:rPr lang="en-US" sz="1600" kern="100" dirty="0">
                          <a:latin typeface="Times New Roman"/>
                          <a:ea typeface="宋体"/>
                        </a:rPr>
                        <a:t>A</a:t>
                      </a:r>
                      <a:r>
                        <a:rPr lang="zh-CN" sz="1600" kern="100" dirty="0">
                          <a:latin typeface="Times New Roman"/>
                          <a:ea typeface="宋体"/>
                        </a:rPr>
                        <a:t>和</a:t>
                      </a:r>
                      <a:r>
                        <a:rPr lang="en-US" sz="1600" kern="100" dirty="0">
                          <a:latin typeface="Times New Roman"/>
                          <a:ea typeface="宋体"/>
                        </a:rPr>
                        <a:t>B</a:t>
                      </a:r>
                      <a:r>
                        <a:rPr lang="zh-CN" sz="1600" kern="100" dirty="0">
                          <a:latin typeface="Times New Roman"/>
                          <a:ea typeface="宋体"/>
                        </a:rPr>
                        <a:t>之间，则返回真</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标题 2"/>
          <p:cNvSpPr>
            <a:spLocks noGrp="1"/>
          </p:cNvSpPr>
          <p:nvPr>
            <p:ph type="title"/>
          </p:nvPr>
        </p:nvSpPr>
        <p:spPr/>
        <p:txBody>
          <a:bodyPr/>
          <a:lstStyle/>
          <a:p>
            <a:r>
              <a:rPr lang="zh-CN" altLang="en-US" dirty="0" smtClean="0"/>
              <a:t>逻辑运算符</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720" y="928670"/>
            <a:ext cx="8572560" cy="646331"/>
          </a:xfrm>
          <a:prstGeom prst="rect">
            <a:avLst/>
          </a:prstGeom>
        </p:spPr>
        <p:txBody>
          <a:bodyPr wrap="square">
            <a:spAutoFit/>
          </a:bodyPr>
          <a:lstStyle/>
          <a:p>
            <a:r>
              <a:rPr lang="en-US" altLang="zh-CN" dirty="0" smtClean="0"/>
              <a:t>【</a:t>
            </a:r>
            <a:r>
              <a:rPr lang="zh-CN" altLang="en-US" dirty="0" smtClean="0"/>
              <a:t>例</a:t>
            </a:r>
            <a:r>
              <a:rPr lang="en-US" dirty="0" smtClean="0"/>
              <a:t>3-5</a:t>
            </a:r>
            <a:r>
              <a:rPr lang="en-US" altLang="zh-CN" dirty="0" smtClean="0"/>
              <a:t>】</a:t>
            </a:r>
            <a:r>
              <a:rPr lang="zh-CN" altLang="en-US" dirty="0" smtClean="0"/>
              <a:t>在“学生管理”数据库中创建带检查约束的“教师”表，具体的表结构如表所示。</a:t>
            </a:r>
            <a:endParaRPr lang="zh-CN" altLang="en-US" dirty="0"/>
          </a:p>
        </p:txBody>
      </p:sp>
      <p:graphicFrame>
        <p:nvGraphicFramePr>
          <p:cNvPr id="3" name="表格 2"/>
          <p:cNvGraphicFramePr>
            <a:graphicFrameLocks noGrp="1"/>
          </p:cNvGraphicFramePr>
          <p:nvPr/>
        </p:nvGraphicFramePr>
        <p:xfrm>
          <a:off x="571469" y="1643050"/>
          <a:ext cx="7000926" cy="2214580"/>
        </p:xfrm>
        <a:graphic>
          <a:graphicData uri="http://schemas.openxmlformats.org/drawingml/2006/table">
            <a:tbl>
              <a:tblPr/>
              <a:tblGrid>
                <a:gridCol w="1750002"/>
                <a:gridCol w="1750002"/>
                <a:gridCol w="1750002"/>
                <a:gridCol w="1750920"/>
              </a:tblGrid>
              <a:tr h="442916">
                <a:tc>
                  <a:txBody>
                    <a:bodyPr/>
                    <a:lstStyle/>
                    <a:p>
                      <a:pPr indent="269875" algn="ctr">
                        <a:lnSpc>
                          <a:spcPts val="1560"/>
                        </a:lnSpc>
                        <a:spcAft>
                          <a:spcPts val="0"/>
                        </a:spcAft>
                      </a:pPr>
                      <a:r>
                        <a:rPr lang="zh-CN" sz="1600" kern="100" dirty="0">
                          <a:latin typeface="Times New Roman"/>
                          <a:ea typeface="黑体"/>
                        </a:rPr>
                        <a:t>字段名称</a:t>
                      </a:r>
                      <a:endParaRPr lang="zh-CN" sz="1600" kern="100" dirty="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rPr>
                        <a:t>数据类型</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rPr>
                        <a:t>是否允许</a:t>
                      </a:r>
                      <a:r>
                        <a:rPr lang="en-US" sz="1600" kern="100">
                          <a:latin typeface="Times New Roman"/>
                          <a:ea typeface="黑体"/>
                        </a:rPr>
                        <a:t>NULL</a:t>
                      </a:r>
                      <a:r>
                        <a:rPr lang="zh-CN" sz="1600" kern="100">
                          <a:latin typeface="Times New Roman"/>
                          <a:ea typeface="黑体"/>
                        </a:rPr>
                        <a:t>值</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rPr>
                        <a:t>约束</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r>
              <a:tr h="221458">
                <a:tc>
                  <a:txBody>
                    <a:bodyPr/>
                    <a:lstStyle/>
                    <a:p>
                      <a:pPr indent="269875" algn="ctr">
                        <a:lnSpc>
                          <a:spcPts val="1560"/>
                        </a:lnSpc>
                        <a:spcAft>
                          <a:spcPts val="0"/>
                        </a:spcAft>
                      </a:pPr>
                      <a:r>
                        <a:rPr lang="zh-CN" sz="1600" kern="100">
                          <a:latin typeface="Times New Roman"/>
                          <a:ea typeface="宋体"/>
                        </a:rPr>
                        <a:t>教师编号</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int</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否</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主键</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458">
                <a:tc>
                  <a:txBody>
                    <a:bodyPr/>
                    <a:lstStyle/>
                    <a:p>
                      <a:pPr indent="269875" algn="ctr">
                        <a:lnSpc>
                          <a:spcPts val="1560"/>
                        </a:lnSpc>
                        <a:spcAft>
                          <a:spcPts val="0"/>
                        </a:spcAft>
                      </a:pPr>
                      <a:r>
                        <a:rPr lang="zh-CN" sz="1600" kern="100">
                          <a:latin typeface="Times New Roman"/>
                          <a:ea typeface="宋体"/>
                        </a:rPr>
                        <a:t>教师姓名</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varchar(50)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否</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916">
                <a:tc>
                  <a:txBody>
                    <a:bodyPr/>
                    <a:lstStyle/>
                    <a:p>
                      <a:pPr indent="269875" algn="ctr">
                        <a:lnSpc>
                          <a:spcPts val="1560"/>
                        </a:lnSpc>
                        <a:spcAft>
                          <a:spcPts val="0"/>
                        </a:spcAft>
                      </a:pPr>
                      <a:r>
                        <a:rPr lang="zh-CN" sz="1600" kern="100">
                          <a:latin typeface="Times New Roman"/>
                          <a:ea typeface="宋体"/>
                        </a:rPr>
                        <a:t>性别</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char(2)</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取值范围：男，女</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458">
                <a:tc>
                  <a:txBody>
                    <a:bodyPr/>
                    <a:lstStyle/>
                    <a:p>
                      <a:pPr indent="269875" algn="ctr">
                        <a:lnSpc>
                          <a:spcPts val="1560"/>
                        </a:lnSpc>
                        <a:spcAft>
                          <a:spcPts val="0"/>
                        </a:spcAft>
                      </a:pPr>
                      <a:r>
                        <a:rPr lang="zh-CN" sz="1600" kern="100">
                          <a:latin typeface="Times New Roman"/>
                          <a:ea typeface="宋体"/>
                        </a:rPr>
                        <a:t>职称</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varchar(20)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458">
                <a:tc>
                  <a:txBody>
                    <a:bodyPr/>
                    <a:lstStyle/>
                    <a:p>
                      <a:pPr indent="269875" algn="ctr">
                        <a:lnSpc>
                          <a:spcPts val="1560"/>
                        </a:lnSpc>
                        <a:spcAft>
                          <a:spcPts val="0"/>
                        </a:spcAft>
                      </a:pPr>
                      <a:r>
                        <a:rPr lang="zh-CN" sz="1600" kern="100">
                          <a:latin typeface="Times New Roman"/>
                          <a:ea typeface="宋体"/>
                        </a:rPr>
                        <a:t>学历</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varchar(20)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458">
                <a:tc>
                  <a:txBody>
                    <a:bodyPr/>
                    <a:lstStyle/>
                    <a:p>
                      <a:pPr indent="269875" algn="ctr">
                        <a:lnSpc>
                          <a:spcPts val="1560"/>
                        </a:lnSpc>
                        <a:spcAft>
                          <a:spcPts val="0"/>
                        </a:spcAft>
                      </a:pPr>
                      <a:r>
                        <a:rPr lang="zh-CN" sz="1600" kern="100">
                          <a:latin typeface="Times New Roman"/>
                          <a:ea typeface="宋体"/>
                        </a:rPr>
                        <a:t>学位</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varchar(20)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458">
                <a:tc>
                  <a:txBody>
                    <a:bodyPr/>
                    <a:lstStyle/>
                    <a:p>
                      <a:pPr indent="269875" algn="ctr">
                        <a:lnSpc>
                          <a:spcPts val="1560"/>
                        </a:lnSpc>
                        <a:spcAft>
                          <a:spcPts val="0"/>
                        </a:spcAft>
                      </a:pPr>
                      <a:r>
                        <a:rPr lang="zh-CN" sz="1600" kern="100" dirty="0">
                          <a:latin typeface="Times New Roman"/>
                          <a:ea typeface="宋体"/>
                        </a:rPr>
                        <a:t>专业</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varchar(20)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857224" y="3857628"/>
            <a:ext cx="6715172" cy="646331"/>
          </a:xfrm>
          <a:prstGeom prst="rect">
            <a:avLst/>
          </a:prstGeom>
        </p:spPr>
        <p:txBody>
          <a:bodyPr wrap="square">
            <a:spAutoFit/>
          </a:bodyPr>
          <a:lstStyle/>
          <a:p>
            <a:r>
              <a:rPr lang="zh-CN" altLang="en-US" dirty="0" smtClean="0"/>
              <a:t>①打开</a:t>
            </a:r>
            <a:r>
              <a:rPr lang="en-US" dirty="0" smtClean="0"/>
              <a:t>SQL Server Management Studio</a:t>
            </a:r>
            <a:r>
              <a:rPr lang="zh-CN" altLang="en-US" dirty="0" smtClean="0"/>
              <a:t>，在工具栏上单击“新建查询”按钮，打开</a:t>
            </a:r>
            <a:r>
              <a:rPr lang="en-US" dirty="0" smtClean="0"/>
              <a:t>SQL</a:t>
            </a:r>
            <a:r>
              <a:rPr lang="zh-CN" altLang="en-US" dirty="0" smtClean="0"/>
              <a:t>编辑器，编写如下代码：</a:t>
            </a:r>
            <a:endParaRPr lang="zh-CN" altLang="en-US" dirty="0"/>
          </a:p>
        </p:txBody>
      </p:sp>
      <p:graphicFrame>
        <p:nvGraphicFramePr>
          <p:cNvPr id="5" name="表格 4"/>
          <p:cNvGraphicFramePr>
            <a:graphicFrameLocks noGrp="1"/>
          </p:cNvGraphicFramePr>
          <p:nvPr/>
        </p:nvGraphicFramePr>
        <p:xfrm>
          <a:off x="714348" y="4429132"/>
          <a:ext cx="4572032" cy="2235200"/>
        </p:xfrm>
        <a:graphic>
          <a:graphicData uri="http://schemas.openxmlformats.org/drawingml/2006/table">
            <a:tbl>
              <a:tblPr/>
              <a:tblGrid>
                <a:gridCol w="4572032"/>
              </a:tblGrid>
              <a:tr h="0">
                <a:tc>
                  <a:txBody>
                    <a:bodyPr/>
                    <a:lstStyle/>
                    <a:p>
                      <a:pPr indent="269875" algn="just">
                        <a:lnSpc>
                          <a:spcPts val="1560"/>
                        </a:lnSpc>
                        <a:spcAft>
                          <a:spcPts val="0"/>
                        </a:spcAft>
                      </a:pPr>
                      <a:endParaRPr lang="en-US" sz="1600" kern="100" dirty="0" smtClean="0">
                        <a:latin typeface="Times New Roman"/>
                        <a:ea typeface="宋体"/>
                      </a:endParaRPr>
                    </a:p>
                    <a:p>
                      <a:pPr indent="269875" algn="just">
                        <a:lnSpc>
                          <a:spcPts val="1560"/>
                        </a:lnSpc>
                        <a:spcAft>
                          <a:spcPts val="0"/>
                        </a:spcAft>
                      </a:pPr>
                      <a:r>
                        <a:rPr lang="en-US" sz="1600" kern="100" dirty="0" smtClean="0">
                          <a:latin typeface="Times New Roman"/>
                          <a:ea typeface="宋体"/>
                        </a:rPr>
                        <a:t>CREATE </a:t>
                      </a:r>
                      <a:r>
                        <a:rPr lang="en-US" sz="1600" kern="100" dirty="0">
                          <a:latin typeface="Times New Roman"/>
                          <a:ea typeface="宋体"/>
                        </a:rPr>
                        <a:t>TABLE </a:t>
                      </a:r>
                      <a:r>
                        <a:rPr lang="zh-CN" sz="1600" kern="100" dirty="0">
                          <a:latin typeface="Times New Roman"/>
                          <a:ea typeface="宋体"/>
                        </a:rPr>
                        <a:t>教师</a:t>
                      </a:r>
                    </a:p>
                    <a:p>
                      <a:pPr indent="269875" algn="just">
                        <a:lnSpc>
                          <a:spcPts val="1560"/>
                        </a:lnSpc>
                        <a:spcAft>
                          <a:spcPts val="0"/>
                        </a:spcAft>
                      </a:pPr>
                      <a:r>
                        <a:rPr lang="en-US" sz="1600" kern="100" dirty="0">
                          <a:latin typeface="Times New Roman"/>
                          <a:ea typeface="宋体"/>
                        </a:rPr>
                        <a:t>(</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教师编号</a:t>
                      </a:r>
                      <a:r>
                        <a:rPr lang="en-US" sz="1600" kern="100" dirty="0">
                          <a:latin typeface="Times New Roman"/>
                          <a:ea typeface="宋体"/>
                        </a:rPr>
                        <a:t> </a:t>
                      </a:r>
                      <a:r>
                        <a:rPr lang="en-US" sz="1600" kern="100" dirty="0" err="1">
                          <a:latin typeface="Times New Roman"/>
                          <a:ea typeface="宋体"/>
                        </a:rPr>
                        <a:t>int</a:t>
                      </a:r>
                      <a:r>
                        <a:rPr lang="en-US" sz="1600" kern="100" dirty="0">
                          <a:latin typeface="Times New Roman"/>
                          <a:ea typeface="宋体"/>
                        </a:rPr>
                        <a:t> primary key,</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教师姓名</a:t>
                      </a:r>
                      <a:r>
                        <a:rPr lang="en-US" sz="1600" kern="100" dirty="0">
                          <a:latin typeface="Times New Roman"/>
                          <a:ea typeface="宋体"/>
                        </a:rPr>
                        <a:t> </a:t>
                      </a:r>
                      <a:r>
                        <a:rPr lang="en-US" sz="1600" kern="100" dirty="0" err="1">
                          <a:latin typeface="Times New Roman"/>
                          <a:ea typeface="宋体"/>
                        </a:rPr>
                        <a:t>varchar</a:t>
                      </a:r>
                      <a:r>
                        <a:rPr lang="en-US" sz="1600" kern="100" dirty="0">
                          <a:latin typeface="Times New Roman"/>
                          <a:ea typeface="宋体"/>
                        </a:rPr>
                        <a:t>(50) not null,</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性别</a:t>
                      </a:r>
                      <a:r>
                        <a:rPr lang="en-US" sz="1600" kern="100" dirty="0">
                          <a:latin typeface="Times New Roman"/>
                          <a:ea typeface="宋体"/>
                        </a:rPr>
                        <a:t>     char(2) check(</a:t>
                      </a:r>
                      <a:r>
                        <a:rPr lang="zh-CN" sz="1600" kern="100" dirty="0">
                          <a:latin typeface="Times New Roman"/>
                          <a:ea typeface="宋体"/>
                        </a:rPr>
                        <a:t>性别</a:t>
                      </a:r>
                      <a:r>
                        <a:rPr lang="en-US" sz="1600" kern="100" dirty="0">
                          <a:latin typeface="Times New Roman"/>
                          <a:ea typeface="宋体"/>
                        </a:rPr>
                        <a:t>='</a:t>
                      </a:r>
                      <a:r>
                        <a:rPr lang="zh-CN" sz="1600" kern="100" dirty="0">
                          <a:latin typeface="Times New Roman"/>
                          <a:ea typeface="宋体"/>
                        </a:rPr>
                        <a:t>男</a:t>
                      </a:r>
                      <a:r>
                        <a:rPr lang="en-US" sz="1600" kern="100" dirty="0">
                          <a:latin typeface="Times New Roman"/>
                          <a:ea typeface="宋体"/>
                        </a:rPr>
                        <a:t>' or </a:t>
                      </a:r>
                      <a:r>
                        <a:rPr lang="zh-CN" sz="1600" kern="100" dirty="0">
                          <a:latin typeface="Times New Roman"/>
                          <a:ea typeface="宋体"/>
                        </a:rPr>
                        <a:t>性别</a:t>
                      </a:r>
                      <a:r>
                        <a:rPr lang="en-US" sz="1600" kern="100" dirty="0">
                          <a:latin typeface="Times New Roman"/>
                          <a:ea typeface="宋体"/>
                        </a:rPr>
                        <a:t>='</a:t>
                      </a:r>
                      <a:r>
                        <a:rPr lang="zh-CN" sz="1600" kern="100" dirty="0">
                          <a:latin typeface="Times New Roman"/>
                          <a:ea typeface="宋体"/>
                        </a:rPr>
                        <a:t>女</a:t>
                      </a:r>
                      <a:r>
                        <a:rPr lang="en-US" sz="1600" kern="100" dirty="0">
                          <a:latin typeface="Times New Roman"/>
                          <a:ea typeface="宋体"/>
                        </a:rPr>
                        <a:t>') ,</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职称</a:t>
                      </a:r>
                      <a:r>
                        <a:rPr lang="en-US" sz="1600" kern="100" dirty="0">
                          <a:latin typeface="Times New Roman"/>
                          <a:ea typeface="宋体"/>
                        </a:rPr>
                        <a:t>     </a:t>
                      </a:r>
                      <a:r>
                        <a:rPr lang="en-US" sz="1600" kern="100" dirty="0" err="1">
                          <a:latin typeface="Times New Roman"/>
                          <a:ea typeface="宋体"/>
                        </a:rPr>
                        <a:t>varchar</a:t>
                      </a:r>
                      <a:r>
                        <a:rPr lang="en-US" sz="1600" kern="100" dirty="0">
                          <a:latin typeface="Times New Roman"/>
                          <a:ea typeface="宋体"/>
                        </a:rPr>
                        <a:t>(20),</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学历</a:t>
                      </a:r>
                      <a:r>
                        <a:rPr lang="en-US" sz="1600" kern="100" dirty="0">
                          <a:latin typeface="Times New Roman"/>
                          <a:ea typeface="宋体"/>
                        </a:rPr>
                        <a:t>     </a:t>
                      </a:r>
                      <a:r>
                        <a:rPr lang="en-US" sz="1600" kern="100" dirty="0" err="1">
                          <a:latin typeface="Times New Roman"/>
                          <a:ea typeface="宋体"/>
                        </a:rPr>
                        <a:t>varchar</a:t>
                      </a:r>
                      <a:r>
                        <a:rPr lang="en-US" sz="1600" kern="100" dirty="0">
                          <a:latin typeface="Times New Roman"/>
                          <a:ea typeface="宋体"/>
                        </a:rPr>
                        <a:t>(20),</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学位</a:t>
                      </a:r>
                      <a:r>
                        <a:rPr lang="en-US" sz="1600" kern="100" dirty="0">
                          <a:latin typeface="Times New Roman"/>
                          <a:ea typeface="宋体"/>
                        </a:rPr>
                        <a:t>     </a:t>
                      </a:r>
                      <a:r>
                        <a:rPr lang="en-US" sz="1600" kern="100" dirty="0" err="1">
                          <a:latin typeface="Times New Roman"/>
                          <a:ea typeface="宋体"/>
                        </a:rPr>
                        <a:t>varchar</a:t>
                      </a:r>
                      <a:r>
                        <a:rPr lang="en-US" sz="1600" kern="100" dirty="0">
                          <a:latin typeface="Times New Roman"/>
                          <a:ea typeface="宋体"/>
                        </a:rPr>
                        <a:t>(20),</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专业</a:t>
                      </a:r>
                      <a:r>
                        <a:rPr lang="en-US" sz="1600" kern="100" dirty="0">
                          <a:latin typeface="Times New Roman"/>
                          <a:ea typeface="宋体"/>
                        </a:rPr>
                        <a:t>     </a:t>
                      </a:r>
                      <a:r>
                        <a:rPr lang="en-US" sz="1600" kern="100" dirty="0" err="1">
                          <a:latin typeface="Times New Roman"/>
                          <a:ea typeface="宋体"/>
                        </a:rPr>
                        <a:t>varchar</a:t>
                      </a:r>
                      <a:r>
                        <a:rPr lang="en-US" sz="1600" kern="100" dirty="0">
                          <a:latin typeface="Times New Roman"/>
                          <a:ea typeface="宋体"/>
                        </a:rPr>
                        <a:t>(20)</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a:t>
                      </a:r>
                      <a:endParaRPr lang="zh-CN" sz="16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5429224" y="4572008"/>
            <a:ext cx="3714776" cy="1754326"/>
          </a:xfrm>
          <a:prstGeom prst="rect">
            <a:avLst/>
          </a:prstGeom>
        </p:spPr>
        <p:txBody>
          <a:bodyPr wrap="square">
            <a:spAutoFit/>
          </a:bodyPr>
          <a:lstStyle/>
          <a:p>
            <a:r>
              <a:rPr lang="zh-CN" altLang="en-US" dirty="0" smtClean="0"/>
              <a:t>②单击工具栏上的</a:t>
            </a:r>
            <a:r>
              <a:rPr lang="en-US" altLang="zh-CN" dirty="0" smtClean="0"/>
              <a:t>【</a:t>
            </a:r>
            <a:r>
              <a:rPr lang="zh-CN" altLang="en-US" dirty="0" smtClean="0"/>
              <a:t>执行</a:t>
            </a:r>
            <a:r>
              <a:rPr lang="en-US" altLang="zh-CN" dirty="0" smtClean="0"/>
              <a:t>】</a:t>
            </a:r>
            <a:r>
              <a:rPr lang="zh-CN" altLang="en-US" dirty="0" smtClean="0"/>
              <a:t>按钮；</a:t>
            </a:r>
          </a:p>
          <a:p>
            <a:r>
              <a:rPr lang="zh-CN" altLang="en-US" dirty="0" smtClean="0"/>
              <a:t>③刷新“对象资源管理器”中的“数据库”文件夹下的“学生管理”，展开“学生管理”数据库下的表，可以看到“教师”表创建完成</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71472" y="1857364"/>
            <a:ext cx="8286808" cy="2786082"/>
          </a:xfrm>
        </p:spPr>
        <p:txBody>
          <a:bodyPr/>
          <a:lstStyle/>
          <a:p>
            <a:r>
              <a:rPr lang="zh-CN" altLang="en-US" dirty="0" smtClean="0"/>
              <a:t>用于建立两个表之间的连接，当一个表的主键列在另外一个表中被引用时，就在这两个表中创建了连接。被引用的数据表称为主表，被引用列称为主键；引用表称为外键约束表，也称为从表，引用列称为外键。外键约束保证了数据库中各个数据表中数据的一致性和正确性。在创建表的时候使用</a:t>
            </a:r>
            <a:r>
              <a:rPr lang="en-US" dirty="0" smtClean="0"/>
              <a:t>FOREIGN KEY</a:t>
            </a:r>
            <a:r>
              <a:rPr lang="zh-CN" altLang="en-US" dirty="0" smtClean="0"/>
              <a:t>来创建外键约束，需要用</a:t>
            </a:r>
            <a:r>
              <a:rPr lang="en-US" dirty="0" smtClean="0"/>
              <a:t>references</a:t>
            </a:r>
            <a:r>
              <a:rPr lang="zh-CN" altLang="en-US" dirty="0" smtClean="0"/>
              <a:t>关键字指出来引用的主表的哪一列，语法规则为：</a:t>
            </a:r>
          </a:p>
          <a:p>
            <a:endParaRPr lang="zh-CN" altLang="en-US" dirty="0"/>
          </a:p>
        </p:txBody>
      </p:sp>
      <p:sp>
        <p:nvSpPr>
          <p:cNvPr id="3" name="标题 2"/>
          <p:cNvSpPr>
            <a:spLocks noGrp="1"/>
          </p:cNvSpPr>
          <p:nvPr>
            <p:ph type="title"/>
          </p:nvPr>
        </p:nvSpPr>
        <p:spPr/>
        <p:txBody>
          <a:bodyPr>
            <a:normAutofit/>
          </a:bodyPr>
          <a:lstStyle/>
          <a:p>
            <a:r>
              <a:rPr lang="zh-CN" altLang="en-US" dirty="0" smtClean="0"/>
              <a:t>外键（</a:t>
            </a:r>
            <a:r>
              <a:rPr lang="en-US" dirty="0" smtClean="0"/>
              <a:t>FOREIGN KEY</a:t>
            </a:r>
            <a:r>
              <a:rPr lang="zh-CN" altLang="en-US" dirty="0" smtClean="0"/>
              <a:t>）约束</a:t>
            </a:r>
            <a:endParaRPr lang="zh-CN" altLang="en-US" dirty="0"/>
          </a:p>
        </p:txBody>
      </p:sp>
      <p:graphicFrame>
        <p:nvGraphicFramePr>
          <p:cNvPr id="4" name="表格 3"/>
          <p:cNvGraphicFramePr>
            <a:graphicFrameLocks noGrp="1"/>
          </p:cNvGraphicFramePr>
          <p:nvPr/>
        </p:nvGraphicFramePr>
        <p:xfrm>
          <a:off x="1142976" y="4500570"/>
          <a:ext cx="7143800" cy="1828800"/>
        </p:xfrm>
        <a:graphic>
          <a:graphicData uri="http://schemas.openxmlformats.org/drawingml/2006/table">
            <a:tbl>
              <a:tblPr/>
              <a:tblGrid>
                <a:gridCol w="7143800"/>
              </a:tblGrid>
              <a:tr h="0">
                <a:tc>
                  <a:txBody>
                    <a:bodyPr/>
                    <a:lstStyle/>
                    <a:p>
                      <a:pPr indent="269875" algn="just">
                        <a:lnSpc>
                          <a:spcPts val="1560"/>
                        </a:lnSpc>
                        <a:spcAft>
                          <a:spcPts val="0"/>
                        </a:spcAft>
                      </a:pPr>
                      <a:endParaRPr lang="en-US" sz="1600" kern="100" dirty="0" smtClean="0">
                        <a:latin typeface="Times New Roman"/>
                        <a:ea typeface="宋体"/>
                      </a:endParaRPr>
                    </a:p>
                    <a:p>
                      <a:pPr indent="269875" algn="just">
                        <a:lnSpc>
                          <a:spcPts val="1560"/>
                        </a:lnSpc>
                        <a:spcAft>
                          <a:spcPts val="0"/>
                        </a:spcAft>
                      </a:pPr>
                      <a:r>
                        <a:rPr lang="en-US" sz="1600" kern="100" dirty="0" smtClean="0">
                          <a:latin typeface="Times New Roman"/>
                          <a:ea typeface="宋体"/>
                        </a:rPr>
                        <a:t>CREATE </a:t>
                      </a:r>
                      <a:r>
                        <a:rPr lang="en-US" sz="1600" kern="100" dirty="0">
                          <a:latin typeface="Times New Roman"/>
                          <a:ea typeface="宋体"/>
                        </a:rPr>
                        <a:t>TABLE </a:t>
                      </a:r>
                      <a:r>
                        <a:rPr lang="zh-CN" sz="1600" kern="100" dirty="0">
                          <a:latin typeface="Times New Roman"/>
                          <a:ea typeface="宋体"/>
                        </a:rPr>
                        <a:t>表名</a:t>
                      </a:r>
                    </a:p>
                    <a:p>
                      <a:pPr indent="269875" algn="just">
                        <a:lnSpc>
                          <a:spcPts val="1560"/>
                        </a:lnSpc>
                        <a:spcAft>
                          <a:spcPts val="0"/>
                        </a:spcAft>
                      </a:pPr>
                      <a:r>
                        <a:rPr lang="zh-CN" sz="1600" kern="100" dirty="0">
                          <a:latin typeface="Times New Roman"/>
                          <a:ea typeface="宋体"/>
                        </a:rPr>
                        <a:t>（</a:t>
                      </a:r>
                    </a:p>
                    <a:p>
                      <a:pPr indent="269875" algn="just">
                        <a:lnSpc>
                          <a:spcPts val="1560"/>
                        </a:lnSpc>
                        <a:spcAft>
                          <a:spcPts val="0"/>
                        </a:spcAft>
                      </a:pPr>
                      <a:r>
                        <a:rPr lang="en-US" sz="1600" kern="100" dirty="0">
                          <a:latin typeface="Times New Roman"/>
                          <a:ea typeface="宋体"/>
                        </a:rPr>
                        <a:t>  </a:t>
                      </a:r>
                      <a:r>
                        <a:rPr lang="zh-CN" sz="1600" kern="100" dirty="0">
                          <a:latin typeface="Times New Roman"/>
                          <a:ea typeface="宋体"/>
                        </a:rPr>
                        <a:t>列名</a:t>
                      </a:r>
                      <a:r>
                        <a:rPr lang="en-US" sz="1600" kern="100" dirty="0">
                          <a:latin typeface="Times New Roman"/>
                          <a:ea typeface="宋体"/>
                        </a:rPr>
                        <a:t>1  </a:t>
                      </a:r>
                      <a:r>
                        <a:rPr lang="zh-CN" sz="1600" kern="100" dirty="0">
                          <a:latin typeface="Times New Roman"/>
                          <a:ea typeface="宋体"/>
                        </a:rPr>
                        <a:t>数据类型</a:t>
                      </a:r>
                      <a:r>
                        <a:rPr lang="en-US" sz="1600" kern="100" dirty="0">
                          <a:latin typeface="Times New Roman"/>
                          <a:ea typeface="宋体"/>
                        </a:rPr>
                        <a:t>  FOREIGN KEY  REFERENCES  </a:t>
                      </a:r>
                      <a:r>
                        <a:rPr lang="zh-CN" sz="1600" kern="100" dirty="0">
                          <a:latin typeface="Times New Roman"/>
                          <a:ea typeface="宋体"/>
                        </a:rPr>
                        <a:t>表名</a:t>
                      </a:r>
                      <a:r>
                        <a:rPr lang="en-US" sz="1600" kern="100" dirty="0">
                          <a:latin typeface="Times New Roman"/>
                          <a:ea typeface="宋体"/>
                        </a:rPr>
                        <a:t>(</a:t>
                      </a:r>
                      <a:r>
                        <a:rPr lang="zh-CN" sz="1600" kern="100" dirty="0">
                          <a:latin typeface="Times New Roman"/>
                          <a:ea typeface="宋体"/>
                        </a:rPr>
                        <a:t>列名</a:t>
                      </a:r>
                      <a:r>
                        <a:rPr lang="en-US" sz="1600" kern="100" dirty="0">
                          <a:latin typeface="Times New Roman"/>
                          <a:ea typeface="宋体"/>
                        </a:rPr>
                        <a:t>) ,</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  </a:t>
                      </a:r>
                      <a:r>
                        <a:rPr lang="zh-CN" sz="1600" kern="100" dirty="0">
                          <a:latin typeface="Times New Roman"/>
                          <a:ea typeface="宋体"/>
                        </a:rPr>
                        <a:t>列名</a:t>
                      </a:r>
                      <a:r>
                        <a:rPr lang="en-US" sz="1600" kern="100" dirty="0">
                          <a:latin typeface="Times New Roman"/>
                          <a:ea typeface="宋体"/>
                        </a:rPr>
                        <a:t>2  </a:t>
                      </a:r>
                      <a:r>
                        <a:rPr lang="zh-CN" sz="1600" kern="100" dirty="0">
                          <a:latin typeface="Times New Roman"/>
                          <a:ea typeface="宋体"/>
                        </a:rPr>
                        <a:t>数据类型</a:t>
                      </a:r>
                      <a:r>
                        <a:rPr lang="en-US" sz="1600" kern="100" dirty="0">
                          <a:latin typeface="Times New Roman"/>
                          <a:ea typeface="宋体"/>
                        </a:rPr>
                        <a:t>  ,</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  </a:t>
                      </a:r>
                      <a:r>
                        <a:rPr lang="zh-CN" sz="1600" kern="100" dirty="0">
                          <a:latin typeface="Times New Roman"/>
                          <a:ea typeface="宋体"/>
                        </a:rPr>
                        <a:t>列名</a:t>
                      </a:r>
                      <a:r>
                        <a:rPr lang="en-US" sz="1600" kern="100" dirty="0">
                          <a:latin typeface="Times New Roman"/>
                          <a:ea typeface="宋体"/>
                        </a:rPr>
                        <a:t>3  </a:t>
                      </a:r>
                      <a:r>
                        <a:rPr lang="zh-CN" sz="1600" kern="100" dirty="0">
                          <a:latin typeface="Times New Roman"/>
                          <a:ea typeface="宋体"/>
                        </a:rPr>
                        <a:t>数据类型</a:t>
                      </a:r>
                      <a:r>
                        <a:rPr lang="en-US" sz="1600" kern="100" dirty="0">
                          <a:latin typeface="Times New Roman"/>
                          <a:ea typeface="宋体"/>
                        </a:rPr>
                        <a:t>  ,</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   ......</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  </a:t>
                      </a:r>
                      <a:r>
                        <a:rPr lang="zh-CN" sz="1600" kern="100" dirty="0">
                          <a:latin typeface="Times New Roman"/>
                          <a:ea typeface="宋体"/>
                        </a:rPr>
                        <a:t>列名</a:t>
                      </a:r>
                      <a:r>
                        <a:rPr lang="en-US" sz="1600" kern="100" dirty="0">
                          <a:latin typeface="Times New Roman"/>
                          <a:ea typeface="宋体"/>
                        </a:rPr>
                        <a:t>n  </a:t>
                      </a:r>
                      <a:r>
                        <a:rPr lang="zh-CN" sz="1600" kern="100" dirty="0">
                          <a:latin typeface="Times New Roman"/>
                          <a:ea typeface="宋体"/>
                        </a:rPr>
                        <a:t>数据类型</a:t>
                      </a:r>
                    </a:p>
                    <a:p>
                      <a:pPr indent="269875" algn="just">
                        <a:lnSpc>
                          <a:spcPts val="1560"/>
                        </a:lnSpc>
                        <a:spcAft>
                          <a:spcPts val="0"/>
                        </a:spcAft>
                      </a:pPr>
                      <a:r>
                        <a:rPr lang="en-US" sz="1600" kern="100" dirty="0">
                          <a:latin typeface="Times New Roman"/>
                          <a:ea typeface="宋体"/>
                        </a:rPr>
                        <a:t>)</a:t>
                      </a:r>
                      <a:endParaRPr lang="zh-CN" sz="16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7158" y="928670"/>
            <a:ext cx="8501122" cy="646331"/>
          </a:xfrm>
          <a:prstGeom prst="rect">
            <a:avLst/>
          </a:prstGeom>
        </p:spPr>
        <p:txBody>
          <a:bodyPr wrap="square">
            <a:spAutoFit/>
          </a:bodyPr>
          <a:lstStyle/>
          <a:p>
            <a:r>
              <a:rPr lang="en-US" altLang="zh-CN" dirty="0" smtClean="0"/>
              <a:t>【</a:t>
            </a:r>
            <a:r>
              <a:rPr lang="zh-CN" altLang="en-US" dirty="0" smtClean="0"/>
              <a:t>例</a:t>
            </a:r>
            <a:r>
              <a:rPr lang="en-US" dirty="0" smtClean="0"/>
              <a:t>3-6</a:t>
            </a:r>
            <a:r>
              <a:rPr lang="en-US" altLang="zh-CN" dirty="0" smtClean="0"/>
              <a:t>】</a:t>
            </a:r>
            <a:r>
              <a:rPr lang="zh-CN" altLang="en-US" dirty="0" smtClean="0"/>
              <a:t>在“学生管理”数据库中创建带外键约束的“辅导员评语”表，具体的表结构如表所示。</a:t>
            </a:r>
            <a:endParaRPr lang="zh-CN" altLang="en-US" dirty="0"/>
          </a:p>
        </p:txBody>
      </p:sp>
      <p:graphicFrame>
        <p:nvGraphicFramePr>
          <p:cNvPr id="3" name="表格 2"/>
          <p:cNvGraphicFramePr>
            <a:graphicFrameLocks noGrp="1"/>
          </p:cNvGraphicFramePr>
          <p:nvPr/>
        </p:nvGraphicFramePr>
        <p:xfrm>
          <a:off x="642910" y="1785926"/>
          <a:ext cx="7572429" cy="1571635"/>
        </p:xfrm>
        <a:graphic>
          <a:graphicData uri="http://schemas.openxmlformats.org/drawingml/2006/table">
            <a:tbl>
              <a:tblPr/>
              <a:tblGrid>
                <a:gridCol w="1892859"/>
                <a:gridCol w="1892859"/>
                <a:gridCol w="1892859"/>
                <a:gridCol w="1893852"/>
              </a:tblGrid>
              <a:tr h="523879">
                <a:tc>
                  <a:txBody>
                    <a:bodyPr/>
                    <a:lstStyle/>
                    <a:p>
                      <a:pPr indent="269875" algn="ctr">
                        <a:lnSpc>
                          <a:spcPts val="1560"/>
                        </a:lnSpc>
                        <a:spcAft>
                          <a:spcPts val="0"/>
                        </a:spcAft>
                      </a:pPr>
                      <a:r>
                        <a:rPr lang="zh-CN" sz="1600" kern="100">
                          <a:latin typeface="Times New Roman"/>
                          <a:ea typeface="黑体"/>
                        </a:rPr>
                        <a:t>字段名称</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rPr>
                        <a:t>数据类型</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rPr>
                        <a:t>是否允许</a:t>
                      </a:r>
                      <a:r>
                        <a:rPr lang="en-US" sz="1600" kern="100">
                          <a:latin typeface="Times New Roman"/>
                          <a:ea typeface="黑体"/>
                        </a:rPr>
                        <a:t>NULL</a:t>
                      </a:r>
                      <a:r>
                        <a:rPr lang="zh-CN" sz="1600" kern="100">
                          <a:latin typeface="Times New Roman"/>
                          <a:ea typeface="黑体"/>
                        </a:rPr>
                        <a:t>值</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rPr>
                        <a:t>约束</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r>
              <a:tr h="261939">
                <a:tc>
                  <a:txBody>
                    <a:bodyPr/>
                    <a:lstStyle/>
                    <a:p>
                      <a:pPr indent="269875" algn="ctr">
                        <a:lnSpc>
                          <a:spcPts val="1560"/>
                        </a:lnSpc>
                        <a:spcAft>
                          <a:spcPts val="0"/>
                        </a:spcAft>
                      </a:pPr>
                      <a:r>
                        <a:rPr lang="zh-CN" sz="1600" kern="100">
                          <a:latin typeface="Times New Roman"/>
                          <a:ea typeface="宋体"/>
                        </a:rPr>
                        <a:t>评价代码</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int</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否</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主键</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939">
                <a:tc>
                  <a:txBody>
                    <a:bodyPr/>
                    <a:lstStyle/>
                    <a:p>
                      <a:pPr indent="269875" algn="ctr">
                        <a:lnSpc>
                          <a:spcPts val="1560"/>
                        </a:lnSpc>
                        <a:spcAft>
                          <a:spcPts val="0"/>
                        </a:spcAft>
                      </a:pPr>
                      <a:r>
                        <a:rPr lang="zh-CN" sz="1600" kern="100">
                          <a:latin typeface="Times New Roman"/>
                          <a:ea typeface="宋体"/>
                        </a:rPr>
                        <a:t>学号</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int</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外键</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939">
                <a:tc>
                  <a:txBody>
                    <a:bodyPr/>
                    <a:lstStyle/>
                    <a:p>
                      <a:pPr indent="269875" algn="ctr">
                        <a:lnSpc>
                          <a:spcPts val="1560"/>
                        </a:lnSpc>
                        <a:spcAft>
                          <a:spcPts val="0"/>
                        </a:spcAft>
                      </a:pPr>
                      <a:r>
                        <a:rPr lang="zh-CN" sz="1600" kern="100">
                          <a:latin typeface="Times New Roman"/>
                          <a:ea typeface="宋体"/>
                        </a:rPr>
                        <a:t>学期</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varchar(20)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939">
                <a:tc>
                  <a:txBody>
                    <a:bodyPr/>
                    <a:lstStyle/>
                    <a:p>
                      <a:pPr indent="269875" algn="ctr">
                        <a:lnSpc>
                          <a:spcPts val="1560"/>
                        </a:lnSpc>
                        <a:spcAft>
                          <a:spcPts val="0"/>
                        </a:spcAft>
                      </a:pPr>
                      <a:r>
                        <a:rPr lang="zh-CN" sz="1600" kern="100">
                          <a:latin typeface="Times New Roman"/>
                          <a:ea typeface="宋体"/>
                        </a:rPr>
                        <a:t>评价寄语</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text</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785786" y="3571876"/>
            <a:ext cx="7072362" cy="646331"/>
          </a:xfrm>
          <a:prstGeom prst="rect">
            <a:avLst/>
          </a:prstGeom>
        </p:spPr>
        <p:txBody>
          <a:bodyPr wrap="square">
            <a:spAutoFit/>
          </a:bodyPr>
          <a:lstStyle/>
          <a:p>
            <a:r>
              <a:rPr lang="zh-CN" altLang="en-US" dirty="0" smtClean="0"/>
              <a:t>①打开</a:t>
            </a:r>
            <a:r>
              <a:rPr lang="en-US" dirty="0" smtClean="0"/>
              <a:t>SQL Server Management Studio</a:t>
            </a:r>
            <a:r>
              <a:rPr lang="zh-CN" altLang="en-US" dirty="0" smtClean="0"/>
              <a:t>，在工具栏上单击“新建查询”按钮，打开</a:t>
            </a:r>
            <a:r>
              <a:rPr lang="en-US" dirty="0" smtClean="0"/>
              <a:t>SQL</a:t>
            </a:r>
            <a:r>
              <a:rPr lang="zh-CN" altLang="en-US" dirty="0" smtClean="0"/>
              <a:t>编辑器，编写如下代码：</a:t>
            </a:r>
            <a:endParaRPr lang="zh-CN" altLang="en-US" dirty="0"/>
          </a:p>
        </p:txBody>
      </p:sp>
      <p:graphicFrame>
        <p:nvGraphicFramePr>
          <p:cNvPr id="5" name="表格 4"/>
          <p:cNvGraphicFramePr>
            <a:graphicFrameLocks noGrp="1"/>
          </p:cNvGraphicFramePr>
          <p:nvPr/>
        </p:nvGraphicFramePr>
        <p:xfrm>
          <a:off x="642910" y="4286256"/>
          <a:ext cx="4500594" cy="2214578"/>
        </p:xfrm>
        <a:graphic>
          <a:graphicData uri="http://schemas.openxmlformats.org/drawingml/2006/table">
            <a:tbl>
              <a:tblPr/>
              <a:tblGrid>
                <a:gridCol w="4500594"/>
              </a:tblGrid>
              <a:tr h="2214578">
                <a:tc>
                  <a:txBody>
                    <a:bodyPr/>
                    <a:lstStyle/>
                    <a:p>
                      <a:pPr indent="269875" algn="just">
                        <a:lnSpc>
                          <a:spcPts val="1560"/>
                        </a:lnSpc>
                        <a:spcAft>
                          <a:spcPts val="0"/>
                        </a:spcAft>
                      </a:pPr>
                      <a:endParaRPr lang="en-US" sz="1600" kern="100" dirty="0" smtClean="0">
                        <a:latin typeface="Times New Roman"/>
                        <a:ea typeface="宋体"/>
                      </a:endParaRPr>
                    </a:p>
                    <a:p>
                      <a:pPr indent="269875" algn="just">
                        <a:lnSpc>
                          <a:spcPts val="1560"/>
                        </a:lnSpc>
                        <a:spcAft>
                          <a:spcPts val="0"/>
                        </a:spcAft>
                      </a:pPr>
                      <a:r>
                        <a:rPr lang="en-US" sz="1600" kern="100" dirty="0" smtClean="0">
                          <a:latin typeface="Times New Roman"/>
                          <a:ea typeface="宋体"/>
                        </a:rPr>
                        <a:t>CREATE </a:t>
                      </a:r>
                      <a:r>
                        <a:rPr lang="en-US" sz="1600" kern="100" dirty="0">
                          <a:latin typeface="Times New Roman"/>
                          <a:ea typeface="宋体"/>
                        </a:rPr>
                        <a:t>TABLE </a:t>
                      </a:r>
                      <a:r>
                        <a:rPr lang="zh-CN" sz="1600" kern="100" dirty="0">
                          <a:latin typeface="Times New Roman"/>
                          <a:ea typeface="宋体"/>
                        </a:rPr>
                        <a:t>辅导员评语</a:t>
                      </a:r>
                    </a:p>
                    <a:p>
                      <a:pPr indent="269875" algn="just">
                        <a:lnSpc>
                          <a:spcPts val="1560"/>
                        </a:lnSpc>
                        <a:spcAft>
                          <a:spcPts val="0"/>
                        </a:spcAft>
                      </a:pPr>
                      <a:r>
                        <a:rPr lang="en-US" sz="1600" kern="100" dirty="0">
                          <a:latin typeface="Times New Roman"/>
                          <a:ea typeface="宋体"/>
                        </a:rPr>
                        <a:t>(</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评价代码</a:t>
                      </a:r>
                      <a:r>
                        <a:rPr lang="en-US" sz="1600" kern="100" dirty="0">
                          <a:latin typeface="Times New Roman"/>
                          <a:ea typeface="宋体"/>
                        </a:rPr>
                        <a:t> </a:t>
                      </a:r>
                      <a:r>
                        <a:rPr lang="en-US" sz="1600" kern="100" dirty="0" err="1">
                          <a:latin typeface="Times New Roman"/>
                          <a:ea typeface="宋体"/>
                        </a:rPr>
                        <a:t>int</a:t>
                      </a:r>
                      <a:r>
                        <a:rPr lang="en-US" sz="1600" kern="100" dirty="0">
                          <a:latin typeface="Times New Roman"/>
                          <a:ea typeface="宋体"/>
                        </a:rPr>
                        <a:t> primary key,</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学号</a:t>
                      </a:r>
                      <a:r>
                        <a:rPr lang="en-US" sz="1600" kern="100" dirty="0">
                          <a:latin typeface="Times New Roman"/>
                          <a:ea typeface="宋体"/>
                        </a:rPr>
                        <a:t>     </a:t>
                      </a:r>
                      <a:r>
                        <a:rPr lang="en-US" sz="1600" kern="100" dirty="0" err="1">
                          <a:latin typeface="Times New Roman"/>
                          <a:ea typeface="宋体"/>
                        </a:rPr>
                        <a:t>int</a:t>
                      </a:r>
                      <a:r>
                        <a:rPr lang="en-US" sz="1600" kern="100" dirty="0">
                          <a:latin typeface="Times New Roman"/>
                          <a:ea typeface="宋体"/>
                        </a:rPr>
                        <a:t> foreign key references </a:t>
                      </a:r>
                      <a:r>
                        <a:rPr lang="zh-CN" sz="1600" kern="100" dirty="0">
                          <a:latin typeface="Times New Roman"/>
                          <a:ea typeface="宋体"/>
                        </a:rPr>
                        <a:t>学生</a:t>
                      </a:r>
                      <a:r>
                        <a:rPr lang="en-US" sz="1600" kern="100" dirty="0">
                          <a:latin typeface="Times New Roman"/>
                          <a:ea typeface="宋体"/>
                        </a:rPr>
                        <a:t>(</a:t>
                      </a:r>
                      <a:r>
                        <a:rPr lang="zh-CN" sz="1600" kern="100" dirty="0">
                          <a:latin typeface="Times New Roman"/>
                          <a:ea typeface="宋体"/>
                        </a:rPr>
                        <a:t>学号</a:t>
                      </a:r>
                      <a:r>
                        <a:rPr lang="en-US" sz="1600" kern="100" dirty="0">
                          <a:latin typeface="Times New Roman"/>
                          <a:ea typeface="宋体"/>
                        </a:rPr>
                        <a:t>),</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学期</a:t>
                      </a:r>
                      <a:r>
                        <a:rPr lang="en-US" sz="1600" kern="100" dirty="0">
                          <a:latin typeface="Times New Roman"/>
                          <a:ea typeface="宋体"/>
                        </a:rPr>
                        <a:t>     </a:t>
                      </a:r>
                      <a:r>
                        <a:rPr lang="en-US" sz="1600" kern="100" dirty="0" err="1">
                          <a:latin typeface="Times New Roman"/>
                          <a:ea typeface="宋体"/>
                        </a:rPr>
                        <a:t>varchar</a:t>
                      </a:r>
                      <a:r>
                        <a:rPr lang="en-US" sz="1600" kern="100" dirty="0">
                          <a:latin typeface="Times New Roman"/>
                          <a:ea typeface="宋体"/>
                        </a:rPr>
                        <a:t>(20) ,</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评价寄语</a:t>
                      </a:r>
                      <a:r>
                        <a:rPr lang="en-US" sz="1600" kern="100" dirty="0">
                          <a:latin typeface="Times New Roman"/>
                          <a:ea typeface="宋体"/>
                        </a:rPr>
                        <a:t> text</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a:t>
                      </a:r>
                      <a:endParaRPr lang="zh-CN" sz="16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5357818" y="4357694"/>
            <a:ext cx="3500462" cy="1754326"/>
          </a:xfrm>
          <a:prstGeom prst="rect">
            <a:avLst/>
          </a:prstGeom>
        </p:spPr>
        <p:txBody>
          <a:bodyPr wrap="square">
            <a:spAutoFit/>
          </a:bodyPr>
          <a:lstStyle/>
          <a:p>
            <a:r>
              <a:rPr lang="zh-CN" altLang="en-US" dirty="0" smtClean="0"/>
              <a:t>②单击工具栏上的</a:t>
            </a:r>
            <a:r>
              <a:rPr lang="en-US" altLang="zh-CN" dirty="0" smtClean="0"/>
              <a:t>【</a:t>
            </a:r>
            <a:r>
              <a:rPr lang="zh-CN" altLang="en-US" dirty="0" smtClean="0"/>
              <a:t>执行</a:t>
            </a:r>
            <a:r>
              <a:rPr lang="en-US" altLang="zh-CN" dirty="0" smtClean="0"/>
              <a:t>】</a:t>
            </a:r>
            <a:r>
              <a:rPr lang="zh-CN" altLang="en-US" dirty="0" smtClean="0"/>
              <a:t>按钮；</a:t>
            </a:r>
          </a:p>
          <a:p>
            <a:r>
              <a:rPr lang="zh-CN" altLang="en-US" dirty="0" smtClean="0"/>
              <a:t>③刷新“对象资源管理器”中的“数据库”文件夹下的“学生管理”，展开“学生管理”数据库下的表，可以看到“辅导员评语”表创建完成</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57158" y="2000241"/>
            <a:ext cx="8501122" cy="1285884"/>
          </a:xfrm>
        </p:spPr>
        <p:txBody>
          <a:bodyPr/>
          <a:lstStyle/>
          <a:p>
            <a:r>
              <a:rPr lang="zh-CN" altLang="en-US" dirty="0" smtClean="0"/>
              <a:t>为表中某列建立一个默认值，当添加一条记录的时候，没有为此列提供输入值，则取默认值。在创建表的时候使用</a:t>
            </a:r>
            <a:r>
              <a:rPr lang="en-US" dirty="0" smtClean="0"/>
              <a:t>DEFAULT</a:t>
            </a:r>
            <a:r>
              <a:rPr lang="zh-CN" altLang="en-US" dirty="0" smtClean="0"/>
              <a:t>来创建默认约束的语法规则为：</a:t>
            </a:r>
          </a:p>
          <a:p>
            <a:endParaRPr lang="zh-CN" altLang="en-US" dirty="0"/>
          </a:p>
        </p:txBody>
      </p:sp>
      <p:sp>
        <p:nvSpPr>
          <p:cNvPr id="3" name="标题 2"/>
          <p:cNvSpPr>
            <a:spLocks noGrp="1"/>
          </p:cNvSpPr>
          <p:nvPr>
            <p:ph type="title"/>
          </p:nvPr>
        </p:nvSpPr>
        <p:spPr/>
        <p:txBody>
          <a:bodyPr>
            <a:normAutofit/>
          </a:bodyPr>
          <a:lstStyle/>
          <a:p>
            <a:r>
              <a:rPr lang="zh-CN" altLang="en-US" dirty="0" smtClean="0"/>
              <a:t>默认（</a:t>
            </a:r>
            <a:r>
              <a:rPr lang="en-US" dirty="0" smtClean="0"/>
              <a:t>DEFAULT</a:t>
            </a:r>
            <a:r>
              <a:rPr lang="zh-CN" altLang="en-US" dirty="0" smtClean="0"/>
              <a:t>）约束</a:t>
            </a:r>
            <a:endParaRPr lang="zh-CN" altLang="en-US" dirty="0"/>
          </a:p>
        </p:txBody>
      </p:sp>
      <p:graphicFrame>
        <p:nvGraphicFramePr>
          <p:cNvPr id="4" name="表格 3"/>
          <p:cNvGraphicFramePr>
            <a:graphicFrameLocks noGrp="1"/>
          </p:cNvGraphicFramePr>
          <p:nvPr/>
        </p:nvGraphicFramePr>
        <p:xfrm>
          <a:off x="928662" y="3429000"/>
          <a:ext cx="4357718" cy="1828800"/>
        </p:xfrm>
        <a:graphic>
          <a:graphicData uri="http://schemas.openxmlformats.org/drawingml/2006/table">
            <a:tbl>
              <a:tblPr/>
              <a:tblGrid>
                <a:gridCol w="4357718"/>
              </a:tblGrid>
              <a:tr h="0">
                <a:tc>
                  <a:txBody>
                    <a:bodyPr/>
                    <a:lstStyle/>
                    <a:p>
                      <a:pPr indent="269875" algn="just">
                        <a:lnSpc>
                          <a:spcPts val="1560"/>
                        </a:lnSpc>
                        <a:spcAft>
                          <a:spcPts val="0"/>
                        </a:spcAft>
                      </a:pPr>
                      <a:endParaRPr lang="en-US" sz="1600" kern="100" dirty="0" smtClean="0">
                        <a:latin typeface="Times New Roman"/>
                        <a:ea typeface="宋体"/>
                      </a:endParaRPr>
                    </a:p>
                    <a:p>
                      <a:pPr indent="269875" algn="just">
                        <a:lnSpc>
                          <a:spcPts val="1560"/>
                        </a:lnSpc>
                        <a:spcAft>
                          <a:spcPts val="0"/>
                        </a:spcAft>
                      </a:pPr>
                      <a:r>
                        <a:rPr lang="en-US" sz="1600" kern="100" dirty="0" smtClean="0">
                          <a:latin typeface="Times New Roman"/>
                          <a:ea typeface="宋体"/>
                        </a:rPr>
                        <a:t>CREATE </a:t>
                      </a:r>
                      <a:r>
                        <a:rPr lang="en-US" sz="1600" kern="100" dirty="0">
                          <a:latin typeface="Times New Roman"/>
                          <a:ea typeface="宋体"/>
                        </a:rPr>
                        <a:t>TABLE </a:t>
                      </a:r>
                      <a:r>
                        <a:rPr lang="zh-CN" sz="1600" kern="100" dirty="0">
                          <a:latin typeface="Times New Roman"/>
                          <a:ea typeface="宋体"/>
                        </a:rPr>
                        <a:t>表名</a:t>
                      </a:r>
                    </a:p>
                    <a:p>
                      <a:pPr indent="269875" algn="just">
                        <a:lnSpc>
                          <a:spcPts val="1560"/>
                        </a:lnSpc>
                        <a:spcAft>
                          <a:spcPts val="0"/>
                        </a:spcAft>
                      </a:pPr>
                      <a:r>
                        <a:rPr lang="zh-CN" sz="1600" kern="100" dirty="0">
                          <a:latin typeface="Times New Roman"/>
                          <a:ea typeface="宋体"/>
                        </a:rPr>
                        <a:t>（</a:t>
                      </a:r>
                    </a:p>
                    <a:p>
                      <a:pPr indent="269875" algn="just">
                        <a:lnSpc>
                          <a:spcPts val="1560"/>
                        </a:lnSpc>
                        <a:spcAft>
                          <a:spcPts val="0"/>
                        </a:spcAft>
                      </a:pPr>
                      <a:r>
                        <a:rPr lang="en-US" sz="1600" kern="100" dirty="0">
                          <a:latin typeface="Times New Roman"/>
                          <a:ea typeface="宋体"/>
                        </a:rPr>
                        <a:t>  </a:t>
                      </a:r>
                      <a:r>
                        <a:rPr lang="zh-CN" sz="1600" kern="100" dirty="0">
                          <a:latin typeface="Times New Roman"/>
                          <a:ea typeface="宋体"/>
                        </a:rPr>
                        <a:t>列名</a:t>
                      </a:r>
                      <a:r>
                        <a:rPr lang="en-US" sz="1600" kern="100" dirty="0">
                          <a:latin typeface="Times New Roman"/>
                          <a:ea typeface="宋体"/>
                        </a:rPr>
                        <a:t>1  </a:t>
                      </a:r>
                      <a:r>
                        <a:rPr lang="zh-CN" sz="1600" kern="100" dirty="0">
                          <a:latin typeface="Times New Roman"/>
                          <a:ea typeface="宋体"/>
                        </a:rPr>
                        <a:t>数据类型</a:t>
                      </a:r>
                      <a:r>
                        <a:rPr lang="en-US" sz="1600" kern="100" dirty="0">
                          <a:latin typeface="Times New Roman"/>
                          <a:ea typeface="宋体"/>
                        </a:rPr>
                        <a:t>  DEFAULT  </a:t>
                      </a:r>
                      <a:r>
                        <a:rPr lang="zh-CN" sz="1600" kern="100" dirty="0">
                          <a:latin typeface="Times New Roman"/>
                          <a:ea typeface="宋体"/>
                        </a:rPr>
                        <a:t>默认值</a:t>
                      </a:r>
                      <a:r>
                        <a:rPr lang="en-US" sz="1600" kern="100" dirty="0">
                          <a:latin typeface="Times New Roman"/>
                          <a:ea typeface="宋体"/>
                        </a:rPr>
                        <a:t> ,</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  </a:t>
                      </a:r>
                      <a:r>
                        <a:rPr lang="zh-CN" sz="1600" kern="100" dirty="0">
                          <a:latin typeface="Times New Roman"/>
                          <a:ea typeface="宋体"/>
                        </a:rPr>
                        <a:t>列名</a:t>
                      </a:r>
                      <a:r>
                        <a:rPr lang="en-US" sz="1600" kern="100" dirty="0">
                          <a:latin typeface="Times New Roman"/>
                          <a:ea typeface="宋体"/>
                        </a:rPr>
                        <a:t>2  </a:t>
                      </a:r>
                      <a:r>
                        <a:rPr lang="zh-CN" sz="1600" kern="100" dirty="0">
                          <a:latin typeface="Times New Roman"/>
                          <a:ea typeface="宋体"/>
                        </a:rPr>
                        <a:t>数据类型</a:t>
                      </a:r>
                      <a:r>
                        <a:rPr lang="en-US" sz="1600" kern="100" dirty="0">
                          <a:latin typeface="Times New Roman"/>
                          <a:ea typeface="宋体"/>
                        </a:rPr>
                        <a:t>  ,</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  </a:t>
                      </a:r>
                      <a:r>
                        <a:rPr lang="zh-CN" sz="1600" kern="100" dirty="0">
                          <a:latin typeface="Times New Roman"/>
                          <a:ea typeface="宋体"/>
                        </a:rPr>
                        <a:t>列名</a:t>
                      </a:r>
                      <a:r>
                        <a:rPr lang="en-US" sz="1600" kern="100" dirty="0">
                          <a:latin typeface="Times New Roman"/>
                          <a:ea typeface="宋体"/>
                        </a:rPr>
                        <a:t>3  </a:t>
                      </a:r>
                      <a:r>
                        <a:rPr lang="zh-CN" sz="1600" kern="100" dirty="0">
                          <a:latin typeface="Times New Roman"/>
                          <a:ea typeface="宋体"/>
                        </a:rPr>
                        <a:t>数据类型</a:t>
                      </a:r>
                      <a:r>
                        <a:rPr lang="en-US" sz="1600" kern="100" dirty="0">
                          <a:latin typeface="Times New Roman"/>
                          <a:ea typeface="宋体"/>
                        </a:rPr>
                        <a:t>  ,</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   ......</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  </a:t>
                      </a:r>
                      <a:r>
                        <a:rPr lang="zh-CN" sz="1600" kern="100" dirty="0">
                          <a:latin typeface="Times New Roman"/>
                          <a:ea typeface="宋体"/>
                        </a:rPr>
                        <a:t>列名</a:t>
                      </a:r>
                      <a:r>
                        <a:rPr lang="en-US" sz="1600" kern="100" dirty="0">
                          <a:latin typeface="Times New Roman"/>
                          <a:ea typeface="宋体"/>
                        </a:rPr>
                        <a:t>n  </a:t>
                      </a:r>
                      <a:r>
                        <a:rPr lang="zh-CN" sz="1600" kern="100" dirty="0">
                          <a:latin typeface="Times New Roman"/>
                          <a:ea typeface="宋体"/>
                        </a:rPr>
                        <a:t>数据类型</a:t>
                      </a:r>
                    </a:p>
                    <a:p>
                      <a:pPr indent="269875" algn="just">
                        <a:lnSpc>
                          <a:spcPts val="1560"/>
                        </a:lnSpc>
                        <a:spcAft>
                          <a:spcPts val="0"/>
                        </a:spcAft>
                      </a:pPr>
                      <a:r>
                        <a:rPr lang="en-US" sz="1600" kern="100" dirty="0">
                          <a:latin typeface="Times New Roman"/>
                          <a:ea typeface="宋体"/>
                        </a:rPr>
                        <a:t>)</a:t>
                      </a:r>
                      <a:endParaRPr lang="zh-CN" sz="16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285720" y="1000108"/>
            <a:ext cx="7858148"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269875" fontAlgn="base">
              <a:spcBef>
                <a:spcPct val="0"/>
              </a:spcBef>
              <a:spcAft>
                <a:spcPct val="0"/>
              </a:spcAft>
            </a:pPr>
            <a:r>
              <a:rPr lang="en-US" altLang="zh-CN" dirty="0" smtClean="0"/>
              <a:t>【</a:t>
            </a:r>
            <a:r>
              <a:rPr lang="zh-CN" altLang="en-US" dirty="0" smtClean="0"/>
              <a:t>例</a:t>
            </a:r>
            <a:r>
              <a:rPr lang="en-US" altLang="en-US" dirty="0" smtClean="0"/>
              <a:t>3-7</a:t>
            </a:r>
            <a:r>
              <a:rPr lang="en-US" altLang="zh-CN" dirty="0" smtClean="0"/>
              <a:t>】</a:t>
            </a:r>
            <a:r>
              <a:rPr lang="zh-CN" altLang="en-US" dirty="0" smtClean="0"/>
              <a:t>在“学生管理”数据库中创建带默认约束的“选课”表，具体的表结构如表所示。</a:t>
            </a:r>
          </a:p>
        </p:txBody>
      </p:sp>
      <p:graphicFrame>
        <p:nvGraphicFramePr>
          <p:cNvPr id="6" name="表格 5"/>
          <p:cNvGraphicFramePr>
            <a:graphicFrameLocks noGrp="1"/>
          </p:cNvGraphicFramePr>
          <p:nvPr/>
        </p:nvGraphicFramePr>
        <p:xfrm>
          <a:off x="928662" y="1643050"/>
          <a:ext cx="6858048" cy="1214446"/>
        </p:xfrm>
        <a:graphic>
          <a:graphicData uri="http://schemas.openxmlformats.org/drawingml/2006/table">
            <a:tbl>
              <a:tblPr/>
              <a:tblGrid>
                <a:gridCol w="1714287"/>
                <a:gridCol w="1786175"/>
                <a:gridCol w="1642399"/>
                <a:gridCol w="1715187"/>
              </a:tblGrid>
              <a:tr h="468982">
                <a:tc>
                  <a:txBody>
                    <a:bodyPr/>
                    <a:lstStyle/>
                    <a:p>
                      <a:pPr marL="0" indent="269875" algn="l" defTabSz="914400" rtl="0" eaLnBrk="1" fontAlgn="base" latinLnBrk="0" hangingPunct="1">
                        <a:lnSpc>
                          <a:spcPts val="1560"/>
                        </a:lnSpc>
                        <a:spcBef>
                          <a:spcPct val="0"/>
                        </a:spcBef>
                        <a:spcAft>
                          <a:spcPct val="0"/>
                        </a:spcAft>
                      </a:pPr>
                      <a:r>
                        <a:rPr lang="zh-CN" altLang="en-US" sz="1800" kern="1200" dirty="0" smtClean="0">
                          <a:solidFill>
                            <a:schemeClr val="tx1"/>
                          </a:solidFill>
                          <a:latin typeface="+mn-lt"/>
                          <a:ea typeface="+mn-ea"/>
                          <a:cs typeface="+mn-cs"/>
                        </a:rPr>
                        <a:t>字段名称</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marL="0" indent="269875" algn="l" defTabSz="914400" rtl="0" eaLnBrk="1" fontAlgn="base" latinLnBrk="0" hangingPunct="1">
                        <a:lnSpc>
                          <a:spcPts val="1560"/>
                        </a:lnSpc>
                        <a:spcBef>
                          <a:spcPct val="0"/>
                        </a:spcBef>
                        <a:spcAft>
                          <a:spcPct val="0"/>
                        </a:spcAft>
                      </a:pPr>
                      <a:r>
                        <a:rPr lang="zh-CN" altLang="en-US" sz="1800" kern="1200" dirty="0" smtClean="0">
                          <a:solidFill>
                            <a:schemeClr val="tx1"/>
                          </a:solidFill>
                          <a:latin typeface="+mn-lt"/>
                          <a:ea typeface="+mn-ea"/>
                          <a:cs typeface="+mn-cs"/>
                        </a:rPr>
                        <a:t>数据类型</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dirty="0">
                          <a:latin typeface="Times New Roman"/>
                          <a:ea typeface="黑体"/>
                        </a:rPr>
                        <a:t>是否允许</a:t>
                      </a:r>
                      <a:r>
                        <a:rPr lang="en-US" sz="1600" kern="100" dirty="0">
                          <a:latin typeface="Times New Roman"/>
                          <a:ea typeface="黑体"/>
                        </a:rPr>
                        <a:t>NULL</a:t>
                      </a:r>
                      <a:r>
                        <a:rPr lang="zh-CN" sz="1600" kern="100" dirty="0">
                          <a:latin typeface="Times New Roman"/>
                          <a:ea typeface="黑体"/>
                        </a:rPr>
                        <a:t>值</a:t>
                      </a:r>
                      <a:endParaRPr lang="zh-CN"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rPr>
                        <a:t>约束</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r>
              <a:tr h="248488">
                <a:tc>
                  <a:txBody>
                    <a:bodyPr/>
                    <a:lstStyle/>
                    <a:p>
                      <a:pPr marL="0" indent="269875" algn="l" defTabSz="914400" rtl="0" eaLnBrk="1" fontAlgn="base" latinLnBrk="0" hangingPunct="1">
                        <a:lnSpc>
                          <a:spcPts val="1560"/>
                        </a:lnSpc>
                        <a:spcBef>
                          <a:spcPct val="0"/>
                        </a:spcBef>
                        <a:spcAft>
                          <a:spcPct val="0"/>
                        </a:spcAft>
                      </a:pPr>
                      <a:r>
                        <a:rPr lang="zh-CN" altLang="en-US" sz="1800" kern="1200" dirty="0" smtClean="0">
                          <a:solidFill>
                            <a:schemeClr val="tx1"/>
                          </a:solidFill>
                          <a:latin typeface="+mn-lt"/>
                          <a:ea typeface="+mn-ea"/>
                          <a:cs typeface="+mn-cs"/>
                        </a:rPr>
                        <a:t>学号</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269875" algn="l" defTabSz="914400" rtl="0" eaLnBrk="1" fontAlgn="base" latinLnBrk="0" hangingPunct="1">
                        <a:lnSpc>
                          <a:spcPts val="1560"/>
                        </a:lnSpc>
                        <a:spcBef>
                          <a:spcPct val="0"/>
                        </a:spcBef>
                        <a:spcAft>
                          <a:spcPct val="0"/>
                        </a:spcAft>
                      </a:pPr>
                      <a:r>
                        <a:rPr lang="en-US" altLang="en-US" sz="1800" kern="1200" dirty="0" smtClean="0">
                          <a:solidFill>
                            <a:schemeClr val="tx1"/>
                          </a:solidFill>
                          <a:latin typeface="+mn-lt"/>
                          <a:ea typeface="+mn-ea"/>
                          <a:cs typeface="+mn-cs"/>
                        </a:rPr>
                        <a:t>int</a:t>
                      </a:r>
                      <a:endParaRPr lang="zh-CN" altLang="en-US" sz="1800" kern="120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1600" kern="100">
                          <a:latin typeface="Times New Roman"/>
                          <a:ea typeface="宋体"/>
                        </a:rPr>
                        <a:t>否</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1600" kern="100">
                          <a:latin typeface="Times New Roman"/>
                          <a:ea typeface="宋体"/>
                        </a:rPr>
                        <a:t>主键，外键</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8488">
                <a:tc>
                  <a:txBody>
                    <a:bodyPr/>
                    <a:lstStyle/>
                    <a:p>
                      <a:pPr marL="0" indent="269875" algn="l" defTabSz="914400" rtl="0" eaLnBrk="1" fontAlgn="base" latinLnBrk="0" hangingPunct="1">
                        <a:lnSpc>
                          <a:spcPts val="1560"/>
                        </a:lnSpc>
                        <a:spcBef>
                          <a:spcPct val="0"/>
                        </a:spcBef>
                        <a:spcAft>
                          <a:spcPct val="0"/>
                        </a:spcAft>
                      </a:pPr>
                      <a:r>
                        <a:rPr lang="zh-CN" altLang="en-US" sz="1800" kern="1200" dirty="0" smtClean="0">
                          <a:solidFill>
                            <a:schemeClr val="tx1"/>
                          </a:solidFill>
                          <a:latin typeface="+mn-lt"/>
                          <a:ea typeface="+mn-ea"/>
                          <a:cs typeface="+mn-cs"/>
                        </a:rPr>
                        <a:t>课程编号</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269875" algn="l" defTabSz="914400" rtl="0" eaLnBrk="1" fontAlgn="base" latinLnBrk="0" hangingPunct="1">
                        <a:lnSpc>
                          <a:spcPts val="1560"/>
                        </a:lnSpc>
                        <a:spcBef>
                          <a:spcPct val="0"/>
                        </a:spcBef>
                        <a:spcAft>
                          <a:spcPct val="0"/>
                        </a:spcAft>
                      </a:pPr>
                      <a:r>
                        <a:rPr lang="en-US" altLang="en-US" sz="1800" kern="1200" dirty="0" smtClean="0">
                          <a:solidFill>
                            <a:schemeClr val="tx1"/>
                          </a:solidFill>
                          <a:latin typeface="+mn-lt"/>
                          <a:ea typeface="+mn-ea"/>
                          <a:cs typeface="+mn-cs"/>
                        </a:rPr>
                        <a:t>int</a:t>
                      </a:r>
                      <a:endParaRPr lang="zh-CN" altLang="en-US" sz="1800" kern="120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1600" kern="100">
                          <a:latin typeface="Times New Roman"/>
                          <a:ea typeface="宋体"/>
                        </a:rPr>
                        <a:t>是</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1600" kern="100">
                          <a:latin typeface="Times New Roman"/>
                          <a:ea typeface="宋体"/>
                        </a:rPr>
                        <a:t>主键</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8488">
                <a:tc>
                  <a:txBody>
                    <a:bodyPr/>
                    <a:lstStyle/>
                    <a:p>
                      <a:pPr marL="0" indent="269875" algn="l" defTabSz="914400" rtl="0" eaLnBrk="1" fontAlgn="base" latinLnBrk="0" hangingPunct="1">
                        <a:lnSpc>
                          <a:spcPts val="1560"/>
                        </a:lnSpc>
                        <a:spcBef>
                          <a:spcPct val="0"/>
                        </a:spcBef>
                        <a:spcAft>
                          <a:spcPct val="0"/>
                        </a:spcAft>
                      </a:pPr>
                      <a:r>
                        <a:rPr lang="zh-CN" altLang="en-US" sz="1800" kern="1200" dirty="0" smtClean="0">
                          <a:solidFill>
                            <a:schemeClr val="tx1"/>
                          </a:solidFill>
                          <a:latin typeface="+mn-lt"/>
                          <a:ea typeface="+mn-ea"/>
                          <a:cs typeface="+mn-cs"/>
                        </a:rPr>
                        <a:t>成绩</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269875" algn="l" defTabSz="914400" rtl="0" eaLnBrk="1" fontAlgn="base" latinLnBrk="0" hangingPunct="1">
                        <a:lnSpc>
                          <a:spcPts val="1560"/>
                        </a:lnSpc>
                        <a:spcBef>
                          <a:spcPct val="0"/>
                        </a:spcBef>
                        <a:spcAft>
                          <a:spcPct val="0"/>
                        </a:spcAft>
                      </a:pPr>
                      <a:r>
                        <a:rPr lang="en-US" altLang="en-US" sz="1800" kern="1200" dirty="0" smtClean="0">
                          <a:solidFill>
                            <a:schemeClr val="tx1"/>
                          </a:solidFill>
                          <a:latin typeface="+mn-lt"/>
                          <a:ea typeface="+mn-ea"/>
                          <a:cs typeface="+mn-cs"/>
                        </a:rPr>
                        <a:t>numeric(5,2)</a:t>
                      </a:r>
                      <a:endParaRPr lang="zh-CN" altLang="en-US" sz="1800" kern="120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1600" kern="100">
                          <a:latin typeface="Times New Roman"/>
                          <a:ea typeface="宋体"/>
                        </a:rPr>
                        <a:t>是</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1600" kern="100" dirty="0">
                          <a:latin typeface="Times New Roman"/>
                          <a:ea typeface="宋体"/>
                        </a:rPr>
                        <a:t>默认为</a:t>
                      </a:r>
                      <a:r>
                        <a:rPr lang="en-US" sz="1600" kern="100" dirty="0">
                          <a:latin typeface="Times New Roman"/>
                          <a:ea typeface="宋体"/>
                        </a:rPr>
                        <a:t>0</a:t>
                      </a:r>
                      <a:endParaRPr lang="zh-CN" sz="16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矩形 6"/>
          <p:cNvSpPr/>
          <p:nvPr/>
        </p:nvSpPr>
        <p:spPr>
          <a:xfrm>
            <a:off x="857224" y="2928934"/>
            <a:ext cx="6786610" cy="646331"/>
          </a:xfrm>
          <a:prstGeom prst="rect">
            <a:avLst/>
          </a:prstGeom>
        </p:spPr>
        <p:txBody>
          <a:bodyPr wrap="square">
            <a:spAutoFit/>
          </a:bodyPr>
          <a:lstStyle/>
          <a:p>
            <a:r>
              <a:rPr lang="zh-CN" altLang="en-US" dirty="0" smtClean="0"/>
              <a:t>①打开</a:t>
            </a:r>
            <a:r>
              <a:rPr lang="en-US" dirty="0" smtClean="0"/>
              <a:t>SQL Server Management Studio</a:t>
            </a:r>
            <a:r>
              <a:rPr lang="zh-CN" altLang="en-US" dirty="0" smtClean="0"/>
              <a:t>，在工具栏上单击“新建查询”按钮，打开</a:t>
            </a:r>
            <a:r>
              <a:rPr lang="en-US" dirty="0" smtClean="0"/>
              <a:t>SQL</a:t>
            </a:r>
            <a:r>
              <a:rPr lang="zh-CN" altLang="en-US" dirty="0" smtClean="0"/>
              <a:t>编辑器，编写如下代码：</a:t>
            </a:r>
            <a:endParaRPr lang="zh-CN" altLang="en-US" dirty="0"/>
          </a:p>
        </p:txBody>
      </p:sp>
      <p:graphicFrame>
        <p:nvGraphicFramePr>
          <p:cNvPr id="8" name="表格 7"/>
          <p:cNvGraphicFramePr>
            <a:graphicFrameLocks noGrp="1"/>
          </p:cNvGraphicFramePr>
          <p:nvPr/>
        </p:nvGraphicFramePr>
        <p:xfrm>
          <a:off x="1142976" y="3571876"/>
          <a:ext cx="5063490" cy="1625600"/>
        </p:xfrm>
        <a:graphic>
          <a:graphicData uri="http://schemas.openxmlformats.org/drawingml/2006/table">
            <a:tbl>
              <a:tblPr/>
              <a:tblGrid>
                <a:gridCol w="5063490"/>
              </a:tblGrid>
              <a:tr h="0">
                <a:tc>
                  <a:txBody>
                    <a:bodyPr/>
                    <a:lstStyle/>
                    <a:p>
                      <a:pPr indent="269875" algn="just">
                        <a:lnSpc>
                          <a:spcPts val="1560"/>
                        </a:lnSpc>
                        <a:spcAft>
                          <a:spcPts val="0"/>
                        </a:spcAft>
                      </a:pPr>
                      <a:endParaRPr lang="en-US" sz="1600" kern="100" dirty="0" smtClean="0">
                        <a:latin typeface="Times New Roman"/>
                        <a:ea typeface="宋体"/>
                      </a:endParaRPr>
                    </a:p>
                    <a:p>
                      <a:pPr indent="269875" algn="just">
                        <a:lnSpc>
                          <a:spcPts val="1560"/>
                        </a:lnSpc>
                        <a:spcAft>
                          <a:spcPts val="0"/>
                        </a:spcAft>
                      </a:pPr>
                      <a:r>
                        <a:rPr lang="en-US" sz="1600" kern="100" dirty="0" smtClean="0">
                          <a:latin typeface="Times New Roman"/>
                          <a:ea typeface="宋体"/>
                        </a:rPr>
                        <a:t>CREATE </a:t>
                      </a:r>
                      <a:r>
                        <a:rPr lang="en-US" sz="1600" kern="100" dirty="0">
                          <a:latin typeface="Times New Roman"/>
                          <a:ea typeface="宋体"/>
                        </a:rPr>
                        <a:t>TABLE </a:t>
                      </a:r>
                      <a:r>
                        <a:rPr lang="zh-CN" sz="1600" kern="100" dirty="0">
                          <a:latin typeface="Times New Roman"/>
                          <a:ea typeface="宋体"/>
                        </a:rPr>
                        <a:t>选课</a:t>
                      </a:r>
                    </a:p>
                    <a:p>
                      <a:pPr indent="269875" algn="just">
                        <a:lnSpc>
                          <a:spcPts val="1560"/>
                        </a:lnSpc>
                        <a:spcAft>
                          <a:spcPts val="0"/>
                        </a:spcAft>
                      </a:pPr>
                      <a:r>
                        <a:rPr lang="en-US" sz="1600" kern="100" dirty="0">
                          <a:latin typeface="Times New Roman"/>
                          <a:ea typeface="宋体"/>
                        </a:rPr>
                        <a:t>(</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学号</a:t>
                      </a:r>
                      <a:r>
                        <a:rPr lang="en-US" sz="1600" kern="100" dirty="0">
                          <a:latin typeface="Times New Roman"/>
                          <a:ea typeface="宋体"/>
                        </a:rPr>
                        <a:t>      </a:t>
                      </a:r>
                      <a:r>
                        <a:rPr lang="en-US" sz="1600" kern="100" dirty="0" err="1">
                          <a:latin typeface="Times New Roman"/>
                          <a:ea typeface="宋体"/>
                        </a:rPr>
                        <a:t>int</a:t>
                      </a:r>
                      <a:r>
                        <a:rPr lang="en-US" sz="1600" kern="100" dirty="0">
                          <a:latin typeface="Times New Roman"/>
                          <a:ea typeface="宋体"/>
                        </a:rPr>
                        <a:t> foreign key references </a:t>
                      </a:r>
                      <a:r>
                        <a:rPr lang="zh-CN" sz="1600" kern="100" dirty="0">
                          <a:latin typeface="Times New Roman"/>
                          <a:ea typeface="宋体"/>
                        </a:rPr>
                        <a:t>学生</a:t>
                      </a:r>
                      <a:r>
                        <a:rPr lang="en-US" sz="1600" kern="100" dirty="0">
                          <a:latin typeface="Times New Roman"/>
                          <a:ea typeface="宋体"/>
                        </a:rPr>
                        <a:t>(</a:t>
                      </a:r>
                      <a:r>
                        <a:rPr lang="zh-CN" sz="1600" kern="100" dirty="0">
                          <a:latin typeface="Times New Roman"/>
                          <a:ea typeface="宋体"/>
                        </a:rPr>
                        <a:t>学号</a:t>
                      </a:r>
                      <a:r>
                        <a:rPr lang="en-US" sz="1600" kern="100" dirty="0">
                          <a:latin typeface="Times New Roman"/>
                          <a:ea typeface="宋体"/>
                        </a:rPr>
                        <a:t>),</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课程编号</a:t>
                      </a:r>
                      <a:r>
                        <a:rPr lang="en-US" sz="1600" kern="100" dirty="0">
                          <a:latin typeface="Times New Roman"/>
                          <a:ea typeface="宋体"/>
                        </a:rPr>
                        <a:t>  </a:t>
                      </a:r>
                      <a:r>
                        <a:rPr lang="en-US" sz="1600" kern="100" dirty="0" err="1">
                          <a:latin typeface="Times New Roman"/>
                          <a:ea typeface="宋体"/>
                        </a:rPr>
                        <a:t>int</a:t>
                      </a:r>
                      <a:r>
                        <a:rPr lang="en-US" sz="1600" kern="100" dirty="0">
                          <a:latin typeface="Times New Roman"/>
                          <a:ea typeface="宋体"/>
                        </a:rPr>
                        <a:t> ,</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成绩</a:t>
                      </a:r>
                      <a:r>
                        <a:rPr lang="en-US" sz="1600" kern="100" dirty="0">
                          <a:latin typeface="Times New Roman"/>
                          <a:ea typeface="宋体"/>
                        </a:rPr>
                        <a:t>      numeric(5,2)  default 0</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primary key(</a:t>
                      </a:r>
                      <a:r>
                        <a:rPr lang="zh-CN" sz="1600" kern="100" dirty="0">
                          <a:latin typeface="Times New Roman"/>
                          <a:ea typeface="宋体"/>
                        </a:rPr>
                        <a:t>学号</a:t>
                      </a:r>
                      <a:r>
                        <a:rPr lang="en-US" sz="1600" kern="100" dirty="0">
                          <a:latin typeface="Times New Roman"/>
                          <a:ea typeface="宋体"/>
                        </a:rPr>
                        <a:t>,</a:t>
                      </a:r>
                      <a:r>
                        <a:rPr lang="zh-CN" sz="1600" kern="100" dirty="0">
                          <a:latin typeface="Times New Roman"/>
                          <a:ea typeface="宋体"/>
                        </a:rPr>
                        <a:t>课程编号</a:t>
                      </a:r>
                      <a:r>
                        <a:rPr lang="en-US" sz="1600" kern="100" dirty="0">
                          <a:latin typeface="Times New Roman"/>
                          <a:ea typeface="宋体"/>
                        </a:rPr>
                        <a:t>)</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a:t>
                      </a:r>
                      <a:endParaRPr lang="zh-CN" sz="16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矩形 8"/>
          <p:cNvSpPr/>
          <p:nvPr/>
        </p:nvSpPr>
        <p:spPr>
          <a:xfrm>
            <a:off x="1071538" y="5380672"/>
            <a:ext cx="6215106" cy="1200329"/>
          </a:xfrm>
          <a:prstGeom prst="rect">
            <a:avLst/>
          </a:prstGeom>
        </p:spPr>
        <p:txBody>
          <a:bodyPr wrap="square">
            <a:spAutoFit/>
          </a:bodyPr>
          <a:lstStyle/>
          <a:p>
            <a:r>
              <a:rPr lang="zh-CN" altLang="en-US" dirty="0" smtClean="0"/>
              <a:t>②单击工具栏上的</a:t>
            </a:r>
            <a:r>
              <a:rPr lang="en-US" altLang="zh-CN" dirty="0" smtClean="0"/>
              <a:t>【</a:t>
            </a:r>
            <a:r>
              <a:rPr lang="zh-CN" altLang="en-US" dirty="0" smtClean="0"/>
              <a:t>执行</a:t>
            </a:r>
            <a:r>
              <a:rPr lang="en-US" altLang="zh-CN" dirty="0" smtClean="0"/>
              <a:t>】</a:t>
            </a:r>
            <a:r>
              <a:rPr lang="zh-CN" altLang="en-US" dirty="0" smtClean="0"/>
              <a:t>按钮；</a:t>
            </a:r>
          </a:p>
          <a:p>
            <a:r>
              <a:rPr lang="zh-CN" altLang="en-US" dirty="0" smtClean="0"/>
              <a:t>③刷新“对象资源管理器”中的“数据库”文件夹下的“学生管理”，展开“学生管理”数据库下的表，可以看到“选课”表创建完成。</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3.1.5 </a:t>
            </a:r>
            <a:r>
              <a:rPr lang="zh-CN" altLang="zh-CN" b="1" dirty="0" smtClean="0"/>
              <a:t>应用实践</a:t>
            </a:r>
            <a:endParaRPr lang="zh-CN" altLang="en-US" dirty="0"/>
          </a:p>
        </p:txBody>
      </p:sp>
      <p:sp>
        <p:nvSpPr>
          <p:cNvPr id="4" name="矩形 3"/>
          <p:cNvSpPr/>
          <p:nvPr/>
        </p:nvSpPr>
        <p:spPr>
          <a:xfrm>
            <a:off x="500034" y="1643050"/>
            <a:ext cx="8001056" cy="1200329"/>
          </a:xfrm>
          <a:prstGeom prst="rect">
            <a:avLst/>
          </a:prstGeom>
        </p:spPr>
        <p:txBody>
          <a:bodyPr wrap="square">
            <a:spAutoFit/>
          </a:bodyPr>
          <a:lstStyle/>
          <a:p>
            <a:pPr marL="274320" indent="-274320">
              <a:spcBef>
                <a:spcPct val="20000"/>
              </a:spcBef>
              <a:buClr>
                <a:schemeClr val="accent1"/>
              </a:buClr>
              <a:buSzPct val="100000"/>
              <a:buFont typeface="Symbol" pitchFamily="18" charset="2"/>
              <a:buChar char=""/>
            </a:pPr>
            <a:r>
              <a:rPr lang="zh-CN" altLang="en-US" sz="2400" dirty="0" smtClean="0">
                <a:solidFill>
                  <a:schemeClr val="tx2"/>
                </a:solidFill>
              </a:rPr>
              <a:t>为了保存销售业务系统用户的账户信息，需要设计“账号”表，并在数据库“销售”中创建表格。“账号”表结构如表所示。</a:t>
            </a:r>
          </a:p>
        </p:txBody>
      </p:sp>
      <p:graphicFrame>
        <p:nvGraphicFramePr>
          <p:cNvPr id="6" name="内容占位符 5"/>
          <p:cNvGraphicFramePr>
            <a:graphicFrameLocks noGrp="1"/>
          </p:cNvGraphicFramePr>
          <p:nvPr>
            <p:ph idx="1"/>
          </p:nvPr>
        </p:nvGraphicFramePr>
        <p:xfrm>
          <a:off x="714348" y="3143248"/>
          <a:ext cx="7500989" cy="2857523"/>
        </p:xfrm>
        <a:graphic>
          <a:graphicData uri="http://schemas.openxmlformats.org/drawingml/2006/table">
            <a:tbl>
              <a:tblPr/>
              <a:tblGrid>
                <a:gridCol w="1875001"/>
                <a:gridCol w="1875001"/>
                <a:gridCol w="1814962"/>
                <a:gridCol w="1936025"/>
              </a:tblGrid>
              <a:tr h="519549">
                <a:tc>
                  <a:txBody>
                    <a:bodyPr/>
                    <a:lstStyle/>
                    <a:p>
                      <a:pPr indent="269875" algn="ctr">
                        <a:lnSpc>
                          <a:spcPts val="1560"/>
                        </a:lnSpc>
                        <a:spcAft>
                          <a:spcPts val="0"/>
                        </a:spcAft>
                      </a:pPr>
                      <a:r>
                        <a:rPr lang="zh-CN" sz="1600" kern="100">
                          <a:latin typeface="Times New Roman"/>
                          <a:ea typeface="黑体"/>
                        </a:rPr>
                        <a:t>字段名称</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rPr>
                        <a:t>数据类型</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rPr>
                        <a:t>是否允许</a:t>
                      </a:r>
                      <a:r>
                        <a:rPr lang="en-US" sz="1600" kern="100">
                          <a:latin typeface="Times New Roman"/>
                          <a:ea typeface="黑体"/>
                        </a:rPr>
                        <a:t>NULL</a:t>
                      </a:r>
                      <a:r>
                        <a:rPr lang="zh-CN" sz="1600" kern="100">
                          <a:latin typeface="Times New Roman"/>
                          <a:ea typeface="黑体"/>
                        </a:rPr>
                        <a:t>值</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600" kern="100">
                          <a:latin typeface="Times New Roman"/>
                          <a:ea typeface="黑体"/>
                        </a:rPr>
                        <a:t>约束</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r>
              <a:tr h="259775">
                <a:tc>
                  <a:txBody>
                    <a:bodyPr/>
                    <a:lstStyle/>
                    <a:p>
                      <a:pPr indent="269875" algn="ctr">
                        <a:lnSpc>
                          <a:spcPts val="1560"/>
                        </a:lnSpc>
                        <a:spcAft>
                          <a:spcPts val="0"/>
                        </a:spcAft>
                      </a:pPr>
                      <a:r>
                        <a:rPr lang="zh-CN" sz="1600" kern="100">
                          <a:latin typeface="Times New Roman"/>
                          <a:ea typeface="宋体"/>
                        </a:rPr>
                        <a:t>用户</a:t>
                      </a:r>
                      <a:r>
                        <a:rPr lang="en-US" sz="1600" kern="100">
                          <a:latin typeface="Times New Roman"/>
                          <a:ea typeface="宋体"/>
                        </a:rPr>
                        <a:t>ID</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varchar(50)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否</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主键</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775">
                <a:tc>
                  <a:txBody>
                    <a:bodyPr/>
                    <a:lstStyle/>
                    <a:p>
                      <a:pPr indent="269875" algn="ctr">
                        <a:lnSpc>
                          <a:spcPts val="1560"/>
                        </a:lnSpc>
                        <a:spcAft>
                          <a:spcPts val="0"/>
                        </a:spcAft>
                      </a:pPr>
                      <a:r>
                        <a:rPr lang="zh-CN" sz="1600" kern="100">
                          <a:latin typeface="Times New Roman"/>
                          <a:ea typeface="宋体"/>
                        </a:rPr>
                        <a:t>密码</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varchar(50)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否</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默认：</a:t>
                      </a:r>
                      <a:r>
                        <a:rPr lang="en-US" sz="1600" kern="100">
                          <a:latin typeface="Times New Roman"/>
                          <a:ea typeface="宋体"/>
                        </a:rPr>
                        <a:t>111111</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775">
                <a:tc>
                  <a:txBody>
                    <a:bodyPr/>
                    <a:lstStyle/>
                    <a:p>
                      <a:pPr indent="269875" algn="ctr">
                        <a:lnSpc>
                          <a:spcPts val="1560"/>
                        </a:lnSpc>
                        <a:spcAft>
                          <a:spcPts val="0"/>
                        </a:spcAft>
                      </a:pPr>
                      <a:r>
                        <a:rPr lang="zh-CN" sz="1600" kern="100">
                          <a:latin typeface="Times New Roman"/>
                          <a:ea typeface="宋体"/>
                        </a:rPr>
                        <a:t>用户名</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varchar(50)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否</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唯一</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775">
                <a:tc>
                  <a:txBody>
                    <a:bodyPr/>
                    <a:lstStyle/>
                    <a:p>
                      <a:pPr indent="269875" algn="ctr">
                        <a:lnSpc>
                          <a:spcPts val="1560"/>
                        </a:lnSpc>
                        <a:spcAft>
                          <a:spcPts val="0"/>
                        </a:spcAft>
                      </a:pPr>
                      <a:r>
                        <a:rPr lang="zh-CN" sz="1600" kern="100">
                          <a:latin typeface="Times New Roman"/>
                          <a:ea typeface="宋体"/>
                        </a:rPr>
                        <a:t>邮件</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varchar(50)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775">
                <a:tc>
                  <a:txBody>
                    <a:bodyPr/>
                    <a:lstStyle/>
                    <a:p>
                      <a:pPr indent="269875" algn="ctr">
                        <a:lnSpc>
                          <a:spcPts val="1560"/>
                        </a:lnSpc>
                        <a:spcAft>
                          <a:spcPts val="0"/>
                        </a:spcAft>
                      </a:pPr>
                      <a:r>
                        <a:rPr lang="zh-CN" sz="1600" kern="100">
                          <a:latin typeface="Times New Roman"/>
                          <a:ea typeface="宋体"/>
                        </a:rPr>
                        <a:t>地址</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varchar(100)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775">
                <a:tc>
                  <a:txBody>
                    <a:bodyPr/>
                    <a:lstStyle/>
                    <a:p>
                      <a:pPr indent="269875" algn="ctr">
                        <a:lnSpc>
                          <a:spcPts val="1560"/>
                        </a:lnSpc>
                        <a:spcAft>
                          <a:spcPts val="0"/>
                        </a:spcAft>
                      </a:pPr>
                      <a:r>
                        <a:rPr lang="zh-CN" sz="1600" kern="100">
                          <a:latin typeface="Times New Roman"/>
                          <a:ea typeface="宋体"/>
                        </a:rPr>
                        <a:t>邮编</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varchar(10)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775">
                <a:tc>
                  <a:txBody>
                    <a:bodyPr/>
                    <a:lstStyle/>
                    <a:p>
                      <a:pPr indent="269875" algn="ctr">
                        <a:lnSpc>
                          <a:spcPts val="1560"/>
                        </a:lnSpc>
                        <a:spcAft>
                          <a:spcPts val="0"/>
                        </a:spcAft>
                      </a:pPr>
                      <a:r>
                        <a:rPr lang="zh-CN" sz="1600" kern="100">
                          <a:latin typeface="Times New Roman"/>
                          <a:ea typeface="宋体"/>
                        </a:rPr>
                        <a:t>电话</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char(11)</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否</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9549">
                <a:tc>
                  <a:txBody>
                    <a:bodyPr/>
                    <a:lstStyle/>
                    <a:p>
                      <a:pPr indent="269875" algn="ctr">
                        <a:lnSpc>
                          <a:spcPts val="1560"/>
                        </a:lnSpc>
                        <a:spcAft>
                          <a:spcPts val="0"/>
                        </a:spcAft>
                      </a:pPr>
                      <a:r>
                        <a:rPr lang="zh-CN" sz="1600" kern="100">
                          <a:latin typeface="Times New Roman"/>
                          <a:ea typeface="宋体"/>
                        </a:rPr>
                        <a:t>状态</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600" kern="100">
                          <a:latin typeface="Times New Roman"/>
                          <a:ea typeface="宋体"/>
                        </a:rPr>
                        <a:t>varchar(20)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600" kern="100" dirty="0">
                          <a:latin typeface="Times New Roman"/>
                          <a:ea typeface="宋体"/>
                        </a:rPr>
                        <a:t>取值范围：启用，停用</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1472" y="1214422"/>
            <a:ext cx="8215370" cy="1200329"/>
          </a:xfrm>
          <a:prstGeom prst="rect">
            <a:avLst/>
          </a:prstGeom>
        </p:spPr>
        <p:txBody>
          <a:bodyPr wrap="square">
            <a:spAutoFit/>
          </a:bodyPr>
          <a:lstStyle/>
          <a:p>
            <a:r>
              <a:rPr lang="en-US" dirty="0" smtClean="0"/>
              <a:t>1</a:t>
            </a:r>
            <a:r>
              <a:rPr lang="zh-CN" altLang="en-US" dirty="0" smtClean="0"/>
              <a:t>．打开</a:t>
            </a:r>
            <a:r>
              <a:rPr lang="en-US" dirty="0" smtClean="0"/>
              <a:t>SQL Server Management Studio</a:t>
            </a:r>
            <a:r>
              <a:rPr lang="zh-CN" altLang="en-US" dirty="0" smtClean="0"/>
              <a:t>，单击“对象资源管理器”中的“数据库”文件夹下的数据库“销售”；</a:t>
            </a:r>
          </a:p>
          <a:p>
            <a:r>
              <a:rPr lang="en-US" dirty="0" smtClean="0"/>
              <a:t>2</a:t>
            </a:r>
            <a:r>
              <a:rPr lang="zh-CN" altLang="en-US" dirty="0" smtClean="0"/>
              <a:t>．单击工具栏上的“新建查询”命令，打开“查询编辑器”；</a:t>
            </a:r>
          </a:p>
          <a:p>
            <a:r>
              <a:rPr lang="en-US" dirty="0" smtClean="0"/>
              <a:t>3</a:t>
            </a:r>
            <a:r>
              <a:rPr lang="zh-CN" altLang="en-US" dirty="0" smtClean="0"/>
              <a:t>．在“查询编辑器”上输入以下代码：</a:t>
            </a:r>
            <a:endParaRPr lang="zh-CN" altLang="en-US" dirty="0"/>
          </a:p>
        </p:txBody>
      </p:sp>
      <p:graphicFrame>
        <p:nvGraphicFramePr>
          <p:cNvPr id="3" name="表格 2"/>
          <p:cNvGraphicFramePr>
            <a:graphicFrameLocks noGrp="1"/>
          </p:cNvGraphicFramePr>
          <p:nvPr/>
        </p:nvGraphicFramePr>
        <p:xfrm>
          <a:off x="1000100" y="2500306"/>
          <a:ext cx="5132705" cy="2438400"/>
        </p:xfrm>
        <a:graphic>
          <a:graphicData uri="http://schemas.openxmlformats.org/drawingml/2006/table">
            <a:tbl>
              <a:tblPr/>
              <a:tblGrid>
                <a:gridCol w="5132705"/>
              </a:tblGrid>
              <a:tr h="0">
                <a:tc>
                  <a:txBody>
                    <a:bodyPr/>
                    <a:lstStyle/>
                    <a:p>
                      <a:pPr indent="269875" algn="just">
                        <a:lnSpc>
                          <a:spcPts val="1560"/>
                        </a:lnSpc>
                        <a:spcAft>
                          <a:spcPts val="0"/>
                        </a:spcAft>
                      </a:pPr>
                      <a:endParaRPr lang="en-US" sz="1600" kern="100" dirty="0" smtClean="0">
                        <a:latin typeface="Times New Roman"/>
                        <a:ea typeface="宋体"/>
                      </a:endParaRPr>
                    </a:p>
                    <a:p>
                      <a:pPr indent="269875" algn="just">
                        <a:lnSpc>
                          <a:spcPts val="1560"/>
                        </a:lnSpc>
                        <a:spcAft>
                          <a:spcPts val="0"/>
                        </a:spcAft>
                      </a:pPr>
                      <a:r>
                        <a:rPr lang="en-US" sz="1600" kern="100" dirty="0" smtClean="0">
                          <a:latin typeface="Times New Roman"/>
                          <a:ea typeface="宋体"/>
                        </a:rPr>
                        <a:t>CREATE </a:t>
                      </a:r>
                      <a:r>
                        <a:rPr lang="en-US" sz="1600" kern="100" dirty="0">
                          <a:latin typeface="Times New Roman"/>
                          <a:ea typeface="宋体"/>
                        </a:rPr>
                        <a:t>TABLE </a:t>
                      </a:r>
                      <a:r>
                        <a:rPr lang="zh-CN" sz="1600" kern="100" dirty="0">
                          <a:latin typeface="Times New Roman"/>
                          <a:ea typeface="宋体"/>
                        </a:rPr>
                        <a:t>账号</a:t>
                      </a:r>
                    </a:p>
                    <a:p>
                      <a:pPr indent="269875" algn="just">
                        <a:lnSpc>
                          <a:spcPts val="1560"/>
                        </a:lnSpc>
                        <a:spcAft>
                          <a:spcPts val="0"/>
                        </a:spcAft>
                      </a:pPr>
                      <a:r>
                        <a:rPr lang="en-US" sz="1600" kern="100" dirty="0">
                          <a:latin typeface="Times New Roman"/>
                          <a:ea typeface="宋体"/>
                        </a:rPr>
                        <a:t>(</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用户</a:t>
                      </a:r>
                      <a:r>
                        <a:rPr lang="en-US" sz="1600" kern="100" dirty="0">
                          <a:latin typeface="Times New Roman"/>
                          <a:ea typeface="宋体"/>
                        </a:rPr>
                        <a:t>ID </a:t>
                      </a:r>
                      <a:r>
                        <a:rPr lang="en-US" sz="1600" kern="100" dirty="0" err="1">
                          <a:latin typeface="Times New Roman"/>
                          <a:ea typeface="宋体"/>
                        </a:rPr>
                        <a:t>varchar</a:t>
                      </a:r>
                      <a:r>
                        <a:rPr lang="en-US" sz="1600" kern="100" dirty="0">
                          <a:latin typeface="Times New Roman"/>
                          <a:ea typeface="宋体"/>
                        </a:rPr>
                        <a:t>(50) primary key,</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密码</a:t>
                      </a:r>
                      <a:r>
                        <a:rPr lang="en-US" sz="1600" kern="100" dirty="0">
                          <a:latin typeface="Times New Roman"/>
                          <a:ea typeface="宋体"/>
                        </a:rPr>
                        <a:t>   </a:t>
                      </a:r>
                      <a:r>
                        <a:rPr lang="en-US" sz="1600" kern="100" dirty="0" err="1">
                          <a:latin typeface="Times New Roman"/>
                          <a:ea typeface="宋体"/>
                        </a:rPr>
                        <a:t>varchar</a:t>
                      </a:r>
                      <a:r>
                        <a:rPr lang="en-US" sz="1600" kern="100" dirty="0">
                          <a:latin typeface="Times New Roman"/>
                          <a:ea typeface="宋体"/>
                        </a:rPr>
                        <a:t>(50) not null default '111111' ,</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用户名</a:t>
                      </a:r>
                      <a:r>
                        <a:rPr lang="en-US" sz="1600" kern="100" dirty="0">
                          <a:latin typeface="Times New Roman"/>
                          <a:ea typeface="宋体"/>
                        </a:rPr>
                        <a:t> </a:t>
                      </a:r>
                      <a:r>
                        <a:rPr lang="en-US" sz="1600" kern="100" dirty="0" err="1">
                          <a:latin typeface="Times New Roman"/>
                          <a:ea typeface="宋体"/>
                        </a:rPr>
                        <a:t>varchar</a:t>
                      </a:r>
                      <a:r>
                        <a:rPr lang="en-US" sz="1600" kern="100" dirty="0">
                          <a:latin typeface="Times New Roman"/>
                          <a:ea typeface="宋体"/>
                        </a:rPr>
                        <a:t>(50) not null unique ,</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邮件</a:t>
                      </a:r>
                      <a:r>
                        <a:rPr lang="en-US" sz="1600" kern="100" dirty="0">
                          <a:latin typeface="Times New Roman"/>
                          <a:ea typeface="宋体"/>
                        </a:rPr>
                        <a:t>   </a:t>
                      </a:r>
                      <a:r>
                        <a:rPr lang="en-US" sz="1600" kern="100" dirty="0" err="1">
                          <a:latin typeface="Times New Roman"/>
                          <a:ea typeface="宋体"/>
                        </a:rPr>
                        <a:t>varchar</a:t>
                      </a:r>
                      <a:r>
                        <a:rPr lang="en-US" sz="1600" kern="100" dirty="0">
                          <a:latin typeface="Times New Roman"/>
                          <a:ea typeface="宋体"/>
                        </a:rPr>
                        <a:t>(50),</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地址</a:t>
                      </a:r>
                      <a:r>
                        <a:rPr lang="en-US" sz="1600" kern="100" dirty="0">
                          <a:latin typeface="Times New Roman"/>
                          <a:ea typeface="宋体"/>
                        </a:rPr>
                        <a:t>   </a:t>
                      </a:r>
                      <a:r>
                        <a:rPr lang="en-US" sz="1600" kern="100" dirty="0" err="1">
                          <a:latin typeface="Times New Roman"/>
                          <a:ea typeface="宋体"/>
                        </a:rPr>
                        <a:t>varchar</a:t>
                      </a:r>
                      <a:r>
                        <a:rPr lang="en-US" sz="1600" kern="100" dirty="0">
                          <a:latin typeface="Times New Roman"/>
                          <a:ea typeface="宋体"/>
                        </a:rPr>
                        <a:t>(100),</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邮编</a:t>
                      </a:r>
                      <a:r>
                        <a:rPr lang="en-US" sz="1600" kern="100" dirty="0">
                          <a:latin typeface="Times New Roman"/>
                          <a:ea typeface="宋体"/>
                        </a:rPr>
                        <a:t>   </a:t>
                      </a:r>
                      <a:r>
                        <a:rPr lang="en-US" sz="1600" kern="100" dirty="0" err="1">
                          <a:latin typeface="Times New Roman"/>
                          <a:ea typeface="宋体"/>
                        </a:rPr>
                        <a:t>varchar</a:t>
                      </a:r>
                      <a:r>
                        <a:rPr lang="en-US" sz="1600" kern="100" dirty="0">
                          <a:latin typeface="Times New Roman"/>
                          <a:ea typeface="宋体"/>
                        </a:rPr>
                        <a:t>(10),</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电话</a:t>
                      </a:r>
                      <a:r>
                        <a:rPr lang="en-US" sz="1600" kern="100" dirty="0">
                          <a:latin typeface="Times New Roman"/>
                          <a:ea typeface="宋体"/>
                        </a:rPr>
                        <a:t>   char(11) not null,</a:t>
                      </a:r>
                      <a:endParaRPr lang="zh-CN" sz="1600" kern="100" dirty="0">
                        <a:latin typeface="Times New Roman"/>
                        <a:ea typeface="宋体"/>
                      </a:endParaRPr>
                    </a:p>
                    <a:p>
                      <a:pPr indent="269875" algn="just">
                        <a:lnSpc>
                          <a:spcPts val="1560"/>
                        </a:lnSpc>
                        <a:spcAft>
                          <a:spcPts val="0"/>
                        </a:spcAft>
                      </a:pPr>
                      <a:r>
                        <a:rPr lang="zh-CN" sz="1600" kern="100" dirty="0">
                          <a:latin typeface="Times New Roman"/>
                          <a:ea typeface="宋体"/>
                        </a:rPr>
                        <a:t>状态</a:t>
                      </a:r>
                      <a:r>
                        <a:rPr lang="en-US" sz="1600" kern="100" dirty="0">
                          <a:latin typeface="Times New Roman"/>
                          <a:ea typeface="宋体"/>
                        </a:rPr>
                        <a:t>   </a:t>
                      </a:r>
                      <a:r>
                        <a:rPr lang="en-US" sz="1600" kern="100" dirty="0" err="1">
                          <a:latin typeface="Times New Roman"/>
                          <a:ea typeface="宋体"/>
                        </a:rPr>
                        <a:t>varchar</a:t>
                      </a:r>
                      <a:r>
                        <a:rPr lang="en-US" sz="1600" kern="100" dirty="0">
                          <a:latin typeface="Times New Roman"/>
                          <a:ea typeface="宋体"/>
                        </a:rPr>
                        <a:t>(20) check(</a:t>
                      </a:r>
                      <a:r>
                        <a:rPr lang="zh-CN" sz="1600" kern="100" dirty="0">
                          <a:latin typeface="Times New Roman"/>
                          <a:ea typeface="宋体"/>
                        </a:rPr>
                        <a:t>状态</a:t>
                      </a:r>
                      <a:r>
                        <a:rPr lang="en-US" sz="1600" kern="100" dirty="0">
                          <a:latin typeface="Times New Roman"/>
                          <a:ea typeface="宋体"/>
                        </a:rPr>
                        <a:t> in('</a:t>
                      </a:r>
                      <a:r>
                        <a:rPr lang="zh-CN" sz="1600" kern="100" dirty="0">
                          <a:latin typeface="Times New Roman"/>
                          <a:ea typeface="宋体"/>
                        </a:rPr>
                        <a:t>停用</a:t>
                      </a:r>
                      <a:r>
                        <a:rPr lang="en-US" sz="1600" kern="100" dirty="0">
                          <a:latin typeface="Times New Roman"/>
                          <a:ea typeface="宋体"/>
                        </a:rPr>
                        <a:t>','</a:t>
                      </a:r>
                      <a:r>
                        <a:rPr lang="zh-CN" sz="1600" kern="100" dirty="0">
                          <a:latin typeface="Times New Roman"/>
                          <a:ea typeface="宋体"/>
                        </a:rPr>
                        <a:t>启用</a:t>
                      </a:r>
                      <a:r>
                        <a:rPr lang="en-US" sz="1600" kern="100" dirty="0">
                          <a:latin typeface="Times New Roman"/>
                          <a:ea typeface="宋体"/>
                        </a:rPr>
                        <a:t>'))</a:t>
                      </a:r>
                      <a:endParaRPr lang="zh-CN" sz="1600" kern="100" dirty="0">
                        <a:latin typeface="Times New Roman"/>
                        <a:ea typeface="宋体"/>
                      </a:endParaRPr>
                    </a:p>
                    <a:p>
                      <a:pPr indent="269875" algn="just">
                        <a:lnSpc>
                          <a:spcPts val="1560"/>
                        </a:lnSpc>
                        <a:spcAft>
                          <a:spcPts val="0"/>
                        </a:spcAft>
                      </a:pPr>
                      <a:r>
                        <a:rPr lang="en-US" sz="1600" kern="100" dirty="0">
                          <a:latin typeface="Times New Roman"/>
                          <a:ea typeface="宋体"/>
                        </a:rPr>
                        <a:t>)</a:t>
                      </a:r>
                      <a:endParaRPr lang="zh-CN" sz="16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1142976" y="5143512"/>
            <a:ext cx="6357982" cy="1200329"/>
          </a:xfrm>
          <a:prstGeom prst="rect">
            <a:avLst/>
          </a:prstGeom>
        </p:spPr>
        <p:txBody>
          <a:bodyPr wrap="square">
            <a:spAutoFit/>
          </a:bodyPr>
          <a:lstStyle/>
          <a:p>
            <a:r>
              <a:rPr lang="en-US" dirty="0" smtClean="0"/>
              <a:t>4</a:t>
            </a:r>
            <a:r>
              <a:rPr lang="zh-CN" altLang="en-US" dirty="0" smtClean="0"/>
              <a:t>．单击工具栏上的</a:t>
            </a:r>
            <a:r>
              <a:rPr lang="en-US" altLang="zh-CN" dirty="0" smtClean="0"/>
              <a:t>【</a:t>
            </a:r>
            <a:r>
              <a:rPr lang="zh-CN" altLang="en-US" dirty="0" smtClean="0"/>
              <a:t>执行</a:t>
            </a:r>
            <a:r>
              <a:rPr lang="en-US" altLang="zh-CN" dirty="0" smtClean="0"/>
              <a:t>】</a:t>
            </a:r>
            <a:r>
              <a:rPr lang="zh-CN" altLang="en-US" dirty="0" smtClean="0"/>
              <a:t>按钮；</a:t>
            </a:r>
          </a:p>
          <a:p>
            <a:r>
              <a:rPr lang="en-US" dirty="0" smtClean="0"/>
              <a:t>5</a:t>
            </a:r>
            <a:r>
              <a:rPr lang="zh-CN" altLang="en-US" dirty="0" smtClean="0"/>
              <a:t>．刷新“对象资源管理器”中的“数据库”文件夹下的“销售”，展开“销售”数据库下的表，可以看到“账号”表创建完成。</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b="1" dirty="0" smtClean="0"/>
              <a:t>3.2.1 </a:t>
            </a:r>
            <a:r>
              <a:rPr lang="zh-CN" altLang="zh-CN" b="1" dirty="0" smtClean="0"/>
              <a:t>情景描述</a:t>
            </a:r>
          </a:p>
          <a:p>
            <a:r>
              <a:rPr lang="en-US" altLang="zh-CN" b="1" dirty="0" smtClean="0"/>
              <a:t>3.2.2</a:t>
            </a:r>
            <a:r>
              <a:rPr lang="zh-CN" altLang="zh-CN" b="1" dirty="0" smtClean="0"/>
              <a:t>问题分析</a:t>
            </a:r>
          </a:p>
          <a:p>
            <a:r>
              <a:rPr lang="en-US" altLang="zh-CN" b="1" dirty="0" smtClean="0"/>
              <a:t>3.2.3 </a:t>
            </a:r>
            <a:r>
              <a:rPr lang="zh-CN" altLang="zh-CN" b="1" dirty="0" smtClean="0"/>
              <a:t>解决方案</a:t>
            </a:r>
          </a:p>
          <a:p>
            <a:r>
              <a:rPr lang="en-US" altLang="zh-CN" b="1" dirty="0" smtClean="0"/>
              <a:t>3.2.4 </a:t>
            </a:r>
            <a:r>
              <a:rPr lang="zh-CN" altLang="zh-CN" b="1" dirty="0" smtClean="0"/>
              <a:t>知识总结</a:t>
            </a:r>
          </a:p>
          <a:p>
            <a:r>
              <a:rPr lang="en-US" altLang="zh-CN" b="1" dirty="0" smtClean="0"/>
              <a:t>3.2.5 </a:t>
            </a:r>
            <a:r>
              <a:rPr lang="zh-CN" altLang="zh-CN" b="1" dirty="0" smtClean="0"/>
              <a:t>应用实践</a:t>
            </a:r>
          </a:p>
          <a:p>
            <a:endParaRPr lang="zh-CN" altLang="en-US" dirty="0"/>
          </a:p>
        </p:txBody>
      </p:sp>
      <p:sp>
        <p:nvSpPr>
          <p:cNvPr id="2" name="标题 1"/>
          <p:cNvSpPr>
            <a:spLocks noGrp="1"/>
          </p:cNvSpPr>
          <p:nvPr>
            <p:ph type="title"/>
          </p:nvPr>
        </p:nvSpPr>
        <p:spPr/>
        <p:txBody>
          <a:bodyPr>
            <a:normAutofit/>
          </a:bodyPr>
          <a:lstStyle/>
          <a:p>
            <a:r>
              <a:rPr lang="zh-CN" altLang="en-US" dirty="0" smtClean="0"/>
              <a:t>任务</a:t>
            </a:r>
            <a:r>
              <a:rPr lang="en-US" dirty="0" smtClean="0"/>
              <a:t>3.2 </a:t>
            </a:r>
            <a:r>
              <a:rPr lang="zh-CN" altLang="en-US" dirty="0" smtClean="0"/>
              <a:t>修改表</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smtClean="0"/>
              <a:t>数据库开发人员发现按照现有的关系模式，学生和班级之间的对应关系没有建立起来，在现有的表中没有办法在保存学生信息的同时保存其所在的班级信息，需要在“学生”表中添加一列“班级编号”， 然后把添加的“班级编号”字段设为外键，关联班级表的“班级代码”字段。</a:t>
            </a:r>
          </a:p>
          <a:p>
            <a:endParaRPr lang="zh-CN" altLang="en-US" dirty="0"/>
          </a:p>
        </p:txBody>
      </p:sp>
      <p:sp>
        <p:nvSpPr>
          <p:cNvPr id="2" name="标题 1"/>
          <p:cNvSpPr>
            <a:spLocks noGrp="1"/>
          </p:cNvSpPr>
          <p:nvPr>
            <p:ph type="title"/>
          </p:nvPr>
        </p:nvSpPr>
        <p:spPr/>
        <p:txBody>
          <a:bodyPr>
            <a:normAutofit/>
          </a:bodyPr>
          <a:lstStyle/>
          <a:p>
            <a:r>
              <a:rPr lang="en-US" altLang="zh-CN" b="1" dirty="0" smtClean="0"/>
              <a:t>3.2.1 </a:t>
            </a:r>
            <a:r>
              <a:rPr lang="zh-CN" altLang="zh-CN" b="1" dirty="0" smtClean="0"/>
              <a:t>情景描述</a:t>
            </a:r>
            <a:endParaRPr lang="zh-CN" altLang="zh-CN"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smtClean="0"/>
              <a:t>数据库开发人员需要在学生管理数据库中保存“专业”的基本信息，记录专业的编号，专业名称，专业描述和专业状态的信息。</a:t>
            </a:r>
            <a:endParaRPr lang="zh-CN" altLang="en-US" dirty="0"/>
          </a:p>
        </p:txBody>
      </p:sp>
      <p:sp>
        <p:nvSpPr>
          <p:cNvPr id="2" name="标题 1"/>
          <p:cNvSpPr>
            <a:spLocks noGrp="1"/>
          </p:cNvSpPr>
          <p:nvPr>
            <p:ph type="title"/>
          </p:nvPr>
        </p:nvSpPr>
        <p:spPr/>
        <p:txBody>
          <a:bodyPr>
            <a:normAutofit/>
          </a:bodyPr>
          <a:lstStyle/>
          <a:p>
            <a:r>
              <a:rPr lang="en-US" altLang="zh-CN" b="1" dirty="0" smtClean="0"/>
              <a:t>3.1.1 </a:t>
            </a:r>
            <a:r>
              <a:rPr lang="zh-CN" altLang="zh-CN" b="1" dirty="0" smtClean="0"/>
              <a:t>情景描述</a:t>
            </a:r>
            <a:endParaRPr lang="zh-CN" altLang="zh-CN" b="1"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smtClean="0"/>
              <a:t>在表创建好后若发现问题，可以通过修改表的方式来解决，我们可以对现有的表添加一列、删除一列、修改某列的数据类型、添加约束、删除约束等等操作。外键和所关联的表的主键的取值范围要一致，所以在“学生”表添加的字段“班级编号”字段的数据类型和表</a:t>
            </a:r>
            <a:r>
              <a:rPr lang="en-US" dirty="0" smtClean="0"/>
              <a:t>3-12</a:t>
            </a:r>
            <a:r>
              <a:rPr lang="zh-CN" altLang="en-US" dirty="0" smtClean="0"/>
              <a:t>的“班级”表的“班级代码”的数据类型要相同，添加的字段数据类型确定为“</a:t>
            </a:r>
            <a:r>
              <a:rPr lang="en-US" dirty="0" err="1" smtClean="0"/>
              <a:t>int</a:t>
            </a:r>
            <a:r>
              <a:rPr lang="zh-CN" altLang="en-US" dirty="0" smtClean="0"/>
              <a:t>”类型。</a:t>
            </a:r>
            <a:endParaRPr lang="zh-CN" altLang="en-US" dirty="0"/>
          </a:p>
        </p:txBody>
      </p:sp>
      <p:sp>
        <p:nvSpPr>
          <p:cNvPr id="2" name="标题 1"/>
          <p:cNvSpPr>
            <a:spLocks noGrp="1"/>
          </p:cNvSpPr>
          <p:nvPr>
            <p:ph type="title"/>
          </p:nvPr>
        </p:nvSpPr>
        <p:spPr/>
        <p:txBody>
          <a:bodyPr>
            <a:normAutofit/>
          </a:bodyPr>
          <a:lstStyle/>
          <a:p>
            <a:r>
              <a:rPr lang="en-US" altLang="zh-CN" b="1" dirty="0" smtClean="0"/>
              <a:t>3.2.2</a:t>
            </a:r>
            <a:r>
              <a:rPr lang="zh-CN" altLang="zh-CN" b="1" dirty="0" smtClean="0"/>
              <a:t>问题分析</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72067" y="5500701"/>
            <a:ext cx="7408333" cy="625461"/>
          </a:xfrm>
        </p:spPr>
        <p:txBody>
          <a:bodyPr/>
          <a:lstStyle/>
          <a:p>
            <a:pPr>
              <a:buNone/>
            </a:pPr>
            <a:r>
              <a:rPr lang="en-US" dirty="0" smtClean="0"/>
              <a:t> </a:t>
            </a:r>
            <a:endParaRPr lang="zh-CN" altLang="en-US" dirty="0" smtClean="0"/>
          </a:p>
          <a:p>
            <a:endParaRPr lang="zh-CN" altLang="en-US" dirty="0"/>
          </a:p>
        </p:txBody>
      </p:sp>
      <p:sp>
        <p:nvSpPr>
          <p:cNvPr id="2" name="标题 1"/>
          <p:cNvSpPr>
            <a:spLocks noGrp="1"/>
          </p:cNvSpPr>
          <p:nvPr>
            <p:ph type="title"/>
          </p:nvPr>
        </p:nvSpPr>
        <p:spPr/>
        <p:txBody>
          <a:bodyPr>
            <a:normAutofit/>
          </a:bodyPr>
          <a:lstStyle/>
          <a:p>
            <a:r>
              <a:rPr lang="en-US" altLang="zh-CN" b="1" dirty="0" smtClean="0"/>
              <a:t>3.2.3 </a:t>
            </a:r>
            <a:r>
              <a:rPr lang="zh-CN" altLang="zh-CN" b="1" dirty="0" smtClean="0"/>
              <a:t>解决方案</a:t>
            </a:r>
            <a:endParaRPr lang="zh-CN" altLang="en-US" dirty="0"/>
          </a:p>
        </p:txBody>
      </p:sp>
      <p:sp>
        <p:nvSpPr>
          <p:cNvPr id="60417" name="Rectangle 1"/>
          <p:cNvSpPr>
            <a:spLocks noChangeArrowheads="1"/>
          </p:cNvSpPr>
          <p:nvPr/>
        </p:nvSpPr>
        <p:spPr bwMode="auto">
          <a:xfrm>
            <a:off x="357158" y="1857364"/>
            <a:ext cx="7429552"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lang="en-US" dirty="0" smtClean="0"/>
              <a:t>1</a:t>
            </a:r>
            <a:r>
              <a:rPr lang="zh-CN" altLang="en-US" dirty="0" smtClean="0"/>
              <a:t>．打开</a:t>
            </a:r>
            <a:r>
              <a:rPr lang="en-US" dirty="0" smtClean="0"/>
              <a:t>SQL Server Management Studio</a:t>
            </a:r>
            <a:r>
              <a:rPr lang="zh-CN" altLang="en-US" dirty="0" smtClean="0"/>
              <a:t>，单击“对象资源管理器”中的“数据库”文件夹下的数据库“学生管理”；</a:t>
            </a:r>
          </a:p>
          <a:p>
            <a:r>
              <a:rPr lang="en-US" dirty="0" smtClean="0"/>
              <a:t>2</a:t>
            </a:r>
            <a:r>
              <a:rPr lang="zh-CN" altLang="en-US" dirty="0" smtClean="0"/>
              <a:t>．单击工具栏上的“新建查询”命令，打开“查询编辑器”；</a:t>
            </a:r>
          </a:p>
          <a:p>
            <a:r>
              <a:rPr lang="en-US" dirty="0" smtClean="0"/>
              <a:t>3</a:t>
            </a:r>
            <a:r>
              <a:rPr lang="zh-CN" altLang="en-US" dirty="0" smtClean="0"/>
              <a:t>．在“查询编辑器”上输入以下代码：</a:t>
            </a:r>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p:txBody>
      </p:sp>
      <p:graphicFrame>
        <p:nvGraphicFramePr>
          <p:cNvPr id="10" name="表格 9"/>
          <p:cNvGraphicFramePr>
            <a:graphicFrameLocks noGrp="1"/>
          </p:cNvGraphicFramePr>
          <p:nvPr/>
        </p:nvGraphicFramePr>
        <p:xfrm>
          <a:off x="500034" y="3214686"/>
          <a:ext cx="5072380" cy="400368"/>
        </p:xfrm>
        <a:graphic>
          <a:graphicData uri="http://schemas.openxmlformats.org/drawingml/2006/table">
            <a:tbl>
              <a:tblPr/>
              <a:tblGrid>
                <a:gridCol w="5072380"/>
              </a:tblGrid>
              <a:tr h="400368">
                <a:tc>
                  <a:txBody>
                    <a:bodyPr/>
                    <a:lstStyle/>
                    <a:p>
                      <a:pPr indent="269875" algn="l">
                        <a:lnSpc>
                          <a:spcPts val="1560"/>
                        </a:lnSpc>
                        <a:spcAft>
                          <a:spcPts val="0"/>
                        </a:spcAft>
                      </a:pPr>
                      <a:r>
                        <a:rPr lang="en-US" sz="1800" kern="100" dirty="0">
                          <a:latin typeface="Times New Roman"/>
                          <a:ea typeface="宋体"/>
                          <a:cs typeface="Times New Roman"/>
                        </a:rPr>
                        <a:t>ALTER  TABLE </a:t>
                      </a:r>
                      <a:r>
                        <a:rPr lang="zh-CN" sz="1800" kern="100" dirty="0">
                          <a:latin typeface="Times New Roman"/>
                          <a:ea typeface="宋体"/>
                          <a:cs typeface="Times New Roman"/>
                        </a:rPr>
                        <a:t>学生 </a:t>
                      </a:r>
                      <a:r>
                        <a:rPr lang="en-US" sz="1800" kern="100" dirty="0">
                          <a:latin typeface="Times New Roman"/>
                          <a:ea typeface="宋体"/>
                          <a:cs typeface="Times New Roman"/>
                        </a:rPr>
                        <a:t>add  </a:t>
                      </a:r>
                      <a:r>
                        <a:rPr lang="zh-CN" sz="1800" kern="100" dirty="0">
                          <a:latin typeface="Times New Roman"/>
                          <a:ea typeface="宋体"/>
                          <a:cs typeface="Times New Roman"/>
                        </a:rPr>
                        <a:t>班级编号</a:t>
                      </a:r>
                      <a:r>
                        <a:rPr lang="en-US" sz="1800" kern="100" dirty="0">
                          <a:latin typeface="Times New Roman"/>
                          <a:ea typeface="宋体"/>
                          <a:cs typeface="Times New Roman"/>
                        </a:rPr>
                        <a:t> </a:t>
                      </a:r>
                      <a:r>
                        <a:rPr lang="en-US" sz="1800" kern="100" dirty="0" err="1">
                          <a:latin typeface="Times New Roman"/>
                          <a:ea typeface="宋体"/>
                          <a:cs typeface="Times New Roman"/>
                        </a:rPr>
                        <a:t>int</a:t>
                      </a:r>
                      <a:endParaRPr lang="zh-CN" sz="18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1" name="表格 10"/>
          <p:cNvGraphicFramePr>
            <a:graphicFrameLocks noGrp="1"/>
          </p:cNvGraphicFramePr>
          <p:nvPr/>
        </p:nvGraphicFramePr>
        <p:xfrm>
          <a:off x="428596" y="5643578"/>
          <a:ext cx="7858180" cy="490856"/>
        </p:xfrm>
        <a:graphic>
          <a:graphicData uri="http://schemas.openxmlformats.org/drawingml/2006/table">
            <a:tbl>
              <a:tblPr/>
              <a:tblGrid>
                <a:gridCol w="7858180"/>
              </a:tblGrid>
              <a:tr h="490856">
                <a:tc>
                  <a:txBody>
                    <a:bodyPr/>
                    <a:lstStyle/>
                    <a:p>
                      <a:pPr indent="269875" algn="just">
                        <a:lnSpc>
                          <a:spcPts val="1560"/>
                        </a:lnSpc>
                        <a:spcAft>
                          <a:spcPts val="0"/>
                        </a:spcAft>
                      </a:pPr>
                      <a:r>
                        <a:rPr lang="en-US" sz="1800" kern="100" dirty="0">
                          <a:latin typeface="Times New Roman"/>
                          <a:ea typeface="宋体"/>
                          <a:cs typeface="Times New Roman"/>
                        </a:rPr>
                        <a:t>ALTER  TABLE </a:t>
                      </a:r>
                      <a:r>
                        <a:rPr lang="zh-CN" sz="1800" kern="100" dirty="0">
                          <a:latin typeface="Times New Roman"/>
                          <a:ea typeface="宋体"/>
                          <a:cs typeface="Times New Roman"/>
                        </a:rPr>
                        <a:t>学生</a:t>
                      </a:r>
                      <a:r>
                        <a:rPr lang="en-US" sz="1800" kern="100" dirty="0">
                          <a:latin typeface="Times New Roman"/>
                          <a:ea typeface="宋体"/>
                          <a:cs typeface="Times New Roman"/>
                        </a:rPr>
                        <a:t> add  foreign key(</a:t>
                      </a:r>
                      <a:r>
                        <a:rPr lang="zh-CN" sz="1800" kern="100" dirty="0">
                          <a:latin typeface="Times New Roman"/>
                          <a:ea typeface="宋体"/>
                          <a:cs typeface="Times New Roman"/>
                        </a:rPr>
                        <a:t>班级编号</a:t>
                      </a:r>
                      <a:r>
                        <a:rPr lang="en-US" sz="1800" kern="100" dirty="0">
                          <a:latin typeface="Times New Roman"/>
                          <a:ea typeface="宋体"/>
                          <a:cs typeface="Times New Roman"/>
                        </a:rPr>
                        <a:t>)  references </a:t>
                      </a:r>
                      <a:r>
                        <a:rPr lang="zh-CN" sz="1800" kern="100" dirty="0">
                          <a:latin typeface="Times New Roman"/>
                          <a:ea typeface="宋体"/>
                          <a:cs typeface="Times New Roman"/>
                        </a:rPr>
                        <a:t>班级</a:t>
                      </a:r>
                      <a:r>
                        <a:rPr lang="en-US" sz="1800" kern="100" dirty="0">
                          <a:latin typeface="Times New Roman"/>
                          <a:ea typeface="宋体"/>
                          <a:cs typeface="Times New Roman"/>
                        </a:rPr>
                        <a:t>(</a:t>
                      </a:r>
                      <a:r>
                        <a:rPr lang="zh-CN" sz="1800" kern="100" dirty="0">
                          <a:latin typeface="Times New Roman"/>
                          <a:ea typeface="宋体"/>
                          <a:cs typeface="Times New Roman"/>
                        </a:rPr>
                        <a:t>班级代码</a:t>
                      </a:r>
                      <a:r>
                        <a:rPr lang="en-US" sz="1800" kern="100" dirty="0">
                          <a:latin typeface="Times New Roman"/>
                          <a:ea typeface="宋体"/>
                          <a:cs typeface="Times New Roman"/>
                        </a:rPr>
                        <a:t>)</a:t>
                      </a:r>
                      <a:endParaRPr lang="zh-CN" sz="18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9153" name="Rectangle 1"/>
          <p:cNvSpPr>
            <a:spLocks noChangeArrowheads="1"/>
          </p:cNvSpPr>
          <p:nvPr/>
        </p:nvSpPr>
        <p:spPr bwMode="auto">
          <a:xfrm>
            <a:off x="285720" y="3786190"/>
            <a:ext cx="7786742"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indent="269875" fontAlgn="base">
              <a:lnSpc>
                <a:spcPct val="100000"/>
              </a:lnSpc>
              <a:spcBef>
                <a:spcPct val="0"/>
              </a:spcBef>
              <a:spcAft>
                <a:spcPct val="0"/>
              </a:spcAft>
              <a:buClrTx/>
              <a:buSzTx/>
              <a:buFontTx/>
              <a:buNone/>
              <a:tabLst/>
            </a:pPr>
            <a:r>
              <a:rPr lang="en-US" altLang="zh-CN" dirty="0" smtClean="0"/>
              <a:t>4</a:t>
            </a:r>
            <a:r>
              <a:rPr lang="zh-CN" altLang="en-US" dirty="0" smtClean="0"/>
              <a:t>．单击工具栏上的</a:t>
            </a:r>
            <a:r>
              <a:rPr lang="en-US" altLang="zh-CN" dirty="0" smtClean="0"/>
              <a:t>【</a:t>
            </a:r>
            <a:r>
              <a:rPr lang="zh-CN" altLang="en-US" dirty="0" smtClean="0"/>
              <a:t>执行</a:t>
            </a:r>
            <a:r>
              <a:rPr lang="en-US" altLang="zh-CN" dirty="0" smtClean="0"/>
              <a:t>】</a:t>
            </a:r>
            <a:r>
              <a:rPr lang="zh-CN" altLang="en-US" dirty="0" smtClean="0"/>
              <a:t>按钮，展开“对象资源管理器”中的“数据库”文件夹，选择数据库“学生管理” “表”文件夹，刷新“学生”表下的列，可以看到“学生”表的列“班级编号”添加完成；</a:t>
            </a:r>
          </a:p>
          <a:p>
            <a:pPr marR="0" lvl="0" indent="269875" fontAlgn="base">
              <a:lnSpc>
                <a:spcPct val="100000"/>
              </a:lnSpc>
              <a:spcBef>
                <a:spcPct val="0"/>
              </a:spcBef>
              <a:spcAft>
                <a:spcPct val="0"/>
              </a:spcAft>
              <a:buClrTx/>
              <a:buSzTx/>
              <a:buFontTx/>
              <a:buNone/>
              <a:tabLst/>
            </a:pPr>
            <a:r>
              <a:rPr lang="en-US" altLang="zh-CN" dirty="0" smtClean="0"/>
              <a:t>5</a:t>
            </a:r>
            <a:r>
              <a:rPr lang="zh-CN" altLang="en-US" dirty="0" smtClean="0"/>
              <a:t>．然后在“查询编辑器”上添加以下代码：</a:t>
            </a:r>
          </a:p>
          <a:p>
            <a:pPr marR="0" lvl="0" indent="269875" fontAlgn="base">
              <a:lnSpc>
                <a:spcPct val="100000"/>
              </a:lnSpc>
              <a:spcBef>
                <a:spcPct val="0"/>
              </a:spcBef>
              <a:spcAft>
                <a:spcPct val="0"/>
              </a:spcAft>
              <a:buClrTx/>
              <a:buSzTx/>
              <a:buFontTx/>
              <a:buNone/>
              <a:tabLst/>
            </a:pPr>
            <a:r>
              <a:rPr lang="en-US" altLang="zh-CN" dirty="0" smtClean="0"/>
              <a:t>6</a:t>
            </a:r>
            <a:r>
              <a:rPr lang="zh-CN" altLang="en-US" dirty="0" smtClean="0"/>
              <a:t>．再次刷新“学生”表下的列，可以看到“班级编号”字段旁边有灰色的钥匙图标，表明外键创建完成。</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10000"/>
          </a:bodyPr>
          <a:lstStyle/>
          <a:p>
            <a:pPr marL="274320" lvl="1"/>
            <a:r>
              <a:rPr lang="zh-CN" altLang="en-US" dirty="0" smtClean="0"/>
              <a:t>使用</a:t>
            </a:r>
            <a:r>
              <a:rPr lang="en-US" dirty="0" smtClean="0"/>
              <a:t>ALTER TABLE</a:t>
            </a:r>
            <a:r>
              <a:rPr lang="zh-CN" altLang="en-US" dirty="0" smtClean="0"/>
              <a:t>命令添加一列</a:t>
            </a:r>
            <a:endParaRPr lang="en-US" altLang="zh-CN" dirty="0" smtClean="0"/>
          </a:p>
          <a:p>
            <a:pPr marL="274320" lvl="1"/>
            <a:r>
              <a:rPr lang="zh-CN" altLang="en-US" dirty="0" smtClean="0"/>
              <a:t>使用</a:t>
            </a:r>
            <a:r>
              <a:rPr lang="en-US" dirty="0" smtClean="0"/>
              <a:t>ALTER TABLE</a:t>
            </a:r>
            <a:r>
              <a:rPr lang="zh-CN" altLang="en-US" dirty="0" smtClean="0"/>
              <a:t>命令删除一列</a:t>
            </a:r>
            <a:endParaRPr lang="en-US" altLang="zh-CN" dirty="0" smtClean="0"/>
          </a:p>
          <a:p>
            <a:pPr marL="274320" lvl="1"/>
            <a:r>
              <a:rPr lang="zh-CN" altLang="en-US" dirty="0" smtClean="0"/>
              <a:t>使用</a:t>
            </a:r>
            <a:r>
              <a:rPr lang="en-US" dirty="0" smtClean="0"/>
              <a:t>ALTER TABLE</a:t>
            </a:r>
            <a:r>
              <a:rPr lang="zh-CN" altLang="en-US" dirty="0" smtClean="0"/>
              <a:t>命令修改表中列的数据类型</a:t>
            </a:r>
            <a:endParaRPr lang="en-US" altLang="zh-CN" dirty="0" smtClean="0"/>
          </a:p>
          <a:p>
            <a:pPr marL="274320" lvl="1"/>
            <a:r>
              <a:rPr lang="zh-CN" altLang="en-US" dirty="0" smtClean="0"/>
              <a:t>使用</a:t>
            </a:r>
            <a:r>
              <a:rPr lang="en-US" dirty="0" smtClean="0"/>
              <a:t>ALTER TABLE</a:t>
            </a:r>
            <a:r>
              <a:rPr lang="zh-CN" altLang="en-US" dirty="0" smtClean="0"/>
              <a:t>命令修改某列为非空约束</a:t>
            </a:r>
            <a:endParaRPr lang="en-US" altLang="zh-CN" dirty="0" smtClean="0"/>
          </a:p>
          <a:p>
            <a:pPr marL="274320" lvl="1"/>
            <a:r>
              <a:rPr lang="zh-CN" altLang="en-US" dirty="0" smtClean="0"/>
              <a:t>使用</a:t>
            </a:r>
            <a:r>
              <a:rPr lang="en-US" dirty="0" smtClean="0"/>
              <a:t>ALTER TABLE</a:t>
            </a:r>
            <a:r>
              <a:rPr lang="zh-CN" altLang="en-US" dirty="0" smtClean="0"/>
              <a:t>命令添加主键约束</a:t>
            </a:r>
            <a:endParaRPr lang="en-US" altLang="zh-CN" dirty="0" smtClean="0"/>
          </a:p>
          <a:p>
            <a:pPr marL="274320" lvl="1"/>
            <a:r>
              <a:rPr lang="zh-CN" altLang="en-US" dirty="0" smtClean="0"/>
              <a:t>使用</a:t>
            </a:r>
            <a:r>
              <a:rPr lang="en-US" dirty="0" smtClean="0"/>
              <a:t>ALTER TABLE</a:t>
            </a:r>
            <a:r>
              <a:rPr lang="zh-CN" altLang="en-US" dirty="0" smtClean="0"/>
              <a:t>命令添加唯一约束</a:t>
            </a:r>
            <a:endParaRPr lang="en-US" altLang="zh-CN" dirty="0" smtClean="0"/>
          </a:p>
          <a:p>
            <a:pPr marL="274320" lvl="1"/>
            <a:r>
              <a:rPr lang="zh-CN" altLang="en-US" dirty="0" smtClean="0"/>
              <a:t>使用</a:t>
            </a:r>
            <a:r>
              <a:rPr lang="en-US" dirty="0" smtClean="0"/>
              <a:t>ALTER TABLE</a:t>
            </a:r>
            <a:r>
              <a:rPr lang="zh-CN" altLang="en-US" dirty="0" smtClean="0"/>
              <a:t>命令添加检查约束</a:t>
            </a:r>
            <a:endParaRPr lang="en-US" altLang="zh-CN" dirty="0" smtClean="0"/>
          </a:p>
          <a:p>
            <a:pPr marL="274320" lvl="1"/>
            <a:r>
              <a:rPr lang="zh-CN" altLang="en-US" dirty="0" smtClean="0"/>
              <a:t>使用</a:t>
            </a:r>
            <a:r>
              <a:rPr lang="en-US" dirty="0" smtClean="0"/>
              <a:t>ALTER TABLE</a:t>
            </a:r>
            <a:r>
              <a:rPr lang="zh-CN" altLang="en-US" dirty="0" smtClean="0"/>
              <a:t>命令添加外键约束</a:t>
            </a:r>
            <a:endParaRPr lang="en-US" altLang="zh-CN" dirty="0" smtClean="0"/>
          </a:p>
          <a:p>
            <a:pPr marL="274320" lvl="1"/>
            <a:r>
              <a:rPr lang="zh-CN" altLang="en-US" dirty="0" smtClean="0"/>
              <a:t>使用</a:t>
            </a:r>
            <a:r>
              <a:rPr lang="en-US" dirty="0" smtClean="0"/>
              <a:t>ALTER TABLE</a:t>
            </a:r>
            <a:r>
              <a:rPr lang="zh-CN" altLang="en-US" dirty="0" smtClean="0"/>
              <a:t>命令添加默认约束</a:t>
            </a:r>
            <a:endParaRPr lang="en-US" altLang="zh-CN" dirty="0" smtClean="0"/>
          </a:p>
          <a:p>
            <a:pPr marL="274320" lvl="1"/>
            <a:r>
              <a:rPr lang="zh-CN" altLang="en-US" dirty="0" smtClean="0"/>
              <a:t>使用</a:t>
            </a:r>
            <a:r>
              <a:rPr lang="en-US" dirty="0" smtClean="0"/>
              <a:t>ALTER TABLE</a:t>
            </a:r>
            <a:r>
              <a:rPr lang="zh-CN" altLang="en-US" dirty="0" smtClean="0"/>
              <a:t>命令删除约束</a:t>
            </a:r>
            <a:endParaRPr lang="en-US" altLang="zh-CN" dirty="0" smtClean="0"/>
          </a:p>
          <a:p>
            <a:pPr marL="274320" lvl="1"/>
            <a:endParaRPr lang="en-US" altLang="zh-CN" dirty="0" smtClean="0"/>
          </a:p>
        </p:txBody>
      </p:sp>
      <p:sp>
        <p:nvSpPr>
          <p:cNvPr id="2" name="标题 1"/>
          <p:cNvSpPr>
            <a:spLocks noGrp="1"/>
          </p:cNvSpPr>
          <p:nvPr>
            <p:ph type="title"/>
          </p:nvPr>
        </p:nvSpPr>
        <p:spPr/>
        <p:txBody>
          <a:bodyPr>
            <a:normAutofit/>
          </a:bodyPr>
          <a:lstStyle/>
          <a:p>
            <a:r>
              <a:rPr lang="en-US" altLang="zh-CN" b="1" dirty="0" smtClean="0"/>
              <a:t>3.2.4 </a:t>
            </a:r>
            <a:r>
              <a:rPr lang="zh-CN" altLang="zh-CN" b="1" dirty="0" smtClean="0"/>
              <a:t>知识总结</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85786" y="1643050"/>
            <a:ext cx="7858180" cy="682095"/>
          </a:xfrm>
        </p:spPr>
        <p:txBody>
          <a:bodyPr>
            <a:normAutofit/>
          </a:bodyPr>
          <a:lstStyle/>
          <a:p>
            <a:r>
              <a:rPr lang="zh-CN" altLang="en-US" dirty="0" smtClean="0"/>
              <a:t>语法规则</a:t>
            </a:r>
            <a:r>
              <a:rPr lang="en-US" altLang="zh-CN" dirty="0" smtClean="0"/>
              <a:t>:</a:t>
            </a:r>
            <a:r>
              <a:rPr lang="en-US" dirty="0" smtClean="0"/>
              <a:t>ALTER  TABLE </a:t>
            </a:r>
            <a:r>
              <a:rPr lang="zh-CN" altLang="en-US" dirty="0" smtClean="0"/>
              <a:t>表名</a:t>
            </a:r>
            <a:r>
              <a:rPr lang="en-US" dirty="0" smtClean="0"/>
              <a:t> ADD </a:t>
            </a:r>
            <a:r>
              <a:rPr lang="zh-CN" altLang="en-US" dirty="0" smtClean="0"/>
              <a:t>列名</a:t>
            </a:r>
            <a:r>
              <a:rPr lang="en-US" dirty="0" smtClean="0"/>
              <a:t>  </a:t>
            </a:r>
            <a:r>
              <a:rPr lang="zh-CN" altLang="en-US" dirty="0" smtClean="0"/>
              <a:t>数据类型</a:t>
            </a:r>
          </a:p>
        </p:txBody>
      </p:sp>
      <p:sp>
        <p:nvSpPr>
          <p:cNvPr id="3" name="标题 2"/>
          <p:cNvSpPr>
            <a:spLocks noGrp="1"/>
          </p:cNvSpPr>
          <p:nvPr>
            <p:ph type="title"/>
          </p:nvPr>
        </p:nvSpPr>
        <p:spPr/>
        <p:txBody>
          <a:bodyPr>
            <a:normAutofit fontScale="90000"/>
          </a:bodyPr>
          <a:lstStyle/>
          <a:p>
            <a:pPr marL="274320" lvl="1"/>
            <a:r>
              <a:rPr lang="zh-CN" altLang="en-US" sz="4400" dirty="0" smtClean="0"/>
              <a:t>使用</a:t>
            </a:r>
            <a:r>
              <a:rPr lang="en-US" sz="4400" dirty="0" smtClean="0"/>
              <a:t>ALTER TABLE</a:t>
            </a:r>
            <a:r>
              <a:rPr lang="zh-CN" altLang="en-US" sz="4400" dirty="0" smtClean="0"/>
              <a:t>命令添加一列</a:t>
            </a:r>
            <a:endParaRPr lang="en-US" altLang="zh-CN" sz="4400" dirty="0" smtClean="0"/>
          </a:p>
        </p:txBody>
      </p:sp>
      <p:graphicFrame>
        <p:nvGraphicFramePr>
          <p:cNvPr id="4" name="表格 3"/>
          <p:cNvGraphicFramePr>
            <a:graphicFrameLocks noGrp="1"/>
          </p:cNvGraphicFramePr>
          <p:nvPr/>
        </p:nvGraphicFramePr>
        <p:xfrm>
          <a:off x="1571604" y="4857760"/>
          <a:ext cx="4589145" cy="400050"/>
        </p:xfrm>
        <a:graphic>
          <a:graphicData uri="http://schemas.openxmlformats.org/drawingml/2006/table">
            <a:tbl>
              <a:tblPr/>
              <a:tblGrid>
                <a:gridCol w="4589145"/>
              </a:tblGrid>
              <a:tr h="400050">
                <a:tc>
                  <a:txBody>
                    <a:bodyPr/>
                    <a:lstStyle/>
                    <a:p>
                      <a:pPr indent="269875" algn="just">
                        <a:lnSpc>
                          <a:spcPts val="1560"/>
                        </a:lnSpc>
                        <a:spcAft>
                          <a:spcPts val="0"/>
                        </a:spcAft>
                      </a:pPr>
                      <a:r>
                        <a:rPr lang="en-US" sz="1800" kern="100" dirty="0">
                          <a:latin typeface="Times New Roman"/>
                          <a:ea typeface="宋体"/>
                          <a:cs typeface="Times New Roman"/>
                        </a:rPr>
                        <a:t>ALTER TABLE </a:t>
                      </a:r>
                      <a:r>
                        <a:rPr lang="zh-CN" sz="1800" kern="100" dirty="0">
                          <a:latin typeface="Times New Roman"/>
                          <a:ea typeface="宋体"/>
                          <a:cs typeface="Times New Roman"/>
                        </a:rPr>
                        <a:t>教师</a:t>
                      </a:r>
                      <a:r>
                        <a:rPr lang="en-US" sz="1800" kern="100" dirty="0">
                          <a:latin typeface="Times New Roman"/>
                          <a:ea typeface="宋体"/>
                          <a:cs typeface="Times New Roman"/>
                        </a:rPr>
                        <a:t> add </a:t>
                      </a:r>
                      <a:r>
                        <a:rPr lang="zh-CN" sz="1800" kern="100" dirty="0">
                          <a:latin typeface="Times New Roman"/>
                          <a:ea typeface="宋体"/>
                          <a:cs typeface="Times New Roman"/>
                        </a:rPr>
                        <a:t>系部代码</a:t>
                      </a:r>
                      <a:r>
                        <a:rPr lang="en-US" sz="1800" kern="100" dirty="0">
                          <a:latin typeface="Times New Roman"/>
                          <a:ea typeface="宋体"/>
                          <a:cs typeface="Times New Roman"/>
                        </a:rPr>
                        <a:t> </a:t>
                      </a:r>
                      <a:r>
                        <a:rPr lang="en-US" sz="1800" kern="100" dirty="0" err="1">
                          <a:latin typeface="Times New Roman"/>
                          <a:ea typeface="宋体"/>
                          <a:cs typeface="Times New Roman"/>
                        </a:rPr>
                        <a:t>int</a:t>
                      </a:r>
                      <a:endParaRPr lang="zh-CN" sz="18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7105" name="Rectangle 1"/>
          <p:cNvSpPr>
            <a:spLocks noChangeArrowheads="1"/>
          </p:cNvSpPr>
          <p:nvPr/>
        </p:nvSpPr>
        <p:spPr bwMode="auto">
          <a:xfrm>
            <a:off x="357158" y="2500306"/>
            <a:ext cx="8429684"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3-8】</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在“教师”表中添加一列，列名为“系部代码”，列的数据类型为“</a:t>
            </a:r>
            <a:r>
              <a:rPr kumimoji="0" lang="en-US" altLang="zh-CN"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int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）打开</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）单击工具栏上的</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）刷新“教师”表下的列，可以看到“教师”表的列“系部代码”添加完成。</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57158" y="1857364"/>
            <a:ext cx="8572559" cy="4268799"/>
          </a:xfrm>
        </p:spPr>
        <p:txBody>
          <a:bodyPr>
            <a:normAutofit/>
          </a:bodyPr>
          <a:lstStyle/>
          <a:p>
            <a:r>
              <a:rPr lang="zh-CN" altLang="en-US" dirty="0" smtClean="0"/>
              <a:t>语法规则：</a:t>
            </a:r>
            <a:r>
              <a:rPr lang="en-US" dirty="0" smtClean="0"/>
              <a:t>ALTER  TABLE  </a:t>
            </a:r>
            <a:r>
              <a:rPr lang="zh-CN" altLang="en-US" dirty="0" smtClean="0"/>
              <a:t>表名</a:t>
            </a:r>
            <a:r>
              <a:rPr lang="en-US" dirty="0" smtClean="0"/>
              <a:t>  DROP COLUMN </a:t>
            </a:r>
            <a:r>
              <a:rPr lang="zh-CN" altLang="en-US" dirty="0" smtClean="0"/>
              <a:t>列名</a:t>
            </a:r>
            <a:endParaRPr lang="en-US" altLang="zh-CN" dirty="0" smtClean="0"/>
          </a:p>
          <a:p>
            <a:pPr>
              <a:buNone/>
            </a:pPr>
            <a:r>
              <a:rPr lang="en-US" altLang="zh-CN" dirty="0" smtClean="0"/>
              <a:t>【</a:t>
            </a:r>
            <a:r>
              <a:rPr lang="zh-CN" altLang="en-US" dirty="0" smtClean="0"/>
              <a:t>例</a:t>
            </a:r>
            <a:r>
              <a:rPr lang="en-US" dirty="0" smtClean="0"/>
              <a:t>3-9</a:t>
            </a:r>
            <a:r>
              <a:rPr lang="en-US" altLang="zh-CN" dirty="0" smtClean="0"/>
              <a:t>】</a:t>
            </a:r>
            <a:r>
              <a:rPr lang="zh-CN" altLang="en-US" dirty="0" smtClean="0"/>
              <a:t>在“学生”表中删除一列，列名为“邮政编码”。</a:t>
            </a:r>
          </a:p>
          <a:p>
            <a:pPr>
              <a:buNone/>
            </a:pPr>
            <a:r>
              <a:rPr lang="zh-CN" altLang="en-US" dirty="0" smtClean="0"/>
              <a:t>（</a:t>
            </a:r>
            <a:r>
              <a:rPr lang="en-US" dirty="0" smtClean="0"/>
              <a:t>1</a:t>
            </a:r>
            <a:r>
              <a:rPr lang="zh-CN" altLang="en-US" dirty="0" smtClean="0"/>
              <a:t>）打开</a:t>
            </a:r>
            <a:r>
              <a:rPr lang="en-US" dirty="0" smtClean="0"/>
              <a:t>SQL Server Management Studio</a:t>
            </a:r>
            <a:r>
              <a:rPr lang="zh-CN" altLang="en-US" dirty="0" smtClean="0"/>
              <a:t>，在工具栏上单击“新建查询”按钮，打开</a:t>
            </a:r>
            <a:r>
              <a:rPr lang="en-US" dirty="0" smtClean="0"/>
              <a:t>SQL</a:t>
            </a:r>
            <a:r>
              <a:rPr lang="zh-CN" altLang="en-US" dirty="0" smtClean="0"/>
              <a:t>编辑器，编写如下代码：</a:t>
            </a:r>
          </a:p>
          <a:p>
            <a:pPr>
              <a:buNone/>
            </a:pPr>
            <a:r>
              <a:rPr lang="en-US" dirty="0" smtClean="0"/>
              <a:t>           ALTER TABLE </a:t>
            </a:r>
            <a:r>
              <a:rPr lang="zh-CN" altLang="en-US" dirty="0" smtClean="0"/>
              <a:t>学生</a:t>
            </a:r>
            <a:r>
              <a:rPr lang="en-US" dirty="0" smtClean="0"/>
              <a:t> drop column </a:t>
            </a:r>
            <a:r>
              <a:rPr lang="zh-CN" altLang="en-US" dirty="0" smtClean="0"/>
              <a:t>邮政编码</a:t>
            </a:r>
          </a:p>
          <a:p>
            <a:pPr>
              <a:buNone/>
            </a:pPr>
            <a:r>
              <a:rPr lang="zh-CN" altLang="en-US" dirty="0" smtClean="0"/>
              <a:t>（</a:t>
            </a:r>
            <a:r>
              <a:rPr lang="en-US" dirty="0" smtClean="0"/>
              <a:t>2</a:t>
            </a:r>
            <a:r>
              <a:rPr lang="zh-CN" altLang="en-US" dirty="0" smtClean="0"/>
              <a:t>）单击工具栏上的</a:t>
            </a:r>
            <a:r>
              <a:rPr lang="en-US" altLang="zh-CN" dirty="0" smtClean="0"/>
              <a:t>【</a:t>
            </a:r>
            <a:r>
              <a:rPr lang="zh-CN" altLang="en-US" dirty="0" smtClean="0"/>
              <a:t>执行</a:t>
            </a:r>
            <a:r>
              <a:rPr lang="en-US" altLang="zh-CN" dirty="0" smtClean="0"/>
              <a:t>】</a:t>
            </a:r>
            <a:r>
              <a:rPr lang="zh-CN" altLang="en-US" dirty="0" smtClean="0"/>
              <a:t>按钮；</a:t>
            </a:r>
          </a:p>
          <a:p>
            <a:pPr>
              <a:buNone/>
            </a:pPr>
            <a:r>
              <a:rPr lang="zh-CN" altLang="en-US" dirty="0" smtClean="0"/>
              <a:t>（</a:t>
            </a:r>
            <a:r>
              <a:rPr lang="en-US" dirty="0" smtClean="0"/>
              <a:t>3</a:t>
            </a:r>
            <a:r>
              <a:rPr lang="zh-CN" altLang="en-US" dirty="0" smtClean="0"/>
              <a:t>）刷新“学生”表下的列，与图</a:t>
            </a:r>
            <a:r>
              <a:rPr lang="en-US" dirty="0" smtClean="0"/>
              <a:t>3-10</a:t>
            </a:r>
            <a:r>
              <a:rPr lang="zh-CN" altLang="en-US" dirty="0" smtClean="0"/>
              <a:t>比较，从对象资源管理器窗口中，可以看到“学生”表的列“邮政编码”删除成功</a:t>
            </a:r>
            <a:endParaRPr lang="zh-CN" altLang="en-US" dirty="0"/>
          </a:p>
        </p:txBody>
      </p:sp>
      <p:sp>
        <p:nvSpPr>
          <p:cNvPr id="3" name="标题 2"/>
          <p:cNvSpPr>
            <a:spLocks noGrp="1"/>
          </p:cNvSpPr>
          <p:nvPr>
            <p:ph type="title"/>
          </p:nvPr>
        </p:nvSpPr>
        <p:spPr/>
        <p:txBody>
          <a:bodyPr/>
          <a:lstStyle/>
          <a:p>
            <a:pPr marL="274320" lvl="1"/>
            <a:r>
              <a:rPr lang="zh-CN" altLang="en-US" sz="4000" dirty="0" smtClean="0"/>
              <a:t>使用</a:t>
            </a:r>
            <a:r>
              <a:rPr lang="en-US" altLang="en-US" sz="4000" dirty="0" smtClean="0"/>
              <a:t>ALTER TABLE</a:t>
            </a:r>
            <a:r>
              <a:rPr lang="zh-CN" altLang="en-US" sz="4000" dirty="0" smtClean="0"/>
              <a:t>命令删除一列</a:t>
            </a:r>
            <a:endParaRPr lang="en-US" altLang="zh-CN" sz="4000" dirty="0" smtClean="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57158" y="1857365"/>
            <a:ext cx="8501122" cy="928694"/>
          </a:xfrm>
        </p:spPr>
        <p:txBody>
          <a:bodyPr>
            <a:normAutofit/>
          </a:bodyPr>
          <a:lstStyle/>
          <a:p>
            <a:r>
              <a:rPr lang="zh-CN" altLang="en-US" dirty="0" smtClean="0"/>
              <a:t>语法规则：</a:t>
            </a:r>
            <a:r>
              <a:rPr lang="en-US" dirty="0" smtClean="0"/>
              <a:t> ALTER  TABLE </a:t>
            </a:r>
            <a:r>
              <a:rPr lang="zh-CN" altLang="en-US" dirty="0" smtClean="0"/>
              <a:t>表名</a:t>
            </a:r>
            <a:r>
              <a:rPr lang="en-US" dirty="0" smtClean="0"/>
              <a:t>ALTER  COLUMN </a:t>
            </a:r>
            <a:r>
              <a:rPr lang="zh-CN" altLang="en-US" dirty="0" smtClean="0"/>
              <a:t>列名</a:t>
            </a:r>
            <a:r>
              <a:rPr lang="en-US" dirty="0" smtClean="0"/>
              <a:t>  </a:t>
            </a:r>
            <a:r>
              <a:rPr lang="zh-CN" altLang="en-US" dirty="0" smtClean="0"/>
              <a:t>数据类型</a:t>
            </a:r>
          </a:p>
          <a:p>
            <a:endParaRPr lang="zh-CN" altLang="en-US" dirty="0"/>
          </a:p>
        </p:txBody>
      </p:sp>
      <p:sp>
        <p:nvSpPr>
          <p:cNvPr id="3" name="标题 2"/>
          <p:cNvSpPr>
            <a:spLocks noGrp="1"/>
          </p:cNvSpPr>
          <p:nvPr>
            <p:ph type="title"/>
          </p:nvPr>
        </p:nvSpPr>
        <p:spPr/>
        <p:txBody>
          <a:bodyPr>
            <a:normAutofit fontScale="90000"/>
          </a:bodyPr>
          <a:lstStyle/>
          <a:p>
            <a:pPr marL="274320" lvl="1"/>
            <a:r>
              <a:rPr lang="zh-CN" altLang="en-US" sz="4400" dirty="0" smtClean="0"/>
              <a:t>使用</a:t>
            </a:r>
            <a:r>
              <a:rPr lang="en-US" sz="4400" dirty="0" smtClean="0"/>
              <a:t>ALTER TABLE</a:t>
            </a:r>
            <a:r>
              <a:rPr lang="zh-CN" altLang="en-US" sz="4400" dirty="0" smtClean="0"/>
              <a:t>命令修改表中列的数据类型</a:t>
            </a:r>
            <a:endParaRPr lang="en-US" altLang="zh-CN" sz="4400" dirty="0" smtClean="0"/>
          </a:p>
        </p:txBody>
      </p:sp>
      <p:graphicFrame>
        <p:nvGraphicFramePr>
          <p:cNvPr id="6" name="表格 5"/>
          <p:cNvGraphicFramePr>
            <a:graphicFrameLocks noGrp="1"/>
          </p:cNvGraphicFramePr>
          <p:nvPr/>
        </p:nvGraphicFramePr>
        <p:xfrm>
          <a:off x="1285852" y="5500702"/>
          <a:ext cx="6858048" cy="359410"/>
        </p:xfrm>
        <a:graphic>
          <a:graphicData uri="http://schemas.openxmlformats.org/drawingml/2006/table">
            <a:tbl>
              <a:tblPr/>
              <a:tblGrid>
                <a:gridCol w="6858048"/>
              </a:tblGrid>
              <a:tr h="359410">
                <a:tc>
                  <a:txBody>
                    <a:bodyPr/>
                    <a:lstStyle/>
                    <a:p>
                      <a:pPr indent="269875" algn="just">
                        <a:lnSpc>
                          <a:spcPts val="1560"/>
                        </a:lnSpc>
                        <a:spcAft>
                          <a:spcPts val="0"/>
                        </a:spcAft>
                      </a:pPr>
                      <a:r>
                        <a:rPr lang="en-US" sz="2000" kern="100" dirty="0">
                          <a:latin typeface="Times New Roman"/>
                          <a:ea typeface="宋体"/>
                          <a:cs typeface="Times New Roman"/>
                        </a:rPr>
                        <a:t>ALTER TABLE </a:t>
                      </a:r>
                      <a:r>
                        <a:rPr lang="zh-CN" sz="2000" kern="100" dirty="0">
                          <a:latin typeface="Times New Roman"/>
                          <a:ea typeface="宋体"/>
                          <a:cs typeface="Times New Roman"/>
                        </a:rPr>
                        <a:t>学生</a:t>
                      </a:r>
                      <a:r>
                        <a:rPr lang="en-US" sz="2000" kern="100" dirty="0">
                          <a:latin typeface="Times New Roman"/>
                          <a:ea typeface="宋体"/>
                          <a:cs typeface="Times New Roman"/>
                        </a:rPr>
                        <a:t> alter column </a:t>
                      </a:r>
                      <a:r>
                        <a:rPr lang="zh-CN" sz="2000" kern="100" dirty="0">
                          <a:latin typeface="Times New Roman"/>
                          <a:ea typeface="宋体"/>
                          <a:cs typeface="Times New Roman"/>
                        </a:rPr>
                        <a:t>政治面貌</a:t>
                      </a:r>
                      <a:r>
                        <a:rPr lang="en-US" sz="2000" kern="100" dirty="0">
                          <a:latin typeface="Times New Roman"/>
                          <a:ea typeface="宋体"/>
                          <a:cs typeface="Times New Roman"/>
                        </a:rPr>
                        <a:t> </a:t>
                      </a:r>
                      <a:r>
                        <a:rPr lang="en-US" sz="2000" kern="100" dirty="0" err="1">
                          <a:latin typeface="Times New Roman"/>
                          <a:ea typeface="宋体"/>
                          <a:cs typeface="Times New Roman"/>
                        </a:rPr>
                        <a:t>varchar</a:t>
                      </a:r>
                      <a:r>
                        <a:rPr lang="en-US" sz="2000" kern="100" dirty="0">
                          <a:latin typeface="Times New Roman"/>
                          <a:ea typeface="宋体"/>
                          <a:cs typeface="Times New Roman"/>
                        </a:rPr>
                        <a:t>(10)</a:t>
                      </a:r>
                      <a:endParaRPr lang="zh-CN" sz="20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5057" name="Rectangle 1"/>
          <p:cNvSpPr>
            <a:spLocks noChangeArrowheads="1"/>
          </p:cNvSpPr>
          <p:nvPr/>
        </p:nvSpPr>
        <p:spPr bwMode="auto">
          <a:xfrm>
            <a:off x="428596" y="2643182"/>
            <a:ext cx="8286808"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3-10】</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在“学生”表中修改字段“政治面貌”的数据类型为</a:t>
            </a:r>
            <a:r>
              <a:rPr kumimoji="0" lang="en-US" altLang="zh-CN" sz="20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varchar</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(10)</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）打开</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）单击工具栏上的</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a:t>
            </a: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）刷新“学生”表下的列，与图</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3-12</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比较，从对象资源管理器窗口中，可以看到“学生”表的列“政治面貌”的数据类型由</a:t>
            </a:r>
            <a:r>
              <a:rPr kumimoji="0" lang="en-US" altLang="zh-CN" sz="20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varchar</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(20)</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变为</a:t>
            </a:r>
            <a:r>
              <a:rPr kumimoji="0" lang="en-US" altLang="zh-CN" sz="20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varchar</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(10)</a:t>
            </a:r>
            <a:r>
              <a:rPr kumimoji="0" lang="en-US" altLang="zh-CN" sz="2000" b="0" i="0" u="none" strike="noStrike" cap="none" normalizeH="0" baseline="0" dirty="0" smtClean="0">
                <a:ln>
                  <a:noFill/>
                </a:ln>
                <a:solidFill>
                  <a:schemeClr val="tx1"/>
                </a:solidFill>
                <a:effectLst/>
                <a:latin typeface="Arial" pitchFamily="34" charset="0"/>
                <a:ea typeface="宋体" pitchFamily="2" charset="-122"/>
              </a:rPr>
              <a:t> </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57158" y="2000241"/>
            <a:ext cx="8572560" cy="1000132"/>
          </a:xfrm>
        </p:spPr>
        <p:txBody>
          <a:bodyPr/>
          <a:lstStyle/>
          <a:p>
            <a:r>
              <a:rPr lang="zh-CN" altLang="en-US" dirty="0" smtClean="0"/>
              <a:t>语法规则：</a:t>
            </a:r>
            <a:r>
              <a:rPr lang="en-US" dirty="0" smtClean="0"/>
              <a:t>ALTER  TABLE </a:t>
            </a:r>
            <a:r>
              <a:rPr lang="zh-CN" altLang="en-US" dirty="0" smtClean="0"/>
              <a:t>表名</a:t>
            </a:r>
            <a:r>
              <a:rPr lang="en-US" dirty="0" smtClean="0"/>
              <a:t>ALTER COLUMN </a:t>
            </a:r>
            <a:r>
              <a:rPr lang="zh-CN" altLang="en-US" dirty="0" smtClean="0"/>
              <a:t>列名</a:t>
            </a:r>
            <a:r>
              <a:rPr lang="en-US" dirty="0" smtClean="0"/>
              <a:t>  </a:t>
            </a:r>
            <a:r>
              <a:rPr lang="zh-CN" altLang="en-US" dirty="0" smtClean="0"/>
              <a:t>数据类型</a:t>
            </a:r>
            <a:r>
              <a:rPr lang="en-US" dirty="0" smtClean="0"/>
              <a:t> NOT  NULL</a:t>
            </a:r>
            <a:endParaRPr lang="zh-CN" altLang="en-US" dirty="0"/>
          </a:p>
        </p:txBody>
      </p:sp>
      <p:sp>
        <p:nvSpPr>
          <p:cNvPr id="3" name="标题 2"/>
          <p:cNvSpPr>
            <a:spLocks noGrp="1"/>
          </p:cNvSpPr>
          <p:nvPr>
            <p:ph type="title"/>
          </p:nvPr>
        </p:nvSpPr>
        <p:spPr/>
        <p:txBody>
          <a:bodyPr>
            <a:normAutofit fontScale="90000"/>
          </a:bodyPr>
          <a:lstStyle/>
          <a:p>
            <a:pPr lvl="1" algn="l" rtl="0">
              <a:spcBef>
                <a:spcPct val="0"/>
              </a:spcBef>
            </a:pPr>
            <a:r>
              <a:rPr lang="zh-CN" altLang="en-US" sz="4400" dirty="0" smtClean="0"/>
              <a:t>使用</a:t>
            </a:r>
            <a:r>
              <a:rPr lang="en-US" sz="4400" dirty="0" smtClean="0"/>
              <a:t>ALTER TABLE</a:t>
            </a:r>
            <a:r>
              <a:rPr lang="zh-CN" altLang="en-US" sz="4400" dirty="0" smtClean="0"/>
              <a:t>命令修改某列为非空约束</a:t>
            </a:r>
            <a:endParaRPr lang="zh-CN" altLang="en-US" sz="4400" kern="1200" dirty="0" smtClean="0">
              <a:solidFill>
                <a:srgbClr val="FFFFFF"/>
              </a:solidFill>
              <a:latin typeface="+mj-lt"/>
              <a:ea typeface="+mj-ea"/>
              <a:cs typeface="+mj-cs"/>
            </a:endParaRPr>
          </a:p>
        </p:txBody>
      </p:sp>
      <p:graphicFrame>
        <p:nvGraphicFramePr>
          <p:cNvPr id="7" name="表格 6"/>
          <p:cNvGraphicFramePr>
            <a:graphicFrameLocks noGrp="1"/>
          </p:cNvGraphicFramePr>
          <p:nvPr/>
        </p:nvGraphicFramePr>
        <p:xfrm>
          <a:off x="1071538" y="5286388"/>
          <a:ext cx="7000924" cy="293370"/>
        </p:xfrm>
        <a:graphic>
          <a:graphicData uri="http://schemas.openxmlformats.org/drawingml/2006/table">
            <a:tbl>
              <a:tblPr/>
              <a:tblGrid>
                <a:gridCol w="7000924"/>
              </a:tblGrid>
              <a:tr h="293370">
                <a:tc>
                  <a:txBody>
                    <a:bodyPr/>
                    <a:lstStyle/>
                    <a:p>
                      <a:pPr indent="269875" algn="just">
                        <a:lnSpc>
                          <a:spcPts val="1560"/>
                        </a:lnSpc>
                        <a:spcAft>
                          <a:spcPts val="0"/>
                        </a:spcAft>
                      </a:pPr>
                      <a:r>
                        <a:rPr lang="en-US" sz="1800" kern="100" dirty="0">
                          <a:latin typeface="Times New Roman"/>
                          <a:ea typeface="宋体"/>
                          <a:cs typeface="Times New Roman"/>
                        </a:rPr>
                        <a:t>ALTER TABLE </a:t>
                      </a:r>
                      <a:r>
                        <a:rPr lang="zh-CN" sz="1800" kern="100" dirty="0">
                          <a:latin typeface="Times New Roman"/>
                          <a:ea typeface="宋体"/>
                          <a:cs typeface="Times New Roman"/>
                        </a:rPr>
                        <a:t>学生</a:t>
                      </a:r>
                      <a:r>
                        <a:rPr lang="en-US" sz="1800" kern="100" dirty="0">
                          <a:latin typeface="Times New Roman"/>
                          <a:ea typeface="宋体"/>
                          <a:cs typeface="Times New Roman"/>
                        </a:rPr>
                        <a:t> alter column  </a:t>
                      </a:r>
                      <a:r>
                        <a:rPr lang="zh-CN" sz="1800" kern="100" dirty="0">
                          <a:latin typeface="Times New Roman"/>
                          <a:ea typeface="宋体"/>
                          <a:cs typeface="Times New Roman"/>
                        </a:rPr>
                        <a:t>政治面貌</a:t>
                      </a:r>
                      <a:r>
                        <a:rPr lang="en-US" sz="1800" kern="100" dirty="0">
                          <a:latin typeface="Times New Roman"/>
                          <a:ea typeface="宋体"/>
                          <a:cs typeface="Times New Roman"/>
                        </a:rPr>
                        <a:t> </a:t>
                      </a:r>
                      <a:r>
                        <a:rPr lang="en-US" sz="1800" kern="100" dirty="0" err="1">
                          <a:latin typeface="Times New Roman"/>
                          <a:ea typeface="宋体"/>
                          <a:cs typeface="Times New Roman"/>
                        </a:rPr>
                        <a:t>varchar</a:t>
                      </a:r>
                      <a:r>
                        <a:rPr lang="en-US" sz="1800" kern="100" dirty="0">
                          <a:latin typeface="Times New Roman"/>
                          <a:ea typeface="宋体"/>
                          <a:cs typeface="Times New Roman"/>
                        </a:rPr>
                        <a:t>(10) not  null</a:t>
                      </a:r>
                      <a:endParaRPr lang="zh-CN" sz="18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7889" name="Rectangle 1"/>
          <p:cNvSpPr>
            <a:spLocks noChangeArrowheads="1"/>
          </p:cNvSpPr>
          <p:nvPr/>
        </p:nvSpPr>
        <p:spPr bwMode="auto">
          <a:xfrm>
            <a:off x="500034" y="3214686"/>
            <a:ext cx="8286808"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3-11】</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在“学生”表中修改字段“政治面貌”的约束为非空。</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）打开</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）单击工具栏上的</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a:t>
            </a: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）刷新“学生”表下的列，与图</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3-13</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比较，从“对象资源管理器”窗口，可以看到“学生”表的列“政治面貌”列修从</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NULL</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改为</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NOT NULL</a:t>
            </a:r>
            <a:r>
              <a:rPr kumimoji="0" lang="en-US" altLang="zh-CN" b="0" i="0" u="none" strike="noStrike" cap="none" normalizeH="0" baseline="0" dirty="0" smtClean="0">
                <a:ln>
                  <a:noFill/>
                </a:ln>
                <a:solidFill>
                  <a:schemeClr val="tx1"/>
                </a:solidFill>
                <a:effectLst/>
                <a:latin typeface="Arial" pitchFamily="34" charset="0"/>
                <a:ea typeface="宋体" pitchFamily="2" charset="-122"/>
              </a:rPr>
              <a:t> </a:t>
            </a:r>
            <a:r>
              <a:rPr kumimoji="0" lang="zh-CN" altLang="en-US" b="0" i="0" u="none" strike="noStrike" cap="none" normalizeH="0" baseline="0" dirty="0" smtClean="0">
                <a:ln>
                  <a:noFill/>
                </a:ln>
                <a:solidFill>
                  <a:schemeClr val="tx1"/>
                </a:solidFill>
                <a:effectLst/>
                <a:latin typeface="Arial" pitchFamily="34" charset="0"/>
                <a:ea typeface="宋体" pitchFamily="2" charset="-122"/>
              </a:rPr>
              <a:t>。</a:t>
            </a:r>
            <a:endParaRPr kumimoji="0" lang="en-US" altLang="zh-CN"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14282" y="2675467"/>
            <a:ext cx="8572559" cy="896409"/>
          </a:xfrm>
        </p:spPr>
        <p:txBody>
          <a:bodyPr/>
          <a:lstStyle/>
          <a:p>
            <a:r>
              <a:rPr lang="zh-CN" altLang="en-US" dirty="0" smtClean="0"/>
              <a:t>语法规则：</a:t>
            </a:r>
            <a:r>
              <a:rPr lang="en-US" dirty="0" smtClean="0"/>
              <a:t>ALTER  TABLE </a:t>
            </a:r>
            <a:r>
              <a:rPr lang="zh-CN" altLang="en-US" dirty="0" smtClean="0"/>
              <a:t>表名</a:t>
            </a:r>
            <a:r>
              <a:rPr lang="en-US" dirty="0" smtClean="0"/>
              <a:t> ADD  PRIMARY  KEY(</a:t>
            </a:r>
            <a:r>
              <a:rPr lang="zh-CN" altLang="en-US" dirty="0" smtClean="0"/>
              <a:t>列名</a:t>
            </a:r>
            <a:r>
              <a:rPr lang="en-US" dirty="0" smtClean="0"/>
              <a:t>)</a:t>
            </a:r>
            <a:endParaRPr lang="zh-CN" altLang="en-US" dirty="0" smtClean="0"/>
          </a:p>
        </p:txBody>
      </p:sp>
      <p:sp>
        <p:nvSpPr>
          <p:cNvPr id="3" name="标题 2"/>
          <p:cNvSpPr>
            <a:spLocks noGrp="1"/>
          </p:cNvSpPr>
          <p:nvPr>
            <p:ph type="title"/>
          </p:nvPr>
        </p:nvSpPr>
        <p:spPr/>
        <p:txBody>
          <a:bodyPr>
            <a:normAutofit fontScale="90000"/>
          </a:bodyPr>
          <a:lstStyle/>
          <a:p>
            <a:pPr marL="274320" lvl="1"/>
            <a:r>
              <a:rPr lang="zh-CN" altLang="en-US" sz="4400" dirty="0" smtClean="0"/>
              <a:t>使用</a:t>
            </a:r>
            <a:r>
              <a:rPr lang="en-US" sz="4400" dirty="0" smtClean="0"/>
              <a:t>ALTER TABLE</a:t>
            </a:r>
            <a:r>
              <a:rPr lang="zh-CN" altLang="en-US" sz="4400" dirty="0" smtClean="0"/>
              <a:t>命令添加主键约束</a:t>
            </a:r>
            <a:endParaRPr lang="en-US" altLang="zh-CN" sz="4400" dirty="0" smtClean="0"/>
          </a:p>
        </p:txBody>
      </p:sp>
      <p:graphicFrame>
        <p:nvGraphicFramePr>
          <p:cNvPr id="8" name="表格 7"/>
          <p:cNvGraphicFramePr>
            <a:graphicFrameLocks noGrp="1"/>
          </p:cNvGraphicFramePr>
          <p:nvPr/>
        </p:nvGraphicFramePr>
        <p:xfrm>
          <a:off x="1357290" y="5643578"/>
          <a:ext cx="6286544" cy="332740"/>
        </p:xfrm>
        <a:graphic>
          <a:graphicData uri="http://schemas.openxmlformats.org/drawingml/2006/table">
            <a:tbl>
              <a:tblPr/>
              <a:tblGrid>
                <a:gridCol w="6286544"/>
              </a:tblGrid>
              <a:tr h="332740">
                <a:tc>
                  <a:txBody>
                    <a:bodyPr/>
                    <a:lstStyle/>
                    <a:p>
                      <a:pPr indent="269875" algn="just">
                        <a:lnSpc>
                          <a:spcPts val="1560"/>
                        </a:lnSpc>
                        <a:spcAft>
                          <a:spcPts val="0"/>
                        </a:spcAft>
                      </a:pPr>
                      <a:r>
                        <a:rPr lang="en-US" sz="1800" kern="100" dirty="0">
                          <a:latin typeface="Times New Roman"/>
                          <a:ea typeface="宋体"/>
                          <a:cs typeface="Times New Roman"/>
                        </a:rPr>
                        <a:t>ALTER TABLE </a:t>
                      </a:r>
                      <a:r>
                        <a:rPr lang="zh-CN" sz="1800" kern="100" dirty="0">
                          <a:latin typeface="Times New Roman"/>
                          <a:ea typeface="宋体"/>
                          <a:cs typeface="Times New Roman"/>
                        </a:rPr>
                        <a:t>课程</a:t>
                      </a:r>
                      <a:r>
                        <a:rPr lang="en-US" sz="1800" kern="100" dirty="0">
                          <a:latin typeface="Times New Roman"/>
                          <a:ea typeface="宋体"/>
                          <a:cs typeface="Times New Roman"/>
                        </a:rPr>
                        <a:t> add primary key(</a:t>
                      </a:r>
                      <a:r>
                        <a:rPr lang="zh-CN" sz="1800" kern="100" dirty="0">
                          <a:latin typeface="Times New Roman"/>
                          <a:ea typeface="宋体"/>
                          <a:cs typeface="Times New Roman"/>
                        </a:rPr>
                        <a:t>课程编号</a:t>
                      </a:r>
                      <a:r>
                        <a:rPr lang="en-US" sz="1800" kern="100" dirty="0">
                          <a:latin typeface="Times New Roman"/>
                          <a:ea typeface="宋体"/>
                          <a:cs typeface="Times New Roman"/>
                        </a:rPr>
                        <a:t>)</a:t>
                      </a:r>
                      <a:endParaRPr lang="zh-CN" sz="18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6865" name="Rectangle 1"/>
          <p:cNvSpPr>
            <a:spLocks noChangeArrowheads="1"/>
          </p:cNvSpPr>
          <p:nvPr/>
        </p:nvSpPr>
        <p:spPr bwMode="auto">
          <a:xfrm>
            <a:off x="357158" y="3500438"/>
            <a:ext cx="8286808"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3-12】</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修改表“课程”表，设置“课程编号”字段为主键约束。</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）打开</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）单击工具栏上的</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a:t>
            </a: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）刷新“课程”表下的列，可以看到“课程”表的列“课程编号”旁有个黄色的钥匙图标，表明主键约束添加完成。</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14282" y="2071679"/>
            <a:ext cx="8715436" cy="1143008"/>
          </a:xfrm>
        </p:spPr>
        <p:txBody>
          <a:bodyPr/>
          <a:lstStyle/>
          <a:p>
            <a:r>
              <a:rPr lang="zh-CN" altLang="en-US" dirty="0" smtClean="0"/>
              <a:t>语法规则：</a:t>
            </a:r>
            <a:r>
              <a:rPr lang="en-US" dirty="0" smtClean="0"/>
              <a:t>ALTER  TABLE </a:t>
            </a:r>
            <a:r>
              <a:rPr lang="zh-CN" altLang="en-US" dirty="0" smtClean="0"/>
              <a:t>表名</a:t>
            </a:r>
            <a:r>
              <a:rPr lang="en-US" dirty="0" smtClean="0"/>
              <a:t> ADD UNIQUE(</a:t>
            </a:r>
            <a:r>
              <a:rPr lang="zh-CN" altLang="en-US" dirty="0" smtClean="0"/>
              <a:t>列名</a:t>
            </a:r>
            <a:r>
              <a:rPr lang="en-US" dirty="0" smtClean="0"/>
              <a:t>)</a:t>
            </a:r>
            <a:endParaRPr lang="zh-CN" altLang="en-US" dirty="0"/>
          </a:p>
        </p:txBody>
      </p:sp>
      <p:sp>
        <p:nvSpPr>
          <p:cNvPr id="3" name="标题 2"/>
          <p:cNvSpPr>
            <a:spLocks noGrp="1"/>
          </p:cNvSpPr>
          <p:nvPr>
            <p:ph type="title"/>
          </p:nvPr>
        </p:nvSpPr>
        <p:spPr/>
        <p:txBody>
          <a:bodyPr>
            <a:normAutofit fontScale="90000"/>
          </a:bodyPr>
          <a:lstStyle/>
          <a:p>
            <a:pPr marL="274320" lvl="1"/>
            <a:r>
              <a:rPr lang="zh-CN" altLang="en-US" sz="4400" dirty="0" smtClean="0"/>
              <a:t>使用</a:t>
            </a:r>
            <a:r>
              <a:rPr lang="en-US" sz="4400" dirty="0" smtClean="0"/>
              <a:t>ALTER TABLE</a:t>
            </a:r>
            <a:r>
              <a:rPr lang="zh-CN" altLang="en-US" sz="4400" dirty="0" smtClean="0"/>
              <a:t>命令添加唯一约束</a:t>
            </a:r>
            <a:endParaRPr lang="en-US" altLang="zh-CN" sz="4400" dirty="0" smtClean="0"/>
          </a:p>
        </p:txBody>
      </p:sp>
      <p:graphicFrame>
        <p:nvGraphicFramePr>
          <p:cNvPr id="7" name="表格 6"/>
          <p:cNvGraphicFramePr>
            <a:graphicFrameLocks noGrp="1"/>
          </p:cNvGraphicFramePr>
          <p:nvPr/>
        </p:nvGraphicFramePr>
        <p:xfrm>
          <a:off x="1500166" y="5357826"/>
          <a:ext cx="4893945" cy="359410"/>
        </p:xfrm>
        <a:graphic>
          <a:graphicData uri="http://schemas.openxmlformats.org/drawingml/2006/table">
            <a:tbl>
              <a:tblPr/>
              <a:tblGrid>
                <a:gridCol w="4893945"/>
              </a:tblGrid>
              <a:tr h="359410">
                <a:tc>
                  <a:txBody>
                    <a:bodyPr/>
                    <a:lstStyle/>
                    <a:p>
                      <a:pPr indent="269875" algn="just">
                        <a:lnSpc>
                          <a:spcPts val="1560"/>
                        </a:lnSpc>
                        <a:spcAft>
                          <a:spcPts val="0"/>
                        </a:spcAft>
                      </a:pPr>
                      <a:r>
                        <a:rPr lang="en-US" sz="1050" kern="100" dirty="0">
                          <a:latin typeface="Times New Roman"/>
                          <a:ea typeface="宋体"/>
                          <a:cs typeface="Times New Roman"/>
                        </a:rPr>
                        <a:t>ALTER TABLE </a:t>
                      </a:r>
                      <a:r>
                        <a:rPr lang="zh-CN" sz="1050" kern="100" dirty="0">
                          <a:latin typeface="Times New Roman"/>
                          <a:ea typeface="宋体"/>
                          <a:cs typeface="Times New Roman"/>
                        </a:rPr>
                        <a:t>系部</a:t>
                      </a:r>
                      <a:r>
                        <a:rPr lang="en-US" sz="1050" kern="100" dirty="0">
                          <a:latin typeface="Times New Roman"/>
                          <a:ea typeface="宋体"/>
                          <a:cs typeface="Times New Roman"/>
                        </a:rPr>
                        <a:t> add </a:t>
                      </a:r>
                      <a:r>
                        <a:rPr lang="en-US" sz="1800" kern="100" dirty="0">
                          <a:latin typeface="Times New Roman"/>
                          <a:ea typeface="宋体"/>
                          <a:cs typeface="Times New Roman"/>
                        </a:rPr>
                        <a:t>unique</a:t>
                      </a:r>
                      <a:r>
                        <a:rPr lang="en-US" sz="1050" kern="100" dirty="0">
                          <a:latin typeface="Times New Roman"/>
                          <a:ea typeface="宋体"/>
                          <a:cs typeface="Times New Roman"/>
                        </a:rPr>
                        <a:t>(</a:t>
                      </a:r>
                      <a:r>
                        <a:rPr lang="zh-CN" sz="1050" kern="100" dirty="0">
                          <a:latin typeface="Times New Roman"/>
                          <a:ea typeface="宋体"/>
                          <a:cs typeface="Times New Roman"/>
                        </a:rPr>
                        <a:t>系部名称</a:t>
                      </a:r>
                      <a:r>
                        <a:rPr lang="en-US" sz="1050" kern="100" dirty="0">
                          <a:latin typeface="Times New Roman"/>
                          <a:ea typeface="宋体"/>
                          <a:cs typeface="Times New Roman"/>
                        </a:rPr>
                        <a:t>)</a:t>
                      </a:r>
                      <a:endParaRPr lang="zh-CN" sz="105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5841" name="Rectangle 1"/>
          <p:cNvSpPr>
            <a:spLocks noChangeArrowheads="1"/>
          </p:cNvSpPr>
          <p:nvPr/>
        </p:nvSpPr>
        <p:spPr bwMode="auto">
          <a:xfrm>
            <a:off x="285720" y="2857496"/>
            <a:ext cx="8572560"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3-13】</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修改表“系部”表，设置“系部名称”字段为唯一约束。</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）打开</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）单击工具栏上的</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a:t>
            </a: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）展开“系部”表的“键”文件夹和“索引”文件夹，可以看到有一个约束名和索引名均为“</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UQ__</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系部</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__9C9278473B75D760”</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，当创建一个唯一约束会自动创建一个唯一的非聚焦索引，名字也是自动生成的，有关索引的内容将在后面章节中介绍</a:t>
            </a:r>
            <a:r>
              <a:rPr kumimoji="0" lang="zh-CN" altLang="en-US" b="0" i="0" u="none" strike="noStrike" cap="none" normalizeH="0" baseline="0" dirty="0" smtClean="0">
                <a:ln>
                  <a:noFill/>
                </a:ln>
                <a:solidFill>
                  <a:schemeClr val="tx1"/>
                </a:solidFill>
                <a:effectLst/>
                <a:latin typeface="Arial" pitchFamily="34" charset="0"/>
                <a:ea typeface="宋体" pitchFamily="2" charset="-122"/>
              </a:rPr>
              <a:t> </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14282" y="1857364"/>
            <a:ext cx="8715436" cy="714380"/>
          </a:xfrm>
        </p:spPr>
        <p:txBody>
          <a:bodyPr/>
          <a:lstStyle/>
          <a:p>
            <a:r>
              <a:rPr lang="zh-CN" altLang="en-US" dirty="0" smtClean="0"/>
              <a:t>语法规则：</a:t>
            </a:r>
            <a:r>
              <a:rPr lang="en-US" dirty="0" smtClean="0"/>
              <a:t>ALTER  TABLE </a:t>
            </a:r>
            <a:r>
              <a:rPr lang="zh-CN" altLang="en-US" dirty="0" smtClean="0"/>
              <a:t>表名</a:t>
            </a:r>
            <a:r>
              <a:rPr lang="en-US" dirty="0" smtClean="0"/>
              <a:t> ADD  CHECK(expression)</a:t>
            </a:r>
            <a:endParaRPr lang="zh-CN" altLang="en-US" dirty="0"/>
          </a:p>
        </p:txBody>
      </p:sp>
      <p:sp>
        <p:nvSpPr>
          <p:cNvPr id="3" name="标题 2"/>
          <p:cNvSpPr>
            <a:spLocks noGrp="1"/>
          </p:cNvSpPr>
          <p:nvPr>
            <p:ph type="title"/>
          </p:nvPr>
        </p:nvSpPr>
        <p:spPr/>
        <p:txBody>
          <a:bodyPr>
            <a:normAutofit fontScale="90000"/>
          </a:bodyPr>
          <a:lstStyle/>
          <a:p>
            <a:pPr marL="274320" lvl="1"/>
            <a:r>
              <a:rPr lang="zh-CN" altLang="en-US" sz="4400" dirty="0" smtClean="0"/>
              <a:t>使用</a:t>
            </a:r>
            <a:r>
              <a:rPr lang="en-US" sz="4400" dirty="0" smtClean="0"/>
              <a:t>ALTER TABLE</a:t>
            </a:r>
            <a:r>
              <a:rPr lang="zh-CN" altLang="en-US" sz="4400" dirty="0" smtClean="0"/>
              <a:t>命令添加检查约束</a:t>
            </a:r>
            <a:endParaRPr lang="en-US" altLang="zh-CN" sz="4400" dirty="0" smtClean="0"/>
          </a:p>
        </p:txBody>
      </p:sp>
      <p:graphicFrame>
        <p:nvGraphicFramePr>
          <p:cNvPr id="10" name="表格 9"/>
          <p:cNvGraphicFramePr>
            <a:graphicFrameLocks noGrp="1"/>
          </p:cNvGraphicFramePr>
          <p:nvPr/>
        </p:nvGraphicFramePr>
        <p:xfrm>
          <a:off x="214282" y="5214950"/>
          <a:ext cx="8929718" cy="857256"/>
        </p:xfrm>
        <a:graphic>
          <a:graphicData uri="http://schemas.openxmlformats.org/drawingml/2006/table">
            <a:tbl>
              <a:tblPr/>
              <a:tblGrid>
                <a:gridCol w="8929718"/>
              </a:tblGrid>
              <a:tr h="857256">
                <a:tc>
                  <a:txBody>
                    <a:bodyPr/>
                    <a:lstStyle/>
                    <a:p>
                      <a:pPr indent="269875" algn="just">
                        <a:lnSpc>
                          <a:spcPts val="1560"/>
                        </a:lnSpc>
                        <a:spcAft>
                          <a:spcPts val="0"/>
                        </a:spcAft>
                      </a:pPr>
                      <a:r>
                        <a:rPr lang="en-US" sz="1800" kern="100" dirty="0">
                          <a:latin typeface="Times New Roman"/>
                          <a:ea typeface="宋体"/>
                          <a:cs typeface="Times New Roman"/>
                        </a:rPr>
                        <a:t>ALTER TABLE </a:t>
                      </a:r>
                      <a:r>
                        <a:rPr lang="zh-CN" sz="1800" kern="100" dirty="0">
                          <a:latin typeface="Times New Roman"/>
                          <a:ea typeface="宋体"/>
                          <a:cs typeface="Times New Roman"/>
                        </a:rPr>
                        <a:t>课程</a:t>
                      </a:r>
                      <a:r>
                        <a:rPr lang="en-US" sz="1800" kern="100" dirty="0">
                          <a:latin typeface="Times New Roman"/>
                          <a:ea typeface="宋体"/>
                          <a:cs typeface="Times New Roman"/>
                        </a:rPr>
                        <a:t> add check(</a:t>
                      </a:r>
                      <a:r>
                        <a:rPr lang="zh-CN" sz="1800" kern="100" dirty="0">
                          <a:latin typeface="Times New Roman"/>
                          <a:ea typeface="宋体"/>
                          <a:cs typeface="Times New Roman"/>
                        </a:rPr>
                        <a:t>课程</a:t>
                      </a:r>
                      <a:r>
                        <a:rPr lang="zh-CN" sz="1800" kern="100" dirty="0" smtClean="0">
                          <a:latin typeface="Times New Roman"/>
                          <a:ea typeface="宋体"/>
                          <a:cs typeface="Times New Roman"/>
                        </a:rPr>
                        <a:t>性质</a:t>
                      </a:r>
                      <a:endParaRPr lang="en-US" altLang="zh-CN" sz="1800" kern="100" dirty="0" smtClean="0">
                        <a:latin typeface="Times New Roman"/>
                        <a:ea typeface="宋体"/>
                        <a:cs typeface="Times New Roman"/>
                      </a:endParaRPr>
                    </a:p>
                    <a:p>
                      <a:pPr indent="269875" algn="just">
                        <a:lnSpc>
                          <a:spcPts val="1560"/>
                        </a:lnSpc>
                        <a:spcAft>
                          <a:spcPts val="0"/>
                        </a:spcAft>
                      </a:pPr>
                      <a:r>
                        <a:rPr lang="en-US" sz="1800" kern="100" dirty="0" smtClean="0">
                          <a:latin typeface="Times New Roman"/>
                          <a:ea typeface="宋体"/>
                          <a:cs typeface="Times New Roman"/>
                        </a:rPr>
                        <a:t>                        </a:t>
                      </a:r>
                      <a:r>
                        <a:rPr lang="en-US" sz="1800" kern="100" dirty="0">
                          <a:latin typeface="Times New Roman"/>
                          <a:ea typeface="宋体"/>
                          <a:cs typeface="Times New Roman"/>
                        </a:rPr>
                        <a:t>in('</a:t>
                      </a:r>
                      <a:r>
                        <a:rPr lang="zh-CN" sz="1800" kern="100" dirty="0">
                          <a:latin typeface="Times New Roman"/>
                          <a:ea typeface="宋体"/>
                          <a:cs typeface="Times New Roman"/>
                        </a:rPr>
                        <a:t>专业必修课</a:t>
                      </a:r>
                      <a:r>
                        <a:rPr lang="en-US" sz="1800" kern="100" dirty="0">
                          <a:latin typeface="Times New Roman"/>
                          <a:ea typeface="宋体"/>
                          <a:cs typeface="Times New Roman"/>
                        </a:rPr>
                        <a:t>','</a:t>
                      </a:r>
                      <a:r>
                        <a:rPr lang="zh-CN" sz="1800" kern="100" dirty="0">
                          <a:latin typeface="Times New Roman"/>
                          <a:ea typeface="宋体"/>
                          <a:cs typeface="Times New Roman"/>
                        </a:rPr>
                        <a:t>专业选修课</a:t>
                      </a:r>
                      <a:r>
                        <a:rPr lang="en-US" sz="1800" kern="100" dirty="0">
                          <a:latin typeface="Times New Roman"/>
                          <a:ea typeface="宋体"/>
                          <a:cs typeface="Times New Roman"/>
                        </a:rPr>
                        <a:t>', '</a:t>
                      </a:r>
                      <a:r>
                        <a:rPr lang="zh-CN" sz="1800" kern="100" dirty="0">
                          <a:latin typeface="Times New Roman"/>
                          <a:ea typeface="宋体"/>
                          <a:cs typeface="Times New Roman"/>
                        </a:rPr>
                        <a:t>公共必修课</a:t>
                      </a:r>
                      <a:r>
                        <a:rPr lang="en-US" sz="1800" kern="100" dirty="0">
                          <a:latin typeface="Times New Roman"/>
                          <a:ea typeface="宋体"/>
                          <a:cs typeface="Times New Roman"/>
                        </a:rPr>
                        <a:t>','</a:t>
                      </a:r>
                      <a:r>
                        <a:rPr lang="zh-CN" sz="1800" kern="100" dirty="0">
                          <a:latin typeface="Times New Roman"/>
                          <a:ea typeface="宋体"/>
                          <a:cs typeface="Times New Roman"/>
                        </a:rPr>
                        <a:t>公共选修课</a:t>
                      </a:r>
                      <a:r>
                        <a:rPr lang="en-US" sz="1800" kern="100" dirty="0">
                          <a:latin typeface="Times New Roman"/>
                          <a:ea typeface="宋体"/>
                          <a:cs typeface="Times New Roman"/>
                        </a:rPr>
                        <a:t>'))</a:t>
                      </a:r>
                      <a:endParaRPr lang="zh-CN" sz="18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2769" name="Rectangle 1"/>
          <p:cNvSpPr>
            <a:spLocks noChangeArrowheads="1"/>
          </p:cNvSpPr>
          <p:nvPr/>
        </p:nvSpPr>
        <p:spPr bwMode="auto">
          <a:xfrm>
            <a:off x="357158" y="3000372"/>
            <a:ext cx="8501122"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3-14】</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修改表“课程”表，设置“课程性质”的取值范围为：专业必修课，专业选修课，公共必修课，公共选修课。</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）打开</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）单击工具栏上的</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a:t>
            </a: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）展开“课程”表下的“约束”文件夹，可以看到有一个检查约束。</a:t>
            </a:r>
            <a:endParaRPr kumimoji="0" lang="en-US" altLang="zh-CN"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1928802"/>
            <a:ext cx="8429684" cy="4143404"/>
          </a:xfrm>
        </p:spPr>
        <p:txBody>
          <a:bodyPr>
            <a:normAutofit/>
          </a:bodyPr>
          <a:lstStyle/>
          <a:p>
            <a:r>
              <a:rPr lang="zh-CN" altLang="en-US" dirty="0" smtClean="0"/>
              <a:t>为此需要完成以下任务：</a:t>
            </a:r>
          </a:p>
          <a:p>
            <a:r>
              <a:rPr lang="en-US" dirty="0" smtClean="0"/>
              <a:t>1</a:t>
            </a:r>
            <a:r>
              <a:rPr lang="zh-CN" altLang="en-US" dirty="0" smtClean="0"/>
              <a:t>．根据“专业”的关系模式，设计表的字段及字段的属性；</a:t>
            </a:r>
          </a:p>
          <a:p>
            <a:r>
              <a:rPr lang="zh-CN" altLang="en-US" dirty="0" smtClean="0"/>
              <a:t>通过分析，得到“专业”表的关系模式为：专业（专业代码</a:t>
            </a:r>
            <a:r>
              <a:rPr lang="en-US" dirty="0" smtClean="0"/>
              <a:t>(</a:t>
            </a:r>
            <a:r>
              <a:rPr lang="en-US" dirty="0" err="1" smtClean="0"/>
              <a:t>pk</a:t>
            </a:r>
            <a:r>
              <a:rPr lang="en-US" dirty="0" smtClean="0"/>
              <a:t>)</a:t>
            </a:r>
            <a:r>
              <a:rPr lang="zh-CN" altLang="en-US" dirty="0" smtClean="0"/>
              <a:t>，专业名称，描述，状态）， “专业”表的结构如表</a:t>
            </a:r>
            <a:r>
              <a:rPr lang="en-US" dirty="0" smtClean="0"/>
              <a:t>3-1</a:t>
            </a:r>
            <a:r>
              <a:rPr lang="zh-CN" altLang="en-US" dirty="0" smtClean="0"/>
              <a:t>所示。</a:t>
            </a:r>
          </a:p>
          <a:p>
            <a:r>
              <a:rPr lang="en-US" dirty="0" smtClean="0"/>
              <a:t>2</a:t>
            </a:r>
            <a:r>
              <a:rPr lang="zh-CN" altLang="en-US" dirty="0" smtClean="0"/>
              <a:t>．根据表结构，编写创建“专业”表的语句。</a:t>
            </a:r>
          </a:p>
          <a:p>
            <a:r>
              <a:rPr lang="en-US" dirty="0" smtClean="0"/>
              <a:t>3</a:t>
            </a:r>
            <a:r>
              <a:rPr lang="zh-CN" altLang="en-US" dirty="0" smtClean="0"/>
              <a:t>．执行语句，完成“专业”表的创建。</a:t>
            </a:r>
            <a:endParaRPr lang="en-US" altLang="zh-CN" dirty="0" smtClean="0"/>
          </a:p>
          <a:p>
            <a:pPr>
              <a:buNone/>
            </a:pPr>
            <a:endParaRPr lang="en-US" altLang="zh-CN" dirty="0" smtClean="0"/>
          </a:p>
          <a:p>
            <a:pPr>
              <a:buNone/>
            </a:pPr>
            <a:r>
              <a:rPr lang="zh-CN" altLang="en-US" dirty="0" smtClean="0"/>
              <a:t>表</a:t>
            </a:r>
            <a:r>
              <a:rPr lang="en-US" dirty="0" smtClean="0"/>
              <a:t>3-1 </a:t>
            </a:r>
            <a:r>
              <a:rPr lang="zh-CN" altLang="en-US" dirty="0" smtClean="0"/>
              <a:t>“专业”表的结构</a:t>
            </a:r>
          </a:p>
          <a:p>
            <a:endParaRPr lang="zh-CN" altLang="en-US" dirty="0" smtClean="0"/>
          </a:p>
          <a:p>
            <a:endParaRPr lang="zh-CN" altLang="en-US" dirty="0"/>
          </a:p>
        </p:txBody>
      </p:sp>
      <p:sp>
        <p:nvSpPr>
          <p:cNvPr id="2" name="标题 1"/>
          <p:cNvSpPr>
            <a:spLocks noGrp="1"/>
          </p:cNvSpPr>
          <p:nvPr>
            <p:ph type="title"/>
          </p:nvPr>
        </p:nvSpPr>
        <p:spPr/>
        <p:txBody>
          <a:bodyPr>
            <a:normAutofit/>
          </a:bodyPr>
          <a:lstStyle/>
          <a:p>
            <a:r>
              <a:rPr lang="en-US" altLang="zh-CN" b="1" dirty="0" smtClean="0"/>
              <a:t>3.1.2</a:t>
            </a:r>
            <a:r>
              <a:rPr lang="zh-CN" altLang="zh-CN" b="1" dirty="0" smtClean="0"/>
              <a:t>问题分析</a:t>
            </a:r>
            <a:endParaRPr lang="zh-CN" altLang="en-US" dirty="0"/>
          </a:p>
        </p:txBody>
      </p:sp>
      <p:graphicFrame>
        <p:nvGraphicFramePr>
          <p:cNvPr id="4" name="表格 3"/>
          <p:cNvGraphicFramePr>
            <a:graphicFrameLocks noGrp="1"/>
          </p:cNvGraphicFramePr>
          <p:nvPr/>
        </p:nvGraphicFramePr>
        <p:xfrm>
          <a:off x="3857620" y="5000636"/>
          <a:ext cx="4839335" cy="1219200"/>
        </p:xfrm>
        <a:graphic>
          <a:graphicData uri="http://schemas.openxmlformats.org/drawingml/2006/table">
            <a:tbl>
              <a:tblPr/>
              <a:tblGrid>
                <a:gridCol w="1209675"/>
                <a:gridCol w="1209675"/>
                <a:gridCol w="1209675"/>
                <a:gridCol w="1210310"/>
              </a:tblGrid>
              <a:tr h="0">
                <a:tc>
                  <a:txBody>
                    <a:bodyPr/>
                    <a:lstStyle/>
                    <a:p>
                      <a:pPr indent="266700" algn="ctr">
                        <a:lnSpc>
                          <a:spcPts val="1560"/>
                        </a:lnSpc>
                        <a:spcAft>
                          <a:spcPts val="0"/>
                        </a:spcAft>
                      </a:pPr>
                      <a:r>
                        <a:rPr lang="zh-CN" sz="900" kern="100" dirty="0">
                          <a:latin typeface="Times New Roman"/>
                          <a:ea typeface="黑体"/>
                          <a:cs typeface="Times New Roman"/>
                        </a:rPr>
                        <a:t>字段名称</a:t>
                      </a:r>
                      <a:endParaRPr lang="zh-CN" sz="1050" kern="100" dirty="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6700" algn="ctr">
                        <a:lnSpc>
                          <a:spcPts val="1560"/>
                        </a:lnSpc>
                        <a:spcAft>
                          <a:spcPts val="0"/>
                        </a:spcAft>
                      </a:pPr>
                      <a:r>
                        <a:rPr lang="zh-CN" sz="900" kern="100">
                          <a:latin typeface="Times New Roman"/>
                          <a:ea typeface="黑体"/>
                          <a:cs typeface="Times New Roman"/>
                        </a:rPr>
                        <a:t>数据类型</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900" kern="100" dirty="0">
                          <a:latin typeface="Times New Roman"/>
                          <a:ea typeface="黑体"/>
                          <a:cs typeface="Times New Roman"/>
                        </a:rPr>
                        <a:t>是否允许</a:t>
                      </a:r>
                      <a:r>
                        <a:rPr lang="en-US" sz="900" kern="100" dirty="0">
                          <a:latin typeface="Times New Roman"/>
                          <a:ea typeface="黑体"/>
                          <a:cs typeface="Times New Roman"/>
                        </a:rPr>
                        <a:t>NULL</a:t>
                      </a:r>
                      <a:r>
                        <a:rPr lang="zh-CN" sz="900" kern="100" dirty="0">
                          <a:latin typeface="Times New Roman"/>
                          <a:ea typeface="黑体"/>
                          <a:cs typeface="Times New Roman"/>
                        </a:rPr>
                        <a:t>值</a:t>
                      </a:r>
                      <a:endParaRPr lang="zh-CN" sz="105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900" kern="100">
                          <a:latin typeface="Times New Roman"/>
                          <a:ea typeface="黑体"/>
                          <a:cs typeface="Times New Roman"/>
                        </a:rPr>
                        <a:t>约束</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r>
              <a:tr h="0">
                <a:tc>
                  <a:txBody>
                    <a:bodyPr/>
                    <a:lstStyle/>
                    <a:p>
                      <a:pPr indent="269875" algn="just">
                        <a:lnSpc>
                          <a:spcPts val="1560"/>
                        </a:lnSpc>
                        <a:spcAft>
                          <a:spcPts val="0"/>
                        </a:spcAft>
                      </a:pPr>
                      <a:r>
                        <a:rPr lang="zh-CN" sz="900" kern="100">
                          <a:latin typeface="Times New Roman"/>
                          <a:ea typeface="宋体"/>
                          <a:cs typeface="Times New Roman"/>
                        </a:rPr>
                        <a:t>专业代码</a:t>
                      </a:r>
                      <a:endParaRPr lang="zh-CN" sz="1050" kern="1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en-US" sz="900" kern="100">
                          <a:latin typeface="Times New Roman"/>
                          <a:ea typeface="宋体"/>
                          <a:cs typeface="Times New Roman"/>
                        </a:rPr>
                        <a:t>int</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900" kern="100">
                          <a:latin typeface="Times New Roman"/>
                          <a:ea typeface="宋体"/>
                          <a:cs typeface="Times New Roman"/>
                        </a:rPr>
                        <a:t>否</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900" kern="100">
                          <a:latin typeface="Times New Roman"/>
                          <a:ea typeface="宋体"/>
                          <a:cs typeface="Times New Roman"/>
                        </a:rPr>
                        <a:t>主键</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just">
                        <a:lnSpc>
                          <a:spcPts val="1560"/>
                        </a:lnSpc>
                        <a:spcAft>
                          <a:spcPts val="0"/>
                        </a:spcAft>
                      </a:pPr>
                      <a:r>
                        <a:rPr lang="zh-CN" sz="900" kern="100">
                          <a:latin typeface="Times New Roman"/>
                          <a:ea typeface="宋体"/>
                          <a:cs typeface="Times New Roman"/>
                        </a:rPr>
                        <a:t>专业名称</a:t>
                      </a:r>
                      <a:endParaRPr lang="zh-CN" sz="1050" kern="1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en-US" sz="900" kern="100">
                          <a:latin typeface="Times New Roman"/>
                          <a:ea typeface="宋体"/>
                          <a:cs typeface="Times New Roman"/>
                        </a:rPr>
                        <a:t>varchar(32)</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900" kern="100">
                          <a:latin typeface="Times New Roman"/>
                          <a:ea typeface="宋体"/>
                          <a:cs typeface="Times New Roman"/>
                        </a:rPr>
                        <a:t>否</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endParaRPr lang="en-US"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just">
                        <a:lnSpc>
                          <a:spcPts val="1560"/>
                        </a:lnSpc>
                        <a:spcAft>
                          <a:spcPts val="0"/>
                        </a:spcAft>
                      </a:pPr>
                      <a:r>
                        <a:rPr lang="zh-CN" sz="900" kern="100">
                          <a:latin typeface="Times New Roman"/>
                          <a:ea typeface="宋体"/>
                          <a:cs typeface="Times New Roman"/>
                        </a:rPr>
                        <a:t>描述</a:t>
                      </a:r>
                      <a:endParaRPr lang="zh-CN" sz="1050" kern="1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en-US" sz="900" kern="100">
                          <a:latin typeface="Times New Roman"/>
                          <a:ea typeface="宋体"/>
                          <a:cs typeface="Times New Roman"/>
                        </a:rPr>
                        <a:t>varchar(100)</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900" kern="100">
                          <a:latin typeface="Times New Roman"/>
                          <a:ea typeface="宋体"/>
                          <a:cs typeface="Times New Roman"/>
                        </a:rPr>
                        <a:t>是</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endParaRPr lang="en-US"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9875" algn="just">
                        <a:lnSpc>
                          <a:spcPts val="1560"/>
                        </a:lnSpc>
                        <a:spcAft>
                          <a:spcPts val="0"/>
                        </a:spcAft>
                      </a:pPr>
                      <a:r>
                        <a:rPr lang="zh-CN" sz="900" kern="100">
                          <a:latin typeface="Times New Roman"/>
                          <a:ea typeface="宋体"/>
                          <a:cs typeface="Times New Roman"/>
                        </a:rPr>
                        <a:t>状态</a:t>
                      </a:r>
                      <a:endParaRPr lang="zh-CN" sz="1050" kern="1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en-US" sz="900" kern="100" dirty="0" err="1">
                          <a:latin typeface="Times New Roman"/>
                          <a:ea typeface="宋体"/>
                          <a:cs typeface="Times New Roman"/>
                        </a:rPr>
                        <a:t>varchar</a:t>
                      </a:r>
                      <a:r>
                        <a:rPr lang="en-US" sz="900" kern="100" dirty="0">
                          <a:latin typeface="Times New Roman"/>
                          <a:ea typeface="宋体"/>
                          <a:cs typeface="Times New Roman"/>
                        </a:rPr>
                        <a:t>(20)</a:t>
                      </a:r>
                      <a:endParaRPr lang="zh-CN" sz="105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r>
                        <a:rPr lang="zh-CN" sz="900" kern="100">
                          <a:latin typeface="Times New Roman"/>
                          <a:ea typeface="宋体"/>
                          <a:cs typeface="Times New Roman"/>
                        </a:rPr>
                        <a:t>是</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just">
                        <a:lnSpc>
                          <a:spcPts val="1560"/>
                        </a:lnSpc>
                        <a:spcAft>
                          <a:spcPts val="0"/>
                        </a:spcAft>
                      </a:pPr>
                      <a:endParaRPr lang="en-US" sz="9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85786" y="2143116"/>
            <a:ext cx="7408333" cy="1182161"/>
          </a:xfrm>
        </p:spPr>
        <p:txBody>
          <a:bodyPr/>
          <a:lstStyle/>
          <a:p>
            <a:r>
              <a:rPr lang="zh-CN" altLang="en-US" dirty="0" smtClean="0"/>
              <a:t>语法规则：</a:t>
            </a:r>
            <a:r>
              <a:rPr lang="en-US" dirty="0" smtClean="0"/>
              <a:t>ALTER  TABLE </a:t>
            </a:r>
            <a:r>
              <a:rPr lang="zh-CN" altLang="en-US" dirty="0" smtClean="0"/>
              <a:t>表名</a:t>
            </a:r>
            <a:r>
              <a:rPr lang="en-US" dirty="0" smtClean="0"/>
              <a:t>1 ADD FOREIGN KEY(</a:t>
            </a:r>
            <a:r>
              <a:rPr lang="zh-CN" altLang="en-US" dirty="0" smtClean="0"/>
              <a:t>列名</a:t>
            </a:r>
            <a:r>
              <a:rPr lang="en-US" dirty="0" smtClean="0"/>
              <a:t>1) REFERENCES  </a:t>
            </a:r>
            <a:r>
              <a:rPr lang="zh-CN" altLang="en-US" dirty="0" smtClean="0"/>
              <a:t>表名</a:t>
            </a:r>
            <a:r>
              <a:rPr lang="en-US" dirty="0" smtClean="0"/>
              <a:t>2(</a:t>
            </a:r>
            <a:r>
              <a:rPr lang="zh-CN" altLang="en-US" dirty="0" smtClean="0"/>
              <a:t>列名</a:t>
            </a:r>
            <a:r>
              <a:rPr lang="en-US" dirty="0" smtClean="0"/>
              <a:t>2)</a:t>
            </a:r>
            <a:endParaRPr lang="zh-CN" altLang="en-US" dirty="0"/>
          </a:p>
        </p:txBody>
      </p:sp>
      <p:sp>
        <p:nvSpPr>
          <p:cNvPr id="3" name="标题 2"/>
          <p:cNvSpPr>
            <a:spLocks noGrp="1"/>
          </p:cNvSpPr>
          <p:nvPr>
            <p:ph type="title"/>
          </p:nvPr>
        </p:nvSpPr>
        <p:spPr/>
        <p:txBody>
          <a:bodyPr>
            <a:normAutofit fontScale="90000"/>
          </a:bodyPr>
          <a:lstStyle/>
          <a:p>
            <a:pPr marL="274320" lvl="1"/>
            <a:r>
              <a:rPr lang="en-US" altLang="zh-CN" dirty="0" smtClean="0"/>
              <a:t/>
            </a:r>
            <a:br>
              <a:rPr lang="en-US" altLang="zh-CN" dirty="0" smtClean="0"/>
            </a:br>
            <a:r>
              <a:rPr lang="zh-CN" altLang="en-US" sz="4000" dirty="0" smtClean="0"/>
              <a:t>使用</a:t>
            </a:r>
            <a:r>
              <a:rPr lang="en-US" altLang="en-US" sz="4000" dirty="0" smtClean="0"/>
              <a:t>ALTER TABLE</a:t>
            </a:r>
            <a:r>
              <a:rPr lang="zh-CN" altLang="en-US" sz="4000" dirty="0" smtClean="0"/>
              <a:t>命令添加外键约束</a:t>
            </a:r>
            <a:r>
              <a:rPr lang="en-US" altLang="zh-CN" dirty="0" smtClean="0"/>
              <a:t/>
            </a:r>
            <a:br>
              <a:rPr lang="en-US" altLang="zh-CN" dirty="0" smtClean="0"/>
            </a:br>
            <a:endParaRPr lang="zh-CN" altLang="en-US" dirty="0"/>
          </a:p>
        </p:txBody>
      </p:sp>
      <p:sp>
        <p:nvSpPr>
          <p:cNvPr id="4" name="矩形 3"/>
          <p:cNvSpPr/>
          <p:nvPr/>
        </p:nvSpPr>
        <p:spPr>
          <a:xfrm>
            <a:off x="714348" y="3357562"/>
            <a:ext cx="7500990" cy="2954655"/>
          </a:xfrm>
          <a:prstGeom prst="rect">
            <a:avLst/>
          </a:prstGeom>
        </p:spPr>
        <p:txBody>
          <a:bodyPr wrap="square">
            <a:spAutoFit/>
          </a:bodyPr>
          <a:lstStyle/>
          <a:p>
            <a:r>
              <a:rPr lang="zh-CN" altLang="en-US" dirty="0" smtClean="0"/>
              <a:t>参数说明如下：</a:t>
            </a:r>
          </a:p>
          <a:p>
            <a:pPr marL="274320" lvl="0" indent="-274320">
              <a:spcBef>
                <a:spcPct val="20000"/>
              </a:spcBef>
              <a:buClr>
                <a:schemeClr val="accent1"/>
              </a:buClr>
              <a:buSzPct val="100000"/>
              <a:buFont typeface="Symbol" pitchFamily="18" charset="2"/>
              <a:buChar char=""/>
            </a:pPr>
            <a:r>
              <a:rPr lang="zh-CN" altLang="en-US" sz="2400" dirty="0" smtClean="0">
                <a:solidFill>
                  <a:schemeClr val="tx2"/>
                </a:solidFill>
              </a:rPr>
              <a:t>表名</a:t>
            </a:r>
            <a:r>
              <a:rPr lang="en-US" altLang="en-US" sz="2400" dirty="0" smtClean="0">
                <a:solidFill>
                  <a:schemeClr val="tx2"/>
                </a:solidFill>
              </a:rPr>
              <a:t>1</a:t>
            </a:r>
            <a:r>
              <a:rPr lang="zh-CN" altLang="en-US" sz="2400" dirty="0" smtClean="0">
                <a:solidFill>
                  <a:schemeClr val="tx2"/>
                </a:solidFill>
              </a:rPr>
              <a:t>：指出要修改的表的名字</a:t>
            </a:r>
          </a:p>
          <a:p>
            <a:pPr marL="274320" lvl="0" indent="-274320">
              <a:spcBef>
                <a:spcPct val="20000"/>
              </a:spcBef>
              <a:buClr>
                <a:schemeClr val="accent1"/>
              </a:buClr>
              <a:buSzPct val="100000"/>
              <a:buFont typeface="Symbol" pitchFamily="18" charset="2"/>
              <a:buChar char=""/>
            </a:pPr>
            <a:r>
              <a:rPr lang="zh-CN" altLang="en-US" sz="2400" dirty="0" smtClean="0">
                <a:solidFill>
                  <a:schemeClr val="tx2"/>
                </a:solidFill>
              </a:rPr>
              <a:t>列名</a:t>
            </a:r>
            <a:r>
              <a:rPr lang="en-US" altLang="en-US" sz="2400" dirty="0" smtClean="0">
                <a:solidFill>
                  <a:schemeClr val="tx2"/>
                </a:solidFill>
              </a:rPr>
              <a:t>1</a:t>
            </a:r>
            <a:r>
              <a:rPr lang="zh-CN" altLang="en-US" sz="2400" dirty="0" smtClean="0">
                <a:solidFill>
                  <a:schemeClr val="tx2"/>
                </a:solidFill>
              </a:rPr>
              <a:t>：指出表名</a:t>
            </a:r>
            <a:r>
              <a:rPr lang="en-US" altLang="en-US" sz="2400" dirty="0" smtClean="0">
                <a:solidFill>
                  <a:schemeClr val="tx2"/>
                </a:solidFill>
              </a:rPr>
              <a:t>1</a:t>
            </a:r>
            <a:r>
              <a:rPr lang="zh-CN" altLang="en-US" sz="2400" dirty="0" smtClean="0">
                <a:solidFill>
                  <a:schemeClr val="tx2"/>
                </a:solidFill>
              </a:rPr>
              <a:t>的外键列的字段名</a:t>
            </a:r>
          </a:p>
          <a:p>
            <a:pPr marL="274320" lvl="0" indent="-274320">
              <a:spcBef>
                <a:spcPct val="20000"/>
              </a:spcBef>
              <a:buClr>
                <a:schemeClr val="accent1"/>
              </a:buClr>
              <a:buSzPct val="100000"/>
              <a:buFont typeface="Symbol" pitchFamily="18" charset="2"/>
              <a:buChar char=""/>
            </a:pPr>
            <a:r>
              <a:rPr lang="en-US" altLang="en-US" sz="2400" dirty="0" smtClean="0">
                <a:solidFill>
                  <a:schemeClr val="tx2"/>
                </a:solidFill>
              </a:rPr>
              <a:t>FOREIGN KEY</a:t>
            </a:r>
            <a:r>
              <a:rPr lang="zh-CN" altLang="en-US" sz="2400" dirty="0" smtClean="0">
                <a:solidFill>
                  <a:schemeClr val="tx2"/>
                </a:solidFill>
              </a:rPr>
              <a:t>：指出要添加的约束是外键约束</a:t>
            </a:r>
          </a:p>
          <a:p>
            <a:pPr marL="274320" lvl="0" indent="-274320">
              <a:spcBef>
                <a:spcPct val="20000"/>
              </a:spcBef>
              <a:buClr>
                <a:schemeClr val="accent1"/>
              </a:buClr>
              <a:buSzPct val="100000"/>
              <a:buFont typeface="Symbol" pitchFamily="18" charset="2"/>
              <a:buChar char=""/>
            </a:pPr>
            <a:r>
              <a:rPr lang="zh-CN" altLang="en-US" sz="2400" dirty="0" smtClean="0">
                <a:solidFill>
                  <a:schemeClr val="tx2"/>
                </a:solidFill>
              </a:rPr>
              <a:t>表名</a:t>
            </a:r>
            <a:r>
              <a:rPr lang="en-US" altLang="en-US" sz="2400" dirty="0" smtClean="0">
                <a:solidFill>
                  <a:schemeClr val="tx2"/>
                </a:solidFill>
              </a:rPr>
              <a:t>2</a:t>
            </a:r>
            <a:r>
              <a:rPr lang="zh-CN" altLang="en-US" sz="2400" dirty="0" smtClean="0">
                <a:solidFill>
                  <a:schemeClr val="tx2"/>
                </a:solidFill>
              </a:rPr>
              <a:t>：指出外键列名</a:t>
            </a:r>
            <a:r>
              <a:rPr lang="en-US" altLang="en-US" sz="2400" dirty="0" smtClean="0">
                <a:solidFill>
                  <a:schemeClr val="tx2"/>
                </a:solidFill>
              </a:rPr>
              <a:t>1</a:t>
            </a:r>
            <a:r>
              <a:rPr lang="zh-CN" altLang="en-US" sz="2400" dirty="0" smtClean="0">
                <a:solidFill>
                  <a:schemeClr val="tx2"/>
                </a:solidFill>
              </a:rPr>
              <a:t>要参考的主表名</a:t>
            </a:r>
          </a:p>
          <a:p>
            <a:pPr marL="274320" lvl="0" indent="-274320">
              <a:spcBef>
                <a:spcPct val="20000"/>
              </a:spcBef>
              <a:buClr>
                <a:schemeClr val="accent1"/>
              </a:buClr>
              <a:buSzPct val="100000"/>
              <a:buFont typeface="Symbol" pitchFamily="18" charset="2"/>
              <a:buChar char=""/>
            </a:pPr>
            <a:r>
              <a:rPr lang="zh-CN" altLang="en-US" sz="2400" dirty="0" smtClean="0">
                <a:solidFill>
                  <a:schemeClr val="tx2"/>
                </a:solidFill>
              </a:rPr>
              <a:t>列名</a:t>
            </a:r>
            <a:r>
              <a:rPr lang="en-US" altLang="en-US" sz="2400" dirty="0" smtClean="0">
                <a:solidFill>
                  <a:schemeClr val="tx2"/>
                </a:solidFill>
              </a:rPr>
              <a:t>2</a:t>
            </a:r>
            <a:r>
              <a:rPr lang="zh-CN" altLang="en-US" sz="2400" dirty="0" smtClean="0">
                <a:solidFill>
                  <a:schemeClr val="tx2"/>
                </a:solidFill>
              </a:rPr>
              <a:t>：指出外键列名</a:t>
            </a:r>
            <a:r>
              <a:rPr lang="en-US" altLang="en-US" sz="2400" dirty="0" smtClean="0">
                <a:solidFill>
                  <a:schemeClr val="tx2"/>
                </a:solidFill>
              </a:rPr>
              <a:t>1</a:t>
            </a:r>
            <a:r>
              <a:rPr lang="zh-CN" altLang="en-US" sz="2400" dirty="0" smtClean="0">
                <a:solidFill>
                  <a:schemeClr val="tx2"/>
                </a:solidFill>
              </a:rPr>
              <a:t>要引用的表名</a:t>
            </a:r>
            <a:r>
              <a:rPr lang="en-US" altLang="en-US" sz="2400" dirty="0" smtClean="0">
                <a:solidFill>
                  <a:schemeClr val="tx2"/>
                </a:solidFill>
              </a:rPr>
              <a:t>2</a:t>
            </a:r>
            <a:r>
              <a:rPr lang="zh-CN" altLang="en-US" sz="2400" dirty="0" smtClean="0">
                <a:solidFill>
                  <a:schemeClr val="tx2"/>
                </a:solidFill>
              </a:rPr>
              <a:t>里面的主键列名</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571472" y="3857628"/>
          <a:ext cx="7858180" cy="355600"/>
        </p:xfrm>
        <a:graphic>
          <a:graphicData uri="http://schemas.openxmlformats.org/drawingml/2006/table">
            <a:tbl>
              <a:tblPr/>
              <a:tblGrid>
                <a:gridCol w="7858180"/>
              </a:tblGrid>
              <a:tr h="355600">
                <a:tc>
                  <a:txBody>
                    <a:bodyPr/>
                    <a:lstStyle/>
                    <a:p>
                      <a:pPr indent="269875" algn="just">
                        <a:lnSpc>
                          <a:spcPts val="1560"/>
                        </a:lnSpc>
                        <a:spcAft>
                          <a:spcPts val="0"/>
                        </a:spcAft>
                      </a:pPr>
                      <a:r>
                        <a:rPr lang="en-US" sz="1800" kern="100" dirty="0">
                          <a:latin typeface="Times New Roman"/>
                          <a:ea typeface="宋体"/>
                        </a:rPr>
                        <a:t>ALTER TABLE </a:t>
                      </a:r>
                      <a:r>
                        <a:rPr lang="zh-CN" sz="1800" kern="100" dirty="0">
                          <a:latin typeface="Times New Roman"/>
                          <a:ea typeface="宋体"/>
                        </a:rPr>
                        <a:t>选课</a:t>
                      </a:r>
                      <a:r>
                        <a:rPr lang="en-US" sz="1800" kern="100" dirty="0">
                          <a:latin typeface="Times New Roman"/>
                          <a:ea typeface="宋体"/>
                        </a:rPr>
                        <a:t> add foreign key(</a:t>
                      </a:r>
                      <a:r>
                        <a:rPr lang="zh-CN" sz="1800" kern="100" dirty="0">
                          <a:latin typeface="Times New Roman"/>
                          <a:ea typeface="宋体"/>
                        </a:rPr>
                        <a:t>课程编号</a:t>
                      </a:r>
                      <a:r>
                        <a:rPr lang="en-US" sz="1800" kern="100" dirty="0">
                          <a:latin typeface="Times New Roman"/>
                          <a:ea typeface="宋体"/>
                        </a:rPr>
                        <a:t>)  references </a:t>
                      </a:r>
                      <a:r>
                        <a:rPr lang="zh-CN" sz="1800" kern="100" dirty="0">
                          <a:latin typeface="Times New Roman"/>
                          <a:ea typeface="宋体"/>
                        </a:rPr>
                        <a:t>课程</a:t>
                      </a:r>
                      <a:r>
                        <a:rPr lang="en-US" sz="1800" kern="100" dirty="0">
                          <a:latin typeface="Times New Roman"/>
                          <a:ea typeface="宋体"/>
                        </a:rPr>
                        <a:t>(</a:t>
                      </a:r>
                      <a:r>
                        <a:rPr lang="zh-CN" sz="1800" kern="100" dirty="0">
                          <a:latin typeface="Times New Roman"/>
                          <a:ea typeface="宋体"/>
                        </a:rPr>
                        <a:t>课程编号</a:t>
                      </a:r>
                      <a:r>
                        <a:rPr lang="en-US" sz="1800" kern="100" dirty="0">
                          <a:latin typeface="Times New Roman"/>
                          <a:ea typeface="宋体"/>
                        </a:rPr>
                        <a:t>)</a:t>
                      </a:r>
                      <a:endParaRPr lang="zh-CN" sz="18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7521" name="Rectangle 1"/>
          <p:cNvSpPr>
            <a:spLocks noChangeArrowheads="1"/>
          </p:cNvSpPr>
          <p:nvPr/>
        </p:nvSpPr>
        <p:spPr bwMode="auto">
          <a:xfrm>
            <a:off x="357158" y="1285860"/>
            <a:ext cx="8215338"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3-15】</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修改表“选课”表，设置“课程编号”字段为外键约束，关联表“课程”的“课程编号”字段。</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）打开</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）单击工具栏上的</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a:t>
            </a: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）刷新“课程”表下的文件夹“键”，可以看到生成的外键约束。</a:t>
            </a:r>
            <a:r>
              <a:rPr kumimoji="0" lang="zh-CN" altLang="en-US" sz="2000" b="0" i="0" u="none" strike="noStrike" cap="none" normalizeH="0" baseline="0" dirty="0" smtClean="0">
                <a:ln>
                  <a:noFill/>
                </a:ln>
                <a:solidFill>
                  <a:schemeClr val="tx1"/>
                </a:solidFill>
                <a:effectLst/>
                <a:latin typeface="Arial" pitchFamily="34" charset="0"/>
                <a:ea typeface="宋体" pitchFamily="2" charset="-122"/>
              </a:rPr>
              <a:t> </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408333" cy="1182161"/>
          </a:xfrm>
        </p:spPr>
        <p:txBody>
          <a:bodyPr/>
          <a:lstStyle/>
          <a:p>
            <a:r>
              <a:rPr lang="zh-CN" altLang="en-US" dirty="0" smtClean="0"/>
              <a:t>语法规则：</a:t>
            </a:r>
            <a:r>
              <a:rPr lang="en-US" dirty="0" smtClean="0"/>
              <a:t>ALTER  TABLE </a:t>
            </a:r>
            <a:r>
              <a:rPr lang="zh-CN" altLang="en-US" dirty="0" smtClean="0"/>
              <a:t>表名</a:t>
            </a:r>
            <a:r>
              <a:rPr lang="en-US" dirty="0" smtClean="0"/>
              <a:t> ADD  DEFAULT  </a:t>
            </a:r>
            <a:r>
              <a:rPr lang="zh-CN" altLang="en-US" dirty="0" smtClean="0"/>
              <a:t>默认值</a:t>
            </a:r>
            <a:r>
              <a:rPr lang="en-US" dirty="0" smtClean="0"/>
              <a:t> FOR </a:t>
            </a:r>
            <a:r>
              <a:rPr lang="zh-CN" altLang="en-US" dirty="0" smtClean="0"/>
              <a:t>列名</a:t>
            </a:r>
            <a:endParaRPr lang="zh-CN" altLang="en-US" dirty="0"/>
          </a:p>
        </p:txBody>
      </p:sp>
      <p:sp>
        <p:nvSpPr>
          <p:cNvPr id="3" name="标题 2"/>
          <p:cNvSpPr>
            <a:spLocks noGrp="1"/>
          </p:cNvSpPr>
          <p:nvPr>
            <p:ph type="title"/>
          </p:nvPr>
        </p:nvSpPr>
        <p:spPr/>
        <p:txBody>
          <a:bodyPr>
            <a:normAutofit/>
          </a:bodyPr>
          <a:lstStyle/>
          <a:p>
            <a:pPr marL="274320" lvl="1"/>
            <a:r>
              <a:rPr lang="zh-CN" altLang="en-US" sz="3600" dirty="0" smtClean="0"/>
              <a:t>使用</a:t>
            </a:r>
            <a:r>
              <a:rPr lang="en-US" altLang="en-US" sz="3600" dirty="0" smtClean="0"/>
              <a:t>ALTER TABLE</a:t>
            </a:r>
            <a:r>
              <a:rPr lang="zh-CN" altLang="en-US" sz="3600" dirty="0" smtClean="0"/>
              <a:t>命令添加默认约束</a:t>
            </a:r>
            <a:r>
              <a:rPr lang="en-US" altLang="zh-CN" dirty="0" smtClean="0"/>
              <a:t/>
            </a:r>
            <a:br>
              <a:rPr lang="en-US" altLang="zh-CN" dirty="0" smtClean="0"/>
            </a:br>
            <a:endParaRPr lang="zh-CN" altLang="en-US" dirty="0"/>
          </a:p>
        </p:txBody>
      </p:sp>
      <p:graphicFrame>
        <p:nvGraphicFramePr>
          <p:cNvPr id="4" name="表格 3"/>
          <p:cNvGraphicFramePr>
            <a:graphicFrameLocks noGrp="1"/>
          </p:cNvGraphicFramePr>
          <p:nvPr/>
        </p:nvGraphicFramePr>
        <p:xfrm>
          <a:off x="1500166" y="5715016"/>
          <a:ext cx="5857916" cy="353060"/>
        </p:xfrm>
        <a:graphic>
          <a:graphicData uri="http://schemas.openxmlformats.org/drawingml/2006/table">
            <a:tbl>
              <a:tblPr/>
              <a:tblGrid>
                <a:gridCol w="5857916"/>
              </a:tblGrid>
              <a:tr h="353060">
                <a:tc>
                  <a:txBody>
                    <a:bodyPr/>
                    <a:lstStyle/>
                    <a:p>
                      <a:pPr indent="269875" algn="just">
                        <a:lnSpc>
                          <a:spcPts val="1560"/>
                        </a:lnSpc>
                        <a:spcAft>
                          <a:spcPts val="0"/>
                        </a:spcAft>
                      </a:pPr>
                      <a:r>
                        <a:rPr lang="en-US" sz="1800" kern="100" dirty="0">
                          <a:latin typeface="Times New Roman"/>
                          <a:ea typeface="宋体"/>
                        </a:rPr>
                        <a:t>ALTER TABLE </a:t>
                      </a:r>
                      <a:r>
                        <a:rPr lang="zh-CN" sz="1800" kern="100" dirty="0">
                          <a:latin typeface="Times New Roman"/>
                          <a:ea typeface="宋体"/>
                        </a:rPr>
                        <a:t>教师</a:t>
                      </a:r>
                      <a:r>
                        <a:rPr lang="en-US" sz="1800" kern="100" dirty="0">
                          <a:latin typeface="Times New Roman"/>
                          <a:ea typeface="宋体"/>
                        </a:rPr>
                        <a:t> add default  '</a:t>
                      </a:r>
                      <a:r>
                        <a:rPr lang="zh-CN" sz="1800" kern="100" dirty="0">
                          <a:latin typeface="Times New Roman"/>
                          <a:ea typeface="宋体"/>
                        </a:rPr>
                        <a:t>助教</a:t>
                      </a:r>
                      <a:r>
                        <a:rPr lang="en-US" sz="1800" kern="100" dirty="0">
                          <a:latin typeface="Times New Roman"/>
                          <a:ea typeface="宋体"/>
                        </a:rPr>
                        <a:t>'  for </a:t>
                      </a:r>
                      <a:r>
                        <a:rPr lang="zh-CN" sz="1800" kern="100" dirty="0">
                          <a:latin typeface="Times New Roman"/>
                          <a:ea typeface="宋体"/>
                        </a:rPr>
                        <a:t>职称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5473" name="Rectangle 1"/>
          <p:cNvSpPr>
            <a:spLocks noChangeArrowheads="1"/>
          </p:cNvSpPr>
          <p:nvPr/>
        </p:nvSpPr>
        <p:spPr bwMode="auto">
          <a:xfrm>
            <a:off x="500034" y="3714752"/>
            <a:ext cx="8072494"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3-16】</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修改表“教师”表，设置“职称”字段的默认值为“助教”。</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）打开</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）单击工具栏上的</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a:t>
            </a: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）刷新“教师”表下的文件夹“约束”，可以看到生成的默认约束。</a:t>
            </a:r>
            <a:r>
              <a:rPr kumimoji="0" lang="zh-CN" altLang="en-US" b="0" i="0" u="none" strike="noStrike" cap="none" normalizeH="0" baseline="0" dirty="0" smtClean="0">
                <a:ln>
                  <a:noFill/>
                </a:ln>
                <a:solidFill>
                  <a:schemeClr val="tx1"/>
                </a:solidFill>
                <a:effectLst/>
                <a:latin typeface="Arial" pitchFamily="34" charset="0"/>
                <a:ea typeface="宋体" pitchFamily="2" charset="-122"/>
              </a:rPr>
              <a:t> </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00034" y="2214554"/>
            <a:ext cx="8215370" cy="785818"/>
          </a:xfrm>
        </p:spPr>
        <p:txBody>
          <a:bodyPr/>
          <a:lstStyle/>
          <a:p>
            <a:r>
              <a:rPr lang="zh-CN" altLang="en-US" dirty="0" smtClean="0"/>
              <a:t>语法规则：</a:t>
            </a:r>
            <a:r>
              <a:rPr lang="en-US" dirty="0" smtClean="0"/>
              <a:t>ALTER  TABLE </a:t>
            </a:r>
            <a:r>
              <a:rPr lang="zh-CN" altLang="en-US" dirty="0" smtClean="0"/>
              <a:t>表名</a:t>
            </a:r>
            <a:r>
              <a:rPr lang="en-US" dirty="0" smtClean="0"/>
              <a:t> DROP  CONSTRAINT  </a:t>
            </a:r>
            <a:r>
              <a:rPr lang="zh-CN" altLang="en-US" dirty="0" smtClean="0"/>
              <a:t>约束名</a:t>
            </a:r>
            <a:endParaRPr lang="zh-CN" altLang="en-US" dirty="0"/>
          </a:p>
        </p:txBody>
      </p:sp>
      <p:sp>
        <p:nvSpPr>
          <p:cNvPr id="3" name="标题 2"/>
          <p:cNvSpPr>
            <a:spLocks noGrp="1"/>
          </p:cNvSpPr>
          <p:nvPr>
            <p:ph type="title"/>
          </p:nvPr>
        </p:nvSpPr>
        <p:spPr/>
        <p:txBody>
          <a:bodyPr/>
          <a:lstStyle/>
          <a:p>
            <a:pPr lvl="1" algn="ctr" rtl="0">
              <a:spcBef>
                <a:spcPct val="0"/>
              </a:spcBef>
            </a:pPr>
            <a:r>
              <a:rPr lang="zh-CN" altLang="en-US" sz="3600" dirty="0" smtClean="0"/>
              <a:t>使用</a:t>
            </a:r>
            <a:r>
              <a:rPr lang="en-US" altLang="en-US" sz="3600" dirty="0" smtClean="0"/>
              <a:t>ALTER TABLE</a:t>
            </a:r>
            <a:r>
              <a:rPr lang="zh-CN" altLang="en-US" sz="3600" dirty="0" smtClean="0"/>
              <a:t>命令删除约束</a:t>
            </a:r>
            <a:r>
              <a:rPr lang="en-US" altLang="zh-CN" dirty="0" smtClean="0"/>
              <a:t/>
            </a:r>
            <a:br>
              <a:rPr lang="en-US" altLang="zh-CN" dirty="0" smtClean="0"/>
            </a:br>
            <a:endParaRPr lang="zh-CN" altLang="en-US" dirty="0"/>
          </a:p>
        </p:txBody>
      </p:sp>
      <p:graphicFrame>
        <p:nvGraphicFramePr>
          <p:cNvPr id="4" name="表格 3"/>
          <p:cNvGraphicFramePr>
            <a:graphicFrameLocks noGrp="1"/>
          </p:cNvGraphicFramePr>
          <p:nvPr/>
        </p:nvGraphicFramePr>
        <p:xfrm>
          <a:off x="785786" y="5572140"/>
          <a:ext cx="7643866" cy="359410"/>
        </p:xfrm>
        <a:graphic>
          <a:graphicData uri="http://schemas.openxmlformats.org/drawingml/2006/table">
            <a:tbl>
              <a:tblPr/>
              <a:tblGrid>
                <a:gridCol w="7643866"/>
              </a:tblGrid>
              <a:tr h="359410">
                <a:tc>
                  <a:txBody>
                    <a:bodyPr/>
                    <a:lstStyle/>
                    <a:p>
                      <a:pPr indent="269875" algn="just">
                        <a:lnSpc>
                          <a:spcPts val="1560"/>
                        </a:lnSpc>
                        <a:spcAft>
                          <a:spcPts val="0"/>
                        </a:spcAft>
                      </a:pPr>
                      <a:r>
                        <a:rPr lang="en-US" sz="2000" kern="100" dirty="0">
                          <a:latin typeface="Times New Roman"/>
                          <a:ea typeface="宋体"/>
                        </a:rPr>
                        <a:t>ALTER TABLE </a:t>
                      </a:r>
                      <a:r>
                        <a:rPr lang="zh-CN" sz="2000" kern="100" dirty="0">
                          <a:latin typeface="Times New Roman"/>
                          <a:ea typeface="宋体"/>
                        </a:rPr>
                        <a:t>教师</a:t>
                      </a:r>
                      <a:r>
                        <a:rPr lang="en-US" sz="2000" kern="100" dirty="0">
                          <a:latin typeface="Times New Roman"/>
                          <a:ea typeface="宋体"/>
                        </a:rPr>
                        <a:t>   drop constraint  DF__</a:t>
                      </a:r>
                      <a:r>
                        <a:rPr lang="zh-CN" sz="2000" kern="100" dirty="0">
                          <a:latin typeface="Times New Roman"/>
                          <a:ea typeface="宋体"/>
                        </a:rPr>
                        <a:t>教师</a:t>
                      </a:r>
                      <a:r>
                        <a:rPr lang="en-US" sz="2000" kern="100" dirty="0">
                          <a:latin typeface="Times New Roman"/>
                          <a:ea typeface="宋体"/>
                        </a:rPr>
                        <a:t>__</a:t>
                      </a:r>
                      <a:r>
                        <a:rPr lang="zh-CN" sz="2000" kern="100" dirty="0">
                          <a:latin typeface="Times New Roman"/>
                          <a:ea typeface="宋体"/>
                        </a:rPr>
                        <a:t>职称</a:t>
                      </a:r>
                      <a:r>
                        <a:rPr lang="en-US" sz="2000" kern="100" dirty="0">
                          <a:latin typeface="Times New Roman"/>
                          <a:ea typeface="宋体"/>
                        </a:rPr>
                        <a:t>__7D</a:t>
                      </a:r>
                      <a:endParaRPr lang="zh-CN" sz="20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8545" name="Rectangle 1"/>
          <p:cNvSpPr>
            <a:spLocks noChangeArrowheads="1"/>
          </p:cNvSpPr>
          <p:nvPr/>
        </p:nvSpPr>
        <p:spPr bwMode="auto">
          <a:xfrm>
            <a:off x="500034" y="2857496"/>
            <a:ext cx="8643966"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3-17】</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修改表“教师”表，删除默认约束“</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DF__</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教师</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__</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职称</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__403A8C7D”</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）打开</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 Management Studio</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，在工具栏上单击“新建查询”按钮，打开</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编辑器，编写如下代码：</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）单击工具栏上的</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a:t>
            </a: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）刷新“教师”表下的文件夹“约束”，可以看到名为“</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DF__</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教师</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__</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职称</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__403A8C7D”</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的默认约束已经删除成功</a:t>
            </a:r>
            <a:r>
              <a:rPr kumimoji="0" lang="zh-CN" altLang="en-US" sz="2000" b="0" i="0" u="none" strike="noStrike" cap="none" normalizeH="0" baseline="0" dirty="0" smtClean="0">
                <a:ln>
                  <a:noFill/>
                </a:ln>
                <a:solidFill>
                  <a:schemeClr val="tx1"/>
                </a:solidFill>
                <a:effectLst/>
                <a:latin typeface="Arial" pitchFamily="34" charset="0"/>
                <a:ea typeface="宋体" pitchFamily="2" charset="-122"/>
              </a:rPr>
              <a:t> 。</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2143116"/>
            <a:ext cx="7408333" cy="1071570"/>
          </a:xfrm>
        </p:spPr>
        <p:txBody>
          <a:bodyPr>
            <a:normAutofit/>
          </a:bodyPr>
          <a:lstStyle/>
          <a:p>
            <a:r>
              <a:rPr lang="zh-CN" altLang="en-US" b="1" dirty="0" smtClean="0"/>
              <a:t>为了存储销售业务系统的商品信息，设计“商品”表，表结构如表所示。</a:t>
            </a:r>
            <a:endParaRPr lang="zh-CN" altLang="en-US" b="1" dirty="0"/>
          </a:p>
        </p:txBody>
      </p:sp>
      <p:sp>
        <p:nvSpPr>
          <p:cNvPr id="2" name="标题 1"/>
          <p:cNvSpPr>
            <a:spLocks noGrp="1"/>
          </p:cNvSpPr>
          <p:nvPr>
            <p:ph type="title"/>
          </p:nvPr>
        </p:nvSpPr>
        <p:spPr/>
        <p:txBody>
          <a:bodyPr>
            <a:normAutofit/>
          </a:bodyPr>
          <a:lstStyle/>
          <a:p>
            <a:r>
              <a:rPr lang="en-US" altLang="zh-CN" b="1" dirty="0" smtClean="0"/>
              <a:t>3.2.5 </a:t>
            </a:r>
            <a:r>
              <a:rPr lang="zh-CN" altLang="zh-CN" b="1" dirty="0" smtClean="0"/>
              <a:t>应用实践</a:t>
            </a:r>
            <a:endParaRPr lang="zh-CN" altLang="en-US" dirty="0"/>
          </a:p>
        </p:txBody>
      </p:sp>
      <p:graphicFrame>
        <p:nvGraphicFramePr>
          <p:cNvPr id="4" name="表格 3"/>
          <p:cNvGraphicFramePr>
            <a:graphicFrameLocks noGrp="1"/>
          </p:cNvGraphicFramePr>
          <p:nvPr/>
        </p:nvGraphicFramePr>
        <p:xfrm>
          <a:off x="357157" y="3000372"/>
          <a:ext cx="7929620" cy="1447484"/>
        </p:xfrm>
        <a:graphic>
          <a:graphicData uri="http://schemas.openxmlformats.org/drawingml/2006/table">
            <a:tbl>
              <a:tblPr/>
              <a:tblGrid>
                <a:gridCol w="1982145"/>
                <a:gridCol w="1982145"/>
                <a:gridCol w="2679445"/>
                <a:gridCol w="1285885"/>
              </a:tblGrid>
              <a:tr h="238514">
                <a:tc>
                  <a:txBody>
                    <a:bodyPr/>
                    <a:lstStyle/>
                    <a:p>
                      <a:pPr indent="269875" algn="ctr">
                        <a:lnSpc>
                          <a:spcPts val="1560"/>
                        </a:lnSpc>
                        <a:spcAft>
                          <a:spcPts val="0"/>
                        </a:spcAft>
                      </a:pPr>
                      <a:r>
                        <a:rPr lang="zh-CN" sz="1800" kern="100" dirty="0">
                          <a:latin typeface="Times New Roman"/>
                          <a:ea typeface="黑体"/>
                        </a:rPr>
                        <a:t>字段名称</a:t>
                      </a:r>
                      <a:endParaRPr lang="zh-CN" sz="1800" kern="100" dirty="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800" kern="100">
                          <a:latin typeface="Times New Roman"/>
                          <a:ea typeface="黑体"/>
                        </a:rPr>
                        <a:t>数据类型</a:t>
                      </a:r>
                      <a:endParaRPr lang="zh-CN" sz="1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800" kern="100">
                          <a:latin typeface="Times New Roman"/>
                          <a:ea typeface="黑体"/>
                        </a:rPr>
                        <a:t>是否允许</a:t>
                      </a:r>
                      <a:r>
                        <a:rPr lang="en-US" sz="1800" kern="100">
                          <a:latin typeface="Times New Roman"/>
                          <a:ea typeface="黑体"/>
                        </a:rPr>
                        <a:t>NULL</a:t>
                      </a:r>
                      <a:r>
                        <a:rPr lang="zh-CN" sz="1800" kern="100">
                          <a:latin typeface="Times New Roman"/>
                          <a:ea typeface="黑体"/>
                        </a:rPr>
                        <a:t>值</a:t>
                      </a:r>
                      <a:endParaRPr lang="zh-CN" sz="1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indent="269875" algn="ctr">
                        <a:lnSpc>
                          <a:spcPts val="1560"/>
                        </a:lnSpc>
                        <a:spcAft>
                          <a:spcPts val="0"/>
                        </a:spcAft>
                      </a:pPr>
                      <a:r>
                        <a:rPr lang="zh-CN" sz="1800" kern="100">
                          <a:latin typeface="Times New Roman"/>
                          <a:ea typeface="黑体"/>
                        </a:rPr>
                        <a:t>约束</a:t>
                      </a:r>
                      <a:endParaRPr lang="zh-CN" sz="1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r>
              <a:tr h="241794">
                <a:tc>
                  <a:txBody>
                    <a:bodyPr/>
                    <a:lstStyle/>
                    <a:p>
                      <a:pPr indent="269875" algn="ctr">
                        <a:lnSpc>
                          <a:spcPts val="1560"/>
                        </a:lnSpc>
                        <a:spcAft>
                          <a:spcPts val="0"/>
                        </a:spcAft>
                      </a:pPr>
                      <a:r>
                        <a:rPr lang="zh-CN" sz="1800" kern="100">
                          <a:latin typeface="Times New Roman"/>
                          <a:ea typeface="宋体"/>
                        </a:rPr>
                        <a:t>商品</a:t>
                      </a:r>
                      <a:r>
                        <a:rPr lang="en-US" sz="1800" kern="100">
                          <a:latin typeface="Times New Roman"/>
                          <a:ea typeface="宋体"/>
                        </a:rPr>
                        <a:t>ID</a:t>
                      </a:r>
                      <a:endParaRPr lang="zh-CN" sz="18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800" kern="100">
                          <a:latin typeface="Times New Roman"/>
                          <a:ea typeface="宋体"/>
                        </a:rPr>
                        <a:t>int</a:t>
                      </a:r>
                      <a:endParaRPr lang="zh-CN" sz="1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8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1794">
                <a:tc>
                  <a:txBody>
                    <a:bodyPr/>
                    <a:lstStyle/>
                    <a:p>
                      <a:pPr indent="269875" algn="ctr">
                        <a:lnSpc>
                          <a:spcPts val="1560"/>
                        </a:lnSpc>
                        <a:spcAft>
                          <a:spcPts val="0"/>
                        </a:spcAft>
                      </a:pPr>
                      <a:r>
                        <a:rPr lang="zh-CN" sz="1800" kern="100">
                          <a:latin typeface="Times New Roman"/>
                          <a:ea typeface="宋体"/>
                        </a:rPr>
                        <a:t>名称</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800" kern="100">
                          <a:latin typeface="Times New Roman"/>
                          <a:ea typeface="宋体"/>
                        </a:rPr>
                        <a:t>varchar(50)</a:t>
                      </a:r>
                      <a:endParaRPr lang="zh-CN" sz="1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8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1794">
                <a:tc>
                  <a:txBody>
                    <a:bodyPr/>
                    <a:lstStyle/>
                    <a:p>
                      <a:pPr indent="269875" algn="ctr">
                        <a:lnSpc>
                          <a:spcPts val="1560"/>
                        </a:lnSpc>
                        <a:spcAft>
                          <a:spcPts val="0"/>
                        </a:spcAft>
                      </a:pPr>
                      <a:r>
                        <a:rPr lang="zh-CN" sz="1800" kern="100">
                          <a:latin typeface="Times New Roman"/>
                          <a:ea typeface="宋体"/>
                        </a:rPr>
                        <a:t>价格</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800" kern="100">
                          <a:latin typeface="Times New Roman"/>
                          <a:ea typeface="宋体"/>
                        </a:rPr>
                        <a:t>varchar(30)</a:t>
                      </a:r>
                      <a:endParaRPr lang="zh-CN" sz="1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8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1794">
                <a:tc>
                  <a:txBody>
                    <a:bodyPr/>
                    <a:lstStyle/>
                    <a:p>
                      <a:pPr indent="269875" algn="ctr">
                        <a:lnSpc>
                          <a:spcPts val="1560"/>
                        </a:lnSpc>
                        <a:spcAft>
                          <a:spcPts val="0"/>
                        </a:spcAft>
                      </a:pPr>
                      <a:r>
                        <a:rPr lang="zh-CN" sz="1800" kern="100">
                          <a:latin typeface="Times New Roman"/>
                          <a:ea typeface="宋体"/>
                        </a:rPr>
                        <a:t>产品描述</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800" kern="100">
                          <a:latin typeface="Times New Roman"/>
                          <a:ea typeface="宋体"/>
                        </a:rPr>
                        <a:t>text</a:t>
                      </a:r>
                      <a:endParaRPr lang="zh-CN" sz="1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8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1794">
                <a:tc>
                  <a:txBody>
                    <a:bodyPr/>
                    <a:lstStyle/>
                    <a:p>
                      <a:pPr indent="269875" algn="ctr">
                        <a:lnSpc>
                          <a:spcPts val="1560"/>
                        </a:lnSpc>
                        <a:spcAft>
                          <a:spcPts val="0"/>
                        </a:spcAft>
                      </a:pPr>
                      <a:r>
                        <a:rPr lang="zh-CN" sz="1800" kern="100">
                          <a:latin typeface="Times New Roman"/>
                          <a:ea typeface="宋体"/>
                        </a:rPr>
                        <a:t>生产日期</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en-US" sz="1800" kern="100" dirty="0" err="1">
                          <a:latin typeface="Times New Roman"/>
                          <a:ea typeface="宋体"/>
                        </a:rPr>
                        <a:t>datetime</a:t>
                      </a:r>
                      <a:endParaRPr lang="zh-CN" sz="18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r>
                        <a:rPr lang="zh-CN" sz="1800" kern="100">
                          <a:latin typeface="Times New Roman"/>
                          <a:ea typeface="宋体"/>
                        </a:rPr>
                        <a:t>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9875" algn="ctr">
                        <a:lnSpc>
                          <a:spcPts val="1560"/>
                        </a:lnSpc>
                        <a:spcAft>
                          <a:spcPts val="0"/>
                        </a:spcAft>
                      </a:pPr>
                      <a:endParaRPr lang="en-US" sz="18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714348" y="1714488"/>
          <a:ext cx="4860290" cy="1928826"/>
        </p:xfrm>
        <a:graphic>
          <a:graphicData uri="http://schemas.openxmlformats.org/drawingml/2006/table">
            <a:tbl>
              <a:tblPr/>
              <a:tblGrid>
                <a:gridCol w="4860290"/>
              </a:tblGrid>
              <a:tr h="1928826">
                <a:tc>
                  <a:txBody>
                    <a:bodyPr/>
                    <a:lstStyle/>
                    <a:p>
                      <a:pPr indent="269875" algn="just">
                        <a:lnSpc>
                          <a:spcPts val="1560"/>
                        </a:lnSpc>
                        <a:spcAft>
                          <a:spcPts val="0"/>
                        </a:spcAft>
                      </a:pPr>
                      <a:r>
                        <a:rPr lang="en-US" sz="1800" kern="100" dirty="0">
                          <a:latin typeface="Times New Roman"/>
                          <a:ea typeface="宋体"/>
                        </a:rPr>
                        <a:t>CREATE TABLE </a:t>
                      </a:r>
                      <a:r>
                        <a:rPr lang="zh-CN" sz="1800" kern="100" dirty="0">
                          <a:latin typeface="Times New Roman"/>
                          <a:ea typeface="宋体"/>
                        </a:rPr>
                        <a:t>商品</a:t>
                      </a:r>
                    </a:p>
                    <a:p>
                      <a:pPr indent="269875" algn="just">
                        <a:lnSpc>
                          <a:spcPts val="1560"/>
                        </a:lnSpc>
                        <a:spcAft>
                          <a:spcPts val="0"/>
                        </a:spcAft>
                      </a:pPr>
                      <a:r>
                        <a:rPr lang="en-US" sz="1800" kern="100" dirty="0">
                          <a:latin typeface="Times New Roman"/>
                          <a:ea typeface="宋体"/>
                        </a:rPr>
                        <a:t>(</a:t>
                      </a:r>
                      <a:endParaRPr lang="zh-CN" sz="1800" kern="100" dirty="0">
                        <a:latin typeface="Times New Roman"/>
                        <a:ea typeface="宋体"/>
                      </a:endParaRPr>
                    </a:p>
                    <a:p>
                      <a:pPr indent="269875" algn="just">
                        <a:lnSpc>
                          <a:spcPts val="1560"/>
                        </a:lnSpc>
                        <a:spcAft>
                          <a:spcPts val="0"/>
                        </a:spcAft>
                      </a:pPr>
                      <a:r>
                        <a:rPr lang="zh-CN" sz="1800" kern="100" dirty="0">
                          <a:latin typeface="Times New Roman"/>
                          <a:ea typeface="宋体"/>
                        </a:rPr>
                        <a:t>商品</a:t>
                      </a:r>
                      <a:r>
                        <a:rPr lang="en-US" sz="1800" kern="100" dirty="0">
                          <a:latin typeface="Times New Roman"/>
                          <a:ea typeface="宋体"/>
                        </a:rPr>
                        <a:t>ID   </a:t>
                      </a:r>
                      <a:r>
                        <a:rPr lang="en-US" sz="1800" kern="100" dirty="0" err="1">
                          <a:latin typeface="Times New Roman"/>
                          <a:ea typeface="宋体"/>
                        </a:rPr>
                        <a:t>int</a:t>
                      </a:r>
                      <a:r>
                        <a:rPr lang="en-US" sz="1800" kern="100" dirty="0">
                          <a:latin typeface="Times New Roman"/>
                          <a:ea typeface="宋体"/>
                        </a:rPr>
                        <a:t>,</a:t>
                      </a:r>
                      <a:endParaRPr lang="zh-CN" sz="1800" kern="100" dirty="0">
                        <a:latin typeface="Times New Roman"/>
                        <a:ea typeface="宋体"/>
                      </a:endParaRPr>
                    </a:p>
                    <a:p>
                      <a:pPr indent="269875" algn="just">
                        <a:lnSpc>
                          <a:spcPts val="1560"/>
                        </a:lnSpc>
                        <a:spcAft>
                          <a:spcPts val="0"/>
                        </a:spcAft>
                      </a:pPr>
                      <a:r>
                        <a:rPr lang="zh-CN" sz="1800" kern="100" dirty="0">
                          <a:latin typeface="Times New Roman"/>
                          <a:ea typeface="宋体"/>
                        </a:rPr>
                        <a:t>名称</a:t>
                      </a:r>
                      <a:r>
                        <a:rPr lang="en-US" sz="1800" kern="100" dirty="0">
                          <a:latin typeface="Times New Roman"/>
                          <a:ea typeface="宋体"/>
                        </a:rPr>
                        <a:t>     </a:t>
                      </a:r>
                      <a:r>
                        <a:rPr lang="en-US" sz="1800" kern="100" dirty="0" err="1">
                          <a:latin typeface="Times New Roman"/>
                          <a:ea typeface="宋体"/>
                        </a:rPr>
                        <a:t>varchar</a:t>
                      </a:r>
                      <a:r>
                        <a:rPr lang="en-US" sz="1800" kern="100" dirty="0">
                          <a:latin typeface="Times New Roman"/>
                          <a:ea typeface="宋体"/>
                        </a:rPr>
                        <a:t>(50),</a:t>
                      </a:r>
                      <a:endParaRPr lang="zh-CN" sz="1800" kern="100" dirty="0">
                        <a:latin typeface="Times New Roman"/>
                        <a:ea typeface="宋体"/>
                      </a:endParaRPr>
                    </a:p>
                    <a:p>
                      <a:pPr indent="269875" algn="just">
                        <a:lnSpc>
                          <a:spcPts val="1560"/>
                        </a:lnSpc>
                        <a:spcAft>
                          <a:spcPts val="0"/>
                        </a:spcAft>
                      </a:pPr>
                      <a:r>
                        <a:rPr lang="zh-CN" sz="1800" kern="100" dirty="0">
                          <a:latin typeface="Times New Roman"/>
                          <a:ea typeface="宋体"/>
                        </a:rPr>
                        <a:t>价格</a:t>
                      </a:r>
                      <a:r>
                        <a:rPr lang="en-US" sz="1800" kern="100" dirty="0">
                          <a:latin typeface="Times New Roman"/>
                          <a:ea typeface="宋体"/>
                        </a:rPr>
                        <a:t>     </a:t>
                      </a:r>
                      <a:r>
                        <a:rPr lang="en-US" sz="1800" kern="100" dirty="0" err="1">
                          <a:latin typeface="Times New Roman"/>
                          <a:ea typeface="宋体"/>
                        </a:rPr>
                        <a:t>varchar</a:t>
                      </a:r>
                      <a:r>
                        <a:rPr lang="en-US" sz="1800" kern="100" dirty="0">
                          <a:latin typeface="Times New Roman"/>
                          <a:ea typeface="宋体"/>
                        </a:rPr>
                        <a:t>(30),</a:t>
                      </a:r>
                      <a:endParaRPr lang="zh-CN" sz="1800" kern="100" dirty="0">
                        <a:latin typeface="Times New Roman"/>
                        <a:ea typeface="宋体"/>
                      </a:endParaRPr>
                    </a:p>
                    <a:p>
                      <a:pPr indent="269875" algn="just">
                        <a:lnSpc>
                          <a:spcPts val="1560"/>
                        </a:lnSpc>
                        <a:spcAft>
                          <a:spcPts val="0"/>
                        </a:spcAft>
                      </a:pPr>
                      <a:r>
                        <a:rPr lang="zh-CN" sz="1800" kern="100" dirty="0">
                          <a:latin typeface="Times New Roman"/>
                          <a:ea typeface="宋体"/>
                        </a:rPr>
                        <a:t>产品描述</a:t>
                      </a:r>
                      <a:r>
                        <a:rPr lang="en-US" sz="1800" kern="100" dirty="0">
                          <a:latin typeface="Times New Roman"/>
                          <a:ea typeface="宋体"/>
                        </a:rPr>
                        <a:t> text,</a:t>
                      </a:r>
                      <a:endParaRPr lang="zh-CN" sz="1800" kern="100" dirty="0">
                        <a:latin typeface="Times New Roman"/>
                        <a:ea typeface="宋体"/>
                      </a:endParaRPr>
                    </a:p>
                    <a:p>
                      <a:pPr indent="269875" algn="just">
                        <a:lnSpc>
                          <a:spcPts val="1560"/>
                        </a:lnSpc>
                        <a:spcAft>
                          <a:spcPts val="0"/>
                        </a:spcAft>
                      </a:pPr>
                      <a:r>
                        <a:rPr lang="zh-CN" sz="1800" kern="100" dirty="0">
                          <a:latin typeface="Times New Roman"/>
                          <a:ea typeface="宋体"/>
                        </a:rPr>
                        <a:t>生产日期</a:t>
                      </a:r>
                      <a:r>
                        <a:rPr lang="en-US" sz="1800" kern="100" dirty="0">
                          <a:latin typeface="Times New Roman"/>
                          <a:ea typeface="宋体"/>
                        </a:rPr>
                        <a:t> </a:t>
                      </a:r>
                      <a:r>
                        <a:rPr lang="en-US" sz="1800" kern="100" dirty="0" err="1">
                          <a:latin typeface="Times New Roman"/>
                          <a:ea typeface="宋体"/>
                        </a:rPr>
                        <a:t>datetime</a:t>
                      </a:r>
                      <a:endParaRPr lang="zh-CN" sz="1800" kern="100" dirty="0">
                        <a:latin typeface="Times New Roman"/>
                        <a:ea typeface="宋体"/>
                      </a:endParaRPr>
                    </a:p>
                    <a:p>
                      <a:pPr indent="269875" algn="just">
                        <a:lnSpc>
                          <a:spcPts val="1560"/>
                        </a:lnSpc>
                        <a:spcAft>
                          <a:spcPts val="0"/>
                        </a:spcAft>
                      </a:pPr>
                      <a:r>
                        <a:rPr lang="en-US" sz="1800" kern="100" dirty="0">
                          <a:latin typeface="Times New Roman"/>
                          <a:ea typeface="宋体"/>
                        </a:rPr>
                        <a:t>)</a:t>
                      </a:r>
                      <a:endParaRPr lang="zh-CN" sz="18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9569" name="Rectangle 1"/>
          <p:cNvSpPr>
            <a:spLocks noChangeArrowheads="1"/>
          </p:cNvSpPr>
          <p:nvPr/>
        </p:nvSpPr>
        <p:spPr bwMode="auto">
          <a:xfrm>
            <a:off x="214282" y="1071546"/>
            <a:ext cx="8643998"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．创建“商品”表，命令如下：</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endParaRPr>
          </a:p>
        </p:txBody>
      </p:sp>
      <p:graphicFrame>
        <p:nvGraphicFramePr>
          <p:cNvPr id="4" name="表格 3"/>
          <p:cNvGraphicFramePr>
            <a:graphicFrameLocks noGrp="1"/>
          </p:cNvGraphicFramePr>
          <p:nvPr/>
        </p:nvGraphicFramePr>
        <p:xfrm>
          <a:off x="785786" y="4786322"/>
          <a:ext cx="4893945" cy="359410"/>
        </p:xfrm>
        <a:graphic>
          <a:graphicData uri="http://schemas.openxmlformats.org/drawingml/2006/table">
            <a:tbl>
              <a:tblPr/>
              <a:tblGrid>
                <a:gridCol w="4893945"/>
              </a:tblGrid>
              <a:tr h="359410">
                <a:tc>
                  <a:txBody>
                    <a:bodyPr/>
                    <a:lstStyle/>
                    <a:p>
                      <a:pPr indent="269875" algn="just">
                        <a:lnSpc>
                          <a:spcPts val="1560"/>
                        </a:lnSpc>
                        <a:spcAft>
                          <a:spcPts val="0"/>
                        </a:spcAft>
                      </a:pPr>
                      <a:r>
                        <a:rPr lang="en-US" sz="1800" kern="100" dirty="0">
                          <a:latin typeface="Times New Roman"/>
                          <a:ea typeface="宋体"/>
                        </a:rPr>
                        <a:t>ALTER TABLE </a:t>
                      </a:r>
                      <a:r>
                        <a:rPr lang="zh-CN" sz="1800" kern="100" dirty="0">
                          <a:latin typeface="Times New Roman"/>
                          <a:ea typeface="宋体"/>
                        </a:rPr>
                        <a:t>商品</a:t>
                      </a:r>
                      <a:r>
                        <a:rPr lang="en-US" sz="1800" kern="100" dirty="0">
                          <a:latin typeface="Times New Roman"/>
                          <a:ea typeface="宋体"/>
                        </a:rPr>
                        <a:t> alter column </a:t>
                      </a:r>
                      <a:r>
                        <a:rPr lang="zh-CN" sz="1800" kern="100" dirty="0">
                          <a:latin typeface="Times New Roman"/>
                          <a:ea typeface="宋体"/>
                        </a:rPr>
                        <a:t>价格</a:t>
                      </a:r>
                      <a:r>
                        <a:rPr lang="en-US" sz="1800" kern="100" dirty="0">
                          <a:latin typeface="Times New Roman"/>
                          <a:ea typeface="宋体"/>
                        </a:rPr>
                        <a:t> money</a:t>
                      </a:r>
                      <a:endParaRPr lang="zh-CN" sz="18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9570" name="Rectangle 2"/>
          <p:cNvSpPr>
            <a:spLocks noChangeArrowheads="1"/>
          </p:cNvSpPr>
          <p:nvPr/>
        </p:nvSpPr>
        <p:spPr bwMode="auto">
          <a:xfrm>
            <a:off x="500034" y="3857628"/>
            <a:ext cx="8001056"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．执行成功后，发现“商品”表的字段“价格”数据类型有误，需要通过修改表的方式修改表中字段的数据类型，命令如下：</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p:txBody>
      </p:sp>
      <p:graphicFrame>
        <p:nvGraphicFramePr>
          <p:cNvPr id="6" name="表格 5"/>
          <p:cNvGraphicFramePr>
            <a:graphicFrameLocks noGrp="1"/>
          </p:cNvGraphicFramePr>
          <p:nvPr/>
        </p:nvGraphicFramePr>
        <p:xfrm>
          <a:off x="928662" y="6143644"/>
          <a:ext cx="4893945" cy="428628"/>
        </p:xfrm>
        <a:graphic>
          <a:graphicData uri="http://schemas.openxmlformats.org/drawingml/2006/table">
            <a:tbl>
              <a:tblPr/>
              <a:tblGrid>
                <a:gridCol w="4893945"/>
              </a:tblGrid>
              <a:tr h="428628">
                <a:tc>
                  <a:txBody>
                    <a:bodyPr/>
                    <a:lstStyle/>
                    <a:p>
                      <a:pPr indent="269875" algn="just">
                        <a:lnSpc>
                          <a:spcPts val="1560"/>
                        </a:lnSpc>
                        <a:spcAft>
                          <a:spcPts val="0"/>
                        </a:spcAft>
                      </a:pPr>
                      <a:r>
                        <a:rPr lang="en-US" sz="1800" kern="100" dirty="0">
                          <a:latin typeface="Times New Roman"/>
                          <a:ea typeface="宋体"/>
                        </a:rPr>
                        <a:t>ALTER TABLE </a:t>
                      </a:r>
                      <a:r>
                        <a:rPr lang="zh-CN" sz="1800" kern="100" dirty="0">
                          <a:latin typeface="Times New Roman"/>
                          <a:ea typeface="宋体"/>
                        </a:rPr>
                        <a:t>商品</a:t>
                      </a:r>
                      <a:r>
                        <a:rPr lang="en-US" sz="1800" kern="100" dirty="0">
                          <a:latin typeface="Times New Roman"/>
                          <a:ea typeface="宋体"/>
                        </a:rPr>
                        <a:t> add </a:t>
                      </a:r>
                      <a:r>
                        <a:rPr lang="zh-CN" sz="1800" kern="100" dirty="0">
                          <a:latin typeface="Times New Roman"/>
                          <a:ea typeface="宋体"/>
                        </a:rPr>
                        <a:t>保质期</a:t>
                      </a:r>
                      <a:r>
                        <a:rPr lang="en-US" sz="1800" kern="100" dirty="0">
                          <a:latin typeface="Times New Roman"/>
                          <a:ea typeface="宋体"/>
                        </a:rPr>
                        <a:t> </a:t>
                      </a:r>
                      <a:r>
                        <a:rPr lang="en-US" sz="1800" kern="100" dirty="0" err="1">
                          <a:latin typeface="Times New Roman"/>
                          <a:ea typeface="宋体"/>
                        </a:rPr>
                        <a:t>int</a:t>
                      </a:r>
                      <a:endParaRPr lang="zh-CN" sz="18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9571" name="Rectangle 3"/>
          <p:cNvSpPr>
            <a:spLocks noChangeArrowheads="1"/>
          </p:cNvSpPr>
          <p:nvPr/>
        </p:nvSpPr>
        <p:spPr bwMode="auto">
          <a:xfrm>
            <a:off x="428596" y="5429264"/>
            <a:ext cx="8358246"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．发现需要为“商品”表添加字段“保质期”，定时查看商品是否在保质期内。命令如下：</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nvGraphicFramePr>
        <p:xfrm>
          <a:off x="785786" y="1928802"/>
          <a:ext cx="5643602" cy="359410"/>
        </p:xfrm>
        <a:graphic>
          <a:graphicData uri="http://schemas.openxmlformats.org/drawingml/2006/table">
            <a:tbl>
              <a:tblPr/>
              <a:tblGrid>
                <a:gridCol w="5643602"/>
              </a:tblGrid>
              <a:tr h="359410">
                <a:tc>
                  <a:txBody>
                    <a:bodyPr/>
                    <a:lstStyle/>
                    <a:p>
                      <a:pPr indent="269875" algn="just">
                        <a:lnSpc>
                          <a:spcPts val="1560"/>
                        </a:lnSpc>
                        <a:spcAft>
                          <a:spcPts val="0"/>
                        </a:spcAft>
                      </a:pPr>
                      <a:r>
                        <a:rPr lang="en-US" sz="1800" kern="100" dirty="0">
                          <a:latin typeface="Times New Roman"/>
                          <a:ea typeface="宋体"/>
                        </a:rPr>
                        <a:t>ALTER TABLE </a:t>
                      </a:r>
                      <a:r>
                        <a:rPr lang="zh-CN" sz="1800" kern="100" dirty="0">
                          <a:latin typeface="Times New Roman"/>
                          <a:ea typeface="宋体"/>
                        </a:rPr>
                        <a:t>商品</a:t>
                      </a:r>
                      <a:r>
                        <a:rPr lang="en-US" sz="1800" kern="100" dirty="0">
                          <a:latin typeface="Times New Roman"/>
                          <a:ea typeface="宋体"/>
                        </a:rPr>
                        <a:t> alter column </a:t>
                      </a:r>
                      <a:r>
                        <a:rPr lang="zh-CN" sz="1800" kern="100" dirty="0">
                          <a:latin typeface="Times New Roman"/>
                          <a:ea typeface="宋体"/>
                        </a:rPr>
                        <a:t>商品</a:t>
                      </a:r>
                      <a:r>
                        <a:rPr lang="en-US" sz="1800" kern="100" dirty="0">
                          <a:latin typeface="Times New Roman"/>
                          <a:ea typeface="宋体"/>
                        </a:rPr>
                        <a:t>ID </a:t>
                      </a:r>
                      <a:r>
                        <a:rPr lang="en-US" sz="1800" kern="100" dirty="0" err="1">
                          <a:latin typeface="Times New Roman"/>
                          <a:ea typeface="宋体"/>
                        </a:rPr>
                        <a:t>int</a:t>
                      </a:r>
                      <a:r>
                        <a:rPr lang="en-US" sz="1800" kern="100" dirty="0">
                          <a:latin typeface="Times New Roman"/>
                          <a:ea typeface="宋体"/>
                        </a:rPr>
                        <a:t> not null</a:t>
                      </a:r>
                      <a:endParaRPr lang="zh-CN" sz="18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0594" name="Rectangle 2"/>
          <p:cNvSpPr>
            <a:spLocks noChangeArrowheads="1"/>
          </p:cNvSpPr>
          <p:nvPr/>
        </p:nvSpPr>
        <p:spPr bwMode="auto">
          <a:xfrm>
            <a:off x="214282" y="1000108"/>
            <a:ext cx="864399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4</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．为了识别每一行，需要为“商品”表添加主键约束，由于主键约束要求不能为空，首先要设置“商品</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ID”</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字段的约束为非空约束，命令如下：</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p:txBody>
      </p:sp>
      <p:graphicFrame>
        <p:nvGraphicFramePr>
          <p:cNvPr id="8" name="表格 7"/>
          <p:cNvGraphicFramePr>
            <a:graphicFrameLocks noGrp="1"/>
          </p:cNvGraphicFramePr>
          <p:nvPr/>
        </p:nvGraphicFramePr>
        <p:xfrm>
          <a:off x="714348" y="2928934"/>
          <a:ext cx="4997450" cy="359410"/>
        </p:xfrm>
        <a:graphic>
          <a:graphicData uri="http://schemas.openxmlformats.org/drawingml/2006/table">
            <a:tbl>
              <a:tblPr/>
              <a:tblGrid>
                <a:gridCol w="4997450"/>
              </a:tblGrid>
              <a:tr h="359410">
                <a:tc>
                  <a:txBody>
                    <a:bodyPr/>
                    <a:lstStyle/>
                    <a:p>
                      <a:pPr indent="269875" algn="just">
                        <a:lnSpc>
                          <a:spcPts val="1560"/>
                        </a:lnSpc>
                        <a:spcAft>
                          <a:spcPts val="0"/>
                        </a:spcAft>
                      </a:pPr>
                      <a:r>
                        <a:rPr lang="en-US" sz="1800" kern="100" dirty="0">
                          <a:latin typeface="Times New Roman"/>
                          <a:ea typeface="宋体"/>
                        </a:rPr>
                        <a:t>ALTER TABLE </a:t>
                      </a:r>
                      <a:r>
                        <a:rPr lang="zh-CN" sz="1800" kern="100" dirty="0">
                          <a:latin typeface="Times New Roman"/>
                          <a:ea typeface="宋体"/>
                        </a:rPr>
                        <a:t>商品</a:t>
                      </a:r>
                      <a:r>
                        <a:rPr lang="en-US" sz="1800" kern="100" dirty="0">
                          <a:latin typeface="Times New Roman"/>
                          <a:ea typeface="宋体"/>
                        </a:rPr>
                        <a:t> add primary key(</a:t>
                      </a:r>
                      <a:r>
                        <a:rPr lang="zh-CN" sz="1800" kern="100" dirty="0">
                          <a:latin typeface="Times New Roman"/>
                          <a:ea typeface="宋体"/>
                        </a:rPr>
                        <a:t>商品</a:t>
                      </a:r>
                      <a:r>
                        <a:rPr lang="en-US" sz="1800" kern="100" dirty="0">
                          <a:latin typeface="Times New Roman"/>
                          <a:ea typeface="宋体"/>
                        </a:rPr>
                        <a:t>ID)</a:t>
                      </a:r>
                      <a:endParaRPr lang="zh-CN" sz="18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0595" name="Rectangle 3"/>
          <p:cNvSpPr>
            <a:spLocks noChangeArrowheads="1"/>
          </p:cNvSpPr>
          <p:nvPr/>
        </p:nvSpPr>
        <p:spPr bwMode="auto">
          <a:xfrm>
            <a:off x="428596" y="2357430"/>
            <a:ext cx="778674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然后再为“商品</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ID”</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字段添加主键约束，命令如下：</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p:txBody>
      </p:sp>
      <p:graphicFrame>
        <p:nvGraphicFramePr>
          <p:cNvPr id="10" name="表格 9"/>
          <p:cNvGraphicFramePr>
            <a:graphicFrameLocks noGrp="1"/>
          </p:cNvGraphicFramePr>
          <p:nvPr/>
        </p:nvGraphicFramePr>
        <p:xfrm>
          <a:off x="571472" y="4429132"/>
          <a:ext cx="5143536" cy="359410"/>
        </p:xfrm>
        <a:graphic>
          <a:graphicData uri="http://schemas.openxmlformats.org/drawingml/2006/table">
            <a:tbl>
              <a:tblPr/>
              <a:tblGrid>
                <a:gridCol w="5143536"/>
              </a:tblGrid>
              <a:tr h="359410">
                <a:tc>
                  <a:txBody>
                    <a:bodyPr/>
                    <a:lstStyle/>
                    <a:p>
                      <a:pPr indent="269875" algn="just">
                        <a:lnSpc>
                          <a:spcPts val="1560"/>
                        </a:lnSpc>
                        <a:spcAft>
                          <a:spcPts val="0"/>
                        </a:spcAft>
                      </a:pPr>
                      <a:r>
                        <a:rPr lang="en-US" sz="1800" kern="100" dirty="0">
                          <a:latin typeface="Times New Roman"/>
                          <a:ea typeface="宋体"/>
                        </a:rPr>
                        <a:t>ALTER TABLE </a:t>
                      </a:r>
                      <a:r>
                        <a:rPr lang="zh-CN" sz="1800" kern="100" dirty="0">
                          <a:latin typeface="Times New Roman"/>
                          <a:ea typeface="宋体"/>
                        </a:rPr>
                        <a:t>商品</a:t>
                      </a:r>
                      <a:r>
                        <a:rPr lang="en-US" sz="1800" kern="100" dirty="0">
                          <a:latin typeface="Times New Roman"/>
                          <a:ea typeface="宋体"/>
                        </a:rPr>
                        <a:t> add default 30 for </a:t>
                      </a:r>
                      <a:r>
                        <a:rPr lang="zh-CN" sz="1800" kern="100" dirty="0">
                          <a:latin typeface="Times New Roman"/>
                          <a:ea typeface="宋体"/>
                        </a:rPr>
                        <a:t>保质期</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0596" name="Rectangle 4"/>
          <p:cNvSpPr>
            <a:spLocks noChangeArrowheads="1"/>
          </p:cNvSpPr>
          <p:nvPr/>
        </p:nvSpPr>
        <p:spPr bwMode="auto">
          <a:xfrm>
            <a:off x="285720" y="3714752"/>
            <a:ext cx="8286808"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5</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．商品的保质期一般为</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30</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天，为“保质期”字段设置默认约束的命令如下：</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b="1" dirty="0" smtClean="0"/>
              <a:t>3.3.1 </a:t>
            </a:r>
            <a:r>
              <a:rPr lang="zh-CN" altLang="zh-CN" b="1" dirty="0" smtClean="0"/>
              <a:t>情景描述</a:t>
            </a:r>
          </a:p>
          <a:p>
            <a:r>
              <a:rPr lang="en-US" altLang="zh-CN" b="1" dirty="0" smtClean="0"/>
              <a:t>3.3.2</a:t>
            </a:r>
            <a:r>
              <a:rPr lang="zh-CN" altLang="zh-CN" b="1" dirty="0" smtClean="0"/>
              <a:t>问题分析</a:t>
            </a:r>
          </a:p>
          <a:p>
            <a:r>
              <a:rPr lang="en-US" altLang="zh-CN" b="1" dirty="0" smtClean="0"/>
              <a:t>3.3.3 </a:t>
            </a:r>
            <a:r>
              <a:rPr lang="zh-CN" altLang="zh-CN" b="1" dirty="0" smtClean="0"/>
              <a:t>解决方案</a:t>
            </a:r>
          </a:p>
          <a:p>
            <a:r>
              <a:rPr lang="en-US" altLang="zh-CN" b="1" dirty="0" smtClean="0"/>
              <a:t>3.3.4 </a:t>
            </a:r>
            <a:r>
              <a:rPr lang="zh-CN" altLang="zh-CN" b="1" dirty="0" smtClean="0"/>
              <a:t>知识总结</a:t>
            </a:r>
          </a:p>
          <a:p>
            <a:r>
              <a:rPr lang="en-US" altLang="zh-CN" b="1" dirty="0" smtClean="0"/>
              <a:t>3.3.5 </a:t>
            </a:r>
            <a:r>
              <a:rPr lang="zh-CN" altLang="zh-CN" b="1" dirty="0" smtClean="0"/>
              <a:t>应用实践</a:t>
            </a:r>
          </a:p>
          <a:p>
            <a:endParaRPr lang="zh-CN" altLang="en-US" dirty="0"/>
          </a:p>
        </p:txBody>
      </p:sp>
      <p:sp>
        <p:nvSpPr>
          <p:cNvPr id="2" name="标题 1"/>
          <p:cNvSpPr>
            <a:spLocks noGrp="1"/>
          </p:cNvSpPr>
          <p:nvPr>
            <p:ph type="title"/>
          </p:nvPr>
        </p:nvSpPr>
        <p:spPr/>
        <p:txBody>
          <a:bodyPr>
            <a:normAutofit/>
          </a:bodyPr>
          <a:lstStyle/>
          <a:p>
            <a:r>
              <a:rPr lang="zh-CN" altLang="en-US" dirty="0" smtClean="0"/>
              <a:t>任务</a:t>
            </a:r>
            <a:r>
              <a:rPr lang="en-US" dirty="0" smtClean="0"/>
              <a:t>3.3</a:t>
            </a:r>
            <a:r>
              <a:rPr lang="zh-CN" altLang="en-US" dirty="0" smtClean="0"/>
              <a:t>删除表</a:t>
            </a: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r>
              <a:rPr lang="zh-CN" altLang="en-US" dirty="0" smtClean="0"/>
              <a:t>数据库开发人员发现“教师”表中的“系部代码”字段没有与“系部”表进行关联，但不想修改表，可以先把表删除，再重新创建。那么，需要完成以下任务：</a:t>
            </a:r>
          </a:p>
          <a:p>
            <a:r>
              <a:rPr lang="en-US" dirty="0" smtClean="0"/>
              <a:t>1</a:t>
            </a:r>
            <a:r>
              <a:rPr lang="zh-CN" altLang="en-US" dirty="0" smtClean="0"/>
              <a:t>．删除“教师”表；</a:t>
            </a:r>
          </a:p>
          <a:p>
            <a:r>
              <a:rPr lang="en-US" dirty="0" smtClean="0"/>
              <a:t>2</a:t>
            </a:r>
            <a:r>
              <a:rPr lang="zh-CN" altLang="en-US" dirty="0" smtClean="0"/>
              <a:t>．删除“系部”表；</a:t>
            </a:r>
          </a:p>
          <a:p>
            <a:r>
              <a:rPr lang="en-US" dirty="0" smtClean="0"/>
              <a:t>3</a:t>
            </a:r>
            <a:r>
              <a:rPr lang="zh-CN" altLang="en-US" dirty="0" smtClean="0"/>
              <a:t>．重新创建“系部”表，设置“系部代码”为主键；</a:t>
            </a:r>
          </a:p>
          <a:p>
            <a:r>
              <a:rPr lang="en-US" dirty="0" smtClean="0"/>
              <a:t>4</a:t>
            </a:r>
            <a:r>
              <a:rPr lang="zh-CN" altLang="en-US" dirty="0" smtClean="0"/>
              <a:t>．重新创建“教师”表，“教师”表的“系部代码”与“系部”表的“系部代码”字段关联。</a:t>
            </a:r>
          </a:p>
          <a:p>
            <a:endParaRPr lang="zh-CN" altLang="en-US" dirty="0"/>
          </a:p>
        </p:txBody>
      </p:sp>
      <p:sp>
        <p:nvSpPr>
          <p:cNvPr id="2" name="标题 1"/>
          <p:cNvSpPr>
            <a:spLocks noGrp="1"/>
          </p:cNvSpPr>
          <p:nvPr>
            <p:ph type="title"/>
          </p:nvPr>
        </p:nvSpPr>
        <p:spPr/>
        <p:txBody>
          <a:bodyPr>
            <a:normAutofit/>
          </a:bodyPr>
          <a:lstStyle/>
          <a:p>
            <a:r>
              <a:rPr lang="en-US" altLang="zh-CN" b="1" dirty="0" smtClean="0"/>
              <a:t>3.3.1 </a:t>
            </a:r>
            <a:r>
              <a:rPr lang="zh-CN" altLang="zh-CN" b="1" dirty="0" smtClean="0"/>
              <a:t>情景描述</a:t>
            </a:r>
            <a:endParaRPr lang="zh-CN" altLang="zh-CN" b="1"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smtClean="0"/>
              <a:t>当一个表不再需要的时候，可以使用删除命令把表从数据库中删除。如果一个表需要修改，也可以通过删除表的方式，先删除表，再按照需要重新建立表。“教师”表中的“系部代码”如果要作为外键引用“系部”表的“系部代码”字段，首先要保证“系部”表的“系部代码”字段是“系部”表的主键字段。</a:t>
            </a:r>
            <a:endParaRPr lang="zh-CN" altLang="en-US" dirty="0"/>
          </a:p>
        </p:txBody>
      </p:sp>
      <p:sp>
        <p:nvSpPr>
          <p:cNvPr id="2" name="标题 1"/>
          <p:cNvSpPr>
            <a:spLocks noGrp="1"/>
          </p:cNvSpPr>
          <p:nvPr>
            <p:ph type="title"/>
          </p:nvPr>
        </p:nvSpPr>
        <p:spPr/>
        <p:txBody>
          <a:bodyPr>
            <a:normAutofit/>
          </a:bodyPr>
          <a:lstStyle/>
          <a:p>
            <a:r>
              <a:rPr lang="en-US" altLang="zh-CN" b="1" dirty="0" smtClean="0"/>
              <a:t>3.3.2</a:t>
            </a:r>
            <a:r>
              <a:rPr lang="zh-CN" altLang="zh-CN" b="1" dirty="0" smtClean="0"/>
              <a:t>问题分析</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dirty="0" smtClean="0"/>
              <a:t>1</a:t>
            </a:r>
            <a:r>
              <a:rPr lang="zh-CN" altLang="en-US" dirty="0" smtClean="0"/>
              <a:t>．打开</a:t>
            </a:r>
            <a:r>
              <a:rPr lang="en-US" dirty="0" smtClean="0"/>
              <a:t>SQL Server Management Studio</a:t>
            </a:r>
            <a:r>
              <a:rPr lang="zh-CN" altLang="en-US" dirty="0" smtClean="0"/>
              <a:t>，单击“对象资源管理器”中的“数据库”文件夹下的数据库“学生管理”；</a:t>
            </a:r>
          </a:p>
          <a:p>
            <a:r>
              <a:rPr lang="en-US" dirty="0" smtClean="0"/>
              <a:t>2</a:t>
            </a:r>
            <a:r>
              <a:rPr lang="zh-CN" altLang="en-US" dirty="0" smtClean="0"/>
              <a:t>．单击工具栏上的“新建查询”命令，打开“查询编辑器”；</a:t>
            </a:r>
          </a:p>
          <a:p>
            <a:r>
              <a:rPr lang="en-US" dirty="0" smtClean="0"/>
              <a:t>3</a:t>
            </a:r>
            <a:r>
              <a:rPr lang="zh-CN" altLang="en-US" dirty="0" smtClean="0"/>
              <a:t>．在“查询编辑器”上输入以下代码：</a:t>
            </a:r>
          </a:p>
          <a:p>
            <a:endParaRPr lang="zh-CN" altLang="en-US" dirty="0"/>
          </a:p>
        </p:txBody>
      </p:sp>
      <p:sp>
        <p:nvSpPr>
          <p:cNvPr id="2" name="标题 1"/>
          <p:cNvSpPr>
            <a:spLocks noGrp="1"/>
          </p:cNvSpPr>
          <p:nvPr>
            <p:ph type="title"/>
          </p:nvPr>
        </p:nvSpPr>
        <p:spPr/>
        <p:txBody>
          <a:bodyPr>
            <a:normAutofit/>
          </a:bodyPr>
          <a:lstStyle/>
          <a:p>
            <a:r>
              <a:rPr lang="en-US" altLang="zh-CN" b="1" dirty="0" smtClean="0"/>
              <a:t>3.1.3 </a:t>
            </a:r>
            <a:r>
              <a:rPr lang="zh-CN" altLang="zh-CN" b="1" dirty="0" smtClean="0"/>
              <a:t>解决方案</a:t>
            </a:r>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1857364"/>
            <a:ext cx="7408333" cy="2610921"/>
          </a:xfrm>
        </p:spPr>
        <p:txBody>
          <a:bodyPr>
            <a:normAutofit/>
          </a:bodyPr>
          <a:lstStyle/>
          <a:p>
            <a:r>
              <a:rPr lang="en-US" dirty="0" smtClean="0"/>
              <a:t>1</a:t>
            </a:r>
            <a:r>
              <a:rPr lang="zh-CN" altLang="en-US" dirty="0" smtClean="0"/>
              <a:t>．打开</a:t>
            </a:r>
            <a:r>
              <a:rPr lang="en-US" dirty="0" smtClean="0"/>
              <a:t>SQL Server Management Studio</a:t>
            </a:r>
            <a:r>
              <a:rPr lang="zh-CN" altLang="en-US" dirty="0" smtClean="0"/>
              <a:t>，单击“对象资源管理器”中的“数据库”文件夹下的数据库“学生管理”；</a:t>
            </a:r>
          </a:p>
          <a:p>
            <a:r>
              <a:rPr lang="en-US" dirty="0" smtClean="0"/>
              <a:t>2</a:t>
            </a:r>
            <a:r>
              <a:rPr lang="zh-CN" altLang="en-US" dirty="0" smtClean="0"/>
              <a:t>．单击工具栏上的“新建查询”命令，打开“查询编辑器”；</a:t>
            </a:r>
          </a:p>
          <a:p>
            <a:r>
              <a:rPr lang="en-US" dirty="0" smtClean="0"/>
              <a:t>3</a:t>
            </a:r>
            <a:r>
              <a:rPr lang="zh-CN" altLang="en-US" dirty="0" smtClean="0"/>
              <a:t>．在“查询编辑器”上输入以下代码：</a:t>
            </a:r>
          </a:p>
          <a:p>
            <a:endParaRPr lang="zh-CN" altLang="en-US" dirty="0" smtClean="0"/>
          </a:p>
          <a:p>
            <a:endParaRPr lang="zh-CN" altLang="en-US" dirty="0"/>
          </a:p>
        </p:txBody>
      </p:sp>
      <p:sp>
        <p:nvSpPr>
          <p:cNvPr id="2" name="标题 1"/>
          <p:cNvSpPr>
            <a:spLocks noGrp="1"/>
          </p:cNvSpPr>
          <p:nvPr>
            <p:ph type="title"/>
          </p:nvPr>
        </p:nvSpPr>
        <p:spPr/>
        <p:txBody>
          <a:bodyPr>
            <a:normAutofit/>
          </a:bodyPr>
          <a:lstStyle/>
          <a:p>
            <a:r>
              <a:rPr lang="en-US" altLang="zh-CN" b="1" dirty="0" smtClean="0"/>
              <a:t>3.3.3 </a:t>
            </a:r>
            <a:r>
              <a:rPr lang="zh-CN" altLang="zh-CN" b="1" dirty="0" smtClean="0"/>
              <a:t>解决方案</a:t>
            </a:r>
            <a:endParaRPr lang="zh-CN" altLang="en-US" dirty="0"/>
          </a:p>
        </p:txBody>
      </p:sp>
      <p:graphicFrame>
        <p:nvGraphicFramePr>
          <p:cNvPr id="4" name="表格 3"/>
          <p:cNvGraphicFramePr>
            <a:graphicFrameLocks noGrp="1"/>
          </p:cNvGraphicFramePr>
          <p:nvPr/>
        </p:nvGraphicFramePr>
        <p:xfrm>
          <a:off x="1071538" y="4500570"/>
          <a:ext cx="5857916" cy="714380"/>
        </p:xfrm>
        <a:graphic>
          <a:graphicData uri="http://schemas.openxmlformats.org/drawingml/2006/table">
            <a:tbl>
              <a:tblPr/>
              <a:tblGrid>
                <a:gridCol w="5857916"/>
              </a:tblGrid>
              <a:tr h="714380">
                <a:tc>
                  <a:txBody>
                    <a:bodyPr/>
                    <a:lstStyle/>
                    <a:p>
                      <a:r>
                        <a:rPr lang="en-US" sz="1800" dirty="0" smtClean="0"/>
                        <a:t>DROP TABLE </a:t>
                      </a:r>
                      <a:r>
                        <a:rPr lang="zh-CN" altLang="en-US" sz="1800" dirty="0" smtClean="0"/>
                        <a:t>教师</a:t>
                      </a:r>
                    </a:p>
                    <a:p>
                      <a:r>
                        <a:rPr lang="en-US" sz="1800" dirty="0" smtClean="0"/>
                        <a:t>DROP TABLE </a:t>
                      </a:r>
                      <a:r>
                        <a:rPr lang="zh-CN" altLang="en-US" sz="1800" dirty="0" smtClean="0"/>
                        <a:t>系部</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7158" y="1071546"/>
            <a:ext cx="8572560" cy="923330"/>
          </a:xfrm>
          <a:prstGeom prst="rect">
            <a:avLst/>
          </a:prstGeom>
        </p:spPr>
        <p:txBody>
          <a:bodyPr wrap="square">
            <a:spAutoFit/>
          </a:bodyPr>
          <a:lstStyle/>
          <a:p>
            <a:r>
              <a:rPr lang="en-US" dirty="0" smtClean="0"/>
              <a:t>4</a:t>
            </a:r>
            <a:r>
              <a:rPr lang="zh-CN" altLang="en-US" dirty="0" smtClean="0"/>
              <a:t>．单击工具栏上的</a:t>
            </a:r>
            <a:r>
              <a:rPr lang="en-US" altLang="zh-CN" dirty="0" smtClean="0"/>
              <a:t>【</a:t>
            </a:r>
            <a:r>
              <a:rPr lang="zh-CN" altLang="en-US" dirty="0" smtClean="0"/>
              <a:t>执行</a:t>
            </a:r>
            <a:r>
              <a:rPr lang="en-US" altLang="zh-CN" dirty="0" smtClean="0"/>
              <a:t>】</a:t>
            </a:r>
            <a:r>
              <a:rPr lang="zh-CN" altLang="en-US" dirty="0" smtClean="0"/>
              <a:t>按钮，成功删除表“教师”表、“系部”表；</a:t>
            </a:r>
          </a:p>
          <a:p>
            <a:r>
              <a:rPr lang="en-US" dirty="0" smtClean="0"/>
              <a:t>5</a:t>
            </a:r>
            <a:r>
              <a:rPr lang="zh-CN" altLang="en-US" dirty="0" smtClean="0"/>
              <a:t>．创建设置“系部代码”为主键的“系部”表的代码，并单击工具栏上的</a:t>
            </a:r>
            <a:r>
              <a:rPr lang="en-US" altLang="zh-CN" dirty="0" smtClean="0"/>
              <a:t>【</a:t>
            </a:r>
            <a:r>
              <a:rPr lang="zh-CN" altLang="en-US" dirty="0" smtClean="0"/>
              <a:t>执行</a:t>
            </a:r>
            <a:r>
              <a:rPr lang="en-US" altLang="zh-CN" dirty="0" smtClean="0"/>
              <a:t>】</a:t>
            </a:r>
            <a:r>
              <a:rPr lang="zh-CN" altLang="en-US" dirty="0" smtClean="0"/>
              <a:t>按钮；</a:t>
            </a:r>
            <a:endParaRPr lang="zh-CN" altLang="en-US" dirty="0"/>
          </a:p>
        </p:txBody>
      </p:sp>
      <p:graphicFrame>
        <p:nvGraphicFramePr>
          <p:cNvPr id="6" name="表格 5"/>
          <p:cNvGraphicFramePr>
            <a:graphicFrameLocks noGrp="1"/>
          </p:cNvGraphicFramePr>
          <p:nvPr/>
        </p:nvGraphicFramePr>
        <p:xfrm>
          <a:off x="714348" y="2071678"/>
          <a:ext cx="5072380" cy="1402842"/>
        </p:xfrm>
        <a:graphic>
          <a:graphicData uri="http://schemas.openxmlformats.org/drawingml/2006/table">
            <a:tbl>
              <a:tblPr/>
              <a:tblGrid>
                <a:gridCol w="5072380"/>
              </a:tblGrid>
              <a:tr h="0">
                <a:tc>
                  <a:txBody>
                    <a:bodyPr/>
                    <a:lstStyle/>
                    <a:p>
                      <a:pPr indent="269875" algn="just">
                        <a:lnSpc>
                          <a:spcPts val="1560"/>
                        </a:lnSpc>
                        <a:spcAft>
                          <a:spcPts val="0"/>
                        </a:spcAft>
                      </a:pPr>
                      <a:r>
                        <a:rPr lang="en-US" sz="1050" kern="100" dirty="0">
                          <a:latin typeface="Times New Roman"/>
                          <a:ea typeface="宋体"/>
                        </a:rPr>
                        <a:t>CREATE TABLE </a:t>
                      </a:r>
                      <a:r>
                        <a:rPr lang="zh-CN" sz="1050" kern="100" dirty="0">
                          <a:latin typeface="Times New Roman"/>
                          <a:ea typeface="宋体"/>
                        </a:rPr>
                        <a:t>系部</a:t>
                      </a:r>
                    </a:p>
                    <a:p>
                      <a:pPr indent="269875" algn="just">
                        <a:lnSpc>
                          <a:spcPts val="1560"/>
                        </a:lnSpc>
                        <a:spcAft>
                          <a:spcPts val="0"/>
                        </a:spcAft>
                      </a:pPr>
                      <a:r>
                        <a:rPr lang="en-US" sz="1050" kern="100" dirty="0">
                          <a:latin typeface="Times New Roman"/>
                          <a:ea typeface="宋体"/>
                        </a:rPr>
                        <a:t>(</a:t>
                      </a:r>
                      <a:endParaRPr lang="zh-CN" sz="1050" kern="100" dirty="0">
                        <a:latin typeface="Times New Roman"/>
                        <a:ea typeface="宋体"/>
                      </a:endParaRPr>
                    </a:p>
                    <a:p>
                      <a:pPr indent="269875" algn="just">
                        <a:lnSpc>
                          <a:spcPts val="1560"/>
                        </a:lnSpc>
                        <a:spcAft>
                          <a:spcPts val="0"/>
                        </a:spcAft>
                      </a:pPr>
                      <a:r>
                        <a:rPr lang="zh-CN" sz="1050" kern="100" dirty="0">
                          <a:latin typeface="Times New Roman"/>
                          <a:ea typeface="宋体"/>
                        </a:rPr>
                        <a:t>系部代码</a:t>
                      </a:r>
                      <a:r>
                        <a:rPr lang="en-US" sz="1050" kern="100" dirty="0">
                          <a:latin typeface="Times New Roman"/>
                          <a:ea typeface="宋体"/>
                        </a:rPr>
                        <a:t>  </a:t>
                      </a:r>
                      <a:r>
                        <a:rPr lang="en-US" sz="1050" kern="100" dirty="0" err="1">
                          <a:latin typeface="Times New Roman"/>
                          <a:ea typeface="宋体"/>
                        </a:rPr>
                        <a:t>int</a:t>
                      </a:r>
                      <a:r>
                        <a:rPr lang="en-US" sz="1050" kern="100" dirty="0">
                          <a:latin typeface="Times New Roman"/>
                          <a:ea typeface="宋体"/>
                        </a:rPr>
                        <a:t> primary key ,</a:t>
                      </a:r>
                      <a:endParaRPr lang="zh-CN" sz="1050" kern="100" dirty="0">
                        <a:latin typeface="Times New Roman"/>
                        <a:ea typeface="宋体"/>
                      </a:endParaRPr>
                    </a:p>
                    <a:p>
                      <a:pPr indent="269875" algn="just">
                        <a:lnSpc>
                          <a:spcPts val="1560"/>
                        </a:lnSpc>
                        <a:spcAft>
                          <a:spcPts val="0"/>
                        </a:spcAft>
                      </a:pPr>
                      <a:r>
                        <a:rPr lang="zh-CN" sz="1050" kern="100" dirty="0">
                          <a:latin typeface="Times New Roman"/>
                          <a:ea typeface="宋体"/>
                        </a:rPr>
                        <a:t>系部名称</a:t>
                      </a:r>
                      <a:r>
                        <a:rPr lang="en-US" sz="1050" kern="100" dirty="0">
                          <a:latin typeface="Times New Roman"/>
                          <a:ea typeface="宋体"/>
                        </a:rPr>
                        <a:t>  </a:t>
                      </a:r>
                      <a:r>
                        <a:rPr lang="en-US" sz="1800" kern="100" dirty="0" err="1">
                          <a:latin typeface="Times New Roman"/>
                          <a:ea typeface="宋体"/>
                        </a:rPr>
                        <a:t>varchar</a:t>
                      </a:r>
                      <a:r>
                        <a:rPr lang="en-US" sz="1800" kern="100" dirty="0">
                          <a:latin typeface="Times New Roman"/>
                          <a:ea typeface="宋体"/>
                        </a:rPr>
                        <a:t>(50</a:t>
                      </a:r>
                      <a:r>
                        <a:rPr lang="en-US" sz="1050" kern="100" dirty="0">
                          <a:latin typeface="Times New Roman"/>
                          <a:ea typeface="宋体"/>
                        </a:rPr>
                        <a:t>) ,</a:t>
                      </a:r>
                      <a:endParaRPr lang="zh-CN" sz="1050" kern="100" dirty="0">
                        <a:latin typeface="Times New Roman"/>
                        <a:ea typeface="宋体"/>
                      </a:endParaRPr>
                    </a:p>
                    <a:p>
                      <a:pPr indent="269875" algn="just">
                        <a:lnSpc>
                          <a:spcPts val="1560"/>
                        </a:lnSpc>
                        <a:spcAft>
                          <a:spcPts val="0"/>
                        </a:spcAft>
                      </a:pPr>
                      <a:r>
                        <a:rPr lang="zh-CN" sz="1050" kern="100" dirty="0">
                          <a:latin typeface="Times New Roman"/>
                          <a:ea typeface="宋体"/>
                        </a:rPr>
                        <a:t>办公电话</a:t>
                      </a:r>
                      <a:r>
                        <a:rPr lang="en-US" sz="1050" kern="100" dirty="0">
                          <a:latin typeface="Times New Roman"/>
                          <a:ea typeface="宋体"/>
                        </a:rPr>
                        <a:t>  char(11),</a:t>
                      </a:r>
                      <a:endParaRPr lang="zh-CN" sz="1050" kern="100" dirty="0">
                        <a:latin typeface="Times New Roman"/>
                        <a:ea typeface="宋体"/>
                      </a:endParaRPr>
                    </a:p>
                    <a:p>
                      <a:pPr indent="269875" algn="just">
                        <a:lnSpc>
                          <a:spcPts val="1560"/>
                        </a:lnSpc>
                        <a:spcAft>
                          <a:spcPts val="0"/>
                        </a:spcAft>
                      </a:pPr>
                      <a:r>
                        <a:rPr lang="zh-CN" sz="1050" kern="100" dirty="0">
                          <a:latin typeface="Times New Roman"/>
                          <a:ea typeface="宋体"/>
                        </a:rPr>
                        <a:t>系主任</a:t>
                      </a:r>
                      <a:r>
                        <a:rPr lang="en-US" sz="1050" kern="100" dirty="0">
                          <a:latin typeface="Times New Roman"/>
                          <a:ea typeface="宋体"/>
                        </a:rPr>
                        <a:t>    </a:t>
                      </a:r>
                      <a:r>
                        <a:rPr lang="en-US" sz="1050" kern="100" dirty="0" err="1">
                          <a:latin typeface="Times New Roman"/>
                          <a:ea typeface="宋体"/>
                        </a:rPr>
                        <a:t>varchar</a:t>
                      </a:r>
                      <a:r>
                        <a:rPr lang="en-US" sz="1050" kern="100" dirty="0">
                          <a:latin typeface="Times New Roman"/>
                          <a:ea typeface="宋体"/>
                        </a:rPr>
                        <a:t>(20)</a:t>
                      </a:r>
                      <a:endParaRPr lang="zh-CN" sz="1050" kern="100" dirty="0">
                        <a:latin typeface="Times New Roman"/>
                        <a:ea typeface="宋体"/>
                      </a:endParaRPr>
                    </a:p>
                    <a:p>
                      <a:pPr indent="269875" algn="just">
                        <a:lnSpc>
                          <a:spcPts val="1560"/>
                        </a:lnSpc>
                        <a:spcAft>
                          <a:spcPts val="0"/>
                        </a:spcAft>
                      </a:pPr>
                      <a:r>
                        <a:rPr lang="en-US" sz="1050" kern="100" dirty="0">
                          <a:latin typeface="Times New Roman"/>
                          <a:ea typeface="宋体"/>
                        </a:rPr>
                        <a:t>)</a:t>
                      </a:r>
                      <a:endParaRPr lang="zh-CN" sz="105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5601" name="Rectangle 1"/>
          <p:cNvSpPr>
            <a:spLocks noChangeArrowheads="1"/>
          </p:cNvSpPr>
          <p:nvPr/>
        </p:nvSpPr>
        <p:spPr bwMode="auto">
          <a:xfrm>
            <a:off x="285720" y="3786190"/>
            <a:ext cx="8643966"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．创建“教师”表，与“系部”表关联的代码，并单击工具栏上的</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按钮；</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p:txBody>
      </p:sp>
      <p:graphicFrame>
        <p:nvGraphicFramePr>
          <p:cNvPr id="8" name="表格 7"/>
          <p:cNvGraphicFramePr>
            <a:graphicFrameLocks noGrp="1"/>
          </p:cNvGraphicFramePr>
          <p:nvPr/>
        </p:nvGraphicFramePr>
        <p:xfrm>
          <a:off x="928662" y="4286256"/>
          <a:ext cx="6143668" cy="2235200"/>
        </p:xfrm>
        <a:graphic>
          <a:graphicData uri="http://schemas.openxmlformats.org/drawingml/2006/table">
            <a:tbl>
              <a:tblPr/>
              <a:tblGrid>
                <a:gridCol w="6143668"/>
              </a:tblGrid>
              <a:tr h="0">
                <a:tc>
                  <a:txBody>
                    <a:bodyPr/>
                    <a:lstStyle/>
                    <a:p>
                      <a:pPr indent="269875" algn="just">
                        <a:lnSpc>
                          <a:spcPts val="1560"/>
                        </a:lnSpc>
                        <a:spcAft>
                          <a:spcPts val="0"/>
                        </a:spcAft>
                      </a:pPr>
                      <a:r>
                        <a:rPr lang="en-US" sz="1800" kern="100" dirty="0">
                          <a:latin typeface="Times New Roman"/>
                          <a:ea typeface="宋体"/>
                        </a:rPr>
                        <a:t>CREATE TABLE </a:t>
                      </a:r>
                      <a:r>
                        <a:rPr lang="zh-CN" sz="1800" kern="100" dirty="0">
                          <a:latin typeface="Times New Roman"/>
                          <a:ea typeface="宋体"/>
                        </a:rPr>
                        <a:t>教师</a:t>
                      </a:r>
                    </a:p>
                    <a:p>
                      <a:pPr indent="269875" algn="just">
                        <a:lnSpc>
                          <a:spcPts val="1560"/>
                        </a:lnSpc>
                        <a:spcAft>
                          <a:spcPts val="0"/>
                        </a:spcAft>
                      </a:pPr>
                      <a:r>
                        <a:rPr lang="en-US" sz="1800" kern="100" dirty="0">
                          <a:latin typeface="Times New Roman"/>
                          <a:ea typeface="宋体"/>
                        </a:rPr>
                        <a:t>(</a:t>
                      </a:r>
                      <a:endParaRPr lang="zh-CN" sz="1800" kern="100" dirty="0">
                        <a:latin typeface="Times New Roman"/>
                        <a:ea typeface="宋体"/>
                      </a:endParaRPr>
                    </a:p>
                    <a:p>
                      <a:pPr indent="269875" algn="just">
                        <a:lnSpc>
                          <a:spcPts val="1560"/>
                        </a:lnSpc>
                        <a:spcAft>
                          <a:spcPts val="0"/>
                        </a:spcAft>
                      </a:pPr>
                      <a:r>
                        <a:rPr lang="zh-CN" sz="1800" kern="100" dirty="0">
                          <a:latin typeface="Times New Roman"/>
                          <a:ea typeface="宋体"/>
                        </a:rPr>
                        <a:t>教师编号</a:t>
                      </a:r>
                      <a:r>
                        <a:rPr lang="en-US" sz="1800" kern="100" dirty="0">
                          <a:latin typeface="Times New Roman"/>
                          <a:ea typeface="宋体"/>
                        </a:rPr>
                        <a:t> </a:t>
                      </a:r>
                      <a:r>
                        <a:rPr lang="en-US" sz="1800" kern="100" dirty="0" err="1">
                          <a:latin typeface="Times New Roman"/>
                          <a:ea typeface="宋体"/>
                        </a:rPr>
                        <a:t>int</a:t>
                      </a:r>
                      <a:r>
                        <a:rPr lang="en-US" sz="1800" kern="100" dirty="0">
                          <a:latin typeface="Times New Roman"/>
                          <a:ea typeface="宋体"/>
                        </a:rPr>
                        <a:t> primary key,</a:t>
                      </a:r>
                      <a:endParaRPr lang="zh-CN" sz="1800" kern="100" dirty="0">
                        <a:latin typeface="Times New Roman"/>
                        <a:ea typeface="宋体"/>
                      </a:endParaRPr>
                    </a:p>
                    <a:p>
                      <a:pPr indent="269875" algn="just">
                        <a:lnSpc>
                          <a:spcPts val="1560"/>
                        </a:lnSpc>
                        <a:spcAft>
                          <a:spcPts val="0"/>
                        </a:spcAft>
                      </a:pPr>
                      <a:r>
                        <a:rPr lang="zh-CN" sz="1800" kern="100" dirty="0">
                          <a:latin typeface="Times New Roman"/>
                          <a:ea typeface="宋体"/>
                        </a:rPr>
                        <a:t>教师姓名</a:t>
                      </a:r>
                      <a:r>
                        <a:rPr lang="en-US" sz="1800" kern="100" dirty="0">
                          <a:latin typeface="Times New Roman"/>
                          <a:ea typeface="宋体"/>
                        </a:rPr>
                        <a:t> </a:t>
                      </a:r>
                      <a:r>
                        <a:rPr lang="en-US" sz="1800" kern="100" dirty="0" err="1">
                          <a:latin typeface="Times New Roman"/>
                          <a:ea typeface="宋体"/>
                        </a:rPr>
                        <a:t>varchar</a:t>
                      </a:r>
                      <a:r>
                        <a:rPr lang="en-US" sz="1800" kern="100" dirty="0">
                          <a:latin typeface="Times New Roman"/>
                          <a:ea typeface="宋体"/>
                        </a:rPr>
                        <a:t>(50) not null,</a:t>
                      </a:r>
                      <a:endParaRPr lang="zh-CN" sz="1800" kern="100" dirty="0">
                        <a:latin typeface="Times New Roman"/>
                        <a:ea typeface="宋体"/>
                      </a:endParaRPr>
                    </a:p>
                    <a:p>
                      <a:pPr indent="269875" algn="just">
                        <a:lnSpc>
                          <a:spcPts val="1560"/>
                        </a:lnSpc>
                        <a:spcAft>
                          <a:spcPts val="0"/>
                        </a:spcAft>
                      </a:pPr>
                      <a:r>
                        <a:rPr lang="zh-CN" sz="1800" kern="100" dirty="0">
                          <a:latin typeface="Times New Roman"/>
                          <a:ea typeface="宋体"/>
                        </a:rPr>
                        <a:t>性别</a:t>
                      </a:r>
                      <a:r>
                        <a:rPr lang="en-US" sz="1800" kern="100" dirty="0">
                          <a:latin typeface="Times New Roman"/>
                          <a:ea typeface="宋体"/>
                        </a:rPr>
                        <a:t>     char(2) check(</a:t>
                      </a:r>
                      <a:r>
                        <a:rPr lang="zh-CN" sz="1800" kern="100" dirty="0">
                          <a:latin typeface="Times New Roman"/>
                          <a:ea typeface="宋体"/>
                        </a:rPr>
                        <a:t>性别</a:t>
                      </a:r>
                      <a:r>
                        <a:rPr lang="en-US" sz="1800" kern="100" dirty="0">
                          <a:latin typeface="Times New Roman"/>
                          <a:ea typeface="宋体"/>
                        </a:rPr>
                        <a:t>='</a:t>
                      </a:r>
                      <a:r>
                        <a:rPr lang="zh-CN" sz="1800" kern="100" dirty="0">
                          <a:latin typeface="Times New Roman"/>
                          <a:ea typeface="宋体"/>
                        </a:rPr>
                        <a:t>男</a:t>
                      </a:r>
                      <a:r>
                        <a:rPr lang="en-US" sz="1800" kern="100" dirty="0">
                          <a:latin typeface="Times New Roman"/>
                          <a:ea typeface="宋体"/>
                        </a:rPr>
                        <a:t>' or </a:t>
                      </a:r>
                      <a:r>
                        <a:rPr lang="zh-CN" sz="1800" kern="100" dirty="0">
                          <a:latin typeface="Times New Roman"/>
                          <a:ea typeface="宋体"/>
                        </a:rPr>
                        <a:t>性别</a:t>
                      </a:r>
                      <a:r>
                        <a:rPr lang="en-US" sz="1800" kern="100" dirty="0">
                          <a:latin typeface="Times New Roman"/>
                          <a:ea typeface="宋体"/>
                        </a:rPr>
                        <a:t>='</a:t>
                      </a:r>
                      <a:r>
                        <a:rPr lang="zh-CN" sz="1800" kern="100" dirty="0">
                          <a:latin typeface="Times New Roman"/>
                          <a:ea typeface="宋体"/>
                        </a:rPr>
                        <a:t>女</a:t>
                      </a:r>
                      <a:r>
                        <a:rPr lang="en-US" sz="1800" kern="100" dirty="0">
                          <a:latin typeface="Times New Roman"/>
                          <a:ea typeface="宋体"/>
                        </a:rPr>
                        <a:t>'),</a:t>
                      </a:r>
                      <a:endParaRPr lang="zh-CN" sz="1800" kern="100" dirty="0">
                        <a:latin typeface="Times New Roman"/>
                        <a:ea typeface="宋体"/>
                      </a:endParaRPr>
                    </a:p>
                    <a:p>
                      <a:pPr indent="269875" algn="just">
                        <a:lnSpc>
                          <a:spcPts val="1560"/>
                        </a:lnSpc>
                        <a:spcAft>
                          <a:spcPts val="0"/>
                        </a:spcAft>
                      </a:pPr>
                      <a:r>
                        <a:rPr lang="zh-CN" sz="1800" kern="100" dirty="0">
                          <a:latin typeface="Times New Roman"/>
                          <a:ea typeface="宋体"/>
                        </a:rPr>
                        <a:t>职称</a:t>
                      </a:r>
                      <a:r>
                        <a:rPr lang="en-US" sz="1800" kern="100" dirty="0">
                          <a:latin typeface="Times New Roman"/>
                          <a:ea typeface="宋体"/>
                        </a:rPr>
                        <a:t>     </a:t>
                      </a:r>
                      <a:r>
                        <a:rPr lang="en-US" sz="1800" kern="100" dirty="0" err="1">
                          <a:latin typeface="Times New Roman"/>
                          <a:ea typeface="宋体"/>
                        </a:rPr>
                        <a:t>varchar</a:t>
                      </a:r>
                      <a:r>
                        <a:rPr lang="en-US" sz="1800" kern="100" dirty="0">
                          <a:latin typeface="Times New Roman"/>
                          <a:ea typeface="宋体"/>
                        </a:rPr>
                        <a:t>(20),</a:t>
                      </a:r>
                      <a:endParaRPr lang="zh-CN" sz="1800" kern="100" dirty="0">
                        <a:latin typeface="Times New Roman"/>
                        <a:ea typeface="宋体"/>
                      </a:endParaRPr>
                    </a:p>
                    <a:p>
                      <a:pPr indent="269875" algn="just">
                        <a:lnSpc>
                          <a:spcPts val="1560"/>
                        </a:lnSpc>
                        <a:spcAft>
                          <a:spcPts val="0"/>
                        </a:spcAft>
                      </a:pPr>
                      <a:r>
                        <a:rPr lang="zh-CN" sz="1800" kern="100" dirty="0">
                          <a:latin typeface="Times New Roman"/>
                          <a:ea typeface="宋体"/>
                        </a:rPr>
                        <a:t>学历</a:t>
                      </a:r>
                      <a:r>
                        <a:rPr lang="en-US" sz="1800" kern="100" dirty="0">
                          <a:latin typeface="Times New Roman"/>
                          <a:ea typeface="宋体"/>
                        </a:rPr>
                        <a:t>     </a:t>
                      </a:r>
                      <a:r>
                        <a:rPr lang="en-US" sz="1800" kern="100" dirty="0" err="1">
                          <a:latin typeface="Times New Roman"/>
                          <a:ea typeface="宋体"/>
                        </a:rPr>
                        <a:t>varchar</a:t>
                      </a:r>
                      <a:r>
                        <a:rPr lang="en-US" sz="1800" kern="100" dirty="0">
                          <a:latin typeface="Times New Roman"/>
                          <a:ea typeface="宋体"/>
                        </a:rPr>
                        <a:t>(20),</a:t>
                      </a:r>
                      <a:endParaRPr lang="zh-CN" sz="1800" kern="100" dirty="0">
                        <a:latin typeface="Times New Roman"/>
                        <a:ea typeface="宋体"/>
                      </a:endParaRPr>
                    </a:p>
                    <a:p>
                      <a:pPr indent="269875" algn="just">
                        <a:lnSpc>
                          <a:spcPts val="1560"/>
                        </a:lnSpc>
                        <a:spcAft>
                          <a:spcPts val="0"/>
                        </a:spcAft>
                      </a:pPr>
                      <a:r>
                        <a:rPr lang="zh-CN" sz="1800" kern="100" dirty="0">
                          <a:latin typeface="Times New Roman"/>
                          <a:ea typeface="宋体"/>
                        </a:rPr>
                        <a:t>学位</a:t>
                      </a:r>
                      <a:r>
                        <a:rPr lang="en-US" sz="1800" kern="100" dirty="0">
                          <a:latin typeface="Times New Roman"/>
                          <a:ea typeface="宋体"/>
                        </a:rPr>
                        <a:t>     </a:t>
                      </a:r>
                      <a:r>
                        <a:rPr lang="en-US" sz="1800" kern="100" dirty="0" err="1">
                          <a:latin typeface="Times New Roman"/>
                          <a:ea typeface="宋体"/>
                        </a:rPr>
                        <a:t>varchar</a:t>
                      </a:r>
                      <a:r>
                        <a:rPr lang="en-US" sz="1800" kern="100" dirty="0">
                          <a:latin typeface="Times New Roman"/>
                          <a:ea typeface="宋体"/>
                        </a:rPr>
                        <a:t>(20),</a:t>
                      </a:r>
                      <a:endParaRPr lang="zh-CN" sz="1800" kern="100" dirty="0">
                        <a:latin typeface="Times New Roman"/>
                        <a:ea typeface="宋体"/>
                      </a:endParaRPr>
                    </a:p>
                    <a:p>
                      <a:pPr indent="269875" algn="just">
                        <a:lnSpc>
                          <a:spcPts val="1560"/>
                        </a:lnSpc>
                        <a:spcAft>
                          <a:spcPts val="0"/>
                        </a:spcAft>
                      </a:pPr>
                      <a:r>
                        <a:rPr lang="zh-CN" sz="1800" kern="100" dirty="0">
                          <a:latin typeface="Times New Roman"/>
                          <a:ea typeface="宋体"/>
                        </a:rPr>
                        <a:t>专业</a:t>
                      </a:r>
                      <a:r>
                        <a:rPr lang="en-US" sz="1800" kern="100" dirty="0">
                          <a:latin typeface="Times New Roman"/>
                          <a:ea typeface="宋体"/>
                        </a:rPr>
                        <a:t>     </a:t>
                      </a:r>
                      <a:r>
                        <a:rPr lang="en-US" sz="1800" kern="100" dirty="0" err="1">
                          <a:latin typeface="Times New Roman"/>
                          <a:ea typeface="宋体"/>
                        </a:rPr>
                        <a:t>varchar</a:t>
                      </a:r>
                      <a:r>
                        <a:rPr lang="en-US" sz="1800" kern="100" dirty="0">
                          <a:latin typeface="Times New Roman"/>
                          <a:ea typeface="宋体"/>
                        </a:rPr>
                        <a:t>(20),</a:t>
                      </a:r>
                      <a:endParaRPr lang="zh-CN" sz="1800" kern="100" dirty="0">
                        <a:latin typeface="Times New Roman"/>
                        <a:ea typeface="宋体"/>
                      </a:endParaRPr>
                    </a:p>
                    <a:p>
                      <a:pPr indent="269875" algn="just">
                        <a:lnSpc>
                          <a:spcPts val="1560"/>
                        </a:lnSpc>
                        <a:spcAft>
                          <a:spcPts val="0"/>
                        </a:spcAft>
                      </a:pPr>
                      <a:r>
                        <a:rPr lang="zh-CN" sz="1800" kern="100" dirty="0">
                          <a:latin typeface="Times New Roman"/>
                          <a:ea typeface="宋体"/>
                        </a:rPr>
                        <a:t>系部代码</a:t>
                      </a:r>
                      <a:r>
                        <a:rPr lang="en-US" sz="1800" kern="100" dirty="0">
                          <a:latin typeface="Times New Roman"/>
                          <a:ea typeface="宋体"/>
                        </a:rPr>
                        <a:t> </a:t>
                      </a:r>
                      <a:r>
                        <a:rPr lang="en-US" sz="1800" kern="100" dirty="0" err="1">
                          <a:latin typeface="Times New Roman"/>
                          <a:ea typeface="宋体"/>
                        </a:rPr>
                        <a:t>int</a:t>
                      </a:r>
                      <a:r>
                        <a:rPr lang="en-US" sz="1800" kern="100" dirty="0">
                          <a:latin typeface="Times New Roman"/>
                          <a:ea typeface="宋体"/>
                        </a:rPr>
                        <a:t> foreign key references </a:t>
                      </a:r>
                      <a:r>
                        <a:rPr lang="zh-CN" sz="1800" kern="100" dirty="0">
                          <a:latin typeface="Times New Roman"/>
                          <a:ea typeface="宋体"/>
                        </a:rPr>
                        <a:t>系部</a:t>
                      </a:r>
                      <a:r>
                        <a:rPr lang="en-US" sz="1800" kern="100" dirty="0">
                          <a:latin typeface="Times New Roman"/>
                          <a:ea typeface="宋体"/>
                        </a:rPr>
                        <a:t>(</a:t>
                      </a:r>
                      <a:r>
                        <a:rPr lang="zh-CN" sz="1800" kern="100" dirty="0">
                          <a:latin typeface="Times New Roman"/>
                          <a:ea typeface="宋体"/>
                        </a:rPr>
                        <a:t>系部代码</a:t>
                      </a:r>
                      <a:r>
                        <a:rPr lang="en-US" sz="1800" kern="100" dirty="0">
                          <a:latin typeface="Times New Roman"/>
                          <a:ea typeface="宋体"/>
                        </a:rPr>
                        <a:t>)</a:t>
                      </a:r>
                      <a:endParaRPr lang="zh-CN" sz="1800" kern="100" dirty="0">
                        <a:latin typeface="Times New Roman"/>
                        <a:ea typeface="宋体"/>
                      </a:endParaRPr>
                    </a:p>
                    <a:p>
                      <a:pPr indent="269875" algn="just">
                        <a:lnSpc>
                          <a:spcPts val="1560"/>
                        </a:lnSpc>
                        <a:spcAft>
                          <a:spcPts val="0"/>
                        </a:spcAft>
                      </a:pPr>
                      <a:r>
                        <a:rPr lang="en-US" sz="1800" kern="100" dirty="0">
                          <a:latin typeface="Times New Roman"/>
                          <a:ea typeface="宋体"/>
                        </a:rPr>
                        <a:t>)</a:t>
                      </a:r>
                      <a:endParaRPr lang="zh-CN" sz="18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smtClean="0"/>
              <a:t>数据库中的表如果不需要了，会占用空间，则需要把表删除。</a:t>
            </a:r>
          </a:p>
          <a:p>
            <a:r>
              <a:rPr lang="zh-CN" altLang="en-US" dirty="0" smtClean="0"/>
              <a:t>删除一个表的时候，表中的数据，表的结构及与表有关的所有对象都被删除，但是不能删除系统表和有外键约束引用的主表。</a:t>
            </a:r>
          </a:p>
          <a:p>
            <a:r>
              <a:rPr lang="zh-CN" altLang="en-US" dirty="0" smtClean="0"/>
              <a:t>删除表使用</a:t>
            </a:r>
            <a:r>
              <a:rPr lang="en-US" dirty="0" smtClean="0"/>
              <a:t>DROP TABLE</a:t>
            </a:r>
            <a:r>
              <a:rPr lang="zh-CN" altLang="en-US" dirty="0" smtClean="0"/>
              <a:t>语句，语法格式为：</a:t>
            </a:r>
          </a:p>
          <a:p>
            <a:pPr>
              <a:buNone/>
            </a:pPr>
            <a:r>
              <a:rPr lang="en-US" dirty="0" smtClean="0"/>
              <a:t>         DROP TABLE </a:t>
            </a:r>
            <a:r>
              <a:rPr lang="zh-CN" altLang="en-US" dirty="0" smtClean="0"/>
              <a:t>表名</a:t>
            </a:r>
            <a:endParaRPr lang="zh-CN" altLang="en-US" dirty="0"/>
          </a:p>
        </p:txBody>
      </p:sp>
      <p:sp>
        <p:nvSpPr>
          <p:cNvPr id="2" name="标题 1"/>
          <p:cNvSpPr>
            <a:spLocks noGrp="1"/>
          </p:cNvSpPr>
          <p:nvPr>
            <p:ph type="title"/>
          </p:nvPr>
        </p:nvSpPr>
        <p:spPr/>
        <p:txBody>
          <a:bodyPr>
            <a:normAutofit/>
          </a:bodyPr>
          <a:lstStyle/>
          <a:p>
            <a:r>
              <a:rPr lang="en-US" altLang="zh-CN" b="1" dirty="0" smtClean="0"/>
              <a:t>3.3.4 </a:t>
            </a:r>
            <a:r>
              <a:rPr lang="zh-CN" altLang="zh-CN" b="1" dirty="0" smtClean="0"/>
              <a:t>知识总结</a:t>
            </a:r>
            <a:endParaRPr lang="zh-CN" alt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nvGraphicFramePr>
        <p:xfrm>
          <a:off x="1000100" y="2000240"/>
          <a:ext cx="5072380" cy="549912"/>
        </p:xfrm>
        <a:graphic>
          <a:graphicData uri="http://schemas.openxmlformats.org/drawingml/2006/table">
            <a:tbl>
              <a:tblPr/>
              <a:tblGrid>
                <a:gridCol w="5072380"/>
              </a:tblGrid>
              <a:tr h="549912">
                <a:tc>
                  <a:txBody>
                    <a:bodyPr/>
                    <a:lstStyle/>
                    <a:p>
                      <a:pPr indent="269875" algn="just">
                        <a:lnSpc>
                          <a:spcPts val="1560"/>
                        </a:lnSpc>
                        <a:spcAft>
                          <a:spcPts val="0"/>
                        </a:spcAft>
                      </a:pPr>
                      <a:r>
                        <a:rPr lang="en-US" sz="1800" kern="100" dirty="0">
                          <a:latin typeface="Times New Roman"/>
                          <a:ea typeface="宋体"/>
                        </a:rPr>
                        <a:t>DROP TABLE </a:t>
                      </a:r>
                      <a:r>
                        <a:rPr lang="zh-CN" sz="1800" kern="100" dirty="0">
                          <a:latin typeface="Times New Roman"/>
                          <a:ea typeface="宋体"/>
                        </a:rPr>
                        <a:t>辅导员评价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5361" name="Rectangle 1"/>
          <p:cNvSpPr>
            <a:spLocks noChangeArrowheads="1"/>
          </p:cNvSpPr>
          <p:nvPr/>
        </p:nvSpPr>
        <p:spPr bwMode="auto">
          <a:xfrm>
            <a:off x="285720" y="1000108"/>
            <a:ext cx="864399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例</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3-18】</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删除数据库“学生管理”中的“辅导员评价”表。</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）打开“查询编辑器”；</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）输入代码：</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p:txBody>
      </p:sp>
      <p:sp>
        <p:nvSpPr>
          <p:cNvPr id="8" name="矩形 7"/>
          <p:cNvSpPr/>
          <p:nvPr/>
        </p:nvSpPr>
        <p:spPr>
          <a:xfrm>
            <a:off x="857224" y="3143248"/>
            <a:ext cx="4262705" cy="369332"/>
          </a:xfrm>
          <a:prstGeom prst="rect">
            <a:avLst/>
          </a:prstGeom>
        </p:spPr>
        <p:txBody>
          <a:bodyPr wrap="none">
            <a:spAutoFit/>
          </a:bodyPr>
          <a:lstStyle/>
          <a:p>
            <a:pPr indent="269875" fontAlgn="base">
              <a:spcBef>
                <a:spcPct val="0"/>
              </a:spcBef>
              <a:spcAft>
                <a:spcPct val="0"/>
              </a:spcAft>
            </a:pPr>
            <a:r>
              <a:rPr lang="zh-CN" altLang="en-US" dirty="0" smtClean="0">
                <a:latin typeface="Times New Roman" pitchFamily="18" charset="0"/>
                <a:ea typeface="宋体" pitchFamily="2" charset="-122"/>
                <a:cs typeface="Times New Roman" pitchFamily="18" charset="0"/>
              </a:rPr>
              <a:t>（</a:t>
            </a:r>
            <a:r>
              <a:rPr lang="en-US" altLang="zh-CN" dirty="0" smtClean="0">
                <a:latin typeface="Times New Roman" pitchFamily="18" charset="0"/>
                <a:ea typeface="宋体" pitchFamily="2" charset="-122"/>
                <a:cs typeface="Times New Roman" pitchFamily="18" charset="0"/>
              </a:rPr>
              <a:t>3</a:t>
            </a:r>
            <a:r>
              <a:rPr lang="zh-CN" altLang="en-US" dirty="0" smtClean="0">
                <a:latin typeface="Times New Roman" pitchFamily="18" charset="0"/>
                <a:ea typeface="宋体" pitchFamily="2" charset="-122"/>
                <a:cs typeface="Times New Roman" pitchFamily="18" charset="0"/>
              </a:rPr>
              <a:t>）单击工具栏上的“执行”按钮。</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2143116"/>
            <a:ext cx="7408333" cy="2214578"/>
          </a:xfrm>
        </p:spPr>
        <p:txBody>
          <a:bodyPr>
            <a:normAutofit fontScale="85000" lnSpcReduction="10000"/>
          </a:bodyPr>
          <a:lstStyle/>
          <a:p>
            <a:r>
              <a:rPr lang="zh-CN" altLang="en-US" dirty="0" smtClean="0"/>
              <a:t>在数据库“销售”中，表</a:t>
            </a:r>
            <a:r>
              <a:rPr lang="en-US" dirty="0" smtClean="0"/>
              <a:t>3-20</a:t>
            </a:r>
            <a:r>
              <a:rPr lang="zh-CN" altLang="en-US" dirty="0" smtClean="0"/>
              <a:t>中发现了很多问题，“价格”字段的数据类型应该为</a:t>
            </a:r>
            <a:r>
              <a:rPr lang="en-US" dirty="0" smtClean="0"/>
              <a:t>money</a:t>
            </a:r>
            <a:r>
              <a:rPr lang="zh-CN" altLang="en-US" dirty="0" smtClean="0"/>
              <a:t>，添加“保质期”字段，默认值为</a:t>
            </a:r>
            <a:r>
              <a:rPr lang="en-US" dirty="0" smtClean="0"/>
              <a:t>30</a:t>
            </a:r>
            <a:r>
              <a:rPr lang="zh-CN" altLang="en-US" dirty="0" smtClean="0"/>
              <a:t>，设置“商品</a:t>
            </a:r>
            <a:r>
              <a:rPr lang="en-US" dirty="0" smtClean="0"/>
              <a:t>ID</a:t>
            </a:r>
            <a:r>
              <a:rPr lang="zh-CN" altLang="en-US" dirty="0" smtClean="0"/>
              <a:t>”字段为主键。为此，把“商品”表删除，然后创建合适的“商品”表。</a:t>
            </a:r>
          </a:p>
          <a:p>
            <a:r>
              <a:rPr lang="en-US" dirty="0" smtClean="0"/>
              <a:t>1</a:t>
            </a:r>
            <a:r>
              <a:rPr lang="zh-CN" altLang="en-US" dirty="0" smtClean="0"/>
              <a:t>．单击工具栏上的“新建查询”命令，打开“查询编辑器”；</a:t>
            </a:r>
          </a:p>
          <a:p>
            <a:r>
              <a:rPr lang="en-US" dirty="0" smtClean="0"/>
              <a:t>2</a:t>
            </a:r>
            <a:r>
              <a:rPr lang="zh-CN" altLang="en-US" dirty="0" smtClean="0"/>
              <a:t>．在“销售”数据库中，在“查询编辑器”上输入以下代码：</a:t>
            </a:r>
            <a:endParaRPr lang="zh-CN" altLang="en-US" dirty="0"/>
          </a:p>
        </p:txBody>
      </p:sp>
      <p:sp>
        <p:nvSpPr>
          <p:cNvPr id="2" name="标题 1"/>
          <p:cNvSpPr>
            <a:spLocks noGrp="1"/>
          </p:cNvSpPr>
          <p:nvPr>
            <p:ph type="title"/>
          </p:nvPr>
        </p:nvSpPr>
        <p:spPr/>
        <p:txBody>
          <a:bodyPr>
            <a:normAutofit/>
          </a:bodyPr>
          <a:lstStyle/>
          <a:p>
            <a:r>
              <a:rPr lang="en-US" altLang="zh-CN" b="1" dirty="0" smtClean="0"/>
              <a:t>3.3.5 </a:t>
            </a:r>
            <a:r>
              <a:rPr lang="zh-CN" altLang="zh-CN" b="1" dirty="0" smtClean="0"/>
              <a:t>应用实践</a:t>
            </a:r>
            <a:endParaRPr lang="zh-CN" altLang="en-US" dirty="0"/>
          </a:p>
        </p:txBody>
      </p:sp>
      <p:graphicFrame>
        <p:nvGraphicFramePr>
          <p:cNvPr id="4" name="表格 3"/>
          <p:cNvGraphicFramePr>
            <a:graphicFrameLocks noGrp="1"/>
          </p:cNvGraphicFramePr>
          <p:nvPr/>
        </p:nvGraphicFramePr>
        <p:xfrm>
          <a:off x="785786" y="4214818"/>
          <a:ext cx="5667375" cy="356681"/>
        </p:xfrm>
        <a:graphic>
          <a:graphicData uri="http://schemas.openxmlformats.org/drawingml/2006/table">
            <a:tbl>
              <a:tblPr/>
              <a:tblGrid>
                <a:gridCol w="5667375"/>
              </a:tblGrid>
              <a:tr h="356681">
                <a:tc>
                  <a:txBody>
                    <a:bodyPr/>
                    <a:lstStyle/>
                    <a:p>
                      <a:pPr indent="269875" algn="just">
                        <a:lnSpc>
                          <a:spcPts val="1560"/>
                        </a:lnSpc>
                        <a:spcAft>
                          <a:spcPts val="0"/>
                        </a:spcAft>
                      </a:pPr>
                      <a:r>
                        <a:rPr lang="en-US" sz="1800" kern="1200" dirty="0" smtClean="0">
                          <a:solidFill>
                            <a:schemeClr val="tx1"/>
                          </a:solidFill>
                          <a:latin typeface="+mn-lt"/>
                          <a:ea typeface="+mn-ea"/>
                          <a:cs typeface="+mn-cs"/>
                        </a:rPr>
                        <a:t>DROP TABLE </a:t>
                      </a:r>
                      <a:r>
                        <a:rPr lang="zh-CN" altLang="en-US" sz="1800" kern="1200" dirty="0" smtClean="0">
                          <a:solidFill>
                            <a:schemeClr val="tx1"/>
                          </a:solidFill>
                          <a:latin typeface="+mn-lt"/>
                          <a:ea typeface="+mn-ea"/>
                          <a:cs typeface="+mn-cs"/>
                        </a:rPr>
                        <a:t>商品</a:t>
                      </a:r>
                      <a:endParaRPr lang="zh-CN" sz="105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928662" y="4786322"/>
            <a:ext cx="6572296" cy="369332"/>
          </a:xfrm>
          <a:prstGeom prst="rect">
            <a:avLst/>
          </a:prstGeom>
        </p:spPr>
        <p:txBody>
          <a:bodyPr wrap="square">
            <a:spAutoFit/>
          </a:bodyPr>
          <a:lstStyle/>
          <a:p>
            <a:r>
              <a:rPr lang="en-US" dirty="0" smtClean="0"/>
              <a:t>3</a:t>
            </a:r>
            <a:r>
              <a:rPr lang="zh-CN" altLang="en-US" dirty="0" smtClean="0"/>
              <a:t>．单击工具栏上的</a:t>
            </a:r>
            <a:r>
              <a:rPr lang="en-US" altLang="zh-CN" dirty="0" smtClean="0"/>
              <a:t>【</a:t>
            </a:r>
            <a:r>
              <a:rPr lang="zh-CN" altLang="en-US" dirty="0" smtClean="0"/>
              <a:t>执行</a:t>
            </a:r>
            <a:r>
              <a:rPr lang="en-US" altLang="zh-CN" dirty="0" smtClean="0"/>
              <a:t>】</a:t>
            </a:r>
            <a:r>
              <a:rPr lang="zh-CN" altLang="en-US" dirty="0" smtClean="0"/>
              <a:t>按钮，成功删除表“商品”表；</a:t>
            </a:r>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714348" y="1714488"/>
          <a:ext cx="4860290" cy="1928826"/>
        </p:xfrm>
        <a:graphic>
          <a:graphicData uri="http://schemas.openxmlformats.org/drawingml/2006/table">
            <a:tbl>
              <a:tblPr/>
              <a:tblGrid>
                <a:gridCol w="4860290"/>
              </a:tblGrid>
              <a:tr h="1928826">
                <a:tc>
                  <a:txBody>
                    <a:bodyPr/>
                    <a:lstStyle/>
                    <a:p>
                      <a:pPr indent="269875" algn="just">
                        <a:lnSpc>
                          <a:spcPts val="1560"/>
                        </a:lnSpc>
                        <a:spcAft>
                          <a:spcPts val="0"/>
                        </a:spcAft>
                      </a:pPr>
                      <a:r>
                        <a:rPr lang="en-US" sz="1800" kern="100" dirty="0">
                          <a:latin typeface="Times New Roman"/>
                          <a:ea typeface="宋体"/>
                        </a:rPr>
                        <a:t>CREATE TABLE </a:t>
                      </a:r>
                      <a:r>
                        <a:rPr lang="zh-CN" sz="1800" kern="100" dirty="0">
                          <a:latin typeface="Times New Roman"/>
                          <a:ea typeface="宋体"/>
                        </a:rPr>
                        <a:t>商品</a:t>
                      </a:r>
                    </a:p>
                    <a:p>
                      <a:pPr indent="269875" algn="just">
                        <a:lnSpc>
                          <a:spcPts val="1560"/>
                        </a:lnSpc>
                        <a:spcAft>
                          <a:spcPts val="0"/>
                        </a:spcAft>
                      </a:pPr>
                      <a:r>
                        <a:rPr lang="en-US" sz="1800" kern="100" dirty="0">
                          <a:latin typeface="Times New Roman"/>
                          <a:ea typeface="宋体"/>
                        </a:rPr>
                        <a:t>(</a:t>
                      </a:r>
                      <a:endParaRPr lang="zh-CN" sz="1800" kern="100" dirty="0">
                        <a:latin typeface="Times New Roman"/>
                        <a:ea typeface="宋体"/>
                      </a:endParaRPr>
                    </a:p>
                    <a:p>
                      <a:pPr indent="269875" algn="just">
                        <a:lnSpc>
                          <a:spcPts val="1560"/>
                        </a:lnSpc>
                        <a:spcAft>
                          <a:spcPts val="0"/>
                        </a:spcAft>
                      </a:pPr>
                      <a:r>
                        <a:rPr lang="zh-CN" sz="1800" kern="100" dirty="0">
                          <a:latin typeface="Times New Roman"/>
                          <a:ea typeface="宋体"/>
                        </a:rPr>
                        <a:t>商品</a:t>
                      </a:r>
                      <a:r>
                        <a:rPr lang="en-US" sz="1800" kern="100" dirty="0">
                          <a:latin typeface="Times New Roman"/>
                          <a:ea typeface="宋体"/>
                        </a:rPr>
                        <a:t>ID   </a:t>
                      </a:r>
                      <a:r>
                        <a:rPr lang="en-US" sz="1800" kern="100" dirty="0" err="1">
                          <a:latin typeface="Times New Roman"/>
                          <a:ea typeface="宋体"/>
                        </a:rPr>
                        <a:t>int</a:t>
                      </a:r>
                      <a:r>
                        <a:rPr lang="en-US" sz="1800" kern="100" dirty="0">
                          <a:latin typeface="Times New Roman"/>
                          <a:ea typeface="宋体"/>
                        </a:rPr>
                        <a:t>,</a:t>
                      </a:r>
                      <a:endParaRPr lang="zh-CN" sz="1800" kern="100" dirty="0">
                        <a:latin typeface="Times New Roman"/>
                        <a:ea typeface="宋体"/>
                      </a:endParaRPr>
                    </a:p>
                    <a:p>
                      <a:pPr indent="269875" algn="just">
                        <a:lnSpc>
                          <a:spcPts val="1560"/>
                        </a:lnSpc>
                        <a:spcAft>
                          <a:spcPts val="0"/>
                        </a:spcAft>
                      </a:pPr>
                      <a:r>
                        <a:rPr lang="zh-CN" sz="1800" kern="100" dirty="0">
                          <a:latin typeface="Times New Roman"/>
                          <a:ea typeface="宋体"/>
                        </a:rPr>
                        <a:t>名称</a:t>
                      </a:r>
                      <a:r>
                        <a:rPr lang="en-US" sz="1800" kern="100" dirty="0">
                          <a:latin typeface="Times New Roman"/>
                          <a:ea typeface="宋体"/>
                        </a:rPr>
                        <a:t>     </a:t>
                      </a:r>
                      <a:r>
                        <a:rPr lang="en-US" sz="1800" kern="100" dirty="0" err="1">
                          <a:latin typeface="Times New Roman"/>
                          <a:ea typeface="宋体"/>
                        </a:rPr>
                        <a:t>varchar</a:t>
                      </a:r>
                      <a:r>
                        <a:rPr lang="en-US" sz="1800" kern="100" dirty="0">
                          <a:latin typeface="Times New Roman"/>
                          <a:ea typeface="宋体"/>
                        </a:rPr>
                        <a:t>(50),</a:t>
                      </a:r>
                      <a:endParaRPr lang="zh-CN" sz="1800" kern="100" dirty="0">
                        <a:latin typeface="Times New Roman"/>
                        <a:ea typeface="宋体"/>
                      </a:endParaRPr>
                    </a:p>
                    <a:p>
                      <a:pPr indent="269875" algn="just">
                        <a:lnSpc>
                          <a:spcPts val="1560"/>
                        </a:lnSpc>
                        <a:spcAft>
                          <a:spcPts val="0"/>
                        </a:spcAft>
                      </a:pPr>
                      <a:r>
                        <a:rPr lang="zh-CN" sz="1800" kern="100" dirty="0">
                          <a:latin typeface="Times New Roman"/>
                          <a:ea typeface="宋体"/>
                        </a:rPr>
                        <a:t>价格</a:t>
                      </a:r>
                      <a:r>
                        <a:rPr lang="en-US" sz="1800" kern="100" dirty="0">
                          <a:latin typeface="Times New Roman"/>
                          <a:ea typeface="宋体"/>
                        </a:rPr>
                        <a:t>     </a:t>
                      </a:r>
                      <a:r>
                        <a:rPr lang="en-US" sz="1800" kern="100" dirty="0" err="1">
                          <a:latin typeface="Times New Roman"/>
                          <a:ea typeface="宋体"/>
                        </a:rPr>
                        <a:t>varchar</a:t>
                      </a:r>
                      <a:r>
                        <a:rPr lang="en-US" sz="1800" kern="100" dirty="0">
                          <a:latin typeface="Times New Roman"/>
                          <a:ea typeface="宋体"/>
                        </a:rPr>
                        <a:t>(30),</a:t>
                      </a:r>
                      <a:endParaRPr lang="zh-CN" sz="1800" kern="100" dirty="0">
                        <a:latin typeface="Times New Roman"/>
                        <a:ea typeface="宋体"/>
                      </a:endParaRPr>
                    </a:p>
                    <a:p>
                      <a:pPr indent="269875" algn="just">
                        <a:lnSpc>
                          <a:spcPts val="1560"/>
                        </a:lnSpc>
                        <a:spcAft>
                          <a:spcPts val="0"/>
                        </a:spcAft>
                      </a:pPr>
                      <a:r>
                        <a:rPr lang="zh-CN" sz="1800" kern="100" dirty="0">
                          <a:latin typeface="Times New Roman"/>
                          <a:ea typeface="宋体"/>
                        </a:rPr>
                        <a:t>产品描述</a:t>
                      </a:r>
                      <a:r>
                        <a:rPr lang="en-US" sz="1800" kern="100" dirty="0">
                          <a:latin typeface="Times New Roman"/>
                          <a:ea typeface="宋体"/>
                        </a:rPr>
                        <a:t> text,</a:t>
                      </a:r>
                      <a:endParaRPr lang="zh-CN" sz="1800" kern="100" dirty="0">
                        <a:latin typeface="Times New Roman"/>
                        <a:ea typeface="宋体"/>
                      </a:endParaRPr>
                    </a:p>
                    <a:p>
                      <a:pPr indent="269875" algn="just">
                        <a:lnSpc>
                          <a:spcPts val="1560"/>
                        </a:lnSpc>
                        <a:spcAft>
                          <a:spcPts val="0"/>
                        </a:spcAft>
                      </a:pPr>
                      <a:r>
                        <a:rPr lang="zh-CN" sz="1800" kern="100" dirty="0">
                          <a:latin typeface="Times New Roman"/>
                          <a:ea typeface="宋体"/>
                        </a:rPr>
                        <a:t>生产日期</a:t>
                      </a:r>
                      <a:r>
                        <a:rPr lang="en-US" sz="1800" kern="100" dirty="0">
                          <a:latin typeface="Times New Roman"/>
                          <a:ea typeface="宋体"/>
                        </a:rPr>
                        <a:t> </a:t>
                      </a:r>
                      <a:r>
                        <a:rPr lang="en-US" sz="1800" kern="100" dirty="0" err="1">
                          <a:latin typeface="Times New Roman"/>
                          <a:ea typeface="宋体"/>
                        </a:rPr>
                        <a:t>datetime</a:t>
                      </a:r>
                      <a:endParaRPr lang="zh-CN" sz="1800" kern="100" dirty="0">
                        <a:latin typeface="Times New Roman"/>
                        <a:ea typeface="宋体"/>
                      </a:endParaRPr>
                    </a:p>
                    <a:p>
                      <a:pPr indent="269875" algn="just">
                        <a:lnSpc>
                          <a:spcPts val="1560"/>
                        </a:lnSpc>
                        <a:spcAft>
                          <a:spcPts val="0"/>
                        </a:spcAft>
                      </a:pPr>
                      <a:r>
                        <a:rPr lang="en-US" sz="1800" kern="100" dirty="0">
                          <a:latin typeface="Times New Roman"/>
                          <a:ea typeface="宋体"/>
                        </a:rPr>
                        <a:t>)</a:t>
                      </a:r>
                      <a:endParaRPr lang="zh-CN" sz="18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9569" name="Rectangle 1"/>
          <p:cNvSpPr>
            <a:spLocks noChangeArrowheads="1"/>
          </p:cNvSpPr>
          <p:nvPr/>
        </p:nvSpPr>
        <p:spPr bwMode="auto">
          <a:xfrm>
            <a:off x="214282" y="1071546"/>
            <a:ext cx="8643998"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4</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．创建“商品”表，命令如下：</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endParaRPr>
          </a:p>
        </p:txBody>
      </p:sp>
      <p:graphicFrame>
        <p:nvGraphicFramePr>
          <p:cNvPr id="4" name="表格 3"/>
          <p:cNvGraphicFramePr>
            <a:graphicFrameLocks noGrp="1"/>
          </p:cNvGraphicFramePr>
          <p:nvPr/>
        </p:nvGraphicFramePr>
        <p:xfrm>
          <a:off x="785786" y="4786322"/>
          <a:ext cx="4893945" cy="359410"/>
        </p:xfrm>
        <a:graphic>
          <a:graphicData uri="http://schemas.openxmlformats.org/drawingml/2006/table">
            <a:tbl>
              <a:tblPr/>
              <a:tblGrid>
                <a:gridCol w="4893945"/>
              </a:tblGrid>
              <a:tr h="359410">
                <a:tc>
                  <a:txBody>
                    <a:bodyPr/>
                    <a:lstStyle/>
                    <a:p>
                      <a:pPr indent="269875" algn="just">
                        <a:lnSpc>
                          <a:spcPts val="1560"/>
                        </a:lnSpc>
                        <a:spcAft>
                          <a:spcPts val="0"/>
                        </a:spcAft>
                      </a:pPr>
                      <a:r>
                        <a:rPr lang="en-US" sz="1800" kern="100" dirty="0">
                          <a:latin typeface="Times New Roman"/>
                          <a:ea typeface="宋体"/>
                        </a:rPr>
                        <a:t>ALTER TABLE </a:t>
                      </a:r>
                      <a:r>
                        <a:rPr lang="zh-CN" sz="1800" kern="100" dirty="0">
                          <a:latin typeface="Times New Roman"/>
                          <a:ea typeface="宋体"/>
                        </a:rPr>
                        <a:t>商品</a:t>
                      </a:r>
                      <a:r>
                        <a:rPr lang="en-US" sz="1800" kern="100" dirty="0">
                          <a:latin typeface="Times New Roman"/>
                          <a:ea typeface="宋体"/>
                        </a:rPr>
                        <a:t> alter column </a:t>
                      </a:r>
                      <a:r>
                        <a:rPr lang="zh-CN" sz="1800" kern="100" dirty="0">
                          <a:latin typeface="Times New Roman"/>
                          <a:ea typeface="宋体"/>
                        </a:rPr>
                        <a:t>价格</a:t>
                      </a:r>
                      <a:r>
                        <a:rPr lang="en-US" sz="1800" kern="100" dirty="0">
                          <a:latin typeface="Times New Roman"/>
                          <a:ea typeface="宋体"/>
                        </a:rPr>
                        <a:t> money</a:t>
                      </a:r>
                      <a:endParaRPr lang="zh-CN" sz="18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9570" name="Rectangle 2"/>
          <p:cNvSpPr>
            <a:spLocks noChangeArrowheads="1"/>
          </p:cNvSpPr>
          <p:nvPr/>
        </p:nvSpPr>
        <p:spPr bwMode="auto">
          <a:xfrm>
            <a:off x="500034" y="3857628"/>
            <a:ext cx="8001056"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5</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．执行成功后，发现“商品”表的字段“价格”数据类型有误，需要通过修改表的方式修改表中字段的数据类型，命令如下：</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p:txBody>
      </p:sp>
      <p:graphicFrame>
        <p:nvGraphicFramePr>
          <p:cNvPr id="6" name="表格 5"/>
          <p:cNvGraphicFramePr>
            <a:graphicFrameLocks noGrp="1"/>
          </p:cNvGraphicFramePr>
          <p:nvPr/>
        </p:nvGraphicFramePr>
        <p:xfrm>
          <a:off x="928662" y="6143644"/>
          <a:ext cx="4893945" cy="428628"/>
        </p:xfrm>
        <a:graphic>
          <a:graphicData uri="http://schemas.openxmlformats.org/drawingml/2006/table">
            <a:tbl>
              <a:tblPr/>
              <a:tblGrid>
                <a:gridCol w="4893945"/>
              </a:tblGrid>
              <a:tr h="428628">
                <a:tc>
                  <a:txBody>
                    <a:bodyPr/>
                    <a:lstStyle/>
                    <a:p>
                      <a:pPr indent="269875" algn="just">
                        <a:lnSpc>
                          <a:spcPts val="1560"/>
                        </a:lnSpc>
                        <a:spcAft>
                          <a:spcPts val="0"/>
                        </a:spcAft>
                      </a:pPr>
                      <a:r>
                        <a:rPr lang="en-US" sz="1800" kern="100" dirty="0">
                          <a:latin typeface="Times New Roman"/>
                          <a:ea typeface="宋体"/>
                        </a:rPr>
                        <a:t>ALTER TABLE </a:t>
                      </a:r>
                      <a:r>
                        <a:rPr lang="zh-CN" sz="1800" kern="100" dirty="0">
                          <a:latin typeface="Times New Roman"/>
                          <a:ea typeface="宋体"/>
                        </a:rPr>
                        <a:t>商品</a:t>
                      </a:r>
                      <a:r>
                        <a:rPr lang="en-US" sz="1800" kern="100" dirty="0">
                          <a:latin typeface="Times New Roman"/>
                          <a:ea typeface="宋体"/>
                        </a:rPr>
                        <a:t> add </a:t>
                      </a:r>
                      <a:r>
                        <a:rPr lang="zh-CN" sz="1800" kern="100" dirty="0">
                          <a:latin typeface="Times New Roman"/>
                          <a:ea typeface="宋体"/>
                        </a:rPr>
                        <a:t>保质期</a:t>
                      </a:r>
                      <a:r>
                        <a:rPr lang="en-US" sz="1800" kern="100" dirty="0">
                          <a:latin typeface="Times New Roman"/>
                          <a:ea typeface="宋体"/>
                        </a:rPr>
                        <a:t> </a:t>
                      </a:r>
                      <a:r>
                        <a:rPr lang="en-US" sz="1800" kern="100" dirty="0" err="1">
                          <a:latin typeface="Times New Roman"/>
                          <a:ea typeface="宋体"/>
                        </a:rPr>
                        <a:t>int</a:t>
                      </a:r>
                      <a:endParaRPr lang="zh-CN" sz="18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9571" name="Rectangle 3"/>
          <p:cNvSpPr>
            <a:spLocks noChangeArrowheads="1"/>
          </p:cNvSpPr>
          <p:nvPr/>
        </p:nvSpPr>
        <p:spPr bwMode="auto">
          <a:xfrm>
            <a:off x="428596" y="5429264"/>
            <a:ext cx="8358246"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．发现需要为“商品”表添加字段“保质期”，定时查看商品是否在保质期内。命令如下：</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nvGraphicFramePr>
        <p:xfrm>
          <a:off x="785786" y="1928802"/>
          <a:ext cx="5643602" cy="359410"/>
        </p:xfrm>
        <a:graphic>
          <a:graphicData uri="http://schemas.openxmlformats.org/drawingml/2006/table">
            <a:tbl>
              <a:tblPr/>
              <a:tblGrid>
                <a:gridCol w="5643602"/>
              </a:tblGrid>
              <a:tr h="359410">
                <a:tc>
                  <a:txBody>
                    <a:bodyPr/>
                    <a:lstStyle/>
                    <a:p>
                      <a:pPr indent="269875" algn="just">
                        <a:lnSpc>
                          <a:spcPts val="1560"/>
                        </a:lnSpc>
                        <a:spcAft>
                          <a:spcPts val="0"/>
                        </a:spcAft>
                      </a:pPr>
                      <a:r>
                        <a:rPr lang="en-US" sz="1800" kern="100" dirty="0">
                          <a:latin typeface="Times New Roman"/>
                          <a:ea typeface="宋体"/>
                        </a:rPr>
                        <a:t>ALTER TABLE </a:t>
                      </a:r>
                      <a:r>
                        <a:rPr lang="zh-CN" sz="1800" kern="100" dirty="0">
                          <a:latin typeface="Times New Roman"/>
                          <a:ea typeface="宋体"/>
                        </a:rPr>
                        <a:t>商品</a:t>
                      </a:r>
                      <a:r>
                        <a:rPr lang="en-US" sz="1800" kern="100" dirty="0">
                          <a:latin typeface="Times New Roman"/>
                          <a:ea typeface="宋体"/>
                        </a:rPr>
                        <a:t> alter column </a:t>
                      </a:r>
                      <a:r>
                        <a:rPr lang="zh-CN" sz="1800" kern="100" dirty="0">
                          <a:latin typeface="Times New Roman"/>
                          <a:ea typeface="宋体"/>
                        </a:rPr>
                        <a:t>商品</a:t>
                      </a:r>
                      <a:r>
                        <a:rPr lang="en-US" sz="1800" kern="100" dirty="0">
                          <a:latin typeface="Times New Roman"/>
                          <a:ea typeface="宋体"/>
                        </a:rPr>
                        <a:t>ID </a:t>
                      </a:r>
                      <a:r>
                        <a:rPr lang="en-US" sz="1800" kern="100" dirty="0" err="1">
                          <a:latin typeface="Times New Roman"/>
                          <a:ea typeface="宋体"/>
                        </a:rPr>
                        <a:t>int</a:t>
                      </a:r>
                      <a:r>
                        <a:rPr lang="en-US" sz="1800" kern="100" dirty="0">
                          <a:latin typeface="Times New Roman"/>
                          <a:ea typeface="宋体"/>
                        </a:rPr>
                        <a:t> not null</a:t>
                      </a:r>
                      <a:endParaRPr lang="zh-CN" sz="18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0594" name="Rectangle 2"/>
          <p:cNvSpPr>
            <a:spLocks noChangeArrowheads="1"/>
          </p:cNvSpPr>
          <p:nvPr/>
        </p:nvSpPr>
        <p:spPr bwMode="auto">
          <a:xfrm>
            <a:off x="214282" y="1000108"/>
            <a:ext cx="864399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7</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．为了识别每一行，需要为“商品”表添加主键约束，由于主键约束要求不能为空，首先要设置“商品</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ID”</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字段的约束为非空约束，命令如下：</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p:txBody>
      </p:sp>
      <p:graphicFrame>
        <p:nvGraphicFramePr>
          <p:cNvPr id="8" name="表格 7"/>
          <p:cNvGraphicFramePr>
            <a:graphicFrameLocks noGrp="1"/>
          </p:cNvGraphicFramePr>
          <p:nvPr/>
        </p:nvGraphicFramePr>
        <p:xfrm>
          <a:off x="714348" y="2928934"/>
          <a:ext cx="4997450" cy="359410"/>
        </p:xfrm>
        <a:graphic>
          <a:graphicData uri="http://schemas.openxmlformats.org/drawingml/2006/table">
            <a:tbl>
              <a:tblPr/>
              <a:tblGrid>
                <a:gridCol w="4997450"/>
              </a:tblGrid>
              <a:tr h="359410">
                <a:tc>
                  <a:txBody>
                    <a:bodyPr/>
                    <a:lstStyle/>
                    <a:p>
                      <a:pPr indent="269875" algn="just">
                        <a:lnSpc>
                          <a:spcPts val="1560"/>
                        </a:lnSpc>
                        <a:spcAft>
                          <a:spcPts val="0"/>
                        </a:spcAft>
                      </a:pPr>
                      <a:r>
                        <a:rPr lang="en-US" sz="1800" kern="100" dirty="0">
                          <a:latin typeface="Times New Roman"/>
                          <a:ea typeface="宋体"/>
                        </a:rPr>
                        <a:t>ALTER TABLE </a:t>
                      </a:r>
                      <a:r>
                        <a:rPr lang="zh-CN" sz="1800" kern="100" dirty="0">
                          <a:latin typeface="Times New Roman"/>
                          <a:ea typeface="宋体"/>
                        </a:rPr>
                        <a:t>商品</a:t>
                      </a:r>
                      <a:r>
                        <a:rPr lang="en-US" sz="1800" kern="100" dirty="0">
                          <a:latin typeface="Times New Roman"/>
                          <a:ea typeface="宋体"/>
                        </a:rPr>
                        <a:t> add primary key(</a:t>
                      </a:r>
                      <a:r>
                        <a:rPr lang="zh-CN" sz="1800" kern="100" dirty="0">
                          <a:latin typeface="Times New Roman"/>
                          <a:ea typeface="宋体"/>
                        </a:rPr>
                        <a:t>商品</a:t>
                      </a:r>
                      <a:r>
                        <a:rPr lang="en-US" sz="1800" kern="100" dirty="0">
                          <a:latin typeface="Times New Roman"/>
                          <a:ea typeface="宋体"/>
                        </a:rPr>
                        <a:t>ID)</a:t>
                      </a:r>
                      <a:endParaRPr lang="zh-CN" sz="18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0595" name="Rectangle 3"/>
          <p:cNvSpPr>
            <a:spLocks noChangeArrowheads="1"/>
          </p:cNvSpPr>
          <p:nvPr/>
        </p:nvSpPr>
        <p:spPr bwMode="auto">
          <a:xfrm>
            <a:off x="428596" y="2357430"/>
            <a:ext cx="778674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然后再为“商品</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ID”</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字段添加主键约束，命令如下：</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p:txBody>
      </p:sp>
      <p:graphicFrame>
        <p:nvGraphicFramePr>
          <p:cNvPr id="10" name="表格 9"/>
          <p:cNvGraphicFramePr>
            <a:graphicFrameLocks noGrp="1"/>
          </p:cNvGraphicFramePr>
          <p:nvPr/>
        </p:nvGraphicFramePr>
        <p:xfrm>
          <a:off x="571472" y="4429132"/>
          <a:ext cx="5143536" cy="359410"/>
        </p:xfrm>
        <a:graphic>
          <a:graphicData uri="http://schemas.openxmlformats.org/drawingml/2006/table">
            <a:tbl>
              <a:tblPr/>
              <a:tblGrid>
                <a:gridCol w="5143536"/>
              </a:tblGrid>
              <a:tr h="359410">
                <a:tc>
                  <a:txBody>
                    <a:bodyPr/>
                    <a:lstStyle/>
                    <a:p>
                      <a:pPr indent="269875" algn="just">
                        <a:lnSpc>
                          <a:spcPts val="1560"/>
                        </a:lnSpc>
                        <a:spcAft>
                          <a:spcPts val="0"/>
                        </a:spcAft>
                      </a:pPr>
                      <a:r>
                        <a:rPr lang="en-US" sz="1800" kern="100" dirty="0">
                          <a:latin typeface="Times New Roman"/>
                          <a:ea typeface="宋体"/>
                        </a:rPr>
                        <a:t>ALTER TABLE </a:t>
                      </a:r>
                      <a:r>
                        <a:rPr lang="zh-CN" sz="1800" kern="100" dirty="0">
                          <a:latin typeface="Times New Roman"/>
                          <a:ea typeface="宋体"/>
                        </a:rPr>
                        <a:t>商品</a:t>
                      </a:r>
                      <a:r>
                        <a:rPr lang="en-US" sz="1800" kern="100" dirty="0">
                          <a:latin typeface="Times New Roman"/>
                          <a:ea typeface="宋体"/>
                        </a:rPr>
                        <a:t> add default 30 for </a:t>
                      </a:r>
                      <a:r>
                        <a:rPr lang="zh-CN" sz="1800" kern="100" dirty="0">
                          <a:latin typeface="Times New Roman"/>
                          <a:ea typeface="宋体"/>
                        </a:rPr>
                        <a:t>保质期</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0596" name="Rectangle 4"/>
          <p:cNvSpPr>
            <a:spLocks noChangeArrowheads="1"/>
          </p:cNvSpPr>
          <p:nvPr/>
        </p:nvSpPr>
        <p:spPr bwMode="auto">
          <a:xfrm>
            <a:off x="285720" y="3714752"/>
            <a:ext cx="8286808"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8</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．商品的保质期一般为</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30</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天，为“保质期”字段设置默认约束的命令如下：</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14282" y="1857364"/>
            <a:ext cx="8715436" cy="4643470"/>
          </a:xfrm>
        </p:spPr>
        <p:txBody>
          <a:bodyPr>
            <a:normAutofit/>
          </a:bodyPr>
          <a:lstStyle/>
          <a:p>
            <a:r>
              <a:rPr lang="en-US" smtClean="0"/>
              <a:t>1</a:t>
            </a:r>
            <a:r>
              <a:rPr lang="zh-CN" altLang="en-US" dirty="0" smtClean="0"/>
              <a:t>．常用的数据类型。</a:t>
            </a:r>
          </a:p>
          <a:p>
            <a:r>
              <a:rPr lang="en-US" dirty="0" smtClean="0"/>
              <a:t>2</a:t>
            </a:r>
            <a:r>
              <a:rPr lang="zh-CN" altLang="en-US" dirty="0" smtClean="0"/>
              <a:t>．创建表的命令。</a:t>
            </a:r>
          </a:p>
          <a:p>
            <a:r>
              <a:rPr lang="en-US" dirty="0" smtClean="0"/>
              <a:t>3</a:t>
            </a:r>
            <a:r>
              <a:rPr lang="zh-CN" altLang="en-US" dirty="0" smtClean="0"/>
              <a:t>．在创建表的时候创建非空约束、主键约束、外键约束、唯一约束、非空约束、默认约束。</a:t>
            </a:r>
          </a:p>
          <a:p>
            <a:r>
              <a:rPr lang="en-US" dirty="0" smtClean="0"/>
              <a:t>4</a:t>
            </a:r>
            <a:r>
              <a:rPr lang="zh-CN" altLang="en-US" dirty="0" smtClean="0"/>
              <a:t>．修改表的命令，通过修改表可以添加表的一列，删除一列，修改一列的数据类型，可以添加约束，删除约束。</a:t>
            </a:r>
          </a:p>
          <a:p>
            <a:r>
              <a:rPr lang="en-US" dirty="0" smtClean="0"/>
              <a:t>5</a:t>
            </a:r>
            <a:r>
              <a:rPr lang="zh-CN" altLang="en-US" dirty="0" smtClean="0"/>
              <a:t>．删除表的命令。</a:t>
            </a:r>
          </a:p>
          <a:p>
            <a:endParaRPr lang="zh-CN" altLang="en-US" dirty="0"/>
          </a:p>
        </p:txBody>
      </p:sp>
      <p:sp>
        <p:nvSpPr>
          <p:cNvPr id="3" name="标题 2"/>
          <p:cNvSpPr>
            <a:spLocks noGrp="1"/>
          </p:cNvSpPr>
          <p:nvPr>
            <p:ph type="title"/>
          </p:nvPr>
        </p:nvSpPr>
        <p:spPr/>
        <p:txBody>
          <a:bodyPr/>
          <a:lstStyle/>
          <a:p>
            <a:r>
              <a:rPr lang="zh-CN" altLang="en-US" dirty="0" smtClean="0"/>
              <a:t>本章小结</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785786" y="857232"/>
          <a:ext cx="6643734" cy="2071702"/>
        </p:xfrm>
        <a:graphic>
          <a:graphicData uri="http://schemas.openxmlformats.org/drawingml/2006/table">
            <a:tbl>
              <a:tblPr/>
              <a:tblGrid>
                <a:gridCol w="6643734"/>
              </a:tblGrid>
              <a:tr h="2071702">
                <a:tc>
                  <a:txBody>
                    <a:bodyPr/>
                    <a:lstStyle/>
                    <a:p>
                      <a:r>
                        <a:rPr lang="en-US" sz="1800" kern="1200" dirty="0" smtClean="0">
                          <a:solidFill>
                            <a:schemeClr val="tx1"/>
                          </a:solidFill>
                          <a:latin typeface="+mn-lt"/>
                          <a:ea typeface="+mn-ea"/>
                          <a:cs typeface="+mn-cs"/>
                        </a:rPr>
                        <a:t>CREATE TABLE </a:t>
                      </a:r>
                      <a:r>
                        <a:rPr lang="zh-CN" altLang="en-US" sz="1800" kern="1200" dirty="0" smtClean="0">
                          <a:solidFill>
                            <a:schemeClr val="tx1"/>
                          </a:solidFill>
                          <a:latin typeface="+mn-lt"/>
                          <a:ea typeface="+mn-ea"/>
                          <a:cs typeface="+mn-cs"/>
                        </a:rPr>
                        <a:t>专业</a:t>
                      </a:r>
                    </a:p>
                    <a:p>
                      <a:r>
                        <a:rPr lang="en-US" sz="1800" kern="1200" dirty="0" smtClean="0">
                          <a:solidFill>
                            <a:schemeClr val="tx1"/>
                          </a:solidFill>
                          <a:latin typeface="+mn-lt"/>
                          <a:ea typeface="+mn-ea"/>
                          <a:cs typeface="+mn-cs"/>
                        </a:rPr>
                        <a:t>(</a:t>
                      </a:r>
                      <a:endParaRPr lang="zh-CN" altLang="en-US" sz="1800" kern="1200" dirty="0" smtClean="0">
                        <a:solidFill>
                          <a:schemeClr val="tx1"/>
                        </a:solidFill>
                        <a:latin typeface="+mn-lt"/>
                        <a:ea typeface="+mn-ea"/>
                        <a:cs typeface="+mn-cs"/>
                      </a:endParaRPr>
                    </a:p>
                    <a:p>
                      <a:r>
                        <a:rPr lang="zh-CN" altLang="en-US" sz="1800" kern="1200" dirty="0" smtClean="0">
                          <a:solidFill>
                            <a:schemeClr val="tx1"/>
                          </a:solidFill>
                          <a:latin typeface="+mn-lt"/>
                          <a:ea typeface="+mn-ea"/>
                          <a:cs typeface="+mn-cs"/>
                        </a:rPr>
                        <a:t>专业代码</a:t>
                      </a:r>
                      <a:r>
                        <a:rPr lang="en-US" sz="1800" kern="1200" dirty="0" smtClean="0">
                          <a:solidFill>
                            <a:schemeClr val="tx1"/>
                          </a:solidFill>
                          <a:latin typeface="+mn-lt"/>
                          <a:ea typeface="+mn-ea"/>
                          <a:cs typeface="+mn-cs"/>
                        </a:rPr>
                        <a:t>  </a:t>
                      </a:r>
                      <a:r>
                        <a:rPr lang="en-US" sz="1800" kern="1200" dirty="0" err="1" smtClean="0">
                          <a:solidFill>
                            <a:schemeClr val="tx1"/>
                          </a:solidFill>
                          <a:latin typeface="+mn-lt"/>
                          <a:ea typeface="+mn-ea"/>
                          <a:cs typeface="+mn-cs"/>
                        </a:rPr>
                        <a:t>int</a:t>
                      </a:r>
                      <a:r>
                        <a:rPr lang="en-US" sz="1800" kern="1200" dirty="0" smtClean="0">
                          <a:solidFill>
                            <a:schemeClr val="tx1"/>
                          </a:solidFill>
                          <a:latin typeface="+mn-lt"/>
                          <a:ea typeface="+mn-ea"/>
                          <a:cs typeface="+mn-cs"/>
                        </a:rPr>
                        <a:t>  primary key,</a:t>
                      </a:r>
                      <a:endParaRPr lang="zh-CN" altLang="en-US" sz="1800" kern="1200" dirty="0" smtClean="0">
                        <a:solidFill>
                          <a:schemeClr val="tx1"/>
                        </a:solidFill>
                        <a:latin typeface="+mn-lt"/>
                        <a:ea typeface="+mn-ea"/>
                        <a:cs typeface="+mn-cs"/>
                      </a:endParaRPr>
                    </a:p>
                    <a:p>
                      <a:r>
                        <a:rPr lang="zh-CN" altLang="en-US" sz="1800" kern="1200" dirty="0" smtClean="0">
                          <a:solidFill>
                            <a:schemeClr val="tx1"/>
                          </a:solidFill>
                          <a:latin typeface="+mn-lt"/>
                          <a:ea typeface="+mn-ea"/>
                          <a:cs typeface="+mn-cs"/>
                        </a:rPr>
                        <a:t>专业名称</a:t>
                      </a:r>
                      <a:r>
                        <a:rPr lang="en-US" sz="1800" kern="1200" dirty="0" smtClean="0">
                          <a:solidFill>
                            <a:schemeClr val="tx1"/>
                          </a:solidFill>
                          <a:latin typeface="+mn-lt"/>
                          <a:ea typeface="+mn-ea"/>
                          <a:cs typeface="+mn-cs"/>
                        </a:rPr>
                        <a:t>  </a:t>
                      </a:r>
                      <a:r>
                        <a:rPr lang="en-US" sz="1800" kern="1200" dirty="0" err="1" smtClean="0">
                          <a:solidFill>
                            <a:schemeClr val="tx1"/>
                          </a:solidFill>
                          <a:latin typeface="+mn-lt"/>
                          <a:ea typeface="+mn-ea"/>
                          <a:cs typeface="+mn-cs"/>
                        </a:rPr>
                        <a:t>varchar</a:t>
                      </a:r>
                      <a:r>
                        <a:rPr lang="en-US" sz="1800" kern="1200" dirty="0" smtClean="0">
                          <a:solidFill>
                            <a:schemeClr val="tx1"/>
                          </a:solidFill>
                          <a:latin typeface="+mn-lt"/>
                          <a:ea typeface="+mn-ea"/>
                          <a:cs typeface="+mn-cs"/>
                        </a:rPr>
                        <a:t>(32) not null,</a:t>
                      </a:r>
                      <a:endParaRPr lang="zh-CN" altLang="en-US" sz="1800" kern="1200" dirty="0" smtClean="0">
                        <a:solidFill>
                          <a:schemeClr val="tx1"/>
                        </a:solidFill>
                        <a:latin typeface="+mn-lt"/>
                        <a:ea typeface="+mn-ea"/>
                        <a:cs typeface="+mn-cs"/>
                      </a:endParaRPr>
                    </a:p>
                    <a:p>
                      <a:r>
                        <a:rPr lang="zh-CN" altLang="en-US" sz="1800" kern="1200" dirty="0" smtClean="0">
                          <a:solidFill>
                            <a:schemeClr val="tx1"/>
                          </a:solidFill>
                          <a:latin typeface="+mn-lt"/>
                          <a:ea typeface="+mn-ea"/>
                          <a:cs typeface="+mn-cs"/>
                        </a:rPr>
                        <a:t>描述</a:t>
                      </a:r>
                      <a:r>
                        <a:rPr lang="en-US" sz="1800" kern="1200" dirty="0" smtClean="0">
                          <a:solidFill>
                            <a:schemeClr val="tx1"/>
                          </a:solidFill>
                          <a:latin typeface="+mn-lt"/>
                          <a:ea typeface="+mn-ea"/>
                          <a:cs typeface="+mn-cs"/>
                        </a:rPr>
                        <a:t> </a:t>
                      </a:r>
                      <a:r>
                        <a:rPr lang="en-US" sz="1800" kern="1200" dirty="0" err="1" smtClean="0">
                          <a:solidFill>
                            <a:schemeClr val="tx1"/>
                          </a:solidFill>
                          <a:latin typeface="+mn-lt"/>
                          <a:ea typeface="+mn-ea"/>
                          <a:cs typeface="+mn-cs"/>
                        </a:rPr>
                        <a:t>varchar</a:t>
                      </a:r>
                      <a:r>
                        <a:rPr lang="en-US" sz="1800" kern="1200" dirty="0" smtClean="0">
                          <a:solidFill>
                            <a:schemeClr val="tx1"/>
                          </a:solidFill>
                          <a:latin typeface="+mn-lt"/>
                          <a:ea typeface="+mn-ea"/>
                          <a:cs typeface="+mn-cs"/>
                        </a:rPr>
                        <a:t>(100),</a:t>
                      </a:r>
                      <a:endParaRPr lang="zh-CN" altLang="en-US" sz="1800" kern="1200" dirty="0" smtClean="0">
                        <a:solidFill>
                          <a:schemeClr val="tx1"/>
                        </a:solidFill>
                        <a:latin typeface="+mn-lt"/>
                        <a:ea typeface="+mn-ea"/>
                        <a:cs typeface="+mn-cs"/>
                      </a:endParaRPr>
                    </a:p>
                    <a:p>
                      <a:r>
                        <a:rPr lang="zh-CN" altLang="en-US" sz="1800" kern="1200" dirty="0" smtClean="0">
                          <a:solidFill>
                            <a:schemeClr val="tx1"/>
                          </a:solidFill>
                          <a:latin typeface="+mn-lt"/>
                          <a:ea typeface="+mn-ea"/>
                          <a:cs typeface="+mn-cs"/>
                        </a:rPr>
                        <a:t>状态</a:t>
                      </a:r>
                      <a:r>
                        <a:rPr lang="en-US" sz="1800" kern="1200" dirty="0" smtClean="0">
                          <a:solidFill>
                            <a:schemeClr val="tx1"/>
                          </a:solidFill>
                          <a:latin typeface="+mn-lt"/>
                          <a:ea typeface="+mn-ea"/>
                          <a:cs typeface="+mn-cs"/>
                        </a:rPr>
                        <a:t> </a:t>
                      </a:r>
                      <a:r>
                        <a:rPr lang="en-US" sz="1800" kern="1200" dirty="0" err="1" smtClean="0">
                          <a:solidFill>
                            <a:schemeClr val="tx1"/>
                          </a:solidFill>
                          <a:latin typeface="+mn-lt"/>
                          <a:ea typeface="+mn-ea"/>
                          <a:cs typeface="+mn-cs"/>
                        </a:rPr>
                        <a:t>varchar</a:t>
                      </a:r>
                      <a:r>
                        <a:rPr lang="en-US" sz="1800" kern="1200" dirty="0" smtClean="0">
                          <a:solidFill>
                            <a:schemeClr val="tx1"/>
                          </a:solidFill>
                          <a:latin typeface="+mn-lt"/>
                          <a:ea typeface="+mn-ea"/>
                          <a:cs typeface="+mn-cs"/>
                        </a:rPr>
                        <a:t>(20)</a:t>
                      </a:r>
                      <a:endParaRPr lang="zh-CN" altLang="en-US"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矩形 2"/>
          <p:cNvSpPr/>
          <p:nvPr/>
        </p:nvSpPr>
        <p:spPr>
          <a:xfrm>
            <a:off x="785786" y="3071810"/>
            <a:ext cx="7858180" cy="1200329"/>
          </a:xfrm>
          <a:prstGeom prst="rect">
            <a:avLst/>
          </a:prstGeom>
        </p:spPr>
        <p:txBody>
          <a:bodyPr wrap="square">
            <a:spAutoFit/>
          </a:bodyPr>
          <a:lstStyle/>
          <a:p>
            <a:r>
              <a:rPr lang="en-US" dirty="0" smtClean="0"/>
              <a:t>4</a:t>
            </a:r>
            <a:r>
              <a:rPr lang="zh-CN" altLang="en-US" dirty="0" smtClean="0"/>
              <a:t>．单击工具栏上的</a:t>
            </a:r>
            <a:r>
              <a:rPr lang="en-US" altLang="zh-CN" dirty="0" smtClean="0"/>
              <a:t>【</a:t>
            </a:r>
            <a:r>
              <a:rPr lang="zh-CN" altLang="en-US" dirty="0" smtClean="0"/>
              <a:t>执行</a:t>
            </a:r>
            <a:r>
              <a:rPr lang="en-US" altLang="zh-CN" dirty="0" smtClean="0"/>
              <a:t>】</a:t>
            </a:r>
            <a:r>
              <a:rPr lang="zh-CN" altLang="en-US" dirty="0" smtClean="0"/>
              <a:t>按钮、。</a:t>
            </a:r>
            <a:endParaRPr lang="en-US" altLang="zh-CN" dirty="0" smtClean="0"/>
          </a:p>
          <a:p>
            <a:r>
              <a:rPr lang="en-US" dirty="0" smtClean="0"/>
              <a:t>5</a:t>
            </a:r>
            <a:r>
              <a:rPr lang="zh-CN" altLang="en-US" dirty="0" smtClean="0"/>
              <a:t>．刷新“对象资源管理器”中的“数据库”文件夹下的“学生管理”，展开“学生管理”数据库下的表，可以看到“专业”表创建完成，如图所示。</a:t>
            </a:r>
          </a:p>
          <a:p>
            <a:endParaRPr lang="zh-CN" altLang="en-US" dirty="0"/>
          </a:p>
        </p:txBody>
      </p:sp>
      <p:pic>
        <p:nvPicPr>
          <p:cNvPr id="87041" name="Picture 1" descr="图3-1"/>
          <p:cNvPicPr>
            <a:picLocks noChangeAspect="1" noChangeArrowheads="1"/>
          </p:cNvPicPr>
          <p:nvPr/>
        </p:nvPicPr>
        <p:blipFill>
          <a:blip r:embed="rId2"/>
          <a:srcRect/>
          <a:stretch>
            <a:fillRect/>
          </a:stretch>
        </p:blipFill>
        <p:spPr bwMode="auto">
          <a:xfrm>
            <a:off x="928662" y="4000504"/>
            <a:ext cx="4581525" cy="2571768"/>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smtClean="0"/>
              <a:t>数据类型</a:t>
            </a:r>
            <a:endParaRPr lang="en-US" altLang="zh-CN" dirty="0" smtClean="0"/>
          </a:p>
          <a:p>
            <a:r>
              <a:rPr lang="zh-CN" altLang="en-US" dirty="0" smtClean="0"/>
              <a:t>创建表</a:t>
            </a:r>
            <a:endParaRPr lang="en-US" altLang="zh-CN" dirty="0" smtClean="0"/>
          </a:p>
          <a:p>
            <a:r>
              <a:rPr lang="zh-CN" altLang="en-US" dirty="0" smtClean="0"/>
              <a:t>约束</a:t>
            </a:r>
          </a:p>
        </p:txBody>
      </p:sp>
      <p:sp>
        <p:nvSpPr>
          <p:cNvPr id="2" name="标题 1"/>
          <p:cNvSpPr>
            <a:spLocks noGrp="1"/>
          </p:cNvSpPr>
          <p:nvPr>
            <p:ph type="title"/>
          </p:nvPr>
        </p:nvSpPr>
        <p:spPr/>
        <p:txBody>
          <a:bodyPr>
            <a:normAutofit/>
          </a:bodyPr>
          <a:lstStyle/>
          <a:p>
            <a:r>
              <a:rPr lang="en-US" altLang="zh-CN" b="1" dirty="0" smtClean="0"/>
              <a:t>3.1.4 </a:t>
            </a:r>
            <a:r>
              <a:rPr lang="zh-CN" altLang="zh-CN" b="1" dirty="0" smtClean="0"/>
              <a:t>知识总结</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72067" y="1928802"/>
            <a:ext cx="7408333" cy="4197361"/>
          </a:xfrm>
        </p:spPr>
        <p:txBody>
          <a:bodyPr>
            <a:normAutofit/>
          </a:bodyPr>
          <a:lstStyle/>
          <a:p>
            <a:r>
              <a:rPr lang="zh-CN" altLang="en-US" dirty="0" smtClean="0"/>
              <a:t>整型数据类型</a:t>
            </a:r>
            <a:endParaRPr lang="en-US" altLang="zh-CN" dirty="0" smtClean="0"/>
          </a:p>
          <a:p>
            <a:r>
              <a:rPr lang="zh-CN" altLang="en-US" dirty="0" smtClean="0"/>
              <a:t>定点小数数据类型</a:t>
            </a:r>
            <a:endParaRPr lang="en-US" altLang="zh-CN" dirty="0" smtClean="0"/>
          </a:p>
          <a:p>
            <a:r>
              <a:rPr lang="zh-CN" altLang="en-US" dirty="0" smtClean="0"/>
              <a:t>近似数字类型</a:t>
            </a:r>
            <a:endParaRPr lang="en-US" altLang="zh-CN" dirty="0" smtClean="0"/>
          </a:p>
          <a:p>
            <a:r>
              <a:rPr lang="zh-CN" altLang="en-US" dirty="0" smtClean="0"/>
              <a:t>日期类型</a:t>
            </a:r>
            <a:endParaRPr lang="en-US" altLang="zh-CN" dirty="0" smtClean="0"/>
          </a:p>
          <a:p>
            <a:r>
              <a:rPr lang="zh-CN" altLang="en-US" dirty="0" smtClean="0"/>
              <a:t>字符数据类型</a:t>
            </a:r>
            <a:endParaRPr lang="en-US" altLang="zh-CN" dirty="0" smtClean="0"/>
          </a:p>
          <a:p>
            <a:r>
              <a:rPr lang="zh-CN" altLang="en-US" dirty="0" smtClean="0"/>
              <a:t>货币数据类型</a:t>
            </a:r>
            <a:endParaRPr lang="en-US" altLang="zh-CN" dirty="0" smtClean="0"/>
          </a:p>
          <a:p>
            <a:r>
              <a:rPr lang="zh-CN" altLang="en-US" dirty="0" smtClean="0"/>
              <a:t>二进制字符数据类型</a:t>
            </a:r>
            <a:endParaRPr lang="en-US" altLang="zh-CN" dirty="0" smtClean="0"/>
          </a:p>
          <a:p>
            <a:r>
              <a:rPr lang="zh-CN" altLang="en-US" dirty="0" smtClean="0"/>
              <a:t>其它数据类型</a:t>
            </a:r>
          </a:p>
          <a:p>
            <a:endParaRPr lang="zh-CN" altLang="en-US" dirty="0"/>
          </a:p>
        </p:txBody>
      </p:sp>
      <p:sp>
        <p:nvSpPr>
          <p:cNvPr id="2" name="标题 1"/>
          <p:cNvSpPr>
            <a:spLocks noGrp="1"/>
          </p:cNvSpPr>
          <p:nvPr>
            <p:ph type="title"/>
          </p:nvPr>
        </p:nvSpPr>
        <p:spPr/>
        <p:txBody>
          <a:bodyPr/>
          <a:lstStyle/>
          <a:p>
            <a:r>
              <a:rPr lang="zh-CN" altLang="en-US" dirty="0" smtClean="0"/>
              <a:t>数据类型</a:t>
            </a:r>
            <a:endParaRPr lang="en-US" altLang="zh-CN" dirty="0" smtClean="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268</TotalTime>
  <Words>6265</Words>
  <Application>Microsoft Office PowerPoint</Application>
  <PresentationFormat>全屏显示(4:3)</PresentationFormat>
  <Paragraphs>880</Paragraphs>
  <Slides>67</Slides>
  <Notes>1</Notes>
  <HiddenSlides>0</HiddenSlides>
  <MMClips>0</MMClips>
  <ScaleCrop>false</ScaleCrop>
  <HeadingPairs>
    <vt:vector size="4" baseType="variant">
      <vt:variant>
        <vt:lpstr>主题</vt:lpstr>
      </vt:variant>
      <vt:variant>
        <vt:i4>1</vt:i4>
      </vt:variant>
      <vt:variant>
        <vt:lpstr>幻灯片标题</vt:lpstr>
      </vt:variant>
      <vt:variant>
        <vt:i4>67</vt:i4>
      </vt:variant>
    </vt:vector>
  </HeadingPairs>
  <TitlesOfParts>
    <vt:vector size="68" baseType="lpstr">
      <vt:lpstr>波形</vt:lpstr>
      <vt:lpstr>第三单元  创建与管理数据表</vt:lpstr>
      <vt:lpstr>PowerPoint 演示文稿</vt:lpstr>
      <vt:lpstr>任务3.1 创建表</vt:lpstr>
      <vt:lpstr>3.1.1 情景描述</vt:lpstr>
      <vt:lpstr>3.1.2问题分析</vt:lpstr>
      <vt:lpstr>3.1.3 解决方案</vt:lpstr>
      <vt:lpstr>PowerPoint 演示文稿</vt:lpstr>
      <vt:lpstr>3.1.4 知识总结</vt:lpstr>
      <vt:lpstr>数据类型</vt:lpstr>
      <vt:lpstr>整型数据类型</vt:lpstr>
      <vt:lpstr>定点小数数据类型</vt:lpstr>
      <vt:lpstr>近似数字类型</vt:lpstr>
      <vt:lpstr>日期类型</vt:lpstr>
      <vt:lpstr>字符数据类型</vt:lpstr>
      <vt:lpstr>货币数据类型</vt:lpstr>
      <vt:lpstr>二进制字符数据类型</vt:lpstr>
      <vt:lpstr>其它数据类型</vt:lpstr>
      <vt:lpstr>创建表</vt:lpstr>
      <vt:lpstr>PowerPoint 演示文稿</vt:lpstr>
      <vt:lpstr>约束</vt:lpstr>
      <vt:lpstr>非空（NOT NULL）约束</vt:lpstr>
      <vt:lpstr>PowerPoint 演示文稿</vt:lpstr>
      <vt:lpstr>主键（PRIMARY KEY）约束</vt:lpstr>
      <vt:lpstr>PowerPoint 演示文稿</vt:lpstr>
      <vt:lpstr>唯一（UNIQUE）约束</vt:lpstr>
      <vt:lpstr>PowerPoint 演示文稿</vt:lpstr>
      <vt:lpstr>PowerPoint 演示文稿</vt:lpstr>
      <vt:lpstr>检查（CHECK）约束</vt:lpstr>
      <vt:lpstr>比较运算符</vt:lpstr>
      <vt:lpstr>逻辑运算符</vt:lpstr>
      <vt:lpstr>PowerPoint 演示文稿</vt:lpstr>
      <vt:lpstr>外键（FOREIGN KEY）约束</vt:lpstr>
      <vt:lpstr>PowerPoint 演示文稿</vt:lpstr>
      <vt:lpstr>默认（DEFAULT）约束</vt:lpstr>
      <vt:lpstr>PowerPoint 演示文稿</vt:lpstr>
      <vt:lpstr>3.1.5 应用实践</vt:lpstr>
      <vt:lpstr>PowerPoint 演示文稿</vt:lpstr>
      <vt:lpstr>任务3.2 修改表</vt:lpstr>
      <vt:lpstr>3.2.1 情景描述</vt:lpstr>
      <vt:lpstr>3.2.2问题分析</vt:lpstr>
      <vt:lpstr>3.2.3 解决方案</vt:lpstr>
      <vt:lpstr>3.2.4 知识总结</vt:lpstr>
      <vt:lpstr>使用ALTER TABLE命令添加一列</vt:lpstr>
      <vt:lpstr>使用ALTER TABLE命令删除一列</vt:lpstr>
      <vt:lpstr>使用ALTER TABLE命令修改表中列的数据类型</vt:lpstr>
      <vt:lpstr>使用ALTER TABLE命令修改某列为非空约束</vt:lpstr>
      <vt:lpstr>使用ALTER TABLE命令添加主键约束</vt:lpstr>
      <vt:lpstr>使用ALTER TABLE命令添加唯一约束</vt:lpstr>
      <vt:lpstr>使用ALTER TABLE命令添加检查约束</vt:lpstr>
      <vt:lpstr> 使用ALTER TABLE命令添加外键约束 </vt:lpstr>
      <vt:lpstr>PowerPoint 演示文稿</vt:lpstr>
      <vt:lpstr>使用ALTER TABLE命令添加默认约束 </vt:lpstr>
      <vt:lpstr>使用ALTER TABLE命令删除约束 </vt:lpstr>
      <vt:lpstr>3.2.5 应用实践</vt:lpstr>
      <vt:lpstr>PowerPoint 演示文稿</vt:lpstr>
      <vt:lpstr>PowerPoint 演示文稿</vt:lpstr>
      <vt:lpstr>任务3.3删除表</vt:lpstr>
      <vt:lpstr>3.3.1 情景描述</vt:lpstr>
      <vt:lpstr>3.3.2问题分析</vt:lpstr>
      <vt:lpstr>3.3.3 解决方案</vt:lpstr>
      <vt:lpstr>PowerPoint 演示文稿</vt:lpstr>
      <vt:lpstr>3.3.4 知识总结</vt:lpstr>
      <vt:lpstr>PowerPoint 演示文稿</vt:lpstr>
      <vt:lpstr>3.3.5 应用实践</vt:lpstr>
      <vt:lpstr>PowerPoint 演示文稿</vt:lpstr>
      <vt:lpstr>PowerPoint 演示文稿</vt:lpstr>
      <vt:lpstr>本章小结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分析与设计数据库</dc:title>
  <dc:creator>Administrator</dc:creator>
  <cp:lastModifiedBy>微软用户</cp:lastModifiedBy>
  <cp:revision>73</cp:revision>
  <dcterms:created xsi:type="dcterms:W3CDTF">2015-03-08T15:14:07Z</dcterms:created>
  <dcterms:modified xsi:type="dcterms:W3CDTF">2015-12-15T01:58:41Z</dcterms:modified>
</cp:coreProperties>
</file>