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834" r:id="rId3"/>
  </p:sldMasterIdLst>
  <p:sldIdLst>
    <p:sldId id="372" r:id="rId4"/>
    <p:sldId id="256" r:id="rId5"/>
    <p:sldId id="257" r:id="rId6"/>
    <p:sldId id="258" r:id="rId7"/>
    <p:sldId id="259" r:id="rId8"/>
    <p:sldId id="260" r:id="rId9"/>
    <p:sldId id="332" r:id="rId10"/>
    <p:sldId id="333" r:id="rId11"/>
    <p:sldId id="378" r:id="rId12"/>
    <p:sldId id="379" r:id="rId13"/>
    <p:sldId id="380" r:id="rId14"/>
    <p:sldId id="381" r:id="rId15"/>
    <p:sldId id="382" r:id="rId16"/>
    <p:sldId id="383" r:id="rId17"/>
    <p:sldId id="384" r:id="rId18"/>
    <p:sldId id="385" r:id="rId19"/>
    <p:sldId id="386" r:id="rId20"/>
    <p:sldId id="387" r:id="rId21"/>
    <p:sldId id="388"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353" r:id="rId42"/>
    <p:sldId id="354" r:id="rId43"/>
    <p:sldId id="355" r:id="rId44"/>
    <p:sldId id="389" r:id="rId45"/>
    <p:sldId id="390" r:id="rId46"/>
    <p:sldId id="391" r:id="rId47"/>
    <p:sldId id="392" r:id="rId48"/>
    <p:sldId id="393" r:id="rId49"/>
    <p:sldId id="394" r:id="rId50"/>
    <p:sldId id="395" r:id="rId51"/>
    <p:sldId id="396" r:id="rId52"/>
    <p:sldId id="397" r:id="rId53"/>
    <p:sldId id="360" r:id="rId54"/>
    <p:sldId id="363" r:id="rId55"/>
    <p:sldId id="369" r:id="rId56"/>
    <p:sldId id="373" r:id="rId57"/>
    <p:sldId id="374" r:id="rId58"/>
    <p:sldId id="375" r:id="rId59"/>
    <p:sldId id="376" r:id="rId60"/>
    <p:sldId id="371" r:id="rId6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9" name="标题 28"/>
          <p:cNvSpPr>
            <a:spLocks noGrp="1"/>
          </p:cNvSpPr>
          <p:nvPr>
            <p:ph type="ctrTitle"/>
          </p:nvPr>
        </p:nvSpPr>
        <p:spPr>
          <a:xfrm>
            <a:off x="381000" y="4853411"/>
            <a:ext cx="84582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3886200"/>
            <a:ext cx="8458200" cy="914400"/>
          </a:xfrm>
          <a:prstGeom prst="rect">
            <a:avLst/>
          </a:prstGeo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5" name="日期占位符 15"/>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360DF368-39EC-4955-814C-3E0279B43F32}" type="datetimeFigureOut">
              <a:rPr lang="zh-CN" altLang="en-US"/>
              <a:pPr>
                <a:defRPr/>
              </a:pPr>
              <a:t>2012/9/16</a:t>
            </a:fld>
            <a:endParaRPr lang="zh-CN" altLang="en-US"/>
          </a:p>
        </p:txBody>
      </p:sp>
      <p:sp>
        <p:nvSpPr>
          <p:cNvPr id="6" name="页脚占位符 1"/>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14"/>
          <p:cNvSpPr>
            <a:spLocks noGrp="1"/>
          </p:cNvSpPr>
          <p:nvPr>
            <p:ph type="sldNum" sz="quarter" idx="12"/>
          </p:nvPr>
        </p:nvSpPr>
        <p:spPr>
          <a:xfrm>
            <a:off x="8229600" y="6473825"/>
            <a:ext cx="758825" cy="247650"/>
          </a:xfrm>
          <a:prstGeom prst="rect">
            <a:avLst/>
          </a:prstGeom>
        </p:spPr>
        <p:txBody>
          <a:bodyPr/>
          <a:lstStyle>
            <a:lvl1pPr fontAlgn="auto">
              <a:spcBef>
                <a:spcPts val="0"/>
              </a:spcBef>
              <a:spcAft>
                <a:spcPts val="0"/>
              </a:spcAft>
              <a:defRPr>
                <a:latin typeface="+mn-lt"/>
                <a:ea typeface="+mn-ea"/>
              </a:defRPr>
            </a:lvl1pPr>
          </a:lstStyle>
          <a:p>
            <a:pPr>
              <a:defRPr/>
            </a:pPr>
            <a:fld id="{6FD57DF6-40AF-47A5-95E9-41240862215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304800" y="1554162"/>
            <a:ext cx="8686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1E149EC2-A01F-4C26-9305-03E11FBD027B}" type="datetimeFigureOut">
              <a:rPr lang="zh-CN" altLang="en-US"/>
              <a:pPr>
                <a:defRPr/>
              </a:pPr>
              <a:t>2012/9/16</a:t>
            </a:fld>
            <a:endParaRPr lang="zh-CN" altLang="en-US"/>
          </a:p>
        </p:txBody>
      </p:sp>
      <p:sp>
        <p:nvSpPr>
          <p:cNvPr id="5" name="页脚占位符 4"/>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5D3D29A1-D7AC-44B2-B8F7-3377014D008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291712D6-4929-4FE9-83E4-E584C1932262}" type="datetimeFigureOut">
              <a:rPr lang="zh-CN" altLang="en-US"/>
              <a:pPr>
                <a:defRPr/>
              </a:pPr>
              <a:t>2012/9/16</a:t>
            </a:fld>
            <a:endParaRPr lang="zh-CN" altLang="en-US"/>
          </a:p>
        </p:txBody>
      </p:sp>
      <p:sp>
        <p:nvSpPr>
          <p:cNvPr id="5" name="页脚占位符 4"/>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75B74C79-9D62-45DA-A916-9ECE97C50B40}"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669A063-30EE-458A-855A-CBC3CCD60E93}"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88F1A4E-3E86-440C-8C5F-881AF49579BA}"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6BA8402-1B79-49E4-A41E-A0393088325F}"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83E026E-C045-4E98-9C87-D96A6CE8397A}"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F4FD778-A8B5-4E29-9710-BFE4CAFCFDF0}"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C179A7-E82B-4850-9E9B-77416BBBAEC9}"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51A878A-AC2E-4707-A477-4DA02022462E}" type="datetimeFigureOut">
              <a:rPr lang="zh-CN" altLang="en-US"/>
              <a:pPr>
                <a:defRPr/>
              </a:pPr>
              <a:t>2012/9/16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F7FFC39-DA22-499B-84D3-C9B0A70FABED}"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DD22CF-1A14-4385-A306-064CFB34B70D}" type="datetimeFigureOut">
              <a:rPr lang="zh-CN" altLang="en-US"/>
              <a:pPr>
                <a:defRPr/>
              </a:pPr>
              <a:t>2012/9/16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7A6610A-3AC3-448A-B643-45AB22068FC3}"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9038F8C-6049-43C3-99E4-CE60AE3723A9}" type="datetimeFigureOut">
              <a:rPr lang="zh-CN" altLang="en-US"/>
              <a:pPr>
                <a:defRPr/>
              </a:pPr>
              <a:t>2012/9/16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753B67D-6128-4CD3-8D22-95AADF625ADC}"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DFD0EEE-5285-4A91-9FC0-37970993F217}" type="datetimeFigureOut">
              <a:rPr lang="zh-CN" altLang="en-US"/>
              <a:pPr>
                <a:defRPr/>
              </a:pPr>
              <a:t>2012/9/16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3326A40-D7A0-47C3-BAA6-3B4C864506C7}"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9A6E63D-7036-4804-B955-4B5944E30AB5}" type="datetimeFigureOut">
              <a:rPr lang="zh-CN" altLang="en-US"/>
              <a:pPr>
                <a:defRPr/>
              </a:pPr>
              <a:t>2012/9/16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23ABA1E-638C-4848-9939-1EC7DB0DA645}"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a:xfrm>
            <a:off x="304800" y="1554162"/>
            <a:ext cx="8686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24"/>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C217FA72-6D0C-42CD-99D6-DD47875BCE9E}" type="datetimeFigureOut">
              <a:rPr lang="zh-CN" altLang="en-US"/>
              <a:pPr>
                <a:defRPr/>
              </a:pPr>
              <a:t>2012/9/16</a:t>
            </a:fld>
            <a:endParaRPr lang="zh-CN" altLang="en-US"/>
          </a:p>
        </p:txBody>
      </p:sp>
      <p:sp>
        <p:nvSpPr>
          <p:cNvPr id="5" name="页脚占位符 18"/>
          <p:cNvSpPr>
            <a:spLocks noGrp="1"/>
          </p:cNvSpPr>
          <p:nvPr>
            <p:ph type="ftr" sz="quarter" idx="11"/>
          </p:nvPr>
        </p:nvSpPr>
        <p:spPr>
          <a:xfrm>
            <a:off x="3581400" y="76200"/>
            <a:ext cx="28956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15"/>
          <p:cNvSpPr>
            <a:spLocks noGrp="1"/>
          </p:cNvSpPr>
          <p:nvPr>
            <p:ph type="sldNum" sz="quarter" idx="12"/>
          </p:nvPr>
        </p:nvSpPr>
        <p:spPr>
          <a:xfrm>
            <a:off x="8229600" y="6473825"/>
            <a:ext cx="758825" cy="247650"/>
          </a:xfrm>
          <a:prstGeom prst="rect">
            <a:avLst/>
          </a:prstGeom>
        </p:spPr>
        <p:txBody>
          <a:bodyPr/>
          <a:lstStyle>
            <a:lvl1pPr fontAlgn="auto">
              <a:spcBef>
                <a:spcPts val="0"/>
              </a:spcBef>
              <a:spcAft>
                <a:spcPts val="0"/>
              </a:spcAft>
              <a:defRPr>
                <a:latin typeface="+mn-lt"/>
                <a:ea typeface="+mn-ea"/>
              </a:defRPr>
            </a:lvl1pPr>
          </a:lstStyle>
          <a:p>
            <a:pPr>
              <a:defRPr/>
            </a:pPr>
            <a:fld id="{A7871E12-E470-4960-8DDC-F40F15D21614}"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C865DD5-73EB-4F57-A3D0-AC4055658D0F}" type="datetimeFigureOut">
              <a:rPr lang="zh-CN" altLang="en-US"/>
              <a:pPr>
                <a:defRPr/>
              </a:pPr>
              <a:t>2012/9/16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E318C9F-B251-47C2-8281-5C866D7A2976}"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5D7EF48-4CBF-4D28-8F39-CC08D23F36C3}"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5D6583-2F8F-4FB4-989D-6A8CB9CD2C65}"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540F08F-09C0-452D-B7EF-A97BA6DFBAE6}"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DEA21E-B9D8-4DB2-AD30-3F5EF068D0F9}"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矩形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直接连接符 9"/>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直接连接符 10"/>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直接连接符 11"/>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直接连接符 12"/>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直接连接符 13"/>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直接连接符 14"/>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矩形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椭圆 16"/>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椭圆 17"/>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椭圆 18"/>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椭圆 19"/>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椭圆 20"/>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标题 7"/>
          <p:cNvSpPr>
            <a:spLocks noGrp="1"/>
          </p:cNvSpPr>
          <p:nvPr>
            <p:ph type="ctrTitle"/>
          </p:nvPr>
        </p:nvSpPr>
        <p:spPr>
          <a:xfrm>
            <a:off x="2286000" y="3124200"/>
            <a:ext cx="6172200" cy="1894362"/>
          </a:xfrm>
        </p:spPr>
        <p:txBody>
          <a:bodyPr/>
          <a:lstStyle>
            <a:lvl1pPr>
              <a:defRPr b="1"/>
            </a:lvl1pPr>
          </a:lstStyle>
          <a:p>
            <a:r>
              <a:rPr lang="zh-CN" altLang="en-US" smtClean="0"/>
              <a:t>单击此处编辑母版标题样式</a:t>
            </a:r>
            <a:endParaRPr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22" name="日期占位符 27"/>
          <p:cNvSpPr>
            <a:spLocks noGrp="1"/>
          </p:cNvSpPr>
          <p:nvPr>
            <p:ph type="dt" sz="half" idx="10"/>
          </p:nvPr>
        </p:nvSpPr>
        <p:spPr bwMode="auto">
          <a:xfrm rot="5400000">
            <a:off x="7764463" y="1174750"/>
            <a:ext cx="2286000" cy="381000"/>
          </a:xfrm>
        </p:spPr>
        <p:txBody>
          <a:bodyPr/>
          <a:lstStyle>
            <a:lvl1pPr>
              <a:defRPr/>
            </a:lvl1pPr>
          </a:lstStyle>
          <a:p>
            <a:pPr>
              <a:defRPr/>
            </a:pPr>
            <a:fld id="{1802B3DF-BBCB-46D6-8439-4CAEFA47E7F8}" type="datetimeFigureOut">
              <a:rPr lang="zh-CN" altLang="en-US"/>
              <a:pPr>
                <a:defRPr/>
              </a:pPr>
              <a:t>2012/9/16</a:t>
            </a:fld>
            <a:endParaRPr lang="zh-CN" altLang="en-US"/>
          </a:p>
        </p:txBody>
      </p:sp>
      <p:sp>
        <p:nvSpPr>
          <p:cNvPr id="23" name="页脚占位符 16"/>
          <p:cNvSpPr>
            <a:spLocks noGrp="1"/>
          </p:cNvSpPr>
          <p:nvPr>
            <p:ph type="ftr" sz="quarter" idx="11"/>
          </p:nvPr>
        </p:nvSpPr>
        <p:spPr bwMode="auto">
          <a:xfrm rot="5400000">
            <a:off x="7077076" y="4181475"/>
            <a:ext cx="3657600" cy="384175"/>
          </a:xfrm>
        </p:spPr>
        <p:txBody>
          <a:bodyPr/>
          <a:lstStyle>
            <a:lvl1pPr>
              <a:defRPr/>
            </a:lvl1pPr>
          </a:lstStyle>
          <a:p>
            <a:pPr>
              <a:defRPr/>
            </a:pPr>
            <a:endParaRPr lang="zh-CN" altLang="en-US"/>
          </a:p>
        </p:txBody>
      </p:sp>
      <p:sp>
        <p:nvSpPr>
          <p:cNvPr id="24" name="灯片编号占位符 28"/>
          <p:cNvSpPr>
            <a:spLocks noGrp="1"/>
          </p:cNvSpPr>
          <p:nvPr>
            <p:ph type="sldNum" sz="quarter" idx="12"/>
          </p:nvPr>
        </p:nvSpPr>
        <p:spPr bwMode="auto">
          <a:xfrm>
            <a:off x="1325563" y="4929188"/>
            <a:ext cx="609600" cy="517525"/>
          </a:xfrm>
        </p:spPr>
        <p:txBody>
          <a:bodyPr/>
          <a:lstStyle>
            <a:lvl1pPr>
              <a:defRPr/>
            </a:lvl1pPr>
          </a:lstStyle>
          <a:p>
            <a:pPr>
              <a:defRPr/>
            </a:pPr>
            <a:fld id="{7DC83DEC-A133-45A6-8EDF-7CE0B6DB5E20}"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457200" y="1600200"/>
            <a:ext cx="7467600" cy="48737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6"/>
          <p:cNvSpPr>
            <a:spLocks noGrp="1"/>
          </p:cNvSpPr>
          <p:nvPr>
            <p:ph type="dt" sz="half" idx="10"/>
          </p:nvPr>
        </p:nvSpPr>
        <p:spPr/>
        <p:txBody>
          <a:bodyPr rtlCol="0"/>
          <a:lstStyle>
            <a:lvl1pPr>
              <a:defRPr/>
            </a:lvl1pPr>
          </a:lstStyle>
          <a:p>
            <a:pPr>
              <a:defRPr/>
            </a:pPr>
            <a:fld id="{F8421AE8-B766-4D31-BC49-4D0917F490B6}" type="datetimeFigureOut">
              <a:rPr lang="zh-CN" altLang="en-US"/>
              <a:pPr>
                <a:defRPr/>
              </a:pPr>
              <a:t>2012/9/16</a:t>
            </a:fld>
            <a:endParaRPr lang="zh-CN" altLang="en-US"/>
          </a:p>
        </p:txBody>
      </p:sp>
      <p:sp>
        <p:nvSpPr>
          <p:cNvPr id="5" name="灯片编号占位符 8"/>
          <p:cNvSpPr>
            <a:spLocks noGrp="1"/>
          </p:cNvSpPr>
          <p:nvPr>
            <p:ph type="sldNum" sz="quarter" idx="11"/>
          </p:nvPr>
        </p:nvSpPr>
        <p:spPr/>
        <p:txBody>
          <a:bodyPr rtlCol="0"/>
          <a:lstStyle>
            <a:lvl1pPr>
              <a:defRPr/>
            </a:lvl1pPr>
          </a:lstStyle>
          <a:p>
            <a:pPr>
              <a:defRPr/>
            </a:pPr>
            <a:fld id="{AC3EF14F-B3AC-4F1F-916A-E0355258CD28}" type="slidenum">
              <a:rPr lang="zh-CN" altLang="en-US"/>
              <a:pPr>
                <a:defRPr/>
              </a:pPr>
              <a:t>‹#›</a:t>
            </a:fld>
            <a:endParaRPr lang="zh-CN" altLang="en-US"/>
          </a:p>
        </p:txBody>
      </p:sp>
      <p:sp>
        <p:nvSpPr>
          <p:cNvPr id="6" name="页脚占位符 9"/>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4" name="矩形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矩形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直接连接符 7"/>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直接连接符 8"/>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直接连接符 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直接连接符 10"/>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直接连接符 11"/>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矩形 12"/>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椭圆 13"/>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椭圆 14"/>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椭圆 15"/>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椭圆 16"/>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椭圆 17"/>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直接连接符 18"/>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20" name="日期占位符 3"/>
          <p:cNvSpPr>
            <a:spLocks noGrp="1"/>
          </p:cNvSpPr>
          <p:nvPr>
            <p:ph type="dt" sz="half" idx="10"/>
          </p:nvPr>
        </p:nvSpPr>
        <p:spPr bwMode="auto">
          <a:xfrm rot="5400000">
            <a:off x="7762875" y="1169988"/>
            <a:ext cx="2286000" cy="381000"/>
          </a:xfrm>
        </p:spPr>
        <p:txBody>
          <a:bodyPr/>
          <a:lstStyle>
            <a:lvl1pPr>
              <a:defRPr/>
            </a:lvl1pPr>
          </a:lstStyle>
          <a:p>
            <a:pPr>
              <a:defRPr/>
            </a:pPr>
            <a:fld id="{DD6E9ED3-B5D0-4471-AF26-C204BA3DEEC6}" type="datetimeFigureOut">
              <a:rPr lang="zh-CN" altLang="en-US"/>
              <a:pPr>
                <a:defRPr/>
              </a:pPr>
              <a:t>2012/9/16</a:t>
            </a:fld>
            <a:endParaRPr lang="zh-CN" altLang="en-US"/>
          </a:p>
        </p:txBody>
      </p:sp>
      <p:sp>
        <p:nvSpPr>
          <p:cNvPr id="21" name="页脚占位符 4"/>
          <p:cNvSpPr>
            <a:spLocks noGrp="1"/>
          </p:cNvSpPr>
          <p:nvPr>
            <p:ph type="ftr" sz="quarter" idx="11"/>
          </p:nvPr>
        </p:nvSpPr>
        <p:spPr bwMode="auto">
          <a:xfrm rot="5400000">
            <a:off x="7077076" y="4178300"/>
            <a:ext cx="3657600" cy="384175"/>
          </a:xfrm>
        </p:spPr>
        <p:txBody>
          <a:bodyPr/>
          <a:lstStyle>
            <a:lvl1pPr>
              <a:defRPr/>
            </a:lvl1pPr>
          </a:lstStyle>
          <a:p>
            <a:pPr>
              <a:defRPr/>
            </a:pPr>
            <a:endParaRPr lang="zh-CN" altLang="en-US"/>
          </a:p>
        </p:txBody>
      </p:sp>
      <p:sp>
        <p:nvSpPr>
          <p:cNvPr id="22" name="灯片编号占位符 5"/>
          <p:cNvSpPr>
            <a:spLocks noGrp="1"/>
          </p:cNvSpPr>
          <p:nvPr>
            <p:ph type="sldNum" sz="quarter" idx="12"/>
          </p:nvPr>
        </p:nvSpPr>
        <p:spPr bwMode="auto">
          <a:xfrm>
            <a:off x="1339850" y="4929188"/>
            <a:ext cx="609600" cy="517525"/>
          </a:xfrm>
        </p:spPr>
        <p:txBody>
          <a:bodyPr/>
          <a:lstStyle>
            <a:lvl1pPr>
              <a:defRPr/>
            </a:lvl1pPr>
          </a:lstStyle>
          <a:p>
            <a:pPr>
              <a:defRPr/>
            </a:pPr>
            <a:fld id="{22006B8F-C221-4DF6-894B-E2C256E9CDF5}"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457200" y="1600200"/>
            <a:ext cx="36576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270248" y="1600200"/>
            <a:ext cx="36576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18DCFFAE-5D15-4072-8D59-8DC17F6AF3EF}" type="datetimeFigureOut">
              <a:rPr lang="zh-CN" altLang="en-US"/>
              <a:pPr>
                <a:defRPr/>
              </a:pPr>
              <a:t>2012/9/16</a:t>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9941FDDD-34F2-4778-809E-F7D3AEFF8386}"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lstStyle>
            <a:lvl1pPr>
              <a:defRPr/>
            </a:lvl1pPr>
          </a:lstStyle>
          <a:p>
            <a:r>
              <a:rPr lang="zh-CN" altLang="en-US" smtClean="0"/>
              <a:t>单击此处编辑母版标题样式</a:t>
            </a:r>
            <a:endParaRPr lang="en-US"/>
          </a:p>
        </p:txBody>
      </p:sp>
      <p:sp>
        <p:nvSpPr>
          <p:cNvPr id="11" name="内容占位符 10"/>
          <p:cNvSpPr>
            <a:spLocks noGrp="1"/>
          </p:cNvSpPr>
          <p:nvPr>
            <p:ph sz="quarter" idx="2"/>
          </p:nvPr>
        </p:nvSpPr>
        <p:spPr>
          <a:xfrm>
            <a:off x="457200" y="2362200"/>
            <a:ext cx="3657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quarter" idx="4"/>
          </p:nvPr>
        </p:nvSpPr>
        <p:spPr>
          <a:xfrm>
            <a:off x="4371975" y="2362200"/>
            <a:ext cx="3657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p>
        </p:txBody>
      </p:sp>
      <p:sp>
        <p:nvSpPr>
          <p:cNvPr id="7" name="日期占位符 6"/>
          <p:cNvSpPr>
            <a:spLocks noGrp="1"/>
          </p:cNvSpPr>
          <p:nvPr>
            <p:ph type="dt" sz="half" idx="10"/>
          </p:nvPr>
        </p:nvSpPr>
        <p:spPr/>
        <p:txBody>
          <a:bodyPr/>
          <a:lstStyle>
            <a:lvl1pPr>
              <a:defRPr/>
            </a:lvl1pPr>
          </a:lstStyle>
          <a:p>
            <a:pPr>
              <a:defRPr/>
            </a:pPr>
            <a:fld id="{85E4E61F-C071-4DC1-BC80-424AFB514507}" type="datetimeFigureOut">
              <a:rPr lang="zh-CN" altLang="en-US"/>
              <a:pPr>
                <a:defRPr/>
              </a:pPr>
              <a:t>2012/9/16</a:t>
            </a:fld>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DFEA034-3CB1-4812-9D0E-CDAFFAA0B417}"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5"/>
          <p:cNvSpPr>
            <a:spLocks noGrp="1"/>
          </p:cNvSpPr>
          <p:nvPr>
            <p:ph type="dt" sz="half" idx="10"/>
          </p:nvPr>
        </p:nvSpPr>
        <p:spPr/>
        <p:txBody>
          <a:bodyPr rtlCol="0"/>
          <a:lstStyle>
            <a:lvl1pPr>
              <a:defRPr/>
            </a:lvl1pPr>
          </a:lstStyle>
          <a:p>
            <a:pPr>
              <a:defRPr/>
            </a:pPr>
            <a:fld id="{9DDDCCBA-01E9-4CB3-9D9C-4ADF29DBF1E2}" type="datetimeFigureOut">
              <a:rPr lang="zh-CN" altLang="en-US"/>
              <a:pPr>
                <a:defRPr/>
              </a:pPr>
              <a:t>2012/9/16</a:t>
            </a:fld>
            <a:endParaRPr lang="zh-CN" altLang="en-US"/>
          </a:p>
        </p:txBody>
      </p:sp>
      <p:sp>
        <p:nvSpPr>
          <p:cNvPr id="4" name="灯片编号占位符 6"/>
          <p:cNvSpPr>
            <a:spLocks noGrp="1"/>
          </p:cNvSpPr>
          <p:nvPr>
            <p:ph type="sldNum" sz="quarter" idx="11"/>
          </p:nvPr>
        </p:nvSpPr>
        <p:spPr/>
        <p:txBody>
          <a:bodyPr rtlCol="0"/>
          <a:lstStyle>
            <a:lvl1pPr>
              <a:defRPr/>
            </a:lvl1pPr>
          </a:lstStyle>
          <a:p>
            <a:pPr>
              <a:defRPr/>
            </a:pPr>
            <a:fld id="{7BEA1BCC-2F5A-436F-B226-1467D9BAFE95}" type="slidenum">
              <a:rPr lang="zh-CN" altLang="en-US"/>
              <a:pPr>
                <a:defRPr/>
              </a:pPr>
              <a:t>‹#›</a:t>
            </a:fld>
            <a:endParaRPr lang="zh-CN" altLang="en-US"/>
          </a:p>
        </p:txBody>
      </p:sp>
      <p:sp>
        <p:nvSpPr>
          <p:cNvPr id="5" name="页脚占位符 7"/>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800D4CA3-E4F4-41C4-A372-DB2239282268}" type="datetimeFigureOut">
              <a:rPr lang="zh-CN" altLang="en-US"/>
              <a:pPr>
                <a:defRPr/>
              </a:pPr>
              <a:t>2012/9/16</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9D9E5B0B-2D97-4FA4-84D4-16D4179AA09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6" name="文本占位符 5"/>
          <p:cNvSpPr>
            <a:spLocks noGrp="1"/>
          </p:cNvSpPr>
          <p:nvPr>
            <p:ph type="body" idx="1"/>
          </p:nvPr>
        </p:nvSpPr>
        <p:spPr>
          <a:xfrm>
            <a:off x="381000" y="1676400"/>
            <a:ext cx="8458200" cy="1219200"/>
          </a:xfrm>
          <a:prstGeom prst="rect">
            <a:avLst/>
          </a:prstGeo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smtClean="0"/>
              <a:t>单击此处编辑母版标题样式</a:t>
            </a:r>
            <a:endParaRPr lang="en-US"/>
          </a:p>
        </p:txBody>
      </p:sp>
      <p:sp>
        <p:nvSpPr>
          <p:cNvPr id="5" name="日期占位符 18"/>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AB697033-92FB-478E-BEE2-B77872EBD3F7}" type="datetimeFigureOut">
              <a:rPr lang="zh-CN" altLang="en-US"/>
              <a:pPr>
                <a:defRPr/>
              </a:pPr>
              <a:t>2012/9/16</a:t>
            </a:fld>
            <a:endParaRPr lang="zh-CN" altLang="en-US"/>
          </a:p>
        </p:txBody>
      </p:sp>
      <p:sp>
        <p:nvSpPr>
          <p:cNvPr id="7" name="页脚占位符 10"/>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15"/>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124EEE8E-90D0-42D6-B105-D3F204AD8D22}"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直接连接符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直接连接符 6"/>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直接连接符 7"/>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矩形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直接连接符 9"/>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椭圆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标题 1"/>
          <p:cNvSpPr>
            <a:spLocks noGrp="1"/>
          </p:cNvSpPr>
          <p:nvPr>
            <p:ph type="title"/>
          </p:nvPr>
        </p:nvSpPr>
        <p:spPr>
          <a:xfrm rot="5400000">
            <a:off x="3371850" y="3200400"/>
            <a:ext cx="6309360" cy="457200"/>
          </a:xfrm>
        </p:spPr>
        <p:txBody>
          <a:bodyPr/>
          <a:lstStyle>
            <a:lvl1pPr algn="l">
              <a:buNone/>
              <a:defRPr sz="2000" b="1" cap="small" baseline="0"/>
            </a:lvl1pPr>
          </a:lstStyle>
          <a:p>
            <a:r>
              <a:rPr lang="zh-CN" altLang="en-US" smtClean="0"/>
              <a:t>单击此处编辑母版标题样式</a:t>
            </a:r>
            <a:endParaRPr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8" name="内容占位符 17"/>
          <p:cNvSpPr>
            <a:spLocks noGrp="1"/>
          </p:cNvSpPr>
          <p:nvPr>
            <p:ph sz="quarter" idx="1"/>
          </p:nvPr>
        </p:nvSpPr>
        <p:spPr>
          <a:xfrm>
            <a:off x="304800" y="274320"/>
            <a:ext cx="5638800" cy="632764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2" name="日期占位符 20"/>
          <p:cNvSpPr>
            <a:spLocks noGrp="1"/>
          </p:cNvSpPr>
          <p:nvPr>
            <p:ph type="dt" sz="half" idx="10"/>
          </p:nvPr>
        </p:nvSpPr>
        <p:spPr/>
        <p:txBody>
          <a:bodyPr rtlCol="0"/>
          <a:lstStyle>
            <a:lvl1pPr>
              <a:defRPr/>
            </a:lvl1pPr>
          </a:lstStyle>
          <a:p>
            <a:pPr>
              <a:defRPr/>
            </a:pPr>
            <a:fld id="{24782F38-F987-44BD-80A2-159D3D7971CA}" type="datetimeFigureOut">
              <a:rPr lang="zh-CN" altLang="en-US"/>
              <a:pPr>
                <a:defRPr/>
              </a:pPr>
              <a:t>2012/9/16</a:t>
            </a:fld>
            <a:endParaRPr lang="zh-CN" altLang="en-US"/>
          </a:p>
        </p:txBody>
      </p:sp>
      <p:sp>
        <p:nvSpPr>
          <p:cNvPr id="13" name="灯片编号占位符 21"/>
          <p:cNvSpPr>
            <a:spLocks noGrp="1"/>
          </p:cNvSpPr>
          <p:nvPr>
            <p:ph type="sldNum" sz="quarter" idx="11"/>
          </p:nvPr>
        </p:nvSpPr>
        <p:spPr/>
        <p:txBody>
          <a:bodyPr rtlCol="0"/>
          <a:lstStyle>
            <a:lvl1pPr>
              <a:defRPr/>
            </a:lvl1pPr>
          </a:lstStyle>
          <a:p>
            <a:pPr>
              <a:defRPr/>
            </a:pPr>
            <a:fld id="{3C771EC4-5E42-448A-B770-EDEE923A308B}" type="slidenum">
              <a:rPr lang="zh-CN" altLang="en-US"/>
              <a:pPr>
                <a:defRPr/>
              </a:pPr>
              <a:t>‹#›</a:t>
            </a:fld>
            <a:endParaRPr lang="zh-CN" altLang="en-US"/>
          </a:p>
        </p:txBody>
      </p:sp>
      <p:sp>
        <p:nvSpPr>
          <p:cNvPr id="14" name="页脚占位符 22"/>
          <p:cNvSpPr>
            <a:spLocks noGrp="1"/>
          </p:cNvSpPr>
          <p:nvPr>
            <p:ph type="ftr" sz="quarter" idx="12"/>
          </p:nvPr>
        </p:nvSpPr>
        <p:spPr/>
        <p:txBody>
          <a:bodyPr rtlCol="0"/>
          <a:lstStyle>
            <a:lvl1pPr>
              <a:defRPr/>
            </a:lvl1pP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椭圆 5"/>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直接连接符 6"/>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矩形 7"/>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直接连接符 8"/>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直接连接符 9"/>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直接连接符 10"/>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标题 1"/>
          <p:cNvSpPr>
            <a:spLocks noGrp="1"/>
          </p:cNvSpPr>
          <p:nvPr>
            <p:ph type="title"/>
          </p:nvPr>
        </p:nvSpPr>
        <p:spPr>
          <a:xfrm rot="5400000">
            <a:off x="3350133" y="3200400"/>
            <a:ext cx="6309360" cy="457200"/>
          </a:xfrm>
        </p:spPr>
        <p:txBody>
          <a:bodyPr/>
          <a:lstStyle>
            <a:lvl1pPr algn="l">
              <a:buNone/>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12" name="日期占位符 16"/>
          <p:cNvSpPr>
            <a:spLocks noGrp="1"/>
          </p:cNvSpPr>
          <p:nvPr>
            <p:ph type="dt" sz="half" idx="10"/>
          </p:nvPr>
        </p:nvSpPr>
        <p:spPr/>
        <p:txBody>
          <a:bodyPr rtlCol="0"/>
          <a:lstStyle>
            <a:lvl1pPr>
              <a:defRPr/>
            </a:lvl1pPr>
          </a:lstStyle>
          <a:p>
            <a:pPr>
              <a:defRPr/>
            </a:pPr>
            <a:fld id="{CF61EBD3-B5F1-4080-8DB5-28EC4FFFCE9D}" type="datetimeFigureOut">
              <a:rPr lang="zh-CN" altLang="en-US"/>
              <a:pPr>
                <a:defRPr/>
              </a:pPr>
              <a:t>2012/9/16</a:t>
            </a:fld>
            <a:endParaRPr lang="zh-CN" altLang="en-US"/>
          </a:p>
        </p:txBody>
      </p:sp>
      <p:sp>
        <p:nvSpPr>
          <p:cNvPr id="13" name="灯片编号占位符 17"/>
          <p:cNvSpPr>
            <a:spLocks noGrp="1"/>
          </p:cNvSpPr>
          <p:nvPr>
            <p:ph type="sldNum" sz="quarter" idx="11"/>
          </p:nvPr>
        </p:nvSpPr>
        <p:spPr/>
        <p:txBody>
          <a:bodyPr rtlCol="0"/>
          <a:lstStyle>
            <a:lvl1pPr>
              <a:defRPr/>
            </a:lvl1pPr>
          </a:lstStyle>
          <a:p>
            <a:pPr>
              <a:defRPr/>
            </a:pPr>
            <a:fld id="{9C5F9ED5-3D0D-4292-900A-5FA875D5DFA2}" type="slidenum">
              <a:rPr lang="zh-CN" altLang="en-US"/>
              <a:pPr>
                <a:defRPr/>
              </a:pPr>
              <a:t>‹#›</a:t>
            </a:fld>
            <a:endParaRPr lang="zh-CN" altLang="en-US"/>
          </a:p>
        </p:txBody>
      </p:sp>
      <p:sp>
        <p:nvSpPr>
          <p:cNvPr id="14" name="页脚占位符 20"/>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9BBD491C-CE7D-4F48-83D5-C8EC0829A691}"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B1F548-7FA2-4C51-AE40-6C60E53C6955}"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3C601933-149B-4FF4-9967-86F74C35CAB6}" type="datetimeFigureOut">
              <a:rPr lang="zh-CN" altLang="en-US"/>
              <a:pPr>
                <a:defRPr/>
              </a:pPr>
              <a:t>2012/9/16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965FA3-93FC-4EEA-B7FA-28FA9E90C8B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a:prstGeom prst="rect">
            <a:avLst/>
          </a:prstGeo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a:prstGeom prst="rect">
            <a:avLst/>
          </a:prstGeo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20"/>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25F71BEE-EBCE-42F4-AD3E-52F745657100}" type="datetimeFigureOut">
              <a:rPr lang="zh-CN" altLang="en-US"/>
              <a:pPr>
                <a:defRPr/>
              </a:pPr>
              <a:t>2012/9/16</a:t>
            </a:fld>
            <a:endParaRPr lang="zh-CN" altLang="en-US"/>
          </a:p>
        </p:txBody>
      </p:sp>
      <p:sp>
        <p:nvSpPr>
          <p:cNvPr id="6" name="页脚占位符 9"/>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30"/>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0944F0A1-A487-4A0E-BBEB-545317105FA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a:prstGeom prst="rect">
            <a:avLst/>
          </a:prstGeo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a:prstGeom prst="rect">
            <a:avLst/>
          </a:prstGeo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内容占位符 3"/>
          <p:cNvSpPr>
            <a:spLocks noGrp="1"/>
          </p:cNvSpPr>
          <p:nvPr>
            <p:ph sz="quarter" idx="2"/>
          </p:nvPr>
        </p:nvSpPr>
        <p:spPr>
          <a:xfrm>
            <a:off x="281444" y="1316037"/>
            <a:ext cx="4290556" cy="3941763"/>
          </a:xfrm>
          <a:prstGeom prst="rect">
            <a:avLst/>
          </a:prstGeo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a:prstGeom prst="rect">
            <a:avLst/>
          </a:prstGeo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9"/>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668D4CD9-61C5-46E5-8011-1A9CCA087371}" type="datetimeFigureOut">
              <a:rPr lang="zh-CN" altLang="en-US"/>
              <a:pPr>
                <a:defRPr/>
              </a:pPr>
              <a:t>2012/9/16</a:t>
            </a:fld>
            <a:endParaRPr lang="zh-CN" altLang="en-US"/>
          </a:p>
        </p:txBody>
      </p:sp>
      <p:sp>
        <p:nvSpPr>
          <p:cNvPr id="9" name="页脚占位符 5"/>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0" name="灯片编号占位符 6"/>
          <p:cNvSpPr>
            <a:spLocks noGrp="1"/>
          </p:cNvSpPr>
          <p:nvPr>
            <p:ph type="sldNum" sz="quarter" idx="12"/>
          </p:nvPr>
        </p:nvSpPr>
        <p:spPr>
          <a:xfrm>
            <a:off x="8229600" y="6477000"/>
            <a:ext cx="762000" cy="247650"/>
          </a:xfrm>
          <a:prstGeom prst="rect">
            <a:avLst/>
          </a:prstGeom>
        </p:spPr>
        <p:txBody>
          <a:bodyPr/>
          <a:lstStyle>
            <a:lvl1pPr fontAlgn="auto">
              <a:spcBef>
                <a:spcPts val="0"/>
              </a:spcBef>
              <a:spcAft>
                <a:spcPts val="0"/>
              </a:spcAft>
              <a:defRPr>
                <a:latin typeface="+mn-lt"/>
                <a:ea typeface="+mn-ea"/>
              </a:defRPr>
            </a:lvl1pPr>
          </a:lstStyle>
          <a:p>
            <a:pPr>
              <a:defRPr/>
            </a:pPr>
            <a:fld id="{1E982F32-6D5D-4B15-AD64-0E005351D2A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3" name="日期占位符 11"/>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AF0BB2C2-496D-498C-90A9-3BCD7DD4608B}" type="datetimeFigureOut">
              <a:rPr lang="zh-CN" altLang="en-US"/>
              <a:pPr>
                <a:defRPr/>
              </a:pPr>
              <a:t>2012/9/16</a:t>
            </a:fld>
            <a:endParaRPr lang="zh-CN" altLang="en-US"/>
          </a:p>
        </p:txBody>
      </p:sp>
      <p:sp>
        <p:nvSpPr>
          <p:cNvPr id="4" name="页脚占位符 20"/>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093DF346-6941-4215-A564-9073AF1A2D5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22A8B3E2-8DC1-442A-A4B8-25F69ACDE547}" type="datetimeFigureOut">
              <a:rPr lang="zh-CN" altLang="en-US"/>
              <a:pPr>
                <a:defRPr/>
              </a:pPr>
              <a:t>2012/9/16</a:t>
            </a:fld>
            <a:endParaRPr lang="zh-CN" altLang="en-US"/>
          </a:p>
        </p:txBody>
      </p:sp>
      <p:sp>
        <p:nvSpPr>
          <p:cNvPr id="3" name="页脚占位符 23"/>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6"/>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CE154F9B-4D0E-4B30-B2C6-2F785A5E42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a:prstGeom prst="rect">
            <a:avLst/>
          </a:prstGeo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4" name="内容占位符 13"/>
          <p:cNvSpPr>
            <a:spLocks noGrp="1"/>
          </p:cNvSpPr>
          <p:nvPr>
            <p:ph sz="half" idx="1"/>
          </p:nvPr>
        </p:nvSpPr>
        <p:spPr>
          <a:xfrm>
            <a:off x="3575050" y="609600"/>
            <a:ext cx="5340350" cy="4800600"/>
          </a:xfrm>
          <a:prstGeom prst="rect">
            <a:avLst/>
          </a:prstGeo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24"/>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5BB4A203-195F-4B04-B4CA-53D63814082C}" type="datetimeFigureOut">
              <a:rPr lang="zh-CN" altLang="en-US"/>
              <a:pPr>
                <a:defRPr/>
              </a:pPr>
              <a:t>2012/9/16</a:t>
            </a:fld>
            <a:endParaRPr lang="zh-CN" altLang="en-US"/>
          </a:p>
        </p:txBody>
      </p:sp>
      <p:sp>
        <p:nvSpPr>
          <p:cNvPr id="7" name="页脚占位符 28"/>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37E385AA-ADDE-4757-8F92-34DD17788C8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prstGeom prst="rect">
            <a:avLst/>
          </a:prstGeo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pPr lvl="0"/>
            <a:r>
              <a:rPr lang="zh-CN" altLang="en-US" noProof="0" smtClean="0"/>
              <a:t>单击图标添加图片</a:t>
            </a:r>
            <a:endParaRPr lang="en-US" noProof="0" dirty="0"/>
          </a:p>
        </p:txBody>
      </p:sp>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a:prstGeom prst="rect">
            <a:avLst/>
          </a:prstGeo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5" name="日期占位符 6"/>
          <p:cNvSpPr>
            <a:spLocks noGrp="1"/>
          </p:cNvSpPr>
          <p:nvPr>
            <p:ph type="dt" sz="half" idx="10"/>
          </p:nvPr>
        </p:nvSpPr>
        <p:spPr>
          <a:xfrm>
            <a:off x="6477000" y="76200"/>
            <a:ext cx="2514600" cy="288925"/>
          </a:xfrm>
          <a:prstGeom prst="rect">
            <a:avLst/>
          </a:prstGeom>
        </p:spPr>
        <p:txBody>
          <a:bodyPr/>
          <a:lstStyle>
            <a:lvl1pPr fontAlgn="auto">
              <a:spcBef>
                <a:spcPts val="0"/>
              </a:spcBef>
              <a:spcAft>
                <a:spcPts val="0"/>
              </a:spcAft>
              <a:defRPr>
                <a:latin typeface="+mn-lt"/>
                <a:ea typeface="+mn-ea"/>
              </a:defRPr>
            </a:lvl1pPr>
          </a:lstStyle>
          <a:p>
            <a:pPr>
              <a:defRPr/>
            </a:pPr>
            <a:fld id="{B720FAEA-FC86-4191-AF9E-934FCD95F116}" type="datetimeFigureOut">
              <a:rPr lang="zh-CN" altLang="en-US"/>
              <a:pPr>
                <a:defRPr/>
              </a:pPr>
              <a:t>2012/9/16</a:t>
            </a:fld>
            <a:endParaRPr lang="zh-CN" altLang="en-US"/>
          </a:p>
        </p:txBody>
      </p:sp>
      <p:sp>
        <p:nvSpPr>
          <p:cNvPr id="6" name="页脚占位符 4"/>
          <p:cNvSpPr>
            <a:spLocks noGrp="1"/>
          </p:cNvSpPr>
          <p:nvPr>
            <p:ph type="ftr" sz="quarter" idx="11"/>
          </p:nvPr>
        </p:nvSpPr>
        <p:spPr>
          <a:xfrm>
            <a:off x="3124200" y="76200"/>
            <a:ext cx="3352800" cy="2889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30"/>
          <p:cNvSpPr>
            <a:spLocks noGrp="1"/>
          </p:cNvSpPr>
          <p:nvPr>
            <p:ph type="sldNum" sz="quarter" idx="12"/>
          </p:nvPr>
        </p:nvSpPr>
        <p:spPr>
          <a:xfrm>
            <a:off x="8229600" y="6477000"/>
            <a:ext cx="762000" cy="244475"/>
          </a:xfrm>
          <a:prstGeom prst="rect">
            <a:avLst/>
          </a:prstGeom>
        </p:spPr>
        <p:txBody>
          <a:bodyPr/>
          <a:lstStyle>
            <a:lvl1pPr fontAlgn="auto">
              <a:spcBef>
                <a:spcPts val="0"/>
              </a:spcBef>
              <a:spcAft>
                <a:spcPts val="0"/>
              </a:spcAft>
              <a:defRPr>
                <a:latin typeface="+mn-lt"/>
                <a:ea typeface="+mn-ea"/>
              </a:defRPr>
            </a:lvl1pPr>
          </a:lstStyle>
          <a:p>
            <a:pPr>
              <a:defRPr/>
            </a:pPr>
            <a:fld id="{C1643846-6BCE-486A-8F76-7717F9CFF86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lang="zh-CN" altLang="en-US" smtClean="0"/>
              <a:t>单击此处编辑母版标题样式</a:t>
            </a:r>
            <a:endParaRPr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3" name="直接连接符 12"/>
          <p:cNvSpPr>
            <a:spLocks noChangeShapeType="1"/>
          </p:cNvSpPr>
          <p:nvPr userDrawn="1"/>
        </p:nvSpPr>
        <p:spPr bwMode="auto">
          <a:xfrm flipH="1" flipV="1">
            <a:off x="4071934" y="6123643"/>
            <a:ext cx="4929222" cy="4571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4" name="直接连接符 13"/>
          <p:cNvSpPr>
            <a:spLocks noChangeShapeType="1"/>
          </p:cNvSpPr>
          <p:nvPr userDrawn="1"/>
        </p:nvSpPr>
        <p:spPr bwMode="auto">
          <a:xfrm flipH="1" flipV="1">
            <a:off x="4143372" y="6123643"/>
            <a:ext cx="5000628" cy="4571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5" name="直接连接符 14"/>
          <p:cNvSpPr>
            <a:spLocks noChangeShapeType="1"/>
          </p:cNvSpPr>
          <p:nvPr userDrawn="1"/>
        </p:nvSpPr>
        <p:spPr bwMode="auto">
          <a:xfrm flipH="1" flipV="1">
            <a:off x="4000496" y="6123643"/>
            <a:ext cx="5143504" cy="4571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Tree>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 id="2147484102" r:id="rId4"/>
    <p:sldLayoutId id="2147484103" r:id="rId5"/>
    <p:sldLayoutId id="2147484104" r:id="rId6"/>
    <p:sldLayoutId id="2147484105" r:id="rId7"/>
    <p:sldLayoutId id="2147484106" r:id="rId8"/>
    <p:sldLayoutId id="2147484107" r:id="rId9"/>
    <p:sldLayoutId id="2147484108" r:id="rId10"/>
    <p:sldLayoutId id="2147484109"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ea typeface="隶书" pitchFamily="49" charset="-122"/>
        </a:defRPr>
      </a:lvl2pPr>
      <a:lvl3pPr algn="l" rtl="0" eaLnBrk="0" fontAlgn="base" hangingPunct="0">
        <a:spcBef>
          <a:spcPct val="0"/>
        </a:spcBef>
        <a:spcAft>
          <a:spcPct val="0"/>
        </a:spcAft>
        <a:defRPr sz="3600">
          <a:solidFill>
            <a:schemeClr val="tx2"/>
          </a:solidFill>
          <a:latin typeface="Franklin Gothic Medium" pitchFamily="34" charset="0"/>
          <a:ea typeface="隶书" pitchFamily="49" charset="-122"/>
        </a:defRPr>
      </a:lvl3pPr>
      <a:lvl4pPr algn="l" rtl="0" eaLnBrk="0" fontAlgn="base" hangingPunct="0">
        <a:spcBef>
          <a:spcPct val="0"/>
        </a:spcBef>
        <a:spcAft>
          <a:spcPct val="0"/>
        </a:spcAft>
        <a:defRPr sz="3600">
          <a:solidFill>
            <a:schemeClr val="tx2"/>
          </a:solidFill>
          <a:latin typeface="Franklin Gothic Medium" pitchFamily="34" charset="0"/>
          <a:ea typeface="隶书" pitchFamily="49" charset="-122"/>
        </a:defRPr>
      </a:lvl4pPr>
      <a:lvl5pPr algn="l" rtl="0" eaLnBrk="0" fontAlgn="base" hangingPunct="0">
        <a:spcBef>
          <a:spcPct val="0"/>
        </a:spcBef>
        <a:spcAft>
          <a:spcPct val="0"/>
        </a:spcAft>
        <a:defRPr sz="3600">
          <a:solidFill>
            <a:schemeClr val="tx2"/>
          </a:solidFill>
          <a:latin typeface="Franklin Gothic Medium" pitchFamily="34" charset="0"/>
          <a:ea typeface="隶书" pitchFamily="49" charset="-122"/>
        </a:defRPr>
      </a:lvl5pPr>
      <a:lvl6pPr marL="457200" algn="l" rtl="0" fontAlgn="base">
        <a:spcBef>
          <a:spcPct val="0"/>
        </a:spcBef>
        <a:spcAft>
          <a:spcPct val="0"/>
        </a:spcAft>
        <a:defRPr sz="3600">
          <a:solidFill>
            <a:schemeClr val="tx2"/>
          </a:solidFill>
          <a:latin typeface="Franklin Gothic Medium" pitchFamily="34" charset="0"/>
          <a:ea typeface="隶书" pitchFamily="49" charset="-122"/>
        </a:defRPr>
      </a:lvl6pPr>
      <a:lvl7pPr marL="914400" algn="l" rtl="0" fontAlgn="base">
        <a:spcBef>
          <a:spcPct val="0"/>
        </a:spcBef>
        <a:spcAft>
          <a:spcPct val="0"/>
        </a:spcAft>
        <a:defRPr sz="3600">
          <a:solidFill>
            <a:schemeClr val="tx2"/>
          </a:solidFill>
          <a:latin typeface="Franklin Gothic Medium" pitchFamily="34" charset="0"/>
          <a:ea typeface="隶书" pitchFamily="49" charset="-122"/>
        </a:defRPr>
      </a:lvl7pPr>
      <a:lvl8pPr marL="1371600" algn="l" rtl="0" fontAlgn="base">
        <a:spcBef>
          <a:spcPct val="0"/>
        </a:spcBef>
        <a:spcAft>
          <a:spcPct val="0"/>
        </a:spcAft>
        <a:defRPr sz="3600">
          <a:solidFill>
            <a:schemeClr val="tx2"/>
          </a:solidFill>
          <a:latin typeface="Franklin Gothic Medium" pitchFamily="34" charset="0"/>
          <a:ea typeface="隶书" pitchFamily="49" charset="-122"/>
        </a:defRPr>
      </a:lvl8pPr>
      <a:lvl9pPr marL="1828800" algn="l" rtl="0" fontAlgn="base">
        <a:spcBef>
          <a:spcPct val="0"/>
        </a:spcBef>
        <a:spcAft>
          <a:spcPct val="0"/>
        </a:spcAft>
        <a:defRPr sz="3600">
          <a:solidFill>
            <a:schemeClr val="tx2"/>
          </a:solidFill>
          <a:latin typeface="Franklin Gothic Medium" pitchFamily="34" charset="0"/>
          <a:ea typeface="隶书" pitchFamily="49" charset="-122"/>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68D1491-D1C2-4045-BF12-1D93D9C3B2F4}" type="datetimeFigureOut">
              <a:rPr lang="zh-CN" altLang="en-US"/>
              <a:pPr>
                <a:defRPr/>
              </a:pPr>
              <a:t>2012/9/16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781B879C-D260-4EE8-A37D-13F5E2D442B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lang="zh-CN" altLang="en-US" smtClean="0"/>
              <a:t>单击此处编辑母版标题样式</a:t>
            </a:r>
            <a:endParaRPr lang="en-US"/>
          </a:p>
        </p:txBody>
      </p:sp>
      <p:sp>
        <p:nvSpPr>
          <p:cNvPr id="3076" name="文本占位符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fld id="{7FCE4607-6F62-4F1B-9A83-6F4F233A4A8A}" type="datetimeFigureOut">
              <a:rPr lang="en-US"/>
              <a:pPr>
                <a:defRPr/>
              </a:pPr>
              <a:t>9/16/2012</a:t>
            </a:fld>
            <a:endParaRPr lang="en-US" dirty="0"/>
          </a:p>
        </p:txBody>
      </p:sp>
      <p:sp>
        <p:nvSpPr>
          <p:cNvPr id="3" name="页脚占位符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椭圆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灯片编号占位符 22"/>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59D5D276-72B7-43F2-A117-98D87B9DCDCE}" type="slidenum">
              <a:rPr lang="en-US"/>
              <a:pPr>
                <a:defRPr/>
              </a:pPr>
              <a:t>‹#›</a:t>
            </a:fld>
            <a:endParaRPr lang="en-US" dirty="0"/>
          </a:p>
        </p:txBody>
      </p:sp>
      <p:sp>
        <p:nvSpPr>
          <p:cNvPr id="13" name="TextBox 12"/>
          <p:cNvSpPr txBox="1"/>
          <p:nvPr userDrawn="1"/>
        </p:nvSpPr>
        <p:spPr>
          <a:xfrm>
            <a:off x="6215074" y="6286520"/>
            <a:ext cx="2326278" cy="369332"/>
          </a:xfrm>
          <a:prstGeom prst="rect">
            <a:avLst/>
          </a:prstGeom>
          <a:noFill/>
        </p:spPr>
        <p:txBody>
          <a:bodyPr wrap="none" rtlCol="0">
            <a:spAutoFit/>
          </a:bodyPr>
          <a:lstStyle/>
          <a:p>
            <a:r>
              <a:rPr lang="zh-CN" altLang="en-US" dirty="0" smtClean="0"/>
              <a:t>第四章 白盒测试技术</a:t>
            </a:r>
            <a:endParaRPr lang="zh-CN" altLang="en-US" dirty="0"/>
          </a:p>
        </p:txBody>
      </p:sp>
    </p:spTree>
  </p:cSld>
  <p:clrMap bg1="lt1" tx1="dk1" bg2="lt2" tx2="dk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Arial" charset="0"/>
          <a:ea typeface="黑体" pitchFamily="2" charset="-122"/>
        </a:defRPr>
      </a:lvl2pPr>
      <a:lvl3pPr algn="l" rtl="0" eaLnBrk="0" fontAlgn="base" hangingPunct="0">
        <a:spcBef>
          <a:spcPct val="0"/>
        </a:spcBef>
        <a:spcAft>
          <a:spcPct val="0"/>
        </a:spcAft>
        <a:defRPr sz="3000">
          <a:solidFill>
            <a:schemeClr val="tx2"/>
          </a:solidFill>
          <a:latin typeface="Arial" charset="0"/>
          <a:ea typeface="黑体" pitchFamily="2" charset="-122"/>
        </a:defRPr>
      </a:lvl3pPr>
      <a:lvl4pPr algn="l" rtl="0" eaLnBrk="0" fontAlgn="base" hangingPunct="0">
        <a:spcBef>
          <a:spcPct val="0"/>
        </a:spcBef>
        <a:spcAft>
          <a:spcPct val="0"/>
        </a:spcAft>
        <a:defRPr sz="3000">
          <a:solidFill>
            <a:schemeClr val="tx2"/>
          </a:solidFill>
          <a:latin typeface="Arial" charset="0"/>
          <a:ea typeface="黑体" pitchFamily="2" charset="-122"/>
        </a:defRPr>
      </a:lvl4pPr>
      <a:lvl5pPr algn="l" rtl="0" eaLnBrk="0" fontAlgn="base" hangingPunct="0">
        <a:spcBef>
          <a:spcPct val="0"/>
        </a:spcBef>
        <a:spcAft>
          <a:spcPct val="0"/>
        </a:spcAft>
        <a:defRPr sz="3000">
          <a:solidFill>
            <a:schemeClr val="tx2"/>
          </a:solidFill>
          <a:latin typeface="Arial" charset="0"/>
          <a:ea typeface="黑体" pitchFamily="2" charset="-122"/>
        </a:defRPr>
      </a:lvl5pPr>
      <a:lvl6pPr marL="457200" algn="l" rtl="0" fontAlgn="base">
        <a:spcBef>
          <a:spcPct val="0"/>
        </a:spcBef>
        <a:spcAft>
          <a:spcPct val="0"/>
        </a:spcAft>
        <a:defRPr sz="3000">
          <a:solidFill>
            <a:schemeClr val="tx2"/>
          </a:solidFill>
          <a:latin typeface="Arial" charset="0"/>
          <a:ea typeface="黑体" pitchFamily="2" charset="-122"/>
        </a:defRPr>
      </a:lvl6pPr>
      <a:lvl7pPr marL="914400" algn="l" rtl="0" fontAlgn="base">
        <a:spcBef>
          <a:spcPct val="0"/>
        </a:spcBef>
        <a:spcAft>
          <a:spcPct val="0"/>
        </a:spcAft>
        <a:defRPr sz="3000">
          <a:solidFill>
            <a:schemeClr val="tx2"/>
          </a:solidFill>
          <a:latin typeface="Arial" charset="0"/>
          <a:ea typeface="黑体" pitchFamily="2" charset="-122"/>
        </a:defRPr>
      </a:lvl7pPr>
      <a:lvl8pPr marL="1371600" algn="l" rtl="0" fontAlgn="base">
        <a:spcBef>
          <a:spcPct val="0"/>
        </a:spcBef>
        <a:spcAft>
          <a:spcPct val="0"/>
        </a:spcAft>
        <a:defRPr sz="3000">
          <a:solidFill>
            <a:schemeClr val="tx2"/>
          </a:solidFill>
          <a:latin typeface="Arial" charset="0"/>
          <a:ea typeface="黑体" pitchFamily="2" charset="-122"/>
        </a:defRPr>
      </a:lvl8pPr>
      <a:lvl9pPr marL="1828800" algn="l" rtl="0" fontAlgn="base">
        <a:spcBef>
          <a:spcPct val="0"/>
        </a:spcBef>
        <a:spcAft>
          <a:spcPct val="0"/>
        </a:spcAft>
        <a:defRPr sz="3000">
          <a:solidFill>
            <a:schemeClr val="tx2"/>
          </a:solidFill>
          <a:latin typeface="Arial" charset="0"/>
          <a:ea typeface="黑体" pitchFamily="2" charset="-122"/>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A2355B"/>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D8AFB9"/>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D2B8DA"/>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p:nvPr>
        </p:nvSpPr>
        <p:spPr>
          <a:xfrm>
            <a:off x="1857356" y="2000240"/>
            <a:ext cx="6743720" cy="1893888"/>
          </a:xfrm>
        </p:spPr>
        <p:txBody>
          <a:bodyPr>
            <a:normAutofit fontScale="90000"/>
          </a:bodyPr>
          <a:lstStyle/>
          <a:p>
            <a:pPr algn="ctr" eaLnBrk="1" fontAlgn="auto" hangingPunct="1">
              <a:spcAft>
                <a:spcPts val="0"/>
              </a:spcAft>
              <a:defRPr/>
            </a:pPr>
            <a:r>
              <a:rPr lang="zh-CN" altLang="en-US" sz="5400" dirty="0" smtClean="0"/>
              <a:t>软件测试基础</a:t>
            </a:r>
            <a:r>
              <a:rPr lang="zh-CN" altLang="en-US" sz="5400" dirty="0" smtClean="0"/>
              <a:t>教程</a:t>
            </a:r>
            <a:r>
              <a:rPr lang="en-US" altLang="zh-CN" sz="5400" dirty="0" smtClean="0"/>
              <a:t/>
            </a:r>
            <a:br>
              <a:rPr lang="en-US" altLang="zh-CN" sz="5400" dirty="0" smtClean="0"/>
            </a:br>
            <a:r>
              <a:rPr lang="en-US" altLang="zh-CN" sz="5400" dirty="0" smtClean="0"/>
              <a:t/>
            </a:r>
            <a:br>
              <a:rPr lang="en-US" altLang="zh-CN" sz="5400" dirty="0" smtClean="0"/>
            </a:br>
            <a:r>
              <a:rPr lang="en-US" altLang="zh-CN" sz="5400" dirty="0" smtClean="0"/>
              <a:t/>
            </a:r>
            <a:br>
              <a:rPr lang="en-US" altLang="zh-CN" sz="5400" dirty="0" smtClean="0"/>
            </a:br>
            <a:r>
              <a:rPr lang="zh-CN" altLang="en-US" sz="4900" dirty="0" smtClean="0"/>
              <a:t>第四</a:t>
            </a:r>
            <a:r>
              <a:rPr lang="zh-CN" altLang="en-US" sz="4900" dirty="0" smtClean="0"/>
              <a:t>章：白盒测试技术</a:t>
            </a:r>
            <a:endParaRPr lang="zh-CN" altLang="en-US" sz="4900" dirty="0" smtClean="0"/>
          </a:p>
        </p:txBody>
      </p:sp>
      <p:sp>
        <p:nvSpPr>
          <p:cNvPr id="26627" name="Rectangle 3"/>
          <p:cNvSpPr>
            <a:spLocks noGrp="1" noChangeArrowheads="1"/>
          </p:cNvSpPr>
          <p:nvPr>
            <p:ph type="subTitle" idx="1"/>
          </p:nvPr>
        </p:nvSpPr>
        <p:spPr>
          <a:xfrm>
            <a:off x="2286000" y="5003800"/>
            <a:ext cx="6172200" cy="1371600"/>
          </a:xfrm>
        </p:spPr>
        <p:txBody>
          <a:bodyPr/>
          <a:lstStyle/>
          <a:p>
            <a:pPr algn="ctr" eaLnBrk="1" hangingPunct="1">
              <a:buFontTx/>
              <a:buNone/>
            </a:pPr>
            <a:r>
              <a:rPr lang="en-US" altLang="zh-CN" sz="2400" smtClean="0"/>
              <a:t> </a:t>
            </a:r>
            <a:r>
              <a:rPr lang="zh-CN" altLang="en-US" sz="2400" smtClean="0"/>
              <a:t>宁华</a:t>
            </a:r>
          </a:p>
          <a:p>
            <a:pPr algn="ctr" eaLnBrk="1" hangingPunct="1">
              <a:buFontTx/>
              <a:buNone/>
            </a:pPr>
            <a:r>
              <a:rPr lang="en-US" altLang="zh-CN" sz="2400" smtClean="0"/>
              <a:t>287263358@qq.com</a:t>
            </a:r>
            <a:endParaRPr lang="en-US"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28604"/>
            <a:ext cx="7467600" cy="6045348"/>
          </a:xfrm>
        </p:spPr>
        <p:txBody>
          <a:bodyPr/>
          <a:lstStyle/>
          <a:p>
            <a:r>
              <a:rPr lang="zh-CN" altLang="en-US" b="1" dirty="0" smtClean="0"/>
              <a:t>③、优点</a:t>
            </a:r>
          </a:p>
          <a:p>
            <a:r>
              <a:rPr lang="zh-CN" altLang="en-US" dirty="0" smtClean="0"/>
              <a:t>      可以</a:t>
            </a:r>
            <a:r>
              <a:rPr lang="zh-CN" altLang="en-US" dirty="0" smtClean="0"/>
              <a:t>很直观地从源代码得到测试用例，无须细分每条判定表达式。</a:t>
            </a:r>
          </a:p>
          <a:p>
            <a:r>
              <a:rPr lang="zh-CN" altLang="en-US" b="1" dirty="0" smtClean="0"/>
              <a:t>④、缺点</a:t>
            </a:r>
          </a:p>
          <a:p>
            <a:r>
              <a:rPr lang="zh-CN" altLang="en-US" dirty="0" smtClean="0"/>
              <a:t>        由于</a:t>
            </a:r>
            <a:r>
              <a:rPr lang="zh-CN" altLang="en-US" dirty="0" smtClean="0"/>
              <a:t>这种测试方法仅仅针对程序逻辑中显式存在的语句，但对于隐藏的条件和可能到达的隐式逻辑分支，是无法测试的。在本例中去掉了语句</a:t>
            </a:r>
            <a:r>
              <a:rPr lang="en-US" dirty="0" smtClean="0"/>
              <a:t>1—</a:t>
            </a:r>
            <a:r>
              <a:rPr lang="en-US" altLang="zh-CN" dirty="0" smtClean="0"/>
              <a:t>〉</a:t>
            </a:r>
            <a:r>
              <a:rPr lang="en-US" dirty="0" smtClean="0"/>
              <a:t>T</a:t>
            </a:r>
            <a:r>
              <a:rPr lang="zh-CN" altLang="en-US" dirty="0" smtClean="0"/>
              <a:t>去掉，那么就少了一条测试路径。在</a:t>
            </a:r>
            <a:r>
              <a:rPr lang="en-US" dirty="0" smtClean="0"/>
              <a:t>if</a:t>
            </a:r>
            <a:r>
              <a:rPr lang="zh-CN" altLang="en-US" dirty="0" smtClean="0"/>
              <a:t>结构中若源代码没有给出</a:t>
            </a:r>
            <a:r>
              <a:rPr lang="en-US" dirty="0" smtClean="0"/>
              <a:t>else</a:t>
            </a:r>
            <a:r>
              <a:rPr lang="zh-CN" altLang="en-US" dirty="0" smtClean="0"/>
              <a:t>后面的执行分支，那么语句覆盖测试就不会考虑这种情况。但是我们不能排除这种以外的分支不会被执行，而往往这种错误会经常出现。再如，在</a:t>
            </a:r>
            <a:r>
              <a:rPr lang="en-US" dirty="0" smtClean="0"/>
              <a:t>Do-While</a:t>
            </a:r>
            <a:r>
              <a:rPr lang="zh-CN" altLang="en-US" dirty="0" smtClean="0"/>
              <a:t>结构中，语句覆盖执行其中某一个条件分支。那么显然，语句覆盖对于多分支的逻辑运算是无法全面反映的，它只在乎运行一次，而不考虑其他情况。</a:t>
            </a:r>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 </a:t>
            </a:r>
            <a:r>
              <a:rPr lang="zh-CN" altLang="en-US" dirty="0" smtClean="0"/>
              <a:t>判断覆盖</a:t>
            </a:r>
            <a:endParaRPr lang="zh-CN" altLang="en-US" dirty="0"/>
          </a:p>
        </p:txBody>
      </p:sp>
      <p:sp>
        <p:nvSpPr>
          <p:cNvPr id="3" name="内容占位符 2"/>
          <p:cNvSpPr>
            <a:spLocks noGrp="1"/>
          </p:cNvSpPr>
          <p:nvPr>
            <p:ph sz="quarter" idx="1"/>
          </p:nvPr>
        </p:nvSpPr>
        <p:spPr/>
        <p:txBody>
          <a:bodyPr/>
          <a:lstStyle/>
          <a:p>
            <a:r>
              <a:rPr lang="zh-CN" altLang="en-US" dirty="0" smtClean="0"/>
              <a:t>①、主要特点</a:t>
            </a:r>
          </a:p>
          <a:p>
            <a:r>
              <a:rPr lang="zh-CN" altLang="en-US" dirty="0" smtClean="0"/>
              <a:t>判定覆盖又称为分支覆盖，它要求设计足够多的测试用例，使得程序中每个判定至少有一次为真值，有一次为假值，即：程序中的每个分支至少执行一次。每个判断的取真、取假至少执行一次。</a:t>
            </a:r>
          </a:p>
          <a:p>
            <a:r>
              <a:rPr lang="zh-CN" altLang="en-US" dirty="0" smtClean="0"/>
              <a:t>②</a:t>
            </a:r>
            <a:r>
              <a:rPr lang="zh-CN" altLang="en-US" dirty="0" smtClean="0"/>
              <a:t>、用例</a:t>
            </a:r>
            <a:r>
              <a:rPr lang="zh-CN" altLang="en-US" dirty="0" smtClean="0"/>
              <a:t>设计</a:t>
            </a:r>
            <a:endParaRPr lang="en-US" altLang="zh-CN" dirty="0" smtClean="0"/>
          </a:p>
          <a:p>
            <a:endParaRPr lang="zh-CN" altLang="en-US" dirty="0" smtClean="0"/>
          </a:p>
          <a:p>
            <a:endParaRPr lang="zh-CN" altLang="en-US" dirty="0"/>
          </a:p>
        </p:txBody>
      </p:sp>
      <p:graphicFrame>
        <p:nvGraphicFramePr>
          <p:cNvPr id="4" name="表格 3"/>
          <p:cNvGraphicFramePr>
            <a:graphicFrameLocks noGrp="1"/>
          </p:cNvGraphicFramePr>
          <p:nvPr/>
        </p:nvGraphicFramePr>
        <p:xfrm>
          <a:off x="571472" y="4214818"/>
          <a:ext cx="7500992" cy="2000264"/>
        </p:xfrm>
        <a:graphic>
          <a:graphicData uri="http://schemas.openxmlformats.org/drawingml/2006/table">
            <a:tbl>
              <a:tblPr firstRow="1" bandRow="1">
                <a:tableStyleId>{5C22544A-7EE6-4342-B048-85BDC9FD1C3A}</a:tableStyleId>
              </a:tblPr>
              <a:tblGrid>
                <a:gridCol w="1875248"/>
                <a:gridCol w="1875248"/>
                <a:gridCol w="1875248"/>
                <a:gridCol w="1875248"/>
              </a:tblGrid>
              <a:tr h="500066">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500066">
                <a:tc>
                  <a:txBody>
                    <a:bodyPr/>
                    <a:lstStyle/>
                    <a:p>
                      <a:r>
                        <a:rPr lang="en-US" altLang="zh-CN" dirty="0" smtClean="0"/>
                        <a:t>1</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OAE</a:t>
                      </a:r>
                      <a:endParaRPr lang="zh-CN" altLang="en-US" dirty="0"/>
                    </a:p>
                  </a:txBody>
                  <a:tcPr/>
                </a:tc>
              </a:tr>
              <a:tr h="500066">
                <a:tc>
                  <a:txBody>
                    <a:bodyPr/>
                    <a:lstStyle/>
                    <a:p>
                      <a:r>
                        <a:rPr lang="en-US" altLang="zh-CN" dirty="0" smtClean="0"/>
                        <a:t>2</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OBDE</a:t>
                      </a:r>
                      <a:endParaRPr lang="zh-CN" altLang="en-US" dirty="0"/>
                    </a:p>
                  </a:txBody>
                  <a:tcPr/>
                </a:tc>
              </a:tr>
              <a:tr h="500066">
                <a:tc>
                  <a:txBody>
                    <a:bodyPr/>
                    <a:lstStyle/>
                    <a:p>
                      <a:r>
                        <a:rPr lang="en-US" altLang="zh-CN" dirty="0" smtClean="0"/>
                        <a:t>3</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OBCE</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57166"/>
            <a:ext cx="7543824" cy="6000792"/>
          </a:xfrm>
        </p:spPr>
        <p:txBody>
          <a:bodyPr/>
          <a:lstStyle/>
          <a:p>
            <a:r>
              <a:rPr lang="zh-CN" altLang="en-US" sz="2800" dirty="0" smtClean="0"/>
              <a:t>③、优点</a:t>
            </a:r>
          </a:p>
          <a:p>
            <a:r>
              <a:rPr lang="zh-CN" altLang="en-US" sz="2800" dirty="0" smtClean="0"/>
              <a:t>       判定</a:t>
            </a:r>
            <a:r>
              <a:rPr lang="zh-CN" altLang="en-US" sz="2800" dirty="0" smtClean="0"/>
              <a:t>覆盖比语句覆盖要多几乎一倍的测试路径，当然也就具有比语句覆盖更强的测试能力。同样判定覆盖也具有和语句覆盖一样的简单性，无须细分每个判定就可以得到测试用例。</a:t>
            </a:r>
          </a:p>
          <a:p>
            <a:r>
              <a:rPr lang="zh-CN" altLang="en-US" sz="2800" dirty="0" smtClean="0"/>
              <a:t>④、缺点</a:t>
            </a:r>
          </a:p>
          <a:p>
            <a:r>
              <a:rPr lang="zh-CN" altLang="en-US" sz="2800" dirty="0" smtClean="0"/>
              <a:t>      往往</a:t>
            </a:r>
            <a:r>
              <a:rPr lang="zh-CN" altLang="en-US" sz="2800" dirty="0" smtClean="0"/>
              <a:t>大部分的判定语句是由多个逻辑条件组合而成（如，判定语句中包含</a:t>
            </a:r>
            <a:r>
              <a:rPr lang="en-US" sz="2800" dirty="0" smtClean="0"/>
              <a:t>AND</a:t>
            </a:r>
            <a:r>
              <a:rPr lang="zh-CN" altLang="en-US" sz="2800" dirty="0" smtClean="0"/>
              <a:t>、</a:t>
            </a:r>
            <a:r>
              <a:rPr lang="en-US" sz="2800" dirty="0" smtClean="0"/>
              <a:t>OR</a:t>
            </a:r>
            <a:r>
              <a:rPr lang="zh-CN" altLang="en-US" sz="2800" dirty="0" smtClean="0"/>
              <a:t>、</a:t>
            </a:r>
            <a:r>
              <a:rPr lang="en-US" sz="2800" dirty="0" smtClean="0"/>
              <a:t>CASE</a:t>
            </a:r>
            <a:r>
              <a:rPr lang="zh-CN" altLang="en-US" sz="2800" dirty="0" smtClean="0"/>
              <a:t>），若仅仅判断其整个最终结果，而忽略每个条件的取值情况，必然会遗漏部分测试路径。</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4.2.3 </a:t>
            </a:r>
            <a:r>
              <a:rPr lang="zh-CN" altLang="en-US" dirty="0" smtClean="0"/>
              <a:t>条件覆盖</a:t>
            </a:r>
            <a:endParaRPr lang="zh-CN" altLang="en-US" dirty="0"/>
          </a:p>
        </p:txBody>
      </p:sp>
      <p:sp>
        <p:nvSpPr>
          <p:cNvPr id="3" name="内容占位符 2"/>
          <p:cNvSpPr>
            <a:spLocks noGrp="1"/>
          </p:cNvSpPr>
          <p:nvPr>
            <p:ph sz="quarter" idx="1"/>
          </p:nvPr>
        </p:nvSpPr>
        <p:spPr/>
        <p:txBody>
          <a:bodyPr/>
          <a:lstStyle/>
          <a:p>
            <a:r>
              <a:rPr lang="zh-CN" altLang="en-US" dirty="0" smtClean="0"/>
              <a:t>①、主要特点</a:t>
            </a:r>
          </a:p>
          <a:p>
            <a:r>
              <a:rPr lang="zh-CN" altLang="en-US" dirty="0" smtClean="0"/>
              <a:t>条件覆盖要求设计足够多的测试用例，使得判定中的每个条件获得各种可能的结果，即每个条件至少有一次为真值，有一次为假值。</a:t>
            </a:r>
          </a:p>
          <a:p>
            <a:r>
              <a:rPr lang="zh-CN" altLang="en-US" dirty="0" smtClean="0"/>
              <a:t>②</a:t>
            </a:r>
            <a:r>
              <a:rPr lang="zh-CN" altLang="en-US" dirty="0" smtClean="0"/>
              <a:t>、用例</a:t>
            </a:r>
            <a:r>
              <a:rPr lang="zh-CN" altLang="en-US" dirty="0" smtClean="0"/>
              <a:t>设计</a:t>
            </a:r>
            <a:endParaRPr lang="en-US" altLang="zh-CN" dirty="0" smtClean="0"/>
          </a:p>
          <a:p>
            <a:endParaRPr lang="zh-CN" altLang="en-US" dirty="0" smtClean="0"/>
          </a:p>
          <a:p>
            <a:endParaRPr lang="zh-CN" altLang="en-US" dirty="0"/>
          </a:p>
        </p:txBody>
      </p:sp>
      <p:graphicFrame>
        <p:nvGraphicFramePr>
          <p:cNvPr id="4" name="表格 3"/>
          <p:cNvGraphicFramePr>
            <a:graphicFrameLocks noGrp="1"/>
          </p:cNvGraphicFramePr>
          <p:nvPr/>
        </p:nvGraphicFramePr>
        <p:xfrm>
          <a:off x="500034" y="3929067"/>
          <a:ext cx="7715304" cy="1500198"/>
        </p:xfrm>
        <a:graphic>
          <a:graphicData uri="http://schemas.openxmlformats.org/drawingml/2006/table">
            <a:tbl>
              <a:tblPr firstRow="1" bandRow="1">
                <a:tableStyleId>{5C22544A-7EE6-4342-B048-85BDC9FD1C3A}</a:tableStyleId>
              </a:tblPr>
              <a:tblGrid>
                <a:gridCol w="1928826"/>
                <a:gridCol w="1928826"/>
                <a:gridCol w="1928826"/>
                <a:gridCol w="1928826"/>
              </a:tblGrid>
              <a:tr h="500066">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500066">
                <a:tc>
                  <a:txBody>
                    <a:bodyPr/>
                    <a:lstStyle/>
                    <a:p>
                      <a:r>
                        <a:rPr lang="en-US" altLang="zh-CN" dirty="0" smtClean="0"/>
                        <a:t>1</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a:t>
                      </a:r>
                      <a:endParaRPr lang="zh-CN" altLang="en-US" dirty="0"/>
                    </a:p>
                  </a:txBody>
                  <a:tcPr/>
                </a:tc>
              </a:tr>
              <a:tr h="500066">
                <a:tc>
                  <a:txBody>
                    <a:bodyPr/>
                    <a:lstStyle/>
                    <a:p>
                      <a:r>
                        <a:rPr lang="en-US" altLang="zh-CN" dirty="0" smtClean="0"/>
                        <a:t>2</a:t>
                      </a:r>
                      <a:endParaRPr lang="zh-CN" altLang="en-US" dirty="0"/>
                    </a:p>
                  </a:txBody>
                  <a:tcPr/>
                </a:tc>
                <a:tc>
                  <a:txBody>
                    <a:bodyPr/>
                    <a:lstStyle/>
                    <a:p>
                      <a:r>
                        <a:rPr lang="en-US" altLang="zh-CN" dirty="0" smtClean="0"/>
                        <a:t>40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OBD</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57166"/>
            <a:ext cx="7467600" cy="6116786"/>
          </a:xfrm>
        </p:spPr>
        <p:txBody>
          <a:bodyPr/>
          <a:lstStyle/>
          <a:p>
            <a:r>
              <a:rPr lang="zh-CN" altLang="en-US" sz="3600" dirty="0" smtClean="0"/>
              <a:t>③、优点</a:t>
            </a:r>
          </a:p>
          <a:p>
            <a:r>
              <a:rPr lang="zh-CN" altLang="en-US" sz="3600" dirty="0" smtClean="0"/>
              <a:t>      显然</a:t>
            </a:r>
            <a:r>
              <a:rPr lang="zh-CN" altLang="en-US" sz="3600" dirty="0" smtClean="0"/>
              <a:t>条件覆盖比判定覆盖，增加了对符合判定情况的测试，增加了测试路径。</a:t>
            </a:r>
          </a:p>
          <a:p>
            <a:r>
              <a:rPr lang="zh-CN" altLang="en-US" sz="3600" dirty="0" smtClean="0"/>
              <a:t>④、缺点</a:t>
            </a:r>
          </a:p>
          <a:p>
            <a:r>
              <a:rPr lang="zh-CN" altLang="en-US" sz="3600" dirty="0" smtClean="0"/>
              <a:t>      要</a:t>
            </a:r>
            <a:r>
              <a:rPr lang="zh-CN" altLang="en-US" sz="3600" dirty="0" smtClean="0"/>
              <a:t>达到条件覆盖，需要足够多的测试用例，但条件覆盖并不能保证判定覆盖。条件覆盖只能保证每个条件至少有一次为真，而不考虑所有的判定结果。</a:t>
            </a:r>
          </a:p>
          <a:p>
            <a:endParaRPr lang="zh-CN" altLang="en-US"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582594"/>
          </a:xfrm>
        </p:spPr>
        <p:txBody>
          <a:bodyPr/>
          <a:lstStyle/>
          <a:p>
            <a:r>
              <a:rPr lang="en-US" altLang="zh-CN" dirty="0" smtClean="0"/>
              <a:t>4.2.4  </a:t>
            </a:r>
            <a:r>
              <a:rPr lang="zh-CN" altLang="en-US" b="1" dirty="0" smtClean="0"/>
              <a:t>判定</a:t>
            </a:r>
            <a:r>
              <a:rPr lang="en-US" b="1" dirty="0" smtClean="0"/>
              <a:t>/</a:t>
            </a:r>
            <a:r>
              <a:rPr lang="zh-CN" altLang="en-US" b="1" dirty="0" smtClean="0"/>
              <a:t>条件覆盖</a:t>
            </a:r>
            <a:endParaRPr lang="zh-CN" altLang="en-US" dirty="0"/>
          </a:p>
        </p:txBody>
      </p:sp>
      <p:sp>
        <p:nvSpPr>
          <p:cNvPr id="3" name="内容占位符 2"/>
          <p:cNvSpPr>
            <a:spLocks noGrp="1"/>
          </p:cNvSpPr>
          <p:nvPr>
            <p:ph sz="quarter" idx="1"/>
          </p:nvPr>
        </p:nvSpPr>
        <p:spPr>
          <a:xfrm>
            <a:off x="457200" y="928670"/>
            <a:ext cx="7467600" cy="5545282"/>
          </a:xfrm>
        </p:spPr>
        <p:txBody>
          <a:bodyPr/>
          <a:lstStyle/>
          <a:p>
            <a:r>
              <a:rPr lang="zh-CN" altLang="en-US" sz="2000" dirty="0" smtClean="0"/>
              <a:t>①、主要特点</a:t>
            </a:r>
          </a:p>
          <a:p>
            <a:r>
              <a:rPr lang="zh-CN" altLang="en-US" sz="2000" dirty="0" smtClean="0"/>
              <a:t>设计足够多的测试用例，使得判定中每个条件的所有可能结果至少出现一次，每个判定本身所有可能结果也至少出现一次。</a:t>
            </a:r>
          </a:p>
          <a:p>
            <a:r>
              <a:rPr lang="zh-CN" altLang="en-US" sz="2000" dirty="0" smtClean="0"/>
              <a:t>②、用例</a:t>
            </a:r>
            <a:r>
              <a:rPr lang="zh-CN" altLang="en-US" sz="2000" dirty="0" smtClean="0"/>
              <a:t>设计</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a:buNone/>
            </a:pPr>
            <a:endParaRPr lang="en-US" altLang="zh-CN" sz="2000" dirty="0" smtClean="0"/>
          </a:p>
          <a:p>
            <a:r>
              <a:rPr lang="zh-CN" altLang="en-US" sz="2000" dirty="0" smtClean="0"/>
              <a:t>③、优点</a:t>
            </a:r>
          </a:p>
          <a:p>
            <a:r>
              <a:rPr lang="zh-CN" altLang="en-US" sz="2000" dirty="0" smtClean="0"/>
              <a:t>判定</a:t>
            </a:r>
            <a:r>
              <a:rPr lang="en-US" sz="2000" dirty="0" smtClean="0"/>
              <a:t>/</a:t>
            </a:r>
            <a:r>
              <a:rPr lang="zh-CN" altLang="en-US" sz="2000" dirty="0" smtClean="0"/>
              <a:t>条件覆盖满足判定覆盖准则和条件覆盖准则，弥补了二者的不足。</a:t>
            </a:r>
          </a:p>
          <a:p>
            <a:r>
              <a:rPr lang="zh-CN" altLang="en-US" sz="2000" dirty="0" smtClean="0"/>
              <a:t>④、缺点</a:t>
            </a:r>
          </a:p>
          <a:p>
            <a:r>
              <a:rPr lang="zh-CN" altLang="en-US" sz="2000" dirty="0" smtClean="0"/>
              <a:t>判定</a:t>
            </a:r>
            <a:r>
              <a:rPr lang="en-US" sz="2000" dirty="0" smtClean="0"/>
              <a:t>/</a:t>
            </a:r>
            <a:r>
              <a:rPr lang="zh-CN" altLang="en-US" sz="2000" dirty="0" smtClean="0"/>
              <a:t>条件覆盖准则的缺点是未考虑条件的组合情况。</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buNone/>
            </a:pPr>
            <a:endParaRPr lang="zh-CN" altLang="en-US" dirty="0" smtClean="0"/>
          </a:p>
          <a:p>
            <a:endParaRPr lang="zh-CN" altLang="en-US" dirty="0"/>
          </a:p>
        </p:txBody>
      </p:sp>
      <p:graphicFrame>
        <p:nvGraphicFramePr>
          <p:cNvPr id="4" name="表格 3"/>
          <p:cNvGraphicFramePr>
            <a:graphicFrameLocks noGrp="1"/>
          </p:cNvGraphicFramePr>
          <p:nvPr/>
        </p:nvGraphicFramePr>
        <p:xfrm>
          <a:off x="428596" y="2528894"/>
          <a:ext cx="7929620" cy="2043115"/>
        </p:xfrm>
        <a:graphic>
          <a:graphicData uri="http://schemas.openxmlformats.org/drawingml/2006/table">
            <a:tbl>
              <a:tblPr firstRow="1" bandRow="1">
                <a:tableStyleId>{5C22544A-7EE6-4342-B048-85BDC9FD1C3A}</a:tableStyleId>
              </a:tblPr>
              <a:tblGrid>
                <a:gridCol w="1982405"/>
                <a:gridCol w="1982405"/>
                <a:gridCol w="1982405"/>
                <a:gridCol w="1982405"/>
              </a:tblGrid>
              <a:tr h="408623">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408623">
                <a:tc>
                  <a:txBody>
                    <a:bodyPr/>
                    <a:lstStyle/>
                    <a:p>
                      <a:r>
                        <a:rPr lang="en-US" altLang="zh-CN" dirty="0" smtClean="0"/>
                        <a:t>1</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OAE</a:t>
                      </a:r>
                      <a:endParaRPr lang="zh-CN" altLang="en-US" dirty="0"/>
                    </a:p>
                  </a:txBody>
                  <a:tcPr/>
                </a:tc>
              </a:tr>
              <a:tr h="408623">
                <a:tc>
                  <a:txBody>
                    <a:bodyPr/>
                    <a:lstStyle/>
                    <a:p>
                      <a:r>
                        <a:rPr lang="en-US" altLang="zh-CN" dirty="0" smtClean="0"/>
                        <a:t>2</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OBDE</a:t>
                      </a:r>
                      <a:endParaRPr lang="zh-CN" altLang="en-US" dirty="0"/>
                    </a:p>
                  </a:txBody>
                  <a:tcPr/>
                </a:tc>
              </a:tr>
              <a:tr h="408623">
                <a:tc>
                  <a:txBody>
                    <a:bodyPr/>
                    <a:lstStyle/>
                    <a:p>
                      <a:r>
                        <a:rPr lang="en-US" altLang="zh-CN" dirty="0" smtClean="0"/>
                        <a:t>3</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OBCE</a:t>
                      </a:r>
                      <a:endParaRPr lang="zh-CN" altLang="en-US" dirty="0"/>
                    </a:p>
                  </a:txBody>
                  <a:tcPr/>
                </a:tc>
              </a:tr>
              <a:tr h="408623">
                <a:tc>
                  <a:txBody>
                    <a:bodyPr/>
                    <a:lstStyle/>
                    <a:p>
                      <a:r>
                        <a:rPr lang="en-US" altLang="zh-CN" dirty="0" smtClean="0"/>
                        <a:t>4</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OBCE</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582594"/>
          </a:xfrm>
        </p:spPr>
        <p:txBody>
          <a:bodyPr/>
          <a:lstStyle/>
          <a:p>
            <a:r>
              <a:rPr lang="en-US" altLang="zh-CN" dirty="0" smtClean="0"/>
              <a:t>4.2.5  </a:t>
            </a:r>
            <a:r>
              <a:rPr lang="zh-CN" altLang="en-US" dirty="0" smtClean="0"/>
              <a:t>组合覆盖</a:t>
            </a:r>
            <a:endParaRPr lang="zh-CN" altLang="en-US" dirty="0"/>
          </a:p>
        </p:txBody>
      </p:sp>
      <p:sp>
        <p:nvSpPr>
          <p:cNvPr id="3" name="内容占位符 2"/>
          <p:cNvSpPr>
            <a:spLocks noGrp="1"/>
          </p:cNvSpPr>
          <p:nvPr>
            <p:ph sz="quarter" idx="1"/>
          </p:nvPr>
        </p:nvSpPr>
        <p:spPr>
          <a:xfrm>
            <a:off x="457200" y="928670"/>
            <a:ext cx="7467600" cy="5545282"/>
          </a:xfrm>
        </p:spPr>
        <p:txBody>
          <a:bodyPr/>
          <a:lstStyle/>
          <a:p>
            <a:r>
              <a:rPr lang="zh-CN" altLang="en-US" dirty="0" smtClean="0"/>
              <a:t>①、主要特点</a:t>
            </a:r>
          </a:p>
          <a:p>
            <a:r>
              <a:rPr lang="zh-CN" altLang="en-US" dirty="0" smtClean="0"/>
              <a:t>       要求</a:t>
            </a:r>
            <a:r>
              <a:rPr lang="zh-CN" altLang="en-US" dirty="0" smtClean="0"/>
              <a:t>设计足够多的测试用例，使得每个判定中条件结果的所有可能组合至少出现一次。</a:t>
            </a:r>
          </a:p>
          <a:p>
            <a:r>
              <a:rPr lang="zh-CN" altLang="en-US" dirty="0" smtClean="0"/>
              <a:t>②</a:t>
            </a:r>
            <a:r>
              <a:rPr lang="zh-CN" altLang="en-US" dirty="0" smtClean="0"/>
              <a:t>、用例</a:t>
            </a:r>
            <a:r>
              <a:rPr lang="zh-CN" altLang="en-US" dirty="0" smtClean="0"/>
              <a:t>设计</a:t>
            </a:r>
            <a:endParaRPr lang="en-US" altLang="zh-CN" dirty="0" smtClean="0"/>
          </a:p>
          <a:p>
            <a:endParaRPr lang="zh-CN" altLang="en-US" dirty="0"/>
          </a:p>
        </p:txBody>
      </p:sp>
      <p:graphicFrame>
        <p:nvGraphicFramePr>
          <p:cNvPr id="4" name="表格 3"/>
          <p:cNvGraphicFramePr>
            <a:graphicFrameLocks noGrp="1"/>
          </p:cNvGraphicFramePr>
          <p:nvPr/>
        </p:nvGraphicFramePr>
        <p:xfrm>
          <a:off x="714348" y="2786058"/>
          <a:ext cx="7286676" cy="3429024"/>
        </p:xfrm>
        <a:graphic>
          <a:graphicData uri="http://schemas.openxmlformats.org/drawingml/2006/table">
            <a:tbl>
              <a:tblPr firstRow="1" bandRow="1">
                <a:tableStyleId>{5C22544A-7EE6-4342-B048-85BDC9FD1C3A}</a:tableStyleId>
              </a:tblPr>
              <a:tblGrid>
                <a:gridCol w="1821669"/>
                <a:gridCol w="1821669"/>
                <a:gridCol w="1821669"/>
                <a:gridCol w="1821669"/>
              </a:tblGrid>
              <a:tr h="428628">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428628">
                <a:tc>
                  <a:txBody>
                    <a:bodyPr/>
                    <a:lstStyle/>
                    <a:p>
                      <a:r>
                        <a:rPr lang="en-US" altLang="zh-CN" dirty="0" smtClean="0"/>
                        <a:t>1</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OAE</a:t>
                      </a:r>
                      <a:endParaRPr lang="zh-CN" altLang="en-US" dirty="0"/>
                    </a:p>
                  </a:txBody>
                  <a:tcPr/>
                </a:tc>
              </a:tr>
              <a:tr h="428628">
                <a:tc>
                  <a:txBody>
                    <a:bodyPr/>
                    <a:lstStyle/>
                    <a:p>
                      <a:r>
                        <a:rPr lang="en-US" altLang="zh-CN" dirty="0" smtClean="0"/>
                        <a:t>2</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OBCE</a:t>
                      </a:r>
                      <a:endParaRPr lang="zh-CN" altLang="en-US" dirty="0"/>
                    </a:p>
                  </a:txBody>
                  <a:tcPr/>
                </a:tc>
              </a:tr>
              <a:tr h="428628">
                <a:tc>
                  <a:txBody>
                    <a:bodyPr/>
                    <a:lstStyle/>
                    <a:p>
                      <a:r>
                        <a:rPr lang="en-US" altLang="zh-CN" dirty="0" smtClean="0"/>
                        <a:t>3</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30</a:t>
                      </a:r>
                      <a:endParaRPr lang="zh-CN" altLang="en-US" dirty="0"/>
                    </a:p>
                  </a:txBody>
                  <a:tcPr/>
                </a:tc>
                <a:tc>
                  <a:txBody>
                    <a:bodyPr/>
                    <a:lstStyle/>
                    <a:p>
                      <a:r>
                        <a:rPr lang="en-US" altLang="zh-CN" dirty="0" smtClean="0"/>
                        <a:t>OBDE</a:t>
                      </a:r>
                      <a:endParaRPr lang="zh-CN" altLang="en-US" dirty="0"/>
                    </a:p>
                  </a:txBody>
                  <a:tcPr/>
                </a:tc>
              </a:tr>
              <a:tr h="428628">
                <a:tc>
                  <a:txBody>
                    <a:bodyPr/>
                    <a:lstStyle/>
                    <a:p>
                      <a:r>
                        <a:rPr lang="en-US" altLang="zh-CN" dirty="0" smtClean="0"/>
                        <a:t>4</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OBCE</a:t>
                      </a:r>
                      <a:endParaRPr lang="zh-CN" altLang="en-US" dirty="0"/>
                    </a:p>
                  </a:txBody>
                  <a:tcPr/>
                </a:tc>
              </a:tr>
              <a:tr h="428628">
                <a:tc>
                  <a:txBody>
                    <a:bodyPr/>
                    <a:lstStyle/>
                    <a:p>
                      <a:r>
                        <a:rPr lang="en-US" altLang="zh-CN" dirty="0" smtClean="0"/>
                        <a:t>5</a:t>
                      </a:r>
                      <a:endParaRPr lang="zh-CN" altLang="en-US" dirty="0"/>
                    </a:p>
                  </a:txBody>
                  <a:tcPr/>
                </a:tc>
                <a:tc>
                  <a:txBody>
                    <a:bodyPr/>
                    <a:lstStyle/>
                    <a:p>
                      <a:r>
                        <a:rPr lang="en-US" altLang="zh-CN" dirty="0" smtClean="0"/>
                        <a:t>30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OBDE</a:t>
                      </a:r>
                      <a:endParaRPr lang="zh-CN" altLang="en-US" dirty="0"/>
                    </a:p>
                  </a:txBody>
                  <a:tcPr/>
                </a:tc>
              </a:tr>
              <a:tr h="428628">
                <a:tc>
                  <a:txBody>
                    <a:bodyPr/>
                    <a:lstStyle/>
                    <a:p>
                      <a:r>
                        <a:rPr lang="en-US" altLang="zh-CN" dirty="0" smtClean="0"/>
                        <a:t>6</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OBDE</a:t>
                      </a:r>
                      <a:endParaRPr lang="zh-CN" altLang="en-US" dirty="0"/>
                    </a:p>
                  </a:txBody>
                  <a:tcPr/>
                </a:tc>
              </a:tr>
              <a:tr h="428628">
                <a:tc>
                  <a:txBody>
                    <a:bodyPr/>
                    <a:lstStyle/>
                    <a:p>
                      <a:r>
                        <a:rPr lang="en-US" altLang="zh-CN" dirty="0" smtClean="0"/>
                        <a:t>7</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OBDE</a:t>
                      </a:r>
                      <a:endParaRPr lang="zh-CN" alt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28604"/>
            <a:ext cx="7615262" cy="5572164"/>
          </a:xfrm>
        </p:spPr>
        <p:txBody>
          <a:bodyPr/>
          <a:lstStyle/>
          <a:p>
            <a:r>
              <a:rPr lang="zh-CN" altLang="en-US" sz="3200" dirty="0" smtClean="0"/>
              <a:t>③、优点</a:t>
            </a:r>
          </a:p>
          <a:p>
            <a:r>
              <a:rPr lang="zh-CN" altLang="en-US" sz="3200" dirty="0" smtClean="0"/>
              <a:t>       多重</a:t>
            </a:r>
            <a:r>
              <a:rPr lang="zh-CN" altLang="en-US" sz="3200" dirty="0" smtClean="0"/>
              <a:t>条件覆盖准则满足判定覆盖、条件覆盖和判定</a:t>
            </a:r>
            <a:r>
              <a:rPr lang="en-US" sz="3200" dirty="0" smtClean="0"/>
              <a:t>/</a:t>
            </a:r>
            <a:r>
              <a:rPr lang="zh-CN" altLang="en-US" sz="3200" dirty="0" smtClean="0"/>
              <a:t>条件覆盖准则。更改的判定</a:t>
            </a:r>
            <a:r>
              <a:rPr lang="en-US" sz="3200" dirty="0" smtClean="0"/>
              <a:t>/</a:t>
            </a:r>
            <a:r>
              <a:rPr lang="zh-CN" altLang="en-US" sz="3200" dirty="0" smtClean="0"/>
              <a:t>条件覆盖要求设计足够多的测试用例，使得判定中每个条件的所有可能结果至少出现一次，每个判定本身的所有可能结果也至少出现一次。并且每个条件都显示能单独影响判定结果。</a:t>
            </a:r>
          </a:p>
          <a:p>
            <a:r>
              <a:rPr lang="zh-CN" altLang="en-US" sz="3200" dirty="0" smtClean="0"/>
              <a:t>④、缺点</a:t>
            </a:r>
          </a:p>
          <a:p>
            <a:r>
              <a:rPr lang="zh-CN" altLang="en-US" sz="3200" dirty="0" smtClean="0"/>
              <a:t>       线性</a:t>
            </a:r>
            <a:r>
              <a:rPr lang="zh-CN" altLang="en-US" sz="3200" dirty="0" smtClean="0"/>
              <a:t>地增加了测试用例的数量。</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582594"/>
          </a:xfrm>
        </p:spPr>
        <p:txBody>
          <a:bodyPr/>
          <a:lstStyle/>
          <a:p>
            <a:r>
              <a:rPr lang="en-US" altLang="zh-CN" dirty="0" smtClean="0"/>
              <a:t>4.2.6  </a:t>
            </a:r>
            <a:r>
              <a:rPr lang="zh-CN" altLang="en-US" dirty="0" smtClean="0"/>
              <a:t>路径覆盖</a:t>
            </a:r>
            <a:endParaRPr lang="zh-CN" altLang="en-US" dirty="0"/>
          </a:p>
        </p:txBody>
      </p:sp>
      <p:sp>
        <p:nvSpPr>
          <p:cNvPr id="3" name="内容占位符 2"/>
          <p:cNvSpPr>
            <a:spLocks noGrp="1"/>
          </p:cNvSpPr>
          <p:nvPr>
            <p:ph sz="quarter" idx="1"/>
          </p:nvPr>
        </p:nvSpPr>
        <p:spPr>
          <a:xfrm>
            <a:off x="457200" y="928670"/>
            <a:ext cx="7472386" cy="5357850"/>
          </a:xfrm>
        </p:spPr>
        <p:txBody>
          <a:bodyPr/>
          <a:lstStyle/>
          <a:p>
            <a:r>
              <a:rPr lang="zh-CN" altLang="en-US" dirty="0" smtClean="0"/>
              <a:t>①、主要特点</a:t>
            </a:r>
          </a:p>
          <a:p>
            <a:r>
              <a:rPr lang="zh-CN" altLang="en-US" dirty="0" smtClean="0"/>
              <a:t>设计足够的测试用例，覆盖程序中所有可能的路径。</a:t>
            </a:r>
            <a:r>
              <a:rPr lang="en-US" dirty="0" smtClean="0"/>
              <a:t> </a:t>
            </a:r>
            <a:endParaRPr lang="zh-CN" altLang="en-US" dirty="0" smtClean="0"/>
          </a:p>
          <a:p>
            <a:r>
              <a:rPr lang="zh-CN" altLang="en-US" dirty="0" smtClean="0"/>
              <a:t>②、用例设计</a:t>
            </a:r>
          </a:p>
          <a:p>
            <a:endParaRPr lang="zh-CN" altLang="en-US" dirty="0"/>
          </a:p>
        </p:txBody>
      </p:sp>
      <p:graphicFrame>
        <p:nvGraphicFramePr>
          <p:cNvPr id="4" name="表格 3"/>
          <p:cNvGraphicFramePr>
            <a:graphicFrameLocks noGrp="1"/>
          </p:cNvGraphicFramePr>
          <p:nvPr/>
        </p:nvGraphicFramePr>
        <p:xfrm>
          <a:off x="571472" y="2357430"/>
          <a:ext cx="7429552" cy="2714645"/>
        </p:xfrm>
        <a:graphic>
          <a:graphicData uri="http://schemas.openxmlformats.org/drawingml/2006/table">
            <a:tbl>
              <a:tblPr firstRow="1" bandRow="1">
                <a:tableStyleId>{5C22544A-7EE6-4342-B048-85BDC9FD1C3A}</a:tableStyleId>
              </a:tblPr>
              <a:tblGrid>
                <a:gridCol w="1857388"/>
                <a:gridCol w="1857388"/>
                <a:gridCol w="1857388"/>
                <a:gridCol w="1857388"/>
              </a:tblGrid>
              <a:tr h="542929">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542929">
                <a:tc>
                  <a:txBody>
                    <a:bodyPr/>
                    <a:lstStyle/>
                    <a:p>
                      <a:r>
                        <a:rPr lang="en-US" altLang="zh-CN" dirty="0" smtClean="0"/>
                        <a:t>1</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OAE</a:t>
                      </a:r>
                      <a:endParaRPr lang="zh-CN" altLang="en-US" dirty="0"/>
                    </a:p>
                  </a:txBody>
                  <a:tcPr/>
                </a:tc>
              </a:tr>
              <a:tr h="542929">
                <a:tc>
                  <a:txBody>
                    <a:bodyPr/>
                    <a:lstStyle/>
                    <a:p>
                      <a:r>
                        <a:rPr lang="en-US" altLang="zh-CN" dirty="0" smtClean="0"/>
                        <a:t>2</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OBDE</a:t>
                      </a:r>
                      <a:endParaRPr lang="zh-CN" altLang="en-US" dirty="0"/>
                    </a:p>
                  </a:txBody>
                  <a:tcPr/>
                </a:tc>
              </a:tr>
              <a:tr h="542929">
                <a:tc>
                  <a:txBody>
                    <a:bodyPr/>
                    <a:lstStyle/>
                    <a:p>
                      <a:r>
                        <a:rPr lang="en-US" altLang="zh-CN" dirty="0" smtClean="0"/>
                        <a:t>3</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OBCE</a:t>
                      </a:r>
                      <a:endParaRPr lang="zh-CN" altLang="en-US" dirty="0"/>
                    </a:p>
                  </a:txBody>
                  <a:tcPr/>
                </a:tc>
              </a:tr>
              <a:tr h="542929">
                <a:tc>
                  <a:txBody>
                    <a:bodyPr/>
                    <a:lstStyle/>
                    <a:p>
                      <a:r>
                        <a:rPr lang="en-US" altLang="zh-CN" dirty="0" smtClean="0"/>
                        <a:t>4</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OBCE</a:t>
                      </a:r>
                      <a:endParaRPr lang="zh-CN" altLang="en-US" dirty="0"/>
                    </a:p>
                  </a:txBody>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85728"/>
            <a:ext cx="7472386" cy="6072230"/>
          </a:xfrm>
        </p:spPr>
        <p:txBody>
          <a:bodyPr/>
          <a:lstStyle/>
          <a:p>
            <a:r>
              <a:rPr lang="zh-CN" altLang="en-US" dirty="0" smtClean="0"/>
              <a:t>③、优点</a:t>
            </a:r>
          </a:p>
          <a:p>
            <a:r>
              <a:rPr lang="zh-CN" altLang="en-US" dirty="0" smtClean="0"/>
              <a:t>这种测试方法可以对程序进行彻底的测试，比前面五种的覆盖面都广。</a:t>
            </a:r>
          </a:p>
          <a:p>
            <a:r>
              <a:rPr lang="zh-CN" altLang="en-US" dirty="0" smtClean="0"/>
              <a:t>④、缺点</a:t>
            </a:r>
          </a:p>
          <a:p>
            <a:r>
              <a:rPr lang="zh-CN" altLang="en-US" dirty="0" smtClean="0"/>
              <a:t>由于路径覆盖需要对所有可能的路径进行测试（包括循环、条件组合、分支选择等），那么需要设计大量、复杂的测试用例，使得工作量呈指数级增长。而在有些情况下，一些执行路径是不可能被执行的，如：</a:t>
            </a:r>
          </a:p>
          <a:p>
            <a:r>
              <a:rPr lang="zh-CN" altLang="en-US" dirty="0" smtClean="0"/>
              <a:t>　　</a:t>
            </a:r>
            <a:r>
              <a:rPr lang="en-US" dirty="0" smtClean="0"/>
              <a:t>if(!A)B++;</a:t>
            </a:r>
            <a:br>
              <a:rPr lang="en-US" dirty="0" smtClean="0"/>
            </a:br>
            <a:r>
              <a:rPr lang="zh-CN" altLang="en-US" dirty="0" smtClean="0"/>
              <a:t>　　</a:t>
            </a:r>
            <a:r>
              <a:rPr lang="en-US" dirty="0" smtClean="0"/>
              <a:t>else D--;</a:t>
            </a:r>
            <a:endParaRPr lang="zh-CN" altLang="en-US" dirty="0" smtClean="0"/>
          </a:p>
          <a:p>
            <a:r>
              <a:rPr lang="zh-CN" altLang="en-US" dirty="0" smtClean="0"/>
              <a:t>这两个语句实际只包括了</a:t>
            </a:r>
            <a:r>
              <a:rPr lang="en-US" dirty="0" smtClean="0"/>
              <a:t>2</a:t>
            </a:r>
            <a:r>
              <a:rPr lang="zh-CN" altLang="en-US" dirty="0" smtClean="0"/>
              <a:t>条执行路径，即</a:t>
            </a:r>
            <a:r>
              <a:rPr lang="en-US" dirty="0" smtClean="0"/>
              <a:t>A</a:t>
            </a:r>
            <a:r>
              <a:rPr lang="zh-CN" altLang="en-US" dirty="0" smtClean="0"/>
              <a:t>为真或假时候对</a:t>
            </a:r>
            <a:r>
              <a:rPr lang="en-US" dirty="0" smtClean="0"/>
              <a:t>B</a:t>
            </a:r>
            <a:r>
              <a:rPr lang="zh-CN" altLang="en-US" dirty="0" smtClean="0"/>
              <a:t>和</a:t>
            </a:r>
            <a:r>
              <a:rPr lang="en-US" dirty="0" smtClean="0"/>
              <a:t>D</a:t>
            </a:r>
            <a:r>
              <a:rPr lang="zh-CN" altLang="en-US" dirty="0" smtClean="0"/>
              <a:t>的处理，真或假不可能都存在，而路径覆盖测试则认为是包含了真与假的</a:t>
            </a:r>
            <a:r>
              <a:rPr lang="en-US" dirty="0" smtClean="0"/>
              <a:t>4</a:t>
            </a:r>
            <a:r>
              <a:rPr lang="zh-CN" altLang="en-US" dirty="0" smtClean="0"/>
              <a:t>条执行路径。这样不仅降低了测试效率，而且大量的测试结果的累积，也为排错带来麻烦。</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0" y="428625"/>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第四章 白盒测试技术</a:t>
            </a:r>
            <a:endParaRPr lang="zh-CN" altLang="en-US" sz="3600" b="1" cap="all" dirty="0">
              <a:effectLst>
                <a:reflection blurRad="12700" stA="48000" endA="300" endPos="55000" dir="5400000" sy="-90000" algn="bl" rotWithShape="0"/>
              </a:effectLst>
            </a:endParaRPr>
          </a:p>
        </p:txBody>
      </p:sp>
      <p:sp>
        <p:nvSpPr>
          <p:cNvPr id="27652" name="Rectangle 1"/>
          <p:cNvSpPr>
            <a:spLocks noChangeArrowheads="1"/>
          </p:cNvSpPr>
          <p:nvPr/>
        </p:nvSpPr>
        <p:spPr bwMode="auto">
          <a:xfrm>
            <a:off x="1214438" y="2009775"/>
            <a:ext cx="7072312" cy="1815882"/>
          </a:xfrm>
          <a:prstGeom prst="rect">
            <a:avLst/>
          </a:prstGeom>
          <a:noFill/>
          <a:ln w="9525">
            <a:noFill/>
            <a:miter lim="800000"/>
            <a:headEnd/>
            <a:tailEnd/>
          </a:ln>
        </p:spPr>
        <p:txBody>
          <a:bodyPr anchor="ctr">
            <a:spAutoFit/>
          </a:bodyPr>
          <a:lstStyle/>
          <a:p>
            <a:pPr indent="269875">
              <a:tabLst>
                <a:tab pos="666750" algn="l"/>
                <a:tab pos="5357813" algn="r"/>
              </a:tabLst>
            </a:pPr>
            <a:r>
              <a:rPr lang="zh-CN" altLang="en-US" sz="2800" dirty="0" smtClean="0">
                <a:solidFill>
                  <a:srgbClr val="FF3300"/>
                </a:solidFill>
                <a:cs typeface="Times New Roman" pitchFamily="18" charset="0"/>
              </a:rPr>
              <a:t>知识点：</a:t>
            </a:r>
            <a:endParaRPr lang="en-US" altLang="zh-CN" sz="2800" dirty="0" smtClean="0">
              <a:solidFill>
                <a:srgbClr val="FF3300"/>
              </a:solidFill>
              <a:cs typeface="Times New Roman" pitchFamily="18" charset="0"/>
            </a:endParaRPr>
          </a:p>
          <a:p>
            <a:pPr indent="269875">
              <a:tabLst>
                <a:tab pos="666750" algn="l"/>
                <a:tab pos="5357813" algn="r"/>
              </a:tabLst>
            </a:pPr>
            <a:r>
              <a:rPr lang="zh-CN" altLang="en-US" sz="2800" dirty="0" smtClean="0">
                <a:solidFill>
                  <a:srgbClr val="FF3300"/>
                </a:solidFill>
                <a:cs typeface="Times New Roman" pitchFamily="18" charset="0"/>
              </a:rPr>
              <a:t>掌握白盒</a:t>
            </a:r>
            <a:r>
              <a:rPr lang="zh-CN" altLang="en-US" sz="2800" dirty="0">
                <a:solidFill>
                  <a:srgbClr val="FF3300"/>
                </a:solidFill>
                <a:cs typeface="Times New Roman" pitchFamily="18" charset="0"/>
              </a:rPr>
              <a:t>测试</a:t>
            </a:r>
            <a:r>
              <a:rPr lang="zh-CN" altLang="en-US" sz="2800" dirty="0" smtClean="0">
                <a:solidFill>
                  <a:srgbClr val="FF3300"/>
                </a:solidFill>
                <a:cs typeface="Times New Roman" pitchFamily="18" charset="0"/>
              </a:rPr>
              <a:t>方法：逻辑覆盖测试、基本路径法</a:t>
            </a:r>
            <a:endParaRPr lang="en-US" altLang="zh-CN" sz="2800" dirty="0" smtClean="0">
              <a:solidFill>
                <a:srgbClr val="FF3300"/>
              </a:solidFill>
              <a:cs typeface="Times New Roman" pitchFamily="18" charset="0"/>
            </a:endParaRPr>
          </a:p>
          <a:p>
            <a:pPr indent="269875">
              <a:tabLst>
                <a:tab pos="666750" algn="l"/>
                <a:tab pos="5357813" algn="r"/>
              </a:tabLst>
            </a:pPr>
            <a:endParaRPr lang="zh-CN" altLang="en-US" sz="2800" dirty="0">
              <a:solidFill>
                <a:srgbClr val="FF3300"/>
              </a:solidFill>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2.4.1  </a:t>
            </a:r>
            <a:r>
              <a:rPr lang="zh-CN" altLang="en-US" sz="3600" cap="all" dirty="0">
                <a:effectLst>
                  <a:reflection blurRad="12700" stA="48000" endA="300" endPos="55000" dir="5400000" sy="-90000" algn="bl" rotWithShape="0"/>
                </a:effectLst>
              </a:rPr>
              <a:t>逻辑覆盖测试</a:t>
            </a:r>
          </a:p>
        </p:txBody>
      </p:sp>
      <p:sp>
        <p:nvSpPr>
          <p:cNvPr id="3"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1377" name="Rectangle 1"/>
          <p:cNvSpPr>
            <a:spLocks noChangeArrowheads="1"/>
          </p:cNvSpPr>
          <p:nvPr/>
        </p:nvSpPr>
        <p:spPr bwMode="auto">
          <a:xfrm>
            <a:off x="285750" y="1500188"/>
            <a:ext cx="8572500" cy="4400550"/>
          </a:xfrm>
          <a:prstGeom prst="rect">
            <a:avLst/>
          </a:prstGeom>
          <a:noFill/>
          <a:ln w="9525">
            <a:noFill/>
            <a:miter lim="800000"/>
            <a:headEnd/>
            <a:tailEnd/>
          </a:ln>
          <a:effectLst/>
        </p:spPr>
        <p:txBody>
          <a:bodyPr anchor="ctr">
            <a:spAutoFit/>
          </a:bodyPr>
          <a:lstStyle/>
          <a:p>
            <a:pPr indent="266700">
              <a:defRPr/>
            </a:pPr>
            <a:r>
              <a:rPr lang="zh-CN" sz="2000" dirty="0">
                <a:latin typeface="Times New Roman" pitchFamily="18" charset="0"/>
                <a:cs typeface="Times New Roman" pitchFamily="18" charset="0"/>
              </a:rPr>
              <a:t>白盒测试技术的常见方法之一就是覆盖测试，它是利用程序的逻辑结构设计相应的测试用例。测试人员要深入了解被测程序的逻辑结构特点，完全掌握源代码的流程，才能设计出恰当的用例。根据不同的测试要求，覆盖测试可以分为语句覆盖、判断覆盖、条件覆盖、判断</a:t>
            </a:r>
            <a:r>
              <a:rPr lang="en-US" altLang="zh-CN" sz="2000" dirty="0">
                <a:latin typeface="Times New Roman" pitchFamily="18" charset="0"/>
                <a:cs typeface="Times New Roman" pitchFamily="18" charset="0"/>
              </a:rPr>
              <a:t>/</a:t>
            </a:r>
            <a:r>
              <a:rPr lang="zh-CN" altLang="en-US" sz="2000" dirty="0">
                <a:latin typeface="Times New Roman" pitchFamily="18" charset="0"/>
                <a:cs typeface="Times New Roman" pitchFamily="18" charset="0"/>
              </a:rPr>
              <a:t>条件覆盖、条件组合覆盖和路径覆盖。</a:t>
            </a:r>
            <a:endParaRPr lang="zh-CN" altLang="en-US" sz="2000" dirty="0">
              <a:latin typeface="Arial" pitchFamily="34" charset="0"/>
              <a:cs typeface="宋体" pitchFamily="2" charset="-122"/>
            </a:endParaRPr>
          </a:p>
          <a:p>
            <a:pPr indent="269875" eaLnBrk="0" hangingPunct="0">
              <a:defRPr/>
            </a:pPr>
            <a:r>
              <a:rPr lang="zh-CN" altLang="en-US" sz="2000" dirty="0">
                <a:latin typeface="Times New Roman" pitchFamily="18" charset="0"/>
                <a:cs typeface="Times New Roman" pitchFamily="18" charset="0"/>
              </a:rPr>
              <a:t>下面是一段简单的</a:t>
            </a:r>
            <a:r>
              <a:rPr lang="en-US" altLang="zh-CN" sz="2000" dirty="0">
                <a:latin typeface="Times New Roman" pitchFamily="18" charset="0"/>
                <a:cs typeface="Times New Roman" pitchFamily="18" charset="0"/>
              </a:rPr>
              <a:t>C</a:t>
            </a:r>
            <a:r>
              <a:rPr lang="zh-CN" altLang="en-US" sz="2000" dirty="0">
                <a:latin typeface="Times New Roman" pitchFamily="18" charset="0"/>
                <a:cs typeface="Times New Roman" pitchFamily="18" charset="0"/>
              </a:rPr>
              <a:t>语言程序，作为公共程序段来说明五种覆盖测试的各自特点。</a:t>
            </a:r>
            <a:endParaRPr lang="zh-CN" altLang="en-US" sz="2000" dirty="0">
              <a:latin typeface="Arial" pitchFamily="34" charset="0"/>
              <a:cs typeface="宋体" pitchFamily="2" charset="-122"/>
            </a:endParaRPr>
          </a:p>
          <a:p>
            <a:pPr indent="269875" eaLnBrk="0" hangingPunct="0">
              <a:defRPr/>
            </a:pPr>
            <a:r>
              <a:rPr lang="zh-CN" altLang="en-US" sz="2000" dirty="0">
                <a:latin typeface="Times New Roman" pitchFamily="18" charset="0"/>
                <a:cs typeface="Times New Roman" pitchFamily="18" charset="0"/>
              </a:rPr>
              <a:t>程序</a:t>
            </a:r>
            <a:r>
              <a:rPr lang="en-US" altLang="zh-CN" sz="2000" dirty="0">
                <a:latin typeface="Times New Roman" pitchFamily="18" charset="0"/>
                <a:cs typeface="Times New Roman" pitchFamily="18" charset="0"/>
              </a:rPr>
              <a:t>2-1</a:t>
            </a:r>
            <a:r>
              <a:rPr lang="zh-CN" altLang="en-US" sz="2000" dirty="0">
                <a:latin typeface="Times New Roman" pitchFamily="18" charset="0"/>
                <a:cs typeface="Times New Roman" pitchFamily="18" charset="0"/>
              </a:rPr>
              <a:t>：</a:t>
            </a:r>
            <a:endParaRPr lang="zh-CN" altLang="en-US" sz="2000" dirty="0">
              <a:latin typeface="Arial" pitchFamily="34" charset="0"/>
              <a:cs typeface="宋体" pitchFamily="2" charset="-122"/>
            </a:endParaRPr>
          </a:p>
          <a:p>
            <a:pPr indent="269875" eaLnBrk="0" hangingPunct="0">
              <a:defRPr/>
            </a:pPr>
            <a:r>
              <a:rPr lang="en-US" altLang="zh-CN" sz="2000" dirty="0">
                <a:latin typeface="Courier New" pitchFamily="49" charset="0"/>
                <a:cs typeface="Courier New" pitchFamily="49" charset="0"/>
              </a:rPr>
              <a:t>1	If (x&gt;100&amp;&amp; y&gt;500) then</a:t>
            </a:r>
            <a:endParaRPr lang="en-US" altLang="zh-CN" sz="2000" dirty="0">
              <a:latin typeface="Arial" pitchFamily="34" charset="0"/>
              <a:cs typeface="宋体" pitchFamily="2" charset="-122"/>
            </a:endParaRPr>
          </a:p>
          <a:p>
            <a:pPr indent="269875" eaLnBrk="0" hangingPunct="0">
              <a:defRPr/>
            </a:pPr>
            <a:r>
              <a:rPr lang="en-US" altLang="zh-CN" sz="2000" dirty="0">
                <a:latin typeface="Courier New" pitchFamily="49" charset="0"/>
                <a:cs typeface="Courier New" pitchFamily="49" charset="0"/>
              </a:rPr>
              <a:t>2	 score=score+1</a:t>
            </a:r>
            <a:endParaRPr lang="en-US" altLang="zh-CN" sz="2000" dirty="0">
              <a:latin typeface="Arial" pitchFamily="34" charset="0"/>
              <a:cs typeface="宋体" pitchFamily="2" charset="-122"/>
            </a:endParaRPr>
          </a:p>
          <a:p>
            <a:pPr indent="269875" eaLnBrk="0" hangingPunct="0">
              <a:defRPr/>
            </a:pPr>
            <a:r>
              <a:rPr lang="en-US" altLang="zh-CN" sz="2000" dirty="0">
                <a:latin typeface="Courier New" pitchFamily="49" charset="0"/>
                <a:cs typeface="Courier New" pitchFamily="49" charset="0"/>
              </a:rPr>
              <a:t>3	If (x&gt;=1000|| z&gt;5000) then</a:t>
            </a:r>
            <a:endParaRPr lang="en-US" altLang="zh-CN" sz="2000" dirty="0">
              <a:latin typeface="Arial" pitchFamily="34" charset="0"/>
              <a:cs typeface="宋体" pitchFamily="2" charset="-122"/>
            </a:endParaRPr>
          </a:p>
          <a:p>
            <a:pPr indent="269875" eaLnBrk="0" hangingPunct="0">
              <a:defRPr/>
            </a:pPr>
            <a:r>
              <a:rPr lang="en-US" altLang="zh-CN" sz="2000" dirty="0">
                <a:latin typeface="Courier New" pitchFamily="49" charset="0"/>
                <a:cs typeface="Courier New" pitchFamily="49" charset="0"/>
              </a:rPr>
              <a:t>4	 score=score+5</a:t>
            </a:r>
            <a:endParaRPr lang="en-US" altLang="zh-CN" sz="2000" dirty="0">
              <a:latin typeface="Arial" pitchFamily="34" charset="0"/>
              <a:cs typeface="宋体" pitchFamily="2" charset="-122"/>
            </a:endParaRPr>
          </a:p>
          <a:p>
            <a:pPr indent="269875" eaLnBrk="0" hangingPunct="0">
              <a:defRPr/>
            </a:pPr>
            <a:r>
              <a:rPr lang="zh-CN" altLang="en-US" sz="2000" dirty="0">
                <a:latin typeface="Times New Roman" pitchFamily="18" charset="0"/>
                <a:cs typeface="Times New Roman" pitchFamily="18" charset="0"/>
              </a:rPr>
              <a:t>逻辑运算符“</a:t>
            </a:r>
            <a:r>
              <a:rPr lang="en-US" altLang="zh-CN" sz="2000" dirty="0">
                <a:latin typeface="Times New Roman" pitchFamily="18" charset="0"/>
                <a:cs typeface="Times New Roman" pitchFamily="18" charset="0"/>
              </a:rPr>
              <a:t>&amp;&amp;”</a:t>
            </a:r>
            <a:r>
              <a:rPr lang="zh-CN" altLang="en-US" sz="2000" dirty="0">
                <a:latin typeface="Times New Roman" pitchFamily="18" charset="0"/>
                <a:cs typeface="Times New Roman" pitchFamily="18" charset="0"/>
              </a:rPr>
              <a:t>表示“与”的关系，逻辑运算符“</a:t>
            </a:r>
            <a:r>
              <a:rPr lang="en-US" altLang="zh-CN" sz="2000" dirty="0">
                <a:latin typeface="Times New Roman" pitchFamily="18" charset="0"/>
                <a:cs typeface="Times New Roman" pitchFamily="18" charset="0"/>
              </a:rPr>
              <a:t>||”</a:t>
            </a:r>
            <a:r>
              <a:rPr lang="zh-CN" altLang="en-US" sz="2000" dirty="0">
                <a:latin typeface="Times New Roman" pitchFamily="18" charset="0"/>
                <a:cs typeface="Times New Roman" pitchFamily="18" charset="0"/>
              </a:rPr>
              <a:t>表示“或”的关系。其程序控制流图如图</a:t>
            </a:r>
            <a:r>
              <a:rPr lang="en-US" altLang="zh-CN" sz="2000" dirty="0">
                <a:latin typeface="Times New Roman" pitchFamily="18" charset="0"/>
                <a:cs typeface="Times New Roman" pitchFamily="18" charset="0"/>
              </a:rPr>
              <a:t>2-8</a:t>
            </a:r>
            <a:r>
              <a:rPr lang="zh-CN" altLang="en-US" sz="2000" dirty="0">
                <a:latin typeface="Times New Roman" pitchFamily="18" charset="0"/>
                <a:cs typeface="Times New Roman" pitchFamily="18" charset="0"/>
              </a:rPr>
              <a:t>所示。</a:t>
            </a:r>
            <a:endParaRPr lang="zh-CN" altLang="en-US" sz="2000" dirty="0">
              <a:latin typeface="Arial" pitchFamily="34" charset="0"/>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2.4.1  </a:t>
            </a:r>
            <a:r>
              <a:rPr lang="zh-CN" altLang="en-US" sz="3600" cap="all" dirty="0">
                <a:effectLst>
                  <a:reflection blurRad="12700" stA="48000" endA="300" endPos="55000" dir="5400000" sy="-90000" algn="bl" rotWithShape="0"/>
                </a:effectLst>
              </a:rPr>
              <a:t>逻辑覆盖测试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9728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Franklin Gothic Book" pitchFamily="34" charset="0"/>
              <a:ea typeface="华文楷体" pitchFamily="2" charset="-122"/>
            </a:endParaRPr>
          </a:p>
        </p:txBody>
      </p:sp>
      <p:pic>
        <p:nvPicPr>
          <p:cNvPr id="97285" name="Picture 1" descr="4-1"/>
          <p:cNvPicPr>
            <a:picLocks noChangeAspect="1" noChangeArrowheads="1"/>
          </p:cNvPicPr>
          <p:nvPr/>
        </p:nvPicPr>
        <p:blipFill>
          <a:blip r:embed="rId2"/>
          <a:srcRect/>
          <a:stretch>
            <a:fillRect/>
          </a:stretch>
        </p:blipFill>
        <p:spPr bwMode="auto">
          <a:xfrm>
            <a:off x="2339975" y="1628775"/>
            <a:ext cx="5013325" cy="3946525"/>
          </a:xfrm>
          <a:prstGeom prst="rect">
            <a:avLst/>
          </a:prstGeom>
          <a:noFill/>
          <a:ln w="9525">
            <a:noFill/>
            <a:miter lim="800000"/>
            <a:headEnd/>
            <a:tailEnd/>
          </a:ln>
        </p:spPr>
      </p:pic>
      <p:sp>
        <p:nvSpPr>
          <p:cNvPr id="97286" name="矩形 7"/>
          <p:cNvSpPr>
            <a:spLocks noChangeArrowheads="1"/>
          </p:cNvSpPr>
          <p:nvPr/>
        </p:nvSpPr>
        <p:spPr bwMode="auto">
          <a:xfrm>
            <a:off x="3500438" y="5786438"/>
            <a:ext cx="2208212" cy="369887"/>
          </a:xfrm>
          <a:prstGeom prst="rect">
            <a:avLst/>
          </a:prstGeom>
          <a:noFill/>
          <a:ln w="9525">
            <a:noFill/>
            <a:miter lim="800000"/>
            <a:headEnd/>
            <a:tailEnd/>
          </a:ln>
        </p:spPr>
        <p:txBody>
          <a:bodyPr wrap="none">
            <a:spAutoFit/>
          </a:bodyPr>
          <a:lstStyle/>
          <a:p>
            <a:pPr indent="269875" algn="ctr"/>
            <a:r>
              <a:rPr lang="zh-CN" altLang="en-US">
                <a:latin typeface="Times New Roman" pitchFamily="18" charset="0"/>
                <a:cs typeface="Times New Roman" pitchFamily="18" charset="0"/>
              </a:rPr>
              <a:t>图</a:t>
            </a:r>
            <a:r>
              <a:rPr lang="en-US" altLang="zh-CN">
                <a:latin typeface="Times New Roman" pitchFamily="18" charset="0"/>
                <a:cs typeface="Times New Roman" pitchFamily="18" charset="0"/>
              </a:rPr>
              <a:t>2-8 </a:t>
            </a:r>
            <a:r>
              <a:rPr lang="zh-CN" altLang="en-US">
                <a:latin typeface="Times New Roman" pitchFamily="18" charset="0"/>
                <a:cs typeface="Times New Roman" pitchFamily="18" charset="0"/>
              </a:rPr>
              <a:t>程序流程图</a:t>
            </a:r>
            <a:endParaRPr lang="zh-CN" altLang="en-US" sz="440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98308" name="矩形 4"/>
          <p:cNvSpPr>
            <a:spLocks noChangeArrowheads="1"/>
          </p:cNvSpPr>
          <p:nvPr/>
        </p:nvSpPr>
        <p:spPr bwMode="auto">
          <a:xfrm>
            <a:off x="428625" y="1428750"/>
            <a:ext cx="8429625" cy="3816350"/>
          </a:xfrm>
          <a:prstGeom prst="rect">
            <a:avLst/>
          </a:prstGeom>
          <a:noFill/>
          <a:ln w="9525">
            <a:noFill/>
            <a:miter lim="800000"/>
            <a:headEnd/>
            <a:tailEnd/>
          </a:ln>
        </p:spPr>
        <p:txBody>
          <a:bodyPr>
            <a:spAutoFit/>
          </a:bodyPr>
          <a:lstStyle/>
          <a:p>
            <a:r>
              <a:rPr lang="zh-CN" altLang="en-US" sz="2200" dirty="0">
                <a:latin typeface="Franklin Gothic Book" pitchFamily="34" charset="0"/>
                <a:ea typeface="华文楷体" pitchFamily="2" charset="-122"/>
              </a:rPr>
              <a:t>语句覆盖</a:t>
            </a:r>
          </a:p>
          <a:p>
            <a:r>
              <a:rPr lang="zh-CN" altLang="en-US" sz="2200" dirty="0">
                <a:latin typeface="Franklin Gothic Book" pitchFamily="34" charset="0"/>
                <a:ea typeface="华文楷体" pitchFamily="2" charset="-122"/>
              </a:rPr>
              <a:t>语句覆盖（</a:t>
            </a:r>
            <a:r>
              <a:rPr lang="en-US" altLang="zh-CN" sz="2200" dirty="0">
                <a:latin typeface="Franklin Gothic Book" pitchFamily="34" charset="0"/>
                <a:ea typeface="华文楷体" pitchFamily="2" charset="-122"/>
              </a:rPr>
              <a:t>Statement Coverage</a:t>
            </a:r>
            <a:r>
              <a:rPr lang="zh-CN" altLang="en-US" sz="2200" dirty="0">
                <a:latin typeface="Franklin Gothic Book" pitchFamily="34" charset="0"/>
                <a:ea typeface="华文楷体" pitchFamily="2" charset="-122"/>
              </a:rPr>
              <a:t>）是指设计若干个测试用例，程序运行时每个可执行语句至少被执行一次。在保证完成要求的情况下，测试用例的数目越少越好。</a:t>
            </a:r>
          </a:p>
          <a:p>
            <a:r>
              <a:rPr lang="zh-CN" altLang="en-US" sz="2200" dirty="0">
                <a:latin typeface="Franklin Gothic Book" pitchFamily="34" charset="0"/>
                <a:ea typeface="华文楷体" pitchFamily="2" charset="-122"/>
              </a:rPr>
              <a:t>以下是针对公共程序段设计的两个测试用例，称为测试用例组</a:t>
            </a:r>
            <a:r>
              <a:rPr lang="en-US" altLang="zh-CN" sz="2200" dirty="0">
                <a:latin typeface="Franklin Gothic Book" pitchFamily="34" charset="0"/>
                <a:ea typeface="华文楷体" pitchFamily="2" charset="-122"/>
              </a:rPr>
              <a:t>1</a:t>
            </a:r>
            <a:r>
              <a:rPr lang="zh-CN" altLang="en-US" sz="2200" dirty="0">
                <a:latin typeface="Franklin Gothic Book" pitchFamily="34" charset="0"/>
                <a:ea typeface="华文楷体" pitchFamily="2" charset="-122"/>
              </a:rPr>
              <a:t>。</a:t>
            </a:r>
          </a:p>
          <a:p>
            <a:r>
              <a:rPr lang="en-US" altLang="zh-CN" sz="2200" dirty="0">
                <a:latin typeface="Franklin Gothic Book" pitchFamily="34" charset="0"/>
                <a:ea typeface="华文楷体" pitchFamily="2" charset="-122"/>
              </a:rPr>
              <a:t>Test Case 1</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x=2000,y=600,z=6000 </a:t>
            </a:r>
            <a:endParaRPr lang="zh-CN" altLang="en-US" sz="2200" dirty="0">
              <a:latin typeface="Franklin Gothic Book" pitchFamily="34" charset="0"/>
              <a:ea typeface="华文楷体" pitchFamily="2" charset="-122"/>
            </a:endParaRPr>
          </a:p>
          <a:p>
            <a:r>
              <a:rPr lang="en-US" altLang="zh-CN" sz="2200" dirty="0">
                <a:latin typeface="Franklin Gothic Book" pitchFamily="34" charset="0"/>
                <a:ea typeface="华文楷体" pitchFamily="2" charset="-122"/>
              </a:rPr>
              <a:t>Test Case 2</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x=900,y=600,z=5000</a:t>
            </a:r>
            <a:endParaRPr lang="zh-CN" altLang="en-US" sz="2200" dirty="0">
              <a:latin typeface="Franklin Gothic Book" pitchFamily="34" charset="0"/>
              <a:ea typeface="华文楷体" pitchFamily="2" charset="-122"/>
            </a:endParaRPr>
          </a:p>
          <a:p>
            <a:r>
              <a:rPr lang="zh-CN" altLang="en-US" sz="2200" dirty="0">
                <a:latin typeface="Franklin Gothic Book" pitchFamily="34" charset="0"/>
                <a:ea typeface="华文楷体" pitchFamily="2" charset="-122"/>
              </a:rPr>
              <a:t>如表</a:t>
            </a:r>
            <a:r>
              <a:rPr lang="en-US" altLang="zh-CN" sz="2200" dirty="0">
                <a:latin typeface="Franklin Gothic Book" pitchFamily="34" charset="0"/>
                <a:ea typeface="华文楷体" pitchFamily="2" charset="-122"/>
              </a:rPr>
              <a:t>2-16</a:t>
            </a:r>
            <a:r>
              <a:rPr lang="zh-CN" altLang="en-US" sz="2200" dirty="0">
                <a:latin typeface="Franklin Gothic Book" pitchFamily="34" charset="0"/>
                <a:ea typeface="华文楷体" pitchFamily="2" charset="-122"/>
              </a:rPr>
              <a:t>所示，采用</a:t>
            </a:r>
            <a:r>
              <a:rPr lang="en-US" altLang="zh-CN" sz="2200" dirty="0">
                <a:latin typeface="Franklin Gothic Book" pitchFamily="34" charset="0"/>
                <a:ea typeface="华文楷体" pitchFamily="2" charset="-122"/>
              </a:rPr>
              <a:t>Test Case 1</a:t>
            </a:r>
            <a:r>
              <a:rPr lang="zh-CN" altLang="en-US" sz="2200" dirty="0">
                <a:latin typeface="Franklin Gothic Book" pitchFamily="34" charset="0"/>
                <a:ea typeface="华文楷体" pitchFamily="2" charset="-122"/>
              </a:rPr>
              <a:t>作为测试用例，则程序按路径</a:t>
            </a:r>
            <a:r>
              <a:rPr lang="en-US" altLang="zh-CN" sz="2200" dirty="0" err="1">
                <a:latin typeface="Franklin Gothic Book" pitchFamily="34" charset="0"/>
                <a:ea typeface="华文楷体" pitchFamily="2" charset="-122"/>
              </a:rPr>
              <a:t>a,c,e</a:t>
            </a:r>
            <a:r>
              <a:rPr lang="zh-CN" altLang="en-US" sz="2200" dirty="0">
                <a:latin typeface="Franklin Gothic Book" pitchFamily="34" charset="0"/>
                <a:ea typeface="华文楷体" pitchFamily="2" charset="-122"/>
              </a:rPr>
              <a:t>顺序执行，程序中的</a:t>
            </a:r>
            <a:r>
              <a:rPr lang="en-US" altLang="zh-CN" sz="2200" dirty="0">
                <a:latin typeface="Franklin Gothic Book" pitchFamily="34" charset="0"/>
                <a:ea typeface="华文楷体" pitchFamily="2" charset="-122"/>
              </a:rPr>
              <a:t>4</a:t>
            </a:r>
            <a:r>
              <a:rPr lang="zh-CN" altLang="en-US" sz="2200" dirty="0">
                <a:latin typeface="Franklin Gothic Book" pitchFamily="34" charset="0"/>
                <a:ea typeface="华文楷体" pitchFamily="2" charset="-122"/>
              </a:rPr>
              <a:t>个语句都被执行一次，符合语句覆盖的要求。采用</a:t>
            </a:r>
            <a:r>
              <a:rPr lang="en-US" altLang="zh-CN" sz="2200" dirty="0">
                <a:latin typeface="Franklin Gothic Book" pitchFamily="34" charset="0"/>
                <a:ea typeface="华文楷体" pitchFamily="2" charset="-122"/>
              </a:rPr>
              <a:t>Test Case 2</a:t>
            </a:r>
            <a:r>
              <a:rPr lang="zh-CN" altLang="en-US" sz="2200" dirty="0">
                <a:latin typeface="Franklin Gothic Book" pitchFamily="34" charset="0"/>
                <a:ea typeface="华文楷体" pitchFamily="2" charset="-122"/>
              </a:rPr>
              <a:t>作为测试用例，则程序按路径</a:t>
            </a:r>
            <a:r>
              <a:rPr lang="en-US" altLang="zh-CN" sz="2200" dirty="0">
                <a:latin typeface="Franklin Gothic Book" pitchFamily="34" charset="0"/>
                <a:ea typeface="华文楷体" pitchFamily="2" charset="-122"/>
              </a:rPr>
              <a:t>a</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c</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d</a:t>
            </a:r>
            <a:r>
              <a:rPr lang="zh-CN" altLang="en-US" sz="2200" dirty="0">
                <a:latin typeface="Franklin Gothic Book" pitchFamily="34" charset="0"/>
                <a:ea typeface="华文楷体" pitchFamily="2" charset="-122"/>
              </a:rPr>
              <a:t>顺序执行，程序中的语句</a:t>
            </a:r>
            <a:r>
              <a:rPr lang="en-US" altLang="zh-CN" sz="2200" dirty="0">
                <a:latin typeface="Franklin Gothic Book" pitchFamily="34" charset="0"/>
                <a:ea typeface="华文楷体" pitchFamily="2" charset="-122"/>
              </a:rPr>
              <a:t>4</a:t>
            </a:r>
            <a:r>
              <a:rPr lang="zh-CN" altLang="en-US" sz="2200" dirty="0">
                <a:latin typeface="Franklin Gothic Book" pitchFamily="34" charset="0"/>
                <a:ea typeface="华文楷体" pitchFamily="2" charset="-122"/>
              </a:rPr>
              <a:t>没有执行到，所以没有达到语句覆盖的要求。</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214313" y="2428875"/>
          <a:ext cx="8656637" cy="3192463"/>
        </p:xfrm>
        <a:graphic>
          <a:graphicData uri="http://schemas.openxmlformats.org/drawingml/2006/table">
            <a:tbl>
              <a:tblPr/>
              <a:tblGrid>
                <a:gridCol w="1731962"/>
                <a:gridCol w="1730375"/>
                <a:gridCol w="1731963"/>
                <a:gridCol w="1730375"/>
                <a:gridCol w="1731962"/>
              </a:tblGrid>
              <a:tr h="10969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(z&gt;5000)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77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77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2</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900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9358" name="矩形 6"/>
          <p:cNvSpPr>
            <a:spLocks noChangeArrowheads="1"/>
          </p:cNvSpPr>
          <p:nvPr/>
        </p:nvSpPr>
        <p:spPr bwMode="auto">
          <a:xfrm>
            <a:off x="250825" y="1412875"/>
            <a:ext cx="4572000" cy="1036638"/>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2-16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1</a:t>
            </a:r>
            <a:endParaRPr lang="en-US" altLang="zh-CN">
              <a:ea typeface="黑体" pitchFamily="2" charset="-122"/>
              <a:cs typeface="Times New Roman" pitchFamily="18" charset="0"/>
            </a:endParaRPr>
          </a:p>
          <a:p>
            <a:pPr indent="269875" eaLnBrk="0" hangingPunct="0"/>
            <a:endParaRPr lang="en-US" altLang="zh-CN" sz="4400">
              <a:ea typeface="黑体" pitchFamily="2" charset="-122"/>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0356" name="矩形 4"/>
          <p:cNvSpPr>
            <a:spLocks noChangeArrowheads="1"/>
          </p:cNvSpPr>
          <p:nvPr/>
        </p:nvSpPr>
        <p:spPr bwMode="auto">
          <a:xfrm>
            <a:off x="571500" y="1643063"/>
            <a:ext cx="8215313" cy="3478212"/>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从表面上看，语句覆盖用例测试了程序中的每一个语句行，好像对程序覆盖得很全面，但实际上语句覆盖测试是最弱的逻辑覆盖方法。例如，第一个判断的逻辑运算符“</a:t>
            </a:r>
            <a:r>
              <a:rPr lang="en-US" altLang="zh-CN" sz="2200">
                <a:latin typeface="Franklin Gothic Book" pitchFamily="34" charset="0"/>
                <a:ea typeface="华文楷体" pitchFamily="2" charset="-122"/>
              </a:rPr>
              <a:t>&amp;&amp;</a:t>
            </a:r>
            <a:r>
              <a:rPr lang="zh-CN" altLang="en-US" sz="2200">
                <a:latin typeface="Franklin Gothic Book" pitchFamily="34" charset="0"/>
                <a:ea typeface="华文楷体" pitchFamily="2" charset="-122"/>
              </a:rPr>
              <a:t>”错误写成“</a:t>
            </a:r>
            <a:r>
              <a:rPr lang="en-US" altLang="zh-CN" sz="2200">
                <a:latin typeface="Franklin Gothic Book" pitchFamily="34" charset="0"/>
                <a:ea typeface="华文楷体" pitchFamily="2" charset="-122"/>
              </a:rPr>
              <a:t>||</a:t>
            </a:r>
            <a:r>
              <a:rPr lang="zh-CN" altLang="en-US" sz="2200">
                <a:latin typeface="Franklin Gothic Book" pitchFamily="34" charset="0"/>
                <a:ea typeface="华文楷体" pitchFamily="2" charset="-122"/>
              </a:rPr>
              <a:t>”，或者第二个判断的逻辑运算符“</a:t>
            </a:r>
            <a:r>
              <a:rPr lang="en-US" altLang="zh-CN" sz="2200">
                <a:latin typeface="Franklin Gothic Book" pitchFamily="34" charset="0"/>
                <a:ea typeface="华文楷体" pitchFamily="2" charset="-122"/>
              </a:rPr>
              <a:t>||</a:t>
            </a:r>
            <a:r>
              <a:rPr lang="zh-CN" altLang="en-US" sz="2200">
                <a:latin typeface="Franklin Gothic Book" pitchFamily="34" charset="0"/>
                <a:ea typeface="华文楷体" pitchFamily="2" charset="-122"/>
              </a:rPr>
              <a:t>”错误地写成“</a:t>
            </a:r>
            <a:r>
              <a:rPr lang="en-US" altLang="zh-CN" sz="2200">
                <a:latin typeface="Franklin Gothic Book" pitchFamily="34" charset="0"/>
                <a:ea typeface="华文楷体" pitchFamily="2" charset="-122"/>
              </a:rPr>
              <a:t>&amp;&amp;</a:t>
            </a:r>
            <a:r>
              <a:rPr lang="zh-CN" altLang="en-US" sz="2200">
                <a:latin typeface="Franklin Gothic Book" pitchFamily="34" charset="0"/>
                <a:ea typeface="华文楷体" pitchFamily="2" charset="-122"/>
              </a:rPr>
              <a:t>”，这时如果采用</a:t>
            </a:r>
            <a:r>
              <a:rPr lang="en-US" altLang="zh-CN" sz="2200">
                <a:latin typeface="Franklin Gothic Book" pitchFamily="34" charset="0"/>
                <a:ea typeface="华文楷体" pitchFamily="2" charset="-122"/>
              </a:rPr>
              <a:t>Test Case 1</a:t>
            </a:r>
            <a:r>
              <a:rPr lang="zh-CN" altLang="en-US" sz="2200">
                <a:latin typeface="Franklin Gothic Book" pitchFamily="34" charset="0"/>
                <a:ea typeface="华文楷体" pitchFamily="2" charset="-122"/>
              </a:rPr>
              <a:t>测试用例是检验不出程序中的判断逻辑错误的。如果语句</a:t>
            </a:r>
            <a:r>
              <a:rPr lang="en-US" altLang="zh-CN" sz="2200">
                <a:latin typeface="Franklin Gothic Book" pitchFamily="34" charset="0"/>
                <a:ea typeface="华文楷体" pitchFamily="2" charset="-122"/>
              </a:rPr>
              <a:t>3</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If (x&gt;=1000|| z&gt;5000) then</a:t>
            </a:r>
            <a:r>
              <a:rPr lang="zh-CN" altLang="en-US" sz="2200">
                <a:latin typeface="Franklin Gothic Book" pitchFamily="34" charset="0"/>
                <a:ea typeface="华文楷体" pitchFamily="2" charset="-122"/>
              </a:rPr>
              <a:t>”错误写成“</a:t>
            </a:r>
            <a:r>
              <a:rPr lang="en-US" altLang="zh-CN" sz="2200">
                <a:latin typeface="Franklin Gothic Book" pitchFamily="34" charset="0"/>
                <a:ea typeface="华文楷体" pitchFamily="2" charset="-122"/>
              </a:rPr>
              <a:t>If (x&gt;=1500|| z&gt;5000) then</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Test Case 1</a:t>
            </a:r>
            <a:r>
              <a:rPr lang="zh-CN" altLang="en-US" sz="2200">
                <a:latin typeface="Franklin Gothic Book" pitchFamily="34" charset="0"/>
                <a:ea typeface="华文楷体" pitchFamily="2" charset="-122"/>
              </a:rPr>
              <a:t>同样无法发现错误之处。</a:t>
            </a:r>
          </a:p>
          <a:p>
            <a:r>
              <a:rPr lang="zh-CN" altLang="en-US" sz="2200">
                <a:latin typeface="Franklin Gothic Book" pitchFamily="34" charset="0"/>
                <a:ea typeface="华文楷体" pitchFamily="2" charset="-122"/>
              </a:rPr>
              <a:t>根据上述分析可知，语句覆盖测试只是表面上的覆盖程序流程，没有针对源程序各个语句间的内在关系，设计更为细致的测试用例。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1380" name="矩形 4"/>
          <p:cNvSpPr>
            <a:spLocks noChangeArrowheads="1"/>
          </p:cNvSpPr>
          <p:nvPr/>
        </p:nvSpPr>
        <p:spPr bwMode="auto">
          <a:xfrm>
            <a:off x="357188" y="1500188"/>
            <a:ext cx="8501062" cy="4154487"/>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判断覆盖</a:t>
            </a:r>
          </a:p>
          <a:p>
            <a:r>
              <a:rPr lang="zh-CN" altLang="en-US" sz="2200">
                <a:latin typeface="Franklin Gothic Book" pitchFamily="34" charset="0"/>
                <a:ea typeface="华文楷体" pitchFamily="2" charset="-122"/>
              </a:rPr>
              <a:t>判断覆盖（</a:t>
            </a:r>
            <a:r>
              <a:rPr lang="en-US" altLang="zh-CN" sz="2200">
                <a:latin typeface="Franklin Gothic Book" pitchFamily="34" charset="0"/>
                <a:ea typeface="华文楷体" pitchFamily="2" charset="-122"/>
              </a:rPr>
              <a:t>Branch Coverage</a:t>
            </a:r>
            <a:r>
              <a:rPr lang="zh-CN" altLang="en-US" sz="2200">
                <a:latin typeface="Franklin Gothic Book" pitchFamily="34" charset="0"/>
                <a:ea typeface="华文楷体" pitchFamily="2" charset="-122"/>
              </a:rPr>
              <a:t>）是指设计若干个测试用例，执行被测试程序时，程序中每个判断条件的真值分支和假值分支至少被执行一遍。在保证完成要求的情况下，测试用例的数目越少越好。判断覆盖又称为分支覆盖。</a:t>
            </a:r>
          </a:p>
          <a:p>
            <a:r>
              <a:rPr lang="zh-CN" altLang="en-US" sz="2200">
                <a:latin typeface="Franklin Gothic Book" pitchFamily="34" charset="0"/>
                <a:ea typeface="华文楷体" pitchFamily="2" charset="-122"/>
              </a:rPr>
              <a:t>测试用例组</a:t>
            </a:r>
            <a:r>
              <a:rPr lang="en-US" altLang="zh-CN" sz="2200">
                <a:latin typeface="Franklin Gothic Book" pitchFamily="34" charset="0"/>
                <a:ea typeface="华文楷体" pitchFamily="2" charset="-122"/>
              </a:rPr>
              <a:t>2</a:t>
            </a:r>
            <a:r>
              <a:rPr lang="zh-CN" altLang="en-US" sz="2200">
                <a:latin typeface="Franklin Gothic Book" pitchFamily="34" charset="0"/>
                <a:ea typeface="华文楷体" pitchFamily="2" charset="-122"/>
              </a:rPr>
              <a:t>：</a:t>
            </a:r>
          </a:p>
          <a:p>
            <a:r>
              <a:rPr lang="en-US" altLang="zh-CN" sz="2200">
                <a:latin typeface="Franklin Gothic Book" pitchFamily="34" charset="0"/>
                <a:ea typeface="华文楷体" pitchFamily="2" charset="-122"/>
              </a:rPr>
              <a:t>Test Case 1</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x=2000,y=600,z=6000 </a:t>
            </a:r>
            <a:endParaRPr lang="zh-CN" altLang="en-US" sz="2200">
              <a:latin typeface="Franklin Gothic Book" pitchFamily="34" charset="0"/>
              <a:ea typeface="华文楷体" pitchFamily="2" charset="-122"/>
            </a:endParaRPr>
          </a:p>
          <a:p>
            <a:r>
              <a:rPr lang="en-US" altLang="zh-CN" sz="2200">
                <a:latin typeface="Franklin Gothic Book" pitchFamily="34" charset="0"/>
                <a:ea typeface="华文楷体" pitchFamily="2" charset="-122"/>
              </a:rPr>
              <a:t>Test Case 3</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x=50,y=600,z=2000</a:t>
            </a:r>
            <a:endParaRPr lang="zh-CN" altLang="en-US" sz="2200">
              <a:latin typeface="Franklin Gothic Book" pitchFamily="34" charset="0"/>
              <a:ea typeface="华文楷体" pitchFamily="2" charset="-122"/>
            </a:endParaRPr>
          </a:p>
          <a:p>
            <a:r>
              <a:rPr lang="zh-CN" altLang="en-US" sz="2200">
                <a:latin typeface="Franklin Gothic Book" pitchFamily="34" charset="0"/>
                <a:ea typeface="华文楷体" pitchFamily="2" charset="-122"/>
              </a:rPr>
              <a:t>如表</a:t>
            </a:r>
            <a:r>
              <a:rPr lang="en-US" altLang="zh-CN" sz="2200">
                <a:latin typeface="Franklin Gothic Book" pitchFamily="34" charset="0"/>
                <a:ea typeface="华文楷体" pitchFamily="2" charset="-122"/>
              </a:rPr>
              <a:t>2-17</a:t>
            </a:r>
            <a:r>
              <a:rPr lang="zh-CN" altLang="en-US" sz="2200">
                <a:latin typeface="Franklin Gothic Book" pitchFamily="34" charset="0"/>
                <a:ea typeface="华文楷体" pitchFamily="2" charset="-122"/>
              </a:rPr>
              <a:t>所示，采用</a:t>
            </a:r>
            <a:r>
              <a:rPr lang="en-US" altLang="zh-CN" sz="2200">
                <a:latin typeface="Franklin Gothic Book" pitchFamily="34" charset="0"/>
                <a:ea typeface="华文楷体" pitchFamily="2" charset="-122"/>
              </a:rPr>
              <a:t>Test Case 1</a:t>
            </a:r>
            <a:r>
              <a:rPr lang="zh-CN" altLang="en-US" sz="2200">
                <a:latin typeface="Franklin Gothic Book" pitchFamily="34" charset="0"/>
                <a:ea typeface="华文楷体" pitchFamily="2" charset="-122"/>
              </a:rPr>
              <a:t>作为测试用例，程序按路径</a:t>
            </a:r>
            <a:r>
              <a:rPr lang="en-US" altLang="zh-CN" sz="2200">
                <a:latin typeface="Franklin Gothic Book" pitchFamily="34" charset="0"/>
                <a:ea typeface="华文楷体" pitchFamily="2" charset="-122"/>
              </a:rPr>
              <a:t>a</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c</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e</a:t>
            </a:r>
            <a:r>
              <a:rPr lang="zh-CN" altLang="en-US" sz="2200">
                <a:latin typeface="Franklin Gothic Book" pitchFamily="34" charset="0"/>
                <a:ea typeface="华文楷体" pitchFamily="2" charset="-122"/>
              </a:rPr>
              <a:t>顺序执行；采用</a:t>
            </a:r>
            <a:r>
              <a:rPr lang="en-US" altLang="zh-CN" sz="2200">
                <a:latin typeface="Franklin Gothic Book" pitchFamily="34" charset="0"/>
                <a:ea typeface="华文楷体" pitchFamily="2" charset="-122"/>
              </a:rPr>
              <a:t>Test Case 3</a:t>
            </a:r>
            <a:r>
              <a:rPr lang="zh-CN" altLang="en-US" sz="2200">
                <a:latin typeface="Franklin Gothic Book" pitchFamily="34" charset="0"/>
                <a:ea typeface="华文楷体" pitchFamily="2" charset="-122"/>
              </a:rPr>
              <a:t>作为测试用例，程序按路径</a:t>
            </a:r>
            <a:r>
              <a:rPr lang="en-US" altLang="zh-CN" sz="2200">
                <a:latin typeface="Franklin Gothic Book" pitchFamily="34" charset="0"/>
                <a:ea typeface="华文楷体" pitchFamily="2" charset="-122"/>
              </a:rPr>
              <a:t>a</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b</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d</a:t>
            </a:r>
            <a:r>
              <a:rPr lang="zh-CN" altLang="en-US" sz="2200">
                <a:latin typeface="Franklin Gothic Book" pitchFamily="34" charset="0"/>
                <a:ea typeface="华文楷体" pitchFamily="2" charset="-122"/>
              </a:rPr>
              <a:t>顺序执行。所以采用这一组测试用例，公共程序段的</a:t>
            </a:r>
            <a:r>
              <a:rPr lang="en-US" altLang="zh-CN" sz="2200">
                <a:latin typeface="Franklin Gothic Book" pitchFamily="34" charset="0"/>
                <a:ea typeface="华文楷体" pitchFamily="2" charset="-122"/>
              </a:rPr>
              <a:t>4</a:t>
            </a:r>
            <a:r>
              <a:rPr lang="zh-CN" altLang="en-US" sz="2200">
                <a:latin typeface="Franklin Gothic Book" pitchFamily="34" charset="0"/>
                <a:ea typeface="华文楷体" pitchFamily="2" charset="-122"/>
              </a:rPr>
              <a:t>个判断分支</a:t>
            </a:r>
            <a:r>
              <a:rPr lang="en-US" altLang="zh-CN" sz="2200">
                <a:latin typeface="Franklin Gothic Book" pitchFamily="34" charset="0"/>
                <a:ea typeface="华文楷体" pitchFamily="2" charset="-122"/>
              </a:rPr>
              <a:t>b</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c</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d</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e</a:t>
            </a:r>
            <a:r>
              <a:rPr lang="zh-CN" altLang="en-US" sz="2200">
                <a:latin typeface="Franklin Gothic Book" pitchFamily="34" charset="0"/>
                <a:ea typeface="华文楷体" pitchFamily="2" charset="-122"/>
              </a:rPr>
              <a:t>都被覆盖到了。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571500" y="2286000"/>
          <a:ext cx="8316913" cy="2765425"/>
        </p:xfrm>
        <a:graphic>
          <a:graphicData uri="http://schemas.openxmlformats.org/drawingml/2006/table">
            <a:tbl>
              <a:tblPr/>
              <a:tblGrid>
                <a:gridCol w="1662113"/>
                <a:gridCol w="1663700"/>
                <a:gridCol w="1663700"/>
                <a:gridCol w="1663700"/>
                <a:gridCol w="1663700"/>
              </a:tblGrid>
              <a:tr h="94932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 (z&gt;5000)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80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80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2430" name="矩形 6"/>
          <p:cNvSpPr>
            <a:spLocks noChangeArrowheads="1"/>
          </p:cNvSpPr>
          <p:nvPr/>
        </p:nvSpPr>
        <p:spPr bwMode="auto">
          <a:xfrm>
            <a:off x="2214563" y="1643063"/>
            <a:ext cx="4572000" cy="1046162"/>
          </a:xfrm>
          <a:prstGeom prst="rect">
            <a:avLst/>
          </a:prstGeom>
          <a:noFill/>
          <a:ln w="9525">
            <a:noFill/>
            <a:miter lim="800000"/>
            <a:headEnd/>
            <a:tailEnd/>
          </a:ln>
        </p:spPr>
        <p:txBody>
          <a:bodyPr>
            <a:spAutoFit/>
          </a:bodyPr>
          <a:lstStyle/>
          <a:p>
            <a:pPr indent="26670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2-17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2</a:t>
            </a:r>
            <a:endParaRPr lang="en-US" altLang="zh-CN">
              <a:ea typeface="黑体" pitchFamily="2" charset="-122"/>
              <a:cs typeface="Times New Roman" pitchFamily="18" charset="0"/>
            </a:endParaRPr>
          </a:p>
          <a:p>
            <a:pPr indent="266700" eaLnBrk="0" hangingPunct="0"/>
            <a:endParaRPr lang="en-US" altLang="zh-CN" sz="4400">
              <a:ea typeface="黑体" pitchFamily="2" charset="-122"/>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3428" name="矩形 4"/>
          <p:cNvSpPr>
            <a:spLocks noChangeArrowheads="1"/>
          </p:cNvSpPr>
          <p:nvPr/>
        </p:nvSpPr>
        <p:spPr bwMode="auto">
          <a:xfrm>
            <a:off x="428625" y="1714500"/>
            <a:ext cx="8215313" cy="2124075"/>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测试用例组</a:t>
            </a:r>
            <a:r>
              <a:rPr lang="en-US" altLang="zh-CN" sz="2200">
                <a:latin typeface="Franklin Gothic Book" pitchFamily="34" charset="0"/>
                <a:ea typeface="华文楷体" pitchFamily="2" charset="-122"/>
              </a:rPr>
              <a:t>3</a:t>
            </a:r>
            <a:r>
              <a:rPr lang="zh-CN" altLang="en-US" sz="2200">
                <a:latin typeface="Franklin Gothic Book" pitchFamily="34" charset="0"/>
                <a:ea typeface="华文楷体" pitchFamily="2" charset="-122"/>
              </a:rPr>
              <a:t>：</a:t>
            </a:r>
          </a:p>
          <a:p>
            <a:r>
              <a:rPr lang="en-US" altLang="zh-CN" sz="2200">
                <a:latin typeface="Franklin Gothic Book" pitchFamily="34" charset="0"/>
                <a:ea typeface="华文楷体" pitchFamily="2" charset="-122"/>
              </a:rPr>
              <a:t>Test Case 4</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x=2000,y=600,z=2000</a:t>
            </a:r>
            <a:endParaRPr lang="zh-CN" altLang="en-US" sz="2200">
              <a:latin typeface="Franklin Gothic Book" pitchFamily="34" charset="0"/>
              <a:ea typeface="华文楷体" pitchFamily="2" charset="-122"/>
            </a:endParaRPr>
          </a:p>
          <a:p>
            <a:r>
              <a:rPr lang="en-US" altLang="zh-CN" sz="2200">
                <a:latin typeface="Franklin Gothic Book" pitchFamily="34" charset="0"/>
                <a:ea typeface="华文楷体" pitchFamily="2" charset="-122"/>
              </a:rPr>
              <a:t>Test Case 5</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x=2000, y=200, z=6000</a:t>
            </a:r>
            <a:endParaRPr lang="zh-CN" altLang="en-US" sz="2200">
              <a:latin typeface="Franklin Gothic Book" pitchFamily="34" charset="0"/>
              <a:ea typeface="华文楷体" pitchFamily="2" charset="-122"/>
            </a:endParaRPr>
          </a:p>
          <a:p>
            <a:r>
              <a:rPr lang="zh-CN" altLang="en-US" sz="2200">
                <a:latin typeface="Franklin Gothic Book" pitchFamily="34" charset="0"/>
                <a:ea typeface="华文楷体" pitchFamily="2" charset="-122"/>
              </a:rPr>
              <a:t>如表</a:t>
            </a:r>
            <a:r>
              <a:rPr lang="en-US" altLang="zh-CN" sz="2200">
                <a:latin typeface="Franklin Gothic Book" pitchFamily="34" charset="0"/>
                <a:ea typeface="华文楷体" pitchFamily="2" charset="-122"/>
              </a:rPr>
              <a:t>2-18</a:t>
            </a:r>
            <a:r>
              <a:rPr lang="zh-CN" altLang="en-US" sz="2200">
                <a:latin typeface="Franklin Gothic Book" pitchFamily="34" charset="0"/>
                <a:ea typeface="华文楷体" pitchFamily="2" charset="-122"/>
              </a:rPr>
              <a:t>所示，采用</a:t>
            </a:r>
            <a:r>
              <a:rPr lang="en-US" altLang="zh-CN" sz="2200">
                <a:latin typeface="Franklin Gothic Book" pitchFamily="34" charset="0"/>
                <a:ea typeface="华文楷体" pitchFamily="2" charset="-122"/>
              </a:rPr>
              <a:t>Test Case 4</a:t>
            </a:r>
            <a:r>
              <a:rPr lang="zh-CN" altLang="en-US" sz="2200">
                <a:latin typeface="Franklin Gothic Book" pitchFamily="34" charset="0"/>
                <a:ea typeface="华文楷体" pitchFamily="2" charset="-122"/>
              </a:rPr>
              <a:t>作为测试用例，程序沿着路径</a:t>
            </a:r>
            <a:r>
              <a:rPr lang="en-US" altLang="zh-CN" sz="2200">
                <a:latin typeface="Franklin Gothic Book" pitchFamily="34" charset="0"/>
                <a:ea typeface="华文楷体" pitchFamily="2" charset="-122"/>
              </a:rPr>
              <a:t>a</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c</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d</a:t>
            </a:r>
            <a:r>
              <a:rPr lang="zh-CN" altLang="en-US" sz="2200">
                <a:latin typeface="Franklin Gothic Book" pitchFamily="34" charset="0"/>
                <a:ea typeface="华文楷体" pitchFamily="2" charset="-122"/>
              </a:rPr>
              <a:t>顺序执行；采用</a:t>
            </a:r>
            <a:r>
              <a:rPr lang="en-US" altLang="zh-CN" sz="2200">
                <a:latin typeface="Franklin Gothic Book" pitchFamily="34" charset="0"/>
                <a:ea typeface="华文楷体" pitchFamily="2" charset="-122"/>
              </a:rPr>
              <a:t>Test Case 5</a:t>
            </a:r>
            <a:r>
              <a:rPr lang="zh-CN" altLang="en-US" sz="2200">
                <a:latin typeface="Franklin Gothic Book" pitchFamily="34" charset="0"/>
                <a:ea typeface="华文楷体" pitchFamily="2" charset="-122"/>
              </a:rPr>
              <a:t>作为测试用例，则程序沿着路径</a:t>
            </a:r>
            <a:r>
              <a:rPr lang="en-US" altLang="zh-CN" sz="2200">
                <a:latin typeface="Franklin Gothic Book" pitchFamily="34" charset="0"/>
                <a:ea typeface="华文楷体" pitchFamily="2" charset="-122"/>
              </a:rPr>
              <a:t>a</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b</a:t>
            </a:r>
            <a:r>
              <a:rPr lang="zh-CN" altLang="en-US" sz="2200">
                <a:latin typeface="Franklin Gothic Book" pitchFamily="34" charset="0"/>
                <a:ea typeface="华文楷体" pitchFamily="2" charset="-122"/>
              </a:rPr>
              <a:t>，</a:t>
            </a:r>
            <a:r>
              <a:rPr lang="en-US" altLang="zh-CN" sz="2200">
                <a:latin typeface="Franklin Gothic Book" pitchFamily="34" charset="0"/>
                <a:ea typeface="华文楷体" pitchFamily="2" charset="-122"/>
              </a:rPr>
              <a:t>e</a:t>
            </a:r>
            <a:r>
              <a:rPr lang="zh-CN" altLang="en-US" sz="2200">
                <a:latin typeface="Franklin Gothic Book" pitchFamily="34" charset="0"/>
                <a:ea typeface="华文楷体" pitchFamily="2" charset="-122"/>
              </a:rPr>
              <a:t>顺序执行。显然采用这组测试用例同样可以满足判断覆盖。</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1000125" y="2714625"/>
          <a:ext cx="7245350" cy="2408238"/>
        </p:xfrm>
        <a:graphic>
          <a:graphicData uri="http://schemas.openxmlformats.org/drawingml/2006/table">
            <a:tbl>
              <a:tblPr/>
              <a:tblGrid>
                <a:gridCol w="1447800"/>
                <a:gridCol w="1449388"/>
                <a:gridCol w="1449387"/>
                <a:gridCol w="1449388"/>
                <a:gridCol w="1449387"/>
              </a:tblGrid>
              <a:tr h="8270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 (z&gt;5000)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057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4</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acd</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057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5</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6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4478" name="矩形 6"/>
          <p:cNvSpPr>
            <a:spLocks noChangeArrowheads="1"/>
          </p:cNvSpPr>
          <p:nvPr/>
        </p:nvSpPr>
        <p:spPr bwMode="auto">
          <a:xfrm>
            <a:off x="2286000" y="2000250"/>
            <a:ext cx="4572000" cy="1046163"/>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2-18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3</a:t>
            </a:r>
            <a:endParaRPr lang="en-US" altLang="zh-CN">
              <a:ea typeface="黑体" pitchFamily="2" charset="-122"/>
              <a:cs typeface="Times New Roman" pitchFamily="18" charset="0"/>
            </a:endParaRPr>
          </a:p>
          <a:p>
            <a:pPr indent="269875" eaLnBrk="0" hangingPunct="0"/>
            <a:endParaRPr lang="en-US" altLang="zh-CN" sz="4400">
              <a:ea typeface="黑体" pitchFamily="2" charset="-122"/>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5476" name="矩形 4"/>
          <p:cNvSpPr>
            <a:spLocks noChangeArrowheads="1"/>
          </p:cNvSpPr>
          <p:nvPr/>
        </p:nvSpPr>
        <p:spPr bwMode="auto">
          <a:xfrm>
            <a:off x="571500" y="1571625"/>
            <a:ext cx="8072438" cy="2800350"/>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实际上，测试用例组</a:t>
            </a:r>
            <a:r>
              <a:rPr lang="en-US" altLang="zh-CN" sz="2200">
                <a:latin typeface="Franklin Gothic Book" pitchFamily="34" charset="0"/>
                <a:ea typeface="华文楷体" pitchFamily="2" charset="-122"/>
              </a:rPr>
              <a:t>2</a:t>
            </a:r>
            <a:r>
              <a:rPr lang="zh-CN" altLang="en-US" sz="2200">
                <a:latin typeface="Franklin Gothic Book" pitchFamily="34" charset="0"/>
                <a:ea typeface="华文楷体" pitchFamily="2" charset="-122"/>
              </a:rPr>
              <a:t>和测试用例组</a:t>
            </a:r>
            <a:r>
              <a:rPr lang="en-US" altLang="zh-CN" sz="2200">
                <a:latin typeface="Franklin Gothic Book" pitchFamily="34" charset="0"/>
                <a:ea typeface="华文楷体" pitchFamily="2" charset="-122"/>
              </a:rPr>
              <a:t>3</a:t>
            </a:r>
            <a:r>
              <a:rPr lang="zh-CN" altLang="en-US" sz="2200">
                <a:latin typeface="Franklin Gothic Book" pitchFamily="34" charset="0"/>
                <a:ea typeface="华文楷体" pitchFamily="2" charset="-122"/>
              </a:rPr>
              <a:t>不仅达到了判断覆盖要求，也同时满足了语句覆盖要求。某种程度上可以说判断覆盖测试要强于语句覆盖测试。但是，如果将第二个判断条件</a:t>
            </a:r>
            <a:r>
              <a:rPr lang="en-US" altLang="zh-CN" sz="2200">
                <a:latin typeface="Franklin Gothic Book" pitchFamily="34" charset="0"/>
                <a:ea typeface="华文楷体" pitchFamily="2" charset="-122"/>
              </a:rPr>
              <a:t>((x&gt;=1000)or (z&gt;5000))</a:t>
            </a:r>
            <a:r>
              <a:rPr lang="zh-CN" altLang="en-US" sz="2200">
                <a:latin typeface="Franklin Gothic Book" pitchFamily="34" charset="0"/>
                <a:ea typeface="华文楷体" pitchFamily="2" charset="-122"/>
              </a:rPr>
              <a:t>中的</a:t>
            </a:r>
            <a:r>
              <a:rPr lang="en-US" altLang="zh-CN" sz="2200">
                <a:latin typeface="Franklin Gothic Book" pitchFamily="34" charset="0"/>
                <a:ea typeface="华文楷体" pitchFamily="2" charset="-122"/>
              </a:rPr>
              <a:t>z&gt;5000</a:t>
            </a:r>
            <a:r>
              <a:rPr lang="zh-CN" altLang="en-US" sz="2200">
                <a:latin typeface="Franklin Gothic Book" pitchFamily="34" charset="0"/>
                <a:ea typeface="华文楷体" pitchFamily="2" charset="-122"/>
              </a:rPr>
              <a:t>错误定义成</a:t>
            </a:r>
            <a:r>
              <a:rPr lang="en-US" altLang="zh-CN" sz="2200">
                <a:latin typeface="Franklin Gothic Book" pitchFamily="34" charset="0"/>
                <a:ea typeface="华文楷体" pitchFamily="2" charset="-122"/>
              </a:rPr>
              <a:t>z</a:t>
            </a:r>
            <a:r>
              <a:rPr lang="zh-CN" altLang="en-US" sz="2200">
                <a:latin typeface="Franklin Gothic Book" pitchFamily="34" charset="0"/>
                <a:ea typeface="华文楷体" pitchFamily="2" charset="-122"/>
              </a:rPr>
              <a:t>的其他限定范围，由于判断条件中的两个判断式是“或”的关系，其中一个判断式错误是不影响结果的，所以这两组测试用例是发现不了问题的。因此，应该用具有更强逻辑覆盖能力的覆盖测试方法来测试这种内部判断条件。</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73050"/>
            <a:ext cx="8686800" cy="841375"/>
          </a:xfrm>
        </p:spPr>
        <p:txBody>
          <a:bodyPr/>
          <a:lstStyle/>
          <a:p>
            <a:pPr eaLnBrk="1" fontAlgn="auto" hangingPunct="1">
              <a:spcAft>
                <a:spcPts val="0"/>
              </a:spcAft>
              <a:defRPr/>
            </a:pPr>
            <a:r>
              <a:rPr lang="zh-CN" altLang="en-US" sz="3600" cap="all" dirty="0">
                <a:effectLst>
                  <a:reflection blurRad="12700" stA="48000" endA="300" endPos="55000" dir="5400000" sy="-90000" algn="bl" rotWithShape="0"/>
                </a:effectLst>
              </a:rPr>
              <a:t>本章概要</a:t>
            </a:r>
          </a:p>
        </p:txBody>
      </p:sp>
      <p:sp>
        <p:nvSpPr>
          <p:cNvPr id="28676" name="矩形 3"/>
          <p:cNvSpPr>
            <a:spLocks noChangeArrowheads="1"/>
          </p:cNvSpPr>
          <p:nvPr/>
        </p:nvSpPr>
        <p:spPr bwMode="auto">
          <a:xfrm>
            <a:off x="785813" y="1500188"/>
            <a:ext cx="7786687" cy="1569660"/>
          </a:xfrm>
          <a:prstGeom prst="rect">
            <a:avLst/>
          </a:prstGeom>
          <a:noFill/>
          <a:ln w="9525">
            <a:noFill/>
            <a:miter lim="800000"/>
            <a:headEnd/>
            <a:tailEnd/>
          </a:ln>
        </p:spPr>
        <p:txBody>
          <a:bodyPr>
            <a:spAutoFit/>
          </a:bodyPr>
          <a:lstStyle/>
          <a:p>
            <a:pPr lvl="0"/>
            <a:r>
              <a:rPr lang="en-US" altLang="zh-CN" sz="3200" dirty="0" smtClean="0"/>
              <a:t>1</a:t>
            </a:r>
            <a:r>
              <a:rPr lang="zh-CN" altLang="en-US" sz="3200" dirty="0" smtClean="0"/>
              <a:t>、什么</a:t>
            </a:r>
            <a:r>
              <a:rPr lang="zh-CN" altLang="en-US" sz="3200" dirty="0"/>
              <a:t>是白盒测试？</a:t>
            </a:r>
            <a:r>
              <a:rPr lang="en-US" sz="3200" dirty="0"/>
              <a:t> </a:t>
            </a:r>
            <a:endParaRPr lang="zh-CN" altLang="en-US" sz="3200" dirty="0"/>
          </a:p>
          <a:p>
            <a:pPr lvl="0"/>
            <a:r>
              <a:rPr lang="en-US" altLang="zh-CN" sz="3200" dirty="0" smtClean="0"/>
              <a:t>2</a:t>
            </a:r>
            <a:r>
              <a:rPr lang="zh-CN" altLang="en-US" sz="3200" dirty="0" smtClean="0"/>
              <a:t>、什么</a:t>
            </a:r>
            <a:r>
              <a:rPr lang="zh-CN" altLang="en-US" sz="3200" dirty="0"/>
              <a:t>是逻辑覆盖方法？</a:t>
            </a:r>
          </a:p>
          <a:p>
            <a:pPr lvl="0"/>
            <a:r>
              <a:rPr lang="en-US" altLang="zh-CN" sz="3200" dirty="0" smtClean="0"/>
              <a:t>3</a:t>
            </a:r>
            <a:r>
              <a:rPr lang="zh-CN" altLang="en-US" sz="3200" dirty="0" smtClean="0"/>
              <a:t>、什么</a:t>
            </a:r>
            <a:r>
              <a:rPr lang="zh-CN" altLang="en-US" sz="3200" dirty="0"/>
              <a:t>是基本路径分析方法？</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2.4.1  </a:t>
            </a:r>
            <a:r>
              <a:rPr lang="zh-CN" altLang="en-US" sz="3600" cap="all" dirty="0">
                <a:effectLst>
                  <a:reflection blurRad="12700" stA="48000" endA="300" endPos="55000" dir="5400000" sy="-90000" algn="bl" rotWithShape="0"/>
                </a:effectLst>
              </a:rPr>
              <a:t>逻辑覆盖测试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6500" name="矩形 4"/>
          <p:cNvSpPr>
            <a:spLocks noChangeArrowheads="1"/>
          </p:cNvSpPr>
          <p:nvPr/>
        </p:nvSpPr>
        <p:spPr bwMode="auto">
          <a:xfrm>
            <a:off x="428625" y="1503363"/>
            <a:ext cx="8429625" cy="4524375"/>
          </a:xfrm>
          <a:prstGeom prst="rect">
            <a:avLst/>
          </a:prstGeom>
          <a:noFill/>
          <a:ln w="9525">
            <a:noFill/>
            <a:miter lim="800000"/>
            <a:headEnd/>
            <a:tailEnd/>
          </a:ln>
        </p:spPr>
        <p:txBody>
          <a:bodyPr>
            <a:spAutoFit/>
          </a:bodyPr>
          <a:lstStyle/>
          <a:p>
            <a:r>
              <a:rPr lang="zh-CN" altLang="en-US" sz="1600">
                <a:latin typeface="Franklin Gothic Book" pitchFamily="34" charset="0"/>
                <a:ea typeface="华文楷体" pitchFamily="2" charset="-122"/>
              </a:rPr>
              <a:t>条件覆盖</a:t>
            </a:r>
          </a:p>
          <a:p>
            <a:r>
              <a:rPr lang="zh-CN" altLang="en-US" sz="1600">
                <a:latin typeface="Franklin Gothic Book" pitchFamily="34" charset="0"/>
                <a:ea typeface="华文楷体" pitchFamily="2" charset="-122"/>
              </a:rPr>
              <a:t>条件覆盖（</a:t>
            </a:r>
            <a:r>
              <a:rPr lang="en-US" altLang="zh-CN" sz="1600">
                <a:latin typeface="Franklin Gothic Book" pitchFamily="34" charset="0"/>
                <a:ea typeface="华文楷体" pitchFamily="2" charset="-122"/>
              </a:rPr>
              <a:t>Condition Coverage</a:t>
            </a:r>
            <a:r>
              <a:rPr lang="zh-CN" altLang="en-US" sz="1600">
                <a:latin typeface="Franklin Gothic Book" pitchFamily="34" charset="0"/>
                <a:ea typeface="华文楷体" pitchFamily="2" charset="-122"/>
              </a:rPr>
              <a:t>）是指设计若干个测试用例，执行被测试程序时，程序中每个判断条件中的每个判断式的真值和假值至少被执行一遍。</a:t>
            </a:r>
          </a:p>
          <a:p>
            <a:r>
              <a:rPr lang="zh-CN" altLang="en-US" sz="1600">
                <a:latin typeface="Franklin Gothic Book" pitchFamily="34" charset="0"/>
                <a:ea typeface="华文楷体" pitchFamily="2" charset="-122"/>
              </a:rPr>
              <a:t>测试用例组</a:t>
            </a:r>
            <a:r>
              <a:rPr lang="en-US" altLang="zh-CN" sz="1600">
                <a:latin typeface="Franklin Gothic Book" pitchFamily="34" charset="0"/>
                <a:ea typeface="华文楷体" pitchFamily="2" charset="-122"/>
              </a:rPr>
              <a:t>4</a:t>
            </a:r>
            <a:r>
              <a:rPr lang="zh-CN" altLang="en-US" sz="1600">
                <a:latin typeface="Franklin Gothic Book" pitchFamily="34" charset="0"/>
                <a:ea typeface="华文楷体" pitchFamily="2" charset="-122"/>
              </a:rPr>
              <a:t>：</a:t>
            </a:r>
          </a:p>
          <a:p>
            <a:r>
              <a:rPr lang="en-US" altLang="zh-CN" sz="1600">
                <a:latin typeface="Franklin Gothic Book" pitchFamily="34" charset="0"/>
                <a:ea typeface="华文楷体" pitchFamily="2" charset="-122"/>
              </a:rPr>
              <a:t>Test Case 1</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x=2000,y=600,z=6000 </a:t>
            </a:r>
            <a:endParaRPr lang="zh-CN" altLang="en-US" sz="1600">
              <a:latin typeface="Franklin Gothic Book" pitchFamily="34" charset="0"/>
              <a:ea typeface="华文楷体" pitchFamily="2" charset="-122"/>
            </a:endParaRPr>
          </a:p>
          <a:p>
            <a:r>
              <a:rPr lang="en-US" altLang="zh-CN" sz="1600">
                <a:latin typeface="Franklin Gothic Book" pitchFamily="34" charset="0"/>
                <a:ea typeface="华文楷体" pitchFamily="2" charset="-122"/>
              </a:rPr>
              <a:t>Test Case 3</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x=50,y=600,z=2000</a:t>
            </a:r>
            <a:endParaRPr lang="zh-CN" altLang="en-US" sz="1600">
              <a:latin typeface="Franklin Gothic Book" pitchFamily="34" charset="0"/>
              <a:ea typeface="华文楷体" pitchFamily="2" charset="-122"/>
            </a:endParaRPr>
          </a:p>
          <a:p>
            <a:r>
              <a:rPr lang="en-US" altLang="zh-CN" sz="1600">
                <a:latin typeface="Franklin Gothic Book" pitchFamily="34" charset="0"/>
                <a:ea typeface="华文楷体" pitchFamily="2" charset="-122"/>
              </a:rPr>
              <a:t>Test Case 5</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x=2000,y=200,z=6000</a:t>
            </a:r>
            <a:endParaRPr lang="zh-CN" altLang="en-US" sz="1600">
              <a:latin typeface="Franklin Gothic Book" pitchFamily="34" charset="0"/>
              <a:ea typeface="华文楷体" pitchFamily="2" charset="-122"/>
            </a:endParaRPr>
          </a:p>
          <a:p>
            <a:r>
              <a:rPr lang="zh-CN" altLang="en-US" sz="1600">
                <a:latin typeface="Franklin Gothic Book" pitchFamily="34" charset="0"/>
                <a:ea typeface="华文楷体" pitchFamily="2" charset="-122"/>
              </a:rPr>
              <a:t>如表</a:t>
            </a:r>
            <a:r>
              <a:rPr lang="en-US" altLang="zh-CN" sz="1600">
                <a:latin typeface="Franklin Gothic Book" pitchFamily="34" charset="0"/>
                <a:ea typeface="华文楷体" pitchFamily="2" charset="-122"/>
              </a:rPr>
              <a:t>2-19</a:t>
            </a:r>
            <a:r>
              <a:rPr lang="zh-CN" altLang="en-US" sz="1600">
                <a:latin typeface="Franklin Gothic Book" pitchFamily="34" charset="0"/>
                <a:ea typeface="华文楷体" pitchFamily="2" charset="-122"/>
              </a:rPr>
              <a:t>所示，把前面设计过的测试用例挑选出</a:t>
            </a:r>
            <a:r>
              <a:rPr lang="en-US" altLang="zh-CN" sz="1600">
                <a:latin typeface="Franklin Gothic Book" pitchFamily="34" charset="0"/>
                <a:ea typeface="华文楷体" pitchFamily="2" charset="-122"/>
              </a:rPr>
              <a:t>Test Case 1</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Test Case 3</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Test Case 5</a:t>
            </a:r>
            <a:r>
              <a:rPr lang="zh-CN" altLang="en-US" sz="1600">
                <a:latin typeface="Franklin Gothic Book" pitchFamily="34" charset="0"/>
                <a:ea typeface="华文楷体" pitchFamily="2" charset="-122"/>
              </a:rPr>
              <a:t>组合成测试用例组</a:t>
            </a:r>
            <a:r>
              <a:rPr lang="en-US" altLang="zh-CN" sz="1600">
                <a:latin typeface="Franklin Gothic Book" pitchFamily="34" charset="0"/>
                <a:ea typeface="华文楷体" pitchFamily="2" charset="-122"/>
              </a:rPr>
              <a:t>4</a:t>
            </a:r>
            <a:r>
              <a:rPr lang="zh-CN" altLang="en-US" sz="1600">
                <a:latin typeface="Franklin Gothic Book" pitchFamily="34" charset="0"/>
                <a:ea typeface="华文楷体" pitchFamily="2" charset="-122"/>
              </a:rPr>
              <a:t>，组中的</a:t>
            </a:r>
            <a:r>
              <a:rPr lang="en-US" altLang="zh-CN" sz="1600">
                <a:latin typeface="Franklin Gothic Book" pitchFamily="34" charset="0"/>
                <a:ea typeface="华文楷体" pitchFamily="2" charset="-122"/>
              </a:rPr>
              <a:t>3</a:t>
            </a:r>
            <a:r>
              <a:rPr lang="zh-CN" altLang="en-US" sz="1600">
                <a:latin typeface="Franklin Gothic Book" pitchFamily="34" charset="0"/>
                <a:ea typeface="华文楷体" pitchFamily="2" charset="-122"/>
              </a:rPr>
              <a:t>个测试用例覆盖了</a:t>
            </a:r>
            <a:r>
              <a:rPr lang="en-US" altLang="zh-CN" sz="1600">
                <a:latin typeface="Franklin Gothic Book" pitchFamily="34" charset="0"/>
                <a:ea typeface="华文楷体" pitchFamily="2" charset="-122"/>
              </a:rPr>
              <a:t>4</a:t>
            </a:r>
            <a:r>
              <a:rPr lang="zh-CN" altLang="en-US" sz="1600">
                <a:latin typeface="Franklin Gothic Book" pitchFamily="34" charset="0"/>
                <a:ea typeface="华文楷体" pitchFamily="2" charset="-122"/>
              </a:rPr>
              <a:t>个内部判断式的</a:t>
            </a:r>
            <a:r>
              <a:rPr lang="en-US" altLang="zh-CN" sz="1600">
                <a:latin typeface="Franklin Gothic Book" pitchFamily="34" charset="0"/>
                <a:ea typeface="华文楷体" pitchFamily="2" charset="-122"/>
              </a:rPr>
              <a:t>8</a:t>
            </a:r>
            <a:r>
              <a:rPr lang="zh-CN" altLang="en-US" sz="1600">
                <a:latin typeface="Franklin Gothic Book" pitchFamily="34" charset="0"/>
                <a:ea typeface="华文楷体" pitchFamily="2" charset="-122"/>
              </a:rPr>
              <a:t>种真假值情况。同时这组测试用例也实现了判断覆盖。但是并不可以说判断覆盖是条件覆盖的子集。</a:t>
            </a:r>
          </a:p>
          <a:p>
            <a:r>
              <a:rPr lang="zh-CN" altLang="en-US" sz="1600">
                <a:latin typeface="Franklin Gothic Book" pitchFamily="34" charset="0"/>
                <a:ea typeface="华文楷体" pitchFamily="2" charset="-122"/>
              </a:rPr>
              <a:t>测试用例组</a:t>
            </a:r>
            <a:r>
              <a:rPr lang="en-US" altLang="zh-CN" sz="1600">
                <a:latin typeface="Franklin Gothic Book" pitchFamily="34" charset="0"/>
                <a:ea typeface="华文楷体" pitchFamily="2" charset="-122"/>
              </a:rPr>
              <a:t>5</a:t>
            </a:r>
            <a:r>
              <a:rPr lang="zh-CN" altLang="en-US" sz="1600">
                <a:latin typeface="Franklin Gothic Book" pitchFamily="34" charset="0"/>
                <a:ea typeface="华文楷体" pitchFamily="2" charset="-122"/>
              </a:rPr>
              <a:t>：</a:t>
            </a:r>
          </a:p>
          <a:p>
            <a:r>
              <a:rPr lang="en-US" altLang="zh-CN" sz="1600">
                <a:latin typeface="Franklin Gothic Book" pitchFamily="34" charset="0"/>
                <a:ea typeface="华文楷体" pitchFamily="2" charset="-122"/>
              </a:rPr>
              <a:t>Test Case 6</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50</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600</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6000</a:t>
            </a:r>
            <a:endParaRPr lang="zh-CN" altLang="en-US" sz="1600">
              <a:latin typeface="Franklin Gothic Book" pitchFamily="34" charset="0"/>
              <a:ea typeface="华文楷体" pitchFamily="2" charset="-122"/>
            </a:endParaRPr>
          </a:p>
          <a:p>
            <a:r>
              <a:rPr lang="en-US" altLang="zh-CN" sz="1600">
                <a:latin typeface="Franklin Gothic Book" pitchFamily="34" charset="0"/>
                <a:ea typeface="华文楷体" pitchFamily="2" charset="-122"/>
              </a:rPr>
              <a:t>Test Case 7</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2000</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200</a:t>
            </a:r>
            <a:r>
              <a:rPr lang="zh-CN" altLang="en-US" sz="1600">
                <a:latin typeface="Franklin Gothic Book" pitchFamily="34" charset="0"/>
                <a:ea typeface="华文楷体" pitchFamily="2" charset="-122"/>
              </a:rPr>
              <a:t>，</a:t>
            </a:r>
            <a:r>
              <a:rPr lang="en-US" altLang="zh-CN" sz="1600">
                <a:latin typeface="Franklin Gothic Book" pitchFamily="34" charset="0"/>
                <a:ea typeface="华文楷体" pitchFamily="2" charset="-122"/>
              </a:rPr>
              <a:t>1000</a:t>
            </a:r>
            <a:endParaRPr lang="zh-CN" altLang="en-US" sz="1600">
              <a:latin typeface="Franklin Gothic Book" pitchFamily="34" charset="0"/>
              <a:ea typeface="华文楷体" pitchFamily="2" charset="-122"/>
            </a:endParaRPr>
          </a:p>
          <a:p>
            <a:r>
              <a:rPr lang="zh-CN" altLang="en-US" sz="1600">
                <a:latin typeface="Franklin Gothic Book" pitchFamily="34" charset="0"/>
                <a:ea typeface="华文楷体" pitchFamily="2" charset="-122"/>
              </a:rPr>
              <a:t>如表</a:t>
            </a:r>
            <a:r>
              <a:rPr lang="en-US" altLang="zh-CN" sz="1600">
                <a:latin typeface="Franklin Gothic Book" pitchFamily="34" charset="0"/>
                <a:ea typeface="华文楷体" pitchFamily="2" charset="-122"/>
              </a:rPr>
              <a:t>2-20(a) </a:t>
            </a:r>
            <a:r>
              <a:rPr lang="zh-CN" altLang="en-US" sz="1600">
                <a:latin typeface="Franklin Gothic Book" pitchFamily="34" charset="0"/>
                <a:ea typeface="华文楷体" pitchFamily="2" charset="-122"/>
              </a:rPr>
              <a:t>和表</a:t>
            </a:r>
            <a:r>
              <a:rPr lang="en-US" altLang="zh-CN" sz="1600">
                <a:latin typeface="Franklin Gothic Book" pitchFamily="34" charset="0"/>
                <a:ea typeface="华文楷体" pitchFamily="2" charset="-122"/>
              </a:rPr>
              <a:t>2-20(b)</a:t>
            </a:r>
            <a:r>
              <a:rPr lang="zh-CN" altLang="en-US" sz="1600">
                <a:latin typeface="Franklin Gothic Book" pitchFamily="34" charset="0"/>
                <a:ea typeface="华文楷体" pitchFamily="2" charset="-122"/>
              </a:rPr>
              <a:t>所示，其中表</a:t>
            </a:r>
            <a:r>
              <a:rPr lang="en-US" altLang="zh-CN" sz="1600">
                <a:latin typeface="Franklin Gothic Book" pitchFamily="34" charset="0"/>
                <a:ea typeface="华文楷体" pitchFamily="2" charset="-122"/>
              </a:rPr>
              <a:t>2-20(a)</a:t>
            </a:r>
            <a:r>
              <a:rPr lang="zh-CN" altLang="en-US" sz="1600">
                <a:latin typeface="Franklin Gothic Book" pitchFamily="34" charset="0"/>
                <a:ea typeface="华文楷体" pitchFamily="2" charset="-122"/>
              </a:rPr>
              <a:t>表示每个判断条件的每个判断式的真值和假值，表</a:t>
            </a:r>
            <a:r>
              <a:rPr lang="en-US" altLang="zh-CN" sz="1600">
                <a:latin typeface="Franklin Gothic Book" pitchFamily="34" charset="0"/>
                <a:ea typeface="华文楷体" pitchFamily="2" charset="-122"/>
              </a:rPr>
              <a:t>2-20(b)</a:t>
            </a:r>
            <a:r>
              <a:rPr lang="zh-CN" altLang="en-US" sz="1600">
                <a:latin typeface="Franklin Gothic Book" pitchFamily="34" charset="0"/>
                <a:ea typeface="华文楷体" pitchFamily="2" charset="-122"/>
              </a:rPr>
              <a:t>表示每个判断条件的真值和假值。测试用例组</a:t>
            </a:r>
            <a:r>
              <a:rPr lang="en-US" altLang="zh-CN" sz="1600">
                <a:latin typeface="Franklin Gothic Book" pitchFamily="34" charset="0"/>
                <a:ea typeface="华文楷体" pitchFamily="2" charset="-122"/>
              </a:rPr>
              <a:t>5</a:t>
            </a:r>
            <a:r>
              <a:rPr lang="zh-CN" altLang="en-US" sz="1600">
                <a:latin typeface="Franklin Gothic Book" pitchFamily="34" charset="0"/>
                <a:ea typeface="华文楷体" pitchFamily="2" charset="-122"/>
              </a:rPr>
              <a:t>中的</a:t>
            </a:r>
            <a:r>
              <a:rPr lang="en-US" altLang="zh-CN" sz="1600">
                <a:latin typeface="Franklin Gothic Book" pitchFamily="34" charset="0"/>
                <a:ea typeface="华文楷体" pitchFamily="2" charset="-122"/>
              </a:rPr>
              <a:t>2</a:t>
            </a:r>
            <a:r>
              <a:rPr lang="zh-CN" altLang="en-US" sz="1600">
                <a:latin typeface="Franklin Gothic Book" pitchFamily="34" charset="0"/>
                <a:ea typeface="华文楷体" pitchFamily="2" charset="-122"/>
              </a:rPr>
              <a:t>个测试用例虽然覆盖了</a:t>
            </a:r>
            <a:r>
              <a:rPr lang="en-US" altLang="zh-CN" sz="1600">
                <a:latin typeface="Franklin Gothic Book" pitchFamily="34" charset="0"/>
                <a:ea typeface="华文楷体" pitchFamily="2" charset="-122"/>
              </a:rPr>
              <a:t>4</a:t>
            </a:r>
            <a:r>
              <a:rPr lang="zh-CN" altLang="en-US" sz="1600">
                <a:latin typeface="Franklin Gothic Book" pitchFamily="34" charset="0"/>
                <a:ea typeface="华文楷体" pitchFamily="2" charset="-122"/>
              </a:rPr>
              <a:t>个内部判断式的</a:t>
            </a:r>
            <a:r>
              <a:rPr lang="en-US" altLang="zh-CN" sz="1600">
                <a:latin typeface="Franklin Gothic Book" pitchFamily="34" charset="0"/>
                <a:ea typeface="华文楷体" pitchFamily="2" charset="-122"/>
              </a:rPr>
              <a:t>8</a:t>
            </a:r>
            <a:r>
              <a:rPr lang="zh-CN" altLang="en-US" sz="1600">
                <a:latin typeface="Franklin Gothic Book" pitchFamily="34" charset="0"/>
                <a:ea typeface="华文楷体" pitchFamily="2" charset="-122"/>
              </a:rPr>
              <a:t>种真假值情况。但是这组测试用例的执行路径是</a:t>
            </a:r>
            <a:r>
              <a:rPr lang="en-US" altLang="zh-CN" sz="1600">
                <a:latin typeface="Franklin Gothic Book" pitchFamily="34" charset="0"/>
                <a:ea typeface="华文楷体" pitchFamily="2" charset="-122"/>
              </a:rPr>
              <a:t>abe</a:t>
            </a:r>
            <a:r>
              <a:rPr lang="zh-CN" altLang="en-US" sz="1600">
                <a:latin typeface="Franklin Gothic Book" pitchFamily="34" charset="0"/>
                <a:ea typeface="华文楷体" pitchFamily="2" charset="-122"/>
              </a:rPr>
              <a:t>，仅是覆盖了判断条件的</a:t>
            </a:r>
            <a:r>
              <a:rPr lang="en-US" altLang="zh-CN" sz="1600">
                <a:latin typeface="Franklin Gothic Book" pitchFamily="34" charset="0"/>
                <a:ea typeface="华文楷体" pitchFamily="2" charset="-122"/>
              </a:rPr>
              <a:t>4</a:t>
            </a:r>
            <a:r>
              <a:rPr lang="zh-CN" altLang="en-US" sz="1600">
                <a:latin typeface="Franklin Gothic Book" pitchFamily="34" charset="0"/>
                <a:ea typeface="华文楷体" pitchFamily="2" charset="-122"/>
              </a:rPr>
              <a:t>个真假分支中的</a:t>
            </a:r>
            <a:r>
              <a:rPr lang="en-US" altLang="zh-CN" sz="1600">
                <a:latin typeface="Franklin Gothic Book" pitchFamily="34" charset="0"/>
                <a:ea typeface="华文楷体" pitchFamily="2" charset="-122"/>
              </a:rPr>
              <a:t>2</a:t>
            </a:r>
            <a:r>
              <a:rPr lang="zh-CN" altLang="en-US" sz="1600">
                <a:latin typeface="Franklin Gothic Book" pitchFamily="34" charset="0"/>
                <a:ea typeface="华文楷体" pitchFamily="2" charset="-122"/>
              </a:rPr>
              <a:t>个。所以，需要设计一种能同时满足判断覆盖和条件覆盖的覆盖测试方法，即判断</a:t>
            </a:r>
            <a:r>
              <a:rPr lang="en-US" altLang="zh-CN" sz="1600">
                <a:latin typeface="Franklin Gothic Book" pitchFamily="34" charset="0"/>
                <a:ea typeface="华文楷体" pitchFamily="2" charset="-122"/>
              </a:rPr>
              <a:t>/</a:t>
            </a:r>
            <a:r>
              <a:rPr lang="zh-CN" altLang="en-US" sz="1600">
                <a:latin typeface="Franklin Gothic Book" pitchFamily="34" charset="0"/>
                <a:ea typeface="华文楷体" pitchFamily="2" charset="-122"/>
              </a:rPr>
              <a:t>条件覆盖测试。</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1071563" y="1857375"/>
          <a:ext cx="7572375" cy="1706880"/>
        </p:xfrm>
        <a:graphic>
          <a:graphicData uri="http://schemas.openxmlformats.org/drawingml/2006/table">
            <a:tbl>
              <a:tblPr/>
              <a:tblGrid>
                <a:gridCol w="989012"/>
                <a:gridCol w="1106488"/>
                <a:gridCol w="1106487"/>
                <a:gridCol w="1106488"/>
                <a:gridCol w="1106487"/>
                <a:gridCol w="1106488"/>
                <a:gridCol w="1050925"/>
              </a:tblGrid>
              <a:tr h="4111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(y&gt;500)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11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11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11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5</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 name="表格 5"/>
          <p:cNvGraphicFramePr>
            <a:graphicFrameLocks noGrp="1"/>
          </p:cNvGraphicFramePr>
          <p:nvPr/>
        </p:nvGraphicFramePr>
        <p:xfrm>
          <a:off x="1071563" y="4429125"/>
          <a:ext cx="7572375" cy="1280160"/>
        </p:xfrm>
        <a:graphic>
          <a:graphicData uri="http://schemas.openxmlformats.org/drawingml/2006/table">
            <a:tbl>
              <a:tblPr/>
              <a:tblGrid>
                <a:gridCol w="993775"/>
                <a:gridCol w="1144587"/>
                <a:gridCol w="1047750"/>
                <a:gridCol w="1096963"/>
                <a:gridCol w="1104900"/>
                <a:gridCol w="1100137"/>
                <a:gridCol w="1084263"/>
              </a:tblGrid>
              <a:tr h="40481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(y&gt;500)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481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 </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481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7600" name="矩形 7"/>
          <p:cNvSpPr>
            <a:spLocks noChangeArrowheads="1"/>
          </p:cNvSpPr>
          <p:nvPr/>
        </p:nvSpPr>
        <p:spPr bwMode="auto">
          <a:xfrm>
            <a:off x="1331913" y="3860800"/>
            <a:ext cx="2667000" cy="366713"/>
          </a:xfrm>
          <a:prstGeom prst="rect">
            <a:avLst/>
          </a:prstGeom>
          <a:noFill/>
          <a:ln w="9525">
            <a:noFill/>
            <a:miter lim="800000"/>
            <a:headEnd/>
            <a:tailEnd/>
          </a:ln>
        </p:spPr>
        <p:txBody>
          <a:bodyPr wrap="none">
            <a:spAutoFit/>
          </a:bodyPr>
          <a:lstStyle/>
          <a:p>
            <a:pPr indent="266700" eaLnBrk="0" hangingPunct="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2-20(a)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5</a:t>
            </a:r>
            <a:endParaRPr lang="en-US" altLang="zh-CN">
              <a:ea typeface="黑体" pitchFamily="2" charset="-122"/>
              <a:cs typeface="Times New Roman" pitchFamily="18" charset="0"/>
            </a:endParaRPr>
          </a:p>
        </p:txBody>
      </p:sp>
      <p:sp>
        <p:nvSpPr>
          <p:cNvPr id="107601" name="矩形 8"/>
          <p:cNvSpPr>
            <a:spLocks noChangeArrowheads="1"/>
          </p:cNvSpPr>
          <p:nvPr/>
        </p:nvSpPr>
        <p:spPr bwMode="auto">
          <a:xfrm>
            <a:off x="1428750" y="1357313"/>
            <a:ext cx="4572000" cy="1046162"/>
          </a:xfrm>
          <a:prstGeom prst="rect">
            <a:avLst/>
          </a:prstGeom>
          <a:noFill/>
          <a:ln w="9525">
            <a:noFill/>
            <a:miter lim="800000"/>
            <a:headEnd/>
            <a:tailEnd/>
          </a:ln>
        </p:spPr>
        <p:txBody>
          <a:bodyPr>
            <a:spAutoFit/>
          </a:bodyPr>
          <a:lstStyle/>
          <a:p>
            <a:pPr indent="26670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2-19</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4</a:t>
            </a:r>
            <a:endParaRPr lang="en-US" altLang="zh-CN">
              <a:ea typeface="黑体" pitchFamily="2" charset="-122"/>
              <a:cs typeface="Times New Roman" pitchFamily="18" charset="0"/>
            </a:endParaRPr>
          </a:p>
          <a:p>
            <a:pPr indent="266700" eaLnBrk="0" hangingPunct="0"/>
            <a:endParaRPr lang="en-US" altLang="zh-CN" sz="4400">
              <a:ea typeface="黑体" pitchFamily="2" charset="-122"/>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785813" y="2643188"/>
          <a:ext cx="7796212" cy="2263775"/>
        </p:xfrm>
        <a:graphic>
          <a:graphicData uri="http://schemas.openxmlformats.org/drawingml/2006/table">
            <a:tbl>
              <a:tblPr/>
              <a:tblGrid>
                <a:gridCol w="1558925"/>
                <a:gridCol w="1558925"/>
                <a:gridCol w="1558925"/>
                <a:gridCol w="1560512"/>
                <a:gridCol w="1558925"/>
              </a:tblGrid>
              <a:tr h="77787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(z&gt;5000)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29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29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8574" name="矩形 6"/>
          <p:cNvSpPr>
            <a:spLocks noChangeArrowheads="1"/>
          </p:cNvSpPr>
          <p:nvPr/>
        </p:nvSpPr>
        <p:spPr bwMode="auto">
          <a:xfrm>
            <a:off x="1403350" y="1989138"/>
            <a:ext cx="4572000" cy="1036637"/>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2-20(b)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5</a:t>
            </a:r>
            <a:endParaRPr lang="en-US" altLang="zh-CN">
              <a:ea typeface="黑体" pitchFamily="2" charset="-122"/>
              <a:cs typeface="Times New Roman" pitchFamily="18" charset="0"/>
            </a:endParaRPr>
          </a:p>
          <a:p>
            <a:pPr indent="269875" eaLnBrk="0" hangingPunct="0"/>
            <a:endParaRPr lang="en-US" altLang="zh-CN" sz="4400">
              <a:ea typeface="黑体" pitchFamily="2" charset="-122"/>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09572" name="矩形 4"/>
          <p:cNvSpPr>
            <a:spLocks noChangeArrowheads="1"/>
          </p:cNvSpPr>
          <p:nvPr/>
        </p:nvSpPr>
        <p:spPr bwMode="auto">
          <a:xfrm>
            <a:off x="428625" y="1428750"/>
            <a:ext cx="8358188" cy="4800600"/>
          </a:xfrm>
          <a:prstGeom prst="rect">
            <a:avLst/>
          </a:prstGeom>
          <a:noFill/>
          <a:ln w="9525">
            <a:noFill/>
            <a:miter lim="800000"/>
            <a:headEnd/>
            <a:tailEnd/>
          </a:ln>
        </p:spPr>
        <p:txBody>
          <a:bodyPr>
            <a:spAutoFit/>
          </a:bodyPr>
          <a:lstStyle/>
          <a:p>
            <a:r>
              <a:rPr lang="zh-CN" altLang="en-US">
                <a:latin typeface="Franklin Gothic Book" pitchFamily="34" charset="0"/>
                <a:ea typeface="华文楷体" pitchFamily="2" charset="-122"/>
              </a:rPr>
              <a:t>判断</a:t>
            </a:r>
            <a:r>
              <a:rPr lang="en-US" altLang="zh-CN">
                <a:latin typeface="Franklin Gothic Book" pitchFamily="34" charset="0"/>
                <a:ea typeface="华文楷体" pitchFamily="2" charset="-122"/>
              </a:rPr>
              <a:t>/</a:t>
            </a:r>
            <a:r>
              <a:rPr lang="zh-CN" altLang="en-US">
                <a:latin typeface="Franklin Gothic Book" pitchFamily="34" charset="0"/>
                <a:ea typeface="华文楷体" pitchFamily="2" charset="-122"/>
              </a:rPr>
              <a:t>条件覆盖</a:t>
            </a:r>
          </a:p>
          <a:p>
            <a:r>
              <a:rPr lang="zh-CN" altLang="en-US">
                <a:latin typeface="Franklin Gothic Book" pitchFamily="34" charset="0"/>
                <a:ea typeface="华文楷体" pitchFamily="2" charset="-122"/>
              </a:rPr>
              <a:t>判断</a:t>
            </a:r>
            <a:r>
              <a:rPr lang="en-US" altLang="zh-CN">
                <a:latin typeface="Franklin Gothic Book" pitchFamily="34" charset="0"/>
                <a:ea typeface="华文楷体" pitchFamily="2" charset="-122"/>
              </a:rPr>
              <a:t>/</a:t>
            </a:r>
            <a:r>
              <a:rPr lang="zh-CN" altLang="en-US">
                <a:latin typeface="Franklin Gothic Book" pitchFamily="34" charset="0"/>
                <a:ea typeface="华文楷体" pitchFamily="2" charset="-122"/>
              </a:rPr>
              <a:t>条件覆盖是指设计若干个测试用例，执行被测试程序时，程序中每个判断条件的真假值分支至少被执行一遍，并且每个判断条件的内部判断式的真假值分支也要被执行一遍。</a:t>
            </a:r>
          </a:p>
          <a:p>
            <a:r>
              <a:rPr lang="zh-CN" altLang="en-US">
                <a:latin typeface="Franklin Gothic Book" pitchFamily="34" charset="0"/>
                <a:ea typeface="华文楷体" pitchFamily="2" charset="-122"/>
              </a:rPr>
              <a:t>测试用例组</a:t>
            </a:r>
            <a:r>
              <a:rPr lang="en-US" altLang="zh-CN">
                <a:latin typeface="Franklin Gothic Book" pitchFamily="34" charset="0"/>
                <a:ea typeface="华文楷体" pitchFamily="2" charset="-122"/>
              </a:rPr>
              <a:t>6</a:t>
            </a:r>
            <a:r>
              <a:rPr lang="zh-CN" altLang="en-US">
                <a:latin typeface="Franklin Gothic Book" pitchFamily="34" charset="0"/>
                <a:ea typeface="华文楷体" pitchFamily="2" charset="-122"/>
              </a:rPr>
              <a:t>：</a:t>
            </a:r>
          </a:p>
          <a:p>
            <a:r>
              <a:rPr lang="en-US" altLang="zh-CN">
                <a:latin typeface="Franklin Gothic Book" pitchFamily="34" charset="0"/>
                <a:ea typeface="华文楷体" pitchFamily="2" charset="-122"/>
              </a:rPr>
              <a:t>Test Case 1</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y=600, z=2000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6</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y=200, z=6000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7</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y=600, z=2000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8</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x=50, y=200, z=2000</a:t>
            </a:r>
            <a:endParaRPr lang="zh-CN" altLang="en-US">
              <a:latin typeface="Franklin Gothic Book" pitchFamily="34" charset="0"/>
              <a:ea typeface="华文楷体" pitchFamily="2" charset="-122"/>
            </a:endParaRPr>
          </a:p>
          <a:p>
            <a:r>
              <a:rPr lang="zh-CN" altLang="en-US">
                <a:latin typeface="Franklin Gothic Book" pitchFamily="34" charset="0"/>
                <a:ea typeface="华文楷体" pitchFamily="2" charset="-122"/>
              </a:rPr>
              <a:t>如表</a:t>
            </a:r>
            <a:r>
              <a:rPr lang="en-US" altLang="zh-CN">
                <a:latin typeface="Franklin Gothic Book" pitchFamily="34" charset="0"/>
                <a:ea typeface="华文楷体" pitchFamily="2" charset="-122"/>
              </a:rPr>
              <a:t>2-21(a) </a:t>
            </a:r>
            <a:r>
              <a:rPr lang="zh-CN" altLang="en-US">
                <a:latin typeface="Franklin Gothic Book" pitchFamily="34" charset="0"/>
                <a:ea typeface="华文楷体" pitchFamily="2" charset="-122"/>
              </a:rPr>
              <a:t>和表</a:t>
            </a:r>
            <a:r>
              <a:rPr lang="en-US" altLang="zh-CN">
                <a:latin typeface="Franklin Gothic Book" pitchFamily="34" charset="0"/>
                <a:ea typeface="华文楷体" pitchFamily="2" charset="-122"/>
              </a:rPr>
              <a:t>2-21(b)</a:t>
            </a:r>
            <a:r>
              <a:rPr lang="zh-CN" altLang="en-US">
                <a:latin typeface="Franklin Gothic Book" pitchFamily="34" charset="0"/>
                <a:ea typeface="华文楷体" pitchFamily="2" charset="-122"/>
              </a:rPr>
              <a:t>所示，其中表</a:t>
            </a:r>
            <a:r>
              <a:rPr lang="en-US" altLang="zh-CN">
                <a:latin typeface="Franklin Gothic Book" pitchFamily="34" charset="0"/>
                <a:ea typeface="华文楷体" pitchFamily="2" charset="-122"/>
              </a:rPr>
              <a:t>2-21(a)</a:t>
            </a:r>
            <a:r>
              <a:rPr lang="zh-CN" altLang="en-US">
                <a:latin typeface="Franklin Gothic Book" pitchFamily="34" charset="0"/>
                <a:ea typeface="华文楷体" pitchFamily="2" charset="-122"/>
              </a:rPr>
              <a:t>表示每个判断条件的每个判断式的真值和假值，表</a:t>
            </a:r>
            <a:r>
              <a:rPr lang="en-US" altLang="zh-CN">
                <a:latin typeface="Franklin Gothic Book" pitchFamily="34" charset="0"/>
                <a:ea typeface="华文楷体" pitchFamily="2" charset="-122"/>
              </a:rPr>
              <a:t>2-21(b)</a:t>
            </a:r>
            <a:r>
              <a:rPr lang="zh-CN" altLang="en-US">
                <a:latin typeface="Franklin Gothic Book" pitchFamily="34" charset="0"/>
                <a:ea typeface="华文楷体" pitchFamily="2" charset="-122"/>
              </a:rPr>
              <a:t>表示每个判断条件的真值和假值。测试用例组</a:t>
            </a:r>
            <a:r>
              <a:rPr lang="en-US" altLang="zh-CN">
                <a:latin typeface="Franklin Gothic Book" pitchFamily="34" charset="0"/>
                <a:ea typeface="华文楷体" pitchFamily="2" charset="-122"/>
              </a:rPr>
              <a:t>6</a:t>
            </a:r>
            <a:r>
              <a:rPr lang="zh-CN" altLang="en-US">
                <a:latin typeface="Franklin Gothic Book" pitchFamily="34" charset="0"/>
                <a:ea typeface="华文楷体" pitchFamily="2" charset="-122"/>
              </a:rPr>
              <a:t>虽然满足了判断覆盖和条件覆盖，但是没有对每个判断条件的内部判断式的所有真假值组合进行测试。条件组合判断是必要的，因为条件判断语句中的“与”和“或”，即“</a:t>
            </a:r>
            <a:r>
              <a:rPr lang="en-US" altLang="zh-CN">
                <a:latin typeface="Franklin Gothic Book" pitchFamily="34" charset="0"/>
                <a:ea typeface="华文楷体" pitchFamily="2" charset="-122"/>
              </a:rPr>
              <a:t>&amp;&amp;</a:t>
            </a:r>
            <a:r>
              <a:rPr lang="zh-CN" altLang="en-US">
                <a:latin typeface="Franklin Gothic Book" pitchFamily="34" charset="0"/>
                <a:ea typeface="华文楷体" pitchFamily="2" charset="-122"/>
              </a:rPr>
              <a:t>”和“</a:t>
            </a:r>
            <a:r>
              <a:rPr lang="en-US" altLang="zh-CN">
                <a:latin typeface="Franklin Gothic Book" pitchFamily="34" charset="0"/>
                <a:ea typeface="华文楷体" pitchFamily="2" charset="-122"/>
              </a:rPr>
              <a:t>||</a:t>
            </a:r>
            <a:r>
              <a:rPr lang="zh-CN" altLang="en-US">
                <a:latin typeface="Franklin Gothic Book" pitchFamily="34" charset="0"/>
                <a:ea typeface="华文楷体" pitchFamily="2" charset="-122"/>
              </a:rPr>
              <a:t>”，会使内部判断式之间产生抑制作用。例如，</a:t>
            </a:r>
            <a:r>
              <a:rPr lang="en-US" altLang="zh-CN">
                <a:latin typeface="Franklin Gothic Book" pitchFamily="34" charset="0"/>
                <a:ea typeface="华文楷体" pitchFamily="2" charset="-122"/>
              </a:rPr>
              <a:t>C=A &amp;&amp; B</a:t>
            </a:r>
            <a:r>
              <a:rPr lang="zh-CN" altLang="en-US">
                <a:latin typeface="Franklin Gothic Book" pitchFamily="34" charset="0"/>
                <a:ea typeface="华文楷体" pitchFamily="2" charset="-122"/>
              </a:rPr>
              <a:t>中，如果</a:t>
            </a:r>
            <a:r>
              <a:rPr lang="en-US" altLang="zh-CN">
                <a:latin typeface="Franklin Gothic Book" pitchFamily="34" charset="0"/>
                <a:ea typeface="华文楷体" pitchFamily="2" charset="-122"/>
              </a:rPr>
              <a:t>A</a:t>
            </a:r>
            <a:r>
              <a:rPr lang="zh-CN" altLang="en-US">
                <a:latin typeface="Franklin Gothic Book" pitchFamily="34" charset="0"/>
                <a:ea typeface="华文楷体" pitchFamily="2" charset="-122"/>
              </a:rPr>
              <a:t>为假值，那么</a:t>
            </a:r>
            <a:r>
              <a:rPr lang="en-US" altLang="zh-CN">
                <a:latin typeface="Franklin Gothic Book" pitchFamily="34" charset="0"/>
                <a:ea typeface="华文楷体" pitchFamily="2" charset="-122"/>
              </a:rPr>
              <a:t>C</a:t>
            </a:r>
            <a:r>
              <a:rPr lang="zh-CN" altLang="en-US">
                <a:latin typeface="Franklin Gothic Book" pitchFamily="34" charset="0"/>
                <a:ea typeface="华文楷体" pitchFamily="2" charset="-122"/>
              </a:rPr>
              <a:t>就为假值，测试程序就不检测</a:t>
            </a:r>
            <a:r>
              <a:rPr lang="en-US" altLang="zh-CN">
                <a:latin typeface="Franklin Gothic Book" pitchFamily="34" charset="0"/>
                <a:ea typeface="华文楷体" pitchFamily="2" charset="-122"/>
              </a:rPr>
              <a:t>B</a:t>
            </a:r>
            <a:r>
              <a:rPr lang="zh-CN" altLang="en-US">
                <a:latin typeface="Franklin Gothic Book" pitchFamily="34" charset="0"/>
                <a:ea typeface="华文楷体" pitchFamily="2" charset="-122"/>
              </a:rPr>
              <a:t>了，</a:t>
            </a:r>
            <a:r>
              <a:rPr lang="en-US" altLang="zh-CN">
                <a:latin typeface="Franklin Gothic Book" pitchFamily="34" charset="0"/>
                <a:ea typeface="华文楷体" pitchFamily="2" charset="-122"/>
              </a:rPr>
              <a:t>B</a:t>
            </a:r>
            <a:r>
              <a:rPr lang="zh-CN" altLang="en-US">
                <a:latin typeface="Franklin Gothic Book" pitchFamily="34" charset="0"/>
                <a:ea typeface="华文楷体" pitchFamily="2" charset="-122"/>
              </a:rPr>
              <a:t>的正确与否就无法测试了。同样，</a:t>
            </a:r>
            <a:r>
              <a:rPr lang="en-US" altLang="zh-CN">
                <a:latin typeface="Franklin Gothic Book" pitchFamily="34" charset="0"/>
                <a:ea typeface="华文楷体" pitchFamily="2" charset="-122"/>
              </a:rPr>
              <a:t>C=A || B</a:t>
            </a:r>
            <a:r>
              <a:rPr lang="zh-CN" altLang="en-US">
                <a:latin typeface="Franklin Gothic Book" pitchFamily="34" charset="0"/>
                <a:ea typeface="华文楷体" pitchFamily="2" charset="-122"/>
              </a:rPr>
              <a:t>中，如果</a:t>
            </a:r>
            <a:r>
              <a:rPr lang="en-US" altLang="zh-CN">
                <a:latin typeface="Franklin Gothic Book" pitchFamily="34" charset="0"/>
                <a:ea typeface="华文楷体" pitchFamily="2" charset="-122"/>
              </a:rPr>
              <a:t>A</a:t>
            </a:r>
            <a:r>
              <a:rPr lang="zh-CN" altLang="en-US">
                <a:latin typeface="Franklin Gothic Book" pitchFamily="34" charset="0"/>
                <a:ea typeface="华文楷体" pitchFamily="2" charset="-122"/>
              </a:rPr>
              <a:t>为真值，那么</a:t>
            </a:r>
            <a:r>
              <a:rPr lang="en-US" altLang="zh-CN">
                <a:latin typeface="Franklin Gothic Book" pitchFamily="34" charset="0"/>
                <a:ea typeface="华文楷体" pitchFamily="2" charset="-122"/>
              </a:rPr>
              <a:t>C</a:t>
            </a:r>
            <a:r>
              <a:rPr lang="zh-CN" altLang="en-US">
                <a:latin typeface="Franklin Gothic Book" pitchFamily="34" charset="0"/>
                <a:ea typeface="华文楷体" pitchFamily="2" charset="-122"/>
              </a:rPr>
              <a:t>就为真值，测试程序也不检测</a:t>
            </a:r>
            <a:r>
              <a:rPr lang="en-US" altLang="zh-CN">
                <a:latin typeface="Franklin Gothic Book" pitchFamily="34" charset="0"/>
                <a:ea typeface="华文楷体" pitchFamily="2" charset="-122"/>
              </a:rPr>
              <a:t>B</a:t>
            </a:r>
            <a:r>
              <a:rPr lang="zh-CN" altLang="en-US">
                <a:latin typeface="Franklin Gothic Book" pitchFamily="34" charset="0"/>
                <a:ea typeface="华文楷体" pitchFamily="2" charset="-122"/>
              </a:rPr>
              <a:t>了，</a:t>
            </a:r>
            <a:r>
              <a:rPr lang="en-US" altLang="zh-CN">
                <a:latin typeface="Franklin Gothic Book" pitchFamily="34" charset="0"/>
                <a:ea typeface="华文楷体" pitchFamily="2" charset="-122"/>
              </a:rPr>
              <a:t>B</a:t>
            </a:r>
            <a:r>
              <a:rPr lang="zh-CN" altLang="en-US">
                <a:latin typeface="Franklin Gothic Book" pitchFamily="34" charset="0"/>
                <a:ea typeface="华文楷体" pitchFamily="2" charset="-122"/>
              </a:rPr>
              <a:t>的正确与否也就无法测试了。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10596" name="矩形 4"/>
          <p:cNvSpPr>
            <a:spLocks noChangeArrowheads="1"/>
          </p:cNvSpPr>
          <p:nvPr/>
        </p:nvSpPr>
        <p:spPr bwMode="auto">
          <a:xfrm>
            <a:off x="357188" y="1500188"/>
            <a:ext cx="8501062" cy="4524375"/>
          </a:xfrm>
          <a:prstGeom prst="rect">
            <a:avLst/>
          </a:prstGeom>
          <a:noFill/>
          <a:ln w="9525">
            <a:noFill/>
            <a:miter lim="800000"/>
            <a:headEnd/>
            <a:tailEnd/>
          </a:ln>
        </p:spPr>
        <p:txBody>
          <a:bodyPr>
            <a:spAutoFit/>
          </a:bodyPr>
          <a:lstStyle/>
          <a:p>
            <a:r>
              <a:rPr lang="zh-CN" altLang="en-US">
                <a:latin typeface="Franklin Gothic Book" pitchFamily="34" charset="0"/>
                <a:ea typeface="华文楷体" pitchFamily="2" charset="-122"/>
              </a:rPr>
              <a:t>条件组合覆盖</a:t>
            </a:r>
          </a:p>
          <a:p>
            <a:r>
              <a:rPr lang="zh-CN" altLang="en-US">
                <a:latin typeface="Franklin Gothic Book" pitchFamily="34" charset="0"/>
                <a:ea typeface="华文楷体" pitchFamily="2" charset="-122"/>
              </a:rPr>
              <a:t>条件组合覆盖是指设计若干个测试用例，执行被测试程序时，程序中每个判断条件的的内部判断式的各种真假组合可能都至少被执行一遍。可见，满足条件组合覆盖的测试用例组一定满足判断覆盖、条件覆盖和判断</a:t>
            </a:r>
            <a:r>
              <a:rPr lang="en-US" altLang="zh-CN">
                <a:latin typeface="Franklin Gothic Book" pitchFamily="34" charset="0"/>
                <a:ea typeface="华文楷体" pitchFamily="2" charset="-122"/>
              </a:rPr>
              <a:t>/</a:t>
            </a:r>
            <a:r>
              <a:rPr lang="zh-CN" altLang="en-US">
                <a:latin typeface="Franklin Gothic Book" pitchFamily="34" charset="0"/>
                <a:ea typeface="华文楷体" pitchFamily="2" charset="-122"/>
              </a:rPr>
              <a:t>条件覆盖。</a:t>
            </a:r>
          </a:p>
          <a:p>
            <a:r>
              <a:rPr lang="zh-CN" altLang="en-US">
                <a:latin typeface="Franklin Gothic Book" pitchFamily="34" charset="0"/>
                <a:ea typeface="华文楷体" pitchFamily="2" charset="-122"/>
              </a:rPr>
              <a:t>测试用例组</a:t>
            </a:r>
            <a:r>
              <a:rPr lang="en-US" altLang="zh-CN">
                <a:latin typeface="Franklin Gothic Book" pitchFamily="34" charset="0"/>
                <a:ea typeface="华文楷体" pitchFamily="2" charset="-122"/>
              </a:rPr>
              <a:t>7</a:t>
            </a:r>
            <a:r>
              <a:rPr lang="zh-CN" altLang="en-US">
                <a:latin typeface="Franklin Gothic Book" pitchFamily="34" charset="0"/>
                <a:ea typeface="华文楷体" pitchFamily="2" charset="-122"/>
              </a:rPr>
              <a:t>：</a:t>
            </a:r>
          </a:p>
          <a:p>
            <a:r>
              <a:rPr lang="en-US" altLang="zh-CN">
                <a:latin typeface="Franklin Gothic Book" pitchFamily="34" charset="0"/>
                <a:ea typeface="华文楷体" pitchFamily="2" charset="-122"/>
              </a:rPr>
              <a:t>Test Case 1</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y=600, z=2000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6</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y=200, z=6000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7</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x=2000, y=600, z=2000</a:t>
            </a:r>
            <a:endParaRPr lang="zh-CN" altLang="en-US">
              <a:latin typeface="Franklin Gothic Book" pitchFamily="34" charset="0"/>
              <a:ea typeface="华文楷体" pitchFamily="2" charset="-122"/>
            </a:endParaRPr>
          </a:p>
          <a:p>
            <a:r>
              <a:rPr lang="en-US" altLang="zh-CN">
                <a:latin typeface="Franklin Gothic Book" pitchFamily="34" charset="0"/>
                <a:ea typeface="华文楷体" pitchFamily="2" charset="-122"/>
              </a:rPr>
              <a:t>Test Case 8</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x=50, y=200, z=2000</a:t>
            </a:r>
            <a:endParaRPr lang="zh-CN" altLang="en-US">
              <a:latin typeface="Franklin Gothic Book" pitchFamily="34" charset="0"/>
              <a:ea typeface="华文楷体" pitchFamily="2" charset="-122"/>
            </a:endParaRPr>
          </a:p>
          <a:p>
            <a:r>
              <a:rPr lang="zh-CN" altLang="en-US">
                <a:latin typeface="Franklin Gothic Book" pitchFamily="34" charset="0"/>
                <a:ea typeface="华文楷体" pitchFamily="2" charset="-122"/>
              </a:rPr>
              <a:t>如表</a:t>
            </a:r>
            <a:r>
              <a:rPr lang="en-US" altLang="zh-CN">
                <a:latin typeface="Franklin Gothic Book" pitchFamily="34" charset="0"/>
                <a:ea typeface="华文楷体" pitchFamily="2" charset="-122"/>
              </a:rPr>
              <a:t>2-22(a) </a:t>
            </a:r>
            <a:r>
              <a:rPr lang="zh-CN" altLang="en-US">
                <a:latin typeface="Franklin Gothic Book" pitchFamily="34" charset="0"/>
                <a:ea typeface="华文楷体" pitchFamily="2" charset="-122"/>
              </a:rPr>
              <a:t>和表</a:t>
            </a:r>
            <a:r>
              <a:rPr lang="en-US" altLang="zh-CN">
                <a:latin typeface="Franklin Gothic Book" pitchFamily="34" charset="0"/>
                <a:ea typeface="华文楷体" pitchFamily="2" charset="-122"/>
              </a:rPr>
              <a:t>2-22(b)</a:t>
            </a:r>
            <a:r>
              <a:rPr lang="zh-CN" altLang="en-US">
                <a:latin typeface="Franklin Gothic Book" pitchFamily="34" charset="0"/>
                <a:ea typeface="华文楷体" pitchFamily="2" charset="-122"/>
              </a:rPr>
              <a:t>所示，表</a:t>
            </a:r>
            <a:r>
              <a:rPr lang="en-US" altLang="zh-CN">
                <a:latin typeface="Franklin Gothic Book" pitchFamily="34" charset="0"/>
                <a:ea typeface="华文楷体" pitchFamily="2" charset="-122"/>
              </a:rPr>
              <a:t>2-22(a)</a:t>
            </a:r>
            <a:r>
              <a:rPr lang="zh-CN" altLang="en-US">
                <a:latin typeface="Franklin Gothic Book" pitchFamily="34" charset="0"/>
                <a:ea typeface="华文楷体" pitchFamily="2" charset="-122"/>
              </a:rPr>
              <a:t>表示每个判断条件的每个判断式的真值和假值，表</a:t>
            </a:r>
            <a:r>
              <a:rPr lang="en-US" altLang="zh-CN">
                <a:latin typeface="Franklin Gothic Book" pitchFamily="34" charset="0"/>
                <a:ea typeface="华文楷体" pitchFamily="2" charset="-122"/>
              </a:rPr>
              <a:t>2-22(b)</a:t>
            </a:r>
            <a:r>
              <a:rPr lang="zh-CN" altLang="en-US">
                <a:latin typeface="Franklin Gothic Book" pitchFamily="34" charset="0"/>
                <a:ea typeface="华文楷体" pitchFamily="2" charset="-122"/>
              </a:rPr>
              <a:t>表示每个判断条件的真值和假值。测试用例组</a:t>
            </a:r>
            <a:r>
              <a:rPr lang="en-US" altLang="zh-CN">
                <a:latin typeface="Franklin Gothic Book" pitchFamily="34" charset="0"/>
                <a:ea typeface="华文楷体" pitchFamily="2" charset="-122"/>
              </a:rPr>
              <a:t>7</a:t>
            </a:r>
            <a:r>
              <a:rPr lang="zh-CN" altLang="en-US">
                <a:latin typeface="Franklin Gothic Book" pitchFamily="34" charset="0"/>
                <a:ea typeface="华文楷体" pitchFamily="2" charset="-122"/>
              </a:rPr>
              <a:t>虽然满足了判断覆盖、条件覆盖以及判断</a:t>
            </a:r>
            <a:r>
              <a:rPr lang="en-US" altLang="zh-CN">
                <a:latin typeface="Franklin Gothic Book" pitchFamily="34" charset="0"/>
                <a:ea typeface="华文楷体" pitchFamily="2" charset="-122"/>
              </a:rPr>
              <a:t>/</a:t>
            </a:r>
            <a:r>
              <a:rPr lang="zh-CN" altLang="en-US">
                <a:latin typeface="Franklin Gothic Book" pitchFamily="34" charset="0"/>
                <a:ea typeface="华文楷体" pitchFamily="2" charset="-122"/>
              </a:rPr>
              <a:t>条件覆盖，但是并没有覆盖程序控制流图中全部的</a:t>
            </a:r>
            <a:r>
              <a:rPr lang="en-US" altLang="zh-CN">
                <a:latin typeface="Franklin Gothic Book" pitchFamily="34" charset="0"/>
                <a:ea typeface="华文楷体" pitchFamily="2" charset="-122"/>
              </a:rPr>
              <a:t>4</a:t>
            </a:r>
            <a:r>
              <a:rPr lang="zh-CN" altLang="en-US">
                <a:latin typeface="Franklin Gothic Book" pitchFamily="34" charset="0"/>
                <a:ea typeface="华文楷体" pitchFamily="2" charset="-122"/>
              </a:rPr>
              <a:t>条路径（</a:t>
            </a:r>
            <a:r>
              <a:rPr lang="en-US" altLang="zh-CN">
                <a:latin typeface="Franklin Gothic Book" pitchFamily="34" charset="0"/>
                <a:ea typeface="华文楷体" pitchFamily="2" charset="-122"/>
              </a:rPr>
              <a:t>ace</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abe</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abe</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abd</a:t>
            </a:r>
            <a:r>
              <a:rPr lang="zh-CN" altLang="en-US">
                <a:latin typeface="Franklin Gothic Book" pitchFamily="34" charset="0"/>
                <a:ea typeface="华文楷体" pitchFamily="2" charset="-122"/>
              </a:rPr>
              <a:t>），只覆盖了其中</a:t>
            </a:r>
            <a:r>
              <a:rPr lang="en-US" altLang="zh-CN">
                <a:latin typeface="Franklin Gothic Book" pitchFamily="34" charset="0"/>
                <a:ea typeface="华文楷体" pitchFamily="2" charset="-122"/>
              </a:rPr>
              <a:t>3</a:t>
            </a:r>
            <a:r>
              <a:rPr lang="zh-CN" altLang="en-US">
                <a:latin typeface="Franklin Gothic Book" pitchFamily="34" charset="0"/>
                <a:ea typeface="华文楷体" pitchFamily="2" charset="-122"/>
              </a:rPr>
              <a:t>条路径（</a:t>
            </a:r>
            <a:r>
              <a:rPr lang="en-US" altLang="zh-CN">
                <a:latin typeface="Franklin Gothic Book" pitchFamily="34" charset="0"/>
                <a:ea typeface="华文楷体" pitchFamily="2" charset="-122"/>
              </a:rPr>
              <a:t>ace</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abe</a:t>
            </a:r>
            <a:r>
              <a:rPr lang="zh-CN" altLang="en-US">
                <a:latin typeface="Franklin Gothic Book" pitchFamily="34" charset="0"/>
                <a:ea typeface="华文楷体" pitchFamily="2" charset="-122"/>
              </a:rPr>
              <a:t>，</a:t>
            </a:r>
            <a:r>
              <a:rPr lang="en-US" altLang="zh-CN">
                <a:latin typeface="Franklin Gothic Book" pitchFamily="34" charset="0"/>
                <a:ea typeface="华文楷体" pitchFamily="2" charset="-122"/>
              </a:rPr>
              <a:t>abd</a:t>
            </a:r>
            <a:r>
              <a:rPr lang="zh-CN" altLang="en-US">
                <a:latin typeface="Franklin Gothic Book" pitchFamily="34" charset="0"/>
                <a:ea typeface="华文楷体" pitchFamily="2" charset="-122"/>
              </a:rPr>
              <a:t>）。软件测试的目的是尽可能地发现所有软件缺陷，因此程序中的每一条路径都应该进行相应的覆盖测试，从而保证程序中的每一个特定的路径方案都能顺利运行。能够达到这样要求的是路径覆盖测试。</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10" name="表格 9"/>
          <p:cNvGraphicFramePr>
            <a:graphicFrameLocks noGrp="1"/>
          </p:cNvGraphicFramePr>
          <p:nvPr/>
        </p:nvGraphicFramePr>
        <p:xfrm>
          <a:off x="642938" y="1928813"/>
          <a:ext cx="8072437" cy="1285875"/>
        </p:xfrm>
        <a:graphic>
          <a:graphicData uri="http://schemas.openxmlformats.org/drawingml/2006/table">
            <a:tbl>
              <a:tblPr/>
              <a:tblGrid>
                <a:gridCol w="1152525"/>
                <a:gridCol w="1152525"/>
                <a:gridCol w="1154112"/>
                <a:gridCol w="1152525"/>
                <a:gridCol w="1154113"/>
                <a:gridCol w="1152525"/>
                <a:gridCol w="1154112"/>
              </a:tblGrid>
              <a:tr h="42862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(y&gt;500)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8</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1" name="表格 10"/>
          <p:cNvGraphicFramePr>
            <a:graphicFrameLocks noGrp="1"/>
          </p:cNvGraphicFramePr>
          <p:nvPr/>
        </p:nvGraphicFramePr>
        <p:xfrm>
          <a:off x="785813" y="4214813"/>
          <a:ext cx="8072437" cy="1571626"/>
        </p:xfrm>
        <a:graphic>
          <a:graphicData uri="http://schemas.openxmlformats.org/drawingml/2006/table">
            <a:tbl>
              <a:tblPr/>
              <a:tblGrid>
                <a:gridCol w="1614487"/>
                <a:gridCol w="1614488"/>
                <a:gridCol w="1614487"/>
                <a:gridCol w="1614488"/>
                <a:gridCol w="1614487"/>
              </a:tblGrid>
              <a:tr h="53975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 (y&gt;500)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8</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1680" name="矩形 12"/>
          <p:cNvSpPr>
            <a:spLocks noChangeArrowheads="1"/>
          </p:cNvSpPr>
          <p:nvPr/>
        </p:nvSpPr>
        <p:spPr bwMode="auto">
          <a:xfrm>
            <a:off x="2857500" y="3500438"/>
            <a:ext cx="2708275" cy="369887"/>
          </a:xfrm>
          <a:prstGeom prst="rect">
            <a:avLst/>
          </a:prstGeom>
          <a:noFill/>
          <a:ln w="9525">
            <a:noFill/>
            <a:miter lim="800000"/>
            <a:headEnd/>
            <a:tailEnd/>
          </a:ln>
        </p:spPr>
        <p:txBody>
          <a:bodyPr wrap="none">
            <a:spAutoFit/>
          </a:bodyPr>
          <a:lstStyle/>
          <a:p>
            <a:pPr indent="269875" eaLnBrk="0" hangingPunct="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2-21(b)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6</a:t>
            </a:r>
            <a:endParaRPr lang="en-US" altLang="zh-CN">
              <a:ea typeface="黑体" pitchFamily="2" charset="-122"/>
              <a:cs typeface="Times New Roman" pitchFamily="18" charset="0"/>
            </a:endParaRPr>
          </a:p>
        </p:txBody>
      </p:sp>
      <p:sp>
        <p:nvSpPr>
          <p:cNvPr id="111681" name="矩形 13"/>
          <p:cNvSpPr>
            <a:spLocks noChangeArrowheads="1"/>
          </p:cNvSpPr>
          <p:nvPr/>
        </p:nvSpPr>
        <p:spPr bwMode="auto">
          <a:xfrm>
            <a:off x="2786063" y="1357313"/>
            <a:ext cx="4572000" cy="369887"/>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2-21(a)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6</a:t>
            </a:r>
            <a:endParaRPr lang="en-US" altLang="zh-CN" sz="4400">
              <a:ea typeface="黑体" pitchFamily="2" charset="-122"/>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500063" y="1928813"/>
          <a:ext cx="8174037" cy="1794828"/>
        </p:xfrm>
        <a:graphic>
          <a:graphicData uri="http://schemas.openxmlformats.org/drawingml/2006/table">
            <a:tbl>
              <a:tblPr/>
              <a:tblGrid>
                <a:gridCol w="1166812"/>
                <a:gridCol w="1168400"/>
                <a:gridCol w="1168400"/>
                <a:gridCol w="1166813"/>
                <a:gridCol w="1168400"/>
                <a:gridCol w="1166812"/>
                <a:gridCol w="1168400"/>
              </a:tblGrid>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(y&gt;500)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 </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8</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 name="表格 5"/>
          <p:cNvGraphicFramePr>
            <a:graphicFrameLocks noGrp="1"/>
          </p:cNvGraphicFramePr>
          <p:nvPr/>
        </p:nvGraphicFramePr>
        <p:xfrm>
          <a:off x="571500" y="4429125"/>
          <a:ext cx="8061325" cy="1648460"/>
        </p:xfrm>
        <a:graphic>
          <a:graphicData uri="http://schemas.openxmlformats.org/drawingml/2006/table">
            <a:tbl>
              <a:tblPr/>
              <a:tblGrid>
                <a:gridCol w="1719263"/>
                <a:gridCol w="1585912"/>
                <a:gridCol w="1585913"/>
                <a:gridCol w="1584325"/>
                <a:gridCol w="1585912"/>
              </a:tblGrid>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 </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8</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2732" name="矩形 7"/>
          <p:cNvSpPr>
            <a:spLocks noChangeArrowheads="1"/>
          </p:cNvSpPr>
          <p:nvPr/>
        </p:nvSpPr>
        <p:spPr bwMode="auto">
          <a:xfrm>
            <a:off x="3071813" y="4000500"/>
            <a:ext cx="2708275" cy="369888"/>
          </a:xfrm>
          <a:prstGeom prst="rect">
            <a:avLst/>
          </a:prstGeom>
          <a:noFill/>
          <a:ln w="9525">
            <a:noFill/>
            <a:miter lim="800000"/>
            <a:headEnd/>
            <a:tailEnd/>
          </a:ln>
        </p:spPr>
        <p:txBody>
          <a:bodyPr wrap="none">
            <a:spAutoFit/>
          </a:bodyPr>
          <a:lstStyle/>
          <a:p>
            <a:pPr indent="269875" eaLnBrk="0" hangingPunct="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2-22(b)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7</a:t>
            </a:r>
            <a:endParaRPr lang="en-US" altLang="zh-CN">
              <a:ea typeface="黑体" pitchFamily="2" charset="-122"/>
              <a:cs typeface="Times New Roman" pitchFamily="18" charset="0"/>
            </a:endParaRPr>
          </a:p>
        </p:txBody>
      </p:sp>
      <p:sp>
        <p:nvSpPr>
          <p:cNvPr id="112733" name="矩形 8"/>
          <p:cNvSpPr>
            <a:spLocks noChangeArrowheads="1"/>
          </p:cNvSpPr>
          <p:nvPr/>
        </p:nvSpPr>
        <p:spPr bwMode="auto">
          <a:xfrm>
            <a:off x="3000375" y="1500188"/>
            <a:ext cx="4572000" cy="369887"/>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2-22(a)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7</a:t>
            </a:r>
            <a:endParaRPr lang="en-US" altLang="zh-CN" sz="4400">
              <a:ea typeface="黑体" pitchFamily="2" charset="-122"/>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zh-CN" altLang="en-US" sz="3600" cap="all" dirty="0" smtClean="0">
                <a:effectLst>
                  <a:reflection blurRad="12700" stA="48000" endA="300" endPos="55000" dir="5400000" sy="-90000" algn="bl" rotWithShape="0"/>
                </a:effectLst>
              </a:rPr>
              <a:t>逻辑</a:t>
            </a:r>
            <a:r>
              <a:rPr lang="zh-CN" altLang="en-US" sz="3600" cap="all" dirty="0">
                <a:effectLst>
                  <a:reflection blurRad="12700" stA="48000" endA="300" endPos="55000" dir="5400000" sy="-90000" algn="bl" rotWithShape="0"/>
                </a:effectLst>
              </a:rPr>
              <a:t>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13668" name="矩形 4"/>
          <p:cNvSpPr>
            <a:spLocks noChangeArrowheads="1"/>
          </p:cNvSpPr>
          <p:nvPr/>
        </p:nvSpPr>
        <p:spPr bwMode="auto">
          <a:xfrm>
            <a:off x="500063" y="1571625"/>
            <a:ext cx="8143875" cy="3816350"/>
          </a:xfrm>
          <a:prstGeom prst="rect">
            <a:avLst/>
          </a:prstGeom>
          <a:noFill/>
          <a:ln w="9525">
            <a:noFill/>
            <a:miter lim="800000"/>
            <a:headEnd/>
            <a:tailEnd/>
          </a:ln>
        </p:spPr>
        <p:txBody>
          <a:bodyPr>
            <a:spAutoFit/>
          </a:bodyPr>
          <a:lstStyle/>
          <a:p>
            <a:r>
              <a:rPr lang="zh-CN" altLang="en-US" sz="2200" dirty="0">
                <a:latin typeface="Franklin Gothic Book" pitchFamily="34" charset="0"/>
                <a:ea typeface="华文楷体" pitchFamily="2" charset="-122"/>
              </a:rPr>
              <a:t>路径覆盖</a:t>
            </a:r>
          </a:p>
          <a:p>
            <a:r>
              <a:rPr lang="zh-CN" altLang="en-US" sz="2200" dirty="0">
                <a:latin typeface="Franklin Gothic Book" pitchFamily="34" charset="0"/>
                <a:ea typeface="华文楷体" pitchFamily="2" charset="-122"/>
              </a:rPr>
              <a:t>路径覆盖（</a:t>
            </a:r>
            <a:r>
              <a:rPr lang="en-US" altLang="zh-CN" sz="2200" dirty="0">
                <a:latin typeface="Franklin Gothic Book" pitchFamily="34" charset="0"/>
                <a:ea typeface="华文楷体" pitchFamily="2" charset="-122"/>
              </a:rPr>
              <a:t>Path Coverage</a:t>
            </a:r>
            <a:r>
              <a:rPr lang="zh-CN" altLang="en-US" sz="2200" dirty="0">
                <a:latin typeface="Franklin Gothic Book" pitchFamily="34" charset="0"/>
                <a:ea typeface="华文楷体" pitchFamily="2" charset="-122"/>
              </a:rPr>
              <a:t>）要求设计若干测试用例，执行被测试程序时，能够覆盖程序中所有的可能路径。</a:t>
            </a:r>
          </a:p>
          <a:p>
            <a:r>
              <a:rPr lang="zh-CN" altLang="en-US" sz="2200" dirty="0">
                <a:latin typeface="Franklin Gothic Book" pitchFamily="34" charset="0"/>
                <a:ea typeface="华文楷体" pitchFamily="2" charset="-122"/>
              </a:rPr>
              <a:t>测试用例组</a:t>
            </a:r>
            <a:r>
              <a:rPr lang="en-US" altLang="zh-CN" sz="2200" dirty="0">
                <a:latin typeface="Franklin Gothic Book" pitchFamily="34" charset="0"/>
                <a:ea typeface="华文楷体" pitchFamily="2" charset="-122"/>
              </a:rPr>
              <a:t>8</a:t>
            </a:r>
            <a:r>
              <a:rPr lang="zh-CN" altLang="en-US" sz="2200" dirty="0">
                <a:latin typeface="Franklin Gothic Book" pitchFamily="34" charset="0"/>
                <a:ea typeface="华文楷体" pitchFamily="2" charset="-122"/>
              </a:rPr>
              <a:t>：</a:t>
            </a:r>
          </a:p>
          <a:p>
            <a:r>
              <a:rPr lang="en-US" altLang="zh-CN" sz="2200" dirty="0">
                <a:latin typeface="Franklin Gothic Book" pitchFamily="34" charset="0"/>
                <a:ea typeface="华文楷体" pitchFamily="2" charset="-122"/>
              </a:rPr>
              <a:t>Test Case 1</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x=2000,y=600,z=6000 </a:t>
            </a:r>
            <a:endParaRPr lang="zh-CN" altLang="en-US" sz="2200" dirty="0">
              <a:latin typeface="Franklin Gothic Book" pitchFamily="34" charset="0"/>
              <a:ea typeface="华文楷体" pitchFamily="2" charset="-122"/>
            </a:endParaRPr>
          </a:p>
          <a:p>
            <a:r>
              <a:rPr lang="en-US" altLang="zh-CN" sz="2200" dirty="0">
                <a:latin typeface="Franklin Gothic Book" pitchFamily="34" charset="0"/>
                <a:ea typeface="华文楷体" pitchFamily="2" charset="-122"/>
              </a:rPr>
              <a:t>Test Case 3</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x=50,y=600,z=2000</a:t>
            </a:r>
            <a:endParaRPr lang="zh-CN" altLang="en-US" sz="2200" dirty="0">
              <a:latin typeface="Franklin Gothic Book" pitchFamily="34" charset="0"/>
              <a:ea typeface="华文楷体" pitchFamily="2" charset="-122"/>
            </a:endParaRPr>
          </a:p>
          <a:p>
            <a:r>
              <a:rPr lang="en-US" altLang="zh-CN" sz="2200" dirty="0">
                <a:latin typeface="Franklin Gothic Book" pitchFamily="34" charset="0"/>
                <a:ea typeface="华文楷体" pitchFamily="2" charset="-122"/>
              </a:rPr>
              <a:t>Test Case 4</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x=2000,y=600,z=2000</a:t>
            </a:r>
            <a:endParaRPr lang="zh-CN" altLang="en-US" sz="2200" dirty="0">
              <a:latin typeface="Franklin Gothic Book" pitchFamily="34" charset="0"/>
              <a:ea typeface="华文楷体" pitchFamily="2" charset="-122"/>
            </a:endParaRPr>
          </a:p>
          <a:p>
            <a:r>
              <a:rPr lang="en-US" altLang="zh-CN" sz="2200" dirty="0">
                <a:latin typeface="Franklin Gothic Book" pitchFamily="34" charset="0"/>
                <a:ea typeface="华文楷体" pitchFamily="2" charset="-122"/>
              </a:rPr>
              <a:t>Test Case 7</a:t>
            </a:r>
            <a:r>
              <a:rPr lang="zh-CN" altLang="en-US" sz="2200" dirty="0">
                <a:latin typeface="Franklin Gothic Book" pitchFamily="34" charset="0"/>
                <a:ea typeface="华文楷体" pitchFamily="2" charset="-122"/>
              </a:rPr>
              <a:t>：</a:t>
            </a:r>
            <a:r>
              <a:rPr lang="en-US" altLang="zh-CN" sz="2200" dirty="0">
                <a:latin typeface="Franklin Gothic Book" pitchFamily="34" charset="0"/>
                <a:ea typeface="华文楷体" pitchFamily="2" charset="-122"/>
              </a:rPr>
              <a:t>x=2000,y=200,z=1000</a:t>
            </a:r>
            <a:endParaRPr lang="zh-CN" altLang="en-US" sz="2200" dirty="0">
              <a:latin typeface="Franklin Gothic Book" pitchFamily="34" charset="0"/>
              <a:ea typeface="华文楷体" pitchFamily="2" charset="-122"/>
            </a:endParaRPr>
          </a:p>
          <a:p>
            <a:r>
              <a:rPr lang="zh-CN" altLang="en-US" sz="2200" dirty="0">
                <a:latin typeface="Franklin Gothic Book" pitchFamily="34" charset="0"/>
                <a:ea typeface="华文楷体" pitchFamily="2" charset="-122"/>
              </a:rPr>
              <a:t>如表</a:t>
            </a:r>
            <a:r>
              <a:rPr lang="en-US" altLang="zh-CN" sz="2200" dirty="0">
                <a:latin typeface="Franklin Gothic Book" pitchFamily="34" charset="0"/>
                <a:ea typeface="华文楷体" pitchFamily="2" charset="-122"/>
              </a:rPr>
              <a:t>2-23(a) </a:t>
            </a:r>
            <a:r>
              <a:rPr lang="zh-CN" altLang="en-US" sz="2200" dirty="0">
                <a:latin typeface="Franklin Gothic Book" pitchFamily="34" charset="0"/>
                <a:ea typeface="华文楷体" pitchFamily="2" charset="-122"/>
              </a:rPr>
              <a:t>和表</a:t>
            </a:r>
            <a:r>
              <a:rPr lang="en-US" altLang="zh-CN" sz="2200" dirty="0">
                <a:latin typeface="Franklin Gothic Book" pitchFamily="34" charset="0"/>
                <a:ea typeface="华文楷体" pitchFamily="2" charset="-122"/>
              </a:rPr>
              <a:t>2-23(b)</a:t>
            </a:r>
            <a:r>
              <a:rPr lang="zh-CN" altLang="en-US" sz="2200" dirty="0">
                <a:latin typeface="Franklin Gothic Book" pitchFamily="34" charset="0"/>
                <a:ea typeface="华文楷体" pitchFamily="2" charset="-122"/>
              </a:rPr>
              <a:t>所示，表</a:t>
            </a:r>
            <a:r>
              <a:rPr lang="en-US" altLang="zh-CN" sz="2200" dirty="0">
                <a:latin typeface="Franklin Gothic Book" pitchFamily="34" charset="0"/>
                <a:ea typeface="华文楷体" pitchFamily="2" charset="-122"/>
              </a:rPr>
              <a:t>2-23(a)</a:t>
            </a:r>
            <a:r>
              <a:rPr lang="zh-CN" altLang="en-US" sz="2200" dirty="0">
                <a:latin typeface="Franklin Gothic Book" pitchFamily="34" charset="0"/>
                <a:ea typeface="华文楷体" pitchFamily="2" charset="-122"/>
              </a:rPr>
              <a:t>表示每个判断条件的每个判断式的真值和假值，表</a:t>
            </a:r>
            <a:r>
              <a:rPr lang="en-US" altLang="zh-CN" sz="2200" dirty="0">
                <a:latin typeface="Franklin Gothic Book" pitchFamily="34" charset="0"/>
                <a:ea typeface="华文楷体" pitchFamily="2" charset="-122"/>
              </a:rPr>
              <a:t>2-23(b)</a:t>
            </a:r>
            <a:r>
              <a:rPr lang="zh-CN" altLang="en-US" sz="2200" dirty="0">
                <a:latin typeface="Franklin Gothic Book" pitchFamily="34" charset="0"/>
                <a:ea typeface="华文楷体" pitchFamily="2" charset="-122"/>
              </a:rPr>
              <a:t>表示每个判断条件的真值和假值。测试用例组</a:t>
            </a:r>
            <a:r>
              <a:rPr lang="en-US" altLang="zh-CN" sz="2200" dirty="0">
                <a:latin typeface="Franklin Gothic Book" pitchFamily="34" charset="0"/>
                <a:ea typeface="华文楷体" pitchFamily="2" charset="-122"/>
              </a:rPr>
              <a:t>8</a:t>
            </a:r>
            <a:r>
              <a:rPr lang="zh-CN" altLang="en-US" sz="2200" dirty="0">
                <a:latin typeface="Franklin Gothic Book" pitchFamily="34" charset="0"/>
                <a:ea typeface="华文楷体" pitchFamily="2" charset="-122"/>
              </a:rPr>
              <a:t>可以达到路径覆盖。</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2.4.1  </a:t>
            </a:r>
            <a:r>
              <a:rPr lang="zh-CN" altLang="en-US" sz="3600" cap="all" dirty="0">
                <a:effectLst>
                  <a:reflection blurRad="12700" stA="48000" endA="300" endPos="55000" dir="5400000" sy="-90000" algn="bl" rotWithShape="0"/>
                </a:effectLst>
              </a:rPr>
              <a:t>逻辑覆盖测试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graphicFrame>
        <p:nvGraphicFramePr>
          <p:cNvPr id="5" name="表格 4"/>
          <p:cNvGraphicFramePr>
            <a:graphicFrameLocks noGrp="1"/>
          </p:cNvGraphicFramePr>
          <p:nvPr/>
        </p:nvGraphicFramePr>
        <p:xfrm>
          <a:off x="428625" y="1928813"/>
          <a:ext cx="8204200" cy="1801815"/>
        </p:xfrm>
        <a:graphic>
          <a:graphicData uri="http://schemas.openxmlformats.org/drawingml/2006/table">
            <a:tbl>
              <a:tblPr/>
              <a:tblGrid>
                <a:gridCol w="1171575"/>
                <a:gridCol w="1173163"/>
                <a:gridCol w="1171575"/>
                <a:gridCol w="1171575"/>
                <a:gridCol w="1173162"/>
                <a:gridCol w="1171575"/>
                <a:gridCol w="1171575"/>
              </a:tblGrid>
              <a:tr h="3603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 (y&gt;500)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4</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 name="表格 5"/>
          <p:cNvGraphicFramePr>
            <a:graphicFrameLocks noGrp="1"/>
          </p:cNvGraphicFramePr>
          <p:nvPr/>
        </p:nvGraphicFramePr>
        <p:xfrm>
          <a:off x="428625" y="4429125"/>
          <a:ext cx="8159750" cy="1601788"/>
        </p:xfrm>
        <a:graphic>
          <a:graphicData uri="http://schemas.openxmlformats.org/drawingml/2006/table">
            <a:tbl>
              <a:tblPr/>
              <a:tblGrid>
                <a:gridCol w="1709738"/>
                <a:gridCol w="1611312"/>
                <a:gridCol w="1612900"/>
                <a:gridCol w="1612900"/>
                <a:gridCol w="1612900"/>
              </a:tblGrid>
              <a:tr h="331788">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(x&gt;100)and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(y&gt;500)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(x&gt;=1000)or</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(z&gt;5000)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执行路径</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4</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acd</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200</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1000</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False </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True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ts val="10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abe</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4780" name="矩形 7"/>
          <p:cNvSpPr>
            <a:spLocks noChangeArrowheads="1"/>
          </p:cNvSpPr>
          <p:nvPr/>
        </p:nvSpPr>
        <p:spPr bwMode="auto">
          <a:xfrm>
            <a:off x="2928938" y="3929063"/>
            <a:ext cx="2708275" cy="369887"/>
          </a:xfrm>
          <a:prstGeom prst="rect">
            <a:avLst/>
          </a:prstGeom>
          <a:noFill/>
          <a:ln w="9525">
            <a:noFill/>
            <a:miter lim="800000"/>
            <a:headEnd/>
            <a:tailEnd/>
          </a:ln>
        </p:spPr>
        <p:txBody>
          <a:bodyPr wrap="none">
            <a:spAutoFit/>
          </a:bodyPr>
          <a:lstStyle/>
          <a:p>
            <a:pPr indent="269875" eaLnBrk="0" hangingPunct="0"/>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2-23(b)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8</a:t>
            </a:r>
            <a:endParaRPr lang="en-US" altLang="zh-CN">
              <a:ea typeface="黑体" pitchFamily="2" charset="-122"/>
              <a:cs typeface="Times New Roman" pitchFamily="18" charset="0"/>
            </a:endParaRPr>
          </a:p>
        </p:txBody>
      </p:sp>
      <p:sp>
        <p:nvSpPr>
          <p:cNvPr id="114781" name="矩形 8"/>
          <p:cNvSpPr>
            <a:spLocks noChangeArrowheads="1"/>
          </p:cNvSpPr>
          <p:nvPr/>
        </p:nvSpPr>
        <p:spPr bwMode="auto">
          <a:xfrm>
            <a:off x="2857500" y="1428750"/>
            <a:ext cx="4572000" cy="369888"/>
          </a:xfrm>
          <a:prstGeom prst="rect">
            <a:avLst/>
          </a:prstGeom>
          <a:noFill/>
          <a:ln w="9525">
            <a:noFill/>
            <a:miter lim="800000"/>
            <a:headEnd/>
            <a:tailEnd/>
          </a:ln>
        </p:spPr>
        <p:txBody>
          <a:bodyPr>
            <a:spAutoFit/>
          </a:bodyPr>
          <a:lstStyle/>
          <a:p>
            <a:pPr indent="269875"/>
            <a:r>
              <a:rPr lang="zh-CN" altLang="en-US">
                <a:latin typeface="Times New Roman" pitchFamily="18" charset="0"/>
                <a:ea typeface="黑体" pitchFamily="2" charset="-122"/>
                <a:cs typeface="Times New Roman" pitchFamily="18" charset="0"/>
              </a:rPr>
              <a:t>表</a:t>
            </a:r>
            <a:r>
              <a:rPr lang="en-US" altLang="zh-CN">
                <a:latin typeface="Times New Roman" pitchFamily="18" charset="0"/>
                <a:ea typeface="黑体" pitchFamily="2" charset="-122"/>
                <a:cs typeface="Times New Roman" pitchFamily="18" charset="0"/>
              </a:rPr>
              <a:t>2-23(a) </a:t>
            </a:r>
            <a:r>
              <a:rPr lang="zh-CN" altLang="en-US">
                <a:latin typeface="Times New Roman" pitchFamily="18" charset="0"/>
                <a:ea typeface="黑体" pitchFamily="2" charset="-122"/>
                <a:cs typeface="Times New Roman" pitchFamily="18" charset="0"/>
              </a:rPr>
              <a:t>测试用例组</a:t>
            </a:r>
            <a:r>
              <a:rPr lang="en-US" altLang="zh-CN">
                <a:latin typeface="Times New Roman" pitchFamily="18" charset="0"/>
                <a:ea typeface="黑体" pitchFamily="2" charset="-122"/>
                <a:cs typeface="Times New Roman" pitchFamily="18" charset="0"/>
              </a:rPr>
              <a:t>8</a:t>
            </a:r>
            <a:endParaRPr lang="en-US" altLang="zh-CN">
              <a:ea typeface="黑体" pitchFamily="2" charset="-122"/>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2.4.1  </a:t>
            </a:r>
            <a:r>
              <a:rPr lang="zh-CN" altLang="en-US" sz="3600" cap="all" dirty="0">
                <a:effectLst>
                  <a:reflection blurRad="12700" stA="48000" endA="300" endPos="55000" dir="5400000" sy="-90000" algn="bl" rotWithShape="0"/>
                </a:effectLst>
              </a:rPr>
              <a:t>逻辑覆盖测试</a:t>
            </a: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15716" name="矩形 4"/>
          <p:cNvSpPr>
            <a:spLocks noChangeArrowheads="1"/>
          </p:cNvSpPr>
          <p:nvPr/>
        </p:nvSpPr>
        <p:spPr bwMode="auto">
          <a:xfrm>
            <a:off x="500063" y="1643063"/>
            <a:ext cx="8215312" cy="3140075"/>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应该注意的是，上面</a:t>
            </a:r>
            <a:r>
              <a:rPr lang="en-US" altLang="zh-CN" sz="2200">
                <a:latin typeface="Franklin Gothic Book" pitchFamily="34" charset="0"/>
                <a:ea typeface="华文楷体" pitchFamily="2" charset="-122"/>
              </a:rPr>
              <a:t>6</a:t>
            </a:r>
            <a:r>
              <a:rPr lang="zh-CN" altLang="en-US" sz="2200">
                <a:latin typeface="Franklin Gothic Book" pitchFamily="34" charset="0"/>
                <a:ea typeface="华文楷体" pitchFamily="2" charset="-122"/>
              </a:rPr>
              <a:t>种覆盖测试方法所引用的公共程序只有短短</a:t>
            </a:r>
            <a:r>
              <a:rPr lang="en-US" altLang="zh-CN" sz="2200">
                <a:latin typeface="Franklin Gothic Book" pitchFamily="34" charset="0"/>
                <a:ea typeface="华文楷体" pitchFamily="2" charset="-122"/>
              </a:rPr>
              <a:t>4</a:t>
            </a:r>
            <a:r>
              <a:rPr lang="zh-CN" altLang="en-US" sz="2200">
                <a:latin typeface="Franklin Gothic Book" pitchFamily="34" charset="0"/>
                <a:ea typeface="华文楷体" pitchFamily="2" charset="-122"/>
              </a:rPr>
              <a:t>行，是一段非常简单的示例代码。然而在实际测试程序中，一个简短的程序，其路径数目是一个庞大的数字。要对其实现路径覆盖测试是很难的。所以，路径覆盖测试是相对的，要尽可能把路径数压缩到一个可承受范围。</a:t>
            </a:r>
          </a:p>
          <a:p>
            <a:r>
              <a:rPr lang="zh-CN" altLang="en-US" sz="2200">
                <a:latin typeface="Franklin Gothic Book" pitchFamily="34" charset="0"/>
                <a:ea typeface="华文楷体" pitchFamily="2" charset="-122"/>
              </a:rPr>
              <a:t>当然，即便对某个简短的程序段做到了路径覆盖测试，也不能保证源代码不存在其他软件问题了。其他的软件测试手段也必要的，它们之间是相辅相成的。没有一个测试方法能够找尽所有软件缺陷，只能说是尽可能多地查找软件缺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.1  </a:t>
            </a:r>
            <a:r>
              <a:rPr lang="zh-CN" altLang="en-US" sz="3600" cap="all" dirty="0" smtClean="0">
                <a:effectLst>
                  <a:reflection blurRad="12700" stA="48000" endA="300" endPos="55000" dir="5400000" sy="-90000" algn="bl" rotWithShape="0"/>
                </a:effectLst>
              </a:rPr>
              <a:t>白盒测试的概念</a:t>
            </a:r>
            <a:endParaRPr lang="zh-CN" altLang="en-US" sz="3600" cap="all" dirty="0">
              <a:effectLst>
                <a:reflection blurRad="12700" stA="48000" endA="300" endPos="55000" dir="5400000" sy="-90000" algn="bl" rotWithShape="0"/>
              </a:effectLst>
            </a:endParaRPr>
          </a:p>
        </p:txBody>
      </p:sp>
      <p:sp>
        <p:nvSpPr>
          <p:cNvPr id="29700" name="矩形 3"/>
          <p:cNvSpPr>
            <a:spLocks noChangeArrowheads="1"/>
          </p:cNvSpPr>
          <p:nvPr/>
        </p:nvSpPr>
        <p:spPr bwMode="auto">
          <a:xfrm>
            <a:off x="500063" y="1500188"/>
            <a:ext cx="8358187" cy="5047536"/>
          </a:xfrm>
          <a:prstGeom prst="rect">
            <a:avLst/>
          </a:prstGeom>
          <a:noFill/>
          <a:ln w="9525">
            <a:noFill/>
            <a:miter lim="800000"/>
            <a:headEnd/>
            <a:tailEnd/>
          </a:ln>
        </p:spPr>
        <p:txBody>
          <a:bodyPr>
            <a:spAutoFit/>
          </a:bodyPr>
          <a:lstStyle/>
          <a:p>
            <a:r>
              <a:rPr lang="zh-CN" altLang="en-US" sz="2300" dirty="0" smtClean="0"/>
              <a:t>      </a:t>
            </a:r>
            <a:r>
              <a:rPr lang="zh-CN" altLang="en-US" sz="2300" dirty="0"/>
              <a:t>一般而言，白盒测试做多做少与产品形态有关，如果产品更多的具备软件平台特性，白盒测试应占总测试的</a:t>
            </a:r>
            <a:r>
              <a:rPr lang="en-US" sz="2300" dirty="0"/>
              <a:t>80%</a:t>
            </a:r>
            <a:r>
              <a:rPr lang="zh-CN" altLang="en-US" sz="2300" dirty="0"/>
              <a:t>以上，甚至接近</a:t>
            </a:r>
            <a:r>
              <a:rPr lang="en-US" sz="2300" dirty="0"/>
              <a:t>100%</a:t>
            </a:r>
            <a:r>
              <a:rPr lang="zh-CN" altLang="en-US" sz="2300" dirty="0"/>
              <a:t>，而如果产品具备复杂的业务操作，有大量</a:t>
            </a:r>
            <a:r>
              <a:rPr lang="en-US" sz="2300" dirty="0"/>
              <a:t>GUI</a:t>
            </a:r>
            <a:r>
              <a:rPr lang="zh-CN" altLang="en-US" sz="2300" dirty="0"/>
              <a:t>界面，黑盒测试的份量应该更重些。根据经验，对于大多数嵌入式产品，白盒方式展开测试（包括代码走读）应占总测试投入的一半以上，白盒测试发现的问题数也应超过总问题数的一半。</a:t>
            </a:r>
          </a:p>
          <a:p>
            <a:r>
              <a:rPr lang="zh-CN" altLang="en-US" sz="2300" dirty="0" smtClean="0"/>
              <a:t>      由于</a:t>
            </a:r>
            <a:r>
              <a:rPr lang="zh-CN" altLang="en-US" sz="2300" dirty="0"/>
              <a:t>产品的形态不一样，很难定一个标准说某产品必须做百分之多少白盒测试，但依据历史经验，我们还可以进行定量分析的。比如，收集某产品的某历史版本在开发与维护中发生的所有问题，对这些问题进行正交缺陷分析（</a:t>
            </a:r>
            <a:r>
              <a:rPr lang="en-US" sz="2300" dirty="0"/>
              <a:t>Orthogonal Defect Classification</a:t>
            </a:r>
            <a:r>
              <a:rPr lang="zh-CN" altLang="en-US" sz="2300" dirty="0"/>
              <a:t>，</a:t>
            </a:r>
            <a:r>
              <a:rPr lang="en-US" sz="2300" dirty="0"/>
              <a:t>ODC</a:t>
            </a:r>
            <a:r>
              <a:rPr lang="zh-CN" altLang="en-US" sz="2300" dirty="0"/>
              <a:t>），把</a:t>
            </a:r>
            <a:r>
              <a:rPr lang="en-US" sz="2300" dirty="0"/>
              <a:t>“</a:t>
            </a:r>
            <a:r>
              <a:rPr lang="zh-CN" altLang="en-US" sz="2300" dirty="0"/>
              <a:t>问题根源对象</a:t>
            </a:r>
            <a:r>
              <a:rPr lang="en-US" sz="2300" dirty="0"/>
              <a:t>”</a:t>
            </a:r>
            <a:r>
              <a:rPr lang="zh-CN" altLang="en-US" sz="2300" dirty="0"/>
              <a:t>属于概要设计、详细设计与编码的问题整理出来，这些都是属于白盒测试应发现的问题，统计这些问题占总问题数的比例，大致就是白盒测试应投入的比例。</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3</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1</a:t>
            </a:r>
            <a:r>
              <a:rPr lang="en-US" sz="3600" cap="all" dirty="0" smtClean="0">
                <a:effectLst>
                  <a:reflection blurRad="12700" stA="48000" endA="300" endPos="55000" dir="5400000" sy="-90000" algn="bl" rotWithShape="0"/>
                </a:effectLst>
              </a:rPr>
              <a:t>  </a:t>
            </a:r>
            <a:r>
              <a:rPr lang="zh-CN" altLang="en-US" sz="3600" cap="all" dirty="0" smtClean="0">
                <a:effectLst>
                  <a:reflection blurRad="12700" stA="48000" endA="300" endPos="55000" dir="5400000" sy="-90000" algn="bl" rotWithShape="0"/>
                </a:effectLst>
              </a:rPr>
              <a:t>基本路径分析法</a:t>
            </a:r>
            <a:endParaRPr lang="zh-CN" altLang="en-US" sz="3600" cap="all" dirty="0">
              <a:effectLst>
                <a:reflection blurRad="12700" stA="48000" endA="300" endPos="55000" dir="5400000" sy="-90000" algn="bl" rotWithShape="0"/>
              </a:effectLst>
            </a:endParaRPr>
          </a:p>
        </p:txBody>
      </p:sp>
      <p:sp>
        <p:nvSpPr>
          <p:cNvPr id="3"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16740" name="矩形 3"/>
          <p:cNvSpPr>
            <a:spLocks noChangeArrowheads="1"/>
          </p:cNvSpPr>
          <p:nvPr/>
        </p:nvSpPr>
        <p:spPr bwMode="auto">
          <a:xfrm>
            <a:off x="500034" y="1857364"/>
            <a:ext cx="8001000" cy="4739759"/>
          </a:xfrm>
          <a:prstGeom prst="rect">
            <a:avLst/>
          </a:prstGeom>
          <a:noFill/>
          <a:ln w="9525">
            <a:noFill/>
            <a:miter lim="800000"/>
            <a:headEnd/>
            <a:tailEnd/>
          </a:ln>
        </p:spPr>
        <p:txBody>
          <a:bodyPr>
            <a:spAutoFit/>
          </a:bodyPr>
          <a:lstStyle/>
          <a:p>
            <a:r>
              <a:rPr lang="zh-CN" altLang="en-US" sz="2200" dirty="0">
                <a:latin typeface="Franklin Gothic Book" pitchFamily="34" charset="0"/>
                <a:ea typeface="华文楷体" pitchFamily="2" charset="-122"/>
              </a:rPr>
              <a:t>        </a:t>
            </a:r>
            <a:r>
              <a:rPr lang="zh-CN" altLang="en-US" sz="2800" dirty="0">
                <a:latin typeface="Franklin Gothic Book" pitchFamily="34" charset="0"/>
                <a:ea typeface="华文楷体" pitchFamily="2" charset="-122"/>
              </a:rPr>
              <a:t>着眼于路径分析的测试称为路径分析测试。完成路径测试的理想情况是做到路径覆盖。路径覆盖也是白盒测试最为典型的问题</a:t>
            </a:r>
            <a:r>
              <a:rPr lang="zh-CN" altLang="en-US" sz="2800" dirty="0" smtClean="0">
                <a:latin typeface="Franklin Gothic Book" pitchFamily="34" charset="0"/>
                <a:ea typeface="华文楷体" pitchFamily="2" charset="-122"/>
              </a:rPr>
              <a:t>。</a:t>
            </a:r>
            <a:endParaRPr lang="en-US" altLang="zh-CN" sz="2800" dirty="0" smtClean="0">
              <a:latin typeface="Franklin Gothic Book" pitchFamily="34" charset="0"/>
              <a:ea typeface="华文楷体" pitchFamily="2" charset="-122"/>
            </a:endParaRPr>
          </a:p>
          <a:p>
            <a:r>
              <a:rPr lang="en-US" altLang="zh-CN" sz="2800" dirty="0">
                <a:latin typeface="Franklin Gothic Book" pitchFamily="34" charset="0"/>
                <a:ea typeface="华文楷体" pitchFamily="2" charset="-122"/>
              </a:rPr>
              <a:t> </a:t>
            </a:r>
            <a:r>
              <a:rPr lang="en-US" altLang="zh-CN" sz="2800" dirty="0" smtClean="0">
                <a:latin typeface="Franklin Gothic Book" pitchFamily="34" charset="0"/>
                <a:ea typeface="华文楷体" pitchFamily="2" charset="-122"/>
              </a:rPr>
              <a:t>       </a:t>
            </a:r>
            <a:r>
              <a:rPr lang="zh-CN" altLang="en-US" sz="2800" dirty="0" smtClean="0">
                <a:latin typeface="Franklin Gothic Book" pitchFamily="34" charset="0"/>
                <a:ea typeface="华文楷体" pitchFamily="2" charset="-122"/>
              </a:rPr>
              <a:t>独立</a:t>
            </a:r>
            <a:r>
              <a:rPr lang="zh-CN" altLang="en-US" sz="2800" dirty="0">
                <a:latin typeface="Franklin Gothic Book" pitchFamily="34" charset="0"/>
                <a:ea typeface="华文楷体" pitchFamily="2" charset="-122"/>
              </a:rPr>
              <a:t>路径选择和</a:t>
            </a:r>
            <a:r>
              <a:rPr lang="en-US" altLang="zh-CN" sz="2800" dirty="0">
                <a:latin typeface="Franklin Gothic Book" pitchFamily="34" charset="0"/>
                <a:ea typeface="华文楷体" pitchFamily="2" charset="-122"/>
              </a:rPr>
              <a:t>Z</a:t>
            </a:r>
            <a:r>
              <a:rPr lang="zh-CN" altLang="en-US" sz="2800" dirty="0">
                <a:latin typeface="Franklin Gothic Book" pitchFamily="34" charset="0"/>
                <a:ea typeface="华文楷体" pitchFamily="2" charset="-122"/>
              </a:rPr>
              <a:t>路径覆盖是两种常见的路径覆盖方法</a:t>
            </a:r>
            <a:r>
              <a:rPr lang="zh-CN" altLang="en-US" sz="2800" dirty="0" smtClean="0">
                <a:latin typeface="Franklin Gothic Book" pitchFamily="34" charset="0"/>
                <a:ea typeface="华文楷体" pitchFamily="2" charset="-122"/>
              </a:rPr>
              <a:t>。</a:t>
            </a:r>
            <a:endParaRPr lang="en-US" altLang="zh-CN" sz="2800" dirty="0" smtClean="0">
              <a:latin typeface="Franklin Gothic Book" pitchFamily="34" charset="0"/>
              <a:ea typeface="华文楷体" pitchFamily="2" charset="-122"/>
            </a:endParaRPr>
          </a:p>
          <a:p>
            <a:r>
              <a:rPr lang="zh-CN" altLang="en-US" sz="2800" dirty="0" smtClean="0"/>
              <a:t>       基本</a:t>
            </a:r>
            <a:r>
              <a:rPr lang="zh-CN" altLang="en-US" sz="2800" dirty="0"/>
              <a:t>路径测试法是在程序控制流图的基础上，通过分析控制构造的环路复杂性，导出基本可执行路径集合，从而设计测试用例的方法。</a:t>
            </a:r>
          </a:p>
          <a:p>
            <a:r>
              <a:rPr lang="zh-CN" altLang="en-US" sz="2800" dirty="0" smtClean="0"/>
              <a:t>      设计</a:t>
            </a:r>
            <a:r>
              <a:rPr lang="zh-CN" altLang="en-US" sz="2800" dirty="0"/>
              <a:t>出的测试用例要保证在测试中程序的语句覆盖</a:t>
            </a:r>
            <a:r>
              <a:rPr lang="en-US" sz="2800" dirty="0"/>
              <a:t>100%</a:t>
            </a:r>
            <a:r>
              <a:rPr lang="zh-CN" altLang="en-US" sz="2800" dirty="0"/>
              <a:t>，条件覆盖</a:t>
            </a:r>
            <a:r>
              <a:rPr lang="en-US" sz="2800" dirty="0"/>
              <a:t>100%</a:t>
            </a:r>
            <a:r>
              <a:rPr lang="zh-CN" altLang="en-US" sz="2800" dirty="0"/>
              <a:t>。</a:t>
            </a:r>
          </a:p>
          <a:p>
            <a:endParaRPr lang="zh-CN" altLang="en-US" sz="2200" dirty="0">
              <a:latin typeface="Franklin Gothic Book" pitchFamily="34" charset="0"/>
              <a:ea typeface="华文楷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2.4.2.1 </a:t>
            </a:r>
            <a:r>
              <a:rPr lang="zh-CN" altLang="en-US" sz="3600" cap="all" dirty="0">
                <a:effectLst>
                  <a:reflection blurRad="12700" stA="48000" endA="300" endPos="55000" dir="5400000" sy="-90000" algn="bl" rotWithShape="0"/>
                </a:effectLst>
              </a:rPr>
              <a:t>控制流图</a:t>
            </a:r>
          </a:p>
        </p:txBody>
      </p:sp>
      <p:sp>
        <p:nvSpPr>
          <p:cNvPr id="3"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17764" name="矩形 3"/>
          <p:cNvSpPr>
            <a:spLocks noChangeArrowheads="1"/>
          </p:cNvSpPr>
          <p:nvPr/>
        </p:nvSpPr>
        <p:spPr bwMode="auto">
          <a:xfrm>
            <a:off x="500063" y="1643063"/>
            <a:ext cx="8286750" cy="4154487"/>
          </a:xfrm>
          <a:prstGeom prst="rect">
            <a:avLst/>
          </a:prstGeom>
          <a:noFill/>
          <a:ln w="9525">
            <a:noFill/>
            <a:miter lim="800000"/>
            <a:headEnd/>
            <a:tailEnd/>
          </a:ln>
        </p:spPr>
        <p:txBody>
          <a:bodyPr>
            <a:spAutoFit/>
          </a:bodyPr>
          <a:lstStyle/>
          <a:p>
            <a:r>
              <a:rPr lang="zh-CN" altLang="en-US" sz="2200">
                <a:latin typeface="Franklin Gothic Book" pitchFamily="34" charset="0"/>
                <a:ea typeface="华文楷体" pitchFamily="2" charset="-122"/>
              </a:rPr>
              <a:t>白盒测试是针对软件产品内部逻辑结构进行测试的，测试人员必须对测试中的软件有深入的理解，包括其内部结构、各单元部分及之间的内在联系，还有程序运行原理等等。因而这是一项庞大并且复杂的工作。为了更加突出程序的内部结构，便于测试人员理解源代码，可以对程序流程图进行简化，生成控制流图（</a:t>
            </a:r>
            <a:r>
              <a:rPr lang="en-US" altLang="zh-CN" sz="2200">
                <a:latin typeface="Franklin Gothic Book" pitchFamily="34" charset="0"/>
                <a:ea typeface="华文楷体" pitchFamily="2" charset="-122"/>
              </a:rPr>
              <a:t>Control Flow Graph</a:t>
            </a:r>
            <a:r>
              <a:rPr lang="zh-CN" altLang="en-US" sz="2200">
                <a:latin typeface="Franklin Gothic Book" pitchFamily="34" charset="0"/>
                <a:ea typeface="华文楷体" pitchFamily="2" charset="-122"/>
              </a:rPr>
              <a:t>）。简化后的控制流图是由节点和控制边组成的。</a:t>
            </a:r>
          </a:p>
          <a:p>
            <a:r>
              <a:rPr lang="en-US" altLang="zh-CN" sz="2200">
                <a:latin typeface="Franklin Gothic Book" pitchFamily="34" charset="0"/>
                <a:ea typeface="华文楷体" pitchFamily="2" charset="-122"/>
              </a:rPr>
              <a:t>1</a:t>
            </a:r>
            <a:r>
              <a:rPr lang="zh-CN" altLang="en-US" sz="2200">
                <a:latin typeface="Franklin Gothic Book" pitchFamily="34" charset="0"/>
                <a:ea typeface="华文楷体" pitchFamily="2" charset="-122"/>
              </a:rPr>
              <a:t>．控制流图的特点</a:t>
            </a:r>
          </a:p>
          <a:p>
            <a:r>
              <a:rPr lang="zh-CN" altLang="en-US" sz="2200">
                <a:latin typeface="Franklin Gothic Book" pitchFamily="34" charset="0"/>
                <a:ea typeface="华文楷体" pitchFamily="2" charset="-122"/>
              </a:rPr>
              <a:t>控制流图有以下几个特点：</a:t>
            </a:r>
          </a:p>
          <a:p>
            <a:r>
              <a:rPr lang="zh-CN" altLang="en-US" sz="2200">
                <a:latin typeface="Franklin Gothic Book" pitchFamily="34" charset="0"/>
                <a:ea typeface="华文楷体" pitchFamily="2" charset="-122"/>
              </a:rPr>
              <a:t>具有唯一入口节点，即源节点，表示程序段的开始语句；</a:t>
            </a:r>
          </a:p>
          <a:p>
            <a:r>
              <a:rPr lang="zh-CN" altLang="en-US" sz="2200">
                <a:latin typeface="Franklin Gothic Book" pitchFamily="34" charset="0"/>
                <a:ea typeface="华文楷体" pitchFamily="2" charset="-122"/>
              </a:rPr>
              <a:t>具有唯一出口节点，即汇节点，表示程序段的结束语句；</a:t>
            </a:r>
          </a:p>
          <a:p>
            <a:r>
              <a:rPr lang="zh-CN" altLang="en-US" sz="2200">
                <a:latin typeface="Franklin Gothic Book" pitchFamily="34" charset="0"/>
                <a:ea typeface="华文楷体" pitchFamily="2" charset="-122"/>
              </a:rPr>
              <a:t>节点由带有标号的圆圈表示，表示一个或多个无分支的源程序语句；</a:t>
            </a:r>
          </a:p>
          <a:p>
            <a:r>
              <a:rPr lang="zh-CN" altLang="en-US" sz="2200">
                <a:latin typeface="Franklin Gothic Book" pitchFamily="34" charset="0"/>
                <a:ea typeface="华文楷体" pitchFamily="2" charset="-122"/>
              </a:rPr>
              <a:t>控制边由带箭头的直线或弧表示，代表控制流的方向。</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428604"/>
            <a:ext cx="7467600" cy="6045348"/>
          </a:xfrm>
        </p:spPr>
        <p:txBody>
          <a:bodyPr/>
          <a:lstStyle/>
          <a:p>
            <a:r>
              <a:rPr lang="zh-CN" altLang="en-US" sz="2500" dirty="0" smtClean="0"/>
              <a:t>      在</a:t>
            </a:r>
            <a:r>
              <a:rPr lang="zh-CN" altLang="en-US" sz="2500" dirty="0" smtClean="0"/>
              <a:t>程序控制流图的基础上，通过分析控制构造的环路复杂性，导出基本可执行路径集合，从而设计测试用例。包括以下</a:t>
            </a:r>
            <a:r>
              <a:rPr lang="en-US" sz="2500" dirty="0" smtClean="0"/>
              <a:t>4</a:t>
            </a:r>
            <a:r>
              <a:rPr lang="zh-CN" altLang="en-US" sz="2500" dirty="0" smtClean="0"/>
              <a:t>个步骤和一个工具方法：</a:t>
            </a:r>
          </a:p>
          <a:p>
            <a:pPr lvl="0"/>
            <a:r>
              <a:rPr lang="en-US" altLang="zh-CN" sz="2500" dirty="0" smtClean="0"/>
              <a:t>1</a:t>
            </a:r>
            <a:r>
              <a:rPr lang="zh-CN" altLang="en-US" sz="2500" dirty="0" smtClean="0"/>
              <a:t>、程序</a:t>
            </a:r>
            <a:r>
              <a:rPr lang="zh-CN" altLang="en-US" sz="2500" dirty="0" smtClean="0"/>
              <a:t>的控制流图：描述程序控制流的一种图示方法。</a:t>
            </a:r>
          </a:p>
          <a:p>
            <a:pPr lvl="0"/>
            <a:r>
              <a:rPr lang="en-US" altLang="zh-CN" sz="2500" dirty="0" smtClean="0"/>
              <a:t>2</a:t>
            </a:r>
            <a:r>
              <a:rPr lang="zh-CN" altLang="en-US" sz="2500" dirty="0" smtClean="0"/>
              <a:t>、程序</a:t>
            </a:r>
            <a:r>
              <a:rPr lang="zh-CN" altLang="en-US" sz="2500" dirty="0" smtClean="0"/>
              <a:t>圈复杂度：</a:t>
            </a:r>
            <a:r>
              <a:rPr lang="en-US" sz="2500" dirty="0" smtClean="0"/>
              <a:t>McCabe</a:t>
            </a:r>
            <a:r>
              <a:rPr lang="zh-CN" altLang="en-US" sz="2500" dirty="0" smtClean="0"/>
              <a:t>复杂性度量。从程序的环路复杂性可导出程序基本路径集合中的独立路径条数，这是确定程序中每个可执行语句至少执行一次所必须的测试用例数目的上界。</a:t>
            </a:r>
          </a:p>
          <a:p>
            <a:pPr lvl="0"/>
            <a:r>
              <a:rPr lang="en-US" altLang="zh-CN" sz="2500" dirty="0" smtClean="0"/>
              <a:t>3</a:t>
            </a:r>
            <a:r>
              <a:rPr lang="zh-CN" altLang="en-US" sz="2500" dirty="0" smtClean="0"/>
              <a:t>、导出</a:t>
            </a:r>
            <a:r>
              <a:rPr lang="zh-CN" altLang="en-US" sz="2500" dirty="0" smtClean="0"/>
              <a:t>测试用例：根据圈复杂度和程序结构设计用例数据输入和预期结果。</a:t>
            </a:r>
          </a:p>
          <a:p>
            <a:pPr lvl="0"/>
            <a:r>
              <a:rPr lang="en-US" altLang="zh-CN" sz="2500" dirty="0" smtClean="0"/>
              <a:t>4</a:t>
            </a:r>
            <a:r>
              <a:rPr lang="zh-CN" altLang="en-US" sz="2500" dirty="0" smtClean="0"/>
              <a:t>、准备</a:t>
            </a:r>
            <a:r>
              <a:rPr lang="zh-CN" altLang="en-US" sz="2500" dirty="0" smtClean="0"/>
              <a:t>测试用例：确保基本路径集中的每一条路径的执行。</a:t>
            </a:r>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85728"/>
            <a:ext cx="7467600" cy="6188224"/>
          </a:xfrm>
        </p:spPr>
        <p:txBody>
          <a:bodyPr/>
          <a:lstStyle/>
          <a:p>
            <a:r>
              <a:rPr lang="zh-CN" altLang="en-US" dirty="0" smtClean="0"/>
              <a:t>工具方法：</a:t>
            </a:r>
          </a:p>
          <a:p>
            <a:pPr lvl="0"/>
            <a:r>
              <a:rPr lang="zh-CN" altLang="en-US" dirty="0" smtClean="0"/>
              <a:t>图形矩阵：是在基本路径测试中起辅助作用的软件工具，利用它可以实现自动地确定一个基本路径集。</a:t>
            </a:r>
          </a:p>
          <a:p>
            <a:pPr lvl="0"/>
            <a:r>
              <a:rPr lang="zh-CN" altLang="en-US" dirty="0" smtClean="0"/>
              <a:t>程序的控制流图：描述程序控制流的一种图示方法。圆圈称为控制流图的一个结点，表示一个或多个无分支的语句或源程序语句</a:t>
            </a:r>
            <a:r>
              <a:rPr lang="en-US" dirty="0" smtClean="0"/>
              <a:t>; </a:t>
            </a:r>
            <a:r>
              <a:rPr lang="zh-CN" altLang="en-US" dirty="0" smtClean="0"/>
              <a:t>箭头称为边或连接，代表控制流</a:t>
            </a:r>
            <a:r>
              <a:rPr lang="zh-CN" altLang="en-US" dirty="0" smtClean="0"/>
              <a:t>。</a:t>
            </a:r>
            <a:endParaRPr lang="en-US" altLang="zh-CN" dirty="0" smtClean="0"/>
          </a:p>
          <a:p>
            <a:pPr lvl="0"/>
            <a:endParaRPr lang="en-US" altLang="zh-CN" dirty="0" smtClean="0"/>
          </a:p>
          <a:p>
            <a:pPr lvl="0"/>
            <a:endParaRPr lang="en-US" altLang="zh-CN" dirty="0" smtClean="0"/>
          </a:p>
          <a:p>
            <a:pPr lvl="0">
              <a:buNone/>
            </a:pPr>
            <a:endParaRPr lang="en-US" altLang="zh-CN" dirty="0" smtClean="0"/>
          </a:p>
          <a:p>
            <a:pPr lvl="0">
              <a:buNone/>
            </a:pPr>
            <a:endParaRPr lang="en-US" altLang="zh-CN" dirty="0" smtClean="0"/>
          </a:p>
          <a:p>
            <a:pPr lvl="0">
              <a:buNone/>
            </a:pPr>
            <a:endParaRPr lang="en-US" altLang="zh-CN" dirty="0" smtClean="0"/>
          </a:p>
          <a:p>
            <a:pPr lvl="0"/>
            <a:endParaRPr lang="en-US" altLang="zh-CN" dirty="0" smtClean="0"/>
          </a:p>
          <a:p>
            <a:pPr lvl="0"/>
            <a:endParaRPr lang="zh-CN" altLang="en-US" dirty="0" smtClean="0"/>
          </a:p>
          <a:p>
            <a:r>
              <a:rPr lang="zh-CN" altLang="en-US" dirty="0" smtClean="0"/>
              <a:t>                      图</a:t>
            </a:r>
            <a:r>
              <a:rPr lang="en-US" altLang="zh-CN" dirty="0" smtClean="0"/>
              <a:t>4</a:t>
            </a:r>
            <a:r>
              <a:rPr lang="en-US" dirty="0" smtClean="0"/>
              <a:t>-</a:t>
            </a:r>
            <a:r>
              <a:rPr lang="en-US" altLang="zh-CN" dirty="0" smtClean="0"/>
              <a:t>2</a:t>
            </a:r>
            <a:r>
              <a:rPr lang="en-US" dirty="0" smtClean="0"/>
              <a:t>  </a:t>
            </a:r>
            <a:r>
              <a:rPr lang="zh-CN" altLang="en-US" dirty="0" smtClean="0"/>
              <a:t>程序的控制流图</a:t>
            </a:r>
          </a:p>
          <a:p>
            <a:endParaRPr lang="zh-CN" altLang="en-US" dirty="0"/>
          </a:p>
        </p:txBody>
      </p:sp>
      <p:pic>
        <p:nvPicPr>
          <p:cNvPr id="4" name="图片 3" descr="图4-2 程序的控制流图.png"/>
          <p:cNvPicPr>
            <a:picLocks noChangeAspect="1"/>
          </p:cNvPicPr>
          <p:nvPr/>
        </p:nvPicPr>
        <p:blipFill>
          <a:blip r:embed="rId2"/>
          <a:stretch>
            <a:fillRect/>
          </a:stretch>
        </p:blipFill>
        <p:spPr>
          <a:xfrm>
            <a:off x="928662" y="3071809"/>
            <a:ext cx="6929486" cy="2950177"/>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654032"/>
          </a:xfrm>
        </p:spPr>
        <p:txBody>
          <a:bodyPr/>
          <a:lstStyle/>
          <a:p>
            <a:r>
              <a:rPr lang="zh-CN" altLang="en-US" dirty="0" smtClean="0"/>
              <a:t>程序图转到控制流图</a:t>
            </a:r>
            <a:endParaRPr lang="zh-CN" altLang="en-US" dirty="0"/>
          </a:p>
        </p:txBody>
      </p:sp>
      <p:pic>
        <p:nvPicPr>
          <p:cNvPr id="4" name="内容占位符 3" descr="图4-3 程序图转到控制流图.png"/>
          <p:cNvPicPr>
            <a:picLocks noGrp="1" noChangeAspect="1"/>
          </p:cNvPicPr>
          <p:nvPr>
            <p:ph sz="quarter" idx="1"/>
          </p:nvPr>
        </p:nvPicPr>
        <p:blipFill>
          <a:blip r:embed="rId2"/>
          <a:stretch>
            <a:fillRect/>
          </a:stretch>
        </p:blipFill>
        <p:spPr>
          <a:xfrm>
            <a:off x="500035" y="1000108"/>
            <a:ext cx="7500989" cy="5286412"/>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57166"/>
            <a:ext cx="7467600" cy="6116786"/>
          </a:xfrm>
        </p:spPr>
        <p:txBody>
          <a:bodyPr/>
          <a:lstStyle/>
          <a:p>
            <a:r>
              <a:rPr lang="zh-CN" altLang="en-US" sz="2800" dirty="0" smtClean="0"/>
              <a:t>在将程序流程图简化成控制流图时，应注意：</a:t>
            </a:r>
          </a:p>
          <a:p>
            <a:pPr lvl="0"/>
            <a:r>
              <a:rPr lang="en-US" altLang="zh-CN" sz="2800" dirty="0" smtClean="0"/>
              <a:t>1</a:t>
            </a:r>
            <a:r>
              <a:rPr lang="zh-CN" altLang="en-US" sz="2800" dirty="0" smtClean="0"/>
              <a:t>、在</a:t>
            </a:r>
            <a:r>
              <a:rPr lang="zh-CN" altLang="en-US" sz="2800" dirty="0" smtClean="0"/>
              <a:t>选择或多分支结构中，分支的汇聚处应有一个汇聚结点。</a:t>
            </a:r>
          </a:p>
          <a:p>
            <a:pPr lvl="0"/>
            <a:r>
              <a:rPr lang="en-US" altLang="zh-CN" sz="2800" dirty="0" smtClean="0"/>
              <a:t>2</a:t>
            </a:r>
            <a:r>
              <a:rPr lang="zh-CN" altLang="en-US" sz="2800" dirty="0" smtClean="0"/>
              <a:t>、边</a:t>
            </a:r>
            <a:r>
              <a:rPr lang="zh-CN" altLang="en-US" sz="2800" dirty="0" smtClean="0"/>
              <a:t>和结点圈定的区域叫做区域，当对区域计数时，图形外的区域也应记为一个区域。如图</a:t>
            </a:r>
            <a:r>
              <a:rPr lang="en-US" sz="2800" dirty="0" smtClean="0"/>
              <a:t>3-7</a:t>
            </a:r>
            <a:r>
              <a:rPr lang="zh-CN" altLang="en-US" sz="2800" dirty="0" smtClean="0"/>
              <a:t>所示。</a:t>
            </a:r>
          </a:p>
          <a:p>
            <a:pPr lvl="0"/>
            <a:r>
              <a:rPr lang="en-US" altLang="zh-CN" sz="2800" dirty="0" smtClean="0"/>
              <a:t>3</a:t>
            </a:r>
            <a:r>
              <a:rPr lang="zh-CN" altLang="en-US" sz="2800" dirty="0" smtClean="0"/>
              <a:t>、如果</a:t>
            </a:r>
            <a:r>
              <a:rPr lang="zh-CN" altLang="en-US" sz="2800" dirty="0" smtClean="0"/>
              <a:t>判断中的条件表达式是由一个或多个逻辑运算符</a:t>
            </a:r>
            <a:r>
              <a:rPr lang="en-US" sz="2800" dirty="0" smtClean="0"/>
              <a:t> (OR, AND, NAND, NOR) </a:t>
            </a:r>
            <a:r>
              <a:rPr lang="zh-CN" altLang="en-US" sz="2800" dirty="0" smtClean="0"/>
              <a:t>连接的复合条件表达式，则需要改为一系列只有单条件的嵌套的判断。</a:t>
            </a:r>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0"/>
            <a:ext cx="7467600" cy="582594"/>
          </a:xfrm>
        </p:spPr>
        <p:txBody>
          <a:bodyPr/>
          <a:lstStyle/>
          <a:p>
            <a:r>
              <a:rPr lang="zh-CN" altLang="en-US" dirty="0" smtClean="0"/>
              <a:t>案例</a:t>
            </a:r>
            <a:r>
              <a:rPr lang="en-US" altLang="zh-CN" dirty="0" smtClean="0"/>
              <a:t>1</a:t>
            </a:r>
            <a:r>
              <a:rPr lang="zh-CN" altLang="en-US" dirty="0" smtClean="0"/>
              <a:t>：</a:t>
            </a:r>
            <a:endParaRPr lang="zh-CN" altLang="en-US" dirty="0"/>
          </a:p>
        </p:txBody>
      </p:sp>
      <p:sp>
        <p:nvSpPr>
          <p:cNvPr id="3" name="内容占位符 2"/>
          <p:cNvSpPr>
            <a:spLocks noGrp="1"/>
          </p:cNvSpPr>
          <p:nvPr>
            <p:ph sz="quarter" idx="1"/>
          </p:nvPr>
        </p:nvSpPr>
        <p:spPr>
          <a:xfrm>
            <a:off x="457200" y="642918"/>
            <a:ext cx="7467600" cy="5831034"/>
          </a:xfrm>
        </p:spPr>
        <p:txBody>
          <a:bodyPr/>
          <a:lstStyle/>
          <a:p>
            <a:r>
              <a:rPr lang="zh-CN" altLang="en-US" sz="1800" dirty="0" smtClean="0"/>
              <a:t>基本路径测试法的步骤：</a:t>
            </a:r>
          </a:p>
          <a:p>
            <a:r>
              <a:rPr lang="zh-CN" altLang="en-US" sz="1800" dirty="0" smtClean="0"/>
              <a:t>例</a:t>
            </a:r>
            <a:r>
              <a:rPr lang="zh-CN" altLang="en-US" sz="1800" dirty="0" smtClean="0"/>
              <a:t>：有下面的</a:t>
            </a:r>
            <a:r>
              <a:rPr lang="en-US" sz="1800" dirty="0" smtClean="0"/>
              <a:t>C</a:t>
            </a:r>
            <a:r>
              <a:rPr lang="zh-CN" altLang="en-US" sz="1800" dirty="0" smtClean="0"/>
              <a:t>函数，用基本路径测试法进行测试</a:t>
            </a:r>
          </a:p>
          <a:p>
            <a:r>
              <a:rPr lang="en-US" sz="1800" dirty="0" smtClean="0"/>
              <a:t>     void Sort(</a:t>
            </a:r>
            <a:r>
              <a:rPr lang="en-US" sz="1800" dirty="0" err="1" smtClean="0"/>
              <a:t>int</a:t>
            </a:r>
            <a:r>
              <a:rPr lang="en-US" sz="1800" dirty="0" smtClean="0"/>
              <a:t> </a:t>
            </a:r>
            <a:r>
              <a:rPr lang="en-US" sz="1800" dirty="0" err="1" smtClean="0"/>
              <a:t>iRecordNum,int</a:t>
            </a:r>
            <a:r>
              <a:rPr lang="en-US" sz="1800" dirty="0" smtClean="0"/>
              <a:t> </a:t>
            </a:r>
            <a:r>
              <a:rPr lang="en-US" sz="1800" dirty="0" err="1" smtClean="0"/>
              <a:t>iType</a:t>
            </a:r>
            <a:r>
              <a:rPr lang="en-US" sz="1800" dirty="0" smtClean="0"/>
              <a:t>)</a:t>
            </a:r>
            <a:endParaRPr lang="zh-CN" altLang="en-US" sz="1800" dirty="0" smtClean="0"/>
          </a:p>
          <a:p>
            <a:r>
              <a:rPr lang="en-US" sz="1800" dirty="0" smtClean="0"/>
              <a:t>1    {</a:t>
            </a:r>
            <a:endParaRPr lang="zh-CN" altLang="en-US" sz="1800" dirty="0" smtClean="0"/>
          </a:p>
          <a:p>
            <a:r>
              <a:rPr lang="en-US" sz="1800" dirty="0" smtClean="0"/>
              <a:t>2      </a:t>
            </a:r>
            <a:r>
              <a:rPr lang="en-US" sz="1800" dirty="0" err="1" smtClean="0"/>
              <a:t>int</a:t>
            </a:r>
            <a:r>
              <a:rPr lang="en-US" sz="1800" dirty="0" smtClean="0"/>
              <a:t> x=0;   </a:t>
            </a:r>
            <a:endParaRPr lang="zh-CN" altLang="en-US" sz="1800" dirty="0" smtClean="0"/>
          </a:p>
          <a:p>
            <a:r>
              <a:rPr lang="en-US" sz="1800" dirty="0" smtClean="0"/>
              <a:t>3      </a:t>
            </a:r>
            <a:r>
              <a:rPr lang="en-US" sz="1800" dirty="0" err="1" smtClean="0"/>
              <a:t>int</a:t>
            </a:r>
            <a:r>
              <a:rPr lang="en-US" sz="1800" dirty="0" smtClean="0"/>
              <a:t> y=0;</a:t>
            </a:r>
            <a:endParaRPr lang="zh-CN" altLang="en-US" sz="1800" dirty="0" smtClean="0"/>
          </a:p>
          <a:p>
            <a:r>
              <a:rPr lang="en-US" sz="1800" dirty="0" smtClean="0"/>
              <a:t>4      while(</a:t>
            </a:r>
            <a:r>
              <a:rPr lang="en-US" sz="1800" dirty="0" err="1" smtClean="0"/>
              <a:t>iRecordNum</a:t>
            </a:r>
            <a:r>
              <a:rPr lang="en-US" sz="1800" dirty="0" smtClean="0"/>
              <a:t>&gt;0)</a:t>
            </a:r>
            <a:endParaRPr lang="zh-CN" altLang="en-US" sz="1800" dirty="0" smtClean="0"/>
          </a:p>
          <a:p>
            <a:r>
              <a:rPr lang="en-US" sz="1800" dirty="0" smtClean="0"/>
              <a:t>5       {</a:t>
            </a:r>
            <a:endParaRPr lang="zh-CN" altLang="en-US" sz="1800" dirty="0" smtClean="0"/>
          </a:p>
          <a:p>
            <a:r>
              <a:rPr lang="en-US" sz="1800" dirty="0" smtClean="0"/>
              <a:t>6         If(0== </a:t>
            </a:r>
            <a:r>
              <a:rPr lang="en-US" sz="1800" dirty="0" err="1" smtClean="0"/>
              <a:t>iType</a:t>
            </a:r>
            <a:r>
              <a:rPr lang="en-US" sz="1800" dirty="0" smtClean="0"/>
              <a:t>)</a:t>
            </a:r>
            <a:endParaRPr lang="zh-CN" altLang="en-US" sz="1800" dirty="0" smtClean="0"/>
          </a:p>
          <a:p>
            <a:r>
              <a:rPr lang="en-US" sz="1800" dirty="0" smtClean="0"/>
              <a:t>7           {x=y+2;break;}</a:t>
            </a:r>
            <a:endParaRPr lang="zh-CN" altLang="en-US" sz="1800" dirty="0" smtClean="0"/>
          </a:p>
          <a:p>
            <a:r>
              <a:rPr lang="en-US" sz="1800" dirty="0" smtClean="0"/>
              <a:t>8         else</a:t>
            </a:r>
            <a:endParaRPr lang="zh-CN" altLang="en-US" sz="1800" dirty="0" smtClean="0"/>
          </a:p>
          <a:p>
            <a:r>
              <a:rPr lang="en-US" sz="1800" dirty="0" smtClean="0"/>
              <a:t>9           if(1== </a:t>
            </a:r>
            <a:r>
              <a:rPr lang="en-US" sz="1800" dirty="0" err="1" smtClean="0"/>
              <a:t>iType</a:t>
            </a:r>
            <a:r>
              <a:rPr lang="en-US" sz="1800" dirty="0" smtClean="0"/>
              <a:t>)</a:t>
            </a:r>
            <a:endParaRPr lang="zh-CN" altLang="en-US" sz="1800" dirty="0" smtClean="0"/>
          </a:p>
          <a:p>
            <a:r>
              <a:rPr lang="en-US" sz="1800" dirty="0" smtClean="0"/>
              <a:t>10          x=y+10;</a:t>
            </a:r>
            <a:endParaRPr lang="zh-CN" altLang="en-US" sz="1800" dirty="0" smtClean="0"/>
          </a:p>
          <a:p>
            <a:r>
              <a:rPr lang="en-US" sz="1800" dirty="0" smtClean="0"/>
              <a:t>11          else</a:t>
            </a:r>
            <a:endParaRPr lang="zh-CN" altLang="en-US" sz="1800" dirty="0" smtClean="0"/>
          </a:p>
          <a:p>
            <a:r>
              <a:rPr lang="en-US" sz="1800" dirty="0" smtClean="0"/>
              <a:t>12           x=y+20;</a:t>
            </a:r>
            <a:endParaRPr lang="zh-CN" altLang="en-US" sz="1800" dirty="0" smtClean="0"/>
          </a:p>
          <a:p>
            <a:r>
              <a:rPr lang="en-US" sz="1800" dirty="0" smtClean="0"/>
              <a:t>13       </a:t>
            </a:r>
            <a:r>
              <a:rPr lang="en-US" sz="1800" dirty="0" err="1" smtClean="0"/>
              <a:t>iRecordNum</a:t>
            </a:r>
            <a:r>
              <a:rPr lang="en-US" sz="1800" dirty="0" smtClean="0"/>
              <a:t>--</a:t>
            </a:r>
            <a:r>
              <a:rPr lang="zh-CN" altLang="en-US" sz="1800" dirty="0" smtClean="0"/>
              <a:t>；</a:t>
            </a:r>
            <a:r>
              <a:rPr lang="en-US" sz="1800" dirty="0" smtClean="0"/>
              <a:t>}        </a:t>
            </a:r>
            <a:endParaRPr lang="zh-CN" altLang="en-US" sz="1800" dirty="0" smtClean="0"/>
          </a:p>
          <a:p>
            <a:r>
              <a:rPr lang="en-US" sz="1800" dirty="0" smtClean="0"/>
              <a:t>14     }</a:t>
            </a:r>
            <a:endParaRPr lang="zh-CN" altLang="en-US" sz="1800" dirty="0" smtClean="0"/>
          </a:p>
          <a:p>
            <a:endParaRPr lang="zh-CN" altLang="en-US" sz="1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14290"/>
            <a:ext cx="7467600" cy="6259662"/>
          </a:xfrm>
        </p:spPr>
        <p:txBody>
          <a:bodyPr/>
          <a:lstStyle/>
          <a:p>
            <a:r>
              <a:rPr lang="zh-CN" altLang="en-US" dirty="0" smtClean="0"/>
              <a:t>第一步：画出控制流程图</a:t>
            </a:r>
          </a:p>
          <a:p>
            <a:endParaRPr lang="zh-CN" altLang="en-US" dirty="0"/>
          </a:p>
        </p:txBody>
      </p:sp>
      <p:pic>
        <p:nvPicPr>
          <p:cNvPr id="4" name="图片 3" descr="图4-3 实例程序流程图.png"/>
          <p:cNvPicPr>
            <a:picLocks noChangeAspect="1"/>
          </p:cNvPicPr>
          <p:nvPr/>
        </p:nvPicPr>
        <p:blipFill>
          <a:blip r:embed="rId2"/>
          <a:stretch>
            <a:fillRect/>
          </a:stretch>
        </p:blipFill>
        <p:spPr>
          <a:xfrm>
            <a:off x="357158" y="785794"/>
            <a:ext cx="3857652" cy="5429288"/>
          </a:xfrm>
          <a:prstGeom prst="rect">
            <a:avLst/>
          </a:prstGeom>
        </p:spPr>
      </p:pic>
      <p:pic>
        <p:nvPicPr>
          <p:cNvPr id="5" name="图片 4" descr="图4-4  实例控制流图.png"/>
          <p:cNvPicPr>
            <a:picLocks noChangeAspect="1"/>
          </p:cNvPicPr>
          <p:nvPr/>
        </p:nvPicPr>
        <p:blipFill>
          <a:blip r:embed="rId3"/>
          <a:stretch>
            <a:fillRect/>
          </a:stretch>
        </p:blipFill>
        <p:spPr>
          <a:xfrm>
            <a:off x="4429124" y="1071546"/>
            <a:ext cx="3643338" cy="464347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0"/>
            <a:ext cx="7467600" cy="6473952"/>
          </a:xfrm>
        </p:spPr>
        <p:txBody>
          <a:bodyPr/>
          <a:lstStyle/>
          <a:p>
            <a:r>
              <a:rPr lang="zh-CN" altLang="en-US" dirty="0" smtClean="0"/>
              <a:t>第二步：计算圈复杂度</a:t>
            </a:r>
          </a:p>
          <a:p>
            <a:r>
              <a:rPr lang="zh-CN" altLang="en-US" smtClean="0"/>
              <a:t>       圈</a:t>
            </a:r>
            <a:r>
              <a:rPr lang="zh-CN" altLang="en-US" dirty="0" smtClean="0"/>
              <a:t>复杂度是一种为程序逻辑复杂性提供定量测度的软件度量，将该度量用于计算程序的基本的独立路径数目，为确保所有语句至少执行一次的测试数量的</a:t>
            </a:r>
            <a:r>
              <a:rPr lang="zh-CN" altLang="en-US" smtClean="0"/>
              <a:t>上界</a:t>
            </a:r>
            <a:r>
              <a:rPr lang="zh-CN" altLang="en-US" smtClean="0"/>
              <a:t>。</a:t>
            </a:r>
            <a:endParaRPr lang="zh-CN" altLang="en-US" dirty="0" smtClean="0"/>
          </a:p>
          <a:p>
            <a:r>
              <a:rPr lang="zh-CN" altLang="en-US" dirty="0" smtClean="0"/>
              <a:t>有以下三种方法计算圈复杂度：</a:t>
            </a:r>
          </a:p>
          <a:p>
            <a:pPr lvl="0"/>
            <a:r>
              <a:rPr lang="en-US" altLang="zh-CN" smtClean="0"/>
              <a:t>1</a:t>
            </a:r>
            <a:r>
              <a:rPr lang="zh-CN" altLang="en-US" smtClean="0"/>
              <a:t>、流</a:t>
            </a:r>
            <a:r>
              <a:rPr lang="zh-CN" altLang="en-US" dirty="0" smtClean="0"/>
              <a:t>图中区域的数量对应于环型的复杂性。</a:t>
            </a:r>
          </a:p>
          <a:p>
            <a:pPr lvl="0"/>
            <a:r>
              <a:rPr lang="en-US" altLang="zh-CN" smtClean="0"/>
              <a:t>2</a:t>
            </a:r>
            <a:r>
              <a:rPr lang="zh-CN" altLang="en-US" smtClean="0"/>
              <a:t>、给定</a:t>
            </a:r>
            <a:r>
              <a:rPr lang="zh-CN" altLang="en-US" dirty="0" smtClean="0"/>
              <a:t>流图</a:t>
            </a:r>
            <a:r>
              <a:rPr lang="en-US" dirty="0" smtClean="0"/>
              <a:t>G</a:t>
            </a:r>
            <a:r>
              <a:rPr lang="zh-CN" altLang="en-US" dirty="0" smtClean="0"/>
              <a:t>的圈复杂度</a:t>
            </a:r>
            <a:r>
              <a:rPr lang="en-US" dirty="0" smtClean="0"/>
              <a:t>V(G)</a:t>
            </a:r>
            <a:r>
              <a:rPr lang="zh-CN" altLang="en-US" dirty="0" smtClean="0"/>
              <a:t>，定义为</a:t>
            </a:r>
            <a:r>
              <a:rPr lang="en-US" dirty="0" smtClean="0"/>
              <a:t>V(G)=E-N+2</a:t>
            </a:r>
            <a:r>
              <a:rPr lang="zh-CN" altLang="en-US" dirty="0" smtClean="0"/>
              <a:t>，</a:t>
            </a:r>
            <a:r>
              <a:rPr lang="en-US" dirty="0" smtClean="0"/>
              <a:t>E</a:t>
            </a:r>
            <a:r>
              <a:rPr lang="zh-CN" altLang="en-US" dirty="0" smtClean="0"/>
              <a:t>是流图中边的数量，</a:t>
            </a:r>
            <a:r>
              <a:rPr lang="en-US" dirty="0" smtClean="0"/>
              <a:t>N</a:t>
            </a:r>
            <a:r>
              <a:rPr lang="zh-CN" altLang="en-US" dirty="0" smtClean="0"/>
              <a:t>是流图中结点的数量。</a:t>
            </a:r>
          </a:p>
          <a:p>
            <a:pPr lvl="0"/>
            <a:r>
              <a:rPr lang="en-US" altLang="zh-CN" smtClean="0"/>
              <a:t>3</a:t>
            </a:r>
            <a:r>
              <a:rPr lang="zh-CN" altLang="en-US" smtClean="0"/>
              <a:t>、给定</a:t>
            </a:r>
            <a:r>
              <a:rPr lang="zh-CN" altLang="en-US" dirty="0" smtClean="0"/>
              <a:t>流图</a:t>
            </a:r>
            <a:r>
              <a:rPr lang="en-US" dirty="0" smtClean="0"/>
              <a:t>G</a:t>
            </a:r>
            <a:r>
              <a:rPr lang="zh-CN" altLang="en-US" dirty="0" smtClean="0"/>
              <a:t>的圈复杂度</a:t>
            </a:r>
            <a:r>
              <a:rPr lang="en-US" dirty="0" smtClean="0"/>
              <a:t>V(G)</a:t>
            </a:r>
            <a:r>
              <a:rPr lang="zh-CN" altLang="en-US" dirty="0" smtClean="0"/>
              <a:t>，定义为</a:t>
            </a:r>
            <a:r>
              <a:rPr lang="en-US" dirty="0" smtClean="0"/>
              <a:t>V(G)=P+1</a:t>
            </a:r>
            <a:r>
              <a:rPr lang="zh-CN" altLang="en-US" dirty="0" smtClean="0"/>
              <a:t>，</a:t>
            </a:r>
            <a:r>
              <a:rPr lang="en-US" dirty="0" smtClean="0"/>
              <a:t>P</a:t>
            </a:r>
            <a:r>
              <a:rPr lang="zh-CN" altLang="en-US" dirty="0" smtClean="0"/>
              <a:t>是流图</a:t>
            </a:r>
            <a:r>
              <a:rPr lang="en-US" smtClean="0"/>
              <a:t>G</a:t>
            </a:r>
            <a:r>
              <a:rPr lang="zh-CN" altLang="en-US" dirty="0" smtClean="0"/>
              <a:t>中判定结点的数量。</a:t>
            </a:r>
          </a:p>
          <a:p>
            <a:r>
              <a:rPr lang="zh-CN" altLang="en-US" dirty="0" smtClean="0"/>
              <a:t>对上图中的圈复杂度，计算如下：</a:t>
            </a:r>
          </a:p>
          <a:p>
            <a:r>
              <a:rPr lang="en-US" altLang="zh-CN" smtClean="0"/>
              <a:t>1</a:t>
            </a:r>
            <a:r>
              <a:rPr lang="zh-CN" altLang="en-US" smtClean="0"/>
              <a:t>、流</a:t>
            </a:r>
            <a:r>
              <a:rPr lang="zh-CN" altLang="en-US" dirty="0" smtClean="0"/>
              <a:t>图中有四个区域</a:t>
            </a:r>
            <a:r>
              <a:rPr lang="en-US" dirty="0" smtClean="0"/>
              <a:t>;</a:t>
            </a:r>
            <a:endParaRPr lang="zh-CN" altLang="en-US" dirty="0" smtClean="0"/>
          </a:p>
          <a:p>
            <a:r>
              <a:rPr lang="en-US" altLang="zh-CN" smtClean="0"/>
              <a:t>2</a:t>
            </a:r>
            <a:r>
              <a:rPr lang="zh-CN" altLang="en-US" smtClean="0"/>
              <a:t>、</a:t>
            </a:r>
            <a:r>
              <a:rPr lang="en-US" smtClean="0"/>
              <a:t>V(G</a:t>
            </a:r>
            <a:r>
              <a:rPr lang="en-US" dirty="0" smtClean="0"/>
              <a:t>)=10</a:t>
            </a:r>
            <a:r>
              <a:rPr lang="zh-CN" altLang="en-US" dirty="0" smtClean="0"/>
              <a:t>条边</a:t>
            </a:r>
            <a:r>
              <a:rPr lang="en-US" dirty="0" smtClean="0"/>
              <a:t>-8</a:t>
            </a:r>
            <a:r>
              <a:rPr lang="zh-CN" altLang="en-US" dirty="0" smtClean="0"/>
              <a:t>结点</a:t>
            </a:r>
            <a:r>
              <a:rPr lang="en-US" dirty="0" smtClean="0"/>
              <a:t>+2=4;</a:t>
            </a:r>
            <a:endParaRPr lang="zh-CN" altLang="en-US" dirty="0" smtClean="0"/>
          </a:p>
          <a:p>
            <a:r>
              <a:rPr lang="en-US" altLang="zh-CN" smtClean="0"/>
              <a:t>3</a:t>
            </a:r>
            <a:r>
              <a:rPr lang="zh-CN" altLang="en-US" smtClean="0"/>
              <a:t>、</a:t>
            </a:r>
            <a:r>
              <a:rPr lang="en-US" smtClean="0"/>
              <a:t>V(G</a:t>
            </a:r>
            <a:r>
              <a:rPr lang="en-US" dirty="0" smtClean="0"/>
              <a:t>)=3</a:t>
            </a:r>
            <a:r>
              <a:rPr lang="zh-CN" altLang="en-US" dirty="0" smtClean="0"/>
              <a:t>个判定结点</a:t>
            </a:r>
            <a:r>
              <a:rPr lang="en-US" dirty="0" err="1" smtClean="0"/>
              <a:t>+1=4</a:t>
            </a:r>
            <a:r>
              <a:rPr lang="en-US" dirty="0" smtClean="0"/>
              <a:t>;</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214290"/>
            <a:ext cx="7467600" cy="6259662"/>
          </a:xfrm>
        </p:spPr>
        <p:txBody>
          <a:bodyPr/>
          <a:lstStyle/>
          <a:p>
            <a:r>
              <a:rPr lang="zh-CN" altLang="en-US" sz="2800" dirty="0" smtClean="0"/>
              <a:t>第三步：导出测试用例</a:t>
            </a:r>
          </a:p>
          <a:p>
            <a:r>
              <a:rPr lang="zh-CN" altLang="en-US" sz="2800" dirty="0" smtClean="0"/>
              <a:t>根据上面的计算方法，可得出四个独立的路径</a:t>
            </a:r>
            <a:r>
              <a:rPr lang="zh-CN" altLang="en-US" sz="2800" dirty="0" smtClean="0"/>
              <a:t>。</a:t>
            </a:r>
            <a:endParaRPr lang="en-US" altLang="zh-CN" sz="2800" dirty="0" smtClean="0"/>
          </a:p>
          <a:p>
            <a:r>
              <a:rPr lang="zh-CN" altLang="en-US" sz="2800" dirty="0" smtClean="0"/>
              <a:t>路径</a:t>
            </a:r>
            <a:r>
              <a:rPr lang="en-US" sz="2800" dirty="0" smtClean="0"/>
              <a:t>1</a:t>
            </a:r>
            <a:r>
              <a:rPr lang="zh-CN" altLang="en-US" sz="2800" dirty="0" smtClean="0"/>
              <a:t>：</a:t>
            </a:r>
            <a:r>
              <a:rPr lang="en-US" sz="2800" dirty="0" smtClean="0"/>
              <a:t>4-14</a:t>
            </a:r>
            <a:endParaRPr lang="zh-CN" altLang="en-US" sz="2800" dirty="0" smtClean="0"/>
          </a:p>
          <a:p>
            <a:r>
              <a:rPr lang="zh-CN" altLang="en-US" sz="2800" dirty="0" smtClean="0"/>
              <a:t>路径</a:t>
            </a:r>
            <a:r>
              <a:rPr lang="en-US" sz="2800" dirty="0" smtClean="0"/>
              <a:t>2</a:t>
            </a:r>
            <a:r>
              <a:rPr lang="zh-CN" altLang="en-US" sz="2800" dirty="0" smtClean="0"/>
              <a:t>：</a:t>
            </a:r>
            <a:r>
              <a:rPr lang="en-US" sz="2800" dirty="0" smtClean="0"/>
              <a:t>4-6-7-14</a:t>
            </a:r>
            <a:endParaRPr lang="zh-CN" altLang="en-US" sz="2800" dirty="0" smtClean="0"/>
          </a:p>
          <a:p>
            <a:r>
              <a:rPr lang="zh-CN" altLang="en-US" sz="2800" dirty="0" smtClean="0"/>
              <a:t>路径</a:t>
            </a:r>
            <a:r>
              <a:rPr lang="en-US" sz="2800" dirty="0" smtClean="0"/>
              <a:t>3</a:t>
            </a:r>
            <a:r>
              <a:rPr lang="zh-CN" altLang="en-US" sz="2800" dirty="0" smtClean="0"/>
              <a:t>：</a:t>
            </a:r>
            <a:r>
              <a:rPr lang="en-US" sz="2800" dirty="0" smtClean="0"/>
              <a:t>4-6-8-10-13-4-14</a:t>
            </a:r>
            <a:endParaRPr lang="zh-CN" altLang="en-US" sz="2800" dirty="0" smtClean="0"/>
          </a:p>
          <a:p>
            <a:r>
              <a:rPr lang="zh-CN" altLang="en-US" sz="2800" dirty="0" smtClean="0"/>
              <a:t>路径</a:t>
            </a:r>
            <a:r>
              <a:rPr lang="en-US" sz="2800" dirty="0" smtClean="0"/>
              <a:t>4</a:t>
            </a:r>
            <a:r>
              <a:rPr lang="zh-CN" altLang="en-US" sz="2800" dirty="0" smtClean="0"/>
              <a:t>：</a:t>
            </a:r>
            <a:r>
              <a:rPr lang="en-US" sz="2800" dirty="0" smtClean="0"/>
              <a:t>4-6-8-11-13-4-14</a:t>
            </a:r>
            <a:endParaRPr lang="zh-CN" altLang="en-US" sz="2800" dirty="0" smtClean="0"/>
          </a:p>
          <a:p>
            <a:r>
              <a:rPr lang="zh-CN" altLang="en-US" sz="2800" dirty="0" smtClean="0"/>
              <a:t>根据上面的独立路径，去设计输入数据，使程序分别执行到上面四条路径。</a:t>
            </a:r>
          </a:p>
          <a:p>
            <a:endParaRPr lang="zh-CN" alt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.1</a:t>
            </a:r>
            <a:r>
              <a:rPr lang="en-US" altLang="zh-CN" sz="3600" cap="all" dirty="0" smtClean="0">
                <a:effectLst>
                  <a:reflection blurRad="12700" stA="48000" endA="300" endPos="55000" dir="5400000" sy="-90000" algn="bl" rotWithShape="0"/>
                </a:effectLst>
              </a:rPr>
              <a:t>.1</a:t>
            </a:r>
            <a:r>
              <a:rPr lang="en-US" sz="3600" cap="all" dirty="0" smtClean="0">
                <a:effectLst>
                  <a:reflection blurRad="12700" stA="48000" endA="300" endPos="55000" dir="5400000" sy="-90000" algn="bl" rotWithShape="0"/>
                </a:effectLst>
              </a:rPr>
              <a:t>  </a:t>
            </a:r>
            <a:r>
              <a:rPr lang="zh-CN" altLang="en-US" sz="3600" cap="all" dirty="0" smtClean="0">
                <a:effectLst>
                  <a:reflection blurRad="12700" stA="48000" endA="300" endPos="55000" dir="5400000" sy="-90000" algn="bl" rotWithShape="0"/>
                </a:effectLst>
              </a:rPr>
              <a:t>白</a:t>
            </a:r>
            <a:r>
              <a:rPr lang="zh-CN" altLang="en-US" sz="3600" cap="all" dirty="0" smtClean="0">
                <a:effectLst>
                  <a:reflection blurRad="12700" stA="48000" endA="300" endPos="55000" dir="5400000" sy="-90000" algn="bl" rotWithShape="0"/>
                </a:effectLst>
              </a:rPr>
              <a:t>盒测试的特点、缺点</a:t>
            </a:r>
            <a:endParaRPr lang="zh-CN" altLang="en-US" sz="3600" cap="all" dirty="0">
              <a:effectLst>
                <a:reflection blurRad="12700" stA="48000" endA="300" endPos="55000" dir="5400000" sy="-90000" algn="bl" rotWithShape="0"/>
              </a:effectLst>
            </a:endParaRPr>
          </a:p>
        </p:txBody>
      </p:sp>
      <p:sp>
        <p:nvSpPr>
          <p:cNvPr id="1025" name="Rectangle 1"/>
          <p:cNvSpPr>
            <a:spLocks noChangeArrowheads="1"/>
          </p:cNvSpPr>
          <p:nvPr/>
        </p:nvSpPr>
        <p:spPr bwMode="auto">
          <a:xfrm>
            <a:off x="214313" y="1714500"/>
            <a:ext cx="8786812" cy="5601533"/>
          </a:xfrm>
          <a:prstGeom prst="rect">
            <a:avLst/>
          </a:prstGeom>
          <a:noFill/>
          <a:ln w="9525">
            <a:noFill/>
            <a:miter lim="800000"/>
            <a:headEnd/>
            <a:tailEnd/>
          </a:ln>
          <a:effectLst/>
        </p:spPr>
        <p:txBody>
          <a:bodyPr anchor="ctr">
            <a:spAutoFit/>
          </a:bodyPr>
          <a:lstStyle/>
          <a:p>
            <a:pPr indent="269875">
              <a:defRPr/>
            </a:pPr>
            <a:r>
              <a:rPr lang="zh-CN" altLang="en-US" sz="2400" b="1" dirty="0" smtClean="0"/>
              <a:t>  特点：</a:t>
            </a:r>
            <a:r>
              <a:rPr lang="zh-CN" altLang="en-US" sz="2400" b="1" dirty="0"/>
              <a:t>依据软件设计说明书进行测试、对程序内部细节的严密检验、针对特定条件设计测试用例、对软件的逻辑路径进行覆盖</a:t>
            </a:r>
            <a:r>
              <a:rPr lang="zh-CN" altLang="en-US" sz="2400" b="1" dirty="0" smtClean="0"/>
              <a:t>测试。</a:t>
            </a:r>
            <a:endParaRPr lang="en-US" altLang="zh-CN" sz="2400" b="1" dirty="0" smtClean="0"/>
          </a:p>
          <a:p>
            <a:pPr indent="269875">
              <a:defRPr/>
            </a:pPr>
            <a:endParaRPr lang="en-US" altLang="zh-CN" sz="2400" b="1" dirty="0" smtClean="0"/>
          </a:p>
          <a:p>
            <a:pPr indent="269875">
              <a:defRPr/>
            </a:pPr>
            <a:r>
              <a:rPr lang="zh-CN" altLang="en-US" sz="2400" b="1" dirty="0" smtClean="0"/>
              <a:t>    缺点</a:t>
            </a:r>
            <a:r>
              <a:rPr lang="zh-CN" altLang="en-US" sz="2400" b="1" dirty="0"/>
              <a:t>：昂贵、无法检测代码中遗漏的路径和数据敏感性错误、不验证规格的正确性</a:t>
            </a:r>
            <a:r>
              <a:rPr lang="zh-CN" altLang="en-US" sz="2400" b="1" dirty="0" smtClean="0"/>
              <a:t>。</a:t>
            </a:r>
            <a:endParaRPr lang="en-US" altLang="zh-CN" sz="2400" b="1" dirty="0" smtClean="0"/>
          </a:p>
          <a:p>
            <a:pPr indent="269875">
              <a:defRPr/>
            </a:pPr>
            <a:endParaRPr lang="en-US" altLang="zh-CN" sz="2400" b="1" dirty="0"/>
          </a:p>
          <a:p>
            <a:r>
              <a:rPr lang="zh-CN" altLang="en-US" sz="2400" dirty="0" smtClean="0"/>
              <a:t>    </a:t>
            </a:r>
            <a:r>
              <a:rPr lang="zh-CN" altLang="en-US" sz="2400" b="1" dirty="0" smtClean="0"/>
              <a:t>白</a:t>
            </a:r>
            <a:r>
              <a:rPr lang="zh-CN" altLang="en-US" sz="2400" b="1" dirty="0"/>
              <a:t>盒的测试用例需要做到：</a:t>
            </a:r>
          </a:p>
          <a:p>
            <a:pPr lvl="0"/>
            <a:r>
              <a:rPr lang="zh-CN" altLang="en-US" sz="2400" dirty="0" smtClean="0"/>
              <a:t>           </a:t>
            </a:r>
            <a:r>
              <a:rPr lang="en-US" altLang="zh-CN" sz="2400" dirty="0" smtClean="0"/>
              <a:t>1</a:t>
            </a:r>
            <a:r>
              <a:rPr lang="zh-CN" altLang="en-US" sz="2400" dirty="0" smtClean="0"/>
              <a:t>、保证</a:t>
            </a:r>
            <a:r>
              <a:rPr lang="zh-CN" altLang="en-US" sz="2400" dirty="0"/>
              <a:t>一个模块中的所有独立路径至少被使用一次。</a:t>
            </a:r>
          </a:p>
          <a:p>
            <a:pPr lvl="0"/>
            <a:r>
              <a:rPr lang="zh-CN" altLang="en-US" sz="2400" dirty="0" smtClean="0"/>
              <a:t>            </a:t>
            </a:r>
            <a:r>
              <a:rPr lang="en-US" altLang="zh-CN" sz="2400" dirty="0" smtClean="0"/>
              <a:t>2</a:t>
            </a:r>
            <a:r>
              <a:rPr lang="zh-CN" altLang="en-US" sz="2400" dirty="0" smtClean="0"/>
              <a:t>、对</a:t>
            </a:r>
            <a:r>
              <a:rPr lang="zh-CN" altLang="en-US" sz="2400" dirty="0"/>
              <a:t>所有逻辑值均需测试</a:t>
            </a:r>
            <a:r>
              <a:rPr lang="en-US" sz="2400" dirty="0"/>
              <a:t> true </a:t>
            </a:r>
            <a:r>
              <a:rPr lang="zh-CN" altLang="en-US" sz="2400" dirty="0"/>
              <a:t>和</a:t>
            </a:r>
            <a:r>
              <a:rPr lang="en-US" sz="2400" dirty="0"/>
              <a:t> false</a:t>
            </a:r>
            <a:r>
              <a:rPr lang="zh-CN" altLang="en-US" sz="2400" dirty="0"/>
              <a:t>。</a:t>
            </a:r>
          </a:p>
          <a:p>
            <a:pPr lvl="0"/>
            <a:r>
              <a:rPr lang="zh-CN" altLang="en-US" sz="2400" dirty="0" smtClean="0"/>
              <a:t>            </a:t>
            </a:r>
            <a:r>
              <a:rPr lang="en-US" altLang="zh-CN" sz="2400" dirty="0" smtClean="0"/>
              <a:t>3</a:t>
            </a:r>
            <a:r>
              <a:rPr lang="zh-CN" altLang="en-US" sz="2400" dirty="0" smtClean="0"/>
              <a:t>、在</a:t>
            </a:r>
            <a:r>
              <a:rPr lang="zh-CN" altLang="en-US" sz="2400" dirty="0"/>
              <a:t>上下边界及可操作范围内运行所有循环。</a:t>
            </a:r>
          </a:p>
          <a:p>
            <a:pPr lvl="0"/>
            <a:r>
              <a:rPr lang="zh-CN" altLang="en-US" sz="2400" dirty="0" smtClean="0"/>
              <a:t>            </a:t>
            </a:r>
            <a:r>
              <a:rPr lang="en-US" altLang="zh-CN" sz="2400" dirty="0" smtClean="0"/>
              <a:t>4</a:t>
            </a:r>
            <a:r>
              <a:rPr lang="zh-CN" altLang="en-US" sz="2400" dirty="0" smtClean="0"/>
              <a:t>、检查</a:t>
            </a:r>
            <a:r>
              <a:rPr lang="zh-CN" altLang="en-US" sz="2400" dirty="0"/>
              <a:t>内部数据结构以确保其有效性。</a:t>
            </a:r>
          </a:p>
          <a:p>
            <a:pPr indent="269875">
              <a:defRPr/>
            </a:pPr>
            <a:endParaRPr lang="zh-CN" altLang="en-US" sz="2400" b="1" dirty="0"/>
          </a:p>
          <a:p>
            <a:pPr indent="269875">
              <a:defRPr/>
            </a:pPr>
            <a:endParaRPr lang="en-US" altLang="zh-CN" sz="2400" b="1" dirty="0" smtClean="0"/>
          </a:p>
          <a:p>
            <a:pPr indent="269875">
              <a:defRPr/>
            </a:pPr>
            <a:endParaRPr lang="zh-CN" altLang="en-US" sz="2200" dirty="0">
              <a:latin typeface="Arial" pitchFamily="34" charset="0"/>
              <a:cs typeface="宋体"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357166"/>
            <a:ext cx="7467600" cy="6116786"/>
          </a:xfrm>
        </p:spPr>
        <p:txBody>
          <a:bodyPr/>
          <a:lstStyle/>
          <a:p>
            <a:r>
              <a:rPr lang="zh-CN" altLang="en-US" sz="2000" dirty="0" smtClean="0"/>
              <a:t>第四步：准备测试用例</a:t>
            </a:r>
          </a:p>
          <a:p>
            <a:r>
              <a:rPr lang="zh-CN" altLang="en-US" sz="2000" dirty="0" smtClean="0"/>
              <a:t>为了确保基本路径集中的每一条路径的执行，根据判断结点给出的条件，选择适当的数据以保证某一条路径可以被测试到，满足上面例子基本路径集的测试用例是：</a:t>
            </a:r>
          </a:p>
          <a:p>
            <a:r>
              <a:rPr lang="en-US" sz="2000" dirty="0" smtClean="0"/>
              <a:t>1</a:t>
            </a:r>
            <a:r>
              <a:rPr lang="zh-CN" altLang="en-US" sz="2000" dirty="0" smtClean="0"/>
              <a:t>、路径</a:t>
            </a:r>
            <a:r>
              <a:rPr lang="en-US" sz="2000" dirty="0" smtClean="0"/>
              <a:t>1</a:t>
            </a:r>
            <a:r>
              <a:rPr lang="zh-CN" altLang="en-US" sz="2000" dirty="0" smtClean="0"/>
              <a:t>：</a:t>
            </a:r>
            <a:r>
              <a:rPr lang="en-US" sz="2000" dirty="0" smtClean="0"/>
              <a:t>4-14</a:t>
            </a:r>
            <a:endParaRPr lang="zh-CN" altLang="en-US" sz="2000" dirty="0" smtClean="0"/>
          </a:p>
          <a:p>
            <a:r>
              <a:rPr lang="zh-CN" altLang="en-US" sz="2000" dirty="0" smtClean="0"/>
              <a:t>输入数据：</a:t>
            </a:r>
            <a:r>
              <a:rPr lang="en-US" sz="2000" dirty="0" err="1" smtClean="0"/>
              <a:t>iRecordNum</a:t>
            </a:r>
            <a:r>
              <a:rPr lang="en-US" sz="2000" dirty="0" smtClean="0"/>
              <a:t>=0</a:t>
            </a:r>
            <a:r>
              <a:rPr lang="zh-CN" altLang="en-US" sz="2000" dirty="0" smtClean="0"/>
              <a:t>，或者取</a:t>
            </a:r>
            <a:r>
              <a:rPr lang="en-US" sz="2000" dirty="0" err="1" smtClean="0"/>
              <a:t>iRecordNum</a:t>
            </a:r>
            <a:r>
              <a:rPr lang="en-US" sz="2000" dirty="0" smtClean="0"/>
              <a:t>&lt;0</a:t>
            </a:r>
            <a:r>
              <a:rPr lang="zh-CN" altLang="en-US" sz="2000" dirty="0" smtClean="0"/>
              <a:t>的某一个值</a:t>
            </a:r>
          </a:p>
          <a:p>
            <a:r>
              <a:rPr lang="zh-CN" altLang="en-US" sz="2000" dirty="0" smtClean="0"/>
              <a:t>预期结果：</a:t>
            </a:r>
            <a:r>
              <a:rPr lang="en-US" sz="2000" dirty="0" smtClean="0"/>
              <a:t>x=0</a:t>
            </a:r>
            <a:endParaRPr lang="zh-CN" altLang="en-US" sz="2000" dirty="0" smtClean="0"/>
          </a:p>
          <a:p>
            <a:r>
              <a:rPr lang="en-US" sz="2000" dirty="0" smtClean="0"/>
              <a:t>2</a:t>
            </a:r>
            <a:r>
              <a:rPr lang="zh-CN" altLang="en-US" sz="2000" dirty="0" smtClean="0"/>
              <a:t>、路径</a:t>
            </a:r>
            <a:r>
              <a:rPr lang="en-US" sz="2000" dirty="0" smtClean="0"/>
              <a:t>2</a:t>
            </a:r>
            <a:r>
              <a:rPr lang="zh-CN" altLang="en-US" sz="2000" dirty="0" smtClean="0"/>
              <a:t>：</a:t>
            </a:r>
            <a:r>
              <a:rPr lang="en-US" sz="2000" dirty="0" smtClean="0"/>
              <a:t>4-6-7-14</a:t>
            </a:r>
            <a:endParaRPr lang="zh-CN" altLang="en-US" sz="2000" dirty="0" smtClean="0"/>
          </a:p>
          <a:p>
            <a:r>
              <a:rPr lang="zh-CN" altLang="en-US" sz="2000" dirty="0" smtClean="0"/>
              <a:t>输入数据：</a:t>
            </a:r>
            <a:r>
              <a:rPr lang="en-US" sz="2000" dirty="0" err="1" smtClean="0"/>
              <a:t>iRecordNum</a:t>
            </a:r>
            <a:r>
              <a:rPr lang="en-US" sz="2000" dirty="0" smtClean="0"/>
              <a:t>=1</a:t>
            </a:r>
            <a:r>
              <a:rPr lang="zh-CN" altLang="en-US" sz="2000" dirty="0" smtClean="0"/>
              <a:t>，</a:t>
            </a:r>
            <a:r>
              <a:rPr lang="en-US" sz="2000" dirty="0" err="1" smtClean="0"/>
              <a:t>iType</a:t>
            </a:r>
            <a:r>
              <a:rPr lang="en-US" sz="2000" dirty="0" smtClean="0"/>
              <a:t>=0</a:t>
            </a:r>
            <a:endParaRPr lang="zh-CN" altLang="en-US" sz="2000" dirty="0" smtClean="0"/>
          </a:p>
          <a:p>
            <a:r>
              <a:rPr lang="zh-CN" altLang="en-US" sz="2000" dirty="0" smtClean="0"/>
              <a:t>预期结果：</a:t>
            </a:r>
            <a:r>
              <a:rPr lang="en-US" sz="2000" dirty="0" smtClean="0"/>
              <a:t>x=2</a:t>
            </a:r>
            <a:endParaRPr lang="zh-CN" altLang="en-US" sz="2000" dirty="0" smtClean="0"/>
          </a:p>
          <a:p>
            <a:r>
              <a:rPr lang="en-US" sz="2000" dirty="0" smtClean="0"/>
              <a:t>3</a:t>
            </a:r>
            <a:r>
              <a:rPr lang="zh-CN" altLang="en-US" sz="2000" dirty="0" smtClean="0"/>
              <a:t>、路径</a:t>
            </a:r>
            <a:r>
              <a:rPr lang="en-US" sz="2000" dirty="0" smtClean="0"/>
              <a:t>3</a:t>
            </a:r>
            <a:r>
              <a:rPr lang="zh-CN" altLang="en-US" sz="2000" dirty="0" smtClean="0"/>
              <a:t>：</a:t>
            </a:r>
            <a:r>
              <a:rPr lang="en-US" sz="2000" dirty="0" smtClean="0"/>
              <a:t>4-6-8-10-13-4-14</a:t>
            </a:r>
            <a:endParaRPr lang="zh-CN" altLang="en-US" sz="2000" dirty="0" smtClean="0"/>
          </a:p>
          <a:p>
            <a:r>
              <a:rPr lang="zh-CN" altLang="en-US" sz="2000" dirty="0" smtClean="0"/>
              <a:t>输入数据：</a:t>
            </a:r>
            <a:r>
              <a:rPr lang="en-US" sz="2000" dirty="0" err="1" smtClean="0"/>
              <a:t>iRecordNum</a:t>
            </a:r>
            <a:r>
              <a:rPr lang="en-US" sz="2000" dirty="0" smtClean="0"/>
              <a:t>=1</a:t>
            </a:r>
            <a:r>
              <a:rPr lang="zh-CN" altLang="en-US" sz="2000" dirty="0" smtClean="0"/>
              <a:t>，</a:t>
            </a:r>
            <a:r>
              <a:rPr lang="en-US" sz="2000" dirty="0" err="1" smtClean="0"/>
              <a:t>iType</a:t>
            </a:r>
            <a:r>
              <a:rPr lang="en-US" sz="2000" dirty="0" smtClean="0"/>
              <a:t>=1</a:t>
            </a:r>
            <a:endParaRPr lang="zh-CN" altLang="en-US" sz="2000" dirty="0" smtClean="0"/>
          </a:p>
          <a:p>
            <a:r>
              <a:rPr lang="zh-CN" altLang="en-US" sz="2000" dirty="0" smtClean="0"/>
              <a:t>预期结果：</a:t>
            </a:r>
            <a:r>
              <a:rPr lang="en-US" sz="2000" dirty="0" smtClean="0"/>
              <a:t>x=10</a:t>
            </a:r>
            <a:endParaRPr lang="zh-CN" altLang="en-US" sz="2000" dirty="0" smtClean="0"/>
          </a:p>
          <a:p>
            <a:r>
              <a:rPr lang="en-US" sz="2000" dirty="0" smtClean="0"/>
              <a:t>4</a:t>
            </a:r>
            <a:r>
              <a:rPr lang="zh-CN" altLang="en-US" sz="2000" dirty="0" smtClean="0"/>
              <a:t>、路径</a:t>
            </a:r>
            <a:r>
              <a:rPr lang="en-US" sz="2000" dirty="0" smtClean="0"/>
              <a:t>4</a:t>
            </a:r>
            <a:r>
              <a:rPr lang="zh-CN" altLang="en-US" sz="2000" dirty="0" smtClean="0"/>
              <a:t>：</a:t>
            </a:r>
            <a:r>
              <a:rPr lang="en-US" sz="2000" dirty="0" smtClean="0"/>
              <a:t>4-6-8-11-13-4-14</a:t>
            </a:r>
            <a:endParaRPr lang="zh-CN" altLang="en-US" sz="2000" dirty="0" smtClean="0"/>
          </a:p>
          <a:p>
            <a:r>
              <a:rPr lang="zh-CN" altLang="en-US" sz="2000" dirty="0" smtClean="0"/>
              <a:t>输入数据：</a:t>
            </a:r>
            <a:r>
              <a:rPr lang="en-US" sz="2000" dirty="0" err="1" smtClean="0"/>
              <a:t>iRecordNum</a:t>
            </a:r>
            <a:r>
              <a:rPr lang="en-US" sz="2000" dirty="0" smtClean="0"/>
              <a:t>=1</a:t>
            </a:r>
            <a:r>
              <a:rPr lang="zh-CN" altLang="en-US" sz="2000" dirty="0" smtClean="0"/>
              <a:t>，</a:t>
            </a:r>
            <a:r>
              <a:rPr lang="en-US" sz="2000" dirty="0" err="1" smtClean="0"/>
              <a:t>iType</a:t>
            </a:r>
            <a:r>
              <a:rPr lang="en-US" sz="2000" dirty="0" smtClean="0"/>
              <a:t>=2</a:t>
            </a:r>
            <a:endParaRPr lang="zh-CN" altLang="en-US" sz="2000" dirty="0" smtClean="0"/>
          </a:p>
          <a:p>
            <a:r>
              <a:rPr lang="zh-CN" altLang="en-US" sz="2000" dirty="0" smtClean="0"/>
              <a:t>预期结果：</a:t>
            </a:r>
            <a:r>
              <a:rPr lang="en-US" sz="2000" dirty="0" smtClean="0"/>
              <a:t>x=20</a:t>
            </a:r>
            <a:endParaRPr lang="zh-CN" altLang="en-US" sz="2000" dirty="0" smtClean="0"/>
          </a:p>
          <a:p>
            <a:endParaRPr lang="zh-CN" altLang="en-US" sz="20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3</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1</a:t>
            </a:r>
            <a:r>
              <a:rPr lang="en-US" sz="3600" cap="all" dirty="0" smtClean="0">
                <a:effectLst>
                  <a:reflection blurRad="12700" stA="48000" endA="300" endPos="55000" dir="5400000" sy="-90000" algn="bl" rotWithShape="0"/>
                </a:effectLst>
              </a:rPr>
              <a:t> </a:t>
            </a:r>
            <a:r>
              <a:rPr lang="zh-CN" altLang="en-US" sz="3600" cap="all" dirty="0">
                <a:effectLst>
                  <a:reflection blurRad="12700" stA="48000" endA="300" endPos="55000" dir="5400000" sy="-90000" algn="bl" rotWithShape="0"/>
                </a:effectLst>
              </a:rPr>
              <a:t>独立路径测试</a:t>
            </a:r>
          </a:p>
        </p:txBody>
      </p:sp>
      <p:sp>
        <p:nvSpPr>
          <p:cNvPr id="122884" name="Rectangle 1"/>
          <p:cNvSpPr>
            <a:spLocks noChangeArrowheads="1"/>
          </p:cNvSpPr>
          <p:nvPr/>
        </p:nvSpPr>
        <p:spPr bwMode="auto">
          <a:xfrm>
            <a:off x="285750" y="1428750"/>
            <a:ext cx="8429625" cy="5016500"/>
          </a:xfrm>
          <a:prstGeom prst="rect">
            <a:avLst/>
          </a:prstGeom>
          <a:noFill/>
          <a:ln w="9525">
            <a:noFill/>
            <a:miter lim="800000"/>
            <a:headEnd/>
            <a:tailEnd/>
          </a:ln>
        </p:spPr>
        <p:txBody>
          <a:bodyPr anchor="ctr">
            <a:spAutoFit/>
          </a:bodyPr>
          <a:lstStyle/>
          <a:p>
            <a:pPr indent="269875">
              <a:tabLst>
                <a:tab pos="600075" algn="l"/>
              </a:tabLst>
            </a:pPr>
            <a:r>
              <a:rPr lang="zh-CN" altLang="en-US" sz="1600" dirty="0">
                <a:latin typeface="Times New Roman" pitchFamily="18" charset="0"/>
                <a:cs typeface="Times New Roman" pitchFamily="18" charset="0"/>
              </a:rPr>
              <a:t>程序</a:t>
            </a:r>
            <a:r>
              <a:rPr lang="en-US" altLang="zh-CN" sz="1600" dirty="0">
                <a:latin typeface="Times New Roman" pitchFamily="18" charset="0"/>
                <a:cs typeface="Times New Roman" pitchFamily="18" charset="0"/>
              </a:rPr>
              <a:t>4-2</a:t>
            </a:r>
            <a:r>
              <a:rPr lang="zh-CN" altLang="en-US" sz="1600" dirty="0">
                <a:latin typeface="Times New Roman" pitchFamily="18" charset="0"/>
                <a:cs typeface="Times New Roman" pitchFamily="18" charset="0"/>
              </a:rPr>
              <a:t>：</a:t>
            </a:r>
            <a:endParaRPr lang="zh-CN" altLang="en-US" sz="1600" dirty="0">
              <a:cs typeface="Times New Roman" pitchFamily="18" charset="0"/>
            </a:endParaRPr>
          </a:p>
          <a:p>
            <a:pPr indent="269875" eaLnBrk="0" hangingPunct="0">
              <a:tabLst>
                <a:tab pos="600075" algn="l"/>
              </a:tabLst>
            </a:pPr>
            <a:r>
              <a:rPr lang="en-US" altLang="zh-CN" sz="1600" dirty="0">
                <a:latin typeface="Courier New" pitchFamily="49" charset="0"/>
                <a:cs typeface="Courier New" pitchFamily="49" charset="0"/>
              </a:rPr>
              <a:t>1	main ()</a:t>
            </a:r>
            <a:endParaRPr lang="en-US" altLang="zh-CN" sz="1600" dirty="0">
              <a:cs typeface="Courier New" pitchFamily="49" charset="0"/>
            </a:endParaRPr>
          </a:p>
          <a:p>
            <a:pPr indent="269875" eaLnBrk="0" hangingPunct="0">
              <a:tabLst>
                <a:tab pos="600075" algn="l"/>
              </a:tabLst>
            </a:pPr>
            <a:r>
              <a:rPr lang="en-US" altLang="zh-CN" sz="1600" dirty="0">
                <a:latin typeface="Courier New" pitchFamily="49" charset="0"/>
                <a:cs typeface="Courier New" pitchFamily="49" charset="0"/>
              </a:rPr>
              <a:t>2	{</a:t>
            </a:r>
            <a:endParaRPr lang="en-US" altLang="zh-CN" sz="1600" dirty="0">
              <a:cs typeface="Courier New" pitchFamily="49" charset="0"/>
            </a:endParaRPr>
          </a:p>
          <a:p>
            <a:pPr indent="269875" eaLnBrk="0" hangingPunct="0">
              <a:tabLst>
                <a:tab pos="600075" algn="l"/>
              </a:tabLst>
            </a:pPr>
            <a:r>
              <a:rPr lang="en-US" altLang="zh-CN" sz="1600" dirty="0">
                <a:latin typeface="Courier New" pitchFamily="49" charset="0"/>
                <a:cs typeface="Courier New" pitchFamily="49" charset="0"/>
              </a:rPr>
              <a:t>3	 </a:t>
            </a:r>
            <a:r>
              <a:rPr lang="en-US" altLang="zh-CN" sz="1600" dirty="0" err="1">
                <a:latin typeface="Courier New" pitchFamily="49" charset="0"/>
                <a:cs typeface="Courier New" pitchFamily="49" charset="0"/>
              </a:rPr>
              <a:t>int</a:t>
            </a:r>
            <a:r>
              <a:rPr lang="en-US" altLang="zh-CN" sz="1600" dirty="0">
                <a:latin typeface="Courier New" pitchFamily="49" charset="0"/>
                <a:cs typeface="Courier New" pitchFamily="49" charset="0"/>
              </a:rPr>
              <a:t> num1=0, num2=0, score=100;</a:t>
            </a:r>
            <a:endParaRPr lang="en-US" altLang="zh-CN" sz="1600" dirty="0"/>
          </a:p>
          <a:p>
            <a:pPr indent="269875" eaLnBrk="0" hangingPunct="0">
              <a:tabLst>
                <a:tab pos="600075" algn="l"/>
              </a:tabLst>
            </a:pPr>
            <a:r>
              <a:rPr lang="en-US" altLang="zh-CN" sz="1600" dirty="0">
                <a:latin typeface="Courier New" pitchFamily="49" charset="0"/>
              </a:rPr>
              <a:t>4	</a:t>
            </a:r>
            <a:r>
              <a:rPr lang="en-US" altLang="zh-CN" sz="1600" dirty="0" err="1">
                <a:latin typeface="Courier New" pitchFamily="49" charset="0"/>
              </a:rPr>
              <a:t>int</a:t>
            </a:r>
            <a:r>
              <a:rPr lang="en-US" altLang="zh-CN" sz="1600" dirty="0">
                <a:latin typeface="Courier New" pitchFamily="49" charset="0"/>
              </a:rPr>
              <a:t> </a:t>
            </a:r>
            <a:r>
              <a:rPr lang="en-US" altLang="zh-CN" sz="1600" dirty="0" err="1">
                <a:latin typeface="Courier New" pitchFamily="49" charset="0"/>
              </a:rPr>
              <a:t>i</a:t>
            </a:r>
            <a:r>
              <a:rPr lang="en-US" altLang="zh-CN" sz="1600" dirty="0">
                <a:latin typeface="Courier New" pitchFamily="49" charset="0"/>
              </a:rPr>
              <a:t>;</a:t>
            </a:r>
            <a:endParaRPr lang="en-US" altLang="zh-CN" sz="1600" dirty="0"/>
          </a:p>
          <a:p>
            <a:pPr indent="269875" eaLnBrk="0" hangingPunct="0">
              <a:tabLst>
                <a:tab pos="600075" algn="l"/>
              </a:tabLst>
            </a:pPr>
            <a:r>
              <a:rPr lang="en-US" altLang="zh-CN" sz="1600" dirty="0">
                <a:latin typeface="Courier New" pitchFamily="49" charset="0"/>
              </a:rPr>
              <a:t>5	 char </a:t>
            </a:r>
            <a:r>
              <a:rPr lang="en-US" altLang="zh-CN" sz="1600" dirty="0" err="1">
                <a:latin typeface="Courier New" pitchFamily="49" charset="0"/>
              </a:rPr>
              <a:t>str</a:t>
            </a:r>
            <a:r>
              <a:rPr lang="en-US" altLang="zh-CN" sz="1600" dirty="0">
                <a:latin typeface="Courier New" pitchFamily="49" charset="0"/>
              </a:rPr>
              <a:t>;</a:t>
            </a:r>
            <a:endParaRPr lang="en-US" altLang="zh-CN" sz="1600" dirty="0"/>
          </a:p>
          <a:p>
            <a:pPr indent="269875" eaLnBrk="0" hangingPunct="0">
              <a:tabLst>
                <a:tab pos="600075" algn="l"/>
              </a:tabLst>
            </a:pPr>
            <a:r>
              <a:rPr lang="en-US" altLang="zh-CN" sz="1600" dirty="0">
                <a:latin typeface="Courier New" pitchFamily="49" charset="0"/>
              </a:rPr>
              <a:t>6	 </a:t>
            </a:r>
            <a:r>
              <a:rPr lang="en-US" altLang="zh-CN" sz="1600" dirty="0" err="1">
                <a:latin typeface="Courier New" pitchFamily="49" charset="0"/>
              </a:rPr>
              <a:t>scanf</a:t>
            </a:r>
            <a:r>
              <a:rPr lang="en-US" altLang="zh-CN" sz="1600" dirty="0">
                <a:latin typeface="Courier New" pitchFamily="49" charset="0"/>
              </a:rPr>
              <a:t> (</a:t>
            </a:r>
            <a:r>
              <a:rPr lang="en-US" altLang="zh-CN" sz="1600" dirty="0"/>
              <a:t>“</a:t>
            </a:r>
            <a:r>
              <a:rPr lang="en-US" altLang="zh-CN" sz="1600" dirty="0">
                <a:latin typeface="Courier New" pitchFamily="49" charset="0"/>
              </a:rPr>
              <a:t>%d, %c\n</a:t>
            </a:r>
            <a:r>
              <a:rPr lang="en-US" altLang="zh-CN" sz="1600" dirty="0"/>
              <a:t>”</a:t>
            </a:r>
            <a:r>
              <a:rPr lang="en-US" altLang="zh-CN" sz="1600" dirty="0">
                <a:latin typeface="Courier New" pitchFamily="49" charset="0"/>
              </a:rPr>
              <a:t>, &amp;</a:t>
            </a:r>
            <a:r>
              <a:rPr lang="en-US" altLang="zh-CN" sz="1600" dirty="0" err="1">
                <a:latin typeface="Courier New" pitchFamily="49" charset="0"/>
              </a:rPr>
              <a:t>i</a:t>
            </a:r>
            <a:r>
              <a:rPr lang="en-US" altLang="zh-CN" sz="1600" dirty="0">
                <a:latin typeface="Courier New" pitchFamily="49" charset="0"/>
              </a:rPr>
              <a:t>, &amp;</a:t>
            </a:r>
            <a:r>
              <a:rPr lang="en-US" altLang="zh-CN" sz="1600" dirty="0" err="1">
                <a:latin typeface="Courier New" pitchFamily="49" charset="0"/>
              </a:rPr>
              <a:t>str</a:t>
            </a:r>
            <a:r>
              <a:rPr lang="en-US" altLang="zh-CN" sz="1600" dirty="0">
                <a:latin typeface="Courier New" pitchFamily="49" charset="0"/>
              </a:rPr>
              <a:t>);</a:t>
            </a:r>
            <a:endParaRPr lang="en-US" altLang="zh-CN" sz="1600" dirty="0"/>
          </a:p>
          <a:p>
            <a:pPr indent="269875" eaLnBrk="0" hangingPunct="0">
              <a:tabLst>
                <a:tab pos="600075" algn="l"/>
              </a:tabLst>
            </a:pPr>
            <a:r>
              <a:rPr lang="en-US" altLang="zh-CN" sz="1600" dirty="0">
                <a:latin typeface="Courier New" pitchFamily="49" charset="0"/>
              </a:rPr>
              <a:t>7	 while (</a:t>
            </a:r>
            <a:r>
              <a:rPr lang="en-US" altLang="zh-CN" sz="1600" dirty="0" err="1">
                <a:latin typeface="Courier New" pitchFamily="49" charset="0"/>
              </a:rPr>
              <a:t>i</a:t>
            </a:r>
            <a:r>
              <a:rPr lang="en-US" altLang="zh-CN" sz="1600" dirty="0">
                <a:latin typeface="Courier New" pitchFamily="49" charset="0"/>
              </a:rPr>
              <a:t>&lt;5)</a:t>
            </a:r>
            <a:endParaRPr lang="en-US" altLang="zh-CN" sz="1600" dirty="0"/>
          </a:p>
          <a:p>
            <a:pPr indent="269875" eaLnBrk="0" hangingPunct="0">
              <a:tabLst>
                <a:tab pos="600075" algn="l"/>
              </a:tabLst>
            </a:pPr>
            <a:r>
              <a:rPr lang="en-US" altLang="zh-CN" sz="1600" dirty="0">
                <a:latin typeface="Courier New" pitchFamily="49" charset="0"/>
              </a:rPr>
              <a:t>8	 {</a:t>
            </a:r>
            <a:endParaRPr lang="en-US" altLang="zh-CN" sz="1600" dirty="0"/>
          </a:p>
          <a:p>
            <a:pPr indent="269875" eaLnBrk="0" hangingPunct="0">
              <a:tabLst>
                <a:tab pos="600075" algn="l"/>
              </a:tabLst>
            </a:pPr>
            <a:r>
              <a:rPr lang="en-US" altLang="zh-CN" sz="1600" dirty="0">
                <a:latin typeface="Courier New" pitchFamily="49" charset="0"/>
              </a:rPr>
              <a:t>9		if (</a:t>
            </a:r>
            <a:r>
              <a:rPr lang="en-US" altLang="zh-CN" sz="1600" dirty="0" err="1">
                <a:latin typeface="Courier New" pitchFamily="49" charset="0"/>
              </a:rPr>
              <a:t>str</a:t>
            </a:r>
            <a:r>
              <a:rPr lang="en-US" altLang="zh-CN" sz="1600" dirty="0">
                <a:latin typeface="Courier New" pitchFamily="49" charset="0"/>
              </a:rPr>
              <a:t>=</a:t>
            </a:r>
            <a:r>
              <a:rPr lang="en-US" altLang="zh-CN" sz="1600" dirty="0"/>
              <a:t>’</a:t>
            </a:r>
            <a:r>
              <a:rPr lang="en-US" altLang="zh-CN" sz="1600" dirty="0">
                <a:latin typeface="Courier New" pitchFamily="49" charset="0"/>
              </a:rPr>
              <a:t>T</a:t>
            </a:r>
            <a:r>
              <a:rPr lang="en-US" altLang="zh-CN" sz="1600" dirty="0"/>
              <a:t>’</a:t>
            </a:r>
            <a:r>
              <a:rPr lang="en-US" altLang="zh-CN" sz="1600" dirty="0">
                <a:latin typeface="Courier New" pitchFamily="49" charset="0"/>
              </a:rPr>
              <a:t>) </a:t>
            </a:r>
            <a:endParaRPr lang="en-US" altLang="zh-CN" sz="1600" dirty="0"/>
          </a:p>
          <a:p>
            <a:pPr indent="269875" eaLnBrk="0" hangingPunct="0">
              <a:tabLst>
                <a:tab pos="600075" algn="l"/>
              </a:tabLst>
            </a:pPr>
            <a:r>
              <a:rPr lang="en-US" altLang="zh-CN" sz="1600" dirty="0">
                <a:latin typeface="Courier New" pitchFamily="49" charset="0"/>
              </a:rPr>
              <a:t>10			num1++;</a:t>
            </a:r>
            <a:endParaRPr lang="en-US" altLang="zh-CN" sz="1600" dirty="0"/>
          </a:p>
          <a:p>
            <a:pPr indent="269875" eaLnBrk="0" hangingPunct="0">
              <a:tabLst>
                <a:tab pos="600075" algn="l"/>
              </a:tabLst>
            </a:pPr>
            <a:r>
              <a:rPr lang="en-US" altLang="zh-CN" sz="1600" dirty="0">
                <a:latin typeface="Courier New" pitchFamily="49" charset="0"/>
              </a:rPr>
              <a:t>11		else if (</a:t>
            </a:r>
            <a:r>
              <a:rPr lang="en-US" altLang="zh-CN" sz="1600" dirty="0" err="1">
                <a:latin typeface="Courier New" pitchFamily="49" charset="0"/>
              </a:rPr>
              <a:t>str</a:t>
            </a:r>
            <a:r>
              <a:rPr lang="en-US" altLang="zh-CN" sz="1600" dirty="0">
                <a:latin typeface="Courier New" pitchFamily="49" charset="0"/>
              </a:rPr>
              <a:t>=</a:t>
            </a:r>
            <a:r>
              <a:rPr lang="en-US" altLang="zh-CN" sz="1600" dirty="0"/>
              <a:t>’</a:t>
            </a:r>
            <a:r>
              <a:rPr lang="en-US" altLang="zh-CN" sz="1600" dirty="0">
                <a:latin typeface="Courier New" pitchFamily="49" charset="0"/>
              </a:rPr>
              <a:t>F</a:t>
            </a:r>
            <a:r>
              <a:rPr lang="en-US" altLang="zh-CN" sz="1600" dirty="0"/>
              <a:t>’</a:t>
            </a:r>
            <a:r>
              <a:rPr lang="en-US" altLang="zh-CN" sz="1600" dirty="0">
                <a:latin typeface="Courier New" pitchFamily="49" charset="0"/>
              </a:rPr>
              <a:t>)</a:t>
            </a:r>
            <a:endParaRPr lang="en-US" altLang="zh-CN" sz="1600" dirty="0"/>
          </a:p>
          <a:p>
            <a:pPr indent="269875" eaLnBrk="0" hangingPunct="0">
              <a:tabLst>
                <a:tab pos="600075" algn="l"/>
              </a:tabLst>
            </a:pPr>
            <a:r>
              <a:rPr lang="en-US" altLang="zh-CN" sz="1600" dirty="0">
                <a:latin typeface="Courier New" pitchFamily="49" charset="0"/>
              </a:rPr>
              <a:t>12		{</a:t>
            </a:r>
            <a:endParaRPr lang="en-US" altLang="zh-CN" sz="1600" dirty="0"/>
          </a:p>
          <a:p>
            <a:pPr indent="269875" eaLnBrk="0" hangingPunct="0">
              <a:tabLst>
                <a:tab pos="600075" algn="l"/>
              </a:tabLst>
            </a:pPr>
            <a:r>
              <a:rPr lang="en-US" altLang="zh-CN" sz="1600" dirty="0">
                <a:latin typeface="Courier New" pitchFamily="49" charset="0"/>
              </a:rPr>
              <a:t>13		  score=score-10;</a:t>
            </a:r>
            <a:endParaRPr lang="en-US" altLang="zh-CN" sz="1600" dirty="0"/>
          </a:p>
          <a:p>
            <a:pPr indent="269875" eaLnBrk="0" hangingPunct="0">
              <a:tabLst>
                <a:tab pos="600075" algn="l"/>
              </a:tabLst>
            </a:pPr>
            <a:r>
              <a:rPr lang="en-US" altLang="zh-CN" sz="1600" dirty="0">
                <a:latin typeface="Courier New" pitchFamily="49" charset="0"/>
              </a:rPr>
              <a:t>14		  num2 ++;</a:t>
            </a:r>
            <a:endParaRPr lang="en-US" altLang="zh-CN" sz="1600" dirty="0"/>
          </a:p>
          <a:p>
            <a:pPr indent="269875" eaLnBrk="0" hangingPunct="0">
              <a:tabLst>
                <a:tab pos="600075" algn="l"/>
              </a:tabLst>
            </a:pPr>
            <a:r>
              <a:rPr lang="en-US" altLang="zh-CN" sz="1600" dirty="0">
                <a:latin typeface="Courier New" pitchFamily="49" charset="0"/>
              </a:rPr>
              <a:t>15		 }</a:t>
            </a:r>
            <a:endParaRPr lang="en-US" altLang="zh-CN" sz="1600" dirty="0"/>
          </a:p>
          <a:p>
            <a:pPr indent="269875" eaLnBrk="0" hangingPunct="0">
              <a:tabLst>
                <a:tab pos="600075" algn="l"/>
              </a:tabLst>
            </a:pPr>
            <a:r>
              <a:rPr lang="en-US" altLang="zh-CN" sz="1600" dirty="0">
                <a:latin typeface="Courier New" pitchFamily="49" charset="0"/>
              </a:rPr>
              <a:t>16		</a:t>
            </a:r>
            <a:r>
              <a:rPr lang="en-US" altLang="zh-CN" sz="1600" dirty="0" err="1">
                <a:latin typeface="Courier New" pitchFamily="49" charset="0"/>
              </a:rPr>
              <a:t>i</a:t>
            </a:r>
            <a:r>
              <a:rPr lang="en-US" altLang="zh-CN" sz="1600" dirty="0">
                <a:latin typeface="Courier New" pitchFamily="49" charset="0"/>
              </a:rPr>
              <a:t>++;</a:t>
            </a:r>
            <a:endParaRPr lang="en-US" altLang="zh-CN" sz="1600" dirty="0"/>
          </a:p>
          <a:p>
            <a:pPr indent="269875" eaLnBrk="0" hangingPunct="0">
              <a:tabLst>
                <a:tab pos="600075" algn="l"/>
              </a:tabLst>
            </a:pPr>
            <a:r>
              <a:rPr lang="en-US" altLang="zh-CN" sz="1600" dirty="0">
                <a:latin typeface="Courier New" pitchFamily="49" charset="0"/>
              </a:rPr>
              <a:t>17	 }</a:t>
            </a:r>
            <a:endParaRPr lang="en-US" altLang="zh-CN" sz="1600" dirty="0"/>
          </a:p>
          <a:p>
            <a:pPr indent="269875" eaLnBrk="0" hangingPunct="0">
              <a:tabLst>
                <a:tab pos="600075" algn="l"/>
              </a:tabLst>
            </a:pPr>
            <a:r>
              <a:rPr lang="en-US" altLang="zh-CN" sz="1600" dirty="0">
                <a:latin typeface="Courier New" pitchFamily="49" charset="0"/>
              </a:rPr>
              <a:t>18	 </a:t>
            </a:r>
            <a:r>
              <a:rPr lang="en-US" altLang="zh-CN" sz="1600" dirty="0" err="1">
                <a:latin typeface="Courier New" pitchFamily="49" charset="0"/>
              </a:rPr>
              <a:t>printf</a:t>
            </a:r>
            <a:r>
              <a:rPr lang="en-US" altLang="zh-CN" sz="1600" dirty="0">
                <a:latin typeface="Courier New" pitchFamily="49" charset="0"/>
              </a:rPr>
              <a:t> (</a:t>
            </a:r>
            <a:r>
              <a:rPr lang="en-US" altLang="zh-CN" sz="1600" dirty="0"/>
              <a:t>“</a:t>
            </a:r>
            <a:r>
              <a:rPr lang="en-US" altLang="zh-CN" sz="1600" dirty="0">
                <a:latin typeface="Courier New" pitchFamily="49" charset="0"/>
              </a:rPr>
              <a:t>num1=%d, num2=%d, score=%d\n</a:t>
            </a:r>
            <a:r>
              <a:rPr lang="en-US" altLang="zh-CN" sz="1600" dirty="0"/>
              <a:t>”</a:t>
            </a:r>
            <a:r>
              <a:rPr lang="en-US" altLang="zh-CN" sz="1600" dirty="0">
                <a:latin typeface="Courier New" pitchFamily="49" charset="0"/>
              </a:rPr>
              <a:t>, num1, num2, score);</a:t>
            </a:r>
            <a:endParaRPr lang="en-US" altLang="zh-CN" sz="1600" dirty="0"/>
          </a:p>
          <a:p>
            <a:pPr indent="269875" eaLnBrk="0" hangingPunct="0">
              <a:tabLst>
                <a:tab pos="600075" algn="l"/>
              </a:tabLst>
            </a:pPr>
            <a:r>
              <a:rPr lang="en-US" altLang="zh-CN" sz="1600" dirty="0">
                <a:latin typeface="Courier New" pitchFamily="49" charset="0"/>
              </a:rPr>
              <a:t>19	}</a:t>
            </a:r>
            <a:endParaRPr lang="en-US" altLang="zh-CN" sz="1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3"/>
          <p:cNvPicPr>
            <a:picLocks noChangeAspect="1" noChangeArrowheads="1"/>
          </p:cNvPicPr>
          <p:nvPr/>
        </p:nvPicPr>
        <p:blipFill>
          <a:blip r:embed="rId2"/>
          <a:srcRect/>
          <a:stretch>
            <a:fillRect/>
          </a:stretch>
        </p:blipFill>
        <p:spPr bwMode="auto">
          <a:xfrm>
            <a:off x="3059113" y="1557338"/>
            <a:ext cx="2881312" cy="3929062"/>
          </a:xfrm>
          <a:prstGeom prst="rect">
            <a:avLst/>
          </a:prstGeom>
          <a:noFill/>
          <a:ln w="9525">
            <a:noFill/>
            <a:miter lim="800000"/>
            <a:headEnd/>
            <a:tailEnd/>
          </a:ln>
        </p:spPr>
      </p:pic>
      <p:sp>
        <p:nvSpPr>
          <p:cNvPr id="4"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2.4.2.2 </a:t>
            </a:r>
            <a:r>
              <a:rPr lang="zh-CN" altLang="en-US" sz="3600" cap="all" dirty="0">
                <a:effectLst>
                  <a:reflection blurRad="12700" stA="48000" endA="300" endPos="55000" dir="5400000" sy="-90000" algn="bl" rotWithShape="0"/>
                </a:effectLst>
              </a:rPr>
              <a:t>独立路径测试</a:t>
            </a:r>
          </a:p>
        </p:txBody>
      </p:sp>
      <p:sp>
        <p:nvSpPr>
          <p:cNvPr id="5"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25957" name="矩形 5"/>
          <p:cNvSpPr>
            <a:spLocks noChangeArrowheads="1"/>
          </p:cNvSpPr>
          <p:nvPr/>
        </p:nvSpPr>
        <p:spPr bwMode="auto">
          <a:xfrm>
            <a:off x="3143250" y="5715000"/>
            <a:ext cx="2873375" cy="369888"/>
          </a:xfrm>
          <a:prstGeom prst="rect">
            <a:avLst/>
          </a:prstGeom>
          <a:noFill/>
          <a:ln w="9525">
            <a:noFill/>
            <a:miter lim="800000"/>
            <a:headEnd/>
            <a:tailEnd/>
          </a:ln>
        </p:spPr>
        <p:txBody>
          <a:bodyPr wrap="none">
            <a:spAutoFit/>
          </a:bodyPr>
          <a:lstStyle/>
          <a:p>
            <a:r>
              <a:rPr lang="zh-CN" altLang="en-US">
                <a:latin typeface="Franklin Gothic Book" pitchFamily="34" charset="0"/>
                <a:ea typeface="华文楷体" pitchFamily="2" charset="-122"/>
              </a:rPr>
              <a:t>图</a:t>
            </a:r>
            <a:r>
              <a:rPr lang="en-US" altLang="zh-CN">
                <a:latin typeface="Franklin Gothic Book" pitchFamily="34" charset="0"/>
                <a:ea typeface="华文楷体" pitchFamily="2" charset="-122"/>
              </a:rPr>
              <a:t>2-11 </a:t>
            </a:r>
            <a:r>
              <a:rPr lang="zh-CN" altLang="en-US">
                <a:latin typeface="Franklin Gothic Book" pitchFamily="34" charset="0"/>
                <a:ea typeface="华文楷体" pitchFamily="2" charset="-122"/>
              </a:rPr>
              <a:t>程序</a:t>
            </a:r>
            <a:r>
              <a:rPr lang="en-US" altLang="zh-CN">
                <a:latin typeface="Franklin Gothic Book" pitchFamily="34" charset="0"/>
                <a:ea typeface="华文楷体" pitchFamily="2" charset="-122"/>
              </a:rPr>
              <a:t>4-2</a:t>
            </a:r>
            <a:r>
              <a:rPr lang="zh-CN" altLang="en-US">
                <a:latin typeface="Franklin Gothic Book" pitchFamily="34" charset="0"/>
                <a:ea typeface="华文楷体" pitchFamily="2" charset="-122"/>
              </a:rPr>
              <a:t>的控制流图</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4.4</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1</a:t>
            </a:r>
            <a:r>
              <a:rPr lang="en-US" sz="3600" cap="all" dirty="0" smtClean="0">
                <a:effectLst>
                  <a:reflection blurRad="12700" stA="48000" endA="300" endPos="55000" dir="5400000" sy="-90000" algn="bl" rotWithShape="0"/>
                </a:effectLst>
              </a:rPr>
              <a:t>  </a:t>
            </a:r>
            <a:r>
              <a:rPr lang="en-US" sz="3600" cap="all" dirty="0">
                <a:effectLst>
                  <a:reflection blurRad="12700" stA="48000" endA="300" endPos="55000" dir="5400000" sy="-90000" algn="bl" rotWithShape="0"/>
                </a:effectLst>
              </a:rPr>
              <a:t>Z</a:t>
            </a:r>
            <a:r>
              <a:rPr lang="zh-CN" altLang="en-US" sz="3600" cap="all" dirty="0">
                <a:effectLst>
                  <a:reflection blurRad="12700" stA="48000" endA="300" endPos="55000" dir="5400000" sy="-90000" algn="bl" rotWithShape="0"/>
                </a:effectLst>
              </a:rPr>
              <a:t>路径覆盖测试</a:t>
            </a:r>
          </a:p>
        </p:txBody>
      </p:sp>
      <p:sp>
        <p:nvSpPr>
          <p:cNvPr id="5"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132100" name="矩形 5"/>
          <p:cNvSpPr>
            <a:spLocks noChangeArrowheads="1"/>
          </p:cNvSpPr>
          <p:nvPr/>
        </p:nvSpPr>
        <p:spPr bwMode="auto">
          <a:xfrm>
            <a:off x="428625" y="1500188"/>
            <a:ext cx="8429625" cy="4401205"/>
          </a:xfrm>
          <a:prstGeom prst="rect">
            <a:avLst/>
          </a:prstGeom>
          <a:noFill/>
          <a:ln w="9525">
            <a:noFill/>
            <a:miter lim="800000"/>
            <a:headEnd/>
            <a:tailEnd/>
          </a:ln>
        </p:spPr>
        <p:txBody>
          <a:bodyPr wrap="square">
            <a:spAutoFit/>
          </a:bodyPr>
          <a:lstStyle/>
          <a:p>
            <a:r>
              <a:rPr lang="zh-CN" altLang="en-US" sz="2000" dirty="0">
                <a:latin typeface="Franklin Gothic Book" pitchFamily="34" charset="0"/>
                <a:ea typeface="华文楷体" pitchFamily="2" charset="-122"/>
              </a:rPr>
              <a:t>   </a:t>
            </a:r>
            <a:r>
              <a:rPr lang="zh-CN" altLang="en-US" sz="2000" dirty="0" smtClean="0">
                <a:latin typeface="Franklin Gothic Book" pitchFamily="34" charset="0"/>
                <a:ea typeface="华文楷体" pitchFamily="2" charset="-122"/>
              </a:rPr>
              <a:t>    和</a:t>
            </a:r>
            <a:r>
              <a:rPr lang="zh-CN" altLang="en-US" sz="2000" dirty="0">
                <a:latin typeface="Franklin Gothic Book" pitchFamily="34" charset="0"/>
                <a:ea typeface="华文楷体" pitchFamily="2" charset="-122"/>
              </a:rPr>
              <a:t>独立路径选择一样，</a:t>
            </a:r>
            <a:r>
              <a:rPr lang="en-US" altLang="zh-CN" sz="2000" dirty="0">
                <a:latin typeface="Franklin Gothic Book" pitchFamily="34" charset="0"/>
                <a:ea typeface="华文楷体" pitchFamily="2" charset="-122"/>
              </a:rPr>
              <a:t>Z</a:t>
            </a:r>
            <a:r>
              <a:rPr lang="zh-CN" altLang="en-US" sz="2000" dirty="0">
                <a:latin typeface="Franklin Gothic Book" pitchFamily="34" charset="0"/>
                <a:ea typeface="华文楷体" pitchFamily="2" charset="-122"/>
              </a:rPr>
              <a:t>路径覆盖也是一种常见的路径覆盖方法。可以说</a:t>
            </a:r>
            <a:r>
              <a:rPr lang="en-US" altLang="zh-CN" sz="2000" dirty="0">
                <a:latin typeface="Franklin Gothic Book" pitchFamily="34" charset="0"/>
                <a:ea typeface="华文楷体" pitchFamily="2" charset="-122"/>
              </a:rPr>
              <a:t>Z</a:t>
            </a:r>
            <a:r>
              <a:rPr lang="zh-CN" altLang="en-US" sz="2000" dirty="0">
                <a:latin typeface="Franklin Gothic Book" pitchFamily="34" charset="0"/>
                <a:ea typeface="华文楷体" pitchFamily="2" charset="-122"/>
              </a:rPr>
              <a:t>路径覆盖是路径覆盖面的一种变体。对于语句较少的简单程序，路径覆盖是具有可行性的。但是对于源代码很多的复杂程序，或者对于含有较多条件语句和较多循环体的程序来说，需要测试的路径数目会成倍增长，达到一个巨大数字，以至于无法实现路径覆盖。</a:t>
            </a:r>
          </a:p>
          <a:p>
            <a:r>
              <a:rPr lang="zh-CN" altLang="en-US" sz="2000" dirty="0">
                <a:latin typeface="Franklin Gothic Book" pitchFamily="34" charset="0"/>
                <a:ea typeface="华文楷体" pitchFamily="2" charset="-122"/>
              </a:rPr>
              <a:t>   </a:t>
            </a:r>
            <a:r>
              <a:rPr lang="zh-CN" altLang="en-US" sz="2000" dirty="0" smtClean="0">
                <a:latin typeface="Franklin Gothic Book" pitchFamily="34" charset="0"/>
                <a:ea typeface="华文楷体" pitchFamily="2" charset="-122"/>
              </a:rPr>
              <a:t>    为了</a:t>
            </a:r>
            <a:r>
              <a:rPr lang="zh-CN" altLang="en-US" sz="2000" dirty="0">
                <a:latin typeface="Franklin Gothic Book" pitchFamily="34" charset="0"/>
                <a:ea typeface="华文楷体" pitchFamily="2" charset="-122"/>
              </a:rPr>
              <a:t>解决这一问题，必须舍弃一些不重要的因素，简化循环结构，从而极大地减少路径的数量，使得覆盖这些有限的路径成为可能。采用简化循环方法的路径覆盖就是</a:t>
            </a:r>
            <a:r>
              <a:rPr lang="en-US" altLang="zh-CN" sz="2000" dirty="0">
                <a:latin typeface="Franklin Gothic Book" pitchFamily="34" charset="0"/>
                <a:ea typeface="华文楷体" pitchFamily="2" charset="-122"/>
              </a:rPr>
              <a:t>Z</a:t>
            </a:r>
            <a:r>
              <a:rPr lang="zh-CN" altLang="en-US" sz="2000" dirty="0">
                <a:latin typeface="Franklin Gothic Book" pitchFamily="34" charset="0"/>
                <a:ea typeface="华文楷体" pitchFamily="2" charset="-122"/>
              </a:rPr>
              <a:t>路径覆盖。</a:t>
            </a:r>
          </a:p>
          <a:p>
            <a:r>
              <a:rPr lang="zh-CN" altLang="en-US" sz="2000" dirty="0">
                <a:latin typeface="Franklin Gothic Book" pitchFamily="34" charset="0"/>
                <a:ea typeface="华文楷体" pitchFamily="2" charset="-122"/>
              </a:rPr>
              <a:t>   </a:t>
            </a:r>
            <a:r>
              <a:rPr lang="zh-CN" altLang="en-US" sz="2000" dirty="0" smtClean="0">
                <a:latin typeface="Franklin Gothic Book" pitchFamily="34" charset="0"/>
                <a:ea typeface="华文楷体" pitchFamily="2" charset="-122"/>
              </a:rPr>
              <a:t>  所谓</a:t>
            </a:r>
            <a:r>
              <a:rPr lang="zh-CN" altLang="en-US" sz="2000" dirty="0">
                <a:latin typeface="Franklin Gothic Book" pitchFamily="34" charset="0"/>
                <a:ea typeface="华文楷体" pitchFamily="2" charset="-122"/>
              </a:rPr>
              <a:t>简化循环就是减少循环的次数。不考虑循环体的形式和复杂度如何，也不考虑循环体实际上需要执行多少次，只考虑通过循环体零次和一次这两种情况。这里的零次循环是指跳过循环体，从循环体的入口直接到循环体的出口。通过一次循环体是指检查循环初始值。</a:t>
            </a:r>
          </a:p>
          <a:p>
            <a:r>
              <a:rPr lang="zh-CN" altLang="en-US" sz="2000" dirty="0">
                <a:latin typeface="Franklin Gothic Book" pitchFamily="34" charset="0"/>
                <a:ea typeface="华文楷体" pitchFamily="2" charset="-122"/>
              </a:rPr>
              <a:t>根据简化循环的思路，循环要么执行，要么跳过，这和判定分支的效果是一样的。可见，简化循环就是将循环结构转变成选择结构。</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矩形 1"/>
          <p:cNvSpPr>
            <a:spLocks noChangeArrowheads="1"/>
          </p:cNvSpPr>
          <p:nvPr/>
        </p:nvSpPr>
        <p:spPr bwMode="auto">
          <a:xfrm>
            <a:off x="571500" y="928688"/>
            <a:ext cx="7786688" cy="3108325"/>
          </a:xfrm>
          <a:prstGeom prst="rect">
            <a:avLst/>
          </a:prstGeom>
          <a:noFill/>
          <a:ln w="9525">
            <a:noFill/>
            <a:miter lim="800000"/>
            <a:headEnd/>
            <a:tailEnd/>
          </a:ln>
        </p:spPr>
        <p:txBody>
          <a:bodyPr>
            <a:spAutoFit/>
          </a:bodyPr>
          <a:lstStyle/>
          <a:p>
            <a:r>
              <a:rPr lang="zh-CN" altLang="en-US" sz="2800"/>
              <a:t>对于程序中所有的路径可以用路径树来表示。当得到某一程序路径树后，从其根节点开始，一次遍历，再回到根节点时，把锁经历的叶节点名排列起来就得到一个路径。如果我们设法遍历了所以叶节点，就得到所有的路径，当得到所有的路径后，生成每个路径的测试用例，就可以得到</a:t>
            </a:r>
            <a:r>
              <a:rPr lang="en-US" altLang="zh-CN" sz="2800"/>
              <a:t>Z</a:t>
            </a:r>
            <a:r>
              <a:rPr lang="zh-CN" altLang="en-US" sz="2800"/>
              <a:t>路径的覆盖测试。</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矩形 1"/>
          <p:cNvSpPr>
            <a:spLocks noChangeArrowheads="1"/>
          </p:cNvSpPr>
          <p:nvPr/>
        </p:nvSpPr>
        <p:spPr bwMode="auto">
          <a:xfrm>
            <a:off x="785813" y="785813"/>
            <a:ext cx="7215187" cy="4832092"/>
          </a:xfrm>
          <a:prstGeom prst="rect">
            <a:avLst/>
          </a:prstGeom>
          <a:noFill/>
          <a:ln w="9525">
            <a:noFill/>
            <a:miter lim="800000"/>
            <a:headEnd/>
            <a:tailEnd/>
          </a:ln>
        </p:spPr>
        <p:txBody>
          <a:bodyPr>
            <a:spAutoFit/>
          </a:bodyPr>
          <a:lstStyle/>
          <a:p>
            <a:r>
              <a:rPr lang="zh-CN" altLang="en-US" sz="2200" dirty="0"/>
              <a:t>白盒测试的策略：</a:t>
            </a:r>
            <a:endParaRPr lang="en-US" altLang="zh-CN" sz="2200" dirty="0"/>
          </a:p>
          <a:p>
            <a:r>
              <a:rPr lang="zh-CN" altLang="en-US" sz="2200" dirty="0" smtClean="0"/>
              <a:t>       在</a:t>
            </a:r>
            <a:r>
              <a:rPr lang="zh-CN" altLang="en-US" sz="2200" dirty="0"/>
              <a:t>测试中，应尽量先用工具进行静态结构分析</a:t>
            </a:r>
            <a:endParaRPr lang="en-US" altLang="zh-CN" sz="2200" dirty="0"/>
          </a:p>
          <a:p>
            <a:r>
              <a:rPr lang="zh-CN" altLang="en-US" sz="2200" dirty="0" smtClean="0"/>
              <a:t>       测试</a:t>
            </a:r>
            <a:r>
              <a:rPr lang="zh-CN" altLang="en-US" sz="2200" dirty="0"/>
              <a:t>组可采用先静态后动态的组合方式，先进行静态结构测试分析，代码检查和静态质量度量，再进行覆盖率</a:t>
            </a:r>
            <a:r>
              <a:rPr lang="zh-CN" altLang="en-US" sz="2200" dirty="0" smtClean="0"/>
              <a:t>测试利用</a:t>
            </a:r>
            <a:r>
              <a:rPr lang="zh-CN" altLang="en-US" sz="2200" dirty="0"/>
              <a:t>静态分析的结果作为引导，通过代码检查和动态测试的方式对静态分析结果进行进一半的确认，使测试工作更为</a:t>
            </a:r>
            <a:r>
              <a:rPr lang="zh-CN" altLang="en-US" sz="2200" dirty="0" smtClean="0"/>
              <a:t>有效。</a:t>
            </a:r>
            <a:endParaRPr lang="en-US" altLang="zh-CN" sz="2200" dirty="0"/>
          </a:p>
          <a:p>
            <a:r>
              <a:rPr lang="zh-CN" altLang="en-US" sz="2200" dirty="0" smtClean="0"/>
              <a:t>        覆盖</a:t>
            </a:r>
            <a:r>
              <a:rPr lang="zh-CN" altLang="en-US" sz="2200" dirty="0"/>
              <a:t>测试是白盒测试的重点，一般可用基本路径测试法达到语句覆盖标准，对于软件的重点模块，应使用多种覆盖率标准衡量代码的覆盖率</a:t>
            </a:r>
            <a:endParaRPr lang="en-US" altLang="zh-CN" sz="2200" dirty="0"/>
          </a:p>
          <a:p>
            <a:r>
              <a:rPr lang="zh-CN" altLang="en-US" sz="2200" dirty="0" smtClean="0"/>
              <a:t>       在</a:t>
            </a:r>
            <a:r>
              <a:rPr lang="zh-CN" altLang="en-US" sz="2200" dirty="0"/>
              <a:t>不同测试阶段，测试的侧重点不同，在单元测试阶段，以代码检查，逻辑覆盖为主，在集成测试阶段，需要增加静态结构分析，静态质量度量，在系统测试阶段，应根据黑盒测试的结果，采取相应的白盒测试。</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t>2.4.3  </a:t>
            </a:r>
            <a:r>
              <a:rPr lang="zh-CN" altLang="en-US" dirty="0" smtClean="0"/>
              <a:t>其他白盒测试的方法</a:t>
            </a:r>
            <a:endParaRPr lang="zh-CN" altLang="en-US" dirty="0"/>
          </a:p>
        </p:txBody>
      </p:sp>
      <p:sp>
        <p:nvSpPr>
          <p:cNvPr id="135171" name="内容占位符 2"/>
          <p:cNvSpPr>
            <a:spLocks noGrp="1"/>
          </p:cNvSpPr>
          <p:nvPr>
            <p:ph sz="quarter" idx="1"/>
          </p:nvPr>
        </p:nvSpPr>
        <p:spPr>
          <a:xfrm>
            <a:off x="457200" y="1600200"/>
            <a:ext cx="7467600" cy="4873625"/>
          </a:xfrm>
        </p:spPr>
        <p:txBody>
          <a:bodyPr/>
          <a:lstStyle/>
          <a:p>
            <a:r>
              <a:rPr lang="en-US" altLang="zh-CN" smtClean="0"/>
              <a:t>1</a:t>
            </a:r>
            <a:r>
              <a:rPr lang="zh-CN" altLang="en-US" smtClean="0"/>
              <a:t>、循环测试</a:t>
            </a:r>
            <a:endParaRPr lang="en-US" altLang="zh-CN" smtClean="0"/>
          </a:p>
          <a:p>
            <a:pPr>
              <a:buFont typeface="Wingdings" pitchFamily="2" charset="2"/>
              <a:buNone/>
            </a:pPr>
            <a:r>
              <a:rPr lang="en-US" altLang="zh-CN" smtClean="0"/>
              <a:t>    </a:t>
            </a:r>
            <a:r>
              <a:rPr lang="zh-CN" altLang="en-US" smtClean="0"/>
              <a:t>是一种着重循环结构有效性测试的白盒测试方法。</a:t>
            </a:r>
            <a:endParaRPr lang="en-US" altLang="zh-CN" smtClean="0"/>
          </a:p>
          <a:p>
            <a:pPr>
              <a:buFont typeface="Wingdings" pitchFamily="2" charset="2"/>
              <a:buNone/>
            </a:pPr>
            <a:r>
              <a:rPr lang="en-US" altLang="zh-CN" smtClean="0"/>
              <a:t>A</a:t>
            </a:r>
            <a:r>
              <a:rPr lang="zh-CN" altLang="en-US" smtClean="0"/>
              <a:t>、简单循环</a:t>
            </a:r>
            <a:endParaRPr lang="en-US" altLang="zh-CN" smtClean="0"/>
          </a:p>
          <a:p>
            <a:pPr>
              <a:buFont typeface="Wingdings" pitchFamily="2" charset="2"/>
              <a:buNone/>
            </a:pPr>
            <a:r>
              <a:rPr lang="en-US" altLang="zh-CN" smtClean="0"/>
              <a:t>B</a:t>
            </a:r>
            <a:r>
              <a:rPr lang="zh-CN" altLang="en-US" smtClean="0"/>
              <a:t>、嵌套循环</a:t>
            </a:r>
            <a:endParaRPr lang="en-US" altLang="zh-CN" smtClean="0"/>
          </a:p>
          <a:p>
            <a:pPr>
              <a:buFont typeface="Wingdings" pitchFamily="2" charset="2"/>
              <a:buNone/>
            </a:pPr>
            <a:r>
              <a:rPr lang="en-US" altLang="zh-CN" smtClean="0"/>
              <a:t>C</a:t>
            </a:r>
            <a:r>
              <a:rPr lang="zh-CN" altLang="en-US" smtClean="0"/>
              <a:t>、串接循环</a:t>
            </a:r>
            <a:endParaRPr lang="en-US" altLang="zh-CN" smtClean="0"/>
          </a:p>
          <a:p>
            <a:pPr>
              <a:buFont typeface="Wingdings" pitchFamily="2" charset="2"/>
              <a:buNone/>
            </a:pPr>
            <a:r>
              <a:rPr lang="en-US" altLang="zh-CN" smtClean="0"/>
              <a:t>D</a:t>
            </a:r>
            <a:r>
              <a:rPr lang="zh-CN" altLang="en-US" smtClean="0"/>
              <a:t>、非结构循环</a:t>
            </a:r>
            <a:endParaRPr lang="en-US" altLang="zh-CN" smtClean="0"/>
          </a:p>
          <a:p>
            <a:pPr>
              <a:buFont typeface="Wingdings" pitchFamily="2" charset="2"/>
              <a:buNone/>
            </a:pPr>
            <a:r>
              <a:rPr lang="en-US" altLang="zh-CN" smtClean="0"/>
              <a:t>     2</a:t>
            </a:r>
            <a:r>
              <a:rPr lang="zh-CN" altLang="en-US" smtClean="0"/>
              <a:t>、变异测试</a:t>
            </a:r>
            <a:endParaRPr lang="en-US" altLang="zh-CN" smtClean="0"/>
          </a:p>
          <a:p>
            <a:pPr>
              <a:buFont typeface="Wingdings" pitchFamily="2" charset="2"/>
              <a:buNone/>
            </a:pPr>
            <a:r>
              <a:rPr lang="en-US" altLang="zh-CN" smtClean="0"/>
              <a:t>     </a:t>
            </a:r>
            <a:r>
              <a:rPr lang="zh-CN" altLang="en-US" smtClean="0"/>
              <a:t>是一种故障驱动测试，针对某一类特定程序故障进行的测试。也是一种成熟的排错性测试方法。</a:t>
            </a:r>
            <a:endParaRPr lang="en-US" altLang="zh-CN" smtClean="0"/>
          </a:p>
          <a:p>
            <a:pPr>
              <a:buFont typeface="Wingdings" pitchFamily="2" charset="2"/>
              <a:buNone/>
            </a:pPr>
            <a:r>
              <a:rPr lang="en-US" altLang="zh-CN" smtClean="0"/>
              <a:t>      3</a:t>
            </a:r>
            <a:r>
              <a:rPr lang="zh-CN" altLang="en-US" smtClean="0"/>
              <a:t>、程序插装</a:t>
            </a:r>
            <a:endParaRPr lang="en-US" altLang="zh-CN" smtClean="0"/>
          </a:p>
          <a:p>
            <a:pPr>
              <a:buFont typeface="Wingdings" pitchFamily="2" charset="2"/>
              <a:buNone/>
            </a:pPr>
            <a:r>
              <a:rPr lang="en-US" altLang="zh-CN" smtClean="0"/>
              <a:t>       </a:t>
            </a:r>
            <a:r>
              <a:rPr lang="zh-CN" altLang="en-US" smtClean="0"/>
              <a:t>是借助于在被测试程序中设置点或打印语句进行测试的方法。</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t>2.4.3.4 </a:t>
            </a:r>
            <a:r>
              <a:rPr lang="zh-CN" altLang="en-US" dirty="0" smtClean="0"/>
              <a:t>白盒测试优缺点</a:t>
            </a:r>
            <a:endParaRPr lang="zh-CN" altLang="en-US" dirty="0"/>
          </a:p>
        </p:txBody>
      </p:sp>
      <p:sp>
        <p:nvSpPr>
          <p:cNvPr id="136195" name="内容占位符 2"/>
          <p:cNvSpPr>
            <a:spLocks noGrp="1"/>
          </p:cNvSpPr>
          <p:nvPr>
            <p:ph sz="quarter" idx="1"/>
          </p:nvPr>
        </p:nvSpPr>
        <p:spPr>
          <a:xfrm>
            <a:off x="457200" y="1600200"/>
            <a:ext cx="7467600" cy="4873625"/>
          </a:xfrm>
        </p:spPr>
        <p:txBody>
          <a:bodyPr/>
          <a:lstStyle/>
          <a:p>
            <a:r>
              <a:rPr lang="zh-CN" altLang="en-US" smtClean="0"/>
              <a:t>优点：</a:t>
            </a:r>
            <a:endParaRPr lang="en-US" altLang="zh-CN" smtClean="0"/>
          </a:p>
          <a:p>
            <a:r>
              <a:rPr lang="en-US" altLang="zh-CN" smtClean="0"/>
              <a:t>       </a:t>
            </a:r>
            <a:r>
              <a:rPr lang="zh-CN" altLang="en-US" smtClean="0"/>
              <a:t>可构成测试数据使特定程序部分得到测试。</a:t>
            </a:r>
            <a:endParaRPr lang="en-US" altLang="zh-CN" smtClean="0"/>
          </a:p>
          <a:p>
            <a:r>
              <a:rPr lang="en-US" altLang="zh-CN" smtClean="0"/>
              <a:t>        </a:t>
            </a:r>
            <a:r>
              <a:rPr lang="zh-CN" altLang="en-US" smtClean="0"/>
              <a:t>有一定充分度量手段</a:t>
            </a:r>
            <a:endParaRPr lang="en-US" altLang="zh-CN" smtClean="0"/>
          </a:p>
          <a:p>
            <a:r>
              <a:rPr lang="en-US" altLang="zh-CN" smtClean="0"/>
              <a:t>        </a:t>
            </a:r>
            <a:r>
              <a:rPr lang="zh-CN" altLang="en-US" smtClean="0"/>
              <a:t>可获较多工具支持。</a:t>
            </a:r>
            <a:endParaRPr lang="en-US" altLang="zh-CN" smtClean="0"/>
          </a:p>
          <a:p>
            <a:r>
              <a:rPr lang="zh-CN" altLang="en-US" smtClean="0"/>
              <a:t>缺点</a:t>
            </a:r>
            <a:endParaRPr lang="en-US" altLang="zh-CN" smtClean="0"/>
          </a:p>
          <a:p>
            <a:r>
              <a:rPr lang="en-US" altLang="zh-CN" smtClean="0"/>
              <a:t>        </a:t>
            </a:r>
            <a:r>
              <a:rPr lang="zh-CN" altLang="en-US" smtClean="0"/>
              <a:t>不易生成测试数据。</a:t>
            </a:r>
            <a:endParaRPr lang="en-US" altLang="zh-CN" smtClean="0"/>
          </a:p>
          <a:p>
            <a:r>
              <a:rPr lang="en-US" altLang="zh-CN" smtClean="0"/>
              <a:t>         </a:t>
            </a:r>
            <a:r>
              <a:rPr lang="zh-CN" altLang="en-US" smtClean="0"/>
              <a:t>无法对未实现规格说明的部分进行测试。</a:t>
            </a:r>
            <a:endParaRPr lang="en-US" altLang="zh-CN" smtClean="0"/>
          </a:p>
          <a:p>
            <a:r>
              <a:rPr lang="en-US" altLang="zh-CN" smtClean="0"/>
              <a:t>         </a:t>
            </a:r>
            <a:r>
              <a:rPr lang="zh-CN" altLang="en-US" smtClean="0"/>
              <a:t>工作量大，通常只用于单元测试，有应用局限性。</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71736" y="2357430"/>
            <a:ext cx="3929090" cy="1569660"/>
          </a:xfrm>
          <a:prstGeom prst="rect">
            <a:avLst/>
          </a:prstGeom>
          <a:noFill/>
        </p:spPr>
        <p:txBody>
          <a:bodyPr wrap="square" lIns="91440" tIns="45720" rIns="91440" bIns="45720">
            <a:spAutoFit/>
          </a:bodyPr>
          <a:lstStyle/>
          <a:p>
            <a:pPr algn="ctr"/>
            <a:r>
              <a:rPr lang="zh-CN" altLang="en-US" sz="96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谢谢！</a:t>
            </a:r>
            <a:endParaRPr lang="zh-CN" altLang="en-US" sz="96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.1</a:t>
            </a:r>
            <a:r>
              <a:rPr lang="en-US" altLang="zh-CN" sz="3600" cap="all" dirty="0" smtClean="0">
                <a:effectLst>
                  <a:reflection blurRad="12700" stA="48000" endA="300" endPos="55000" dir="5400000" sy="-90000" algn="bl" rotWithShape="0"/>
                </a:effectLst>
              </a:rPr>
              <a:t>.2</a:t>
            </a:r>
            <a:r>
              <a:rPr lang="en-US" sz="3600" cap="all" dirty="0" smtClean="0">
                <a:effectLst>
                  <a:reflection blurRad="12700" stA="48000" endA="300" endPos="55000" dir="5400000" sy="-90000" algn="bl" rotWithShape="0"/>
                </a:effectLst>
              </a:rPr>
              <a:t>  </a:t>
            </a:r>
            <a:r>
              <a:rPr lang="zh-CN" altLang="en-US" sz="3600" cap="all" dirty="0" smtClean="0">
                <a:effectLst>
                  <a:reflection blurRad="12700" stA="48000" endA="300" endPos="55000" dir="5400000" sy="-90000" algn="bl" rotWithShape="0"/>
                </a:effectLst>
              </a:rPr>
              <a:t>白盒测试的目的</a:t>
            </a:r>
            <a:endParaRPr lang="zh-CN" altLang="en-US" sz="3600" cap="all" dirty="0">
              <a:effectLst>
                <a:reflection blurRad="12700" stA="48000" endA="300" endPos="55000" dir="5400000" sy="-90000" algn="bl" rotWithShape="0"/>
              </a:effectLst>
            </a:endParaRPr>
          </a:p>
        </p:txBody>
      </p:sp>
      <p:sp>
        <p:nvSpPr>
          <p:cNvPr id="31748" name="Rectangle 2"/>
          <p:cNvSpPr>
            <a:spLocks noChangeArrowheads="1"/>
          </p:cNvSpPr>
          <p:nvPr/>
        </p:nvSpPr>
        <p:spPr bwMode="auto">
          <a:xfrm>
            <a:off x="214313" y="1649413"/>
            <a:ext cx="8715375" cy="2862322"/>
          </a:xfrm>
          <a:prstGeom prst="rect">
            <a:avLst/>
          </a:prstGeom>
          <a:noFill/>
          <a:ln w="9525">
            <a:noFill/>
            <a:miter lim="800000"/>
            <a:headEnd/>
            <a:tailEnd/>
          </a:ln>
        </p:spPr>
        <p:txBody>
          <a:bodyPr anchor="ctr">
            <a:spAutoFit/>
          </a:bodyPr>
          <a:lstStyle/>
          <a:p>
            <a:r>
              <a:rPr lang="zh-CN" altLang="en-US" sz="3600" dirty="0" smtClean="0"/>
              <a:t>     白</a:t>
            </a:r>
            <a:r>
              <a:rPr lang="zh-CN" altLang="en-US" sz="3600" dirty="0"/>
              <a:t>盒测试的目的：通过检查软件内部的逻辑结构，对软件中的逻辑路径进行覆盖测试；在程序不同地方设立检查点，检查程序的状态，以确定实际运行状态与预期状态是否一致。</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altLang="zh-CN" sz="3600" cap="all" dirty="0" smtClean="0">
                <a:effectLst>
                  <a:reflection blurRad="12700" stA="48000" endA="300" endPos="55000" dir="5400000" sy="-90000" algn="bl" rotWithShape="0"/>
                </a:effectLst>
              </a:rPr>
              <a:t>4</a:t>
            </a:r>
            <a:r>
              <a:rPr lang="en-US" sz="3600" cap="all" dirty="0" smtClean="0">
                <a:effectLst>
                  <a:reflection blurRad="12700" stA="48000" endA="300" endPos="55000" dir="5400000" sy="-90000" algn="bl" rotWithShape="0"/>
                </a:effectLst>
              </a:rPr>
              <a:t>.</a:t>
            </a:r>
            <a:r>
              <a:rPr lang="en-US" altLang="zh-CN" sz="3600" cap="all" dirty="0" smtClean="0">
                <a:effectLst>
                  <a:reflection blurRad="12700" stA="48000" endA="300" endPos="55000" dir="5400000" sy="-90000" algn="bl" rotWithShape="0"/>
                </a:effectLst>
              </a:rPr>
              <a:t>2</a:t>
            </a:r>
            <a:r>
              <a:rPr lang="en-US" sz="3600" cap="all" dirty="0" smtClean="0">
                <a:effectLst>
                  <a:reflection blurRad="12700" stA="48000" endA="300" endPos="55000" dir="5400000" sy="-90000" algn="bl" rotWithShape="0"/>
                </a:effectLst>
              </a:rPr>
              <a:t>  </a:t>
            </a:r>
            <a:r>
              <a:rPr lang="zh-CN" altLang="en-US" sz="3600" cap="all" dirty="0">
                <a:effectLst>
                  <a:reflection blurRad="12700" stA="48000" endA="300" endPos="55000" dir="5400000" sy="-90000" algn="bl" rotWithShape="0"/>
                </a:effectLst>
              </a:rPr>
              <a:t>白盒</a:t>
            </a:r>
            <a:r>
              <a:rPr lang="zh-CN" altLang="en-US" sz="3600" cap="all" dirty="0" smtClean="0">
                <a:effectLst>
                  <a:reflection blurRad="12700" stA="48000" endA="300" endPos="55000" dir="5400000" sy="-90000" algn="bl" rotWithShape="0"/>
                </a:effectLst>
              </a:rPr>
              <a:t>测试</a:t>
            </a:r>
            <a:r>
              <a:rPr lang="en-US" altLang="zh-CN" sz="3600" cap="all" dirty="0" smtClean="0">
                <a:effectLst>
                  <a:reflection blurRad="12700" stA="48000" endA="300" endPos="55000" dir="5400000" sy="-90000" algn="bl" rotWithShape="0"/>
                </a:effectLst>
              </a:rPr>
              <a:t>-</a:t>
            </a:r>
            <a:r>
              <a:rPr lang="zh-CN" altLang="en-US" sz="3600" cap="all" dirty="0" smtClean="0">
                <a:effectLst>
                  <a:reflection blurRad="12700" stA="48000" endA="300" endPos="55000" dir="5400000" sy="-90000" algn="bl" rotWithShape="0"/>
                </a:effectLst>
              </a:rPr>
              <a:t>逻辑覆盖方法</a:t>
            </a:r>
            <a:endParaRPr lang="zh-CN" altLang="en-US" sz="3600" cap="all" dirty="0">
              <a:effectLst>
                <a:reflection blurRad="12700" stA="48000" endA="300" endPos="55000" dir="5400000" sy="-90000" algn="bl" rotWithShape="0"/>
              </a:effectLst>
            </a:endParaRPr>
          </a:p>
        </p:txBody>
      </p:sp>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94212" name="矩形 4"/>
          <p:cNvSpPr>
            <a:spLocks noChangeArrowheads="1"/>
          </p:cNvSpPr>
          <p:nvPr/>
        </p:nvSpPr>
        <p:spPr bwMode="auto">
          <a:xfrm>
            <a:off x="571500" y="1500188"/>
            <a:ext cx="6286500" cy="4401205"/>
          </a:xfrm>
          <a:prstGeom prst="rect">
            <a:avLst/>
          </a:prstGeom>
          <a:noFill/>
          <a:ln w="9525">
            <a:noFill/>
            <a:miter lim="800000"/>
            <a:headEnd/>
            <a:tailEnd/>
          </a:ln>
        </p:spPr>
        <p:txBody>
          <a:bodyPr>
            <a:spAutoFit/>
          </a:bodyPr>
          <a:lstStyle/>
          <a:p>
            <a:r>
              <a:rPr lang="zh-CN" altLang="en-US" sz="4000" dirty="0">
                <a:latin typeface="Franklin Gothic Book" pitchFamily="34" charset="0"/>
                <a:ea typeface="华文楷体" pitchFamily="2" charset="-122"/>
              </a:rPr>
              <a:t>通常的程序结构覆盖有：</a:t>
            </a:r>
          </a:p>
          <a:p>
            <a:r>
              <a:rPr lang="en-US" altLang="zh-CN" sz="4000" dirty="0" smtClean="0">
                <a:latin typeface="Franklin Gothic Book" pitchFamily="34" charset="0"/>
                <a:ea typeface="华文楷体" pitchFamily="2" charset="-122"/>
              </a:rPr>
              <a:t>1</a:t>
            </a:r>
            <a:r>
              <a:rPr lang="zh-CN" altLang="en-US" sz="4000" dirty="0" smtClean="0">
                <a:latin typeface="Franklin Gothic Book" pitchFamily="34" charset="0"/>
                <a:ea typeface="华文楷体" pitchFamily="2" charset="-122"/>
              </a:rPr>
              <a:t>、语句</a:t>
            </a:r>
            <a:r>
              <a:rPr lang="zh-CN" altLang="en-US" sz="4000" dirty="0">
                <a:latin typeface="Franklin Gothic Book" pitchFamily="34" charset="0"/>
                <a:ea typeface="华文楷体" pitchFamily="2" charset="-122"/>
              </a:rPr>
              <a:t>覆盖；</a:t>
            </a:r>
          </a:p>
          <a:p>
            <a:r>
              <a:rPr lang="en-US" altLang="zh-CN" sz="4000" dirty="0" smtClean="0">
                <a:latin typeface="Franklin Gothic Book" pitchFamily="34" charset="0"/>
                <a:ea typeface="华文楷体" pitchFamily="2" charset="-122"/>
              </a:rPr>
              <a:t>2</a:t>
            </a:r>
            <a:r>
              <a:rPr lang="zh-CN" altLang="en-US" sz="4000" dirty="0" smtClean="0">
                <a:latin typeface="Franklin Gothic Book" pitchFamily="34" charset="0"/>
                <a:ea typeface="华文楷体" pitchFamily="2" charset="-122"/>
              </a:rPr>
              <a:t>、判断</a:t>
            </a:r>
            <a:r>
              <a:rPr lang="zh-CN" altLang="en-US" sz="4000" dirty="0">
                <a:latin typeface="Franklin Gothic Book" pitchFamily="34" charset="0"/>
                <a:ea typeface="华文楷体" pitchFamily="2" charset="-122"/>
              </a:rPr>
              <a:t>覆盖；</a:t>
            </a:r>
          </a:p>
          <a:p>
            <a:r>
              <a:rPr lang="en-US" altLang="zh-CN" sz="4000" dirty="0" smtClean="0">
                <a:latin typeface="Franklin Gothic Book" pitchFamily="34" charset="0"/>
                <a:ea typeface="华文楷体" pitchFamily="2" charset="-122"/>
              </a:rPr>
              <a:t>3</a:t>
            </a:r>
            <a:r>
              <a:rPr lang="zh-CN" altLang="en-US" sz="4000" dirty="0" smtClean="0">
                <a:latin typeface="Franklin Gothic Book" pitchFamily="34" charset="0"/>
                <a:ea typeface="华文楷体" pitchFamily="2" charset="-122"/>
              </a:rPr>
              <a:t>、条件</a:t>
            </a:r>
            <a:r>
              <a:rPr lang="zh-CN" altLang="en-US" sz="4000" dirty="0">
                <a:latin typeface="Franklin Gothic Book" pitchFamily="34" charset="0"/>
                <a:ea typeface="华文楷体" pitchFamily="2" charset="-122"/>
              </a:rPr>
              <a:t>覆盖；</a:t>
            </a:r>
          </a:p>
          <a:p>
            <a:r>
              <a:rPr lang="en-US" altLang="zh-CN" sz="4000" dirty="0" smtClean="0">
                <a:latin typeface="Franklin Gothic Book" pitchFamily="34" charset="0"/>
                <a:ea typeface="华文楷体" pitchFamily="2" charset="-122"/>
              </a:rPr>
              <a:t>4</a:t>
            </a:r>
            <a:r>
              <a:rPr lang="zh-CN" altLang="en-US" sz="4000" dirty="0" smtClean="0">
                <a:latin typeface="Franklin Gothic Book" pitchFamily="34" charset="0"/>
                <a:ea typeface="华文楷体" pitchFamily="2" charset="-122"/>
              </a:rPr>
              <a:t>、判断</a:t>
            </a:r>
            <a:r>
              <a:rPr lang="en-US" altLang="zh-CN" sz="4000" dirty="0">
                <a:latin typeface="Franklin Gothic Book" pitchFamily="34" charset="0"/>
                <a:ea typeface="华文楷体" pitchFamily="2" charset="-122"/>
              </a:rPr>
              <a:t>/</a:t>
            </a:r>
            <a:r>
              <a:rPr lang="zh-CN" altLang="en-US" sz="4000" dirty="0">
                <a:latin typeface="Franklin Gothic Book" pitchFamily="34" charset="0"/>
                <a:ea typeface="华文楷体" pitchFamily="2" charset="-122"/>
              </a:rPr>
              <a:t>条件覆盖；</a:t>
            </a:r>
          </a:p>
          <a:p>
            <a:r>
              <a:rPr lang="en-US" altLang="zh-CN" sz="4000" dirty="0" smtClean="0">
                <a:latin typeface="Franklin Gothic Book" pitchFamily="34" charset="0"/>
                <a:ea typeface="华文楷体" pitchFamily="2" charset="-122"/>
              </a:rPr>
              <a:t>5</a:t>
            </a:r>
            <a:r>
              <a:rPr lang="zh-CN" altLang="en-US" sz="4000" dirty="0" smtClean="0">
                <a:latin typeface="Franklin Gothic Book" pitchFamily="34" charset="0"/>
                <a:ea typeface="华文楷体" pitchFamily="2" charset="-122"/>
              </a:rPr>
              <a:t>、条件</a:t>
            </a:r>
            <a:r>
              <a:rPr lang="zh-CN" altLang="en-US" sz="4000" dirty="0">
                <a:latin typeface="Franklin Gothic Book" pitchFamily="34" charset="0"/>
                <a:ea typeface="华文楷体" pitchFamily="2" charset="-122"/>
              </a:rPr>
              <a:t>组合覆盖；</a:t>
            </a:r>
          </a:p>
          <a:p>
            <a:r>
              <a:rPr lang="en-US" altLang="zh-CN" sz="4000" dirty="0" smtClean="0">
                <a:latin typeface="Franklin Gothic Book" pitchFamily="34" charset="0"/>
                <a:ea typeface="华文楷体" pitchFamily="2" charset="-122"/>
              </a:rPr>
              <a:t>6</a:t>
            </a:r>
            <a:r>
              <a:rPr lang="zh-CN" altLang="en-US" sz="4000" dirty="0" smtClean="0">
                <a:latin typeface="Franklin Gothic Book" pitchFamily="34" charset="0"/>
                <a:ea typeface="华文楷体" pitchFamily="2" charset="-122"/>
              </a:rPr>
              <a:t>、路径</a:t>
            </a:r>
            <a:r>
              <a:rPr lang="zh-CN" altLang="en-US" sz="4000" dirty="0">
                <a:latin typeface="Franklin Gothic Book" pitchFamily="34" charset="0"/>
                <a:ea typeface="华文楷体" pitchFamily="2" charset="-122"/>
              </a:rPr>
              <a:t>覆盖。</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457200"/>
            <a:ext cx="8686800" cy="841375"/>
          </a:xfrm>
        </p:spPr>
        <p:txBody>
          <a:bodyPr/>
          <a:lstStyle/>
          <a:p>
            <a:pPr eaLnBrk="1" fontAlgn="auto" hangingPunct="1">
              <a:spcAft>
                <a:spcPts val="0"/>
              </a:spcAft>
              <a:defRPr/>
            </a:pPr>
            <a:r>
              <a:rPr lang="en-US" sz="3600" cap="all" dirty="0">
                <a:effectLst>
                  <a:reflection blurRad="12700" stA="48000" endA="300" endPos="55000" dir="5400000" sy="-90000" algn="bl" rotWithShape="0"/>
                </a:effectLst>
              </a:rPr>
              <a:t>2.4  </a:t>
            </a:r>
            <a:r>
              <a:rPr lang="zh-CN" altLang="en-US" sz="3600" cap="all" dirty="0">
                <a:effectLst>
                  <a:reflection blurRad="12700" stA="48000" endA="300" endPos="55000" dir="5400000" sy="-90000" algn="bl" rotWithShape="0"/>
                </a:effectLst>
              </a:rPr>
              <a:t>白盒测试</a:t>
            </a:r>
          </a:p>
        </p:txBody>
      </p:sp>
      <p:pic>
        <p:nvPicPr>
          <p:cNvPr id="5" name="图片 4" descr="图4-1 实例程序流程图.png"/>
          <p:cNvPicPr>
            <a:picLocks noChangeAspect="1"/>
          </p:cNvPicPr>
          <p:nvPr/>
        </p:nvPicPr>
        <p:blipFill>
          <a:blip r:embed="rId2"/>
          <a:stretch>
            <a:fillRect/>
          </a:stretch>
        </p:blipFill>
        <p:spPr>
          <a:xfrm>
            <a:off x="857224" y="1571612"/>
            <a:ext cx="7398318" cy="464347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796908"/>
          </a:xfrm>
        </p:spPr>
        <p:txBody>
          <a:bodyPr>
            <a:normAutofit fontScale="90000"/>
          </a:bodyPr>
          <a:lstStyle/>
          <a:p>
            <a:r>
              <a:rPr lang="en-US" altLang="zh-CN" dirty="0" smtClean="0"/>
              <a:t>4.2.1 </a:t>
            </a:r>
            <a:r>
              <a:rPr lang="zh-CN" altLang="en-US" b="1" dirty="0" smtClean="0"/>
              <a:t>语句覆盖</a:t>
            </a:r>
            <a:r>
              <a:rPr lang="zh-CN" altLang="en-US" dirty="0" smtClean="0"/>
              <a:t/>
            </a:r>
            <a:br>
              <a:rPr lang="zh-CN" altLang="en-US" dirty="0" smtClean="0"/>
            </a:br>
            <a:endParaRPr lang="zh-CN" altLang="en-US" dirty="0"/>
          </a:p>
        </p:txBody>
      </p:sp>
      <p:sp>
        <p:nvSpPr>
          <p:cNvPr id="3" name="内容占位符 2"/>
          <p:cNvSpPr>
            <a:spLocks noGrp="1"/>
          </p:cNvSpPr>
          <p:nvPr>
            <p:ph sz="quarter" idx="1"/>
          </p:nvPr>
        </p:nvSpPr>
        <p:spPr>
          <a:xfrm>
            <a:off x="457200" y="1000108"/>
            <a:ext cx="7467600" cy="5473844"/>
          </a:xfrm>
        </p:spPr>
        <p:txBody>
          <a:bodyPr/>
          <a:lstStyle/>
          <a:p>
            <a:r>
              <a:rPr lang="zh-CN" altLang="en-US" b="1" dirty="0" smtClean="0"/>
              <a:t>①</a:t>
            </a:r>
            <a:r>
              <a:rPr lang="zh-CN" altLang="en-US" b="1" dirty="0" smtClean="0"/>
              <a:t>、主要特点</a:t>
            </a:r>
          </a:p>
          <a:p>
            <a:r>
              <a:rPr lang="zh-CN" altLang="en-US" dirty="0" smtClean="0"/>
              <a:t>语句覆盖是最起码的结构覆盖要求，语句覆盖要求设计足够多的测试用例，使得程序中每条语句至少被执行一次。</a:t>
            </a:r>
          </a:p>
          <a:p>
            <a:r>
              <a:rPr lang="zh-CN" altLang="en-US" b="1" dirty="0" smtClean="0"/>
              <a:t>②、用例设计</a:t>
            </a:r>
          </a:p>
          <a:p>
            <a:r>
              <a:rPr lang="zh-CN" altLang="en-US" dirty="0" smtClean="0"/>
              <a:t>（如果此时将</a:t>
            </a:r>
            <a:r>
              <a:rPr lang="en-US" dirty="0" smtClean="0"/>
              <a:t>A</a:t>
            </a:r>
            <a:r>
              <a:rPr lang="zh-CN" altLang="en-US" dirty="0" smtClean="0"/>
              <a:t>路径上的语句</a:t>
            </a:r>
            <a:r>
              <a:rPr lang="en-US" dirty="0" smtClean="0"/>
              <a:t>1—</a:t>
            </a:r>
            <a:r>
              <a:rPr lang="en-US" altLang="zh-CN" dirty="0" smtClean="0"/>
              <a:t>〉</a:t>
            </a:r>
            <a:r>
              <a:rPr lang="en-US" dirty="0" smtClean="0"/>
              <a:t>T</a:t>
            </a:r>
            <a:r>
              <a:rPr lang="zh-CN" altLang="en-US" dirty="0" smtClean="0"/>
              <a:t>去掉，那么用例如下）</a:t>
            </a:r>
          </a:p>
          <a:p>
            <a:endParaRPr lang="zh-CN" altLang="en-US" dirty="0"/>
          </a:p>
        </p:txBody>
      </p:sp>
      <p:graphicFrame>
        <p:nvGraphicFramePr>
          <p:cNvPr id="4" name="表格 3"/>
          <p:cNvGraphicFramePr>
            <a:graphicFrameLocks noGrp="1"/>
          </p:cNvGraphicFramePr>
          <p:nvPr/>
        </p:nvGraphicFramePr>
        <p:xfrm>
          <a:off x="785786" y="4143380"/>
          <a:ext cx="7215236" cy="1785951"/>
        </p:xfrm>
        <a:graphic>
          <a:graphicData uri="http://schemas.openxmlformats.org/drawingml/2006/table">
            <a:tbl>
              <a:tblPr firstRow="1" bandRow="1">
                <a:tableStyleId>{5C22544A-7EE6-4342-B048-85BDC9FD1C3A}</a:tableStyleId>
              </a:tblPr>
              <a:tblGrid>
                <a:gridCol w="1803809"/>
                <a:gridCol w="1803809"/>
                <a:gridCol w="1803809"/>
                <a:gridCol w="1803809"/>
              </a:tblGrid>
              <a:tr h="595317">
                <a:tc>
                  <a:txBody>
                    <a:bodyPr/>
                    <a:lstStyle/>
                    <a:p>
                      <a:r>
                        <a:rPr lang="zh-CN" altLang="en-US" dirty="0" smtClean="0"/>
                        <a:t>序号</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路径</a:t>
                      </a:r>
                      <a:endParaRPr lang="zh-CN" altLang="en-US" dirty="0"/>
                    </a:p>
                  </a:txBody>
                  <a:tcPr/>
                </a:tc>
              </a:tr>
              <a:tr h="595317">
                <a:tc>
                  <a:txBody>
                    <a:bodyPr/>
                    <a:lstStyle/>
                    <a:p>
                      <a:r>
                        <a:rPr lang="en-US" altLang="zh-CN" dirty="0" smtClean="0"/>
                        <a:t>1</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50</a:t>
                      </a:r>
                      <a:endParaRPr lang="zh-CN" altLang="en-US" dirty="0"/>
                    </a:p>
                  </a:txBody>
                  <a:tcPr/>
                </a:tc>
                <a:tc>
                  <a:txBody>
                    <a:bodyPr/>
                    <a:lstStyle/>
                    <a:p>
                      <a:r>
                        <a:rPr lang="en-US" altLang="zh-CN" dirty="0" smtClean="0"/>
                        <a:t>OBDE</a:t>
                      </a:r>
                      <a:endParaRPr lang="zh-CN" altLang="en-US" dirty="0"/>
                    </a:p>
                  </a:txBody>
                  <a:tcPr/>
                </a:tc>
              </a:tr>
              <a:tr h="595317">
                <a:tc>
                  <a:txBody>
                    <a:bodyPr/>
                    <a:lstStyle/>
                    <a:p>
                      <a:r>
                        <a:rPr lang="en-US" altLang="zh-CN" dirty="0" smtClean="0"/>
                        <a:t>2</a:t>
                      </a:r>
                      <a:endParaRPr lang="zh-CN" altLang="en-US" dirty="0"/>
                    </a:p>
                  </a:txBody>
                  <a:tcPr/>
                </a:tc>
                <a:tc>
                  <a:txBody>
                    <a:bodyPr/>
                    <a:lstStyle/>
                    <a:p>
                      <a:r>
                        <a:rPr lang="en-US" altLang="zh-CN" dirty="0" smtClean="0"/>
                        <a:t>90</a:t>
                      </a:r>
                      <a:endParaRPr lang="zh-CN" altLang="en-US" dirty="0"/>
                    </a:p>
                  </a:txBody>
                  <a:tcPr/>
                </a:tc>
                <a:tc>
                  <a:txBody>
                    <a:bodyPr/>
                    <a:lstStyle/>
                    <a:p>
                      <a:r>
                        <a:rPr lang="en-US" altLang="zh-CN" dirty="0" smtClean="0"/>
                        <a:t>70</a:t>
                      </a:r>
                      <a:endParaRPr lang="zh-CN" altLang="en-US" dirty="0"/>
                    </a:p>
                  </a:txBody>
                  <a:tcPr/>
                </a:tc>
                <a:tc>
                  <a:txBody>
                    <a:bodyPr/>
                    <a:lstStyle/>
                    <a:p>
                      <a:r>
                        <a:rPr lang="en-US" altLang="zh-CN" dirty="0" smtClean="0"/>
                        <a:t>OBCE</a:t>
                      </a:r>
                      <a:endParaRPr lang="zh-CN" altLang="en-US" dirty="0"/>
                    </a:p>
                  </a:txBody>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凸显">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Override1.xml><?xml version="1.0" encoding="utf-8"?>
<a:themeOverride xmlns:a="http://schemas.openxmlformats.org/drawingml/2006/main">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Trek</Template>
  <TotalTime>1521</TotalTime>
  <Words>5876</Words>
  <Application>Microsoft Office PowerPoint</Application>
  <PresentationFormat>全屏显示(4:3)</PresentationFormat>
  <Paragraphs>746</Paragraphs>
  <Slides>58</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58</vt:i4>
      </vt:variant>
    </vt:vector>
  </HeadingPairs>
  <TitlesOfParts>
    <vt:vector size="73" baseType="lpstr">
      <vt:lpstr>Arial</vt:lpstr>
      <vt:lpstr>宋体</vt:lpstr>
      <vt:lpstr>Franklin Gothic Medium</vt:lpstr>
      <vt:lpstr>隶书</vt:lpstr>
      <vt:lpstr>Franklin Gothic Book</vt:lpstr>
      <vt:lpstr>华文楷体</vt:lpstr>
      <vt:lpstr>Wingdings 2</vt:lpstr>
      <vt:lpstr>Calibri</vt:lpstr>
      <vt:lpstr>黑体</vt:lpstr>
      <vt:lpstr>Wingdings</vt:lpstr>
      <vt:lpstr>Times New Roman</vt:lpstr>
      <vt:lpstr>Courier New</vt:lpstr>
      <vt:lpstr>跋涉</vt:lpstr>
      <vt:lpstr>自定义设计方案</vt:lpstr>
      <vt:lpstr>凸显</vt:lpstr>
      <vt:lpstr>软件测试基础教程   第四章：白盒测试技术</vt:lpstr>
      <vt:lpstr>第四章 白盒测试技术</vt:lpstr>
      <vt:lpstr>本章概要</vt:lpstr>
      <vt:lpstr>4.1  白盒测试的概念</vt:lpstr>
      <vt:lpstr>4.1.1  白盒测试的特点、缺点</vt:lpstr>
      <vt:lpstr>4.1.2  白盒测试的目的</vt:lpstr>
      <vt:lpstr>4.2  白盒测试-逻辑覆盖方法</vt:lpstr>
      <vt:lpstr>2.4  白盒测试</vt:lpstr>
      <vt:lpstr>4.2.1 语句覆盖 </vt:lpstr>
      <vt:lpstr>幻灯片 10</vt:lpstr>
      <vt:lpstr>4.2.2 判断覆盖</vt:lpstr>
      <vt:lpstr>幻灯片 12</vt:lpstr>
      <vt:lpstr>4.2.3 条件覆盖</vt:lpstr>
      <vt:lpstr>幻灯片 14</vt:lpstr>
      <vt:lpstr>4.2.4  判定/条件覆盖</vt:lpstr>
      <vt:lpstr>4.2.5  组合覆盖</vt:lpstr>
      <vt:lpstr>幻灯片 17</vt:lpstr>
      <vt:lpstr>4.2.6  路径覆盖</vt:lpstr>
      <vt:lpstr>幻灯片 19</vt:lpstr>
      <vt:lpstr>2.4.1  逻辑覆盖测试</vt:lpstr>
      <vt:lpstr>2.4.1  逻辑覆盖测试</vt:lpstr>
      <vt:lpstr>逻辑覆盖测试</vt:lpstr>
      <vt:lpstr>逻辑覆盖测试</vt:lpstr>
      <vt:lpstr>逻辑覆盖测试</vt:lpstr>
      <vt:lpstr>逻辑覆盖测试</vt:lpstr>
      <vt:lpstr>逻辑覆盖测试</vt:lpstr>
      <vt:lpstr>逻辑覆盖测试</vt:lpstr>
      <vt:lpstr>逻辑覆盖测试</vt:lpstr>
      <vt:lpstr>逻辑覆盖测试</vt:lpstr>
      <vt:lpstr>2.4.1  逻辑覆盖测试</vt:lpstr>
      <vt:lpstr>逻辑覆盖测试</vt:lpstr>
      <vt:lpstr>逻辑覆盖测试</vt:lpstr>
      <vt:lpstr>逻辑覆盖测试</vt:lpstr>
      <vt:lpstr>逻辑覆盖测试</vt:lpstr>
      <vt:lpstr>逻辑覆盖测试</vt:lpstr>
      <vt:lpstr>逻辑覆盖测试</vt:lpstr>
      <vt:lpstr>逻辑覆盖测试</vt:lpstr>
      <vt:lpstr>2.4.1  逻辑覆盖测试</vt:lpstr>
      <vt:lpstr>2.4.1  逻辑覆盖测试</vt:lpstr>
      <vt:lpstr>4.3.1  基本路径分析法</vt:lpstr>
      <vt:lpstr>2.4.2.1 控制流图</vt:lpstr>
      <vt:lpstr>幻灯片 42</vt:lpstr>
      <vt:lpstr>幻灯片 43</vt:lpstr>
      <vt:lpstr>程序图转到控制流图</vt:lpstr>
      <vt:lpstr>幻灯片 45</vt:lpstr>
      <vt:lpstr>案例1：</vt:lpstr>
      <vt:lpstr>幻灯片 47</vt:lpstr>
      <vt:lpstr>幻灯片 48</vt:lpstr>
      <vt:lpstr>幻灯片 49</vt:lpstr>
      <vt:lpstr>幻灯片 50</vt:lpstr>
      <vt:lpstr>4.3.1 独立路径测试</vt:lpstr>
      <vt:lpstr>2.4.2.2 独立路径测试</vt:lpstr>
      <vt:lpstr>4.4.1  Z路径覆盖测试</vt:lpstr>
      <vt:lpstr>幻灯片 54</vt:lpstr>
      <vt:lpstr>幻灯片 55</vt:lpstr>
      <vt:lpstr>2.4.3  其他白盒测试的方法</vt:lpstr>
      <vt:lpstr>2.4.3.4 白盒测试优缺点</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xdl</dc:creator>
  <cp:lastModifiedBy>sony</cp:lastModifiedBy>
  <cp:revision>125</cp:revision>
  <dcterms:created xsi:type="dcterms:W3CDTF">2008-05-07T02:52:37Z</dcterms:created>
  <dcterms:modified xsi:type="dcterms:W3CDTF">2012-09-16T13:21:16Z</dcterms:modified>
</cp:coreProperties>
</file>