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9" r:id="rId1"/>
  </p:sldMasterIdLst>
  <p:sldIdLst>
    <p:sldId id="454" r:id="rId2"/>
    <p:sldId id="397" r:id="rId3"/>
    <p:sldId id="400" r:id="rId4"/>
    <p:sldId id="396" r:id="rId5"/>
    <p:sldId id="398" r:id="rId6"/>
    <p:sldId id="258" r:id="rId7"/>
    <p:sldId id="399" r:id="rId8"/>
    <p:sldId id="259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0" r:id="rId19"/>
    <p:sldId id="411" r:id="rId20"/>
    <p:sldId id="414" r:id="rId21"/>
    <p:sldId id="412" r:id="rId22"/>
    <p:sldId id="413" r:id="rId23"/>
    <p:sldId id="415" r:id="rId24"/>
    <p:sldId id="416" r:id="rId25"/>
    <p:sldId id="418" r:id="rId26"/>
    <p:sldId id="435" r:id="rId27"/>
    <p:sldId id="436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15" autoAdjust="0"/>
    <p:restoredTop sz="93750" autoAdjust="0"/>
  </p:normalViewPr>
  <p:slideViewPr>
    <p:cSldViewPr>
      <p:cViewPr>
        <p:scale>
          <a:sx n="80" d="100"/>
          <a:sy n="80" d="100"/>
        </p:scale>
        <p:origin x="-372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3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7915275" y="4606925"/>
            <a:ext cx="742950" cy="1058863"/>
            <a:chOff x="4986" y="2752"/>
            <a:chExt cx="468" cy="667"/>
          </a:xfrm>
        </p:grpSpPr>
        <p:sp>
          <p:nvSpPr>
            <p:cNvPr id="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1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5" name="Freeform 28"/>
          <p:cNvSpPr>
            <a:spLocks/>
          </p:cNvSpPr>
          <p:nvPr/>
        </p:nvSpPr>
        <p:spPr bwMode="auto">
          <a:xfrm>
            <a:off x="901700" y="529272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5" name="Group 33"/>
          <p:cNvGrpSpPr>
            <a:grpSpLocks/>
          </p:cNvGrpSpPr>
          <p:nvPr/>
        </p:nvGrpSpPr>
        <p:grpSpPr bwMode="auto">
          <a:xfrm rot="-1775938" flipH="1" flipV="1">
            <a:off x="2390775" y="1079500"/>
            <a:ext cx="5060950" cy="3213100"/>
            <a:chOff x="1202" y="1480"/>
            <a:chExt cx="3188" cy="2024"/>
          </a:xfrm>
        </p:grpSpPr>
        <p:sp>
          <p:nvSpPr>
            <p:cNvPr id="17" name="Freeform 34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31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35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13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9" name="Group 36"/>
          <p:cNvGrpSpPr>
            <a:grpSpLocks/>
          </p:cNvGrpSpPr>
          <p:nvPr/>
        </p:nvGrpSpPr>
        <p:grpSpPr bwMode="auto">
          <a:xfrm>
            <a:off x="250825" y="260350"/>
            <a:ext cx="3744913" cy="1439863"/>
            <a:chOff x="158" y="119"/>
            <a:chExt cx="2970" cy="1337"/>
          </a:xfrm>
        </p:grpSpPr>
        <p:grpSp>
          <p:nvGrpSpPr>
            <p:cNvPr id="16" name="Group 8"/>
            <p:cNvGrpSpPr>
              <a:grpSpLocks/>
            </p:cNvGrpSpPr>
            <p:nvPr userDrawn="1"/>
          </p:nvGrpSpPr>
          <p:grpSpPr bwMode="auto">
            <a:xfrm>
              <a:off x="158" y="119"/>
              <a:ext cx="2351" cy="1149"/>
              <a:chOff x="123" y="148"/>
              <a:chExt cx="2386" cy="1120"/>
            </a:xfrm>
          </p:grpSpPr>
          <p:sp>
            <p:nvSpPr>
              <p:cNvPr id="22" name="Freeform 9"/>
              <p:cNvSpPr>
                <a:spLocks/>
              </p:cNvSpPr>
              <p:nvPr userDrawn="1"/>
            </p:nvSpPr>
            <p:spPr bwMode="auto">
              <a:xfrm>
                <a:off x="177" y="177"/>
                <a:ext cx="2250" cy="1017"/>
              </a:xfrm>
              <a:custGeom>
                <a:avLst/>
                <a:gdLst/>
                <a:ahLst/>
                <a:cxnLst>
                  <a:cxn ang="0">
                    <a:pos x="794" y="395"/>
                  </a:cxn>
                  <a:cxn ang="0">
                    <a:pos x="710" y="318"/>
                  </a:cxn>
                  <a:cxn ang="0">
                    <a:pos x="556" y="210"/>
                  </a:cxn>
                  <a:cxn ang="0">
                    <a:pos x="71" y="0"/>
                  </a:cxn>
                  <a:cxn ang="0">
                    <a:pos x="23" y="20"/>
                  </a:cxn>
                  <a:cxn ang="0">
                    <a:pos x="0" y="83"/>
                  </a:cxn>
                  <a:cxn ang="0">
                    <a:pos x="28" y="155"/>
                  </a:cxn>
                  <a:cxn ang="0">
                    <a:pos x="570" y="409"/>
                  </a:cxn>
                  <a:cxn ang="0">
                    <a:pos x="689" y="393"/>
                  </a:cxn>
                  <a:cxn ang="0">
                    <a:pos x="785" y="414"/>
                  </a:cxn>
                  <a:cxn ang="0">
                    <a:pos x="794" y="395"/>
                  </a:cxn>
                  <a:cxn ang="0">
                    <a:pos x="794" y="395"/>
                  </a:cxn>
                </a:cxnLst>
                <a:rect l="0" t="0" r="r" b="b"/>
                <a:pathLst>
                  <a:path w="794" h="414">
                    <a:moveTo>
                      <a:pt x="794" y="395"/>
                    </a:moveTo>
                    <a:lnTo>
                      <a:pt x="710" y="318"/>
                    </a:lnTo>
                    <a:lnTo>
                      <a:pt x="556" y="210"/>
                    </a:lnTo>
                    <a:lnTo>
                      <a:pt x="71" y="0"/>
                    </a:lnTo>
                    <a:lnTo>
                      <a:pt x="23" y="20"/>
                    </a:lnTo>
                    <a:lnTo>
                      <a:pt x="0" y="83"/>
                    </a:lnTo>
                    <a:lnTo>
                      <a:pt x="28" y="155"/>
                    </a:lnTo>
                    <a:lnTo>
                      <a:pt x="570" y="409"/>
                    </a:lnTo>
                    <a:lnTo>
                      <a:pt x="689" y="393"/>
                    </a:lnTo>
                    <a:lnTo>
                      <a:pt x="785" y="414"/>
                    </a:lnTo>
                    <a:lnTo>
                      <a:pt x="794" y="395"/>
                    </a:lnTo>
                    <a:lnTo>
                      <a:pt x="794" y="395"/>
                    </a:lnTo>
                    <a:close/>
                  </a:path>
                </a:pathLst>
              </a:custGeom>
              <a:solidFill>
                <a:srgbClr val="F8F8F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Freeform 10"/>
              <p:cNvSpPr>
                <a:spLocks/>
              </p:cNvSpPr>
              <p:nvPr userDrawn="1"/>
            </p:nvSpPr>
            <p:spPr bwMode="auto">
              <a:xfrm>
                <a:off x="166" y="262"/>
                <a:ext cx="2244" cy="1006"/>
              </a:xfrm>
              <a:custGeom>
                <a:avLst/>
                <a:gdLst/>
                <a:ahLst/>
                <a:cxnLst>
                  <a:cxn ang="0">
                    <a:pos x="137" y="0"/>
                  </a:cxn>
                  <a:cxn ang="0">
                    <a:pos x="1331" y="519"/>
                  </a:cxn>
                  <a:cxn ang="0">
                    <a:pos x="1428" y="638"/>
                  </a:cxn>
                  <a:cxn ang="0">
                    <a:pos x="1586" y="792"/>
                  </a:cxn>
                  <a:cxn ang="0">
                    <a:pos x="1565" y="821"/>
                  </a:cxn>
                  <a:cxn ang="0">
                    <a:pos x="1350" y="787"/>
                  </a:cxn>
                  <a:cxn ang="0">
                    <a:pos x="1145" y="811"/>
                  </a:cxn>
                  <a:cxn ang="0">
                    <a:pos x="42" y="298"/>
                  </a:cxn>
                  <a:cxn ang="0">
                    <a:pos x="0" y="150"/>
                  </a:cxn>
                  <a:cxn ang="0">
                    <a:pos x="46" y="32"/>
                  </a:cxn>
                  <a:cxn ang="0">
                    <a:pos x="137" y="0"/>
                  </a:cxn>
                  <a:cxn ang="0">
                    <a:pos x="137" y="0"/>
                  </a:cxn>
                </a:cxnLst>
                <a:rect l="0" t="0" r="r" b="b"/>
                <a:pathLst>
                  <a:path w="1586" h="821">
                    <a:moveTo>
                      <a:pt x="137" y="0"/>
                    </a:moveTo>
                    <a:lnTo>
                      <a:pt x="1331" y="519"/>
                    </a:lnTo>
                    <a:lnTo>
                      <a:pt x="1428" y="638"/>
                    </a:lnTo>
                    <a:lnTo>
                      <a:pt x="1586" y="792"/>
                    </a:lnTo>
                    <a:lnTo>
                      <a:pt x="1565" y="821"/>
                    </a:lnTo>
                    <a:lnTo>
                      <a:pt x="1350" y="787"/>
                    </a:lnTo>
                    <a:lnTo>
                      <a:pt x="1145" y="811"/>
                    </a:lnTo>
                    <a:lnTo>
                      <a:pt x="42" y="298"/>
                    </a:lnTo>
                    <a:lnTo>
                      <a:pt x="0" y="150"/>
                    </a:lnTo>
                    <a:lnTo>
                      <a:pt x="46" y="32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Freeform 11"/>
              <p:cNvSpPr>
                <a:spLocks/>
              </p:cNvSpPr>
              <p:nvPr userDrawn="1"/>
            </p:nvSpPr>
            <p:spPr bwMode="auto">
              <a:xfrm>
                <a:off x="474" y="343"/>
                <a:ext cx="1485" cy="920"/>
              </a:xfrm>
              <a:custGeom>
                <a:avLst/>
                <a:gdLst/>
                <a:ahLst/>
                <a:cxnLst>
                  <a:cxn ang="0">
                    <a:pos x="0" y="325"/>
                  </a:cxn>
                  <a:cxn ang="0">
                    <a:pos x="922" y="747"/>
                  </a:cxn>
                  <a:cxn ang="0">
                    <a:pos x="939" y="534"/>
                  </a:cxn>
                  <a:cxn ang="0">
                    <a:pos x="1049" y="422"/>
                  </a:cxn>
                  <a:cxn ang="0">
                    <a:pos x="78" y="0"/>
                  </a:cxn>
                  <a:cxn ang="0">
                    <a:pos x="0" y="127"/>
                  </a:cxn>
                  <a:cxn ang="0">
                    <a:pos x="0" y="325"/>
                  </a:cxn>
                  <a:cxn ang="0">
                    <a:pos x="0" y="325"/>
                  </a:cxn>
                </a:cxnLst>
                <a:rect l="0" t="0" r="r" b="b"/>
                <a:pathLst>
                  <a:path w="1049" h="747">
                    <a:moveTo>
                      <a:pt x="0" y="325"/>
                    </a:moveTo>
                    <a:lnTo>
                      <a:pt x="922" y="747"/>
                    </a:lnTo>
                    <a:lnTo>
                      <a:pt x="939" y="534"/>
                    </a:lnTo>
                    <a:lnTo>
                      <a:pt x="1049" y="422"/>
                    </a:lnTo>
                    <a:lnTo>
                      <a:pt x="78" y="0"/>
                    </a:lnTo>
                    <a:lnTo>
                      <a:pt x="0" y="127"/>
                    </a:lnTo>
                    <a:lnTo>
                      <a:pt x="0" y="325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19" name="Group 12"/>
              <p:cNvGrpSpPr>
                <a:grpSpLocks/>
              </p:cNvGrpSpPr>
              <p:nvPr userDrawn="1"/>
            </p:nvGrpSpPr>
            <p:grpSpPr bwMode="auto">
              <a:xfrm>
                <a:off x="123" y="148"/>
                <a:ext cx="2386" cy="1081"/>
                <a:chOff x="123" y="148"/>
                <a:chExt cx="2386" cy="1081"/>
              </a:xfrm>
            </p:grpSpPr>
            <p:sp>
              <p:nvSpPr>
                <p:cNvPr id="26" name="Freeform 13"/>
                <p:cNvSpPr>
                  <a:spLocks/>
                </p:cNvSpPr>
                <p:nvPr userDrawn="1"/>
              </p:nvSpPr>
              <p:spPr bwMode="auto">
                <a:xfrm>
                  <a:off x="2005" y="934"/>
                  <a:ext cx="212" cy="214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7" name="Freeform 14"/>
                <p:cNvSpPr>
                  <a:spLocks/>
                </p:cNvSpPr>
                <p:nvPr userDrawn="1"/>
              </p:nvSpPr>
              <p:spPr bwMode="auto">
                <a:xfrm>
                  <a:off x="123" y="148"/>
                  <a:ext cx="2386" cy="1081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15"/>
                <p:cNvSpPr>
                  <a:spLocks/>
                </p:cNvSpPr>
                <p:nvPr userDrawn="1"/>
              </p:nvSpPr>
              <p:spPr bwMode="auto">
                <a:xfrm>
                  <a:off x="324" y="158"/>
                  <a:ext cx="1687" cy="614"/>
                </a:xfrm>
                <a:custGeom>
                  <a:avLst/>
                  <a:gdLst/>
                  <a:ahLst/>
                  <a:cxnLst>
                    <a:cxn ang="0">
                      <a:pos x="100" y="0"/>
                    </a:cxn>
                    <a:cxn ang="0">
                      <a:pos x="1190" y="490"/>
                    </a:cxn>
                    <a:cxn ang="0">
                      <a:pos x="1076" y="500"/>
                    </a:cxn>
                    <a:cxn ang="0">
                      <a:pos x="0" y="27"/>
                    </a:cxn>
                    <a:cxn ang="0">
                      <a:pos x="100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1190" h="500">
                      <a:moveTo>
                        <a:pt x="100" y="0"/>
                      </a:moveTo>
                      <a:lnTo>
                        <a:pt x="1190" y="490"/>
                      </a:lnTo>
                      <a:lnTo>
                        <a:pt x="1076" y="500"/>
                      </a:lnTo>
                      <a:lnTo>
                        <a:pt x="0" y="27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9" name="Freeform 16"/>
                <p:cNvSpPr>
                  <a:spLocks/>
                </p:cNvSpPr>
                <p:nvPr userDrawn="1"/>
              </p:nvSpPr>
              <p:spPr bwMode="auto">
                <a:xfrm>
                  <a:off x="409" y="251"/>
                  <a:ext cx="226" cy="410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0" name="Freeform 17"/>
                <p:cNvSpPr>
                  <a:spLocks/>
                </p:cNvSpPr>
                <p:nvPr userDrawn="1"/>
              </p:nvSpPr>
              <p:spPr bwMode="auto">
                <a:xfrm>
                  <a:off x="846" y="536"/>
                  <a:ext cx="690" cy="364"/>
                </a:xfrm>
                <a:custGeom>
                  <a:avLst/>
                  <a:gdLst/>
                  <a:ahLst/>
                  <a:cxnLst>
                    <a:cxn ang="0">
                      <a:pos x="14" y="34"/>
                    </a:cxn>
                    <a:cxn ang="0">
                      <a:pos x="160" y="66"/>
                    </a:cxn>
                    <a:cxn ang="0">
                      <a:pos x="324" y="137"/>
                    </a:cxn>
                    <a:cxn ang="0">
                      <a:pos x="440" y="243"/>
                    </a:cxn>
                    <a:cxn ang="0">
                      <a:pos x="326" y="230"/>
                    </a:cxn>
                    <a:cxn ang="0">
                      <a:pos x="139" y="146"/>
                    </a:cxn>
                    <a:cxn ang="0">
                      <a:pos x="50" y="80"/>
                    </a:cxn>
                    <a:cxn ang="0">
                      <a:pos x="107" y="163"/>
                    </a:cxn>
                    <a:cxn ang="0">
                      <a:pos x="272" y="270"/>
                    </a:cxn>
                    <a:cxn ang="0">
                      <a:pos x="466" y="296"/>
                    </a:cxn>
                    <a:cxn ang="0">
                      <a:pos x="489" y="224"/>
                    </a:cxn>
                    <a:cxn ang="0">
                      <a:pos x="394" y="120"/>
                    </a:cxn>
                    <a:cxn ang="0">
                      <a:pos x="170" y="17"/>
                    </a:cxn>
                    <a:cxn ang="0">
                      <a:pos x="0" y="0"/>
                    </a:cxn>
                    <a:cxn ang="0">
                      <a:pos x="14" y="34"/>
                    </a:cxn>
                    <a:cxn ang="0">
                      <a:pos x="14" y="34"/>
                    </a:cxn>
                  </a:cxnLst>
                  <a:rect l="0" t="0" r="r" b="b"/>
                  <a:pathLst>
                    <a:path w="489" h="296">
                      <a:moveTo>
                        <a:pt x="14" y="34"/>
                      </a:moveTo>
                      <a:lnTo>
                        <a:pt x="160" y="66"/>
                      </a:lnTo>
                      <a:lnTo>
                        <a:pt x="324" y="137"/>
                      </a:lnTo>
                      <a:lnTo>
                        <a:pt x="440" y="243"/>
                      </a:lnTo>
                      <a:lnTo>
                        <a:pt x="326" y="230"/>
                      </a:lnTo>
                      <a:lnTo>
                        <a:pt x="139" y="146"/>
                      </a:lnTo>
                      <a:lnTo>
                        <a:pt x="50" y="80"/>
                      </a:lnTo>
                      <a:lnTo>
                        <a:pt x="107" y="163"/>
                      </a:lnTo>
                      <a:lnTo>
                        <a:pt x="272" y="270"/>
                      </a:lnTo>
                      <a:lnTo>
                        <a:pt x="466" y="296"/>
                      </a:lnTo>
                      <a:lnTo>
                        <a:pt x="489" y="224"/>
                      </a:lnTo>
                      <a:lnTo>
                        <a:pt x="394" y="120"/>
                      </a:lnTo>
                      <a:lnTo>
                        <a:pt x="170" y="17"/>
                      </a:lnTo>
                      <a:lnTo>
                        <a:pt x="0" y="0"/>
                      </a:lnTo>
                      <a:lnTo>
                        <a:pt x="14" y="34"/>
                      </a:ln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21" name="Freeform 29"/>
            <p:cNvSpPr>
              <a:spLocks/>
            </p:cNvSpPr>
            <p:nvPr userDrawn="1"/>
          </p:nvSpPr>
          <p:spPr bwMode="auto">
            <a:xfrm>
              <a:off x="2568" y="1216"/>
              <a:ext cx="560" cy="24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80" y="144"/>
                </a:cxn>
                <a:cxn ang="0">
                  <a:pos x="448" y="16"/>
                </a:cxn>
                <a:cxn ang="0">
                  <a:pos x="560" y="240"/>
                </a:cxn>
              </a:cxnLst>
              <a:rect l="0" t="0" r="r" b="b"/>
              <a:pathLst>
                <a:path w="560" h="240">
                  <a:moveTo>
                    <a:pt x="0" y="32"/>
                  </a:moveTo>
                  <a:cubicBezTo>
                    <a:pt x="102" y="89"/>
                    <a:pt x="205" y="147"/>
                    <a:pt x="280" y="144"/>
                  </a:cubicBezTo>
                  <a:cubicBezTo>
                    <a:pt x="355" y="141"/>
                    <a:pt x="401" y="0"/>
                    <a:pt x="448" y="16"/>
                  </a:cubicBezTo>
                  <a:cubicBezTo>
                    <a:pt x="495" y="32"/>
                    <a:pt x="541" y="201"/>
                    <a:pt x="560" y="240"/>
                  </a:cubicBezTo>
                </a:path>
              </a:pathLst>
            </a:custGeom>
            <a:noFill/>
            <a:ln w="114300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2667000" y="6338888"/>
            <a:ext cx="3962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重庆电子工程职业学院计算学院</a:t>
            </a:r>
            <a:endParaRPr lang="zh-CN" altLang="en-US" sz="1600" dirty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0213"/>
            <a:ext cx="6400800" cy="1296987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73463"/>
            <a:ext cx="6032500" cy="1481137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32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4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fld id="{FD4E6207-57C6-4668-B7FB-07B1CFB8772E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96863"/>
            <a:ext cx="2087563" cy="6084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96863"/>
            <a:ext cx="6113462" cy="6084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8B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Freeform 60"/>
          <p:cNvSpPr>
            <a:spLocks/>
          </p:cNvSpPr>
          <p:nvPr/>
        </p:nvSpPr>
        <p:spPr bwMode="hidden">
          <a:xfrm>
            <a:off x="0" y="44450"/>
            <a:ext cx="1547813" cy="360363"/>
          </a:xfrm>
          <a:custGeom>
            <a:avLst/>
            <a:gdLst/>
            <a:ahLst/>
            <a:cxnLst>
              <a:cxn ang="0">
                <a:pos x="3338" y="288"/>
              </a:cxn>
              <a:cxn ang="0">
                <a:pos x="3194" y="258"/>
              </a:cxn>
              <a:cxn ang="0">
                <a:pos x="2816" y="234"/>
              </a:cxn>
              <a:cxn ang="0">
                <a:pos x="2330" y="306"/>
              </a:cxn>
              <a:cxn ang="0">
                <a:pos x="2372" y="258"/>
              </a:cxn>
              <a:cxn ang="0">
                <a:pos x="2624" y="132"/>
              </a:cxn>
              <a:cxn ang="0">
                <a:pos x="2707" y="24"/>
              </a:cxn>
              <a:cxn ang="0">
                <a:pos x="2642" y="12"/>
              </a:cxn>
              <a:cxn ang="0">
                <a:pos x="2515" y="54"/>
              </a:cxn>
              <a:cxn ang="0">
                <a:pos x="2324" y="66"/>
              </a:cxn>
              <a:cxn ang="0">
                <a:pos x="2101" y="90"/>
              </a:cxn>
              <a:cxn ang="0">
                <a:pos x="1855" y="228"/>
              </a:cxn>
              <a:cxn ang="0">
                <a:pos x="1591" y="337"/>
              </a:cxn>
              <a:cxn ang="0">
                <a:pos x="1459" y="379"/>
              </a:cxn>
              <a:cxn ang="0">
                <a:pos x="1417" y="361"/>
              </a:cxn>
              <a:cxn ang="0">
                <a:pos x="1363" y="331"/>
              </a:cxn>
              <a:cxn ang="0">
                <a:pos x="1344" y="312"/>
              </a:cxn>
              <a:cxn ang="0">
                <a:pos x="1290" y="288"/>
              </a:cxn>
              <a:cxn ang="0">
                <a:pos x="1230" y="252"/>
              </a:cxn>
              <a:cxn ang="0">
                <a:pos x="1119" y="227"/>
              </a:cxn>
              <a:cxn ang="0">
                <a:pos x="1320" y="438"/>
              </a:cxn>
              <a:cxn ang="0">
                <a:pos x="960" y="558"/>
              </a:cxn>
              <a:cxn ang="0">
                <a:pos x="474" y="630"/>
              </a:cxn>
              <a:cxn ang="0">
                <a:pos x="132" y="781"/>
              </a:cxn>
              <a:cxn ang="0">
                <a:pos x="234" y="847"/>
              </a:cxn>
              <a:cxn ang="0">
                <a:pos x="925" y="739"/>
              </a:cxn>
              <a:cxn ang="0">
                <a:pos x="637" y="925"/>
              </a:cxn>
              <a:cxn ang="0">
                <a:pos x="1405" y="943"/>
              </a:cxn>
              <a:cxn ang="0">
                <a:pos x="1447" y="943"/>
              </a:cxn>
              <a:cxn ang="0">
                <a:pos x="2888" y="859"/>
              </a:cxn>
              <a:cxn ang="0">
                <a:pos x="2582" y="708"/>
              </a:cxn>
              <a:cxn ang="0">
                <a:pos x="2299" y="606"/>
              </a:cxn>
              <a:cxn ang="0">
                <a:pos x="2606" y="588"/>
              </a:cxn>
              <a:cxn ang="0">
                <a:pos x="3001" y="582"/>
              </a:cxn>
              <a:cxn ang="0">
                <a:pos x="3452" y="438"/>
              </a:cxn>
              <a:cxn ang="0">
                <a:pos x="3668" y="312"/>
              </a:cxn>
              <a:cxn ang="0">
                <a:pos x="3482" y="300"/>
              </a:cxn>
            </a:cxnLst>
            <a:rect l="0" t="0" r="r" b="b"/>
            <a:pathLst>
              <a:path w="3668" h="943">
                <a:moveTo>
                  <a:pt x="3482" y="300"/>
                </a:moveTo>
                <a:lnTo>
                  <a:pt x="3338" y="288"/>
                </a:lnTo>
                <a:lnTo>
                  <a:pt x="3320" y="264"/>
                </a:lnTo>
                <a:lnTo>
                  <a:pt x="3194" y="258"/>
                </a:lnTo>
                <a:lnTo>
                  <a:pt x="3019" y="216"/>
                </a:lnTo>
                <a:lnTo>
                  <a:pt x="2816" y="234"/>
                </a:lnTo>
                <a:lnTo>
                  <a:pt x="2533" y="288"/>
                </a:lnTo>
                <a:lnTo>
                  <a:pt x="2330" y="306"/>
                </a:lnTo>
                <a:lnTo>
                  <a:pt x="2149" y="312"/>
                </a:lnTo>
                <a:lnTo>
                  <a:pt x="2372" y="258"/>
                </a:lnTo>
                <a:lnTo>
                  <a:pt x="2624" y="156"/>
                </a:lnTo>
                <a:lnTo>
                  <a:pt x="2624" y="132"/>
                </a:lnTo>
                <a:lnTo>
                  <a:pt x="2666" y="78"/>
                </a:lnTo>
                <a:lnTo>
                  <a:pt x="2707" y="24"/>
                </a:lnTo>
                <a:lnTo>
                  <a:pt x="2695" y="0"/>
                </a:lnTo>
                <a:lnTo>
                  <a:pt x="2642" y="12"/>
                </a:lnTo>
                <a:lnTo>
                  <a:pt x="2557" y="30"/>
                </a:lnTo>
                <a:lnTo>
                  <a:pt x="2515" y="54"/>
                </a:lnTo>
                <a:lnTo>
                  <a:pt x="2425" y="84"/>
                </a:lnTo>
                <a:lnTo>
                  <a:pt x="2324" y="66"/>
                </a:lnTo>
                <a:lnTo>
                  <a:pt x="2191" y="90"/>
                </a:lnTo>
                <a:lnTo>
                  <a:pt x="2101" y="90"/>
                </a:lnTo>
                <a:lnTo>
                  <a:pt x="2047" y="108"/>
                </a:lnTo>
                <a:lnTo>
                  <a:pt x="1855" y="228"/>
                </a:lnTo>
                <a:lnTo>
                  <a:pt x="1771" y="288"/>
                </a:lnTo>
                <a:lnTo>
                  <a:pt x="1591" y="337"/>
                </a:lnTo>
                <a:lnTo>
                  <a:pt x="1465" y="379"/>
                </a:lnTo>
                <a:lnTo>
                  <a:pt x="1459" y="379"/>
                </a:lnTo>
                <a:lnTo>
                  <a:pt x="1453" y="373"/>
                </a:lnTo>
                <a:lnTo>
                  <a:pt x="1417" y="361"/>
                </a:lnTo>
                <a:lnTo>
                  <a:pt x="1381" y="343"/>
                </a:lnTo>
                <a:lnTo>
                  <a:pt x="1363" y="331"/>
                </a:lnTo>
                <a:lnTo>
                  <a:pt x="1357" y="324"/>
                </a:lnTo>
                <a:lnTo>
                  <a:pt x="1344" y="312"/>
                </a:lnTo>
                <a:lnTo>
                  <a:pt x="1320" y="300"/>
                </a:lnTo>
                <a:lnTo>
                  <a:pt x="1290" y="288"/>
                </a:lnTo>
                <a:lnTo>
                  <a:pt x="1260" y="270"/>
                </a:lnTo>
                <a:lnTo>
                  <a:pt x="1230" y="252"/>
                </a:lnTo>
                <a:lnTo>
                  <a:pt x="1187" y="227"/>
                </a:lnTo>
                <a:lnTo>
                  <a:pt x="1119" y="227"/>
                </a:lnTo>
                <a:lnTo>
                  <a:pt x="1357" y="397"/>
                </a:lnTo>
                <a:lnTo>
                  <a:pt x="1320" y="438"/>
                </a:lnTo>
                <a:lnTo>
                  <a:pt x="1135" y="522"/>
                </a:lnTo>
                <a:lnTo>
                  <a:pt x="960" y="558"/>
                </a:lnTo>
                <a:lnTo>
                  <a:pt x="684" y="600"/>
                </a:lnTo>
                <a:lnTo>
                  <a:pt x="474" y="630"/>
                </a:lnTo>
                <a:lnTo>
                  <a:pt x="390" y="684"/>
                </a:lnTo>
                <a:lnTo>
                  <a:pt x="132" y="781"/>
                </a:lnTo>
                <a:lnTo>
                  <a:pt x="0" y="829"/>
                </a:lnTo>
                <a:lnTo>
                  <a:pt x="234" y="847"/>
                </a:lnTo>
                <a:lnTo>
                  <a:pt x="498" y="829"/>
                </a:lnTo>
                <a:lnTo>
                  <a:pt x="925" y="739"/>
                </a:lnTo>
                <a:lnTo>
                  <a:pt x="840" y="817"/>
                </a:lnTo>
                <a:lnTo>
                  <a:pt x="637" y="925"/>
                </a:lnTo>
                <a:lnTo>
                  <a:pt x="613" y="943"/>
                </a:lnTo>
                <a:lnTo>
                  <a:pt x="1405" y="943"/>
                </a:lnTo>
                <a:lnTo>
                  <a:pt x="1411" y="925"/>
                </a:lnTo>
                <a:lnTo>
                  <a:pt x="1447" y="943"/>
                </a:lnTo>
                <a:lnTo>
                  <a:pt x="2924" y="943"/>
                </a:lnTo>
                <a:lnTo>
                  <a:pt x="2888" y="859"/>
                </a:lnTo>
                <a:lnTo>
                  <a:pt x="2713" y="775"/>
                </a:lnTo>
                <a:lnTo>
                  <a:pt x="2582" y="708"/>
                </a:lnTo>
                <a:lnTo>
                  <a:pt x="2336" y="636"/>
                </a:lnTo>
                <a:lnTo>
                  <a:pt x="2299" y="606"/>
                </a:lnTo>
                <a:lnTo>
                  <a:pt x="2509" y="582"/>
                </a:lnTo>
                <a:lnTo>
                  <a:pt x="2606" y="588"/>
                </a:lnTo>
                <a:lnTo>
                  <a:pt x="2773" y="588"/>
                </a:lnTo>
                <a:lnTo>
                  <a:pt x="3001" y="582"/>
                </a:lnTo>
                <a:lnTo>
                  <a:pt x="3259" y="516"/>
                </a:lnTo>
                <a:lnTo>
                  <a:pt x="3452" y="438"/>
                </a:lnTo>
                <a:lnTo>
                  <a:pt x="3668" y="391"/>
                </a:lnTo>
                <a:lnTo>
                  <a:pt x="3668" y="312"/>
                </a:lnTo>
                <a:lnTo>
                  <a:pt x="3482" y="300"/>
                </a:lnTo>
                <a:lnTo>
                  <a:pt x="3482" y="300"/>
                </a:lnTo>
                <a:close/>
              </a:path>
            </a:pathLst>
          </a:custGeom>
          <a:gradFill rotWithShape="0">
            <a:gsLst>
              <a:gs pos="0">
                <a:schemeClr val="bg2">
                  <a:alpha val="89000"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34925" y="3600450"/>
            <a:ext cx="5060950" cy="3213100"/>
            <a:chOff x="1202" y="1480"/>
            <a:chExt cx="3188" cy="2024"/>
          </a:xfrm>
        </p:grpSpPr>
        <p:sp>
          <p:nvSpPr>
            <p:cNvPr id="14399" name="Freeform 63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42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400" name="Freeform 64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42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4394" name="Freeform 58"/>
          <p:cNvSpPr>
            <a:spLocks/>
          </p:cNvSpPr>
          <p:nvPr/>
        </p:nvSpPr>
        <p:spPr bwMode="hidden">
          <a:xfrm>
            <a:off x="7308850" y="6350"/>
            <a:ext cx="1835150" cy="1190625"/>
          </a:xfrm>
          <a:custGeom>
            <a:avLst/>
            <a:gdLst/>
            <a:ahLst/>
            <a:cxnLst>
              <a:cxn ang="0">
                <a:pos x="1814" y="606"/>
              </a:cxn>
              <a:cxn ang="0">
                <a:pos x="1615" y="252"/>
              </a:cxn>
              <a:cxn ang="0">
                <a:pos x="1345" y="132"/>
              </a:cxn>
              <a:cxn ang="0">
                <a:pos x="1381" y="492"/>
              </a:cxn>
              <a:cxn ang="0">
                <a:pos x="955" y="221"/>
              </a:cxn>
              <a:cxn ang="0">
                <a:pos x="877" y="161"/>
              </a:cxn>
              <a:cxn ang="0">
                <a:pos x="841" y="167"/>
              </a:cxn>
              <a:cxn ang="0">
                <a:pos x="720" y="161"/>
              </a:cxn>
              <a:cxn ang="0">
                <a:pos x="613" y="144"/>
              </a:cxn>
              <a:cxn ang="0">
                <a:pos x="492" y="161"/>
              </a:cxn>
              <a:cxn ang="0">
                <a:pos x="432" y="150"/>
              </a:cxn>
              <a:cxn ang="0">
                <a:pos x="342" y="138"/>
              </a:cxn>
              <a:cxn ang="0">
                <a:pos x="246" y="126"/>
              </a:cxn>
              <a:cxn ang="0">
                <a:pos x="174" y="114"/>
              </a:cxn>
              <a:cxn ang="0">
                <a:pos x="216" y="240"/>
              </a:cxn>
              <a:cxn ang="0">
                <a:pos x="607" y="588"/>
              </a:cxn>
              <a:cxn ang="0">
                <a:pos x="1177" y="817"/>
              </a:cxn>
              <a:cxn ang="0">
                <a:pos x="972" y="871"/>
              </a:cxn>
              <a:cxn ang="0">
                <a:pos x="492" y="1111"/>
              </a:cxn>
              <a:cxn ang="0">
                <a:pos x="276" y="1441"/>
              </a:cxn>
              <a:cxn ang="0">
                <a:pos x="42" y="1441"/>
              </a:cxn>
              <a:cxn ang="0">
                <a:pos x="367" y="1585"/>
              </a:cxn>
              <a:cxn ang="0">
                <a:pos x="949" y="1712"/>
              </a:cxn>
              <a:cxn ang="0">
                <a:pos x="1519" y="1537"/>
              </a:cxn>
              <a:cxn ang="0">
                <a:pos x="1735" y="1513"/>
              </a:cxn>
              <a:cxn ang="0">
                <a:pos x="1723" y="1802"/>
              </a:cxn>
              <a:cxn ang="0">
                <a:pos x="2042" y="2229"/>
              </a:cxn>
              <a:cxn ang="0">
                <a:pos x="2191" y="2133"/>
              </a:cxn>
              <a:cxn ang="0">
                <a:pos x="2270" y="1970"/>
              </a:cxn>
              <a:cxn ang="0">
                <a:pos x="2233" y="1573"/>
              </a:cxn>
              <a:cxn ang="0">
                <a:pos x="2294" y="1483"/>
              </a:cxn>
              <a:cxn ang="0">
                <a:pos x="2588" y="1688"/>
              </a:cxn>
              <a:cxn ang="0">
                <a:pos x="2695" y="1682"/>
              </a:cxn>
              <a:cxn ang="0">
                <a:pos x="2588" y="1543"/>
              </a:cxn>
              <a:cxn ang="0">
                <a:pos x="2510" y="1357"/>
              </a:cxn>
              <a:cxn ang="0">
                <a:pos x="2354" y="1184"/>
              </a:cxn>
              <a:cxn ang="0">
                <a:pos x="2102" y="931"/>
              </a:cxn>
              <a:cxn ang="0">
                <a:pos x="2137" y="907"/>
              </a:cxn>
              <a:cxn ang="0">
                <a:pos x="2215" y="871"/>
              </a:cxn>
              <a:cxn ang="0">
                <a:pos x="2324" y="817"/>
              </a:cxn>
              <a:cxn ang="0">
                <a:pos x="2372" y="787"/>
              </a:cxn>
              <a:cxn ang="0">
                <a:pos x="2078" y="865"/>
              </a:cxn>
            </a:cxnLst>
            <a:rect l="0" t="0" r="r" b="b"/>
            <a:pathLst>
              <a:path w="2828" h="2366">
                <a:moveTo>
                  <a:pt x="2006" y="835"/>
                </a:moveTo>
                <a:lnTo>
                  <a:pt x="1873" y="715"/>
                </a:lnTo>
                <a:lnTo>
                  <a:pt x="1814" y="606"/>
                </a:lnTo>
                <a:lnTo>
                  <a:pt x="1747" y="438"/>
                </a:lnTo>
                <a:lnTo>
                  <a:pt x="1699" y="312"/>
                </a:lnTo>
                <a:lnTo>
                  <a:pt x="1615" y="252"/>
                </a:lnTo>
                <a:lnTo>
                  <a:pt x="1453" y="84"/>
                </a:lnTo>
                <a:lnTo>
                  <a:pt x="1375" y="0"/>
                </a:lnTo>
                <a:lnTo>
                  <a:pt x="1345" y="132"/>
                </a:lnTo>
                <a:lnTo>
                  <a:pt x="1369" y="294"/>
                </a:lnTo>
                <a:lnTo>
                  <a:pt x="1513" y="558"/>
                </a:lnTo>
                <a:lnTo>
                  <a:pt x="1381" y="492"/>
                </a:lnTo>
                <a:lnTo>
                  <a:pt x="1201" y="360"/>
                </a:lnTo>
                <a:lnTo>
                  <a:pt x="961" y="227"/>
                </a:lnTo>
                <a:lnTo>
                  <a:pt x="955" y="221"/>
                </a:lnTo>
                <a:lnTo>
                  <a:pt x="949" y="215"/>
                </a:lnTo>
                <a:lnTo>
                  <a:pt x="913" y="185"/>
                </a:lnTo>
                <a:lnTo>
                  <a:pt x="877" y="161"/>
                </a:lnTo>
                <a:lnTo>
                  <a:pt x="859" y="156"/>
                </a:lnTo>
                <a:lnTo>
                  <a:pt x="853" y="161"/>
                </a:lnTo>
                <a:lnTo>
                  <a:pt x="841" y="167"/>
                </a:lnTo>
                <a:lnTo>
                  <a:pt x="810" y="173"/>
                </a:lnTo>
                <a:lnTo>
                  <a:pt x="768" y="167"/>
                </a:lnTo>
                <a:lnTo>
                  <a:pt x="720" y="161"/>
                </a:lnTo>
                <a:lnTo>
                  <a:pt x="678" y="156"/>
                </a:lnTo>
                <a:lnTo>
                  <a:pt x="637" y="150"/>
                </a:lnTo>
                <a:lnTo>
                  <a:pt x="613" y="144"/>
                </a:lnTo>
                <a:lnTo>
                  <a:pt x="601" y="144"/>
                </a:lnTo>
                <a:lnTo>
                  <a:pt x="498" y="161"/>
                </a:lnTo>
                <a:lnTo>
                  <a:pt x="492" y="161"/>
                </a:lnTo>
                <a:lnTo>
                  <a:pt x="480" y="156"/>
                </a:lnTo>
                <a:lnTo>
                  <a:pt x="456" y="156"/>
                </a:lnTo>
                <a:lnTo>
                  <a:pt x="432" y="150"/>
                </a:lnTo>
                <a:lnTo>
                  <a:pt x="379" y="144"/>
                </a:lnTo>
                <a:lnTo>
                  <a:pt x="361" y="138"/>
                </a:lnTo>
                <a:lnTo>
                  <a:pt x="342" y="138"/>
                </a:lnTo>
                <a:lnTo>
                  <a:pt x="324" y="138"/>
                </a:lnTo>
                <a:lnTo>
                  <a:pt x="300" y="132"/>
                </a:lnTo>
                <a:lnTo>
                  <a:pt x="246" y="126"/>
                </a:lnTo>
                <a:lnTo>
                  <a:pt x="216" y="120"/>
                </a:lnTo>
                <a:lnTo>
                  <a:pt x="192" y="120"/>
                </a:lnTo>
                <a:lnTo>
                  <a:pt x="174" y="114"/>
                </a:lnTo>
                <a:lnTo>
                  <a:pt x="168" y="114"/>
                </a:lnTo>
                <a:lnTo>
                  <a:pt x="6" y="120"/>
                </a:lnTo>
                <a:lnTo>
                  <a:pt x="216" y="240"/>
                </a:lnTo>
                <a:lnTo>
                  <a:pt x="306" y="294"/>
                </a:lnTo>
                <a:lnTo>
                  <a:pt x="480" y="462"/>
                </a:lnTo>
                <a:lnTo>
                  <a:pt x="607" y="588"/>
                </a:lnTo>
                <a:lnTo>
                  <a:pt x="655" y="672"/>
                </a:lnTo>
                <a:lnTo>
                  <a:pt x="949" y="769"/>
                </a:lnTo>
                <a:lnTo>
                  <a:pt x="1177" y="817"/>
                </a:lnTo>
                <a:lnTo>
                  <a:pt x="1249" y="871"/>
                </a:lnTo>
                <a:lnTo>
                  <a:pt x="1117" y="853"/>
                </a:lnTo>
                <a:lnTo>
                  <a:pt x="972" y="871"/>
                </a:lnTo>
                <a:lnTo>
                  <a:pt x="756" y="919"/>
                </a:lnTo>
                <a:lnTo>
                  <a:pt x="619" y="961"/>
                </a:lnTo>
                <a:lnTo>
                  <a:pt x="492" y="1111"/>
                </a:lnTo>
                <a:lnTo>
                  <a:pt x="420" y="1214"/>
                </a:lnTo>
                <a:lnTo>
                  <a:pt x="348" y="1345"/>
                </a:lnTo>
                <a:lnTo>
                  <a:pt x="276" y="1441"/>
                </a:lnTo>
                <a:lnTo>
                  <a:pt x="192" y="1471"/>
                </a:lnTo>
                <a:lnTo>
                  <a:pt x="66" y="1465"/>
                </a:lnTo>
                <a:lnTo>
                  <a:pt x="42" y="1441"/>
                </a:lnTo>
                <a:lnTo>
                  <a:pt x="0" y="1471"/>
                </a:lnTo>
                <a:lnTo>
                  <a:pt x="126" y="1519"/>
                </a:lnTo>
                <a:lnTo>
                  <a:pt x="367" y="1585"/>
                </a:lnTo>
                <a:lnTo>
                  <a:pt x="570" y="1591"/>
                </a:lnTo>
                <a:lnTo>
                  <a:pt x="690" y="1664"/>
                </a:lnTo>
                <a:lnTo>
                  <a:pt x="949" y="1712"/>
                </a:lnTo>
                <a:lnTo>
                  <a:pt x="1260" y="1694"/>
                </a:lnTo>
                <a:lnTo>
                  <a:pt x="1411" y="1603"/>
                </a:lnTo>
                <a:lnTo>
                  <a:pt x="1519" y="1537"/>
                </a:lnTo>
                <a:lnTo>
                  <a:pt x="1645" y="1399"/>
                </a:lnTo>
                <a:lnTo>
                  <a:pt x="1699" y="1387"/>
                </a:lnTo>
                <a:lnTo>
                  <a:pt x="1735" y="1513"/>
                </a:lnTo>
                <a:lnTo>
                  <a:pt x="1729" y="1567"/>
                </a:lnTo>
                <a:lnTo>
                  <a:pt x="1723" y="1670"/>
                </a:lnTo>
                <a:lnTo>
                  <a:pt x="1723" y="1802"/>
                </a:lnTo>
                <a:lnTo>
                  <a:pt x="1831" y="1964"/>
                </a:lnTo>
                <a:lnTo>
                  <a:pt x="1957" y="2090"/>
                </a:lnTo>
                <a:lnTo>
                  <a:pt x="2042" y="2229"/>
                </a:lnTo>
                <a:lnTo>
                  <a:pt x="2155" y="2366"/>
                </a:lnTo>
                <a:lnTo>
                  <a:pt x="2161" y="2295"/>
                </a:lnTo>
                <a:lnTo>
                  <a:pt x="2191" y="2133"/>
                </a:lnTo>
                <a:lnTo>
                  <a:pt x="2215" y="2048"/>
                </a:lnTo>
                <a:lnTo>
                  <a:pt x="2258" y="2042"/>
                </a:lnTo>
                <a:lnTo>
                  <a:pt x="2270" y="1970"/>
                </a:lnTo>
                <a:lnTo>
                  <a:pt x="2342" y="1868"/>
                </a:lnTo>
                <a:lnTo>
                  <a:pt x="2324" y="1748"/>
                </a:lnTo>
                <a:lnTo>
                  <a:pt x="2233" y="1573"/>
                </a:lnTo>
                <a:lnTo>
                  <a:pt x="2209" y="1453"/>
                </a:lnTo>
                <a:lnTo>
                  <a:pt x="2209" y="1345"/>
                </a:lnTo>
                <a:lnTo>
                  <a:pt x="2294" y="1483"/>
                </a:lnTo>
                <a:lnTo>
                  <a:pt x="2461" y="1651"/>
                </a:lnTo>
                <a:lnTo>
                  <a:pt x="2504" y="1651"/>
                </a:lnTo>
                <a:lnTo>
                  <a:pt x="2588" y="1688"/>
                </a:lnTo>
                <a:lnTo>
                  <a:pt x="2678" y="1718"/>
                </a:lnTo>
                <a:lnTo>
                  <a:pt x="2720" y="1712"/>
                </a:lnTo>
                <a:lnTo>
                  <a:pt x="2695" y="1682"/>
                </a:lnTo>
                <a:lnTo>
                  <a:pt x="2678" y="1627"/>
                </a:lnTo>
                <a:lnTo>
                  <a:pt x="2630" y="1597"/>
                </a:lnTo>
                <a:lnTo>
                  <a:pt x="2588" y="1543"/>
                </a:lnTo>
                <a:lnTo>
                  <a:pt x="2618" y="1483"/>
                </a:lnTo>
                <a:lnTo>
                  <a:pt x="2576" y="1399"/>
                </a:lnTo>
                <a:lnTo>
                  <a:pt x="2510" y="1357"/>
                </a:lnTo>
                <a:lnTo>
                  <a:pt x="2576" y="1351"/>
                </a:lnTo>
                <a:lnTo>
                  <a:pt x="2552" y="1315"/>
                </a:lnTo>
                <a:lnTo>
                  <a:pt x="2354" y="1184"/>
                </a:lnTo>
                <a:lnTo>
                  <a:pt x="2252" y="1123"/>
                </a:lnTo>
                <a:lnTo>
                  <a:pt x="2173" y="1009"/>
                </a:lnTo>
                <a:lnTo>
                  <a:pt x="2102" y="931"/>
                </a:lnTo>
                <a:lnTo>
                  <a:pt x="2108" y="931"/>
                </a:lnTo>
                <a:lnTo>
                  <a:pt x="2114" y="925"/>
                </a:lnTo>
                <a:lnTo>
                  <a:pt x="2137" y="907"/>
                </a:lnTo>
                <a:lnTo>
                  <a:pt x="2167" y="883"/>
                </a:lnTo>
                <a:lnTo>
                  <a:pt x="2197" y="877"/>
                </a:lnTo>
                <a:lnTo>
                  <a:pt x="2215" y="871"/>
                </a:lnTo>
                <a:lnTo>
                  <a:pt x="2240" y="859"/>
                </a:lnTo>
                <a:lnTo>
                  <a:pt x="2300" y="829"/>
                </a:lnTo>
                <a:lnTo>
                  <a:pt x="2324" y="817"/>
                </a:lnTo>
                <a:lnTo>
                  <a:pt x="2348" y="799"/>
                </a:lnTo>
                <a:lnTo>
                  <a:pt x="2366" y="793"/>
                </a:lnTo>
                <a:lnTo>
                  <a:pt x="2372" y="787"/>
                </a:lnTo>
                <a:lnTo>
                  <a:pt x="2828" y="588"/>
                </a:lnTo>
                <a:lnTo>
                  <a:pt x="2828" y="528"/>
                </a:lnTo>
                <a:lnTo>
                  <a:pt x="2078" y="865"/>
                </a:lnTo>
                <a:lnTo>
                  <a:pt x="2006" y="835"/>
                </a:lnTo>
                <a:lnTo>
                  <a:pt x="2006" y="835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96863"/>
            <a:ext cx="83534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353425" cy="51133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4392" name="Text Box 56"/>
          <p:cNvSpPr txBox="1">
            <a:spLocks noChangeArrowheads="1"/>
          </p:cNvSpPr>
          <p:nvPr/>
        </p:nvSpPr>
        <p:spPr bwMode="auto">
          <a:xfrm>
            <a:off x="406528" y="6446838"/>
            <a:ext cx="63357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第</a:t>
            </a:r>
            <a:r>
              <a:rPr lang="en-US" altLang="zh-CN" sz="1600" dirty="0">
                <a:effectLst/>
                <a:latin typeface="仿宋_GB2312" pitchFamily="49" charset="-122"/>
                <a:ea typeface="仿宋_GB2312" pitchFamily="49" charset="-122"/>
              </a:rPr>
              <a:t>5</a:t>
            </a: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章 </a:t>
            </a:r>
            <a:r>
              <a:rPr lang="en-US" altLang="zh-CN" sz="1600" dirty="0">
                <a:effectLst/>
                <a:latin typeface="仿宋_GB2312" pitchFamily="49" charset="-122"/>
                <a:ea typeface="仿宋_GB2312" pitchFamily="49" charset="-122"/>
              </a:rPr>
              <a:t>Excel </a:t>
            </a:r>
            <a:r>
              <a:rPr lang="en-US" altLang="zh-CN" sz="1600" dirty="0" smtClean="0">
                <a:effectLst/>
                <a:latin typeface="仿宋_GB2312" pitchFamily="49" charset="-122"/>
                <a:ea typeface="仿宋_GB2312" pitchFamily="49" charset="-122"/>
              </a:rPr>
              <a:t>2010</a:t>
            </a:r>
            <a:r>
              <a:rPr lang="zh-CN" altLang="en-US" sz="1600" dirty="0" smtClean="0">
                <a:effectLst/>
                <a:latin typeface="仿宋_GB2312" pitchFamily="49" charset="-122"/>
                <a:ea typeface="仿宋_GB2312" pitchFamily="49" charset="-122"/>
              </a:rPr>
              <a:t>的</a:t>
            </a:r>
            <a:r>
              <a:rPr lang="zh-CN" altLang="en-US" sz="1600" dirty="0">
                <a:effectLst/>
                <a:latin typeface="仿宋_GB2312" pitchFamily="49" charset="-122"/>
                <a:ea typeface="仿宋_GB2312" pitchFamily="49" charset="-122"/>
              </a:rPr>
              <a:t>使用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99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Wingdings" pitchFamily="2" charset="2"/>
        <a:buChar char="n"/>
        <a:defRPr sz="3200" b="1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800" b="1">
          <a:solidFill>
            <a:schemeClr val="tx1"/>
          </a:solidFill>
          <a:effectLst/>
          <a:latin typeface="+mn-lt"/>
          <a:ea typeface="宋体" pitchFamily="2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effectLst/>
          <a:latin typeface="+mn-lt"/>
          <a:ea typeface="宋体" pitchFamily="2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effectLst/>
          <a:latin typeface="+mn-lt"/>
          <a:ea typeface="宋体" pitchFamily="2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effectLst/>
          <a:latin typeface="+mn-lt"/>
          <a:ea typeface="宋体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971600" y="1700213"/>
            <a:ext cx="7488832" cy="1944811"/>
          </a:xfrm>
        </p:spPr>
        <p:txBody>
          <a:bodyPr/>
          <a:lstStyle/>
          <a:p>
            <a:pPr algn="ctr">
              <a:lnSpc>
                <a:spcPct val="200000"/>
              </a:lnSpc>
              <a:defRPr/>
            </a:pPr>
            <a:r>
              <a:rPr lang="zh-CN" altLang="en-US" dirty="0"/>
              <a:t>第</a:t>
            </a:r>
            <a:r>
              <a:rPr lang="en-US" altLang="zh-CN" dirty="0"/>
              <a:t>5</a:t>
            </a:r>
            <a:r>
              <a:rPr lang="zh-CN" altLang="en-US" dirty="0"/>
              <a:t>章  </a:t>
            </a:r>
            <a:r>
              <a:rPr lang="en-US" altLang="zh-CN" dirty="0"/>
              <a:t>Excel 2010</a:t>
            </a:r>
            <a:r>
              <a:rPr lang="zh-CN" altLang="en-US" dirty="0"/>
              <a:t>的使用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sz="3200" dirty="0" smtClean="0">
                <a:solidFill>
                  <a:srgbClr val="00B050"/>
                </a:solidFill>
              </a:rPr>
              <a:t>第</a:t>
            </a:r>
            <a:r>
              <a:rPr lang="en-US" altLang="zh-CN" sz="3200" dirty="0" smtClean="0">
                <a:solidFill>
                  <a:srgbClr val="00B050"/>
                </a:solidFill>
              </a:rPr>
              <a:t>1</a:t>
            </a:r>
            <a:r>
              <a:rPr lang="zh-CN" altLang="en-US" sz="3200" dirty="0" smtClean="0">
                <a:solidFill>
                  <a:srgbClr val="00B050"/>
                </a:solidFill>
              </a:rPr>
              <a:t>讲  </a:t>
            </a:r>
            <a:r>
              <a:rPr altLang="zh-CN" sz="3200" dirty="0" smtClean="0">
                <a:solidFill>
                  <a:srgbClr val="00B050"/>
                </a:solidFill>
              </a:rPr>
              <a:t>Excel</a:t>
            </a:r>
            <a:r>
              <a:rPr lang="zh-CN" sz="3200" dirty="0" smtClean="0">
                <a:solidFill>
                  <a:srgbClr val="00B050"/>
                </a:solidFill>
              </a:rPr>
              <a:t>的基本</a:t>
            </a:r>
            <a:r>
              <a:rPr lang="zh-CN" altLang="en-US" sz="3200" dirty="0" smtClean="0">
                <a:solidFill>
                  <a:srgbClr val="00B050"/>
                </a:solidFill>
              </a:rPr>
              <a:t>操作</a:t>
            </a:r>
            <a:endParaRPr lang="zh-CN" altLang="en-US" sz="3200" dirty="0">
              <a:solidFill>
                <a:srgbClr val="00B050"/>
              </a:solidFill>
            </a:endParaRPr>
          </a:p>
        </p:txBody>
      </p:sp>
      <p:sp>
        <p:nvSpPr>
          <p:cNvPr id="7171" name="副标题 5"/>
          <p:cNvSpPr>
            <a:spLocks noGrp="1"/>
          </p:cNvSpPr>
          <p:nvPr>
            <p:ph type="subTitle" idx="1"/>
          </p:nvPr>
        </p:nvSpPr>
        <p:spPr>
          <a:xfrm>
            <a:off x="1707852" y="4365104"/>
            <a:ext cx="6032500" cy="689496"/>
          </a:xfrm>
        </p:spPr>
        <p:txBody>
          <a:bodyPr/>
          <a:lstStyle/>
          <a:p>
            <a:r>
              <a:rPr lang="en-US" altLang="zh-CN" b="0" dirty="0"/>
              <a:t>5.1 </a:t>
            </a:r>
            <a:r>
              <a:rPr lang="en-US" altLang="zh-CN" b="0" dirty="0" smtClean="0"/>
              <a:t> Excel </a:t>
            </a:r>
            <a:r>
              <a:rPr lang="en-US" altLang="zh-CN" b="0" dirty="0"/>
              <a:t>2010</a:t>
            </a:r>
            <a:r>
              <a:rPr lang="zh-CN" altLang="en-US" b="0" dirty="0"/>
              <a:t>基本知识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任务二：掌握工作簿的基本操作</a:t>
            </a:r>
          </a:p>
        </p:txBody>
      </p:sp>
      <p:sp>
        <p:nvSpPr>
          <p:cNvPr id="16387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实作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：保存工作簿</a:t>
            </a:r>
            <a:endParaRPr lang="en-US" altLang="zh-CN" dirty="0" smtClean="0"/>
          </a:p>
          <a:p>
            <a:pPr lvl="1" eaLnBrk="1" hangingPunct="1">
              <a:lnSpc>
                <a:spcPct val="150000"/>
              </a:lnSpc>
            </a:pPr>
            <a:r>
              <a:rPr lang="en-US" altLang="zh-CN" dirty="0" smtClean="0"/>
              <a:t>1</a:t>
            </a:r>
            <a:r>
              <a:rPr lang="zh-CN" altLang="en-US" dirty="0" smtClean="0"/>
              <a:t>）将考勤卡保存到“</a:t>
            </a:r>
            <a:r>
              <a:rPr lang="en-US" altLang="zh-CN" dirty="0" smtClean="0"/>
              <a:t>E:\Excel</a:t>
            </a:r>
            <a:r>
              <a:rPr lang="zh-CN" altLang="en-US" dirty="0" smtClean="0"/>
              <a:t>示例”文件夹中，并命名为“考勤卡</a:t>
            </a:r>
            <a:r>
              <a:rPr lang="en-US" altLang="zh-CN" dirty="0" smtClean="0"/>
              <a:t>.</a:t>
            </a:r>
            <a:r>
              <a:rPr lang="en-US" altLang="zh-CN" dirty="0" err="1" smtClean="0"/>
              <a:t>xlsx</a:t>
            </a:r>
            <a:r>
              <a:rPr lang="zh-CN" altLang="en-US" dirty="0" smtClean="0"/>
              <a:t>”</a:t>
            </a:r>
            <a:endParaRPr lang="en-US" altLang="zh-CN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dirty="0" smtClean="0"/>
              <a:t>方法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：单击“快速访问工具栏”中的    按钮</a:t>
            </a:r>
          </a:p>
          <a:p>
            <a:pPr lvl="2">
              <a:lnSpc>
                <a:spcPct val="150000"/>
              </a:lnSpc>
            </a:pPr>
            <a:r>
              <a:rPr lang="zh-CN" altLang="en-US" dirty="0" smtClean="0"/>
              <a:t>方法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：单击“文件”选项卡→“保存”命令</a:t>
            </a:r>
            <a:endParaRPr lang="en-US" altLang="zh-CN" dirty="0" smtClean="0"/>
          </a:p>
          <a:p>
            <a:pPr lvl="2">
              <a:lnSpc>
                <a:spcPct val="150000"/>
              </a:lnSpc>
            </a:pPr>
            <a:r>
              <a:rPr lang="zh-CN" altLang="en-US" dirty="0" smtClean="0"/>
              <a:t>方法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：按</a:t>
            </a:r>
            <a:r>
              <a:rPr lang="en-US" dirty="0" err="1" smtClean="0"/>
              <a:t>Ctrl+S</a:t>
            </a:r>
            <a:r>
              <a:rPr lang="zh-CN" altLang="en-US" dirty="0" smtClean="0"/>
              <a:t>键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5" y="3645024"/>
            <a:ext cx="289879" cy="289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任务二：掌握工作簿的基本操作</a:t>
            </a:r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实作</a:t>
            </a:r>
            <a:r>
              <a:rPr lang="en-US" altLang="zh-CN" dirty="0" smtClean="0"/>
              <a:t>7</a:t>
            </a:r>
            <a:r>
              <a:rPr lang="zh-CN" altLang="en-US" dirty="0" smtClean="0"/>
              <a:t>：退出</a:t>
            </a:r>
            <a:r>
              <a:rPr lang="en-US" altLang="zh-CN" dirty="0" smtClean="0"/>
              <a:t>Excel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：单击</a:t>
            </a:r>
            <a:r>
              <a:rPr lang="en-US" altLang="zh-CN" sz="2400" dirty="0" smtClean="0"/>
              <a:t>Excel</a:t>
            </a:r>
            <a:r>
              <a:rPr lang="zh-CN" altLang="en-US" sz="2400" dirty="0" smtClean="0"/>
              <a:t>窗口右上角的   按钮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：右击任务栏上</a:t>
            </a:r>
            <a:r>
              <a:rPr lang="en-US" sz="2400" dirty="0" smtClean="0"/>
              <a:t>Excel</a:t>
            </a:r>
            <a:r>
              <a:rPr lang="zh-CN" altLang="en-US" sz="2400" dirty="0" smtClean="0"/>
              <a:t>的窗口按钮，在弹出的快捷菜单中单击“关闭”命令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：单击“文件”选项卡→“退出”命令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：按</a:t>
            </a:r>
            <a:r>
              <a:rPr lang="en-US" altLang="zh-CN" sz="2400" dirty="0" smtClean="0"/>
              <a:t>Alt+F4</a:t>
            </a:r>
            <a:r>
              <a:rPr lang="zh-CN" altLang="en-US" sz="2400" dirty="0" smtClean="0"/>
              <a:t>键</a:t>
            </a:r>
          </a:p>
          <a:p>
            <a:pPr eaLnBrk="1" hangingPunct="1"/>
            <a:endParaRPr lang="zh-CN" altLang="en-US" dirty="0" smtClean="0"/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346229"/>
            <a:ext cx="326580" cy="146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任务三：掌握工作表的基本操作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zh-CN" sz="2800" dirty="0" smtClean="0"/>
              <a:t>【</a:t>
            </a:r>
            <a:r>
              <a:rPr lang="zh-CN" altLang="en-US" sz="2800" dirty="0" smtClean="0"/>
              <a:t>实例</a:t>
            </a:r>
            <a:r>
              <a:rPr lang="en-US" altLang="zh-CN" sz="2800" dirty="0" smtClean="0"/>
              <a:t>】</a:t>
            </a:r>
            <a:r>
              <a:rPr lang="zh-CN" altLang="en-US" sz="2800" dirty="0" smtClean="0"/>
              <a:t>承接实训</a:t>
            </a:r>
            <a:r>
              <a:rPr lang="en-US" sz="2800" dirty="0" smtClean="0"/>
              <a:t>1</a:t>
            </a:r>
            <a:r>
              <a:rPr lang="zh-CN" altLang="en-US" sz="2800" dirty="0" smtClean="0"/>
              <a:t>中的实例，在“考勤卡</a:t>
            </a:r>
            <a:r>
              <a:rPr lang="en-US" sz="2800" dirty="0" smtClean="0"/>
              <a:t>.</a:t>
            </a:r>
            <a:r>
              <a:rPr lang="en-US" sz="2800" dirty="0" err="1" smtClean="0"/>
              <a:t>xlsx</a:t>
            </a:r>
            <a:r>
              <a:rPr lang="zh-CN" altLang="en-US" sz="2800" dirty="0" smtClean="0"/>
              <a:t>”工作簿中进行如下操作： </a:t>
            </a:r>
          </a:p>
          <a:p>
            <a:pPr marL="971550" lvl="1" indent="-514350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zh-CN" altLang="en-US" sz="2400" dirty="0" smtClean="0"/>
              <a:t>删除“考勤卡”工作表中</a:t>
            </a:r>
            <a:r>
              <a:rPr lang="en-US" sz="2400" dirty="0" smtClean="0"/>
              <a:t>C1~G1</a:t>
            </a:r>
            <a:r>
              <a:rPr lang="zh-CN" altLang="en-US" sz="2400" dirty="0" smtClean="0"/>
              <a:t>间的</a:t>
            </a:r>
            <a:r>
              <a:rPr lang="en-US" sz="2400" dirty="0" smtClean="0"/>
              <a:t>5</a:t>
            </a:r>
            <a:r>
              <a:rPr lang="zh-CN" altLang="en-US" sz="2400" dirty="0" smtClean="0"/>
              <a:t>个单元格</a:t>
            </a:r>
          </a:p>
          <a:p>
            <a:pPr marL="971550" lvl="1" indent="-514350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zh-CN" altLang="en-US" sz="2400" dirty="0" smtClean="0"/>
              <a:t>删除该工作表中多余的空行和第</a:t>
            </a:r>
            <a:r>
              <a:rPr lang="en-US" sz="2400" dirty="0" smtClean="0"/>
              <a:t>A</a:t>
            </a:r>
            <a:r>
              <a:rPr lang="zh-CN" altLang="en-US" sz="2400" dirty="0" smtClean="0"/>
              <a:t>列</a:t>
            </a:r>
          </a:p>
          <a:p>
            <a:pPr marL="971550" lvl="1" indent="-514350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zh-CN" altLang="en-US" sz="2400" dirty="0" smtClean="0"/>
              <a:t>调整该工作表的行高和列宽</a:t>
            </a:r>
          </a:p>
          <a:p>
            <a:pPr marL="971550" lvl="1" indent="-514350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zh-CN" altLang="en-US" sz="2400" dirty="0" smtClean="0"/>
              <a:t>插入两张新工作表，分别命名为“销售”和“统计”</a:t>
            </a:r>
          </a:p>
          <a:p>
            <a:pPr marL="971550" lvl="1" indent="-514350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zh-CN" altLang="en-US" sz="2400" dirty="0" smtClean="0"/>
              <a:t>将“考勤卡”工作表复制一份，重命名为“员工</a:t>
            </a:r>
            <a:r>
              <a:rPr lang="en-US" sz="2400" dirty="0" smtClean="0"/>
              <a:t>A</a:t>
            </a:r>
            <a:r>
              <a:rPr lang="zh-CN" altLang="en-US" sz="2400" dirty="0" smtClean="0"/>
              <a:t>”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任务三：掌握工作表的基本操作</a:t>
            </a:r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xfrm>
            <a:off x="571472" y="1214422"/>
            <a:ext cx="8072438" cy="5143514"/>
          </a:xfrm>
        </p:spPr>
        <p:txBody>
          <a:bodyPr/>
          <a:lstStyle/>
          <a:p>
            <a:pPr marL="914400" lvl="1" indent="-457200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6"/>
            </a:pPr>
            <a:r>
              <a:rPr lang="zh-CN" altLang="en-US" sz="2400" dirty="0" smtClean="0"/>
              <a:t>分别给“考勤卡”、“员工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”、“销售”和“统计”工作表的标签添加颜色（可自选颜色），如图</a:t>
            </a:r>
            <a:r>
              <a:rPr lang="en-US" altLang="zh-CN" sz="2400" dirty="0" smtClean="0"/>
              <a:t>5-1-10</a:t>
            </a:r>
            <a:r>
              <a:rPr lang="zh-CN" altLang="en-US" sz="2400" dirty="0" smtClean="0"/>
              <a:t>所示</a:t>
            </a:r>
          </a:p>
          <a:p>
            <a:pPr marL="914400" lvl="1" indent="-457200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6"/>
            </a:pPr>
            <a:r>
              <a:rPr lang="zh-CN" altLang="en-US" sz="2400" dirty="0" smtClean="0"/>
              <a:t>将“销售”工作表复制到新的工作簿中，并保存为“销售统计表</a:t>
            </a:r>
            <a:r>
              <a:rPr lang="en-US" altLang="zh-CN" sz="2400" dirty="0" smtClean="0"/>
              <a:t>.</a:t>
            </a:r>
            <a:r>
              <a:rPr lang="en-US" altLang="zh-CN" sz="2400" dirty="0" err="1" smtClean="0"/>
              <a:t>xlsx</a:t>
            </a:r>
            <a:r>
              <a:rPr lang="zh-CN" altLang="en-US" sz="2400" dirty="0" smtClean="0"/>
              <a:t>”工作簿</a:t>
            </a:r>
          </a:p>
          <a:p>
            <a:pPr marL="914400" lvl="1" indent="-457200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6"/>
            </a:pPr>
            <a:r>
              <a:rPr lang="zh-CN" altLang="en-US" sz="2400" dirty="0" smtClean="0"/>
              <a:t>将“统计”表移动到“销售统计表</a:t>
            </a:r>
            <a:r>
              <a:rPr lang="en-US" altLang="zh-CN" sz="2400" dirty="0" smtClean="0"/>
              <a:t>.</a:t>
            </a:r>
            <a:r>
              <a:rPr lang="en-US" altLang="zh-CN" sz="2400" dirty="0" err="1" smtClean="0"/>
              <a:t>xlsx</a:t>
            </a:r>
            <a:r>
              <a:rPr lang="zh-CN" altLang="en-US" sz="2400" dirty="0" smtClean="0"/>
              <a:t>”工作簿中</a:t>
            </a:r>
          </a:p>
          <a:p>
            <a:pPr marL="914400" lvl="1" indent="-457200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6"/>
            </a:pPr>
            <a:r>
              <a:rPr lang="zh-CN" altLang="en-US" sz="2400" dirty="0" smtClean="0"/>
              <a:t>删除“考勤卡</a:t>
            </a:r>
            <a:r>
              <a:rPr lang="en-US" altLang="zh-CN" sz="2400" dirty="0" smtClean="0"/>
              <a:t>.</a:t>
            </a:r>
            <a:r>
              <a:rPr lang="en-US" altLang="zh-CN" sz="2400" dirty="0" err="1" smtClean="0"/>
              <a:t>xlsx</a:t>
            </a:r>
            <a:r>
              <a:rPr lang="zh-CN" altLang="en-US" sz="2400" dirty="0" smtClean="0"/>
              <a:t>”工作簿中的“销售”工作表</a:t>
            </a:r>
          </a:p>
          <a:p>
            <a:pPr marL="914400" lvl="1" indent="-457200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6"/>
            </a:pPr>
            <a:r>
              <a:rPr lang="zh-CN" altLang="en-US" sz="2400" dirty="0" smtClean="0"/>
              <a:t>冻结窗口，锁定前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行和前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列，使其不随滚动条滚动</a:t>
            </a:r>
          </a:p>
          <a:p>
            <a:pPr eaLnBrk="1" hangingPunct="1"/>
            <a:endParaRPr lang="zh-CN" altLang="en-US" sz="3000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任务三：掌握工作表的基本操作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1835696" y="1210143"/>
            <a:ext cx="5093188" cy="551723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任务三：掌握工作表的基本操作</a:t>
            </a:r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实作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：选定单元格</a:t>
            </a:r>
            <a:endParaRPr lang="en-US" altLang="zh-CN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dirty="0" smtClean="0"/>
              <a:t>选定一个单元格</a:t>
            </a:r>
            <a:endParaRPr lang="en-US" altLang="zh-CN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dirty="0" smtClean="0"/>
              <a:t>选定一个区域</a:t>
            </a:r>
            <a:endParaRPr lang="en-US" altLang="zh-CN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dirty="0" smtClean="0"/>
              <a:t>选定多个不相邻的区域</a:t>
            </a:r>
            <a:endParaRPr lang="en-US" altLang="zh-CN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dirty="0" smtClean="0"/>
              <a:t>选定行</a:t>
            </a:r>
            <a:r>
              <a:rPr lang="en-US" altLang="zh-CN" dirty="0" smtClean="0"/>
              <a:t>/</a:t>
            </a:r>
            <a:r>
              <a:rPr lang="zh-CN" altLang="en-US" dirty="0" smtClean="0"/>
              <a:t>列</a:t>
            </a:r>
            <a:endParaRPr lang="en-US" altLang="zh-CN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dirty="0" smtClean="0"/>
              <a:t>选定所有单元格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任务三：掌握工作表的基本操作</a:t>
            </a:r>
          </a:p>
        </p:txBody>
      </p:sp>
      <p:sp>
        <p:nvSpPr>
          <p:cNvPr id="2253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实作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：删除单元格</a:t>
            </a:r>
            <a:endParaRPr lang="en-US" altLang="zh-CN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dirty="0" smtClean="0"/>
              <a:t>删除“考勤卡”工作表中</a:t>
            </a:r>
            <a:r>
              <a:rPr lang="en-US" altLang="zh-CN" dirty="0" smtClean="0"/>
              <a:t>C1~G1</a:t>
            </a:r>
            <a:r>
              <a:rPr lang="zh-CN" altLang="en-US" dirty="0" smtClean="0"/>
              <a:t>间的</a:t>
            </a:r>
            <a:r>
              <a:rPr lang="en-US" altLang="zh-CN" dirty="0" smtClean="0"/>
              <a:t>5</a:t>
            </a:r>
            <a:r>
              <a:rPr lang="zh-CN" altLang="en-US" dirty="0" smtClean="0"/>
              <a:t>个单元格</a:t>
            </a:r>
            <a:endParaRPr lang="en-US" altLang="zh-CN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dirty="0" smtClean="0"/>
              <a:t>选定单元格区域</a:t>
            </a:r>
            <a:endParaRPr lang="en-US" altLang="zh-CN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dirty="0" smtClean="0"/>
              <a:t>单击“开始”选项卡的“单元格”组中的“删除”按钮的向下箭头→“删除单元格”命令</a:t>
            </a:r>
            <a:r>
              <a:rPr lang="en-US" altLang="zh-CN" dirty="0" smtClean="0"/>
              <a:t>……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任务三：掌握工作表的基本操作</a:t>
            </a:r>
          </a:p>
        </p:txBody>
      </p:sp>
      <p:sp>
        <p:nvSpPr>
          <p:cNvPr id="2355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实作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：删除行</a:t>
            </a:r>
            <a:r>
              <a:rPr lang="en-US" altLang="zh-CN" dirty="0" smtClean="0"/>
              <a:t>/</a:t>
            </a:r>
            <a:r>
              <a:rPr lang="zh-CN" altLang="en-US" dirty="0" smtClean="0"/>
              <a:t>列</a:t>
            </a:r>
            <a:endParaRPr lang="en-US" altLang="zh-CN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dirty="0" smtClean="0"/>
              <a:t>删除该工作表中多余的空行和第</a:t>
            </a:r>
            <a:r>
              <a:rPr lang="en-US" altLang="zh-CN" dirty="0" smtClean="0"/>
              <a:t>A</a:t>
            </a:r>
            <a:r>
              <a:rPr lang="zh-CN" altLang="en-US" dirty="0" smtClean="0"/>
              <a:t>列</a:t>
            </a:r>
            <a:endParaRPr lang="en-US" altLang="zh-CN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dirty="0" smtClean="0"/>
              <a:t>选定要删除的行</a:t>
            </a:r>
            <a:r>
              <a:rPr lang="en-US" altLang="zh-CN" dirty="0" smtClean="0"/>
              <a:t>/</a:t>
            </a:r>
            <a:r>
              <a:rPr lang="zh-CN" altLang="en-US" dirty="0" smtClean="0"/>
              <a:t>列→单击“开始”选项卡的“单元格”组中的“删除”按钮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任务三：掌握工作表的基本操作</a:t>
            </a:r>
          </a:p>
        </p:txBody>
      </p:sp>
      <p:sp>
        <p:nvSpPr>
          <p:cNvPr id="2457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4</a:t>
            </a:r>
            <a:r>
              <a:rPr lang="zh-CN" altLang="en-US" sz="2800" dirty="0" smtClean="0"/>
              <a:t>：调整行高</a:t>
            </a:r>
            <a:r>
              <a:rPr lang="en-US" altLang="zh-CN" sz="2800" dirty="0" smtClean="0"/>
              <a:t>/</a:t>
            </a:r>
            <a:r>
              <a:rPr lang="zh-CN" altLang="en-US" sz="2800" dirty="0" smtClean="0"/>
              <a:t>列宽</a:t>
            </a:r>
            <a:endParaRPr lang="en-US" altLang="zh-CN" sz="28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：手动调整</a:t>
            </a:r>
          </a:p>
          <a:p>
            <a:pPr lvl="2">
              <a:lnSpc>
                <a:spcPct val="150000"/>
              </a:lnSpc>
            </a:pPr>
            <a:r>
              <a:rPr lang="zh-CN" altLang="en-US" sz="2000" dirty="0" smtClean="0"/>
              <a:t>分别将鼠标指向行标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列标的分界线处</a:t>
            </a:r>
          </a:p>
          <a:p>
            <a:pPr lvl="2">
              <a:lnSpc>
                <a:spcPct val="150000"/>
              </a:lnSpc>
            </a:pPr>
            <a:r>
              <a:rPr lang="zh-CN" altLang="en-US" sz="2000" dirty="0" smtClean="0"/>
              <a:t>当鼠标指针变为     或     时，拖动分界线即可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：精确调整</a:t>
            </a:r>
          </a:p>
          <a:p>
            <a:pPr lvl="2">
              <a:lnSpc>
                <a:spcPct val="150000"/>
              </a:lnSpc>
            </a:pPr>
            <a:r>
              <a:rPr lang="zh-CN" altLang="en-US" sz="2000" dirty="0" smtClean="0"/>
              <a:t>选定要调整的行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列</a:t>
            </a:r>
          </a:p>
          <a:p>
            <a:pPr lvl="2">
              <a:lnSpc>
                <a:spcPct val="150000"/>
              </a:lnSpc>
            </a:pPr>
            <a:r>
              <a:rPr lang="zh-CN" altLang="en-US" sz="2000" dirty="0" smtClean="0"/>
              <a:t>单击“开始”选项卡的“单元格”组中的“格式”按钮</a:t>
            </a:r>
          </a:p>
          <a:p>
            <a:pPr lvl="2">
              <a:lnSpc>
                <a:spcPct val="150000"/>
              </a:lnSpc>
            </a:pPr>
            <a:r>
              <a:rPr lang="zh-CN" altLang="en-US" sz="2000" dirty="0" smtClean="0"/>
              <a:t>弹出菜单，选择“行高”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“列宽”命令</a:t>
            </a:r>
            <a:r>
              <a:rPr lang="en-US" altLang="zh-CN" sz="2000" dirty="0" smtClean="0"/>
              <a:t>……</a:t>
            </a:r>
          </a:p>
          <a:p>
            <a:pPr lvl="1" eaLnBrk="1" hangingPunct="1"/>
            <a:endParaRPr lang="zh-CN" altLang="en-US" dirty="0" smtClean="0"/>
          </a:p>
        </p:txBody>
      </p:sp>
      <p:pic>
        <p:nvPicPr>
          <p:cNvPr id="24580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3284984"/>
            <a:ext cx="2857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284984"/>
            <a:ext cx="2857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任务三：掌握工作表的基本操作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5</a:t>
            </a:r>
            <a:r>
              <a:rPr lang="zh-CN" altLang="en-US" dirty="0" smtClean="0"/>
              <a:t>：插入工作表</a:t>
            </a:r>
            <a:endParaRPr lang="en-US" altLang="zh-CN" dirty="0" smtClean="0"/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插入</a:t>
            </a:r>
            <a:r>
              <a:rPr lang="en-US" altLang="zh-CN" dirty="0" smtClean="0"/>
              <a:t>2</a:t>
            </a:r>
            <a:r>
              <a:rPr lang="zh-CN" altLang="en-US" dirty="0" smtClean="0"/>
              <a:t>张新工作表</a:t>
            </a:r>
            <a:endParaRPr lang="en-US" altLang="zh-CN" dirty="0" smtClean="0"/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方法</a:t>
            </a:r>
            <a:r>
              <a:rPr lang="en-US" dirty="0" smtClean="0"/>
              <a:t>1</a:t>
            </a:r>
            <a:r>
              <a:rPr lang="zh-CN" altLang="en-US" dirty="0" smtClean="0"/>
              <a:t>：单击工作表标签右侧的“插入工作表”控件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方法</a:t>
            </a:r>
            <a:r>
              <a:rPr lang="en-US" dirty="0" smtClean="0"/>
              <a:t>2</a:t>
            </a:r>
            <a:r>
              <a:rPr lang="zh-CN" altLang="en-US" dirty="0" smtClean="0"/>
              <a:t>：在“开始”选项卡的“单元格”组中，单击“插入”按钮的向下箭头→“插入工作表”命令</a:t>
            </a:r>
          </a:p>
          <a:p>
            <a:pPr lvl="2"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方法</a:t>
            </a:r>
            <a:r>
              <a:rPr lang="en-US" dirty="0" smtClean="0"/>
              <a:t>3</a:t>
            </a:r>
            <a:r>
              <a:rPr lang="zh-CN" altLang="en-US" dirty="0" smtClean="0"/>
              <a:t>：右击工作表标签→在弹出菜单中单击“插入”命令</a:t>
            </a:r>
            <a:r>
              <a:rPr lang="en-US" altLang="zh-CN" dirty="0" smtClean="0"/>
              <a:t>……</a:t>
            </a:r>
            <a:endParaRPr lang="zh-CN" altLang="en-US" dirty="0" smtClean="0"/>
          </a:p>
          <a:p>
            <a:pPr lvl="2" eaLnBrk="1" hangingPunct="1">
              <a:defRPr/>
            </a:pPr>
            <a:endParaRPr lang="en-US" altLang="zh-CN" dirty="0" smtClean="0"/>
          </a:p>
          <a:p>
            <a:pPr eaLnBrk="1" hangingPunct="1">
              <a:defRPr/>
            </a:pP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7499" y="428604"/>
            <a:ext cx="8353425" cy="8286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任务一：了解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的主要功能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150000"/>
              </a:lnSpc>
            </a:pPr>
            <a:r>
              <a:rPr lang="en-US" altLang="zh-CN" sz="2800" dirty="0" smtClean="0"/>
              <a:t>Excel</a:t>
            </a:r>
            <a:r>
              <a:rPr lang="zh-CN" altLang="en-US" sz="2800" dirty="0" smtClean="0"/>
              <a:t>是应用最广泛的电子表格程序，它不仅能进行数字计算，对非数字应用也非常有效。</a:t>
            </a:r>
            <a:endParaRPr lang="en-US" altLang="zh-CN" sz="2800" dirty="0" smtClean="0"/>
          </a:p>
          <a:p>
            <a:pPr algn="just" eaLnBrk="1" hangingPunct="1">
              <a:lnSpc>
                <a:spcPct val="150000"/>
              </a:lnSpc>
            </a:pPr>
            <a:endParaRPr lang="en-US" altLang="zh-CN" sz="2800" dirty="0"/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800" dirty="0" smtClean="0"/>
              <a:t>主要功能如下：</a:t>
            </a:r>
            <a:endParaRPr lang="en-US" altLang="zh-CN" sz="2800" dirty="0" smtClean="0"/>
          </a:p>
          <a:p>
            <a:pPr lvl="1" algn="just" eaLnBrk="1" hangingPunct="1">
              <a:lnSpc>
                <a:spcPct val="150000"/>
              </a:lnSpc>
            </a:pPr>
            <a:r>
              <a:rPr lang="zh-CN" altLang="en-US" sz="2400" dirty="0" smtClean="0"/>
              <a:t>数据处理和分析</a:t>
            </a:r>
            <a:endParaRPr lang="en-US" altLang="zh-CN" sz="2400" dirty="0" smtClean="0"/>
          </a:p>
          <a:p>
            <a:pPr lvl="1" algn="just" eaLnBrk="1" hangingPunct="1">
              <a:lnSpc>
                <a:spcPct val="150000"/>
              </a:lnSpc>
            </a:pPr>
            <a:r>
              <a:rPr lang="zh-CN" altLang="en-US" sz="2400" dirty="0" smtClean="0"/>
              <a:t>创建图表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任务三：掌握工作表的基本操作</a:t>
            </a:r>
          </a:p>
        </p:txBody>
      </p:sp>
      <p:sp>
        <p:nvSpPr>
          <p:cNvPr id="2662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实作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：选定工作表</a:t>
            </a:r>
            <a:endParaRPr lang="en-US" altLang="zh-CN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dirty="0" smtClean="0"/>
              <a:t>选定一张工作表</a:t>
            </a:r>
            <a:endParaRPr lang="en-US" altLang="zh-CN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dirty="0" smtClean="0"/>
              <a:t>选定多张工作表</a:t>
            </a:r>
            <a:endParaRPr lang="en-US" altLang="zh-CN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dirty="0" smtClean="0"/>
              <a:t>选定全部工作表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任务三：掌握工作表的基本操作</a:t>
            </a:r>
          </a:p>
        </p:txBody>
      </p:sp>
      <p:sp>
        <p:nvSpPr>
          <p:cNvPr id="2765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实作</a:t>
            </a:r>
            <a:r>
              <a:rPr lang="en-US" altLang="zh-CN" dirty="0" smtClean="0"/>
              <a:t>7</a:t>
            </a:r>
            <a:r>
              <a:rPr lang="zh-CN" altLang="en-US" dirty="0" smtClean="0"/>
              <a:t>：重命名工作表</a:t>
            </a:r>
            <a:endParaRPr lang="en-US" altLang="zh-CN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dirty="0" smtClean="0"/>
              <a:t>为插入的</a:t>
            </a:r>
            <a:r>
              <a:rPr lang="en-US" altLang="zh-CN" dirty="0" smtClean="0"/>
              <a:t>2</a:t>
            </a:r>
            <a:r>
              <a:rPr lang="zh-CN" altLang="en-US" dirty="0" smtClean="0"/>
              <a:t>张新工作表分别命名为“销售”和“统计”</a:t>
            </a:r>
            <a:endParaRPr lang="en-US" altLang="zh-CN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dirty="0" smtClean="0"/>
              <a:t>方法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：右击工作表标签，在弹出菜单中单击“重命名”命令，输入名称</a:t>
            </a:r>
          </a:p>
          <a:p>
            <a:pPr lvl="2" eaLnBrk="1" hangingPunct="1">
              <a:lnSpc>
                <a:spcPct val="150000"/>
              </a:lnSpc>
            </a:pPr>
            <a:r>
              <a:rPr lang="zh-CN" altLang="en-US" dirty="0" smtClean="0"/>
              <a:t>方法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：直接双击工作表标签，输入名称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任务三：掌握工作表的基本操作</a:t>
            </a:r>
          </a:p>
        </p:txBody>
      </p:sp>
      <p:sp>
        <p:nvSpPr>
          <p:cNvPr id="2867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8</a:t>
            </a:r>
            <a:r>
              <a:rPr lang="zh-CN" altLang="en-US" sz="2800" dirty="0" smtClean="0"/>
              <a:t>：给工作表标签添加颜色</a:t>
            </a:r>
            <a:endParaRPr lang="en-US" altLang="zh-CN" sz="28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右击工作表标签，在弹出菜单中指向“工作表标签颜色”命令→从颜色列表中选择喜欢的颜色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任务三：掌握工作表的基本操作</a:t>
            </a:r>
          </a:p>
        </p:txBody>
      </p:sp>
      <p:sp>
        <p:nvSpPr>
          <p:cNvPr id="296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ts val="3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9</a:t>
            </a:r>
            <a:r>
              <a:rPr lang="zh-CN" altLang="en-US" sz="2800" dirty="0" smtClean="0"/>
              <a:t>：移动</a:t>
            </a:r>
            <a:r>
              <a:rPr lang="en-US" altLang="zh-CN" sz="2800" dirty="0" smtClean="0"/>
              <a:t>/</a:t>
            </a:r>
            <a:r>
              <a:rPr lang="zh-CN" altLang="en-US" sz="2800" dirty="0" smtClean="0"/>
              <a:t>复制工作表</a:t>
            </a:r>
            <a:endParaRPr lang="en-US" altLang="zh-CN" sz="2800" dirty="0" smtClean="0"/>
          </a:p>
          <a:p>
            <a:pPr lvl="1" eaLnBrk="1" hangingPunct="1">
              <a:lnSpc>
                <a:spcPts val="3000"/>
              </a:lnSpc>
            </a:pPr>
            <a:r>
              <a:rPr lang="zh-CN" altLang="en-US" sz="2400" dirty="0" smtClean="0"/>
              <a:t>在当前工作簿中移动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复制工作表</a:t>
            </a:r>
            <a:endParaRPr lang="en-US" altLang="zh-CN" sz="2400" dirty="0" smtClean="0"/>
          </a:p>
          <a:p>
            <a:pPr lvl="2" eaLnBrk="1" hangingPunct="1">
              <a:lnSpc>
                <a:spcPts val="3000"/>
              </a:lnSpc>
            </a:pPr>
            <a:r>
              <a:rPr lang="zh-CN" altLang="en-US" sz="2000" dirty="0" smtClean="0"/>
              <a:t>将“考勤卡”工作表复制一份，重命名为“员工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”</a:t>
            </a:r>
            <a:endParaRPr lang="en-US" altLang="zh-CN" sz="2000" dirty="0" smtClean="0"/>
          </a:p>
          <a:p>
            <a:pPr lvl="3" eaLnBrk="1" hangingPunct="1">
              <a:lnSpc>
                <a:spcPts val="3000"/>
              </a:lnSpc>
            </a:pPr>
            <a:r>
              <a:rPr lang="zh-CN" altLang="en-US" dirty="0" smtClean="0"/>
              <a:t>移动：直接拖动工作表标签</a:t>
            </a:r>
            <a:endParaRPr lang="en-US" altLang="zh-CN" dirty="0" smtClean="0"/>
          </a:p>
          <a:p>
            <a:pPr lvl="3" eaLnBrk="1" hangingPunct="1">
              <a:lnSpc>
                <a:spcPts val="3000"/>
              </a:lnSpc>
            </a:pPr>
            <a:r>
              <a:rPr lang="zh-CN" altLang="en-US" dirty="0" smtClean="0"/>
              <a:t>复制：按住</a:t>
            </a:r>
            <a:r>
              <a:rPr lang="en-US" altLang="zh-CN" dirty="0" smtClean="0"/>
              <a:t>Ctrl+</a:t>
            </a:r>
            <a:r>
              <a:rPr lang="zh-CN" altLang="en-US" dirty="0" smtClean="0"/>
              <a:t>拖动工作表标签</a:t>
            </a:r>
            <a:endParaRPr lang="en-US" altLang="zh-CN" dirty="0" smtClean="0"/>
          </a:p>
          <a:p>
            <a:pPr lvl="1">
              <a:lnSpc>
                <a:spcPts val="3000"/>
              </a:lnSpc>
            </a:pPr>
            <a:r>
              <a:rPr lang="zh-CN" altLang="en-US" sz="2400" dirty="0"/>
              <a:t>将工作表移动</a:t>
            </a:r>
            <a:r>
              <a:rPr lang="en-US" altLang="zh-CN" sz="2400" dirty="0"/>
              <a:t>/</a:t>
            </a:r>
            <a:r>
              <a:rPr lang="zh-CN" altLang="en-US" sz="2400" dirty="0"/>
              <a:t>复制到其他工作簿中</a:t>
            </a:r>
            <a:endParaRPr lang="en-US" altLang="zh-CN" sz="2400" dirty="0"/>
          </a:p>
          <a:p>
            <a:pPr marL="1371600" lvl="2" indent="-457200">
              <a:lnSpc>
                <a:spcPts val="3000"/>
              </a:lnSpc>
              <a:buFont typeface="+mj-lt"/>
              <a:buAutoNum type="arabicPeriod"/>
            </a:pPr>
            <a:r>
              <a:rPr lang="zh-CN" altLang="en-US" sz="2000" dirty="0" smtClean="0"/>
              <a:t>将</a:t>
            </a:r>
            <a:r>
              <a:rPr lang="zh-CN" altLang="en-US" sz="2000" dirty="0"/>
              <a:t>“销售”工作表复制到新的工作簿中，并保存为“销售统计表</a:t>
            </a:r>
            <a:r>
              <a:rPr lang="en-US" altLang="zh-CN" sz="2000" dirty="0"/>
              <a:t>.</a:t>
            </a:r>
            <a:r>
              <a:rPr lang="en-US" altLang="zh-CN" sz="2000" dirty="0" err="1"/>
              <a:t>xlsx</a:t>
            </a:r>
            <a:r>
              <a:rPr lang="zh-CN" altLang="en-US" sz="2000" dirty="0"/>
              <a:t>”工作簿</a:t>
            </a:r>
          </a:p>
          <a:p>
            <a:pPr marL="1371600" lvl="2" indent="-457200">
              <a:lnSpc>
                <a:spcPts val="3000"/>
              </a:lnSpc>
              <a:buFont typeface="+mj-lt"/>
              <a:buAutoNum type="arabicPeriod"/>
            </a:pPr>
            <a:r>
              <a:rPr lang="zh-CN" altLang="en-US" sz="2000" dirty="0" smtClean="0"/>
              <a:t>将</a:t>
            </a:r>
            <a:r>
              <a:rPr lang="zh-CN" altLang="en-US" sz="2000" dirty="0"/>
              <a:t>“统计”工作表移动到“销售统计表</a:t>
            </a:r>
            <a:r>
              <a:rPr lang="en-US" altLang="zh-CN" sz="2000" dirty="0"/>
              <a:t>.</a:t>
            </a:r>
            <a:r>
              <a:rPr lang="en-US" altLang="zh-CN" sz="2000" dirty="0" err="1"/>
              <a:t>xlsx</a:t>
            </a:r>
            <a:r>
              <a:rPr lang="zh-CN" altLang="en-US" sz="2000" dirty="0"/>
              <a:t>”工作簿中</a:t>
            </a:r>
            <a:endParaRPr lang="en-US" altLang="zh-CN" sz="2000" dirty="0"/>
          </a:p>
          <a:p>
            <a:pPr lvl="3">
              <a:lnSpc>
                <a:spcPts val="3000"/>
              </a:lnSpc>
            </a:pPr>
            <a:r>
              <a:rPr lang="zh-CN" altLang="en-US" dirty="0"/>
              <a:t>右击工作表</a:t>
            </a:r>
            <a:r>
              <a:rPr lang="zh-CN" altLang="en-US" dirty="0" smtClean="0"/>
              <a:t>标签</a:t>
            </a:r>
            <a:r>
              <a:rPr lang="zh-CN" altLang="en-US" dirty="0"/>
              <a:t>→</a:t>
            </a:r>
            <a:r>
              <a:rPr lang="zh-CN" altLang="en-US" dirty="0" smtClean="0"/>
              <a:t>单击</a:t>
            </a:r>
            <a:r>
              <a:rPr lang="zh-CN" altLang="en-US" dirty="0"/>
              <a:t>“移动或复制工作表”命令</a:t>
            </a:r>
            <a:endParaRPr lang="en-US" altLang="zh-CN" dirty="0"/>
          </a:p>
          <a:p>
            <a:pPr lvl="3">
              <a:lnSpc>
                <a:spcPts val="3000"/>
              </a:lnSpc>
            </a:pPr>
            <a:r>
              <a:rPr lang="zh-CN" altLang="en-US" dirty="0"/>
              <a:t>弹出对话框，选定工作簿及具体的位置，若是复制还需勾选“建立副本”复选框</a:t>
            </a:r>
            <a:r>
              <a:rPr lang="en-US" altLang="zh-CN" dirty="0" smtClean="0"/>
              <a:t>……</a:t>
            </a:r>
            <a:endParaRPr lang="zh-CN" altLang="en-US" dirty="0" smtClean="0"/>
          </a:p>
          <a:p>
            <a:pPr lvl="1" eaLnBrk="1" hangingPunct="1"/>
            <a:endParaRPr lang="zh-CN" altLang="en-US" dirty="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任务三：掌握工作表的基本操作</a:t>
            </a:r>
          </a:p>
        </p:txBody>
      </p:sp>
      <p:sp>
        <p:nvSpPr>
          <p:cNvPr id="3174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10</a:t>
            </a:r>
            <a:r>
              <a:rPr lang="zh-CN" altLang="en-US" sz="2800" dirty="0" smtClean="0"/>
              <a:t>：删除工作表</a:t>
            </a:r>
            <a:endParaRPr lang="en-US" altLang="zh-CN" sz="2800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sz="2400" dirty="0" smtClean="0"/>
              <a:t>删除“考勤卡</a:t>
            </a:r>
            <a:r>
              <a:rPr lang="en-US" altLang="zh-CN" sz="2400" dirty="0" smtClean="0"/>
              <a:t>.</a:t>
            </a:r>
            <a:r>
              <a:rPr lang="en-US" altLang="zh-CN" sz="2400" dirty="0" err="1" smtClean="0"/>
              <a:t>xlsx</a:t>
            </a:r>
            <a:r>
              <a:rPr lang="zh-CN" altLang="en-US" sz="2400" dirty="0" smtClean="0"/>
              <a:t>”工作簿中的“销售”工作表</a:t>
            </a:r>
            <a:endParaRPr lang="en-US" altLang="zh-CN" sz="2400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sz="2000" dirty="0" smtClean="0"/>
              <a:t>方法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：选定工作表→单击“开始”选项卡的“单元格”组中的“删除”→“删除工作表”命令</a:t>
            </a:r>
            <a:endParaRPr lang="en-US" altLang="zh-CN" sz="2000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sz="2000" dirty="0" smtClean="0"/>
              <a:t>方法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：右击工作表标签，在弹出菜单中单击“删除”命令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任务三：掌握工作表的基本操作</a:t>
            </a:r>
          </a:p>
        </p:txBody>
      </p:sp>
      <p:sp>
        <p:nvSpPr>
          <p:cNvPr id="3277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11</a:t>
            </a:r>
            <a:r>
              <a:rPr lang="zh-CN" altLang="en-US" sz="2800" dirty="0" smtClean="0"/>
              <a:t>：冻结窗口</a:t>
            </a:r>
            <a:endParaRPr lang="en-US" altLang="zh-CN" sz="2800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sz="2400" dirty="0" smtClean="0"/>
              <a:t>冻结窗口，锁定前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行和前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列，使其不随滚动条滚动</a:t>
            </a:r>
            <a:endParaRPr lang="en-US" altLang="zh-CN" sz="2400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sz="2000" dirty="0" smtClean="0"/>
              <a:t>选定要冻结的位置</a:t>
            </a:r>
            <a:r>
              <a:rPr lang="en-US" altLang="zh-CN" sz="2000" dirty="0" smtClean="0"/>
              <a:t>C4</a:t>
            </a:r>
            <a:endParaRPr lang="zh-CN" altLang="en-US" sz="2000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sz="2000" dirty="0" smtClean="0"/>
              <a:t>单击“视图”选项卡的“窗口”组中的 “冻结窗格”→“冻结拆分窗格”按钮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296863"/>
            <a:ext cx="8177241" cy="8286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本次课重点内容小结 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1357298"/>
            <a:ext cx="8072438" cy="5000640"/>
          </a:xfrm>
        </p:spPr>
        <p:txBody>
          <a:bodyPr/>
          <a:lstStyle/>
          <a:p>
            <a:pPr marL="514350" indent="-514350" eaLnBrk="1" hangingPunct="1">
              <a:lnSpc>
                <a:spcPct val="200000"/>
              </a:lnSpc>
              <a:buFont typeface="+mj-lt"/>
              <a:buAutoNum type="arabicPeriod"/>
            </a:pPr>
            <a:r>
              <a:rPr lang="zh-CN" altLang="en-US" sz="2400" b="0" dirty="0" smtClean="0"/>
              <a:t>工作簿就是一个</a:t>
            </a:r>
            <a:r>
              <a:rPr lang="en-US" altLang="zh-CN" sz="2400" b="0" dirty="0" smtClean="0"/>
              <a:t>Excel</a:t>
            </a:r>
            <a:r>
              <a:rPr lang="zh-CN" altLang="en-US" sz="2400" b="0" dirty="0" smtClean="0"/>
              <a:t>文件，扩展名为</a:t>
            </a:r>
            <a:r>
              <a:rPr lang="zh-CN" altLang="en-US" sz="2400" b="0" dirty="0" smtClean="0">
                <a:latin typeface="Times New Roman" pitchFamily="18" charset="0"/>
              </a:rPr>
              <a:t>“</a:t>
            </a:r>
            <a:r>
              <a:rPr lang="en-US" altLang="zh-CN" sz="2400" b="0" dirty="0" smtClean="0"/>
              <a:t>.</a:t>
            </a:r>
            <a:r>
              <a:rPr lang="en-US" altLang="zh-CN" sz="2400" b="0" dirty="0" err="1" smtClean="0"/>
              <a:t>xlsx</a:t>
            </a:r>
            <a:r>
              <a:rPr lang="en-US" altLang="zh-CN" sz="2400" b="0" dirty="0" smtClean="0">
                <a:latin typeface="Times New Roman" pitchFamily="18" charset="0"/>
              </a:rPr>
              <a:t>”</a:t>
            </a:r>
            <a:r>
              <a:rPr lang="zh-CN" altLang="en-US" sz="2400" b="0" dirty="0" smtClean="0"/>
              <a:t>，通常由若干张工作表组成</a:t>
            </a:r>
            <a:endParaRPr lang="en-US" altLang="zh-CN" sz="2400" b="0" dirty="0" smtClean="0"/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en-US" altLang="zh-CN" sz="2400" b="0" dirty="0" smtClean="0"/>
              <a:t>Excel 2007</a:t>
            </a:r>
            <a:r>
              <a:rPr lang="zh-CN" altLang="en-US" sz="2400" b="0" dirty="0" smtClean="0"/>
              <a:t>的启动、退出、窗口组成、视图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2400" b="0" dirty="0" smtClean="0"/>
              <a:t>工作簿的创建、保存</a:t>
            </a:r>
          </a:p>
          <a:p>
            <a:pPr marL="514350" indent="-514350" eaLnBrk="1" hangingPunct="1">
              <a:lnSpc>
                <a:spcPct val="200000"/>
              </a:lnSpc>
              <a:buFont typeface="+mj-lt"/>
              <a:buAutoNum type="arabicPeriod"/>
            </a:pPr>
            <a:r>
              <a:rPr lang="zh-CN" altLang="en-US" sz="2400" b="0" dirty="0" smtClean="0"/>
              <a:t>单元格的选定、插入、删除，行高</a:t>
            </a:r>
            <a:r>
              <a:rPr lang="en-US" altLang="zh-CN" sz="2400" b="0" dirty="0" smtClean="0"/>
              <a:t>/</a:t>
            </a:r>
            <a:r>
              <a:rPr lang="zh-CN" altLang="en-US" sz="2400" b="0" dirty="0" smtClean="0"/>
              <a:t>列宽的调整；工作表的选定、插入、改名、添加颜色、移动、复制和删除</a:t>
            </a:r>
          </a:p>
          <a:p>
            <a:pPr eaLnBrk="1" hangingPunct="1">
              <a:lnSpc>
                <a:spcPct val="80000"/>
              </a:lnSpc>
            </a:pPr>
            <a:endParaRPr lang="zh-CN" alt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课外作业布置 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上机练习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第</a:t>
            </a:r>
            <a:r>
              <a:rPr lang="en-US" altLang="zh-CN" dirty="0" smtClean="0"/>
              <a:t>5</a:t>
            </a:r>
            <a:r>
              <a:rPr lang="zh-CN" altLang="en-US" dirty="0" smtClean="0"/>
              <a:t>章 实训</a:t>
            </a:r>
            <a:r>
              <a:rPr lang="en-US" altLang="zh-CN" dirty="0" smtClean="0"/>
              <a:t>1-2</a:t>
            </a:r>
          </a:p>
          <a:p>
            <a:pPr lvl="1">
              <a:lnSpc>
                <a:spcPct val="150000"/>
              </a:lnSpc>
            </a:pPr>
            <a:endParaRPr lang="en-US" altLang="zh-CN" dirty="0" smtClean="0"/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预习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5.2 </a:t>
            </a:r>
            <a:r>
              <a:rPr lang="zh-CN" altLang="en-US" dirty="0" smtClean="0"/>
              <a:t>工作表的编辑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5.3 </a:t>
            </a:r>
            <a:r>
              <a:rPr lang="zh-CN" altLang="en-US" dirty="0" smtClean="0"/>
              <a:t>工作表的格式化</a:t>
            </a:r>
            <a:endParaRPr lang="en-US" altLang="zh-CN" dirty="0" smtClean="0"/>
          </a:p>
          <a:p>
            <a:pPr eaLnBrk="1" hangingPunct="1"/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任务二：掌握工作簿的基本操作</a:t>
            </a:r>
            <a:endParaRPr lang="zh-CN" altLang="en-US" dirty="0"/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【</a:t>
            </a:r>
            <a:r>
              <a:rPr lang="zh-CN" altLang="en-US" sz="2400" dirty="0" smtClean="0"/>
              <a:t>实例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要求用多种不同的方法启动和退出</a:t>
            </a:r>
            <a:r>
              <a:rPr lang="en-US" altLang="zh-CN" sz="2400" dirty="0" smtClean="0"/>
              <a:t>Excel 2010</a:t>
            </a:r>
            <a:r>
              <a:rPr lang="zh-CN" altLang="en-US" sz="2400" dirty="0" smtClean="0"/>
              <a:t>，了解</a:t>
            </a:r>
            <a:r>
              <a:rPr lang="en-US" altLang="zh-CN" sz="2400" dirty="0" smtClean="0"/>
              <a:t>Excel 2010</a:t>
            </a:r>
            <a:r>
              <a:rPr lang="zh-CN" altLang="en-US" sz="2400" dirty="0" smtClean="0"/>
              <a:t>的用户界面。使用模板创建一个工作簿，将其保存到“</a:t>
            </a:r>
            <a:r>
              <a:rPr lang="en-US" altLang="zh-CN" sz="2400" dirty="0" smtClean="0"/>
              <a:t>E:\Excel</a:t>
            </a:r>
            <a:r>
              <a:rPr lang="zh-CN" altLang="en-US" sz="2400" dirty="0" smtClean="0"/>
              <a:t>示例”文件夹中，并命名为“考勤卡</a:t>
            </a:r>
            <a:r>
              <a:rPr lang="en-US" altLang="zh-CN" sz="2400" dirty="0" smtClean="0"/>
              <a:t>.</a:t>
            </a:r>
            <a:r>
              <a:rPr lang="en-US" altLang="zh-CN" sz="2400" dirty="0" err="1" smtClean="0"/>
              <a:t>xlsx</a:t>
            </a:r>
            <a:r>
              <a:rPr lang="zh-CN" altLang="en-US" sz="2400" dirty="0" smtClean="0"/>
              <a:t>”，如图</a:t>
            </a:r>
            <a:r>
              <a:rPr lang="en-US" altLang="zh-CN" sz="2400" dirty="0" smtClean="0"/>
              <a:t>5-1-6</a:t>
            </a:r>
            <a:r>
              <a:rPr lang="zh-CN" altLang="en-US" sz="2400" dirty="0" smtClean="0"/>
              <a:t>所示</a:t>
            </a:r>
            <a:r>
              <a:rPr lang="zh-CN" altLang="en-US" sz="2400" dirty="0"/>
              <a:t>。</a:t>
            </a:r>
            <a:endParaRPr lang="zh-CN" altLang="en-US" sz="24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任务二：掌握工作簿的基本操作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dirty="0" smtClean="0"/>
              <a:t>实作1：启动</a:t>
            </a:r>
            <a:r>
              <a:rPr lang="en-US" altLang="zh-CN" dirty="0" smtClean="0"/>
              <a:t>Excel</a:t>
            </a:r>
          </a:p>
          <a:p>
            <a:pPr lvl="1" algn="just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：单击“开始”→“程序”→</a:t>
            </a:r>
            <a:r>
              <a:rPr lang="en-US" altLang="en-US" sz="2400" dirty="0" smtClean="0"/>
              <a:t>Microsoft Office</a:t>
            </a:r>
            <a:r>
              <a:rPr lang="zh-CN" altLang="en-US" sz="2400" dirty="0" smtClean="0"/>
              <a:t>→</a:t>
            </a:r>
            <a:r>
              <a:rPr lang="en-US" altLang="en-US" sz="2400" dirty="0" smtClean="0"/>
              <a:t>Microsoft Office Excel 20</a:t>
            </a:r>
            <a:r>
              <a:rPr lang="en-US" altLang="zh-CN" sz="2400" dirty="0" smtClean="0"/>
              <a:t>10</a:t>
            </a:r>
            <a:r>
              <a:rPr lang="zh-CN" altLang="en-US" sz="2400" dirty="0" smtClean="0"/>
              <a:t>命令</a:t>
            </a:r>
            <a:endParaRPr lang="en-US" altLang="zh-CN" sz="2400" dirty="0" smtClean="0"/>
          </a:p>
          <a:p>
            <a:pPr lvl="1" algn="just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：双击桌面上的 </a:t>
            </a:r>
            <a:r>
              <a:rPr lang="en-US" altLang="zh-CN" sz="2400" dirty="0" smtClean="0"/>
              <a:t>    </a:t>
            </a:r>
            <a:r>
              <a:rPr lang="zh-CN" altLang="en-US" sz="2400" dirty="0" smtClean="0"/>
              <a:t>快捷图标</a:t>
            </a:r>
            <a:endParaRPr lang="en-US" altLang="zh-CN" sz="2400" dirty="0" smtClean="0"/>
          </a:p>
          <a:p>
            <a:pPr lvl="1" algn="just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：在“</a:t>
            </a:r>
            <a:r>
              <a:rPr lang="en-US" altLang="zh-CN" sz="2400" dirty="0" smtClean="0"/>
              <a:t>Windows</a:t>
            </a:r>
            <a:r>
              <a:rPr lang="zh-CN" altLang="en-US" sz="2400" dirty="0" smtClean="0"/>
              <a:t>资源管理器”中，双击要打开的</a:t>
            </a:r>
            <a:r>
              <a:rPr lang="en-US" altLang="zh-CN" sz="2400" dirty="0" smtClean="0"/>
              <a:t>Excel</a:t>
            </a:r>
            <a:r>
              <a:rPr lang="zh-CN" altLang="en-US" sz="2400" dirty="0" smtClean="0"/>
              <a:t>文件</a:t>
            </a:r>
            <a:endParaRPr lang="en-US" altLang="zh-CN" sz="2400" dirty="0" smtClean="0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4283968" y="3356992"/>
            <a:ext cx="468822" cy="41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内容占位符 2"/>
          <p:cNvSpPr>
            <a:spLocks noGrp="1"/>
          </p:cNvSpPr>
          <p:nvPr>
            <p:ph idx="1"/>
          </p:nvPr>
        </p:nvSpPr>
        <p:spPr>
          <a:xfrm>
            <a:off x="571500" y="1214439"/>
            <a:ext cx="8072438" cy="1278457"/>
          </a:xfrm>
        </p:spPr>
        <p:txBody>
          <a:bodyPr/>
          <a:lstStyle/>
          <a:p>
            <a:pPr algn="just" eaLnBrk="1" hangingPunct="1"/>
            <a:r>
              <a:rPr lang="zh-CN" altLang="en-US" sz="2800" dirty="0" smtClean="0"/>
              <a:t>实作2：认识</a:t>
            </a:r>
            <a:r>
              <a:rPr lang="en-US" altLang="zh-CN" sz="2800" dirty="0" smtClean="0"/>
              <a:t>Excel</a:t>
            </a:r>
            <a:r>
              <a:rPr lang="zh-CN" altLang="en-US" sz="2800" dirty="0" smtClean="0"/>
              <a:t>的窗口组成</a:t>
            </a:r>
          </a:p>
          <a:p>
            <a:pPr lvl="1" eaLnBrk="1" hangingPunct="1"/>
            <a:r>
              <a:rPr lang="zh-CN" altLang="en-US" sz="2400" dirty="0" smtClean="0"/>
              <a:t>1）认识标题栏、选项卡、功能区、名称框、编辑栏、工作簿、工作表、工作表标签、行标、列标、单元格 </a:t>
            </a:r>
          </a:p>
          <a:p>
            <a:pPr eaLnBrk="1" hangingPunct="1"/>
            <a:endParaRPr lang="zh-CN" altLang="en-US" dirty="0" smtClean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043608" y="2564904"/>
            <a:ext cx="7174010" cy="4149080"/>
          </a:xfrm>
          <a:prstGeom prst="rect">
            <a:avLst/>
          </a:prstGeom>
        </p:spPr>
      </p:pic>
      <p:sp>
        <p:nvSpPr>
          <p:cNvPr id="5" name="标题 3"/>
          <p:cNvSpPr>
            <a:spLocks noGrp="1"/>
          </p:cNvSpPr>
          <p:nvPr>
            <p:ph type="title"/>
          </p:nvPr>
        </p:nvSpPr>
        <p:spPr>
          <a:xfrm>
            <a:off x="395288" y="296863"/>
            <a:ext cx="8353425" cy="828675"/>
          </a:xfrm>
        </p:spPr>
        <p:txBody>
          <a:bodyPr/>
          <a:lstStyle/>
          <a:p>
            <a:pPr>
              <a:defRPr/>
            </a:pPr>
            <a:r>
              <a:rPr lang="zh-CN" altLang="en-US" dirty="0"/>
              <a:t>任务二：掌握工作簿的基本操作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任务二：掌握工作簿的基本操作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/>
              <a:t>名词解释：</a:t>
            </a:r>
            <a:endParaRPr lang="en-US" altLang="zh-CN" sz="2800" dirty="0" smtClean="0"/>
          </a:p>
          <a:p>
            <a:pPr lvl="1" algn="just" eaLnBrk="1" hangingPunct="1">
              <a:lnSpc>
                <a:spcPct val="150000"/>
              </a:lnSpc>
            </a:pPr>
            <a:r>
              <a:rPr lang="zh-CN" altLang="en-US" sz="2400" dirty="0" smtClean="0"/>
              <a:t>工作簿就是一个</a:t>
            </a:r>
            <a:r>
              <a:rPr lang="en-US" altLang="zh-CN" sz="2400" dirty="0" smtClean="0"/>
              <a:t>Excel</a:t>
            </a:r>
            <a:r>
              <a:rPr lang="zh-CN" altLang="en-US" sz="2400" dirty="0" smtClean="0"/>
              <a:t>文件，扩展名为“.</a:t>
            </a:r>
            <a:r>
              <a:rPr lang="en-US" altLang="zh-CN" sz="2400" dirty="0" err="1" smtClean="0"/>
              <a:t>xlsx</a:t>
            </a:r>
            <a:r>
              <a:rPr lang="en-US" altLang="zh-CN" sz="2400" dirty="0" smtClean="0"/>
              <a:t>”</a:t>
            </a:r>
          </a:p>
          <a:p>
            <a:pPr lvl="1" algn="just" eaLnBrk="1" hangingPunct="1">
              <a:lnSpc>
                <a:spcPct val="150000"/>
              </a:lnSpc>
            </a:pPr>
            <a:r>
              <a:rPr lang="zh-CN" altLang="en-US" sz="2400" dirty="0" smtClean="0"/>
              <a:t>默认情况下，新建的工作簿包含三张工作表，分别为“</a:t>
            </a:r>
            <a:r>
              <a:rPr lang="en-US" altLang="zh-CN" sz="2400" dirty="0" smtClean="0"/>
              <a:t>Sheet1”、“Sheet2”、“Sheet3”</a:t>
            </a:r>
          </a:p>
          <a:p>
            <a:pPr lvl="1" algn="just" eaLnBrk="1" hangingPunct="1">
              <a:lnSpc>
                <a:spcPct val="150000"/>
              </a:lnSpc>
            </a:pPr>
            <a:r>
              <a:rPr lang="zh-CN" altLang="en-US" sz="2400" dirty="0" smtClean="0"/>
              <a:t>工作簿和工作表的关系就像日常生活中的帐本和帐单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任务二：掌握工作簿的基本操作</a:t>
            </a:r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：认识</a:t>
            </a:r>
            <a:r>
              <a:rPr lang="en-US" altLang="zh-CN" sz="2800" dirty="0" smtClean="0"/>
              <a:t>Excel</a:t>
            </a:r>
            <a:r>
              <a:rPr lang="zh-CN" altLang="en-US" sz="2800" dirty="0" smtClean="0"/>
              <a:t>的视图</a:t>
            </a:r>
            <a:endParaRPr lang="en-US" altLang="zh-CN" sz="2800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sz="2400" dirty="0" smtClean="0"/>
              <a:t>普通视图</a:t>
            </a:r>
            <a:endParaRPr lang="en-US" altLang="zh-CN" sz="2400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sz="2400" dirty="0" smtClean="0"/>
              <a:t>页面视图</a:t>
            </a:r>
            <a:endParaRPr lang="en-US" altLang="zh-CN" sz="2400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sz="2400" dirty="0" smtClean="0"/>
              <a:t>分页预览视图</a:t>
            </a:r>
            <a:endParaRPr lang="en-US" altLang="zh-CN" sz="2400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sz="2400" dirty="0" smtClean="0"/>
              <a:t>全屏视图</a:t>
            </a:r>
            <a:endParaRPr lang="en-US" altLang="zh-CN" sz="2400" dirty="0" smtClean="0"/>
          </a:p>
          <a:p>
            <a:pPr lvl="1" eaLnBrk="1" hangingPunct="1">
              <a:lnSpc>
                <a:spcPct val="150000"/>
              </a:lnSpc>
            </a:pPr>
            <a:r>
              <a:rPr lang="zh-CN" altLang="en-US" sz="2400" dirty="0" smtClean="0"/>
              <a:t>自定义视图</a:t>
            </a:r>
            <a:endParaRPr lang="en-US" altLang="zh-CN" sz="2400" dirty="0" smtClean="0"/>
          </a:p>
          <a:p>
            <a:pPr lvl="2" eaLnBrk="1" hangingPunct="1">
              <a:lnSpc>
                <a:spcPct val="150000"/>
              </a:lnSpc>
            </a:pPr>
            <a:r>
              <a:rPr lang="zh-CN" altLang="en-US" sz="2000" dirty="0" smtClean="0"/>
              <a:t>单击“视图”选项卡，在“工作簿视图”组中单击对应的按钮，切换视图</a:t>
            </a:r>
            <a:r>
              <a:rPr lang="en-US" altLang="zh-CN" sz="2000" dirty="0" smtClean="0"/>
              <a:t>……</a:t>
            </a:r>
            <a:endParaRPr lang="zh-CN" altLang="en-US" sz="20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任务二：掌握工作簿的基本操作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800" dirty="0" smtClean="0"/>
              <a:t>实作</a:t>
            </a:r>
            <a:r>
              <a:rPr lang="en-US" altLang="zh-CN" sz="2800" dirty="0" smtClean="0"/>
              <a:t>4</a:t>
            </a:r>
            <a:r>
              <a:rPr lang="zh-CN" altLang="en-US" sz="2800" dirty="0" smtClean="0"/>
              <a:t>：创建空白工作簿</a:t>
            </a:r>
            <a:endParaRPr lang="en-US" altLang="zh-CN" sz="28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：单击“文件选项卡”→“新建”命令</a:t>
            </a:r>
            <a:r>
              <a:rPr lang="en-US" altLang="zh-CN" sz="2400" dirty="0" smtClean="0"/>
              <a:t>……</a:t>
            </a:r>
            <a:endParaRPr lang="zh-CN" altLang="en-US" sz="2400" dirty="0" smtClean="0"/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：单击“快速访问工具栏”中的    按钮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 smtClean="0"/>
              <a:t>方法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：按</a:t>
            </a:r>
            <a:r>
              <a:rPr lang="en-US" altLang="zh-CN" sz="2400" dirty="0" err="1" smtClean="0"/>
              <a:t>Ctrl+N</a:t>
            </a:r>
            <a:r>
              <a:rPr lang="zh-CN" altLang="en-US" sz="2400" dirty="0" smtClean="0"/>
              <a:t>键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2326333"/>
            <a:ext cx="289879" cy="298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任务二：掌握工作簿的基本操作</a:t>
            </a:r>
          </a:p>
        </p:txBody>
      </p:sp>
      <p:sp>
        <p:nvSpPr>
          <p:cNvPr id="1536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 smtClean="0"/>
              <a:t>实作</a:t>
            </a:r>
            <a:r>
              <a:rPr lang="en-US" altLang="zh-CN" dirty="0" smtClean="0"/>
              <a:t>5</a:t>
            </a:r>
            <a:r>
              <a:rPr lang="zh-CN" altLang="en-US" dirty="0" smtClean="0"/>
              <a:t>：使用模板创建一份考勤卡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单击“文件”选项卡→“新建”命令，在弹出的对话框中单击“样本模板”选项→“考勤卡”模板</a:t>
            </a:r>
            <a:r>
              <a:rPr lang="en-US" altLang="zh-CN" dirty="0" smtClean="0"/>
              <a:t>……</a:t>
            </a:r>
            <a:endParaRPr lang="zh-CN" altLang="en-US" dirty="0" smtClean="0"/>
          </a:p>
          <a:p>
            <a:pPr eaLnBrk="1" hangingPunct="1"/>
            <a:endParaRPr lang="zh-CN" altLang="en-US" dirty="0" smtClean="0"/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4572000" y="1340768"/>
            <a:ext cx="4357718" cy="50405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黑体"/>
        <a:cs typeface=""/>
      </a:majorFont>
      <a:minorFont>
        <a:latin typeface="Comic Sans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3505</TotalTime>
  <Words>1508</Words>
  <Application>Microsoft Office PowerPoint</Application>
  <PresentationFormat>全屏显示(4:3)</PresentationFormat>
  <Paragraphs>142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主题1</vt:lpstr>
      <vt:lpstr>第5章  Excel 2010的使用 第1讲  Excel的基本操作</vt:lpstr>
      <vt:lpstr>任务一：了解Excel的主要功能 </vt:lpstr>
      <vt:lpstr>任务二：掌握工作簿的基本操作</vt:lpstr>
      <vt:lpstr>任务二：掌握工作簿的基本操作</vt:lpstr>
      <vt:lpstr>任务二：掌握工作簿的基本操作</vt:lpstr>
      <vt:lpstr>任务二：掌握工作簿的基本操作</vt:lpstr>
      <vt:lpstr>任务二：掌握工作簿的基本操作</vt:lpstr>
      <vt:lpstr>任务二：掌握工作簿的基本操作</vt:lpstr>
      <vt:lpstr>任务二：掌握工作簿的基本操作</vt:lpstr>
      <vt:lpstr>任务二：掌握工作簿的基本操作</vt:lpstr>
      <vt:lpstr>任务二：掌握工作簿的基本操作</vt:lpstr>
      <vt:lpstr>任务三：掌握工作表的基本操作</vt:lpstr>
      <vt:lpstr>任务三：掌握工作表的基本操作</vt:lpstr>
      <vt:lpstr>任务三：掌握工作表的基本操作</vt:lpstr>
      <vt:lpstr>任务三：掌握工作表的基本操作</vt:lpstr>
      <vt:lpstr>任务三：掌握工作表的基本操作</vt:lpstr>
      <vt:lpstr>任务三：掌握工作表的基本操作</vt:lpstr>
      <vt:lpstr>任务三：掌握工作表的基本操作</vt:lpstr>
      <vt:lpstr>任务三：掌握工作表的基本操作</vt:lpstr>
      <vt:lpstr>任务三：掌握工作表的基本操作</vt:lpstr>
      <vt:lpstr>任务三：掌握工作表的基本操作</vt:lpstr>
      <vt:lpstr>任务三：掌握工作表的基本操作</vt:lpstr>
      <vt:lpstr>任务三：掌握工作表的基本操作</vt:lpstr>
      <vt:lpstr>任务三：掌握工作表的基本操作</vt:lpstr>
      <vt:lpstr>任务三：掌握工作表的基本操作</vt:lpstr>
      <vt:lpstr>本次课重点内容小结 </vt:lpstr>
      <vt:lpstr>课外作业布置 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第5章  Excel 2007的使用</dc:title>
  <dc:creator>chenzhu</dc:creator>
  <cp:lastModifiedBy>段利文</cp:lastModifiedBy>
  <cp:revision>288</cp:revision>
  <cp:lastPrinted>1601-01-01T00:00:00Z</cp:lastPrinted>
  <dcterms:created xsi:type="dcterms:W3CDTF">2006-11-09T10:55:15Z</dcterms:created>
  <dcterms:modified xsi:type="dcterms:W3CDTF">2014-05-26T06:48:00Z</dcterms:modified>
</cp:coreProperties>
</file>