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89"/>
  </p:notes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92" r:id="rId22"/>
    <p:sldId id="277" r:id="rId23"/>
    <p:sldId id="278" r:id="rId24"/>
    <p:sldId id="279" r:id="rId25"/>
    <p:sldId id="280" r:id="rId26"/>
    <p:sldId id="281" r:id="rId27"/>
    <p:sldId id="293" r:id="rId28"/>
    <p:sldId id="282" r:id="rId29"/>
    <p:sldId id="283" r:id="rId30"/>
    <p:sldId id="284" r:id="rId31"/>
    <p:sldId id="285" r:id="rId32"/>
    <p:sldId id="286" r:id="rId33"/>
    <p:sldId id="287" r:id="rId34"/>
    <p:sldId id="288" r:id="rId35"/>
    <p:sldId id="289" r:id="rId36"/>
    <p:sldId id="290" r:id="rId37"/>
    <p:sldId id="291"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20" autoAdjust="0"/>
  </p:normalViewPr>
  <p:slideViewPr>
    <p:cSldViewPr>
      <p:cViewPr varScale="1">
        <p:scale>
          <a:sx n="66" d="100"/>
          <a:sy n="66" d="100"/>
        </p:scale>
        <p:origin x="-150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DF36FF9-01AD-4FBC-891C-506FC7832C3B}" type="doc">
      <dgm:prSet loTypeId="urn:microsoft.com/office/officeart/2005/8/layout/vList3" loCatId="list" qsTypeId="urn:microsoft.com/office/officeart/2005/8/quickstyle/simple1" qsCatId="simple" csTypeId="urn:microsoft.com/office/officeart/2005/8/colors/accent1_2" csCatId="accent1" phldr="1"/>
      <dgm:spPr/>
    </dgm:pt>
    <dgm:pt modelId="{0F5B9A27-6B08-41FC-AF0C-CF273475F54B}">
      <dgm:prSet phldrT="[文本]"/>
      <dgm:spPr/>
      <dgm:t>
        <a:bodyPr/>
        <a:lstStyle/>
        <a:p>
          <a:r>
            <a:rPr lang="zh-CN" altLang="en-US" dirty="0" smtClean="0"/>
            <a:t>水库的调洪作用及防洪措施</a:t>
          </a:r>
          <a:endParaRPr lang="zh-CN" altLang="en-US" dirty="0"/>
        </a:p>
      </dgm:t>
    </dgm:pt>
    <dgm:pt modelId="{49A48392-FBD3-42B2-A11D-5AF13EF56891}" type="parTrans" cxnId="{B2562357-432B-477F-99D7-EE7BA2C62A88}">
      <dgm:prSet/>
      <dgm:spPr/>
      <dgm:t>
        <a:bodyPr/>
        <a:lstStyle/>
        <a:p>
          <a:endParaRPr lang="zh-CN" altLang="en-US"/>
        </a:p>
      </dgm:t>
    </dgm:pt>
    <dgm:pt modelId="{E7005FB2-F0B7-490D-942E-0013B92BD167}" type="sibTrans" cxnId="{B2562357-432B-477F-99D7-EE7BA2C62A88}">
      <dgm:prSet/>
      <dgm:spPr/>
      <dgm:t>
        <a:bodyPr/>
        <a:lstStyle/>
        <a:p>
          <a:endParaRPr lang="zh-CN" altLang="en-US"/>
        </a:p>
      </dgm:t>
    </dgm:pt>
    <dgm:pt modelId="{0823F7EB-F5E1-4A20-A532-3F7AD61E4026}">
      <dgm:prSet phldrT="[文本]"/>
      <dgm:spPr/>
      <dgm:t>
        <a:bodyPr/>
        <a:lstStyle/>
        <a:p>
          <a:r>
            <a:rPr lang="zh-CN" altLang="en-US" dirty="0" smtClean="0"/>
            <a:t>水库的防洪计算</a:t>
          </a:r>
          <a:endParaRPr lang="zh-CN" altLang="en-US" dirty="0"/>
        </a:p>
      </dgm:t>
    </dgm:pt>
    <dgm:pt modelId="{FB9664A9-F612-4D17-93A5-0A17F648B9E6}" type="parTrans" cxnId="{11FCA427-5EB6-4B40-BFB1-9FA4193CBEFA}">
      <dgm:prSet/>
      <dgm:spPr/>
      <dgm:t>
        <a:bodyPr/>
        <a:lstStyle/>
        <a:p>
          <a:endParaRPr lang="zh-CN" altLang="en-US"/>
        </a:p>
      </dgm:t>
    </dgm:pt>
    <dgm:pt modelId="{BE4C2955-05A7-4A5C-BD75-20E2AA9C46C5}" type="sibTrans" cxnId="{11FCA427-5EB6-4B40-BFB1-9FA4193CBEFA}">
      <dgm:prSet/>
      <dgm:spPr/>
      <dgm:t>
        <a:bodyPr/>
        <a:lstStyle/>
        <a:p>
          <a:endParaRPr lang="zh-CN" altLang="en-US"/>
        </a:p>
      </dgm:t>
    </dgm:pt>
    <dgm:pt modelId="{1DADE7C8-807C-4F89-907D-AFD1732F858B}">
      <dgm:prSet phldrT="[文本]"/>
      <dgm:spPr/>
      <dgm:t>
        <a:bodyPr/>
        <a:lstStyle/>
        <a:p>
          <a:r>
            <a:rPr lang="zh-CN" altLang="en-US" dirty="0" smtClean="0"/>
            <a:t>水库的防洪调度</a:t>
          </a:r>
          <a:endParaRPr lang="zh-CN" altLang="en-US" dirty="0"/>
        </a:p>
      </dgm:t>
    </dgm:pt>
    <dgm:pt modelId="{F84B7364-4DDA-4D0F-B7CD-95D2D577F057}" type="parTrans" cxnId="{B9CC8443-8767-45F7-99FC-903100A4985D}">
      <dgm:prSet/>
      <dgm:spPr/>
      <dgm:t>
        <a:bodyPr/>
        <a:lstStyle/>
        <a:p>
          <a:endParaRPr lang="zh-CN" altLang="en-US"/>
        </a:p>
      </dgm:t>
    </dgm:pt>
    <dgm:pt modelId="{3D5AF608-FB56-413E-A5C2-EAD764A23306}" type="sibTrans" cxnId="{B9CC8443-8767-45F7-99FC-903100A4985D}">
      <dgm:prSet/>
      <dgm:spPr/>
      <dgm:t>
        <a:bodyPr/>
        <a:lstStyle/>
        <a:p>
          <a:endParaRPr lang="zh-CN" altLang="en-US"/>
        </a:p>
      </dgm:t>
    </dgm:pt>
    <dgm:pt modelId="{397BD6F4-D997-4D4F-BD24-BEC7ED058292}">
      <dgm:prSet/>
      <dgm:spPr/>
      <dgm:t>
        <a:bodyPr/>
        <a:lstStyle/>
        <a:p>
          <a:r>
            <a:rPr lang="zh-CN" altLang="en-US" dirty="0" smtClean="0"/>
            <a:t>水库调洪计算的原理和方法</a:t>
          </a:r>
          <a:endParaRPr lang="zh-CN" altLang="en-US" dirty="0"/>
        </a:p>
      </dgm:t>
    </dgm:pt>
    <dgm:pt modelId="{7321556D-E851-4776-8E3F-C2F39E9BA5A7}" type="parTrans" cxnId="{F6D931EA-437F-4E8F-93B1-8DB82C26EA2D}">
      <dgm:prSet/>
      <dgm:spPr/>
      <dgm:t>
        <a:bodyPr/>
        <a:lstStyle/>
        <a:p>
          <a:endParaRPr lang="zh-CN" altLang="en-US"/>
        </a:p>
      </dgm:t>
    </dgm:pt>
    <dgm:pt modelId="{33D9AE40-7665-4960-A32B-9DB094BB3111}" type="sibTrans" cxnId="{F6D931EA-437F-4E8F-93B1-8DB82C26EA2D}">
      <dgm:prSet/>
      <dgm:spPr/>
      <dgm:t>
        <a:bodyPr/>
        <a:lstStyle/>
        <a:p>
          <a:endParaRPr lang="zh-CN" altLang="en-US"/>
        </a:p>
      </dgm:t>
    </dgm:pt>
    <dgm:pt modelId="{699824B3-EE4A-47A4-B69A-CFA0E5A65147}" type="pres">
      <dgm:prSet presAssocID="{4DF36FF9-01AD-4FBC-891C-506FC7832C3B}" presName="linearFlow" presStyleCnt="0">
        <dgm:presLayoutVars>
          <dgm:dir/>
          <dgm:resizeHandles val="exact"/>
        </dgm:presLayoutVars>
      </dgm:prSet>
      <dgm:spPr/>
    </dgm:pt>
    <dgm:pt modelId="{7C45FEA8-746F-4F70-8090-E5BA8071F165}" type="pres">
      <dgm:prSet presAssocID="{0F5B9A27-6B08-41FC-AF0C-CF273475F54B}" presName="composite" presStyleCnt="0"/>
      <dgm:spPr/>
    </dgm:pt>
    <dgm:pt modelId="{E4AD8AF5-86CF-43C4-87AF-10C9DDC73380}" type="pres">
      <dgm:prSet presAssocID="{0F5B9A27-6B08-41FC-AF0C-CF273475F54B}" presName="imgShp" presStyleLbl="fgImgPlace1" presStyleIdx="0" presStyleCnt="4" custLinFactNeighborX="-35954" custLinFactNeighborY="-138"/>
      <dgm:spPr/>
    </dgm:pt>
    <dgm:pt modelId="{E452A24F-8FD3-46F8-9445-46F5D6EAFB82}" type="pres">
      <dgm:prSet presAssocID="{0F5B9A27-6B08-41FC-AF0C-CF273475F54B}" presName="txShp" presStyleLbl="node1" presStyleIdx="0" presStyleCnt="4" custScaleX="107955">
        <dgm:presLayoutVars>
          <dgm:bulletEnabled val="1"/>
        </dgm:presLayoutVars>
      </dgm:prSet>
      <dgm:spPr/>
      <dgm:t>
        <a:bodyPr/>
        <a:lstStyle/>
        <a:p>
          <a:endParaRPr lang="zh-CN" altLang="en-US"/>
        </a:p>
      </dgm:t>
    </dgm:pt>
    <dgm:pt modelId="{9DC1E4E9-F63F-4F0F-9B5D-A7FF2B238D69}" type="pres">
      <dgm:prSet presAssocID="{E7005FB2-F0B7-490D-942E-0013B92BD167}" presName="spacing" presStyleCnt="0"/>
      <dgm:spPr/>
    </dgm:pt>
    <dgm:pt modelId="{AC94F7C4-B608-412B-9126-E789764A4DE7}" type="pres">
      <dgm:prSet presAssocID="{397BD6F4-D997-4D4F-BD24-BEC7ED058292}" presName="composite" presStyleCnt="0"/>
      <dgm:spPr/>
    </dgm:pt>
    <dgm:pt modelId="{60645EBD-245C-4203-9CA2-F3703A5AECCB}" type="pres">
      <dgm:prSet presAssocID="{397BD6F4-D997-4D4F-BD24-BEC7ED058292}" presName="imgShp" presStyleLbl="fgImgPlace1" presStyleIdx="1" presStyleCnt="4" custLinFactNeighborX="-35954" custLinFactNeighborY="-138"/>
      <dgm:spPr/>
    </dgm:pt>
    <dgm:pt modelId="{1EE4E5D0-D922-4252-B777-CE6AFB49667D}" type="pres">
      <dgm:prSet presAssocID="{397BD6F4-D997-4D4F-BD24-BEC7ED058292}" presName="txShp" presStyleLbl="node1" presStyleIdx="1" presStyleCnt="4" custScaleX="107955">
        <dgm:presLayoutVars>
          <dgm:bulletEnabled val="1"/>
        </dgm:presLayoutVars>
      </dgm:prSet>
      <dgm:spPr/>
      <dgm:t>
        <a:bodyPr/>
        <a:lstStyle/>
        <a:p>
          <a:endParaRPr lang="zh-CN" altLang="en-US"/>
        </a:p>
      </dgm:t>
    </dgm:pt>
    <dgm:pt modelId="{480B6BC0-82D2-4250-8A51-BFFA11AF7E3D}" type="pres">
      <dgm:prSet presAssocID="{33D9AE40-7665-4960-A32B-9DB094BB3111}" presName="spacing" presStyleCnt="0"/>
      <dgm:spPr/>
    </dgm:pt>
    <dgm:pt modelId="{7260A9EA-42FE-4808-8AD3-918F5F79C6FF}" type="pres">
      <dgm:prSet presAssocID="{0823F7EB-F5E1-4A20-A532-3F7AD61E4026}" presName="composite" presStyleCnt="0"/>
      <dgm:spPr/>
    </dgm:pt>
    <dgm:pt modelId="{94210BEC-2FF9-4C8C-8962-BAAD92793012}" type="pres">
      <dgm:prSet presAssocID="{0823F7EB-F5E1-4A20-A532-3F7AD61E4026}" presName="imgShp" presStyleLbl="fgImgPlace1" presStyleIdx="2" presStyleCnt="4" custLinFactNeighborX="-35954" custLinFactNeighborY="-138"/>
      <dgm:spPr/>
    </dgm:pt>
    <dgm:pt modelId="{97267B41-063C-4BFF-8BB3-1427E56DD132}" type="pres">
      <dgm:prSet presAssocID="{0823F7EB-F5E1-4A20-A532-3F7AD61E4026}" presName="txShp" presStyleLbl="node1" presStyleIdx="2" presStyleCnt="4" custScaleX="107955">
        <dgm:presLayoutVars>
          <dgm:bulletEnabled val="1"/>
        </dgm:presLayoutVars>
      </dgm:prSet>
      <dgm:spPr/>
      <dgm:t>
        <a:bodyPr/>
        <a:lstStyle/>
        <a:p>
          <a:endParaRPr lang="zh-CN" altLang="en-US"/>
        </a:p>
      </dgm:t>
    </dgm:pt>
    <dgm:pt modelId="{2291DF3C-F2ED-44AC-A55C-E6559EB8D03F}" type="pres">
      <dgm:prSet presAssocID="{BE4C2955-05A7-4A5C-BD75-20E2AA9C46C5}" presName="spacing" presStyleCnt="0"/>
      <dgm:spPr/>
    </dgm:pt>
    <dgm:pt modelId="{DD5269E5-FF27-466E-8FC7-97F073DE2569}" type="pres">
      <dgm:prSet presAssocID="{1DADE7C8-807C-4F89-907D-AFD1732F858B}" presName="composite" presStyleCnt="0"/>
      <dgm:spPr/>
    </dgm:pt>
    <dgm:pt modelId="{492069F4-54E6-484E-93B4-2EEB5AE75A74}" type="pres">
      <dgm:prSet presAssocID="{1DADE7C8-807C-4F89-907D-AFD1732F858B}" presName="imgShp" presStyleLbl="fgImgPlace1" presStyleIdx="3" presStyleCnt="4" custLinFactNeighborX="-35954" custLinFactNeighborY="-138"/>
      <dgm:spPr/>
    </dgm:pt>
    <dgm:pt modelId="{2BA84BE3-0552-473E-97F3-8F7FD56E0A6A}" type="pres">
      <dgm:prSet presAssocID="{1DADE7C8-807C-4F89-907D-AFD1732F858B}" presName="txShp" presStyleLbl="node1" presStyleIdx="3" presStyleCnt="4" custScaleX="107955">
        <dgm:presLayoutVars>
          <dgm:bulletEnabled val="1"/>
        </dgm:presLayoutVars>
      </dgm:prSet>
      <dgm:spPr/>
      <dgm:t>
        <a:bodyPr/>
        <a:lstStyle/>
        <a:p>
          <a:endParaRPr lang="zh-CN" altLang="en-US"/>
        </a:p>
      </dgm:t>
    </dgm:pt>
  </dgm:ptLst>
  <dgm:cxnLst>
    <dgm:cxn modelId="{B9CC8443-8767-45F7-99FC-903100A4985D}" srcId="{4DF36FF9-01AD-4FBC-891C-506FC7832C3B}" destId="{1DADE7C8-807C-4F89-907D-AFD1732F858B}" srcOrd="3" destOrd="0" parTransId="{F84B7364-4DDA-4D0F-B7CD-95D2D577F057}" sibTransId="{3D5AF608-FB56-413E-A5C2-EAD764A23306}"/>
    <dgm:cxn modelId="{F6D931EA-437F-4E8F-93B1-8DB82C26EA2D}" srcId="{4DF36FF9-01AD-4FBC-891C-506FC7832C3B}" destId="{397BD6F4-D997-4D4F-BD24-BEC7ED058292}" srcOrd="1" destOrd="0" parTransId="{7321556D-E851-4776-8E3F-C2F39E9BA5A7}" sibTransId="{33D9AE40-7665-4960-A32B-9DB094BB3111}"/>
    <dgm:cxn modelId="{25FAEE00-8A25-43E3-AAA1-5AB9072AD66B}" type="presOf" srcId="{1DADE7C8-807C-4F89-907D-AFD1732F858B}" destId="{2BA84BE3-0552-473E-97F3-8F7FD56E0A6A}" srcOrd="0" destOrd="0" presId="urn:microsoft.com/office/officeart/2005/8/layout/vList3"/>
    <dgm:cxn modelId="{952D2E41-F8B3-43B4-946F-C130A049D79C}" type="presOf" srcId="{0F5B9A27-6B08-41FC-AF0C-CF273475F54B}" destId="{E452A24F-8FD3-46F8-9445-46F5D6EAFB82}" srcOrd="0" destOrd="0" presId="urn:microsoft.com/office/officeart/2005/8/layout/vList3"/>
    <dgm:cxn modelId="{11FCA427-5EB6-4B40-BFB1-9FA4193CBEFA}" srcId="{4DF36FF9-01AD-4FBC-891C-506FC7832C3B}" destId="{0823F7EB-F5E1-4A20-A532-3F7AD61E4026}" srcOrd="2" destOrd="0" parTransId="{FB9664A9-F612-4D17-93A5-0A17F648B9E6}" sibTransId="{BE4C2955-05A7-4A5C-BD75-20E2AA9C46C5}"/>
    <dgm:cxn modelId="{AD694581-219C-49BD-A5E2-6B44897FCCF2}" type="presOf" srcId="{397BD6F4-D997-4D4F-BD24-BEC7ED058292}" destId="{1EE4E5D0-D922-4252-B777-CE6AFB49667D}" srcOrd="0" destOrd="0" presId="urn:microsoft.com/office/officeart/2005/8/layout/vList3"/>
    <dgm:cxn modelId="{FE67824D-9BAD-44C1-90B2-5431DDB0D9C0}" type="presOf" srcId="{4DF36FF9-01AD-4FBC-891C-506FC7832C3B}" destId="{699824B3-EE4A-47A4-B69A-CFA0E5A65147}" srcOrd="0" destOrd="0" presId="urn:microsoft.com/office/officeart/2005/8/layout/vList3"/>
    <dgm:cxn modelId="{E7CE136A-58B4-41E5-9248-37397B2C76D2}" type="presOf" srcId="{0823F7EB-F5E1-4A20-A532-3F7AD61E4026}" destId="{97267B41-063C-4BFF-8BB3-1427E56DD132}" srcOrd="0" destOrd="0" presId="urn:microsoft.com/office/officeart/2005/8/layout/vList3"/>
    <dgm:cxn modelId="{B2562357-432B-477F-99D7-EE7BA2C62A88}" srcId="{4DF36FF9-01AD-4FBC-891C-506FC7832C3B}" destId="{0F5B9A27-6B08-41FC-AF0C-CF273475F54B}" srcOrd="0" destOrd="0" parTransId="{49A48392-FBD3-42B2-A11D-5AF13EF56891}" sibTransId="{E7005FB2-F0B7-490D-942E-0013B92BD167}"/>
    <dgm:cxn modelId="{9EDD7C46-12D6-42AB-94D4-E5397D0E0BA8}" type="presParOf" srcId="{699824B3-EE4A-47A4-B69A-CFA0E5A65147}" destId="{7C45FEA8-746F-4F70-8090-E5BA8071F165}" srcOrd="0" destOrd="0" presId="urn:microsoft.com/office/officeart/2005/8/layout/vList3"/>
    <dgm:cxn modelId="{BC8F2547-2A90-4959-B38E-A4FAD8FB98B9}" type="presParOf" srcId="{7C45FEA8-746F-4F70-8090-E5BA8071F165}" destId="{E4AD8AF5-86CF-43C4-87AF-10C9DDC73380}" srcOrd="0" destOrd="0" presId="urn:microsoft.com/office/officeart/2005/8/layout/vList3"/>
    <dgm:cxn modelId="{82558D94-D741-4E86-BB50-30B60995CC0F}" type="presParOf" srcId="{7C45FEA8-746F-4F70-8090-E5BA8071F165}" destId="{E452A24F-8FD3-46F8-9445-46F5D6EAFB82}" srcOrd="1" destOrd="0" presId="urn:microsoft.com/office/officeart/2005/8/layout/vList3"/>
    <dgm:cxn modelId="{FA378B79-31DD-48DE-A3F2-7C554D4071D1}" type="presParOf" srcId="{699824B3-EE4A-47A4-B69A-CFA0E5A65147}" destId="{9DC1E4E9-F63F-4F0F-9B5D-A7FF2B238D69}" srcOrd="1" destOrd="0" presId="urn:microsoft.com/office/officeart/2005/8/layout/vList3"/>
    <dgm:cxn modelId="{97905F06-8BFD-49F4-9184-487D60E97CE0}" type="presParOf" srcId="{699824B3-EE4A-47A4-B69A-CFA0E5A65147}" destId="{AC94F7C4-B608-412B-9126-E789764A4DE7}" srcOrd="2" destOrd="0" presId="urn:microsoft.com/office/officeart/2005/8/layout/vList3"/>
    <dgm:cxn modelId="{8DB73E56-43EA-4766-805D-9D2399CF5B74}" type="presParOf" srcId="{AC94F7C4-B608-412B-9126-E789764A4DE7}" destId="{60645EBD-245C-4203-9CA2-F3703A5AECCB}" srcOrd="0" destOrd="0" presId="urn:microsoft.com/office/officeart/2005/8/layout/vList3"/>
    <dgm:cxn modelId="{FBCDAF9B-64CA-4DE1-9D87-CE75EE1A61B0}" type="presParOf" srcId="{AC94F7C4-B608-412B-9126-E789764A4DE7}" destId="{1EE4E5D0-D922-4252-B777-CE6AFB49667D}" srcOrd="1" destOrd="0" presId="urn:microsoft.com/office/officeart/2005/8/layout/vList3"/>
    <dgm:cxn modelId="{6657E36F-EE14-4D45-AC58-7A17899DFE18}" type="presParOf" srcId="{699824B3-EE4A-47A4-B69A-CFA0E5A65147}" destId="{480B6BC0-82D2-4250-8A51-BFFA11AF7E3D}" srcOrd="3" destOrd="0" presId="urn:microsoft.com/office/officeart/2005/8/layout/vList3"/>
    <dgm:cxn modelId="{D4339254-F338-4153-AF31-6DCAB3C55E4B}" type="presParOf" srcId="{699824B3-EE4A-47A4-B69A-CFA0E5A65147}" destId="{7260A9EA-42FE-4808-8AD3-918F5F79C6FF}" srcOrd="4" destOrd="0" presId="urn:microsoft.com/office/officeart/2005/8/layout/vList3"/>
    <dgm:cxn modelId="{79BE85C5-79CE-4F05-8329-26D4F3793332}" type="presParOf" srcId="{7260A9EA-42FE-4808-8AD3-918F5F79C6FF}" destId="{94210BEC-2FF9-4C8C-8962-BAAD92793012}" srcOrd="0" destOrd="0" presId="urn:microsoft.com/office/officeart/2005/8/layout/vList3"/>
    <dgm:cxn modelId="{11684CEE-275F-4FA2-9A95-D1C9ED8AA145}" type="presParOf" srcId="{7260A9EA-42FE-4808-8AD3-918F5F79C6FF}" destId="{97267B41-063C-4BFF-8BB3-1427E56DD132}" srcOrd="1" destOrd="0" presId="urn:microsoft.com/office/officeart/2005/8/layout/vList3"/>
    <dgm:cxn modelId="{D6E0843E-3AB4-4CC9-92AE-EB9268827FE0}" type="presParOf" srcId="{699824B3-EE4A-47A4-B69A-CFA0E5A65147}" destId="{2291DF3C-F2ED-44AC-A55C-E6559EB8D03F}" srcOrd="5" destOrd="0" presId="urn:microsoft.com/office/officeart/2005/8/layout/vList3"/>
    <dgm:cxn modelId="{A63348A1-6877-48CA-87E3-6F3E46D27754}" type="presParOf" srcId="{699824B3-EE4A-47A4-B69A-CFA0E5A65147}" destId="{DD5269E5-FF27-466E-8FC7-97F073DE2569}" srcOrd="6" destOrd="0" presId="urn:microsoft.com/office/officeart/2005/8/layout/vList3"/>
    <dgm:cxn modelId="{8C8F96AD-9489-4E51-A056-4C24AE30B268}" type="presParOf" srcId="{DD5269E5-FF27-466E-8FC7-97F073DE2569}" destId="{492069F4-54E6-484E-93B4-2EEB5AE75A74}" srcOrd="0" destOrd="0" presId="urn:microsoft.com/office/officeart/2005/8/layout/vList3"/>
    <dgm:cxn modelId="{769E94E9-F31E-4210-B575-359D74E0D15E}" type="presParOf" srcId="{DD5269E5-FF27-466E-8FC7-97F073DE2569}" destId="{2BA84BE3-0552-473E-97F3-8F7FD56E0A6A}"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452A24F-8FD3-46F8-9445-46F5D6EAFB82}">
      <dsp:nvSpPr>
        <dsp:cNvPr id="0" name=""/>
        <dsp:cNvSpPr/>
      </dsp:nvSpPr>
      <dsp:spPr>
        <a:xfrm rot="10800000">
          <a:off x="1353931" y="1279"/>
          <a:ext cx="6306740" cy="923988"/>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7453" tIns="129540" rIns="241808" bIns="129540" numCol="1" spcCol="1270" anchor="ctr" anchorCtr="0">
          <a:noAutofit/>
        </a:bodyPr>
        <a:lstStyle/>
        <a:p>
          <a:pPr lvl="0" algn="ctr" defTabSz="1511300">
            <a:lnSpc>
              <a:spcPct val="90000"/>
            </a:lnSpc>
            <a:spcBef>
              <a:spcPct val="0"/>
            </a:spcBef>
            <a:spcAft>
              <a:spcPct val="35000"/>
            </a:spcAft>
          </a:pPr>
          <a:r>
            <a:rPr lang="zh-CN" altLang="en-US" sz="3400" kern="1200" dirty="0" smtClean="0"/>
            <a:t>水库的调洪作用及防洪措施</a:t>
          </a:r>
          <a:endParaRPr lang="zh-CN" altLang="en-US" sz="3400" kern="1200" dirty="0"/>
        </a:p>
      </dsp:txBody>
      <dsp:txXfrm rot="10800000">
        <a:off x="1353931" y="1279"/>
        <a:ext cx="6306740" cy="923988"/>
      </dsp:txXfrm>
    </dsp:sp>
    <dsp:sp modelId="{E4AD8AF5-86CF-43C4-87AF-10C9DDC73380}">
      <dsp:nvSpPr>
        <dsp:cNvPr id="0" name=""/>
        <dsp:cNvSpPr/>
      </dsp:nvSpPr>
      <dsp:spPr>
        <a:xfrm>
          <a:off x="792092" y="4"/>
          <a:ext cx="923988" cy="923988"/>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EE4E5D0-D922-4252-B777-CE6AFB49667D}">
      <dsp:nvSpPr>
        <dsp:cNvPr id="0" name=""/>
        <dsp:cNvSpPr/>
      </dsp:nvSpPr>
      <dsp:spPr>
        <a:xfrm rot="10800000">
          <a:off x="1353931" y="1201084"/>
          <a:ext cx="6306740" cy="923988"/>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7453" tIns="125730" rIns="234696" bIns="125730" numCol="1" spcCol="1270" anchor="ctr" anchorCtr="0">
          <a:noAutofit/>
        </a:bodyPr>
        <a:lstStyle/>
        <a:p>
          <a:pPr lvl="0" algn="ctr" defTabSz="1466850">
            <a:lnSpc>
              <a:spcPct val="90000"/>
            </a:lnSpc>
            <a:spcBef>
              <a:spcPct val="0"/>
            </a:spcBef>
            <a:spcAft>
              <a:spcPct val="35000"/>
            </a:spcAft>
          </a:pPr>
          <a:r>
            <a:rPr lang="zh-CN" altLang="en-US" sz="3300" kern="1200" dirty="0" smtClean="0"/>
            <a:t>水库调洪计算的原理和方法</a:t>
          </a:r>
          <a:endParaRPr lang="zh-CN" altLang="en-US" sz="3300" kern="1200" dirty="0"/>
        </a:p>
      </dsp:txBody>
      <dsp:txXfrm rot="10800000">
        <a:off x="1353931" y="1201084"/>
        <a:ext cx="6306740" cy="923988"/>
      </dsp:txXfrm>
    </dsp:sp>
    <dsp:sp modelId="{60645EBD-245C-4203-9CA2-F3703A5AECCB}">
      <dsp:nvSpPr>
        <dsp:cNvPr id="0" name=""/>
        <dsp:cNvSpPr/>
      </dsp:nvSpPr>
      <dsp:spPr>
        <a:xfrm>
          <a:off x="792092" y="1199809"/>
          <a:ext cx="923988" cy="923988"/>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7267B41-063C-4BFF-8BB3-1427E56DD132}">
      <dsp:nvSpPr>
        <dsp:cNvPr id="0" name=""/>
        <dsp:cNvSpPr/>
      </dsp:nvSpPr>
      <dsp:spPr>
        <a:xfrm rot="10800000">
          <a:off x="1353931" y="2400890"/>
          <a:ext cx="6306740" cy="923988"/>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7453" tIns="125730" rIns="234696" bIns="125730" numCol="1" spcCol="1270" anchor="ctr" anchorCtr="0">
          <a:noAutofit/>
        </a:bodyPr>
        <a:lstStyle/>
        <a:p>
          <a:pPr lvl="0" algn="ctr" defTabSz="1466850">
            <a:lnSpc>
              <a:spcPct val="90000"/>
            </a:lnSpc>
            <a:spcBef>
              <a:spcPct val="0"/>
            </a:spcBef>
            <a:spcAft>
              <a:spcPct val="35000"/>
            </a:spcAft>
          </a:pPr>
          <a:r>
            <a:rPr lang="zh-CN" altLang="en-US" sz="3300" kern="1200" dirty="0" smtClean="0"/>
            <a:t>水库的防洪计算</a:t>
          </a:r>
          <a:endParaRPr lang="zh-CN" altLang="en-US" sz="3300" kern="1200" dirty="0"/>
        </a:p>
      </dsp:txBody>
      <dsp:txXfrm rot="10800000">
        <a:off x="1353931" y="2400890"/>
        <a:ext cx="6306740" cy="923988"/>
      </dsp:txXfrm>
    </dsp:sp>
    <dsp:sp modelId="{94210BEC-2FF9-4C8C-8962-BAAD92793012}">
      <dsp:nvSpPr>
        <dsp:cNvPr id="0" name=""/>
        <dsp:cNvSpPr/>
      </dsp:nvSpPr>
      <dsp:spPr>
        <a:xfrm>
          <a:off x="792092" y="2399615"/>
          <a:ext cx="923988" cy="923988"/>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BA84BE3-0552-473E-97F3-8F7FD56E0A6A}">
      <dsp:nvSpPr>
        <dsp:cNvPr id="0" name=""/>
        <dsp:cNvSpPr/>
      </dsp:nvSpPr>
      <dsp:spPr>
        <a:xfrm rot="10800000">
          <a:off x="1353931" y="3600695"/>
          <a:ext cx="6306740" cy="923988"/>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07453" tIns="125730" rIns="234696" bIns="125730" numCol="1" spcCol="1270" anchor="ctr" anchorCtr="0">
          <a:noAutofit/>
        </a:bodyPr>
        <a:lstStyle/>
        <a:p>
          <a:pPr lvl="0" algn="ctr" defTabSz="1466850">
            <a:lnSpc>
              <a:spcPct val="90000"/>
            </a:lnSpc>
            <a:spcBef>
              <a:spcPct val="0"/>
            </a:spcBef>
            <a:spcAft>
              <a:spcPct val="35000"/>
            </a:spcAft>
          </a:pPr>
          <a:r>
            <a:rPr lang="zh-CN" altLang="en-US" sz="3300" kern="1200" dirty="0" smtClean="0"/>
            <a:t>水库的防洪调度</a:t>
          </a:r>
          <a:endParaRPr lang="zh-CN" altLang="en-US" sz="3300" kern="1200" dirty="0"/>
        </a:p>
      </dsp:txBody>
      <dsp:txXfrm rot="10800000">
        <a:off x="1353931" y="3600695"/>
        <a:ext cx="6306740" cy="923988"/>
      </dsp:txXfrm>
    </dsp:sp>
    <dsp:sp modelId="{492069F4-54E6-484E-93B4-2EEB5AE75A74}">
      <dsp:nvSpPr>
        <dsp:cNvPr id="0" name=""/>
        <dsp:cNvSpPr/>
      </dsp:nvSpPr>
      <dsp:spPr>
        <a:xfrm>
          <a:off x="792092" y="3599420"/>
          <a:ext cx="923988" cy="923988"/>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55DFBF-1FDE-4C27-A70C-2571AE077801}" type="datetimeFigureOut">
              <a:rPr lang="zh-CN" altLang="en-US" smtClean="0"/>
              <a:pPr/>
              <a:t>2016/6/5 Sunday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E13E69-2842-456F-A956-C1F63514BB2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9C772A-BB2D-49AA-97CB-8A1BA3E302B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9C772A-BB2D-49AA-97CB-8A1BA3E302B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9C772A-BB2D-49AA-97CB-8A1BA3E302B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9C772A-BB2D-49AA-97CB-8A1BA3E302B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29C772A-BB2D-49AA-97CB-8A1BA3E302B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9C772A-BB2D-49AA-97CB-8A1BA3E302B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29C772A-BB2D-49AA-97CB-8A1BA3E302B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29C772A-BB2D-49AA-97CB-8A1BA3E302B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29C772A-BB2D-49AA-97CB-8A1BA3E302B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9C772A-BB2D-49AA-97CB-8A1BA3E302BA}" type="slidenum">
              <a:rPr lang="zh-CN" altLang="en-US" smtClean="0"/>
              <a:pPr/>
              <a:t>‹#›</a:t>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1FE7AE7-D209-46AB-8D8C-27B4D54BF2C7}" type="datetimeFigureOut">
              <a:rPr lang="zh-CN" altLang="en-US" smtClean="0"/>
              <a:pPr/>
              <a:t>2016/6/5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29C772A-BB2D-49AA-97CB-8A1BA3E302B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lin ang="5400000" scaled="0"/>
          <a:tileRect/>
        </a:gra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a:blip r:embed="rId13" cstate="print">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4" cstate="print">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41FE7AE7-D209-46AB-8D8C-27B4D54BF2C7}" type="datetimeFigureOut">
              <a:rPr lang="zh-CN" altLang="en-US" smtClean="0"/>
              <a:pPr/>
              <a:t>2016/6/5 Sunday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B29C772A-BB2D-49AA-97CB-8A1BA3E302B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2132856"/>
            <a:ext cx="7772400" cy="1470025"/>
          </a:xfrm>
        </p:spPr>
        <p:txBody>
          <a:bodyPr>
            <a:normAutofit/>
          </a:bodyPr>
          <a:lstStyle/>
          <a:p>
            <a:pPr algn="ctr"/>
            <a:r>
              <a:rPr lang="zh-CN" altLang="zh-CN" sz="5400" b="1" dirty="0" smtClean="0"/>
              <a:t>水库防洪计算与调度</a:t>
            </a:r>
            <a:endParaRPr lang="zh-CN" altLang="en-US" sz="5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577483"/>
          </a:xfrm>
        </p:spPr>
        <p:txBody>
          <a:bodyPr>
            <a:normAutofit/>
          </a:bodyPr>
          <a:lstStyle/>
          <a:p>
            <a:pPr marL="0" indent="576000">
              <a:buNone/>
            </a:pPr>
            <a:r>
              <a:rPr lang="zh-CN" altLang="zh-CN" sz="2800" dirty="0" smtClean="0"/>
              <a:t>深水式泄洪洞设于一定水深处，其水流状态属于有压出流。</a:t>
            </a: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lgn="ctr">
              <a:buNone/>
            </a:pPr>
            <a:r>
              <a:rPr lang="zh-CN" altLang="zh-CN" sz="2800" dirty="0" smtClean="0"/>
              <a:t>图</a:t>
            </a:r>
            <a:r>
              <a:rPr lang="en-US" altLang="zh-CN" sz="2800" dirty="0" smtClean="0"/>
              <a:t>1.3   </a:t>
            </a:r>
            <a:r>
              <a:rPr lang="zh-CN" altLang="zh-CN" sz="2800" dirty="0" smtClean="0"/>
              <a:t>泄洪洞泄洪过程示意图</a:t>
            </a:r>
          </a:p>
          <a:p>
            <a:pPr marL="0" indent="576000">
              <a:buNone/>
            </a:pPr>
            <a:endParaRPr lang="zh-CN" altLang="en-US" sz="2800" dirty="0"/>
          </a:p>
        </p:txBody>
      </p:sp>
      <p:pic>
        <p:nvPicPr>
          <p:cNvPr id="4" name="图片 3" descr="C:\Users\Administrator.MYZ-20131119NUS\AppData\Roaming\Tencent\Users\792138267\QQ\WinTemp\RichOle\FFHY9FP]7BDKZC74F44`(6S.png"/>
          <p:cNvPicPr/>
          <p:nvPr/>
        </p:nvPicPr>
        <p:blipFill>
          <a:blip r:embed="rId2" cstate="print"/>
          <a:srcRect/>
          <a:stretch>
            <a:fillRect/>
          </a:stretch>
        </p:blipFill>
        <p:spPr bwMode="auto">
          <a:xfrm>
            <a:off x="2627784" y="1700808"/>
            <a:ext cx="4104456" cy="3672408"/>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ea"/>
                <a:ea typeface="+mn-ea"/>
              </a:rPr>
              <a:t>2</a:t>
            </a:r>
            <a:r>
              <a:rPr lang="zh-CN" altLang="en-US" dirty="0" smtClean="0">
                <a:latin typeface="+mn-ea"/>
                <a:ea typeface="+mn-ea"/>
              </a:rPr>
              <a:t>、</a:t>
            </a:r>
            <a:r>
              <a:rPr lang="en-US" altLang="zh-CN" dirty="0" smtClean="0">
                <a:latin typeface="+mn-ea"/>
                <a:ea typeface="+mn-ea"/>
              </a:rPr>
              <a:t> </a:t>
            </a:r>
            <a:r>
              <a:rPr lang="zh-CN" altLang="zh-CN" dirty="0" smtClean="0">
                <a:latin typeface="+mn-ea"/>
                <a:ea typeface="+mn-ea"/>
              </a:rPr>
              <a:t>水库调洪计算的原理和方法</a:t>
            </a:r>
            <a:endParaRPr lang="zh-CN" altLang="en-US" dirty="0">
              <a:latin typeface="+mn-ea"/>
              <a:ea typeface="+mn-ea"/>
            </a:endParaRPr>
          </a:p>
        </p:txBody>
      </p:sp>
      <p:sp>
        <p:nvSpPr>
          <p:cNvPr id="3" name="内容占位符 2"/>
          <p:cNvSpPr>
            <a:spLocks noGrp="1"/>
          </p:cNvSpPr>
          <p:nvPr>
            <p:ph idx="1"/>
          </p:nvPr>
        </p:nvSpPr>
        <p:spPr/>
        <p:txBody>
          <a:bodyPr>
            <a:normAutofit/>
          </a:bodyPr>
          <a:lstStyle/>
          <a:p>
            <a:pPr marL="0" indent="576000" algn="just">
              <a:buNone/>
            </a:pPr>
            <a:r>
              <a:rPr lang="zh-CN" altLang="zh-CN" sz="2800" dirty="0" smtClean="0"/>
              <a:t>水库是控制洪水的有效工程措施，其调节洪水的作用在于拦蓄洪水，削减洪峰，延长泄洪时间，使下泄流量能安全通过下游河道。调洪计算的任务是在水工建筑物或下游防护对象的防洪标准一定的情况下，根据已知的设计人库洪水过程线、水库地形特性资料、拟定的泄洪建筑物型式的尺寸、调洪方式，通过调洪计算，推求出水库出流过程、最大下泄流量、防洪库容和水库相应的最高洪水位。</a:t>
            </a:r>
          </a:p>
          <a:p>
            <a:pPr marL="0" indent="-576000">
              <a:buNone/>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latin typeface="+mn-ea"/>
                <a:ea typeface="+mn-ea"/>
              </a:rPr>
              <a:t>2.1</a:t>
            </a:r>
            <a:r>
              <a:rPr lang="zh-CN" altLang="zh-CN" sz="3600" dirty="0" smtClean="0">
                <a:latin typeface="+mn-ea"/>
                <a:ea typeface="+mn-ea"/>
              </a:rPr>
              <a:t>水库调洪计算的基本方程</a:t>
            </a:r>
            <a:endParaRPr lang="zh-CN" altLang="en-US" sz="3600" dirty="0">
              <a:latin typeface="+mn-ea"/>
              <a:ea typeface="+mn-ea"/>
            </a:endParaRPr>
          </a:p>
        </p:txBody>
      </p:sp>
      <p:sp>
        <p:nvSpPr>
          <p:cNvPr id="3" name="内容占位符 2"/>
          <p:cNvSpPr>
            <a:spLocks noGrp="1"/>
          </p:cNvSpPr>
          <p:nvPr>
            <p:ph idx="1"/>
          </p:nvPr>
        </p:nvSpPr>
        <p:spPr>
          <a:xfrm>
            <a:off x="467544" y="1268760"/>
            <a:ext cx="8229600" cy="1584176"/>
          </a:xfrm>
        </p:spPr>
        <p:txBody>
          <a:bodyPr/>
          <a:lstStyle/>
          <a:p>
            <a:pPr>
              <a:buNone/>
            </a:pPr>
            <a:r>
              <a:rPr lang="en-US" altLang="zh-CN" b="1" dirty="0" smtClean="0"/>
              <a:t>1</a:t>
            </a:r>
            <a:r>
              <a:rPr lang="zh-CN" altLang="zh-CN" b="1" dirty="0" smtClean="0"/>
              <a:t>、水库水量平衡方程</a:t>
            </a:r>
            <a:endParaRPr lang="zh-CN" altLang="zh-CN" dirty="0" smtClean="0"/>
          </a:p>
          <a:p>
            <a:pPr marL="0" indent="-576000" algn="just">
              <a:buNone/>
            </a:pPr>
            <a:r>
              <a:rPr lang="zh-CN" altLang="zh-CN" sz="2800" dirty="0" smtClean="0"/>
              <a:t>在某一时段内，入库水量减去出库水量，应等于该时段内水库增加或减少的蓄水量。水量平衡方程为</a:t>
            </a:r>
            <a:endParaRPr lang="en-US" altLang="zh-CN" sz="2800" dirty="0" smtClean="0"/>
          </a:p>
          <a:p>
            <a:pPr marL="0" indent="-576000" algn="just">
              <a:buNone/>
            </a:pPr>
            <a:endParaRPr lang="zh-CN" altLang="zh-CN" sz="2800" dirty="0" smtClean="0"/>
          </a:p>
          <a:p>
            <a:pPr>
              <a:buNone/>
            </a:pPr>
            <a:endParaRPr lang="zh-CN" altLang="en-US" sz="2800" dirty="0"/>
          </a:p>
        </p:txBody>
      </p:sp>
      <p:pic>
        <p:nvPicPr>
          <p:cNvPr id="1028" name="Picture 4"/>
          <p:cNvPicPr>
            <a:picLocks noChangeAspect="1" noChangeArrowheads="1"/>
          </p:cNvPicPr>
          <p:nvPr/>
        </p:nvPicPr>
        <p:blipFill>
          <a:blip r:embed="rId2" cstate="print"/>
          <a:srcRect/>
          <a:stretch>
            <a:fillRect/>
          </a:stretch>
        </p:blipFill>
        <p:spPr bwMode="auto">
          <a:xfrm>
            <a:off x="1979712" y="2852936"/>
            <a:ext cx="12166727" cy="915342"/>
          </a:xfrm>
          <a:prstGeom prst="rect">
            <a:avLst/>
          </a:prstGeom>
          <a:noFill/>
          <a:ln w="9525">
            <a:noFill/>
            <a:miter lim="800000"/>
            <a:headEnd/>
            <a:tailEnd/>
          </a:ln>
          <a:effectLst/>
        </p:spPr>
      </p:pic>
      <p:sp>
        <p:nvSpPr>
          <p:cNvPr id="7" name="TextBox 6"/>
          <p:cNvSpPr txBox="1"/>
          <p:nvPr/>
        </p:nvSpPr>
        <p:spPr>
          <a:xfrm>
            <a:off x="7092280" y="3068960"/>
            <a:ext cx="1512168" cy="523220"/>
          </a:xfrm>
          <a:prstGeom prst="rect">
            <a:avLst/>
          </a:prstGeom>
          <a:noFill/>
        </p:spPr>
        <p:txBody>
          <a:bodyPr wrap="square" rtlCol="0">
            <a:spAutoFit/>
          </a:bodyPr>
          <a:lstStyle/>
          <a:p>
            <a:r>
              <a:rPr lang="zh-CN" altLang="en-US" sz="2800" dirty="0" smtClean="0"/>
              <a:t>     （</a:t>
            </a:r>
            <a:r>
              <a:rPr lang="en-US" altLang="zh-CN" sz="2800" dirty="0" smtClean="0"/>
              <a:t>1.1</a:t>
            </a:r>
            <a:r>
              <a:rPr lang="zh-CN" altLang="en-US" sz="2800" dirty="0" smtClean="0"/>
              <a:t>）</a:t>
            </a:r>
            <a:endParaRPr lang="zh-CN" altLang="en-US" sz="2800" dirty="0"/>
          </a:p>
        </p:txBody>
      </p:sp>
      <p:sp>
        <p:nvSpPr>
          <p:cNvPr id="8" name="TextBox 7"/>
          <p:cNvSpPr txBox="1"/>
          <p:nvPr/>
        </p:nvSpPr>
        <p:spPr>
          <a:xfrm>
            <a:off x="323528" y="3789041"/>
            <a:ext cx="8496944" cy="2954655"/>
          </a:xfrm>
          <a:prstGeom prst="rect">
            <a:avLst/>
          </a:prstGeom>
          <a:noFill/>
        </p:spPr>
        <p:txBody>
          <a:bodyPr wrap="square" rtlCol="0">
            <a:spAutoFit/>
          </a:bodyPr>
          <a:lstStyle/>
          <a:p>
            <a:r>
              <a:rPr lang="zh-CN" altLang="zh-CN" sz="2800" dirty="0" smtClean="0"/>
              <a:t>式中</a:t>
            </a:r>
            <a:r>
              <a:rPr lang="en-US" altLang="zh-CN" sz="2800" dirty="0" smtClean="0"/>
              <a:t>   </a:t>
            </a:r>
            <a:r>
              <a:rPr lang="en-US" altLang="zh-CN" sz="2800" i="1" dirty="0" smtClean="0"/>
              <a:t>Q</a:t>
            </a:r>
            <a:r>
              <a:rPr lang="en-US" altLang="zh-CN" sz="2800" i="1" baseline="-25000" dirty="0" smtClean="0"/>
              <a:t>1</a:t>
            </a:r>
            <a:r>
              <a:rPr lang="zh-CN" altLang="zh-CN" sz="2800" i="1" dirty="0" smtClean="0"/>
              <a:t>、</a:t>
            </a:r>
            <a:r>
              <a:rPr lang="en-US" altLang="zh-CN" sz="2800" i="1" dirty="0" smtClean="0"/>
              <a:t>Q</a:t>
            </a:r>
            <a:r>
              <a:rPr lang="en-US" altLang="zh-CN" sz="2800" i="1" baseline="-25000" dirty="0" smtClean="0"/>
              <a:t>2</a:t>
            </a:r>
            <a:r>
              <a:rPr lang="en-US" altLang="zh-CN" sz="2800" dirty="0" smtClean="0"/>
              <a:t>—</a:t>
            </a:r>
            <a:r>
              <a:rPr lang="zh-CN" altLang="zh-CN" sz="2800" dirty="0" smtClean="0"/>
              <a:t>时段</a:t>
            </a:r>
            <a:r>
              <a:rPr lang="el-GR" altLang="zh-CN" sz="2800" dirty="0" smtClean="0"/>
              <a:t>Δ</a:t>
            </a:r>
            <a:r>
              <a:rPr lang="en-US" altLang="zh-CN" sz="2800" dirty="0" smtClean="0"/>
              <a:t>t</a:t>
            </a:r>
            <a:r>
              <a:rPr lang="zh-CN" altLang="zh-CN" sz="2800" dirty="0" smtClean="0"/>
              <a:t>始、末的入库流量，</a:t>
            </a:r>
            <a:r>
              <a:rPr lang="en-US" altLang="zh-CN" sz="2800" dirty="0" smtClean="0"/>
              <a:t>m</a:t>
            </a:r>
            <a:r>
              <a:rPr lang="en-US" altLang="zh-CN" sz="2800" baseline="30000" dirty="0" smtClean="0"/>
              <a:t>3</a:t>
            </a:r>
            <a:r>
              <a:rPr lang="en-US" altLang="zh-CN" sz="2800" dirty="0" smtClean="0"/>
              <a:t>/s</a:t>
            </a:r>
            <a:r>
              <a:rPr lang="zh-CN" altLang="zh-CN" sz="2800" dirty="0" smtClean="0"/>
              <a:t>；</a:t>
            </a:r>
          </a:p>
          <a:p>
            <a:r>
              <a:rPr lang="en-US" altLang="zh-CN" sz="2800" dirty="0" smtClean="0"/>
              <a:t>            </a:t>
            </a:r>
            <a:r>
              <a:rPr lang="en-US" altLang="zh-CN" sz="2800" i="1" dirty="0" smtClean="0"/>
              <a:t> q</a:t>
            </a:r>
            <a:r>
              <a:rPr lang="en-US" altLang="zh-CN" sz="2800" i="1" baseline="-25000" dirty="0" smtClean="0"/>
              <a:t>1</a:t>
            </a:r>
            <a:r>
              <a:rPr lang="zh-CN" altLang="zh-CN" sz="2800" i="1" dirty="0" smtClean="0"/>
              <a:t>、</a:t>
            </a:r>
            <a:r>
              <a:rPr lang="en-US" altLang="zh-CN" sz="2800" i="1" dirty="0" smtClean="0"/>
              <a:t>q</a:t>
            </a:r>
            <a:r>
              <a:rPr lang="en-US" altLang="zh-CN" sz="2800" i="1" baseline="-25000" dirty="0" smtClean="0"/>
              <a:t>2</a:t>
            </a:r>
            <a:r>
              <a:rPr lang="en-US" altLang="zh-CN" sz="2800" dirty="0" smtClean="0"/>
              <a:t>—</a:t>
            </a:r>
            <a:r>
              <a:rPr lang="zh-CN" altLang="zh-CN" sz="2800" dirty="0" smtClean="0"/>
              <a:t>时段</a:t>
            </a:r>
            <a:r>
              <a:rPr lang="el-GR" altLang="zh-CN" sz="2800" dirty="0" smtClean="0"/>
              <a:t>Δ</a:t>
            </a:r>
            <a:r>
              <a:rPr lang="en-US" altLang="zh-CN" sz="2800" dirty="0" smtClean="0"/>
              <a:t>t</a:t>
            </a:r>
            <a:r>
              <a:rPr lang="zh-CN" altLang="zh-CN" sz="2800" dirty="0" smtClean="0"/>
              <a:t>始、末的出库流量，</a:t>
            </a:r>
            <a:r>
              <a:rPr lang="en-US" altLang="zh-CN" sz="2800" dirty="0" smtClean="0"/>
              <a:t>m</a:t>
            </a:r>
            <a:r>
              <a:rPr lang="en-US" altLang="zh-CN" sz="2800" baseline="30000" dirty="0" smtClean="0"/>
              <a:t>3</a:t>
            </a:r>
            <a:r>
              <a:rPr lang="en-US" altLang="zh-CN" sz="2800" dirty="0" smtClean="0"/>
              <a:t>/s</a:t>
            </a:r>
            <a:r>
              <a:rPr lang="zh-CN" altLang="zh-CN" sz="2800" dirty="0" smtClean="0"/>
              <a:t>；</a:t>
            </a:r>
          </a:p>
          <a:p>
            <a:r>
              <a:rPr lang="en-US" altLang="zh-CN" sz="2800" dirty="0" smtClean="0"/>
              <a:t>            </a:t>
            </a:r>
            <a:r>
              <a:rPr lang="en-US" altLang="zh-CN" sz="2800" i="1" dirty="0" smtClean="0"/>
              <a:t>V</a:t>
            </a:r>
            <a:r>
              <a:rPr lang="en-US" altLang="zh-CN" sz="2800" i="1" baseline="-25000" dirty="0" smtClean="0"/>
              <a:t>1</a:t>
            </a:r>
            <a:r>
              <a:rPr lang="zh-CN" altLang="zh-CN" sz="2800" i="1" dirty="0" smtClean="0"/>
              <a:t>、</a:t>
            </a:r>
            <a:r>
              <a:rPr lang="en-US" altLang="zh-CN" sz="2800" i="1" dirty="0" smtClean="0"/>
              <a:t>V</a:t>
            </a:r>
            <a:r>
              <a:rPr lang="en-US" altLang="zh-CN" sz="2800" i="1" baseline="-25000" dirty="0" smtClean="0"/>
              <a:t>2 </a:t>
            </a:r>
            <a:r>
              <a:rPr lang="en-US" altLang="zh-CN" sz="2800" dirty="0" smtClean="0"/>
              <a:t>—</a:t>
            </a:r>
            <a:r>
              <a:rPr lang="zh-CN" altLang="zh-CN" sz="2800" dirty="0" smtClean="0"/>
              <a:t>时段</a:t>
            </a:r>
            <a:r>
              <a:rPr lang="el-GR" altLang="zh-CN" sz="2800" dirty="0" smtClean="0"/>
              <a:t>Δ</a:t>
            </a:r>
            <a:r>
              <a:rPr lang="en-US" altLang="zh-CN" sz="2800" dirty="0" smtClean="0"/>
              <a:t>t</a:t>
            </a:r>
            <a:r>
              <a:rPr lang="zh-CN" altLang="zh-CN" sz="2800" dirty="0" smtClean="0"/>
              <a:t>始、末的水库蓄水量，</a:t>
            </a:r>
            <a:r>
              <a:rPr lang="en-US" altLang="zh-CN" sz="2800" dirty="0" smtClean="0"/>
              <a:t>m</a:t>
            </a:r>
            <a:r>
              <a:rPr lang="en-US" altLang="zh-CN" sz="2800" baseline="30000" dirty="0" smtClean="0"/>
              <a:t>3</a:t>
            </a:r>
            <a:r>
              <a:rPr lang="zh-CN" altLang="zh-CN" sz="2800" dirty="0" smtClean="0"/>
              <a:t>；</a:t>
            </a:r>
          </a:p>
          <a:p>
            <a:r>
              <a:rPr lang="en-US" altLang="zh-CN" sz="2800" dirty="0" smtClean="0"/>
              <a:t>                     </a:t>
            </a:r>
            <a:r>
              <a:rPr lang="el-GR" altLang="zh-CN" sz="2800" dirty="0" smtClean="0"/>
              <a:t>Δ</a:t>
            </a:r>
            <a:r>
              <a:rPr lang="en-US" altLang="zh-CN" sz="2800" dirty="0" smtClean="0"/>
              <a:t>t—</a:t>
            </a:r>
            <a:r>
              <a:rPr lang="zh-CN" altLang="zh-CN" sz="2800" dirty="0" smtClean="0"/>
              <a:t>计算时段，</a:t>
            </a:r>
            <a:r>
              <a:rPr lang="en-US" altLang="zh-CN" sz="2800" dirty="0" smtClean="0"/>
              <a:t>s</a:t>
            </a:r>
            <a:r>
              <a:rPr lang="zh-CN" altLang="zh-CN" sz="2800" dirty="0" smtClean="0"/>
              <a:t>，其长短的选择，应以能较准确地反映洪水过程线的形状为原则。陡涨陡落的，取短些；反之，</a:t>
            </a:r>
            <a:r>
              <a:rPr lang="el-GR" altLang="zh-CN" sz="2800" dirty="0" smtClean="0"/>
              <a:t> Δ</a:t>
            </a:r>
            <a:r>
              <a:rPr lang="en-US" altLang="zh-CN" sz="2800" dirty="0" smtClean="0"/>
              <a:t>t</a:t>
            </a:r>
            <a:r>
              <a:rPr lang="zh-CN" altLang="zh-CN" sz="2800" dirty="0" smtClean="0"/>
              <a:t>取长些。</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1"/>
            <a:ext cx="8229600" cy="3456384"/>
          </a:xfrm>
        </p:spPr>
        <p:txBody>
          <a:bodyPr/>
          <a:lstStyle/>
          <a:p>
            <a:pPr>
              <a:buNone/>
            </a:pPr>
            <a:r>
              <a:rPr lang="en-US" altLang="zh-CN" b="1" dirty="0" smtClean="0">
                <a:latin typeface="+mn-ea"/>
              </a:rPr>
              <a:t>2</a:t>
            </a:r>
            <a:r>
              <a:rPr lang="zh-CN" altLang="zh-CN" b="1" dirty="0" smtClean="0">
                <a:latin typeface="+mn-ea"/>
              </a:rPr>
              <a:t>、水库蓄泄方程或水库蓄泄曲线</a:t>
            </a:r>
            <a:endParaRPr lang="zh-CN" altLang="zh-CN" dirty="0" smtClean="0">
              <a:latin typeface="+mn-ea"/>
            </a:endParaRPr>
          </a:p>
          <a:p>
            <a:pPr marL="0" indent="-576000" algn="just">
              <a:buNone/>
            </a:pPr>
            <a:r>
              <a:rPr lang="en-US" altLang="zh-CN" sz="2800" dirty="0" smtClean="0"/>
              <a:t>        </a:t>
            </a:r>
          </a:p>
          <a:p>
            <a:pPr marL="0" indent="-576000" algn="just">
              <a:buNone/>
            </a:pPr>
            <a:r>
              <a:rPr lang="en-US" altLang="zh-CN" sz="2800" dirty="0" smtClean="0"/>
              <a:t>        </a:t>
            </a:r>
            <a:r>
              <a:rPr lang="zh-CN" altLang="zh-CN" sz="2800" dirty="0" smtClean="0"/>
              <a:t>水库通过溢洪道泄洪，其泄流量大小，在溢洪道型式、尺寸一定的情况下，取决于堰顶水头</a:t>
            </a:r>
            <a:r>
              <a:rPr lang="en-US" altLang="zh-CN" sz="2800" i="1" dirty="0" smtClean="0"/>
              <a:t>H</a:t>
            </a:r>
            <a:r>
              <a:rPr lang="zh-CN" altLang="zh-CN" sz="2800" dirty="0" smtClean="0"/>
              <a:t>，即</a:t>
            </a:r>
            <a:r>
              <a:rPr lang="en-US" altLang="zh-CN" sz="2800" i="1" dirty="0" smtClean="0"/>
              <a:t>q=f</a:t>
            </a:r>
            <a:r>
              <a:rPr lang="zh-CN" altLang="zh-CN" sz="2800" i="1" dirty="0" smtClean="0"/>
              <a:t>（</a:t>
            </a:r>
            <a:r>
              <a:rPr lang="en-US" altLang="zh-CN" sz="2800" i="1" dirty="0" smtClean="0"/>
              <a:t>H</a:t>
            </a:r>
            <a:r>
              <a:rPr lang="zh-CN" altLang="zh-CN" sz="2800" i="1" dirty="0" smtClean="0"/>
              <a:t>）</a:t>
            </a:r>
            <a:r>
              <a:rPr lang="zh-CN" altLang="zh-CN" sz="2800" dirty="0" smtClean="0"/>
              <a:t>。当水库内水面坡降较小，可视为静水面时，其泄流水头</a:t>
            </a:r>
            <a:r>
              <a:rPr lang="en-US" altLang="zh-CN" sz="2800" i="1" dirty="0" smtClean="0"/>
              <a:t>H</a:t>
            </a:r>
            <a:r>
              <a:rPr lang="zh-CN" altLang="zh-CN" sz="2800" dirty="0" smtClean="0"/>
              <a:t>只是库中蓄水量</a:t>
            </a:r>
            <a:r>
              <a:rPr lang="en-US" altLang="zh-CN" sz="2800" i="1" dirty="0" smtClean="0"/>
              <a:t>V</a:t>
            </a:r>
            <a:r>
              <a:rPr lang="zh-CN" altLang="zh-CN" sz="2800" dirty="0" smtClean="0"/>
              <a:t>的函数，即</a:t>
            </a:r>
            <a:r>
              <a:rPr lang="en-US" altLang="zh-CN" sz="2800" i="1" dirty="0" smtClean="0"/>
              <a:t>H=f</a:t>
            </a:r>
            <a:r>
              <a:rPr lang="zh-CN" altLang="zh-CN" sz="2800" i="1" dirty="0" smtClean="0"/>
              <a:t>（</a:t>
            </a:r>
            <a:r>
              <a:rPr lang="en-US" altLang="zh-CN" sz="2800" i="1" dirty="0" smtClean="0"/>
              <a:t>V</a:t>
            </a:r>
            <a:r>
              <a:rPr lang="zh-CN" altLang="zh-CN" sz="2800" i="1" dirty="0" smtClean="0"/>
              <a:t>）</a:t>
            </a:r>
            <a:r>
              <a:rPr lang="zh-CN" altLang="zh-CN" sz="2800" dirty="0" smtClean="0"/>
              <a:t>，故下泄流量</a:t>
            </a:r>
            <a:r>
              <a:rPr lang="en-US" altLang="zh-CN" sz="2800" i="1" dirty="0" smtClean="0"/>
              <a:t>q</a:t>
            </a:r>
            <a:r>
              <a:rPr lang="zh-CN" altLang="zh-CN" sz="2800" dirty="0" smtClean="0"/>
              <a:t>成为蓄水量</a:t>
            </a:r>
            <a:r>
              <a:rPr lang="en-US" altLang="zh-CN" sz="2800" i="1" dirty="0" smtClean="0"/>
              <a:t>V</a:t>
            </a:r>
            <a:r>
              <a:rPr lang="zh-CN" altLang="zh-CN" sz="2800" dirty="0" smtClean="0"/>
              <a:t>的函数，即</a:t>
            </a:r>
          </a:p>
          <a:p>
            <a:pPr marL="0" indent="-576000">
              <a:buNone/>
            </a:pPr>
            <a:endParaRPr lang="zh-CN" altLang="en-US" sz="2800" dirty="0"/>
          </a:p>
        </p:txBody>
      </p:sp>
      <p:sp>
        <p:nvSpPr>
          <p:cNvPr id="235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23555" name="Picture 3"/>
          <p:cNvPicPr>
            <a:picLocks noChangeAspect="1" noChangeArrowheads="1"/>
          </p:cNvPicPr>
          <p:nvPr/>
        </p:nvPicPr>
        <p:blipFill>
          <a:blip r:embed="rId2" cstate="print"/>
          <a:srcRect/>
          <a:stretch>
            <a:fillRect/>
          </a:stretch>
        </p:blipFill>
        <p:spPr bwMode="auto">
          <a:xfrm>
            <a:off x="-427280" y="4077072"/>
            <a:ext cx="9571280" cy="360040"/>
          </a:xfrm>
          <a:prstGeom prst="rect">
            <a:avLst/>
          </a:prstGeom>
          <a:noFill/>
          <a:ln w="9525">
            <a:noFill/>
            <a:miter lim="800000"/>
            <a:headEnd/>
            <a:tailEnd/>
          </a:ln>
          <a:effectLst/>
        </p:spPr>
      </p:pic>
      <p:pic>
        <p:nvPicPr>
          <p:cNvPr id="23556" name="Picture 4"/>
          <p:cNvPicPr>
            <a:picLocks noChangeAspect="1" noChangeArrowheads="1"/>
          </p:cNvPicPr>
          <p:nvPr/>
        </p:nvPicPr>
        <p:blipFill>
          <a:blip r:embed="rId3" cstate="print"/>
          <a:srcRect/>
          <a:stretch>
            <a:fillRect/>
          </a:stretch>
        </p:blipFill>
        <p:spPr bwMode="auto">
          <a:xfrm>
            <a:off x="-427280" y="4725144"/>
            <a:ext cx="9571280" cy="360040"/>
          </a:xfrm>
          <a:prstGeom prst="rect">
            <a:avLst/>
          </a:prstGeom>
          <a:noFill/>
          <a:ln w="9525">
            <a:noFill/>
            <a:miter lim="800000"/>
            <a:headEnd/>
            <a:tailEnd/>
          </a:ln>
          <a:effectLst/>
        </p:spPr>
      </p:pic>
      <p:sp>
        <p:nvSpPr>
          <p:cNvPr id="7" name="TextBox 6"/>
          <p:cNvSpPr txBox="1"/>
          <p:nvPr/>
        </p:nvSpPr>
        <p:spPr>
          <a:xfrm>
            <a:off x="611560" y="4365104"/>
            <a:ext cx="543739" cy="523220"/>
          </a:xfrm>
          <a:prstGeom prst="rect">
            <a:avLst/>
          </a:prstGeom>
          <a:noFill/>
        </p:spPr>
        <p:txBody>
          <a:bodyPr wrap="none" rtlCol="0">
            <a:spAutoFit/>
          </a:bodyPr>
          <a:lstStyle/>
          <a:p>
            <a:r>
              <a:rPr lang="zh-CN" altLang="en-US" sz="2800" dirty="0" smtClean="0"/>
              <a:t>或</a:t>
            </a:r>
            <a:endParaRPr lang="zh-CN" altLang="en-US" sz="2800" dirty="0"/>
          </a:p>
        </p:txBody>
      </p:sp>
      <p:sp>
        <p:nvSpPr>
          <p:cNvPr id="8" name="TextBox 7"/>
          <p:cNvSpPr txBox="1"/>
          <p:nvPr/>
        </p:nvSpPr>
        <p:spPr>
          <a:xfrm>
            <a:off x="7524328" y="4005064"/>
            <a:ext cx="1374094" cy="523220"/>
          </a:xfrm>
          <a:prstGeom prst="rect">
            <a:avLst/>
          </a:prstGeom>
          <a:noFill/>
        </p:spPr>
        <p:txBody>
          <a:bodyPr wrap="none" rtlCol="0">
            <a:spAutoFit/>
          </a:bodyPr>
          <a:lstStyle/>
          <a:p>
            <a:r>
              <a:rPr lang="zh-CN" altLang="en-US" sz="2800" dirty="0" smtClean="0"/>
              <a:t>（</a:t>
            </a:r>
            <a:r>
              <a:rPr lang="en-US" altLang="zh-CN" sz="2800" dirty="0" smtClean="0"/>
              <a:t>1.2</a:t>
            </a:r>
            <a:r>
              <a:rPr lang="zh-CN" altLang="en-US" sz="2800" dirty="0" smtClean="0"/>
              <a:t>）</a:t>
            </a:r>
            <a:endParaRPr lang="zh-CN" altLang="en-US" sz="2800" dirty="0"/>
          </a:p>
        </p:txBody>
      </p:sp>
      <p:sp>
        <p:nvSpPr>
          <p:cNvPr id="9" name="TextBox 8"/>
          <p:cNvSpPr txBox="1"/>
          <p:nvPr/>
        </p:nvSpPr>
        <p:spPr>
          <a:xfrm>
            <a:off x="7524328" y="4653136"/>
            <a:ext cx="1374094" cy="523220"/>
          </a:xfrm>
          <a:prstGeom prst="rect">
            <a:avLst/>
          </a:prstGeom>
          <a:noFill/>
        </p:spPr>
        <p:txBody>
          <a:bodyPr wrap="none" rtlCol="0">
            <a:spAutoFit/>
          </a:bodyPr>
          <a:lstStyle/>
          <a:p>
            <a:r>
              <a:rPr lang="zh-CN" altLang="en-US" sz="2800" dirty="0" smtClean="0"/>
              <a:t>（</a:t>
            </a:r>
            <a:r>
              <a:rPr lang="en-US" altLang="zh-CN" sz="2800" dirty="0" smtClean="0"/>
              <a:t>1.3</a:t>
            </a:r>
            <a:r>
              <a:rPr lang="zh-CN" altLang="en-US" sz="2800" dirty="0" smtClean="0"/>
              <a:t>）</a:t>
            </a:r>
            <a:endParaRPr lang="zh-CN" altLang="en-US" sz="28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latin typeface="+mn-ea"/>
                <a:ea typeface="+mn-ea"/>
              </a:rPr>
              <a:t>2.2</a:t>
            </a:r>
            <a:r>
              <a:rPr lang="zh-CN" altLang="zh-CN" sz="3600" dirty="0" smtClean="0">
                <a:latin typeface="+mn-ea"/>
                <a:ea typeface="+mn-ea"/>
              </a:rPr>
              <a:t>考虑静库容的调洪计算方法</a:t>
            </a:r>
            <a:endParaRPr lang="zh-CN" altLang="en-US" sz="3600" dirty="0">
              <a:latin typeface="+mn-ea"/>
              <a:ea typeface="+mn-ea"/>
            </a:endParaRPr>
          </a:p>
        </p:txBody>
      </p:sp>
      <p:sp>
        <p:nvSpPr>
          <p:cNvPr id="5" name="内容占位符 4"/>
          <p:cNvSpPr>
            <a:spLocks noGrp="1"/>
          </p:cNvSpPr>
          <p:nvPr>
            <p:ph idx="1"/>
          </p:nvPr>
        </p:nvSpPr>
        <p:spPr>
          <a:xfrm>
            <a:off x="457200" y="1268760"/>
            <a:ext cx="8229600" cy="4857403"/>
          </a:xfrm>
        </p:spPr>
        <p:txBody>
          <a:bodyPr/>
          <a:lstStyle/>
          <a:p>
            <a:pPr marL="0" indent="-576000" algn="just">
              <a:buNone/>
            </a:pPr>
            <a:endParaRPr lang="en-US" altLang="zh-CN" sz="2800" dirty="0" smtClean="0"/>
          </a:p>
          <a:p>
            <a:pPr marL="0" indent="576000" algn="just">
              <a:buNone/>
            </a:pPr>
            <a:r>
              <a:rPr lang="zh-CN" altLang="zh-CN" sz="2800" dirty="0" smtClean="0"/>
              <a:t>按静库容曲线进行调洪计算时，系假设水库水面为水平，采用下泄流量与蓄水量的关系</a:t>
            </a:r>
            <a:r>
              <a:rPr lang="en-US" altLang="zh-CN" sz="2800" i="1" dirty="0" smtClean="0"/>
              <a:t>q=f(V)</a:t>
            </a:r>
            <a:r>
              <a:rPr lang="zh-CN" altLang="zh-CN" sz="2800" dirty="0" smtClean="0"/>
              <a:t>求解。常用的方法有列表试算法和图解分析法。对于小型水利工程或工程初步设计方案比较阶段，可采用简化计算方法，例如简化三角形法。</a:t>
            </a:r>
          </a:p>
          <a:p>
            <a:pPr>
              <a:buNone/>
            </a:pP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976664"/>
          </a:xfrm>
        </p:spPr>
        <p:txBody>
          <a:bodyPr>
            <a:normAutofit/>
          </a:bodyPr>
          <a:lstStyle/>
          <a:p>
            <a:pPr>
              <a:buNone/>
            </a:pPr>
            <a:r>
              <a:rPr lang="en-US" altLang="zh-CN" b="1" dirty="0" smtClean="0"/>
              <a:t>1</a:t>
            </a:r>
            <a:r>
              <a:rPr lang="zh-CN" altLang="zh-CN" b="1" dirty="0" smtClean="0"/>
              <a:t>、列表试算法</a:t>
            </a:r>
            <a:endParaRPr lang="en-US" altLang="zh-CN" b="1" dirty="0" smtClean="0"/>
          </a:p>
          <a:p>
            <a:pPr marL="0" indent="576000" algn="just">
              <a:buNone/>
            </a:pPr>
            <a:r>
              <a:rPr lang="zh-CN" altLang="zh-CN" sz="2800" dirty="0" smtClean="0"/>
              <a:t>此法用列表试算来联立求解水量平衡方程和动力方程，以求得水库的下泄流量过程线，其计算步骤如下：</a:t>
            </a:r>
          </a:p>
          <a:p>
            <a:pPr marL="0" indent="-576000" algn="just">
              <a:buNone/>
            </a:pP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根据库区地形资料，绘制水库水位容积关系曲线</a:t>
            </a:r>
            <a:r>
              <a:rPr lang="en-US" altLang="zh-CN" sz="2800" i="1" dirty="0" smtClean="0">
                <a:latin typeface="Times New Roman" pitchFamily="18" charset="0"/>
                <a:cs typeface="Times New Roman" pitchFamily="18" charset="0"/>
              </a:rPr>
              <a:t>Z</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，并根据既定的泄洪建筑物的型式和尺寸，由相应的水力学出流计算公式求得</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曲线。</a:t>
            </a:r>
          </a:p>
          <a:p>
            <a:pPr marL="0" indent="-576000" algn="just">
              <a:buNone/>
            </a:pP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从第一时段开始调洪，由起调水位</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即汛前水位</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查</a:t>
            </a:r>
            <a:r>
              <a:rPr lang="en-US" altLang="zh-CN" sz="2800" i="1" dirty="0" smtClean="0">
                <a:latin typeface="Times New Roman" pitchFamily="18" charset="0"/>
                <a:cs typeface="Times New Roman" pitchFamily="18" charset="0"/>
              </a:rPr>
              <a:t>Z</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及</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关系曲线得到水量平衡方程中的</a:t>
            </a:r>
            <a:r>
              <a:rPr lang="en-US" altLang="zh-CN" sz="2800" i="1" dirty="0" smtClean="0">
                <a:latin typeface="Times New Roman" pitchFamily="18" charset="0"/>
                <a:cs typeface="Times New Roman" pitchFamily="18" charset="0"/>
              </a:rPr>
              <a:t>V</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和</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；由入库洪水过程线</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查得</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；然后假设一个</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值，根据水量平衡方程算得相应的</a:t>
            </a:r>
            <a:r>
              <a:rPr lang="en-US" altLang="zh-CN" sz="2800" i="1" dirty="0" smtClean="0">
                <a:latin typeface="Times New Roman" pitchFamily="18" charset="0"/>
                <a:cs typeface="Times New Roman" pitchFamily="18" charset="0"/>
              </a:rPr>
              <a:t>V</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值，由</a:t>
            </a:r>
            <a:r>
              <a:rPr lang="en-US" altLang="zh-CN" sz="2800" i="1" dirty="0" smtClean="0">
                <a:latin typeface="Times New Roman" pitchFamily="18" charset="0"/>
                <a:cs typeface="Times New Roman" pitchFamily="18" charset="0"/>
              </a:rPr>
              <a:t>V</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在</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曲线上查得</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，若二者相等，</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即为所求。否则，应重设</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，重复上述计算过程，直到二者相等为止。</a:t>
            </a:r>
            <a:endParaRPr lang="zh-CN" alt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505475"/>
          </a:xfrm>
        </p:spPr>
        <p:txBody>
          <a:bodyPr>
            <a:normAutofit/>
          </a:bodyPr>
          <a:lstStyle/>
          <a:p>
            <a:pPr marL="0" indent="0" algn="just">
              <a:buNone/>
            </a:pPr>
            <a:endParaRPr lang="en-US" altLang="zh-CN" sz="2800" dirty="0" smtClean="0">
              <a:latin typeface="Times New Roman" pitchFamily="18" charset="0"/>
              <a:cs typeface="Times New Roman" pitchFamily="18" charset="0"/>
            </a:endParaRPr>
          </a:p>
          <a:p>
            <a:pPr marL="0" indent="0" algn="just">
              <a:buNone/>
            </a:pP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将上时段末的</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值作为下一时段的起始条件，重复上述试算过程，最后即可得出水库下泄流量过程线</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a:t>
            </a:r>
          </a:p>
          <a:p>
            <a:pPr marL="0" indent="0" algn="just">
              <a:buNone/>
            </a:pPr>
            <a:endParaRPr lang="en-US" altLang="zh-CN" sz="2800" dirty="0" smtClean="0">
              <a:latin typeface="Times New Roman" pitchFamily="18" charset="0"/>
              <a:cs typeface="Times New Roman" pitchFamily="18" charset="0"/>
            </a:endParaRPr>
          </a:p>
          <a:p>
            <a:pPr marL="0" indent="0" algn="just">
              <a:buNone/>
            </a:pP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将入库洪水</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和计算的</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两条曲线点绘在一张图上，若计算的最大下泄流量</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正好是二线的交点，说明计算的</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是正确的。否则，计算的</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有误差，应改变时段重新进行试算，直至计算的</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正好是二线的交点为止。</a:t>
            </a:r>
            <a:endParaRPr lang="zh-CN" alt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577483"/>
          </a:xfrm>
        </p:spPr>
        <p:txBody>
          <a:bodyPr/>
          <a:lstStyle/>
          <a:p>
            <a:pPr marL="0" indent="0" algn="just">
              <a:buNone/>
            </a:pPr>
            <a:endParaRPr lang="en-US" altLang="zh-CN" sz="2800" dirty="0" smtClean="0">
              <a:latin typeface="Times New Roman" pitchFamily="18" charset="0"/>
              <a:cs typeface="Times New Roman" pitchFamily="18" charset="0"/>
            </a:endParaRPr>
          </a:p>
          <a:p>
            <a:pPr marL="0" indent="0" algn="just">
              <a:buNone/>
            </a:pPr>
            <a:endParaRPr lang="en-US" altLang="zh-CN" sz="2800" dirty="0" smtClean="0">
              <a:latin typeface="Times New Roman" pitchFamily="18" charset="0"/>
              <a:cs typeface="Times New Roman" pitchFamily="18" charset="0"/>
            </a:endParaRPr>
          </a:p>
          <a:p>
            <a:pPr marL="0" indent="0" algn="just">
              <a:buNone/>
            </a:pPr>
            <a:r>
              <a:rPr lang="en-US" altLang="zh-CN" sz="2800" dirty="0" smtClean="0">
                <a:latin typeface="Times New Roman" pitchFamily="18" charset="0"/>
                <a:cs typeface="Times New Roman" pitchFamily="18" charset="0"/>
              </a:rPr>
              <a:t>5)</a:t>
            </a:r>
            <a:r>
              <a:rPr lang="zh-CN" altLang="zh-CN" sz="2800" dirty="0" smtClean="0">
                <a:latin typeface="Times New Roman" pitchFamily="18" charset="0"/>
                <a:cs typeface="Times New Roman" pitchFamily="18" charset="0"/>
              </a:rPr>
              <a:t>由</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查</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曲线，得最高洪水位时的总库容</a:t>
            </a:r>
            <a:r>
              <a:rPr lang="en-US" altLang="zh-CN" sz="2800" i="1" dirty="0" err="1" smtClean="0">
                <a:latin typeface="Times New Roman" pitchFamily="18" charset="0"/>
                <a:cs typeface="Times New Roman" pitchFamily="18" charset="0"/>
              </a:rPr>
              <a:t>V</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，从中减去堰顶以下的库容，得到调洪库容</a:t>
            </a:r>
            <a:r>
              <a:rPr lang="en-US" altLang="zh-CN" sz="2800"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调。由</a:t>
            </a:r>
            <a:r>
              <a:rPr lang="en-US" altLang="zh-CN" sz="2800" i="1" dirty="0" err="1" smtClean="0">
                <a:latin typeface="Times New Roman" pitchFamily="18" charset="0"/>
                <a:cs typeface="Times New Roman" pitchFamily="18" charset="0"/>
              </a:rPr>
              <a:t>V</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查</a:t>
            </a:r>
            <a:r>
              <a:rPr lang="en-US" altLang="zh-CN" sz="2800" i="1" dirty="0" smtClean="0">
                <a:latin typeface="Times New Roman" pitchFamily="18" charset="0"/>
                <a:cs typeface="Times New Roman" pitchFamily="18" charset="0"/>
              </a:rPr>
              <a:t>Z</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曲线，得最高洪水位</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洪</a:t>
            </a:r>
            <a:r>
              <a:rPr lang="zh-CN" altLang="zh-CN" sz="2800" dirty="0" smtClean="0">
                <a:latin typeface="Times New Roman" pitchFamily="18" charset="0"/>
                <a:cs typeface="Times New Roman" pitchFamily="18" charset="0"/>
              </a:rPr>
              <a:t>。显然，当入库洪水为设计标准的洪水时，求得的</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调</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洪</a:t>
            </a:r>
            <a:r>
              <a:rPr lang="zh-CN" altLang="zh-CN" sz="2800" dirty="0" smtClean="0">
                <a:latin typeface="Times New Roman" pitchFamily="18" charset="0"/>
                <a:cs typeface="Times New Roman" pitchFamily="18" charset="0"/>
              </a:rPr>
              <a:t>即为设计标准的最大泄流量</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，设、设计防洪库容</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设</a:t>
            </a:r>
            <a:r>
              <a:rPr lang="zh-CN" altLang="zh-CN" sz="2800" dirty="0" smtClean="0">
                <a:latin typeface="Times New Roman" pitchFamily="18" charset="0"/>
                <a:cs typeface="Times New Roman" pitchFamily="18" charset="0"/>
              </a:rPr>
              <a:t>和设计洪水位</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设</a:t>
            </a:r>
            <a:r>
              <a:rPr lang="zh-CN" altLang="zh-CN" sz="2800" dirty="0" smtClean="0">
                <a:latin typeface="Times New Roman" pitchFamily="18" charset="0"/>
                <a:cs typeface="Times New Roman" pitchFamily="18" charset="0"/>
              </a:rPr>
              <a:t>。同理，当入库洪水为校核标准的洪水时，求得的</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调</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洪</a:t>
            </a:r>
            <a:r>
              <a:rPr lang="zh-CN" altLang="zh-CN" sz="2800" dirty="0" smtClean="0">
                <a:latin typeface="Times New Roman" pitchFamily="18" charset="0"/>
                <a:cs typeface="Times New Roman" pitchFamily="18" charset="0"/>
              </a:rPr>
              <a:t>即为</a:t>
            </a:r>
            <a:r>
              <a:rPr lang="en-US" altLang="zh-CN" sz="2800" i="1" dirty="0" err="1" smtClean="0">
                <a:latin typeface="Times New Roman" pitchFamily="18" charset="0"/>
                <a:cs typeface="Times New Roman" pitchFamily="18" charset="0"/>
              </a:rPr>
              <a:t>q</a:t>
            </a:r>
            <a:r>
              <a:rPr lang="en-US" altLang="zh-CN" sz="2800" baseline="-25000" dirty="0" err="1" smtClean="0">
                <a:latin typeface="Times New Roman" pitchFamily="18" charset="0"/>
                <a:cs typeface="Times New Roman" pitchFamily="18" charset="0"/>
              </a:rPr>
              <a:t>m</a:t>
            </a:r>
            <a:r>
              <a:rPr lang="zh-CN" altLang="zh-CN" sz="2800" baseline="-25000" dirty="0" smtClean="0">
                <a:latin typeface="Times New Roman" pitchFamily="18" charset="0"/>
                <a:cs typeface="Times New Roman" pitchFamily="18" charset="0"/>
              </a:rPr>
              <a:t>，校</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校</a:t>
            </a:r>
            <a:r>
              <a:rPr lang="zh-CN" altLang="zh-CN" sz="2800" dirty="0" smtClean="0">
                <a:latin typeface="Times New Roman" pitchFamily="18" charset="0"/>
                <a:cs typeface="Times New Roman" pitchFamily="18" charset="0"/>
              </a:rPr>
              <a:t>和</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设</a:t>
            </a:r>
            <a:r>
              <a:rPr lang="zh-CN" altLang="zh-CN" sz="2800" dirty="0" smtClean="0">
                <a:latin typeface="Times New Roman" pitchFamily="18" charset="0"/>
                <a:cs typeface="Times New Roman" pitchFamily="18" charset="0"/>
              </a:rPr>
              <a:t>。</a:t>
            </a:r>
          </a:p>
          <a:p>
            <a:pPr>
              <a:buNone/>
            </a:pPr>
            <a:endParaRPr lang="zh-CN" alt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361459"/>
          </a:xfrm>
        </p:spPr>
        <p:txBody>
          <a:bodyPr/>
          <a:lstStyle/>
          <a:p>
            <a:pPr marL="0" indent="0" algn="just">
              <a:buNone/>
            </a:pPr>
            <a:endParaRPr lang="en-US" altLang="zh-CN" sz="2800" dirty="0" smtClean="0">
              <a:latin typeface="Times New Roman" pitchFamily="18" charset="0"/>
              <a:cs typeface="Times New Roman" pitchFamily="18" charset="0"/>
            </a:endParaRPr>
          </a:p>
          <a:p>
            <a:pPr marL="0" indent="0" algn="just">
              <a:buNone/>
            </a:pPr>
            <a:endParaRPr lang="en-US" altLang="zh-CN" sz="2800" dirty="0" smtClean="0">
              <a:latin typeface="Times New Roman" pitchFamily="18" charset="0"/>
              <a:cs typeface="Times New Roman" pitchFamily="18" charset="0"/>
            </a:endParaRPr>
          </a:p>
          <a:p>
            <a:pPr marL="0" indent="0" algn="just">
              <a:buNone/>
            </a:pPr>
            <a:r>
              <a:rPr lang="zh-CN" altLang="zh-CN" sz="2800" dirty="0" smtClean="0">
                <a:latin typeface="Times New Roman" pitchFamily="18" charset="0"/>
                <a:cs typeface="Times New Roman" pitchFamily="18" charset="0"/>
              </a:rPr>
              <a:t>【例</a:t>
            </a:r>
            <a:r>
              <a:rPr lang="en-US" altLang="zh-CN" sz="2800" dirty="0" smtClean="0">
                <a:latin typeface="Times New Roman" pitchFamily="18" charset="0"/>
                <a:cs typeface="Times New Roman" pitchFamily="18" charset="0"/>
              </a:rPr>
              <a:t>1-1</a:t>
            </a:r>
            <a:r>
              <a:rPr lang="zh-CN" altLang="zh-CN" sz="2800" dirty="0" smtClean="0">
                <a:latin typeface="Times New Roman" pitchFamily="18" charset="0"/>
                <a:cs typeface="Times New Roman" pitchFamily="18" charset="0"/>
              </a:rPr>
              <a:t>】 某水库泄洪建筑物为无闸溢洪道，其堰顶高程与正常蓄水位齐平为</a:t>
            </a:r>
            <a:r>
              <a:rPr lang="en-US" altLang="zh-CN" sz="2800" dirty="0" smtClean="0">
                <a:latin typeface="Times New Roman" pitchFamily="18" charset="0"/>
                <a:cs typeface="Times New Roman" pitchFamily="18" charset="0"/>
              </a:rPr>
              <a:t>ll6m</a:t>
            </a:r>
            <a:r>
              <a:rPr lang="zh-CN" altLang="zh-CN" sz="2800" dirty="0" smtClean="0">
                <a:latin typeface="Times New Roman" pitchFamily="18" charset="0"/>
                <a:cs typeface="Times New Roman" pitchFamily="18" charset="0"/>
              </a:rPr>
              <a:t>，堰顶宽</a:t>
            </a:r>
            <a:r>
              <a:rPr lang="en-US" altLang="zh-CN" sz="2800" i="1" dirty="0" smtClean="0">
                <a:latin typeface="Times New Roman" pitchFamily="18" charset="0"/>
                <a:cs typeface="Times New Roman" pitchFamily="18" charset="0"/>
              </a:rPr>
              <a:t>B</a:t>
            </a:r>
            <a:r>
              <a:rPr lang="en-US" altLang="zh-CN" sz="2800" dirty="0" smtClean="0">
                <a:latin typeface="Times New Roman" pitchFamily="18" charset="0"/>
                <a:cs typeface="Times New Roman" pitchFamily="18" charset="0"/>
              </a:rPr>
              <a:t>=45m</a:t>
            </a:r>
            <a:r>
              <a:rPr lang="zh-CN" altLang="zh-CN" sz="2800" dirty="0" smtClean="0">
                <a:latin typeface="Times New Roman" pitchFamily="18" charset="0"/>
                <a:cs typeface="Times New Roman" pitchFamily="18" charset="0"/>
              </a:rPr>
              <a:t>，堰流系数</a:t>
            </a:r>
            <a:r>
              <a:rPr lang="en-US" altLang="zh-CN" sz="2800" i="1" dirty="0" smtClean="0">
                <a:latin typeface="Times New Roman" pitchFamily="18" charset="0"/>
                <a:cs typeface="Times New Roman" pitchFamily="18" charset="0"/>
              </a:rPr>
              <a:t>m</a:t>
            </a:r>
            <a:r>
              <a:rPr lang="en-US" altLang="zh-CN" sz="2800" i="1" baseline="-25000" dirty="0" smtClean="0">
                <a:latin typeface="Times New Roman" pitchFamily="18" charset="0"/>
                <a:cs typeface="Times New Roman" pitchFamily="18" charset="0"/>
              </a:rPr>
              <a:t>1</a:t>
            </a:r>
            <a:r>
              <a:rPr lang="en-US" altLang="zh-CN" sz="2800" dirty="0" smtClean="0">
                <a:latin typeface="Times New Roman" pitchFamily="18" charset="0"/>
                <a:cs typeface="Times New Roman" pitchFamily="18" charset="0"/>
              </a:rPr>
              <a:t>=1.6</a:t>
            </a:r>
            <a:r>
              <a:rPr lang="zh-CN" altLang="zh-CN" sz="2800" dirty="0" smtClean="0">
                <a:latin typeface="Times New Roman" pitchFamily="18" charset="0"/>
                <a:cs typeface="Times New Roman" pitchFamily="18" charset="0"/>
              </a:rPr>
              <a:t>。该水库设有小型水电站，汛期按水轮机过水能力</a:t>
            </a:r>
            <a:r>
              <a:rPr lang="en-US" altLang="zh-CN" sz="2800" i="1" dirty="0" smtClean="0">
                <a:latin typeface="Times New Roman" pitchFamily="18" charset="0"/>
                <a:cs typeface="Times New Roman" pitchFamily="18" charset="0"/>
              </a:rPr>
              <a:t>Q</a:t>
            </a:r>
            <a:r>
              <a:rPr lang="zh-CN" altLang="zh-CN" sz="2800" baseline="-25000" dirty="0" smtClean="0">
                <a:latin typeface="Times New Roman" pitchFamily="18" charset="0"/>
                <a:cs typeface="Times New Roman" pitchFamily="18" charset="0"/>
              </a:rPr>
              <a:t>电</a:t>
            </a:r>
            <a:r>
              <a:rPr lang="en-US" altLang="zh-CN" sz="2800" dirty="0" smtClean="0">
                <a:latin typeface="Times New Roman" pitchFamily="18" charset="0"/>
                <a:cs typeface="Times New Roman" pitchFamily="18" charset="0"/>
              </a:rPr>
              <a:t>=10m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引水发电。水库库容曲线和设计洪水过程线数值分别列于表</a:t>
            </a:r>
            <a:r>
              <a:rPr lang="en-US" altLang="zh-CN" sz="2800" dirty="0" smtClean="0">
                <a:latin typeface="Times New Roman" pitchFamily="18" charset="0"/>
                <a:cs typeface="Times New Roman" pitchFamily="18" charset="0"/>
              </a:rPr>
              <a:t>1.3</a:t>
            </a:r>
            <a:r>
              <a:rPr lang="zh-CN" altLang="zh-CN" sz="2800" dirty="0" smtClean="0">
                <a:latin typeface="Times New Roman" pitchFamily="18" charset="0"/>
                <a:cs typeface="Times New Roman" pitchFamily="18" charset="0"/>
              </a:rPr>
              <a:t>和表</a:t>
            </a:r>
            <a:r>
              <a:rPr lang="en-US" altLang="zh-CN" sz="2800" dirty="0" smtClean="0">
                <a:latin typeface="Times New Roman" pitchFamily="18" charset="0"/>
                <a:cs typeface="Times New Roman" pitchFamily="18" charset="0"/>
              </a:rPr>
              <a:t>1.4</a:t>
            </a:r>
            <a:r>
              <a:rPr lang="zh-CN" altLang="zh-CN" sz="2800" dirty="0" smtClean="0">
                <a:latin typeface="Times New Roman" pitchFamily="18" charset="0"/>
                <a:cs typeface="Times New Roman" pitchFamily="18" charset="0"/>
              </a:rPr>
              <a:t>中。求水库下泄流量过程线</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a:t>
            </a:r>
          </a:p>
          <a:p>
            <a:pPr>
              <a:buNone/>
            </a:pP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nvGraphicFramePr>
        <p:xfrm>
          <a:off x="683568" y="1412776"/>
          <a:ext cx="7776864" cy="1872208"/>
        </p:xfrm>
        <a:graphic>
          <a:graphicData uri="http://schemas.openxmlformats.org/drawingml/2006/table">
            <a:tbl>
              <a:tblPr/>
              <a:tblGrid>
                <a:gridCol w="1295885"/>
                <a:gridCol w="648720"/>
                <a:gridCol w="648720"/>
                <a:gridCol w="648720"/>
                <a:gridCol w="648720"/>
                <a:gridCol w="648720"/>
                <a:gridCol w="648720"/>
                <a:gridCol w="648720"/>
                <a:gridCol w="648720"/>
                <a:gridCol w="648720"/>
                <a:gridCol w="642499"/>
              </a:tblGrid>
              <a:tr h="936104">
                <a:tc>
                  <a:txBody>
                    <a:bodyPr/>
                    <a:lstStyle/>
                    <a:p>
                      <a:pPr algn="ctr">
                        <a:spcAft>
                          <a:spcPts val="0"/>
                        </a:spcAft>
                      </a:pPr>
                      <a:r>
                        <a:rPr lang="zh-CN" sz="1600" kern="0" dirty="0">
                          <a:solidFill>
                            <a:srgbClr val="000000"/>
                          </a:solidFill>
                          <a:latin typeface="Times New Roman"/>
                          <a:ea typeface="宋体"/>
                        </a:rPr>
                        <a:t>库水位（</a:t>
                      </a:r>
                      <a:r>
                        <a:rPr lang="en-US" sz="1600" i="1" kern="0" dirty="0">
                          <a:solidFill>
                            <a:srgbClr val="000000"/>
                          </a:solidFill>
                          <a:latin typeface="Times New Roman"/>
                          <a:ea typeface="宋体"/>
                        </a:rPr>
                        <a:t>Z</a:t>
                      </a:r>
                      <a:r>
                        <a:rPr lang="zh-CN" sz="1600" kern="0" dirty="0">
                          <a:solidFill>
                            <a:srgbClr val="000000"/>
                          </a:solidFill>
                          <a:latin typeface="Times New Roman"/>
                          <a:ea typeface="宋体"/>
                        </a:rPr>
                        <a:t>）</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75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80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85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90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95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115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125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135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6104">
                <a:tc>
                  <a:txBody>
                    <a:bodyPr/>
                    <a:lstStyle/>
                    <a:p>
                      <a:pPr algn="ctr">
                        <a:spcAft>
                          <a:spcPts val="0"/>
                        </a:spcAft>
                      </a:pPr>
                      <a:r>
                        <a:rPr lang="zh-CN" sz="1600" kern="0">
                          <a:solidFill>
                            <a:srgbClr val="000000"/>
                          </a:solidFill>
                          <a:latin typeface="Times New Roman"/>
                          <a:ea typeface="宋体"/>
                        </a:rPr>
                        <a:t>库容（</a:t>
                      </a:r>
                      <a:r>
                        <a:rPr lang="en-US" sz="1600" kern="0">
                          <a:solidFill>
                            <a:srgbClr val="000000"/>
                          </a:solidFill>
                          <a:latin typeface="Times New Roman"/>
                          <a:ea typeface="宋体"/>
                        </a:rPr>
                        <a:t>10</a:t>
                      </a:r>
                      <a:r>
                        <a:rPr lang="en-US" sz="1600" kern="0" baseline="30000">
                          <a:solidFill>
                            <a:srgbClr val="000000"/>
                          </a:solidFill>
                          <a:latin typeface="Times New Roman"/>
                          <a:ea typeface="宋体"/>
                        </a:rPr>
                        <a:t>6</a:t>
                      </a:r>
                      <a:r>
                        <a:rPr lang="en-US" sz="1600" kern="0">
                          <a:solidFill>
                            <a:srgbClr val="000000"/>
                          </a:solidFill>
                          <a:latin typeface="Times New Roman"/>
                          <a:ea typeface="宋体"/>
                        </a:rPr>
                        <a:t>m</a:t>
                      </a:r>
                      <a:r>
                        <a:rPr lang="en-US" sz="1600" kern="0" baseline="30000">
                          <a:solidFill>
                            <a:srgbClr val="000000"/>
                          </a:solidFill>
                          <a:latin typeface="Times New Roman"/>
                          <a:ea typeface="宋体"/>
                        </a:rPr>
                        <a:t>3</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0.5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4.0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23.0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45.0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77.5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119</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234</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401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610</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表格 6"/>
          <p:cNvGraphicFramePr>
            <a:graphicFrameLocks noGrp="1"/>
          </p:cNvGraphicFramePr>
          <p:nvPr/>
        </p:nvGraphicFramePr>
        <p:xfrm>
          <a:off x="539552" y="4293096"/>
          <a:ext cx="7848871" cy="1888212"/>
        </p:xfrm>
        <a:graphic>
          <a:graphicData uri="http://schemas.openxmlformats.org/drawingml/2006/table">
            <a:tbl>
              <a:tblPr/>
              <a:tblGrid>
                <a:gridCol w="1426927"/>
                <a:gridCol w="714247"/>
                <a:gridCol w="714247"/>
                <a:gridCol w="714247"/>
                <a:gridCol w="714247"/>
                <a:gridCol w="714247"/>
                <a:gridCol w="714247"/>
                <a:gridCol w="714247"/>
                <a:gridCol w="714247"/>
                <a:gridCol w="707968"/>
              </a:tblGrid>
              <a:tr h="944106">
                <a:tc>
                  <a:txBody>
                    <a:bodyPr/>
                    <a:lstStyle/>
                    <a:p>
                      <a:pPr algn="ctr">
                        <a:spcAft>
                          <a:spcPts val="0"/>
                        </a:spcAft>
                      </a:pPr>
                      <a:r>
                        <a:rPr lang="zh-CN" sz="1600" kern="0" dirty="0">
                          <a:solidFill>
                            <a:srgbClr val="000000"/>
                          </a:solidFill>
                          <a:latin typeface="Times New Roman"/>
                          <a:ea typeface="宋体"/>
                        </a:rPr>
                        <a:t>时间（</a:t>
                      </a:r>
                      <a:r>
                        <a:rPr lang="en-US" sz="1600" kern="0" dirty="0">
                          <a:solidFill>
                            <a:srgbClr val="000000"/>
                          </a:solidFill>
                          <a:latin typeface="Times New Roman"/>
                          <a:ea typeface="宋体"/>
                        </a:rPr>
                        <a:t>h</a:t>
                      </a:r>
                      <a:r>
                        <a:rPr lang="zh-CN" sz="1600" kern="0" dirty="0">
                          <a:solidFill>
                            <a:srgbClr val="000000"/>
                          </a:solidFill>
                          <a:latin typeface="Times New Roman"/>
                          <a:ea typeface="宋体"/>
                        </a:rPr>
                        <a:t>）</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0</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12</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24</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36</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48</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60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72</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84</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96</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4106">
                <a:tc>
                  <a:txBody>
                    <a:bodyPr/>
                    <a:lstStyle/>
                    <a:p>
                      <a:pPr algn="ctr">
                        <a:spcAft>
                          <a:spcPts val="0"/>
                        </a:spcAft>
                      </a:pPr>
                      <a:r>
                        <a:rPr lang="zh-CN" sz="1600" kern="0">
                          <a:solidFill>
                            <a:srgbClr val="000000"/>
                          </a:solidFill>
                          <a:latin typeface="Times New Roman"/>
                          <a:ea typeface="宋体"/>
                        </a:rPr>
                        <a:t>流量（</a:t>
                      </a:r>
                      <a:r>
                        <a:rPr lang="en-US" sz="1600" kern="0">
                          <a:solidFill>
                            <a:srgbClr val="000000"/>
                          </a:solidFill>
                          <a:latin typeface="Times New Roman"/>
                          <a:ea typeface="宋体"/>
                        </a:rPr>
                        <a:t>m</a:t>
                      </a:r>
                      <a:r>
                        <a:rPr lang="en-US" sz="1600" kern="0" baseline="30000">
                          <a:solidFill>
                            <a:srgbClr val="000000"/>
                          </a:solidFill>
                          <a:latin typeface="Times New Roman"/>
                          <a:ea typeface="宋体"/>
                        </a:rPr>
                        <a:t>3</a:t>
                      </a:r>
                      <a:r>
                        <a:rPr lang="en-US" sz="1600" kern="0">
                          <a:solidFill>
                            <a:srgbClr val="000000"/>
                          </a:solidFill>
                          <a:latin typeface="Times New Roman"/>
                          <a:ea typeface="宋体"/>
                        </a:rPr>
                        <a:t>/s</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140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710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279</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131</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65</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32</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15</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10</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2483768" y="764704"/>
            <a:ext cx="4086375" cy="800219"/>
          </a:xfrm>
          <a:prstGeom prst="rect">
            <a:avLst/>
          </a:prstGeom>
          <a:noFill/>
        </p:spPr>
        <p:txBody>
          <a:bodyPr wrap="none" rtlCol="0">
            <a:spAutoFit/>
          </a:bodyPr>
          <a:lstStyle/>
          <a:p>
            <a:pPr algn="ctr"/>
            <a:r>
              <a:rPr lang="zh-CN" altLang="zh-CN" sz="2800" dirty="0" smtClean="0"/>
              <a:t>表</a:t>
            </a:r>
            <a:r>
              <a:rPr lang="en-US" altLang="zh-CN" sz="2800" dirty="0" smtClean="0"/>
              <a:t>1.3</a:t>
            </a:r>
            <a:r>
              <a:rPr lang="zh-CN" altLang="zh-CN" sz="2800" dirty="0" smtClean="0"/>
              <a:t>水库水位容积关系</a:t>
            </a:r>
          </a:p>
          <a:p>
            <a:endParaRPr lang="zh-CN" altLang="en-US" dirty="0"/>
          </a:p>
        </p:txBody>
      </p:sp>
      <p:sp>
        <p:nvSpPr>
          <p:cNvPr id="10" name="TextBox 9"/>
          <p:cNvSpPr txBox="1"/>
          <p:nvPr/>
        </p:nvSpPr>
        <p:spPr>
          <a:xfrm>
            <a:off x="2771800" y="3645024"/>
            <a:ext cx="3528530" cy="800219"/>
          </a:xfrm>
          <a:prstGeom prst="rect">
            <a:avLst/>
          </a:prstGeom>
          <a:noFill/>
        </p:spPr>
        <p:txBody>
          <a:bodyPr wrap="none" rtlCol="0">
            <a:spAutoFit/>
          </a:bodyPr>
          <a:lstStyle/>
          <a:p>
            <a:r>
              <a:rPr lang="zh-CN" altLang="zh-CN" sz="2800" dirty="0" smtClean="0"/>
              <a:t>表</a:t>
            </a:r>
            <a:r>
              <a:rPr lang="en-US" altLang="zh-CN" sz="2800" dirty="0" smtClean="0"/>
              <a:t>1.4</a:t>
            </a:r>
            <a:r>
              <a:rPr lang="zh-CN" altLang="zh-CN" sz="2800" dirty="0" smtClean="0"/>
              <a:t>设计洪水过程线</a:t>
            </a:r>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内容占位符 8"/>
          <p:cNvGraphicFramePr>
            <a:graphicFrameLocks noGrp="1"/>
          </p:cNvGraphicFramePr>
          <p:nvPr>
            <p:ph idx="1"/>
          </p:nvPr>
        </p:nvGraphicFramePr>
        <p:xfrm>
          <a:off x="179512" y="1628800"/>
          <a:ext cx="8784976"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矩形 10"/>
          <p:cNvSpPr/>
          <p:nvPr/>
        </p:nvSpPr>
        <p:spPr>
          <a:xfrm>
            <a:off x="1115616" y="1556792"/>
            <a:ext cx="595036" cy="923330"/>
          </a:xfrm>
          <a:prstGeom prst="rect">
            <a:avLst/>
          </a:prstGeom>
          <a:noFill/>
        </p:spPr>
        <p:txBody>
          <a:bodyPr wrap="none" lIns="91440" tIns="45720" rIns="91440" bIns="45720">
            <a:spAutoFit/>
          </a:bodyPr>
          <a:lstStyle/>
          <a:p>
            <a:pPr algn="ctr"/>
            <a:r>
              <a:rPr lang="en-US" altLang="zh-CN"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1</a:t>
            </a:r>
            <a:endParaRPr lang="zh-CN" altLang="en-US"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矩形 11"/>
          <p:cNvSpPr/>
          <p:nvPr/>
        </p:nvSpPr>
        <p:spPr>
          <a:xfrm>
            <a:off x="1115616" y="2780928"/>
            <a:ext cx="595035" cy="923330"/>
          </a:xfrm>
          <a:prstGeom prst="rect">
            <a:avLst/>
          </a:prstGeom>
          <a:noFill/>
        </p:spPr>
        <p:txBody>
          <a:bodyPr wrap="none" lIns="91440" tIns="45720" rIns="91440" bIns="45720">
            <a:spAutoFit/>
          </a:bodyPr>
          <a:lstStyle/>
          <a:p>
            <a:pPr algn="ctr"/>
            <a:r>
              <a:rPr lang="en-US" altLang="zh-CN"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2</a:t>
            </a:r>
            <a:endParaRPr lang="zh-CN" alt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4" name="矩形 13"/>
          <p:cNvSpPr/>
          <p:nvPr/>
        </p:nvSpPr>
        <p:spPr>
          <a:xfrm>
            <a:off x="1115616" y="4005064"/>
            <a:ext cx="595035" cy="923330"/>
          </a:xfrm>
          <a:prstGeom prst="rect">
            <a:avLst/>
          </a:prstGeom>
          <a:noFill/>
        </p:spPr>
        <p:txBody>
          <a:bodyPr wrap="none" lIns="91440" tIns="45720" rIns="91440" bIns="45720">
            <a:spAutoFit/>
          </a:bodyPr>
          <a:lstStyle/>
          <a:p>
            <a:pPr algn="ctr"/>
            <a:r>
              <a:rPr lang="en-US" altLang="zh-CN"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3</a:t>
            </a:r>
            <a:endParaRPr lang="zh-CN" alt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5" name="矩形 14"/>
          <p:cNvSpPr/>
          <p:nvPr/>
        </p:nvSpPr>
        <p:spPr>
          <a:xfrm>
            <a:off x="1115616" y="5157192"/>
            <a:ext cx="595035"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endParaRPr lang="zh-CN" alt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9"/>
            <a:ext cx="8229600" cy="2016223"/>
          </a:xfrm>
        </p:spPr>
        <p:txBody>
          <a:bodyPr>
            <a:normAutofit/>
          </a:bodyPr>
          <a:lstStyle/>
          <a:p>
            <a:pPr marL="0" indent="576000" algn="just">
              <a:buNone/>
            </a:pPr>
            <a:r>
              <a:rPr lang="zh-CN" altLang="zh-CN" sz="2800" dirty="0" smtClean="0">
                <a:latin typeface="Times New Roman" pitchFamily="18" charset="0"/>
                <a:cs typeface="Times New Roman" pitchFamily="18" charset="0"/>
              </a:rPr>
              <a:t>取计算时段</a:t>
            </a:r>
            <a:r>
              <a:rPr lang="en-US" altLang="zh-CN" sz="2800" dirty="0" err="1" smtClean="0">
                <a:latin typeface="Times New Roman" pitchFamily="18" charset="0"/>
                <a:cs typeface="Times New Roman" pitchFamily="18" charset="0"/>
              </a:rPr>
              <a:t>Δt</a:t>
            </a:r>
            <a:r>
              <a:rPr lang="en-US" altLang="zh-CN" sz="2800" dirty="0" smtClean="0">
                <a:latin typeface="Times New Roman" pitchFamily="18" charset="0"/>
                <a:cs typeface="Times New Roman" pitchFamily="18" charset="0"/>
              </a:rPr>
              <a:t>=12</a:t>
            </a:r>
            <a:r>
              <a:rPr lang="zh-CN" altLang="zh-CN" sz="2800" dirty="0" smtClean="0">
                <a:latin typeface="Times New Roman" pitchFamily="18" charset="0"/>
                <a:cs typeface="Times New Roman" pitchFamily="18" charset="0"/>
              </a:rPr>
              <a:t>小时。假定洪水到来时，水位刚好保持在溢洪道堰顶，即起调水位为</a:t>
            </a:r>
            <a:r>
              <a:rPr lang="en-US" altLang="zh-CN" sz="2800" dirty="0" smtClean="0">
                <a:latin typeface="Times New Roman" pitchFamily="18" charset="0"/>
                <a:cs typeface="Times New Roman" pitchFamily="18" charset="0"/>
              </a:rPr>
              <a:t>116m</a:t>
            </a:r>
            <a:r>
              <a:rPr lang="zh-CN" altLang="zh-CN" sz="2800" dirty="0" smtClean="0">
                <a:latin typeface="Times New Roman" pitchFamily="18" charset="0"/>
                <a:cs typeface="Times New Roman" pitchFamily="18" charset="0"/>
              </a:rPr>
              <a:t>。</a:t>
            </a:r>
          </a:p>
          <a:p>
            <a:pPr marL="0" indent="0" algn="just">
              <a:buNone/>
            </a:pP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绘制</a:t>
            </a:r>
            <a:r>
              <a:rPr lang="en-US" altLang="zh-CN" sz="2800" i="1" dirty="0" smtClean="0">
                <a:latin typeface="Times New Roman" pitchFamily="18" charset="0"/>
                <a:cs typeface="Times New Roman" pitchFamily="18" charset="0"/>
              </a:rPr>
              <a:t>Z</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曲线，按表</a:t>
            </a:r>
            <a:r>
              <a:rPr lang="en-US" altLang="zh-CN" sz="2800" dirty="0" smtClean="0">
                <a:latin typeface="Times New Roman" pitchFamily="18" charset="0"/>
                <a:cs typeface="Times New Roman" pitchFamily="18" charset="0"/>
              </a:rPr>
              <a:t>1.3</a:t>
            </a:r>
            <a:r>
              <a:rPr lang="zh-CN" altLang="zh-CN" sz="2800" dirty="0" smtClean="0">
                <a:latin typeface="Times New Roman" pitchFamily="18" charset="0"/>
                <a:cs typeface="Times New Roman" pitchFamily="18" charset="0"/>
              </a:rPr>
              <a:t>所给数据，绘制库容曲线</a:t>
            </a:r>
            <a:r>
              <a:rPr lang="en-US" altLang="zh-CN" sz="2800" i="1" dirty="0" smtClean="0">
                <a:latin typeface="Times New Roman" pitchFamily="18" charset="0"/>
                <a:cs typeface="Times New Roman" pitchFamily="18" charset="0"/>
              </a:rPr>
              <a:t>Z</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，如图</a:t>
            </a:r>
            <a:r>
              <a:rPr lang="en-US" altLang="zh-CN" sz="2800" dirty="0" smtClean="0">
                <a:latin typeface="Times New Roman" pitchFamily="18" charset="0"/>
                <a:cs typeface="Times New Roman" pitchFamily="18" charset="0"/>
              </a:rPr>
              <a:t>1.4</a:t>
            </a:r>
            <a:r>
              <a:rPr lang="zh-CN" altLang="zh-CN" sz="2800" dirty="0" smtClean="0">
                <a:latin typeface="Times New Roman" pitchFamily="18" charset="0"/>
                <a:cs typeface="Times New Roman" pitchFamily="18" charset="0"/>
              </a:rPr>
              <a:t>所示。</a:t>
            </a:r>
          </a:p>
        </p:txBody>
      </p:sp>
      <p:pic>
        <p:nvPicPr>
          <p:cNvPr id="16389" name="Picture 5" descr="C:\Users\Administrator\AppData\Roaming\Tencent\Users\792138267\QQ\WinTemp\RichOle\WYIG0QV77B3`5S$]8J@3LZN.png"/>
          <p:cNvPicPr>
            <a:picLocks noChangeAspect="1" noChangeArrowheads="1"/>
          </p:cNvPicPr>
          <p:nvPr/>
        </p:nvPicPr>
        <p:blipFill>
          <a:blip r:embed="rId2" cstate="print"/>
          <a:srcRect/>
          <a:stretch>
            <a:fillRect/>
          </a:stretch>
        </p:blipFill>
        <p:spPr bwMode="auto">
          <a:xfrm>
            <a:off x="2195736" y="2492897"/>
            <a:ext cx="4608512" cy="3601534"/>
          </a:xfrm>
          <a:prstGeom prst="rect">
            <a:avLst/>
          </a:prstGeom>
          <a:noFill/>
        </p:spPr>
      </p:pic>
      <p:sp>
        <p:nvSpPr>
          <p:cNvPr id="10" name="TextBox 9"/>
          <p:cNvSpPr txBox="1"/>
          <p:nvPr/>
        </p:nvSpPr>
        <p:spPr>
          <a:xfrm>
            <a:off x="1331640" y="6237312"/>
            <a:ext cx="6906058" cy="800219"/>
          </a:xfrm>
          <a:prstGeom prst="rect">
            <a:avLst/>
          </a:prstGeom>
          <a:noFill/>
        </p:spPr>
        <p:txBody>
          <a:bodyPr wrap="none" rtlCol="0">
            <a:spAutoFit/>
          </a:bodyPr>
          <a:lstStyle/>
          <a:p>
            <a:r>
              <a:rPr lang="zh-CN" altLang="zh-CN" sz="2800" dirty="0" smtClean="0"/>
              <a:t>图</a:t>
            </a:r>
            <a:r>
              <a:rPr lang="en-US" altLang="zh-CN" sz="2800" dirty="0" smtClean="0"/>
              <a:t>1.4 </a:t>
            </a:r>
            <a:r>
              <a:rPr lang="zh-CN" altLang="zh-CN" sz="2800" dirty="0" smtClean="0"/>
              <a:t>某水库库容曲线</a:t>
            </a:r>
            <a:r>
              <a:rPr lang="en-US" altLang="zh-CN" sz="2800" i="1" dirty="0" smtClean="0"/>
              <a:t>Z</a:t>
            </a:r>
            <a:r>
              <a:rPr lang="zh-CN" altLang="zh-CN" sz="2800" i="1" dirty="0" smtClean="0"/>
              <a:t>～</a:t>
            </a:r>
            <a:r>
              <a:rPr lang="en-US" altLang="zh-CN" sz="2800" i="1" dirty="0" smtClean="0"/>
              <a:t>V</a:t>
            </a:r>
            <a:r>
              <a:rPr lang="zh-CN" altLang="zh-CN" sz="2800" dirty="0" smtClean="0"/>
              <a:t>及蓄泄曲线</a:t>
            </a:r>
            <a:r>
              <a:rPr lang="en-US" altLang="zh-CN" sz="2800" i="1" dirty="0" smtClean="0"/>
              <a:t>q</a:t>
            </a:r>
            <a:r>
              <a:rPr lang="zh-CN" altLang="zh-CN" sz="2800" i="1" dirty="0" smtClean="0"/>
              <a:t>～</a:t>
            </a:r>
            <a:r>
              <a:rPr lang="en-US" altLang="zh-CN" sz="2800" i="1" dirty="0" smtClean="0"/>
              <a:t>V</a:t>
            </a:r>
            <a:endParaRPr lang="zh-CN" altLang="zh-CN" sz="2800" dirty="0" smtClean="0"/>
          </a:p>
          <a:p>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268760"/>
            <a:ext cx="8229600" cy="2304256"/>
          </a:xfrm>
        </p:spPr>
        <p:txBody>
          <a:bodyPr/>
          <a:lstStyle/>
          <a:p>
            <a:pPr marL="0" indent="0" algn="just">
              <a:buNone/>
            </a:pPr>
            <a:r>
              <a:rPr lang="en-US" altLang="zh-CN" dirty="0" smtClean="0">
                <a:latin typeface="Times New Roman" pitchFamily="18" charset="0"/>
                <a:cs typeface="Times New Roman" pitchFamily="18" charset="0"/>
              </a:rPr>
              <a:t>(2)</a:t>
            </a:r>
            <a:r>
              <a:rPr lang="zh-CN" altLang="zh-CN" dirty="0" smtClean="0">
                <a:latin typeface="Times New Roman" pitchFamily="18" charset="0"/>
                <a:cs typeface="Times New Roman" pitchFamily="18" charset="0"/>
              </a:rPr>
              <a:t>列表计算</a:t>
            </a:r>
            <a:r>
              <a:rPr lang="en-US" altLang="zh-CN" i="1" dirty="0" smtClean="0">
                <a:latin typeface="Times New Roman" pitchFamily="18" charset="0"/>
                <a:cs typeface="Times New Roman" pitchFamily="18" charset="0"/>
              </a:rPr>
              <a:t>q</a:t>
            </a:r>
            <a:r>
              <a:rPr lang="zh-CN" altLang="zh-CN" i="1" dirty="0" smtClean="0">
                <a:latin typeface="Times New Roman" pitchFamily="18" charset="0"/>
                <a:cs typeface="Times New Roman" pitchFamily="18" charset="0"/>
              </a:rPr>
              <a:t>～</a:t>
            </a:r>
            <a:r>
              <a:rPr lang="en-US" altLang="zh-CN" i="1" dirty="0" smtClean="0">
                <a:latin typeface="Times New Roman" pitchFamily="18" charset="0"/>
                <a:cs typeface="Times New Roman" pitchFamily="18" charset="0"/>
              </a:rPr>
              <a:t>V</a:t>
            </a:r>
            <a:r>
              <a:rPr lang="zh-CN" altLang="zh-CN" dirty="0" smtClean="0">
                <a:latin typeface="Times New Roman" pitchFamily="18" charset="0"/>
                <a:cs typeface="Times New Roman" pitchFamily="18" charset="0"/>
              </a:rPr>
              <a:t>曲线，在堰顶高程</a:t>
            </a:r>
            <a:r>
              <a:rPr lang="en-US" altLang="zh-CN" dirty="0" smtClean="0">
                <a:latin typeface="Times New Roman" pitchFamily="18" charset="0"/>
                <a:cs typeface="Times New Roman" pitchFamily="18" charset="0"/>
              </a:rPr>
              <a:t>ll6m</a:t>
            </a:r>
            <a:r>
              <a:rPr lang="zh-CN" altLang="zh-CN" dirty="0" smtClean="0">
                <a:latin typeface="Times New Roman" pitchFamily="18" charset="0"/>
                <a:cs typeface="Times New Roman" pitchFamily="18" charset="0"/>
              </a:rPr>
              <a:t>之上，假设不同库水位</a:t>
            </a:r>
            <a:r>
              <a:rPr lang="en-US" altLang="zh-CN" i="1" dirty="0" smtClean="0">
                <a:latin typeface="Times New Roman" pitchFamily="18" charset="0"/>
                <a:cs typeface="Times New Roman" pitchFamily="18" charset="0"/>
              </a:rPr>
              <a:t>Z</a:t>
            </a:r>
            <a:r>
              <a:rPr lang="en-US" altLang="zh-CN" dirty="0" smtClean="0">
                <a:latin typeface="Times New Roman" pitchFamily="18" charset="0"/>
                <a:cs typeface="Times New Roman" pitchFamily="18" charset="0"/>
              </a:rPr>
              <a:t>[</a:t>
            </a:r>
            <a:r>
              <a:rPr lang="zh-CN" altLang="zh-CN" dirty="0" smtClean="0">
                <a:latin typeface="Times New Roman" pitchFamily="18" charset="0"/>
                <a:cs typeface="Times New Roman" pitchFamily="18" charset="0"/>
              </a:rPr>
              <a:t>列于表</a:t>
            </a:r>
            <a:r>
              <a:rPr lang="en-US" altLang="zh-CN" dirty="0" smtClean="0">
                <a:latin typeface="Times New Roman" pitchFamily="18" charset="0"/>
                <a:cs typeface="Times New Roman" pitchFamily="18" charset="0"/>
              </a:rPr>
              <a:t>1.5</a:t>
            </a:r>
            <a:r>
              <a:rPr lang="zh-CN" altLang="zh-CN" dirty="0" smtClean="0">
                <a:latin typeface="Times New Roman" pitchFamily="18" charset="0"/>
                <a:cs typeface="Times New Roman" pitchFamily="18" charset="0"/>
              </a:rPr>
              <a:t>第</a:t>
            </a:r>
            <a:r>
              <a:rPr lang="en-US" altLang="zh-CN" dirty="0" smtClean="0">
                <a:latin typeface="Times New Roman" pitchFamily="18" charset="0"/>
                <a:cs typeface="Times New Roman" pitchFamily="18" charset="0"/>
              </a:rPr>
              <a:t>(1)</a:t>
            </a:r>
            <a:r>
              <a:rPr lang="zh-CN" altLang="zh-CN" dirty="0" smtClean="0">
                <a:latin typeface="Times New Roman" pitchFamily="18" charset="0"/>
                <a:cs typeface="Times New Roman" pitchFamily="18" charset="0"/>
              </a:rPr>
              <a:t>栏</a:t>
            </a:r>
            <a:r>
              <a:rPr lang="en-US" altLang="zh-CN" dirty="0" smtClean="0">
                <a:latin typeface="Times New Roman" pitchFamily="18" charset="0"/>
                <a:cs typeface="Times New Roman" pitchFamily="18" charset="0"/>
              </a:rPr>
              <a:t>]</a:t>
            </a:r>
            <a:r>
              <a:rPr lang="zh-CN" altLang="zh-CN" dirty="0" smtClean="0">
                <a:latin typeface="Times New Roman" pitchFamily="18" charset="0"/>
                <a:cs typeface="Times New Roman" pitchFamily="18" charset="0"/>
              </a:rPr>
              <a:t>，用它们分别减去堰顶高程</a:t>
            </a:r>
            <a:r>
              <a:rPr lang="en-US" altLang="zh-CN" dirty="0" smtClean="0">
                <a:latin typeface="Times New Roman" pitchFamily="18" charset="0"/>
                <a:cs typeface="Times New Roman" pitchFamily="18" charset="0"/>
              </a:rPr>
              <a:t>ll6m</a:t>
            </a:r>
            <a:r>
              <a:rPr lang="zh-CN" altLang="zh-CN" dirty="0" smtClean="0">
                <a:latin typeface="Times New Roman" pitchFamily="18" charset="0"/>
                <a:cs typeface="Times New Roman" pitchFamily="18" charset="0"/>
              </a:rPr>
              <a:t>，得第</a:t>
            </a:r>
            <a:r>
              <a:rPr lang="en-US" altLang="zh-CN" dirty="0" smtClean="0">
                <a:latin typeface="Times New Roman" pitchFamily="18" charset="0"/>
                <a:cs typeface="Times New Roman" pitchFamily="18" charset="0"/>
              </a:rPr>
              <a:t>(2)</a:t>
            </a:r>
            <a:r>
              <a:rPr lang="zh-CN" altLang="zh-CN" dirty="0" smtClean="0">
                <a:latin typeface="Times New Roman" pitchFamily="18" charset="0"/>
                <a:cs typeface="Times New Roman" pitchFamily="18" charset="0"/>
              </a:rPr>
              <a:t>栏所示的堰顶水头</a:t>
            </a:r>
            <a:r>
              <a:rPr lang="en-US" altLang="zh-CN" i="1" dirty="0" smtClean="0">
                <a:latin typeface="Times New Roman" pitchFamily="18" charset="0"/>
                <a:cs typeface="Times New Roman" pitchFamily="18" charset="0"/>
              </a:rPr>
              <a:t>H</a:t>
            </a:r>
            <a:r>
              <a:rPr lang="zh-CN" altLang="zh-CN" dirty="0" smtClean="0">
                <a:latin typeface="Times New Roman" pitchFamily="18" charset="0"/>
                <a:cs typeface="Times New Roman" pitchFamily="18" charset="0"/>
              </a:rPr>
              <a:t>，代人堰流公式</a:t>
            </a:r>
            <a:endParaRPr lang="zh-CN" altLang="en-US" dirty="0" smtClean="0">
              <a:latin typeface="Times New Roman" pitchFamily="18" charset="0"/>
              <a:cs typeface="Times New Roman" pitchFamily="18" charset="0"/>
            </a:endParaRPr>
          </a:p>
          <a:p>
            <a:pPr marL="0" indent="0">
              <a:buNone/>
            </a:pPr>
            <a:endParaRPr lang="zh-CN" altLang="en-US" dirty="0"/>
          </a:p>
        </p:txBody>
      </p:sp>
      <p:pic>
        <p:nvPicPr>
          <p:cNvPr id="4" name="Picture 4"/>
          <p:cNvPicPr>
            <a:picLocks noChangeAspect="1" noChangeArrowheads="1"/>
          </p:cNvPicPr>
          <p:nvPr/>
        </p:nvPicPr>
        <p:blipFill>
          <a:blip r:embed="rId2" cstate="print"/>
          <a:srcRect/>
          <a:stretch>
            <a:fillRect/>
          </a:stretch>
        </p:blipFill>
        <p:spPr bwMode="auto">
          <a:xfrm>
            <a:off x="-1404664" y="3501008"/>
            <a:ext cx="11329452" cy="852351"/>
          </a:xfrm>
          <a:prstGeom prst="rect">
            <a:avLst/>
          </a:prstGeom>
          <a:noFill/>
          <a:ln w="9525">
            <a:noFill/>
            <a:miter lim="800000"/>
            <a:headEnd/>
            <a:tailEnd/>
          </a:ln>
          <a:effectLst/>
        </p:spPr>
      </p:pic>
      <p:sp>
        <p:nvSpPr>
          <p:cNvPr id="5" name="TextBox 4"/>
          <p:cNvSpPr txBox="1"/>
          <p:nvPr/>
        </p:nvSpPr>
        <p:spPr>
          <a:xfrm>
            <a:off x="7596336" y="3573016"/>
            <a:ext cx="1374094" cy="523220"/>
          </a:xfrm>
          <a:prstGeom prst="rect">
            <a:avLst/>
          </a:prstGeom>
          <a:noFill/>
        </p:spPr>
        <p:txBody>
          <a:bodyPr wrap="none" rtlCol="0">
            <a:spAutoFit/>
          </a:bodyPr>
          <a:lstStyle/>
          <a:p>
            <a:r>
              <a:rPr lang="zh-CN" altLang="en-US" sz="2800" dirty="0" smtClean="0"/>
              <a:t>（</a:t>
            </a:r>
            <a:r>
              <a:rPr lang="en-US" altLang="zh-CN" sz="2800" dirty="0" smtClean="0"/>
              <a:t>1.4</a:t>
            </a:r>
            <a:r>
              <a:rPr lang="zh-CN" altLang="en-US" sz="2800" dirty="0" smtClean="0"/>
              <a:t>）</a:t>
            </a:r>
            <a:endParaRPr lang="zh-CN" altLang="en-US" sz="28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7"/>
            <a:ext cx="8229600" cy="2376264"/>
          </a:xfrm>
        </p:spPr>
        <p:txBody>
          <a:bodyPr/>
          <a:lstStyle/>
          <a:p>
            <a:pPr marL="0" indent="576000" algn="just">
              <a:buNone/>
            </a:pPr>
            <a:r>
              <a:rPr lang="zh-CN" altLang="zh-CN" sz="2800" dirty="0" smtClean="0">
                <a:latin typeface="Times New Roman" pitchFamily="18" charset="0"/>
                <a:cs typeface="Times New Roman" pitchFamily="18" charset="0"/>
              </a:rPr>
              <a:t>从而算出各</a:t>
            </a:r>
            <a:r>
              <a:rPr lang="en-US" altLang="zh-CN" sz="2800" i="1" dirty="0" smtClean="0">
                <a:latin typeface="Times New Roman" pitchFamily="18" charset="0"/>
                <a:cs typeface="Times New Roman" pitchFamily="18" charset="0"/>
              </a:rPr>
              <a:t>H</a:t>
            </a:r>
            <a:r>
              <a:rPr lang="zh-CN" altLang="zh-CN" sz="2800" dirty="0" smtClean="0">
                <a:latin typeface="Times New Roman" pitchFamily="18" charset="0"/>
                <a:cs typeface="Times New Roman" pitchFamily="18" charset="0"/>
              </a:rPr>
              <a:t>相应的溢洪道泄流能力，加上发电流量</a:t>
            </a:r>
            <a:r>
              <a:rPr lang="en-US" altLang="zh-CN" sz="2800" dirty="0" smtClean="0">
                <a:latin typeface="Times New Roman" pitchFamily="18" charset="0"/>
                <a:cs typeface="Times New Roman" pitchFamily="18" charset="0"/>
              </a:rPr>
              <a:t>10m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，得</a:t>
            </a:r>
            <a:r>
              <a:rPr lang="en-US" altLang="zh-CN" sz="2800" dirty="0" smtClean="0">
                <a:latin typeface="Times New Roman" pitchFamily="18" charset="0"/>
                <a:cs typeface="Times New Roman" pitchFamily="18" charset="0"/>
              </a:rPr>
              <a:t>Z</a:t>
            </a:r>
            <a:r>
              <a:rPr lang="zh-CN" altLang="zh-CN" sz="2800" dirty="0" smtClean="0">
                <a:latin typeface="Times New Roman" pitchFamily="18" charset="0"/>
                <a:cs typeface="Times New Roman" pitchFamily="18" charset="0"/>
              </a:rPr>
              <a:t>值相应的水库泄流能力</a:t>
            </a:r>
            <a:r>
              <a:rPr lang="en-US" altLang="zh-CN" sz="2800" i="1" dirty="0" smtClean="0">
                <a:latin typeface="Times New Roman" pitchFamily="18" charset="0"/>
                <a:cs typeface="Times New Roman" pitchFamily="18" charset="0"/>
              </a:rPr>
              <a:t>q=q</a:t>
            </a:r>
            <a:r>
              <a:rPr lang="zh-CN" altLang="zh-CN" sz="2800" baseline="-25000" dirty="0" smtClean="0">
                <a:latin typeface="Times New Roman" pitchFamily="18" charset="0"/>
                <a:cs typeface="Times New Roman" pitchFamily="18" charset="0"/>
              </a:rPr>
              <a:t>溢</a:t>
            </a:r>
            <a:r>
              <a:rPr lang="en-US" altLang="zh-CN" sz="2800" i="1" dirty="0" smtClean="0">
                <a:latin typeface="Times New Roman" pitchFamily="18" charset="0"/>
                <a:cs typeface="Times New Roman" pitchFamily="18" charset="0"/>
              </a:rPr>
              <a:t>+q</a:t>
            </a:r>
            <a:r>
              <a:rPr lang="zh-CN" altLang="zh-CN" sz="2800" baseline="-25000" dirty="0" smtClean="0">
                <a:latin typeface="Times New Roman" pitchFamily="18" charset="0"/>
                <a:cs typeface="Times New Roman" pitchFamily="18" charset="0"/>
              </a:rPr>
              <a:t>电</a:t>
            </a:r>
            <a:r>
              <a:rPr lang="zh-CN" altLang="zh-CN" sz="2800" dirty="0" smtClean="0">
                <a:latin typeface="Times New Roman" pitchFamily="18" charset="0"/>
                <a:cs typeface="Times New Roman" pitchFamily="18" charset="0"/>
              </a:rPr>
              <a:t>列于第</a:t>
            </a: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栏。再由第</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栏的</a:t>
            </a:r>
            <a:r>
              <a:rPr lang="en-US" altLang="zh-CN" sz="2800" i="1" dirty="0" smtClean="0">
                <a:latin typeface="Times New Roman" pitchFamily="18" charset="0"/>
                <a:cs typeface="Times New Roman" pitchFamily="18" charset="0"/>
              </a:rPr>
              <a:t>Z</a:t>
            </a:r>
            <a:r>
              <a:rPr lang="zh-CN" altLang="zh-CN" sz="2800" dirty="0" smtClean="0">
                <a:latin typeface="Times New Roman" pitchFamily="18" charset="0"/>
                <a:cs typeface="Times New Roman" pitchFamily="18" charset="0"/>
              </a:rPr>
              <a:t>值查图</a:t>
            </a:r>
            <a:r>
              <a:rPr lang="en-US" altLang="zh-CN" sz="2800" dirty="0" smtClean="0">
                <a:latin typeface="Times New Roman" pitchFamily="18" charset="0"/>
                <a:cs typeface="Times New Roman" pitchFamily="18" charset="0"/>
              </a:rPr>
              <a:t>1.4</a:t>
            </a:r>
            <a:r>
              <a:rPr lang="zh-CN" altLang="zh-CN" sz="2800" dirty="0" smtClean="0">
                <a:latin typeface="Times New Roman" pitchFamily="18" charset="0"/>
                <a:cs typeface="Times New Roman" pitchFamily="18" charset="0"/>
              </a:rPr>
              <a:t>中的</a:t>
            </a:r>
            <a:r>
              <a:rPr lang="en-US" altLang="zh-CN" sz="2800" i="1" dirty="0" smtClean="0">
                <a:latin typeface="Times New Roman" pitchFamily="18" charset="0"/>
                <a:cs typeface="Times New Roman" pitchFamily="18" charset="0"/>
              </a:rPr>
              <a:t>Z</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曲线，得</a:t>
            </a:r>
            <a:r>
              <a:rPr lang="en-US" altLang="zh-CN" sz="2800" i="1" dirty="0" smtClean="0">
                <a:latin typeface="Times New Roman" pitchFamily="18" charset="0"/>
                <a:cs typeface="Times New Roman" pitchFamily="18" charset="0"/>
              </a:rPr>
              <a:t>Z</a:t>
            </a:r>
            <a:r>
              <a:rPr lang="zh-CN" altLang="zh-CN" sz="2800" dirty="0" smtClean="0">
                <a:latin typeface="Times New Roman" pitchFamily="18" charset="0"/>
                <a:cs typeface="Times New Roman" pitchFamily="18" charset="0"/>
              </a:rPr>
              <a:t>值相应的库容</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，见表</a:t>
            </a:r>
            <a:r>
              <a:rPr lang="en-US" altLang="zh-CN" sz="2800" dirty="0" smtClean="0">
                <a:latin typeface="Times New Roman" pitchFamily="18" charset="0"/>
                <a:cs typeface="Times New Roman" pitchFamily="18" charset="0"/>
              </a:rPr>
              <a:t>1.5</a:t>
            </a:r>
            <a:r>
              <a:rPr lang="zh-CN" altLang="zh-CN" sz="2800" dirty="0" smtClean="0">
                <a:latin typeface="Times New Roman" pitchFamily="18" charset="0"/>
                <a:cs typeface="Times New Roman" pitchFamily="18" charset="0"/>
              </a:rPr>
              <a:t>第</a:t>
            </a: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栏。</a:t>
            </a:r>
          </a:p>
          <a:p>
            <a:pPr algn="ctr">
              <a:buNone/>
            </a:pPr>
            <a:r>
              <a:rPr lang="zh-CN" altLang="zh-CN" sz="2800" dirty="0" smtClean="0"/>
              <a:t>表</a:t>
            </a:r>
            <a:r>
              <a:rPr lang="en-US" altLang="zh-CN" sz="2800" dirty="0" smtClean="0"/>
              <a:t>1.5</a:t>
            </a:r>
            <a:r>
              <a:rPr lang="zh-CN" altLang="zh-CN" sz="2800" dirty="0" smtClean="0"/>
              <a:t>某水库</a:t>
            </a:r>
            <a:r>
              <a:rPr lang="en-US" altLang="zh-CN" sz="2800" i="1" dirty="0" smtClean="0"/>
              <a:t>q</a:t>
            </a:r>
            <a:r>
              <a:rPr lang="zh-CN" altLang="zh-CN" sz="2800" i="1" dirty="0" smtClean="0"/>
              <a:t>～</a:t>
            </a:r>
            <a:r>
              <a:rPr lang="en-US" altLang="zh-CN" sz="2800" i="1" dirty="0" smtClean="0"/>
              <a:t>V</a:t>
            </a:r>
            <a:r>
              <a:rPr lang="zh-CN" altLang="zh-CN" sz="2800" dirty="0" smtClean="0"/>
              <a:t>关系计算表</a:t>
            </a:r>
          </a:p>
          <a:p>
            <a:pPr>
              <a:buNone/>
            </a:pPr>
            <a:endParaRPr lang="zh-CN" altLang="en-US" dirty="0"/>
          </a:p>
        </p:txBody>
      </p:sp>
      <p:graphicFrame>
        <p:nvGraphicFramePr>
          <p:cNvPr id="4" name="表格 3"/>
          <p:cNvGraphicFramePr>
            <a:graphicFrameLocks noGrp="1"/>
          </p:cNvGraphicFramePr>
          <p:nvPr/>
        </p:nvGraphicFramePr>
        <p:xfrm>
          <a:off x="467547" y="3212976"/>
          <a:ext cx="8208910" cy="2376264"/>
        </p:xfrm>
        <a:graphic>
          <a:graphicData uri="http://schemas.openxmlformats.org/drawingml/2006/table">
            <a:tbl>
              <a:tblPr/>
              <a:tblGrid>
                <a:gridCol w="1821465"/>
                <a:gridCol w="913196"/>
                <a:gridCol w="913196"/>
                <a:gridCol w="913196"/>
                <a:gridCol w="913196"/>
                <a:gridCol w="913196"/>
                <a:gridCol w="913196"/>
                <a:gridCol w="908269"/>
              </a:tblGrid>
              <a:tr h="594066">
                <a:tc>
                  <a:txBody>
                    <a:bodyPr/>
                    <a:lstStyle/>
                    <a:p>
                      <a:pPr algn="ctr">
                        <a:spcAft>
                          <a:spcPts val="0"/>
                        </a:spcAft>
                      </a:pPr>
                      <a:r>
                        <a:rPr lang="zh-CN" sz="1600" kern="0" dirty="0">
                          <a:solidFill>
                            <a:srgbClr val="000000"/>
                          </a:solidFill>
                          <a:latin typeface="Times New Roman"/>
                          <a:ea typeface="宋体"/>
                        </a:rPr>
                        <a:t>库水位（</a:t>
                      </a:r>
                      <a:r>
                        <a:rPr lang="en-US" sz="1600" i="1" kern="0" dirty="0">
                          <a:solidFill>
                            <a:srgbClr val="000000"/>
                          </a:solidFill>
                          <a:latin typeface="Times New Roman"/>
                          <a:ea typeface="宋体"/>
                        </a:rPr>
                        <a:t>Z</a:t>
                      </a:r>
                      <a:r>
                        <a:rPr lang="zh-CN" sz="1600" kern="0" dirty="0">
                          <a:solidFill>
                            <a:srgbClr val="000000"/>
                          </a:solidFill>
                          <a:latin typeface="Times New Roman"/>
                          <a:ea typeface="宋体"/>
                        </a:rPr>
                        <a:t>）</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0">
                          <a:solidFill>
                            <a:srgbClr val="000000"/>
                          </a:solidFill>
                          <a:latin typeface="Times New Roman"/>
                          <a:ea typeface="宋体"/>
                        </a:rPr>
                        <a:t>（</a:t>
                      </a:r>
                      <a:r>
                        <a:rPr lang="en-US" sz="1600" kern="0">
                          <a:solidFill>
                            <a:srgbClr val="000000"/>
                          </a:solidFill>
                          <a:latin typeface="Times New Roman"/>
                          <a:ea typeface="宋体"/>
                        </a:rPr>
                        <a:t>1</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116</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118</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122</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124</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126</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066">
                <a:tc>
                  <a:txBody>
                    <a:bodyPr/>
                    <a:lstStyle/>
                    <a:p>
                      <a:pPr algn="ctr">
                        <a:spcAft>
                          <a:spcPts val="0"/>
                        </a:spcAft>
                      </a:pPr>
                      <a:r>
                        <a:rPr lang="zh-CN" sz="1600" kern="0">
                          <a:solidFill>
                            <a:srgbClr val="000000"/>
                          </a:solidFill>
                          <a:latin typeface="Times New Roman"/>
                          <a:ea typeface="宋体"/>
                        </a:rPr>
                        <a:t>堰顶水头</a:t>
                      </a:r>
                      <a:r>
                        <a:rPr lang="en-US" sz="1600" i="1" kern="0">
                          <a:solidFill>
                            <a:srgbClr val="000000"/>
                          </a:solidFill>
                          <a:latin typeface="Times New Roman"/>
                          <a:ea typeface="宋体"/>
                        </a:rPr>
                        <a:t>H</a:t>
                      </a:r>
                      <a:r>
                        <a:rPr lang="zh-CN" sz="1600" kern="0">
                          <a:solidFill>
                            <a:srgbClr val="000000"/>
                          </a:solidFill>
                          <a:latin typeface="Times New Roman"/>
                          <a:ea typeface="宋体"/>
                        </a:rPr>
                        <a:t>（</a:t>
                      </a:r>
                      <a:r>
                        <a:rPr lang="en-US" sz="1600" kern="0">
                          <a:solidFill>
                            <a:srgbClr val="000000"/>
                          </a:solidFill>
                          <a:latin typeface="Times New Roman"/>
                          <a:ea typeface="宋体"/>
                        </a:rPr>
                        <a:t>m</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0">
                          <a:solidFill>
                            <a:srgbClr val="000000"/>
                          </a:solidFill>
                          <a:latin typeface="Times New Roman"/>
                          <a:ea typeface="宋体"/>
                        </a:rPr>
                        <a:t>（</a:t>
                      </a:r>
                      <a:r>
                        <a:rPr lang="en-US" sz="1600" kern="0">
                          <a:solidFill>
                            <a:srgbClr val="000000"/>
                          </a:solidFill>
                          <a:latin typeface="Times New Roman"/>
                          <a:ea typeface="宋体"/>
                        </a:rPr>
                        <a:t>2</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4</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6</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8</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066">
                <a:tc>
                  <a:txBody>
                    <a:bodyPr/>
                    <a:lstStyle/>
                    <a:p>
                      <a:pPr algn="ctr">
                        <a:spcAft>
                          <a:spcPts val="0"/>
                        </a:spcAft>
                      </a:pPr>
                      <a:r>
                        <a:rPr lang="zh-CN" sz="1600" kern="0">
                          <a:solidFill>
                            <a:srgbClr val="000000"/>
                          </a:solidFill>
                          <a:latin typeface="Times New Roman"/>
                          <a:ea typeface="宋体"/>
                        </a:rPr>
                        <a:t>泄流能力</a:t>
                      </a:r>
                      <a:r>
                        <a:rPr lang="en-US" sz="1600" i="1" kern="0">
                          <a:solidFill>
                            <a:srgbClr val="000000"/>
                          </a:solidFill>
                          <a:latin typeface="Times New Roman"/>
                          <a:ea typeface="宋体"/>
                        </a:rPr>
                        <a:t>q</a:t>
                      </a:r>
                      <a:r>
                        <a:rPr lang="zh-CN" sz="1600" kern="0">
                          <a:solidFill>
                            <a:srgbClr val="000000"/>
                          </a:solidFill>
                          <a:latin typeface="Times New Roman"/>
                          <a:ea typeface="宋体"/>
                        </a:rPr>
                        <a:t>（</a:t>
                      </a:r>
                      <a:r>
                        <a:rPr lang="en-US" sz="1600" kern="0">
                          <a:solidFill>
                            <a:srgbClr val="000000"/>
                          </a:solidFill>
                          <a:latin typeface="Times New Roman"/>
                          <a:ea typeface="宋体"/>
                        </a:rPr>
                        <a:t>m</a:t>
                      </a:r>
                      <a:r>
                        <a:rPr lang="en-US" sz="1600" kern="0" baseline="30000">
                          <a:solidFill>
                            <a:srgbClr val="000000"/>
                          </a:solidFill>
                          <a:latin typeface="Times New Roman"/>
                          <a:ea typeface="宋体"/>
                        </a:rPr>
                        <a:t>3</a:t>
                      </a:r>
                      <a:r>
                        <a:rPr lang="en-US" sz="1600" kern="0">
                          <a:solidFill>
                            <a:srgbClr val="000000"/>
                          </a:solidFill>
                          <a:latin typeface="Times New Roman"/>
                          <a:ea typeface="宋体"/>
                        </a:rPr>
                        <a:t>/s</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0">
                          <a:solidFill>
                            <a:srgbClr val="000000"/>
                          </a:solidFill>
                          <a:latin typeface="Times New Roman"/>
                          <a:ea typeface="宋体"/>
                        </a:rPr>
                        <a:t>（</a:t>
                      </a:r>
                      <a:r>
                        <a:rPr lang="en-US" sz="1600" kern="0">
                          <a:solidFill>
                            <a:srgbClr val="000000"/>
                          </a:solidFill>
                          <a:latin typeface="Times New Roman"/>
                          <a:ea typeface="宋体"/>
                        </a:rPr>
                        <a:t>3</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214</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586</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1068</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1638</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2280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066">
                <a:tc>
                  <a:txBody>
                    <a:bodyPr/>
                    <a:lstStyle/>
                    <a:p>
                      <a:pPr algn="ctr">
                        <a:spcAft>
                          <a:spcPts val="0"/>
                        </a:spcAft>
                      </a:pPr>
                      <a:r>
                        <a:rPr lang="zh-CN" sz="1600" kern="0">
                          <a:solidFill>
                            <a:srgbClr val="000000"/>
                          </a:solidFill>
                          <a:latin typeface="Times New Roman"/>
                          <a:ea typeface="宋体"/>
                        </a:rPr>
                        <a:t>库容</a:t>
                      </a:r>
                      <a:r>
                        <a:rPr lang="en-US" sz="1600" i="1" kern="0">
                          <a:solidFill>
                            <a:srgbClr val="000000"/>
                          </a:solidFill>
                          <a:latin typeface="Times New Roman"/>
                          <a:ea typeface="宋体"/>
                        </a:rPr>
                        <a:t>V</a:t>
                      </a:r>
                      <a:r>
                        <a:rPr lang="zh-CN" sz="1600" kern="0">
                          <a:solidFill>
                            <a:srgbClr val="000000"/>
                          </a:solidFill>
                          <a:latin typeface="Times New Roman"/>
                          <a:ea typeface="宋体"/>
                        </a:rPr>
                        <a:t>（</a:t>
                      </a:r>
                      <a:r>
                        <a:rPr lang="en-US" sz="1600" kern="0">
                          <a:solidFill>
                            <a:srgbClr val="000000"/>
                          </a:solidFill>
                          <a:latin typeface="Times New Roman"/>
                          <a:ea typeface="宋体"/>
                        </a:rPr>
                        <a:t>10</a:t>
                      </a:r>
                      <a:r>
                        <a:rPr lang="en-US" sz="1600" kern="0" baseline="30000">
                          <a:solidFill>
                            <a:srgbClr val="000000"/>
                          </a:solidFill>
                          <a:latin typeface="Times New Roman"/>
                          <a:ea typeface="宋体"/>
                        </a:rPr>
                        <a:t>6</a:t>
                      </a:r>
                      <a:r>
                        <a:rPr lang="en-US" sz="1600" kern="0">
                          <a:solidFill>
                            <a:srgbClr val="000000"/>
                          </a:solidFill>
                          <a:latin typeface="Times New Roman"/>
                          <a:ea typeface="宋体"/>
                        </a:rPr>
                        <a:t>m</a:t>
                      </a:r>
                      <a:r>
                        <a:rPr lang="en-US" sz="1600" kern="0" baseline="30000">
                          <a:solidFill>
                            <a:srgbClr val="000000"/>
                          </a:solidFill>
                          <a:latin typeface="Times New Roman"/>
                          <a:ea typeface="宋体"/>
                        </a:rPr>
                        <a:t>3</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600" kern="0">
                          <a:solidFill>
                            <a:srgbClr val="000000"/>
                          </a:solidFill>
                          <a:latin typeface="Times New Roman"/>
                          <a:ea typeface="宋体"/>
                        </a:rPr>
                        <a:t>（</a:t>
                      </a:r>
                      <a:r>
                        <a:rPr lang="en-US" sz="1600" kern="0">
                          <a:solidFill>
                            <a:srgbClr val="000000"/>
                          </a:solidFill>
                          <a:latin typeface="Times New Roman"/>
                          <a:ea typeface="宋体"/>
                        </a:rPr>
                        <a:t>4</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247</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276</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307</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340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378</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423</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052736"/>
            <a:ext cx="8229600" cy="2808312"/>
          </a:xfrm>
        </p:spPr>
        <p:txBody>
          <a:bodyPr/>
          <a:lstStyle/>
          <a:p>
            <a:pPr marL="0" indent="0" algn="just">
              <a:buNone/>
            </a:pP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绘制</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曲线，由表</a:t>
            </a:r>
            <a:r>
              <a:rPr lang="en-US" altLang="zh-CN" sz="2800" dirty="0" smtClean="0">
                <a:latin typeface="Times New Roman" pitchFamily="18" charset="0"/>
                <a:cs typeface="Times New Roman" pitchFamily="18" charset="0"/>
              </a:rPr>
              <a:t>1.5</a:t>
            </a:r>
            <a:r>
              <a:rPr lang="zh-CN" altLang="zh-CN" sz="2800" dirty="0" smtClean="0">
                <a:latin typeface="Times New Roman" pitchFamily="18" charset="0"/>
                <a:cs typeface="Times New Roman" pitchFamily="18" charset="0"/>
              </a:rPr>
              <a:t>中第</a:t>
            </a: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栏对应值，绘制该水库的蓄泄曲线</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见图</a:t>
            </a:r>
            <a:r>
              <a:rPr lang="en-US" altLang="zh-CN" sz="2800" dirty="0" smtClean="0">
                <a:latin typeface="Times New Roman" pitchFamily="18" charset="0"/>
                <a:cs typeface="Times New Roman" pitchFamily="18" charset="0"/>
              </a:rPr>
              <a:t>1.4)</a:t>
            </a:r>
            <a:r>
              <a:rPr lang="zh-CN" altLang="zh-CN" sz="2800" dirty="0" smtClean="0">
                <a:latin typeface="Times New Roman" pitchFamily="18" charset="0"/>
                <a:cs typeface="Times New Roman" pitchFamily="18" charset="0"/>
              </a:rPr>
              <a:t>。</a:t>
            </a:r>
          </a:p>
          <a:p>
            <a:pPr marL="0" indent="0" algn="just">
              <a:buNone/>
            </a:pP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推求下泄流量过程线</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，按表</a:t>
            </a:r>
            <a:r>
              <a:rPr lang="en-US" altLang="zh-CN" sz="2800" dirty="0" smtClean="0">
                <a:latin typeface="Times New Roman" pitchFamily="18" charset="0"/>
                <a:cs typeface="Times New Roman" pitchFamily="18" charset="0"/>
              </a:rPr>
              <a:t>1.6</a:t>
            </a:r>
            <a:r>
              <a:rPr lang="zh-CN" altLang="zh-CN" sz="2800" dirty="0" smtClean="0">
                <a:latin typeface="Times New Roman" pitchFamily="18" charset="0"/>
                <a:cs typeface="Times New Roman" pitchFamily="18" charset="0"/>
              </a:rPr>
              <a:t>的格式逐时段进行试算。对于第一时段，按起始条件</a:t>
            </a:r>
            <a:r>
              <a:rPr lang="en-US" altLang="zh-CN" sz="2800" i="1" dirty="0" smtClean="0">
                <a:latin typeface="Times New Roman" pitchFamily="18" charset="0"/>
                <a:cs typeface="Times New Roman" pitchFamily="18" charset="0"/>
              </a:rPr>
              <a:t>V</a:t>
            </a:r>
            <a:r>
              <a:rPr lang="en-US" altLang="zh-CN" sz="2800" i="1" baseline="-25000" dirty="0" smtClean="0">
                <a:latin typeface="Times New Roman" pitchFamily="18" charset="0"/>
                <a:cs typeface="Times New Roman" pitchFamily="18" charset="0"/>
              </a:rPr>
              <a:t>1</a:t>
            </a:r>
            <a:r>
              <a:rPr lang="en-US" altLang="zh-CN" sz="2800" dirty="0" smtClean="0">
                <a:latin typeface="Times New Roman" pitchFamily="18" charset="0"/>
                <a:cs typeface="Times New Roman" pitchFamily="18" charset="0"/>
              </a:rPr>
              <a:t>=247 X 10</a:t>
            </a:r>
            <a:r>
              <a:rPr lang="en-US" altLang="zh-CN" sz="2800" baseline="30000" dirty="0" smtClean="0">
                <a:latin typeface="Times New Roman" pitchFamily="18" charset="0"/>
                <a:cs typeface="Times New Roman" pitchFamily="18" charset="0"/>
              </a:rPr>
              <a:t>6</a:t>
            </a:r>
            <a:r>
              <a:rPr lang="en-US" altLang="zh-CN" sz="2800" dirty="0" smtClean="0">
                <a:latin typeface="Times New Roman" pitchFamily="18" charset="0"/>
                <a:cs typeface="Times New Roman" pitchFamily="18" charset="0"/>
              </a:rPr>
              <a:t>m</a:t>
            </a:r>
            <a:r>
              <a:rPr lang="en-US" altLang="zh-CN" sz="2800" baseline="300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l</a:t>
            </a:r>
            <a:r>
              <a:rPr lang="en-US" altLang="zh-CN" sz="2800" dirty="0" smtClean="0">
                <a:latin typeface="Times New Roman" pitchFamily="18" charset="0"/>
                <a:cs typeface="Times New Roman" pitchFamily="18" charset="0"/>
              </a:rPr>
              <a:t>=l0m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和已知值</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en-US" altLang="zh-CN" sz="2800" dirty="0" smtClean="0">
                <a:latin typeface="Times New Roman" pitchFamily="18" charset="0"/>
                <a:cs typeface="Times New Roman" pitchFamily="18" charset="0"/>
              </a:rPr>
              <a:t>=10m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=140m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求</a:t>
            </a:r>
            <a:r>
              <a:rPr lang="en-US" altLang="zh-CN" sz="2800" i="1" dirty="0" smtClean="0">
                <a:latin typeface="Times New Roman" pitchFamily="18" charset="0"/>
                <a:cs typeface="Times New Roman" pitchFamily="18" charset="0"/>
              </a:rPr>
              <a:t>V</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。假设</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=30m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，由式</a:t>
            </a:r>
            <a:r>
              <a:rPr lang="en-US" altLang="zh-CN" sz="2800" dirty="0" smtClean="0">
                <a:latin typeface="Times New Roman" pitchFamily="18" charset="0"/>
                <a:cs typeface="Times New Roman" pitchFamily="18" charset="0"/>
              </a:rPr>
              <a:t>(1.1)</a:t>
            </a:r>
            <a:r>
              <a:rPr lang="zh-CN" altLang="zh-CN" sz="2800" dirty="0" smtClean="0">
                <a:latin typeface="Times New Roman" pitchFamily="18" charset="0"/>
                <a:cs typeface="Times New Roman" pitchFamily="18" charset="0"/>
              </a:rPr>
              <a:t>得</a:t>
            </a:r>
          </a:p>
          <a:p>
            <a:pPr>
              <a:buNone/>
            </a:pPr>
            <a:endParaRPr lang="zh-CN" altLang="en-US" dirty="0"/>
          </a:p>
        </p:txBody>
      </p:sp>
      <p:pic>
        <p:nvPicPr>
          <p:cNvPr id="14338" name="Picture 2"/>
          <p:cNvPicPr>
            <a:picLocks noChangeAspect="1" noChangeArrowheads="1"/>
          </p:cNvPicPr>
          <p:nvPr/>
        </p:nvPicPr>
        <p:blipFill>
          <a:blip r:embed="rId2" cstate="print"/>
          <a:srcRect/>
          <a:stretch>
            <a:fillRect/>
          </a:stretch>
        </p:blipFill>
        <p:spPr bwMode="auto">
          <a:xfrm>
            <a:off x="0" y="4005064"/>
            <a:ext cx="8617729" cy="969916"/>
          </a:xfrm>
          <a:prstGeom prst="rect">
            <a:avLst/>
          </a:prstGeom>
          <a:noFill/>
          <a:ln w="9525">
            <a:noFill/>
            <a:miter lim="800000"/>
            <a:headEnd/>
            <a:tailEnd/>
          </a:ln>
          <a:effec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9"/>
            <a:ext cx="8229600" cy="1512168"/>
          </a:xfrm>
        </p:spPr>
        <p:txBody>
          <a:bodyPr/>
          <a:lstStyle/>
          <a:p>
            <a:pPr marL="0" indent="0" algn="just">
              <a:buNone/>
            </a:pPr>
            <a:r>
              <a:rPr lang="zh-CN" altLang="zh-CN" sz="2800" dirty="0" smtClean="0">
                <a:latin typeface="Times New Roman" pitchFamily="18" charset="0"/>
                <a:cs typeface="Times New Roman" pitchFamily="18" charset="0"/>
              </a:rPr>
              <a:t>依此查图</a:t>
            </a:r>
            <a:r>
              <a:rPr lang="en-US" altLang="zh-CN" sz="2800" dirty="0" smtClean="0">
                <a:latin typeface="Times New Roman" pitchFamily="18" charset="0"/>
                <a:cs typeface="Times New Roman" pitchFamily="18" charset="0"/>
              </a:rPr>
              <a:t>1.4</a:t>
            </a:r>
            <a:r>
              <a:rPr lang="zh-CN" altLang="zh-CN" sz="2800" dirty="0" smtClean="0">
                <a:latin typeface="Times New Roman" pitchFamily="18" charset="0"/>
                <a:cs typeface="Times New Roman" pitchFamily="18" charset="0"/>
              </a:rPr>
              <a:t>中的</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曲线，得</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=20m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，与原假设不符，故需重设</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进行计算。再假设</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=20m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，由式</a:t>
            </a:r>
            <a:r>
              <a:rPr lang="en-US" altLang="zh-CN" sz="2800" dirty="0" smtClean="0">
                <a:latin typeface="Times New Roman" pitchFamily="18" charset="0"/>
                <a:cs typeface="Times New Roman" pitchFamily="18" charset="0"/>
              </a:rPr>
              <a:t>(1.1)</a:t>
            </a:r>
            <a:r>
              <a:rPr lang="zh-CN" altLang="zh-CN" sz="2800" dirty="0" smtClean="0">
                <a:latin typeface="Times New Roman" pitchFamily="18" charset="0"/>
                <a:cs typeface="Times New Roman" pitchFamily="18" charset="0"/>
              </a:rPr>
              <a:t>得</a:t>
            </a:r>
          </a:p>
          <a:p>
            <a:pPr>
              <a:buNone/>
            </a:pPr>
            <a:endParaRPr lang="zh-CN" altLang="en-US" dirty="0"/>
          </a:p>
        </p:txBody>
      </p:sp>
      <p:pic>
        <p:nvPicPr>
          <p:cNvPr id="13313" name="Picture 1"/>
          <p:cNvPicPr>
            <a:picLocks noChangeAspect="1" noChangeArrowheads="1"/>
          </p:cNvPicPr>
          <p:nvPr/>
        </p:nvPicPr>
        <p:blipFill>
          <a:blip r:embed="rId2" cstate="print"/>
          <a:srcRect/>
          <a:stretch>
            <a:fillRect/>
          </a:stretch>
        </p:blipFill>
        <p:spPr bwMode="auto">
          <a:xfrm>
            <a:off x="323528" y="2492896"/>
            <a:ext cx="8317310" cy="936104"/>
          </a:xfrm>
          <a:prstGeom prst="rect">
            <a:avLst/>
          </a:prstGeom>
          <a:noFill/>
          <a:ln w="9525">
            <a:noFill/>
            <a:miter lim="800000"/>
            <a:headEnd/>
            <a:tailEnd/>
          </a:ln>
          <a:effectLst/>
        </p:spPr>
      </p:pic>
      <p:sp>
        <p:nvSpPr>
          <p:cNvPr id="5" name="TextBox 4"/>
          <p:cNvSpPr txBox="1"/>
          <p:nvPr/>
        </p:nvSpPr>
        <p:spPr>
          <a:xfrm>
            <a:off x="611560" y="3933056"/>
            <a:ext cx="8208912" cy="1384995"/>
          </a:xfrm>
          <a:prstGeom prst="rect">
            <a:avLst/>
          </a:prstGeom>
          <a:noFill/>
        </p:spPr>
        <p:txBody>
          <a:bodyPr wrap="square" rtlCol="0">
            <a:spAutoFit/>
          </a:bodyPr>
          <a:lstStyle/>
          <a:p>
            <a:r>
              <a:rPr lang="zh-CN" altLang="zh-CN" sz="2800" dirty="0" smtClean="0">
                <a:latin typeface="Times New Roman" pitchFamily="18" charset="0"/>
                <a:cs typeface="Times New Roman" pitchFamily="18" charset="0"/>
              </a:rPr>
              <a:t>再依此查</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曲线，得</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=20 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，与假设相符，故</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=20 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和即为所求。分别填人表</a:t>
            </a:r>
            <a:r>
              <a:rPr lang="en-US" altLang="zh-CN" sz="2800" dirty="0" smtClean="0">
                <a:latin typeface="Times New Roman" pitchFamily="18" charset="0"/>
                <a:cs typeface="Times New Roman" pitchFamily="18" charset="0"/>
              </a:rPr>
              <a:t>1.6</a:t>
            </a:r>
            <a:r>
              <a:rPr lang="zh-CN" altLang="zh-CN" sz="2800" dirty="0" smtClean="0">
                <a:latin typeface="Times New Roman" pitchFamily="18" charset="0"/>
                <a:cs typeface="Times New Roman" pitchFamily="18" charset="0"/>
              </a:rPr>
              <a:t>中该时段末的第</a:t>
            </a:r>
            <a:r>
              <a:rPr lang="en-US" altLang="zh-CN" sz="2800" dirty="0" smtClean="0">
                <a:latin typeface="Times New Roman" pitchFamily="18" charset="0"/>
                <a:cs typeface="Times New Roman" pitchFamily="18" charset="0"/>
              </a:rPr>
              <a:t>(6)</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(9)</a:t>
            </a:r>
            <a:r>
              <a:rPr lang="zh-CN" altLang="zh-CN" sz="2800" dirty="0" smtClean="0">
                <a:latin typeface="Times New Roman" pitchFamily="18" charset="0"/>
                <a:cs typeface="Times New Roman" pitchFamily="18" charset="0"/>
              </a:rPr>
              <a:t>栏。</a:t>
            </a:r>
            <a:endParaRPr lang="zh-CN" alt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3" name="Picture 5"/>
          <p:cNvPicPr>
            <a:picLocks noChangeAspect="1" noChangeArrowheads="1"/>
          </p:cNvPicPr>
          <p:nvPr/>
        </p:nvPicPr>
        <p:blipFill>
          <a:blip r:embed="rId2" cstate="print"/>
          <a:srcRect/>
          <a:stretch>
            <a:fillRect/>
          </a:stretch>
        </p:blipFill>
        <p:spPr bwMode="auto">
          <a:xfrm>
            <a:off x="269540" y="1081790"/>
            <a:ext cx="8612693" cy="5227530"/>
          </a:xfrm>
          <a:prstGeom prst="rect">
            <a:avLst/>
          </a:prstGeom>
          <a:noFill/>
          <a:ln w="9525">
            <a:noFill/>
            <a:miter lim="800000"/>
            <a:headEnd/>
            <a:tailEnd/>
          </a:ln>
        </p:spPr>
      </p:pic>
      <p:sp>
        <p:nvSpPr>
          <p:cNvPr id="10" name="TextBox 9"/>
          <p:cNvSpPr txBox="1"/>
          <p:nvPr/>
        </p:nvSpPr>
        <p:spPr>
          <a:xfrm>
            <a:off x="1907704" y="476672"/>
            <a:ext cx="6037230" cy="800219"/>
          </a:xfrm>
          <a:prstGeom prst="rect">
            <a:avLst/>
          </a:prstGeom>
          <a:noFill/>
        </p:spPr>
        <p:txBody>
          <a:bodyPr wrap="none" rtlCol="0">
            <a:spAutoFit/>
          </a:bodyPr>
          <a:lstStyle/>
          <a:p>
            <a:r>
              <a:rPr lang="zh-CN" altLang="zh-CN" sz="2800" dirty="0" smtClean="0">
                <a:latin typeface="Times New Roman" pitchFamily="18" charset="0"/>
                <a:cs typeface="Times New Roman" pitchFamily="18" charset="0"/>
              </a:rPr>
              <a:t>表</a:t>
            </a:r>
            <a:r>
              <a:rPr lang="en-US" altLang="zh-CN" sz="2800" dirty="0" smtClean="0">
                <a:latin typeface="Times New Roman" pitchFamily="18" charset="0"/>
                <a:cs typeface="Times New Roman" pitchFamily="18" charset="0"/>
              </a:rPr>
              <a:t>1.6 </a:t>
            </a:r>
            <a:r>
              <a:rPr lang="zh-CN" altLang="zh-CN" sz="2800" dirty="0" smtClean="0">
                <a:latin typeface="Times New Roman" pitchFamily="18" charset="0"/>
                <a:cs typeface="Times New Roman" pitchFamily="18" charset="0"/>
              </a:rPr>
              <a:t>某水库调洪计算表</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列表试算法</a:t>
            </a:r>
            <a:r>
              <a:rPr lang="en-US" altLang="zh-CN" sz="2800" dirty="0" smtClean="0">
                <a:latin typeface="Times New Roman" pitchFamily="18" charset="0"/>
                <a:cs typeface="Times New Roman" pitchFamily="18" charset="0"/>
              </a:rPr>
              <a:t>)</a:t>
            </a:r>
            <a:endParaRPr lang="zh-CN" altLang="zh-CN" sz="2800" dirty="0" smtClean="0">
              <a:latin typeface="Times New Roman" pitchFamily="18" charset="0"/>
              <a:cs typeface="Times New Roman" pitchFamily="18" charset="0"/>
            </a:endParaRPr>
          </a:p>
          <a:p>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328592"/>
          </a:xfrm>
        </p:spPr>
        <p:txBody>
          <a:bodyPr>
            <a:normAutofit fontScale="92500" lnSpcReduction="10000"/>
          </a:bodyPr>
          <a:lstStyle/>
          <a:p>
            <a:pPr marL="0" indent="576000" algn="just">
              <a:buNone/>
            </a:pPr>
            <a:r>
              <a:rPr lang="zh-CN" altLang="zh-CN" sz="3000" dirty="0" smtClean="0">
                <a:latin typeface="Times New Roman" pitchFamily="18" charset="0"/>
                <a:cs typeface="Times New Roman" pitchFamily="18" charset="0"/>
              </a:rPr>
              <a:t>以第一时段所求的</a:t>
            </a:r>
            <a:r>
              <a:rPr lang="en-US" altLang="zh-CN" sz="3000" i="1" dirty="0" smtClean="0">
                <a:latin typeface="Times New Roman" pitchFamily="18" charset="0"/>
                <a:cs typeface="Times New Roman" pitchFamily="18" charset="0"/>
              </a:rPr>
              <a:t>V</a:t>
            </a:r>
            <a:r>
              <a:rPr lang="en-US" altLang="zh-CN" sz="3000" i="1" baseline="-25000" dirty="0" smtClean="0">
                <a:latin typeface="Times New Roman" pitchFamily="18" charset="0"/>
                <a:cs typeface="Times New Roman" pitchFamily="18" charset="0"/>
              </a:rPr>
              <a:t>2</a:t>
            </a:r>
            <a:r>
              <a:rPr lang="zh-CN" altLang="zh-CN" sz="3000" dirty="0" smtClean="0">
                <a:latin typeface="Times New Roman" pitchFamily="18" charset="0"/>
                <a:cs typeface="Times New Roman" pitchFamily="18" charset="0"/>
              </a:rPr>
              <a:t>、</a:t>
            </a:r>
            <a:r>
              <a:rPr lang="en-US" altLang="zh-CN" sz="3000" i="1" dirty="0" smtClean="0">
                <a:latin typeface="Times New Roman" pitchFamily="18" charset="0"/>
                <a:cs typeface="Times New Roman" pitchFamily="18" charset="0"/>
              </a:rPr>
              <a:t>q</a:t>
            </a:r>
            <a:r>
              <a:rPr lang="en-US" altLang="zh-CN" sz="3000" i="1" baseline="-25000" dirty="0" smtClean="0">
                <a:latin typeface="Times New Roman" pitchFamily="18" charset="0"/>
                <a:cs typeface="Times New Roman" pitchFamily="18" charset="0"/>
              </a:rPr>
              <a:t>2</a:t>
            </a:r>
            <a:r>
              <a:rPr lang="zh-CN" altLang="zh-CN" sz="3000" dirty="0" smtClean="0">
                <a:latin typeface="Times New Roman" pitchFamily="18" charset="0"/>
                <a:cs typeface="Times New Roman" pitchFamily="18" charset="0"/>
              </a:rPr>
              <a:t>作为第二时段初的</a:t>
            </a:r>
            <a:r>
              <a:rPr lang="en-US" altLang="zh-CN" sz="3000" i="1" dirty="0" smtClean="0">
                <a:latin typeface="Times New Roman" pitchFamily="18" charset="0"/>
                <a:cs typeface="Times New Roman" pitchFamily="18" charset="0"/>
              </a:rPr>
              <a:t>V</a:t>
            </a:r>
            <a:r>
              <a:rPr lang="en-US" altLang="zh-CN" sz="3000" i="1" baseline="-25000" dirty="0" smtClean="0">
                <a:latin typeface="Times New Roman" pitchFamily="18" charset="0"/>
                <a:cs typeface="Times New Roman" pitchFamily="18" charset="0"/>
              </a:rPr>
              <a:t>1</a:t>
            </a:r>
            <a:r>
              <a:rPr lang="zh-CN" altLang="zh-CN" sz="3000" dirty="0" smtClean="0">
                <a:latin typeface="Times New Roman" pitchFamily="18" charset="0"/>
                <a:cs typeface="Times New Roman" pitchFamily="18" charset="0"/>
              </a:rPr>
              <a:t>、</a:t>
            </a:r>
            <a:r>
              <a:rPr lang="en-US" altLang="zh-CN" sz="3000" i="1" dirty="0" smtClean="0">
                <a:latin typeface="Times New Roman" pitchFamily="18" charset="0"/>
                <a:cs typeface="Times New Roman" pitchFamily="18" charset="0"/>
              </a:rPr>
              <a:t>q</a:t>
            </a:r>
            <a:r>
              <a:rPr lang="en-US" altLang="zh-CN" sz="3000" i="1" baseline="-25000" dirty="0" smtClean="0">
                <a:latin typeface="Times New Roman" pitchFamily="18" charset="0"/>
                <a:cs typeface="Times New Roman" pitchFamily="18" charset="0"/>
              </a:rPr>
              <a:t>1</a:t>
            </a:r>
            <a:r>
              <a:rPr lang="zh-CN" altLang="zh-CN" sz="3000" dirty="0" smtClean="0">
                <a:latin typeface="Times New Roman" pitchFamily="18" charset="0"/>
                <a:cs typeface="Times New Roman" pitchFamily="18" charset="0"/>
              </a:rPr>
              <a:t>，重复第一时段的试算过程，可求得第二时段的</a:t>
            </a:r>
            <a:r>
              <a:rPr lang="en-US" altLang="zh-CN" sz="3000" i="1" dirty="0" smtClean="0">
                <a:latin typeface="Times New Roman" pitchFamily="18" charset="0"/>
                <a:cs typeface="Times New Roman" pitchFamily="18" charset="0"/>
              </a:rPr>
              <a:t>V</a:t>
            </a:r>
            <a:r>
              <a:rPr lang="en-US" altLang="zh-CN" sz="3000" i="1" baseline="-25000" dirty="0" smtClean="0">
                <a:latin typeface="Times New Roman" pitchFamily="18" charset="0"/>
                <a:cs typeface="Times New Roman" pitchFamily="18" charset="0"/>
              </a:rPr>
              <a:t>2</a:t>
            </a:r>
            <a:r>
              <a:rPr lang="en-US" altLang="zh-CN" sz="3000" dirty="0" smtClean="0">
                <a:latin typeface="Times New Roman" pitchFamily="18" charset="0"/>
                <a:cs typeface="Times New Roman" pitchFamily="18" charset="0"/>
              </a:rPr>
              <a:t>=265.26×106m</a:t>
            </a:r>
            <a:r>
              <a:rPr lang="en-US" altLang="zh-CN" sz="3000" baseline="30000" dirty="0" smtClean="0">
                <a:latin typeface="Times New Roman" pitchFamily="18" charset="0"/>
                <a:cs typeface="Times New Roman" pitchFamily="18" charset="0"/>
              </a:rPr>
              <a:t>3</a:t>
            </a:r>
            <a:r>
              <a:rPr lang="zh-CN" altLang="zh-CN" sz="3000" dirty="0" smtClean="0">
                <a:latin typeface="Times New Roman" pitchFamily="18" charset="0"/>
                <a:cs typeface="Times New Roman" pitchFamily="18" charset="0"/>
              </a:rPr>
              <a:t>、</a:t>
            </a:r>
            <a:r>
              <a:rPr lang="en-US" altLang="zh-CN" sz="3000" i="1" dirty="0" smtClean="0">
                <a:latin typeface="Times New Roman" pitchFamily="18" charset="0"/>
                <a:cs typeface="Times New Roman" pitchFamily="18" charset="0"/>
              </a:rPr>
              <a:t>q</a:t>
            </a:r>
            <a:r>
              <a:rPr lang="en-US" altLang="zh-CN" sz="3000" i="1" baseline="-25000" dirty="0" smtClean="0">
                <a:latin typeface="Times New Roman" pitchFamily="18" charset="0"/>
                <a:cs typeface="Times New Roman" pitchFamily="18" charset="0"/>
              </a:rPr>
              <a:t>2</a:t>
            </a:r>
            <a:r>
              <a:rPr lang="en-US" altLang="zh-CN" sz="3000" dirty="0" smtClean="0">
                <a:latin typeface="Times New Roman" pitchFamily="18" charset="0"/>
                <a:cs typeface="Times New Roman" pitchFamily="18" charset="0"/>
              </a:rPr>
              <a:t>=105m</a:t>
            </a:r>
            <a:r>
              <a:rPr lang="en-US" altLang="zh-CN" sz="3000" baseline="30000" dirty="0" smtClean="0">
                <a:latin typeface="Times New Roman" pitchFamily="18" charset="0"/>
                <a:cs typeface="Times New Roman" pitchFamily="18" charset="0"/>
              </a:rPr>
              <a:t>3</a:t>
            </a:r>
            <a:r>
              <a:rPr lang="en-US" altLang="zh-CN" sz="3000" dirty="0" smtClean="0">
                <a:latin typeface="Times New Roman" pitchFamily="18" charset="0"/>
                <a:cs typeface="Times New Roman" pitchFamily="18" charset="0"/>
              </a:rPr>
              <a:t>/s</a:t>
            </a:r>
            <a:r>
              <a:rPr lang="zh-CN" altLang="zh-CN" sz="3000" dirty="0" smtClean="0">
                <a:latin typeface="Times New Roman" pitchFamily="18" charset="0"/>
                <a:cs typeface="Times New Roman" pitchFamily="18" charset="0"/>
              </a:rPr>
              <a:t>。如此继续试算下去，即得表</a:t>
            </a:r>
            <a:r>
              <a:rPr lang="en-US" altLang="zh-CN" sz="3000" dirty="0" smtClean="0">
                <a:latin typeface="Times New Roman" pitchFamily="18" charset="0"/>
                <a:cs typeface="Times New Roman" pitchFamily="18" charset="0"/>
              </a:rPr>
              <a:t>1.6</a:t>
            </a:r>
            <a:r>
              <a:rPr lang="zh-CN" altLang="zh-CN" sz="3000" dirty="0" smtClean="0">
                <a:latin typeface="Times New Roman" pitchFamily="18" charset="0"/>
                <a:cs typeface="Times New Roman" pitchFamily="18" charset="0"/>
              </a:rPr>
              <a:t>第</a:t>
            </a:r>
            <a:r>
              <a:rPr lang="en-US" altLang="zh-CN" sz="3000" dirty="0" smtClean="0">
                <a:latin typeface="Times New Roman" pitchFamily="18" charset="0"/>
                <a:cs typeface="Times New Roman" pitchFamily="18" charset="0"/>
              </a:rPr>
              <a:t>(6)</a:t>
            </a:r>
            <a:r>
              <a:rPr lang="zh-CN" altLang="zh-CN" sz="3000" dirty="0" smtClean="0">
                <a:latin typeface="Times New Roman" pitchFamily="18" charset="0"/>
                <a:cs typeface="Times New Roman" pitchFamily="18" charset="0"/>
              </a:rPr>
              <a:t>栏所示的下泄流量过程</a:t>
            </a:r>
            <a:r>
              <a:rPr lang="en-US" altLang="zh-CN" sz="3000" i="1" dirty="0" smtClean="0">
                <a:latin typeface="Times New Roman" pitchFamily="18" charset="0"/>
                <a:cs typeface="Times New Roman" pitchFamily="18" charset="0"/>
              </a:rPr>
              <a:t>q(t)</a:t>
            </a:r>
            <a:r>
              <a:rPr lang="zh-CN" altLang="zh-CN" sz="3000" dirty="0" smtClean="0">
                <a:latin typeface="Times New Roman" pitchFamily="18" charset="0"/>
                <a:cs typeface="Times New Roman" pitchFamily="18" charset="0"/>
              </a:rPr>
              <a:t>。</a:t>
            </a:r>
          </a:p>
          <a:p>
            <a:pPr marL="0" indent="0" algn="just">
              <a:buNone/>
            </a:pPr>
            <a:r>
              <a:rPr lang="en-US" altLang="zh-CN" sz="3000" dirty="0" smtClean="0">
                <a:latin typeface="Times New Roman" pitchFamily="18" charset="0"/>
                <a:cs typeface="Times New Roman" pitchFamily="18" charset="0"/>
              </a:rPr>
              <a:t>(5)</a:t>
            </a:r>
            <a:r>
              <a:rPr lang="zh-CN" altLang="zh-CN" sz="3000" dirty="0" smtClean="0">
                <a:latin typeface="Times New Roman" pitchFamily="18" charset="0"/>
                <a:cs typeface="Times New Roman" pitchFamily="18" charset="0"/>
              </a:rPr>
              <a:t>计算最大下泄流量</a:t>
            </a:r>
            <a:r>
              <a:rPr lang="en-US" altLang="zh-CN" sz="3000" i="1" dirty="0" err="1" smtClean="0">
                <a:latin typeface="Times New Roman" pitchFamily="18" charset="0"/>
                <a:cs typeface="Times New Roman" pitchFamily="18" charset="0"/>
              </a:rPr>
              <a:t>q</a:t>
            </a:r>
            <a:r>
              <a:rPr lang="en-US" altLang="zh-CN" sz="3000" i="1" baseline="-25000" dirty="0" err="1" smtClean="0">
                <a:latin typeface="Times New Roman" pitchFamily="18" charset="0"/>
                <a:cs typeface="Times New Roman" pitchFamily="18" charset="0"/>
              </a:rPr>
              <a:t>m</a:t>
            </a:r>
            <a:r>
              <a:rPr lang="zh-CN" altLang="zh-CN" sz="3000" dirty="0" smtClean="0">
                <a:latin typeface="Times New Roman" pitchFamily="18" charset="0"/>
                <a:cs typeface="Times New Roman" pitchFamily="18" charset="0"/>
              </a:rPr>
              <a:t>，按每时段</a:t>
            </a:r>
            <a:r>
              <a:rPr lang="en-US" altLang="zh-CN" sz="3000" i="1" dirty="0" smtClean="0">
                <a:latin typeface="Times New Roman" pitchFamily="18" charset="0"/>
                <a:cs typeface="Times New Roman" pitchFamily="18" charset="0"/>
              </a:rPr>
              <a:t>∆t</a:t>
            </a:r>
            <a:r>
              <a:rPr lang="en-US" altLang="zh-CN" sz="3000" dirty="0" smtClean="0">
                <a:latin typeface="Times New Roman" pitchFamily="18" charset="0"/>
                <a:cs typeface="Times New Roman" pitchFamily="18" charset="0"/>
              </a:rPr>
              <a:t>=12</a:t>
            </a:r>
            <a:r>
              <a:rPr lang="zh-CN" altLang="zh-CN" sz="3000" dirty="0" smtClean="0">
                <a:latin typeface="Times New Roman" pitchFamily="18" charset="0"/>
                <a:cs typeface="Times New Roman" pitchFamily="18" charset="0"/>
              </a:rPr>
              <a:t>小时，取表</a:t>
            </a:r>
            <a:r>
              <a:rPr lang="en-US" altLang="zh-CN" sz="3000" dirty="0" smtClean="0">
                <a:latin typeface="Times New Roman" pitchFamily="18" charset="0"/>
                <a:cs typeface="Times New Roman" pitchFamily="18" charset="0"/>
              </a:rPr>
              <a:t>1.6</a:t>
            </a:r>
            <a:r>
              <a:rPr lang="zh-CN" altLang="zh-CN" sz="3000" dirty="0" smtClean="0">
                <a:latin typeface="Times New Roman" pitchFamily="18" charset="0"/>
                <a:cs typeface="Times New Roman" pitchFamily="18" charset="0"/>
              </a:rPr>
              <a:t>中第</a:t>
            </a:r>
            <a:r>
              <a:rPr lang="en-US" altLang="zh-CN" sz="3000" dirty="0" smtClean="0">
                <a:latin typeface="Times New Roman" pitchFamily="18" charset="0"/>
                <a:cs typeface="Times New Roman" pitchFamily="18" charset="0"/>
              </a:rPr>
              <a:t>(1)</a:t>
            </a:r>
            <a:r>
              <a:rPr lang="zh-CN" altLang="zh-CN" sz="3000" dirty="0" smtClean="0">
                <a:latin typeface="Times New Roman" pitchFamily="18" charset="0"/>
                <a:cs typeface="Times New Roman" pitchFamily="18" charset="0"/>
              </a:rPr>
              <a:t>、</a:t>
            </a:r>
            <a:r>
              <a:rPr lang="en-US" altLang="zh-CN" sz="3000" dirty="0" smtClean="0">
                <a:latin typeface="Times New Roman" pitchFamily="18" charset="0"/>
                <a:cs typeface="Times New Roman" pitchFamily="18" charset="0"/>
              </a:rPr>
              <a:t>(3)</a:t>
            </a:r>
            <a:r>
              <a:rPr lang="zh-CN" altLang="zh-CN" sz="3000" dirty="0" smtClean="0">
                <a:latin typeface="Times New Roman" pitchFamily="18" charset="0"/>
                <a:cs typeface="Times New Roman" pitchFamily="18" charset="0"/>
              </a:rPr>
              <a:t>、</a:t>
            </a:r>
            <a:r>
              <a:rPr lang="en-US" altLang="zh-CN" sz="3000" dirty="0" smtClean="0">
                <a:latin typeface="Times New Roman" pitchFamily="18" charset="0"/>
                <a:cs typeface="Times New Roman" pitchFamily="18" charset="0"/>
              </a:rPr>
              <a:t>(6)</a:t>
            </a:r>
            <a:r>
              <a:rPr lang="zh-CN" altLang="zh-CN" sz="3000" dirty="0" smtClean="0">
                <a:latin typeface="Times New Roman" pitchFamily="18" charset="0"/>
                <a:cs typeface="Times New Roman" pitchFamily="18" charset="0"/>
              </a:rPr>
              <a:t>栏的</a:t>
            </a:r>
            <a:r>
              <a:rPr lang="en-US" altLang="zh-CN" sz="3000" i="1" dirty="0" smtClean="0">
                <a:latin typeface="Times New Roman" pitchFamily="18" charset="0"/>
                <a:cs typeface="Times New Roman" pitchFamily="18" charset="0"/>
              </a:rPr>
              <a:t>t</a:t>
            </a:r>
            <a:r>
              <a:rPr lang="zh-CN" altLang="zh-CN" sz="3000" dirty="0" smtClean="0">
                <a:latin typeface="Times New Roman" pitchFamily="18" charset="0"/>
                <a:cs typeface="Times New Roman" pitchFamily="18" charset="0"/>
              </a:rPr>
              <a:t>、</a:t>
            </a:r>
            <a:r>
              <a:rPr lang="en-US" altLang="zh-CN" sz="3000" i="1" dirty="0" smtClean="0">
                <a:latin typeface="Times New Roman" pitchFamily="18" charset="0"/>
                <a:cs typeface="Times New Roman" pitchFamily="18" charset="0"/>
              </a:rPr>
              <a:t>Q</a:t>
            </a:r>
            <a:r>
              <a:rPr lang="zh-CN" altLang="zh-CN" sz="3000" dirty="0" smtClean="0">
                <a:latin typeface="Times New Roman" pitchFamily="18" charset="0"/>
                <a:cs typeface="Times New Roman" pitchFamily="18" charset="0"/>
              </a:rPr>
              <a:t>、</a:t>
            </a:r>
            <a:r>
              <a:rPr lang="en-US" altLang="zh-CN" sz="3000" i="1" dirty="0" smtClean="0">
                <a:latin typeface="Times New Roman" pitchFamily="18" charset="0"/>
                <a:cs typeface="Times New Roman" pitchFamily="18" charset="0"/>
              </a:rPr>
              <a:t>q</a:t>
            </a:r>
            <a:r>
              <a:rPr lang="zh-CN" altLang="zh-CN" sz="3000" dirty="0" smtClean="0">
                <a:latin typeface="Times New Roman" pitchFamily="18" charset="0"/>
                <a:cs typeface="Times New Roman" pitchFamily="18" charset="0"/>
              </a:rPr>
              <a:t>值，绘出如图</a:t>
            </a:r>
            <a:r>
              <a:rPr lang="en-US" altLang="zh-CN" sz="3000" dirty="0" smtClean="0">
                <a:latin typeface="Times New Roman" pitchFamily="18" charset="0"/>
                <a:cs typeface="Times New Roman" pitchFamily="18" charset="0"/>
              </a:rPr>
              <a:t>1.5</a:t>
            </a:r>
            <a:r>
              <a:rPr lang="zh-CN" altLang="zh-CN" sz="3000" dirty="0" smtClean="0">
                <a:latin typeface="Times New Roman" pitchFamily="18" charset="0"/>
                <a:cs typeface="Times New Roman" pitchFamily="18" charset="0"/>
              </a:rPr>
              <a:t>的</a:t>
            </a:r>
            <a:r>
              <a:rPr lang="en-US" altLang="zh-CN" sz="3000" i="1" dirty="0" smtClean="0">
                <a:latin typeface="Times New Roman" pitchFamily="18" charset="0"/>
                <a:cs typeface="Times New Roman" pitchFamily="18" charset="0"/>
              </a:rPr>
              <a:t>Q(t)</a:t>
            </a:r>
            <a:r>
              <a:rPr lang="zh-CN" altLang="zh-CN" sz="3000" dirty="0" smtClean="0">
                <a:latin typeface="Times New Roman" pitchFamily="18" charset="0"/>
                <a:cs typeface="Times New Roman" pitchFamily="18" charset="0"/>
              </a:rPr>
              <a:t>和</a:t>
            </a:r>
            <a:r>
              <a:rPr lang="en-US" altLang="zh-CN" sz="3000" i="1" dirty="0" smtClean="0">
                <a:latin typeface="Times New Roman" pitchFamily="18" charset="0"/>
                <a:cs typeface="Times New Roman" pitchFamily="18" charset="0"/>
              </a:rPr>
              <a:t>q(t)</a:t>
            </a:r>
            <a:r>
              <a:rPr lang="en-US" altLang="zh-CN" sz="3000" dirty="0" smtClean="0">
                <a:latin typeface="Times New Roman" pitchFamily="18" charset="0"/>
                <a:cs typeface="Times New Roman" pitchFamily="18" charset="0"/>
              </a:rPr>
              <a:t>(</a:t>
            </a:r>
            <a:r>
              <a:rPr lang="zh-CN" altLang="zh-CN" sz="3000" dirty="0" smtClean="0">
                <a:latin typeface="Times New Roman" pitchFamily="18" charset="0"/>
                <a:cs typeface="Times New Roman" pitchFamily="18" charset="0"/>
              </a:rPr>
              <a:t>退水段为虚线</a:t>
            </a:r>
            <a:r>
              <a:rPr lang="en-US" altLang="zh-CN" sz="3000" dirty="0" smtClean="0">
                <a:latin typeface="Times New Roman" pitchFamily="18" charset="0"/>
                <a:cs typeface="Times New Roman" pitchFamily="18" charset="0"/>
              </a:rPr>
              <a:t>)</a:t>
            </a:r>
            <a:r>
              <a:rPr lang="zh-CN" altLang="zh-CN" sz="3000" dirty="0" smtClean="0">
                <a:latin typeface="Times New Roman" pitchFamily="18" charset="0"/>
                <a:cs typeface="Times New Roman" pitchFamily="18" charset="0"/>
              </a:rPr>
              <a:t>过程线。可见以</a:t>
            </a:r>
            <a:r>
              <a:rPr lang="en-US" altLang="zh-CN" sz="3000" i="1" dirty="0" smtClean="0">
                <a:latin typeface="Times New Roman" pitchFamily="18" charset="0"/>
                <a:cs typeface="Times New Roman" pitchFamily="18" charset="0"/>
              </a:rPr>
              <a:t>∆t</a:t>
            </a:r>
            <a:r>
              <a:rPr lang="en-US" altLang="zh-CN" sz="3000" dirty="0" smtClean="0">
                <a:latin typeface="Times New Roman" pitchFamily="18" charset="0"/>
                <a:cs typeface="Times New Roman" pitchFamily="18" charset="0"/>
              </a:rPr>
              <a:t>=12</a:t>
            </a:r>
            <a:r>
              <a:rPr lang="zh-CN" altLang="zh-CN" sz="3000" dirty="0" smtClean="0">
                <a:latin typeface="Times New Roman" pitchFamily="18" charset="0"/>
                <a:cs typeface="Times New Roman" pitchFamily="18" charset="0"/>
              </a:rPr>
              <a:t>小时逐时段试算求得的</a:t>
            </a:r>
            <a:r>
              <a:rPr lang="en-US" altLang="zh-CN" sz="3000" i="1" dirty="0" err="1" smtClean="0">
                <a:latin typeface="Times New Roman" pitchFamily="18" charset="0"/>
                <a:cs typeface="Times New Roman" pitchFamily="18" charset="0"/>
              </a:rPr>
              <a:t>q</a:t>
            </a:r>
            <a:r>
              <a:rPr lang="en-US" altLang="zh-CN" sz="3000" i="1" baseline="-25000" dirty="0" err="1" smtClean="0">
                <a:latin typeface="Times New Roman" pitchFamily="18" charset="0"/>
                <a:cs typeface="Times New Roman" pitchFamily="18" charset="0"/>
              </a:rPr>
              <a:t>m</a:t>
            </a:r>
            <a:r>
              <a:rPr lang="en-US" altLang="zh-CN" sz="3000" dirty="0" smtClean="0">
                <a:latin typeface="Times New Roman" pitchFamily="18" charset="0"/>
                <a:cs typeface="Times New Roman" pitchFamily="18" charset="0"/>
              </a:rPr>
              <a:t>=240m</a:t>
            </a:r>
            <a:r>
              <a:rPr lang="en-US" altLang="zh-CN" sz="3000" baseline="30000" dirty="0" smtClean="0">
                <a:latin typeface="Times New Roman" pitchFamily="18" charset="0"/>
                <a:cs typeface="Times New Roman" pitchFamily="18" charset="0"/>
              </a:rPr>
              <a:t>3</a:t>
            </a:r>
            <a:r>
              <a:rPr lang="en-US" altLang="zh-CN" sz="3000" dirty="0" smtClean="0">
                <a:latin typeface="Times New Roman" pitchFamily="18" charset="0"/>
                <a:cs typeface="Times New Roman" pitchFamily="18" charset="0"/>
              </a:rPr>
              <a:t>/s</a:t>
            </a:r>
            <a:r>
              <a:rPr lang="zh-CN" altLang="zh-CN" sz="3000" dirty="0" smtClean="0">
                <a:latin typeface="Times New Roman" pitchFamily="18" charset="0"/>
                <a:cs typeface="Times New Roman" pitchFamily="18" charset="0"/>
              </a:rPr>
              <a:t>不是正好落在</a:t>
            </a:r>
            <a:r>
              <a:rPr lang="en-US" altLang="zh-CN" sz="3000" i="1" dirty="0" smtClean="0">
                <a:latin typeface="Times New Roman" pitchFamily="18" charset="0"/>
                <a:cs typeface="Times New Roman" pitchFamily="18" charset="0"/>
              </a:rPr>
              <a:t>Q(t)</a:t>
            </a:r>
            <a:r>
              <a:rPr lang="zh-CN" altLang="zh-CN" sz="3000" dirty="0" smtClean="0">
                <a:latin typeface="Times New Roman" pitchFamily="18" charset="0"/>
                <a:cs typeface="Times New Roman" pitchFamily="18" charset="0"/>
              </a:rPr>
              <a:t>线上，而是偏在它的下方，正确的</a:t>
            </a:r>
            <a:r>
              <a:rPr lang="en-US" altLang="zh-CN" sz="3000" i="1" dirty="0" err="1" smtClean="0">
                <a:latin typeface="Times New Roman" pitchFamily="18" charset="0"/>
                <a:cs typeface="Times New Roman" pitchFamily="18" charset="0"/>
              </a:rPr>
              <a:t>q</a:t>
            </a:r>
            <a:r>
              <a:rPr lang="en-US" altLang="zh-CN" sz="3000" i="1" baseline="-25000" dirty="0" err="1" smtClean="0">
                <a:latin typeface="Times New Roman" pitchFamily="18" charset="0"/>
                <a:cs typeface="Times New Roman" pitchFamily="18" charset="0"/>
              </a:rPr>
              <a:t>m</a:t>
            </a:r>
            <a:r>
              <a:rPr lang="zh-CN" altLang="zh-CN" sz="3000" dirty="0" smtClean="0">
                <a:latin typeface="Times New Roman" pitchFamily="18" charset="0"/>
                <a:cs typeface="Times New Roman" pitchFamily="18" charset="0"/>
              </a:rPr>
              <a:t>值应比</a:t>
            </a:r>
            <a:r>
              <a:rPr lang="en-US" altLang="zh-CN" sz="3000" dirty="0" smtClean="0">
                <a:latin typeface="Times New Roman" pitchFamily="18" charset="0"/>
                <a:cs typeface="Times New Roman" pitchFamily="18" charset="0"/>
              </a:rPr>
              <a:t>240m</a:t>
            </a:r>
            <a:r>
              <a:rPr lang="en-US" altLang="zh-CN" sz="3000" baseline="30000" dirty="0" smtClean="0">
                <a:latin typeface="Times New Roman" pitchFamily="18" charset="0"/>
                <a:cs typeface="Times New Roman" pitchFamily="18" charset="0"/>
              </a:rPr>
              <a:t>3</a:t>
            </a:r>
            <a:r>
              <a:rPr lang="en-US" altLang="zh-CN" sz="3000" dirty="0" smtClean="0">
                <a:latin typeface="Times New Roman" pitchFamily="18" charset="0"/>
                <a:cs typeface="Times New Roman" pitchFamily="18" charset="0"/>
              </a:rPr>
              <a:t>/s</a:t>
            </a:r>
            <a:r>
              <a:rPr lang="zh-CN" altLang="zh-CN" sz="3000" dirty="0" smtClean="0">
                <a:latin typeface="Times New Roman" pitchFamily="18" charset="0"/>
                <a:cs typeface="Times New Roman" pitchFamily="18" charset="0"/>
              </a:rPr>
              <a:t>大一些，出现时间稍晚一些，为此，可根据二曲线相交的趋势，设</a:t>
            </a:r>
            <a:r>
              <a:rPr lang="en-US" altLang="zh-CN" sz="3000" i="1" dirty="0" err="1" smtClean="0">
                <a:latin typeface="Times New Roman" pitchFamily="18" charset="0"/>
                <a:cs typeface="Times New Roman" pitchFamily="18" charset="0"/>
              </a:rPr>
              <a:t>q</a:t>
            </a:r>
            <a:r>
              <a:rPr lang="en-US" altLang="zh-CN" sz="3000" i="1" baseline="-25000" dirty="0" err="1" smtClean="0">
                <a:latin typeface="Times New Roman" pitchFamily="18" charset="0"/>
                <a:cs typeface="Times New Roman" pitchFamily="18" charset="0"/>
              </a:rPr>
              <a:t>m</a:t>
            </a:r>
            <a:r>
              <a:rPr lang="en-US" altLang="zh-CN" sz="3000" dirty="0" smtClean="0">
                <a:latin typeface="Times New Roman" pitchFamily="18" charset="0"/>
                <a:cs typeface="Times New Roman" pitchFamily="18" charset="0"/>
              </a:rPr>
              <a:t>=</a:t>
            </a:r>
            <a:r>
              <a:rPr lang="en-US" altLang="zh-CN" sz="3000" i="1" dirty="0" smtClean="0">
                <a:latin typeface="Times New Roman" pitchFamily="18" charset="0"/>
                <a:cs typeface="Times New Roman" pitchFamily="18" charset="0"/>
              </a:rPr>
              <a:t>q</a:t>
            </a:r>
            <a:r>
              <a:rPr lang="en-US" altLang="zh-CN" sz="3000" i="1" baseline="-25000" dirty="0" smtClean="0">
                <a:latin typeface="Times New Roman" pitchFamily="18" charset="0"/>
                <a:cs typeface="Times New Roman" pitchFamily="18" charset="0"/>
              </a:rPr>
              <a:t>2</a:t>
            </a:r>
            <a:r>
              <a:rPr lang="en-US" altLang="zh-CN" sz="3000" dirty="0" smtClean="0">
                <a:latin typeface="Times New Roman" pitchFamily="18" charset="0"/>
                <a:cs typeface="Times New Roman" pitchFamily="18" charset="0"/>
              </a:rPr>
              <a:t>=250m</a:t>
            </a:r>
            <a:r>
              <a:rPr lang="en-US" altLang="zh-CN" sz="3000" baseline="30000" dirty="0" smtClean="0">
                <a:latin typeface="Times New Roman" pitchFamily="18" charset="0"/>
                <a:cs typeface="Times New Roman" pitchFamily="18" charset="0"/>
              </a:rPr>
              <a:t>3</a:t>
            </a:r>
            <a:r>
              <a:rPr lang="en-US" altLang="zh-CN" sz="3000" dirty="0" smtClean="0">
                <a:latin typeface="Times New Roman" pitchFamily="18" charset="0"/>
                <a:cs typeface="Times New Roman" pitchFamily="18" charset="0"/>
              </a:rPr>
              <a:t>/s</a:t>
            </a:r>
            <a:r>
              <a:rPr lang="zh-CN" altLang="zh-CN" sz="3000" dirty="0" smtClean="0">
                <a:latin typeface="Times New Roman" pitchFamily="18" charset="0"/>
                <a:cs typeface="Times New Roman" pitchFamily="18" charset="0"/>
              </a:rPr>
              <a:t>，在图</a:t>
            </a:r>
            <a:r>
              <a:rPr lang="en-US" altLang="zh-CN" sz="3000" dirty="0" smtClean="0">
                <a:latin typeface="Times New Roman" pitchFamily="18" charset="0"/>
                <a:cs typeface="Times New Roman" pitchFamily="18" charset="0"/>
              </a:rPr>
              <a:t>1.5</a:t>
            </a:r>
            <a:r>
              <a:rPr lang="zh-CN" altLang="zh-CN" sz="3000" dirty="0" smtClean="0">
                <a:latin typeface="Times New Roman" pitchFamily="18" charset="0"/>
                <a:cs typeface="Times New Roman" pitchFamily="18" charset="0"/>
              </a:rPr>
              <a:t>上查得</a:t>
            </a:r>
            <a:r>
              <a:rPr lang="en-US" altLang="zh-CN" sz="3000" i="1" dirty="0" smtClean="0">
                <a:latin typeface="Times New Roman" pitchFamily="18" charset="0"/>
                <a:cs typeface="Times New Roman" pitchFamily="18" charset="0"/>
              </a:rPr>
              <a:t>∆t</a:t>
            </a:r>
            <a:r>
              <a:rPr lang="en-US" altLang="zh-CN" sz="3000" dirty="0" smtClean="0">
                <a:latin typeface="Times New Roman" pitchFamily="18" charset="0"/>
                <a:cs typeface="Times New Roman" pitchFamily="18" charset="0"/>
              </a:rPr>
              <a:t>=2</a:t>
            </a:r>
            <a:r>
              <a:rPr lang="zh-CN" altLang="zh-CN" sz="3000" dirty="0" smtClean="0">
                <a:latin typeface="Times New Roman" pitchFamily="18" charset="0"/>
                <a:cs typeface="Times New Roman" pitchFamily="18" charset="0"/>
              </a:rPr>
              <a:t>小时，该时段初的</a:t>
            </a:r>
            <a:r>
              <a:rPr lang="en-US" altLang="zh-CN" sz="3000" i="1" dirty="0" smtClean="0">
                <a:latin typeface="Times New Roman" pitchFamily="18" charset="0"/>
                <a:cs typeface="Times New Roman" pitchFamily="18" charset="0"/>
              </a:rPr>
              <a:t>V</a:t>
            </a:r>
            <a:r>
              <a:rPr lang="en-US" altLang="zh-CN" sz="3000" i="1" baseline="-25000" dirty="0" smtClean="0">
                <a:latin typeface="Times New Roman" pitchFamily="18" charset="0"/>
                <a:cs typeface="Times New Roman" pitchFamily="18" charset="0"/>
              </a:rPr>
              <a:t>1</a:t>
            </a:r>
            <a:r>
              <a:rPr lang="en-US" altLang="zh-CN" sz="3000" dirty="0" smtClean="0">
                <a:latin typeface="Times New Roman" pitchFamily="18" charset="0"/>
                <a:cs typeface="Times New Roman" pitchFamily="18" charset="0"/>
              </a:rPr>
              <a:t>=269.18×106m</a:t>
            </a:r>
            <a:r>
              <a:rPr lang="en-US" altLang="zh-CN" sz="3000" baseline="30000" dirty="0" smtClean="0">
                <a:latin typeface="Times New Roman" pitchFamily="18" charset="0"/>
                <a:cs typeface="Times New Roman" pitchFamily="18" charset="0"/>
              </a:rPr>
              <a:t>3</a:t>
            </a:r>
            <a:r>
              <a:rPr lang="zh-CN" altLang="zh-CN" sz="3000" dirty="0" smtClean="0">
                <a:latin typeface="Times New Roman" pitchFamily="18" charset="0"/>
                <a:cs typeface="Times New Roman" pitchFamily="18" charset="0"/>
              </a:rPr>
              <a:t>，</a:t>
            </a:r>
            <a:r>
              <a:rPr lang="en-US" altLang="zh-CN" sz="3000" i="1" dirty="0" smtClean="0">
                <a:latin typeface="Times New Roman" pitchFamily="18" charset="0"/>
                <a:cs typeface="Times New Roman" pitchFamily="18" charset="0"/>
              </a:rPr>
              <a:t>q</a:t>
            </a:r>
            <a:r>
              <a:rPr lang="en-US" altLang="zh-CN" sz="3000" i="1" baseline="-25000" dirty="0" smtClean="0">
                <a:latin typeface="Times New Roman" pitchFamily="18" charset="0"/>
                <a:cs typeface="Times New Roman" pitchFamily="18" charset="0"/>
              </a:rPr>
              <a:t>1</a:t>
            </a:r>
            <a:r>
              <a:rPr lang="en-US" altLang="zh-CN" sz="3000" dirty="0" smtClean="0">
                <a:latin typeface="Times New Roman" pitchFamily="18" charset="0"/>
                <a:cs typeface="Times New Roman" pitchFamily="18" charset="0"/>
              </a:rPr>
              <a:t>=240m</a:t>
            </a:r>
            <a:r>
              <a:rPr lang="en-US" altLang="zh-CN" sz="3000" baseline="30000" dirty="0" smtClean="0">
                <a:latin typeface="Times New Roman" pitchFamily="18" charset="0"/>
                <a:cs typeface="Times New Roman" pitchFamily="18" charset="0"/>
              </a:rPr>
              <a:t>3</a:t>
            </a:r>
            <a:r>
              <a:rPr lang="en-US" altLang="zh-CN" sz="3000" dirty="0" smtClean="0">
                <a:latin typeface="Times New Roman" pitchFamily="18" charset="0"/>
                <a:cs typeface="Times New Roman" pitchFamily="18" charset="0"/>
              </a:rPr>
              <a:t>/s</a:t>
            </a:r>
            <a:r>
              <a:rPr lang="zh-CN" altLang="zh-CN" sz="3000" dirty="0" smtClean="0">
                <a:latin typeface="Times New Roman" pitchFamily="18" charset="0"/>
                <a:cs typeface="Times New Roman" pitchFamily="18" charset="0"/>
              </a:rPr>
              <a:t>，</a:t>
            </a:r>
            <a:r>
              <a:rPr lang="en-US" altLang="zh-CN" sz="3000" i="1" dirty="0" smtClean="0">
                <a:latin typeface="Times New Roman" pitchFamily="18" charset="0"/>
                <a:cs typeface="Times New Roman" pitchFamily="18" charset="0"/>
              </a:rPr>
              <a:t>Q</a:t>
            </a:r>
            <a:r>
              <a:rPr lang="en-US" altLang="zh-CN" sz="3000" i="1" baseline="-25000" dirty="0" smtClean="0">
                <a:latin typeface="Times New Roman" pitchFamily="18" charset="0"/>
                <a:cs typeface="Times New Roman" pitchFamily="18" charset="0"/>
              </a:rPr>
              <a:t>1</a:t>
            </a:r>
            <a:r>
              <a:rPr lang="en-US" altLang="zh-CN" sz="3000" dirty="0" smtClean="0">
                <a:latin typeface="Times New Roman" pitchFamily="18" charset="0"/>
                <a:cs typeface="Times New Roman" pitchFamily="18" charset="0"/>
              </a:rPr>
              <a:t>=279m</a:t>
            </a:r>
            <a:r>
              <a:rPr lang="en-US" altLang="zh-CN" sz="3000" baseline="30000" dirty="0" smtClean="0">
                <a:latin typeface="Times New Roman" pitchFamily="18" charset="0"/>
                <a:cs typeface="Times New Roman" pitchFamily="18" charset="0"/>
              </a:rPr>
              <a:t>3</a:t>
            </a:r>
            <a:r>
              <a:rPr lang="en-US" altLang="zh-CN" sz="3000" dirty="0" smtClean="0">
                <a:latin typeface="Times New Roman" pitchFamily="18" charset="0"/>
                <a:cs typeface="Times New Roman" pitchFamily="18" charset="0"/>
              </a:rPr>
              <a:t>/s</a:t>
            </a:r>
            <a:r>
              <a:rPr lang="zh-CN" altLang="zh-CN" sz="3000" dirty="0" smtClean="0">
                <a:latin typeface="Times New Roman" pitchFamily="18" charset="0"/>
                <a:cs typeface="Times New Roman" pitchFamily="18" charset="0"/>
              </a:rPr>
              <a:t>代入式（</a:t>
            </a:r>
            <a:r>
              <a:rPr lang="en-US" altLang="zh-CN" sz="3000" dirty="0" smtClean="0">
                <a:latin typeface="Times New Roman" pitchFamily="18" charset="0"/>
                <a:cs typeface="Times New Roman" pitchFamily="18" charset="0"/>
              </a:rPr>
              <a:t>1.1</a:t>
            </a:r>
            <a:r>
              <a:rPr lang="zh-CN" altLang="zh-CN" sz="3000" dirty="0" smtClean="0">
                <a:latin typeface="Times New Roman" pitchFamily="18" charset="0"/>
                <a:cs typeface="Times New Roman" pitchFamily="18" charset="0"/>
              </a:rPr>
              <a:t>）得</a:t>
            </a:r>
          </a:p>
          <a:p>
            <a:pPr>
              <a:buNone/>
            </a:pPr>
            <a:endParaRPr lang="zh-CN" altLang="en-US" dirty="0"/>
          </a:p>
        </p:txBody>
      </p:sp>
      <p:pic>
        <p:nvPicPr>
          <p:cNvPr id="4" name="Picture 7"/>
          <p:cNvPicPr>
            <a:picLocks noChangeAspect="1" noChangeArrowheads="1"/>
          </p:cNvPicPr>
          <p:nvPr/>
        </p:nvPicPr>
        <p:blipFill>
          <a:blip r:embed="rId2" cstate="print"/>
          <a:srcRect/>
          <a:stretch>
            <a:fillRect/>
          </a:stretch>
        </p:blipFill>
        <p:spPr bwMode="auto">
          <a:xfrm>
            <a:off x="251519" y="5805264"/>
            <a:ext cx="8892481" cy="6690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1" descr="C:\Users\Administrator\AppData\Roaming\Tencent\Users\792138267\QQ\WinTemp\RichOle\@GW)B~B}(]TH~{(_H9DP[GV.png"/>
          <p:cNvPicPr>
            <a:picLocks noChangeAspect="1" noChangeArrowheads="1"/>
          </p:cNvPicPr>
          <p:nvPr/>
        </p:nvPicPr>
        <p:blipFill>
          <a:blip r:embed="rId2" cstate="print"/>
          <a:srcRect/>
          <a:stretch>
            <a:fillRect/>
          </a:stretch>
        </p:blipFill>
        <p:spPr bwMode="auto">
          <a:xfrm>
            <a:off x="2051720" y="548680"/>
            <a:ext cx="5184576" cy="4477108"/>
          </a:xfrm>
          <a:prstGeom prst="rect">
            <a:avLst/>
          </a:prstGeom>
          <a:noFill/>
        </p:spPr>
      </p:pic>
      <p:sp>
        <p:nvSpPr>
          <p:cNvPr id="5" name="TextBox 4"/>
          <p:cNvSpPr txBox="1"/>
          <p:nvPr/>
        </p:nvSpPr>
        <p:spPr>
          <a:xfrm>
            <a:off x="899592" y="5301208"/>
            <a:ext cx="7545655" cy="1169551"/>
          </a:xfrm>
          <a:prstGeom prst="rect">
            <a:avLst/>
          </a:prstGeom>
          <a:noFill/>
        </p:spPr>
        <p:txBody>
          <a:bodyPr wrap="none" rtlCol="0">
            <a:spAutoFit/>
          </a:bodyPr>
          <a:lstStyle/>
          <a:p>
            <a:r>
              <a:rPr lang="zh-CN" altLang="zh-CN" sz="2800" dirty="0" smtClean="0">
                <a:latin typeface="Times New Roman" pitchFamily="18" charset="0"/>
                <a:cs typeface="Times New Roman" pitchFamily="18" charset="0"/>
              </a:rPr>
              <a:t>图</a:t>
            </a:r>
            <a:r>
              <a:rPr lang="en-US" altLang="zh-CN" sz="2800" dirty="0" smtClean="0">
                <a:latin typeface="Times New Roman" pitchFamily="18" charset="0"/>
                <a:cs typeface="Times New Roman" pitchFamily="18" charset="0"/>
              </a:rPr>
              <a:t>1.5 </a:t>
            </a:r>
            <a:r>
              <a:rPr lang="zh-CN" altLang="zh-CN" sz="2800" dirty="0" smtClean="0">
                <a:latin typeface="Times New Roman" pitchFamily="18" charset="0"/>
                <a:cs typeface="Times New Roman" pitchFamily="18" charset="0"/>
              </a:rPr>
              <a:t>某水库设计洪水过程线及下泄流量过程线</a:t>
            </a:r>
          </a:p>
          <a:p>
            <a:pPr algn="ctr"/>
            <a:r>
              <a:rPr lang="en-US" altLang="zh-CN" sz="2400" dirty="0" smtClean="0">
                <a:latin typeface="Times New Roman" pitchFamily="18" charset="0"/>
                <a:cs typeface="Times New Roman" pitchFamily="18" charset="0"/>
              </a:rPr>
              <a:t>1-</a:t>
            </a:r>
            <a:r>
              <a:rPr lang="zh-CN" altLang="zh-CN" sz="2400" dirty="0" smtClean="0">
                <a:latin typeface="Times New Roman" pitchFamily="18" charset="0"/>
                <a:cs typeface="Times New Roman" pitchFamily="18" charset="0"/>
              </a:rPr>
              <a:t>设计洪水过程线</a:t>
            </a:r>
            <a:r>
              <a:rPr lang="en-US" altLang="zh-CN" sz="2400" dirty="0" smtClean="0">
                <a:latin typeface="Times New Roman" pitchFamily="18" charset="0"/>
                <a:cs typeface="Times New Roman" pitchFamily="18" charset="0"/>
              </a:rPr>
              <a:t>Q(t)</a:t>
            </a:r>
            <a:r>
              <a:rPr lang="zh-CN" altLang="zh-CN" sz="2400" dirty="0" smtClean="0">
                <a:latin typeface="Times New Roman" pitchFamily="18" charset="0"/>
                <a:cs typeface="Times New Roman" pitchFamily="18" charset="0"/>
              </a:rPr>
              <a:t>；</a:t>
            </a:r>
            <a:r>
              <a:rPr lang="en-US" altLang="zh-CN" sz="2400" dirty="0" smtClean="0">
                <a:latin typeface="Times New Roman" pitchFamily="18" charset="0"/>
                <a:cs typeface="Times New Roman" pitchFamily="18" charset="0"/>
              </a:rPr>
              <a:t>2-</a:t>
            </a:r>
            <a:r>
              <a:rPr lang="zh-CN" altLang="zh-CN" sz="2400" dirty="0" smtClean="0">
                <a:latin typeface="Times New Roman" pitchFamily="18" charset="0"/>
                <a:cs typeface="Times New Roman" pitchFamily="18" charset="0"/>
              </a:rPr>
              <a:t>下泄流量过程线</a:t>
            </a:r>
            <a:r>
              <a:rPr lang="en-US" altLang="zh-CN" sz="2400" dirty="0" smtClean="0">
                <a:latin typeface="Times New Roman" pitchFamily="18" charset="0"/>
                <a:cs typeface="Times New Roman" pitchFamily="18" charset="0"/>
              </a:rPr>
              <a:t>q</a:t>
            </a:r>
            <a:r>
              <a:rPr lang="zh-CN" altLang="zh-CN" sz="2400" dirty="0" smtClean="0">
                <a:latin typeface="Times New Roman" pitchFamily="18" charset="0"/>
                <a:cs typeface="Times New Roman" pitchFamily="18" charset="0"/>
              </a:rPr>
              <a:t>（</a:t>
            </a:r>
            <a:r>
              <a:rPr lang="en-US" altLang="zh-CN" sz="2400" dirty="0" smtClean="0">
                <a:latin typeface="Times New Roman" pitchFamily="18" charset="0"/>
                <a:cs typeface="Times New Roman" pitchFamily="18" charset="0"/>
              </a:rPr>
              <a:t>t</a:t>
            </a:r>
            <a:r>
              <a:rPr lang="zh-CN" altLang="zh-CN" sz="2400" dirty="0" smtClean="0">
                <a:latin typeface="Times New Roman" pitchFamily="18" charset="0"/>
                <a:cs typeface="Times New Roman" pitchFamily="18" charset="0"/>
              </a:rPr>
              <a:t>）</a:t>
            </a: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23528" y="836712"/>
            <a:ext cx="8568952" cy="5970865"/>
          </a:xfrm>
          <a:prstGeom prst="rect">
            <a:avLst/>
          </a:prstGeom>
          <a:noFill/>
        </p:spPr>
        <p:txBody>
          <a:bodyPr wrap="square" rtlCol="0">
            <a:spAutoFit/>
          </a:bodyPr>
          <a:lstStyle/>
          <a:p>
            <a:pPr algn="just"/>
            <a:r>
              <a:rPr lang="zh-CN" altLang="zh-CN" sz="2800" dirty="0" smtClean="0">
                <a:latin typeface="Times New Roman" pitchFamily="18" charset="0"/>
                <a:cs typeface="Times New Roman" pitchFamily="18" charset="0"/>
              </a:rPr>
              <a:t>依此在图</a:t>
            </a:r>
            <a:r>
              <a:rPr lang="en-US" altLang="zh-CN" sz="2800" dirty="0" smtClean="0">
                <a:latin typeface="Times New Roman" pitchFamily="18" charset="0"/>
                <a:cs typeface="Times New Roman" pitchFamily="18" charset="0"/>
              </a:rPr>
              <a:t>1.4</a:t>
            </a:r>
            <a:r>
              <a:rPr lang="zh-CN" altLang="zh-CN" sz="2800" dirty="0" smtClean="0">
                <a:latin typeface="Times New Roman" pitchFamily="18" charset="0"/>
                <a:cs typeface="Times New Roman" pitchFamily="18" charset="0"/>
              </a:rPr>
              <a:t>的</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线上查得</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=250m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与假设的</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即</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相符。故</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=250m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即为所求，其出现时间在第</a:t>
            </a:r>
            <a:r>
              <a:rPr lang="en-US" altLang="zh-CN" sz="2800" dirty="0" smtClean="0">
                <a:latin typeface="Times New Roman" pitchFamily="18" charset="0"/>
                <a:cs typeface="Times New Roman" pitchFamily="18" charset="0"/>
              </a:rPr>
              <a:t>38</a:t>
            </a:r>
            <a:r>
              <a:rPr lang="zh-CN" altLang="zh-CN" sz="2800" dirty="0" smtClean="0">
                <a:latin typeface="Times New Roman" pitchFamily="18" charset="0"/>
                <a:cs typeface="Times New Roman" pitchFamily="18" charset="0"/>
              </a:rPr>
              <a:t>小时。</a:t>
            </a:r>
          </a:p>
          <a:p>
            <a:pPr algn="just"/>
            <a:r>
              <a:rPr lang="zh-CN" altLang="zh-CN" sz="2800" dirty="0" smtClean="0">
                <a:latin typeface="Times New Roman" pitchFamily="18" charset="0"/>
                <a:cs typeface="Times New Roman" pitchFamily="18" charset="0"/>
              </a:rPr>
              <a:t>以后仍采用与第</a:t>
            </a: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步同样的方法，对</a:t>
            </a:r>
            <a:r>
              <a:rPr lang="en-US" altLang="zh-CN" sz="2800" dirty="0" smtClean="0">
                <a:latin typeface="Times New Roman" pitchFamily="18" charset="0"/>
                <a:cs typeface="Times New Roman" pitchFamily="18" charset="0"/>
              </a:rPr>
              <a:t>38</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48</a:t>
            </a:r>
            <a:r>
              <a:rPr lang="zh-CN" altLang="zh-CN" sz="2800" dirty="0" smtClean="0">
                <a:latin typeface="Times New Roman" pitchFamily="18" charset="0"/>
                <a:cs typeface="Times New Roman" pitchFamily="18" charset="0"/>
              </a:rPr>
              <a:t>小时时段进行试算，求得第</a:t>
            </a:r>
            <a:r>
              <a:rPr lang="en-US" altLang="zh-CN" sz="2800" dirty="0" smtClean="0">
                <a:latin typeface="Times New Roman" pitchFamily="18" charset="0"/>
                <a:cs typeface="Times New Roman" pitchFamily="18" charset="0"/>
              </a:rPr>
              <a:t>48</a:t>
            </a:r>
            <a:r>
              <a:rPr lang="zh-CN" altLang="zh-CN" sz="2800" dirty="0" smtClean="0">
                <a:latin typeface="Times New Roman" pitchFamily="18" charset="0"/>
                <a:cs typeface="Times New Roman" pitchFamily="18" charset="0"/>
              </a:rPr>
              <a:t>小时的</a:t>
            </a:r>
            <a:r>
              <a:rPr lang="en-US" altLang="zh-CN" sz="2800" i="1" dirty="0" smtClean="0">
                <a:latin typeface="Times New Roman" pitchFamily="18" charset="0"/>
                <a:cs typeface="Times New Roman" pitchFamily="18" charset="0"/>
              </a:rPr>
              <a:t>q</a:t>
            </a:r>
            <a:r>
              <a:rPr lang="en-US" altLang="zh-CN" sz="2800" dirty="0" smtClean="0">
                <a:latin typeface="Times New Roman" pitchFamily="18" charset="0"/>
                <a:cs typeface="Times New Roman" pitchFamily="18" charset="0"/>
              </a:rPr>
              <a:t>=230m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，图</a:t>
            </a:r>
            <a:r>
              <a:rPr lang="en-US" altLang="zh-CN" sz="2800" dirty="0" smtClean="0">
                <a:latin typeface="Times New Roman" pitchFamily="18" charset="0"/>
                <a:cs typeface="Times New Roman" pitchFamily="18" charset="0"/>
              </a:rPr>
              <a:t>1.5</a:t>
            </a:r>
            <a:r>
              <a:rPr lang="zh-CN" altLang="zh-CN" sz="2800" dirty="0" smtClean="0">
                <a:latin typeface="Times New Roman" pitchFamily="18" charset="0"/>
                <a:cs typeface="Times New Roman" pitchFamily="18" charset="0"/>
              </a:rPr>
              <a:t>中</a:t>
            </a:r>
            <a:r>
              <a:rPr lang="en-US" altLang="zh-CN" sz="2800" dirty="0" smtClean="0">
                <a:latin typeface="Times New Roman" pitchFamily="18" charset="0"/>
                <a:cs typeface="Times New Roman" pitchFamily="18" charset="0"/>
              </a:rPr>
              <a:t>36</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48</a:t>
            </a:r>
            <a:r>
              <a:rPr lang="zh-CN" altLang="zh-CN" sz="2800" dirty="0" smtClean="0">
                <a:latin typeface="Times New Roman" pitchFamily="18" charset="0"/>
                <a:cs typeface="Times New Roman" pitchFamily="18" charset="0"/>
              </a:rPr>
              <a:t>小时用实线绘出的</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，代表该时段正确的下泄流量过程。</a:t>
            </a:r>
            <a:endParaRPr lang="en-US" altLang="zh-CN" sz="2800" dirty="0" smtClean="0">
              <a:latin typeface="Times New Roman" pitchFamily="18" charset="0"/>
              <a:cs typeface="Times New Roman" pitchFamily="18" charset="0"/>
            </a:endParaRPr>
          </a:p>
          <a:p>
            <a:pPr algn="just"/>
            <a:r>
              <a:rPr lang="en-US" altLang="zh-CN" sz="2800" dirty="0" smtClean="0">
                <a:latin typeface="Times New Roman" pitchFamily="18" charset="0"/>
                <a:cs typeface="Times New Roman" pitchFamily="18" charset="0"/>
              </a:rPr>
              <a:t>(6)</a:t>
            </a:r>
            <a:r>
              <a:rPr lang="zh-CN" altLang="zh-CN" sz="2800" dirty="0" smtClean="0">
                <a:latin typeface="Times New Roman" pitchFamily="18" charset="0"/>
                <a:cs typeface="Times New Roman" pitchFamily="18" charset="0"/>
              </a:rPr>
              <a:t>推求设计防洪库容</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设</a:t>
            </a:r>
            <a:r>
              <a:rPr lang="zh-CN" altLang="zh-CN" sz="2800" dirty="0" smtClean="0">
                <a:latin typeface="Times New Roman" pitchFamily="18" charset="0"/>
                <a:cs typeface="Times New Roman" pitchFamily="18" charset="0"/>
              </a:rPr>
              <a:t>和设计洪水位</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设</a:t>
            </a:r>
            <a:r>
              <a:rPr lang="zh-CN" altLang="zh-CN" sz="2800" dirty="0" smtClean="0">
                <a:latin typeface="Times New Roman" pitchFamily="18" charset="0"/>
                <a:cs typeface="Times New Roman" pitchFamily="18" charset="0"/>
              </a:rPr>
              <a:t>，按</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en-US" altLang="zh-CN" sz="2800" dirty="0" smtClean="0">
                <a:latin typeface="Times New Roman" pitchFamily="18" charset="0"/>
                <a:cs typeface="Times New Roman" pitchFamily="18" charset="0"/>
              </a:rPr>
              <a:t>=250m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从图</a:t>
            </a:r>
            <a:r>
              <a:rPr lang="en-US" altLang="zh-CN" sz="2800" dirty="0" smtClean="0">
                <a:latin typeface="Times New Roman" pitchFamily="18" charset="0"/>
                <a:cs typeface="Times New Roman" pitchFamily="18" charset="0"/>
              </a:rPr>
              <a:t>1.4</a:t>
            </a:r>
            <a:r>
              <a:rPr lang="zh-CN" altLang="zh-CN" sz="2800" dirty="0" smtClean="0">
                <a:latin typeface="Times New Roman" pitchFamily="18" charset="0"/>
                <a:cs typeface="Times New Roman" pitchFamily="18" charset="0"/>
              </a:rPr>
              <a:t>的</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线上查得相应的总库容</a:t>
            </a:r>
            <a:r>
              <a:rPr lang="en-US" altLang="zh-CN" sz="2800" i="1" dirty="0" err="1" smtClean="0">
                <a:latin typeface="Times New Roman" pitchFamily="18" charset="0"/>
                <a:cs typeface="Times New Roman" pitchFamily="18" charset="0"/>
              </a:rPr>
              <a:t>V</a:t>
            </a:r>
            <a:r>
              <a:rPr lang="en-US" altLang="zh-CN" sz="2800" i="1" baseline="-25000" dirty="0" err="1" smtClean="0">
                <a:latin typeface="Times New Roman" pitchFamily="18" charset="0"/>
                <a:cs typeface="Times New Roman" pitchFamily="18" charset="0"/>
              </a:rPr>
              <a:t>m</a:t>
            </a:r>
            <a:r>
              <a:rPr lang="en-US" altLang="zh-CN" sz="2800" dirty="0" smtClean="0">
                <a:latin typeface="Times New Roman" pitchFamily="18" charset="0"/>
                <a:cs typeface="Times New Roman" pitchFamily="18" charset="0"/>
              </a:rPr>
              <a:t>=279.32×10</a:t>
            </a:r>
            <a:r>
              <a:rPr lang="en-US" altLang="zh-CN" sz="2800" baseline="30000" dirty="0" smtClean="0">
                <a:latin typeface="Times New Roman" pitchFamily="18" charset="0"/>
                <a:cs typeface="Times New Roman" pitchFamily="18" charset="0"/>
              </a:rPr>
              <a:t>6</a:t>
            </a:r>
            <a:r>
              <a:rPr lang="en-US" altLang="zh-CN" sz="2800" dirty="0" smtClean="0">
                <a:latin typeface="Times New Roman" pitchFamily="18" charset="0"/>
                <a:cs typeface="Times New Roman" pitchFamily="18" charset="0"/>
              </a:rPr>
              <a:t>m</a:t>
            </a:r>
            <a:r>
              <a:rPr lang="en-US" altLang="zh-CN" sz="2800" baseline="300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，减去堰顶高程以下的库容即得</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设</a:t>
            </a:r>
            <a:r>
              <a:rPr lang="en-US" altLang="zh-CN" sz="2800" dirty="0" smtClean="0">
                <a:latin typeface="Times New Roman" pitchFamily="18" charset="0"/>
                <a:cs typeface="Times New Roman" pitchFamily="18" charset="0"/>
              </a:rPr>
              <a:t>=32.32×10</a:t>
            </a:r>
            <a:r>
              <a:rPr lang="en-US" altLang="zh-CN" sz="2800" baseline="30000" dirty="0" smtClean="0">
                <a:latin typeface="Times New Roman" pitchFamily="18" charset="0"/>
                <a:cs typeface="Times New Roman" pitchFamily="18" charset="0"/>
              </a:rPr>
              <a:t>6</a:t>
            </a:r>
            <a:r>
              <a:rPr lang="en-US" altLang="zh-CN" sz="2800" dirty="0" smtClean="0">
                <a:latin typeface="Times New Roman" pitchFamily="18" charset="0"/>
                <a:cs typeface="Times New Roman" pitchFamily="18" charset="0"/>
              </a:rPr>
              <a:t>m</a:t>
            </a:r>
            <a:r>
              <a:rPr lang="en-US" altLang="zh-CN" sz="2800" baseline="300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；由</a:t>
            </a:r>
            <a:r>
              <a:rPr lang="en-US" altLang="zh-CN" sz="2800" i="1" dirty="0" err="1" smtClean="0">
                <a:latin typeface="Times New Roman" pitchFamily="18" charset="0"/>
                <a:cs typeface="Times New Roman" pitchFamily="18" charset="0"/>
              </a:rPr>
              <a:t>V</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值从图</a:t>
            </a:r>
            <a:r>
              <a:rPr lang="en-US" altLang="zh-CN" sz="2800" dirty="0" smtClean="0">
                <a:latin typeface="Times New Roman" pitchFamily="18" charset="0"/>
                <a:cs typeface="Times New Roman" pitchFamily="18" charset="0"/>
              </a:rPr>
              <a:t>1.4</a:t>
            </a:r>
            <a:r>
              <a:rPr lang="zh-CN" altLang="zh-CN" sz="2800" dirty="0" smtClean="0">
                <a:latin typeface="Times New Roman" pitchFamily="18" charset="0"/>
                <a:cs typeface="Times New Roman" pitchFamily="18" charset="0"/>
              </a:rPr>
              <a:t>的</a:t>
            </a:r>
            <a:r>
              <a:rPr lang="en-US" altLang="zh-CN" sz="2800" i="1" dirty="0" smtClean="0">
                <a:latin typeface="Times New Roman" pitchFamily="18" charset="0"/>
                <a:cs typeface="Times New Roman" pitchFamily="18" charset="0"/>
              </a:rPr>
              <a:t>Z</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线上查得</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设</a:t>
            </a:r>
            <a:r>
              <a:rPr lang="en-US" altLang="zh-CN" sz="2800" dirty="0" smtClean="0">
                <a:latin typeface="Times New Roman" pitchFamily="18" charset="0"/>
                <a:cs typeface="Times New Roman" pitchFamily="18" charset="0"/>
              </a:rPr>
              <a:t>=118.21m</a:t>
            </a:r>
            <a:r>
              <a:rPr lang="zh-CN" altLang="zh-CN" sz="2800" dirty="0" smtClean="0">
                <a:latin typeface="Times New Roman" pitchFamily="18" charset="0"/>
                <a:cs typeface="Times New Roman" pitchFamily="18" charset="0"/>
              </a:rPr>
              <a:t>。</a:t>
            </a:r>
          </a:p>
          <a:p>
            <a:pPr algn="just"/>
            <a:endParaRPr lang="zh-CN" altLang="zh-CN" sz="2800" dirty="0" smtClean="0">
              <a:latin typeface="Times New Roman" pitchFamily="18" charset="0"/>
              <a:cs typeface="Times New Roman" pitchFamily="18" charset="0"/>
            </a:endParaRPr>
          </a:p>
          <a:p>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7"/>
            <a:ext cx="8229600" cy="2520280"/>
          </a:xfrm>
        </p:spPr>
        <p:txBody>
          <a:bodyPr/>
          <a:lstStyle/>
          <a:p>
            <a:pPr>
              <a:buNone/>
            </a:pPr>
            <a:r>
              <a:rPr lang="en-US" altLang="zh-CN" b="1" dirty="0" smtClean="0">
                <a:latin typeface="Times New Roman" pitchFamily="18" charset="0"/>
                <a:cs typeface="Times New Roman" pitchFamily="18" charset="0"/>
              </a:rPr>
              <a:t>2</a:t>
            </a:r>
            <a:r>
              <a:rPr lang="zh-CN" altLang="zh-CN" b="1" dirty="0" smtClean="0">
                <a:latin typeface="Times New Roman" pitchFamily="18" charset="0"/>
                <a:cs typeface="Times New Roman" pitchFamily="18" charset="0"/>
              </a:rPr>
              <a:t>、图解分析法</a:t>
            </a:r>
            <a:r>
              <a:rPr lang="en-US" altLang="zh-CN" b="1" dirty="0" smtClean="0">
                <a:latin typeface="Times New Roman" pitchFamily="18" charset="0"/>
                <a:cs typeface="Times New Roman" pitchFamily="18" charset="0"/>
              </a:rPr>
              <a:t>(</a:t>
            </a:r>
            <a:r>
              <a:rPr lang="zh-CN" altLang="zh-CN" b="1" dirty="0" smtClean="0">
                <a:latin typeface="Times New Roman" pitchFamily="18" charset="0"/>
                <a:cs typeface="Times New Roman" pitchFamily="18" charset="0"/>
              </a:rPr>
              <a:t>又称半图解法</a:t>
            </a:r>
            <a:r>
              <a:rPr lang="en-US" altLang="zh-CN" b="1" dirty="0" smtClean="0">
                <a:latin typeface="Times New Roman" pitchFamily="18" charset="0"/>
                <a:cs typeface="Times New Roman" pitchFamily="18" charset="0"/>
              </a:rPr>
              <a:t>)</a:t>
            </a:r>
            <a:endParaRPr lang="zh-CN" altLang="zh-CN" dirty="0" smtClean="0">
              <a:latin typeface="Times New Roman" pitchFamily="18" charset="0"/>
              <a:cs typeface="Times New Roman" pitchFamily="18" charset="0"/>
            </a:endParaRPr>
          </a:p>
          <a:p>
            <a:pPr marL="0" indent="576000" algn="just">
              <a:buNone/>
            </a:pPr>
            <a:r>
              <a:rPr lang="zh-CN" altLang="zh-CN" sz="2800" dirty="0" smtClean="0"/>
              <a:t>本文介绍波达波夫的图解分析法，便于读者了解该类方法的性质，应用时可以根据具体情况加以采用及改换。</a:t>
            </a:r>
            <a:endParaRPr lang="en-US" altLang="zh-CN" sz="2800" dirty="0" smtClean="0"/>
          </a:p>
          <a:p>
            <a:pPr marL="0" indent="576000" algn="just">
              <a:buNone/>
            </a:pPr>
            <a:r>
              <a:rPr lang="zh-CN" altLang="zh-CN" sz="2800" dirty="0" smtClean="0">
                <a:latin typeface="Times New Roman" pitchFamily="18" charset="0"/>
                <a:cs typeface="Times New Roman" pitchFamily="18" charset="0"/>
              </a:rPr>
              <a:t>若将式</a:t>
            </a:r>
            <a:r>
              <a:rPr lang="en-US" altLang="zh-CN" sz="2800" dirty="0" smtClean="0">
                <a:latin typeface="Times New Roman" pitchFamily="18" charset="0"/>
                <a:cs typeface="Times New Roman" pitchFamily="18" charset="0"/>
              </a:rPr>
              <a:t>(1.1)</a:t>
            </a:r>
            <a:r>
              <a:rPr lang="zh-CN" altLang="zh-CN" sz="2800" dirty="0" smtClean="0">
                <a:latin typeface="Times New Roman" pitchFamily="18" charset="0"/>
                <a:cs typeface="Times New Roman" pitchFamily="18" charset="0"/>
              </a:rPr>
              <a:t>整理移项，可写为</a:t>
            </a:r>
          </a:p>
          <a:p>
            <a:pPr marL="0" indent="576000" algn="just">
              <a:buNone/>
            </a:pPr>
            <a:endParaRPr lang="zh-CN" altLang="en-US" sz="2800" dirty="0"/>
          </a:p>
        </p:txBody>
      </p:sp>
      <p:pic>
        <p:nvPicPr>
          <p:cNvPr id="9218" name="Picture 2"/>
          <p:cNvPicPr>
            <a:picLocks noChangeAspect="1" noChangeArrowheads="1"/>
          </p:cNvPicPr>
          <p:nvPr/>
        </p:nvPicPr>
        <p:blipFill>
          <a:blip r:embed="rId2" cstate="print"/>
          <a:srcRect/>
          <a:stretch>
            <a:fillRect/>
          </a:stretch>
        </p:blipFill>
        <p:spPr bwMode="auto">
          <a:xfrm>
            <a:off x="0" y="3140968"/>
            <a:ext cx="9124684" cy="699319"/>
          </a:xfrm>
          <a:prstGeom prst="rect">
            <a:avLst/>
          </a:prstGeom>
          <a:noFill/>
          <a:ln w="9525">
            <a:noFill/>
            <a:miter lim="800000"/>
            <a:headEnd/>
            <a:tailEnd/>
          </a:ln>
          <a:effectLst/>
        </p:spPr>
      </p:pic>
      <p:sp>
        <p:nvSpPr>
          <p:cNvPr id="6" name="TextBox 5"/>
          <p:cNvSpPr txBox="1"/>
          <p:nvPr/>
        </p:nvSpPr>
        <p:spPr>
          <a:xfrm>
            <a:off x="395536" y="3933056"/>
            <a:ext cx="8208913" cy="1231106"/>
          </a:xfrm>
          <a:prstGeom prst="rect">
            <a:avLst/>
          </a:prstGeom>
          <a:noFill/>
        </p:spPr>
        <p:txBody>
          <a:bodyPr wrap="square" rtlCol="0">
            <a:spAutoFit/>
          </a:bodyPr>
          <a:lstStyle/>
          <a:p>
            <a:r>
              <a:rPr lang="zh-CN" altLang="zh-CN" sz="2800" dirty="0" smtClean="0">
                <a:latin typeface="Times New Roman" pitchFamily="18" charset="0"/>
                <a:cs typeface="Times New Roman" pitchFamily="18" charset="0"/>
              </a:rPr>
              <a:t>由式</a:t>
            </a:r>
            <a:r>
              <a:rPr lang="en-US" altLang="zh-CN" sz="2800" dirty="0" smtClean="0">
                <a:latin typeface="Times New Roman" pitchFamily="18" charset="0"/>
                <a:cs typeface="Times New Roman" pitchFamily="18" charset="0"/>
              </a:rPr>
              <a:t>(1.3)</a:t>
            </a:r>
            <a:r>
              <a:rPr lang="zh-CN" altLang="zh-CN" sz="2800" dirty="0" smtClean="0">
                <a:latin typeface="Times New Roman" pitchFamily="18" charset="0"/>
                <a:cs typeface="Times New Roman" pitchFamily="18" charset="0"/>
              </a:rPr>
              <a:t>可知，</a:t>
            </a:r>
            <a:r>
              <a:rPr lang="en-US" altLang="zh-CN" sz="2800" dirty="0" smtClean="0">
                <a:latin typeface="Times New Roman" pitchFamily="18" charset="0"/>
                <a:cs typeface="Times New Roman" pitchFamily="18" charset="0"/>
              </a:rPr>
              <a:t>V</a:t>
            </a:r>
            <a:r>
              <a:rPr lang="en-US" altLang="zh-CN" sz="2800"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及</a:t>
            </a:r>
            <a:r>
              <a:rPr lang="en-US" altLang="zh-CN" sz="2800" dirty="0" smtClean="0">
                <a:latin typeface="Times New Roman" pitchFamily="18" charset="0"/>
                <a:cs typeface="Times New Roman" pitchFamily="18" charset="0"/>
              </a:rPr>
              <a:t>V</a:t>
            </a:r>
            <a:r>
              <a:rPr lang="en-US" altLang="zh-CN" sz="2800"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均分别为</a:t>
            </a:r>
            <a:r>
              <a:rPr lang="en-US" altLang="zh-CN" sz="2800" dirty="0" smtClean="0">
                <a:latin typeface="Times New Roman" pitchFamily="18" charset="0"/>
                <a:cs typeface="Times New Roman" pitchFamily="18" charset="0"/>
              </a:rPr>
              <a:t>q</a:t>
            </a:r>
            <a:r>
              <a:rPr lang="en-US" altLang="zh-CN" sz="2800"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及</a:t>
            </a:r>
            <a:r>
              <a:rPr lang="en-US" altLang="zh-CN" sz="2800" dirty="0" smtClean="0">
                <a:latin typeface="Times New Roman" pitchFamily="18" charset="0"/>
                <a:cs typeface="Times New Roman" pitchFamily="18" charset="0"/>
              </a:rPr>
              <a:t>q</a:t>
            </a:r>
            <a:r>
              <a:rPr lang="en-US" altLang="zh-CN" sz="2800"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的函数，可写出如下两个函数式：</a:t>
            </a:r>
          </a:p>
          <a:p>
            <a:endParaRPr lang="zh-CN" altLang="en-US" dirty="0"/>
          </a:p>
        </p:txBody>
      </p:sp>
      <p:sp>
        <p:nvSpPr>
          <p:cNvPr id="7" name="TextBox 6"/>
          <p:cNvSpPr txBox="1"/>
          <p:nvPr/>
        </p:nvSpPr>
        <p:spPr>
          <a:xfrm>
            <a:off x="7452320" y="3212976"/>
            <a:ext cx="1374094" cy="523220"/>
          </a:xfrm>
          <a:prstGeom prst="rect">
            <a:avLst/>
          </a:prstGeom>
          <a:noFill/>
        </p:spPr>
        <p:txBody>
          <a:bodyPr wrap="none" rtlCol="0">
            <a:spAutoFit/>
          </a:bodyPr>
          <a:lstStyle/>
          <a:p>
            <a:r>
              <a:rPr lang="zh-CN" altLang="en-US" sz="2800" dirty="0" smtClean="0"/>
              <a:t>（</a:t>
            </a:r>
            <a:r>
              <a:rPr lang="en-US" altLang="zh-CN" sz="2800" dirty="0" smtClean="0"/>
              <a:t>1.5</a:t>
            </a:r>
            <a:r>
              <a:rPr lang="zh-CN" altLang="en-US" sz="2800" dirty="0" smtClean="0"/>
              <a:t>）</a:t>
            </a:r>
            <a:endParaRPr lang="zh-CN" altLang="en-US" sz="2800" dirty="0"/>
          </a:p>
        </p:txBody>
      </p:sp>
      <p:pic>
        <p:nvPicPr>
          <p:cNvPr id="9221" name="Picture 5"/>
          <p:cNvPicPr>
            <a:picLocks noChangeAspect="1" noChangeArrowheads="1"/>
          </p:cNvPicPr>
          <p:nvPr/>
        </p:nvPicPr>
        <p:blipFill>
          <a:blip r:embed="rId3" cstate="print"/>
          <a:srcRect/>
          <a:stretch>
            <a:fillRect/>
          </a:stretch>
        </p:blipFill>
        <p:spPr bwMode="auto">
          <a:xfrm>
            <a:off x="179512" y="4869159"/>
            <a:ext cx="8964488" cy="692577"/>
          </a:xfrm>
          <a:prstGeom prst="rect">
            <a:avLst/>
          </a:prstGeom>
          <a:noFill/>
          <a:ln w="9525">
            <a:noFill/>
            <a:miter lim="800000"/>
            <a:headEnd/>
            <a:tailEnd/>
          </a:ln>
          <a:effectLst/>
        </p:spPr>
      </p:pic>
      <p:pic>
        <p:nvPicPr>
          <p:cNvPr id="9223" name="Picture 7"/>
          <p:cNvPicPr>
            <a:picLocks noChangeAspect="1" noChangeArrowheads="1"/>
          </p:cNvPicPr>
          <p:nvPr/>
        </p:nvPicPr>
        <p:blipFill>
          <a:blip r:embed="rId4" cstate="print"/>
          <a:srcRect/>
          <a:stretch>
            <a:fillRect/>
          </a:stretch>
        </p:blipFill>
        <p:spPr bwMode="auto">
          <a:xfrm>
            <a:off x="179512" y="5661248"/>
            <a:ext cx="9046230" cy="694082"/>
          </a:xfrm>
          <a:prstGeom prst="rect">
            <a:avLst/>
          </a:prstGeom>
          <a:noFill/>
          <a:ln w="9525">
            <a:noFill/>
            <a:miter lim="800000"/>
            <a:headEnd/>
            <a:tailEnd/>
          </a:ln>
          <a:effectLst/>
        </p:spPr>
      </p:pic>
      <p:sp>
        <p:nvSpPr>
          <p:cNvPr id="13" name="TextBox 12"/>
          <p:cNvSpPr txBox="1"/>
          <p:nvPr/>
        </p:nvSpPr>
        <p:spPr>
          <a:xfrm>
            <a:off x="1547664" y="5445224"/>
            <a:ext cx="360040" cy="523220"/>
          </a:xfrm>
          <a:prstGeom prst="rect">
            <a:avLst/>
          </a:prstGeom>
          <a:noFill/>
        </p:spPr>
        <p:txBody>
          <a:bodyPr wrap="square" rtlCol="0">
            <a:spAutoFit/>
          </a:bodyPr>
          <a:lstStyle/>
          <a:p>
            <a:r>
              <a:rPr lang="zh-CN" altLang="en-US" sz="2800" dirty="0" smtClean="0"/>
              <a:t>和</a:t>
            </a:r>
            <a:endParaRPr lang="zh-CN" altLang="en-US" sz="2800" dirty="0"/>
          </a:p>
        </p:txBody>
      </p:sp>
      <p:sp>
        <p:nvSpPr>
          <p:cNvPr id="14" name="矩形 13"/>
          <p:cNvSpPr/>
          <p:nvPr/>
        </p:nvSpPr>
        <p:spPr>
          <a:xfrm>
            <a:off x="7524328" y="5085184"/>
            <a:ext cx="1374094" cy="523220"/>
          </a:xfrm>
          <a:prstGeom prst="rect">
            <a:avLst/>
          </a:prstGeom>
        </p:spPr>
        <p:txBody>
          <a:bodyPr wrap="none">
            <a:spAutoFit/>
          </a:bodyPr>
          <a:lstStyle/>
          <a:p>
            <a:r>
              <a:rPr lang="zh-CN" altLang="en-US" sz="2800" dirty="0" smtClean="0"/>
              <a:t>（</a:t>
            </a:r>
            <a:r>
              <a:rPr lang="en-US" altLang="zh-CN" sz="2800" dirty="0" smtClean="0"/>
              <a:t>1.6</a:t>
            </a:r>
            <a:r>
              <a:rPr lang="zh-CN" altLang="en-US" sz="2800" dirty="0" smtClean="0"/>
              <a:t>）</a:t>
            </a:r>
            <a:endParaRPr lang="zh-CN" altLang="en-US" sz="2800" dirty="0"/>
          </a:p>
        </p:txBody>
      </p:sp>
      <p:sp>
        <p:nvSpPr>
          <p:cNvPr id="15" name="矩形 14"/>
          <p:cNvSpPr/>
          <p:nvPr/>
        </p:nvSpPr>
        <p:spPr>
          <a:xfrm>
            <a:off x="7524328" y="5733256"/>
            <a:ext cx="1374094" cy="523220"/>
          </a:xfrm>
          <a:prstGeom prst="rect">
            <a:avLst/>
          </a:prstGeom>
        </p:spPr>
        <p:txBody>
          <a:bodyPr wrap="none">
            <a:spAutoFit/>
          </a:bodyPr>
          <a:lstStyle/>
          <a:p>
            <a:r>
              <a:rPr lang="zh-CN" altLang="en-US" sz="2800" dirty="0" smtClean="0"/>
              <a:t>（</a:t>
            </a:r>
            <a:r>
              <a:rPr lang="en-US" altLang="zh-CN" sz="2800" dirty="0" smtClean="0"/>
              <a:t>1.7</a:t>
            </a:r>
            <a:r>
              <a:rPr lang="zh-CN" altLang="en-US" sz="2800" dirty="0" smtClean="0"/>
              <a:t>）</a:t>
            </a:r>
            <a:endParaRPr lang="zh-CN" altLang="en-US" sz="2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ea"/>
                <a:ea typeface="+mn-ea"/>
              </a:rPr>
              <a:t>1</a:t>
            </a:r>
            <a:r>
              <a:rPr lang="zh-CN" altLang="en-US" dirty="0" smtClean="0">
                <a:latin typeface="+mn-ea"/>
                <a:ea typeface="+mn-ea"/>
              </a:rPr>
              <a:t>、水库的调洪作用及防洪措施</a:t>
            </a:r>
            <a:endParaRPr lang="zh-CN" altLang="en-US" dirty="0">
              <a:latin typeface="+mn-ea"/>
              <a:ea typeface="+mn-ea"/>
            </a:endParaRPr>
          </a:p>
        </p:txBody>
      </p:sp>
      <p:sp>
        <p:nvSpPr>
          <p:cNvPr id="3" name="内容占位符 2"/>
          <p:cNvSpPr>
            <a:spLocks noGrp="1"/>
          </p:cNvSpPr>
          <p:nvPr>
            <p:ph idx="1"/>
          </p:nvPr>
        </p:nvSpPr>
        <p:spPr/>
        <p:txBody>
          <a:bodyPr numCol="1">
            <a:normAutofit lnSpcReduction="10000"/>
          </a:bodyPr>
          <a:lstStyle/>
          <a:p>
            <a:pPr>
              <a:buNone/>
            </a:pPr>
            <a:r>
              <a:rPr lang="en-US" altLang="zh-CN" sz="3600" dirty="0" smtClean="0"/>
              <a:t>1.1</a:t>
            </a:r>
            <a:r>
              <a:rPr lang="zh-CN" altLang="zh-CN" sz="3600" dirty="0" smtClean="0"/>
              <a:t>防洪设计标准</a:t>
            </a:r>
            <a:endParaRPr lang="en-US" altLang="zh-CN" sz="3600" dirty="0" smtClean="0"/>
          </a:p>
          <a:p>
            <a:pPr marL="0" indent="342900" algn="just">
              <a:buNone/>
            </a:pPr>
            <a:r>
              <a:rPr lang="zh-CN" altLang="en-US" dirty="0" smtClean="0"/>
              <a:t>    水工建筑物的设计标准取决于建筑物的等级，并分为正常运用和非常运用两种情况。防洪设计标准拟定后，就可据此选定相应的设计洪水，以作为调洪计算的依据。</a:t>
            </a:r>
            <a:endParaRPr lang="en-US" altLang="zh-CN" dirty="0" smtClean="0"/>
          </a:p>
          <a:p>
            <a:pPr marL="0" indent="342900" algn="just">
              <a:buNone/>
            </a:pPr>
            <a:r>
              <a:rPr lang="en-US" altLang="zh-CN" dirty="0" smtClean="0"/>
              <a:t>    </a:t>
            </a:r>
            <a:r>
              <a:rPr lang="zh-CN" altLang="zh-CN" dirty="0" smtClean="0"/>
              <a:t>根据“水利动能设计规范”和“水利水电枢纽工程等级划分及设计标准”。水库本身设计标准如表</a:t>
            </a:r>
            <a:r>
              <a:rPr lang="en-US" altLang="zh-CN" dirty="0" smtClean="0">
                <a:latin typeface="Times New Roman" pitchFamily="18" charset="0"/>
                <a:cs typeface="Times New Roman" pitchFamily="18" charset="0"/>
              </a:rPr>
              <a:t>1.1</a:t>
            </a:r>
            <a:r>
              <a:rPr lang="zh-CN" altLang="zh-CN" dirty="0" smtClean="0"/>
              <a:t>所示。下游防护对象的防洪标准如表</a:t>
            </a:r>
            <a:r>
              <a:rPr lang="en-US" altLang="zh-CN" dirty="0" smtClean="0">
                <a:latin typeface="Times New Roman" pitchFamily="18" charset="0"/>
                <a:cs typeface="Times New Roman" pitchFamily="18" charset="0"/>
              </a:rPr>
              <a:t>1.2</a:t>
            </a:r>
            <a:r>
              <a:rPr lang="zh-CN" altLang="zh-CN" dirty="0" smtClean="0"/>
              <a:t>所示。</a:t>
            </a:r>
          </a:p>
          <a:p>
            <a:pPr marL="0">
              <a:buNone/>
            </a:pPr>
            <a:endParaRPr lang="en-US" altLang="zh-CN"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844824"/>
            <a:ext cx="8229600" cy="3312368"/>
          </a:xfrm>
        </p:spPr>
        <p:txBody>
          <a:bodyPr/>
          <a:lstStyle/>
          <a:p>
            <a:pPr marL="0" indent="0" algn="just">
              <a:buNone/>
            </a:pP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cp</a:t>
            </a:r>
            <a:r>
              <a:rPr lang="zh-CN" altLang="zh-CN" sz="2800" dirty="0" smtClean="0">
                <a:latin typeface="Times New Roman" pitchFamily="18" charset="0"/>
                <a:cs typeface="Times New Roman" pitchFamily="18" charset="0"/>
              </a:rPr>
              <a:t>为时段</a:t>
            </a:r>
            <a:r>
              <a:rPr lang="en-US" altLang="zh-CN" sz="2800" i="1" dirty="0" smtClean="0">
                <a:latin typeface="Times New Roman" pitchFamily="18" charset="0"/>
                <a:cs typeface="Times New Roman" pitchFamily="18" charset="0"/>
              </a:rPr>
              <a:t>∆t</a:t>
            </a:r>
            <a:r>
              <a:rPr lang="zh-CN" altLang="zh-CN" sz="2800" dirty="0" smtClean="0">
                <a:latin typeface="Times New Roman" pitchFamily="18" charset="0"/>
                <a:cs typeface="Times New Roman" pitchFamily="18" charset="0"/>
              </a:rPr>
              <a:t>内已知的入库平均流量，因此，只要计算出式</a:t>
            </a:r>
            <a:r>
              <a:rPr lang="en-US" altLang="zh-CN" sz="2800" dirty="0" smtClean="0">
                <a:latin typeface="Times New Roman" pitchFamily="18" charset="0"/>
                <a:cs typeface="Times New Roman" pitchFamily="18" charset="0"/>
              </a:rPr>
              <a:t>(1.5)</a:t>
            </a:r>
            <a:r>
              <a:rPr lang="zh-CN" altLang="zh-CN" sz="2800" dirty="0" smtClean="0">
                <a:latin typeface="Times New Roman" pitchFamily="18" charset="0"/>
                <a:cs typeface="Times New Roman" pitchFamily="18" charset="0"/>
              </a:rPr>
              <a:t>右端的数值，就可以利用左端的函数关系确定</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，连续计算下去就可以得到每一时刻的下泄流量。</a:t>
            </a:r>
          </a:p>
          <a:p>
            <a:pPr marL="0" indent="0" algn="just">
              <a:buNone/>
            </a:pPr>
            <a:r>
              <a:rPr lang="zh-CN" altLang="zh-CN" sz="2800" dirty="0" smtClean="0">
                <a:latin typeface="Times New Roman" pitchFamily="18" charset="0"/>
                <a:cs typeface="Times New Roman" pitchFamily="18" charset="0"/>
              </a:rPr>
              <a:t>在计算前可先根据既定的泄洪建筑物的型式和尺寸、库容曲线及计算时段</a:t>
            </a:r>
            <a:r>
              <a:rPr lang="en-US" altLang="zh-CN" sz="2800" i="1" dirty="0" smtClean="0">
                <a:latin typeface="Times New Roman" pitchFamily="18" charset="0"/>
                <a:cs typeface="Times New Roman" pitchFamily="18" charset="0"/>
              </a:rPr>
              <a:t>∆t</a:t>
            </a:r>
            <a:r>
              <a:rPr lang="zh-CN" altLang="zh-CN" sz="2800" dirty="0" smtClean="0">
                <a:latin typeface="Times New Roman" pitchFamily="18" charset="0"/>
                <a:cs typeface="Times New Roman" pitchFamily="18" charset="0"/>
              </a:rPr>
              <a:t>，绘出与上述式</a:t>
            </a:r>
            <a:r>
              <a:rPr lang="en-US" altLang="zh-CN" sz="2800" dirty="0" smtClean="0">
                <a:latin typeface="Times New Roman" pitchFamily="18" charset="0"/>
                <a:cs typeface="Times New Roman" pitchFamily="18" charset="0"/>
              </a:rPr>
              <a:t>(1.6)</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(1.7)</a:t>
            </a:r>
            <a:r>
              <a:rPr lang="zh-CN" altLang="zh-CN" sz="2800" dirty="0" smtClean="0">
                <a:latin typeface="Times New Roman" pitchFamily="18" charset="0"/>
                <a:cs typeface="Times New Roman" pitchFamily="18" charset="0"/>
              </a:rPr>
              <a:t>两个函数式相应的辅助曲线</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见图</a:t>
            </a:r>
            <a:r>
              <a:rPr lang="en-US" altLang="zh-CN" sz="2800" dirty="0" smtClean="0">
                <a:latin typeface="Times New Roman" pitchFamily="18" charset="0"/>
                <a:cs typeface="Times New Roman" pitchFamily="18" charset="0"/>
              </a:rPr>
              <a:t>1.6)</a:t>
            </a:r>
            <a:r>
              <a:rPr lang="zh-CN" altLang="zh-CN" sz="2800" dirty="0" smtClean="0">
                <a:latin typeface="Times New Roman" pitchFamily="18" charset="0"/>
                <a:cs typeface="Times New Roman" pitchFamily="18" charset="0"/>
              </a:rPr>
              <a:t>。</a:t>
            </a:r>
          </a:p>
          <a:p>
            <a:pPr>
              <a:buNone/>
            </a:pP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5517232"/>
            <a:ext cx="8229600" cy="896963"/>
          </a:xfrm>
        </p:spPr>
        <p:txBody>
          <a:bodyPr/>
          <a:lstStyle/>
          <a:p>
            <a:pPr algn="ctr">
              <a:buNone/>
            </a:pPr>
            <a:r>
              <a:rPr lang="zh-CN" altLang="zh-CN" sz="2800" dirty="0" smtClean="0"/>
              <a:t>图</a:t>
            </a:r>
            <a:r>
              <a:rPr lang="en-US" altLang="zh-CN" sz="2800" dirty="0" smtClean="0"/>
              <a:t>1.6  </a:t>
            </a:r>
            <a:r>
              <a:rPr lang="zh-CN" altLang="zh-CN" sz="2800" dirty="0" smtClean="0"/>
              <a:t>图解分析法辅助曲线</a:t>
            </a:r>
          </a:p>
          <a:p>
            <a:pPr>
              <a:buNone/>
            </a:pPr>
            <a:endParaRPr lang="zh-CN" altLang="en-US" dirty="0"/>
          </a:p>
        </p:txBody>
      </p:sp>
      <p:pic>
        <p:nvPicPr>
          <p:cNvPr id="4" name="图片 3"/>
          <p:cNvPicPr/>
          <p:nvPr/>
        </p:nvPicPr>
        <p:blipFill>
          <a:blip r:embed="rId2" cstate="print"/>
          <a:srcRect/>
          <a:stretch>
            <a:fillRect/>
          </a:stretch>
        </p:blipFill>
        <p:spPr bwMode="auto">
          <a:xfrm rot="60000">
            <a:off x="1802469" y="740112"/>
            <a:ext cx="5473051" cy="4491921"/>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268761"/>
            <a:ext cx="8229600" cy="4536504"/>
          </a:xfrm>
        </p:spPr>
        <p:txBody>
          <a:bodyPr>
            <a:normAutofit/>
          </a:bodyPr>
          <a:lstStyle/>
          <a:p>
            <a:pPr marL="0" indent="0" algn="just">
              <a:buNone/>
            </a:pPr>
            <a:r>
              <a:rPr lang="zh-CN" altLang="zh-CN" sz="2800" dirty="0" smtClean="0">
                <a:latin typeface="Times New Roman" pitchFamily="18" charset="0"/>
                <a:cs typeface="Times New Roman" pitchFamily="18" charset="0"/>
              </a:rPr>
              <a:t>在作好上述辅助曲线后，即可按下列步骤进行图解计算。</a:t>
            </a:r>
          </a:p>
          <a:p>
            <a:pPr marL="0" indent="0" algn="just">
              <a:buNone/>
            </a:pP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根据第一时段初出库流量</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在上图纵坐标轴上截取</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点，使</a:t>
            </a:r>
            <a:r>
              <a:rPr lang="en-US" altLang="zh-CN" sz="2800" i="1" dirty="0" smtClean="0">
                <a:latin typeface="Times New Roman" pitchFamily="18" charset="0"/>
                <a:cs typeface="Times New Roman" pitchFamily="18" charset="0"/>
              </a:rPr>
              <a:t>OA</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a:t>
            </a:r>
          </a:p>
          <a:p>
            <a:pPr marL="0" indent="0" algn="just">
              <a:buNone/>
            </a:pP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过</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点作一平行于水平轴的直线</a:t>
            </a:r>
            <a:r>
              <a:rPr lang="en-US" altLang="zh-CN" sz="2800" i="1" dirty="0" smtClean="0">
                <a:latin typeface="Times New Roman" pitchFamily="18" charset="0"/>
                <a:cs typeface="Times New Roman" pitchFamily="18" charset="0"/>
              </a:rPr>
              <a:t>AC</a:t>
            </a:r>
            <a:r>
              <a:rPr lang="zh-CN" altLang="zh-CN" sz="2800" dirty="0" smtClean="0">
                <a:latin typeface="Times New Roman" pitchFamily="18" charset="0"/>
                <a:cs typeface="Times New Roman" pitchFamily="18" charset="0"/>
              </a:rPr>
              <a:t>，该线与曲线交于</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点，在直线上由</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向右边量取</a:t>
            </a:r>
            <a:r>
              <a:rPr lang="en-US" altLang="zh-CN" sz="2800" i="1" dirty="0" smtClean="0">
                <a:latin typeface="Times New Roman" pitchFamily="18" charset="0"/>
                <a:cs typeface="Times New Roman" pitchFamily="18" charset="0"/>
              </a:rPr>
              <a:t>BC</a:t>
            </a:r>
            <a:r>
              <a:rPr lang="en-US" altLang="zh-CN" sz="2800" dirty="0" smtClean="0">
                <a:latin typeface="Times New Roman" pitchFamily="18" charset="0"/>
                <a:cs typeface="Times New Roman" pitchFamily="18" charset="0"/>
              </a:rPr>
              <a:t>—</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cp</a:t>
            </a:r>
            <a:r>
              <a:rPr lang="zh-CN" altLang="zh-CN" sz="2800" dirty="0" smtClean="0">
                <a:latin typeface="Times New Roman" pitchFamily="18" charset="0"/>
                <a:cs typeface="Times New Roman" pitchFamily="18" charset="0"/>
              </a:rPr>
              <a:t>；</a:t>
            </a:r>
          </a:p>
          <a:p>
            <a:pPr marL="0" indent="0" algn="just">
              <a:buNone/>
            </a:pP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过</a:t>
            </a:r>
            <a:r>
              <a:rPr lang="en-US" altLang="zh-CN" sz="2800" i="1" dirty="0" smtClean="0">
                <a:latin typeface="Times New Roman" pitchFamily="18" charset="0"/>
                <a:cs typeface="Times New Roman" pitchFamily="18" charset="0"/>
              </a:rPr>
              <a:t>C</a:t>
            </a:r>
            <a:r>
              <a:rPr lang="zh-CN" altLang="zh-CN" sz="2800" dirty="0" smtClean="0">
                <a:latin typeface="Times New Roman" pitchFamily="18" charset="0"/>
                <a:cs typeface="Times New Roman" pitchFamily="18" charset="0"/>
              </a:rPr>
              <a:t>点作一平行于纵坐标轴的直线与曲线交于</a:t>
            </a:r>
            <a:r>
              <a:rPr lang="en-US" altLang="zh-CN" sz="2800" i="1" dirty="0" smtClean="0">
                <a:latin typeface="Times New Roman" pitchFamily="18" charset="0"/>
                <a:cs typeface="Times New Roman" pitchFamily="18" charset="0"/>
              </a:rPr>
              <a:t>D</a:t>
            </a:r>
            <a:r>
              <a:rPr lang="zh-CN" altLang="zh-CN" sz="2800" dirty="0" smtClean="0">
                <a:latin typeface="Times New Roman" pitchFamily="18" charset="0"/>
                <a:cs typeface="Times New Roman" pitchFamily="18" charset="0"/>
              </a:rPr>
              <a:t>点，过</a:t>
            </a:r>
            <a:r>
              <a:rPr lang="en-US" altLang="zh-CN" sz="2800" i="1" dirty="0" smtClean="0">
                <a:latin typeface="Times New Roman" pitchFamily="18" charset="0"/>
                <a:cs typeface="Times New Roman" pitchFamily="18" charset="0"/>
              </a:rPr>
              <a:t>D</a:t>
            </a:r>
            <a:r>
              <a:rPr lang="zh-CN" altLang="zh-CN" sz="2800" dirty="0" smtClean="0">
                <a:latin typeface="Times New Roman" pitchFamily="18" charset="0"/>
                <a:cs typeface="Times New Roman" pitchFamily="18" charset="0"/>
              </a:rPr>
              <a:t>点引一平行于水平轴的直线与纵坐标轴交于</a:t>
            </a:r>
            <a:r>
              <a:rPr lang="en-US" altLang="zh-CN" sz="2800" i="1" dirty="0" smtClean="0">
                <a:latin typeface="Times New Roman" pitchFamily="18" charset="0"/>
                <a:cs typeface="Times New Roman" pitchFamily="18" charset="0"/>
              </a:rPr>
              <a:t>E</a:t>
            </a:r>
            <a:r>
              <a:rPr lang="zh-CN" altLang="zh-CN" sz="2800" dirty="0" smtClean="0">
                <a:latin typeface="Times New Roman" pitchFamily="18" charset="0"/>
                <a:cs typeface="Times New Roman" pitchFamily="18" charset="0"/>
              </a:rPr>
              <a:t>点，则</a:t>
            </a:r>
            <a:r>
              <a:rPr lang="en-US" altLang="zh-CN" sz="2800" i="1" dirty="0" smtClean="0">
                <a:latin typeface="Times New Roman" pitchFamily="18" charset="0"/>
                <a:cs typeface="Times New Roman" pitchFamily="18" charset="0"/>
              </a:rPr>
              <a:t>OE</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，即为所求的时段末下泄流量。</a:t>
            </a:r>
            <a:endParaRPr lang="zh-CN" alt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76672"/>
            <a:ext cx="8229600" cy="576064"/>
          </a:xfrm>
        </p:spPr>
        <p:txBody>
          <a:bodyPr/>
          <a:lstStyle/>
          <a:p>
            <a:pPr>
              <a:buNone/>
            </a:pPr>
            <a:r>
              <a:rPr lang="zh-CN" altLang="zh-CN" sz="2800" dirty="0" smtClean="0"/>
              <a:t>上述图解计算的正确性，可证明如下：</a:t>
            </a:r>
          </a:p>
          <a:p>
            <a:pPr>
              <a:buNone/>
            </a:pPr>
            <a:endParaRPr lang="zh-CN" altLang="en-US" dirty="0"/>
          </a:p>
        </p:txBody>
      </p:sp>
      <p:pic>
        <p:nvPicPr>
          <p:cNvPr id="5121" name="Picture 1"/>
          <p:cNvPicPr>
            <a:picLocks noChangeAspect="1" noChangeArrowheads="1"/>
          </p:cNvPicPr>
          <p:nvPr/>
        </p:nvPicPr>
        <p:blipFill>
          <a:blip r:embed="rId2" cstate="print"/>
          <a:srcRect/>
          <a:stretch>
            <a:fillRect/>
          </a:stretch>
        </p:blipFill>
        <p:spPr bwMode="auto">
          <a:xfrm>
            <a:off x="-379111" y="980728"/>
            <a:ext cx="9523111" cy="1788270"/>
          </a:xfrm>
          <a:prstGeom prst="rect">
            <a:avLst/>
          </a:prstGeom>
          <a:noFill/>
          <a:ln w="9525">
            <a:noFill/>
            <a:miter lim="800000"/>
            <a:headEnd/>
            <a:tailEnd/>
          </a:ln>
          <a:effectLst/>
        </p:spPr>
      </p:pic>
      <p:sp>
        <p:nvSpPr>
          <p:cNvPr id="5" name="TextBox 4"/>
          <p:cNvSpPr txBox="1"/>
          <p:nvPr/>
        </p:nvSpPr>
        <p:spPr>
          <a:xfrm>
            <a:off x="467544" y="2780928"/>
            <a:ext cx="8280920" cy="1231106"/>
          </a:xfrm>
          <a:prstGeom prst="rect">
            <a:avLst/>
          </a:prstGeom>
          <a:noFill/>
        </p:spPr>
        <p:txBody>
          <a:bodyPr wrap="square" rtlCol="0">
            <a:spAutoFit/>
          </a:bodyPr>
          <a:lstStyle/>
          <a:p>
            <a:r>
              <a:rPr lang="zh-CN" altLang="zh-CN" sz="2800" dirty="0" smtClean="0"/>
              <a:t>由图中可见，</a:t>
            </a:r>
            <a:r>
              <a:rPr lang="en-US" altLang="zh-CN" sz="2800" i="1" dirty="0" smtClean="0"/>
              <a:t>ED=AB+BC</a:t>
            </a:r>
            <a:r>
              <a:rPr lang="zh-CN" altLang="zh-CN" sz="2800" dirty="0" smtClean="0"/>
              <a:t>，将上述各项右端数值代人，得</a:t>
            </a:r>
          </a:p>
          <a:p>
            <a:endParaRPr lang="zh-CN" altLang="en-US" dirty="0"/>
          </a:p>
        </p:txBody>
      </p:sp>
      <p:pic>
        <p:nvPicPr>
          <p:cNvPr id="5122" name="Picture 2"/>
          <p:cNvPicPr>
            <a:picLocks noChangeAspect="1" noChangeArrowheads="1"/>
          </p:cNvPicPr>
          <p:nvPr/>
        </p:nvPicPr>
        <p:blipFill>
          <a:blip r:embed="rId3" cstate="print"/>
          <a:srcRect/>
          <a:stretch>
            <a:fillRect/>
          </a:stretch>
        </p:blipFill>
        <p:spPr bwMode="auto">
          <a:xfrm>
            <a:off x="-684584" y="3429000"/>
            <a:ext cx="10528435" cy="792088"/>
          </a:xfrm>
          <a:prstGeom prst="rect">
            <a:avLst/>
          </a:prstGeom>
          <a:noFill/>
          <a:ln w="9525">
            <a:noFill/>
            <a:miter lim="800000"/>
            <a:headEnd/>
            <a:tailEnd/>
          </a:ln>
          <a:effectLst/>
        </p:spPr>
      </p:pic>
      <p:sp>
        <p:nvSpPr>
          <p:cNvPr id="7" name="TextBox 6"/>
          <p:cNvSpPr txBox="1"/>
          <p:nvPr/>
        </p:nvSpPr>
        <p:spPr>
          <a:xfrm>
            <a:off x="323528" y="4365104"/>
            <a:ext cx="8568952" cy="2523768"/>
          </a:xfrm>
          <a:prstGeom prst="rect">
            <a:avLst/>
          </a:prstGeom>
          <a:noFill/>
        </p:spPr>
        <p:txBody>
          <a:bodyPr wrap="square" rtlCol="0">
            <a:spAutoFit/>
          </a:bodyPr>
          <a:lstStyle/>
          <a:p>
            <a:pPr algn="just"/>
            <a:r>
              <a:rPr lang="zh-CN" altLang="zh-CN" sz="2800" dirty="0" smtClean="0">
                <a:latin typeface="Times New Roman" pitchFamily="18" charset="0"/>
                <a:cs typeface="Times New Roman" pitchFamily="18" charset="0"/>
              </a:rPr>
              <a:t>证明上述图解计算结果与式</a:t>
            </a:r>
            <a:r>
              <a:rPr lang="en-US" altLang="zh-CN" sz="2800" dirty="0" smtClean="0">
                <a:latin typeface="Times New Roman" pitchFamily="18" charset="0"/>
                <a:cs typeface="Times New Roman" pitchFamily="18" charset="0"/>
              </a:rPr>
              <a:t>(1.1)</a:t>
            </a:r>
            <a:r>
              <a:rPr lang="zh-CN" altLang="zh-CN" sz="2800" dirty="0" smtClean="0">
                <a:latin typeface="Times New Roman" pitchFamily="18" charset="0"/>
                <a:cs typeface="Times New Roman" pitchFamily="18" charset="0"/>
              </a:rPr>
              <a:t>相符。</a:t>
            </a:r>
          </a:p>
          <a:p>
            <a:pPr algn="just"/>
            <a:r>
              <a:rPr lang="zh-CN" altLang="zh-CN" sz="2800" dirty="0" smtClean="0">
                <a:latin typeface="Times New Roman" pitchFamily="18" charset="0"/>
                <a:cs typeface="Times New Roman" pitchFamily="18" charset="0"/>
              </a:rPr>
              <a:t>对下一时段的计算，则可将上一时段求得的</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作为其计算的起始条件</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，并用上述同样的方法进行图解计算，求得时段末的出库流量。如此类推，最后求得水库的下泄流量过程线</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a:t>
            </a:r>
          </a:p>
          <a:p>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3600400"/>
          </a:xfrm>
        </p:spPr>
        <p:txBody>
          <a:bodyPr/>
          <a:lstStyle/>
          <a:p>
            <a:pPr marL="0" indent="576000" algn="just">
              <a:buNone/>
            </a:pPr>
            <a:r>
              <a:rPr lang="zh-CN" altLang="zh-CN" sz="2800" dirty="0" smtClean="0"/>
              <a:t>【例</a:t>
            </a:r>
            <a:r>
              <a:rPr lang="en-US" altLang="zh-CN" sz="2800" dirty="0" smtClean="0"/>
              <a:t>1-2</a:t>
            </a:r>
            <a:r>
              <a:rPr lang="zh-CN" altLang="zh-CN" sz="2800" dirty="0" smtClean="0"/>
              <a:t>】利用例</a:t>
            </a:r>
            <a:r>
              <a:rPr lang="en-US" altLang="zh-CN" sz="2800" dirty="0" smtClean="0"/>
              <a:t>1-1</a:t>
            </a:r>
            <a:r>
              <a:rPr lang="zh-CN" altLang="zh-CN" sz="2800" dirty="0" smtClean="0"/>
              <a:t>的条件和资料，按图解分析法求水库的下泄流量过程线及防洪库容。</a:t>
            </a:r>
            <a:endParaRPr lang="en-US" altLang="zh-CN" sz="2800" dirty="0" smtClean="0"/>
          </a:p>
          <a:p>
            <a:pPr marL="0" indent="576000" algn="just">
              <a:lnSpc>
                <a:spcPct val="150000"/>
              </a:lnSpc>
              <a:buNone/>
            </a:pP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绘制</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辅助曲线，利用水库已有的资料，列表计算</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数值</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见表</a:t>
            </a:r>
            <a:r>
              <a:rPr lang="en-US" altLang="zh-CN" sz="2800" dirty="0" smtClean="0">
                <a:latin typeface="Times New Roman" pitchFamily="18" charset="0"/>
                <a:cs typeface="Times New Roman" pitchFamily="18" charset="0"/>
              </a:rPr>
              <a:t>1.7)</a:t>
            </a:r>
            <a:r>
              <a:rPr lang="zh-CN" altLang="zh-CN" sz="2800" dirty="0" smtClean="0">
                <a:latin typeface="Times New Roman" pitchFamily="18" charset="0"/>
                <a:cs typeface="Times New Roman" pitchFamily="18" charset="0"/>
              </a:rPr>
              <a:t>。根据表</a:t>
            </a:r>
            <a:r>
              <a:rPr lang="en-US" altLang="zh-CN" sz="2800" dirty="0" smtClean="0">
                <a:latin typeface="Times New Roman" pitchFamily="18" charset="0"/>
                <a:cs typeface="Times New Roman" pitchFamily="18" charset="0"/>
              </a:rPr>
              <a:t>1.7</a:t>
            </a:r>
            <a:r>
              <a:rPr lang="zh-CN" altLang="zh-CN" sz="2800" dirty="0" smtClean="0">
                <a:latin typeface="Times New Roman" pitchFamily="18" charset="0"/>
                <a:cs typeface="Times New Roman" pitchFamily="18" charset="0"/>
              </a:rPr>
              <a:t>数据，点绘出</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关系曲线</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见图</a:t>
            </a:r>
            <a:r>
              <a:rPr lang="en-US" altLang="zh-CN" sz="2800" dirty="0" smtClean="0">
                <a:latin typeface="Times New Roman" pitchFamily="18" charset="0"/>
                <a:cs typeface="Times New Roman" pitchFamily="18" charset="0"/>
              </a:rPr>
              <a:t>1.6)</a:t>
            </a:r>
            <a:r>
              <a:rPr lang="zh-CN" altLang="zh-CN" sz="2800" dirty="0" smtClean="0">
                <a:latin typeface="Times New Roman" pitchFamily="18" charset="0"/>
                <a:cs typeface="Times New Roman" pitchFamily="18" charset="0"/>
              </a:rPr>
              <a:t>。</a:t>
            </a:r>
          </a:p>
          <a:p>
            <a:pPr>
              <a:buNone/>
            </a:pPr>
            <a:endParaRPr lang="zh-CN" altLang="en-US" dirty="0"/>
          </a:p>
        </p:txBody>
      </p:sp>
      <p:pic>
        <p:nvPicPr>
          <p:cNvPr id="4097" name="Picture 1"/>
          <p:cNvPicPr>
            <a:picLocks noChangeAspect="1" noChangeArrowheads="1"/>
          </p:cNvPicPr>
          <p:nvPr/>
        </p:nvPicPr>
        <p:blipFill>
          <a:blip r:embed="rId2" cstate="print"/>
          <a:srcRect/>
          <a:stretch>
            <a:fillRect/>
          </a:stretch>
        </p:blipFill>
        <p:spPr bwMode="auto">
          <a:xfrm>
            <a:off x="-1404664" y="2348880"/>
            <a:ext cx="8338205" cy="627310"/>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cstate="print"/>
          <a:srcRect/>
          <a:stretch>
            <a:fillRect/>
          </a:stretch>
        </p:blipFill>
        <p:spPr bwMode="auto">
          <a:xfrm>
            <a:off x="-1764704" y="2996952"/>
            <a:ext cx="8415058" cy="633092"/>
          </a:xfrm>
          <a:prstGeom prst="rect">
            <a:avLst/>
          </a:prstGeom>
          <a:noFill/>
          <a:ln w="9525">
            <a:noFill/>
            <a:miter lim="800000"/>
            <a:headEnd/>
            <a:tailEnd/>
          </a:ln>
          <a:effectLst/>
        </p:spPr>
      </p:pic>
      <p:pic>
        <p:nvPicPr>
          <p:cNvPr id="6" name="Picture 1"/>
          <p:cNvPicPr>
            <a:picLocks noChangeAspect="1" noChangeArrowheads="1"/>
          </p:cNvPicPr>
          <p:nvPr/>
        </p:nvPicPr>
        <p:blipFill>
          <a:blip r:embed="rId2" cstate="print"/>
          <a:srcRect/>
          <a:stretch>
            <a:fillRect/>
          </a:stretch>
        </p:blipFill>
        <p:spPr bwMode="auto">
          <a:xfrm>
            <a:off x="-2772816" y="3645024"/>
            <a:ext cx="8338205" cy="627310"/>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196752"/>
            <a:ext cx="8229600" cy="576064"/>
          </a:xfrm>
        </p:spPr>
        <p:txBody>
          <a:bodyPr>
            <a:normAutofit/>
          </a:bodyPr>
          <a:lstStyle/>
          <a:p>
            <a:pPr algn="ctr">
              <a:buNone/>
            </a:pPr>
            <a:r>
              <a:rPr lang="zh-CN" altLang="zh-CN" sz="2800" dirty="0" smtClean="0">
                <a:latin typeface="Times New Roman" pitchFamily="18" charset="0"/>
                <a:cs typeface="Times New Roman" pitchFamily="18" charset="0"/>
              </a:rPr>
              <a:t>表</a:t>
            </a:r>
            <a:r>
              <a:rPr lang="en-US" altLang="zh-CN" sz="2800" dirty="0" smtClean="0">
                <a:latin typeface="Times New Roman" pitchFamily="18" charset="0"/>
                <a:cs typeface="Times New Roman" pitchFamily="18" charset="0"/>
              </a:rPr>
              <a:t>11.7            </a:t>
            </a:r>
            <a:r>
              <a:rPr lang="zh-CN" altLang="zh-CN" sz="2800" dirty="0" smtClean="0">
                <a:latin typeface="Times New Roman" pitchFamily="18" charset="0"/>
                <a:cs typeface="Times New Roman" pitchFamily="18" charset="0"/>
              </a:rPr>
              <a:t>关系曲线计算表（</a:t>
            </a:r>
            <a:r>
              <a:rPr lang="en-US" altLang="zh-CN" sz="2800" i="1" dirty="0" smtClean="0">
                <a:latin typeface="Times New Roman" pitchFamily="18" charset="0"/>
                <a:cs typeface="Times New Roman" pitchFamily="18" charset="0"/>
              </a:rPr>
              <a:t>∆t</a:t>
            </a:r>
            <a:r>
              <a:rPr lang="en-US" altLang="zh-CN" sz="2800" dirty="0" smtClean="0">
                <a:latin typeface="Times New Roman" pitchFamily="18" charset="0"/>
                <a:cs typeface="Times New Roman" pitchFamily="18" charset="0"/>
              </a:rPr>
              <a:t>=12h</a:t>
            </a:r>
            <a:r>
              <a:rPr lang="zh-CN" altLang="zh-CN" sz="2800" dirty="0" smtClean="0">
                <a:latin typeface="Times New Roman" pitchFamily="18" charset="0"/>
                <a:cs typeface="Times New Roman" pitchFamily="18" charset="0"/>
              </a:rPr>
              <a:t>）</a:t>
            </a:r>
          </a:p>
          <a:p>
            <a:pPr>
              <a:buNone/>
            </a:pPr>
            <a:endParaRPr lang="zh-CN" altLang="en-US" dirty="0"/>
          </a:p>
        </p:txBody>
      </p:sp>
      <p:pic>
        <p:nvPicPr>
          <p:cNvPr id="3073" name="Picture 1"/>
          <p:cNvPicPr>
            <a:picLocks noChangeAspect="1" noChangeArrowheads="1"/>
          </p:cNvPicPr>
          <p:nvPr/>
        </p:nvPicPr>
        <p:blipFill>
          <a:blip r:embed="rId2" cstate="print"/>
          <a:srcRect/>
          <a:stretch>
            <a:fillRect/>
          </a:stretch>
        </p:blipFill>
        <p:spPr bwMode="auto">
          <a:xfrm>
            <a:off x="204626" y="2224088"/>
            <a:ext cx="8778361" cy="3869208"/>
          </a:xfrm>
          <a:prstGeom prst="rect">
            <a:avLst/>
          </a:prstGeom>
          <a:noFill/>
          <a:ln w="9525">
            <a:noFill/>
            <a:miter lim="800000"/>
            <a:headEnd/>
            <a:tailEnd/>
          </a:ln>
        </p:spPr>
      </p:pic>
      <p:pic>
        <p:nvPicPr>
          <p:cNvPr id="5" name="Picture 1"/>
          <p:cNvPicPr>
            <a:picLocks noChangeAspect="1" noChangeArrowheads="1"/>
          </p:cNvPicPr>
          <p:nvPr/>
        </p:nvPicPr>
        <p:blipFill>
          <a:blip r:embed="rId3" cstate="print"/>
          <a:srcRect/>
          <a:stretch>
            <a:fillRect/>
          </a:stretch>
        </p:blipFill>
        <p:spPr bwMode="auto">
          <a:xfrm>
            <a:off x="-1188640" y="1124744"/>
            <a:ext cx="8338205" cy="6273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196752"/>
            <a:ext cx="8229600" cy="4536504"/>
          </a:xfrm>
        </p:spPr>
        <p:txBody>
          <a:bodyPr/>
          <a:lstStyle/>
          <a:p>
            <a:pPr marL="0" indent="0" algn="just">
              <a:buNone/>
            </a:pP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推求</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及</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调洪的起始条件同例</a:t>
            </a:r>
            <a:r>
              <a:rPr lang="en-US" altLang="zh-CN" sz="2800" dirty="0" smtClean="0">
                <a:latin typeface="Times New Roman" pitchFamily="18" charset="0"/>
                <a:cs typeface="Times New Roman" pitchFamily="18" charset="0"/>
              </a:rPr>
              <a:t>l</a:t>
            </a:r>
            <a:r>
              <a:rPr lang="zh-CN" altLang="zh-CN" sz="2800" dirty="0" smtClean="0">
                <a:latin typeface="Times New Roman" pitchFamily="18" charset="0"/>
                <a:cs typeface="Times New Roman" pitchFamily="18" charset="0"/>
              </a:rPr>
              <a:t>，取计算时段</a:t>
            </a:r>
            <a:r>
              <a:rPr lang="en-US" altLang="zh-CN" sz="2800" i="1" dirty="0" smtClean="0">
                <a:latin typeface="Times New Roman" pitchFamily="18" charset="0"/>
                <a:cs typeface="Times New Roman" pitchFamily="18" charset="0"/>
              </a:rPr>
              <a:t>∆t</a:t>
            </a:r>
            <a:r>
              <a:rPr lang="en-US" altLang="zh-CN" sz="2800" dirty="0" smtClean="0">
                <a:latin typeface="Times New Roman" pitchFamily="18" charset="0"/>
                <a:cs typeface="Times New Roman" pitchFamily="18" charset="0"/>
              </a:rPr>
              <a:t>=12h</a:t>
            </a:r>
            <a:r>
              <a:rPr lang="zh-CN" altLang="zh-CN" sz="2800" dirty="0" smtClean="0">
                <a:latin typeface="Times New Roman" pitchFamily="18" charset="0"/>
                <a:cs typeface="Times New Roman" pitchFamily="18" charset="0"/>
              </a:rPr>
              <a:t>。对于第一个时段，已知</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en-US" altLang="zh-CN" sz="2800" dirty="0" smtClean="0">
                <a:latin typeface="Times New Roman" pitchFamily="18" charset="0"/>
                <a:cs typeface="Times New Roman" pitchFamily="18" charset="0"/>
              </a:rPr>
              <a:t>=10m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=140m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cp</a:t>
            </a:r>
            <a:r>
              <a:rPr lang="en-US" altLang="zh-CN" sz="2800" dirty="0" smtClean="0">
                <a:latin typeface="Times New Roman" pitchFamily="18" charset="0"/>
                <a:cs typeface="Times New Roman" pitchFamily="18" charset="0"/>
              </a:rPr>
              <a:t>=75 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en-US" altLang="zh-CN" sz="2800" dirty="0" smtClean="0">
                <a:latin typeface="Times New Roman" pitchFamily="18" charset="0"/>
                <a:cs typeface="Times New Roman" pitchFamily="18" charset="0"/>
              </a:rPr>
              <a:t>=10 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，用在纵坐标上量得</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点，过</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引水平线与</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曲线交于</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点；在</a:t>
            </a:r>
            <a:r>
              <a:rPr lang="en-US" altLang="zh-CN" sz="2800" i="1" dirty="0" smtClean="0">
                <a:latin typeface="Times New Roman" pitchFamily="18" charset="0"/>
                <a:cs typeface="Times New Roman" pitchFamily="18" charset="0"/>
              </a:rPr>
              <a:t>AB</a:t>
            </a:r>
            <a:r>
              <a:rPr lang="zh-CN" altLang="zh-CN" sz="2800" dirty="0" smtClean="0">
                <a:latin typeface="Times New Roman" pitchFamily="18" charset="0"/>
                <a:cs typeface="Times New Roman" pitchFamily="18" charset="0"/>
              </a:rPr>
              <a:t>延长线上量取</a:t>
            </a:r>
            <a:r>
              <a:rPr lang="en-US" altLang="zh-CN" sz="2800" i="1" dirty="0" smtClean="0">
                <a:latin typeface="Times New Roman" pitchFamily="18" charset="0"/>
                <a:cs typeface="Times New Roman" pitchFamily="18" charset="0"/>
              </a:rPr>
              <a:t>BC</a:t>
            </a:r>
            <a:r>
              <a:rPr lang="en-US" altLang="zh-CN" sz="2800" dirty="0" smtClean="0">
                <a:latin typeface="Times New Roman" pitchFamily="18" charset="0"/>
                <a:cs typeface="Times New Roman" pitchFamily="18" charset="0"/>
              </a:rPr>
              <a:t>=</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cp</a:t>
            </a:r>
            <a:r>
              <a:rPr lang="en-US" altLang="zh-CN" sz="2800" dirty="0" smtClean="0">
                <a:latin typeface="Times New Roman" pitchFamily="18" charset="0"/>
                <a:cs typeface="Times New Roman" pitchFamily="18" charset="0"/>
              </a:rPr>
              <a:t>=75 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；过</a:t>
            </a:r>
            <a:r>
              <a:rPr lang="en-US" altLang="zh-CN" sz="2800" i="1" dirty="0" smtClean="0">
                <a:latin typeface="Times New Roman" pitchFamily="18" charset="0"/>
                <a:cs typeface="Times New Roman" pitchFamily="18" charset="0"/>
              </a:rPr>
              <a:t>C</a:t>
            </a:r>
            <a:r>
              <a:rPr lang="zh-CN" altLang="zh-CN" sz="2800" dirty="0" smtClean="0">
                <a:latin typeface="Times New Roman" pitchFamily="18" charset="0"/>
                <a:cs typeface="Times New Roman" pitchFamily="18" charset="0"/>
              </a:rPr>
              <a:t>点引一垂线与</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曲线交于</a:t>
            </a:r>
            <a:r>
              <a:rPr lang="en-US" altLang="zh-CN" sz="2800" i="1" dirty="0" smtClean="0">
                <a:latin typeface="Times New Roman" pitchFamily="18" charset="0"/>
                <a:cs typeface="Times New Roman" pitchFamily="18" charset="0"/>
              </a:rPr>
              <a:t>D</a:t>
            </a:r>
            <a:r>
              <a:rPr lang="en-US" altLang="zh-CN" sz="2800" i="1" baseline="-25000" dirty="0" smtClean="0">
                <a:latin typeface="Times New Roman" pitchFamily="18" charset="0"/>
                <a:cs typeface="Times New Roman" pitchFamily="18" charset="0"/>
              </a:rPr>
              <a:t>0</a:t>
            </a:r>
            <a:r>
              <a:rPr lang="zh-CN" altLang="zh-CN" sz="2800" dirty="0" smtClean="0">
                <a:latin typeface="Times New Roman" pitchFamily="18" charset="0"/>
                <a:cs typeface="Times New Roman" pitchFamily="18" charset="0"/>
              </a:rPr>
              <a:t>该点的纵坐标即为</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=20 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a:t>
            </a:r>
          </a:p>
          <a:p>
            <a:pPr marL="0" indent="0" algn="just">
              <a:buNone/>
            </a:pPr>
            <a:endParaRPr lang="en-US" altLang="zh-CN" sz="2800" dirty="0" smtClean="0">
              <a:latin typeface="Times New Roman" pitchFamily="18" charset="0"/>
              <a:cs typeface="Times New Roman" pitchFamily="18" charset="0"/>
            </a:endParaRPr>
          </a:p>
          <a:p>
            <a:pPr marL="0" indent="0" algn="just">
              <a:buNone/>
            </a:pPr>
            <a:r>
              <a:rPr lang="zh-CN" altLang="zh-CN" sz="2800" dirty="0" smtClean="0">
                <a:latin typeface="Times New Roman" pitchFamily="18" charset="0"/>
                <a:cs typeface="Times New Roman" pitchFamily="18" charset="0"/>
              </a:rPr>
              <a:t>将第一时段</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作为第二时段</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，用上述相同的方法计算，即可求得第二时段</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，其余时段同理类推。最后求得</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如表</a:t>
            </a:r>
            <a:r>
              <a:rPr lang="en-US" altLang="zh-CN" sz="2800" dirty="0" smtClean="0">
                <a:latin typeface="Times New Roman" pitchFamily="18" charset="0"/>
                <a:cs typeface="Times New Roman" pitchFamily="18" charset="0"/>
              </a:rPr>
              <a:t>1.8</a:t>
            </a:r>
            <a:r>
              <a:rPr lang="zh-CN" altLang="zh-CN" sz="2800" dirty="0" smtClean="0">
                <a:latin typeface="Times New Roman" pitchFamily="18" charset="0"/>
                <a:cs typeface="Times New Roman" pitchFamily="18" charset="0"/>
              </a:rPr>
              <a:t>所示。</a:t>
            </a:r>
          </a:p>
          <a:p>
            <a:pPr>
              <a:buNone/>
            </a:pPr>
            <a:endParaRPr lang="zh-CN" altLang="en-US" dirty="0"/>
          </a:p>
        </p:txBody>
      </p:sp>
      <p:pic>
        <p:nvPicPr>
          <p:cNvPr id="4" name="Picture 1"/>
          <p:cNvPicPr>
            <a:picLocks noChangeAspect="1" noChangeArrowheads="1"/>
          </p:cNvPicPr>
          <p:nvPr/>
        </p:nvPicPr>
        <p:blipFill>
          <a:blip r:embed="rId2" cstate="print"/>
          <a:srcRect/>
          <a:stretch>
            <a:fillRect/>
          </a:stretch>
        </p:blipFill>
        <p:spPr bwMode="auto">
          <a:xfrm>
            <a:off x="1259632" y="2420888"/>
            <a:ext cx="8338205" cy="627310"/>
          </a:xfrm>
          <a:prstGeom prst="rect">
            <a:avLst/>
          </a:prstGeom>
          <a:noFill/>
          <a:ln w="9525">
            <a:noFill/>
            <a:miter lim="800000"/>
            <a:headEnd/>
            <a:tailEnd/>
          </a:ln>
          <a:effectLst/>
        </p:spPr>
      </p:pic>
      <p:pic>
        <p:nvPicPr>
          <p:cNvPr id="5" name="Picture 1"/>
          <p:cNvPicPr>
            <a:picLocks noChangeAspect="1" noChangeArrowheads="1"/>
          </p:cNvPicPr>
          <p:nvPr/>
        </p:nvPicPr>
        <p:blipFill>
          <a:blip r:embed="rId2" cstate="print"/>
          <a:srcRect/>
          <a:stretch>
            <a:fillRect/>
          </a:stretch>
        </p:blipFill>
        <p:spPr bwMode="auto">
          <a:xfrm>
            <a:off x="-2772816" y="3284984"/>
            <a:ext cx="8338205" cy="6273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7"/>
            <a:ext cx="8229600" cy="576064"/>
          </a:xfrm>
        </p:spPr>
        <p:txBody>
          <a:bodyPr/>
          <a:lstStyle/>
          <a:p>
            <a:pPr algn="ctr">
              <a:buNone/>
            </a:pPr>
            <a:r>
              <a:rPr lang="zh-CN" altLang="zh-CN" sz="2800" dirty="0" smtClean="0"/>
              <a:t>表</a:t>
            </a:r>
            <a:r>
              <a:rPr lang="en-US" altLang="zh-CN" sz="2800" dirty="0" smtClean="0"/>
              <a:t>1.8 </a:t>
            </a:r>
            <a:r>
              <a:rPr lang="zh-CN" altLang="zh-CN" sz="2800" dirty="0" smtClean="0"/>
              <a:t>调洪计算成果表</a:t>
            </a:r>
          </a:p>
          <a:p>
            <a:pPr>
              <a:buNone/>
            </a:pPr>
            <a:endParaRPr lang="zh-CN" altLang="en-US" dirty="0"/>
          </a:p>
        </p:txBody>
      </p:sp>
      <p:graphicFrame>
        <p:nvGraphicFramePr>
          <p:cNvPr id="5" name="表格 4"/>
          <p:cNvGraphicFramePr>
            <a:graphicFrameLocks noGrp="1"/>
          </p:cNvGraphicFramePr>
          <p:nvPr/>
        </p:nvGraphicFramePr>
        <p:xfrm>
          <a:off x="467545" y="1916832"/>
          <a:ext cx="8280922" cy="2088232"/>
        </p:xfrm>
        <a:graphic>
          <a:graphicData uri="http://schemas.openxmlformats.org/drawingml/2006/table">
            <a:tbl>
              <a:tblPr/>
              <a:tblGrid>
                <a:gridCol w="1379878"/>
                <a:gridCol w="690767"/>
                <a:gridCol w="690767"/>
                <a:gridCol w="690767"/>
                <a:gridCol w="690767"/>
                <a:gridCol w="690767"/>
                <a:gridCol w="690767"/>
                <a:gridCol w="690767"/>
                <a:gridCol w="690767"/>
                <a:gridCol w="690767"/>
                <a:gridCol w="684141"/>
              </a:tblGrid>
              <a:tr h="522058">
                <a:tc>
                  <a:txBody>
                    <a:bodyPr/>
                    <a:lstStyle/>
                    <a:p>
                      <a:pPr algn="ctr">
                        <a:spcAft>
                          <a:spcPts val="0"/>
                        </a:spcAft>
                      </a:pPr>
                      <a:r>
                        <a:rPr lang="zh-CN" sz="1600" kern="0" dirty="0">
                          <a:solidFill>
                            <a:srgbClr val="000000"/>
                          </a:solidFill>
                          <a:latin typeface="Times New Roman"/>
                          <a:ea typeface="宋体"/>
                        </a:rPr>
                        <a:t>时间（</a:t>
                      </a:r>
                      <a:r>
                        <a:rPr lang="en-US" sz="1600" kern="0" dirty="0">
                          <a:solidFill>
                            <a:srgbClr val="000000"/>
                          </a:solidFill>
                          <a:latin typeface="Times New Roman"/>
                          <a:ea typeface="宋体"/>
                        </a:rPr>
                        <a:t>h</a:t>
                      </a:r>
                      <a:r>
                        <a:rPr lang="zh-CN" sz="1600" kern="0" dirty="0">
                          <a:solidFill>
                            <a:srgbClr val="000000"/>
                          </a:solidFill>
                          <a:latin typeface="Times New Roman"/>
                          <a:ea typeface="宋体"/>
                        </a:rPr>
                        <a:t>）</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12</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24</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36</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48</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60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72</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84</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96</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108</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058">
                <a:tc>
                  <a:txBody>
                    <a:bodyPr/>
                    <a:lstStyle/>
                    <a:p>
                      <a:pPr algn="ctr">
                        <a:spcAft>
                          <a:spcPts val="0"/>
                        </a:spcAft>
                      </a:pPr>
                      <a:r>
                        <a:rPr lang="en-US" sz="1600" i="1" kern="0">
                          <a:solidFill>
                            <a:srgbClr val="000000"/>
                          </a:solidFill>
                          <a:latin typeface="Times New Roman"/>
                          <a:ea typeface="宋体"/>
                        </a:rPr>
                        <a:t>Q</a:t>
                      </a:r>
                      <a:r>
                        <a:rPr lang="zh-CN" sz="1600" kern="0">
                          <a:solidFill>
                            <a:srgbClr val="000000"/>
                          </a:solidFill>
                          <a:latin typeface="Times New Roman"/>
                          <a:ea typeface="宋体"/>
                        </a:rPr>
                        <a:t>（</a:t>
                      </a:r>
                      <a:r>
                        <a:rPr lang="en-US" sz="1600" kern="0">
                          <a:solidFill>
                            <a:srgbClr val="000000"/>
                          </a:solidFill>
                          <a:latin typeface="Times New Roman"/>
                          <a:ea typeface="宋体"/>
                        </a:rPr>
                        <a:t>m</a:t>
                      </a:r>
                      <a:r>
                        <a:rPr lang="en-US" sz="1600" kern="0" baseline="30000">
                          <a:solidFill>
                            <a:srgbClr val="000000"/>
                          </a:solidFill>
                          <a:latin typeface="Times New Roman"/>
                          <a:ea typeface="宋体"/>
                        </a:rPr>
                        <a:t>3</a:t>
                      </a:r>
                      <a:r>
                        <a:rPr lang="en-US" sz="1600" kern="0">
                          <a:solidFill>
                            <a:srgbClr val="000000"/>
                          </a:solidFill>
                          <a:latin typeface="Times New Roman"/>
                          <a:ea typeface="宋体"/>
                        </a:rPr>
                        <a:t>/s</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140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710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279</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131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65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32</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2058">
                <a:tc>
                  <a:txBody>
                    <a:bodyPr/>
                    <a:lstStyle/>
                    <a:p>
                      <a:pPr algn="ctr">
                        <a:spcAft>
                          <a:spcPts val="0"/>
                        </a:spcAft>
                      </a:pPr>
                      <a:r>
                        <a:rPr lang="en-US" sz="1600" i="1" kern="0">
                          <a:solidFill>
                            <a:srgbClr val="000000"/>
                          </a:solidFill>
                          <a:latin typeface="Times New Roman"/>
                          <a:ea typeface="宋体"/>
                        </a:rPr>
                        <a:t>Q</a:t>
                      </a:r>
                      <a:r>
                        <a:rPr lang="en-US" sz="1600" i="1" kern="0" baseline="-25000">
                          <a:solidFill>
                            <a:srgbClr val="000000"/>
                          </a:solidFill>
                          <a:latin typeface="Times New Roman"/>
                          <a:ea typeface="宋体"/>
                        </a:rPr>
                        <a:t>cp</a:t>
                      </a:r>
                      <a:r>
                        <a:rPr lang="zh-CN" sz="1600" kern="0">
                          <a:solidFill>
                            <a:srgbClr val="000000"/>
                          </a:solidFill>
                          <a:latin typeface="Times New Roman"/>
                          <a:ea typeface="宋体"/>
                        </a:rPr>
                        <a:t>（</a:t>
                      </a:r>
                      <a:r>
                        <a:rPr lang="en-US" sz="1600" kern="0">
                          <a:solidFill>
                            <a:srgbClr val="000000"/>
                          </a:solidFill>
                          <a:latin typeface="Times New Roman"/>
                          <a:ea typeface="宋体"/>
                        </a:rPr>
                        <a:t>m</a:t>
                      </a:r>
                      <a:r>
                        <a:rPr lang="en-US" sz="1600" kern="0" baseline="30000">
                          <a:solidFill>
                            <a:srgbClr val="000000"/>
                          </a:solidFill>
                          <a:latin typeface="Times New Roman"/>
                          <a:ea typeface="宋体"/>
                        </a:rPr>
                        <a:t>3</a:t>
                      </a:r>
                      <a:r>
                        <a:rPr lang="en-US" sz="1600" kern="0">
                          <a:solidFill>
                            <a:srgbClr val="000000"/>
                          </a:solidFill>
                          <a:latin typeface="Times New Roman"/>
                          <a:ea typeface="宋体"/>
                        </a:rPr>
                        <a:t>/s</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0">
                  <a:txBody>
                    <a:bodyPr/>
                    <a:lstStyle/>
                    <a:p>
                      <a:pPr indent="333375" algn="just">
                        <a:spcAft>
                          <a:spcPts val="0"/>
                        </a:spcAft>
                      </a:pPr>
                      <a:r>
                        <a:rPr lang="en-US" sz="1600" kern="0" dirty="0" smtClean="0">
                          <a:solidFill>
                            <a:srgbClr val="000000"/>
                          </a:solidFill>
                          <a:latin typeface="Times New Roman"/>
                          <a:ea typeface="宋体"/>
                        </a:rPr>
                        <a:t>    75        </a:t>
                      </a:r>
                      <a:r>
                        <a:rPr lang="en-US" sz="1600" kern="0" dirty="0">
                          <a:solidFill>
                            <a:srgbClr val="000000"/>
                          </a:solidFill>
                          <a:latin typeface="Times New Roman"/>
                          <a:ea typeface="宋体"/>
                        </a:rPr>
                        <a:t>425     </a:t>
                      </a:r>
                      <a:r>
                        <a:rPr lang="en-US" sz="1600" kern="0" dirty="0" smtClean="0">
                          <a:solidFill>
                            <a:srgbClr val="000000"/>
                          </a:solidFill>
                          <a:latin typeface="Times New Roman"/>
                          <a:ea typeface="宋体"/>
                        </a:rPr>
                        <a:t>   495        205         </a:t>
                      </a:r>
                      <a:r>
                        <a:rPr lang="en-US" sz="1600" kern="0" dirty="0">
                          <a:solidFill>
                            <a:srgbClr val="000000"/>
                          </a:solidFill>
                          <a:latin typeface="Times New Roman"/>
                          <a:ea typeface="宋体"/>
                        </a:rPr>
                        <a:t>98    </a:t>
                      </a:r>
                      <a:r>
                        <a:rPr lang="en-US" sz="1600" kern="0" dirty="0" smtClean="0">
                          <a:solidFill>
                            <a:srgbClr val="000000"/>
                          </a:solidFill>
                          <a:latin typeface="Times New Roman"/>
                          <a:ea typeface="宋体"/>
                        </a:rPr>
                        <a:t>     </a:t>
                      </a:r>
                      <a:r>
                        <a:rPr lang="en-US" sz="1600" kern="0" dirty="0">
                          <a:solidFill>
                            <a:srgbClr val="000000"/>
                          </a:solidFill>
                          <a:latin typeface="Times New Roman"/>
                          <a:ea typeface="宋体"/>
                        </a:rPr>
                        <a:t>49   </a:t>
                      </a:r>
                      <a:r>
                        <a:rPr lang="en-US" sz="1600" kern="0" dirty="0" smtClean="0">
                          <a:solidFill>
                            <a:srgbClr val="000000"/>
                          </a:solidFill>
                          <a:latin typeface="Times New Roman"/>
                          <a:ea typeface="宋体"/>
                        </a:rPr>
                        <a:t>       </a:t>
                      </a:r>
                      <a:r>
                        <a:rPr lang="en-US" sz="1600" kern="0" dirty="0">
                          <a:solidFill>
                            <a:srgbClr val="000000"/>
                          </a:solidFill>
                          <a:latin typeface="Times New Roman"/>
                          <a:ea typeface="宋体"/>
                        </a:rPr>
                        <a:t>24   </a:t>
                      </a:r>
                      <a:r>
                        <a:rPr lang="en-US" sz="1600" kern="0" dirty="0" smtClean="0">
                          <a:solidFill>
                            <a:srgbClr val="000000"/>
                          </a:solidFill>
                          <a:latin typeface="Times New Roman"/>
                          <a:ea typeface="宋体"/>
                        </a:rPr>
                        <a:t>      </a:t>
                      </a:r>
                      <a:r>
                        <a:rPr lang="en-US" sz="1600" kern="0" dirty="0">
                          <a:solidFill>
                            <a:srgbClr val="000000"/>
                          </a:solidFill>
                          <a:latin typeface="Times New Roman"/>
                          <a:ea typeface="宋体"/>
                        </a:rPr>
                        <a:t>13    </a:t>
                      </a:r>
                      <a:r>
                        <a:rPr lang="en-US" sz="1600" kern="0" dirty="0" smtClean="0">
                          <a:solidFill>
                            <a:srgbClr val="000000"/>
                          </a:solidFill>
                          <a:latin typeface="Times New Roman"/>
                          <a:ea typeface="宋体"/>
                        </a:rPr>
                        <a:t>      </a:t>
                      </a:r>
                      <a:r>
                        <a:rPr lang="en-US" sz="1600" kern="0" dirty="0">
                          <a:solidFill>
                            <a:srgbClr val="000000"/>
                          </a:solidFill>
                          <a:latin typeface="Times New Roman"/>
                          <a:ea typeface="宋体"/>
                        </a:rPr>
                        <a:t>10</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22058">
                <a:tc>
                  <a:txBody>
                    <a:bodyPr/>
                    <a:lstStyle/>
                    <a:p>
                      <a:pPr algn="ctr">
                        <a:spcAft>
                          <a:spcPts val="0"/>
                        </a:spcAft>
                      </a:pPr>
                      <a:r>
                        <a:rPr lang="en-US" sz="1600" i="1" kern="0">
                          <a:solidFill>
                            <a:srgbClr val="000000"/>
                          </a:solidFill>
                          <a:latin typeface="Times New Roman"/>
                          <a:ea typeface="宋体"/>
                        </a:rPr>
                        <a:t>q</a:t>
                      </a:r>
                      <a:r>
                        <a:rPr lang="zh-CN" sz="1600" kern="0">
                          <a:solidFill>
                            <a:srgbClr val="000000"/>
                          </a:solidFill>
                          <a:latin typeface="Times New Roman"/>
                          <a:ea typeface="宋体"/>
                        </a:rPr>
                        <a:t>（</a:t>
                      </a:r>
                      <a:r>
                        <a:rPr lang="en-US" sz="1600" kern="0">
                          <a:solidFill>
                            <a:srgbClr val="000000"/>
                          </a:solidFill>
                          <a:latin typeface="Times New Roman"/>
                          <a:ea typeface="宋体"/>
                        </a:rPr>
                        <a:t>m</a:t>
                      </a:r>
                      <a:r>
                        <a:rPr lang="en-US" sz="1600" kern="0" baseline="30000">
                          <a:solidFill>
                            <a:srgbClr val="000000"/>
                          </a:solidFill>
                          <a:latin typeface="Times New Roman"/>
                          <a:ea typeface="宋体"/>
                        </a:rPr>
                        <a:t>3</a:t>
                      </a:r>
                      <a:r>
                        <a:rPr lang="en-US" sz="1600" kern="0">
                          <a:solidFill>
                            <a:srgbClr val="000000"/>
                          </a:solidFill>
                          <a:latin typeface="Times New Roman"/>
                          <a:ea typeface="宋体"/>
                        </a:rPr>
                        <a:t>/s</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235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225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175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130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100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a:solidFill>
                            <a:srgbClr val="000000"/>
                          </a:solidFill>
                          <a:latin typeface="Times New Roman"/>
                          <a:ea typeface="宋体"/>
                        </a:rPr>
                        <a:t>75</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600" kern="0" dirty="0">
                          <a:solidFill>
                            <a:srgbClr val="000000"/>
                          </a:solidFill>
                          <a:latin typeface="Times New Roman"/>
                          <a:ea typeface="宋体"/>
                        </a:rPr>
                        <a:t>65</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467545" y="4509120"/>
            <a:ext cx="8280920" cy="1661993"/>
          </a:xfrm>
          <a:prstGeom prst="rect">
            <a:avLst/>
          </a:prstGeom>
          <a:noFill/>
        </p:spPr>
        <p:txBody>
          <a:bodyPr wrap="square" rtlCol="0">
            <a:spAutoFit/>
          </a:bodyPr>
          <a:lstStyle/>
          <a:p>
            <a:r>
              <a:rPr lang="zh-CN" altLang="zh-CN" sz="2800" dirty="0" smtClean="0">
                <a:latin typeface="Times New Roman" pitchFamily="18" charset="0"/>
                <a:cs typeface="Times New Roman" pitchFamily="18" charset="0"/>
              </a:rPr>
              <a:t>按表</a:t>
            </a:r>
            <a:r>
              <a:rPr lang="en-US" altLang="zh-CN" sz="2800" dirty="0" smtClean="0">
                <a:latin typeface="Times New Roman" pitchFamily="18" charset="0"/>
                <a:cs typeface="Times New Roman" pitchFamily="18" charset="0"/>
              </a:rPr>
              <a:t>1.8</a:t>
            </a:r>
            <a:r>
              <a:rPr lang="zh-CN" altLang="zh-CN" sz="2800" dirty="0" smtClean="0">
                <a:latin typeface="Times New Roman" pitchFamily="18" charset="0"/>
                <a:cs typeface="Times New Roman" pitchFamily="18" charset="0"/>
              </a:rPr>
              <a:t>中的计算成果绘出</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线和</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线</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见图</a:t>
            </a:r>
            <a:r>
              <a:rPr lang="en-US" altLang="zh-CN" sz="2800" dirty="0" smtClean="0">
                <a:latin typeface="Times New Roman" pitchFamily="18" charset="0"/>
                <a:cs typeface="Times New Roman" pitchFamily="18" charset="0"/>
              </a:rPr>
              <a:t>1.7)</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线的峰值</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按趋势绘于</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线的退水段上，并量得</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en-US" altLang="zh-CN" sz="2800" dirty="0" smtClean="0">
                <a:latin typeface="Times New Roman" pitchFamily="18" charset="0"/>
                <a:cs typeface="Times New Roman" pitchFamily="18" charset="0"/>
              </a:rPr>
              <a:t>=250m</a:t>
            </a:r>
            <a:r>
              <a:rPr lang="en-US" altLang="zh-CN" sz="2800" baseline="30000" dirty="0" smtClean="0">
                <a:latin typeface="Times New Roman" pitchFamily="18" charset="0"/>
                <a:cs typeface="Times New Roman" pitchFamily="18" charset="0"/>
              </a:rPr>
              <a:t>3</a:t>
            </a:r>
            <a:r>
              <a:rPr lang="en-US" altLang="zh-CN" sz="2800" dirty="0" smtClean="0">
                <a:latin typeface="Times New Roman" pitchFamily="18" charset="0"/>
                <a:cs typeface="Times New Roman" pitchFamily="18" charset="0"/>
              </a:rPr>
              <a:t>/s</a:t>
            </a:r>
            <a:r>
              <a:rPr lang="zh-CN" altLang="zh-CN" sz="2800" dirty="0" smtClean="0">
                <a:latin typeface="Times New Roman" pitchFamily="18" charset="0"/>
                <a:cs typeface="Times New Roman" pitchFamily="18" charset="0"/>
              </a:rPr>
              <a:t>。从该图可求得相应</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设</a:t>
            </a:r>
            <a:r>
              <a:rPr lang="en-US" altLang="zh-CN" sz="2800" dirty="0" smtClean="0">
                <a:latin typeface="Times New Roman" pitchFamily="18" charset="0"/>
                <a:cs typeface="Times New Roman" pitchFamily="18" charset="0"/>
              </a:rPr>
              <a:t>=30.5×10</a:t>
            </a:r>
            <a:r>
              <a:rPr lang="en-US" altLang="zh-CN" sz="2800" baseline="30000" dirty="0" smtClean="0">
                <a:latin typeface="Times New Roman" pitchFamily="18" charset="0"/>
                <a:cs typeface="Times New Roman" pitchFamily="18" charset="0"/>
              </a:rPr>
              <a:t>6</a:t>
            </a:r>
            <a:r>
              <a:rPr lang="en-US" altLang="zh-CN" sz="2800" dirty="0" smtClean="0">
                <a:latin typeface="Times New Roman" pitchFamily="18" charset="0"/>
                <a:cs typeface="Times New Roman" pitchFamily="18" charset="0"/>
              </a:rPr>
              <a:t>m</a:t>
            </a:r>
            <a:r>
              <a:rPr lang="en-US" altLang="zh-CN" sz="2800" baseline="300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517232"/>
            <a:ext cx="8229600" cy="608931"/>
          </a:xfrm>
        </p:spPr>
        <p:txBody>
          <a:bodyPr/>
          <a:lstStyle/>
          <a:p>
            <a:pPr algn="ctr">
              <a:buNone/>
            </a:pPr>
            <a:r>
              <a:rPr lang="zh-CN" altLang="zh-CN" sz="2800" dirty="0" smtClean="0"/>
              <a:t>图</a:t>
            </a:r>
            <a:r>
              <a:rPr lang="en-US" altLang="zh-CN" sz="2800" dirty="0" smtClean="0"/>
              <a:t>1.7  </a:t>
            </a:r>
            <a:r>
              <a:rPr lang="zh-CN" altLang="zh-CN" sz="2800" dirty="0" smtClean="0"/>
              <a:t>下游泄流过程线</a:t>
            </a:r>
          </a:p>
          <a:p>
            <a:pPr>
              <a:buNone/>
            </a:pPr>
            <a:endParaRPr lang="zh-CN" altLang="en-US" dirty="0"/>
          </a:p>
        </p:txBody>
      </p:sp>
      <p:pic>
        <p:nvPicPr>
          <p:cNvPr id="4" name="图片 3"/>
          <p:cNvPicPr/>
          <p:nvPr/>
        </p:nvPicPr>
        <p:blipFill>
          <a:blip r:embed="rId2" cstate="print"/>
          <a:srcRect/>
          <a:stretch>
            <a:fillRect/>
          </a:stretch>
        </p:blipFill>
        <p:spPr bwMode="auto">
          <a:xfrm>
            <a:off x="1331640" y="908720"/>
            <a:ext cx="6696744" cy="43843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9"/>
            <a:ext cx="8229600" cy="1584176"/>
          </a:xfrm>
        </p:spPr>
        <p:txBody>
          <a:bodyPr/>
          <a:lstStyle/>
          <a:p>
            <a:pPr>
              <a:buNone/>
            </a:pPr>
            <a:r>
              <a:rPr lang="en-US" altLang="zh-CN" b="1" dirty="0" smtClean="0"/>
              <a:t>3</a:t>
            </a:r>
            <a:r>
              <a:rPr lang="zh-CN" altLang="zh-CN" b="1" dirty="0" smtClean="0"/>
              <a:t>、图解法</a:t>
            </a:r>
            <a:endParaRPr lang="en-US" altLang="zh-CN" b="1" dirty="0" smtClean="0"/>
          </a:p>
          <a:p>
            <a:pPr marL="0" indent="576000" algn="just">
              <a:buNone/>
            </a:pPr>
            <a:r>
              <a:rPr lang="zh-CN" altLang="zh-CN" sz="2800" dirty="0" smtClean="0">
                <a:latin typeface="Times New Roman" pitchFamily="18" charset="0"/>
                <a:cs typeface="Times New Roman" pitchFamily="18" charset="0"/>
              </a:rPr>
              <a:t>这里介绍一种较常用的图解法。若将式</a:t>
            </a:r>
            <a:r>
              <a:rPr lang="en-US" altLang="zh-CN" sz="2800" dirty="0" smtClean="0">
                <a:latin typeface="Times New Roman" pitchFamily="18" charset="0"/>
                <a:cs typeface="Times New Roman" pitchFamily="18" charset="0"/>
              </a:rPr>
              <a:t>(1.1)</a:t>
            </a:r>
            <a:r>
              <a:rPr lang="zh-CN" altLang="zh-CN" sz="2800" dirty="0" smtClean="0">
                <a:latin typeface="Times New Roman" pitchFamily="18" charset="0"/>
                <a:cs typeface="Times New Roman" pitchFamily="18" charset="0"/>
              </a:rPr>
              <a:t>改写如下：</a:t>
            </a:r>
          </a:p>
          <a:p>
            <a:pPr>
              <a:buNone/>
            </a:pPr>
            <a:endParaRPr lang="zh-CN" altLang="zh-CN" sz="2800" dirty="0" smtClean="0"/>
          </a:p>
          <a:p>
            <a:pPr>
              <a:buNone/>
            </a:pPr>
            <a:endParaRPr lang="zh-CN" altLang="en-US" dirty="0"/>
          </a:p>
        </p:txBody>
      </p:sp>
      <p:pic>
        <p:nvPicPr>
          <p:cNvPr id="52226" name="Picture 2"/>
          <p:cNvPicPr>
            <a:picLocks noChangeAspect="1" noChangeArrowheads="1"/>
          </p:cNvPicPr>
          <p:nvPr/>
        </p:nvPicPr>
        <p:blipFill>
          <a:blip r:embed="rId2" cstate="print"/>
          <a:srcRect/>
          <a:stretch>
            <a:fillRect/>
          </a:stretch>
        </p:blipFill>
        <p:spPr bwMode="auto">
          <a:xfrm>
            <a:off x="0" y="1988840"/>
            <a:ext cx="8914263" cy="670649"/>
          </a:xfrm>
          <a:prstGeom prst="rect">
            <a:avLst/>
          </a:prstGeom>
          <a:noFill/>
          <a:ln w="9525">
            <a:noFill/>
            <a:miter lim="800000"/>
            <a:headEnd/>
            <a:tailEnd/>
          </a:ln>
          <a:effectLst/>
        </p:spPr>
      </p:pic>
      <p:sp>
        <p:nvSpPr>
          <p:cNvPr id="5" name="TextBox 4"/>
          <p:cNvSpPr txBox="1"/>
          <p:nvPr/>
        </p:nvSpPr>
        <p:spPr>
          <a:xfrm>
            <a:off x="467544" y="2708920"/>
            <a:ext cx="8208912" cy="1231106"/>
          </a:xfrm>
          <a:prstGeom prst="rect">
            <a:avLst/>
          </a:prstGeom>
          <a:noFill/>
        </p:spPr>
        <p:txBody>
          <a:bodyPr wrap="square" rtlCol="0">
            <a:spAutoFit/>
          </a:bodyPr>
          <a:lstStyle/>
          <a:p>
            <a:r>
              <a:rPr lang="zh-CN" altLang="zh-CN" sz="2800" dirty="0" smtClean="0"/>
              <a:t>由此可见，等式左端第二项与等式右端的函数形式是相同的，即</a:t>
            </a:r>
          </a:p>
          <a:p>
            <a:endParaRPr lang="zh-CN" altLang="en-US" dirty="0"/>
          </a:p>
        </p:txBody>
      </p:sp>
      <p:pic>
        <p:nvPicPr>
          <p:cNvPr id="52227" name="Picture 3"/>
          <p:cNvPicPr>
            <a:picLocks noChangeAspect="1" noChangeArrowheads="1"/>
          </p:cNvPicPr>
          <p:nvPr/>
        </p:nvPicPr>
        <p:blipFill>
          <a:blip r:embed="rId3" cstate="print"/>
          <a:srcRect/>
          <a:stretch>
            <a:fillRect/>
          </a:stretch>
        </p:blipFill>
        <p:spPr bwMode="auto">
          <a:xfrm>
            <a:off x="359024" y="3645024"/>
            <a:ext cx="8784976" cy="720080"/>
          </a:xfrm>
          <a:prstGeom prst="rect">
            <a:avLst/>
          </a:prstGeom>
          <a:noFill/>
          <a:ln w="9525">
            <a:noFill/>
            <a:miter lim="800000"/>
            <a:headEnd/>
            <a:tailEnd/>
          </a:ln>
          <a:effectLst/>
        </p:spPr>
      </p:pic>
      <p:sp>
        <p:nvSpPr>
          <p:cNvPr id="7" name="TextBox 6"/>
          <p:cNvSpPr txBox="1"/>
          <p:nvPr/>
        </p:nvSpPr>
        <p:spPr>
          <a:xfrm>
            <a:off x="611560" y="4653136"/>
            <a:ext cx="8208912" cy="1231106"/>
          </a:xfrm>
          <a:prstGeom prst="rect">
            <a:avLst/>
          </a:prstGeom>
          <a:noFill/>
        </p:spPr>
        <p:txBody>
          <a:bodyPr wrap="square" rtlCol="0">
            <a:spAutoFit/>
          </a:bodyPr>
          <a:lstStyle/>
          <a:p>
            <a:r>
              <a:rPr lang="zh-CN" altLang="zh-CN" sz="2800" dirty="0" smtClean="0">
                <a:latin typeface="Times New Roman" pitchFamily="18" charset="0"/>
                <a:cs typeface="Times New Roman" pitchFamily="18" charset="0"/>
              </a:rPr>
              <a:t>上式中左端是已知的，右端是未知的，只要利用</a:t>
            </a:r>
            <a:r>
              <a:rPr lang="en-US" altLang="zh-CN" sz="2800" i="1" dirty="0" smtClean="0">
                <a:latin typeface="Times New Roman" pitchFamily="18" charset="0"/>
                <a:cs typeface="Times New Roman" pitchFamily="18" charset="0"/>
              </a:rPr>
              <a:t>f(g)</a:t>
            </a:r>
            <a:r>
              <a:rPr lang="zh-CN" altLang="zh-CN" sz="2800" dirty="0" smtClean="0">
                <a:latin typeface="Times New Roman" pitchFamily="18" charset="0"/>
                <a:cs typeface="Times New Roman" pitchFamily="18" charset="0"/>
              </a:rPr>
              <a:t>辅助曲线，按此函数关系即可确定</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a:t>
            </a:r>
          </a:p>
          <a:p>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39552" y="836712"/>
          <a:ext cx="8064900" cy="2376264"/>
        </p:xfrm>
        <a:graphic>
          <a:graphicData uri="http://schemas.openxmlformats.org/drawingml/2006/table">
            <a:tbl>
              <a:tblPr/>
              <a:tblGrid>
                <a:gridCol w="1612980"/>
                <a:gridCol w="1612980"/>
                <a:gridCol w="1612980"/>
                <a:gridCol w="1612980"/>
                <a:gridCol w="1612980"/>
              </a:tblGrid>
              <a:tr h="594066">
                <a:tc>
                  <a:txBody>
                    <a:bodyPr/>
                    <a:lstStyle/>
                    <a:p>
                      <a:pPr algn="ctr">
                        <a:lnSpc>
                          <a:spcPts val="2000"/>
                        </a:lnSpc>
                        <a:spcAft>
                          <a:spcPts val="0"/>
                        </a:spcAft>
                      </a:pPr>
                      <a:r>
                        <a:rPr lang="zh-CN" sz="1600" kern="0" dirty="0">
                          <a:solidFill>
                            <a:srgbClr val="000000"/>
                          </a:solidFill>
                          <a:latin typeface="Times New Roman"/>
                          <a:ea typeface="宋体"/>
                        </a:rPr>
                        <a:t>库容（亿</a:t>
                      </a:r>
                      <a:r>
                        <a:rPr lang="en-US" sz="1600" kern="0" dirty="0">
                          <a:solidFill>
                            <a:srgbClr val="000000"/>
                          </a:solidFill>
                          <a:latin typeface="Times New Roman"/>
                          <a:ea typeface="宋体"/>
                        </a:rPr>
                        <a:t>m</a:t>
                      </a:r>
                      <a:r>
                        <a:rPr lang="en-US" sz="1600" kern="0" baseline="30000" dirty="0">
                          <a:solidFill>
                            <a:srgbClr val="000000"/>
                          </a:solidFill>
                          <a:latin typeface="Times New Roman"/>
                          <a:ea typeface="宋体"/>
                        </a:rPr>
                        <a:t>3</a:t>
                      </a:r>
                      <a:r>
                        <a:rPr lang="zh-CN" sz="1600" kern="0" dirty="0">
                          <a:solidFill>
                            <a:srgbClr val="000000"/>
                          </a:solidFill>
                          <a:latin typeface="Times New Roman"/>
                          <a:ea typeface="宋体"/>
                        </a:rPr>
                        <a:t>）</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10</a:t>
                      </a:r>
                      <a:r>
                        <a:rPr lang="zh-CN" sz="1600" kern="0">
                          <a:solidFill>
                            <a:srgbClr val="000000"/>
                          </a:solidFill>
                          <a:latin typeface="Times New Roman"/>
                          <a:ea typeface="宋体"/>
                        </a:rPr>
                        <a:t>以上</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dirty="0">
                          <a:solidFill>
                            <a:srgbClr val="000000"/>
                          </a:solidFill>
                          <a:latin typeface="Times New Roman"/>
                          <a:ea typeface="宋体"/>
                        </a:rPr>
                        <a:t>10</a:t>
                      </a:r>
                      <a:r>
                        <a:rPr lang="zh-CN" sz="1600" kern="0" dirty="0">
                          <a:solidFill>
                            <a:srgbClr val="000000"/>
                          </a:solidFill>
                          <a:latin typeface="Times New Roman"/>
                          <a:ea typeface="宋体"/>
                        </a:rPr>
                        <a:t>～</a:t>
                      </a:r>
                      <a:r>
                        <a:rPr lang="en-US" sz="1600" kern="0" dirty="0">
                          <a:solidFill>
                            <a:srgbClr val="000000"/>
                          </a:solidFill>
                          <a:latin typeface="Times New Roman"/>
                          <a:ea typeface="宋体"/>
                        </a:rPr>
                        <a:t>1</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1</a:t>
                      </a:r>
                      <a:r>
                        <a:rPr lang="zh-CN" sz="1600" kern="0">
                          <a:solidFill>
                            <a:srgbClr val="000000"/>
                          </a:solidFill>
                          <a:latin typeface="Times New Roman"/>
                          <a:ea typeface="宋体"/>
                        </a:rPr>
                        <a:t>～</a:t>
                      </a:r>
                      <a:r>
                        <a:rPr lang="en-US" sz="1600" kern="0">
                          <a:solidFill>
                            <a:srgbClr val="000000"/>
                          </a:solidFill>
                          <a:latin typeface="Times New Roman"/>
                          <a:ea typeface="宋体"/>
                        </a:rPr>
                        <a:t>0.1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0.1</a:t>
                      </a:r>
                      <a:r>
                        <a:rPr lang="zh-CN" sz="1600" kern="0">
                          <a:solidFill>
                            <a:srgbClr val="000000"/>
                          </a:solidFill>
                          <a:latin typeface="Times New Roman"/>
                          <a:ea typeface="宋体"/>
                        </a:rPr>
                        <a:t>～</a:t>
                      </a:r>
                      <a:r>
                        <a:rPr lang="en-US" sz="1600" kern="0">
                          <a:solidFill>
                            <a:srgbClr val="000000"/>
                          </a:solidFill>
                          <a:latin typeface="Times New Roman"/>
                          <a:ea typeface="宋体"/>
                        </a:rPr>
                        <a:t>0.001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066">
                <a:tc>
                  <a:txBody>
                    <a:bodyPr/>
                    <a:lstStyle/>
                    <a:p>
                      <a:pPr algn="ctr">
                        <a:lnSpc>
                          <a:spcPts val="2000"/>
                        </a:lnSpc>
                        <a:spcAft>
                          <a:spcPts val="0"/>
                        </a:spcAft>
                      </a:pPr>
                      <a:r>
                        <a:rPr lang="zh-CN" sz="1600" kern="0" dirty="0">
                          <a:solidFill>
                            <a:srgbClr val="000000"/>
                          </a:solidFill>
                          <a:latin typeface="Times New Roman"/>
                          <a:ea typeface="宋体"/>
                        </a:rPr>
                        <a:t>规模</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a:solidFill>
                            <a:srgbClr val="000000"/>
                          </a:solidFill>
                          <a:latin typeface="Times New Roman"/>
                          <a:ea typeface="宋体"/>
                        </a:rPr>
                        <a:t>大（</a:t>
                      </a:r>
                      <a:r>
                        <a:rPr lang="en-US" sz="1600" kern="0">
                          <a:solidFill>
                            <a:srgbClr val="000000"/>
                          </a:solidFill>
                          <a:latin typeface="Times New Roman"/>
                          <a:ea typeface="宋体"/>
                        </a:rPr>
                        <a:t>1</a:t>
                      </a:r>
                      <a:r>
                        <a:rPr lang="zh-CN" sz="1600" kern="0">
                          <a:solidFill>
                            <a:srgbClr val="000000"/>
                          </a:solidFill>
                          <a:latin typeface="Times New Roman"/>
                          <a:ea typeface="宋体"/>
                        </a:rPr>
                        <a:t>）型</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dirty="0">
                          <a:solidFill>
                            <a:srgbClr val="000000"/>
                          </a:solidFill>
                          <a:latin typeface="Times New Roman"/>
                          <a:ea typeface="宋体"/>
                        </a:rPr>
                        <a:t>大（</a:t>
                      </a:r>
                      <a:r>
                        <a:rPr lang="en-US" sz="1600" kern="0" dirty="0">
                          <a:solidFill>
                            <a:srgbClr val="000000"/>
                          </a:solidFill>
                          <a:latin typeface="Times New Roman"/>
                          <a:ea typeface="宋体"/>
                        </a:rPr>
                        <a:t>2</a:t>
                      </a:r>
                      <a:r>
                        <a:rPr lang="zh-CN" sz="1600" kern="0" dirty="0">
                          <a:solidFill>
                            <a:srgbClr val="000000"/>
                          </a:solidFill>
                          <a:latin typeface="Times New Roman"/>
                          <a:ea typeface="宋体"/>
                        </a:rPr>
                        <a:t>）型</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a:solidFill>
                            <a:srgbClr val="000000"/>
                          </a:solidFill>
                          <a:latin typeface="Times New Roman"/>
                          <a:ea typeface="宋体"/>
                        </a:rPr>
                        <a:t>中型</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a:solidFill>
                            <a:srgbClr val="000000"/>
                          </a:solidFill>
                          <a:latin typeface="Times New Roman"/>
                          <a:ea typeface="宋体"/>
                        </a:rPr>
                        <a:t>小型</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066">
                <a:tc>
                  <a:txBody>
                    <a:bodyPr/>
                    <a:lstStyle/>
                    <a:p>
                      <a:pPr algn="ctr">
                        <a:lnSpc>
                          <a:spcPts val="2000"/>
                        </a:lnSpc>
                        <a:spcAft>
                          <a:spcPts val="0"/>
                        </a:spcAft>
                      </a:pPr>
                      <a:r>
                        <a:rPr lang="zh-CN" sz="1600" kern="0">
                          <a:solidFill>
                            <a:srgbClr val="000000"/>
                          </a:solidFill>
                          <a:latin typeface="Times New Roman"/>
                          <a:ea typeface="宋体"/>
                        </a:rPr>
                        <a:t>设计重现期（年）</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2000</a:t>
                      </a:r>
                      <a:r>
                        <a:rPr lang="zh-CN" sz="1600" kern="0">
                          <a:solidFill>
                            <a:srgbClr val="000000"/>
                          </a:solidFill>
                          <a:latin typeface="Times New Roman"/>
                          <a:ea typeface="宋体"/>
                        </a:rPr>
                        <a:t>～</a:t>
                      </a:r>
                      <a:r>
                        <a:rPr lang="en-US" sz="1600" kern="0">
                          <a:solidFill>
                            <a:srgbClr val="000000"/>
                          </a:solidFill>
                          <a:latin typeface="Times New Roman"/>
                          <a:ea typeface="宋体"/>
                        </a:rPr>
                        <a:t>500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dirty="0">
                          <a:solidFill>
                            <a:srgbClr val="000000"/>
                          </a:solidFill>
                          <a:latin typeface="Times New Roman"/>
                          <a:ea typeface="宋体"/>
                        </a:rPr>
                        <a:t>500</a:t>
                      </a:r>
                      <a:r>
                        <a:rPr lang="zh-CN" sz="1600" kern="0" dirty="0">
                          <a:solidFill>
                            <a:srgbClr val="000000"/>
                          </a:solidFill>
                          <a:latin typeface="Times New Roman"/>
                          <a:ea typeface="宋体"/>
                        </a:rPr>
                        <a:t>～</a:t>
                      </a:r>
                      <a:r>
                        <a:rPr lang="en-US" sz="1600" kern="0" dirty="0">
                          <a:solidFill>
                            <a:srgbClr val="000000"/>
                          </a:solidFill>
                          <a:latin typeface="Times New Roman"/>
                          <a:ea typeface="宋体"/>
                        </a:rPr>
                        <a:t>100</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100</a:t>
                      </a:r>
                      <a:r>
                        <a:rPr lang="zh-CN" sz="1600" kern="0">
                          <a:solidFill>
                            <a:srgbClr val="000000"/>
                          </a:solidFill>
                          <a:latin typeface="Times New Roman"/>
                          <a:ea typeface="宋体"/>
                        </a:rPr>
                        <a:t>～</a:t>
                      </a:r>
                      <a:r>
                        <a:rPr lang="en-US" sz="1600" kern="0">
                          <a:solidFill>
                            <a:srgbClr val="000000"/>
                          </a:solidFill>
                          <a:latin typeface="Times New Roman"/>
                          <a:ea typeface="宋体"/>
                        </a:rPr>
                        <a:t>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50</a:t>
                      </a:r>
                      <a:r>
                        <a:rPr lang="zh-CN" sz="1600" kern="0">
                          <a:solidFill>
                            <a:srgbClr val="000000"/>
                          </a:solidFill>
                          <a:latin typeface="Times New Roman"/>
                          <a:ea typeface="宋体"/>
                        </a:rPr>
                        <a:t>～</a:t>
                      </a:r>
                      <a:r>
                        <a:rPr lang="en-US" sz="1600" kern="0">
                          <a:solidFill>
                            <a:srgbClr val="000000"/>
                          </a:solidFill>
                          <a:latin typeface="Times New Roman"/>
                          <a:ea typeface="宋体"/>
                        </a:rPr>
                        <a:t>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4066">
                <a:tc>
                  <a:txBody>
                    <a:bodyPr/>
                    <a:lstStyle/>
                    <a:p>
                      <a:pPr algn="ctr">
                        <a:lnSpc>
                          <a:spcPts val="2000"/>
                        </a:lnSpc>
                        <a:spcAft>
                          <a:spcPts val="0"/>
                        </a:spcAft>
                      </a:pPr>
                      <a:r>
                        <a:rPr lang="zh-CN" sz="1600" kern="0" dirty="0">
                          <a:solidFill>
                            <a:srgbClr val="000000"/>
                          </a:solidFill>
                          <a:latin typeface="Times New Roman"/>
                          <a:ea typeface="宋体"/>
                        </a:rPr>
                        <a:t>校核重现期（年）</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dirty="0">
                          <a:solidFill>
                            <a:srgbClr val="000000"/>
                          </a:solidFill>
                          <a:latin typeface="Times New Roman"/>
                          <a:ea typeface="宋体"/>
                        </a:rPr>
                        <a:t>10000</a:t>
                      </a:r>
                      <a:r>
                        <a:rPr lang="zh-CN" sz="1600" kern="0" dirty="0">
                          <a:solidFill>
                            <a:srgbClr val="000000"/>
                          </a:solidFill>
                          <a:latin typeface="Times New Roman"/>
                          <a:ea typeface="宋体"/>
                        </a:rPr>
                        <a:t>～</a:t>
                      </a:r>
                      <a:r>
                        <a:rPr lang="en-US" sz="1600" kern="0" dirty="0">
                          <a:solidFill>
                            <a:srgbClr val="000000"/>
                          </a:solidFill>
                          <a:latin typeface="Times New Roman"/>
                          <a:ea typeface="宋体"/>
                        </a:rPr>
                        <a:t>5000</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5000</a:t>
                      </a:r>
                      <a:r>
                        <a:rPr lang="zh-CN" sz="1600" kern="0">
                          <a:solidFill>
                            <a:srgbClr val="000000"/>
                          </a:solidFill>
                          <a:latin typeface="Times New Roman"/>
                          <a:ea typeface="宋体"/>
                        </a:rPr>
                        <a:t>～</a:t>
                      </a:r>
                      <a:r>
                        <a:rPr lang="en-US" sz="1600" kern="0">
                          <a:solidFill>
                            <a:srgbClr val="000000"/>
                          </a:solidFill>
                          <a:latin typeface="Times New Roman"/>
                          <a:ea typeface="宋体"/>
                        </a:rPr>
                        <a:t>1000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1000</a:t>
                      </a:r>
                      <a:r>
                        <a:rPr lang="zh-CN" sz="1600" kern="0">
                          <a:solidFill>
                            <a:srgbClr val="000000"/>
                          </a:solidFill>
                          <a:latin typeface="Times New Roman"/>
                          <a:ea typeface="宋体"/>
                        </a:rPr>
                        <a:t>～</a:t>
                      </a:r>
                      <a:r>
                        <a:rPr lang="en-US" sz="1600" kern="0">
                          <a:solidFill>
                            <a:srgbClr val="000000"/>
                          </a:solidFill>
                          <a:latin typeface="Times New Roman"/>
                          <a:ea typeface="宋体"/>
                        </a:rPr>
                        <a:t>500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dirty="0">
                          <a:solidFill>
                            <a:srgbClr val="000000"/>
                          </a:solidFill>
                          <a:latin typeface="Times New Roman"/>
                          <a:ea typeface="宋体"/>
                        </a:rPr>
                        <a:t>500</a:t>
                      </a:r>
                      <a:r>
                        <a:rPr lang="zh-CN" sz="1600" kern="0" dirty="0">
                          <a:solidFill>
                            <a:srgbClr val="000000"/>
                          </a:solidFill>
                          <a:latin typeface="Times New Roman"/>
                          <a:ea typeface="宋体"/>
                        </a:rPr>
                        <a:t>～</a:t>
                      </a:r>
                      <a:r>
                        <a:rPr lang="en-US" sz="1600" kern="0" dirty="0">
                          <a:solidFill>
                            <a:srgbClr val="000000"/>
                          </a:solidFill>
                          <a:latin typeface="Times New Roman"/>
                          <a:ea typeface="宋体"/>
                        </a:rPr>
                        <a:t>200</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nvGraphicFramePr>
        <p:xfrm>
          <a:off x="539553" y="4077072"/>
          <a:ext cx="8136905" cy="2460102"/>
        </p:xfrm>
        <a:graphic>
          <a:graphicData uri="http://schemas.openxmlformats.org/drawingml/2006/table">
            <a:tbl>
              <a:tblPr/>
              <a:tblGrid>
                <a:gridCol w="1627381"/>
                <a:gridCol w="1627381"/>
                <a:gridCol w="1627381"/>
                <a:gridCol w="1627381"/>
                <a:gridCol w="1627381"/>
              </a:tblGrid>
              <a:tr h="410017">
                <a:tc gridSpan="3">
                  <a:txBody>
                    <a:bodyPr/>
                    <a:lstStyle/>
                    <a:p>
                      <a:pPr algn="ctr">
                        <a:lnSpc>
                          <a:spcPts val="2000"/>
                        </a:lnSpc>
                        <a:spcAft>
                          <a:spcPts val="0"/>
                        </a:spcAft>
                      </a:pPr>
                      <a:r>
                        <a:rPr lang="zh-CN" sz="1600" kern="0" dirty="0">
                          <a:solidFill>
                            <a:srgbClr val="000000"/>
                          </a:solidFill>
                          <a:latin typeface="Times New Roman"/>
                          <a:ea typeface="宋体"/>
                        </a:rPr>
                        <a:t>防护对象</a:t>
                      </a:r>
                      <a:endParaRPr lang="zh-CN" sz="1600" kern="100" dirty="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2">
                  <a:txBody>
                    <a:bodyPr/>
                    <a:lstStyle/>
                    <a:p>
                      <a:pPr algn="ctr">
                        <a:lnSpc>
                          <a:spcPts val="2000"/>
                        </a:lnSpc>
                        <a:spcAft>
                          <a:spcPts val="0"/>
                        </a:spcAft>
                      </a:pPr>
                      <a:r>
                        <a:rPr lang="zh-CN" sz="1600" kern="0">
                          <a:solidFill>
                            <a:srgbClr val="000000"/>
                          </a:solidFill>
                          <a:latin typeface="Times New Roman"/>
                          <a:ea typeface="宋体"/>
                        </a:rPr>
                        <a:t>防洪标准</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r>
              <a:tr h="410017">
                <a:tc>
                  <a:txBody>
                    <a:bodyPr/>
                    <a:lstStyle/>
                    <a:p>
                      <a:pPr algn="ctr">
                        <a:lnSpc>
                          <a:spcPts val="2000"/>
                        </a:lnSpc>
                        <a:spcAft>
                          <a:spcPts val="0"/>
                        </a:spcAft>
                      </a:pPr>
                      <a:r>
                        <a:rPr lang="zh-CN" sz="1600" kern="0">
                          <a:solidFill>
                            <a:srgbClr val="000000"/>
                          </a:solidFill>
                          <a:latin typeface="Times New Roman"/>
                          <a:ea typeface="宋体"/>
                        </a:rPr>
                        <a:t>城镇</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a:solidFill>
                            <a:srgbClr val="000000"/>
                          </a:solidFill>
                          <a:latin typeface="Times New Roman"/>
                          <a:ea typeface="宋体"/>
                        </a:rPr>
                        <a:t>工矿区</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a:solidFill>
                            <a:srgbClr val="000000"/>
                          </a:solidFill>
                          <a:latin typeface="Times New Roman"/>
                          <a:ea typeface="宋体"/>
                        </a:rPr>
                        <a:t>农田面积（万亩）</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a:solidFill>
                            <a:srgbClr val="000000"/>
                          </a:solidFill>
                          <a:latin typeface="Times New Roman"/>
                          <a:ea typeface="宋体"/>
                        </a:rPr>
                        <a:t>重现期（年）</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a:solidFill>
                            <a:srgbClr val="000000"/>
                          </a:solidFill>
                          <a:latin typeface="Times New Roman"/>
                          <a:ea typeface="宋体"/>
                        </a:rPr>
                        <a:t>频率（</a:t>
                      </a:r>
                      <a:r>
                        <a:rPr lang="en-US" sz="1600" kern="0">
                          <a:solidFill>
                            <a:srgbClr val="000000"/>
                          </a:solidFill>
                          <a:latin typeface="Times New Roman"/>
                          <a:ea typeface="宋体"/>
                        </a:rPr>
                        <a:t>%</a:t>
                      </a:r>
                      <a:r>
                        <a:rPr lang="zh-CN" sz="1600" kern="0">
                          <a:solidFill>
                            <a:srgbClr val="000000"/>
                          </a:solidFill>
                          <a:latin typeface="Times New Roman"/>
                          <a:ea typeface="宋体"/>
                        </a:rPr>
                        <a:t>）</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017">
                <a:tc>
                  <a:txBody>
                    <a:bodyPr/>
                    <a:lstStyle/>
                    <a:p>
                      <a:pPr algn="ctr">
                        <a:lnSpc>
                          <a:spcPts val="2000"/>
                        </a:lnSpc>
                        <a:spcAft>
                          <a:spcPts val="0"/>
                        </a:spcAft>
                      </a:pPr>
                      <a:r>
                        <a:rPr lang="zh-CN" sz="1600" kern="0">
                          <a:solidFill>
                            <a:srgbClr val="000000"/>
                          </a:solidFill>
                          <a:latin typeface="Times New Roman"/>
                          <a:ea typeface="宋体"/>
                        </a:rPr>
                        <a:t>特别重要城市</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dirty="0">
                          <a:solidFill>
                            <a:srgbClr val="000000"/>
                          </a:solidFill>
                          <a:latin typeface="Times New Roman"/>
                          <a:ea typeface="宋体"/>
                        </a:rPr>
                        <a:t>特别重要工矿区</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dirty="0">
                          <a:solidFill>
                            <a:srgbClr val="000000"/>
                          </a:solidFill>
                          <a:latin typeface="Times New Roman"/>
                          <a:ea typeface="宋体"/>
                        </a:rPr>
                        <a:t>&gt;500</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dirty="0">
                          <a:solidFill>
                            <a:srgbClr val="000000"/>
                          </a:solidFill>
                          <a:latin typeface="Times New Roman"/>
                          <a:ea typeface="宋体"/>
                        </a:rPr>
                        <a:t>&gt;100</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&lt;1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017">
                <a:tc>
                  <a:txBody>
                    <a:bodyPr/>
                    <a:lstStyle/>
                    <a:p>
                      <a:pPr algn="ctr">
                        <a:lnSpc>
                          <a:spcPts val="2000"/>
                        </a:lnSpc>
                        <a:spcAft>
                          <a:spcPts val="0"/>
                        </a:spcAft>
                      </a:pPr>
                      <a:r>
                        <a:rPr lang="zh-CN" sz="1600" kern="0">
                          <a:solidFill>
                            <a:srgbClr val="000000"/>
                          </a:solidFill>
                          <a:latin typeface="Times New Roman"/>
                          <a:ea typeface="宋体"/>
                        </a:rPr>
                        <a:t>重要城市</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a:solidFill>
                            <a:srgbClr val="000000"/>
                          </a:solidFill>
                          <a:latin typeface="Times New Roman"/>
                          <a:ea typeface="宋体"/>
                        </a:rPr>
                        <a:t>重要工矿区</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100</a:t>
                      </a:r>
                      <a:r>
                        <a:rPr lang="zh-CN" sz="1600" kern="0">
                          <a:solidFill>
                            <a:srgbClr val="000000"/>
                          </a:solidFill>
                          <a:latin typeface="Times New Roman"/>
                          <a:ea typeface="宋体"/>
                        </a:rPr>
                        <a:t>～</a:t>
                      </a:r>
                      <a:r>
                        <a:rPr lang="en-US" sz="1600" kern="0">
                          <a:solidFill>
                            <a:srgbClr val="000000"/>
                          </a:solidFill>
                          <a:latin typeface="Times New Roman"/>
                          <a:ea typeface="宋体"/>
                        </a:rPr>
                        <a:t>500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50</a:t>
                      </a:r>
                      <a:r>
                        <a:rPr lang="zh-CN" sz="1600" kern="0">
                          <a:solidFill>
                            <a:srgbClr val="000000"/>
                          </a:solidFill>
                          <a:latin typeface="Times New Roman"/>
                          <a:ea typeface="宋体"/>
                        </a:rPr>
                        <a:t>～</a:t>
                      </a:r>
                      <a:r>
                        <a:rPr lang="en-US" sz="1600" kern="0">
                          <a:solidFill>
                            <a:srgbClr val="000000"/>
                          </a:solidFill>
                          <a:latin typeface="Times New Roman"/>
                          <a:ea typeface="宋体"/>
                        </a:rPr>
                        <a:t>100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2</a:t>
                      </a:r>
                      <a:r>
                        <a:rPr lang="zh-CN" sz="1600" kern="0">
                          <a:solidFill>
                            <a:srgbClr val="000000"/>
                          </a:solidFill>
                          <a:latin typeface="Times New Roman"/>
                          <a:ea typeface="宋体"/>
                        </a:rPr>
                        <a:t>～</a:t>
                      </a:r>
                      <a:r>
                        <a:rPr lang="en-US" sz="1600" kern="0">
                          <a:solidFill>
                            <a:srgbClr val="000000"/>
                          </a:solidFill>
                          <a:latin typeface="Times New Roman"/>
                          <a:ea typeface="宋体"/>
                        </a:rPr>
                        <a:t>1</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017">
                <a:tc>
                  <a:txBody>
                    <a:bodyPr/>
                    <a:lstStyle/>
                    <a:p>
                      <a:pPr algn="ctr">
                        <a:lnSpc>
                          <a:spcPts val="2000"/>
                        </a:lnSpc>
                        <a:spcAft>
                          <a:spcPts val="0"/>
                        </a:spcAft>
                      </a:pPr>
                      <a:r>
                        <a:rPr lang="zh-CN" sz="1600" kern="0">
                          <a:solidFill>
                            <a:srgbClr val="000000"/>
                          </a:solidFill>
                          <a:latin typeface="Times New Roman"/>
                          <a:ea typeface="宋体"/>
                        </a:rPr>
                        <a:t>中等城市</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a:solidFill>
                            <a:srgbClr val="000000"/>
                          </a:solidFill>
                          <a:latin typeface="Times New Roman"/>
                          <a:ea typeface="宋体"/>
                        </a:rPr>
                        <a:t>中等工矿区</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30</a:t>
                      </a:r>
                      <a:r>
                        <a:rPr lang="zh-CN" sz="1600" kern="0">
                          <a:solidFill>
                            <a:srgbClr val="000000"/>
                          </a:solidFill>
                          <a:latin typeface="Times New Roman"/>
                          <a:ea typeface="宋体"/>
                        </a:rPr>
                        <a:t>～</a:t>
                      </a:r>
                      <a:r>
                        <a:rPr lang="en-US" sz="1600" kern="0">
                          <a:solidFill>
                            <a:srgbClr val="000000"/>
                          </a:solidFill>
                          <a:latin typeface="Times New Roman"/>
                          <a:ea typeface="宋体"/>
                        </a:rPr>
                        <a:t>100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20</a:t>
                      </a:r>
                      <a:r>
                        <a:rPr lang="zh-CN" sz="1600" kern="0">
                          <a:solidFill>
                            <a:srgbClr val="000000"/>
                          </a:solidFill>
                          <a:latin typeface="Times New Roman"/>
                          <a:ea typeface="宋体"/>
                        </a:rPr>
                        <a:t>～</a:t>
                      </a:r>
                      <a:r>
                        <a:rPr lang="en-US" sz="1600" kern="0">
                          <a:solidFill>
                            <a:srgbClr val="000000"/>
                          </a:solidFill>
                          <a:latin typeface="Times New Roman"/>
                          <a:ea typeface="宋体"/>
                        </a:rPr>
                        <a:t>50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5</a:t>
                      </a:r>
                      <a:r>
                        <a:rPr lang="zh-CN" sz="1600" kern="0">
                          <a:solidFill>
                            <a:srgbClr val="000000"/>
                          </a:solidFill>
                          <a:latin typeface="Times New Roman"/>
                          <a:ea typeface="宋体"/>
                        </a:rPr>
                        <a:t>～</a:t>
                      </a:r>
                      <a:r>
                        <a:rPr lang="en-US" sz="1600" kern="0">
                          <a:solidFill>
                            <a:srgbClr val="000000"/>
                          </a:solidFill>
                          <a:latin typeface="Times New Roman"/>
                          <a:ea typeface="宋体"/>
                        </a:rPr>
                        <a:t>2</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017">
                <a:tc>
                  <a:txBody>
                    <a:bodyPr/>
                    <a:lstStyle/>
                    <a:p>
                      <a:pPr algn="ctr">
                        <a:lnSpc>
                          <a:spcPts val="2000"/>
                        </a:lnSpc>
                        <a:spcAft>
                          <a:spcPts val="0"/>
                        </a:spcAft>
                      </a:pPr>
                      <a:r>
                        <a:rPr lang="zh-CN" sz="1600" kern="0">
                          <a:solidFill>
                            <a:srgbClr val="000000"/>
                          </a:solidFill>
                          <a:latin typeface="Times New Roman"/>
                          <a:ea typeface="宋体"/>
                        </a:rPr>
                        <a:t>一般城市</a:t>
                      </a:r>
                      <a:endParaRPr lang="zh-CN" sz="1600" kern="100">
                        <a:latin typeface="Times New Roman"/>
                        <a:ea typeface="宋体"/>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zh-CN" sz="1600" kern="0">
                          <a:solidFill>
                            <a:srgbClr val="000000"/>
                          </a:solidFill>
                          <a:latin typeface="Times New Roman"/>
                          <a:ea typeface="宋体"/>
                        </a:rPr>
                        <a:t>一般工矿区</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dirty="0">
                          <a:solidFill>
                            <a:srgbClr val="000000"/>
                          </a:solidFill>
                          <a:latin typeface="Times New Roman"/>
                          <a:ea typeface="宋体"/>
                        </a:rPr>
                        <a:t>&lt;30</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a:solidFill>
                            <a:srgbClr val="000000"/>
                          </a:solidFill>
                          <a:latin typeface="Times New Roman"/>
                          <a:ea typeface="宋体"/>
                        </a:rPr>
                        <a:t>10</a:t>
                      </a:r>
                      <a:r>
                        <a:rPr lang="zh-CN" sz="1600" kern="0">
                          <a:solidFill>
                            <a:srgbClr val="000000"/>
                          </a:solidFill>
                          <a:latin typeface="Times New Roman"/>
                          <a:ea typeface="宋体"/>
                        </a:rPr>
                        <a:t>～</a:t>
                      </a:r>
                      <a:r>
                        <a:rPr lang="en-US" sz="1600" kern="0">
                          <a:solidFill>
                            <a:srgbClr val="000000"/>
                          </a:solidFill>
                          <a:latin typeface="Times New Roman"/>
                          <a:ea typeface="宋体"/>
                        </a:rPr>
                        <a:t>20</a:t>
                      </a:r>
                      <a:endParaRPr lang="zh-CN" sz="1600" kern="10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2000"/>
                        </a:lnSpc>
                        <a:spcAft>
                          <a:spcPts val="0"/>
                        </a:spcAft>
                      </a:pPr>
                      <a:r>
                        <a:rPr lang="en-US" sz="1600" kern="0" dirty="0">
                          <a:solidFill>
                            <a:srgbClr val="000000"/>
                          </a:solidFill>
                          <a:latin typeface="Times New Roman"/>
                          <a:ea typeface="宋体"/>
                        </a:rPr>
                        <a:t>10</a:t>
                      </a:r>
                      <a:r>
                        <a:rPr lang="zh-CN" sz="1600" kern="0" dirty="0">
                          <a:solidFill>
                            <a:srgbClr val="000000"/>
                          </a:solidFill>
                          <a:latin typeface="Times New Roman"/>
                          <a:ea typeface="宋体"/>
                        </a:rPr>
                        <a:t>～</a:t>
                      </a:r>
                      <a:r>
                        <a:rPr lang="en-US" sz="1600" kern="0" dirty="0">
                          <a:solidFill>
                            <a:srgbClr val="000000"/>
                          </a:solidFill>
                          <a:latin typeface="Times New Roman"/>
                          <a:ea typeface="宋体"/>
                        </a:rPr>
                        <a:t>5</a:t>
                      </a:r>
                      <a:endParaRPr lang="zh-CN" sz="1600" kern="100" dirty="0">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2627784" y="260648"/>
            <a:ext cx="3966150" cy="800219"/>
          </a:xfrm>
          <a:prstGeom prst="rect">
            <a:avLst/>
          </a:prstGeom>
          <a:noFill/>
        </p:spPr>
        <p:txBody>
          <a:bodyPr wrap="none" rtlCol="0">
            <a:spAutoFit/>
          </a:bodyPr>
          <a:lstStyle/>
          <a:p>
            <a:pPr algn="ctr"/>
            <a:r>
              <a:rPr lang="zh-CN" altLang="zh-CN" sz="2800" dirty="0" smtClean="0"/>
              <a:t>表</a:t>
            </a:r>
            <a:r>
              <a:rPr lang="en-US" altLang="zh-CN" sz="2800" dirty="0" smtClean="0"/>
              <a:t>1.1 </a:t>
            </a:r>
            <a:r>
              <a:rPr lang="zh-CN" altLang="zh-CN" sz="2800" dirty="0"/>
              <a:t>水库本身设计标准</a:t>
            </a:r>
          </a:p>
          <a:p>
            <a:pPr algn="ctr"/>
            <a:endParaRPr lang="zh-CN" altLang="en-US" dirty="0"/>
          </a:p>
        </p:txBody>
      </p:sp>
      <p:sp>
        <p:nvSpPr>
          <p:cNvPr id="9" name="TextBox 8"/>
          <p:cNvSpPr txBox="1"/>
          <p:nvPr/>
        </p:nvSpPr>
        <p:spPr>
          <a:xfrm>
            <a:off x="2195736" y="3573016"/>
            <a:ext cx="5242141" cy="954107"/>
          </a:xfrm>
          <a:prstGeom prst="rect">
            <a:avLst/>
          </a:prstGeom>
          <a:noFill/>
        </p:spPr>
        <p:txBody>
          <a:bodyPr wrap="none" rtlCol="0">
            <a:spAutoFit/>
          </a:bodyPr>
          <a:lstStyle/>
          <a:p>
            <a:r>
              <a:rPr lang="zh-CN" altLang="zh-CN" sz="2800" dirty="0" smtClean="0"/>
              <a:t>表</a:t>
            </a:r>
            <a:r>
              <a:rPr lang="en-US" altLang="zh-CN" sz="2800" dirty="0" smtClean="0"/>
              <a:t>1.2 </a:t>
            </a:r>
            <a:r>
              <a:rPr lang="zh-CN" altLang="zh-CN" sz="2800" dirty="0"/>
              <a:t>下游防护对象的防洪标准</a:t>
            </a:r>
          </a:p>
          <a:p>
            <a:endParaRPr lang="zh-CN" altLang="en-US" sz="28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836712"/>
            <a:ext cx="8229600" cy="1512168"/>
          </a:xfrm>
        </p:spPr>
        <p:txBody>
          <a:bodyPr>
            <a:normAutofit/>
          </a:bodyPr>
          <a:lstStyle/>
          <a:p>
            <a:pPr marL="0" indent="0" algn="just">
              <a:buNone/>
            </a:pPr>
            <a:r>
              <a:rPr lang="zh-CN" altLang="zh-CN" sz="2800" dirty="0" smtClean="0">
                <a:latin typeface="Times New Roman" pitchFamily="18" charset="0"/>
                <a:cs typeface="Times New Roman" pitchFamily="18" charset="0"/>
              </a:rPr>
              <a:t>在图解计算之前，先绘出如图</a:t>
            </a:r>
            <a:r>
              <a:rPr lang="en-US" altLang="zh-CN" sz="2800" dirty="0" smtClean="0">
                <a:latin typeface="Times New Roman" pitchFamily="18" charset="0"/>
                <a:cs typeface="Times New Roman" pitchFamily="18" charset="0"/>
              </a:rPr>
              <a:t>1.8</a:t>
            </a:r>
            <a:r>
              <a:rPr lang="zh-CN" altLang="zh-CN" sz="2800" dirty="0" smtClean="0">
                <a:latin typeface="Times New Roman" pitchFamily="18" charset="0"/>
                <a:cs typeface="Times New Roman" pitchFamily="18" charset="0"/>
              </a:rPr>
              <a:t>的有关曲线。图中第一象限为人库洪水过程线，第二象限为利用式</a:t>
            </a:r>
            <a:r>
              <a:rPr lang="en-US" altLang="zh-CN" sz="2800" dirty="0" smtClean="0">
                <a:latin typeface="Times New Roman" pitchFamily="18" charset="0"/>
                <a:cs typeface="Times New Roman" pitchFamily="18" charset="0"/>
              </a:rPr>
              <a:t>(1.9)</a:t>
            </a:r>
            <a:r>
              <a:rPr lang="zh-CN" altLang="zh-CN" sz="2800" dirty="0" smtClean="0">
                <a:latin typeface="Times New Roman" pitchFamily="18" charset="0"/>
                <a:cs typeface="Times New Roman" pitchFamily="18" charset="0"/>
              </a:rPr>
              <a:t>点绘的</a:t>
            </a:r>
            <a:r>
              <a:rPr lang="en-US" altLang="zh-CN" sz="2800" i="1" dirty="0" smtClean="0">
                <a:latin typeface="Times New Roman" pitchFamily="18" charset="0"/>
                <a:cs typeface="Times New Roman" pitchFamily="18" charset="0"/>
              </a:rPr>
              <a:t>f(q)</a:t>
            </a:r>
            <a:r>
              <a:rPr lang="zh-CN" altLang="zh-CN" sz="2800" dirty="0" smtClean="0">
                <a:latin typeface="Times New Roman" pitchFamily="18" charset="0"/>
                <a:cs typeface="Times New Roman" pitchFamily="18" charset="0"/>
              </a:rPr>
              <a:t>曲线及</a:t>
            </a:r>
            <a:r>
              <a:rPr lang="en-US" altLang="zh-CN" sz="2800" i="1" dirty="0" err="1"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直线。然后，按以下步骤作图。</a:t>
            </a:r>
          </a:p>
          <a:p>
            <a:pPr>
              <a:buNone/>
            </a:pPr>
            <a:endParaRPr lang="zh-CN" altLang="en-US" dirty="0"/>
          </a:p>
        </p:txBody>
      </p:sp>
      <p:pic>
        <p:nvPicPr>
          <p:cNvPr id="75777" name="Picture 1" descr="C:\Users\Administrator\AppData\Roaming\Tencent\Users\792138267\QQ\WinTemp\RichOle\6ZS6P~)2](B@80@`IR6UKY6.png"/>
          <p:cNvPicPr>
            <a:picLocks noChangeAspect="1" noChangeArrowheads="1"/>
          </p:cNvPicPr>
          <p:nvPr/>
        </p:nvPicPr>
        <p:blipFill>
          <a:blip r:embed="rId2" cstate="print"/>
          <a:srcRect/>
          <a:stretch>
            <a:fillRect/>
          </a:stretch>
        </p:blipFill>
        <p:spPr bwMode="auto">
          <a:xfrm>
            <a:off x="1907704" y="2204864"/>
            <a:ext cx="5295900" cy="3495675"/>
          </a:xfrm>
          <a:prstGeom prst="rect">
            <a:avLst/>
          </a:prstGeom>
          <a:noFill/>
        </p:spPr>
      </p:pic>
      <p:sp>
        <p:nvSpPr>
          <p:cNvPr id="5" name="TextBox 4"/>
          <p:cNvSpPr txBox="1"/>
          <p:nvPr/>
        </p:nvSpPr>
        <p:spPr>
          <a:xfrm>
            <a:off x="2771800" y="5877272"/>
            <a:ext cx="3685624" cy="800219"/>
          </a:xfrm>
          <a:prstGeom prst="rect">
            <a:avLst/>
          </a:prstGeom>
          <a:noFill/>
        </p:spPr>
        <p:txBody>
          <a:bodyPr wrap="none" rtlCol="0">
            <a:spAutoFit/>
          </a:bodyPr>
          <a:lstStyle/>
          <a:p>
            <a:r>
              <a:rPr lang="zh-CN" altLang="zh-CN" sz="2800" dirty="0" smtClean="0"/>
              <a:t>图</a:t>
            </a:r>
            <a:r>
              <a:rPr lang="en-US" altLang="zh-CN" sz="2800" dirty="0" smtClean="0"/>
              <a:t>1.8  </a:t>
            </a:r>
            <a:r>
              <a:rPr lang="zh-CN" altLang="zh-CN" sz="2800" dirty="0" smtClean="0"/>
              <a:t>调洪计算图解法</a:t>
            </a:r>
          </a:p>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412776"/>
            <a:ext cx="8229600" cy="4032448"/>
          </a:xfrm>
        </p:spPr>
        <p:txBody>
          <a:bodyPr/>
          <a:lstStyle/>
          <a:p>
            <a:pPr marL="0" indent="0" algn="just">
              <a:buNone/>
            </a:pP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第一时刻</a:t>
            </a:r>
            <a:r>
              <a:rPr lang="en-US" altLang="zh-CN" sz="2800" i="1" dirty="0" smtClean="0">
                <a:latin typeface="Times New Roman" pitchFamily="18" charset="0"/>
                <a:cs typeface="Times New Roman" pitchFamily="18" charset="0"/>
              </a:rPr>
              <a:t>t</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开始，从</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处向左作水平线，交</a:t>
            </a:r>
            <a:r>
              <a:rPr lang="en-US" altLang="zh-CN" sz="2800" i="1" dirty="0" smtClean="0">
                <a:latin typeface="Times New Roman" pitchFamily="18" charset="0"/>
                <a:cs typeface="Times New Roman" pitchFamily="18" charset="0"/>
              </a:rPr>
              <a:t>f(q)</a:t>
            </a:r>
            <a:r>
              <a:rPr lang="zh-CN" altLang="zh-CN" sz="2800" dirty="0" smtClean="0">
                <a:latin typeface="Times New Roman" pitchFamily="18" charset="0"/>
                <a:cs typeface="Times New Roman" pitchFamily="18" charset="0"/>
              </a:rPr>
              <a:t>曲线于</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点；</a:t>
            </a:r>
          </a:p>
          <a:p>
            <a:pPr marL="0" indent="0" algn="just">
              <a:buNone/>
            </a:pP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过</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点作</a:t>
            </a:r>
            <a:r>
              <a:rPr lang="en-US" altLang="zh-CN" sz="2800" i="1" dirty="0" err="1"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直线的平行线，并由</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线第一时段中的</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cp</a:t>
            </a:r>
            <a:r>
              <a:rPr lang="zh-CN" altLang="zh-CN" sz="2800" dirty="0" smtClean="0">
                <a:latin typeface="Times New Roman" pitchFamily="18" charset="0"/>
                <a:cs typeface="Times New Roman" pitchFamily="18" charset="0"/>
              </a:rPr>
              <a:t>处向左作水平线，交上述平行线于</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点；</a:t>
            </a:r>
          </a:p>
          <a:p>
            <a:pPr marL="0" indent="0" algn="just">
              <a:buNone/>
            </a:pP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过</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点作垂线，交</a:t>
            </a:r>
            <a:r>
              <a:rPr lang="en-US" altLang="zh-CN" sz="2800" i="1" dirty="0" smtClean="0">
                <a:latin typeface="Times New Roman" pitchFamily="18" charset="0"/>
                <a:cs typeface="Times New Roman" pitchFamily="18" charset="0"/>
              </a:rPr>
              <a:t>f(q)</a:t>
            </a:r>
            <a:r>
              <a:rPr lang="zh-CN" altLang="zh-CN" sz="2800" dirty="0" smtClean="0">
                <a:latin typeface="Times New Roman" pitchFamily="18" charset="0"/>
                <a:cs typeface="Times New Roman" pitchFamily="18" charset="0"/>
              </a:rPr>
              <a:t>于</a:t>
            </a:r>
            <a:r>
              <a:rPr lang="en-US" altLang="zh-CN" sz="2800" i="1" dirty="0" smtClean="0">
                <a:latin typeface="Times New Roman" pitchFamily="18" charset="0"/>
                <a:cs typeface="Times New Roman" pitchFamily="18" charset="0"/>
              </a:rPr>
              <a:t>C</a:t>
            </a:r>
            <a:r>
              <a:rPr lang="zh-CN" altLang="zh-CN" sz="2800" dirty="0" smtClean="0">
                <a:latin typeface="Times New Roman" pitchFamily="18" charset="0"/>
                <a:cs typeface="Times New Roman" pitchFamily="18" charset="0"/>
              </a:rPr>
              <a:t>点；</a:t>
            </a:r>
          </a:p>
          <a:p>
            <a:pPr marL="0" indent="0" algn="just">
              <a:buNone/>
            </a:pP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由</a:t>
            </a:r>
            <a:r>
              <a:rPr lang="en-US" altLang="zh-CN" sz="2800" i="1" dirty="0" smtClean="0">
                <a:latin typeface="Times New Roman" pitchFamily="18" charset="0"/>
                <a:cs typeface="Times New Roman" pitchFamily="18" charset="0"/>
              </a:rPr>
              <a:t>C</a:t>
            </a:r>
            <a:r>
              <a:rPr lang="zh-CN" altLang="zh-CN" sz="2800" dirty="0" smtClean="0">
                <a:latin typeface="Times New Roman" pitchFamily="18" charset="0"/>
                <a:cs typeface="Times New Roman" pitchFamily="18" charset="0"/>
              </a:rPr>
              <a:t>点向右作水平线与</a:t>
            </a:r>
            <a:r>
              <a:rPr lang="en-US" altLang="zh-CN" sz="2800" i="1" dirty="0" smtClean="0">
                <a:latin typeface="Times New Roman" pitchFamily="18" charset="0"/>
                <a:cs typeface="Times New Roman" pitchFamily="18" charset="0"/>
              </a:rPr>
              <a:t>t</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时刻垂线相交即为</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a:t>
            </a:r>
            <a:endParaRPr lang="en-US" altLang="zh-CN" sz="2800" dirty="0" smtClean="0">
              <a:latin typeface="Times New Roman" pitchFamily="18" charset="0"/>
              <a:cs typeface="Times New Roman" pitchFamily="18" charset="0"/>
            </a:endParaRPr>
          </a:p>
          <a:p>
            <a:pPr marL="0" indent="0" algn="just">
              <a:buNone/>
            </a:pPr>
            <a:r>
              <a:rPr lang="zh-CN" altLang="zh-CN" sz="2800" dirty="0" smtClean="0">
                <a:latin typeface="Times New Roman" pitchFamily="18" charset="0"/>
                <a:cs typeface="Times New Roman" pitchFamily="18" charset="0"/>
              </a:rPr>
              <a:t>其余时段同理类推，即可在第一象限内点绘出下泄过程线</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a:t>
            </a:r>
          </a:p>
          <a:p>
            <a:pPr marL="0" indent="0" algn="just">
              <a:buNone/>
            </a:pPr>
            <a:endParaRPr lang="zh-CN" altLang="zh-CN" sz="2800" dirty="0" smtClean="0">
              <a:latin typeface="Times New Roman" pitchFamily="18" charset="0"/>
              <a:cs typeface="Times New Roman" pitchFamily="18" charset="0"/>
            </a:endParaRPr>
          </a:p>
          <a:p>
            <a:pPr>
              <a:buNone/>
            </a:pP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532656"/>
          </a:xfrm>
        </p:spPr>
        <p:txBody>
          <a:bodyPr/>
          <a:lstStyle/>
          <a:p>
            <a:pPr>
              <a:buNone/>
            </a:pPr>
            <a:r>
              <a:rPr lang="zh-CN" altLang="zh-CN" sz="2800" dirty="0" smtClean="0"/>
              <a:t>作图的正确性，可证明如下：</a:t>
            </a:r>
          </a:p>
          <a:p>
            <a:pPr>
              <a:buNone/>
            </a:pPr>
            <a:endParaRPr lang="zh-CN" altLang="en-US" dirty="0"/>
          </a:p>
        </p:txBody>
      </p:sp>
      <p:pic>
        <p:nvPicPr>
          <p:cNvPr id="73729" name="Picture 1"/>
          <p:cNvPicPr>
            <a:picLocks noChangeAspect="1" noChangeArrowheads="1"/>
          </p:cNvPicPr>
          <p:nvPr/>
        </p:nvPicPr>
        <p:blipFill>
          <a:blip r:embed="rId2" cstate="print"/>
          <a:srcRect/>
          <a:stretch>
            <a:fillRect/>
          </a:stretch>
        </p:blipFill>
        <p:spPr bwMode="auto">
          <a:xfrm>
            <a:off x="0" y="1988840"/>
            <a:ext cx="9144000" cy="3090192"/>
          </a:xfrm>
          <a:prstGeom prst="rect">
            <a:avLst/>
          </a:prstGeom>
          <a:noFill/>
          <a:ln w="9525">
            <a:noFill/>
            <a:miter lim="800000"/>
            <a:headEnd/>
            <a:tailEnd/>
          </a:ln>
          <a:effectLst/>
        </p:spPr>
      </p:pic>
      <p:sp>
        <p:nvSpPr>
          <p:cNvPr id="5" name="TextBox 4"/>
          <p:cNvSpPr txBox="1"/>
          <p:nvPr/>
        </p:nvSpPr>
        <p:spPr>
          <a:xfrm>
            <a:off x="611560" y="5445224"/>
            <a:ext cx="3746538" cy="800219"/>
          </a:xfrm>
          <a:prstGeom prst="rect">
            <a:avLst/>
          </a:prstGeom>
          <a:noFill/>
        </p:spPr>
        <p:txBody>
          <a:bodyPr wrap="none" rtlCol="0">
            <a:spAutoFit/>
          </a:bodyPr>
          <a:lstStyle/>
          <a:p>
            <a:r>
              <a:rPr lang="zh-CN" altLang="zh-CN" sz="2800" dirty="0" smtClean="0">
                <a:latin typeface="Times New Roman" pitchFamily="18" charset="0"/>
                <a:cs typeface="Times New Roman" pitchFamily="18" charset="0"/>
              </a:rPr>
              <a:t>与式</a:t>
            </a:r>
            <a:r>
              <a:rPr lang="en-US" altLang="zh-CN" sz="2800" dirty="0" smtClean="0">
                <a:latin typeface="Times New Roman" pitchFamily="18" charset="0"/>
                <a:cs typeface="Times New Roman" pitchFamily="18" charset="0"/>
              </a:rPr>
              <a:t>(1.1)</a:t>
            </a:r>
            <a:r>
              <a:rPr lang="zh-CN" altLang="zh-CN" sz="2800" dirty="0" smtClean="0">
                <a:latin typeface="Times New Roman" pitchFamily="18" charset="0"/>
                <a:cs typeface="Times New Roman" pitchFamily="18" charset="0"/>
              </a:rPr>
              <a:t>一致，证毕。</a:t>
            </a:r>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latin typeface="+mn-ea"/>
                <a:ea typeface="+mn-ea"/>
                <a:cs typeface="Times New Roman" pitchFamily="18" charset="0"/>
              </a:rPr>
              <a:t>2.3</a:t>
            </a:r>
            <a:r>
              <a:rPr lang="zh-CN" altLang="zh-CN" sz="3600" dirty="0" smtClean="0">
                <a:latin typeface="+mn-ea"/>
                <a:ea typeface="+mn-ea"/>
                <a:cs typeface="Times New Roman" pitchFamily="18" charset="0"/>
              </a:rPr>
              <a:t>考虑动库容的调洪计算方法</a:t>
            </a:r>
            <a:endParaRPr lang="zh-CN" altLang="en-US" sz="3600" dirty="0">
              <a:latin typeface="+mn-ea"/>
              <a:ea typeface="+mn-ea"/>
              <a:cs typeface="Times New Roman" pitchFamily="18" charset="0"/>
            </a:endParaRPr>
          </a:p>
        </p:txBody>
      </p:sp>
      <p:sp>
        <p:nvSpPr>
          <p:cNvPr id="3" name="内容占位符 2"/>
          <p:cNvSpPr>
            <a:spLocks noGrp="1"/>
          </p:cNvSpPr>
          <p:nvPr>
            <p:ph idx="1"/>
          </p:nvPr>
        </p:nvSpPr>
        <p:spPr>
          <a:xfrm>
            <a:off x="457200" y="1600201"/>
            <a:ext cx="8229600" cy="4061048"/>
          </a:xfrm>
        </p:spPr>
        <p:txBody>
          <a:bodyPr>
            <a:normAutofit/>
          </a:bodyPr>
          <a:lstStyle/>
          <a:p>
            <a:pPr marL="0" indent="576000" algn="just">
              <a:buNone/>
            </a:pPr>
            <a:r>
              <a:rPr lang="zh-CN" altLang="zh-CN" sz="2800" dirty="0" smtClean="0"/>
              <a:t>上面所介绍的调洪计算方法，是以静库容曲线为基础进行的，即把水库的水面看做水平状态。这对于湖泊型水库是适合的，不仅算法简便，且能满足计算精度的要求。但对峡谷型水库，当通过大洪水流量时，由于回水的影响，水库表面呈现出明显的水面坡降，在这种情况下，若仍用静库容曲线进行调洪计算常带来较大的误差。因此，为了满足成果精度的要求，必须采用动库容曲线进行调洪计算。</a:t>
            </a:r>
          </a:p>
          <a:p>
            <a:pPr>
              <a:buNone/>
            </a:pP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764704"/>
            <a:ext cx="8229600" cy="2116832"/>
          </a:xfrm>
        </p:spPr>
        <p:txBody>
          <a:bodyPr/>
          <a:lstStyle/>
          <a:p>
            <a:pPr marL="0" indent="0" algn="just">
              <a:buNone/>
            </a:pPr>
            <a:r>
              <a:rPr lang="zh-CN" altLang="zh-CN" dirty="0" smtClean="0"/>
              <a:t>经过对一系列人库流量和坝前水位的计算后，便可绘制出水库蓄水容积与入库流量和坝前水位的关系曲线</a:t>
            </a:r>
            <a:r>
              <a:rPr lang="en-US" altLang="zh-CN" dirty="0" smtClean="0"/>
              <a:t>             </a:t>
            </a:r>
            <a:r>
              <a:rPr lang="zh-CN" altLang="zh-CN" dirty="0" smtClean="0"/>
              <a:t>此即水库动库容曲线，如图</a:t>
            </a:r>
            <a:r>
              <a:rPr lang="en-US" altLang="zh-CN" dirty="0" smtClean="0"/>
              <a:t>1.9</a:t>
            </a:r>
            <a:r>
              <a:rPr lang="zh-CN" altLang="zh-CN" dirty="0" smtClean="0"/>
              <a:t>所示。</a:t>
            </a:r>
            <a:endParaRPr lang="zh-CN" altLang="en-US" dirty="0"/>
          </a:p>
        </p:txBody>
      </p:sp>
      <p:pic>
        <p:nvPicPr>
          <p:cNvPr id="4" name="图片 3"/>
          <p:cNvPicPr/>
          <p:nvPr/>
        </p:nvPicPr>
        <p:blipFill>
          <a:blip r:embed="rId2" cstate="print"/>
          <a:srcRect/>
          <a:stretch>
            <a:fillRect/>
          </a:stretch>
        </p:blipFill>
        <p:spPr bwMode="auto">
          <a:xfrm>
            <a:off x="2915816" y="2492896"/>
            <a:ext cx="3524250" cy="3362325"/>
          </a:xfrm>
          <a:prstGeom prst="rect">
            <a:avLst/>
          </a:prstGeom>
          <a:noFill/>
          <a:ln w="9525">
            <a:noFill/>
            <a:miter lim="800000"/>
            <a:headEnd/>
            <a:tailEnd/>
          </a:ln>
        </p:spPr>
      </p:pic>
      <p:pic>
        <p:nvPicPr>
          <p:cNvPr id="71681" name="Picture 1"/>
          <p:cNvPicPr>
            <a:picLocks noChangeAspect="1" noChangeArrowheads="1"/>
          </p:cNvPicPr>
          <p:nvPr/>
        </p:nvPicPr>
        <p:blipFill>
          <a:blip r:embed="rId3" cstate="print"/>
          <a:srcRect/>
          <a:stretch>
            <a:fillRect/>
          </a:stretch>
        </p:blipFill>
        <p:spPr bwMode="auto">
          <a:xfrm>
            <a:off x="-396552" y="1772816"/>
            <a:ext cx="9144000" cy="504056"/>
          </a:xfrm>
          <a:prstGeom prst="rect">
            <a:avLst/>
          </a:prstGeom>
          <a:noFill/>
          <a:ln w="9525">
            <a:noFill/>
            <a:miter lim="800000"/>
            <a:headEnd/>
            <a:tailEnd/>
          </a:ln>
          <a:effectLst/>
        </p:spPr>
      </p:pic>
      <p:sp>
        <p:nvSpPr>
          <p:cNvPr id="6" name="TextBox 5"/>
          <p:cNvSpPr txBox="1"/>
          <p:nvPr/>
        </p:nvSpPr>
        <p:spPr>
          <a:xfrm>
            <a:off x="2699792" y="6057781"/>
            <a:ext cx="3943708" cy="800219"/>
          </a:xfrm>
          <a:prstGeom prst="rect">
            <a:avLst/>
          </a:prstGeom>
          <a:noFill/>
        </p:spPr>
        <p:txBody>
          <a:bodyPr wrap="none" rtlCol="0">
            <a:spAutoFit/>
          </a:bodyPr>
          <a:lstStyle/>
          <a:p>
            <a:r>
              <a:rPr lang="zh-CN" altLang="zh-CN" sz="2800" dirty="0" smtClean="0"/>
              <a:t>图</a:t>
            </a:r>
            <a:r>
              <a:rPr lang="en-US" altLang="zh-CN" sz="2800" dirty="0" smtClean="0"/>
              <a:t>1.9                   </a:t>
            </a:r>
            <a:r>
              <a:rPr lang="zh-CN" altLang="zh-CN" sz="2800" dirty="0" smtClean="0"/>
              <a:t>关系曲线</a:t>
            </a:r>
          </a:p>
          <a:p>
            <a:endParaRPr lang="zh-CN" altLang="en-US" dirty="0"/>
          </a:p>
        </p:txBody>
      </p:sp>
      <p:pic>
        <p:nvPicPr>
          <p:cNvPr id="8" name="Picture 1"/>
          <p:cNvPicPr>
            <a:picLocks noChangeAspect="1" noChangeArrowheads="1"/>
          </p:cNvPicPr>
          <p:nvPr/>
        </p:nvPicPr>
        <p:blipFill>
          <a:blip r:embed="rId3" cstate="print"/>
          <a:srcRect/>
          <a:stretch>
            <a:fillRect/>
          </a:stretch>
        </p:blipFill>
        <p:spPr bwMode="auto">
          <a:xfrm>
            <a:off x="-180528" y="6021288"/>
            <a:ext cx="9144000" cy="576064"/>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764704"/>
            <a:ext cx="8229600" cy="2520279"/>
          </a:xfrm>
        </p:spPr>
        <p:txBody>
          <a:bodyPr>
            <a:normAutofit lnSpcReduction="10000"/>
          </a:bodyPr>
          <a:lstStyle/>
          <a:p>
            <a:pPr marL="0" indent="0" algn="just">
              <a:buNone/>
            </a:pPr>
            <a:r>
              <a:rPr lang="zh-CN" altLang="zh-CN" sz="2800" dirty="0" smtClean="0">
                <a:latin typeface="Times New Roman" pitchFamily="18" charset="0"/>
                <a:cs typeface="Times New Roman" pitchFamily="18" charset="0"/>
              </a:rPr>
              <a:t>考虑动库容的调洪计算，其原理和方法基本上与按静库容计算相同，不同之处在于库容曲线的差别。因此，无论选用哪一种方法，就是把用静库容曲线制作的</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线，改绘成用动库容曲线制作的以</a:t>
            </a:r>
            <a:r>
              <a:rPr lang="en-US" altLang="zh-CN" sz="2800" i="1" dirty="0" smtClean="0">
                <a:latin typeface="Times New Roman" pitchFamily="18" charset="0"/>
                <a:cs typeface="Times New Roman" pitchFamily="18" charset="0"/>
              </a:rPr>
              <a:t>Q</a:t>
            </a:r>
            <a:r>
              <a:rPr lang="zh-CN" altLang="zh-CN" sz="2800" dirty="0" smtClean="0">
                <a:latin typeface="Times New Roman" pitchFamily="18" charset="0"/>
                <a:cs typeface="Times New Roman" pitchFamily="18" charset="0"/>
              </a:rPr>
              <a:t>为参数的</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线，下面用一种图解分析法说明考虑动库容的调洪计算方法。将式</a:t>
            </a:r>
            <a:r>
              <a:rPr lang="en-US" altLang="zh-CN" sz="2800" dirty="0" smtClean="0">
                <a:latin typeface="Times New Roman" pitchFamily="18" charset="0"/>
                <a:cs typeface="Times New Roman" pitchFamily="18" charset="0"/>
              </a:rPr>
              <a:t>(1.1)</a:t>
            </a:r>
            <a:r>
              <a:rPr lang="zh-CN" altLang="zh-CN" sz="2800" dirty="0" smtClean="0">
                <a:latin typeface="Times New Roman" pitchFamily="18" charset="0"/>
                <a:cs typeface="Times New Roman" pitchFamily="18" charset="0"/>
              </a:rPr>
              <a:t>改写如下：</a:t>
            </a:r>
          </a:p>
          <a:p>
            <a:pPr>
              <a:buNone/>
            </a:pPr>
            <a:endParaRPr lang="zh-CN" altLang="en-US" dirty="0"/>
          </a:p>
        </p:txBody>
      </p:sp>
      <p:pic>
        <p:nvPicPr>
          <p:cNvPr id="70657" name="Picture 1"/>
          <p:cNvPicPr>
            <a:picLocks noChangeAspect="1" noChangeArrowheads="1"/>
          </p:cNvPicPr>
          <p:nvPr/>
        </p:nvPicPr>
        <p:blipFill>
          <a:blip r:embed="rId2" cstate="print"/>
          <a:srcRect/>
          <a:stretch>
            <a:fillRect/>
          </a:stretch>
        </p:blipFill>
        <p:spPr bwMode="auto">
          <a:xfrm>
            <a:off x="431032" y="3356992"/>
            <a:ext cx="8712968" cy="699318"/>
          </a:xfrm>
          <a:prstGeom prst="rect">
            <a:avLst/>
          </a:prstGeom>
          <a:noFill/>
          <a:ln w="9525">
            <a:noFill/>
            <a:miter lim="800000"/>
            <a:headEnd/>
            <a:tailEnd/>
          </a:ln>
          <a:effectLst/>
        </p:spPr>
      </p:pic>
      <p:sp>
        <p:nvSpPr>
          <p:cNvPr id="12" name="TextBox 11"/>
          <p:cNvSpPr txBox="1"/>
          <p:nvPr/>
        </p:nvSpPr>
        <p:spPr>
          <a:xfrm>
            <a:off x="863080" y="4221088"/>
            <a:ext cx="8136904" cy="1231106"/>
          </a:xfrm>
          <a:prstGeom prst="rect">
            <a:avLst/>
          </a:prstGeom>
          <a:noFill/>
        </p:spPr>
        <p:txBody>
          <a:bodyPr wrap="square" rtlCol="0">
            <a:spAutoFit/>
          </a:bodyPr>
          <a:lstStyle/>
          <a:p>
            <a:pPr algn="just"/>
            <a:r>
              <a:rPr lang="zh-CN" altLang="zh-CN" sz="2800" dirty="0" smtClean="0"/>
              <a:t>可以看出，采用方程</a:t>
            </a:r>
            <a:r>
              <a:rPr lang="en-US" altLang="zh-CN" sz="2800" dirty="0" smtClean="0"/>
              <a:t>                          </a:t>
            </a:r>
            <a:r>
              <a:rPr lang="zh-CN" altLang="zh-CN" sz="2800" dirty="0" smtClean="0"/>
              <a:t>可以求解上式。为此，可绘制水库调洪计算的辅助曲线</a:t>
            </a:r>
          </a:p>
          <a:p>
            <a:endParaRPr lang="zh-CN" altLang="en-US" dirty="0"/>
          </a:p>
        </p:txBody>
      </p:sp>
      <p:pic>
        <p:nvPicPr>
          <p:cNvPr id="70664" name="Picture 8"/>
          <p:cNvPicPr>
            <a:picLocks noChangeAspect="1" noChangeArrowheads="1"/>
          </p:cNvPicPr>
          <p:nvPr/>
        </p:nvPicPr>
        <p:blipFill>
          <a:blip r:embed="rId3" cstate="print"/>
          <a:srcRect/>
          <a:stretch>
            <a:fillRect/>
          </a:stretch>
        </p:blipFill>
        <p:spPr bwMode="auto">
          <a:xfrm>
            <a:off x="935088" y="4149080"/>
            <a:ext cx="8712968" cy="655505"/>
          </a:xfrm>
          <a:prstGeom prst="rect">
            <a:avLst/>
          </a:prstGeom>
          <a:noFill/>
          <a:ln w="9525">
            <a:noFill/>
            <a:miter lim="800000"/>
            <a:headEnd/>
            <a:tailEnd/>
          </a:ln>
          <a:effectLst/>
        </p:spPr>
      </p:pic>
      <p:pic>
        <p:nvPicPr>
          <p:cNvPr id="14" name="Picture 8"/>
          <p:cNvPicPr>
            <a:picLocks noChangeAspect="1" noChangeArrowheads="1"/>
          </p:cNvPicPr>
          <p:nvPr/>
        </p:nvPicPr>
        <p:blipFill>
          <a:blip r:embed="rId3" cstate="print"/>
          <a:srcRect/>
          <a:stretch>
            <a:fillRect/>
          </a:stretch>
        </p:blipFill>
        <p:spPr bwMode="auto">
          <a:xfrm>
            <a:off x="0" y="5157192"/>
            <a:ext cx="9144000" cy="792088"/>
          </a:xfrm>
          <a:prstGeom prst="rect">
            <a:avLst/>
          </a:prstGeom>
          <a:noFill/>
          <a:ln w="9525">
            <a:noFill/>
            <a:miter lim="800000"/>
            <a:headEnd/>
            <a:tailEnd/>
          </a:ln>
          <a:effectLst/>
        </p:spPr>
      </p:pic>
      <p:sp>
        <p:nvSpPr>
          <p:cNvPr id="15" name="TextBox 14"/>
          <p:cNvSpPr txBox="1"/>
          <p:nvPr/>
        </p:nvSpPr>
        <p:spPr>
          <a:xfrm>
            <a:off x="7380312" y="3429000"/>
            <a:ext cx="1572866" cy="523220"/>
          </a:xfrm>
          <a:prstGeom prst="rect">
            <a:avLst/>
          </a:prstGeom>
          <a:noFill/>
        </p:spPr>
        <p:txBody>
          <a:bodyPr wrap="none" rtlCol="0">
            <a:spAutoFit/>
          </a:bodyPr>
          <a:lstStyle/>
          <a:p>
            <a:r>
              <a:rPr lang="zh-CN" altLang="en-US" sz="2800" dirty="0" smtClean="0"/>
              <a:t>（</a:t>
            </a:r>
            <a:r>
              <a:rPr lang="en-US" altLang="zh-CN" sz="2800" dirty="0" smtClean="0"/>
              <a:t>1.10</a:t>
            </a:r>
            <a:r>
              <a:rPr lang="zh-CN" altLang="en-US" sz="2800" dirty="0" smtClean="0"/>
              <a:t>）</a:t>
            </a:r>
            <a:endParaRPr lang="zh-CN" altLang="en-US" sz="2800" dirty="0"/>
          </a:p>
        </p:txBody>
      </p:sp>
      <p:sp>
        <p:nvSpPr>
          <p:cNvPr id="16" name="矩形 15"/>
          <p:cNvSpPr/>
          <p:nvPr/>
        </p:nvSpPr>
        <p:spPr>
          <a:xfrm>
            <a:off x="7380312" y="5373216"/>
            <a:ext cx="1572866" cy="523220"/>
          </a:xfrm>
          <a:prstGeom prst="rect">
            <a:avLst/>
          </a:prstGeom>
        </p:spPr>
        <p:txBody>
          <a:bodyPr wrap="none">
            <a:spAutoFit/>
          </a:bodyPr>
          <a:lstStyle/>
          <a:p>
            <a:r>
              <a:rPr lang="zh-CN" altLang="en-US" sz="2800" dirty="0" smtClean="0"/>
              <a:t>（</a:t>
            </a:r>
            <a:r>
              <a:rPr lang="en-US" altLang="zh-CN" sz="2800" dirty="0" smtClean="0"/>
              <a:t>1.11</a:t>
            </a:r>
            <a:r>
              <a:rPr lang="zh-CN" altLang="en-US" sz="2800" dirty="0" smtClean="0"/>
              <a:t>）</a:t>
            </a:r>
            <a:endParaRPr lang="zh-CN" altLang="en-US" sz="28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604664"/>
          </a:xfrm>
        </p:spPr>
        <p:txBody>
          <a:bodyPr/>
          <a:lstStyle/>
          <a:p>
            <a:pPr algn="ctr">
              <a:buNone/>
            </a:pPr>
            <a:r>
              <a:rPr lang="zh-CN" altLang="zh-CN" dirty="0" smtClean="0"/>
              <a:t>表</a:t>
            </a:r>
            <a:r>
              <a:rPr lang="en-US" altLang="zh-CN" dirty="0" smtClean="0"/>
              <a:t>1.9                       </a:t>
            </a:r>
            <a:r>
              <a:rPr lang="zh-CN" altLang="zh-CN" dirty="0" smtClean="0"/>
              <a:t>辅助曲线计算表</a:t>
            </a:r>
          </a:p>
          <a:p>
            <a:pPr>
              <a:buNone/>
            </a:pPr>
            <a:endParaRPr lang="zh-CN" altLang="en-US" dirty="0"/>
          </a:p>
        </p:txBody>
      </p:sp>
      <p:pic>
        <p:nvPicPr>
          <p:cNvPr id="4" name="Picture 8"/>
          <p:cNvPicPr>
            <a:picLocks noChangeAspect="1" noChangeArrowheads="1"/>
          </p:cNvPicPr>
          <p:nvPr/>
        </p:nvPicPr>
        <p:blipFill>
          <a:blip r:embed="rId2" cstate="print"/>
          <a:srcRect/>
          <a:stretch>
            <a:fillRect/>
          </a:stretch>
        </p:blipFill>
        <p:spPr bwMode="auto">
          <a:xfrm>
            <a:off x="-612576" y="1556792"/>
            <a:ext cx="8712968" cy="655505"/>
          </a:xfrm>
          <a:prstGeom prst="rect">
            <a:avLst/>
          </a:prstGeom>
          <a:noFill/>
          <a:ln w="9525">
            <a:noFill/>
            <a:miter lim="800000"/>
            <a:headEnd/>
            <a:tailEnd/>
          </a:ln>
          <a:effectLst/>
        </p:spPr>
      </p:pic>
      <p:pic>
        <p:nvPicPr>
          <p:cNvPr id="69633" name="Picture 1" descr="C:\Users\Administrator\AppData\Roaming\Tencent\Users\792138267\QQ\WinTemp\RichOle\C@8ECZ(}6Y9WAW{5SB8M`9S.png"/>
          <p:cNvPicPr>
            <a:picLocks noChangeAspect="1" noChangeArrowheads="1"/>
          </p:cNvPicPr>
          <p:nvPr/>
        </p:nvPicPr>
        <p:blipFill>
          <a:blip r:embed="rId3" cstate="print"/>
          <a:srcRect/>
          <a:stretch>
            <a:fillRect/>
          </a:stretch>
        </p:blipFill>
        <p:spPr bwMode="auto">
          <a:xfrm>
            <a:off x="251520" y="2420887"/>
            <a:ext cx="8658000" cy="1958891"/>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lgn="just">
              <a:buNone/>
            </a:pPr>
            <a:r>
              <a:rPr lang="zh-CN" altLang="zh-CN" sz="2800" dirty="0" smtClean="0">
                <a:latin typeface="Times New Roman" pitchFamily="18" charset="0"/>
                <a:cs typeface="Times New Roman" pitchFamily="18" charset="0"/>
              </a:rPr>
              <a:t>绘制方法见表</a:t>
            </a:r>
            <a:r>
              <a:rPr lang="en-US" altLang="zh-CN" sz="2800" dirty="0" smtClean="0">
                <a:latin typeface="Times New Roman" pitchFamily="18" charset="0"/>
                <a:cs typeface="Times New Roman" pitchFamily="18" charset="0"/>
              </a:rPr>
              <a:t>1.9</a:t>
            </a:r>
            <a:r>
              <a:rPr lang="zh-CN" altLang="zh-CN" sz="2800" dirty="0" smtClean="0">
                <a:latin typeface="Times New Roman" pitchFamily="18" charset="0"/>
                <a:cs typeface="Times New Roman" pitchFamily="18" charset="0"/>
              </a:rPr>
              <a:t>。表中第</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栏数据可由前面介绍的动库容曲线查得。第</a:t>
            </a:r>
            <a:r>
              <a:rPr lang="en-US" altLang="zh-CN" sz="2800" dirty="0" smtClean="0">
                <a:latin typeface="Times New Roman" pitchFamily="18" charset="0"/>
                <a:cs typeface="Times New Roman" pitchFamily="18" charset="0"/>
              </a:rPr>
              <a:t>(4)</a:t>
            </a:r>
            <a:r>
              <a:rPr lang="zh-CN" altLang="zh-CN" sz="2800" dirty="0" smtClean="0">
                <a:latin typeface="Times New Roman" pitchFamily="18" charset="0"/>
                <a:cs typeface="Times New Roman" pitchFamily="18" charset="0"/>
              </a:rPr>
              <a:t>栏</a:t>
            </a:r>
            <a:r>
              <a:rPr lang="en-US" altLang="zh-CN" sz="2800" dirty="0" smtClean="0">
                <a:latin typeface="Times New Roman" pitchFamily="18" charset="0"/>
                <a:cs typeface="Times New Roman" pitchFamily="18" charset="0"/>
              </a:rPr>
              <a:t>H</a:t>
            </a:r>
            <a:r>
              <a:rPr lang="zh-CN" altLang="zh-CN" sz="2800" dirty="0" smtClean="0">
                <a:latin typeface="Times New Roman" pitchFamily="18" charset="0"/>
                <a:cs typeface="Times New Roman" pitchFamily="18" charset="0"/>
              </a:rPr>
              <a:t>为泄洪建筑物的计算水头，可由坝前水位</a:t>
            </a:r>
            <a:r>
              <a:rPr lang="en-US" altLang="zh-CN" sz="2800" i="1" dirty="0" smtClean="0">
                <a:latin typeface="Times New Roman" pitchFamily="18" charset="0"/>
                <a:cs typeface="Times New Roman" pitchFamily="18" charset="0"/>
              </a:rPr>
              <a:t>Z</a:t>
            </a:r>
            <a:r>
              <a:rPr lang="zh-CN" altLang="zh-CN" sz="2800" dirty="0" smtClean="0">
                <a:latin typeface="Times New Roman" pitchFamily="18" charset="0"/>
                <a:cs typeface="Times New Roman" pitchFamily="18" charset="0"/>
              </a:rPr>
              <a:t>及既定泄洪建筑物堰顶高程</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或孔口中心高程</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关系求得。然后用泄洪建筑物下泄流量计算公式求得下泄流量</a:t>
            </a:r>
            <a:r>
              <a:rPr lang="en-US" altLang="zh-CN" sz="2800" i="1" dirty="0" smtClean="0">
                <a:latin typeface="Times New Roman" pitchFamily="18" charset="0"/>
                <a:cs typeface="Times New Roman" pitchFamily="18" charset="0"/>
              </a:rPr>
              <a:t>q</a:t>
            </a:r>
            <a:r>
              <a:rPr lang="zh-CN" altLang="zh-CN" sz="2800" dirty="0" smtClean="0">
                <a:latin typeface="Times New Roman" pitchFamily="18" charset="0"/>
                <a:cs typeface="Times New Roman" pitchFamily="18" charset="0"/>
              </a:rPr>
              <a:t>，填入第</a:t>
            </a:r>
            <a:r>
              <a:rPr lang="en-US" altLang="zh-CN" sz="2800" dirty="0" smtClean="0">
                <a:latin typeface="Times New Roman" pitchFamily="18" charset="0"/>
                <a:cs typeface="Times New Roman" pitchFamily="18" charset="0"/>
              </a:rPr>
              <a:t>(5)</a:t>
            </a:r>
            <a:r>
              <a:rPr lang="zh-CN" altLang="zh-CN" sz="2800" dirty="0" smtClean="0">
                <a:latin typeface="Times New Roman" pitchFamily="18" charset="0"/>
                <a:cs typeface="Times New Roman" pitchFamily="18" charset="0"/>
              </a:rPr>
              <a:t>栏，从而可算出第</a:t>
            </a:r>
            <a:r>
              <a:rPr lang="en-US" altLang="zh-CN" sz="2800" dirty="0" smtClean="0">
                <a:latin typeface="Times New Roman" pitchFamily="18" charset="0"/>
                <a:cs typeface="Times New Roman" pitchFamily="18" charset="0"/>
              </a:rPr>
              <a:t>(6)</a:t>
            </a:r>
            <a:r>
              <a:rPr lang="zh-CN" altLang="zh-CN" sz="2800" dirty="0" smtClean="0">
                <a:latin typeface="Times New Roman" pitchFamily="18" charset="0"/>
                <a:cs typeface="Times New Roman" pitchFamily="18" charset="0"/>
              </a:rPr>
              <a:t>栏和第</a:t>
            </a:r>
            <a:r>
              <a:rPr lang="en-US" altLang="zh-CN" sz="2800" dirty="0" smtClean="0">
                <a:latin typeface="Times New Roman" pitchFamily="18" charset="0"/>
                <a:cs typeface="Times New Roman" pitchFamily="18" charset="0"/>
              </a:rPr>
              <a:t>(7)</a:t>
            </a:r>
            <a:r>
              <a:rPr lang="zh-CN" altLang="zh-CN" sz="2800" dirty="0" smtClean="0">
                <a:latin typeface="Times New Roman" pitchFamily="18" charset="0"/>
                <a:cs typeface="Times New Roman" pitchFamily="18" charset="0"/>
              </a:rPr>
              <a:t>栏数值。最后用第</a:t>
            </a: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(5)</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(7)</a:t>
            </a:r>
            <a:r>
              <a:rPr lang="zh-CN" altLang="zh-CN" sz="2800" dirty="0" smtClean="0">
                <a:latin typeface="Times New Roman" pitchFamily="18" charset="0"/>
                <a:cs typeface="Times New Roman" pitchFamily="18" charset="0"/>
              </a:rPr>
              <a:t>栏的对应数据，点绘出</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关系曲线，如图</a:t>
            </a:r>
            <a:r>
              <a:rPr lang="en-US" altLang="zh-CN" sz="2800" dirty="0" smtClean="0">
                <a:latin typeface="Times New Roman" pitchFamily="18" charset="0"/>
                <a:cs typeface="Times New Roman" pitchFamily="18" charset="0"/>
              </a:rPr>
              <a:t>1.10</a:t>
            </a:r>
            <a:r>
              <a:rPr lang="zh-CN" altLang="zh-CN" sz="2800" dirty="0" smtClean="0">
                <a:latin typeface="Times New Roman" pitchFamily="18" charset="0"/>
                <a:cs typeface="Times New Roman" pitchFamily="18" charset="0"/>
              </a:rPr>
              <a:t>所示。</a:t>
            </a:r>
          </a:p>
          <a:p>
            <a:pPr>
              <a:buNone/>
            </a:pPr>
            <a:endParaRPr lang="zh-CN" altLang="en-US" dirty="0"/>
          </a:p>
        </p:txBody>
      </p:sp>
      <p:pic>
        <p:nvPicPr>
          <p:cNvPr id="4" name="Picture 8"/>
          <p:cNvPicPr>
            <a:picLocks noChangeAspect="1" noChangeArrowheads="1"/>
          </p:cNvPicPr>
          <p:nvPr/>
        </p:nvPicPr>
        <p:blipFill>
          <a:blip r:embed="rId2" cstate="print"/>
          <a:srcRect/>
          <a:stretch>
            <a:fillRect/>
          </a:stretch>
        </p:blipFill>
        <p:spPr bwMode="auto">
          <a:xfrm>
            <a:off x="1907704" y="4149080"/>
            <a:ext cx="8712968" cy="6555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5949280"/>
            <a:ext cx="8229600" cy="536923"/>
          </a:xfrm>
        </p:spPr>
        <p:txBody>
          <a:bodyPr>
            <a:normAutofit/>
          </a:bodyPr>
          <a:lstStyle/>
          <a:p>
            <a:pPr algn="ctr">
              <a:buNone/>
            </a:pPr>
            <a:r>
              <a:rPr lang="zh-CN" altLang="zh-CN" sz="2800" dirty="0" smtClean="0"/>
              <a:t>图</a:t>
            </a:r>
            <a:r>
              <a:rPr lang="en-US" altLang="zh-CN" sz="2800" dirty="0" smtClean="0"/>
              <a:t>1.10  </a:t>
            </a:r>
            <a:r>
              <a:rPr lang="zh-CN" altLang="zh-CN" sz="2800" dirty="0" smtClean="0"/>
              <a:t>动库容曲线调洪计算图解分析法</a:t>
            </a:r>
          </a:p>
          <a:p>
            <a:pPr>
              <a:buNone/>
            </a:pPr>
            <a:endParaRPr lang="zh-CN" altLang="en-US" dirty="0"/>
          </a:p>
        </p:txBody>
      </p:sp>
      <p:pic>
        <p:nvPicPr>
          <p:cNvPr id="4" name="图片 3"/>
          <p:cNvPicPr/>
          <p:nvPr/>
        </p:nvPicPr>
        <p:blipFill>
          <a:blip r:embed="rId2" cstate="print"/>
          <a:srcRect/>
          <a:stretch>
            <a:fillRect/>
          </a:stretch>
        </p:blipFill>
        <p:spPr bwMode="auto">
          <a:xfrm>
            <a:off x="2627784" y="332656"/>
            <a:ext cx="3990975" cy="5362575"/>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836713"/>
            <a:ext cx="8229600" cy="4608511"/>
          </a:xfrm>
        </p:spPr>
        <p:txBody>
          <a:bodyPr/>
          <a:lstStyle/>
          <a:p>
            <a:pPr marL="0" indent="0" algn="just">
              <a:buNone/>
            </a:pPr>
            <a:r>
              <a:rPr lang="zh-CN" altLang="zh-CN" sz="2800" dirty="0" smtClean="0">
                <a:latin typeface="Times New Roman" pitchFamily="18" charset="0"/>
                <a:cs typeface="Times New Roman" pitchFamily="18" charset="0"/>
              </a:rPr>
              <a:t>做出辅助曲线之后，可按如下步骤求解。</a:t>
            </a:r>
          </a:p>
          <a:p>
            <a:pPr marL="0" indent="0" algn="just">
              <a:buNone/>
            </a:pP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对于第一时段，</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为已知条件，可用</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数值查图</a:t>
            </a:r>
            <a:r>
              <a:rPr lang="en-US" altLang="zh-CN" sz="2800" dirty="0" smtClean="0">
                <a:latin typeface="Times New Roman" pitchFamily="18" charset="0"/>
                <a:cs typeface="Times New Roman" pitchFamily="18" charset="0"/>
              </a:rPr>
              <a:t>1.10</a:t>
            </a:r>
            <a:r>
              <a:rPr lang="zh-CN" altLang="zh-CN" sz="2800" dirty="0" smtClean="0">
                <a:latin typeface="Times New Roman" pitchFamily="18" charset="0"/>
                <a:cs typeface="Times New Roman" pitchFamily="18" charset="0"/>
              </a:rPr>
              <a:t>得</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的数值；</a:t>
            </a:r>
          </a:p>
          <a:p>
            <a:pPr marL="0" indent="0" algn="just">
              <a:buNone/>
            </a:pPr>
            <a:r>
              <a:rPr lang="en-US" altLang="zh-CN" sz="28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将已知</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以及由</a:t>
            </a:r>
            <a:r>
              <a:rPr lang="en-US" altLang="zh-CN" sz="2800" dirty="0" smtClean="0">
                <a:latin typeface="Times New Roman" pitchFamily="18" charset="0"/>
                <a:cs typeface="Times New Roman" pitchFamily="18" charset="0"/>
              </a:rPr>
              <a:t>l)</a:t>
            </a:r>
            <a:r>
              <a:rPr lang="zh-CN" altLang="zh-CN" sz="2800" dirty="0" smtClean="0">
                <a:latin typeface="Times New Roman" pitchFamily="18" charset="0"/>
                <a:cs typeface="Times New Roman" pitchFamily="18" charset="0"/>
              </a:rPr>
              <a:t>查出</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的值代人式</a:t>
            </a:r>
            <a:r>
              <a:rPr lang="en-US" altLang="zh-CN" sz="2800" dirty="0" smtClean="0">
                <a:latin typeface="Times New Roman" pitchFamily="18" charset="0"/>
                <a:cs typeface="Times New Roman" pitchFamily="18" charset="0"/>
              </a:rPr>
              <a:t>(1.10)</a:t>
            </a:r>
            <a:r>
              <a:rPr lang="zh-CN" altLang="zh-CN" sz="2800" dirty="0" smtClean="0">
                <a:latin typeface="Times New Roman" pitchFamily="18" charset="0"/>
                <a:cs typeface="Times New Roman" pitchFamily="18" charset="0"/>
              </a:rPr>
              <a:t>左边，即可求得的数值；</a:t>
            </a:r>
          </a:p>
          <a:p>
            <a:pPr marL="0" indent="0" algn="just">
              <a:buNone/>
            </a:pP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用</a:t>
            </a:r>
            <a:r>
              <a:rPr lang="en-US" altLang="zh-CN" sz="2800" i="1" dirty="0" smtClean="0">
                <a:latin typeface="Times New Roman" pitchFamily="18" charset="0"/>
                <a:cs typeface="Times New Roman" pitchFamily="18" charset="0"/>
              </a:rPr>
              <a:t>Q2</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查图</a:t>
            </a:r>
            <a:r>
              <a:rPr lang="en-US" altLang="zh-CN" sz="2800" dirty="0" smtClean="0">
                <a:latin typeface="Times New Roman" pitchFamily="18" charset="0"/>
                <a:cs typeface="Times New Roman" pitchFamily="18" charset="0"/>
              </a:rPr>
              <a:t>1.10</a:t>
            </a:r>
            <a:r>
              <a:rPr lang="zh-CN" altLang="zh-CN" sz="2800" dirty="0" smtClean="0">
                <a:latin typeface="Times New Roman" pitchFamily="18" charset="0"/>
                <a:cs typeface="Times New Roman" pitchFamily="18" charset="0"/>
              </a:rPr>
              <a:t>得</a:t>
            </a:r>
            <a:r>
              <a:rPr lang="en-US" altLang="zh-CN" sz="2800" i="1" dirty="0" smtClean="0">
                <a:latin typeface="Times New Roman" pitchFamily="18" charset="0"/>
                <a:cs typeface="Times New Roman" pitchFamily="18" charset="0"/>
              </a:rPr>
              <a:t>q2</a:t>
            </a:r>
            <a:r>
              <a:rPr lang="zh-CN" altLang="zh-CN" sz="2800" dirty="0" smtClean="0">
                <a:latin typeface="Times New Roman" pitchFamily="18" charset="0"/>
                <a:cs typeface="Times New Roman" pitchFamily="18" charset="0"/>
              </a:rPr>
              <a:t>，即为所求。</a:t>
            </a:r>
          </a:p>
          <a:p>
            <a:pPr marL="0" indent="0" algn="just">
              <a:buNone/>
            </a:pPr>
            <a:r>
              <a:rPr lang="zh-CN" altLang="zh-CN" sz="2800" dirty="0" smtClean="0">
                <a:latin typeface="Times New Roman" pitchFamily="18" charset="0"/>
                <a:cs typeface="Times New Roman" pitchFamily="18" charset="0"/>
              </a:rPr>
              <a:t>对已求得的</a:t>
            </a:r>
            <a:r>
              <a:rPr lang="en-US" altLang="zh-CN" sz="2800" i="1" dirty="0" smtClean="0">
                <a:latin typeface="Times New Roman" pitchFamily="18" charset="0"/>
                <a:cs typeface="Times New Roman" pitchFamily="18" charset="0"/>
              </a:rPr>
              <a:t>q</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可作为下一时段的起始下泄流量</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l</a:t>
            </a:r>
            <a:r>
              <a:rPr lang="zh-CN" altLang="zh-CN" sz="2800" dirty="0" smtClean="0">
                <a:latin typeface="Times New Roman" pitchFamily="18" charset="0"/>
                <a:cs typeface="Times New Roman" pitchFamily="18" charset="0"/>
              </a:rPr>
              <a:t>，重复第一时段的解算过程，逐时段计算即可求得水库下泄流量过程线</a:t>
            </a:r>
            <a:r>
              <a:rPr lang="en-US" altLang="zh-CN" sz="2800" i="1" dirty="0" smtClean="0">
                <a:latin typeface="Times New Roman" pitchFamily="18" charset="0"/>
                <a:cs typeface="Times New Roman" pitchFamily="18" charset="0"/>
              </a:rPr>
              <a:t>q(t)</a:t>
            </a:r>
            <a:r>
              <a:rPr lang="zh-CN" altLang="zh-CN" sz="2800" dirty="0" smtClean="0">
                <a:latin typeface="Times New Roman" pitchFamily="18" charset="0"/>
                <a:cs typeface="Times New Roman" pitchFamily="18" charset="0"/>
              </a:rPr>
              <a:t>及相应的防洪库容</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防</a:t>
            </a:r>
            <a:r>
              <a:rPr lang="zh-CN" altLang="zh-CN" sz="2800" dirty="0" smtClean="0">
                <a:latin typeface="Times New Roman" pitchFamily="18" charset="0"/>
                <a:cs typeface="Times New Roman" pitchFamily="18" charset="0"/>
              </a:rPr>
              <a:t>。</a:t>
            </a:r>
          </a:p>
          <a:p>
            <a:pPr>
              <a:buNone/>
            </a:pPr>
            <a:endParaRPr lang="zh-CN" altLang="en-US" dirty="0"/>
          </a:p>
        </p:txBody>
      </p:sp>
      <p:pic>
        <p:nvPicPr>
          <p:cNvPr id="66564" name="Picture 4"/>
          <p:cNvPicPr>
            <a:picLocks noChangeAspect="1" noChangeArrowheads="1"/>
          </p:cNvPicPr>
          <p:nvPr/>
        </p:nvPicPr>
        <p:blipFill>
          <a:blip r:embed="rId2" cstate="print"/>
          <a:srcRect/>
          <a:stretch>
            <a:fillRect/>
          </a:stretch>
        </p:blipFill>
        <p:spPr bwMode="auto">
          <a:xfrm>
            <a:off x="-1044624" y="1772816"/>
            <a:ext cx="8424936" cy="633836"/>
          </a:xfrm>
          <a:prstGeom prst="rect">
            <a:avLst/>
          </a:prstGeom>
          <a:noFill/>
          <a:ln w="9525">
            <a:noFill/>
            <a:miter lim="800000"/>
            <a:headEnd/>
            <a:tailEnd/>
          </a:ln>
          <a:effectLst/>
        </p:spPr>
      </p:pic>
      <p:pic>
        <p:nvPicPr>
          <p:cNvPr id="8" name="Picture 4"/>
          <p:cNvPicPr>
            <a:picLocks noChangeAspect="1" noChangeArrowheads="1"/>
          </p:cNvPicPr>
          <p:nvPr/>
        </p:nvPicPr>
        <p:blipFill>
          <a:blip r:embed="rId2" cstate="print"/>
          <a:srcRect/>
          <a:stretch>
            <a:fillRect/>
          </a:stretch>
        </p:blipFill>
        <p:spPr bwMode="auto">
          <a:xfrm>
            <a:off x="2051720" y="2276872"/>
            <a:ext cx="8424936" cy="633836"/>
          </a:xfrm>
          <a:prstGeom prst="rect">
            <a:avLst/>
          </a:prstGeom>
          <a:noFill/>
          <a:ln w="9525">
            <a:noFill/>
            <a:miter lim="800000"/>
            <a:headEnd/>
            <a:tailEnd/>
          </a:ln>
          <a:effectLst/>
        </p:spPr>
      </p:pic>
      <p:pic>
        <p:nvPicPr>
          <p:cNvPr id="9" name="Picture 4"/>
          <p:cNvPicPr>
            <a:picLocks noChangeAspect="1" noChangeArrowheads="1"/>
          </p:cNvPicPr>
          <p:nvPr/>
        </p:nvPicPr>
        <p:blipFill>
          <a:blip r:embed="rId2" cstate="print"/>
          <a:srcRect/>
          <a:stretch>
            <a:fillRect/>
          </a:stretch>
        </p:blipFill>
        <p:spPr bwMode="auto">
          <a:xfrm>
            <a:off x="-1764704" y="3140968"/>
            <a:ext cx="8424936" cy="633836"/>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latin typeface="+mn-ea"/>
                <a:ea typeface="+mn-ea"/>
              </a:rPr>
              <a:t>1.2</a:t>
            </a:r>
            <a:r>
              <a:rPr lang="zh-CN" altLang="zh-CN" sz="3600" dirty="0" smtClean="0">
                <a:latin typeface="+mn-ea"/>
                <a:ea typeface="+mn-ea"/>
              </a:rPr>
              <a:t>洪水的特点及防洪措施</a:t>
            </a:r>
            <a:endParaRPr lang="zh-CN" altLang="en-US" sz="3600" dirty="0">
              <a:latin typeface="+mn-ea"/>
              <a:ea typeface="+mn-ea"/>
            </a:endParaRPr>
          </a:p>
        </p:txBody>
      </p:sp>
      <p:sp>
        <p:nvSpPr>
          <p:cNvPr id="3" name="内容占位符 2"/>
          <p:cNvSpPr>
            <a:spLocks noGrp="1"/>
          </p:cNvSpPr>
          <p:nvPr>
            <p:ph idx="1"/>
          </p:nvPr>
        </p:nvSpPr>
        <p:spPr/>
        <p:txBody>
          <a:bodyPr>
            <a:normAutofit fontScale="85000" lnSpcReduction="20000"/>
          </a:bodyPr>
          <a:lstStyle/>
          <a:p>
            <a:pPr>
              <a:buNone/>
            </a:pPr>
            <a:r>
              <a:rPr lang="en-US" altLang="zh-CN" sz="3800" b="1" dirty="0" smtClean="0"/>
              <a:t>1</a:t>
            </a:r>
            <a:r>
              <a:rPr lang="zh-CN" altLang="zh-CN" sz="3800" b="1" dirty="0" smtClean="0"/>
              <a:t>、洪水的特点</a:t>
            </a:r>
            <a:endParaRPr lang="zh-CN" altLang="zh-CN" sz="3800" dirty="0" smtClean="0"/>
          </a:p>
          <a:p>
            <a:pPr marL="0" algn="just">
              <a:buNone/>
            </a:pPr>
            <a:r>
              <a:rPr lang="en-US" altLang="zh-CN" dirty="0" smtClean="0"/>
              <a:t>        </a:t>
            </a:r>
            <a:r>
              <a:rPr lang="zh-CN" altLang="zh-CN" dirty="0" smtClean="0"/>
              <a:t>洪水一般是指河、湖、海所含水体上涨，超过常规水位的水流现象。</a:t>
            </a:r>
          </a:p>
          <a:p>
            <a:pPr marL="0" algn="just">
              <a:buNone/>
            </a:pPr>
            <a:r>
              <a:rPr lang="en-US" altLang="zh-CN" dirty="0" smtClean="0"/>
              <a:t>        </a:t>
            </a:r>
            <a:r>
              <a:rPr lang="zh-CN" altLang="zh-CN" dirty="0" smtClean="0"/>
              <a:t>天然河道中，某些年份由于水文气象的不利影响，使汛期（或其他季节）河中流量超过河槽的宣泄能力而泛滥两岸，即形成所谓的洪灾。洪水有下面几个特性：</a:t>
            </a:r>
          </a:p>
          <a:p>
            <a:pPr marL="0" algn="just">
              <a:buNone/>
            </a:pPr>
            <a:r>
              <a:rPr lang="en-US" altLang="zh-CN" dirty="0" smtClean="0"/>
              <a:t>    </a:t>
            </a:r>
            <a:r>
              <a:rPr lang="zh-CN" altLang="zh-CN" dirty="0" smtClean="0"/>
              <a:t>（</a:t>
            </a:r>
            <a:r>
              <a:rPr lang="en-US" altLang="zh-CN" dirty="0" smtClean="0"/>
              <a:t>1</a:t>
            </a:r>
            <a:r>
              <a:rPr lang="zh-CN" altLang="zh-CN" dirty="0" smtClean="0"/>
              <a:t>）形状、大小、持续时间的多变性。</a:t>
            </a:r>
          </a:p>
          <a:p>
            <a:pPr marL="0" algn="just">
              <a:buNone/>
            </a:pPr>
            <a:r>
              <a:rPr lang="en-US" altLang="zh-CN" dirty="0" smtClean="0"/>
              <a:t>    </a:t>
            </a:r>
            <a:r>
              <a:rPr lang="zh-CN" altLang="zh-CN" dirty="0" smtClean="0"/>
              <a:t>（</a:t>
            </a:r>
            <a:r>
              <a:rPr lang="en-US" altLang="zh-CN" dirty="0" smtClean="0"/>
              <a:t>2</a:t>
            </a:r>
            <a:r>
              <a:rPr lang="zh-CN" altLang="zh-CN" dirty="0" smtClean="0"/>
              <a:t>）是一种不稳定流运动。</a:t>
            </a:r>
          </a:p>
          <a:p>
            <a:pPr marL="0" algn="just">
              <a:buNone/>
            </a:pPr>
            <a:r>
              <a:rPr lang="en-US" altLang="zh-CN" dirty="0" smtClean="0"/>
              <a:t>    </a:t>
            </a:r>
            <a:r>
              <a:rPr lang="zh-CN" altLang="zh-CN" dirty="0" smtClean="0"/>
              <a:t>（</a:t>
            </a:r>
            <a:r>
              <a:rPr lang="en-US" altLang="zh-CN" dirty="0" smtClean="0"/>
              <a:t>3</a:t>
            </a:r>
            <a:r>
              <a:rPr lang="zh-CN" altLang="zh-CN" dirty="0" smtClean="0"/>
              <a:t>）可以是单峰或多峰、有固定出现日期或无固定出现日期。</a:t>
            </a:r>
          </a:p>
          <a:p>
            <a:pPr>
              <a:buNone/>
            </a:pPr>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ea"/>
                <a:ea typeface="+mn-ea"/>
              </a:rPr>
              <a:t>3</a:t>
            </a:r>
            <a:r>
              <a:rPr lang="zh-CN" altLang="zh-CN" dirty="0" smtClean="0">
                <a:latin typeface="+mn-ea"/>
                <a:ea typeface="+mn-ea"/>
              </a:rPr>
              <a:t>水库的防洪计算</a:t>
            </a:r>
            <a:endParaRPr lang="zh-CN" altLang="en-US" dirty="0">
              <a:latin typeface="+mn-ea"/>
              <a:ea typeface="+mn-ea"/>
            </a:endParaRPr>
          </a:p>
        </p:txBody>
      </p:sp>
      <p:sp>
        <p:nvSpPr>
          <p:cNvPr id="3" name="内容占位符 2"/>
          <p:cNvSpPr>
            <a:spLocks noGrp="1"/>
          </p:cNvSpPr>
          <p:nvPr>
            <p:ph idx="1"/>
          </p:nvPr>
        </p:nvSpPr>
        <p:spPr>
          <a:xfrm>
            <a:off x="467544" y="1916832"/>
            <a:ext cx="8229600" cy="4133056"/>
          </a:xfrm>
        </p:spPr>
        <p:txBody>
          <a:bodyPr>
            <a:normAutofit/>
          </a:bodyPr>
          <a:lstStyle/>
          <a:p>
            <a:pPr>
              <a:buNone/>
            </a:pPr>
            <a:r>
              <a:rPr lang="en-US" altLang="zh-CN" sz="3600" dirty="0" smtClean="0">
                <a:latin typeface="+mn-ea"/>
              </a:rPr>
              <a:t>3.1</a:t>
            </a:r>
            <a:r>
              <a:rPr lang="zh-CN" altLang="zh-CN" sz="3600" dirty="0" smtClean="0">
                <a:latin typeface="+mn-ea"/>
              </a:rPr>
              <a:t>概述</a:t>
            </a:r>
            <a:endParaRPr lang="en-US" altLang="zh-CN" sz="3600" dirty="0" smtClean="0">
              <a:latin typeface="+mn-ea"/>
            </a:endParaRPr>
          </a:p>
          <a:p>
            <a:pPr marL="0" indent="576000" algn="just">
              <a:buNone/>
            </a:pPr>
            <a:r>
              <a:rPr lang="zh-CN" altLang="zh-CN" sz="2800" dirty="0" smtClean="0">
                <a:latin typeface="Times New Roman" pitchFamily="18" charset="0"/>
                <a:cs typeface="Times New Roman" pitchFamily="18" charset="0"/>
              </a:rPr>
              <a:t>本节介绍的水库防洪计算</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又称水库防洪水利计算</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则是叙述如何选择泄洪建筑物型式和尺寸，确定与防洪有关的水库参数</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汛前水位、防洪高水位、设计洪水位和校核洪水位</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、总库容及坝高。此外，还包括防洪效益估算及水库防洪调度方面的问题。</a:t>
            </a:r>
            <a:endParaRPr lang="zh-CN" altLang="en-US" sz="2800" dirty="0">
              <a:latin typeface="Times New Roman" pitchFamily="18" charset="0"/>
              <a:cs typeface="Times New Roman" pitchFamily="18"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latin typeface="+mn-ea"/>
                <a:ea typeface="+mn-ea"/>
              </a:rPr>
              <a:t>3.2</a:t>
            </a:r>
            <a:r>
              <a:rPr lang="zh-CN" altLang="zh-CN" sz="3600" dirty="0" smtClean="0">
                <a:latin typeface="+mn-ea"/>
                <a:ea typeface="+mn-ea"/>
              </a:rPr>
              <a:t>无闸溢洪道水库的防洪计算</a:t>
            </a:r>
            <a:endParaRPr lang="zh-CN" altLang="en-US" sz="3600" dirty="0">
              <a:latin typeface="+mn-ea"/>
              <a:ea typeface="+mn-ea"/>
            </a:endParaRPr>
          </a:p>
        </p:txBody>
      </p:sp>
      <p:sp>
        <p:nvSpPr>
          <p:cNvPr id="3" name="内容占位符 2"/>
          <p:cNvSpPr>
            <a:spLocks noGrp="1"/>
          </p:cNvSpPr>
          <p:nvPr>
            <p:ph idx="1"/>
          </p:nvPr>
        </p:nvSpPr>
        <p:spPr/>
        <p:txBody>
          <a:bodyPr>
            <a:normAutofit/>
          </a:bodyPr>
          <a:lstStyle/>
          <a:p>
            <a:pPr marL="0" indent="576000" algn="just">
              <a:buNone/>
            </a:pPr>
            <a:r>
              <a:rPr lang="zh-CN" altLang="zh-CN" sz="2800" dirty="0" smtClean="0"/>
              <a:t>无闸门控制的泄洪建筑物，其溢洪道堰顶高程一般与正常蓄水位重合。水库汛前水位，一般年份可能低于正常蓄水位，但考虑到汛前洪水有连续出现的可能，即后期大洪水来临之前，可能已出现过洪水，并已使水库水位蓄至正常蓄水位。因此，设计计算时为安全起见，取汛前水位与正常蓄水位齐平。</a:t>
            </a:r>
          </a:p>
          <a:p>
            <a:pPr marL="0" indent="576000" algn="just">
              <a:buNone/>
            </a:pPr>
            <a:r>
              <a:rPr lang="zh-CN" altLang="zh-CN" sz="2800" dirty="0" smtClean="0"/>
              <a:t>不设闸门的水库，一般属于小型水库，控制流域面积较小，库容不大，难以负担下游防洪任务。因此，一般来说水库下游没有防洪要求。</a:t>
            </a:r>
          </a:p>
          <a:p>
            <a:pPr>
              <a:buNone/>
            </a:pP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40768"/>
            <a:ext cx="8229600" cy="4785395"/>
          </a:xfrm>
        </p:spPr>
        <p:txBody>
          <a:bodyPr/>
          <a:lstStyle/>
          <a:p>
            <a:pPr>
              <a:buNone/>
            </a:pPr>
            <a:r>
              <a:rPr lang="en-US" altLang="zh-CN" b="1" dirty="0" smtClean="0"/>
              <a:t>1</a:t>
            </a:r>
            <a:r>
              <a:rPr lang="zh-CN" altLang="zh-CN" b="1" dirty="0" smtClean="0"/>
              <a:t>、拟定方案</a:t>
            </a:r>
            <a:endParaRPr lang="zh-CN" altLang="zh-CN" dirty="0" smtClean="0"/>
          </a:p>
          <a:p>
            <a:pPr marL="0" indent="576000" algn="just">
              <a:buNone/>
            </a:pPr>
            <a:r>
              <a:rPr lang="zh-CN" altLang="zh-CN" sz="2800" dirty="0" smtClean="0">
                <a:latin typeface="Times New Roman" pitchFamily="18" charset="0"/>
                <a:cs typeface="Times New Roman" pitchFamily="18" charset="0"/>
              </a:rPr>
              <a:t>已知水库下游没有防洪要求，泄流方式、堰顶高程和汛前水位都已确定，根据水库、坝址附近地形、地质条件和洪水情况，拟定几种可能的溢洪道宽度</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，用库容曲线及泄流公式绘制下泄流量与库容的关系曲线</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或</a:t>
            </a:r>
            <a:r>
              <a:rPr lang="en-US" altLang="zh-CN" sz="2800" dirty="0" smtClean="0">
                <a:latin typeface="Times New Roman" pitchFamily="18" charset="0"/>
                <a:cs typeface="Times New Roman" pitchFamily="18" charset="0"/>
              </a:rPr>
              <a:t>                   </a:t>
            </a:r>
            <a:r>
              <a:rPr lang="zh-CN" altLang="zh-CN" sz="2800" dirty="0" smtClean="0">
                <a:latin typeface="Times New Roman" pitchFamily="18" charset="0"/>
                <a:cs typeface="Times New Roman" pitchFamily="18" charset="0"/>
              </a:rPr>
              <a:t>组成若干个不同溢洪道宽度</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的方案。</a:t>
            </a:r>
          </a:p>
          <a:p>
            <a:pPr>
              <a:buNone/>
            </a:pP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4140968" y="3645024"/>
            <a:ext cx="12313368" cy="510252"/>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cstate="print"/>
          <a:srcRect/>
          <a:stretch>
            <a:fillRect/>
          </a:stretch>
        </p:blipFill>
        <p:spPr bwMode="auto">
          <a:xfrm>
            <a:off x="-1116632" y="3573016"/>
            <a:ext cx="9937104" cy="558069"/>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40768"/>
            <a:ext cx="8229600" cy="4785395"/>
          </a:xfrm>
        </p:spPr>
        <p:txBody>
          <a:bodyPr/>
          <a:lstStyle/>
          <a:p>
            <a:pPr>
              <a:buNone/>
            </a:pPr>
            <a:r>
              <a:rPr lang="en-US" altLang="zh-CN" b="1" dirty="0" smtClean="0">
                <a:latin typeface="+mn-ea"/>
              </a:rPr>
              <a:t>2</a:t>
            </a:r>
            <a:r>
              <a:rPr lang="zh-CN" altLang="zh-CN" b="1" dirty="0" smtClean="0">
                <a:latin typeface="+mn-ea"/>
              </a:rPr>
              <a:t>、调洪计算</a:t>
            </a:r>
            <a:endParaRPr lang="zh-CN" altLang="zh-CN" dirty="0" smtClean="0">
              <a:latin typeface="+mn-ea"/>
            </a:endParaRPr>
          </a:p>
          <a:p>
            <a:pPr marL="0" indent="576000" algn="just">
              <a:buNone/>
            </a:pPr>
            <a:endParaRPr lang="en-US" altLang="zh-CN" sz="2800" dirty="0" smtClean="0">
              <a:latin typeface="Times New Roman" pitchFamily="18" charset="0"/>
              <a:cs typeface="Times New Roman" pitchFamily="18" charset="0"/>
            </a:endParaRPr>
          </a:p>
          <a:p>
            <a:pPr marL="0" indent="576000" algn="just">
              <a:buNone/>
            </a:pPr>
            <a:r>
              <a:rPr lang="zh-CN" altLang="zh-CN" sz="2800" dirty="0" smtClean="0">
                <a:latin typeface="Times New Roman" pitchFamily="18" charset="0"/>
                <a:cs typeface="Times New Roman" pitchFamily="18" charset="0"/>
              </a:rPr>
              <a:t>针对各个不同溢洪道宽度</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的方案，用已知的入库洪水过程线，分别按本章第二节讲述的调洪计算方法，进行调洪计算，并将计算成果点绘成</a:t>
            </a:r>
            <a:r>
              <a:rPr lang="en-US" altLang="zh-CN" sz="2800" i="1" dirty="0" smtClean="0">
                <a:latin typeface="Times New Roman" pitchFamily="18" charset="0"/>
                <a:cs typeface="Times New Roman" pitchFamily="18" charset="0"/>
              </a:rPr>
              <a:t>B</a:t>
            </a:r>
            <a:r>
              <a:rPr lang="zh-CN" altLang="zh-CN" sz="2800" i="1" dirty="0" smtClean="0">
                <a:latin typeface="Times New Roman" pitchFamily="18" charset="0"/>
                <a:cs typeface="Times New Roman" pitchFamily="18" charset="0"/>
              </a:rPr>
              <a:t>～</a:t>
            </a:r>
            <a:r>
              <a:rPr lang="en-US" altLang="zh-CN" sz="2800" i="1" dirty="0" err="1" smtClean="0">
                <a:latin typeface="Times New Roman" pitchFamily="18" charset="0"/>
                <a:cs typeface="Times New Roman" pitchFamily="18" charset="0"/>
              </a:rPr>
              <a:t>q</a:t>
            </a:r>
            <a:r>
              <a:rPr lang="en-US" altLang="zh-CN" sz="2800" i="1" baseline="-25000" dirty="0" err="1" smtClean="0">
                <a:latin typeface="Times New Roman" pitchFamily="18" charset="0"/>
                <a:cs typeface="Times New Roman" pitchFamily="18" charset="0"/>
              </a:rPr>
              <a:t>m</a:t>
            </a:r>
            <a:r>
              <a:rPr lang="zh-CN" altLang="zh-CN" sz="2800" dirty="0" smtClean="0">
                <a:latin typeface="Times New Roman" pitchFamily="18" charset="0"/>
                <a:cs typeface="Times New Roman" pitchFamily="18" charset="0"/>
              </a:rPr>
              <a:t>及</a:t>
            </a:r>
            <a:r>
              <a:rPr lang="en-US" altLang="zh-CN" sz="2800" i="1" dirty="0" smtClean="0">
                <a:latin typeface="Times New Roman" pitchFamily="18" charset="0"/>
                <a:cs typeface="Times New Roman" pitchFamily="18" charset="0"/>
              </a:rPr>
              <a:t>B</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V</a:t>
            </a:r>
            <a:r>
              <a:rPr lang="zh-CN" altLang="zh-CN" sz="2800" dirty="0" smtClean="0">
                <a:latin typeface="Times New Roman" pitchFamily="18" charset="0"/>
                <a:cs typeface="Times New Roman" pitchFamily="18" charset="0"/>
              </a:rPr>
              <a:t>关系曲线</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见图</a:t>
            </a:r>
            <a:r>
              <a:rPr lang="en-US" altLang="zh-CN" sz="2800" dirty="0" smtClean="0">
                <a:latin typeface="Times New Roman" pitchFamily="18" charset="0"/>
                <a:cs typeface="Times New Roman" pitchFamily="18" charset="0"/>
              </a:rPr>
              <a:t>1.11)</a:t>
            </a:r>
            <a:r>
              <a:rPr lang="zh-CN" altLang="zh-CN" sz="2800" dirty="0" smtClean="0">
                <a:latin typeface="Times New Roman" pitchFamily="18" charset="0"/>
                <a:cs typeface="Times New Roman" pitchFamily="18" charset="0"/>
              </a:rPr>
              <a:t>。同时，按水工建筑物设计规范，确定各方案相应坝顶高程。</a:t>
            </a:r>
          </a:p>
          <a:p>
            <a:pPr>
              <a:buNone/>
            </a:pP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45224"/>
            <a:ext cx="8229600" cy="680939"/>
          </a:xfrm>
        </p:spPr>
        <p:txBody>
          <a:bodyPr>
            <a:normAutofit/>
          </a:bodyPr>
          <a:lstStyle/>
          <a:p>
            <a:pPr algn="ctr">
              <a:buNone/>
            </a:pPr>
            <a:r>
              <a:rPr lang="zh-CN" altLang="en-US" sz="2800" dirty="0" smtClean="0"/>
              <a:t>图</a:t>
            </a:r>
            <a:r>
              <a:rPr lang="en-US" altLang="zh-CN" sz="2800" dirty="0" smtClean="0"/>
              <a:t>1.11  </a:t>
            </a:r>
            <a:r>
              <a:rPr lang="en-US" altLang="zh-CN" sz="2800" i="1" dirty="0" smtClean="0"/>
              <a:t>B</a:t>
            </a:r>
            <a:r>
              <a:rPr lang="zh-CN" altLang="zh-CN" sz="2800" i="1" dirty="0" smtClean="0"/>
              <a:t>～</a:t>
            </a:r>
            <a:r>
              <a:rPr lang="en-US" altLang="zh-CN" sz="2800" i="1" dirty="0" err="1" smtClean="0"/>
              <a:t>q</a:t>
            </a:r>
            <a:r>
              <a:rPr lang="en-US" altLang="zh-CN" sz="2800" i="1" baseline="-25000" dirty="0" err="1" smtClean="0"/>
              <a:t>m</a:t>
            </a:r>
            <a:r>
              <a:rPr lang="zh-CN" altLang="zh-CN" sz="2800" dirty="0" smtClean="0"/>
              <a:t>及</a:t>
            </a:r>
            <a:r>
              <a:rPr lang="en-US" altLang="zh-CN" sz="2800" i="1" dirty="0" smtClean="0"/>
              <a:t>B</a:t>
            </a:r>
            <a:r>
              <a:rPr lang="zh-CN" altLang="zh-CN" sz="2800" i="1" dirty="0" smtClean="0"/>
              <a:t>～</a:t>
            </a:r>
            <a:r>
              <a:rPr lang="en-US" altLang="zh-CN" sz="2800" i="1" dirty="0" smtClean="0"/>
              <a:t>V</a:t>
            </a:r>
            <a:r>
              <a:rPr lang="zh-CN" altLang="zh-CN" sz="2800" dirty="0" smtClean="0"/>
              <a:t>关系曲线</a:t>
            </a:r>
            <a:endParaRPr lang="zh-CN" altLang="en-US" sz="2800" dirty="0"/>
          </a:p>
        </p:txBody>
      </p:sp>
      <p:pic>
        <p:nvPicPr>
          <p:cNvPr id="10241" name="Picture 1" descr="C:\Users\Administrator\AppData\Roaming\Tencent\Users\792138267\QQ\WinTemp\RichOle\`2%I(P2R`]VB8X2V~0FX~Q6.png"/>
          <p:cNvPicPr>
            <a:picLocks noChangeAspect="1" noChangeArrowheads="1"/>
          </p:cNvPicPr>
          <p:nvPr/>
        </p:nvPicPr>
        <p:blipFill>
          <a:blip r:embed="rId2" cstate="print"/>
          <a:srcRect/>
          <a:stretch>
            <a:fillRect/>
          </a:stretch>
        </p:blipFill>
        <p:spPr bwMode="auto">
          <a:xfrm>
            <a:off x="2123728" y="1268760"/>
            <a:ext cx="4752528" cy="3821128"/>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96752"/>
            <a:ext cx="8229600" cy="4929411"/>
          </a:xfrm>
        </p:spPr>
        <p:txBody>
          <a:bodyPr/>
          <a:lstStyle/>
          <a:p>
            <a:pPr>
              <a:buNone/>
            </a:pPr>
            <a:r>
              <a:rPr lang="en-US" altLang="zh-CN" b="1" dirty="0" smtClean="0">
                <a:latin typeface="+mn-ea"/>
              </a:rPr>
              <a:t>3</a:t>
            </a:r>
            <a:r>
              <a:rPr lang="zh-CN" altLang="zh-CN" b="1" dirty="0" smtClean="0">
                <a:latin typeface="+mn-ea"/>
              </a:rPr>
              <a:t>、选定方案</a:t>
            </a:r>
            <a:endParaRPr lang="zh-CN" altLang="zh-CN" dirty="0" smtClean="0">
              <a:latin typeface="+mn-ea"/>
            </a:endParaRPr>
          </a:p>
          <a:p>
            <a:pPr marL="0" indent="576000" algn="just">
              <a:buNone/>
            </a:pPr>
            <a:endParaRPr lang="en-US" altLang="zh-CN" sz="2800" dirty="0" smtClean="0">
              <a:latin typeface="Times New Roman" pitchFamily="18" charset="0"/>
              <a:cs typeface="Times New Roman" pitchFamily="18" charset="0"/>
            </a:endParaRPr>
          </a:p>
          <a:p>
            <a:pPr marL="0" indent="576000" algn="just">
              <a:buNone/>
            </a:pPr>
            <a:r>
              <a:rPr lang="zh-CN" altLang="zh-CN" sz="2800" dirty="0" smtClean="0">
                <a:latin typeface="Times New Roman" pitchFamily="18" charset="0"/>
                <a:cs typeface="Times New Roman" pitchFamily="18" charset="0"/>
              </a:rPr>
              <a:t>对各个方案进行投资费用计算，包括大坝投资、上游淹没损失及泄洪建筑物投资费用。前两项费用随</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的增大而减少，用</a:t>
            </a:r>
            <a:r>
              <a:rPr lang="en-US" altLang="zh-CN" sz="2800" i="1" dirty="0" smtClean="0">
                <a:latin typeface="Times New Roman" pitchFamily="18" charset="0"/>
                <a:cs typeface="Times New Roman" pitchFamily="18" charset="0"/>
              </a:rPr>
              <a:t>u</a:t>
            </a:r>
            <a:r>
              <a:rPr lang="en-US" altLang="zh-CN" sz="2800" i="1"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表示该两项费用之和；后一项费用随</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的增大而增大，用</a:t>
            </a:r>
            <a:r>
              <a:rPr lang="en-US" altLang="zh-CN" sz="2800" i="1" dirty="0" smtClean="0">
                <a:latin typeface="Times New Roman" pitchFamily="18" charset="0"/>
                <a:cs typeface="Times New Roman" pitchFamily="18" charset="0"/>
              </a:rPr>
              <a:t>u</a:t>
            </a:r>
            <a:r>
              <a:rPr lang="en-US" altLang="zh-CN" sz="2800" i="1"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表示其费用。计算结果可点绘成</a:t>
            </a:r>
            <a:r>
              <a:rPr lang="en-US" altLang="zh-CN" sz="2800" i="1" dirty="0" smtClean="0">
                <a:latin typeface="Times New Roman" pitchFamily="18" charset="0"/>
                <a:cs typeface="Times New Roman" pitchFamily="18" charset="0"/>
              </a:rPr>
              <a:t>u</a:t>
            </a:r>
            <a:r>
              <a:rPr lang="en-US" altLang="zh-CN" sz="2800" i="1" baseline="-25000" dirty="0" smtClean="0">
                <a:latin typeface="Times New Roman" pitchFamily="18" charset="0"/>
                <a:cs typeface="Times New Roman" pitchFamily="18" charset="0"/>
              </a:rPr>
              <a:t>1</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及</a:t>
            </a:r>
            <a:r>
              <a:rPr lang="en-US" altLang="zh-CN" sz="2800" i="1" dirty="0" smtClean="0">
                <a:latin typeface="Times New Roman" pitchFamily="18" charset="0"/>
                <a:cs typeface="Times New Roman" pitchFamily="18" charset="0"/>
              </a:rPr>
              <a:t>u</a:t>
            </a:r>
            <a:r>
              <a:rPr lang="en-US" altLang="zh-CN" sz="2800" i="1" baseline="-25000" dirty="0" smtClean="0">
                <a:latin typeface="Times New Roman" pitchFamily="18" charset="0"/>
                <a:cs typeface="Times New Roman" pitchFamily="18" charset="0"/>
              </a:rPr>
              <a:t>2</a:t>
            </a:r>
            <a:r>
              <a:rPr lang="zh-CN" altLang="zh-CN" sz="2800" i="1"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关系曲线</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见图</a:t>
            </a:r>
            <a:r>
              <a:rPr lang="en-US" altLang="zh-CN" sz="2800" dirty="0" smtClean="0">
                <a:latin typeface="Times New Roman" pitchFamily="18" charset="0"/>
                <a:cs typeface="Times New Roman" pitchFamily="18" charset="0"/>
              </a:rPr>
              <a:t>1.12)</a:t>
            </a:r>
            <a:r>
              <a:rPr lang="zh-CN" altLang="zh-CN" sz="2800" dirty="0" smtClean="0">
                <a:latin typeface="Times New Roman" pitchFamily="18" charset="0"/>
                <a:cs typeface="Times New Roman" pitchFamily="18" charset="0"/>
              </a:rPr>
              <a:t>。</a:t>
            </a:r>
            <a:endParaRPr lang="zh-CN" alt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45224"/>
            <a:ext cx="8229600" cy="680939"/>
          </a:xfrm>
        </p:spPr>
        <p:txBody>
          <a:bodyPr>
            <a:normAutofit/>
          </a:bodyPr>
          <a:lstStyle/>
          <a:p>
            <a:pPr algn="ctr">
              <a:buNone/>
            </a:pPr>
            <a:r>
              <a:rPr lang="zh-CN" altLang="zh-CN" sz="2800" dirty="0" smtClean="0"/>
              <a:t>图</a:t>
            </a:r>
            <a:r>
              <a:rPr lang="en-US" altLang="zh-CN" sz="2800" dirty="0" smtClean="0"/>
              <a:t>1.12  </a:t>
            </a:r>
            <a:r>
              <a:rPr lang="zh-CN" altLang="zh-CN" sz="2800" dirty="0" smtClean="0"/>
              <a:t>各方案投资费用关系图</a:t>
            </a:r>
            <a:endParaRPr lang="zh-CN" altLang="en-US" sz="2800" dirty="0"/>
          </a:p>
        </p:txBody>
      </p:sp>
      <p:pic>
        <p:nvPicPr>
          <p:cNvPr id="8193" name="Picture 1" descr="C:\Users\Administrator\AppData\Roaming\Tencent\Users\792138267\QQ\WinTemp\RichOle\VWFD9FXM`MZ[9$C6VZG90H7.png"/>
          <p:cNvPicPr>
            <a:picLocks noChangeAspect="1" noChangeArrowheads="1"/>
          </p:cNvPicPr>
          <p:nvPr/>
        </p:nvPicPr>
        <p:blipFill>
          <a:blip r:embed="rId2" cstate="print"/>
          <a:srcRect/>
          <a:stretch>
            <a:fillRect/>
          </a:stretch>
        </p:blipFill>
        <p:spPr bwMode="auto">
          <a:xfrm>
            <a:off x="1907704" y="980728"/>
            <a:ext cx="5299881" cy="4183409"/>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2204864"/>
            <a:ext cx="8229600" cy="2548880"/>
          </a:xfrm>
        </p:spPr>
        <p:txBody>
          <a:bodyPr/>
          <a:lstStyle/>
          <a:p>
            <a:pPr marL="0" indent="576000" algn="just">
              <a:buNone/>
            </a:pPr>
            <a:r>
              <a:rPr lang="zh-CN" altLang="zh-CN" sz="2800" dirty="0" smtClean="0"/>
              <a:t>最后按投资费用最小的原则，选定泄洪建筑物堰顶宽度</a:t>
            </a:r>
            <a:r>
              <a:rPr lang="en-US" altLang="zh-CN" sz="2800" i="1" dirty="0" smtClean="0"/>
              <a:t>B</a:t>
            </a:r>
            <a:r>
              <a:rPr lang="zh-CN" altLang="zh-CN" sz="2800" dirty="0" smtClean="0"/>
              <a:t>。但是，在下游无防洪任务而不计人下游防洪费用的情况下，可能总投资费用不出现极小值。在这种情况下，堰顶宽度</a:t>
            </a:r>
            <a:r>
              <a:rPr lang="en-US" altLang="zh-CN" sz="2800" i="1" dirty="0" smtClean="0"/>
              <a:t>B</a:t>
            </a:r>
            <a:r>
              <a:rPr lang="zh-CN" altLang="zh-CN" sz="2800" dirty="0" smtClean="0"/>
              <a:t>的合理确定应作综合分析比较，多方论证。</a:t>
            </a:r>
          </a:p>
          <a:p>
            <a:pPr>
              <a:buNone/>
            </a:pP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latin typeface="+mn-ea"/>
                <a:ea typeface="+mn-ea"/>
                <a:cs typeface="Times New Roman" pitchFamily="18" charset="0"/>
              </a:rPr>
              <a:t>3.3</a:t>
            </a:r>
            <a:r>
              <a:rPr lang="zh-CN" altLang="zh-CN" sz="3600" dirty="0" smtClean="0">
                <a:latin typeface="+mn-ea"/>
                <a:ea typeface="+mn-ea"/>
                <a:cs typeface="Times New Roman" pitchFamily="18" charset="0"/>
              </a:rPr>
              <a:t>有闸溢洪道水库的防洪计算</a:t>
            </a:r>
            <a:endParaRPr lang="zh-CN" altLang="en-US" sz="3600" dirty="0">
              <a:latin typeface="+mn-ea"/>
              <a:ea typeface="+mn-ea"/>
              <a:cs typeface="Times New Roman" pitchFamily="18" charset="0"/>
            </a:endParaRPr>
          </a:p>
        </p:txBody>
      </p:sp>
      <p:sp>
        <p:nvSpPr>
          <p:cNvPr id="3" name="内容占位符 2"/>
          <p:cNvSpPr>
            <a:spLocks noGrp="1"/>
          </p:cNvSpPr>
          <p:nvPr>
            <p:ph idx="1"/>
          </p:nvPr>
        </p:nvSpPr>
        <p:spPr/>
        <p:txBody>
          <a:bodyPr/>
          <a:lstStyle/>
          <a:p>
            <a:pPr marL="0" indent="576000" algn="just">
              <a:buNone/>
            </a:pPr>
            <a:r>
              <a:rPr lang="zh-CN" altLang="zh-CN" sz="2800" dirty="0" smtClean="0"/>
              <a:t>溢洪道上设置闸门，尽管增加泄洪设施的投资和操作管理工作，但可以比较灵活地按需要控制泄流量和时间，这将给大中型水库的防洪效果和枢纽的综合利用带来很大好处。有闸门控制的泄洪建筑物，技术上有可能使防洪库容与兴利库容结合使用，提高综合利用效益，并有控制泄洪的能力，能承担下游的防洪任务。此外，还便于考虑洪水预报，提前预泄腾空库容。</a:t>
            </a:r>
          </a:p>
          <a:p>
            <a:pPr>
              <a:buNone/>
            </a:pP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9"/>
            <a:ext cx="8229600" cy="1944216"/>
          </a:xfrm>
        </p:spPr>
        <p:txBody>
          <a:bodyPr/>
          <a:lstStyle/>
          <a:p>
            <a:pPr marL="0" indent="0" algn="just">
              <a:buNone/>
            </a:pPr>
            <a:r>
              <a:rPr lang="zh-CN" altLang="zh-CN" sz="2800" dirty="0" smtClean="0">
                <a:latin typeface="Times New Roman" pitchFamily="18" charset="0"/>
                <a:cs typeface="Times New Roman" pitchFamily="18" charset="0"/>
              </a:rPr>
              <a:t>为了保证兴利蓄水的要求，闸门顶高程</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门</a:t>
            </a:r>
            <a:r>
              <a:rPr lang="zh-CN" altLang="zh-CN" sz="2800" dirty="0" smtClean="0">
                <a:latin typeface="Times New Roman" pitchFamily="18" charset="0"/>
                <a:cs typeface="Times New Roman" pitchFamily="18" charset="0"/>
              </a:rPr>
              <a:t>不能低于正常蓄水位，一般与正常蓄水位齐平；为了使兴利与防洪相结合，可能时，防洪限制水位</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限</a:t>
            </a:r>
            <a:r>
              <a:rPr lang="zh-CN" altLang="zh-CN" sz="2800" dirty="0" smtClean="0">
                <a:latin typeface="Times New Roman" pitchFamily="18" charset="0"/>
                <a:cs typeface="Times New Roman" pitchFamily="18" charset="0"/>
              </a:rPr>
              <a:t>应小于正常蓄水位，大于堰顶高程</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堰</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见图</a:t>
            </a:r>
            <a:r>
              <a:rPr lang="en-US" altLang="zh-CN" sz="2800" dirty="0" smtClean="0">
                <a:latin typeface="Times New Roman" pitchFamily="18" charset="0"/>
                <a:cs typeface="Times New Roman" pitchFamily="18" charset="0"/>
              </a:rPr>
              <a:t>1.13)</a:t>
            </a:r>
            <a:r>
              <a:rPr lang="zh-CN" altLang="zh-CN" sz="2800" dirty="0" smtClean="0">
                <a:latin typeface="Times New Roman" pitchFamily="18" charset="0"/>
                <a:cs typeface="Times New Roman" pitchFamily="18" charset="0"/>
              </a:rPr>
              <a:t>。</a:t>
            </a:r>
          </a:p>
          <a:p>
            <a:pPr>
              <a:buNone/>
            </a:pPr>
            <a:endParaRPr lang="zh-CN" altLang="en-US" dirty="0"/>
          </a:p>
        </p:txBody>
      </p:sp>
      <p:pic>
        <p:nvPicPr>
          <p:cNvPr id="4" name="图片 3"/>
          <p:cNvPicPr/>
          <p:nvPr/>
        </p:nvPicPr>
        <p:blipFill>
          <a:blip r:embed="rId2" cstate="print"/>
          <a:srcRect/>
          <a:stretch>
            <a:fillRect/>
          </a:stretch>
        </p:blipFill>
        <p:spPr bwMode="auto">
          <a:xfrm rot="21600000">
            <a:off x="2079022" y="2538679"/>
            <a:ext cx="5274310" cy="3174827"/>
          </a:xfrm>
          <a:prstGeom prst="rect">
            <a:avLst/>
          </a:prstGeom>
          <a:noFill/>
          <a:ln w="9525">
            <a:noFill/>
            <a:miter lim="800000"/>
            <a:headEnd/>
            <a:tailEnd/>
          </a:ln>
        </p:spPr>
      </p:pic>
      <p:sp>
        <p:nvSpPr>
          <p:cNvPr id="5" name="TextBox 4"/>
          <p:cNvSpPr txBox="1"/>
          <p:nvPr/>
        </p:nvSpPr>
        <p:spPr>
          <a:xfrm>
            <a:off x="1619672" y="6057781"/>
            <a:ext cx="6038833" cy="800219"/>
          </a:xfrm>
          <a:prstGeom prst="rect">
            <a:avLst/>
          </a:prstGeom>
          <a:noFill/>
        </p:spPr>
        <p:txBody>
          <a:bodyPr wrap="none" rtlCol="0">
            <a:spAutoFit/>
          </a:bodyPr>
          <a:lstStyle/>
          <a:p>
            <a:r>
              <a:rPr lang="zh-CN" altLang="zh-CN" sz="2800" dirty="0" smtClean="0"/>
              <a:t>图</a:t>
            </a:r>
            <a:r>
              <a:rPr lang="en-US" altLang="zh-CN" sz="2800" dirty="0" smtClean="0"/>
              <a:t>1.13  </a:t>
            </a:r>
            <a:r>
              <a:rPr lang="zh-CN" altLang="zh-CN" sz="2800" dirty="0" smtClean="0"/>
              <a:t>有闸溢洪道的各种水位及高程</a:t>
            </a:r>
          </a:p>
          <a:p>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algn="l"/>
            <a:r>
              <a:rPr lang="en-US" altLang="zh-CN" sz="3600" b="1" dirty="0" smtClean="0">
                <a:latin typeface="+mn-lt"/>
              </a:rPr>
              <a:t>2</a:t>
            </a:r>
            <a:r>
              <a:rPr lang="zh-CN" altLang="en-US" sz="3600" b="1" dirty="0" smtClean="0"/>
              <a:t>、防洪措施</a:t>
            </a:r>
            <a:r>
              <a:rPr lang="zh-CN" altLang="en-US" dirty="0" smtClean="0"/>
              <a:t/>
            </a:r>
            <a:br>
              <a:rPr lang="zh-CN" altLang="en-US" dirty="0" smtClean="0"/>
            </a:br>
            <a:endParaRPr lang="zh-CN" altLang="en-US" dirty="0"/>
          </a:p>
        </p:txBody>
      </p:sp>
      <p:sp>
        <p:nvSpPr>
          <p:cNvPr id="3" name="内容占位符 2"/>
          <p:cNvSpPr>
            <a:spLocks noGrp="1"/>
          </p:cNvSpPr>
          <p:nvPr>
            <p:ph idx="1"/>
          </p:nvPr>
        </p:nvSpPr>
        <p:spPr>
          <a:xfrm>
            <a:off x="457200" y="980728"/>
            <a:ext cx="8229600" cy="5400600"/>
          </a:xfrm>
        </p:spPr>
        <p:txBody>
          <a:bodyPr>
            <a:normAutofit fontScale="85000" lnSpcReduction="20000"/>
          </a:bodyPr>
          <a:lstStyle/>
          <a:p>
            <a:pPr marL="0" indent="-345600" algn="just">
              <a:buNone/>
            </a:pPr>
            <a:r>
              <a:rPr lang="en-US" altLang="zh-CN" dirty="0" smtClean="0"/>
              <a:t>        </a:t>
            </a:r>
            <a:r>
              <a:rPr lang="zh-CN" altLang="zh-CN" dirty="0" smtClean="0"/>
              <a:t>国内外已逐渐采取的工程措施和非工程措施相结合抵御洪水的办法比较有效。</a:t>
            </a:r>
          </a:p>
          <a:p>
            <a:pPr marL="0" indent="-345600" algn="just">
              <a:buNone/>
            </a:pPr>
            <a:r>
              <a:rPr lang="en-US" altLang="zh-CN" dirty="0" smtClean="0"/>
              <a:t>        </a:t>
            </a:r>
            <a:r>
              <a:rPr lang="zh-CN" altLang="zh-CN" dirty="0" smtClean="0"/>
              <a:t>这些措施，有些是面上的，例如水土保持、植树造林、坡地改梯田、修建谷坊塘堰等，从径流和泥沙的策源地予以控制，减少坡面冲刷和进入河槽的泥沙量，既利于防洪，又利于农业增产；有些是线上的，例如沿河修堤、疏浚河道、裁弯取直，以加大江河的泄洪能力；还有些是点上的，例如在河流的某些控制点上修建水库、开辟分洪蓄洪垦殖区或利用湖泊滞洪等。</a:t>
            </a:r>
          </a:p>
          <a:p>
            <a:pPr marL="0" indent="-345600" algn="just">
              <a:buNone/>
            </a:pPr>
            <a:r>
              <a:rPr lang="en-US" altLang="zh-CN" dirty="0" smtClean="0"/>
              <a:t>        </a:t>
            </a:r>
            <a:r>
              <a:rPr lang="zh-CN" altLang="zh-CN" dirty="0" smtClean="0"/>
              <a:t>作为总体的防洪规划，应在全面分析流域情况的基础上，以某种防洪措施为主，点、线、面结合，全面规划，综合治理。一般言之，三类措施中，修建骨干水库枢纽工程，既兴利又除害、既蓄水又防洪，运用灵活，容易见效，所以常是防洪中考虑的重要措施。</a:t>
            </a:r>
          </a:p>
          <a:p>
            <a:pPr>
              <a:buNone/>
            </a:pP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505475"/>
          </a:xfrm>
        </p:spPr>
        <p:txBody>
          <a:bodyPr/>
          <a:lstStyle/>
          <a:p>
            <a:pPr>
              <a:buNone/>
            </a:pPr>
            <a:r>
              <a:rPr lang="en-US" altLang="zh-CN" b="1" dirty="0" smtClean="0"/>
              <a:t>1</a:t>
            </a:r>
            <a:r>
              <a:rPr lang="zh-CN" altLang="zh-CN" b="1" dirty="0" smtClean="0"/>
              <a:t>、拟定方案</a:t>
            </a:r>
            <a:endParaRPr lang="zh-CN" altLang="zh-CN" dirty="0" smtClean="0"/>
          </a:p>
          <a:p>
            <a:pPr marL="0" indent="576000" algn="just">
              <a:buNone/>
            </a:pPr>
            <a:r>
              <a:rPr lang="zh-CN" altLang="zh-CN" sz="2800" dirty="0" smtClean="0">
                <a:latin typeface="Times New Roman" pitchFamily="18" charset="0"/>
                <a:cs typeface="Times New Roman" pitchFamily="18" charset="0"/>
              </a:rPr>
              <a:t>组成有闸溢洪道水库防洪计算的参数很多，除溢洪道宽度</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之外，还应包括堰顶高程</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堰</a:t>
            </a:r>
            <a:r>
              <a:rPr lang="zh-CN" altLang="zh-CN" sz="2800" dirty="0" smtClean="0">
                <a:latin typeface="Times New Roman" pitchFamily="18" charset="0"/>
                <a:cs typeface="Times New Roman" pitchFamily="18" charset="0"/>
              </a:rPr>
              <a:t>、闸门顶高程</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门</a:t>
            </a:r>
            <a:r>
              <a:rPr lang="zh-CN" altLang="zh-CN" sz="2800" dirty="0" smtClean="0">
                <a:latin typeface="Times New Roman" pitchFamily="18" charset="0"/>
                <a:cs typeface="Times New Roman" pitchFamily="18" charset="0"/>
              </a:rPr>
              <a:t>、防洪限制水位</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限</a:t>
            </a:r>
            <a:r>
              <a:rPr lang="zh-CN" altLang="zh-CN" sz="2800" dirty="0" smtClean="0">
                <a:latin typeface="Times New Roman" pitchFamily="18" charset="0"/>
                <a:cs typeface="Times New Roman" pitchFamily="18" charset="0"/>
              </a:rPr>
              <a:t>以及水库下游河道允许泄量</a:t>
            </a:r>
            <a:r>
              <a:rPr lang="en-US" altLang="zh-CN" sz="2800" i="1" dirty="0" smtClean="0">
                <a:latin typeface="Times New Roman" pitchFamily="18" charset="0"/>
                <a:cs typeface="Times New Roman" pitchFamily="18" charset="0"/>
              </a:rPr>
              <a:t>q</a:t>
            </a:r>
            <a:r>
              <a:rPr lang="zh-CN" altLang="zh-CN" sz="2800" baseline="-25000" dirty="0" smtClean="0">
                <a:latin typeface="Times New Roman" pitchFamily="18" charset="0"/>
                <a:cs typeface="Times New Roman" pitchFamily="18" charset="0"/>
              </a:rPr>
              <a:t>允</a:t>
            </a:r>
            <a:r>
              <a:rPr lang="zh-CN" altLang="zh-CN" sz="2800" dirty="0" smtClean="0">
                <a:latin typeface="Times New Roman" pitchFamily="18" charset="0"/>
                <a:cs typeface="Times New Roman" pitchFamily="18" charset="0"/>
              </a:rPr>
              <a:t>。</a:t>
            </a:r>
            <a:endParaRPr lang="en-US" altLang="zh-CN" sz="2800" dirty="0" smtClean="0">
              <a:latin typeface="Times New Roman" pitchFamily="18" charset="0"/>
              <a:cs typeface="Times New Roman" pitchFamily="18" charset="0"/>
            </a:endParaRPr>
          </a:p>
          <a:p>
            <a:pPr marL="0" indent="576000" algn="just">
              <a:buNone/>
            </a:pPr>
            <a:r>
              <a:rPr lang="zh-CN" altLang="zh-CN" sz="2800" dirty="0" smtClean="0"/>
              <a:t>防洪限制水位</a:t>
            </a:r>
            <a:r>
              <a:rPr lang="en-US" altLang="zh-CN" sz="2800" i="1" dirty="0" smtClean="0"/>
              <a:t>Z</a:t>
            </a:r>
            <a:r>
              <a:rPr lang="zh-CN" altLang="zh-CN" sz="2800" baseline="-25000" dirty="0" smtClean="0"/>
              <a:t>限</a:t>
            </a:r>
            <a:r>
              <a:rPr lang="zh-CN" altLang="zh-CN" sz="2800" dirty="0" smtClean="0"/>
              <a:t>是汛期来到之前，水库允许经常维持的上限水位。对于设计条件，它是调洪的起始水位。该水位反映了兴利库容与防洪库容结合的程度，当防洪限制水位等于正常蓄水位时，表示二者不结合，多数属于元闸门控制的情况。</a:t>
            </a:r>
            <a:endParaRPr lang="zh-CN" alt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3268960"/>
          </a:xfrm>
        </p:spPr>
        <p:txBody>
          <a:bodyPr/>
          <a:lstStyle/>
          <a:p>
            <a:pPr marL="0" indent="576000" algn="just">
              <a:buNone/>
            </a:pPr>
            <a:r>
              <a:rPr lang="zh-CN" altLang="zh-CN" sz="2800" dirty="0" smtClean="0">
                <a:latin typeface="Times New Roman" pitchFamily="18" charset="0"/>
                <a:cs typeface="Times New Roman" pitchFamily="18" charset="0"/>
              </a:rPr>
              <a:t>从防洪的要求出发，防洪限制水位定得愈低</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低于正常蓄水位</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就会有愈多的兴利库容兼作防洪，一举两得；从兴利用水要求出发，防洪限制水位不能太低，应使汛后回蓄更有保证，为了充分发挥水库的效益，应该把防洪库容与兴利库容尽可能地结合起来。因此，防洪限制水位要根据泄洪建筑物的控制条件、洪水特性和防洪要求等确定。</a:t>
            </a:r>
          </a:p>
          <a:p>
            <a:pPr>
              <a:buNone/>
            </a:pP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1052736"/>
            <a:ext cx="8229600" cy="3600400"/>
          </a:xfrm>
        </p:spPr>
        <p:txBody>
          <a:bodyPr/>
          <a:lstStyle/>
          <a:p>
            <a:pPr>
              <a:buNone/>
            </a:pPr>
            <a:r>
              <a:rPr lang="en-US" altLang="zh-CN" b="1" dirty="0" smtClean="0">
                <a:latin typeface="+mn-ea"/>
              </a:rPr>
              <a:t>2</a:t>
            </a:r>
            <a:r>
              <a:rPr lang="zh-CN" altLang="zh-CN" b="1" dirty="0" smtClean="0">
                <a:latin typeface="+mn-ea"/>
              </a:rPr>
              <a:t>、拟定泄流方式</a:t>
            </a:r>
            <a:endParaRPr lang="zh-CN" altLang="zh-CN" dirty="0" smtClean="0">
              <a:latin typeface="+mn-ea"/>
            </a:endParaRPr>
          </a:p>
          <a:p>
            <a:pPr marL="0" indent="576000" algn="just">
              <a:buNone/>
            </a:pPr>
            <a:endParaRPr lang="en-US" altLang="zh-CN" sz="2800" dirty="0" smtClean="0">
              <a:latin typeface="Times New Roman" pitchFamily="18" charset="0"/>
              <a:cs typeface="Times New Roman" pitchFamily="18" charset="0"/>
            </a:endParaRPr>
          </a:p>
          <a:p>
            <a:pPr marL="0" indent="576000" algn="just">
              <a:buNone/>
            </a:pPr>
            <a:r>
              <a:rPr lang="zh-CN" altLang="zh-CN" sz="2800" dirty="0" smtClean="0">
                <a:latin typeface="Times New Roman" pitchFamily="18" charset="0"/>
                <a:cs typeface="Times New Roman" pitchFamily="18" charset="0"/>
              </a:rPr>
              <a:t>设溢洪道宽为某一数值</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，溢洪道堰顶高程和调洪起始水位</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限</a:t>
            </a:r>
            <a:r>
              <a:rPr lang="zh-CN" altLang="zh-CN" sz="2800" dirty="0" smtClean="0">
                <a:latin typeface="Times New Roman" pitchFamily="18" charset="0"/>
                <a:cs typeface="Times New Roman" pitchFamily="18" charset="0"/>
              </a:rPr>
              <a:t>已定，下游安全泄量</a:t>
            </a:r>
            <a:r>
              <a:rPr lang="en-US" altLang="zh-CN" sz="2800" i="1" dirty="0" smtClean="0">
                <a:latin typeface="Times New Roman" pitchFamily="18" charset="0"/>
                <a:cs typeface="Times New Roman" pitchFamily="18" charset="0"/>
              </a:rPr>
              <a:t>q</a:t>
            </a:r>
            <a:r>
              <a:rPr lang="zh-CN" altLang="zh-CN" sz="2800" baseline="-25000" dirty="0" smtClean="0">
                <a:latin typeface="Times New Roman" pitchFamily="18" charset="0"/>
                <a:cs typeface="Times New Roman" pitchFamily="18" charset="0"/>
              </a:rPr>
              <a:t>允</a:t>
            </a:r>
            <a:r>
              <a:rPr lang="zh-CN" altLang="zh-CN" sz="2800" dirty="0" smtClean="0">
                <a:latin typeface="Times New Roman" pitchFamily="18" charset="0"/>
                <a:cs typeface="Times New Roman" pitchFamily="18" charset="0"/>
              </a:rPr>
              <a:t>为已知，当洪水上涨时，库水位在调洪起始水位，此时闸门前已具有一定的水头，如果打开闸门，则具有较大的泄洪能力。</a:t>
            </a:r>
            <a:endParaRPr lang="zh-CN" altLang="en-US" sz="2800" dirty="0">
              <a:latin typeface="Times New Roman" pitchFamily="18" charset="0"/>
              <a:cs typeface="Times New Roman"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7"/>
            <a:ext cx="8229600" cy="1008112"/>
          </a:xfrm>
        </p:spPr>
        <p:txBody>
          <a:bodyPr>
            <a:normAutofit/>
          </a:bodyPr>
          <a:lstStyle/>
          <a:p>
            <a:pPr marL="0" indent="576000" algn="just">
              <a:buNone/>
            </a:pPr>
            <a:r>
              <a:rPr lang="zh-CN" altLang="zh-CN" sz="2800" dirty="0" smtClean="0"/>
              <a:t>在无预报的情况下，应控制泄洪，逐渐开启闸门使下泄流量与入库流量相等，如图</a:t>
            </a:r>
            <a:r>
              <a:rPr lang="en-US" altLang="zh-CN" sz="2800" dirty="0" smtClean="0"/>
              <a:t>1.14</a:t>
            </a:r>
            <a:r>
              <a:rPr lang="zh-CN" altLang="zh-CN" sz="2800" dirty="0" smtClean="0"/>
              <a:t>的</a:t>
            </a:r>
            <a:r>
              <a:rPr lang="en-US" altLang="zh-CN" sz="2800" i="1" dirty="0" err="1" smtClean="0"/>
              <a:t>ab</a:t>
            </a:r>
            <a:r>
              <a:rPr lang="zh-CN" altLang="zh-CN" sz="2800" dirty="0" smtClean="0"/>
              <a:t>段所示。</a:t>
            </a:r>
            <a:endParaRPr lang="zh-CN" altLang="en-US" sz="2800" dirty="0"/>
          </a:p>
        </p:txBody>
      </p:sp>
      <p:pic>
        <p:nvPicPr>
          <p:cNvPr id="4" name="图片 3"/>
          <p:cNvPicPr/>
          <p:nvPr/>
        </p:nvPicPr>
        <p:blipFill>
          <a:blip r:embed="rId2" cstate="print"/>
          <a:srcRect/>
          <a:stretch>
            <a:fillRect/>
          </a:stretch>
        </p:blipFill>
        <p:spPr bwMode="auto">
          <a:xfrm>
            <a:off x="2462212" y="1685924"/>
            <a:ext cx="4702076" cy="3903315"/>
          </a:xfrm>
          <a:prstGeom prst="rect">
            <a:avLst/>
          </a:prstGeom>
          <a:noFill/>
          <a:ln w="9525">
            <a:noFill/>
            <a:miter lim="800000"/>
            <a:headEnd/>
            <a:tailEnd/>
          </a:ln>
        </p:spPr>
      </p:pic>
      <p:sp>
        <p:nvSpPr>
          <p:cNvPr id="5" name="TextBox 4"/>
          <p:cNvSpPr txBox="1"/>
          <p:nvPr/>
        </p:nvSpPr>
        <p:spPr>
          <a:xfrm>
            <a:off x="1907704" y="5661248"/>
            <a:ext cx="6038833" cy="800219"/>
          </a:xfrm>
          <a:prstGeom prst="rect">
            <a:avLst/>
          </a:prstGeom>
          <a:noFill/>
        </p:spPr>
        <p:txBody>
          <a:bodyPr wrap="none" rtlCol="0">
            <a:spAutoFit/>
          </a:bodyPr>
          <a:lstStyle/>
          <a:p>
            <a:pPr algn="ctr"/>
            <a:r>
              <a:rPr lang="zh-CN" altLang="zh-CN" sz="2800" dirty="0" smtClean="0"/>
              <a:t>图</a:t>
            </a:r>
            <a:r>
              <a:rPr lang="en-US" altLang="zh-CN" sz="2800" dirty="0" smtClean="0"/>
              <a:t>1.14  </a:t>
            </a:r>
            <a:r>
              <a:rPr lang="zh-CN" altLang="zh-CN" sz="2800" dirty="0" smtClean="0"/>
              <a:t>有闸门控制的水库调洪示意图</a:t>
            </a:r>
          </a:p>
          <a:p>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577483"/>
          </a:xfrm>
        </p:spPr>
        <p:txBody>
          <a:bodyPr/>
          <a:lstStyle/>
          <a:p>
            <a:pPr marL="0" indent="576000" algn="just">
              <a:buNone/>
            </a:pPr>
            <a:r>
              <a:rPr lang="en-US" altLang="zh-CN" sz="2800" i="1" dirty="0" smtClean="0"/>
              <a:t>b</a:t>
            </a:r>
            <a:r>
              <a:rPr lang="zh-CN" altLang="zh-CN" sz="2800" dirty="0" smtClean="0"/>
              <a:t>点以后，入库流量开始大于闸门全部开启时的下泄流量。这时为使水库有效泄洪，应将闸门全部打开，形成自由泄流，如图</a:t>
            </a:r>
            <a:r>
              <a:rPr lang="en-US" altLang="zh-CN" sz="2800" dirty="0" smtClean="0"/>
              <a:t>1.14</a:t>
            </a:r>
            <a:r>
              <a:rPr lang="en-US" altLang="zh-CN" sz="2800" i="1" dirty="0" smtClean="0"/>
              <a:t>bc</a:t>
            </a:r>
            <a:r>
              <a:rPr lang="zh-CN" altLang="zh-CN" sz="2800" dirty="0" smtClean="0"/>
              <a:t>段所示。当下泄流量达到</a:t>
            </a:r>
            <a:r>
              <a:rPr lang="en-US" altLang="zh-CN" sz="2800" i="1" dirty="0" smtClean="0"/>
              <a:t>q</a:t>
            </a:r>
            <a:r>
              <a:rPr lang="zh-CN" altLang="zh-CN" sz="2800" baseline="-25000" dirty="0" smtClean="0"/>
              <a:t>允</a:t>
            </a:r>
            <a:r>
              <a:rPr lang="zh-CN" altLang="zh-CN" sz="2800" dirty="0" smtClean="0"/>
              <a:t>时，水库水位仍在继续上涨，为了使下泄流量不超过</a:t>
            </a:r>
            <a:r>
              <a:rPr lang="en-US" altLang="zh-CN" sz="2800" i="1" dirty="0" smtClean="0"/>
              <a:t>q</a:t>
            </a:r>
            <a:r>
              <a:rPr lang="zh-CN" altLang="zh-CN" sz="2800" baseline="-25000" dirty="0" smtClean="0"/>
              <a:t>允</a:t>
            </a:r>
            <a:r>
              <a:rPr lang="zh-CN" altLang="zh-CN" sz="2800" dirty="0" smtClean="0"/>
              <a:t>，必须将闸门逐渐关闭，形成固定泄流方式，如图</a:t>
            </a:r>
            <a:r>
              <a:rPr lang="en-US" altLang="zh-CN" sz="2800" dirty="0" smtClean="0"/>
              <a:t>1-14</a:t>
            </a:r>
            <a:r>
              <a:rPr lang="en-US" altLang="zh-CN" sz="2800" i="1" dirty="0" smtClean="0"/>
              <a:t>cd</a:t>
            </a:r>
            <a:r>
              <a:rPr lang="zh-CN" altLang="zh-CN" sz="2800" dirty="0" smtClean="0"/>
              <a:t>段所示。整个泄流过程为</a:t>
            </a:r>
            <a:r>
              <a:rPr lang="en-US" altLang="zh-CN" sz="2800" i="1" dirty="0" err="1" smtClean="0"/>
              <a:t>abcd</a:t>
            </a:r>
            <a:r>
              <a:rPr lang="zh-CN" altLang="zh-CN" sz="2800" dirty="0" smtClean="0"/>
              <a:t>线段，相应的防洪库容为设计洪水过程线与</a:t>
            </a:r>
            <a:r>
              <a:rPr lang="en-US" altLang="zh-CN" sz="2800" i="1" dirty="0" err="1" smtClean="0"/>
              <a:t>abcd</a:t>
            </a:r>
            <a:r>
              <a:rPr lang="zh-CN" altLang="zh-CN" sz="2800" dirty="0" smtClean="0"/>
              <a:t>线所包围的面积。</a:t>
            </a:r>
            <a:endParaRPr lang="en-US" altLang="zh-CN" sz="2800" dirty="0" smtClean="0"/>
          </a:p>
          <a:p>
            <a:pPr marL="0" indent="576000" algn="just">
              <a:buNone/>
            </a:pPr>
            <a:r>
              <a:rPr lang="zh-CN" altLang="zh-CN" sz="2800" dirty="0" smtClean="0"/>
              <a:t>当溢流堰宽度</a:t>
            </a:r>
            <a:r>
              <a:rPr lang="en-US" altLang="zh-CN" sz="2800" i="1" dirty="0" smtClean="0"/>
              <a:t>B</a:t>
            </a:r>
            <a:r>
              <a:rPr lang="zh-CN" altLang="zh-CN" sz="2800" dirty="0" smtClean="0"/>
              <a:t>有若干个方案时，可用上述方法绘出</a:t>
            </a:r>
            <a:r>
              <a:rPr lang="en-US" altLang="zh-CN" sz="2800" i="1" dirty="0" smtClean="0"/>
              <a:t>B</a:t>
            </a:r>
            <a:r>
              <a:rPr lang="zh-CN" altLang="zh-CN" sz="2800" i="1" dirty="0" smtClean="0"/>
              <a:t>～</a:t>
            </a:r>
            <a:r>
              <a:rPr lang="en-US" altLang="zh-CN" sz="2800" i="1" dirty="0" smtClean="0"/>
              <a:t>V</a:t>
            </a:r>
            <a:r>
              <a:rPr lang="zh-CN" altLang="zh-CN" sz="2800" baseline="-25000" dirty="0" smtClean="0"/>
              <a:t>防</a:t>
            </a:r>
            <a:r>
              <a:rPr lang="zh-CN" altLang="zh-CN" sz="2800" dirty="0" smtClean="0"/>
              <a:t>关系曲线，从而根据水库地形、溢洪道地形条件，并通过经济计算，确定最优的一组</a:t>
            </a:r>
            <a:r>
              <a:rPr lang="en-US" altLang="zh-CN" sz="2800" i="1" dirty="0" smtClean="0"/>
              <a:t>B</a:t>
            </a:r>
            <a:r>
              <a:rPr lang="zh-CN" altLang="zh-CN" sz="2800" dirty="0" smtClean="0"/>
              <a:t>和</a:t>
            </a:r>
            <a:r>
              <a:rPr lang="en-US" altLang="zh-CN" sz="2800" i="1" dirty="0" smtClean="0"/>
              <a:t>V</a:t>
            </a:r>
            <a:r>
              <a:rPr lang="zh-CN" altLang="zh-CN" sz="2800" baseline="-25000" dirty="0" smtClean="0"/>
              <a:t>防</a:t>
            </a:r>
            <a:r>
              <a:rPr lang="zh-CN" altLang="zh-CN" sz="2800" dirty="0" smtClean="0"/>
              <a:t>。</a:t>
            </a:r>
          </a:p>
          <a:p>
            <a:pPr marL="0" indent="576000" algn="just">
              <a:buNone/>
            </a:pPr>
            <a:endParaRPr lang="en-US" altLang="zh-CN" sz="2800" dirty="0" smtClean="0"/>
          </a:p>
          <a:p>
            <a:pPr marL="0" indent="576000" algn="just">
              <a:buNone/>
            </a:pPr>
            <a:endParaRPr lang="zh-CN" altLang="zh-CN" sz="2800" dirty="0" smtClean="0"/>
          </a:p>
          <a:p>
            <a:pPr>
              <a:buNone/>
            </a:pP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556792"/>
            <a:ext cx="8229600" cy="3744416"/>
          </a:xfrm>
        </p:spPr>
        <p:txBody>
          <a:bodyPr>
            <a:normAutofit/>
          </a:bodyPr>
          <a:lstStyle/>
          <a:p>
            <a:pPr marL="0" indent="576000" algn="just">
              <a:buNone/>
            </a:pPr>
            <a:r>
              <a:rPr lang="zh-CN" altLang="zh-CN" sz="2800" dirty="0" smtClean="0">
                <a:latin typeface="Times New Roman" pitchFamily="18" charset="0"/>
                <a:cs typeface="Times New Roman" pitchFamily="18" charset="0"/>
              </a:rPr>
              <a:t>上述方法是设想水工建筑物设计洪水标准与下游防护对象设计洪水标准相同的情况。在实际工程设计中，两种设计洪水标准不会完全相同，一般是建筑物的设计洪水标准高于下游防护对象的设计标准。在这种情况下，水库调洪任务应首先满足下游防护对象的安全要求，即根据防护对象的设计洪水，使上游水库调洪后的下泄流量不超过</a:t>
            </a:r>
            <a:r>
              <a:rPr lang="en-US" altLang="zh-CN" sz="2800" i="1" dirty="0" smtClean="0">
                <a:latin typeface="Times New Roman" pitchFamily="18" charset="0"/>
                <a:cs typeface="Times New Roman" pitchFamily="18" charset="0"/>
              </a:rPr>
              <a:t>q</a:t>
            </a:r>
            <a:r>
              <a:rPr lang="zh-CN" altLang="zh-CN" sz="2800" baseline="-25000" dirty="0" smtClean="0">
                <a:latin typeface="Times New Roman" pitchFamily="18" charset="0"/>
                <a:cs typeface="Times New Roman" pitchFamily="18" charset="0"/>
              </a:rPr>
              <a:t>允</a:t>
            </a:r>
            <a:r>
              <a:rPr lang="zh-CN" altLang="zh-CN" sz="2800" dirty="0" smtClean="0">
                <a:latin typeface="Times New Roman" pitchFamily="18" charset="0"/>
                <a:cs typeface="Times New Roman" pitchFamily="18" charset="0"/>
              </a:rPr>
              <a:t>，并得相应的防洪库容</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洪</a:t>
            </a:r>
            <a:r>
              <a:rPr lang="en-US" altLang="zh-CN" sz="2800"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见图</a:t>
            </a:r>
            <a:r>
              <a:rPr lang="en-US" altLang="zh-CN" sz="2800" dirty="0" smtClean="0">
                <a:latin typeface="Times New Roman" pitchFamily="18" charset="0"/>
                <a:cs typeface="Times New Roman" pitchFamily="18" charset="0"/>
              </a:rPr>
              <a:t>1.15)</a:t>
            </a:r>
            <a:r>
              <a:rPr lang="zh-CN" altLang="zh-CN" sz="2800" dirty="0" smtClean="0">
                <a:latin typeface="Times New Roman" pitchFamily="18" charset="0"/>
                <a:cs typeface="Times New Roman" pitchFamily="18" charset="0"/>
              </a:rPr>
              <a:t>和相应防洪高水位。</a:t>
            </a:r>
            <a:endParaRPr lang="zh-CN" altLang="en-US" sz="2800" dirty="0">
              <a:latin typeface="Times New Roman" pitchFamily="18" charset="0"/>
              <a:cs typeface="Times New Roman"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589240"/>
            <a:ext cx="8229600" cy="536923"/>
          </a:xfrm>
        </p:spPr>
        <p:txBody>
          <a:bodyPr>
            <a:normAutofit lnSpcReduction="10000"/>
          </a:bodyPr>
          <a:lstStyle/>
          <a:p>
            <a:pPr algn="ctr">
              <a:buNone/>
            </a:pPr>
            <a:r>
              <a:rPr lang="zh-CN" altLang="zh-CN" sz="3000" dirty="0" smtClean="0"/>
              <a:t>图</a:t>
            </a:r>
            <a:r>
              <a:rPr lang="en-US" altLang="zh-CN" sz="3000" dirty="0" smtClean="0"/>
              <a:t>1.15  </a:t>
            </a:r>
            <a:r>
              <a:rPr lang="zh-CN" altLang="zh-CN" sz="3000" dirty="0" smtClean="0"/>
              <a:t>按下游防护对象设计洪水调洪示意图</a:t>
            </a:r>
          </a:p>
          <a:p>
            <a:pPr>
              <a:buNone/>
            </a:pPr>
            <a:endParaRPr lang="zh-CN" altLang="en-US" dirty="0"/>
          </a:p>
        </p:txBody>
      </p:sp>
      <p:pic>
        <p:nvPicPr>
          <p:cNvPr id="112641" name="Picture 1" descr="C:\Users\Administrator\AppData\Roaming\Tencent\Users\792138267\QQ\WinTemp\RichOle\PY94)C806@@_$[V_TTO[JVC.png"/>
          <p:cNvPicPr>
            <a:picLocks noChangeAspect="1" noChangeArrowheads="1"/>
          </p:cNvPicPr>
          <p:nvPr/>
        </p:nvPicPr>
        <p:blipFill>
          <a:blip r:embed="rId2" cstate="print"/>
          <a:srcRect/>
          <a:stretch>
            <a:fillRect/>
          </a:stretch>
        </p:blipFill>
        <p:spPr bwMode="auto">
          <a:xfrm>
            <a:off x="2195736" y="908720"/>
            <a:ext cx="4752528" cy="4644788"/>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692696"/>
            <a:ext cx="8229600" cy="5328592"/>
          </a:xfrm>
        </p:spPr>
        <p:txBody>
          <a:bodyPr>
            <a:normAutofit/>
          </a:bodyPr>
          <a:lstStyle/>
          <a:p>
            <a:pPr marL="0" indent="576000" algn="just">
              <a:buNone/>
            </a:pPr>
            <a:r>
              <a:rPr lang="zh-CN" altLang="zh-CN" sz="2800" dirty="0" smtClean="0">
                <a:latin typeface="Times New Roman" pitchFamily="18" charset="0"/>
                <a:cs typeface="Times New Roman" pitchFamily="18" charset="0"/>
              </a:rPr>
              <a:t>然后用水工建筑物的设计洪水进行调洪计算，在水库蓄水达到</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洪</a:t>
            </a:r>
            <a:r>
              <a:rPr lang="en-US" altLang="zh-CN" sz="2800"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之前，水库按</a:t>
            </a:r>
            <a:r>
              <a:rPr lang="en-US" altLang="zh-CN" sz="2800" i="1" dirty="0" smtClean="0">
                <a:latin typeface="Times New Roman" pitchFamily="18" charset="0"/>
                <a:cs typeface="Times New Roman" pitchFamily="18" charset="0"/>
              </a:rPr>
              <a:t>q</a:t>
            </a:r>
            <a:r>
              <a:rPr lang="zh-CN" altLang="zh-CN" sz="2800" baseline="-25000" dirty="0" smtClean="0">
                <a:latin typeface="Times New Roman" pitchFamily="18" charset="0"/>
                <a:cs typeface="Times New Roman" pitchFamily="18" charset="0"/>
              </a:rPr>
              <a:t>允</a:t>
            </a:r>
            <a:r>
              <a:rPr lang="zh-CN" altLang="zh-CN" sz="2800" dirty="0" smtClean="0">
                <a:latin typeface="Times New Roman" pitchFamily="18" charset="0"/>
                <a:cs typeface="Times New Roman" pitchFamily="18" charset="0"/>
              </a:rPr>
              <a:t>下泄；当水库蓄水达到</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洪</a:t>
            </a:r>
            <a:r>
              <a:rPr lang="en-US" altLang="zh-CN" sz="2800"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时，说明这次洪水的大小已超过下游设计洪水标准，下游防洪要求不能满足，但应保证水工建筑物的安全，把闸门全部打开，形成自由溢流，至</a:t>
            </a:r>
            <a:r>
              <a:rPr lang="en-US" altLang="zh-CN" sz="2800" i="1" dirty="0" smtClean="0">
                <a:latin typeface="Times New Roman" pitchFamily="18" charset="0"/>
                <a:cs typeface="Times New Roman" pitchFamily="18" charset="0"/>
              </a:rPr>
              <a:t>e</a:t>
            </a:r>
            <a:r>
              <a:rPr lang="zh-CN" altLang="zh-CN" sz="2800" dirty="0" smtClean="0">
                <a:latin typeface="Times New Roman" pitchFamily="18" charset="0"/>
                <a:cs typeface="Times New Roman" pitchFamily="18" charset="0"/>
              </a:rPr>
              <a:t>点泄洪流量达到最大值，所增加的防洪库容为</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洪</a:t>
            </a:r>
            <a:r>
              <a:rPr lang="en-US" altLang="zh-CN" sz="2800" baseline="-25000" dirty="0" smtClean="0">
                <a:latin typeface="Times New Roman" pitchFamily="18" charset="0"/>
                <a:cs typeface="Times New Roman" pitchFamily="18" charset="0"/>
              </a:rPr>
              <a:t>2</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见图</a:t>
            </a:r>
            <a:r>
              <a:rPr lang="en-US" altLang="zh-CN" sz="2800" dirty="0" smtClean="0">
                <a:latin typeface="Times New Roman" pitchFamily="18" charset="0"/>
                <a:cs typeface="Times New Roman" pitchFamily="18" charset="0"/>
              </a:rPr>
              <a:t>1.16)</a:t>
            </a:r>
            <a:r>
              <a:rPr lang="zh-CN" altLang="zh-CN" sz="2800" dirty="0" smtClean="0">
                <a:latin typeface="Times New Roman" pitchFamily="18" charset="0"/>
                <a:cs typeface="Times New Roman" pitchFamily="18" charset="0"/>
              </a:rPr>
              <a:t>。</a:t>
            </a:r>
            <a:endParaRPr lang="en-US" altLang="zh-CN" sz="2800" dirty="0" smtClean="0">
              <a:latin typeface="Times New Roman" pitchFamily="18" charset="0"/>
              <a:cs typeface="Times New Roman" pitchFamily="18" charset="0"/>
            </a:endParaRPr>
          </a:p>
          <a:p>
            <a:pPr marL="0" indent="576000" algn="just">
              <a:buNone/>
            </a:pPr>
            <a:r>
              <a:rPr lang="zh-CN" altLang="zh-CN" sz="2800" dirty="0" smtClean="0"/>
              <a:t>水库的防洪库容</a:t>
            </a:r>
            <a:r>
              <a:rPr lang="en-US" altLang="zh-CN" sz="2800" i="1" dirty="0" smtClean="0"/>
              <a:t>V</a:t>
            </a:r>
            <a:r>
              <a:rPr lang="zh-CN" altLang="zh-CN" sz="2800" baseline="-25000" dirty="0" smtClean="0"/>
              <a:t>防</a:t>
            </a:r>
            <a:r>
              <a:rPr lang="en-US" altLang="zh-CN" sz="2800" dirty="0" smtClean="0"/>
              <a:t>=</a:t>
            </a:r>
            <a:r>
              <a:rPr lang="en-US" altLang="zh-CN" sz="2800" i="1" dirty="0" smtClean="0"/>
              <a:t>V</a:t>
            </a:r>
            <a:r>
              <a:rPr lang="zh-CN" altLang="zh-CN" sz="2800" baseline="-25000" dirty="0" smtClean="0"/>
              <a:t>洪</a:t>
            </a:r>
            <a:r>
              <a:rPr lang="en-US" altLang="zh-CN" sz="2800" baseline="-25000" dirty="0" smtClean="0"/>
              <a:t>1</a:t>
            </a:r>
            <a:r>
              <a:rPr lang="en-US" altLang="zh-CN" sz="2800" dirty="0" smtClean="0"/>
              <a:t>+</a:t>
            </a:r>
            <a:r>
              <a:rPr lang="en-US" altLang="zh-CN" sz="2800" i="1" dirty="0" smtClean="0"/>
              <a:t>V</a:t>
            </a:r>
            <a:r>
              <a:rPr lang="zh-CN" altLang="zh-CN" sz="2800" baseline="-25000" dirty="0" smtClean="0"/>
              <a:t>洪</a:t>
            </a:r>
            <a:r>
              <a:rPr lang="en-US" altLang="zh-CN" sz="2800" baseline="-25000" dirty="0" smtClean="0"/>
              <a:t>2</a:t>
            </a:r>
            <a:r>
              <a:rPr lang="zh-CN" altLang="zh-CN" sz="2800" dirty="0" smtClean="0"/>
              <a:t>，它是水库既考虑下游防洪要求又考虑水工建筑物安全所需要的总防洪库容。这种水库防洪的分级调节方法，能在一定程度上实现大水大放，小水小放，有利于洪水调节。</a:t>
            </a:r>
          </a:p>
          <a:p>
            <a:pPr marL="0" indent="576000" algn="just">
              <a:buNone/>
            </a:pPr>
            <a:endParaRPr lang="zh-CN" altLang="en-US" sz="2800" dirty="0">
              <a:latin typeface="Times New Roman" pitchFamily="18" charset="0"/>
              <a:cs typeface="Times New Roman" pitchFamily="18" charset="0"/>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373216"/>
            <a:ext cx="8229600" cy="752947"/>
          </a:xfrm>
        </p:spPr>
        <p:txBody>
          <a:bodyPr/>
          <a:lstStyle/>
          <a:p>
            <a:pPr algn="ctr">
              <a:buNone/>
            </a:pPr>
            <a:r>
              <a:rPr lang="zh-CN" altLang="zh-CN" sz="2800" dirty="0" smtClean="0"/>
              <a:t>图</a:t>
            </a:r>
            <a:r>
              <a:rPr lang="en-US" altLang="zh-CN" sz="2800" dirty="0" smtClean="0"/>
              <a:t>1.16  </a:t>
            </a:r>
            <a:r>
              <a:rPr lang="zh-CN" altLang="zh-CN" sz="2800" dirty="0" smtClean="0"/>
              <a:t>按水工建筑物设计洪水调洪示意图</a:t>
            </a:r>
          </a:p>
          <a:p>
            <a:pPr>
              <a:buNone/>
            </a:pPr>
            <a:endParaRPr lang="zh-CN" altLang="en-US" dirty="0"/>
          </a:p>
        </p:txBody>
      </p:sp>
      <p:pic>
        <p:nvPicPr>
          <p:cNvPr id="110593" name="Picture 1" descr="C:\Users\Administrator\AppData\Roaming\Tencent\Users\792138267\QQ\WinTemp\RichOle\[E$}LPQV}@]7LTJ[9K)OFYX.png"/>
          <p:cNvPicPr>
            <a:picLocks noChangeAspect="1" noChangeArrowheads="1"/>
          </p:cNvPicPr>
          <p:nvPr/>
        </p:nvPicPr>
        <p:blipFill>
          <a:blip r:embed="rId2" cstate="print"/>
          <a:srcRect/>
          <a:stretch>
            <a:fillRect/>
          </a:stretch>
        </p:blipFill>
        <p:spPr bwMode="auto">
          <a:xfrm>
            <a:off x="2411760" y="1052736"/>
            <a:ext cx="4257675" cy="4105275"/>
          </a:xfrm>
          <a:prstGeom prst="rect">
            <a:avLst/>
          </a:prstGeo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433467"/>
          </a:xfrm>
        </p:spPr>
        <p:txBody>
          <a:bodyPr>
            <a:normAutofit lnSpcReduction="10000"/>
          </a:bodyPr>
          <a:lstStyle/>
          <a:p>
            <a:pPr>
              <a:buNone/>
            </a:pPr>
            <a:r>
              <a:rPr lang="en-US" altLang="zh-CN" sz="3500" b="1" dirty="0" smtClean="0"/>
              <a:t>3</a:t>
            </a:r>
            <a:r>
              <a:rPr lang="zh-CN" altLang="zh-CN" sz="3500" b="1" dirty="0" smtClean="0"/>
              <a:t>、调洪计算</a:t>
            </a:r>
            <a:endParaRPr lang="zh-CN" altLang="zh-CN" sz="3500" dirty="0" smtClean="0"/>
          </a:p>
          <a:p>
            <a:pPr marL="0" indent="576000" algn="just">
              <a:buNone/>
            </a:pPr>
            <a:r>
              <a:rPr lang="zh-CN" altLang="zh-CN" sz="3000" dirty="0" smtClean="0"/>
              <a:t>针对拟定的各个不同溢洪道宽度</a:t>
            </a:r>
            <a:r>
              <a:rPr lang="en-US" altLang="zh-CN" sz="3000" i="1" dirty="0" smtClean="0"/>
              <a:t>B</a:t>
            </a:r>
            <a:r>
              <a:rPr lang="zh-CN" altLang="zh-CN" sz="3000" dirty="0" smtClean="0"/>
              <a:t>的方案和选定的防洪限制水位、泄流方式，以及已知的入库洪水过程线和下游河道允许泄量</a:t>
            </a:r>
            <a:r>
              <a:rPr lang="en-US" altLang="zh-CN" sz="3000" i="1" dirty="0" smtClean="0"/>
              <a:t>q</a:t>
            </a:r>
            <a:r>
              <a:rPr lang="zh-CN" altLang="zh-CN" sz="3000" baseline="-25000" dirty="0" smtClean="0"/>
              <a:t>允</a:t>
            </a:r>
            <a:r>
              <a:rPr lang="zh-CN" altLang="zh-CN" sz="3000" dirty="0" smtClean="0"/>
              <a:t>，用列表法按本章第二节介绍的调洪计算方法进行调洪计算，求得下泄流量过程线和相应的防洪库容。有了防洪库容，就可求得相应的设计洪水位。同样，可求得校核库容及相应的校核洪水位。</a:t>
            </a:r>
          </a:p>
          <a:p>
            <a:pPr>
              <a:buNone/>
            </a:pPr>
            <a:r>
              <a:rPr lang="en-US" altLang="zh-CN" b="1" dirty="0" smtClean="0"/>
              <a:t>4</a:t>
            </a:r>
            <a:r>
              <a:rPr lang="zh-CN" altLang="zh-CN" b="1" dirty="0" smtClean="0"/>
              <a:t>、方案比较和选择</a:t>
            </a:r>
            <a:endParaRPr lang="zh-CN" altLang="zh-CN" dirty="0" smtClean="0"/>
          </a:p>
          <a:p>
            <a:pPr marL="0" indent="576000" algn="just">
              <a:buNone/>
            </a:pPr>
            <a:r>
              <a:rPr lang="zh-CN" altLang="zh-CN" sz="2800" dirty="0" smtClean="0"/>
              <a:t>有闸溢洪道尺寸和水库有关参数的方案比较和选择与前述元闸溢洪道的情况基本相同。</a:t>
            </a:r>
          </a:p>
          <a:p>
            <a:pPr>
              <a:buNone/>
            </a:pP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latin typeface="+mn-lt"/>
                <a:ea typeface="+mn-ea"/>
              </a:rPr>
              <a:t>1.3</a:t>
            </a:r>
            <a:r>
              <a:rPr lang="zh-CN" altLang="zh-CN" sz="3600" dirty="0" smtClean="0">
                <a:latin typeface="+mn-ea"/>
                <a:ea typeface="+mn-ea"/>
              </a:rPr>
              <a:t>水库的调洪作用</a:t>
            </a:r>
            <a:endParaRPr lang="zh-CN" altLang="en-US" sz="3600" dirty="0">
              <a:latin typeface="+mn-ea"/>
              <a:ea typeface="+mn-ea"/>
            </a:endParaRPr>
          </a:p>
        </p:txBody>
      </p:sp>
      <p:sp>
        <p:nvSpPr>
          <p:cNvPr id="3" name="内容占位符 2"/>
          <p:cNvSpPr>
            <a:spLocks noGrp="1"/>
          </p:cNvSpPr>
          <p:nvPr>
            <p:ph idx="1"/>
          </p:nvPr>
        </p:nvSpPr>
        <p:spPr/>
        <p:txBody>
          <a:bodyPr>
            <a:normAutofit fontScale="85000" lnSpcReduction="10000"/>
          </a:bodyPr>
          <a:lstStyle/>
          <a:p>
            <a:pPr marL="0" indent="576000" algn="just">
              <a:buNone/>
            </a:pPr>
            <a:r>
              <a:rPr lang="zh-CN" altLang="zh-CN" dirty="0" smtClean="0"/>
              <a:t>设计水库时，为使水工建筑物和下游防护地区能抵御规定的洪水，要求水库有防洪设施，即设置一定的防洪库容和泄洪建筑物，使洪水经过调节后，安全通过大坝</a:t>
            </a:r>
            <a:r>
              <a:rPr lang="en-US" altLang="zh-CN" dirty="0" smtClean="0"/>
              <a:t>,</a:t>
            </a:r>
            <a:r>
              <a:rPr lang="zh-CN" altLang="zh-CN" dirty="0" smtClean="0"/>
              <a:t>还要求下泄流量不超过防护河段的允许泄量，以保证下游防护对象的安全。河道的允许泄量是指防护河段允许通过而不发生泛滥的最大流量。</a:t>
            </a:r>
          </a:p>
          <a:p>
            <a:pPr marL="0" indent="576000" algn="just">
              <a:buNone/>
            </a:pPr>
            <a:r>
              <a:rPr lang="zh-CN" altLang="zh-CN" dirty="0" smtClean="0"/>
              <a:t>泄洪建筑物的类型有溢洪道、溢流堰、泄水孔和泄水隧洞等主要形式。溢洪道又分为无闸溢洪道和有闸溢洪道。不同型式的泄洪建筑物，调节入库洪水之后，下泄的流量过程线是不相同的，说明它们的调洪作用也不相同。</a:t>
            </a:r>
          </a:p>
          <a:p>
            <a:pPr>
              <a:buNone/>
            </a:pPr>
            <a:endParaRPr lang="zh-CN" alt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latin typeface="+mn-ea"/>
                <a:ea typeface="+mn-ea"/>
              </a:rPr>
              <a:t>3.4</a:t>
            </a:r>
            <a:r>
              <a:rPr lang="zh-CN" altLang="zh-CN" sz="3600" dirty="0" smtClean="0">
                <a:latin typeface="+mn-ea"/>
                <a:ea typeface="+mn-ea"/>
              </a:rPr>
              <a:t>具有非常泄洪设施水库的防洪计算</a:t>
            </a:r>
            <a:endParaRPr lang="zh-CN" altLang="en-US" sz="3600" dirty="0">
              <a:latin typeface="+mn-ea"/>
              <a:ea typeface="+mn-ea"/>
            </a:endParaRPr>
          </a:p>
        </p:txBody>
      </p:sp>
      <p:sp>
        <p:nvSpPr>
          <p:cNvPr id="3" name="内容占位符 2"/>
          <p:cNvSpPr>
            <a:spLocks noGrp="1"/>
          </p:cNvSpPr>
          <p:nvPr>
            <p:ph idx="1"/>
          </p:nvPr>
        </p:nvSpPr>
        <p:spPr/>
        <p:txBody>
          <a:bodyPr>
            <a:normAutofit/>
          </a:bodyPr>
          <a:lstStyle/>
          <a:p>
            <a:pPr>
              <a:buNone/>
            </a:pPr>
            <a:r>
              <a:rPr lang="en-US" altLang="zh-CN" b="1" dirty="0" smtClean="0"/>
              <a:t>1</a:t>
            </a:r>
            <a:r>
              <a:rPr lang="zh-CN" altLang="zh-CN" b="1" dirty="0" smtClean="0"/>
              <a:t>、非常泄洪设施</a:t>
            </a:r>
            <a:endParaRPr lang="zh-CN" altLang="zh-CN" dirty="0" smtClean="0"/>
          </a:p>
          <a:p>
            <a:pPr marL="0" indent="576000" algn="just">
              <a:buNone/>
            </a:pPr>
            <a:r>
              <a:rPr lang="zh-CN" altLang="zh-CN" sz="2800" dirty="0" smtClean="0"/>
              <a:t>有的水库校核洪水比设计洪水大得多，尤其当校核洪水采用可能最大洪水时，二者相差更为悬殊。如只设有正常泄洪建筑物，必将增加工程造价。因此，为了安全又不致使造价过高，若条件许可，应尽量修建位置适当、工程比较简易的非常泄洪建筑物，帮助正常泄洪设置宣泄比设计洪水大得多的洪水。</a:t>
            </a:r>
          </a:p>
          <a:p>
            <a:pPr>
              <a:buNone/>
            </a:pP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052736"/>
            <a:ext cx="8229600" cy="5217443"/>
          </a:xfrm>
        </p:spPr>
        <p:txBody>
          <a:bodyPr>
            <a:normAutofit/>
          </a:bodyPr>
          <a:lstStyle/>
          <a:p>
            <a:pPr>
              <a:buNone/>
            </a:pPr>
            <a:r>
              <a:rPr lang="en-US" altLang="zh-CN" b="1" dirty="0" smtClean="0"/>
              <a:t>2</a:t>
            </a:r>
            <a:r>
              <a:rPr lang="zh-CN" altLang="zh-CN" b="1" dirty="0" smtClean="0"/>
              <a:t>、非常泄洪设施的启用标准</a:t>
            </a:r>
            <a:endParaRPr lang="zh-CN" altLang="zh-CN" dirty="0" smtClean="0"/>
          </a:p>
          <a:p>
            <a:pPr marL="0" indent="576000" algn="just">
              <a:buNone/>
            </a:pPr>
            <a:r>
              <a:rPr lang="zh-CN" altLang="zh-CN" sz="2800" dirty="0" smtClean="0">
                <a:latin typeface="Times New Roman" pitchFamily="18" charset="0"/>
                <a:cs typeface="Times New Roman" pitchFamily="18" charset="0"/>
              </a:rPr>
              <a:t>非常泄洪设施属于一种临时的、特殊的防洪设施，应规定在某一种条件下启用，故有一个启用标准问题。目前，多以某一库水位作为启用标准，这个水位称为启用水位</a:t>
            </a:r>
            <a:r>
              <a:rPr lang="en-US"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启</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启用标准较高，虽能减少下游洪水灾害，但会使建筑物规模增大，上游淹没损失增加；启用标准过低，建筑物规模小、造价低，但下游遭受洪水灾害机会增多，损失亦大。因此非常泄洪设施的启用标准必须通过综合技术经济论证来决定。</a:t>
            </a:r>
            <a:endParaRPr lang="zh-CN" altLang="en-US" sz="2800" dirty="0">
              <a:latin typeface="Times New Roman" pitchFamily="18" charset="0"/>
              <a:cs typeface="Times New Roman" pitchFamily="18"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505475"/>
          </a:xfrm>
        </p:spPr>
        <p:txBody>
          <a:bodyPr>
            <a:normAutofit/>
          </a:bodyPr>
          <a:lstStyle/>
          <a:p>
            <a:pPr>
              <a:buNone/>
            </a:pPr>
            <a:r>
              <a:rPr lang="en-US" altLang="zh-CN" sz="3500" b="1" dirty="0" smtClean="0"/>
              <a:t>3</a:t>
            </a:r>
            <a:r>
              <a:rPr lang="zh-CN" altLang="zh-CN" sz="3500" b="1" dirty="0" smtClean="0"/>
              <a:t>、调洪计算</a:t>
            </a:r>
            <a:endParaRPr lang="zh-CN" altLang="zh-CN" sz="3500" dirty="0" smtClean="0"/>
          </a:p>
          <a:p>
            <a:pPr marL="0" indent="576000" algn="just">
              <a:buNone/>
            </a:pPr>
            <a:r>
              <a:rPr lang="zh-CN" altLang="zh-CN" sz="2800" dirty="0" smtClean="0">
                <a:latin typeface="Times New Roman" pitchFamily="18" charset="0"/>
                <a:cs typeface="Times New Roman" pitchFamily="18" charset="0"/>
              </a:rPr>
              <a:t>针对已选定的非常溢洪道宽度、启用水位、校核标准．</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或可能最大洪水</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的入库洪水过程，按无闸溢洪道的自由溢流，采用本章第二节所介绍的方法进行调洪计算，求得非常泄洪情况下的泄流过程线、最大下泄流量，在校核洪水标准下所需要的防洪库容，以及校核洪水位和坝顶高程。</a:t>
            </a:r>
          </a:p>
          <a:p>
            <a:pPr marL="0" indent="576000" algn="just">
              <a:buNone/>
            </a:pPr>
            <a:r>
              <a:rPr lang="zh-CN" altLang="zh-CN" sz="2800" dirty="0" smtClean="0">
                <a:latin typeface="Times New Roman" pitchFamily="18" charset="0"/>
                <a:cs typeface="Times New Roman" pitchFamily="18" charset="0"/>
              </a:rPr>
              <a:t>必须指出，计算时应使用合成泄流曲线</a:t>
            </a:r>
            <a:r>
              <a:rPr lang="en-US" altLang="zh-CN" sz="2800" i="1" dirty="0" smtClean="0">
                <a:latin typeface="Times New Roman" pitchFamily="18" charset="0"/>
                <a:cs typeface="Times New Roman" pitchFamily="18" charset="0"/>
              </a:rPr>
              <a:t>Z</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q</a:t>
            </a:r>
            <a:r>
              <a:rPr lang="zh-CN" altLang="zh-CN" sz="2800" dirty="0" smtClean="0">
                <a:latin typeface="Times New Roman" pitchFamily="18" charset="0"/>
                <a:cs typeface="Times New Roman" pitchFamily="18" charset="0"/>
              </a:rPr>
              <a:t>及相应的蓄泄曲线，即启用水位的泄流量应包括正常溢洪道的泄流量和非常溢洪道的泄流量。</a:t>
            </a:r>
          </a:p>
          <a:p>
            <a:pPr>
              <a:buNone/>
            </a:pP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algn="l"/>
            <a:r>
              <a:rPr lang="en-US" altLang="zh-CN" sz="3600" dirty="0" smtClean="0">
                <a:latin typeface="+mn-ea"/>
                <a:ea typeface="+mn-ea"/>
              </a:rPr>
              <a:t>3.5</a:t>
            </a:r>
            <a:r>
              <a:rPr lang="zh-CN" altLang="zh-CN" sz="3600" dirty="0" smtClean="0">
                <a:latin typeface="+mn-ea"/>
                <a:ea typeface="+mn-ea"/>
              </a:rPr>
              <a:t>洪水预报在水库防洪计算中的应用</a:t>
            </a:r>
            <a:endParaRPr lang="zh-CN" altLang="en-US" sz="3600" dirty="0">
              <a:latin typeface="+mn-ea"/>
              <a:ea typeface="+mn-ea"/>
            </a:endParaRPr>
          </a:p>
        </p:txBody>
      </p:sp>
      <p:sp>
        <p:nvSpPr>
          <p:cNvPr id="3" name="内容占位符 2"/>
          <p:cNvSpPr>
            <a:spLocks noGrp="1"/>
          </p:cNvSpPr>
          <p:nvPr>
            <p:ph idx="1"/>
          </p:nvPr>
        </p:nvSpPr>
        <p:spPr/>
        <p:txBody>
          <a:bodyPr>
            <a:noAutofit/>
          </a:bodyPr>
          <a:lstStyle/>
          <a:p>
            <a:pPr marL="0" indent="576000" algn="just">
              <a:buNone/>
            </a:pPr>
            <a:r>
              <a:rPr lang="zh-CN" altLang="zh-CN" sz="2800" dirty="0" smtClean="0"/>
              <a:t>在以上各种防洪计算中，都没有考虑到洪水预报对泄洪建筑物尺寸及水库参数选定的影响。因此，当水库出现设计洪水时，设想水库水位已蓄至防洪限制水位，这时只能用防洪限制水位以上的库容来拦蓄洪水。但是在短期洪水预报已具有一定水平的条件下，可预先从兴利库容中适当泄出一部分水量，腾空部分库容以拦蓄洪水，从而减少专设的防洪库容，降低水工建筑物造价。</a:t>
            </a:r>
            <a:endParaRPr lang="zh-CN" altLang="en-US" sz="28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340768"/>
            <a:ext cx="8229600" cy="4248472"/>
          </a:xfrm>
        </p:spPr>
        <p:txBody>
          <a:bodyPr/>
          <a:lstStyle/>
          <a:p>
            <a:pPr marL="0" indent="576000" algn="just">
              <a:buNone/>
            </a:pPr>
            <a:r>
              <a:rPr lang="zh-CN" altLang="zh-CN" sz="2800" dirty="0" smtClean="0"/>
              <a:t>至于如何考虑洪水预报的防洪计算问题，可根据预报方案，提前一个预见期来考虑水库的泄流方式。设洪水预报预见期为</a:t>
            </a:r>
            <a:r>
              <a:rPr lang="en-US" altLang="zh-CN" sz="2800" i="1" dirty="0" smtClean="0"/>
              <a:t>t</a:t>
            </a:r>
            <a:r>
              <a:rPr lang="en-US" altLang="zh-CN" sz="2800" i="1" baseline="-25000" dirty="0" smtClean="0"/>
              <a:t>1</a:t>
            </a:r>
            <a:r>
              <a:rPr lang="zh-CN" altLang="zh-CN" sz="2800" dirty="0" smtClean="0"/>
              <a:t>，不考虑预报误差，可按预先腾空库容的方法进行调洪。具体作法如图</a:t>
            </a:r>
            <a:r>
              <a:rPr lang="en-US" altLang="zh-CN" sz="2800" dirty="0" smtClean="0"/>
              <a:t>1.17</a:t>
            </a:r>
            <a:r>
              <a:rPr lang="zh-CN" altLang="zh-CN" sz="2800" dirty="0" smtClean="0"/>
              <a:t>所示，水库的下泄流量提前按预见期</a:t>
            </a:r>
            <a:r>
              <a:rPr lang="en-US" altLang="zh-CN" sz="2800" i="1" dirty="0" smtClean="0"/>
              <a:t>t</a:t>
            </a:r>
            <a:r>
              <a:rPr lang="en-US" altLang="zh-CN" sz="2800" i="1" baseline="-25000" dirty="0" smtClean="0"/>
              <a:t>1</a:t>
            </a:r>
            <a:r>
              <a:rPr lang="zh-CN" altLang="zh-CN" sz="2800" dirty="0" smtClean="0"/>
              <a:t>的预报入库流量泄放，直至预报入库流量达到下游河道的允许安全泄量</a:t>
            </a:r>
            <a:r>
              <a:rPr lang="en-US" altLang="zh-CN" sz="2800" i="1" dirty="0" smtClean="0"/>
              <a:t>q</a:t>
            </a:r>
            <a:r>
              <a:rPr lang="zh-CN" altLang="zh-CN" sz="2800" baseline="-25000" dirty="0" smtClean="0"/>
              <a:t>允</a:t>
            </a:r>
            <a:r>
              <a:rPr lang="zh-CN" altLang="zh-CN" sz="2800" dirty="0" smtClean="0"/>
              <a:t>为止。此后则控制泄洪，使水库泄量维持在</a:t>
            </a:r>
            <a:r>
              <a:rPr lang="en-US" altLang="zh-CN" sz="2800" i="1" dirty="0" smtClean="0"/>
              <a:t>q</a:t>
            </a:r>
            <a:r>
              <a:rPr lang="zh-CN" altLang="zh-CN" sz="2800" baseline="-25000" dirty="0" smtClean="0"/>
              <a:t>允</a:t>
            </a:r>
            <a:r>
              <a:rPr lang="zh-CN" altLang="zh-CN" sz="2800" dirty="0" smtClean="0"/>
              <a:t>。考虑预报泄流过程如图</a:t>
            </a:r>
            <a:r>
              <a:rPr lang="en-US" altLang="zh-CN" sz="2800" dirty="0" smtClean="0"/>
              <a:t>1.17</a:t>
            </a:r>
            <a:r>
              <a:rPr lang="zh-CN" altLang="zh-CN" sz="2800" dirty="0" smtClean="0"/>
              <a:t>中的</a:t>
            </a:r>
            <a:r>
              <a:rPr lang="en-US" altLang="zh-CN" sz="2800" i="1" dirty="0" err="1" smtClean="0"/>
              <a:t>abce</a:t>
            </a:r>
            <a:r>
              <a:rPr lang="zh-CN" altLang="zh-CN" sz="2800" dirty="0" smtClean="0"/>
              <a:t>线段所示。</a:t>
            </a:r>
          </a:p>
          <a:p>
            <a:pPr>
              <a:buNone/>
            </a:pP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576000" algn="just">
              <a:buNone/>
            </a:pPr>
            <a:r>
              <a:rPr lang="zh-CN" altLang="zh-CN" sz="2800" dirty="0" smtClean="0"/>
              <a:t>由图</a:t>
            </a:r>
            <a:r>
              <a:rPr lang="en-US" altLang="zh-CN" sz="2800" dirty="0" smtClean="0"/>
              <a:t>1.17</a:t>
            </a:r>
            <a:r>
              <a:rPr lang="zh-CN" altLang="zh-CN" sz="2800" dirty="0" smtClean="0"/>
              <a:t>可见，图中曲线</a:t>
            </a:r>
            <a:r>
              <a:rPr lang="en-US" altLang="zh-CN" sz="2800" i="1" dirty="0" err="1" smtClean="0"/>
              <a:t>abcd</a:t>
            </a:r>
            <a:r>
              <a:rPr lang="zh-CN" altLang="zh-CN" sz="2800" dirty="0" smtClean="0"/>
              <a:t>所包围的面积即为根据预报预泄腾空的库容，用</a:t>
            </a:r>
            <a:r>
              <a:rPr lang="en-US" altLang="zh-CN" sz="2800" i="1" dirty="0" smtClean="0"/>
              <a:t>V</a:t>
            </a:r>
            <a:r>
              <a:rPr lang="zh-CN" altLang="zh-CN" sz="2800" baseline="-25000" dirty="0" smtClean="0"/>
              <a:t>预</a:t>
            </a:r>
            <a:r>
              <a:rPr lang="zh-CN" altLang="zh-CN" sz="2800" dirty="0" smtClean="0"/>
              <a:t>表示。当不考虑预报时，水库将按</a:t>
            </a:r>
            <a:r>
              <a:rPr lang="en-US" altLang="zh-CN" sz="2800" i="1" dirty="0" err="1" smtClean="0"/>
              <a:t>adce</a:t>
            </a:r>
            <a:r>
              <a:rPr lang="zh-CN" altLang="zh-CN" sz="2800" dirty="0" smtClean="0"/>
              <a:t>下泄，这时水库所应蓄的洪水总量为</a:t>
            </a:r>
            <a:r>
              <a:rPr lang="en-US" altLang="zh-CN" sz="2800" i="1" dirty="0" smtClean="0"/>
              <a:t>V</a:t>
            </a:r>
            <a:r>
              <a:rPr lang="zh-CN" altLang="zh-CN" sz="2800" baseline="-25000" dirty="0" smtClean="0"/>
              <a:t>防，总</a:t>
            </a:r>
            <a:r>
              <a:rPr lang="zh-CN" altLang="zh-CN" sz="2800" dirty="0" smtClean="0"/>
              <a:t>，在没有预泄的情况下，这部分水量显然应由专设的防洪库容来蓄纳；在考虑预报后，由于事先腾空</a:t>
            </a:r>
            <a:r>
              <a:rPr lang="en-US" altLang="zh-CN" sz="2800" i="1" dirty="0" smtClean="0"/>
              <a:t>V</a:t>
            </a:r>
            <a:r>
              <a:rPr lang="zh-CN" altLang="zh-CN" sz="2800" baseline="-25000" dirty="0" smtClean="0"/>
              <a:t>预</a:t>
            </a:r>
            <a:r>
              <a:rPr lang="zh-CN" altLang="zh-CN" sz="2800" dirty="0" smtClean="0"/>
              <a:t>，因此可将必须蓄纳的洪水总量</a:t>
            </a:r>
            <a:r>
              <a:rPr lang="en-US" altLang="zh-CN" sz="2800" i="1" dirty="0" smtClean="0"/>
              <a:t>V</a:t>
            </a:r>
            <a:r>
              <a:rPr lang="zh-CN" altLang="zh-CN" sz="2800" baseline="-25000" dirty="0" smtClean="0"/>
              <a:t>防，总</a:t>
            </a:r>
            <a:r>
              <a:rPr lang="zh-CN" altLang="zh-CN" sz="2800" dirty="0" smtClean="0"/>
              <a:t>的一部分蓄在</a:t>
            </a:r>
            <a:r>
              <a:rPr lang="en-US" altLang="zh-CN" sz="2800" i="1" dirty="0" smtClean="0"/>
              <a:t>V</a:t>
            </a:r>
            <a:r>
              <a:rPr lang="zh-CN" altLang="zh-CN" sz="2800" baseline="-25000" dirty="0" smtClean="0"/>
              <a:t>预</a:t>
            </a:r>
            <a:r>
              <a:rPr lang="zh-CN" altLang="zh-CN" sz="2800" dirty="0" smtClean="0"/>
              <a:t>中，从而可减少专设的防洪库容。</a:t>
            </a:r>
          </a:p>
          <a:p>
            <a:pPr>
              <a:buNone/>
            </a:pP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5445224"/>
            <a:ext cx="8229600" cy="824955"/>
          </a:xfrm>
        </p:spPr>
        <p:txBody>
          <a:bodyPr/>
          <a:lstStyle/>
          <a:p>
            <a:pPr algn="ctr">
              <a:buNone/>
            </a:pPr>
            <a:r>
              <a:rPr lang="zh-CN" altLang="zh-CN" dirty="0" smtClean="0"/>
              <a:t>图</a:t>
            </a:r>
            <a:r>
              <a:rPr lang="en-US" altLang="zh-CN" dirty="0" smtClean="0"/>
              <a:t>1.17  </a:t>
            </a:r>
            <a:r>
              <a:rPr lang="zh-CN" altLang="zh-CN" dirty="0" smtClean="0"/>
              <a:t>考虑预报调洪计算图</a:t>
            </a:r>
          </a:p>
          <a:p>
            <a:pPr>
              <a:buNone/>
            </a:pPr>
            <a:endParaRPr lang="zh-CN" altLang="en-US" dirty="0"/>
          </a:p>
        </p:txBody>
      </p:sp>
      <p:pic>
        <p:nvPicPr>
          <p:cNvPr id="4" name="图片 3"/>
          <p:cNvPicPr/>
          <p:nvPr/>
        </p:nvPicPr>
        <p:blipFill>
          <a:blip r:embed="rId2" cstate="print"/>
          <a:srcRect/>
          <a:stretch>
            <a:fillRect/>
          </a:stretch>
        </p:blipFill>
        <p:spPr bwMode="auto">
          <a:xfrm>
            <a:off x="1619672" y="908720"/>
            <a:ext cx="5904656" cy="4426161"/>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n-ea"/>
                <a:ea typeface="+mn-ea"/>
              </a:rPr>
              <a:t>4</a:t>
            </a:r>
            <a:r>
              <a:rPr lang="zh-CN" altLang="zh-CN" dirty="0" smtClean="0">
                <a:latin typeface="+mn-ea"/>
                <a:ea typeface="+mn-ea"/>
              </a:rPr>
              <a:t>水库的防洪调度</a:t>
            </a:r>
            <a:endParaRPr lang="zh-CN" altLang="en-US" dirty="0">
              <a:latin typeface="+mn-ea"/>
              <a:ea typeface="+mn-ea"/>
            </a:endParaRPr>
          </a:p>
        </p:txBody>
      </p:sp>
      <p:sp>
        <p:nvSpPr>
          <p:cNvPr id="3" name="内容占位符 2"/>
          <p:cNvSpPr>
            <a:spLocks noGrp="1"/>
          </p:cNvSpPr>
          <p:nvPr>
            <p:ph idx="1"/>
          </p:nvPr>
        </p:nvSpPr>
        <p:spPr/>
        <p:txBody>
          <a:bodyPr>
            <a:normAutofit/>
          </a:bodyPr>
          <a:lstStyle/>
          <a:p>
            <a:pPr marL="0" indent="576000" algn="just">
              <a:buNone/>
            </a:pPr>
            <a:r>
              <a:rPr lang="zh-CN" altLang="zh-CN" sz="2800" dirty="0" smtClean="0"/>
              <a:t>对于以防洪为主的水库，在水库调度中当然应首先考虑防洪的需要，对于以兴利为主结合防洪的水库，要考虑防洪的特殊性</a:t>
            </a:r>
            <a:r>
              <a:rPr lang="zh-CN" altLang="zh-CN" sz="2800" dirty="0" smtClean="0"/>
              <a:t>。</a:t>
            </a:r>
            <a:endParaRPr lang="en-US" altLang="zh-CN" sz="2800" dirty="0" smtClean="0"/>
          </a:p>
          <a:p>
            <a:pPr marL="0" indent="576000" algn="just">
              <a:buNone/>
            </a:pPr>
            <a:r>
              <a:rPr lang="zh-CN" altLang="zh-CN" sz="2800" dirty="0" smtClean="0"/>
              <a:t>防洪和兴利在库容利用上的矛盾是客观存在的。就防洪来讲，要求水库在汛期预留充足的库容，以备拦蓄可能发生的某种频率的洪水，保证下游的防洪及大坝的安全。就兴利来讲，总希望汛初就能开始蓄水，保证汛末能蓄满兴利库容，以补充枯水期的不足水量。</a:t>
            </a:r>
            <a:endParaRPr lang="zh-CN" altLang="en-US" sz="28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en-US" altLang="zh-CN" sz="3400" dirty="0" smtClean="0">
                <a:latin typeface="+mn-ea"/>
                <a:ea typeface="+mn-ea"/>
              </a:rPr>
              <a:t>4.1</a:t>
            </a:r>
            <a:r>
              <a:rPr lang="zh-CN" altLang="zh-CN" sz="3400" dirty="0" smtClean="0">
                <a:latin typeface="+mn-ea"/>
                <a:ea typeface="+mn-ea"/>
              </a:rPr>
              <a:t>防洪库容和兴利库容有可能结合的情况</a:t>
            </a:r>
            <a:endParaRPr lang="zh-CN" altLang="en-US" sz="3400" dirty="0">
              <a:latin typeface="+mn-ea"/>
              <a:ea typeface="+mn-ea"/>
            </a:endParaRPr>
          </a:p>
        </p:txBody>
      </p:sp>
      <p:sp>
        <p:nvSpPr>
          <p:cNvPr id="3" name="内容占位符 2"/>
          <p:cNvSpPr>
            <a:spLocks noGrp="1"/>
          </p:cNvSpPr>
          <p:nvPr>
            <p:ph idx="1"/>
          </p:nvPr>
        </p:nvSpPr>
        <p:spPr/>
        <p:txBody>
          <a:bodyPr/>
          <a:lstStyle/>
          <a:p>
            <a:pPr marL="0" indent="576000" algn="just">
              <a:buNone/>
            </a:pPr>
            <a:r>
              <a:rPr lang="zh-CN" altLang="zh-CN" sz="2800" dirty="0" smtClean="0"/>
              <a:t>对位于雨型河流上的水库，如历年洪水涨落平稳，洪水起止日期稳定，丰枯季节界限分明，河川径流变化规律易于掌握，那么防洪库容和兴利库容就有可能部分结合甚至完全结合。</a:t>
            </a:r>
          </a:p>
          <a:p>
            <a:pPr marL="0" indent="576000" algn="just">
              <a:buNone/>
            </a:pPr>
            <a:r>
              <a:rPr lang="zh-CN" altLang="zh-CN" sz="2800" dirty="0" smtClean="0"/>
              <a:t>根据水库的调节能力和洪水特性，防洪调度线的绘制可分为以下</a:t>
            </a:r>
            <a:r>
              <a:rPr lang="en-US" altLang="zh-CN" sz="2800" dirty="0" smtClean="0"/>
              <a:t>3</a:t>
            </a:r>
            <a:r>
              <a:rPr lang="zh-CN" altLang="zh-CN" sz="2800" dirty="0" smtClean="0"/>
              <a:t>种情况。</a:t>
            </a:r>
          </a:p>
          <a:p>
            <a:pPr>
              <a:buNone/>
            </a:pPr>
            <a:endParaRPr lang="zh-CN" alt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b="1" dirty="0" smtClean="0">
                <a:latin typeface="+mn-ea"/>
                <a:ea typeface="+mn-ea"/>
              </a:rPr>
              <a:t>1</a:t>
            </a:r>
            <a:r>
              <a:rPr lang="zh-CN" altLang="zh-CN" sz="3600" b="1" dirty="0" smtClean="0">
                <a:latin typeface="+mn-ea"/>
                <a:ea typeface="+mn-ea"/>
              </a:rPr>
              <a:t>、防洪库容和兴利库容完全结合，汛期防洪库容为常数</a:t>
            </a:r>
            <a:endParaRPr lang="zh-CN" altLang="en-US" sz="3600" dirty="0">
              <a:latin typeface="+mn-ea"/>
              <a:ea typeface="+mn-ea"/>
            </a:endParaRPr>
          </a:p>
        </p:txBody>
      </p:sp>
      <p:sp>
        <p:nvSpPr>
          <p:cNvPr id="3" name="内容占位符 2"/>
          <p:cNvSpPr>
            <a:spLocks noGrp="1"/>
          </p:cNvSpPr>
          <p:nvPr>
            <p:ph idx="1"/>
          </p:nvPr>
        </p:nvSpPr>
        <p:spPr/>
        <p:txBody>
          <a:bodyPr>
            <a:normAutofit/>
          </a:bodyPr>
          <a:lstStyle/>
          <a:p>
            <a:pPr marL="0" indent="576000" algn="just">
              <a:buNone/>
            </a:pPr>
            <a:r>
              <a:rPr lang="zh-CN" altLang="zh-CN" sz="2800" dirty="0" smtClean="0">
                <a:latin typeface="Times New Roman" pitchFamily="18" charset="0"/>
                <a:cs typeface="Times New Roman" pitchFamily="18" charset="0"/>
              </a:rPr>
              <a:t>对于这种情况，可根据设计洪水可能出现的最迟日期</a:t>
            </a:r>
            <a:r>
              <a:rPr lang="en-US" altLang="zh-CN" sz="2800" i="1" dirty="0" err="1" smtClean="0">
                <a:latin typeface="Times New Roman" pitchFamily="18" charset="0"/>
                <a:cs typeface="Times New Roman" pitchFamily="18" charset="0"/>
              </a:rPr>
              <a:t>t</a:t>
            </a:r>
            <a:r>
              <a:rPr lang="en-US" altLang="zh-CN" sz="2800" baseline="-25000" dirty="0" err="1" smtClean="0">
                <a:latin typeface="Times New Roman" pitchFamily="18" charset="0"/>
                <a:cs typeface="Times New Roman" pitchFamily="18" charset="0"/>
              </a:rPr>
              <a:t>k</a:t>
            </a:r>
            <a:r>
              <a:rPr lang="zh-CN" altLang="zh-CN" sz="2800" dirty="0" smtClean="0">
                <a:latin typeface="Times New Roman" pitchFamily="18" charset="0"/>
                <a:cs typeface="Times New Roman" pitchFamily="18" charset="0"/>
              </a:rPr>
              <a:t>，在兴利调度图上的基本调度线上定出</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点</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图</a:t>
            </a:r>
            <a:r>
              <a:rPr lang="en-US" altLang="zh-CN" sz="2800" dirty="0" smtClean="0">
                <a:latin typeface="Times New Roman" pitchFamily="18" charset="0"/>
                <a:cs typeface="Times New Roman" pitchFamily="18" charset="0"/>
              </a:rPr>
              <a:t>1.18</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a</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该点相应水位即为汛期防洪限制水位。由它与设计洪水位（与正常蓄水位重合）即可确定拦洪库容值。根据该库容值和设计洪水过程线，经调洪演算得出水库蓄水量变化过程线（对一定的溢洪道方案），然后将该线移到水库兴利调度图上，使其起点与上基本调度线上的</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点相合，由此得出</a:t>
            </a:r>
            <a:r>
              <a:rPr lang="en-US" altLang="zh-CN" sz="2800" i="1" dirty="0" err="1" smtClean="0">
                <a:latin typeface="Times New Roman" pitchFamily="18" charset="0"/>
                <a:cs typeface="Times New Roman" pitchFamily="18" charset="0"/>
              </a:rPr>
              <a:t>abc</a:t>
            </a:r>
            <a:r>
              <a:rPr lang="zh-CN" altLang="zh-CN" sz="2800" dirty="0" smtClean="0">
                <a:latin typeface="Times New Roman" pitchFamily="18" charset="0"/>
                <a:cs typeface="Times New Roman" pitchFamily="18" charset="0"/>
              </a:rPr>
              <a:t>线以上的区域</a:t>
            </a:r>
            <a:r>
              <a:rPr lang="en-US" altLang="zh-CN" sz="2800" i="1" dirty="0" smtClean="0">
                <a:latin typeface="Times New Roman" pitchFamily="18" charset="0"/>
                <a:cs typeface="Times New Roman" pitchFamily="18" charset="0"/>
              </a:rPr>
              <a:t>F</a:t>
            </a:r>
            <a:r>
              <a:rPr lang="zh-CN" altLang="zh-CN" sz="2800" dirty="0" smtClean="0">
                <a:latin typeface="Times New Roman" pitchFamily="18" charset="0"/>
                <a:cs typeface="Times New Roman" pitchFamily="18" charset="0"/>
              </a:rPr>
              <a:t>即为防洪限制区，</a:t>
            </a:r>
            <a:r>
              <a:rPr lang="en-US" altLang="zh-CN" sz="2800" i="1" dirty="0" smtClean="0">
                <a:latin typeface="Times New Roman" pitchFamily="18" charset="0"/>
                <a:cs typeface="Times New Roman" pitchFamily="18" charset="0"/>
              </a:rPr>
              <a:t>C</a:t>
            </a:r>
            <a:r>
              <a:rPr lang="zh-CN" altLang="zh-CN" sz="2800" dirty="0" smtClean="0">
                <a:latin typeface="Times New Roman" pitchFamily="18" charset="0"/>
                <a:cs typeface="Times New Roman" pitchFamily="18" charset="0"/>
              </a:rPr>
              <a:t>点相应的时间为汛期开始时间。</a:t>
            </a:r>
            <a:endParaRPr lang="zh-CN" altLang="en-US" sz="2800" dirty="0">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577483"/>
          </a:xfrm>
        </p:spPr>
        <p:txBody>
          <a:bodyPr>
            <a:normAutofit fontScale="92500" lnSpcReduction="20000"/>
          </a:bodyPr>
          <a:lstStyle/>
          <a:p>
            <a:pPr marL="0" indent="-576000" algn="just">
              <a:buNone/>
            </a:pPr>
            <a:r>
              <a:rPr lang="en-US" altLang="zh-CN" dirty="0" smtClean="0"/>
              <a:t>        </a:t>
            </a:r>
            <a:r>
              <a:rPr lang="zh-CN" altLang="zh-CN" sz="3000" dirty="0" smtClean="0"/>
              <a:t>无闸溢洪道常称作开敞式溢洪道，当库水位超过溢洪道的堰顶高程时，即自行泄流。</a:t>
            </a:r>
            <a:endParaRPr lang="en-US" altLang="zh-CN" sz="3000" dirty="0" smtClean="0"/>
          </a:p>
          <a:p>
            <a:pPr marL="0" indent="-576000" algn="just">
              <a:buNone/>
            </a:pPr>
            <a:endParaRPr lang="en-US" altLang="zh-CN" sz="3000" dirty="0" smtClean="0"/>
          </a:p>
          <a:p>
            <a:pPr marL="0" indent="-576000" algn="just">
              <a:buNone/>
            </a:pPr>
            <a:endParaRPr lang="en-US" altLang="zh-CN" sz="3000" dirty="0" smtClean="0"/>
          </a:p>
          <a:p>
            <a:pPr marL="0" indent="-576000" algn="just">
              <a:buNone/>
            </a:pPr>
            <a:endParaRPr lang="en-US" altLang="zh-CN" sz="3000" dirty="0" smtClean="0"/>
          </a:p>
          <a:p>
            <a:pPr marL="0" indent="-576000" algn="just">
              <a:buNone/>
            </a:pPr>
            <a:endParaRPr lang="en-US" altLang="zh-CN" sz="3000" dirty="0" smtClean="0"/>
          </a:p>
          <a:p>
            <a:pPr marL="0" indent="-576000" algn="just">
              <a:buNone/>
            </a:pPr>
            <a:endParaRPr lang="en-US" altLang="zh-CN" sz="3000" dirty="0" smtClean="0"/>
          </a:p>
          <a:p>
            <a:pPr marL="0" indent="-576000" algn="just">
              <a:buNone/>
            </a:pPr>
            <a:endParaRPr lang="en-US" altLang="zh-CN" sz="3000" dirty="0" smtClean="0"/>
          </a:p>
          <a:p>
            <a:pPr marL="0" indent="-576000" algn="just">
              <a:buNone/>
            </a:pPr>
            <a:endParaRPr lang="en-US" altLang="zh-CN" sz="3000" dirty="0" smtClean="0"/>
          </a:p>
          <a:p>
            <a:pPr marL="0" indent="-576000" algn="just">
              <a:buNone/>
            </a:pPr>
            <a:endParaRPr lang="en-US" altLang="zh-CN" sz="3000" dirty="0" smtClean="0"/>
          </a:p>
          <a:p>
            <a:pPr marL="0" indent="-576000" algn="just">
              <a:buNone/>
            </a:pPr>
            <a:endParaRPr lang="en-US" altLang="zh-CN" sz="3000" dirty="0" smtClean="0"/>
          </a:p>
          <a:p>
            <a:pPr marL="0" indent="-576000" algn="just">
              <a:buNone/>
            </a:pPr>
            <a:endParaRPr lang="en-US" altLang="zh-CN" sz="3000" dirty="0" smtClean="0"/>
          </a:p>
          <a:p>
            <a:pPr marL="0" indent="-576000" algn="ctr">
              <a:buNone/>
            </a:pPr>
            <a:r>
              <a:rPr lang="zh-CN" altLang="zh-CN" sz="3000" dirty="0" smtClean="0"/>
              <a:t>图</a:t>
            </a:r>
            <a:r>
              <a:rPr lang="en-US" altLang="zh-CN" sz="3000" dirty="0" smtClean="0"/>
              <a:t>1.1  </a:t>
            </a:r>
            <a:r>
              <a:rPr lang="zh-CN" altLang="zh-CN" sz="3000" dirty="0" smtClean="0"/>
              <a:t>无闸溢洪道泄流过程示意图</a:t>
            </a:r>
          </a:p>
          <a:p>
            <a:pPr marL="0" indent="-576000" algn="just">
              <a:buNone/>
            </a:pPr>
            <a:endParaRPr lang="en-US" altLang="zh-CN" dirty="0" smtClean="0"/>
          </a:p>
          <a:p>
            <a:pPr marL="0" indent="-576000" algn="just">
              <a:buNone/>
            </a:pPr>
            <a:endParaRPr lang="zh-CN" altLang="en-US" dirty="0"/>
          </a:p>
        </p:txBody>
      </p:sp>
      <p:pic>
        <p:nvPicPr>
          <p:cNvPr id="4" name="图片 3" descr="C:\Users\Administrator.MYZ-20131119NUS\AppData\Roaming\Tencent\Users\792138267\QQ\WinTemp\RichOle\DC}PL17UO%L{[2BSIJEZM]V.png"/>
          <p:cNvPicPr/>
          <p:nvPr/>
        </p:nvPicPr>
        <p:blipFill>
          <a:blip r:embed="rId2" cstate="print"/>
          <a:srcRect/>
          <a:stretch>
            <a:fillRect/>
          </a:stretch>
        </p:blipFill>
        <p:spPr bwMode="auto">
          <a:xfrm>
            <a:off x="2555776" y="1772816"/>
            <a:ext cx="4104456" cy="38050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b="1" dirty="0" smtClean="0">
                <a:latin typeface="+mn-ea"/>
                <a:ea typeface="+mn-ea"/>
              </a:rPr>
              <a:t>2</a:t>
            </a:r>
            <a:r>
              <a:rPr lang="zh-CN" altLang="zh-CN" sz="3600" b="1" dirty="0" smtClean="0">
                <a:latin typeface="+mn-ea"/>
                <a:ea typeface="+mn-ea"/>
              </a:rPr>
              <a:t>、防洪库容和兴利库容完全结合，但汛期防洪库容随时间变化</a:t>
            </a:r>
            <a:endParaRPr lang="zh-CN" altLang="en-US" sz="3600" dirty="0">
              <a:latin typeface="+mn-ea"/>
              <a:ea typeface="+mn-ea"/>
            </a:endParaRPr>
          </a:p>
        </p:txBody>
      </p:sp>
      <p:sp>
        <p:nvSpPr>
          <p:cNvPr id="3" name="内容占位符 2"/>
          <p:cNvSpPr>
            <a:spLocks noGrp="1"/>
          </p:cNvSpPr>
          <p:nvPr>
            <p:ph idx="1"/>
          </p:nvPr>
        </p:nvSpPr>
        <p:spPr/>
        <p:txBody>
          <a:bodyPr>
            <a:normAutofit/>
          </a:bodyPr>
          <a:lstStyle/>
          <a:p>
            <a:pPr marL="0" indent="576000" algn="just">
              <a:buNone/>
            </a:pPr>
            <a:r>
              <a:rPr lang="zh-CN" altLang="zh-CN" sz="2800" dirty="0" smtClean="0"/>
              <a:t>这种情况就是分期洪水防洪调度问题。如果河流的洪水规律性较强，汛期越到后期洪量越小，那么为了汛末能蓄存更多的水来兴利，可以采取分段抬高汛期防洪限制水位的方法来绘制防洪调度线</a:t>
            </a:r>
            <a:r>
              <a:rPr lang="zh-CN" altLang="zh-CN" sz="2800" dirty="0" smtClean="0"/>
              <a:t>。</a:t>
            </a:r>
            <a:endParaRPr lang="en-US" altLang="zh-CN" sz="2800" dirty="0" smtClean="0"/>
          </a:p>
          <a:p>
            <a:pPr marL="0" indent="576000" algn="just">
              <a:buNone/>
            </a:pPr>
            <a:r>
              <a:rPr lang="zh-CN" altLang="zh-CN" sz="2800" dirty="0" smtClean="0"/>
              <a:t>分期及时段划分方法按照《水利工程水利计算规范》（</a:t>
            </a:r>
            <a:r>
              <a:rPr lang="en-US" altLang="zh-CN" sz="2800" dirty="0" smtClean="0"/>
              <a:t>SL104-95</a:t>
            </a:r>
            <a:r>
              <a:rPr lang="zh-CN" altLang="zh-CN" sz="2800" dirty="0" smtClean="0"/>
              <a:t>）中规定的“分期应符合气象成因和雨、洪季节变化规律，不宜过多，一般前后两期不超过三期为宜”。</a:t>
            </a:r>
            <a:endParaRPr lang="zh-CN" altLang="en-US" sz="28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556792"/>
            <a:ext cx="8229600" cy="3888432"/>
          </a:xfrm>
        </p:spPr>
        <p:txBody>
          <a:bodyPr/>
          <a:lstStyle/>
          <a:p>
            <a:pPr marL="0" indent="576000" algn="just">
              <a:buNone/>
            </a:pPr>
            <a:r>
              <a:rPr lang="zh-CN" altLang="zh-CN" sz="2800" dirty="0" smtClean="0">
                <a:latin typeface="Times New Roman" pitchFamily="18" charset="0"/>
                <a:cs typeface="Times New Roman" pitchFamily="18" charset="0"/>
              </a:rPr>
              <a:t>本书选用了一个分</a:t>
            </a: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段的实例，</a:t>
            </a:r>
            <a:r>
              <a:rPr lang="en-US" altLang="zh-CN" sz="28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段的洪水过程线如</a:t>
            </a:r>
            <a:r>
              <a:rPr lang="zh-CN" altLang="zh-CN" sz="2800" dirty="0" smtClean="0">
                <a:latin typeface="Times New Roman" pitchFamily="18" charset="0"/>
                <a:cs typeface="Times New Roman" pitchFamily="18" charset="0"/>
              </a:rPr>
              <a:t>图</a:t>
            </a:r>
            <a:r>
              <a:rPr lang="en-US" altLang="zh-CN" sz="2800" dirty="0" smtClean="0">
                <a:latin typeface="Times New Roman" pitchFamily="18" charset="0"/>
                <a:cs typeface="Times New Roman" pitchFamily="18" charset="0"/>
              </a:rPr>
              <a:t>1.18</a:t>
            </a:r>
            <a:r>
              <a:rPr lang="zh-CN" altLang="zh-CN" sz="2800" dirty="0" smtClean="0">
                <a:latin typeface="Times New Roman" pitchFamily="18" charset="0"/>
                <a:cs typeface="Times New Roman" pitchFamily="18" charset="0"/>
              </a:rPr>
              <a:t>（</a:t>
            </a:r>
            <a:r>
              <a:rPr lang="en-US" altLang="zh-CN" sz="2800"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）所示。做防洪调度线时，先对最后一段</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图</a:t>
            </a:r>
            <a:r>
              <a:rPr lang="en-US" altLang="zh-CN" sz="2800" dirty="0" smtClean="0">
                <a:latin typeface="Times New Roman" pitchFamily="18" charset="0"/>
                <a:cs typeface="Times New Roman" pitchFamily="18" charset="0"/>
              </a:rPr>
              <a:t>1.18</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）中的</a:t>
            </a:r>
            <a:r>
              <a:rPr lang="en-US" altLang="zh-CN" sz="2800" i="1" dirty="0" smtClean="0">
                <a:latin typeface="Times New Roman" pitchFamily="18" charset="0"/>
                <a:cs typeface="Times New Roman" pitchFamily="18" charset="0"/>
              </a:rPr>
              <a:t>t</a:t>
            </a:r>
            <a:r>
              <a:rPr lang="en-US" altLang="zh-CN" sz="2800"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t</a:t>
            </a:r>
            <a:r>
              <a:rPr lang="en-US" altLang="zh-CN" sz="2800" baseline="-25000" dirty="0" smtClean="0">
                <a:latin typeface="Times New Roman" pitchFamily="18" charset="0"/>
                <a:cs typeface="Times New Roman" pitchFamily="18" charset="0"/>
              </a:rPr>
              <a:t>3</a:t>
            </a:r>
            <a:r>
              <a:rPr lang="zh-CN" altLang="zh-CN" sz="2800" dirty="0" smtClean="0">
                <a:latin typeface="Times New Roman" pitchFamily="18" charset="0"/>
                <a:cs typeface="Times New Roman" pitchFamily="18" charset="0"/>
              </a:rPr>
              <a:t>段</a:t>
            </a:r>
            <a:r>
              <a:rPr lang="en-US" altLang="zh-CN" sz="2800" dirty="0" smtClean="0">
                <a:latin typeface="Times New Roman" pitchFamily="18" charset="0"/>
                <a:cs typeface="Times New Roman" pitchFamily="18" charset="0"/>
              </a:rPr>
              <a:t>]</a:t>
            </a:r>
            <a:r>
              <a:rPr lang="zh-CN" altLang="zh-CN" sz="2800" dirty="0" smtClean="0">
                <a:latin typeface="Times New Roman" pitchFamily="18" charset="0"/>
                <a:cs typeface="Times New Roman" pitchFamily="18" charset="0"/>
              </a:rPr>
              <a:t>进行计算，调度线的具体做法同前，然后决定第二段（</a:t>
            </a:r>
            <a:r>
              <a:rPr lang="en-US" altLang="zh-CN" sz="2800" i="1" dirty="0" smtClean="0">
                <a:latin typeface="Times New Roman" pitchFamily="18" charset="0"/>
                <a:cs typeface="Times New Roman" pitchFamily="18" charset="0"/>
              </a:rPr>
              <a:t>t</a:t>
            </a:r>
            <a:r>
              <a:rPr lang="en-US" altLang="zh-CN" sz="2800"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t</a:t>
            </a:r>
            <a:r>
              <a:rPr lang="en-US" altLang="zh-CN" sz="2800"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）的拦洪库容，这时要在</a:t>
            </a:r>
            <a:r>
              <a:rPr lang="en-US" altLang="zh-CN" sz="2800" i="1" dirty="0" smtClean="0">
                <a:latin typeface="Times New Roman" pitchFamily="18" charset="0"/>
                <a:cs typeface="Times New Roman" pitchFamily="18" charset="0"/>
              </a:rPr>
              <a:t>t</a:t>
            </a:r>
            <a:r>
              <a:rPr lang="en-US" altLang="zh-CN" sz="2800" baseline="-25000" dirty="0" smtClean="0">
                <a:latin typeface="Times New Roman" pitchFamily="18" charset="0"/>
                <a:cs typeface="Times New Roman" pitchFamily="18" charset="0"/>
              </a:rPr>
              <a:t>2</a:t>
            </a:r>
            <a:r>
              <a:rPr lang="zh-CN" altLang="zh-CN" sz="2800" dirty="0" smtClean="0">
                <a:latin typeface="Times New Roman" pitchFamily="18" charset="0"/>
                <a:cs typeface="Times New Roman" pitchFamily="18" charset="0"/>
              </a:rPr>
              <a:t>时刻从设计洪水位逆时序进行计算，推算出该段的防洪限制水位。用相同的方法对第一段（</a:t>
            </a:r>
            <a:r>
              <a:rPr lang="en-US" altLang="zh-CN" sz="2800" i="1" dirty="0" smtClean="0">
                <a:latin typeface="Times New Roman" pitchFamily="18" charset="0"/>
                <a:cs typeface="Times New Roman" pitchFamily="18" charset="0"/>
              </a:rPr>
              <a:t>t</a:t>
            </a:r>
            <a:r>
              <a:rPr lang="en-US" altLang="zh-CN" sz="2800" baseline="-25000" dirty="0" smtClean="0">
                <a:latin typeface="Times New Roman" pitchFamily="18" charset="0"/>
                <a:cs typeface="Times New Roman" pitchFamily="18" charset="0"/>
              </a:rPr>
              <a:t>0</a:t>
            </a:r>
            <a:r>
              <a:rPr lang="zh-CN" altLang="zh-CN" sz="2800" dirty="0" smtClean="0">
                <a:latin typeface="Times New Roman" pitchFamily="18" charset="0"/>
                <a:cs typeface="Times New Roman" pitchFamily="18" charset="0"/>
              </a:rPr>
              <a:t>—</a:t>
            </a:r>
            <a:r>
              <a:rPr lang="en-US" altLang="zh-CN" sz="2800" i="1" dirty="0" smtClean="0">
                <a:latin typeface="Times New Roman" pitchFamily="18" charset="0"/>
                <a:cs typeface="Times New Roman" pitchFamily="18" charset="0"/>
              </a:rPr>
              <a:t>t</a:t>
            </a:r>
            <a:r>
              <a:rPr lang="en-US" altLang="zh-CN" sz="2800" baseline="-250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）进行计算，推求出该段的</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汛限</a:t>
            </a:r>
            <a:r>
              <a:rPr lang="zh-CN" altLang="zh-CN" sz="2800" dirty="0" smtClean="0">
                <a:latin typeface="Times New Roman" pitchFamily="18" charset="0"/>
                <a:cs typeface="Times New Roman" pitchFamily="18" charset="0"/>
              </a:rPr>
              <a:t>。连接</a:t>
            </a:r>
            <a:r>
              <a:rPr lang="en-US" altLang="zh-CN" sz="2800" i="1" dirty="0" err="1" smtClean="0">
                <a:latin typeface="Times New Roman" pitchFamily="18" charset="0"/>
                <a:cs typeface="Times New Roman" pitchFamily="18" charset="0"/>
              </a:rPr>
              <a:t>abdfg</a:t>
            </a:r>
            <a:r>
              <a:rPr lang="zh-CN" altLang="zh-CN" sz="2800" dirty="0" smtClean="0">
                <a:latin typeface="Times New Roman" pitchFamily="18" charset="0"/>
                <a:cs typeface="Times New Roman" pitchFamily="18" charset="0"/>
              </a:rPr>
              <a:t>线，即为防洪调度线。</a:t>
            </a:r>
          </a:p>
          <a:p>
            <a:pPr>
              <a:buNone/>
            </a:pP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581128"/>
            <a:ext cx="8229600" cy="1800200"/>
          </a:xfrm>
        </p:spPr>
        <p:txBody>
          <a:bodyPr>
            <a:normAutofit fontScale="70000" lnSpcReduction="20000"/>
          </a:bodyPr>
          <a:lstStyle/>
          <a:p>
            <a:pPr algn="ctr">
              <a:buNone/>
            </a:pPr>
            <a:r>
              <a:rPr lang="zh-CN" altLang="zh-CN" sz="4000" dirty="0" smtClean="0"/>
              <a:t>图</a:t>
            </a:r>
            <a:r>
              <a:rPr lang="en-US" altLang="zh-CN" sz="4000" dirty="0" smtClean="0"/>
              <a:t>1.18 </a:t>
            </a:r>
            <a:r>
              <a:rPr lang="zh-CN" altLang="zh-CN" sz="4000" dirty="0" smtClean="0"/>
              <a:t>防洪库容与兴利库容完全结合情况下防洪调度线的绘制</a:t>
            </a:r>
          </a:p>
          <a:p>
            <a:pPr algn="ctr">
              <a:buNone/>
            </a:pPr>
            <a:r>
              <a:rPr lang="en-US" altLang="zh-CN" dirty="0" smtClean="0"/>
              <a:t>1-</a:t>
            </a:r>
            <a:r>
              <a:rPr lang="zh-CN" altLang="zh-CN" dirty="0" smtClean="0"/>
              <a:t>正常蓄水位；</a:t>
            </a:r>
            <a:r>
              <a:rPr lang="en-US" altLang="zh-CN" dirty="0" smtClean="0"/>
              <a:t>2-</a:t>
            </a:r>
            <a:r>
              <a:rPr lang="zh-CN" altLang="zh-CN" dirty="0" smtClean="0"/>
              <a:t>设计洪水位；</a:t>
            </a:r>
            <a:r>
              <a:rPr lang="en-US" altLang="zh-CN" dirty="0" smtClean="0"/>
              <a:t>3-</a:t>
            </a:r>
            <a:r>
              <a:rPr lang="zh-CN" altLang="zh-CN" dirty="0" smtClean="0"/>
              <a:t>死水位；</a:t>
            </a:r>
            <a:r>
              <a:rPr lang="en-US" altLang="zh-CN" dirty="0" smtClean="0"/>
              <a:t>4-</a:t>
            </a:r>
            <a:r>
              <a:rPr lang="zh-CN" altLang="zh-CN" dirty="0" smtClean="0"/>
              <a:t>上基本调度线；</a:t>
            </a:r>
          </a:p>
          <a:p>
            <a:pPr algn="ctr">
              <a:buNone/>
            </a:pPr>
            <a:r>
              <a:rPr lang="en-US" altLang="zh-CN" dirty="0" smtClean="0"/>
              <a:t>①-</a:t>
            </a:r>
            <a:r>
              <a:rPr lang="zh-CN" altLang="zh-CN" dirty="0" smtClean="0"/>
              <a:t>兴利库容；</a:t>
            </a:r>
            <a:r>
              <a:rPr lang="en-US" altLang="zh-CN" dirty="0" smtClean="0"/>
              <a:t>②-</a:t>
            </a:r>
            <a:r>
              <a:rPr lang="zh-CN" altLang="zh-CN" dirty="0" smtClean="0"/>
              <a:t>拦洪库容；</a:t>
            </a:r>
            <a:r>
              <a:rPr lang="en-US" altLang="zh-CN" dirty="0" smtClean="0"/>
              <a:t>③-</a:t>
            </a:r>
            <a:r>
              <a:rPr lang="zh-CN" altLang="zh-CN" dirty="0" smtClean="0"/>
              <a:t>共用库容</a:t>
            </a:r>
          </a:p>
          <a:p>
            <a:pPr>
              <a:buNone/>
            </a:pPr>
            <a:endParaRPr lang="zh-CN" altLang="en-US" dirty="0"/>
          </a:p>
        </p:txBody>
      </p:sp>
      <p:pic>
        <p:nvPicPr>
          <p:cNvPr id="4" name="图片 3"/>
          <p:cNvPicPr/>
          <p:nvPr/>
        </p:nvPicPr>
        <p:blipFill>
          <a:blip r:embed="rId2" cstate="print"/>
          <a:srcRect/>
          <a:stretch>
            <a:fillRect/>
          </a:stretch>
        </p:blipFill>
        <p:spPr bwMode="auto">
          <a:xfrm rot="21600000">
            <a:off x="498314" y="835445"/>
            <a:ext cx="8136921" cy="345711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3600" b="1" dirty="0" smtClean="0">
                <a:latin typeface="+mn-ea"/>
                <a:ea typeface="+mn-ea"/>
              </a:rPr>
              <a:t>3</a:t>
            </a:r>
            <a:r>
              <a:rPr lang="zh-CN" altLang="zh-CN" sz="3600" b="1" dirty="0" smtClean="0">
                <a:latin typeface="+mn-ea"/>
                <a:ea typeface="+mn-ea"/>
              </a:rPr>
              <a:t>、防洪库容和兴利库容部分结合的情况</a:t>
            </a:r>
            <a:endParaRPr lang="zh-CN" altLang="en-US" sz="3600" dirty="0">
              <a:latin typeface="+mn-ea"/>
              <a:ea typeface="+mn-ea"/>
            </a:endParaRPr>
          </a:p>
        </p:txBody>
      </p:sp>
      <p:sp>
        <p:nvSpPr>
          <p:cNvPr id="3" name="内容占位符 2"/>
          <p:cNvSpPr>
            <a:spLocks noGrp="1"/>
          </p:cNvSpPr>
          <p:nvPr>
            <p:ph idx="1"/>
          </p:nvPr>
        </p:nvSpPr>
        <p:spPr/>
        <p:txBody>
          <a:bodyPr>
            <a:normAutofit/>
          </a:bodyPr>
          <a:lstStyle/>
          <a:p>
            <a:pPr marL="0" indent="576000" algn="just">
              <a:buNone/>
            </a:pPr>
            <a:r>
              <a:rPr lang="zh-CN" altLang="zh-CN" sz="2800" dirty="0" smtClean="0">
                <a:latin typeface="Times New Roman" pitchFamily="18" charset="0"/>
                <a:cs typeface="Times New Roman" pitchFamily="18" charset="0"/>
              </a:rPr>
              <a:t>在这种情况下，防洪调度线</a:t>
            </a:r>
            <a:r>
              <a:rPr lang="en-US" altLang="zh-CN" sz="2800" i="1" dirty="0" err="1" smtClean="0">
                <a:latin typeface="Times New Roman" pitchFamily="18" charset="0"/>
                <a:cs typeface="Times New Roman" pitchFamily="18" charset="0"/>
              </a:rPr>
              <a:t>bc</a:t>
            </a:r>
            <a:r>
              <a:rPr lang="zh-CN" altLang="zh-CN" sz="2800" dirty="0" smtClean="0">
                <a:latin typeface="Times New Roman" pitchFamily="18" charset="0"/>
                <a:cs typeface="Times New Roman" pitchFamily="18" charset="0"/>
              </a:rPr>
              <a:t>的绘法与情况</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相同。如果情况</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中的设计洪水过程线变大或者它保持不变而下泄流量值减小（</a:t>
            </a:r>
            <a:r>
              <a:rPr lang="zh-CN" altLang="zh-CN" sz="2800" dirty="0" smtClean="0">
                <a:latin typeface="Times New Roman" pitchFamily="18" charset="0"/>
                <a:cs typeface="Times New Roman" pitchFamily="18" charset="0"/>
              </a:rPr>
              <a:t>图</a:t>
            </a:r>
            <a:r>
              <a:rPr lang="en-US" altLang="zh-CN" sz="2800" dirty="0" smtClean="0">
                <a:latin typeface="Times New Roman" pitchFamily="18" charset="0"/>
                <a:cs typeface="Times New Roman" pitchFamily="18" charset="0"/>
              </a:rPr>
              <a:t>1.19</a:t>
            </a:r>
            <a:r>
              <a:rPr lang="zh-CN" altLang="zh-CN" sz="2800" dirty="0" smtClean="0">
                <a:latin typeface="Times New Roman" pitchFamily="18" charset="0"/>
                <a:cs typeface="Times New Roman" pitchFamily="18" charset="0"/>
              </a:rPr>
              <a:t>），则水库蓄水量变化过程线</a:t>
            </a:r>
            <a:r>
              <a:rPr lang="en-US" altLang="zh-CN" sz="2800" i="1" dirty="0" err="1" smtClean="0">
                <a:latin typeface="Times New Roman" pitchFamily="18" charset="0"/>
                <a:cs typeface="Times New Roman" pitchFamily="18" charset="0"/>
              </a:rPr>
              <a:t>ba</a:t>
            </a:r>
            <a:r>
              <a:rPr lang="en-US" altLang="zh-CN" sz="2800" i="1" dirty="0" smtClean="0">
                <a:latin typeface="Times New Roman" pitchFamily="18" charset="0"/>
                <a:cs typeface="Times New Roman" pitchFamily="18" charset="0"/>
              </a:rPr>
              <a:t>ˊ</a:t>
            </a:r>
            <a:r>
              <a:rPr lang="zh-CN" altLang="zh-CN" sz="2800" dirty="0" smtClean="0">
                <a:latin typeface="Times New Roman" pitchFamily="18" charset="0"/>
                <a:cs typeface="Times New Roman" pitchFamily="18" charset="0"/>
              </a:rPr>
              <a:t>，将其移到水库调度图上的</a:t>
            </a:r>
            <a:r>
              <a:rPr lang="en-US" altLang="zh-CN" sz="2800" i="1" dirty="0" smtClean="0">
                <a:latin typeface="Times New Roman" pitchFamily="18" charset="0"/>
                <a:cs typeface="Times New Roman" pitchFamily="18" charset="0"/>
              </a:rPr>
              <a:t>b</a:t>
            </a:r>
            <a:r>
              <a:rPr lang="zh-CN" altLang="zh-CN" sz="2800" dirty="0" smtClean="0">
                <a:latin typeface="Times New Roman" pitchFamily="18" charset="0"/>
                <a:cs typeface="Times New Roman" pitchFamily="18" charset="0"/>
              </a:rPr>
              <a:t>点处时，</a:t>
            </a:r>
            <a:r>
              <a:rPr lang="en-US" altLang="zh-CN" sz="2800" i="1" dirty="0" smtClean="0">
                <a:latin typeface="Times New Roman" pitchFamily="18" charset="0"/>
                <a:cs typeface="Times New Roman" pitchFamily="18" charset="0"/>
              </a:rPr>
              <a:t>aˊ</a:t>
            </a:r>
            <a:r>
              <a:rPr lang="zh-CN" altLang="zh-CN" sz="2800" dirty="0" smtClean="0">
                <a:latin typeface="Times New Roman" pitchFamily="18" charset="0"/>
                <a:cs typeface="Times New Roman" pitchFamily="18" charset="0"/>
              </a:rPr>
              <a:t>点超出</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蓄</a:t>
            </a:r>
            <a:r>
              <a:rPr lang="zh-CN" altLang="zh-CN" sz="2800" dirty="0" smtClean="0">
                <a:latin typeface="Times New Roman" pitchFamily="18" charset="0"/>
                <a:cs typeface="Times New Roman" pitchFamily="18" charset="0"/>
              </a:rPr>
              <a:t>而移到</a:t>
            </a:r>
            <a:r>
              <a:rPr lang="en-US" altLang="zh-CN" sz="2800" i="1" dirty="0" smtClean="0">
                <a:latin typeface="Times New Roman" pitchFamily="18" charset="0"/>
                <a:cs typeface="Times New Roman" pitchFamily="18" charset="0"/>
              </a:rPr>
              <a:t>Z</a:t>
            </a:r>
            <a:r>
              <a:rPr lang="zh-CN" altLang="zh-CN" sz="2800" baseline="-25000" dirty="0" smtClean="0">
                <a:latin typeface="Times New Roman" pitchFamily="18" charset="0"/>
                <a:cs typeface="Times New Roman" pitchFamily="18" charset="0"/>
              </a:rPr>
              <a:t>设洪</a:t>
            </a:r>
            <a:r>
              <a:rPr lang="zh-CN" altLang="zh-CN" sz="2800" dirty="0" smtClean="0">
                <a:latin typeface="Times New Roman" pitchFamily="18" charset="0"/>
                <a:cs typeface="Times New Roman" pitchFamily="18" charset="0"/>
              </a:rPr>
              <a:t>的位置，这时只有部分库容是共用库容（</a:t>
            </a:r>
            <a:r>
              <a:rPr lang="zh-CN" altLang="zh-CN" sz="2800" dirty="0" smtClean="0">
                <a:latin typeface="Times New Roman" pitchFamily="18" charset="0"/>
                <a:cs typeface="Times New Roman" pitchFamily="18" charset="0"/>
              </a:rPr>
              <a:t>图</a:t>
            </a:r>
            <a:r>
              <a:rPr lang="en-US" altLang="zh-CN" sz="2800" dirty="0" smtClean="0">
                <a:latin typeface="Times New Roman" pitchFamily="18" charset="0"/>
                <a:cs typeface="Times New Roman" pitchFamily="18" charset="0"/>
              </a:rPr>
              <a:t>1.19</a:t>
            </a:r>
            <a:r>
              <a:rPr lang="zh-CN" altLang="zh-CN" sz="2800" dirty="0" smtClean="0">
                <a:latin typeface="Times New Roman" pitchFamily="18" charset="0"/>
                <a:cs typeface="Times New Roman" pitchFamily="18" charset="0"/>
              </a:rPr>
              <a:t>中的③），专用拦洪库容（</a:t>
            </a:r>
            <a:r>
              <a:rPr lang="zh-CN" altLang="zh-CN" sz="2800" dirty="0" smtClean="0">
                <a:latin typeface="Times New Roman" pitchFamily="18" charset="0"/>
                <a:cs typeface="Times New Roman" pitchFamily="18" charset="0"/>
              </a:rPr>
              <a:t>图</a:t>
            </a:r>
            <a:r>
              <a:rPr lang="en-US" altLang="zh-CN" sz="2800" dirty="0" smtClean="0">
                <a:latin typeface="Times New Roman" pitchFamily="18" charset="0"/>
                <a:cs typeface="Times New Roman" pitchFamily="18" charset="0"/>
              </a:rPr>
              <a:t>1.19</a:t>
            </a:r>
            <a:r>
              <a:rPr lang="zh-CN" altLang="zh-CN" sz="2800" dirty="0" smtClean="0">
                <a:latin typeface="Times New Roman" pitchFamily="18" charset="0"/>
                <a:cs typeface="Times New Roman" pitchFamily="18" charset="0"/>
              </a:rPr>
              <a:t>中的④）就是因比情况</a:t>
            </a:r>
            <a:r>
              <a:rPr lang="en-US" altLang="zh-CN" sz="2800" dirty="0" smtClean="0">
                <a:latin typeface="Times New Roman" pitchFamily="18" charset="0"/>
                <a:cs typeface="Times New Roman" pitchFamily="18" charset="0"/>
              </a:rPr>
              <a:t>1</a:t>
            </a:r>
            <a:r>
              <a:rPr lang="zh-CN" altLang="zh-CN" sz="2800" dirty="0" smtClean="0">
                <a:latin typeface="Times New Roman" pitchFamily="18" charset="0"/>
                <a:cs typeface="Times New Roman" pitchFamily="18" charset="0"/>
              </a:rPr>
              <a:t>降低下泄流量而增加的拦洪库容</a:t>
            </a:r>
            <a:r>
              <a:rPr lang="en-US" altLang="zh-CN" sz="2800" i="1" dirty="0" smtClean="0">
                <a:latin typeface="Times New Roman" pitchFamily="18" charset="0"/>
                <a:cs typeface="Times New Roman" pitchFamily="18" charset="0"/>
              </a:rPr>
              <a:t>∆V</a:t>
            </a:r>
            <a:r>
              <a:rPr lang="zh-CN" altLang="zh-CN" sz="2800" baseline="-25000" dirty="0" smtClean="0">
                <a:latin typeface="Times New Roman" pitchFamily="18" charset="0"/>
                <a:cs typeface="Times New Roman" pitchFamily="18" charset="0"/>
              </a:rPr>
              <a:t>拦洪</a:t>
            </a:r>
            <a:r>
              <a:rPr lang="zh-CN" altLang="zh-CN" sz="2800" dirty="0" smtClean="0">
                <a:latin typeface="Times New Roman" pitchFamily="18" charset="0"/>
                <a:cs typeface="Times New Roman" pitchFamily="18" charset="0"/>
              </a:rPr>
              <a:t>。</a:t>
            </a:r>
            <a:endParaRPr lang="zh-CN" alt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25144"/>
            <a:ext cx="8229600" cy="1728192"/>
          </a:xfrm>
        </p:spPr>
        <p:txBody>
          <a:bodyPr>
            <a:normAutofit fontScale="70000" lnSpcReduction="20000"/>
          </a:bodyPr>
          <a:lstStyle/>
          <a:p>
            <a:pPr algn="ctr">
              <a:buNone/>
            </a:pPr>
            <a:r>
              <a:rPr lang="zh-CN" altLang="zh-CN" sz="4000" dirty="0" smtClean="0"/>
              <a:t>图</a:t>
            </a:r>
            <a:r>
              <a:rPr lang="en-US" altLang="zh-CN" sz="4000" dirty="0" smtClean="0"/>
              <a:t>1.19 </a:t>
            </a:r>
            <a:r>
              <a:rPr lang="zh-CN" altLang="zh-CN" sz="4000" dirty="0" smtClean="0"/>
              <a:t>防洪库容与兴利库容部分结合情况下防洪调度线的绘制</a:t>
            </a:r>
          </a:p>
          <a:p>
            <a:pPr algn="ctr">
              <a:buNone/>
            </a:pPr>
            <a:r>
              <a:rPr lang="en-US" altLang="zh-CN" dirty="0" smtClean="0"/>
              <a:t>1-</a:t>
            </a:r>
            <a:r>
              <a:rPr lang="zh-CN" altLang="zh-CN" dirty="0" smtClean="0"/>
              <a:t>正常蓄水位；</a:t>
            </a:r>
            <a:r>
              <a:rPr lang="en-US" altLang="zh-CN" dirty="0" smtClean="0"/>
              <a:t>2-</a:t>
            </a:r>
            <a:r>
              <a:rPr lang="zh-CN" altLang="zh-CN" dirty="0" smtClean="0"/>
              <a:t>设计洪水位；</a:t>
            </a:r>
            <a:r>
              <a:rPr lang="en-US" altLang="zh-CN" dirty="0" smtClean="0"/>
              <a:t>3-</a:t>
            </a:r>
            <a:r>
              <a:rPr lang="zh-CN" altLang="zh-CN" dirty="0" smtClean="0"/>
              <a:t>死水位；</a:t>
            </a:r>
            <a:r>
              <a:rPr lang="en-US" altLang="zh-CN" dirty="0" smtClean="0"/>
              <a:t>4-</a:t>
            </a:r>
            <a:r>
              <a:rPr lang="zh-CN" altLang="zh-CN" dirty="0" smtClean="0"/>
              <a:t>上基本调度线</a:t>
            </a:r>
            <a:r>
              <a:rPr lang="zh-CN" altLang="zh-CN" dirty="0" smtClean="0"/>
              <a:t>；</a:t>
            </a:r>
          </a:p>
          <a:p>
            <a:pPr algn="ctr">
              <a:buNone/>
            </a:pPr>
            <a:r>
              <a:rPr lang="en-US" altLang="zh-CN" dirty="0" smtClean="0"/>
              <a:t>①-</a:t>
            </a:r>
            <a:r>
              <a:rPr lang="zh-CN" altLang="zh-CN" dirty="0" smtClean="0"/>
              <a:t>兴利库容；</a:t>
            </a:r>
            <a:r>
              <a:rPr lang="en-US" altLang="zh-CN" dirty="0" smtClean="0"/>
              <a:t>②-</a:t>
            </a:r>
            <a:r>
              <a:rPr lang="zh-CN" altLang="zh-CN" dirty="0" smtClean="0"/>
              <a:t>拦洪库容；</a:t>
            </a:r>
            <a:r>
              <a:rPr lang="en-US" altLang="zh-CN" dirty="0" smtClean="0"/>
              <a:t>③-</a:t>
            </a:r>
            <a:r>
              <a:rPr lang="zh-CN" altLang="zh-CN" dirty="0" smtClean="0"/>
              <a:t>共用库容；④</a:t>
            </a:r>
            <a:r>
              <a:rPr lang="en-US" altLang="zh-CN" dirty="0" smtClean="0"/>
              <a:t>-</a:t>
            </a:r>
            <a:r>
              <a:rPr lang="zh-CN" altLang="zh-CN" dirty="0" smtClean="0"/>
              <a:t>专用拦洪库容</a:t>
            </a:r>
          </a:p>
          <a:p>
            <a:pPr>
              <a:buNone/>
            </a:pPr>
            <a:endParaRPr lang="zh-CN" altLang="en-US" dirty="0"/>
          </a:p>
        </p:txBody>
      </p:sp>
      <p:pic>
        <p:nvPicPr>
          <p:cNvPr id="17409" name="Picture 1" descr="C:\Users\Administrator\AppData\Roaming\Tencent\Users\792138267\QQ\WinTemp\RichOle\_(O59SF1HM4@3R$LNC%FF@V.png"/>
          <p:cNvPicPr>
            <a:picLocks noChangeAspect="1" noChangeArrowheads="1"/>
          </p:cNvPicPr>
          <p:nvPr/>
        </p:nvPicPr>
        <p:blipFill>
          <a:blip r:embed="rId2" cstate="print"/>
          <a:srcRect/>
          <a:stretch>
            <a:fillRect/>
          </a:stretch>
        </p:blipFill>
        <p:spPr bwMode="auto">
          <a:xfrm>
            <a:off x="539552" y="476672"/>
            <a:ext cx="8181975" cy="4152900"/>
          </a:xfrm>
          <a:prstGeom prst="rect">
            <a:avLst/>
          </a:prstGeom>
          <a:noFill/>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274638"/>
            <a:ext cx="8712968" cy="1143000"/>
          </a:xfrm>
        </p:spPr>
        <p:txBody>
          <a:bodyPr>
            <a:noAutofit/>
          </a:bodyPr>
          <a:lstStyle/>
          <a:p>
            <a:r>
              <a:rPr lang="en-US" altLang="zh-CN" sz="3600" dirty="0" smtClean="0">
                <a:latin typeface="+mn-ea"/>
                <a:ea typeface="+mn-ea"/>
              </a:rPr>
              <a:t>4.2</a:t>
            </a:r>
            <a:r>
              <a:rPr lang="zh-CN" altLang="zh-CN" sz="3600" dirty="0" smtClean="0">
                <a:latin typeface="+mn-ea"/>
                <a:ea typeface="+mn-ea"/>
              </a:rPr>
              <a:t>防洪库容和兴利库容完全不结合的情况</a:t>
            </a:r>
            <a:endParaRPr lang="zh-CN" altLang="en-US" sz="3600" dirty="0">
              <a:latin typeface="+mn-ea"/>
              <a:ea typeface="+mn-ea"/>
            </a:endParaRPr>
          </a:p>
        </p:txBody>
      </p:sp>
      <p:sp>
        <p:nvSpPr>
          <p:cNvPr id="3" name="内容占位符 2"/>
          <p:cNvSpPr>
            <a:spLocks noGrp="1"/>
          </p:cNvSpPr>
          <p:nvPr>
            <p:ph idx="1"/>
          </p:nvPr>
        </p:nvSpPr>
        <p:spPr/>
        <p:txBody>
          <a:bodyPr>
            <a:normAutofit/>
          </a:bodyPr>
          <a:lstStyle/>
          <a:p>
            <a:pPr marL="0" indent="576000" algn="just">
              <a:buNone/>
            </a:pPr>
            <a:r>
              <a:rPr lang="zh-CN" altLang="zh-CN" sz="3000" dirty="0" smtClean="0"/>
              <a:t>如果讯期洪水猛涨猛落，洪水起讫日期变化无常，没有明显规律可循，则不得不采用防洪库容和兴利库容完全分开的方法。从防洪安全要求出发，应按洪水最迟来临情况预留防洪库容。这时，水库正常蓄水位即是防洪限制水位，作为防洪下限边界控制线。</a:t>
            </a:r>
          </a:p>
          <a:p>
            <a:pPr marL="0" indent="576000" algn="just">
              <a:buNone/>
            </a:pPr>
            <a:r>
              <a:rPr lang="zh-CN" altLang="zh-CN" sz="3000" dirty="0" smtClean="0"/>
              <a:t>对设计洪水过程线根据拟定的调度规则进行调洪演算，就可以得出设计洪水位（对应于一定的溢洪道方案）。</a:t>
            </a:r>
          </a:p>
          <a:p>
            <a:pPr>
              <a:buNone/>
            </a:pPr>
            <a:endParaRPr lang="zh-CN" alt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001419"/>
          </a:xfrm>
        </p:spPr>
        <p:txBody>
          <a:bodyPr>
            <a:normAutofit/>
          </a:bodyPr>
          <a:lstStyle/>
          <a:p>
            <a:pPr marL="0" indent="576000" algn="just">
              <a:buNone/>
            </a:pPr>
            <a:r>
              <a:rPr lang="zh-CN" altLang="zh-CN" sz="2800" dirty="0" smtClean="0"/>
              <a:t>应该说明的是即使从洪水特性来看，防洪库容和兴利库容难以结合，但如做好水库调度工作，仍可实现部分结合。</a:t>
            </a:r>
          </a:p>
          <a:p>
            <a:pPr marL="0" indent="576000" algn="just">
              <a:buNone/>
            </a:pPr>
            <a:r>
              <a:rPr lang="zh-CN" altLang="zh-CN" sz="2800" dirty="0" smtClean="0"/>
              <a:t>使用时必须十分</a:t>
            </a:r>
            <a:r>
              <a:rPr lang="zh-CN" altLang="zh-CN" sz="2800" dirty="0" smtClean="0"/>
              <a:t>谨慎</a:t>
            </a:r>
            <a:r>
              <a:rPr lang="zh-CN" altLang="en-US" sz="2800" dirty="0" smtClean="0"/>
              <a:t>，</a:t>
            </a:r>
            <a:r>
              <a:rPr lang="zh-CN" altLang="zh-CN" sz="2800" dirty="0" smtClean="0"/>
              <a:t>最好</a:t>
            </a:r>
            <a:r>
              <a:rPr lang="zh-CN" altLang="zh-CN" sz="2800" dirty="0" smtClean="0"/>
              <a:t>由水库管理单位与科研单位、高等院校合作进行专门研究，提出从实际出发的、切实可行的水库调度方案，并经上级主管部门审查批准后付诸实施。我国有些水库管理单位已有这方面的经验教训可供借鉴。应该指出，这里常遇到复杂的风险决策问题。</a:t>
            </a:r>
          </a:p>
          <a:p>
            <a:pPr>
              <a:buNone/>
            </a:pP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452142" y="2967335"/>
            <a:ext cx="2239716" cy="1323439"/>
          </a:xfrm>
          <a:prstGeom prst="rect">
            <a:avLst/>
          </a:prstGeom>
          <a:noFill/>
        </p:spPr>
        <p:txBody>
          <a:bodyPr wrap="none" lIns="91440" tIns="45720" rIns="91440" bIns="45720">
            <a:spAutoFit/>
          </a:bodyPr>
          <a:lstStyle/>
          <a:p>
            <a:pPr algn="ctr"/>
            <a:r>
              <a:rPr lang="zh-CN" altLang="en-US" sz="8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谢谢</a:t>
            </a:r>
            <a:endParaRPr lang="zh-CN" altLang="en-US" sz="8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5976664"/>
          </a:xfrm>
        </p:spPr>
        <p:txBody>
          <a:bodyPr>
            <a:normAutofit/>
          </a:bodyPr>
          <a:lstStyle/>
          <a:p>
            <a:pPr marL="0" indent="576000">
              <a:buNone/>
            </a:pPr>
            <a:r>
              <a:rPr lang="zh-CN" altLang="zh-CN" sz="2800" dirty="0" smtClean="0"/>
              <a:t>有闸溢洪道的调洪，由于闸门操作方式不同，增加了调洪演算的复杂性。</a:t>
            </a: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buNone/>
            </a:pPr>
            <a:endParaRPr lang="en-US" altLang="zh-CN" sz="2800" dirty="0" smtClean="0"/>
          </a:p>
          <a:p>
            <a:pPr marL="0" indent="576000" algn="ctr">
              <a:buNone/>
            </a:pPr>
            <a:r>
              <a:rPr lang="zh-CN" altLang="zh-CN" sz="2800" dirty="0" smtClean="0"/>
              <a:t>图</a:t>
            </a:r>
            <a:r>
              <a:rPr lang="en-US" altLang="zh-CN" sz="2800" dirty="0" smtClean="0"/>
              <a:t>1.2   </a:t>
            </a:r>
            <a:r>
              <a:rPr lang="zh-CN" altLang="zh-CN" sz="2800" dirty="0" smtClean="0"/>
              <a:t>有闸溢洪道泄流过程示意图</a:t>
            </a:r>
            <a:endParaRPr lang="en-US" altLang="zh-CN" sz="2800" dirty="0" smtClean="0"/>
          </a:p>
          <a:p>
            <a:pPr marL="0" indent="576000" algn="ctr">
              <a:buNone/>
            </a:pPr>
            <a:r>
              <a:rPr lang="en-US" altLang="zh-CN" sz="2000" dirty="0" smtClean="0">
                <a:latin typeface="Times New Roman" pitchFamily="18" charset="0"/>
                <a:cs typeface="Times New Roman" pitchFamily="18" charset="0"/>
              </a:rPr>
              <a:t>(</a:t>
            </a:r>
            <a:r>
              <a:rPr lang="en-US" altLang="zh-CN" sz="2000" i="1" dirty="0" smtClean="0">
                <a:latin typeface="Times New Roman" pitchFamily="18" charset="0"/>
                <a:cs typeface="Times New Roman" pitchFamily="18" charset="0"/>
              </a:rPr>
              <a:t>a</a:t>
            </a:r>
            <a:r>
              <a:rPr lang="en-US" altLang="zh-CN" sz="2000" dirty="0" smtClean="0">
                <a:latin typeface="Times New Roman" pitchFamily="18" charset="0"/>
                <a:cs typeface="Times New Roman" pitchFamily="18" charset="0"/>
              </a:rPr>
              <a:t>)</a:t>
            </a:r>
            <a:r>
              <a:rPr lang="zh-CN" altLang="zh-CN" sz="2000" dirty="0" smtClean="0"/>
              <a:t>闸前水位；（</a:t>
            </a:r>
            <a:r>
              <a:rPr lang="en-US" altLang="zh-CN" sz="2000" i="1" dirty="0" smtClean="0"/>
              <a:t>b</a:t>
            </a:r>
            <a:r>
              <a:rPr lang="zh-CN" altLang="zh-CN" sz="2000" dirty="0" smtClean="0"/>
              <a:t>）入库出库流量过程线</a:t>
            </a:r>
            <a:endParaRPr lang="en-US" altLang="zh-CN" sz="2000" dirty="0" smtClean="0"/>
          </a:p>
          <a:p>
            <a:pPr marL="0" indent="576000">
              <a:buNone/>
            </a:pPr>
            <a:endParaRPr lang="zh-CN" altLang="en-US" sz="2800" dirty="0"/>
          </a:p>
        </p:txBody>
      </p:sp>
      <p:pic>
        <p:nvPicPr>
          <p:cNvPr id="4" name="图片 3" descr="C:\Users\Administrator.MYZ-20131119NUS\AppData\Roaming\Tencent\Users\792138267\QQ\WinTemp\RichOle\5G1%]10{1`WW0QR~SC`3XX9.png"/>
          <p:cNvPicPr/>
          <p:nvPr/>
        </p:nvPicPr>
        <p:blipFill>
          <a:blip r:embed="rId2" cstate="print"/>
          <a:srcRect/>
          <a:stretch>
            <a:fillRect/>
          </a:stretch>
        </p:blipFill>
        <p:spPr bwMode="auto">
          <a:xfrm>
            <a:off x="827584" y="1556792"/>
            <a:ext cx="7488832" cy="3960440"/>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Dragon</Template>
  <TotalTime>767</TotalTime>
  <Words>7525</Words>
  <Application>Microsoft Office PowerPoint</Application>
  <PresentationFormat>全屏显示(4:3)</PresentationFormat>
  <Paragraphs>410</Paragraphs>
  <Slides>87</Slides>
  <Notes>0</Notes>
  <HiddenSlides>0</HiddenSlides>
  <MMClips>0</MMClips>
  <ScaleCrop>false</ScaleCrop>
  <HeadingPairs>
    <vt:vector size="4" baseType="variant">
      <vt:variant>
        <vt:lpstr>主题</vt:lpstr>
      </vt:variant>
      <vt:variant>
        <vt:i4>1</vt:i4>
      </vt:variant>
      <vt:variant>
        <vt:lpstr>幻灯片标题</vt:lpstr>
      </vt:variant>
      <vt:variant>
        <vt:i4>87</vt:i4>
      </vt:variant>
    </vt:vector>
  </HeadingPairs>
  <TitlesOfParts>
    <vt:vector size="88" baseType="lpstr">
      <vt:lpstr>龙腾四海</vt:lpstr>
      <vt:lpstr>水库防洪计算与调度</vt:lpstr>
      <vt:lpstr>幻灯片 2</vt:lpstr>
      <vt:lpstr>1、水库的调洪作用及防洪措施</vt:lpstr>
      <vt:lpstr>幻灯片 4</vt:lpstr>
      <vt:lpstr>1.2洪水的特点及防洪措施</vt:lpstr>
      <vt:lpstr>2、防洪措施 </vt:lpstr>
      <vt:lpstr>1.3水库的调洪作用</vt:lpstr>
      <vt:lpstr>幻灯片 8</vt:lpstr>
      <vt:lpstr>幻灯片 9</vt:lpstr>
      <vt:lpstr>幻灯片 10</vt:lpstr>
      <vt:lpstr>2、 水库调洪计算的原理和方法</vt:lpstr>
      <vt:lpstr>2.1水库调洪计算的基本方程</vt:lpstr>
      <vt:lpstr>幻灯片 13</vt:lpstr>
      <vt:lpstr>2.2考虑静库容的调洪计算方法</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2.3考虑动库容的调洪计算方法</vt:lpstr>
      <vt:lpstr>幻灯片 44</vt:lpstr>
      <vt:lpstr>幻灯片 45</vt:lpstr>
      <vt:lpstr>幻灯片 46</vt:lpstr>
      <vt:lpstr>幻灯片 47</vt:lpstr>
      <vt:lpstr>幻灯片 48</vt:lpstr>
      <vt:lpstr>幻灯片 49</vt:lpstr>
      <vt:lpstr>3水库的防洪计算</vt:lpstr>
      <vt:lpstr>3.2无闸溢洪道水库的防洪计算</vt:lpstr>
      <vt:lpstr>幻灯片 52</vt:lpstr>
      <vt:lpstr>幻灯片 53</vt:lpstr>
      <vt:lpstr>幻灯片 54</vt:lpstr>
      <vt:lpstr>幻灯片 55</vt:lpstr>
      <vt:lpstr>幻灯片 56</vt:lpstr>
      <vt:lpstr>幻灯片 57</vt:lpstr>
      <vt:lpstr>3.3有闸溢洪道水库的防洪计算</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3.4具有非常泄洪设施水库的防洪计算</vt:lpstr>
      <vt:lpstr>幻灯片 71</vt:lpstr>
      <vt:lpstr>幻灯片 72</vt:lpstr>
      <vt:lpstr>3.5洪水预报在水库防洪计算中的应用</vt:lpstr>
      <vt:lpstr>幻灯片 74</vt:lpstr>
      <vt:lpstr>幻灯片 75</vt:lpstr>
      <vt:lpstr>幻灯片 76</vt:lpstr>
      <vt:lpstr>4水库的防洪调度</vt:lpstr>
      <vt:lpstr>4.1防洪库容和兴利库容有可能结合的情况</vt:lpstr>
      <vt:lpstr>1、防洪库容和兴利库容完全结合，汛期防洪库容为常数</vt:lpstr>
      <vt:lpstr>2、防洪库容和兴利库容完全结合，但汛期防洪库容随时间变化</vt:lpstr>
      <vt:lpstr>幻灯片 81</vt:lpstr>
      <vt:lpstr>幻灯片 82</vt:lpstr>
      <vt:lpstr>3、防洪库容和兴利库容部分结合的情况</vt:lpstr>
      <vt:lpstr>幻灯片 84</vt:lpstr>
      <vt:lpstr>4.2防洪库容和兴利库容完全不结合的情况</vt:lpstr>
      <vt:lpstr>幻灯片 86</vt:lpstr>
      <vt:lpstr>幻灯片 87</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水库防洪计算与调度</dc:title>
  <dc:creator>AutoBVT</dc:creator>
  <cp:lastModifiedBy>AutoBVT</cp:lastModifiedBy>
  <cp:revision>72</cp:revision>
  <dcterms:created xsi:type="dcterms:W3CDTF">2016-06-01T03:10:02Z</dcterms:created>
  <dcterms:modified xsi:type="dcterms:W3CDTF">2016-06-05T09:13:23Z</dcterms:modified>
</cp:coreProperties>
</file>