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0">
  <p:sldMasterIdLst>
    <p:sldMasterId id="2147483648" r:id="rId1"/>
  </p:sldMasterIdLst>
  <p:sldIdLst>
    <p:sldId id="256" r:id="rId2"/>
    <p:sldId id="257" r:id="rId3"/>
    <p:sldId id="261" r:id="rId4"/>
    <p:sldId id="262" r:id="rId5"/>
    <p:sldId id="258" r:id="rId6"/>
    <p:sldId id="263" r:id="rId7"/>
    <p:sldId id="264" r:id="rId8"/>
    <p:sldId id="265" r:id="rId9"/>
    <p:sldId id="267" r:id="rId10"/>
    <p:sldId id="268" r:id="rId11"/>
    <p:sldId id="269" r:id="rId12"/>
    <p:sldId id="266" r:id="rId13"/>
    <p:sldId id="270" r:id="rId14"/>
    <p:sldId id="271" r:id="rId15"/>
    <p:sldId id="272" r:id="rId16"/>
    <p:sldId id="278" r:id="rId17"/>
    <p:sldId id="282" r:id="rId18"/>
    <p:sldId id="283" r:id="rId19"/>
    <p:sldId id="284" r:id="rId20"/>
    <p:sldId id="273" r:id="rId21"/>
    <p:sldId id="274" r:id="rId22"/>
    <p:sldId id="275" r:id="rId23"/>
    <p:sldId id="276" r:id="rId24"/>
    <p:sldId id="279" r:id="rId25"/>
    <p:sldId id="280" r:id="rId26"/>
    <p:sldId id="281" r:id="rId27"/>
    <p:sldId id="285" r:id="rId28"/>
    <p:sldId id="286" r:id="rId29"/>
    <p:sldId id="289" r:id="rId30"/>
    <p:sldId id="290" r:id="rId31"/>
    <p:sldId id="291" r:id="rId32"/>
    <p:sldId id="287" r:id="rId33"/>
    <p:sldId id="288" r:id="rId34"/>
    <p:sldId id="292" r:id="rId35"/>
    <p:sldId id="293" r:id="rId36"/>
    <p:sldId id="294" r:id="rId37"/>
    <p:sldId id="295" r:id="rId38"/>
    <p:sldId id="297" r:id="rId39"/>
    <p:sldId id="298" r:id="rId40"/>
    <p:sldId id="296" r:id="rId41"/>
    <p:sldId id="299" r:id="rId42"/>
    <p:sldId id="300" r:id="rId43"/>
    <p:sldId id="301" r:id="rId44"/>
    <p:sldId id="302" r:id="rId45"/>
    <p:sldId id="303" r:id="rId46"/>
    <p:sldId id="304" r:id="rId47"/>
    <p:sldId id="305" r:id="rId48"/>
    <p:sldId id="306" r:id="rId49"/>
    <p:sldId id="311" r:id="rId50"/>
    <p:sldId id="307" r:id="rId51"/>
    <p:sldId id="308" r:id="rId52"/>
    <p:sldId id="310" r:id="rId53"/>
    <p:sldId id="312" r:id="rId54"/>
    <p:sldId id="313" r:id="rId55"/>
    <p:sldId id="309" r:id="rId56"/>
    <p:sldId id="314" r:id="rId57"/>
    <p:sldId id="315" r:id="rId58"/>
    <p:sldId id="316" r:id="rId59"/>
    <p:sldId id="317" r:id="rId60"/>
    <p:sldId id="319" r:id="rId61"/>
    <p:sldId id="318" r:id="rId62"/>
    <p:sldId id="322" r:id="rId63"/>
    <p:sldId id="321" r:id="rId64"/>
    <p:sldId id="323" r:id="rId65"/>
    <p:sldId id="324" r:id="rId66"/>
    <p:sldId id="325" r:id="rId67"/>
    <p:sldId id="326" r:id="rId68"/>
    <p:sldId id="327" r:id="rId69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  <a:srgbClr val="00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4" d="100"/>
          <a:sy n="64" d="100"/>
        </p:scale>
        <p:origin x="-786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" Type="http://schemas.openxmlformats.org/officeDocument/2006/relationships/slide" Target="slides/slide6.xml"/><Relationship Id="rId71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4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5.bin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12.xml"/><Relationship Id="rId7" Type="http://schemas.openxmlformats.org/officeDocument/2006/relationships/slide" Target="slide6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6" Type="http://schemas.openxmlformats.org/officeDocument/2006/relationships/slide" Target="slide48.xml"/><Relationship Id="rId5" Type="http://schemas.openxmlformats.org/officeDocument/2006/relationships/slide" Target="slide26.xml"/><Relationship Id="rId4" Type="http://schemas.openxmlformats.org/officeDocument/2006/relationships/slide" Target="slide20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7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png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7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0.xml"/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365250" y="1817688"/>
            <a:ext cx="598112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第二章 投影变换</a:t>
            </a:r>
            <a:endParaRPr lang="zh-CN" altLang="en-US" sz="600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971600" y="2492896"/>
            <a:ext cx="7477125" cy="1641475"/>
            <a:chOff x="576" y="1776"/>
            <a:chExt cx="4710" cy="1034"/>
          </a:xfrm>
        </p:grpSpPr>
        <p:sp>
          <p:nvSpPr>
            <p:cNvPr id="4" name="Rectangle 4"/>
            <p:cNvSpPr>
              <a:spLocks noChangeArrowheads="1"/>
            </p:cNvSpPr>
            <p:nvPr/>
          </p:nvSpPr>
          <p:spPr bwMode="auto">
            <a:xfrm>
              <a:off x="577" y="2232"/>
              <a:ext cx="4656" cy="48"/>
            </a:xfrm>
            <a:prstGeom prst="rect">
              <a:avLst/>
            </a:pr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rgbClr val="0070C0"/>
                </a:solidFill>
              </a:endParaRPr>
            </a:p>
          </p:txBody>
        </p:sp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576" y="2325"/>
              <a:ext cx="4656" cy="81"/>
            </a:xfrm>
            <a:prstGeom prst="rect">
              <a:avLst/>
            </a:pr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AutoShape 6"/>
            <p:cNvSpPr>
              <a:spLocks noChangeArrowheads="1"/>
            </p:cNvSpPr>
            <p:nvPr/>
          </p:nvSpPr>
          <p:spPr bwMode="auto">
            <a:xfrm rot="-606377">
              <a:off x="4122" y="1776"/>
              <a:ext cx="1164" cy="745"/>
            </a:xfrm>
            <a:prstGeom prst="sun">
              <a:avLst>
                <a:gd name="adj" fmla="val 32653"/>
              </a:avLst>
            </a:prstGeom>
            <a:solidFill>
              <a:srgbClr val="FFFFCC"/>
            </a:solidFill>
            <a:ln w="12700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7" name="AutoShape 7"/>
            <p:cNvSpPr>
              <a:spLocks noChangeArrowheads="1"/>
            </p:cNvSpPr>
            <p:nvPr/>
          </p:nvSpPr>
          <p:spPr bwMode="auto">
            <a:xfrm rot="632089">
              <a:off x="3467" y="2158"/>
              <a:ext cx="1051" cy="652"/>
            </a:xfrm>
            <a:prstGeom prst="sun">
              <a:avLst>
                <a:gd name="adj" fmla="val 25421"/>
              </a:avLst>
            </a:prstGeom>
            <a:solidFill>
              <a:srgbClr val="FFFFCC"/>
            </a:solidFill>
            <a:ln w="12700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685800" y="3048000"/>
            <a:ext cx="7467600" cy="24463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248" y="7343"/>
              </a:cxn>
              <a:cxn ang="0">
                <a:pos x="22415" y="7343"/>
              </a:cxn>
              <a:cxn ang="0">
                <a:pos x="15215" y="47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22415" h="7343">
                <a:moveTo>
                  <a:pt x="0" y="0"/>
                </a:moveTo>
                <a:lnTo>
                  <a:pt x="7248" y="7343"/>
                </a:lnTo>
                <a:lnTo>
                  <a:pt x="22415" y="7343"/>
                </a:lnTo>
                <a:lnTo>
                  <a:pt x="15215" y="47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solidFill>
            <a:schemeClr val="accent1"/>
          </a:solidFill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Line 7"/>
          <p:cNvSpPr>
            <a:spLocks noChangeShapeType="1"/>
          </p:cNvSpPr>
          <p:nvPr/>
        </p:nvSpPr>
        <p:spPr bwMode="auto">
          <a:xfrm>
            <a:off x="2667000" y="2438400"/>
            <a:ext cx="0" cy="1600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Group 31"/>
          <p:cNvGrpSpPr>
            <a:grpSpLocks/>
          </p:cNvGrpSpPr>
          <p:nvPr/>
        </p:nvGrpSpPr>
        <p:grpSpPr bwMode="auto">
          <a:xfrm>
            <a:off x="4038600" y="1295400"/>
            <a:ext cx="2286000" cy="3124200"/>
            <a:chOff x="2544" y="1104"/>
            <a:chExt cx="1440" cy="1968"/>
          </a:xfrm>
        </p:grpSpPr>
        <p:sp>
          <p:nvSpPr>
            <p:cNvPr id="5" name="Line 10"/>
            <p:cNvSpPr>
              <a:spLocks noChangeShapeType="1"/>
            </p:cNvSpPr>
            <p:nvPr/>
          </p:nvSpPr>
          <p:spPr bwMode="auto">
            <a:xfrm flipV="1">
              <a:off x="2544" y="1104"/>
              <a:ext cx="0" cy="15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11"/>
            <p:cNvSpPr>
              <a:spLocks noChangeShapeType="1"/>
            </p:cNvSpPr>
            <p:nvPr/>
          </p:nvSpPr>
          <p:spPr bwMode="auto">
            <a:xfrm flipV="1">
              <a:off x="3024" y="1728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12"/>
            <p:cNvSpPr>
              <a:spLocks noChangeShapeType="1"/>
            </p:cNvSpPr>
            <p:nvPr/>
          </p:nvSpPr>
          <p:spPr bwMode="auto">
            <a:xfrm flipV="1">
              <a:off x="3984" y="1392"/>
              <a:ext cx="0" cy="16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" name="Group 32"/>
          <p:cNvGrpSpPr>
            <a:grpSpLocks/>
          </p:cNvGrpSpPr>
          <p:nvPr/>
        </p:nvGrpSpPr>
        <p:grpSpPr bwMode="auto">
          <a:xfrm>
            <a:off x="3733800" y="3657600"/>
            <a:ext cx="2971800" cy="1082675"/>
            <a:chOff x="2352" y="2592"/>
            <a:chExt cx="1872" cy="682"/>
          </a:xfrm>
        </p:grpSpPr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2544" y="2640"/>
              <a:ext cx="1440" cy="432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Text Box 20"/>
            <p:cNvSpPr txBox="1">
              <a:spLocks noChangeArrowheads="1"/>
            </p:cNvSpPr>
            <p:nvPr/>
          </p:nvSpPr>
          <p:spPr bwMode="auto">
            <a:xfrm>
              <a:off x="2928" y="2784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11" name="Text Box 21"/>
            <p:cNvSpPr txBox="1">
              <a:spLocks noChangeArrowheads="1"/>
            </p:cNvSpPr>
            <p:nvPr/>
          </p:nvSpPr>
          <p:spPr bwMode="auto">
            <a:xfrm>
              <a:off x="3888" y="3024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12" name="Text Box 22"/>
            <p:cNvSpPr txBox="1">
              <a:spLocks noChangeArrowheads="1"/>
            </p:cNvSpPr>
            <p:nvPr/>
          </p:nvSpPr>
          <p:spPr bwMode="auto">
            <a:xfrm>
              <a:off x="2352" y="2592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c</a:t>
              </a:r>
            </a:p>
          </p:txBody>
        </p:sp>
      </p:grpSp>
      <p:grpSp>
        <p:nvGrpSpPr>
          <p:cNvPr id="13" name="Group 30"/>
          <p:cNvGrpSpPr>
            <a:grpSpLocks/>
          </p:cNvGrpSpPr>
          <p:nvPr/>
        </p:nvGrpSpPr>
        <p:grpSpPr bwMode="auto">
          <a:xfrm>
            <a:off x="2590800" y="4038600"/>
            <a:ext cx="1143000" cy="473075"/>
            <a:chOff x="1632" y="2832"/>
            <a:chExt cx="720" cy="298"/>
          </a:xfrm>
        </p:grpSpPr>
        <p:sp>
          <p:nvSpPr>
            <p:cNvPr id="14" name="Oval 8"/>
            <p:cNvSpPr>
              <a:spLocks noChangeArrowheads="1"/>
            </p:cNvSpPr>
            <p:nvPr/>
          </p:nvSpPr>
          <p:spPr bwMode="auto">
            <a:xfrm>
              <a:off x="1632" y="2832"/>
              <a:ext cx="96" cy="96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Text Box 23"/>
            <p:cNvSpPr txBox="1">
              <a:spLocks noChangeArrowheads="1"/>
            </p:cNvSpPr>
            <p:nvPr/>
          </p:nvSpPr>
          <p:spPr bwMode="auto">
            <a:xfrm>
              <a:off x="1632" y="2880"/>
              <a:ext cx="72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  <a:r>
                <a:rPr kumimoji="1" lang="zh-CN" altLang="en-US" sz="2000" b="1">
                  <a:latin typeface="Times New Roman" pitchFamily="18" charset="0"/>
                </a:rPr>
                <a:t>（</a:t>
              </a: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  <a:r>
                <a:rPr kumimoji="1" lang="zh-CN" altLang="en-US" sz="2000" b="1">
                  <a:latin typeface="Times New Roman" pitchFamily="18" charset="0"/>
                </a:rPr>
                <a:t>）</a:t>
              </a:r>
              <a:endParaRPr kumimoji="1" lang="zh-CN" altLang="en-US" sz="2000" b="1" i="1">
                <a:latin typeface="Times New Roman" pitchFamily="18" charset="0"/>
              </a:endParaRPr>
            </a:p>
          </p:txBody>
        </p:sp>
      </p:grpSp>
      <p:grpSp>
        <p:nvGrpSpPr>
          <p:cNvPr id="16" name="Group 29"/>
          <p:cNvGrpSpPr>
            <a:grpSpLocks/>
          </p:cNvGrpSpPr>
          <p:nvPr/>
        </p:nvGrpSpPr>
        <p:grpSpPr bwMode="auto">
          <a:xfrm>
            <a:off x="2209800" y="762000"/>
            <a:ext cx="4572000" cy="1844675"/>
            <a:chOff x="1392" y="768"/>
            <a:chExt cx="2880" cy="1162"/>
          </a:xfrm>
        </p:grpSpPr>
        <p:sp>
          <p:nvSpPr>
            <p:cNvPr id="17" name="Line 6"/>
            <p:cNvSpPr>
              <a:spLocks noChangeShapeType="1"/>
            </p:cNvSpPr>
            <p:nvPr/>
          </p:nvSpPr>
          <p:spPr bwMode="auto">
            <a:xfrm flipV="1">
              <a:off x="1680" y="864"/>
              <a:ext cx="0" cy="100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3"/>
            <p:cNvSpPr>
              <a:spLocks noChangeShapeType="1"/>
            </p:cNvSpPr>
            <p:nvPr/>
          </p:nvSpPr>
          <p:spPr bwMode="auto">
            <a:xfrm>
              <a:off x="2544" y="1104"/>
              <a:ext cx="480" cy="624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4"/>
            <p:cNvSpPr>
              <a:spLocks noChangeShapeType="1"/>
            </p:cNvSpPr>
            <p:nvPr/>
          </p:nvSpPr>
          <p:spPr bwMode="auto">
            <a:xfrm flipV="1">
              <a:off x="3024" y="1392"/>
              <a:ext cx="960" cy="336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6"/>
            <p:cNvSpPr>
              <a:spLocks noChangeShapeType="1"/>
            </p:cNvSpPr>
            <p:nvPr/>
          </p:nvSpPr>
          <p:spPr bwMode="auto">
            <a:xfrm>
              <a:off x="2544" y="1104"/>
              <a:ext cx="1440" cy="288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Text Box 17"/>
            <p:cNvSpPr txBox="1">
              <a:spLocks noChangeArrowheads="1"/>
            </p:cNvSpPr>
            <p:nvPr/>
          </p:nvSpPr>
          <p:spPr bwMode="auto">
            <a:xfrm>
              <a:off x="2400" y="816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22" name="Text Box 18"/>
            <p:cNvSpPr txBox="1">
              <a:spLocks noChangeArrowheads="1"/>
            </p:cNvSpPr>
            <p:nvPr/>
          </p:nvSpPr>
          <p:spPr bwMode="auto">
            <a:xfrm>
              <a:off x="3936" y="1248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23" name="Text Box 19"/>
            <p:cNvSpPr txBox="1">
              <a:spLocks noChangeArrowheads="1"/>
            </p:cNvSpPr>
            <p:nvPr/>
          </p:nvSpPr>
          <p:spPr bwMode="auto">
            <a:xfrm>
              <a:off x="2976" y="1680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24" name="Text Box 24"/>
            <p:cNvSpPr txBox="1">
              <a:spLocks noChangeArrowheads="1"/>
            </p:cNvSpPr>
            <p:nvPr/>
          </p:nvSpPr>
          <p:spPr bwMode="auto">
            <a:xfrm>
              <a:off x="1392" y="1680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>
              <a:off x="1392" y="768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</a:p>
          </p:txBody>
        </p:sp>
      </p:grpSp>
      <p:sp>
        <p:nvSpPr>
          <p:cNvPr id="26" name="Text Box 27"/>
          <p:cNvSpPr txBox="1">
            <a:spLocks noChangeArrowheads="1"/>
          </p:cNvSpPr>
          <p:nvPr/>
        </p:nvSpPr>
        <p:spPr bwMode="auto">
          <a:xfrm>
            <a:off x="3200400" y="502920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H</a:t>
            </a:r>
          </a:p>
        </p:txBody>
      </p:sp>
      <p:sp>
        <p:nvSpPr>
          <p:cNvPr id="27" name="Rectangle 28"/>
          <p:cNvSpPr>
            <a:spLocks noChangeArrowheads="1"/>
          </p:cNvSpPr>
          <p:nvPr/>
        </p:nvSpPr>
        <p:spPr bwMode="auto">
          <a:xfrm>
            <a:off x="762000" y="171450"/>
            <a:ext cx="7277100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kumimoji="1" lang="en-US" altLang="zh-CN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2. </a:t>
            </a:r>
            <a:r>
              <a:rPr kumimoji="1" lang="zh-CN" altLang="en-US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积聚性</a:t>
            </a:r>
          </a:p>
        </p:txBody>
      </p:sp>
      <p:sp>
        <p:nvSpPr>
          <p:cNvPr id="28" name="Text Box 33"/>
          <p:cNvSpPr txBox="1">
            <a:spLocks noChangeArrowheads="1"/>
          </p:cNvSpPr>
          <p:nvPr/>
        </p:nvSpPr>
        <p:spPr bwMode="auto">
          <a:xfrm>
            <a:off x="571500" y="5741988"/>
            <a:ext cx="7816924" cy="4667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当线段或平面垂直于投影面时，其投影积聚为点或线段。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3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28" grpId="0" animBg="1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777280" y="3249960"/>
            <a:ext cx="7467600" cy="24463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248" y="7343"/>
              </a:cxn>
              <a:cxn ang="0">
                <a:pos x="22415" y="7343"/>
              </a:cxn>
              <a:cxn ang="0">
                <a:pos x="15215" y="47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22415" h="7343">
                <a:moveTo>
                  <a:pt x="0" y="0"/>
                </a:moveTo>
                <a:lnTo>
                  <a:pt x="7248" y="7343"/>
                </a:lnTo>
                <a:lnTo>
                  <a:pt x="22415" y="7343"/>
                </a:lnTo>
                <a:lnTo>
                  <a:pt x="15215" y="47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solidFill>
            <a:schemeClr val="accent1"/>
          </a:solidFill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611560" y="188640"/>
            <a:ext cx="744855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kumimoji="1" lang="en-US" altLang="zh-CN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3. </a:t>
            </a:r>
            <a:r>
              <a:rPr kumimoji="1" lang="zh-CN" altLang="en-US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类似性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2148880" y="1421160"/>
            <a:ext cx="1219200" cy="2514600"/>
            <a:chOff x="1296" y="1056"/>
            <a:chExt cx="768" cy="1584"/>
          </a:xfrm>
        </p:grpSpPr>
        <p:sp>
          <p:nvSpPr>
            <p:cNvPr id="5" name="Line 8"/>
            <p:cNvSpPr>
              <a:spLocks noChangeShapeType="1"/>
            </p:cNvSpPr>
            <p:nvPr/>
          </p:nvSpPr>
          <p:spPr bwMode="auto">
            <a:xfrm>
              <a:off x="1296" y="1056"/>
              <a:ext cx="0" cy="14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9"/>
            <p:cNvSpPr>
              <a:spLocks noChangeShapeType="1"/>
            </p:cNvSpPr>
            <p:nvPr/>
          </p:nvSpPr>
          <p:spPr bwMode="auto">
            <a:xfrm>
              <a:off x="2064" y="1680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7" name="Group 35"/>
          <p:cNvGrpSpPr>
            <a:grpSpLocks/>
          </p:cNvGrpSpPr>
          <p:nvPr/>
        </p:nvGrpSpPr>
        <p:grpSpPr bwMode="auto">
          <a:xfrm>
            <a:off x="4067944" y="1556792"/>
            <a:ext cx="2209800" cy="3505200"/>
            <a:chOff x="2544" y="1152"/>
            <a:chExt cx="1392" cy="2208"/>
          </a:xfrm>
        </p:grpSpPr>
        <p:sp>
          <p:nvSpPr>
            <p:cNvPr id="8" name="Line 14"/>
            <p:cNvSpPr>
              <a:spLocks noChangeShapeType="1"/>
            </p:cNvSpPr>
            <p:nvPr/>
          </p:nvSpPr>
          <p:spPr bwMode="auto">
            <a:xfrm>
              <a:off x="2544" y="1152"/>
              <a:ext cx="0" cy="17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15"/>
            <p:cNvSpPr>
              <a:spLocks noChangeShapeType="1"/>
            </p:cNvSpPr>
            <p:nvPr/>
          </p:nvSpPr>
          <p:spPr bwMode="auto">
            <a:xfrm>
              <a:off x="3024" y="1728"/>
              <a:ext cx="0" cy="16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16"/>
            <p:cNvSpPr>
              <a:spLocks noChangeShapeType="1"/>
            </p:cNvSpPr>
            <p:nvPr/>
          </p:nvSpPr>
          <p:spPr bwMode="auto">
            <a:xfrm>
              <a:off x="3936" y="1386"/>
              <a:ext cx="0" cy="14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" name="Group 34"/>
          <p:cNvGrpSpPr>
            <a:grpSpLocks/>
          </p:cNvGrpSpPr>
          <p:nvPr/>
        </p:nvGrpSpPr>
        <p:grpSpPr bwMode="auto">
          <a:xfrm>
            <a:off x="3851920" y="1052736"/>
            <a:ext cx="2971800" cy="1768475"/>
            <a:chOff x="2400" y="816"/>
            <a:chExt cx="1872" cy="1114"/>
          </a:xfrm>
        </p:grpSpPr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2544" y="1104"/>
              <a:ext cx="1440" cy="288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2544" y="1104"/>
              <a:ext cx="480" cy="624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V="1">
              <a:off x="3024" y="1392"/>
              <a:ext cx="960" cy="336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Text Box 20"/>
            <p:cNvSpPr txBox="1">
              <a:spLocks noChangeArrowheads="1"/>
            </p:cNvSpPr>
            <p:nvPr/>
          </p:nvSpPr>
          <p:spPr bwMode="auto">
            <a:xfrm>
              <a:off x="2400" y="816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16" name="Text Box 21"/>
            <p:cNvSpPr txBox="1">
              <a:spLocks noChangeArrowheads="1"/>
            </p:cNvSpPr>
            <p:nvPr/>
          </p:nvSpPr>
          <p:spPr bwMode="auto">
            <a:xfrm>
              <a:off x="3936" y="1248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17" name="Text Box 22"/>
            <p:cNvSpPr txBox="1">
              <a:spLocks noChangeArrowheads="1"/>
            </p:cNvSpPr>
            <p:nvPr/>
          </p:nvSpPr>
          <p:spPr bwMode="auto">
            <a:xfrm>
              <a:off x="2976" y="1680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E</a:t>
              </a:r>
            </a:p>
          </p:txBody>
        </p:sp>
      </p:grpSp>
      <p:grpSp>
        <p:nvGrpSpPr>
          <p:cNvPr id="18" name="Group 36"/>
          <p:cNvGrpSpPr>
            <a:grpSpLocks/>
          </p:cNvGrpSpPr>
          <p:nvPr/>
        </p:nvGrpSpPr>
        <p:grpSpPr bwMode="auto">
          <a:xfrm>
            <a:off x="3707904" y="4221088"/>
            <a:ext cx="2895600" cy="1158875"/>
            <a:chOff x="2304" y="2832"/>
            <a:chExt cx="1824" cy="730"/>
          </a:xfrm>
        </p:grpSpPr>
        <p:sp>
          <p:nvSpPr>
            <p:cNvPr id="19" name="Line 17"/>
            <p:cNvSpPr>
              <a:spLocks noChangeShapeType="1"/>
            </p:cNvSpPr>
            <p:nvPr/>
          </p:nvSpPr>
          <p:spPr bwMode="auto">
            <a:xfrm>
              <a:off x="2544" y="2928"/>
              <a:ext cx="480" cy="432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8"/>
            <p:cNvSpPr>
              <a:spLocks noChangeShapeType="1"/>
            </p:cNvSpPr>
            <p:nvPr/>
          </p:nvSpPr>
          <p:spPr bwMode="auto">
            <a:xfrm flipV="1">
              <a:off x="3024" y="2880"/>
              <a:ext cx="912" cy="48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19"/>
            <p:cNvSpPr>
              <a:spLocks noChangeShapeType="1"/>
            </p:cNvSpPr>
            <p:nvPr/>
          </p:nvSpPr>
          <p:spPr bwMode="auto">
            <a:xfrm flipV="1">
              <a:off x="2544" y="2880"/>
              <a:ext cx="1392" cy="48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Text Box 23"/>
            <p:cNvSpPr txBox="1">
              <a:spLocks noChangeArrowheads="1"/>
            </p:cNvSpPr>
            <p:nvPr/>
          </p:nvSpPr>
          <p:spPr bwMode="auto">
            <a:xfrm>
              <a:off x="2880" y="3312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>
              <a:off x="3792" y="2832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24" name="Text Box 25"/>
            <p:cNvSpPr txBox="1">
              <a:spLocks noChangeArrowheads="1"/>
            </p:cNvSpPr>
            <p:nvPr/>
          </p:nvSpPr>
          <p:spPr bwMode="auto">
            <a:xfrm>
              <a:off x="2304" y="2880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c</a:t>
              </a:r>
            </a:p>
          </p:txBody>
        </p:sp>
      </p:grpSp>
      <p:grpSp>
        <p:nvGrpSpPr>
          <p:cNvPr id="25" name="Group 31"/>
          <p:cNvGrpSpPr>
            <a:grpSpLocks/>
          </p:cNvGrpSpPr>
          <p:nvPr/>
        </p:nvGrpSpPr>
        <p:grpSpPr bwMode="auto">
          <a:xfrm>
            <a:off x="1691680" y="1268760"/>
            <a:ext cx="2209800" cy="1311275"/>
            <a:chOff x="1008" y="960"/>
            <a:chExt cx="1392" cy="826"/>
          </a:xfrm>
        </p:grpSpPr>
        <p:sp>
          <p:nvSpPr>
            <p:cNvPr id="26" name="Line 7"/>
            <p:cNvSpPr>
              <a:spLocks noChangeShapeType="1"/>
            </p:cNvSpPr>
            <p:nvPr/>
          </p:nvSpPr>
          <p:spPr bwMode="auto">
            <a:xfrm rot="18474890" flipV="1">
              <a:off x="1680" y="864"/>
              <a:ext cx="1" cy="100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Text Box 27"/>
            <p:cNvSpPr txBox="1">
              <a:spLocks noChangeArrowheads="1"/>
            </p:cNvSpPr>
            <p:nvPr/>
          </p:nvSpPr>
          <p:spPr bwMode="auto">
            <a:xfrm>
              <a:off x="2064" y="1536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28" name="Text Box 28"/>
            <p:cNvSpPr txBox="1">
              <a:spLocks noChangeArrowheads="1"/>
            </p:cNvSpPr>
            <p:nvPr/>
          </p:nvSpPr>
          <p:spPr bwMode="auto">
            <a:xfrm>
              <a:off x="1008" y="960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</a:p>
          </p:txBody>
        </p:sp>
      </p:grpSp>
      <p:grpSp>
        <p:nvGrpSpPr>
          <p:cNvPr id="29" name="Group 33"/>
          <p:cNvGrpSpPr>
            <a:grpSpLocks/>
          </p:cNvGrpSpPr>
          <p:nvPr/>
        </p:nvGrpSpPr>
        <p:grpSpPr bwMode="auto">
          <a:xfrm>
            <a:off x="1691680" y="3707160"/>
            <a:ext cx="2057400" cy="549275"/>
            <a:chOff x="1008" y="2496"/>
            <a:chExt cx="1296" cy="346"/>
          </a:xfrm>
        </p:grpSpPr>
        <p:sp>
          <p:nvSpPr>
            <p:cNvPr id="30" name="Line 10"/>
            <p:cNvSpPr>
              <a:spLocks noChangeShapeType="1"/>
            </p:cNvSpPr>
            <p:nvPr/>
          </p:nvSpPr>
          <p:spPr bwMode="auto">
            <a:xfrm>
              <a:off x="1296" y="2496"/>
              <a:ext cx="768" cy="144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Text Box 26"/>
            <p:cNvSpPr txBox="1">
              <a:spLocks noChangeArrowheads="1"/>
            </p:cNvSpPr>
            <p:nvPr/>
          </p:nvSpPr>
          <p:spPr bwMode="auto">
            <a:xfrm>
              <a:off x="1008" y="2496"/>
              <a:ext cx="4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32" name="Text Box 29"/>
            <p:cNvSpPr txBox="1">
              <a:spLocks noChangeArrowheads="1"/>
            </p:cNvSpPr>
            <p:nvPr/>
          </p:nvSpPr>
          <p:spPr bwMode="auto">
            <a:xfrm>
              <a:off x="1968" y="2592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</a:p>
          </p:txBody>
        </p:sp>
      </p:grpSp>
      <p:sp>
        <p:nvSpPr>
          <p:cNvPr id="33" name="Text Box 30"/>
          <p:cNvSpPr txBox="1">
            <a:spLocks noChangeArrowheads="1"/>
          </p:cNvSpPr>
          <p:nvPr/>
        </p:nvSpPr>
        <p:spPr bwMode="auto">
          <a:xfrm>
            <a:off x="3291880" y="523116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H</a:t>
            </a:r>
          </a:p>
        </p:txBody>
      </p:sp>
      <p:sp>
        <p:nvSpPr>
          <p:cNvPr id="34" name="Text Box 37"/>
          <p:cNvSpPr txBox="1">
            <a:spLocks noChangeArrowheads="1"/>
          </p:cNvSpPr>
          <p:nvPr/>
        </p:nvSpPr>
        <p:spPr bwMode="auto">
          <a:xfrm>
            <a:off x="683568" y="6021288"/>
            <a:ext cx="7488832" cy="4667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>
              <a:spcBef>
                <a:spcPct val="50000"/>
              </a:spcBef>
            </a:pPr>
            <a:r>
              <a:rPr kumimoji="1" lang="zh-CN" altLang="en-US" sz="2400" b="1" dirty="0">
                <a:latin typeface="宋体" pitchFamily="2" charset="-122"/>
                <a:ea typeface="楷体_GB2312" pitchFamily="49" charset="-122"/>
              </a:rPr>
              <a:t>当线段或平面倾斜于投影面时，其投影变短或变小。</a:t>
            </a:r>
            <a:endParaRPr kumimoji="1" lang="zh-CN" altLang="en-US" sz="2400" b="1" dirty="0"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600" decel="100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619672" y="332656"/>
            <a:ext cx="5793574" cy="7642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第</a:t>
            </a:r>
            <a:r>
              <a:rPr kumimoji="0" lang="zh-CN" sz="2800" b="1" i="0" u="none" strike="noStrike" cap="none" normalizeH="0" baseline="0" dirty="0" smtClean="0" bmk="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二节</a:t>
            </a:r>
            <a:r>
              <a:rPr kumimoji="0" lang="zh-CN" altLang="en-US" sz="2800" b="1" i="0" u="none" strike="noStrike" cap="none" normalizeH="0" baseline="0" dirty="0" smtClean="0" bmk="_Toc282855770">
                <a:ln>
                  <a:noFill/>
                </a:ln>
                <a:solidFill>
                  <a:srgbClr val="000000"/>
                </a:solidFill>
                <a:effectLst/>
                <a:latin typeface="Arial" pitchFamily="34" charset="0"/>
                <a:ea typeface="宋体" pitchFamily="2" charset="-122"/>
                <a:cs typeface="Times New Roman" pitchFamily="18" charset="0"/>
              </a:rPr>
              <a:t>  </a:t>
            </a:r>
            <a:r>
              <a:rPr kumimoji="0" lang="zh-CN" altLang="en-US" sz="2800" b="1" i="0" u="none" strike="noStrike" cap="none" normalizeH="0" baseline="0" dirty="0" smtClean="0" bmk="_Toc282855770">
                <a:ln>
                  <a:noFill/>
                </a:ln>
                <a:solidFill>
                  <a:srgbClr val="000000"/>
                </a:solidFill>
                <a:effectLst/>
                <a:latin typeface="宋体" pitchFamily="2" charset="-122"/>
                <a:ea typeface="宋体" pitchFamily="2" charset="-122"/>
                <a:cs typeface="Times New Roman" pitchFamily="18" charset="0"/>
              </a:rPr>
              <a:t>三视图的形成及其投影规律</a:t>
            </a:r>
            <a:endParaRPr kumimoji="0" lang="zh-CN" altLang="en-US" sz="2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黑体" pitchFamily="49" charset="-122"/>
              <a:cs typeface="Times New Roman" pitchFamily="18" charset="0"/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23528" y="2204864"/>
            <a:ext cx="449738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1. </a:t>
            </a:r>
            <a:r>
              <a:rPr lang="zh-CN" altLang="en-US" sz="2400" b="1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</a:rPr>
              <a:t>三投影面体系的建立</a:t>
            </a:r>
          </a:p>
        </p:txBody>
      </p:sp>
      <p:sp>
        <p:nvSpPr>
          <p:cNvPr id="5" name="Text Box 8"/>
          <p:cNvSpPr txBox="1">
            <a:spLocks noChangeArrowheads="1"/>
          </p:cNvSpPr>
          <p:nvPr/>
        </p:nvSpPr>
        <p:spPr bwMode="auto">
          <a:xfrm>
            <a:off x="323528" y="2924944"/>
            <a:ext cx="3385443" cy="2677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正立投影面</a:t>
            </a:r>
            <a:r>
              <a:rPr lang="en-US" altLang="zh-CN" sz="2400" b="1" dirty="0">
                <a:latin typeface="Times New Roman" pitchFamily="18" charset="0"/>
              </a:rPr>
              <a:t>—V</a:t>
            </a:r>
            <a:r>
              <a:rPr lang="zh-CN" altLang="en-US" sz="2400" b="1" dirty="0">
                <a:latin typeface="Times New Roman" pitchFamily="18" charset="0"/>
              </a:rPr>
              <a:t>面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水平投影面</a:t>
            </a:r>
            <a:r>
              <a:rPr lang="en-US" altLang="zh-CN" sz="2400" b="1" dirty="0">
                <a:latin typeface="Times New Roman" pitchFamily="18" charset="0"/>
              </a:rPr>
              <a:t>—H</a:t>
            </a:r>
            <a:r>
              <a:rPr lang="zh-CN" altLang="en-US" sz="2400" b="1" dirty="0">
                <a:latin typeface="Times New Roman" pitchFamily="18" charset="0"/>
              </a:rPr>
              <a:t>面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侧立投影面</a:t>
            </a:r>
            <a:r>
              <a:rPr lang="en-US" altLang="zh-CN" sz="2400" b="1" dirty="0">
                <a:latin typeface="Times New Roman" pitchFamily="18" charset="0"/>
              </a:rPr>
              <a:t>—W</a:t>
            </a:r>
            <a:r>
              <a:rPr lang="zh-CN" altLang="en-US" sz="2400" b="1" dirty="0">
                <a:latin typeface="Times New Roman" pitchFamily="18" charset="0"/>
              </a:rPr>
              <a:t>面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投影面交线</a:t>
            </a:r>
            <a:r>
              <a:rPr lang="en-US" altLang="zh-CN" sz="2400" b="1" dirty="0">
                <a:latin typeface="Times New Roman" pitchFamily="18" charset="0"/>
              </a:rPr>
              <a:t>—</a:t>
            </a:r>
            <a:r>
              <a:rPr lang="zh-CN" altLang="en-US" sz="2400" b="1" dirty="0">
                <a:latin typeface="Times New Roman" pitchFamily="18" charset="0"/>
              </a:rPr>
              <a:t>投影轴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投影轴交点</a:t>
            </a:r>
            <a:r>
              <a:rPr lang="en-US" altLang="zh-CN" sz="2400" b="1" dirty="0">
                <a:latin typeface="Times New Roman" pitchFamily="18" charset="0"/>
              </a:rPr>
              <a:t>—</a:t>
            </a:r>
            <a:r>
              <a:rPr lang="zh-CN" altLang="en-US" sz="2400" b="1" dirty="0">
                <a:latin typeface="Times New Roman" pitchFamily="18" charset="0"/>
              </a:rPr>
              <a:t>原点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51520" y="1412776"/>
            <a:ext cx="29523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</a:rPr>
              <a:t>一、三视图形成</a:t>
            </a:r>
            <a:endParaRPr lang="zh-CN" altLang="en-US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9" name="Freeform 14"/>
          <p:cNvSpPr>
            <a:spLocks/>
          </p:cNvSpPr>
          <p:nvPr/>
        </p:nvSpPr>
        <p:spPr bwMode="auto">
          <a:xfrm>
            <a:off x="7020272" y="2708920"/>
            <a:ext cx="1581150" cy="3357563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93" y="936"/>
              </a:cxn>
              <a:cxn ang="0">
                <a:pos x="996" y="2115"/>
              </a:cxn>
              <a:cxn ang="0">
                <a:pos x="0" y="1203"/>
              </a:cxn>
              <a:cxn ang="0">
                <a:pos x="0" y="0"/>
              </a:cxn>
            </a:cxnLst>
            <a:rect l="0" t="0" r="r" b="b"/>
            <a:pathLst>
              <a:path w="996" h="2115">
                <a:moveTo>
                  <a:pt x="0" y="0"/>
                </a:moveTo>
                <a:lnTo>
                  <a:pt x="993" y="936"/>
                </a:lnTo>
                <a:lnTo>
                  <a:pt x="996" y="2115"/>
                </a:lnTo>
                <a:lnTo>
                  <a:pt x="0" y="1203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0" name="Group 53"/>
          <p:cNvGrpSpPr>
            <a:grpSpLocks/>
          </p:cNvGrpSpPr>
          <p:nvPr/>
        </p:nvGrpSpPr>
        <p:grpSpPr bwMode="auto">
          <a:xfrm>
            <a:off x="3707904" y="2636912"/>
            <a:ext cx="4889500" cy="3421062"/>
            <a:chOff x="1537" y="835"/>
            <a:chExt cx="3080" cy="2155"/>
          </a:xfrm>
        </p:grpSpPr>
        <p:sp>
          <p:nvSpPr>
            <p:cNvPr id="11" name="Freeform 4"/>
            <p:cNvSpPr>
              <a:spLocks/>
            </p:cNvSpPr>
            <p:nvPr/>
          </p:nvSpPr>
          <p:spPr bwMode="auto">
            <a:xfrm>
              <a:off x="1796" y="2078"/>
              <a:ext cx="2821" cy="9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96" y="912"/>
                </a:cxn>
                <a:cxn ang="0">
                  <a:pos x="2821" y="910"/>
                </a:cxn>
                <a:cxn ang="0">
                  <a:pos x="1825" y="1"/>
                </a:cxn>
                <a:cxn ang="0">
                  <a:pos x="0" y="0"/>
                </a:cxn>
              </a:cxnLst>
              <a:rect l="0" t="0" r="r" b="b"/>
              <a:pathLst>
                <a:path w="2821" h="912">
                  <a:moveTo>
                    <a:pt x="0" y="0"/>
                  </a:moveTo>
                  <a:lnTo>
                    <a:pt x="996" y="912"/>
                  </a:lnTo>
                  <a:lnTo>
                    <a:pt x="2821" y="910"/>
                  </a:lnTo>
                  <a:lnTo>
                    <a:pt x="1825" y="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Rectangle 5"/>
            <p:cNvSpPr>
              <a:spLocks noChangeArrowheads="1"/>
            </p:cNvSpPr>
            <p:nvPr/>
          </p:nvSpPr>
          <p:spPr bwMode="auto">
            <a:xfrm>
              <a:off x="1796" y="878"/>
              <a:ext cx="1824" cy="120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Text Box 6"/>
            <p:cNvSpPr txBox="1">
              <a:spLocks noChangeArrowheads="1"/>
            </p:cNvSpPr>
            <p:nvPr/>
          </p:nvSpPr>
          <p:spPr bwMode="auto">
            <a:xfrm>
              <a:off x="2685" y="2625"/>
              <a:ext cx="29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latin typeface="Times New Roman" pitchFamily="18" charset="0"/>
                  <a:ea typeface="仿宋_GB2312" pitchFamily="49" charset="-122"/>
                </a:rPr>
                <a:t>H</a:t>
              </a:r>
            </a:p>
          </p:txBody>
        </p:sp>
        <p:sp>
          <p:nvSpPr>
            <p:cNvPr id="14" name="Text Box 7"/>
            <p:cNvSpPr txBox="1">
              <a:spLocks noChangeArrowheads="1"/>
            </p:cNvSpPr>
            <p:nvPr/>
          </p:nvSpPr>
          <p:spPr bwMode="auto">
            <a:xfrm>
              <a:off x="1831" y="835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latin typeface="Times New Roman" pitchFamily="18" charset="0"/>
                  <a:ea typeface="仿宋_GB2312" pitchFamily="49" charset="-122"/>
                </a:rPr>
                <a:t>V</a:t>
              </a:r>
            </a:p>
          </p:txBody>
        </p:sp>
        <p:sp>
          <p:nvSpPr>
            <p:cNvPr id="15" name="Text Box 8"/>
            <p:cNvSpPr txBox="1">
              <a:spLocks noChangeArrowheads="1"/>
            </p:cNvSpPr>
            <p:nvPr/>
          </p:nvSpPr>
          <p:spPr bwMode="auto">
            <a:xfrm>
              <a:off x="1537" y="1893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latin typeface="Times New Roman" pitchFamily="18" charset="0"/>
                  <a:ea typeface="仿宋_GB2312" pitchFamily="49" charset="-122"/>
                </a:rPr>
                <a:t>X</a:t>
              </a:r>
            </a:p>
          </p:txBody>
        </p:sp>
        <p:sp>
          <p:nvSpPr>
            <p:cNvPr id="16" name="Text Box 9"/>
            <p:cNvSpPr txBox="1">
              <a:spLocks noChangeArrowheads="1"/>
            </p:cNvSpPr>
            <p:nvPr/>
          </p:nvSpPr>
          <p:spPr bwMode="auto">
            <a:xfrm>
              <a:off x="3600" y="1860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latin typeface="Times New Roman" pitchFamily="18" charset="0"/>
                  <a:ea typeface="仿宋_GB2312" pitchFamily="49" charset="-122"/>
                </a:rPr>
                <a:t>O</a:t>
              </a:r>
              <a:endParaRPr kumimoji="1" lang="en-US" altLang="zh-CN" sz="2800" b="1" i="1">
                <a:latin typeface="Times New Roman" pitchFamily="18" charset="0"/>
              </a:endParaRPr>
            </a:p>
          </p:txBody>
        </p:sp>
      </p:grpSp>
      <p:sp>
        <p:nvSpPr>
          <p:cNvPr id="17" name="Text Box 12"/>
          <p:cNvSpPr txBox="1">
            <a:spLocks noChangeArrowheads="1"/>
          </p:cNvSpPr>
          <p:nvPr/>
        </p:nvSpPr>
        <p:spPr bwMode="auto">
          <a:xfrm>
            <a:off x="8451850" y="5910461"/>
            <a:ext cx="692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</a:rPr>
              <a:t>Y</a:t>
            </a:r>
          </a:p>
        </p:txBody>
      </p:sp>
      <p:sp>
        <p:nvSpPr>
          <p:cNvPr id="18" name="Text Box 15"/>
          <p:cNvSpPr txBox="1">
            <a:spLocks noChangeArrowheads="1"/>
          </p:cNvSpPr>
          <p:nvPr/>
        </p:nvSpPr>
        <p:spPr bwMode="auto">
          <a:xfrm>
            <a:off x="7962900" y="4286449"/>
            <a:ext cx="5000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</a:rPr>
              <a:t>W</a:t>
            </a:r>
          </a:p>
        </p:txBody>
      </p:sp>
      <p:sp>
        <p:nvSpPr>
          <p:cNvPr id="19" name="Text Box 11"/>
          <p:cNvSpPr txBox="1">
            <a:spLocks noChangeArrowheads="1"/>
          </p:cNvSpPr>
          <p:nvPr/>
        </p:nvSpPr>
        <p:spPr bwMode="auto">
          <a:xfrm>
            <a:off x="6876256" y="2276872"/>
            <a:ext cx="40163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</a:rPr>
              <a:t>Z</a:t>
            </a:r>
          </a:p>
        </p:txBody>
      </p:sp>
      <p:sp>
        <p:nvSpPr>
          <p:cNvPr id="20" name="动作按钮: 后退或前一项 19">
            <a:hlinkClick r:id="rId2" action="ppaction://hlinksldjump" highlightClick="1"/>
          </p:cNvPr>
          <p:cNvSpPr/>
          <p:nvPr/>
        </p:nvSpPr>
        <p:spPr>
          <a:xfrm>
            <a:off x="7596336" y="6237312"/>
            <a:ext cx="648072" cy="40466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476375" y="1412875"/>
            <a:ext cx="5013326" cy="2362201"/>
            <a:chOff x="0" y="864"/>
            <a:chExt cx="3158" cy="1488"/>
          </a:xfrm>
        </p:grpSpPr>
        <p:sp>
          <p:nvSpPr>
            <p:cNvPr id="3" name="AutoShape 3"/>
            <p:cNvSpPr>
              <a:spLocks noChangeArrowheads="1"/>
            </p:cNvSpPr>
            <p:nvPr/>
          </p:nvSpPr>
          <p:spPr bwMode="auto">
            <a:xfrm rot="19372510">
              <a:off x="0" y="864"/>
              <a:ext cx="3158" cy="1488"/>
            </a:xfrm>
            <a:prstGeom prst="parallelogram">
              <a:avLst>
                <a:gd name="adj" fmla="val 75381"/>
              </a:avLst>
            </a:prstGeom>
            <a:solidFill>
              <a:srgbClr val="FFFFCC"/>
            </a:solidFill>
            <a:ln w="28575">
              <a:solidFill>
                <a:srgbClr val="00FF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768" y="129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>
                  <a:latin typeface="Times New Roman" pitchFamily="18" charset="0"/>
                </a:rPr>
                <a:t>V</a:t>
              </a:r>
              <a:endParaRPr lang="en-US" altLang="zh-CN" b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5257800" y="152400"/>
            <a:ext cx="2971800" cy="4648200"/>
            <a:chOff x="2400" y="48"/>
            <a:chExt cx="1872" cy="2928"/>
          </a:xfrm>
        </p:grpSpPr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400" y="48"/>
              <a:ext cx="1872" cy="2928"/>
            </a:xfrm>
            <a:custGeom>
              <a:avLst/>
              <a:gdLst/>
              <a:ahLst/>
              <a:cxnLst>
                <a:cxn ang="0">
                  <a:pos x="0" y="1872"/>
                </a:cxn>
                <a:cxn ang="0">
                  <a:pos x="0" y="0"/>
                </a:cxn>
                <a:cxn ang="0">
                  <a:pos x="1872" y="864"/>
                </a:cxn>
                <a:cxn ang="0">
                  <a:pos x="1872" y="2928"/>
                </a:cxn>
                <a:cxn ang="0">
                  <a:pos x="0" y="1872"/>
                </a:cxn>
              </a:cxnLst>
              <a:rect l="0" t="0" r="r" b="b"/>
              <a:pathLst>
                <a:path w="1872" h="2928">
                  <a:moveTo>
                    <a:pt x="0" y="1872"/>
                  </a:moveTo>
                  <a:lnTo>
                    <a:pt x="0" y="0"/>
                  </a:lnTo>
                  <a:lnTo>
                    <a:pt x="1872" y="864"/>
                  </a:lnTo>
                  <a:lnTo>
                    <a:pt x="1872" y="2928"/>
                  </a:lnTo>
                  <a:lnTo>
                    <a:pt x="0" y="1872"/>
                  </a:lnTo>
                  <a:close/>
                </a:path>
              </a:pathLst>
            </a:cu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936" y="912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>
                  <a:latin typeface="Times New Roman" pitchFamily="18" charset="0"/>
                </a:rPr>
                <a:t>W</a:t>
              </a:r>
              <a:endParaRPr lang="en-US" altLang="zh-CN" b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2667000" y="3124200"/>
            <a:ext cx="5562600" cy="3733800"/>
            <a:chOff x="768" y="1920"/>
            <a:chExt cx="3504" cy="2352"/>
          </a:xfrm>
        </p:grpSpPr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768" y="1920"/>
              <a:ext cx="3504" cy="2352"/>
            </a:xfrm>
            <a:custGeom>
              <a:avLst/>
              <a:gdLst/>
              <a:ahLst/>
              <a:cxnLst>
                <a:cxn ang="0">
                  <a:pos x="0" y="1200"/>
                </a:cxn>
                <a:cxn ang="0">
                  <a:pos x="1632" y="0"/>
                </a:cxn>
                <a:cxn ang="0">
                  <a:pos x="3504" y="1056"/>
                </a:cxn>
                <a:cxn ang="0">
                  <a:pos x="2016" y="2352"/>
                </a:cxn>
                <a:cxn ang="0">
                  <a:pos x="0" y="1200"/>
                </a:cxn>
              </a:cxnLst>
              <a:rect l="0" t="0" r="r" b="b"/>
              <a:pathLst>
                <a:path w="3504" h="2352">
                  <a:moveTo>
                    <a:pt x="0" y="1200"/>
                  </a:moveTo>
                  <a:lnTo>
                    <a:pt x="1632" y="0"/>
                  </a:lnTo>
                  <a:lnTo>
                    <a:pt x="3504" y="1056"/>
                  </a:lnTo>
                  <a:lnTo>
                    <a:pt x="2016" y="2352"/>
                  </a:lnTo>
                  <a:lnTo>
                    <a:pt x="0" y="1200"/>
                  </a:lnTo>
                  <a:close/>
                </a:path>
              </a:pathLst>
            </a:custGeom>
            <a:solidFill>
              <a:srgbClr val="CCFF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 rot="-3242657">
              <a:off x="2592" y="3888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0">
                  <a:latin typeface="Times New Roman" pitchFamily="18" charset="0"/>
                </a:rPr>
                <a:t>H</a:t>
              </a:r>
              <a:endParaRPr lang="en-US" altLang="zh-CN" b="0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4859338" y="2133600"/>
            <a:ext cx="2438400" cy="3352800"/>
            <a:chOff x="3456" y="2064"/>
            <a:chExt cx="1536" cy="2112"/>
          </a:xfrm>
        </p:grpSpPr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4032" y="2400"/>
              <a:ext cx="960" cy="1776"/>
            </a:xfrm>
            <a:custGeom>
              <a:avLst/>
              <a:gdLst/>
              <a:ahLst/>
              <a:cxnLst>
                <a:cxn ang="0">
                  <a:pos x="960" y="0"/>
                </a:cxn>
                <a:cxn ang="0">
                  <a:pos x="720" y="192"/>
                </a:cxn>
                <a:cxn ang="0">
                  <a:pos x="720" y="912"/>
                </a:cxn>
                <a:cxn ang="0">
                  <a:pos x="0" y="1440"/>
                </a:cxn>
                <a:cxn ang="0">
                  <a:pos x="0" y="1776"/>
                </a:cxn>
                <a:cxn ang="0">
                  <a:pos x="960" y="1056"/>
                </a:cxn>
                <a:cxn ang="0">
                  <a:pos x="960" y="0"/>
                </a:cxn>
              </a:cxnLst>
              <a:rect l="0" t="0" r="r" b="b"/>
              <a:pathLst>
                <a:path w="960" h="1776">
                  <a:moveTo>
                    <a:pt x="960" y="0"/>
                  </a:moveTo>
                  <a:lnTo>
                    <a:pt x="720" y="192"/>
                  </a:lnTo>
                  <a:lnTo>
                    <a:pt x="720" y="912"/>
                  </a:lnTo>
                  <a:lnTo>
                    <a:pt x="0" y="1440"/>
                  </a:lnTo>
                  <a:lnTo>
                    <a:pt x="0" y="1776"/>
                  </a:lnTo>
                  <a:lnTo>
                    <a:pt x="960" y="1056"/>
                  </a:lnTo>
                  <a:lnTo>
                    <a:pt x="960" y="0"/>
                  </a:lnTo>
                  <a:close/>
                </a:path>
              </a:pathLst>
            </a:custGeom>
            <a:solidFill>
              <a:srgbClr val="00FFCC"/>
            </a:solidFill>
            <a:ln w="38100" cmpd="sng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Freeform 13"/>
            <p:cNvSpPr>
              <a:spLocks/>
            </p:cNvSpPr>
            <p:nvPr/>
          </p:nvSpPr>
          <p:spPr bwMode="auto">
            <a:xfrm>
              <a:off x="3456" y="2736"/>
              <a:ext cx="576" cy="1440"/>
            </a:xfrm>
            <a:custGeom>
              <a:avLst/>
              <a:gdLst/>
              <a:ahLst/>
              <a:cxnLst>
                <a:cxn ang="0">
                  <a:pos x="576" y="1104"/>
                </a:cxn>
                <a:cxn ang="0">
                  <a:pos x="240" y="912"/>
                </a:cxn>
                <a:cxn ang="0">
                  <a:pos x="240" y="144"/>
                </a:cxn>
                <a:cxn ang="0">
                  <a:pos x="0" y="0"/>
                </a:cxn>
                <a:cxn ang="0">
                  <a:pos x="0" y="1104"/>
                </a:cxn>
                <a:cxn ang="0">
                  <a:pos x="576" y="1440"/>
                </a:cxn>
                <a:cxn ang="0">
                  <a:pos x="576" y="1104"/>
                </a:cxn>
              </a:cxnLst>
              <a:rect l="0" t="0" r="r" b="b"/>
              <a:pathLst>
                <a:path w="576" h="1440">
                  <a:moveTo>
                    <a:pt x="576" y="1104"/>
                  </a:moveTo>
                  <a:lnTo>
                    <a:pt x="240" y="912"/>
                  </a:lnTo>
                  <a:lnTo>
                    <a:pt x="240" y="144"/>
                  </a:lnTo>
                  <a:lnTo>
                    <a:pt x="0" y="0"/>
                  </a:lnTo>
                  <a:lnTo>
                    <a:pt x="0" y="1104"/>
                  </a:lnTo>
                  <a:lnTo>
                    <a:pt x="576" y="1440"/>
                  </a:lnTo>
                  <a:lnTo>
                    <a:pt x="576" y="1104"/>
                  </a:lnTo>
                  <a:close/>
                </a:path>
              </a:pathLst>
            </a:custGeom>
            <a:solidFill>
              <a:srgbClr val="00FF99"/>
            </a:solidFill>
            <a:ln w="38100" cmpd="sng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3456" y="2064"/>
              <a:ext cx="1536" cy="816"/>
            </a:xfrm>
            <a:custGeom>
              <a:avLst/>
              <a:gdLst/>
              <a:ahLst/>
              <a:cxnLst>
                <a:cxn ang="0">
                  <a:pos x="0" y="672"/>
                </a:cxn>
                <a:cxn ang="0">
                  <a:pos x="960" y="0"/>
                </a:cxn>
                <a:cxn ang="0">
                  <a:pos x="1536" y="336"/>
                </a:cxn>
                <a:cxn ang="0">
                  <a:pos x="1296" y="528"/>
                </a:cxn>
                <a:cxn ang="0">
                  <a:pos x="240" y="816"/>
                </a:cxn>
                <a:cxn ang="0">
                  <a:pos x="0" y="672"/>
                </a:cxn>
              </a:cxnLst>
              <a:rect l="0" t="0" r="r" b="b"/>
              <a:pathLst>
                <a:path w="1536" h="816">
                  <a:moveTo>
                    <a:pt x="0" y="672"/>
                  </a:moveTo>
                  <a:lnTo>
                    <a:pt x="960" y="0"/>
                  </a:lnTo>
                  <a:lnTo>
                    <a:pt x="1536" y="336"/>
                  </a:lnTo>
                  <a:lnTo>
                    <a:pt x="1296" y="528"/>
                  </a:lnTo>
                  <a:lnTo>
                    <a:pt x="240" y="816"/>
                  </a:lnTo>
                  <a:lnTo>
                    <a:pt x="0" y="672"/>
                  </a:lnTo>
                  <a:close/>
                </a:path>
              </a:pathLst>
            </a:custGeom>
            <a:solidFill>
              <a:srgbClr val="66FFCC"/>
            </a:solidFill>
            <a:ln w="38100" cmpd="sng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3696" y="2592"/>
              <a:ext cx="1056" cy="1056"/>
            </a:xfrm>
            <a:custGeom>
              <a:avLst/>
              <a:gdLst/>
              <a:ahLst/>
              <a:cxnLst>
                <a:cxn ang="0">
                  <a:pos x="0" y="288"/>
                </a:cxn>
                <a:cxn ang="0">
                  <a:pos x="0" y="1056"/>
                </a:cxn>
                <a:cxn ang="0">
                  <a:pos x="1056" y="720"/>
                </a:cxn>
                <a:cxn ang="0">
                  <a:pos x="1056" y="0"/>
                </a:cxn>
                <a:cxn ang="0">
                  <a:pos x="0" y="288"/>
                </a:cxn>
              </a:cxnLst>
              <a:rect l="0" t="0" r="r" b="b"/>
              <a:pathLst>
                <a:path w="1056" h="1056">
                  <a:moveTo>
                    <a:pt x="0" y="288"/>
                  </a:moveTo>
                  <a:lnTo>
                    <a:pt x="0" y="1056"/>
                  </a:lnTo>
                  <a:lnTo>
                    <a:pt x="1056" y="720"/>
                  </a:lnTo>
                  <a:lnTo>
                    <a:pt x="1056" y="0"/>
                  </a:lnTo>
                  <a:lnTo>
                    <a:pt x="0" y="288"/>
                  </a:lnTo>
                  <a:close/>
                </a:path>
              </a:pathLst>
            </a:custGeom>
            <a:solidFill>
              <a:srgbClr val="00FF99"/>
            </a:solidFill>
            <a:ln w="38100" cmpd="sng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3696" y="3312"/>
              <a:ext cx="1056" cy="528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1056" y="0"/>
                </a:cxn>
                <a:cxn ang="0">
                  <a:pos x="336" y="528"/>
                </a:cxn>
                <a:cxn ang="0">
                  <a:pos x="0" y="336"/>
                </a:cxn>
              </a:cxnLst>
              <a:rect l="0" t="0" r="r" b="b"/>
              <a:pathLst>
                <a:path w="1056" h="528">
                  <a:moveTo>
                    <a:pt x="0" y="336"/>
                  </a:moveTo>
                  <a:lnTo>
                    <a:pt x="1056" y="0"/>
                  </a:lnTo>
                  <a:lnTo>
                    <a:pt x="336" y="528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00FFCC"/>
            </a:solidFill>
            <a:ln w="38100" cmpd="sng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" name="Rectangle 17"/>
          <p:cNvSpPr txBox="1">
            <a:spLocks noChangeArrowheads="1"/>
          </p:cNvSpPr>
          <p:nvPr/>
        </p:nvSpPr>
        <p:spPr>
          <a:xfrm>
            <a:off x="179512" y="188640"/>
            <a:ext cx="2699321" cy="4572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2.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三面视图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grpSp>
        <p:nvGrpSpPr>
          <p:cNvPr id="18" name="Group 19"/>
          <p:cNvGrpSpPr>
            <a:grpSpLocks/>
          </p:cNvGrpSpPr>
          <p:nvPr/>
        </p:nvGrpSpPr>
        <p:grpSpPr bwMode="auto">
          <a:xfrm>
            <a:off x="4876800" y="4572000"/>
            <a:ext cx="2438400" cy="1447800"/>
            <a:chOff x="2160" y="2832"/>
            <a:chExt cx="1536" cy="912"/>
          </a:xfrm>
        </p:grpSpPr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2160" y="3408"/>
              <a:ext cx="576" cy="336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 flipV="1">
              <a:off x="2736" y="2976"/>
              <a:ext cx="960" cy="768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flipH="1" flipV="1">
              <a:off x="3456" y="2832"/>
              <a:ext cx="240" cy="144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 flipV="1">
              <a:off x="2160" y="3216"/>
              <a:ext cx="240" cy="192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 flipV="1">
              <a:off x="2400" y="3168"/>
              <a:ext cx="1056" cy="384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" name="Group 25"/>
          <p:cNvGrpSpPr>
            <a:grpSpLocks/>
          </p:cNvGrpSpPr>
          <p:nvPr/>
        </p:nvGrpSpPr>
        <p:grpSpPr bwMode="auto">
          <a:xfrm>
            <a:off x="4724400" y="1828800"/>
            <a:ext cx="2971800" cy="2971800"/>
            <a:chOff x="2064" y="1104"/>
            <a:chExt cx="1872" cy="1872"/>
          </a:xfrm>
        </p:grpSpPr>
        <p:sp>
          <p:nvSpPr>
            <p:cNvPr id="25" name="Line 26"/>
            <p:cNvSpPr>
              <a:spLocks noChangeShapeType="1"/>
            </p:cNvSpPr>
            <p:nvPr/>
          </p:nvSpPr>
          <p:spPr bwMode="auto">
            <a:xfrm flipV="1">
              <a:off x="2064" y="1536"/>
              <a:ext cx="336" cy="240"/>
            </a:xfrm>
            <a:prstGeom prst="line">
              <a:avLst/>
            </a:prstGeom>
            <a:noFill/>
            <a:ln w="28575">
              <a:solidFill>
                <a:srgbClr val="FF99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 flipV="1">
              <a:off x="3696" y="2784"/>
              <a:ext cx="240" cy="192"/>
            </a:xfrm>
            <a:prstGeom prst="line">
              <a:avLst/>
            </a:prstGeom>
            <a:noFill/>
            <a:ln w="28575">
              <a:solidFill>
                <a:srgbClr val="FF99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" name="Group 28"/>
            <p:cNvGrpSpPr>
              <a:grpSpLocks/>
            </p:cNvGrpSpPr>
            <p:nvPr/>
          </p:nvGrpSpPr>
          <p:grpSpPr bwMode="auto">
            <a:xfrm>
              <a:off x="2400" y="1104"/>
              <a:ext cx="1536" cy="1440"/>
              <a:chOff x="2400" y="1104"/>
              <a:chExt cx="1536" cy="1440"/>
            </a:xfrm>
          </p:grpSpPr>
          <p:sp>
            <p:nvSpPr>
              <p:cNvPr id="28" name="Line 29"/>
              <p:cNvSpPr>
                <a:spLocks noChangeShapeType="1"/>
              </p:cNvSpPr>
              <p:nvPr/>
            </p:nvSpPr>
            <p:spPr bwMode="auto">
              <a:xfrm flipV="1">
                <a:off x="3696" y="1440"/>
                <a:ext cx="240" cy="192"/>
              </a:xfrm>
              <a:prstGeom prst="line">
                <a:avLst/>
              </a:prstGeom>
              <a:noFill/>
              <a:ln w="28575">
                <a:solidFill>
                  <a:srgbClr val="FF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Line 30"/>
              <p:cNvSpPr>
                <a:spLocks noChangeShapeType="1"/>
              </p:cNvSpPr>
              <p:nvPr/>
            </p:nvSpPr>
            <p:spPr bwMode="auto">
              <a:xfrm flipV="1">
                <a:off x="3120" y="1104"/>
                <a:ext cx="240" cy="192"/>
              </a:xfrm>
              <a:prstGeom prst="line">
                <a:avLst/>
              </a:prstGeom>
              <a:noFill/>
              <a:ln w="28575">
                <a:solidFill>
                  <a:srgbClr val="FF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Line 31"/>
              <p:cNvSpPr>
                <a:spLocks noChangeShapeType="1"/>
              </p:cNvSpPr>
              <p:nvPr/>
            </p:nvSpPr>
            <p:spPr bwMode="auto">
              <a:xfrm flipV="1">
                <a:off x="2400" y="1200"/>
                <a:ext cx="1152" cy="864"/>
              </a:xfrm>
              <a:prstGeom prst="line">
                <a:avLst/>
              </a:prstGeom>
              <a:noFill/>
              <a:ln w="28575">
                <a:solidFill>
                  <a:srgbClr val="FF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Line 32"/>
              <p:cNvSpPr>
                <a:spLocks noChangeShapeType="1"/>
              </p:cNvSpPr>
              <p:nvPr/>
            </p:nvSpPr>
            <p:spPr bwMode="auto">
              <a:xfrm flipV="1">
                <a:off x="3456" y="2160"/>
                <a:ext cx="480" cy="384"/>
              </a:xfrm>
              <a:prstGeom prst="line">
                <a:avLst/>
              </a:prstGeom>
              <a:noFill/>
              <a:ln w="28575">
                <a:solidFill>
                  <a:srgbClr val="FF99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2" name="Group 39"/>
          <p:cNvGrpSpPr>
            <a:grpSpLocks/>
          </p:cNvGrpSpPr>
          <p:nvPr/>
        </p:nvGrpSpPr>
        <p:grpSpPr bwMode="auto">
          <a:xfrm>
            <a:off x="3276600" y="1219200"/>
            <a:ext cx="6172200" cy="5334000"/>
            <a:chOff x="1152" y="720"/>
            <a:chExt cx="3888" cy="3360"/>
          </a:xfrm>
        </p:grpSpPr>
        <p:grpSp>
          <p:nvGrpSpPr>
            <p:cNvPr id="33" name="Group 40"/>
            <p:cNvGrpSpPr>
              <a:grpSpLocks/>
            </p:cNvGrpSpPr>
            <p:nvPr/>
          </p:nvGrpSpPr>
          <p:grpSpPr bwMode="auto">
            <a:xfrm>
              <a:off x="1152" y="720"/>
              <a:ext cx="3888" cy="3360"/>
              <a:chOff x="1104" y="720"/>
              <a:chExt cx="3888" cy="3360"/>
            </a:xfrm>
          </p:grpSpPr>
          <p:sp>
            <p:nvSpPr>
              <p:cNvPr id="36" name="Line 41"/>
              <p:cNvSpPr>
                <a:spLocks noChangeShapeType="1"/>
              </p:cNvSpPr>
              <p:nvPr/>
            </p:nvSpPr>
            <p:spPr bwMode="auto">
              <a:xfrm flipH="1" flipV="1">
                <a:off x="2016" y="1776"/>
                <a:ext cx="2976" cy="1680"/>
              </a:xfrm>
              <a:prstGeom prst="line">
                <a:avLst/>
              </a:prstGeom>
              <a:noFill/>
              <a:ln w="19050">
                <a:solidFill>
                  <a:srgbClr val="00FF00"/>
                </a:solidFill>
                <a:round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endParaRPr lang="zh-CN" altLang="en-US"/>
              </a:p>
            </p:txBody>
          </p:sp>
          <p:grpSp>
            <p:nvGrpSpPr>
              <p:cNvPr id="37" name="Group 42"/>
              <p:cNvGrpSpPr>
                <a:grpSpLocks/>
              </p:cNvGrpSpPr>
              <p:nvPr/>
            </p:nvGrpSpPr>
            <p:grpSpPr bwMode="auto">
              <a:xfrm>
                <a:off x="1104" y="720"/>
                <a:ext cx="3696" cy="3360"/>
                <a:chOff x="1104" y="720"/>
                <a:chExt cx="3696" cy="3360"/>
              </a:xfrm>
            </p:grpSpPr>
            <p:sp>
              <p:nvSpPr>
                <p:cNvPr id="38" name="Line 43"/>
                <p:cNvSpPr>
                  <a:spLocks noChangeShapeType="1"/>
                </p:cNvSpPr>
                <p:nvPr/>
              </p:nvSpPr>
              <p:spPr bwMode="auto">
                <a:xfrm flipH="1" flipV="1">
                  <a:off x="1104" y="2160"/>
                  <a:ext cx="2976" cy="1680"/>
                </a:xfrm>
                <a:prstGeom prst="line">
                  <a:avLst/>
                </a:prstGeom>
                <a:noFill/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39" name="Line 44"/>
                <p:cNvSpPr>
                  <a:spLocks noChangeShapeType="1"/>
                </p:cNvSpPr>
                <p:nvPr/>
              </p:nvSpPr>
              <p:spPr bwMode="auto">
                <a:xfrm flipH="1" flipV="1">
                  <a:off x="1104" y="2496"/>
                  <a:ext cx="2784" cy="1584"/>
                </a:xfrm>
                <a:prstGeom prst="line">
                  <a:avLst/>
                </a:prstGeom>
                <a:noFill/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0" name="Line 45"/>
                <p:cNvSpPr>
                  <a:spLocks noChangeShapeType="1"/>
                </p:cNvSpPr>
                <p:nvPr/>
              </p:nvSpPr>
              <p:spPr bwMode="auto">
                <a:xfrm flipH="1" flipV="1">
                  <a:off x="2064" y="720"/>
                  <a:ext cx="2352" cy="1344"/>
                </a:xfrm>
                <a:prstGeom prst="line">
                  <a:avLst/>
                </a:prstGeom>
                <a:noFill/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1" name="Line 46"/>
                <p:cNvSpPr>
                  <a:spLocks noChangeShapeType="1"/>
                </p:cNvSpPr>
                <p:nvPr/>
              </p:nvSpPr>
              <p:spPr bwMode="auto">
                <a:xfrm flipH="1" flipV="1">
                  <a:off x="1104" y="1440"/>
                  <a:ext cx="3024" cy="1680"/>
                </a:xfrm>
                <a:prstGeom prst="line">
                  <a:avLst/>
                </a:prstGeom>
                <a:noFill/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42" name="Line 47"/>
                <p:cNvSpPr>
                  <a:spLocks noChangeShapeType="1"/>
                </p:cNvSpPr>
                <p:nvPr/>
              </p:nvSpPr>
              <p:spPr bwMode="auto">
                <a:xfrm flipH="1" flipV="1">
                  <a:off x="1824" y="1632"/>
                  <a:ext cx="2976" cy="1680"/>
                </a:xfrm>
                <a:prstGeom prst="line">
                  <a:avLst/>
                </a:prstGeom>
                <a:noFill/>
                <a:ln w="19050">
                  <a:solidFill>
                    <a:srgbClr val="00FF00"/>
                  </a:solidFill>
                  <a:round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34" name="Line 48"/>
            <p:cNvSpPr>
              <a:spLocks noChangeShapeType="1"/>
            </p:cNvSpPr>
            <p:nvPr/>
          </p:nvSpPr>
          <p:spPr bwMode="auto">
            <a:xfrm>
              <a:off x="1152" y="2832"/>
              <a:ext cx="1008" cy="576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49"/>
            <p:cNvSpPr>
              <a:spLocks noChangeShapeType="1"/>
            </p:cNvSpPr>
            <p:nvPr/>
          </p:nvSpPr>
          <p:spPr bwMode="auto">
            <a:xfrm>
              <a:off x="2400" y="1536"/>
              <a:ext cx="192" cy="96"/>
            </a:xfrm>
            <a:prstGeom prst="line">
              <a:avLst/>
            </a:prstGeom>
            <a:noFill/>
            <a:ln w="2857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3" name="Group 50"/>
          <p:cNvGrpSpPr>
            <a:grpSpLocks/>
          </p:cNvGrpSpPr>
          <p:nvPr/>
        </p:nvGrpSpPr>
        <p:grpSpPr bwMode="auto">
          <a:xfrm>
            <a:off x="3276600" y="3886200"/>
            <a:ext cx="4419600" cy="2133600"/>
            <a:chOff x="1152" y="2400"/>
            <a:chExt cx="2784" cy="1344"/>
          </a:xfrm>
        </p:grpSpPr>
        <p:sp>
          <p:nvSpPr>
            <p:cNvPr id="44" name="Line 51"/>
            <p:cNvSpPr>
              <a:spLocks noChangeShapeType="1"/>
            </p:cNvSpPr>
            <p:nvPr/>
          </p:nvSpPr>
          <p:spPr bwMode="auto">
            <a:xfrm>
              <a:off x="1152" y="2496"/>
              <a:ext cx="0" cy="336"/>
            </a:xfrm>
            <a:prstGeom prst="line">
              <a:avLst/>
            </a:prstGeom>
            <a:noFill/>
            <a:ln w="28575">
              <a:solidFill>
                <a:srgbClr val="00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5" name="Group 52"/>
            <p:cNvGrpSpPr>
              <a:grpSpLocks/>
            </p:cNvGrpSpPr>
            <p:nvPr/>
          </p:nvGrpSpPr>
          <p:grpSpPr bwMode="auto">
            <a:xfrm>
              <a:off x="2160" y="2544"/>
              <a:ext cx="1536" cy="1200"/>
              <a:chOff x="2160" y="2544"/>
              <a:chExt cx="1536" cy="1200"/>
            </a:xfrm>
          </p:grpSpPr>
          <p:sp>
            <p:nvSpPr>
              <p:cNvPr id="47" name="Line 53"/>
              <p:cNvSpPr>
                <a:spLocks noChangeShapeType="1"/>
              </p:cNvSpPr>
              <p:nvPr/>
            </p:nvSpPr>
            <p:spPr bwMode="auto">
              <a:xfrm>
                <a:off x="2160" y="3072"/>
                <a:ext cx="0" cy="336"/>
              </a:xfrm>
              <a:prstGeom prst="line">
                <a:avLst/>
              </a:prstGeom>
              <a:noFill/>
              <a:ln w="28575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Line 54"/>
              <p:cNvSpPr>
                <a:spLocks noChangeShapeType="1"/>
              </p:cNvSpPr>
              <p:nvPr/>
            </p:nvSpPr>
            <p:spPr bwMode="auto">
              <a:xfrm>
                <a:off x="2736" y="3408"/>
                <a:ext cx="0" cy="336"/>
              </a:xfrm>
              <a:prstGeom prst="line">
                <a:avLst/>
              </a:prstGeom>
              <a:noFill/>
              <a:ln w="28575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" name="Line 55"/>
              <p:cNvSpPr>
                <a:spLocks noChangeShapeType="1"/>
              </p:cNvSpPr>
              <p:nvPr/>
            </p:nvSpPr>
            <p:spPr bwMode="auto">
              <a:xfrm>
                <a:off x="3696" y="2688"/>
                <a:ext cx="0" cy="288"/>
              </a:xfrm>
              <a:prstGeom prst="line">
                <a:avLst/>
              </a:prstGeom>
              <a:noFill/>
              <a:ln w="28575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" name="Line 56"/>
              <p:cNvSpPr>
                <a:spLocks noChangeShapeType="1"/>
              </p:cNvSpPr>
              <p:nvPr/>
            </p:nvSpPr>
            <p:spPr bwMode="auto">
              <a:xfrm>
                <a:off x="3456" y="2544"/>
                <a:ext cx="0" cy="624"/>
              </a:xfrm>
              <a:prstGeom prst="line">
                <a:avLst/>
              </a:prstGeom>
              <a:noFill/>
              <a:ln w="28575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" name="Line 57"/>
              <p:cNvSpPr>
                <a:spLocks noChangeShapeType="1"/>
              </p:cNvSpPr>
              <p:nvPr/>
            </p:nvSpPr>
            <p:spPr bwMode="auto">
              <a:xfrm>
                <a:off x="2400" y="2880"/>
                <a:ext cx="0" cy="672"/>
              </a:xfrm>
              <a:prstGeom prst="line">
                <a:avLst/>
              </a:prstGeom>
              <a:noFill/>
              <a:ln w="28575">
                <a:solidFill>
                  <a:srgbClr val="00FF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6" name="Line 58"/>
            <p:cNvSpPr>
              <a:spLocks noChangeShapeType="1"/>
            </p:cNvSpPr>
            <p:nvPr/>
          </p:nvSpPr>
          <p:spPr bwMode="auto">
            <a:xfrm flipV="1">
              <a:off x="3936" y="2400"/>
              <a:ext cx="0" cy="384"/>
            </a:xfrm>
            <a:prstGeom prst="line">
              <a:avLst/>
            </a:prstGeom>
            <a:noFill/>
            <a:ln w="28575">
              <a:solidFill>
                <a:srgbClr val="00FF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2" name="Group 59"/>
          <p:cNvGrpSpPr>
            <a:grpSpLocks/>
          </p:cNvGrpSpPr>
          <p:nvPr/>
        </p:nvGrpSpPr>
        <p:grpSpPr bwMode="auto">
          <a:xfrm>
            <a:off x="2590800" y="1447800"/>
            <a:ext cx="2881313" cy="2057400"/>
            <a:chOff x="670" y="864"/>
            <a:chExt cx="1815" cy="1296"/>
          </a:xfrm>
        </p:grpSpPr>
        <p:sp>
          <p:nvSpPr>
            <p:cNvPr id="53" name="AutoShape 60"/>
            <p:cNvSpPr>
              <a:spLocks noChangeArrowheads="1"/>
            </p:cNvSpPr>
            <p:nvPr/>
          </p:nvSpPr>
          <p:spPr bwMode="auto">
            <a:xfrm rot="-2227490">
              <a:off x="670" y="1170"/>
              <a:ext cx="1815" cy="850"/>
            </a:xfrm>
            <a:prstGeom prst="parallelogram">
              <a:avLst>
                <a:gd name="adj" fmla="val 75842"/>
              </a:avLst>
            </a:prstGeom>
            <a:noFill/>
            <a:ln w="38100">
              <a:solidFill>
                <a:srgbClr val="333399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61"/>
            <p:cNvSpPr>
              <a:spLocks noChangeShapeType="1"/>
            </p:cNvSpPr>
            <p:nvPr/>
          </p:nvSpPr>
          <p:spPr bwMode="auto">
            <a:xfrm>
              <a:off x="1824" y="864"/>
              <a:ext cx="0" cy="768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62"/>
            <p:cNvSpPr>
              <a:spLocks noChangeShapeType="1"/>
            </p:cNvSpPr>
            <p:nvPr/>
          </p:nvSpPr>
          <p:spPr bwMode="auto">
            <a:xfrm flipH="1">
              <a:off x="1104" y="1632"/>
              <a:ext cx="720" cy="528"/>
            </a:xfrm>
            <a:prstGeom prst="line">
              <a:avLst/>
            </a:prstGeom>
            <a:noFill/>
            <a:ln w="3810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6" name="Text Box 71"/>
          <p:cNvSpPr txBox="1">
            <a:spLocks noChangeArrowheads="1"/>
          </p:cNvSpPr>
          <p:nvPr/>
        </p:nvSpPr>
        <p:spPr bwMode="auto">
          <a:xfrm>
            <a:off x="2286000" y="50292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996633"/>
                </a:solidFill>
              </a:rPr>
              <a:t>X</a:t>
            </a:r>
          </a:p>
        </p:txBody>
      </p:sp>
      <p:sp>
        <p:nvSpPr>
          <p:cNvPr id="57" name="Text Box 72"/>
          <p:cNvSpPr txBox="1">
            <a:spLocks noChangeArrowheads="1"/>
          </p:cNvSpPr>
          <p:nvPr/>
        </p:nvSpPr>
        <p:spPr bwMode="auto">
          <a:xfrm>
            <a:off x="8305800" y="4572000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996633"/>
                </a:solidFill>
                <a:latin typeface="Times New Roman" pitchFamily="18" charset="0"/>
              </a:rPr>
              <a:t>Y</a:t>
            </a:r>
          </a:p>
        </p:txBody>
      </p:sp>
      <p:sp>
        <p:nvSpPr>
          <p:cNvPr id="58" name="Text Box 73"/>
          <p:cNvSpPr txBox="1">
            <a:spLocks noChangeArrowheads="1"/>
          </p:cNvSpPr>
          <p:nvPr/>
        </p:nvSpPr>
        <p:spPr bwMode="auto">
          <a:xfrm>
            <a:off x="4572000" y="0"/>
            <a:ext cx="45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996633"/>
                </a:solidFill>
                <a:latin typeface="Times New Roman" pitchFamily="18" charset="0"/>
              </a:rPr>
              <a:t>Z</a:t>
            </a:r>
          </a:p>
        </p:txBody>
      </p:sp>
      <p:sp>
        <p:nvSpPr>
          <p:cNvPr id="59" name="Text Box 74"/>
          <p:cNvSpPr txBox="1">
            <a:spLocks noChangeArrowheads="1"/>
          </p:cNvSpPr>
          <p:nvPr/>
        </p:nvSpPr>
        <p:spPr bwMode="auto">
          <a:xfrm>
            <a:off x="4876800" y="2743200"/>
            <a:ext cx="381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 b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60" name="Text Box 75"/>
          <p:cNvSpPr txBox="1">
            <a:spLocks noChangeArrowheads="1"/>
          </p:cNvSpPr>
          <p:nvPr/>
        </p:nvSpPr>
        <p:spPr bwMode="auto">
          <a:xfrm>
            <a:off x="4800600" y="2667000"/>
            <a:ext cx="609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>
                <a:solidFill>
                  <a:srgbClr val="996633"/>
                </a:solidFill>
                <a:latin typeface="Times New Roman" pitchFamily="18" charset="0"/>
              </a:rPr>
              <a:t>O</a:t>
            </a:r>
          </a:p>
        </p:txBody>
      </p:sp>
      <p:sp>
        <p:nvSpPr>
          <p:cNvPr id="61" name="AutoShape 76"/>
          <p:cNvSpPr>
            <a:spLocks noChangeArrowheads="1"/>
          </p:cNvSpPr>
          <p:nvPr/>
        </p:nvSpPr>
        <p:spPr bwMode="auto">
          <a:xfrm>
            <a:off x="2627784" y="620688"/>
            <a:ext cx="1296516" cy="431825"/>
          </a:xfrm>
          <a:prstGeom prst="wedgeRectCallout">
            <a:avLst>
              <a:gd name="adj1" fmla="val 63325"/>
              <a:gd name="adj2" fmla="val 200238"/>
            </a:avLst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 dirty="0">
                <a:latin typeface="Times New Roman" pitchFamily="18" charset="0"/>
              </a:rPr>
              <a:t>主视图</a:t>
            </a:r>
          </a:p>
        </p:txBody>
      </p:sp>
      <p:sp>
        <p:nvSpPr>
          <p:cNvPr id="62" name="AutoShape 77"/>
          <p:cNvSpPr>
            <a:spLocks noChangeArrowheads="1"/>
          </p:cNvSpPr>
          <p:nvPr/>
        </p:nvSpPr>
        <p:spPr bwMode="auto">
          <a:xfrm>
            <a:off x="2438400" y="5943600"/>
            <a:ext cx="1485900" cy="509588"/>
          </a:xfrm>
          <a:prstGeom prst="wedgeRectCallout">
            <a:avLst>
              <a:gd name="adj1" fmla="val 125106"/>
              <a:gd name="adj2" fmla="val -120093"/>
            </a:avLst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 dirty="0">
                <a:latin typeface="Times New Roman" pitchFamily="18" charset="0"/>
              </a:rPr>
              <a:t>俯视图</a:t>
            </a:r>
          </a:p>
        </p:txBody>
      </p:sp>
      <p:sp>
        <p:nvSpPr>
          <p:cNvPr id="63" name="AutoShape 78"/>
          <p:cNvSpPr>
            <a:spLocks noChangeArrowheads="1"/>
          </p:cNvSpPr>
          <p:nvPr/>
        </p:nvSpPr>
        <p:spPr bwMode="auto">
          <a:xfrm>
            <a:off x="8458201" y="2348880"/>
            <a:ext cx="362272" cy="1224583"/>
          </a:xfrm>
          <a:prstGeom prst="wedgeRectCallout">
            <a:avLst>
              <a:gd name="adj1" fmla="val -253279"/>
              <a:gd name="adj2" fmla="val 22592"/>
            </a:avLst>
          </a:prstGeom>
          <a:solidFill>
            <a:srgbClr val="FFFF99"/>
          </a:solidFill>
          <a:ln w="9525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800" b="1" dirty="0">
                <a:latin typeface="Times New Roman" pitchFamily="18" charset="0"/>
              </a:rPr>
              <a:t>左</a:t>
            </a:r>
          </a:p>
          <a:p>
            <a:pPr algn="ctr"/>
            <a:r>
              <a:rPr lang="zh-CN" altLang="en-US" sz="2800" b="1" dirty="0">
                <a:latin typeface="Times New Roman" pitchFamily="18" charset="0"/>
              </a:rPr>
              <a:t>视</a:t>
            </a:r>
          </a:p>
          <a:p>
            <a:pPr algn="ctr"/>
            <a:r>
              <a:rPr lang="zh-CN" altLang="en-US" sz="2800" b="1" dirty="0">
                <a:latin typeface="Times New Roman" pitchFamily="18" charset="0"/>
              </a:rPr>
              <a:t>图</a:t>
            </a:r>
          </a:p>
        </p:txBody>
      </p:sp>
      <p:grpSp>
        <p:nvGrpSpPr>
          <p:cNvPr id="64" name="Group 88"/>
          <p:cNvGrpSpPr>
            <a:grpSpLocks/>
          </p:cNvGrpSpPr>
          <p:nvPr/>
        </p:nvGrpSpPr>
        <p:grpSpPr bwMode="auto">
          <a:xfrm>
            <a:off x="6781800" y="1828800"/>
            <a:ext cx="914400" cy="2057400"/>
            <a:chOff x="4272" y="1152"/>
            <a:chExt cx="576" cy="1296"/>
          </a:xfrm>
        </p:grpSpPr>
        <p:sp>
          <p:nvSpPr>
            <p:cNvPr id="65" name="Line 34"/>
            <p:cNvSpPr>
              <a:spLocks noChangeShapeType="1"/>
            </p:cNvSpPr>
            <p:nvPr/>
          </p:nvSpPr>
          <p:spPr bwMode="auto">
            <a:xfrm>
              <a:off x="4608" y="2304"/>
              <a:ext cx="240" cy="136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Line 35"/>
            <p:cNvSpPr>
              <a:spLocks noChangeShapeType="1"/>
            </p:cNvSpPr>
            <p:nvPr/>
          </p:nvSpPr>
          <p:spPr bwMode="auto">
            <a:xfrm flipV="1">
              <a:off x="4848" y="1488"/>
              <a:ext cx="0" cy="960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Line 36"/>
            <p:cNvSpPr>
              <a:spLocks noChangeShapeType="1"/>
            </p:cNvSpPr>
            <p:nvPr/>
          </p:nvSpPr>
          <p:spPr bwMode="auto">
            <a:xfrm flipH="1" flipV="1">
              <a:off x="4272" y="1152"/>
              <a:ext cx="576" cy="336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Line 37"/>
            <p:cNvSpPr>
              <a:spLocks noChangeShapeType="1"/>
            </p:cNvSpPr>
            <p:nvPr/>
          </p:nvSpPr>
          <p:spPr bwMode="auto">
            <a:xfrm>
              <a:off x="4272" y="1152"/>
              <a:ext cx="0" cy="336"/>
            </a:xfrm>
            <a:prstGeom prst="line">
              <a:avLst/>
            </a:prstGeom>
            <a:noFill/>
            <a:ln w="381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Line 86"/>
            <p:cNvSpPr>
              <a:spLocks noChangeShapeType="1"/>
            </p:cNvSpPr>
            <p:nvPr/>
          </p:nvSpPr>
          <p:spPr bwMode="auto">
            <a:xfrm>
              <a:off x="4464" y="1248"/>
              <a:ext cx="0" cy="336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Line 87"/>
            <p:cNvSpPr>
              <a:spLocks noChangeShapeType="1"/>
            </p:cNvSpPr>
            <p:nvPr/>
          </p:nvSpPr>
          <p:spPr bwMode="auto">
            <a:xfrm flipH="1" flipV="1">
              <a:off x="4608" y="2064"/>
              <a:ext cx="240" cy="144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71" name="Text Box 89"/>
          <p:cNvSpPr txBox="1">
            <a:spLocks noChangeArrowheads="1"/>
          </p:cNvSpPr>
          <p:nvPr/>
        </p:nvSpPr>
        <p:spPr bwMode="auto">
          <a:xfrm>
            <a:off x="179512" y="1124744"/>
            <a:ext cx="22320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正面投影</a:t>
            </a:r>
            <a:r>
              <a:rPr lang="en-US" altLang="zh-CN" sz="2400" b="1" dirty="0">
                <a:latin typeface="Times New Roman" pitchFamily="18" charset="0"/>
              </a:rPr>
              <a:t>—</a:t>
            </a:r>
            <a:r>
              <a:rPr lang="zh-CN" altLang="en-US" sz="2400" b="1" dirty="0">
                <a:latin typeface="Times New Roman" pitchFamily="18" charset="0"/>
              </a:rPr>
              <a:t>主视图</a:t>
            </a:r>
          </a:p>
        </p:txBody>
      </p:sp>
      <p:sp>
        <p:nvSpPr>
          <p:cNvPr id="72" name="Rectangle 91"/>
          <p:cNvSpPr>
            <a:spLocks noChangeArrowheads="1"/>
          </p:cNvSpPr>
          <p:nvPr/>
        </p:nvSpPr>
        <p:spPr bwMode="auto">
          <a:xfrm>
            <a:off x="179388" y="1962150"/>
            <a:ext cx="2592387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水平投影</a:t>
            </a:r>
            <a:r>
              <a:rPr lang="en-US" altLang="zh-CN" sz="2400" b="1" dirty="0">
                <a:latin typeface="Times New Roman" pitchFamily="18" charset="0"/>
              </a:rPr>
              <a:t>—</a:t>
            </a:r>
            <a:r>
              <a:rPr lang="zh-CN" altLang="en-US" sz="2400" b="1" dirty="0">
                <a:latin typeface="Times New Roman" pitchFamily="18" charset="0"/>
              </a:rPr>
              <a:t>俯视图</a:t>
            </a:r>
          </a:p>
        </p:txBody>
      </p:sp>
      <p:sp>
        <p:nvSpPr>
          <p:cNvPr id="73" name="Rectangle 92"/>
          <p:cNvSpPr>
            <a:spLocks noChangeArrowheads="1"/>
          </p:cNvSpPr>
          <p:nvPr/>
        </p:nvSpPr>
        <p:spPr bwMode="auto">
          <a:xfrm>
            <a:off x="179388" y="3141663"/>
            <a:ext cx="2411412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660066"/>
                </a:solidFill>
                <a:latin typeface="Times New Roman" pitchFamily="18" charset="0"/>
              </a:rPr>
              <a:t>侧面投影</a:t>
            </a:r>
            <a:r>
              <a:rPr lang="en-US" altLang="zh-CN" sz="2400" b="1" dirty="0">
                <a:solidFill>
                  <a:srgbClr val="660066"/>
                </a:solidFill>
                <a:latin typeface="Times New Roman" pitchFamily="18" charset="0"/>
              </a:rPr>
              <a:t>—</a:t>
            </a:r>
            <a:r>
              <a:rPr lang="zh-CN" altLang="en-US" sz="2400" b="1" dirty="0">
                <a:solidFill>
                  <a:srgbClr val="660066"/>
                </a:solidFill>
                <a:latin typeface="Times New Roman" pitchFamily="18" charset="0"/>
              </a:rPr>
              <a:t>左视图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9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utoUpdateAnimBg="0"/>
      <p:bldP spid="57" grpId="0" autoUpdateAnimBg="0"/>
      <p:bldP spid="58" grpId="0" autoUpdateAnimBg="0"/>
      <p:bldP spid="60" grpId="0" autoUpdateAnimBg="0"/>
      <p:bldP spid="61" grpId="0" animBg="1" autoUpdateAnimBg="0"/>
      <p:bldP spid="62" grpId="0" animBg="1" autoUpdateAnimBg="0"/>
      <p:bldP spid="63" grpId="0" animBg="1" autoUpdateAnimBg="0"/>
      <p:bldP spid="71" grpId="0" autoUpdateAnimBg="0"/>
      <p:bldP spid="72" grpId="0" autoUpdateAnimBg="0"/>
      <p:bldP spid="73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051720" y="1052736"/>
            <a:ext cx="2448942" cy="194431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5715000" y="5867400"/>
            <a:ext cx="381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800">
                <a:solidFill>
                  <a:srgbClr val="996633"/>
                </a:solidFill>
                <a:latin typeface="Times New Roman" pitchFamily="18" charset="0"/>
              </a:rPr>
              <a:t>X</a:t>
            </a:r>
          </a:p>
        </p:txBody>
      </p:sp>
      <p:sp>
        <p:nvSpPr>
          <p:cNvPr id="4" name="Text Box 7"/>
          <p:cNvSpPr txBox="1">
            <a:spLocks noChangeArrowheads="1"/>
          </p:cNvSpPr>
          <p:nvPr/>
        </p:nvSpPr>
        <p:spPr bwMode="auto">
          <a:xfrm>
            <a:off x="8153400" y="5791200"/>
            <a:ext cx="3810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996633"/>
                </a:solidFill>
                <a:latin typeface="Times New Roman" pitchFamily="18" charset="0"/>
              </a:rPr>
              <a:t>Y</a:t>
            </a:r>
          </a:p>
        </p:txBody>
      </p:sp>
      <p:sp>
        <p:nvSpPr>
          <p:cNvPr id="5" name="Text Box 9"/>
          <p:cNvSpPr txBox="1">
            <a:spLocks noChangeArrowheads="1"/>
          </p:cNvSpPr>
          <p:nvPr/>
        </p:nvSpPr>
        <p:spPr bwMode="auto">
          <a:xfrm>
            <a:off x="6437313" y="3990975"/>
            <a:ext cx="59531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>
                <a:solidFill>
                  <a:srgbClr val="996633"/>
                </a:solidFill>
                <a:latin typeface="Times New Roman" pitchFamily="18" charset="0"/>
              </a:rPr>
              <a:t>Z</a:t>
            </a:r>
          </a:p>
        </p:txBody>
      </p:sp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499992" y="1052736"/>
            <a:ext cx="2088232" cy="1944216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4499992" y="2924944"/>
            <a:ext cx="7127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</a:rPr>
              <a:t>O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2051721" y="980728"/>
            <a:ext cx="14401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itchFamily="18" charset="0"/>
              </a:rPr>
              <a:t>V</a:t>
            </a:r>
          </a:p>
        </p:txBody>
      </p:sp>
      <p:sp>
        <p:nvSpPr>
          <p:cNvPr id="9" name="Text Box 15"/>
          <p:cNvSpPr txBox="1">
            <a:spLocks noChangeArrowheads="1"/>
          </p:cNvSpPr>
          <p:nvPr/>
        </p:nvSpPr>
        <p:spPr bwMode="auto">
          <a:xfrm>
            <a:off x="6228184" y="1052736"/>
            <a:ext cx="5173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itchFamily="18" charset="0"/>
              </a:rPr>
              <a:t>W</a:t>
            </a:r>
          </a:p>
        </p:txBody>
      </p:sp>
      <p:sp>
        <p:nvSpPr>
          <p:cNvPr id="10" name="Text Box 16"/>
          <p:cNvSpPr txBox="1">
            <a:spLocks noChangeArrowheads="1"/>
          </p:cNvSpPr>
          <p:nvPr/>
        </p:nvSpPr>
        <p:spPr bwMode="auto">
          <a:xfrm>
            <a:off x="1547664" y="2780928"/>
            <a:ext cx="50405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</a:rPr>
              <a:t>X</a:t>
            </a:r>
          </a:p>
        </p:txBody>
      </p:sp>
      <p:sp>
        <p:nvSpPr>
          <p:cNvPr id="11" name="Text Box 17"/>
          <p:cNvSpPr txBox="1">
            <a:spLocks noChangeArrowheads="1"/>
          </p:cNvSpPr>
          <p:nvPr/>
        </p:nvSpPr>
        <p:spPr bwMode="auto">
          <a:xfrm>
            <a:off x="4283968" y="620688"/>
            <a:ext cx="57626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</a:rPr>
              <a:t>Z</a:t>
            </a:r>
          </a:p>
        </p:txBody>
      </p:sp>
      <p:sp>
        <p:nvSpPr>
          <p:cNvPr id="12" name="Text Box 18"/>
          <p:cNvSpPr txBox="1">
            <a:spLocks noChangeArrowheads="1"/>
          </p:cNvSpPr>
          <p:nvPr/>
        </p:nvSpPr>
        <p:spPr bwMode="auto">
          <a:xfrm>
            <a:off x="4283968" y="4797152"/>
            <a:ext cx="95408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</a:rPr>
              <a:t>Y</a:t>
            </a:r>
            <a:r>
              <a:rPr lang="en-US" altLang="zh-CN" sz="1600" dirty="0">
                <a:solidFill>
                  <a:schemeClr val="tx1"/>
                </a:solidFill>
                <a:latin typeface="Times New Roman" pitchFamily="18" charset="0"/>
              </a:rPr>
              <a:t>H</a:t>
            </a:r>
            <a:endParaRPr lang="en-US" altLang="zh-CN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6588224" y="2924944"/>
            <a:ext cx="9175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dirty="0">
                <a:solidFill>
                  <a:schemeClr val="tx1"/>
                </a:solidFill>
                <a:latin typeface="Times New Roman" pitchFamily="18" charset="0"/>
              </a:rPr>
              <a:t>Y</a:t>
            </a:r>
            <a:r>
              <a:rPr lang="en-US" altLang="zh-CN" sz="1600" dirty="0">
                <a:solidFill>
                  <a:schemeClr val="tx1"/>
                </a:solidFill>
                <a:latin typeface="Times New Roman" pitchFamily="18" charset="0"/>
              </a:rPr>
              <a:t>W</a:t>
            </a:r>
            <a:endParaRPr lang="en-US" altLang="zh-CN" dirty="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2051720" y="2996952"/>
            <a:ext cx="2448272" cy="1872208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5" name="Group 25"/>
          <p:cNvGrpSpPr>
            <a:grpSpLocks/>
          </p:cNvGrpSpPr>
          <p:nvPr/>
        </p:nvGrpSpPr>
        <p:grpSpPr bwMode="auto">
          <a:xfrm>
            <a:off x="2339752" y="1268760"/>
            <a:ext cx="1903413" cy="1397000"/>
            <a:chOff x="2064" y="1056"/>
            <a:chExt cx="768" cy="672"/>
          </a:xfrm>
        </p:grpSpPr>
        <p:sp>
          <p:nvSpPr>
            <p:cNvPr id="16" name="Rectangle 20"/>
            <p:cNvSpPr>
              <a:spLocks noChangeArrowheads="1"/>
            </p:cNvSpPr>
            <p:nvPr/>
          </p:nvSpPr>
          <p:spPr bwMode="auto">
            <a:xfrm>
              <a:off x="2064" y="1056"/>
              <a:ext cx="768" cy="672"/>
            </a:xfrm>
            <a:prstGeom prst="rect">
              <a:avLst/>
            </a:prstGeom>
            <a:solidFill>
              <a:srgbClr val="FFFFCC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21"/>
            <p:cNvSpPr>
              <a:spLocks noChangeShapeType="1"/>
            </p:cNvSpPr>
            <p:nvPr/>
          </p:nvSpPr>
          <p:spPr bwMode="auto">
            <a:xfrm>
              <a:off x="2640" y="1056"/>
              <a:ext cx="0" cy="48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2"/>
            <p:cNvSpPr>
              <a:spLocks noChangeShapeType="1"/>
            </p:cNvSpPr>
            <p:nvPr/>
          </p:nvSpPr>
          <p:spPr bwMode="auto">
            <a:xfrm flipH="1">
              <a:off x="2064" y="1536"/>
              <a:ext cx="57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30"/>
          <p:cNvGrpSpPr>
            <a:grpSpLocks/>
          </p:cNvGrpSpPr>
          <p:nvPr/>
        </p:nvGrpSpPr>
        <p:grpSpPr bwMode="auto">
          <a:xfrm>
            <a:off x="2339752" y="3212976"/>
            <a:ext cx="1903413" cy="1368425"/>
            <a:chOff x="2064" y="2448"/>
            <a:chExt cx="768" cy="528"/>
          </a:xfrm>
        </p:grpSpPr>
        <p:sp>
          <p:nvSpPr>
            <p:cNvPr id="20" name="Rectangle 26"/>
            <p:cNvSpPr>
              <a:spLocks noChangeArrowheads="1"/>
            </p:cNvSpPr>
            <p:nvPr/>
          </p:nvSpPr>
          <p:spPr bwMode="auto">
            <a:xfrm>
              <a:off x="2064" y="2448"/>
              <a:ext cx="768" cy="528"/>
            </a:xfrm>
            <a:prstGeom prst="rect">
              <a:avLst/>
            </a:prstGeom>
            <a:solidFill>
              <a:srgbClr val="CCFFCC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27"/>
            <p:cNvSpPr>
              <a:spLocks noChangeShapeType="1"/>
            </p:cNvSpPr>
            <p:nvPr/>
          </p:nvSpPr>
          <p:spPr bwMode="auto">
            <a:xfrm>
              <a:off x="2064" y="2592"/>
              <a:ext cx="576" cy="384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aphicFrame>
        <p:nvGraphicFramePr>
          <p:cNvPr id="22" name="Object 29"/>
          <p:cNvGraphicFramePr>
            <a:graphicFrameLocks noChangeAspect="1"/>
          </p:cNvGraphicFramePr>
          <p:nvPr/>
        </p:nvGraphicFramePr>
        <p:xfrm>
          <a:off x="5220072" y="3501008"/>
          <a:ext cx="3528391" cy="2751692"/>
        </p:xfrm>
        <a:graphic>
          <a:graphicData uri="http://schemas.openxmlformats.org/presentationml/2006/ole">
            <p:oleObj spid="_x0000_s23554" name="Slide" r:id="rId3" imgW="4572000" imgH="3429000" progId="PowerPoint.Slide.8">
              <p:embed/>
            </p:oleObj>
          </a:graphicData>
        </a:graphic>
      </p:graphicFrame>
      <p:grpSp>
        <p:nvGrpSpPr>
          <p:cNvPr id="23" name="Group 33"/>
          <p:cNvGrpSpPr>
            <a:grpSpLocks/>
          </p:cNvGrpSpPr>
          <p:nvPr/>
        </p:nvGrpSpPr>
        <p:grpSpPr bwMode="auto">
          <a:xfrm>
            <a:off x="4932040" y="1268760"/>
            <a:ext cx="1309687" cy="1397000"/>
            <a:chOff x="3552" y="1056"/>
            <a:chExt cx="528" cy="672"/>
          </a:xfrm>
        </p:grpSpPr>
        <p:sp>
          <p:nvSpPr>
            <p:cNvPr id="24" name="Rectangle 28"/>
            <p:cNvSpPr>
              <a:spLocks noChangeArrowheads="1"/>
            </p:cNvSpPr>
            <p:nvPr/>
          </p:nvSpPr>
          <p:spPr bwMode="auto">
            <a:xfrm>
              <a:off x="3552" y="1056"/>
              <a:ext cx="528" cy="672"/>
            </a:xfrm>
            <a:prstGeom prst="rect">
              <a:avLst/>
            </a:prstGeom>
            <a:solidFill>
              <a:srgbClr val="CCFFCC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31"/>
            <p:cNvSpPr>
              <a:spLocks noChangeShapeType="1"/>
            </p:cNvSpPr>
            <p:nvPr/>
          </p:nvSpPr>
          <p:spPr bwMode="auto">
            <a:xfrm>
              <a:off x="3696" y="1056"/>
              <a:ext cx="0" cy="48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Line 32"/>
            <p:cNvSpPr>
              <a:spLocks noChangeShapeType="1"/>
            </p:cNvSpPr>
            <p:nvPr/>
          </p:nvSpPr>
          <p:spPr bwMode="auto">
            <a:xfrm>
              <a:off x="3696" y="1536"/>
              <a:ext cx="384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7" name="Text Box 14"/>
          <p:cNvSpPr txBox="1">
            <a:spLocks noChangeArrowheads="1"/>
          </p:cNvSpPr>
          <p:nvPr/>
        </p:nvSpPr>
        <p:spPr bwMode="auto">
          <a:xfrm>
            <a:off x="1979712" y="4397042"/>
            <a:ext cx="28870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dirty="0">
                <a:solidFill>
                  <a:schemeClr val="tx1"/>
                </a:solidFill>
                <a:latin typeface="Times New Roman" pitchFamily="18" charset="0"/>
              </a:rPr>
              <a:t>H</a:t>
            </a:r>
          </a:p>
        </p:txBody>
      </p:sp>
      <p:sp>
        <p:nvSpPr>
          <p:cNvPr id="31" name="矩形 30"/>
          <p:cNvSpPr/>
          <p:nvPr/>
        </p:nvSpPr>
        <p:spPr>
          <a:xfrm>
            <a:off x="251520" y="260648"/>
            <a:ext cx="2448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800000"/>
                </a:solidFill>
              </a:rPr>
              <a:t>3. </a:t>
            </a:r>
            <a:r>
              <a:rPr lang="zh-CN" altLang="en-US" sz="2800" b="1" dirty="0" smtClean="0">
                <a:solidFill>
                  <a:srgbClr val="800000"/>
                </a:solidFill>
              </a:rPr>
              <a:t>形成三视图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3"/>
          <p:cNvGraphicFramePr>
            <a:graphicFrameLocks noChangeAspect="1"/>
          </p:cNvGraphicFramePr>
          <p:nvPr/>
        </p:nvGraphicFramePr>
        <p:xfrm>
          <a:off x="5004048" y="3356992"/>
          <a:ext cx="3672408" cy="2844124"/>
        </p:xfrm>
        <a:graphic>
          <a:graphicData uri="http://schemas.openxmlformats.org/presentationml/2006/ole">
            <p:oleObj spid="_x0000_s24578" name="Slide" r:id="rId4" imgW="4572000" imgH="3429000" progId="PowerPoint.Slide.8">
              <p:embed/>
            </p:oleObj>
          </a:graphicData>
        </a:graphic>
      </p:graphicFrame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1691680" y="1124744"/>
            <a:ext cx="1872208" cy="1296814"/>
            <a:chOff x="2064" y="1056"/>
            <a:chExt cx="768" cy="672"/>
          </a:xfrm>
        </p:grpSpPr>
        <p:sp>
          <p:nvSpPr>
            <p:cNvPr id="4" name="Rectangle 5"/>
            <p:cNvSpPr>
              <a:spLocks noChangeArrowheads="1"/>
            </p:cNvSpPr>
            <p:nvPr/>
          </p:nvSpPr>
          <p:spPr bwMode="auto">
            <a:xfrm>
              <a:off x="2064" y="1056"/>
              <a:ext cx="768" cy="672"/>
            </a:xfrm>
            <a:prstGeom prst="rect">
              <a:avLst/>
            </a:prstGeom>
            <a:solidFill>
              <a:srgbClr val="FFFFCC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2640" y="1056"/>
              <a:ext cx="0" cy="48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 flipH="1">
              <a:off x="2064" y="1536"/>
              <a:ext cx="576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7" name="Group 8"/>
          <p:cNvGrpSpPr>
            <a:grpSpLocks/>
          </p:cNvGrpSpPr>
          <p:nvPr/>
        </p:nvGrpSpPr>
        <p:grpSpPr bwMode="auto">
          <a:xfrm>
            <a:off x="1691681" y="3284981"/>
            <a:ext cx="1872047" cy="1094514"/>
            <a:chOff x="2064" y="2448"/>
            <a:chExt cx="832" cy="573"/>
          </a:xfrm>
        </p:grpSpPr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2064" y="2448"/>
              <a:ext cx="832" cy="565"/>
            </a:xfrm>
            <a:prstGeom prst="rect">
              <a:avLst/>
            </a:prstGeom>
            <a:solidFill>
              <a:srgbClr val="CCFFCC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10"/>
            <p:cNvSpPr>
              <a:spLocks noChangeShapeType="1"/>
            </p:cNvSpPr>
            <p:nvPr/>
          </p:nvSpPr>
          <p:spPr bwMode="auto">
            <a:xfrm>
              <a:off x="2064" y="2599"/>
              <a:ext cx="608" cy="42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4716016" y="1124744"/>
            <a:ext cx="1224136" cy="1296144"/>
            <a:chOff x="3552" y="1056"/>
            <a:chExt cx="528" cy="672"/>
          </a:xfrm>
        </p:grpSpPr>
        <p:sp>
          <p:nvSpPr>
            <p:cNvPr id="11" name="Rectangle 12"/>
            <p:cNvSpPr>
              <a:spLocks noChangeArrowheads="1"/>
            </p:cNvSpPr>
            <p:nvPr/>
          </p:nvSpPr>
          <p:spPr bwMode="auto">
            <a:xfrm>
              <a:off x="3552" y="1056"/>
              <a:ext cx="528" cy="672"/>
            </a:xfrm>
            <a:prstGeom prst="rect">
              <a:avLst/>
            </a:prstGeom>
            <a:solidFill>
              <a:srgbClr val="CCFFCC"/>
            </a:solidFill>
            <a:ln w="38100">
              <a:solidFill>
                <a:schemeClr val="accent2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3696" y="1056"/>
              <a:ext cx="0" cy="48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3696" y="1536"/>
              <a:ext cx="384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4" name="AutoShape 16"/>
          <p:cNvSpPr>
            <a:spLocks noChangeArrowheads="1"/>
          </p:cNvSpPr>
          <p:nvPr/>
        </p:nvSpPr>
        <p:spPr bwMode="auto">
          <a:xfrm>
            <a:off x="5508104" y="5517232"/>
            <a:ext cx="936104" cy="432048"/>
          </a:xfrm>
          <a:prstGeom prst="wedgeRectCallout">
            <a:avLst>
              <a:gd name="adj1" fmla="val 74481"/>
              <a:gd name="adj2" fmla="val -261311"/>
            </a:avLst>
          </a:prstGeom>
          <a:solidFill>
            <a:srgbClr val="FFFF99"/>
          </a:solidFill>
          <a:ln w="127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 dirty="0">
                <a:latin typeface="Times New Roman" pitchFamily="18" charset="0"/>
              </a:rPr>
              <a:t>长 度</a:t>
            </a:r>
          </a:p>
        </p:txBody>
      </p:sp>
      <p:sp>
        <p:nvSpPr>
          <p:cNvPr id="15" name="AutoShape 19"/>
          <p:cNvSpPr>
            <a:spLocks noChangeArrowheads="1"/>
          </p:cNvSpPr>
          <p:nvPr/>
        </p:nvSpPr>
        <p:spPr bwMode="auto">
          <a:xfrm>
            <a:off x="7740352" y="5877272"/>
            <a:ext cx="1007814" cy="431378"/>
          </a:xfrm>
          <a:prstGeom prst="wedgeRectCallout">
            <a:avLst>
              <a:gd name="adj1" fmla="val -18824"/>
              <a:gd name="adj2" fmla="val -277940"/>
            </a:avLst>
          </a:prstGeom>
          <a:solidFill>
            <a:srgbClr val="FFFF99"/>
          </a:solidFill>
          <a:ln w="127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 dirty="0">
                <a:latin typeface="Times New Roman" pitchFamily="18" charset="0"/>
              </a:rPr>
              <a:t>宽 度</a:t>
            </a:r>
          </a:p>
        </p:txBody>
      </p:sp>
      <p:sp>
        <p:nvSpPr>
          <p:cNvPr id="16" name="AutoShape 20"/>
          <p:cNvSpPr>
            <a:spLocks noChangeArrowheads="1"/>
          </p:cNvSpPr>
          <p:nvPr/>
        </p:nvSpPr>
        <p:spPr bwMode="auto">
          <a:xfrm>
            <a:off x="7164288" y="2708920"/>
            <a:ext cx="1223963" cy="504651"/>
          </a:xfrm>
          <a:prstGeom prst="wedgeRectCallout">
            <a:avLst>
              <a:gd name="adj1" fmla="val -72181"/>
              <a:gd name="adj2" fmla="val 279583"/>
            </a:avLst>
          </a:prstGeom>
          <a:solidFill>
            <a:srgbClr val="FFFF99"/>
          </a:solidFill>
          <a:ln w="12700">
            <a:solidFill>
              <a:srgbClr val="FF9900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lang="zh-CN" altLang="en-US" sz="2400" b="1" dirty="0">
                <a:latin typeface="Times New Roman" pitchFamily="18" charset="0"/>
              </a:rPr>
              <a:t>高 度</a:t>
            </a:r>
          </a:p>
        </p:txBody>
      </p:sp>
      <p:sp>
        <p:nvSpPr>
          <p:cNvPr id="17" name="Line 21"/>
          <p:cNvSpPr>
            <a:spLocks noChangeShapeType="1"/>
          </p:cNvSpPr>
          <p:nvPr/>
        </p:nvSpPr>
        <p:spPr bwMode="auto">
          <a:xfrm>
            <a:off x="1691680" y="2420888"/>
            <a:ext cx="0" cy="914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8" name="Line 22"/>
          <p:cNvSpPr>
            <a:spLocks noChangeShapeType="1"/>
          </p:cNvSpPr>
          <p:nvPr/>
        </p:nvSpPr>
        <p:spPr bwMode="auto">
          <a:xfrm>
            <a:off x="3563888" y="2348880"/>
            <a:ext cx="0" cy="9144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" name="Line 23"/>
          <p:cNvSpPr>
            <a:spLocks noChangeShapeType="1"/>
          </p:cNvSpPr>
          <p:nvPr/>
        </p:nvSpPr>
        <p:spPr bwMode="auto">
          <a:xfrm>
            <a:off x="3059832" y="2060848"/>
            <a:ext cx="0" cy="2304256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" name="Text Box 24"/>
          <p:cNvSpPr txBox="1">
            <a:spLocks noChangeArrowheads="1"/>
          </p:cNvSpPr>
          <p:nvPr/>
        </p:nvSpPr>
        <p:spPr bwMode="auto">
          <a:xfrm>
            <a:off x="683568" y="4869160"/>
            <a:ext cx="365601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主、俯视图长对正</a:t>
            </a:r>
          </a:p>
        </p:txBody>
      </p:sp>
      <p:sp>
        <p:nvSpPr>
          <p:cNvPr id="21" name="Line 25"/>
          <p:cNvSpPr>
            <a:spLocks noChangeShapeType="1"/>
          </p:cNvSpPr>
          <p:nvPr/>
        </p:nvSpPr>
        <p:spPr bwMode="auto">
          <a:xfrm flipV="1">
            <a:off x="3563888" y="1124744"/>
            <a:ext cx="1223962" cy="63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" name="Line 26"/>
          <p:cNvSpPr>
            <a:spLocks noChangeShapeType="1"/>
          </p:cNvSpPr>
          <p:nvPr/>
        </p:nvSpPr>
        <p:spPr bwMode="auto">
          <a:xfrm>
            <a:off x="3563888" y="2420888"/>
            <a:ext cx="1295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" name="Line 27"/>
          <p:cNvSpPr>
            <a:spLocks noChangeShapeType="1"/>
          </p:cNvSpPr>
          <p:nvPr/>
        </p:nvSpPr>
        <p:spPr bwMode="auto">
          <a:xfrm flipV="1">
            <a:off x="3131840" y="2060848"/>
            <a:ext cx="1584325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4" name="Text Box 28"/>
          <p:cNvSpPr txBox="1">
            <a:spLocks noChangeArrowheads="1"/>
          </p:cNvSpPr>
          <p:nvPr/>
        </p:nvSpPr>
        <p:spPr bwMode="auto">
          <a:xfrm>
            <a:off x="684213" y="5300663"/>
            <a:ext cx="35115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主、左视图高平齐</a:t>
            </a:r>
          </a:p>
        </p:txBody>
      </p:sp>
      <p:sp>
        <p:nvSpPr>
          <p:cNvPr id="25" name="Line 29"/>
          <p:cNvSpPr>
            <a:spLocks noChangeShapeType="1"/>
          </p:cNvSpPr>
          <p:nvPr/>
        </p:nvSpPr>
        <p:spPr bwMode="auto">
          <a:xfrm>
            <a:off x="990724" y="3276600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6" name="Line 30"/>
          <p:cNvSpPr>
            <a:spLocks noChangeShapeType="1"/>
          </p:cNvSpPr>
          <p:nvPr/>
        </p:nvSpPr>
        <p:spPr bwMode="auto">
          <a:xfrm>
            <a:off x="971600" y="4365104"/>
            <a:ext cx="762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7" name="Line 31"/>
          <p:cNvSpPr>
            <a:spLocks noChangeShapeType="1"/>
          </p:cNvSpPr>
          <p:nvPr/>
        </p:nvSpPr>
        <p:spPr bwMode="auto">
          <a:xfrm flipH="1">
            <a:off x="1115616" y="3284984"/>
            <a:ext cx="0" cy="108012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8" name="Line 32"/>
          <p:cNvSpPr>
            <a:spLocks noChangeShapeType="1"/>
          </p:cNvSpPr>
          <p:nvPr/>
        </p:nvSpPr>
        <p:spPr bwMode="auto">
          <a:xfrm>
            <a:off x="4716016" y="2348880"/>
            <a:ext cx="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" name="Line 33"/>
          <p:cNvSpPr>
            <a:spLocks noChangeShapeType="1"/>
          </p:cNvSpPr>
          <p:nvPr/>
        </p:nvSpPr>
        <p:spPr bwMode="auto">
          <a:xfrm>
            <a:off x="5940152" y="2420888"/>
            <a:ext cx="0" cy="762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" name="Line 34"/>
          <p:cNvSpPr>
            <a:spLocks noChangeShapeType="1"/>
          </p:cNvSpPr>
          <p:nvPr/>
        </p:nvSpPr>
        <p:spPr bwMode="auto">
          <a:xfrm>
            <a:off x="4716016" y="2996952"/>
            <a:ext cx="1219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" name="Line 36"/>
          <p:cNvSpPr>
            <a:spLocks noChangeShapeType="1"/>
          </p:cNvSpPr>
          <p:nvPr/>
        </p:nvSpPr>
        <p:spPr bwMode="auto">
          <a:xfrm flipH="1">
            <a:off x="1066924" y="3886200"/>
            <a:ext cx="152400" cy="76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2" name="Line 37"/>
          <p:cNvSpPr>
            <a:spLocks noChangeShapeType="1"/>
          </p:cNvSpPr>
          <p:nvPr/>
        </p:nvSpPr>
        <p:spPr bwMode="auto">
          <a:xfrm>
            <a:off x="5321424" y="2927350"/>
            <a:ext cx="76200" cy="1905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" name="Line 38"/>
          <p:cNvSpPr>
            <a:spLocks noChangeShapeType="1"/>
          </p:cNvSpPr>
          <p:nvPr/>
        </p:nvSpPr>
        <p:spPr bwMode="auto">
          <a:xfrm>
            <a:off x="1371724" y="3606800"/>
            <a:ext cx="3810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4" name="Line 39"/>
          <p:cNvSpPr>
            <a:spLocks noChangeShapeType="1"/>
          </p:cNvSpPr>
          <p:nvPr/>
        </p:nvSpPr>
        <p:spPr bwMode="auto">
          <a:xfrm flipH="1">
            <a:off x="1447924" y="3276600"/>
            <a:ext cx="0" cy="317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5" name="Line 40"/>
          <p:cNvSpPr>
            <a:spLocks noChangeShapeType="1"/>
          </p:cNvSpPr>
          <p:nvPr/>
        </p:nvSpPr>
        <p:spPr bwMode="auto">
          <a:xfrm>
            <a:off x="5076056" y="1988840"/>
            <a:ext cx="0" cy="8382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6" name="Line 41"/>
          <p:cNvSpPr>
            <a:spLocks noChangeShapeType="1"/>
          </p:cNvSpPr>
          <p:nvPr/>
        </p:nvSpPr>
        <p:spPr bwMode="auto">
          <a:xfrm>
            <a:off x="4716016" y="2636912"/>
            <a:ext cx="36004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37" name="Group 46"/>
          <p:cNvGrpSpPr>
            <a:grpSpLocks/>
          </p:cNvGrpSpPr>
          <p:nvPr/>
        </p:nvGrpSpPr>
        <p:grpSpPr bwMode="auto">
          <a:xfrm flipH="1">
            <a:off x="1371724" y="3352800"/>
            <a:ext cx="152400" cy="152400"/>
            <a:chOff x="1680" y="2112"/>
            <a:chExt cx="96" cy="96"/>
          </a:xfrm>
        </p:grpSpPr>
        <p:sp>
          <p:nvSpPr>
            <p:cNvPr id="38" name="Line 42"/>
            <p:cNvSpPr>
              <a:spLocks noChangeShapeType="1"/>
            </p:cNvSpPr>
            <p:nvPr/>
          </p:nvSpPr>
          <p:spPr bwMode="auto">
            <a:xfrm>
              <a:off x="1680" y="2112"/>
              <a:ext cx="96" cy="4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Line 43"/>
            <p:cNvSpPr>
              <a:spLocks noChangeShapeType="1"/>
            </p:cNvSpPr>
            <p:nvPr/>
          </p:nvSpPr>
          <p:spPr bwMode="auto">
            <a:xfrm>
              <a:off x="1680" y="2160"/>
              <a:ext cx="96" cy="48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0" name="Group 47"/>
          <p:cNvGrpSpPr>
            <a:grpSpLocks/>
          </p:cNvGrpSpPr>
          <p:nvPr/>
        </p:nvGrpSpPr>
        <p:grpSpPr bwMode="auto">
          <a:xfrm>
            <a:off x="4856305" y="2546350"/>
            <a:ext cx="160338" cy="228600"/>
            <a:chOff x="3739" y="1608"/>
            <a:chExt cx="101" cy="144"/>
          </a:xfrm>
        </p:grpSpPr>
        <p:sp>
          <p:nvSpPr>
            <p:cNvPr id="41" name="Line 44"/>
            <p:cNvSpPr>
              <a:spLocks noChangeShapeType="1"/>
            </p:cNvSpPr>
            <p:nvPr/>
          </p:nvSpPr>
          <p:spPr bwMode="auto">
            <a:xfrm>
              <a:off x="3739" y="1608"/>
              <a:ext cx="48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Line 45"/>
            <p:cNvSpPr>
              <a:spLocks noChangeShapeType="1"/>
            </p:cNvSpPr>
            <p:nvPr/>
          </p:nvSpPr>
          <p:spPr bwMode="auto">
            <a:xfrm>
              <a:off x="3792" y="1608"/>
              <a:ext cx="48" cy="144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" name="Text Box 48"/>
          <p:cNvSpPr txBox="1">
            <a:spLocks noChangeArrowheads="1"/>
          </p:cNvSpPr>
          <p:nvPr/>
        </p:nvSpPr>
        <p:spPr bwMode="auto">
          <a:xfrm>
            <a:off x="683568" y="5805264"/>
            <a:ext cx="359251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Times New Roman" pitchFamily="18" charset="0"/>
              </a:rPr>
              <a:t>俯、左视图宽相等</a:t>
            </a:r>
          </a:p>
        </p:txBody>
      </p:sp>
      <p:sp>
        <p:nvSpPr>
          <p:cNvPr id="44" name="AutoShape 49"/>
          <p:cNvSpPr>
            <a:spLocks/>
          </p:cNvSpPr>
          <p:nvPr/>
        </p:nvSpPr>
        <p:spPr bwMode="auto">
          <a:xfrm>
            <a:off x="3347865" y="5013177"/>
            <a:ext cx="216024" cy="1152128"/>
          </a:xfrm>
          <a:prstGeom prst="rightBrace">
            <a:avLst>
              <a:gd name="adj1" fmla="val 41529"/>
              <a:gd name="adj2" fmla="val 52778"/>
            </a:avLst>
          </a:prstGeom>
          <a:noFill/>
          <a:ln w="28575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Text Box 50"/>
          <p:cNvSpPr txBox="1">
            <a:spLocks noChangeArrowheads="1"/>
          </p:cNvSpPr>
          <p:nvPr/>
        </p:nvSpPr>
        <p:spPr bwMode="auto">
          <a:xfrm>
            <a:off x="3635896" y="4797152"/>
            <a:ext cx="53340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dirty="0">
                <a:solidFill>
                  <a:srgbClr val="800000"/>
                </a:solidFill>
                <a:latin typeface="Times New Roman" pitchFamily="18" charset="0"/>
              </a:rPr>
              <a:t>三等规律</a:t>
            </a:r>
            <a:r>
              <a:rPr lang="zh-CN" altLang="en-US" sz="2400" dirty="0">
                <a:solidFill>
                  <a:srgbClr val="FF0000"/>
                </a:solidFill>
                <a:latin typeface="Times New Roman" pitchFamily="18" charset="0"/>
              </a:rPr>
              <a:t>      </a:t>
            </a:r>
          </a:p>
        </p:txBody>
      </p:sp>
      <p:grpSp>
        <p:nvGrpSpPr>
          <p:cNvPr id="46" name="Group 57"/>
          <p:cNvGrpSpPr>
            <a:grpSpLocks/>
          </p:cNvGrpSpPr>
          <p:nvPr/>
        </p:nvGrpSpPr>
        <p:grpSpPr bwMode="auto">
          <a:xfrm>
            <a:off x="1691506" y="2492375"/>
            <a:ext cx="1872382" cy="576263"/>
            <a:chOff x="975" y="1570"/>
            <a:chExt cx="1134" cy="363"/>
          </a:xfrm>
        </p:grpSpPr>
        <p:sp>
          <p:nvSpPr>
            <p:cNvPr id="47" name="Line 51"/>
            <p:cNvSpPr>
              <a:spLocks noChangeShapeType="1"/>
            </p:cNvSpPr>
            <p:nvPr/>
          </p:nvSpPr>
          <p:spPr bwMode="auto">
            <a:xfrm>
              <a:off x="975" y="1933"/>
              <a:ext cx="113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Text Box 52"/>
            <p:cNvSpPr txBox="1">
              <a:spLocks noChangeArrowheads="1"/>
            </p:cNvSpPr>
            <p:nvPr/>
          </p:nvSpPr>
          <p:spPr bwMode="auto">
            <a:xfrm>
              <a:off x="1338" y="1570"/>
              <a:ext cx="49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latin typeface="Times New Roman" pitchFamily="18" charset="0"/>
                </a:rPr>
                <a:t>长</a:t>
              </a:r>
            </a:p>
          </p:txBody>
        </p:sp>
      </p:grpSp>
      <p:grpSp>
        <p:nvGrpSpPr>
          <p:cNvPr id="49" name="Group 58"/>
          <p:cNvGrpSpPr>
            <a:grpSpLocks/>
          </p:cNvGrpSpPr>
          <p:nvPr/>
        </p:nvGrpSpPr>
        <p:grpSpPr bwMode="auto">
          <a:xfrm>
            <a:off x="3736479" y="1124744"/>
            <a:ext cx="619125" cy="936421"/>
            <a:chOff x="2218" y="572"/>
            <a:chExt cx="390" cy="738"/>
          </a:xfrm>
        </p:grpSpPr>
        <p:sp>
          <p:nvSpPr>
            <p:cNvPr id="50" name="Text Box 53"/>
            <p:cNvSpPr txBox="1">
              <a:spLocks noChangeArrowheads="1"/>
            </p:cNvSpPr>
            <p:nvPr/>
          </p:nvSpPr>
          <p:spPr bwMode="auto">
            <a:xfrm rot="16200000">
              <a:off x="2178" y="794"/>
              <a:ext cx="40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800" dirty="0">
                  <a:solidFill>
                    <a:schemeClr val="tx1"/>
                  </a:solidFill>
                  <a:latin typeface="Times New Roman" pitchFamily="18" charset="0"/>
                </a:rPr>
                <a:t>高</a:t>
              </a:r>
            </a:p>
          </p:txBody>
        </p:sp>
        <p:sp>
          <p:nvSpPr>
            <p:cNvPr id="51" name="Line 54"/>
            <p:cNvSpPr>
              <a:spLocks noChangeShapeType="1"/>
            </p:cNvSpPr>
            <p:nvPr/>
          </p:nvSpPr>
          <p:spPr bwMode="auto">
            <a:xfrm>
              <a:off x="2608" y="572"/>
              <a:ext cx="0" cy="73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triangle" w="med" len="med"/>
              <a:tailEnd type="triangle" w="med" len="med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2" name="Text Box 55"/>
          <p:cNvSpPr txBox="1">
            <a:spLocks noChangeArrowheads="1"/>
          </p:cNvSpPr>
          <p:nvPr/>
        </p:nvSpPr>
        <p:spPr bwMode="auto">
          <a:xfrm>
            <a:off x="466849" y="3573463"/>
            <a:ext cx="5048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solidFill>
                  <a:schemeClr val="tx1"/>
                </a:solidFill>
                <a:latin typeface="Times New Roman" pitchFamily="18" charset="0"/>
              </a:rPr>
              <a:t>宽</a:t>
            </a:r>
          </a:p>
        </p:txBody>
      </p:sp>
      <p:sp>
        <p:nvSpPr>
          <p:cNvPr id="53" name="Rectangle 56"/>
          <p:cNvSpPr>
            <a:spLocks noChangeArrowheads="1"/>
          </p:cNvSpPr>
          <p:nvPr/>
        </p:nvSpPr>
        <p:spPr bwMode="auto">
          <a:xfrm>
            <a:off x="5292849" y="2420938"/>
            <a:ext cx="5437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Times New Roman" pitchFamily="18" charset="0"/>
              </a:rPr>
              <a:t>宽</a:t>
            </a:r>
          </a:p>
        </p:txBody>
      </p:sp>
      <p:sp>
        <p:nvSpPr>
          <p:cNvPr id="24579" name="Rectangle 3"/>
          <p:cNvSpPr>
            <a:spLocks noChangeArrowheads="1"/>
          </p:cNvSpPr>
          <p:nvPr/>
        </p:nvSpPr>
        <p:spPr bwMode="auto">
          <a:xfrm>
            <a:off x="0" y="0"/>
            <a:ext cx="422442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二</a:t>
            </a:r>
            <a:r>
              <a:rPr kumimoji="0" lang="zh-CN" sz="2800" b="1" i="0" u="none" strike="noStrike" cap="none" normalizeH="0" baseline="0" dirty="0" smtClean="0" bmk="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 </a:t>
            </a:r>
            <a:r>
              <a:rPr kumimoji="0" lang="zh-CN" sz="2800" b="1" i="0" u="none" strike="noStrike" cap="none" normalizeH="0" baseline="0" dirty="0" smtClean="0" bmk="_Toc261164045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三视图的投影关系</a:t>
            </a:r>
            <a:endParaRPr kumimoji="0" lang="zh-CN" sz="2800" b="1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251520" y="620688"/>
            <a:ext cx="20162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2060"/>
                </a:solidFill>
              </a:rPr>
              <a:t>1.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三等关系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1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1000"/>
                            </p:stCondLst>
                            <p:childTnLst>
                              <p:par>
                                <p:cTn id="10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7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000"/>
                            </p:stCondLst>
                            <p:childTnLst>
                              <p:par>
                                <p:cTn id="12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2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500"/>
                            </p:stCondLst>
                            <p:childTnLst>
                              <p:par>
                                <p:cTn id="148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500"/>
                            </p:stCondLst>
                            <p:childTnLst>
                              <p:par>
                                <p:cTn id="16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>
                      <p:stCondLst>
                        <p:cond delay="indefinite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16" presetClass="entr" presetSubtype="2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500"/>
                            </p:stCondLst>
                            <p:childTnLst>
                              <p:par>
                                <p:cTn id="202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0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 autoUpdateAnimBg="0"/>
      <p:bldP spid="15" grpId="0" animBg="1" autoUpdateAnimBg="0"/>
      <p:bldP spid="16" grpId="0" animBg="1" autoUpdateAnimBg="0"/>
      <p:bldP spid="17" grpId="0" animBg="1"/>
      <p:bldP spid="18" grpId="0" animBg="1"/>
      <p:bldP spid="19" grpId="0" animBg="1"/>
      <p:bldP spid="20" grpId="0" autoUpdateAnimBg="0"/>
      <p:bldP spid="21" grpId="0" animBg="1"/>
      <p:bldP spid="22" grpId="0" animBg="1"/>
      <p:bldP spid="23" grpId="0" animBg="1"/>
      <p:bldP spid="24" grpId="0" autoUpdateAnimBg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3" grpId="0" autoUpdateAnimBg="0"/>
      <p:bldP spid="44" grpId="0" animBg="1"/>
      <p:bldP spid="45" grpId="0" autoUpdateAnimBg="0"/>
      <p:bldP spid="52" grpId="0"/>
      <p:bldP spid="5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196752"/>
            <a:ext cx="8352928" cy="56612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323528" y="548680"/>
            <a:ext cx="24482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rgbClr val="002060"/>
                </a:solidFill>
              </a:rPr>
              <a:t>2.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方位关系</a:t>
            </a:r>
            <a:endParaRPr lang="zh-CN" altLang="en-US" sz="24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484784"/>
            <a:ext cx="9144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   （</a:t>
            </a:r>
            <a:r>
              <a:rPr kumimoji="1" lang="en-US" altLang="zh-CN" sz="2800" b="1" dirty="0" smtClean="0">
                <a:latin typeface="Times New Roman" pitchFamily="18" charset="0"/>
              </a:rPr>
              <a:t>1</a:t>
            </a:r>
            <a:r>
              <a:rPr kumimoji="1" lang="zh-CN" altLang="en-US" sz="2800" b="1" dirty="0" smtClean="0">
                <a:latin typeface="Times New Roman" pitchFamily="18" charset="0"/>
              </a:rPr>
              <a:t>） 将</a:t>
            </a:r>
            <a:r>
              <a:rPr kumimoji="1" lang="zh-CN" altLang="en-US" sz="2800" b="1" dirty="0">
                <a:latin typeface="Times New Roman" pitchFamily="18" charset="0"/>
              </a:rPr>
              <a:t>物体自然放平，一般使主要表面与投影面</a:t>
            </a:r>
            <a:r>
              <a:rPr kumimoji="1" lang="zh-CN" altLang="en-US" sz="2800" b="1" dirty="0" smtClean="0">
                <a:latin typeface="Times New Roman" pitchFamily="18" charset="0"/>
              </a:rPr>
              <a:t>平行</a:t>
            </a:r>
            <a:endParaRPr kumimoji="1" lang="en-US" altLang="zh-CN" sz="2800" b="1" dirty="0" smtClean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或</a:t>
            </a:r>
            <a:r>
              <a:rPr kumimoji="1" lang="zh-CN" altLang="en-US" sz="2800" b="1" dirty="0">
                <a:latin typeface="Times New Roman" pitchFamily="18" charset="0"/>
              </a:rPr>
              <a:t>垂直</a:t>
            </a:r>
            <a:r>
              <a:rPr kumimoji="1" lang="zh-CN" altLang="en-US" sz="2800" b="1" dirty="0" smtClean="0">
                <a:latin typeface="Times New Roman" pitchFamily="18" charset="0"/>
              </a:rPr>
              <a:t>，进而</a:t>
            </a:r>
            <a:r>
              <a:rPr kumimoji="1" lang="zh-CN" altLang="en-US" sz="2800" b="1" dirty="0">
                <a:latin typeface="Times New Roman" pitchFamily="18" charset="0"/>
              </a:rPr>
              <a:t>确定主视图的投影</a:t>
            </a:r>
            <a:r>
              <a:rPr kumimoji="1" lang="zh-CN" altLang="en-US" sz="2800" b="1" dirty="0" smtClean="0">
                <a:latin typeface="Times New Roman" pitchFamily="18" charset="0"/>
              </a:rPr>
              <a:t>方向。</a:t>
            </a:r>
            <a:endParaRPr kumimoji="1" lang="zh-CN" altLang="en-US" sz="2800" b="1" dirty="0"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   （</a:t>
            </a:r>
            <a:r>
              <a:rPr kumimoji="1" lang="en-US" altLang="zh-CN" sz="2800" b="1" dirty="0" smtClean="0">
                <a:latin typeface="Times New Roman" pitchFamily="18" charset="0"/>
              </a:rPr>
              <a:t>2</a:t>
            </a:r>
            <a:r>
              <a:rPr kumimoji="1" lang="zh-CN" altLang="en-US" sz="2800" b="1" dirty="0" smtClean="0">
                <a:latin typeface="Times New Roman" pitchFamily="18" charset="0"/>
              </a:rPr>
              <a:t>）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整体</a:t>
            </a:r>
            <a:r>
              <a:rPr kumimoji="1" lang="zh-CN" altLang="en-US" sz="2800" b="1" dirty="0">
                <a:solidFill>
                  <a:srgbClr val="FF0000"/>
                </a:solidFill>
                <a:latin typeface="Times New Roman" pitchFamily="18" charset="0"/>
              </a:rPr>
              <a:t>和局部都要符合三视图的投影</a:t>
            </a:r>
            <a:r>
              <a:rPr kumimoji="1" lang="zh-CN" altLang="en-US" sz="2800" b="1" dirty="0" smtClean="0">
                <a:solidFill>
                  <a:srgbClr val="FF0000"/>
                </a:solidFill>
                <a:latin typeface="Times New Roman" pitchFamily="18" charset="0"/>
              </a:rPr>
              <a:t>规律。</a:t>
            </a:r>
            <a:endParaRPr kumimoji="1" lang="zh-CN" altLang="en-US" sz="2800" b="1" dirty="0">
              <a:solidFill>
                <a:srgbClr val="FF0000"/>
              </a:solidFill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  </a:t>
            </a:r>
            <a:r>
              <a:rPr kumimoji="1" lang="en-US" altLang="zh-CN" sz="2800" b="1" dirty="0" smtClean="0">
                <a:latin typeface="Times New Roman" pitchFamily="18" charset="0"/>
              </a:rPr>
              <a:t> </a:t>
            </a:r>
            <a:r>
              <a:rPr kumimoji="1" lang="zh-CN" altLang="en-US" sz="2800" b="1" dirty="0" smtClean="0">
                <a:latin typeface="Times New Roman" pitchFamily="18" charset="0"/>
              </a:rPr>
              <a:t>（</a:t>
            </a:r>
            <a:r>
              <a:rPr kumimoji="1" lang="en-US" altLang="zh-CN" sz="2800" b="1" dirty="0" smtClean="0">
                <a:latin typeface="Times New Roman" pitchFamily="18" charset="0"/>
              </a:rPr>
              <a:t>3</a:t>
            </a:r>
            <a:r>
              <a:rPr kumimoji="1" lang="zh-CN" altLang="en-US" sz="2800" b="1" dirty="0" smtClean="0">
                <a:latin typeface="Times New Roman" pitchFamily="18" charset="0"/>
              </a:rPr>
              <a:t>）可见</a:t>
            </a:r>
            <a:r>
              <a:rPr kumimoji="1" lang="zh-CN" altLang="en-US" sz="2800" b="1" dirty="0">
                <a:latin typeface="Times New Roman" pitchFamily="18" charset="0"/>
              </a:rPr>
              <a:t>轮廓线用粗实线绘制，不可见的轮廓线用</a:t>
            </a:r>
            <a:r>
              <a:rPr kumimoji="1" lang="zh-CN" altLang="en-US" sz="2800" b="1" dirty="0" smtClean="0">
                <a:latin typeface="Times New Roman" pitchFamily="18" charset="0"/>
              </a:rPr>
              <a:t>虚</a:t>
            </a:r>
            <a:endParaRPr kumimoji="1" lang="en-US" altLang="zh-CN" sz="28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kumimoji="1" lang="zh-CN" altLang="en-US" sz="2800" b="1" dirty="0" smtClean="0">
                <a:latin typeface="Times New Roman" pitchFamily="18" charset="0"/>
              </a:rPr>
              <a:t>线绘制</a:t>
            </a:r>
            <a:r>
              <a:rPr kumimoji="1" lang="zh-CN" altLang="en-US" sz="2800" b="1" dirty="0">
                <a:latin typeface="Times New Roman" pitchFamily="18" charset="0"/>
              </a:rPr>
              <a:t>，</a:t>
            </a:r>
            <a:r>
              <a:rPr kumimoji="1" lang="zh-CN" altLang="en-US" sz="2800" b="1" u="sng" dirty="0">
                <a:latin typeface="Times New Roman" pitchFamily="18" charset="0"/>
              </a:rPr>
              <a:t>当</a:t>
            </a:r>
            <a:r>
              <a:rPr kumimoji="1" lang="zh-CN" altLang="en-US" sz="2800" b="1" u="sng" dirty="0">
                <a:solidFill>
                  <a:srgbClr val="FF3300"/>
                </a:solidFill>
                <a:latin typeface="Times New Roman" pitchFamily="18" charset="0"/>
              </a:rPr>
              <a:t>虚线与实线重合时画</a:t>
            </a:r>
            <a:r>
              <a:rPr kumimoji="1" lang="zh-CN" altLang="en-US" sz="2800" b="1" u="sng" dirty="0" smtClean="0">
                <a:solidFill>
                  <a:srgbClr val="FF3300"/>
                </a:solidFill>
                <a:latin typeface="Times New Roman" pitchFamily="18" charset="0"/>
              </a:rPr>
              <a:t>实线。</a:t>
            </a:r>
            <a:endParaRPr kumimoji="1" lang="zh-CN" altLang="en-US" sz="2800" b="1" u="sng" dirty="0">
              <a:solidFill>
                <a:srgbClr val="FF3300"/>
              </a:solidFill>
              <a:latin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kumimoji="1" lang="en-US" altLang="zh-CN" sz="2800" b="1" dirty="0" smtClean="0">
                <a:latin typeface="Times New Roman" pitchFamily="18" charset="0"/>
              </a:rPr>
              <a:t>   </a:t>
            </a:r>
            <a:r>
              <a:rPr kumimoji="1" lang="zh-CN" altLang="en-US" sz="2800" b="1" dirty="0" smtClean="0">
                <a:latin typeface="Times New Roman" pitchFamily="18" charset="0"/>
              </a:rPr>
              <a:t>（</a:t>
            </a:r>
            <a:r>
              <a:rPr kumimoji="1" lang="en-US" altLang="zh-CN" sz="2800" b="1" dirty="0" smtClean="0">
                <a:latin typeface="Times New Roman" pitchFamily="18" charset="0"/>
              </a:rPr>
              <a:t>4</a:t>
            </a:r>
            <a:r>
              <a:rPr kumimoji="1" lang="zh-CN" altLang="en-US" sz="2800" b="1" dirty="0" smtClean="0">
                <a:latin typeface="Times New Roman" pitchFamily="18" charset="0"/>
              </a:rPr>
              <a:t>）特别</a:t>
            </a:r>
            <a:r>
              <a:rPr kumimoji="1" lang="zh-CN" altLang="en-US" sz="2800" b="1" dirty="0">
                <a:latin typeface="Times New Roman" pitchFamily="18" charset="0"/>
              </a:rPr>
              <a:t>应注意俯、左视图宽相等和前、后方位</a:t>
            </a:r>
            <a:r>
              <a:rPr kumimoji="1" lang="zh-CN" altLang="en-US" sz="2800" b="1" dirty="0" smtClean="0">
                <a:latin typeface="Times New Roman" pitchFamily="18" charset="0"/>
              </a:rPr>
              <a:t>关系。</a:t>
            </a:r>
            <a:endParaRPr kumimoji="1" lang="zh-CN" altLang="en-US" sz="2800" b="1" dirty="0">
              <a:latin typeface="Times New Roman" pitchFamily="18" charset="0"/>
            </a:endParaRP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51520" y="620688"/>
            <a:ext cx="3784600" cy="584775"/>
          </a:xfrm>
          <a:prstGeom prst="rect">
            <a:avLst/>
          </a:prstGeom>
          <a:noFill/>
          <a:ln w="9525">
            <a:noFill/>
            <a:miter lim="800000"/>
            <a:headEnd type="none" w="sm" len="lg"/>
            <a:tailEnd type="none" w="sm" len="lg"/>
          </a:ln>
        </p:spPr>
        <p:txBody>
          <a:bodyPr lIns="0" rIns="0" anchor="ctr">
            <a:spAutoFit/>
          </a:bodyPr>
          <a:lstStyle/>
          <a:p>
            <a:pPr algn="ctr"/>
            <a:r>
              <a:rPr kumimoji="1" lang="en-US" altLang="zh-CN" sz="3200" b="1" dirty="0" smtClean="0">
                <a:solidFill>
                  <a:schemeClr val="tx2"/>
                </a:solidFill>
                <a:latin typeface="Times New Roman" pitchFamily="18" charset="0"/>
              </a:rPr>
              <a:t>3</a:t>
            </a:r>
            <a:r>
              <a:rPr kumimoji="1" lang="zh-CN" altLang="en-US" sz="3200" b="1" dirty="0" smtClean="0">
                <a:solidFill>
                  <a:schemeClr val="tx2"/>
                </a:solidFill>
                <a:latin typeface="Times New Roman" pitchFamily="18" charset="0"/>
              </a:rPr>
              <a:t>、</a:t>
            </a:r>
            <a:r>
              <a:rPr kumimoji="1" lang="zh-CN" altLang="en-US" sz="3200" b="1" dirty="0">
                <a:solidFill>
                  <a:schemeClr val="tx2"/>
                </a:solidFill>
                <a:latin typeface="Times New Roman" pitchFamily="18" charset="0"/>
              </a:rPr>
              <a:t>三视图的绘制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4859338" y="2667000"/>
          <a:ext cx="3886200" cy="3652838"/>
        </p:xfrm>
        <a:graphic>
          <a:graphicData uri="http://schemas.openxmlformats.org/presentationml/2006/ole">
            <p:oleObj spid="_x0000_s51202" name="BMP 图象" r:id="rId4" imgW="3371429" imgH="2886478" progId="PBrush">
              <p:embed/>
            </p:oleObj>
          </a:graphicData>
        </a:graphic>
      </p:graphicFrame>
      <p:sp>
        <p:nvSpPr>
          <p:cNvPr id="3" name="Freeform 3"/>
          <p:cNvSpPr>
            <a:spLocks/>
          </p:cNvSpPr>
          <p:nvPr/>
        </p:nvSpPr>
        <p:spPr bwMode="auto">
          <a:xfrm>
            <a:off x="1125538" y="1066800"/>
            <a:ext cx="2590800" cy="1524000"/>
          </a:xfrm>
          <a:custGeom>
            <a:avLst/>
            <a:gdLst>
              <a:gd name="T0" fmla="*/ 0 w 1632"/>
              <a:gd name="T1" fmla="*/ 2147483647 h 960"/>
              <a:gd name="T2" fmla="*/ 2147483647 w 1632"/>
              <a:gd name="T3" fmla="*/ 2147483647 h 960"/>
              <a:gd name="T4" fmla="*/ 2147483647 w 1632"/>
              <a:gd name="T5" fmla="*/ 2147483647 h 960"/>
              <a:gd name="T6" fmla="*/ 2147483647 w 1632"/>
              <a:gd name="T7" fmla="*/ 2147483647 h 960"/>
              <a:gd name="T8" fmla="*/ 2147483647 w 1632"/>
              <a:gd name="T9" fmla="*/ 2147483647 h 960"/>
              <a:gd name="T10" fmla="*/ 2147483647 w 1632"/>
              <a:gd name="T11" fmla="*/ 2147483647 h 960"/>
              <a:gd name="T12" fmla="*/ 2147483647 w 1632"/>
              <a:gd name="T13" fmla="*/ 2147483647 h 960"/>
              <a:gd name="T14" fmla="*/ 2147483647 w 1632"/>
              <a:gd name="T15" fmla="*/ 2147483647 h 960"/>
              <a:gd name="T16" fmla="*/ 2147483647 w 1632"/>
              <a:gd name="T17" fmla="*/ 0 h 960"/>
              <a:gd name="T18" fmla="*/ 2147483647 w 1632"/>
              <a:gd name="T19" fmla="*/ 0 h 960"/>
              <a:gd name="T20" fmla="*/ 2147483647 w 1632"/>
              <a:gd name="T21" fmla="*/ 2147483647 h 960"/>
              <a:gd name="T22" fmla="*/ 0 w 1632"/>
              <a:gd name="T23" fmla="*/ 2147483647 h 960"/>
              <a:gd name="T24" fmla="*/ 0 w 1632"/>
              <a:gd name="T25" fmla="*/ 2147483647 h 960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w 1632"/>
              <a:gd name="T40" fmla="*/ 0 h 960"/>
              <a:gd name="T41" fmla="*/ 1632 w 1632"/>
              <a:gd name="T42" fmla="*/ 960 h 960"/>
            </a:gdLst>
            <a:ahLst/>
            <a:cxnLst>
              <a:cxn ang="T26">
                <a:pos x="T0" y="T1"/>
              </a:cxn>
              <a:cxn ang="T27">
                <a:pos x="T2" y="T3"/>
              </a:cxn>
              <a:cxn ang="T28">
                <a:pos x="T4" y="T5"/>
              </a:cxn>
              <a:cxn ang="T29">
                <a:pos x="T6" y="T7"/>
              </a:cxn>
              <a:cxn ang="T30">
                <a:pos x="T8" y="T9"/>
              </a:cxn>
              <a:cxn ang="T31">
                <a:pos x="T10" y="T11"/>
              </a:cxn>
              <a:cxn ang="T32">
                <a:pos x="T12" y="T13"/>
              </a:cxn>
              <a:cxn ang="T33">
                <a:pos x="T14" y="T15"/>
              </a:cxn>
              <a:cxn ang="T34">
                <a:pos x="T16" y="T17"/>
              </a:cxn>
              <a:cxn ang="T35">
                <a:pos x="T18" y="T19"/>
              </a:cxn>
              <a:cxn ang="T36">
                <a:pos x="T20" y="T21"/>
              </a:cxn>
              <a:cxn ang="T37">
                <a:pos x="T22" y="T23"/>
              </a:cxn>
              <a:cxn ang="T38">
                <a:pos x="T24" y="T25"/>
              </a:cxn>
            </a:cxnLst>
            <a:rect l="T39" t="T40" r="T41" b="T42"/>
            <a:pathLst>
              <a:path w="1632" h="960">
                <a:moveTo>
                  <a:pt x="0" y="960"/>
                </a:moveTo>
                <a:lnTo>
                  <a:pt x="576" y="960"/>
                </a:lnTo>
                <a:lnTo>
                  <a:pt x="576" y="768"/>
                </a:lnTo>
                <a:lnTo>
                  <a:pt x="1296" y="768"/>
                </a:lnTo>
                <a:lnTo>
                  <a:pt x="1296" y="960"/>
                </a:lnTo>
                <a:lnTo>
                  <a:pt x="1632" y="960"/>
                </a:lnTo>
                <a:lnTo>
                  <a:pt x="1632" y="432"/>
                </a:lnTo>
                <a:lnTo>
                  <a:pt x="1152" y="432"/>
                </a:lnTo>
                <a:lnTo>
                  <a:pt x="1152" y="0"/>
                </a:lnTo>
                <a:lnTo>
                  <a:pt x="720" y="0"/>
                </a:lnTo>
                <a:lnTo>
                  <a:pt x="720" y="432"/>
                </a:lnTo>
                <a:lnTo>
                  <a:pt x="0" y="432"/>
                </a:lnTo>
                <a:lnTo>
                  <a:pt x="0" y="960"/>
                </a:lnTo>
                <a:close/>
              </a:path>
            </a:pathLst>
          </a:custGeom>
          <a:noFill/>
          <a:ln w="19050">
            <a:solidFill>
              <a:schemeClr val="tx2"/>
            </a:solidFill>
            <a:round/>
            <a:headEnd type="none" w="sm" len="lg"/>
            <a:tailEnd type="non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125538" y="3733800"/>
            <a:ext cx="2590800" cy="1295400"/>
            <a:chOff x="672" y="2352"/>
            <a:chExt cx="1632" cy="816"/>
          </a:xfrm>
        </p:grpSpPr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1824" y="2352"/>
              <a:ext cx="0" cy="8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392" y="2352"/>
              <a:ext cx="0" cy="8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672" y="2352"/>
              <a:ext cx="1632" cy="816"/>
            </a:xfrm>
            <a:custGeom>
              <a:avLst/>
              <a:gdLst>
                <a:gd name="T0" fmla="*/ 0 w 1632"/>
                <a:gd name="T1" fmla="*/ 192 h 816"/>
                <a:gd name="T2" fmla="*/ 336 w 1632"/>
                <a:gd name="T3" fmla="*/ 192 h 816"/>
                <a:gd name="T4" fmla="*/ 336 w 1632"/>
                <a:gd name="T5" fmla="*/ 624 h 816"/>
                <a:gd name="T6" fmla="*/ 0 w 1632"/>
                <a:gd name="T7" fmla="*/ 624 h 816"/>
                <a:gd name="T8" fmla="*/ 0 w 1632"/>
                <a:gd name="T9" fmla="*/ 816 h 816"/>
                <a:gd name="T10" fmla="*/ 1632 w 1632"/>
                <a:gd name="T11" fmla="*/ 816 h 816"/>
                <a:gd name="T12" fmla="*/ 1632 w 1632"/>
                <a:gd name="T13" fmla="*/ 0 h 816"/>
                <a:gd name="T14" fmla="*/ 0 w 1632"/>
                <a:gd name="T15" fmla="*/ 0 h 816"/>
                <a:gd name="T16" fmla="*/ 0 w 1632"/>
                <a:gd name="T17" fmla="*/ 192 h 8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32"/>
                <a:gd name="T28" fmla="*/ 0 h 816"/>
                <a:gd name="T29" fmla="*/ 1632 w 1632"/>
                <a:gd name="T30" fmla="*/ 816 h 8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32" h="816">
                  <a:moveTo>
                    <a:pt x="0" y="192"/>
                  </a:moveTo>
                  <a:lnTo>
                    <a:pt x="336" y="192"/>
                  </a:lnTo>
                  <a:lnTo>
                    <a:pt x="336" y="624"/>
                  </a:lnTo>
                  <a:lnTo>
                    <a:pt x="0" y="624"/>
                  </a:lnTo>
                  <a:lnTo>
                    <a:pt x="0" y="816"/>
                  </a:lnTo>
                  <a:lnTo>
                    <a:pt x="1632" y="816"/>
                  </a:lnTo>
                  <a:lnTo>
                    <a:pt x="1632" y="0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noFill/>
            <a:ln w="190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5087938" y="1066800"/>
            <a:ext cx="1371600" cy="1524000"/>
            <a:chOff x="3168" y="672"/>
            <a:chExt cx="864" cy="960"/>
          </a:xfrm>
        </p:grpSpPr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3168" y="1104"/>
              <a:ext cx="86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3168" y="672"/>
              <a:ext cx="86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 flipV="1">
              <a:off x="4032" y="672"/>
              <a:ext cx="0" cy="9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 flipV="1">
              <a:off x="3168" y="672"/>
              <a:ext cx="0" cy="96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3168" y="1632"/>
              <a:ext cx="86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 flipV="1">
              <a:off x="3383" y="1104"/>
              <a:ext cx="0" cy="52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 flipV="1">
              <a:off x="3816" y="1104"/>
              <a:ext cx="0" cy="52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6" name="Group 16"/>
          <p:cNvGrpSpPr>
            <a:grpSpLocks/>
          </p:cNvGrpSpPr>
          <p:nvPr/>
        </p:nvGrpSpPr>
        <p:grpSpPr bwMode="auto">
          <a:xfrm>
            <a:off x="1125538" y="1752600"/>
            <a:ext cx="2590800" cy="1981200"/>
            <a:chOff x="672" y="1104"/>
            <a:chExt cx="1632" cy="1248"/>
          </a:xfrm>
        </p:grpSpPr>
        <p:sp>
          <p:nvSpPr>
            <p:cNvPr id="17" name="Line 17"/>
            <p:cNvSpPr>
              <a:spLocks noChangeShapeType="1"/>
            </p:cNvSpPr>
            <p:nvPr/>
          </p:nvSpPr>
          <p:spPr bwMode="auto">
            <a:xfrm>
              <a:off x="672" y="1632"/>
              <a:ext cx="0" cy="72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1392" y="1104"/>
              <a:ext cx="0" cy="12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>
              <a:off x="1824" y="1104"/>
              <a:ext cx="0" cy="12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>
              <a:off x="2304" y="1632"/>
              <a:ext cx="0" cy="72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" name="Group 21"/>
          <p:cNvGrpSpPr>
            <a:grpSpLocks/>
          </p:cNvGrpSpPr>
          <p:nvPr/>
        </p:nvGrpSpPr>
        <p:grpSpPr bwMode="auto">
          <a:xfrm>
            <a:off x="1658938" y="1752600"/>
            <a:ext cx="0" cy="2286000"/>
            <a:chOff x="1008" y="1104"/>
            <a:chExt cx="0" cy="1440"/>
          </a:xfrm>
        </p:grpSpPr>
        <p:sp>
          <p:nvSpPr>
            <p:cNvPr id="22" name="Line 22"/>
            <p:cNvSpPr>
              <a:spLocks noChangeShapeType="1"/>
            </p:cNvSpPr>
            <p:nvPr/>
          </p:nvSpPr>
          <p:spPr bwMode="auto">
            <a:xfrm flipV="1">
              <a:off x="1008" y="1632"/>
              <a:ext cx="0" cy="912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V="1">
              <a:off x="1008" y="1104"/>
              <a:ext cx="0" cy="528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3182938" y="2286000"/>
            <a:ext cx="3276600" cy="0"/>
            <a:chOff x="1968" y="1440"/>
            <a:chExt cx="2064" cy="0"/>
          </a:xfrm>
        </p:grpSpPr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3168" y="1440"/>
              <a:ext cx="864" cy="0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1968" y="1440"/>
              <a:ext cx="1200" cy="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7" name="Group 27"/>
          <p:cNvGrpSpPr>
            <a:grpSpLocks/>
          </p:cNvGrpSpPr>
          <p:nvPr/>
        </p:nvGrpSpPr>
        <p:grpSpPr bwMode="auto">
          <a:xfrm>
            <a:off x="2039938" y="2590800"/>
            <a:ext cx="1143000" cy="2438400"/>
            <a:chOff x="1248" y="1632"/>
            <a:chExt cx="720" cy="1536"/>
          </a:xfrm>
        </p:grpSpPr>
        <p:sp>
          <p:nvSpPr>
            <p:cNvPr id="28" name="Line 28"/>
            <p:cNvSpPr>
              <a:spLocks noChangeShapeType="1"/>
            </p:cNvSpPr>
            <p:nvPr/>
          </p:nvSpPr>
          <p:spPr bwMode="auto">
            <a:xfrm>
              <a:off x="1248" y="1632"/>
              <a:ext cx="0" cy="72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>
              <a:off x="1248" y="2352"/>
              <a:ext cx="0" cy="816"/>
            </a:xfrm>
            <a:prstGeom prst="line">
              <a:avLst/>
            </a:prstGeom>
            <a:noFill/>
            <a:ln w="19050">
              <a:solidFill>
                <a:srgbClr val="000000"/>
              </a:solidFill>
              <a:prstDash val="dash"/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>
              <a:off x="1968" y="1632"/>
              <a:ext cx="0" cy="720"/>
            </a:xfrm>
            <a:prstGeom prst="line">
              <a:avLst/>
            </a:prstGeom>
            <a:noFill/>
            <a:ln w="19050">
              <a:solidFill>
                <a:schemeClr val="accent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1968" y="2352"/>
              <a:ext cx="0" cy="816"/>
            </a:xfrm>
            <a:prstGeom prst="line">
              <a:avLst/>
            </a:prstGeom>
            <a:noFill/>
            <a:ln w="19050">
              <a:solidFill>
                <a:schemeClr val="accent2"/>
              </a:solidFill>
              <a:prstDash val="dash"/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" name="Group 32"/>
          <p:cNvGrpSpPr>
            <a:grpSpLocks/>
          </p:cNvGrpSpPr>
          <p:nvPr/>
        </p:nvGrpSpPr>
        <p:grpSpPr bwMode="auto">
          <a:xfrm>
            <a:off x="5010150" y="2895600"/>
            <a:ext cx="3962400" cy="3810000"/>
            <a:chOff x="3264" y="1776"/>
            <a:chExt cx="2496" cy="2400"/>
          </a:xfrm>
        </p:grpSpPr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4010" y="3840"/>
              <a:ext cx="0" cy="3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>
              <a:off x="5402" y="2880"/>
              <a:ext cx="0" cy="52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 flipV="1">
              <a:off x="3984" y="3168"/>
              <a:ext cx="1440" cy="91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Text Box 36"/>
            <p:cNvSpPr txBox="1">
              <a:spLocks noChangeArrowheads="1"/>
            </p:cNvSpPr>
            <p:nvPr/>
          </p:nvSpPr>
          <p:spPr bwMode="auto">
            <a:xfrm rot="-2359352">
              <a:off x="4656" y="3216"/>
              <a:ext cx="255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lg"/>
              <a:tailEnd type="none" w="sm" len="lg"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X</a:t>
              </a:r>
              <a:endParaRPr kumimoji="1" lang="en-US" altLang="zh-CN" sz="2400">
                <a:latin typeface="Times New Roman" pitchFamily="18" charset="0"/>
              </a:endParaRPr>
            </a:p>
          </p:txBody>
        </p:sp>
        <p:sp>
          <p:nvSpPr>
            <p:cNvPr id="37" name="Line 37"/>
            <p:cNvSpPr>
              <a:spLocks noChangeShapeType="1"/>
            </p:cNvSpPr>
            <p:nvPr/>
          </p:nvSpPr>
          <p:spPr bwMode="auto">
            <a:xfrm>
              <a:off x="3264" y="3360"/>
              <a:ext cx="0" cy="52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38"/>
            <p:cNvSpPr>
              <a:spLocks noChangeShapeType="1"/>
            </p:cNvSpPr>
            <p:nvPr/>
          </p:nvSpPr>
          <p:spPr bwMode="auto">
            <a:xfrm flipH="1" flipV="1">
              <a:off x="3264" y="3696"/>
              <a:ext cx="768" cy="4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Text Box 39"/>
            <p:cNvSpPr txBox="1">
              <a:spLocks noChangeArrowheads="1"/>
            </p:cNvSpPr>
            <p:nvPr/>
          </p:nvSpPr>
          <p:spPr bwMode="auto">
            <a:xfrm rot="2264951">
              <a:off x="3504" y="3648"/>
              <a:ext cx="255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lg"/>
              <a:tailEnd type="none" w="sm" len="lg"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Y</a:t>
              </a:r>
              <a:endParaRPr kumimoji="1" lang="en-US" altLang="zh-CN" sz="2400">
                <a:latin typeface="Times New Roman" pitchFamily="18" charset="0"/>
              </a:endParaRPr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 flipV="1">
              <a:off x="5424" y="2736"/>
              <a:ext cx="336" cy="24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5520" y="1968"/>
              <a:ext cx="0" cy="96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42"/>
            <p:cNvSpPr>
              <a:spLocks noChangeShapeType="1"/>
            </p:cNvSpPr>
            <p:nvPr/>
          </p:nvSpPr>
          <p:spPr bwMode="auto">
            <a:xfrm flipV="1">
              <a:off x="4992" y="1776"/>
              <a:ext cx="768" cy="52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Text Box 43"/>
            <p:cNvSpPr txBox="1">
              <a:spLocks noChangeArrowheads="1"/>
            </p:cNvSpPr>
            <p:nvPr/>
          </p:nvSpPr>
          <p:spPr bwMode="auto">
            <a:xfrm rot="4455342">
              <a:off x="5493" y="2229"/>
              <a:ext cx="244" cy="288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lg"/>
              <a:tailEnd type="none" w="sm" len="lg"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Z</a:t>
              </a:r>
            </a:p>
          </p:txBody>
        </p:sp>
      </p:grpSp>
      <p:grpSp>
        <p:nvGrpSpPr>
          <p:cNvPr id="44" name="Group 44"/>
          <p:cNvGrpSpPr>
            <a:grpSpLocks/>
          </p:cNvGrpSpPr>
          <p:nvPr/>
        </p:nvGrpSpPr>
        <p:grpSpPr bwMode="auto">
          <a:xfrm>
            <a:off x="2954338" y="1066800"/>
            <a:ext cx="2133600" cy="1524000"/>
            <a:chOff x="1824" y="672"/>
            <a:chExt cx="1344" cy="960"/>
          </a:xfrm>
        </p:grpSpPr>
        <p:sp>
          <p:nvSpPr>
            <p:cNvPr id="45" name="Line 45"/>
            <p:cNvSpPr>
              <a:spLocks noChangeShapeType="1"/>
            </p:cNvSpPr>
            <p:nvPr/>
          </p:nvSpPr>
          <p:spPr bwMode="auto">
            <a:xfrm>
              <a:off x="1824" y="672"/>
              <a:ext cx="13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6"/>
            <p:cNvSpPr>
              <a:spLocks noChangeShapeType="1"/>
            </p:cNvSpPr>
            <p:nvPr/>
          </p:nvSpPr>
          <p:spPr bwMode="auto">
            <a:xfrm>
              <a:off x="2304" y="1104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47"/>
            <p:cNvSpPr>
              <a:spLocks noChangeShapeType="1"/>
            </p:cNvSpPr>
            <p:nvPr/>
          </p:nvSpPr>
          <p:spPr bwMode="auto">
            <a:xfrm>
              <a:off x="2304" y="1632"/>
              <a:ext cx="86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8" name="Group 48"/>
          <p:cNvGrpSpPr>
            <a:grpSpLocks/>
          </p:cNvGrpSpPr>
          <p:nvPr/>
        </p:nvGrpSpPr>
        <p:grpSpPr bwMode="auto">
          <a:xfrm>
            <a:off x="2954338" y="1066800"/>
            <a:ext cx="2133600" cy="1524000"/>
            <a:chOff x="1824" y="672"/>
            <a:chExt cx="1344" cy="960"/>
          </a:xfrm>
        </p:grpSpPr>
        <p:sp>
          <p:nvSpPr>
            <p:cNvPr id="49" name="Line 49"/>
            <p:cNvSpPr>
              <a:spLocks noChangeShapeType="1"/>
            </p:cNvSpPr>
            <p:nvPr/>
          </p:nvSpPr>
          <p:spPr bwMode="auto">
            <a:xfrm>
              <a:off x="1824" y="672"/>
              <a:ext cx="1344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50"/>
            <p:cNvSpPr>
              <a:spLocks noChangeShapeType="1"/>
            </p:cNvSpPr>
            <p:nvPr/>
          </p:nvSpPr>
          <p:spPr bwMode="auto">
            <a:xfrm>
              <a:off x="2304" y="1104"/>
              <a:ext cx="864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51"/>
            <p:cNvSpPr>
              <a:spLocks noChangeShapeType="1"/>
            </p:cNvSpPr>
            <p:nvPr/>
          </p:nvSpPr>
          <p:spPr bwMode="auto">
            <a:xfrm>
              <a:off x="2304" y="1632"/>
              <a:ext cx="864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2" name="Group 52"/>
          <p:cNvGrpSpPr>
            <a:grpSpLocks/>
          </p:cNvGrpSpPr>
          <p:nvPr/>
        </p:nvGrpSpPr>
        <p:grpSpPr bwMode="auto">
          <a:xfrm>
            <a:off x="1125538" y="1752600"/>
            <a:ext cx="3962400" cy="2286000"/>
            <a:chOff x="672" y="1104"/>
            <a:chExt cx="2496" cy="1440"/>
          </a:xfrm>
        </p:grpSpPr>
        <p:grpSp>
          <p:nvGrpSpPr>
            <p:cNvPr id="53" name="Group 53"/>
            <p:cNvGrpSpPr>
              <a:grpSpLocks/>
            </p:cNvGrpSpPr>
            <p:nvPr/>
          </p:nvGrpSpPr>
          <p:grpSpPr bwMode="auto">
            <a:xfrm>
              <a:off x="672" y="1104"/>
              <a:ext cx="2496" cy="1248"/>
              <a:chOff x="672" y="1104"/>
              <a:chExt cx="2496" cy="1248"/>
            </a:xfrm>
          </p:grpSpPr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>
                <a:off x="672" y="1632"/>
                <a:ext cx="0" cy="72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Line 55"/>
              <p:cNvSpPr>
                <a:spLocks noChangeShapeType="1"/>
              </p:cNvSpPr>
              <p:nvPr/>
            </p:nvSpPr>
            <p:spPr bwMode="auto">
              <a:xfrm>
                <a:off x="1008" y="1632"/>
                <a:ext cx="0" cy="72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Line 56"/>
              <p:cNvSpPr>
                <a:spLocks noChangeShapeType="1"/>
              </p:cNvSpPr>
              <p:nvPr/>
            </p:nvSpPr>
            <p:spPr bwMode="auto">
              <a:xfrm>
                <a:off x="1248" y="1632"/>
                <a:ext cx="0" cy="72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Line 57"/>
              <p:cNvSpPr>
                <a:spLocks noChangeShapeType="1"/>
              </p:cNvSpPr>
              <p:nvPr/>
            </p:nvSpPr>
            <p:spPr bwMode="auto">
              <a:xfrm>
                <a:off x="1392" y="1104"/>
                <a:ext cx="0" cy="12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 flipV="1">
                <a:off x="1824" y="1104"/>
                <a:ext cx="0" cy="1248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Line 59"/>
              <p:cNvSpPr>
                <a:spLocks noChangeShapeType="1"/>
              </p:cNvSpPr>
              <p:nvPr/>
            </p:nvSpPr>
            <p:spPr bwMode="auto">
              <a:xfrm flipV="1">
                <a:off x="1968" y="1632"/>
                <a:ext cx="0" cy="72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" name="Line 60"/>
              <p:cNvSpPr>
                <a:spLocks noChangeShapeType="1"/>
              </p:cNvSpPr>
              <p:nvPr/>
            </p:nvSpPr>
            <p:spPr bwMode="auto">
              <a:xfrm flipV="1">
                <a:off x="2304" y="1632"/>
                <a:ext cx="0" cy="72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" name="Line 61"/>
              <p:cNvSpPr>
                <a:spLocks noChangeShapeType="1"/>
              </p:cNvSpPr>
              <p:nvPr/>
            </p:nvSpPr>
            <p:spPr bwMode="auto">
              <a:xfrm>
                <a:off x="1968" y="1440"/>
                <a:ext cx="1200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4" name="Line 62"/>
            <p:cNvSpPr>
              <a:spLocks noChangeShapeType="1"/>
            </p:cNvSpPr>
            <p:nvPr/>
          </p:nvSpPr>
          <p:spPr bwMode="auto">
            <a:xfrm>
              <a:off x="1008" y="2352"/>
              <a:ext cx="0" cy="192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3" name="Line 63"/>
          <p:cNvSpPr>
            <a:spLocks noChangeShapeType="1"/>
          </p:cNvSpPr>
          <p:nvPr/>
        </p:nvSpPr>
        <p:spPr bwMode="auto">
          <a:xfrm>
            <a:off x="3640138" y="5486400"/>
            <a:ext cx="990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 type="none" w="sm" len="lg"/>
            <a:tailEnd type="non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4" name="Group 64"/>
          <p:cNvGrpSpPr>
            <a:grpSpLocks/>
          </p:cNvGrpSpPr>
          <p:nvPr/>
        </p:nvGrpSpPr>
        <p:grpSpPr bwMode="auto">
          <a:xfrm>
            <a:off x="363538" y="304800"/>
            <a:ext cx="6096000" cy="4724400"/>
            <a:chOff x="192" y="192"/>
            <a:chExt cx="3840" cy="2976"/>
          </a:xfrm>
        </p:grpSpPr>
        <p:grpSp>
          <p:nvGrpSpPr>
            <p:cNvPr id="65" name="Group 65"/>
            <p:cNvGrpSpPr>
              <a:grpSpLocks/>
            </p:cNvGrpSpPr>
            <p:nvPr/>
          </p:nvGrpSpPr>
          <p:grpSpPr bwMode="auto">
            <a:xfrm>
              <a:off x="2208" y="2352"/>
              <a:ext cx="624" cy="816"/>
              <a:chOff x="2256" y="2352"/>
              <a:chExt cx="624" cy="816"/>
            </a:xfrm>
          </p:grpSpPr>
          <p:sp>
            <p:nvSpPr>
              <p:cNvPr id="81" name="Line 66"/>
              <p:cNvSpPr>
                <a:spLocks noChangeShapeType="1"/>
              </p:cNvSpPr>
              <p:nvPr/>
            </p:nvSpPr>
            <p:spPr bwMode="auto">
              <a:xfrm>
                <a:off x="2304" y="2352"/>
                <a:ext cx="576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2" name="Line 67"/>
              <p:cNvSpPr>
                <a:spLocks noChangeShapeType="1"/>
              </p:cNvSpPr>
              <p:nvPr/>
            </p:nvSpPr>
            <p:spPr bwMode="auto">
              <a:xfrm>
                <a:off x="2256" y="3168"/>
                <a:ext cx="62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3" name="Line 68"/>
              <p:cNvSpPr>
                <a:spLocks noChangeShapeType="1"/>
              </p:cNvSpPr>
              <p:nvPr/>
            </p:nvSpPr>
            <p:spPr bwMode="auto">
              <a:xfrm>
                <a:off x="2688" y="2352"/>
                <a:ext cx="0" cy="81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" name="Rectangle 69"/>
              <p:cNvSpPr>
                <a:spLocks noChangeArrowheads="1"/>
              </p:cNvSpPr>
              <p:nvPr/>
            </p:nvSpPr>
            <p:spPr bwMode="auto">
              <a:xfrm rot="-5479684">
                <a:off x="2336" y="2608"/>
                <a:ext cx="319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lg"/>
                <a:tailEnd type="none" w="sm" len="lg"/>
              </a:ln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kumimoji="1" lang="en-US" altLang="zh-CN" sz="2400" b="1">
                    <a:latin typeface="Times New Roman" pitchFamily="18" charset="0"/>
                  </a:rPr>
                  <a:t>Y</a:t>
                </a:r>
                <a:r>
                  <a:rPr kumimoji="1" lang="en-US" altLang="zh-CN" sz="2400" b="1" baseline="-25000">
                    <a:latin typeface="Times New Roman" pitchFamily="18" charset="0"/>
                  </a:rPr>
                  <a:t>1</a:t>
                </a:r>
              </a:p>
            </p:txBody>
          </p:sp>
        </p:grpSp>
        <p:grpSp>
          <p:nvGrpSpPr>
            <p:cNvPr id="66" name="Group 70"/>
            <p:cNvGrpSpPr>
              <a:grpSpLocks/>
            </p:cNvGrpSpPr>
            <p:nvPr/>
          </p:nvGrpSpPr>
          <p:grpSpPr bwMode="auto">
            <a:xfrm>
              <a:off x="192" y="2544"/>
              <a:ext cx="480" cy="432"/>
              <a:chOff x="192" y="2544"/>
              <a:chExt cx="480" cy="432"/>
            </a:xfrm>
          </p:grpSpPr>
          <p:sp>
            <p:nvSpPr>
              <p:cNvPr id="77" name="Line 71"/>
              <p:cNvSpPr>
                <a:spLocks noChangeShapeType="1"/>
              </p:cNvSpPr>
              <p:nvPr/>
            </p:nvSpPr>
            <p:spPr bwMode="auto">
              <a:xfrm flipH="1">
                <a:off x="240" y="2544"/>
                <a:ext cx="432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" name="Line 72"/>
              <p:cNvSpPr>
                <a:spLocks noChangeShapeType="1"/>
              </p:cNvSpPr>
              <p:nvPr/>
            </p:nvSpPr>
            <p:spPr bwMode="auto">
              <a:xfrm flipH="1">
                <a:off x="192" y="2976"/>
                <a:ext cx="480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" name="Line 73"/>
              <p:cNvSpPr>
                <a:spLocks noChangeShapeType="1"/>
              </p:cNvSpPr>
              <p:nvPr/>
            </p:nvSpPr>
            <p:spPr bwMode="auto">
              <a:xfrm>
                <a:off x="528" y="2544"/>
                <a:ext cx="0" cy="432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0" name="Rectangle 74"/>
              <p:cNvSpPr>
                <a:spLocks noChangeArrowheads="1"/>
              </p:cNvSpPr>
              <p:nvPr/>
            </p:nvSpPr>
            <p:spPr bwMode="auto">
              <a:xfrm rot="-5400000">
                <a:off x="224" y="2608"/>
                <a:ext cx="319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lg"/>
                <a:tailEnd type="none" w="sm" len="lg"/>
              </a:ln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kumimoji="1" lang="en-US" altLang="zh-CN" sz="2400" b="1">
                    <a:latin typeface="Times New Roman" pitchFamily="18" charset="0"/>
                  </a:rPr>
                  <a:t>Y</a:t>
                </a:r>
                <a:r>
                  <a:rPr kumimoji="1" lang="en-US" altLang="zh-CN" sz="2400" b="1" baseline="-25000">
                    <a:latin typeface="Times New Roman" pitchFamily="18" charset="0"/>
                  </a:rPr>
                  <a:t>2</a:t>
                </a:r>
              </a:p>
            </p:txBody>
          </p:sp>
        </p:grpSp>
        <p:grpSp>
          <p:nvGrpSpPr>
            <p:cNvPr id="67" name="Group 75"/>
            <p:cNvGrpSpPr>
              <a:grpSpLocks/>
            </p:cNvGrpSpPr>
            <p:nvPr/>
          </p:nvGrpSpPr>
          <p:grpSpPr bwMode="auto">
            <a:xfrm>
              <a:off x="3168" y="192"/>
              <a:ext cx="864" cy="480"/>
              <a:chOff x="3168" y="192"/>
              <a:chExt cx="864" cy="480"/>
            </a:xfrm>
          </p:grpSpPr>
          <p:sp>
            <p:nvSpPr>
              <p:cNvPr id="73" name="Line 76"/>
              <p:cNvSpPr>
                <a:spLocks noChangeShapeType="1"/>
              </p:cNvSpPr>
              <p:nvPr/>
            </p:nvSpPr>
            <p:spPr bwMode="auto">
              <a:xfrm flipV="1">
                <a:off x="3168" y="336"/>
                <a:ext cx="0" cy="3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4" name="Line 77"/>
              <p:cNvSpPr>
                <a:spLocks noChangeShapeType="1"/>
              </p:cNvSpPr>
              <p:nvPr/>
            </p:nvSpPr>
            <p:spPr bwMode="auto">
              <a:xfrm flipV="1">
                <a:off x="4032" y="336"/>
                <a:ext cx="0" cy="3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Text Box 78"/>
              <p:cNvSpPr txBox="1">
                <a:spLocks noChangeArrowheads="1"/>
              </p:cNvSpPr>
              <p:nvPr/>
            </p:nvSpPr>
            <p:spPr bwMode="auto">
              <a:xfrm>
                <a:off x="3456" y="192"/>
                <a:ext cx="319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lg"/>
                <a:tailEnd type="none" w="sm" len="lg"/>
              </a:ln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kumimoji="1" lang="en-US" altLang="zh-CN" sz="2400" b="1">
                    <a:latin typeface="Times New Roman" pitchFamily="18" charset="0"/>
                  </a:rPr>
                  <a:t>Y</a:t>
                </a:r>
                <a:r>
                  <a:rPr kumimoji="1" lang="en-US" altLang="zh-CN" sz="2400" b="1" baseline="-25000">
                    <a:latin typeface="Times New Roman" pitchFamily="18" charset="0"/>
                  </a:rPr>
                  <a:t>1</a:t>
                </a:r>
                <a:endParaRPr kumimoji="1" lang="en-US" altLang="zh-CN" sz="2400">
                  <a:latin typeface="Times New Roman" pitchFamily="18" charset="0"/>
                </a:endParaRPr>
              </a:p>
            </p:txBody>
          </p:sp>
          <p:sp>
            <p:nvSpPr>
              <p:cNvPr id="76" name="Line 79"/>
              <p:cNvSpPr>
                <a:spLocks noChangeShapeType="1"/>
              </p:cNvSpPr>
              <p:nvPr/>
            </p:nvSpPr>
            <p:spPr bwMode="auto">
              <a:xfrm>
                <a:off x="3168" y="480"/>
                <a:ext cx="864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8" name="Group 80"/>
            <p:cNvGrpSpPr>
              <a:grpSpLocks/>
            </p:cNvGrpSpPr>
            <p:nvPr/>
          </p:nvGrpSpPr>
          <p:grpSpPr bwMode="auto">
            <a:xfrm>
              <a:off x="3382" y="1632"/>
              <a:ext cx="435" cy="384"/>
              <a:chOff x="3382" y="1632"/>
              <a:chExt cx="435" cy="384"/>
            </a:xfrm>
          </p:grpSpPr>
          <p:sp>
            <p:nvSpPr>
              <p:cNvPr id="69" name="Line 81"/>
              <p:cNvSpPr>
                <a:spLocks noChangeShapeType="1"/>
              </p:cNvSpPr>
              <p:nvPr/>
            </p:nvSpPr>
            <p:spPr bwMode="auto">
              <a:xfrm>
                <a:off x="3384" y="1632"/>
                <a:ext cx="0" cy="336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" name="Line 82"/>
              <p:cNvSpPr>
                <a:spLocks noChangeShapeType="1"/>
              </p:cNvSpPr>
              <p:nvPr/>
            </p:nvSpPr>
            <p:spPr bwMode="auto">
              <a:xfrm>
                <a:off x="3817" y="1632"/>
                <a:ext cx="0" cy="384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" name="Text Box 83"/>
              <p:cNvSpPr txBox="1">
                <a:spLocks noChangeArrowheads="1"/>
              </p:cNvSpPr>
              <p:nvPr/>
            </p:nvSpPr>
            <p:spPr bwMode="auto">
              <a:xfrm>
                <a:off x="3408" y="1632"/>
                <a:ext cx="319" cy="288"/>
              </a:xfrm>
              <a:prstGeom prst="rect">
                <a:avLst/>
              </a:prstGeom>
              <a:noFill/>
              <a:ln w="12700">
                <a:noFill/>
                <a:miter lim="800000"/>
                <a:headEnd type="none" w="sm" len="lg"/>
                <a:tailEnd type="none" w="sm" len="lg"/>
              </a:ln>
            </p:spPr>
            <p:txBody>
              <a:bodyPr wrap="none" anchor="ctr">
                <a:spAutoFit/>
              </a:bodyPr>
              <a:lstStyle/>
              <a:p>
                <a:pPr algn="ctr"/>
                <a:r>
                  <a:rPr kumimoji="1" lang="en-US" altLang="zh-CN" sz="2400" b="1">
                    <a:latin typeface="Times New Roman" pitchFamily="18" charset="0"/>
                  </a:rPr>
                  <a:t>Y</a:t>
                </a:r>
                <a:r>
                  <a:rPr kumimoji="1" lang="en-US" altLang="zh-CN" sz="2400" b="1" baseline="-25000">
                    <a:latin typeface="Times New Roman" pitchFamily="18" charset="0"/>
                  </a:rPr>
                  <a:t>2</a:t>
                </a:r>
                <a:endParaRPr kumimoji="1" lang="en-US" altLang="zh-CN" sz="2400">
                  <a:latin typeface="Times New Roman" pitchFamily="18" charset="0"/>
                </a:endParaRPr>
              </a:p>
            </p:txBody>
          </p:sp>
          <p:sp>
            <p:nvSpPr>
              <p:cNvPr id="72" name="Line 84"/>
              <p:cNvSpPr>
                <a:spLocks noChangeShapeType="1"/>
              </p:cNvSpPr>
              <p:nvPr/>
            </p:nvSpPr>
            <p:spPr bwMode="auto">
              <a:xfrm>
                <a:off x="3382" y="1920"/>
                <a:ext cx="432" cy="0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85" name="Group 85"/>
          <p:cNvGrpSpPr>
            <a:grpSpLocks/>
          </p:cNvGrpSpPr>
          <p:nvPr/>
        </p:nvGrpSpPr>
        <p:grpSpPr bwMode="auto">
          <a:xfrm>
            <a:off x="363538" y="381000"/>
            <a:ext cx="6172200" cy="4876800"/>
            <a:chOff x="192" y="240"/>
            <a:chExt cx="3888" cy="3072"/>
          </a:xfrm>
        </p:grpSpPr>
        <p:grpSp>
          <p:nvGrpSpPr>
            <p:cNvPr id="86" name="Group 86"/>
            <p:cNvGrpSpPr>
              <a:grpSpLocks/>
            </p:cNvGrpSpPr>
            <p:nvPr/>
          </p:nvGrpSpPr>
          <p:grpSpPr bwMode="auto">
            <a:xfrm>
              <a:off x="192" y="240"/>
              <a:ext cx="3888" cy="3072"/>
              <a:chOff x="192" y="240"/>
              <a:chExt cx="3888" cy="3072"/>
            </a:xfrm>
          </p:grpSpPr>
          <p:grpSp>
            <p:nvGrpSpPr>
              <p:cNvPr id="88" name="Group 87"/>
              <p:cNvGrpSpPr>
                <a:grpSpLocks/>
              </p:cNvGrpSpPr>
              <p:nvPr/>
            </p:nvGrpSpPr>
            <p:grpSpPr bwMode="auto">
              <a:xfrm>
                <a:off x="192" y="1632"/>
                <a:ext cx="3648" cy="1680"/>
                <a:chOff x="192" y="1632"/>
                <a:chExt cx="3648" cy="1680"/>
              </a:xfrm>
            </p:grpSpPr>
            <p:sp>
              <p:nvSpPr>
                <p:cNvPr id="93" name="Rectangle 88"/>
                <p:cNvSpPr>
                  <a:spLocks noChangeArrowheads="1"/>
                </p:cNvSpPr>
                <p:nvPr/>
              </p:nvSpPr>
              <p:spPr bwMode="auto">
                <a:xfrm>
                  <a:off x="192" y="2544"/>
                  <a:ext cx="480" cy="432"/>
                </a:xfrm>
                <a:prstGeom prst="rect">
                  <a:avLst/>
                </a:prstGeom>
                <a:solidFill>
                  <a:schemeClr val="bg1"/>
                </a:solidFill>
                <a:ln w="12700">
                  <a:solidFill>
                    <a:schemeClr val="bg1"/>
                  </a:solidFill>
                  <a:miter lim="800000"/>
                  <a:headEnd type="none" w="sm" len="lg"/>
                  <a:tailEnd type="none" w="sm" len="lg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94" name="Group 89"/>
                <p:cNvGrpSpPr>
                  <a:grpSpLocks/>
                </p:cNvGrpSpPr>
                <p:nvPr/>
              </p:nvGrpSpPr>
              <p:grpSpPr bwMode="auto">
                <a:xfrm>
                  <a:off x="2304" y="2304"/>
                  <a:ext cx="624" cy="1008"/>
                  <a:chOff x="2304" y="2304"/>
                  <a:chExt cx="624" cy="1008"/>
                </a:xfrm>
              </p:grpSpPr>
              <p:sp>
                <p:nvSpPr>
                  <p:cNvPr id="97" name="Line 90"/>
                  <p:cNvSpPr>
                    <a:spLocks noChangeShapeType="1"/>
                  </p:cNvSpPr>
                  <p:nvPr/>
                </p:nvSpPr>
                <p:spPr bwMode="auto">
                  <a:xfrm>
                    <a:off x="2304" y="3168"/>
                    <a:ext cx="480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/>
                    </a:solidFill>
                    <a:round/>
                    <a:headEnd type="none" w="sm" len="lg"/>
                    <a:tailEnd type="none" w="sm" len="lg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8" name="Line 91"/>
                  <p:cNvSpPr>
                    <a:spLocks noChangeShapeType="1"/>
                  </p:cNvSpPr>
                  <p:nvPr/>
                </p:nvSpPr>
                <p:spPr bwMode="auto">
                  <a:xfrm>
                    <a:off x="2304" y="2352"/>
                    <a:ext cx="624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bg1"/>
                    </a:solidFill>
                    <a:round/>
                    <a:headEnd type="none" w="sm" len="lg"/>
                    <a:tailEnd type="none" w="sm" len="lg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99" name="Rectangle 92"/>
                  <p:cNvSpPr>
                    <a:spLocks noChangeArrowheads="1"/>
                  </p:cNvSpPr>
                  <p:nvPr/>
                </p:nvSpPr>
                <p:spPr bwMode="auto">
                  <a:xfrm>
                    <a:off x="2352" y="2304"/>
                    <a:ext cx="432" cy="1008"/>
                  </a:xfrm>
                  <a:prstGeom prst="rect">
                    <a:avLst/>
                  </a:prstGeom>
                  <a:solidFill>
                    <a:schemeClr val="bg1"/>
                  </a:solidFill>
                  <a:ln w="12700">
                    <a:solidFill>
                      <a:schemeClr val="bg1"/>
                    </a:solidFill>
                    <a:miter lim="800000"/>
                    <a:headEnd type="none" w="sm" len="lg"/>
                    <a:tailEnd type="none" w="sm" len="lg"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95" name="Line 93"/>
                <p:cNvSpPr>
                  <a:spLocks noChangeShapeType="1"/>
                </p:cNvSpPr>
                <p:nvPr/>
              </p:nvSpPr>
              <p:spPr bwMode="auto">
                <a:xfrm>
                  <a:off x="3382" y="1632"/>
                  <a:ext cx="0" cy="384"/>
                </a:xfrm>
                <a:prstGeom prst="line">
                  <a:avLst/>
                </a:prstGeom>
                <a:noFill/>
                <a:ln w="76200">
                  <a:solidFill>
                    <a:schemeClr val="bg1"/>
                  </a:solidFill>
                  <a:round/>
                  <a:headEnd type="none" w="sm" len="lg"/>
                  <a:tailEnd type="none" w="sm" len="lg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Line 94"/>
                <p:cNvSpPr>
                  <a:spLocks noChangeShapeType="1"/>
                </p:cNvSpPr>
                <p:nvPr/>
              </p:nvSpPr>
              <p:spPr bwMode="auto">
                <a:xfrm>
                  <a:off x="3840" y="1632"/>
                  <a:ext cx="0" cy="432"/>
                </a:xfrm>
                <a:prstGeom prst="line">
                  <a:avLst/>
                </a:prstGeom>
                <a:noFill/>
                <a:ln w="76200">
                  <a:solidFill>
                    <a:schemeClr val="bg1"/>
                  </a:solidFill>
                  <a:round/>
                  <a:headEnd type="none" w="sm" len="lg"/>
                  <a:tailEnd type="none" w="sm" len="lg"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9" name="Rectangle 95"/>
              <p:cNvSpPr>
                <a:spLocks noChangeArrowheads="1"/>
              </p:cNvSpPr>
              <p:nvPr/>
            </p:nvSpPr>
            <p:spPr bwMode="auto">
              <a:xfrm>
                <a:off x="3360" y="1680"/>
                <a:ext cx="528" cy="336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0" name="Line 96"/>
              <p:cNvSpPr>
                <a:spLocks noChangeShapeType="1"/>
              </p:cNvSpPr>
              <p:nvPr/>
            </p:nvSpPr>
            <p:spPr bwMode="auto">
              <a:xfrm flipV="1">
                <a:off x="3168" y="288"/>
                <a:ext cx="0" cy="384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1" name="Line 97"/>
              <p:cNvSpPr>
                <a:spLocks noChangeShapeType="1"/>
              </p:cNvSpPr>
              <p:nvPr/>
            </p:nvSpPr>
            <p:spPr bwMode="auto">
              <a:xfrm flipV="1">
                <a:off x="4032" y="336"/>
                <a:ext cx="0" cy="336"/>
              </a:xfrm>
              <a:prstGeom prst="line">
                <a:avLst/>
              </a:prstGeom>
              <a:noFill/>
              <a:ln w="1270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2" name="Rectangle 98"/>
              <p:cNvSpPr>
                <a:spLocks noChangeArrowheads="1"/>
              </p:cNvSpPr>
              <p:nvPr/>
            </p:nvSpPr>
            <p:spPr bwMode="auto">
              <a:xfrm>
                <a:off x="3120" y="240"/>
                <a:ext cx="960" cy="288"/>
              </a:xfrm>
              <a:prstGeom prst="rect">
                <a:avLst/>
              </a:prstGeom>
              <a:solidFill>
                <a:schemeClr val="bg1"/>
              </a:solidFill>
              <a:ln w="12700">
                <a:solidFill>
                  <a:schemeClr val="bg1"/>
                </a:solidFill>
                <a:miter lim="800000"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7" name="Rectangle 99"/>
            <p:cNvSpPr>
              <a:spLocks noChangeArrowheads="1"/>
            </p:cNvSpPr>
            <p:nvPr/>
          </p:nvSpPr>
          <p:spPr bwMode="auto">
            <a:xfrm>
              <a:off x="2784" y="3120"/>
              <a:ext cx="96" cy="96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  <a:miter lim="800000"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0" name="Group 100"/>
          <p:cNvGrpSpPr>
            <a:grpSpLocks/>
          </p:cNvGrpSpPr>
          <p:nvPr/>
        </p:nvGrpSpPr>
        <p:grpSpPr bwMode="auto">
          <a:xfrm>
            <a:off x="1125538" y="1066800"/>
            <a:ext cx="5334000" cy="3962400"/>
            <a:chOff x="672" y="672"/>
            <a:chExt cx="3360" cy="2496"/>
          </a:xfrm>
        </p:grpSpPr>
        <p:sp>
          <p:nvSpPr>
            <p:cNvPr id="101" name="Freeform 101"/>
            <p:cNvSpPr>
              <a:spLocks/>
            </p:cNvSpPr>
            <p:nvPr/>
          </p:nvSpPr>
          <p:spPr bwMode="auto">
            <a:xfrm>
              <a:off x="672" y="672"/>
              <a:ext cx="1632" cy="960"/>
            </a:xfrm>
            <a:custGeom>
              <a:avLst/>
              <a:gdLst>
                <a:gd name="T0" fmla="*/ 0 w 1632"/>
                <a:gd name="T1" fmla="*/ 960 h 960"/>
                <a:gd name="T2" fmla="*/ 576 w 1632"/>
                <a:gd name="T3" fmla="*/ 960 h 960"/>
                <a:gd name="T4" fmla="*/ 576 w 1632"/>
                <a:gd name="T5" fmla="*/ 768 h 960"/>
                <a:gd name="T6" fmla="*/ 1296 w 1632"/>
                <a:gd name="T7" fmla="*/ 768 h 960"/>
                <a:gd name="T8" fmla="*/ 1296 w 1632"/>
                <a:gd name="T9" fmla="*/ 960 h 960"/>
                <a:gd name="T10" fmla="*/ 1632 w 1632"/>
                <a:gd name="T11" fmla="*/ 960 h 960"/>
                <a:gd name="T12" fmla="*/ 1632 w 1632"/>
                <a:gd name="T13" fmla="*/ 432 h 960"/>
                <a:gd name="T14" fmla="*/ 1152 w 1632"/>
                <a:gd name="T15" fmla="*/ 432 h 960"/>
                <a:gd name="T16" fmla="*/ 1152 w 1632"/>
                <a:gd name="T17" fmla="*/ 0 h 960"/>
                <a:gd name="T18" fmla="*/ 720 w 1632"/>
                <a:gd name="T19" fmla="*/ 0 h 960"/>
                <a:gd name="T20" fmla="*/ 720 w 1632"/>
                <a:gd name="T21" fmla="*/ 432 h 960"/>
                <a:gd name="T22" fmla="*/ 0 w 1632"/>
                <a:gd name="T23" fmla="*/ 432 h 960"/>
                <a:gd name="T24" fmla="*/ 0 w 1632"/>
                <a:gd name="T25" fmla="*/ 960 h 960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632"/>
                <a:gd name="T40" fmla="*/ 0 h 960"/>
                <a:gd name="T41" fmla="*/ 1632 w 1632"/>
                <a:gd name="T42" fmla="*/ 960 h 960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632" h="960">
                  <a:moveTo>
                    <a:pt x="0" y="960"/>
                  </a:moveTo>
                  <a:lnTo>
                    <a:pt x="576" y="960"/>
                  </a:lnTo>
                  <a:lnTo>
                    <a:pt x="576" y="768"/>
                  </a:lnTo>
                  <a:lnTo>
                    <a:pt x="1296" y="768"/>
                  </a:lnTo>
                  <a:lnTo>
                    <a:pt x="1296" y="960"/>
                  </a:lnTo>
                  <a:lnTo>
                    <a:pt x="1632" y="960"/>
                  </a:lnTo>
                  <a:lnTo>
                    <a:pt x="1632" y="432"/>
                  </a:lnTo>
                  <a:lnTo>
                    <a:pt x="1152" y="432"/>
                  </a:lnTo>
                  <a:lnTo>
                    <a:pt x="1152" y="0"/>
                  </a:lnTo>
                  <a:lnTo>
                    <a:pt x="720" y="0"/>
                  </a:lnTo>
                  <a:lnTo>
                    <a:pt x="720" y="432"/>
                  </a:lnTo>
                  <a:lnTo>
                    <a:pt x="0" y="432"/>
                  </a:lnTo>
                  <a:lnTo>
                    <a:pt x="0" y="960"/>
                  </a:lnTo>
                  <a:close/>
                </a:path>
              </a:pathLst>
            </a:custGeom>
            <a:noFill/>
            <a:ln w="571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" name="Freeform 102"/>
            <p:cNvSpPr>
              <a:spLocks/>
            </p:cNvSpPr>
            <p:nvPr/>
          </p:nvSpPr>
          <p:spPr bwMode="auto">
            <a:xfrm>
              <a:off x="672" y="2352"/>
              <a:ext cx="1632" cy="816"/>
            </a:xfrm>
            <a:custGeom>
              <a:avLst/>
              <a:gdLst>
                <a:gd name="T0" fmla="*/ 0 w 1632"/>
                <a:gd name="T1" fmla="*/ 0 h 816"/>
                <a:gd name="T2" fmla="*/ 1632 w 1632"/>
                <a:gd name="T3" fmla="*/ 0 h 816"/>
                <a:gd name="T4" fmla="*/ 1632 w 1632"/>
                <a:gd name="T5" fmla="*/ 816 h 816"/>
                <a:gd name="T6" fmla="*/ 0 w 1632"/>
                <a:gd name="T7" fmla="*/ 816 h 816"/>
                <a:gd name="T8" fmla="*/ 0 w 1632"/>
                <a:gd name="T9" fmla="*/ 624 h 816"/>
                <a:gd name="T10" fmla="*/ 336 w 1632"/>
                <a:gd name="T11" fmla="*/ 624 h 816"/>
                <a:gd name="T12" fmla="*/ 336 w 1632"/>
                <a:gd name="T13" fmla="*/ 192 h 816"/>
                <a:gd name="T14" fmla="*/ 0 w 1632"/>
                <a:gd name="T15" fmla="*/ 192 h 816"/>
                <a:gd name="T16" fmla="*/ 0 w 1632"/>
                <a:gd name="T17" fmla="*/ 0 h 81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632"/>
                <a:gd name="T28" fmla="*/ 0 h 816"/>
                <a:gd name="T29" fmla="*/ 1632 w 1632"/>
                <a:gd name="T30" fmla="*/ 816 h 81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632" h="816">
                  <a:moveTo>
                    <a:pt x="0" y="0"/>
                  </a:moveTo>
                  <a:lnTo>
                    <a:pt x="1632" y="0"/>
                  </a:lnTo>
                  <a:lnTo>
                    <a:pt x="1632" y="816"/>
                  </a:lnTo>
                  <a:lnTo>
                    <a:pt x="0" y="816"/>
                  </a:lnTo>
                  <a:lnTo>
                    <a:pt x="0" y="624"/>
                  </a:lnTo>
                  <a:lnTo>
                    <a:pt x="336" y="624"/>
                  </a:lnTo>
                  <a:lnTo>
                    <a:pt x="336" y="192"/>
                  </a:lnTo>
                  <a:lnTo>
                    <a:pt x="0" y="19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571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Line 103"/>
            <p:cNvSpPr>
              <a:spLocks noChangeShapeType="1"/>
            </p:cNvSpPr>
            <p:nvPr/>
          </p:nvSpPr>
          <p:spPr bwMode="auto">
            <a:xfrm>
              <a:off x="1824" y="2352"/>
              <a:ext cx="0" cy="816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" name="Line 104"/>
            <p:cNvSpPr>
              <a:spLocks noChangeShapeType="1"/>
            </p:cNvSpPr>
            <p:nvPr/>
          </p:nvSpPr>
          <p:spPr bwMode="auto">
            <a:xfrm>
              <a:off x="1392" y="2352"/>
              <a:ext cx="0" cy="816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" name="Freeform 105"/>
            <p:cNvSpPr>
              <a:spLocks/>
            </p:cNvSpPr>
            <p:nvPr/>
          </p:nvSpPr>
          <p:spPr bwMode="auto">
            <a:xfrm>
              <a:off x="3168" y="672"/>
              <a:ext cx="864" cy="960"/>
            </a:xfrm>
            <a:custGeom>
              <a:avLst/>
              <a:gdLst>
                <a:gd name="T0" fmla="*/ 0 w 864"/>
                <a:gd name="T1" fmla="*/ 0 h 960"/>
                <a:gd name="T2" fmla="*/ 864 w 864"/>
                <a:gd name="T3" fmla="*/ 0 h 960"/>
                <a:gd name="T4" fmla="*/ 864 w 864"/>
                <a:gd name="T5" fmla="*/ 960 h 960"/>
                <a:gd name="T6" fmla="*/ 0 w 864"/>
                <a:gd name="T7" fmla="*/ 960 h 960"/>
                <a:gd name="T8" fmla="*/ 0 w 864"/>
                <a:gd name="T9" fmla="*/ 0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864"/>
                <a:gd name="T16" fmla="*/ 0 h 960"/>
                <a:gd name="T17" fmla="*/ 864 w 864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864" h="960">
                  <a:moveTo>
                    <a:pt x="0" y="0"/>
                  </a:moveTo>
                  <a:lnTo>
                    <a:pt x="864" y="0"/>
                  </a:lnTo>
                  <a:lnTo>
                    <a:pt x="864" y="960"/>
                  </a:lnTo>
                  <a:lnTo>
                    <a:pt x="0" y="96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571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Line 106"/>
            <p:cNvSpPr>
              <a:spLocks noChangeShapeType="1"/>
            </p:cNvSpPr>
            <p:nvPr/>
          </p:nvSpPr>
          <p:spPr bwMode="auto">
            <a:xfrm>
              <a:off x="3168" y="1104"/>
              <a:ext cx="864" cy="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7" name="Line 107"/>
            <p:cNvSpPr>
              <a:spLocks noChangeShapeType="1"/>
            </p:cNvSpPr>
            <p:nvPr/>
          </p:nvSpPr>
          <p:spPr bwMode="auto">
            <a:xfrm>
              <a:off x="3384" y="1104"/>
              <a:ext cx="0" cy="528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Line 108"/>
            <p:cNvSpPr>
              <a:spLocks noChangeShapeType="1"/>
            </p:cNvSpPr>
            <p:nvPr/>
          </p:nvSpPr>
          <p:spPr bwMode="auto">
            <a:xfrm>
              <a:off x="3815" y="1104"/>
              <a:ext cx="0" cy="528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9" name="Group 109"/>
          <p:cNvGrpSpPr>
            <a:grpSpLocks/>
          </p:cNvGrpSpPr>
          <p:nvPr/>
        </p:nvGrpSpPr>
        <p:grpSpPr bwMode="auto">
          <a:xfrm>
            <a:off x="7526338" y="4764088"/>
            <a:ext cx="458787" cy="452437"/>
            <a:chOff x="4704" y="3001"/>
            <a:chExt cx="289" cy="285"/>
          </a:xfrm>
        </p:grpSpPr>
        <p:grpSp>
          <p:nvGrpSpPr>
            <p:cNvPr id="110" name="Group 110"/>
            <p:cNvGrpSpPr>
              <a:grpSpLocks/>
            </p:cNvGrpSpPr>
            <p:nvPr/>
          </p:nvGrpSpPr>
          <p:grpSpPr bwMode="auto">
            <a:xfrm>
              <a:off x="4704" y="3094"/>
              <a:ext cx="288" cy="192"/>
              <a:chOff x="4848" y="3046"/>
              <a:chExt cx="288" cy="192"/>
            </a:xfrm>
          </p:grpSpPr>
          <p:sp>
            <p:nvSpPr>
              <p:cNvPr id="115" name="Line 111"/>
              <p:cNvSpPr>
                <a:spLocks noChangeShapeType="1"/>
              </p:cNvSpPr>
              <p:nvPr/>
            </p:nvSpPr>
            <p:spPr bwMode="auto">
              <a:xfrm flipH="1" flipV="1">
                <a:off x="4848" y="3142"/>
                <a:ext cx="144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" name="Line 112"/>
              <p:cNvSpPr>
                <a:spLocks noChangeShapeType="1"/>
              </p:cNvSpPr>
              <p:nvPr/>
            </p:nvSpPr>
            <p:spPr bwMode="auto">
              <a:xfrm flipV="1">
                <a:off x="4992" y="3046"/>
                <a:ext cx="0" cy="192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7" name="Line 113"/>
              <p:cNvSpPr>
                <a:spLocks noChangeShapeType="1"/>
              </p:cNvSpPr>
              <p:nvPr/>
            </p:nvSpPr>
            <p:spPr bwMode="auto">
              <a:xfrm flipV="1">
                <a:off x="4992" y="3142"/>
                <a:ext cx="144" cy="96"/>
              </a:xfrm>
              <a:prstGeom prst="line">
                <a:avLst/>
              </a:prstGeom>
              <a:noFill/>
              <a:ln w="28575">
                <a:solidFill>
                  <a:srgbClr val="FF3300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111" name="Group 114"/>
            <p:cNvGrpSpPr>
              <a:grpSpLocks/>
            </p:cNvGrpSpPr>
            <p:nvPr/>
          </p:nvGrpSpPr>
          <p:grpSpPr bwMode="auto">
            <a:xfrm>
              <a:off x="4848" y="3001"/>
              <a:ext cx="145" cy="215"/>
              <a:chOff x="4848" y="3001"/>
              <a:chExt cx="145" cy="215"/>
            </a:xfrm>
          </p:grpSpPr>
          <p:sp>
            <p:nvSpPr>
              <p:cNvPr id="112" name="Line 115"/>
              <p:cNvSpPr>
                <a:spLocks noChangeShapeType="1"/>
              </p:cNvSpPr>
              <p:nvPr/>
            </p:nvSpPr>
            <p:spPr bwMode="auto">
              <a:xfrm flipV="1">
                <a:off x="4992" y="3024"/>
                <a:ext cx="0" cy="192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3" name="Line 116"/>
              <p:cNvSpPr>
                <a:spLocks noChangeShapeType="1"/>
              </p:cNvSpPr>
              <p:nvPr/>
            </p:nvSpPr>
            <p:spPr bwMode="auto">
              <a:xfrm flipV="1">
                <a:off x="4848" y="3001"/>
                <a:ext cx="144" cy="96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" name="Line 117"/>
              <p:cNvSpPr>
                <a:spLocks noChangeShapeType="1"/>
              </p:cNvSpPr>
              <p:nvPr/>
            </p:nvSpPr>
            <p:spPr bwMode="auto">
              <a:xfrm>
                <a:off x="4849" y="3097"/>
                <a:ext cx="144" cy="96"/>
              </a:xfrm>
              <a:prstGeom prst="line">
                <a:avLst/>
              </a:prstGeom>
              <a:noFill/>
              <a:ln w="57150">
                <a:solidFill>
                  <a:schemeClr val="bg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18" name="Group 118"/>
          <p:cNvGrpSpPr>
            <a:grpSpLocks/>
          </p:cNvGrpSpPr>
          <p:nvPr/>
        </p:nvGrpSpPr>
        <p:grpSpPr bwMode="auto">
          <a:xfrm>
            <a:off x="2954338" y="2286000"/>
            <a:ext cx="228600" cy="304800"/>
            <a:chOff x="1824" y="1440"/>
            <a:chExt cx="144" cy="192"/>
          </a:xfrm>
        </p:grpSpPr>
        <p:grpSp>
          <p:nvGrpSpPr>
            <p:cNvPr id="119" name="Group 119"/>
            <p:cNvGrpSpPr>
              <a:grpSpLocks/>
            </p:cNvGrpSpPr>
            <p:nvPr/>
          </p:nvGrpSpPr>
          <p:grpSpPr bwMode="auto">
            <a:xfrm>
              <a:off x="1824" y="1440"/>
              <a:ext cx="144" cy="192"/>
              <a:chOff x="1824" y="1440"/>
              <a:chExt cx="144" cy="192"/>
            </a:xfrm>
          </p:grpSpPr>
          <p:sp>
            <p:nvSpPr>
              <p:cNvPr id="122" name="Line 120"/>
              <p:cNvSpPr>
                <a:spLocks noChangeShapeType="1"/>
              </p:cNvSpPr>
              <p:nvPr/>
            </p:nvSpPr>
            <p:spPr bwMode="auto">
              <a:xfrm>
                <a:off x="1824" y="1440"/>
                <a:ext cx="0" cy="19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" name="Line 121"/>
              <p:cNvSpPr>
                <a:spLocks noChangeShapeType="1"/>
              </p:cNvSpPr>
              <p:nvPr/>
            </p:nvSpPr>
            <p:spPr bwMode="auto">
              <a:xfrm flipH="1">
                <a:off x="1824" y="1632"/>
                <a:ext cx="14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 type="none" w="sm" len="lg"/>
                <a:tailEnd type="none" w="sm" len="lg"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20" name="Line 122"/>
            <p:cNvSpPr>
              <a:spLocks noChangeShapeType="1"/>
            </p:cNvSpPr>
            <p:nvPr/>
          </p:nvSpPr>
          <p:spPr bwMode="auto">
            <a:xfrm>
              <a:off x="1824" y="1440"/>
              <a:ext cx="144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" name="Line 123"/>
            <p:cNvSpPr>
              <a:spLocks noChangeShapeType="1"/>
            </p:cNvSpPr>
            <p:nvPr/>
          </p:nvSpPr>
          <p:spPr bwMode="auto">
            <a:xfrm>
              <a:off x="1968" y="1440"/>
              <a:ext cx="0" cy="192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24" name="Line 124"/>
          <p:cNvSpPr>
            <a:spLocks noChangeShapeType="1"/>
          </p:cNvSpPr>
          <p:nvPr/>
        </p:nvSpPr>
        <p:spPr bwMode="auto">
          <a:xfrm>
            <a:off x="3182938" y="3733800"/>
            <a:ext cx="0" cy="129540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 type="none" w="sm" len="lg"/>
            <a:tailEnd type="non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" name="Rectangle 125"/>
          <p:cNvSpPr>
            <a:spLocks noChangeArrowheads="1"/>
          </p:cNvSpPr>
          <p:nvPr/>
        </p:nvSpPr>
        <p:spPr bwMode="auto">
          <a:xfrm>
            <a:off x="0" y="188640"/>
            <a:ext cx="6300192" cy="579438"/>
          </a:xfrm>
          <a:prstGeom prst="rect">
            <a:avLst/>
          </a:prstGeom>
          <a:noFill/>
          <a:ln w="12700">
            <a:noFill/>
            <a:miter lim="800000"/>
            <a:headEnd type="none" w="sm" len="lg"/>
            <a:tailEnd type="none" w="sm" len="lg"/>
          </a:ln>
        </p:spPr>
        <p:txBody>
          <a:bodyPr wrap="square" anchor="ctr">
            <a:spAutoFit/>
          </a:bodyPr>
          <a:lstStyle/>
          <a:p>
            <a:pPr algn="ctr"/>
            <a:r>
              <a:rPr kumimoji="1" lang="zh-CN" altLang="zh-CN" sz="3200" b="1" dirty="0">
                <a:latin typeface="Times New Roman" pitchFamily="18" charset="0"/>
              </a:rPr>
              <a:t>例1 </a:t>
            </a:r>
            <a:r>
              <a:rPr kumimoji="1" lang="en-US" altLang="zh-CN" sz="3200" b="1" dirty="0" smtClean="0">
                <a:latin typeface="Times New Roman" pitchFamily="18" charset="0"/>
              </a:rPr>
              <a:t>  </a:t>
            </a:r>
            <a:r>
              <a:rPr kumimoji="1" lang="zh-CN" altLang="zh-CN" sz="3200" b="1" dirty="0" smtClean="0">
                <a:latin typeface="Times New Roman" pitchFamily="18" charset="0"/>
              </a:rPr>
              <a:t>由</a:t>
            </a:r>
            <a:r>
              <a:rPr kumimoji="1" lang="zh-CN" altLang="zh-CN" sz="3200" b="1" dirty="0">
                <a:latin typeface="Times New Roman" pitchFamily="18" charset="0"/>
              </a:rPr>
              <a:t>物体的立体图画三视图</a:t>
            </a:r>
            <a:endParaRPr kumimoji="1" lang="zh-CN" altLang="en-US" sz="3200" b="1" dirty="0">
              <a:latin typeface="Times New Roman" pitchFamily="18" charset="0"/>
            </a:endParaRPr>
          </a:p>
        </p:txBody>
      </p:sp>
      <p:grpSp>
        <p:nvGrpSpPr>
          <p:cNvPr id="126" name="Group 126"/>
          <p:cNvGrpSpPr>
            <a:grpSpLocks/>
          </p:cNvGrpSpPr>
          <p:nvPr/>
        </p:nvGrpSpPr>
        <p:grpSpPr bwMode="auto">
          <a:xfrm>
            <a:off x="7236296" y="5877272"/>
            <a:ext cx="1192212" cy="579438"/>
            <a:chOff x="4608" y="3744"/>
            <a:chExt cx="751" cy="365"/>
          </a:xfrm>
        </p:grpSpPr>
        <p:sp>
          <p:nvSpPr>
            <p:cNvPr id="127" name="AutoShape 127"/>
            <p:cNvSpPr>
              <a:spLocks noChangeArrowheads="1"/>
            </p:cNvSpPr>
            <p:nvPr/>
          </p:nvSpPr>
          <p:spPr bwMode="auto">
            <a:xfrm rot="2339940">
              <a:off x="4944" y="3792"/>
              <a:ext cx="415" cy="186"/>
            </a:xfrm>
            <a:prstGeom prst="leftArrow">
              <a:avLst>
                <a:gd name="adj1" fmla="val 50000"/>
                <a:gd name="adj2" fmla="val 55780"/>
              </a:avLst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 type="none" w="sm" len="lg"/>
              <a:tailEnd type="non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8" name="Text Box 128"/>
            <p:cNvSpPr txBox="1">
              <a:spLocks noChangeArrowheads="1"/>
            </p:cNvSpPr>
            <p:nvPr/>
          </p:nvSpPr>
          <p:spPr bwMode="auto">
            <a:xfrm>
              <a:off x="4608" y="3744"/>
              <a:ext cx="374" cy="365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kumimoji="1" lang="zh-CN" altLang="en-US" sz="3200" b="1">
                  <a:solidFill>
                    <a:schemeClr val="tx2"/>
                  </a:solidFill>
                  <a:latin typeface="Times New Roman" pitchFamily="18" charset="0"/>
                </a:rPr>
                <a:t>主</a:t>
              </a:r>
            </a:p>
          </p:txBody>
        </p:sp>
      </p:grpSp>
      <p:grpSp>
        <p:nvGrpSpPr>
          <p:cNvPr id="130" name="Group 130"/>
          <p:cNvGrpSpPr>
            <a:grpSpLocks/>
          </p:cNvGrpSpPr>
          <p:nvPr/>
        </p:nvGrpSpPr>
        <p:grpSpPr bwMode="auto">
          <a:xfrm>
            <a:off x="1963738" y="1371600"/>
            <a:ext cx="6019800" cy="4724400"/>
            <a:chOff x="1200" y="864"/>
            <a:chExt cx="3792" cy="2976"/>
          </a:xfrm>
        </p:grpSpPr>
        <p:sp>
          <p:nvSpPr>
            <p:cNvPr id="131" name="AutoShape 131"/>
            <p:cNvSpPr>
              <a:spLocks noChangeArrowheads="1"/>
            </p:cNvSpPr>
            <p:nvPr/>
          </p:nvSpPr>
          <p:spPr bwMode="auto">
            <a:xfrm>
              <a:off x="1200" y="3456"/>
              <a:ext cx="576" cy="384"/>
            </a:xfrm>
            <a:prstGeom prst="wedgeEllipseCallout">
              <a:avLst>
                <a:gd name="adj1" fmla="val 77083"/>
                <a:gd name="adj2" fmla="val -122134"/>
              </a:avLst>
            </a:prstGeom>
            <a:solidFill>
              <a:schemeClr val="accent1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kumimoji="1" lang="zh-CN" altLang="en-US" sz="3600" b="1">
                  <a:solidFill>
                    <a:schemeClr val="tx2"/>
                  </a:solidFill>
                  <a:latin typeface="Times New Roman" pitchFamily="18" charset="0"/>
                </a:rPr>
                <a:t>前</a:t>
              </a:r>
              <a:endParaRPr kumimoji="1" lang="zh-CN" altLang="en-US" sz="4400" b="1">
                <a:latin typeface="Times New Roman" pitchFamily="18" charset="0"/>
              </a:endParaRPr>
            </a:p>
          </p:txBody>
        </p:sp>
        <p:sp>
          <p:nvSpPr>
            <p:cNvPr id="132" name="AutoShape 132"/>
            <p:cNvSpPr>
              <a:spLocks noChangeArrowheads="1"/>
            </p:cNvSpPr>
            <p:nvPr/>
          </p:nvSpPr>
          <p:spPr bwMode="auto">
            <a:xfrm>
              <a:off x="4416" y="864"/>
              <a:ext cx="576" cy="384"/>
            </a:xfrm>
            <a:prstGeom prst="wedgeEllipseCallout">
              <a:avLst>
                <a:gd name="adj1" fmla="val -113542"/>
                <a:gd name="adj2" fmla="val 70051"/>
              </a:avLst>
            </a:prstGeom>
            <a:solidFill>
              <a:srgbClr val="FFFF00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kumimoji="1" lang="zh-CN" altLang="en-US" sz="4000" b="1">
                  <a:solidFill>
                    <a:schemeClr val="tx2"/>
                  </a:solidFill>
                  <a:latin typeface="Times New Roman" pitchFamily="18" charset="0"/>
                </a:rPr>
                <a:t>前</a:t>
              </a:r>
              <a:endParaRPr kumimoji="1" lang="zh-CN" altLang="en-US" sz="4400" b="1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9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2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2"/>
          <p:cNvGraphicFramePr>
            <a:graphicFrameLocks noChangeAspect="1"/>
          </p:cNvGraphicFramePr>
          <p:nvPr/>
        </p:nvGraphicFramePr>
        <p:xfrm>
          <a:off x="1043608" y="4437112"/>
          <a:ext cx="2627784" cy="2329867"/>
        </p:xfrm>
        <a:graphic>
          <a:graphicData uri="http://schemas.openxmlformats.org/presentationml/2006/ole">
            <p:oleObj spid="_x0000_s52226" name="BMP 图象" r:id="rId3" imgW="3866667" imgH="3067478" progId="PBrush">
              <p:embed/>
            </p:oleObj>
          </a:graphicData>
        </a:graphic>
      </p:graphicFrame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971600" y="2852936"/>
            <a:ext cx="1777063" cy="1151285"/>
            <a:chOff x="240" y="1601"/>
            <a:chExt cx="1796" cy="847"/>
          </a:xfrm>
        </p:grpSpPr>
        <p:sp>
          <p:nvSpPr>
            <p:cNvPr id="4" name="Line 4"/>
            <p:cNvSpPr>
              <a:spLocks noChangeShapeType="1"/>
            </p:cNvSpPr>
            <p:nvPr/>
          </p:nvSpPr>
          <p:spPr bwMode="auto">
            <a:xfrm flipH="1">
              <a:off x="240" y="1601"/>
              <a:ext cx="1794" cy="2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Line 5"/>
            <p:cNvSpPr>
              <a:spLocks noChangeShapeType="1"/>
            </p:cNvSpPr>
            <p:nvPr/>
          </p:nvSpPr>
          <p:spPr bwMode="auto">
            <a:xfrm>
              <a:off x="240" y="2446"/>
              <a:ext cx="1794" cy="2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240" y="1601"/>
              <a:ext cx="2" cy="845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V="1">
              <a:off x="2034" y="1601"/>
              <a:ext cx="2" cy="845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986136" y="2826942"/>
            <a:ext cx="1775084" cy="432048"/>
            <a:chOff x="240" y="1601"/>
            <a:chExt cx="1794" cy="283"/>
          </a:xfrm>
        </p:grpSpPr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240" y="1882"/>
              <a:ext cx="1794" cy="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>
              <a:off x="1400" y="1601"/>
              <a:ext cx="1" cy="28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11"/>
            <p:cNvSpPr>
              <a:spLocks noChangeShapeType="1"/>
            </p:cNvSpPr>
            <p:nvPr/>
          </p:nvSpPr>
          <p:spPr bwMode="auto">
            <a:xfrm>
              <a:off x="873" y="1601"/>
              <a:ext cx="2" cy="281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" name="Group 12"/>
          <p:cNvGrpSpPr>
            <a:grpSpLocks/>
          </p:cNvGrpSpPr>
          <p:nvPr/>
        </p:nvGrpSpPr>
        <p:grpSpPr bwMode="auto">
          <a:xfrm>
            <a:off x="2426296" y="3258990"/>
            <a:ext cx="312668" cy="387387"/>
            <a:chOff x="1718" y="1882"/>
            <a:chExt cx="316" cy="285"/>
          </a:xfrm>
        </p:grpSpPr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1718" y="2165"/>
              <a:ext cx="316" cy="2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1718" y="1882"/>
              <a:ext cx="2" cy="283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5" name="Group 15"/>
          <p:cNvGrpSpPr>
            <a:grpSpLocks/>
          </p:cNvGrpSpPr>
          <p:nvPr/>
        </p:nvGrpSpPr>
        <p:grpSpPr bwMode="auto">
          <a:xfrm>
            <a:off x="971600" y="2042615"/>
            <a:ext cx="1777063" cy="383309"/>
            <a:chOff x="240" y="945"/>
            <a:chExt cx="1796" cy="282"/>
          </a:xfrm>
        </p:grpSpPr>
        <p:sp>
          <p:nvSpPr>
            <p:cNvPr id="16" name="Line 16"/>
            <p:cNvSpPr>
              <a:spLocks noChangeShapeType="1"/>
            </p:cNvSpPr>
            <p:nvPr/>
          </p:nvSpPr>
          <p:spPr bwMode="auto">
            <a:xfrm>
              <a:off x="240" y="1226"/>
              <a:ext cx="1794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240" y="945"/>
              <a:ext cx="1794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>
              <a:off x="240" y="945"/>
              <a:ext cx="2" cy="28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 flipV="1">
              <a:off x="2034" y="945"/>
              <a:ext cx="2" cy="28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0" name="Group 20"/>
          <p:cNvGrpSpPr>
            <a:grpSpLocks/>
          </p:cNvGrpSpPr>
          <p:nvPr/>
        </p:nvGrpSpPr>
        <p:grpSpPr bwMode="auto">
          <a:xfrm>
            <a:off x="2426296" y="1530798"/>
            <a:ext cx="312668" cy="511078"/>
            <a:chOff x="1718" y="569"/>
            <a:chExt cx="316" cy="376"/>
          </a:xfrm>
        </p:grpSpPr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>
              <a:off x="1718" y="569"/>
              <a:ext cx="316" cy="2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1718" y="569"/>
              <a:ext cx="2" cy="376"/>
            </a:xfrm>
            <a:prstGeom prst="line">
              <a:avLst/>
            </a:prstGeom>
            <a:noFill/>
            <a:ln w="57150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3" name="Group 23"/>
          <p:cNvGrpSpPr>
            <a:grpSpLocks/>
          </p:cNvGrpSpPr>
          <p:nvPr/>
        </p:nvGrpSpPr>
        <p:grpSpPr bwMode="auto">
          <a:xfrm>
            <a:off x="986136" y="1026742"/>
            <a:ext cx="1777063" cy="1023516"/>
            <a:chOff x="240" y="192"/>
            <a:chExt cx="1796" cy="753"/>
          </a:xfrm>
        </p:grpSpPr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240" y="192"/>
              <a:ext cx="633" cy="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 flipV="1">
              <a:off x="240" y="192"/>
              <a:ext cx="2" cy="75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2034" y="192"/>
              <a:ext cx="2" cy="75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1400" y="192"/>
              <a:ext cx="634" cy="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>
              <a:off x="873" y="475"/>
              <a:ext cx="527" cy="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>
              <a:off x="873" y="192"/>
              <a:ext cx="2" cy="28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 flipV="1">
              <a:off x="1400" y="192"/>
              <a:ext cx="1" cy="28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1" name="Group 31"/>
          <p:cNvGrpSpPr>
            <a:grpSpLocks/>
          </p:cNvGrpSpPr>
          <p:nvPr/>
        </p:nvGrpSpPr>
        <p:grpSpPr bwMode="auto">
          <a:xfrm>
            <a:off x="3506416" y="2034854"/>
            <a:ext cx="1080120" cy="383309"/>
            <a:chOff x="2455" y="945"/>
            <a:chExt cx="953" cy="282"/>
          </a:xfrm>
        </p:grpSpPr>
        <p:sp>
          <p:nvSpPr>
            <p:cNvPr id="32" name="Line 32"/>
            <p:cNvSpPr>
              <a:spLocks noChangeShapeType="1"/>
            </p:cNvSpPr>
            <p:nvPr/>
          </p:nvSpPr>
          <p:spPr bwMode="auto">
            <a:xfrm flipH="1">
              <a:off x="2455" y="1226"/>
              <a:ext cx="951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2455" y="945"/>
              <a:ext cx="951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 flipV="1">
              <a:off x="2455" y="945"/>
              <a:ext cx="2" cy="28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>
              <a:off x="3406" y="945"/>
              <a:ext cx="2" cy="28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Line 36"/>
          <p:cNvSpPr>
            <a:spLocks noChangeShapeType="1"/>
          </p:cNvSpPr>
          <p:nvPr/>
        </p:nvSpPr>
        <p:spPr bwMode="auto">
          <a:xfrm>
            <a:off x="3866456" y="1530798"/>
            <a:ext cx="360040" cy="504056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37" name="Group 37"/>
          <p:cNvGrpSpPr>
            <a:grpSpLocks/>
          </p:cNvGrpSpPr>
          <p:nvPr/>
        </p:nvGrpSpPr>
        <p:grpSpPr bwMode="auto">
          <a:xfrm>
            <a:off x="3506416" y="1026742"/>
            <a:ext cx="360040" cy="1023516"/>
            <a:chOff x="2455" y="192"/>
            <a:chExt cx="318" cy="753"/>
          </a:xfrm>
        </p:grpSpPr>
        <p:sp>
          <p:nvSpPr>
            <p:cNvPr id="38" name="Line 38"/>
            <p:cNvSpPr>
              <a:spLocks noChangeShapeType="1"/>
            </p:cNvSpPr>
            <p:nvPr/>
          </p:nvSpPr>
          <p:spPr bwMode="auto">
            <a:xfrm>
              <a:off x="2455" y="475"/>
              <a:ext cx="42" cy="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>
              <a:off x="2531" y="475"/>
              <a:ext cx="66" cy="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>
              <a:off x="2631" y="475"/>
              <a:ext cx="66" cy="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Line 41"/>
            <p:cNvSpPr>
              <a:spLocks noChangeShapeType="1"/>
            </p:cNvSpPr>
            <p:nvPr/>
          </p:nvSpPr>
          <p:spPr bwMode="auto">
            <a:xfrm>
              <a:off x="2732" y="475"/>
              <a:ext cx="39" cy="2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Line 42"/>
            <p:cNvSpPr>
              <a:spLocks noChangeShapeType="1"/>
            </p:cNvSpPr>
            <p:nvPr/>
          </p:nvSpPr>
          <p:spPr bwMode="auto">
            <a:xfrm>
              <a:off x="2771" y="192"/>
              <a:ext cx="2" cy="75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Line 43"/>
            <p:cNvSpPr>
              <a:spLocks noChangeShapeType="1"/>
            </p:cNvSpPr>
            <p:nvPr/>
          </p:nvSpPr>
          <p:spPr bwMode="auto">
            <a:xfrm flipV="1">
              <a:off x="2455" y="192"/>
              <a:ext cx="2" cy="753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Line 44"/>
            <p:cNvSpPr>
              <a:spLocks noChangeShapeType="1"/>
            </p:cNvSpPr>
            <p:nvPr/>
          </p:nvSpPr>
          <p:spPr bwMode="auto">
            <a:xfrm>
              <a:off x="2455" y="192"/>
              <a:ext cx="316" cy="2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45" name="Group 45"/>
          <p:cNvGrpSpPr>
            <a:grpSpLocks/>
          </p:cNvGrpSpPr>
          <p:nvPr/>
        </p:nvGrpSpPr>
        <p:grpSpPr bwMode="auto">
          <a:xfrm>
            <a:off x="5148064" y="4149080"/>
            <a:ext cx="3024336" cy="2448272"/>
            <a:chOff x="2640" y="1776"/>
            <a:chExt cx="2928" cy="2242"/>
          </a:xfrm>
        </p:grpSpPr>
        <p:sp>
          <p:nvSpPr>
            <p:cNvPr id="46" name="Line 46"/>
            <p:cNvSpPr>
              <a:spLocks noChangeShapeType="1"/>
            </p:cNvSpPr>
            <p:nvPr/>
          </p:nvSpPr>
          <p:spPr bwMode="auto">
            <a:xfrm>
              <a:off x="2640" y="3456"/>
              <a:ext cx="1659" cy="2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Line 47"/>
            <p:cNvSpPr>
              <a:spLocks noChangeShapeType="1"/>
            </p:cNvSpPr>
            <p:nvPr/>
          </p:nvSpPr>
          <p:spPr bwMode="auto">
            <a:xfrm flipH="1">
              <a:off x="2640" y="3177"/>
              <a:ext cx="1659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Line 48"/>
            <p:cNvSpPr>
              <a:spLocks noChangeShapeType="1"/>
            </p:cNvSpPr>
            <p:nvPr/>
          </p:nvSpPr>
          <p:spPr bwMode="auto">
            <a:xfrm>
              <a:off x="2640" y="4017"/>
              <a:ext cx="1659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Line 49"/>
            <p:cNvSpPr>
              <a:spLocks noChangeShapeType="1"/>
            </p:cNvSpPr>
            <p:nvPr/>
          </p:nvSpPr>
          <p:spPr bwMode="auto">
            <a:xfrm>
              <a:off x="2640" y="3177"/>
              <a:ext cx="2" cy="84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Line 50"/>
            <p:cNvSpPr>
              <a:spLocks noChangeShapeType="1"/>
            </p:cNvSpPr>
            <p:nvPr/>
          </p:nvSpPr>
          <p:spPr bwMode="auto">
            <a:xfrm>
              <a:off x="2640" y="3736"/>
              <a:ext cx="292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Line 51"/>
            <p:cNvSpPr>
              <a:spLocks noChangeShapeType="1"/>
            </p:cNvSpPr>
            <p:nvPr/>
          </p:nvSpPr>
          <p:spPr bwMode="auto">
            <a:xfrm>
              <a:off x="2932" y="3456"/>
              <a:ext cx="2" cy="28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Line 52"/>
            <p:cNvSpPr>
              <a:spLocks noChangeShapeType="1"/>
            </p:cNvSpPr>
            <p:nvPr/>
          </p:nvSpPr>
          <p:spPr bwMode="auto">
            <a:xfrm flipV="1">
              <a:off x="4299" y="3177"/>
              <a:ext cx="2" cy="84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Line 53"/>
            <p:cNvSpPr>
              <a:spLocks noChangeShapeType="1"/>
            </p:cNvSpPr>
            <p:nvPr/>
          </p:nvSpPr>
          <p:spPr bwMode="auto">
            <a:xfrm>
              <a:off x="3714" y="3177"/>
              <a:ext cx="2" cy="279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Line 54"/>
            <p:cNvSpPr>
              <a:spLocks noChangeShapeType="1"/>
            </p:cNvSpPr>
            <p:nvPr/>
          </p:nvSpPr>
          <p:spPr bwMode="auto">
            <a:xfrm>
              <a:off x="3227" y="3177"/>
              <a:ext cx="1" cy="279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Line 55"/>
            <p:cNvSpPr>
              <a:spLocks noChangeShapeType="1"/>
            </p:cNvSpPr>
            <p:nvPr/>
          </p:nvSpPr>
          <p:spPr bwMode="auto">
            <a:xfrm>
              <a:off x="2640" y="2802"/>
              <a:ext cx="1659" cy="2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Line 56"/>
            <p:cNvSpPr>
              <a:spLocks noChangeShapeType="1"/>
            </p:cNvSpPr>
            <p:nvPr/>
          </p:nvSpPr>
          <p:spPr bwMode="auto">
            <a:xfrm flipH="1">
              <a:off x="2640" y="2523"/>
              <a:ext cx="1659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Line 57"/>
            <p:cNvSpPr>
              <a:spLocks noChangeShapeType="1"/>
            </p:cNvSpPr>
            <p:nvPr/>
          </p:nvSpPr>
          <p:spPr bwMode="auto">
            <a:xfrm flipH="1">
              <a:off x="2640" y="2523"/>
              <a:ext cx="1659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Line 58"/>
            <p:cNvSpPr>
              <a:spLocks noChangeShapeType="1"/>
            </p:cNvSpPr>
            <p:nvPr/>
          </p:nvSpPr>
          <p:spPr bwMode="auto">
            <a:xfrm>
              <a:off x="2640" y="2802"/>
              <a:ext cx="1659" cy="2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Line 59"/>
            <p:cNvSpPr>
              <a:spLocks noChangeShapeType="1"/>
            </p:cNvSpPr>
            <p:nvPr/>
          </p:nvSpPr>
          <p:spPr bwMode="auto">
            <a:xfrm>
              <a:off x="2640" y="1776"/>
              <a:ext cx="587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Line 60"/>
            <p:cNvSpPr>
              <a:spLocks noChangeShapeType="1"/>
            </p:cNvSpPr>
            <p:nvPr/>
          </p:nvSpPr>
          <p:spPr bwMode="auto">
            <a:xfrm flipV="1">
              <a:off x="2640" y="1776"/>
              <a:ext cx="2" cy="747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Line 61"/>
            <p:cNvSpPr>
              <a:spLocks noChangeShapeType="1"/>
            </p:cNvSpPr>
            <p:nvPr/>
          </p:nvSpPr>
          <p:spPr bwMode="auto">
            <a:xfrm>
              <a:off x="2640" y="2523"/>
              <a:ext cx="2" cy="279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Line 62"/>
            <p:cNvSpPr>
              <a:spLocks noChangeShapeType="1"/>
            </p:cNvSpPr>
            <p:nvPr/>
          </p:nvSpPr>
          <p:spPr bwMode="auto">
            <a:xfrm>
              <a:off x="2640" y="2523"/>
              <a:ext cx="2" cy="279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63"/>
            <p:cNvSpPr>
              <a:spLocks noChangeShapeType="1"/>
            </p:cNvSpPr>
            <p:nvPr/>
          </p:nvSpPr>
          <p:spPr bwMode="auto">
            <a:xfrm flipH="1">
              <a:off x="2640" y="2149"/>
              <a:ext cx="292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64"/>
            <p:cNvSpPr>
              <a:spLocks noChangeShapeType="1"/>
            </p:cNvSpPr>
            <p:nvPr/>
          </p:nvSpPr>
          <p:spPr bwMode="auto">
            <a:xfrm>
              <a:off x="2932" y="2149"/>
              <a:ext cx="2" cy="374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Line 65"/>
            <p:cNvSpPr>
              <a:spLocks noChangeShapeType="1"/>
            </p:cNvSpPr>
            <p:nvPr/>
          </p:nvSpPr>
          <p:spPr bwMode="auto">
            <a:xfrm>
              <a:off x="4299" y="1776"/>
              <a:ext cx="2" cy="747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Line 66"/>
            <p:cNvSpPr>
              <a:spLocks noChangeShapeType="1"/>
            </p:cNvSpPr>
            <p:nvPr/>
          </p:nvSpPr>
          <p:spPr bwMode="auto">
            <a:xfrm flipV="1">
              <a:off x="4299" y="2523"/>
              <a:ext cx="2" cy="279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Line 67"/>
            <p:cNvSpPr>
              <a:spLocks noChangeShapeType="1"/>
            </p:cNvSpPr>
            <p:nvPr/>
          </p:nvSpPr>
          <p:spPr bwMode="auto">
            <a:xfrm flipV="1">
              <a:off x="4299" y="2523"/>
              <a:ext cx="2" cy="279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Line 68"/>
            <p:cNvSpPr>
              <a:spLocks noChangeShapeType="1"/>
            </p:cNvSpPr>
            <p:nvPr/>
          </p:nvSpPr>
          <p:spPr bwMode="auto">
            <a:xfrm>
              <a:off x="3714" y="1776"/>
              <a:ext cx="585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Line 69"/>
            <p:cNvSpPr>
              <a:spLocks noChangeShapeType="1"/>
            </p:cNvSpPr>
            <p:nvPr/>
          </p:nvSpPr>
          <p:spPr bwMode="auto">
            <a:xfrm>
              <a:off x="3227" y="2056"/>
              <a:ext cx="487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Line 70"/>
            <p:cNvSpPr>
              <a:spLocks noChangeShapeType="1"/>
            </p:cNvSpPr>
            <p:nvPr/>
          </p:nvSpPr>
          <p:spPr bwMode="auto">
            <a:xfrm>
              <a:off x="3227" y="1776"/>
              <a:ext cx="1" cy="28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Line 71"/>
            <p:cNvSpPr>
              <a:spLocks noChangeShapeType="1"/>
            </p:cNvSpPr>
            <p:nvPr/>
          </p:nvSpPr>
          <p:spPr bwMode="auto">
            <a:xfrm flipV="1">
              <a:off x="3714" y="1776"/>
              <a:ext cx="2" cy="280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Line 72"/>
            <p:cNvSpPr>
              <a:spLocks noChangeShapeType="1"/>
            </p:cNvSpPr>
            <p:nvPr/>
          </p:nvSpPr>
          <p:spPr bwMode="auto">
            <a:xfrm>
              <a:off x="4981" y="1776"/>
              <a:ext cx="2" cy="373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Line 73"/>
            <p:cNvSpPr>
              <a:spLocks noChangeShapeType="1"/>
            </p:cNvSpPr>
            <p:nvPr/>
          </p:nvSpPr>
          <p:spPr bwMode="auto">
            <a:xfrm flipV="1">
              <a:off x="4689" y="1776"/>
              <a:ext cx="2" cy="747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Line 74"/>
            <p:cNvSpPr>
              <a:spLocks noChangeShapeType="1"/>
            </p:cNvSpPr>
            <p:nvPr/>
          </p:nvSpPr>
          <p:spPr bwMode="auto">
            <a:xfrm flipH="1">
              <a:off x="5236" y="2523"/>
              <a:ext cx="38" cy="1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Line 75"/>
            <p:cNvSpPr>
              <a:spLocks noChangeShapeType="1"/>
            </p:cNvSpPr>
            <p:nvPr/>
          </p:nvSpPr>
          <p:spPr bwMode="auto">
            <a:xfrm flipH="1">
              <a:off x="5143" y="2523"/>
              <a:ext cx="62" cy="1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Line 76"/>
            <p:cNvSpPr>
              <a:spLocks noChangeShapeType="1"/>
            </p:cNvSpPr>
            <p:nvPr/>
          </p:nvSpPr>
          <p:spPr bwMode="auto">
            <a:xfrm flipH="1">
              <a:off x="5050" y="2523"/>
              <a:ext cx="62" cy="1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Line 77"/>
            <p:cNvSpPr>
              <a:spLocks noChangeShapeType="1"/>
            </p:cNvSpPr>
            <p:nvPr/>
          </p:nvSpPr>
          <p:spPr bwMode="auto">
            <a:xfrm flipH="1">
              <a:off x="4981" y="2523"/>
              <a:ext cx="39" cy="1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Line 78"/>
            <p:cNvSpPr>
              <a:spLocks noChangeShapeType="1"/>
            </p:cNvSpPr>
            <p:nvPr/>
          </p:nvSpPr>
          <p:spPr bwMode="auto">
            <a:xfrm>
              <a:off x="4981" y="2149"/>
              <a:ext cx="293" cy="37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Line 79"/>
            <p:cNvSpPr>
              <a:spLocks noChangeShapeType="1"/>
            </p:cNvSpPr>
            <p:nvPr/>
          </p:nvSpPr>
          <p:spPr bwMode="auto">
            <a:xfrm flipH="1">
              <a:off x="4689" y="2802"/>
              <a:ext cx="877" cy="2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Line 80"/>
            <p:cNvSpPr>
              <a:spLocks noChangeShapeType="1"/>
            </p:cNvSpPr>
            <p:nvPr/>
          </p:nvSpPr>
          <p:spPr bwMode="auto">
            <a:xfrm flipV="1">
              <a:off x="4689" y="2523"/>
              <a:ext cx="2" cy="279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Line 81"/>
            <p:cNvSpPr>
              <a:spLocks noChangeShapeType="1"/>
            </p:cNvSpPr>
            <p:nvPr/>
          </p:nvSpPr>
          <p:spPr bwMode="auto">
            <a:xfrm flipV="1">
              <a:off x="4981" y="2484"/>
              <a:ext cx="2" cy="39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Line 82"/>
            <p:cNvSpPr>
              <a:spLocks noChangeShapeType="1"/>
            </p:cNvSpPr>
            <p:nvPr/>
          </p:nvSpPr>
          <p:spPr bwMode="auto">
            <a:xfrm flipV="1">
              <a:off x="4981" y="2395"/>
              <a:ext cx="2" cy="59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Line 83"/>
            <p:cNvSpPr>
              <a:spLocks noChangeShapeType="1"/>
            </p:cNvSpPr>
            <p:nvPr/>
          </p:nvSpPr>
          <p:spPr bwMode="auto">
            <a:xfrm flipV="1">
              <a:off x="4981" y="2306"/>
              <a:ext cx="2" cy="6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Line 84"/>
            <p:cNvSpPr>
              <a:spLocks noChangeShapeType="1"/>
            </p:cNvSpPr>
            <p:nvPr/>
          </p:nvSpPr>
          <p:spPr bwMode="auto">
            <a:xfrm flipV="1">
              <a:off x="4981" y="2217"/>
              <a:ext cx="2" cy="6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Line 85"/>
            <p:cNvSpPr>
              <a:spLocks noChangeShapeType="1"/>
            </p:cNvSpPr>
            <p:nvPr/>
          </p:nvSpPr>
          <p:spPr bwMode="auto">
            <a:xfrm flipV="1">
              <a:off x="4981" y="2149"/>
              <a:ext cx="2" cy="39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Line 86"/>
            <p:cNvSpPr>
              <a:spLocks noChangeShapeType="1"/>
            </p:cNvSpPr>
            <p:nvPr/>
          </p:nvSpPr>
          <p:spPr bwMode="auto">
            <a:xfrm>
              <a:off x="5566" y="2523"/>
              <a:ext cx="2" cy="279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Line 87"/>
            <p:cNvSpPr>
              <a:spLocks noChangeShapeType="1"/>
            </p:cNvSpPr>
            <p:nvPr/>
          </p:nvSpPr>
          <p:spPr bwMode="auto">
            <a:xfrm flipH="1">
              <a:off x="5274" y="2523"/>
              <a:ext cx="292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Line 88"/>
            <p:cNvSpPr>
              <a:spLocks noChangeShapeType="1"/>
            </p:cNvSpPr>
            <p:nvPr/>
          </p:nvSpPr>
          <p:spPr bwMode="auto">
            <a:xfrm>
              <a:off x="4689" y="2056"/>
              <a:ext cx="38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Line 89"/>
            <p:cNvSpPr>
              <a:spLocks noChangeShapeType="1"/>
            </p:cNvSpPr>
            <p:nvPr/>
          </p:nvSpPr>
          <p:spPr bwMode="auto">
            <a:xfrm>
              <a:off x="4758" y="2056"/>
              <a:ext cx="62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0" name="Line 90"/>
            <p:cNvSpPr>
              <a:spLocks noChangeShapeType="1"/>
            </p:cNvSpPr>
            <p:nvPr/>
          </p:nvSpPr>
          <p:spPr bwMode="auto">
            <a:xfrm>
              <a:off x="4850" y="2056"/>
              <a:ext cx="63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1" name="Line 91"/>
            <p:cNvSpPr>
              <a:spLocks noChangeShapeType="1"/>
            </p:cNvSpPr>
            <p:nvPr/>
          </p:nvSpPr>
          <p:spPr bwMode="auto">
            <a:xfrm>
              <a:off x="4943" y="2056"/>
              <a:ext cx="38" cy="1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2" name="Line 92"/>
            <p:cNvSpPr>
              <a:spLocks noChangeShapeType="1"/>
            </p:cNvSpPr>
            <p:nvPr/>
          </p:nvSpPr>
          <p:spPr bwMode="auto">
            <a:xfrm>
              <a:off x="4689" y="1776"/>
              <a:ext cx="292" cy="1"/>
            </a:xfrm>
            <a:prstGeom prst="line">
              <a:avLst/>
            </a:prstGeom>
            <a:noFill/>
            <a:ln w="5715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93" name="Line 93"/>
          <p:cNvSpPr>
            <a:spLocks noChangeShapeType="1"/>
          </p:cNvSpPr>
          <p:nvPr/>
        </p:nvSpPr>
        <p:spPr bwMode="auto">
          <a:xfrm flipH="1">
            <a:off x="4476799" y="1603922"/>
            <a:ext cx="332457" cy="0"/>
          </a:xfrm>
          <a:prstGeom prst="line">
            <a:avLst/>
          </a:prstGeom>
          <a:noFill/>
          <a:ln w="8572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" name="AutoShape 94"/>
          <p:cNvSpPr>
            <a:spLocks noChangeArrowheads="1"/>
          </p:cNvSpPr>
          <p:nvPr/>
        </p:nvSpPr>
        <p:spPr bwMode="auto">
          <a:xfrm>
            <a:off x="7265475" y="5647555"/>
            <a:ext cx="1587500" cy="838200"/>
          </a:xfrm>
          <a:prstGeom prst="wedgeRoundRectCallout">
            <a:avLst>
              <a:gd name="adj1" fmla="val -18975"/>
              <a:gd name="adj2" fmla="val -133630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r>
              <a:rPr kumimoji="1" lang="zh-CN" altLang="en-US" sz="2800" b="1" dirty="0">
                <a:latin typeface="Times New Roman" pitchFamily="18" charset="0"/>
              </a:rPr>
              <a:t>虚线</a:t>
            </a:r>
          </a:p>
          <a:p>
            <a:pPr algn="ctr" eaLnBrk="0" hangingPunct="0"/>
            <a:r>
              <a:rPr kumimoji="1" lang="zh-CN" altLang="en-US" sz="2800" b="1" dirty="0">
                <a:latin typeface="Times New Roman" pitchFamily="18" charset="0"/>
              </a:rPr>
              <a:t>要画</a:t>
            </a:r>
          </a:p>
        </p:txBody>
      </p:sp>
      <p:grpSp>
        <p:nvGrpSpPr>
          <p:cNvPr id="98" name="Group 98"/>
          <p:cNvGrpSpPr>
            <a:grpSpLocks/>
          </p:cNvGrpSpPr>
          <p:nvPr/>
        </p:nvGrpSpPr>
        <p:grpSpPr bwMode="auto">
          <a:xfrm>
            <a:off x="5965825" y="974725"/>
            <a:ext cx="2165350" cy="1647825"/>
            <a:chOff x="3758" y="614"/>
            <a:chExt cx="1364" cy="1038"/>
          </a:xfrm>
        </p:grpSpPr>
        <p:sp>
          <p:nvSpPr>
            <p:cNvPr id="99" name="Text Box 99"/>
            <p:cNvSpPr txBox="1">
              <a:spLocks noChangeArrowheads="1"/>
            </p:cNvSpPr>
            <p:nvPr/>
          </p:nvSpPr>
          <p:spPr bwMode="auto">
            <a:xfrm>
              <a:off x="4848" y="1248"/>
              <a:ext cx="260" cy="40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kumimoji="1" lang="en-US" altLang="zh-CN" sz="3600">
                  <a:solidFill>
                    <a:schemeClr val="bg1"/>
                  </a:solidFill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100" name="Line 100"/>
            <p:cNvSpPr>
              <a:spLocks noChangeShapeType="1"/>
            </p:cNvSpPr>
            <p:nvPr/>
          </p:nvSpPr>
          <p:spPr bwMode="auto">
            <a:xfrm flipH="1" flipV="1">
              <a:off x="3792" y="1200"/>
              <a:ext cx="240" cy="48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" name="Text Box 101"/>
            <p:cNvSpPr txBox="1">
              <a:spLocks noChangeArrowheads="1"/>
            </p:cNvSpPr>
            <p:nvPr/>
          </p:nvSpPr>
          <p:spPr bwMode="auto">
            <a:xfrm>
              <a:off x="3758" y="614"/>
              <a:ext cx="260" cy="40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kumimoji="1" lang="en-US" altLang="zh-CN" sz="3600" b="1">
                  <a:solidFill>
                    <a:schemeClr val="bg1"/>
                  </a:solidFill>
                  <a:latin typeface="Times New Roman" pitchFamily="18" charset="0"/>
                </a:rPr>
                <a:t>2</a:t>
              </a:r>
            </a:p>
          </p:txBody>
        </p:sp>
        <p:sp>
          <p:nvSpPr>
            <p:cNvPr id="102" name="Text Box 102"/>
            <p:cNvSpPr txBox="1">
              <a:spLocks noChangeArrowheads="1"/>
            </p:cNvSpPr>
            <p:nvPr/>
          </p:nvSpPr>
          <p:spPr bwMode="auto">
            <a:xfrm>
              <a:off x="4862" y="662"/>
              <a:ext cx="260" cy="404"/>
            </a:xfrm>
            <a:prstGeom prst="rect">
              <a:avLst/>
            </a:prstGeom>
            <a:noFill/>
            <a:ln w="2857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 eaLnBrk="0" hangingPunct="0"/>
              <a:r>
                <a:rPr kumimoji="1" lang="en-US" altLang="zh-CN" sz="3600">
                  <a:latin typeface="Times New Roman" pitchFamily="18" charset="0"/>
                </a:rPr>
                <a:t>3</a:t>
              </a:r>
            </a:p>
          </p:txBody>
        </p:sp>
      </p:grpSp>
      <p:grpSp>
        <p:nvGrpSpPr>
          <p:cNvPr id="104" name="Group 95"/>
          <p:cNvGrpSpPr>
            <a:grpSpLocks/>
          </p:cNvGrpSpPr>
          <p:nvPr/>
        </p:nvGrpSpPr>
        <p:grpSpPr bwMode="auto">
          <a:xfrm>
            <a:off x="251330" y="677"/>
            <a:ext cx="8524370" cy="3431797"/>
            <a:chOff x="-239" y="-374"/>
            <a:chExt cx="5767" cy="2372"/>
          </a:xfrm>
        </p:grpSpPr>
        <p:graphicFrame>
          <p:nvGraphicFramePr>
            <p:cNvPr id="105" name="Object 96"/>
            <p:cNvGraphicFramePr>
              <a:graphicFrameLocks noChangeAspect="1"/>
            </p:cNvGraphicFramePr>
            <p:nvPr/>
          </p:nvGraphicFramePr>
          <p:xfrm>
            <a:off x="3560" y="227"/>
            <a:ext cx="1968" cy="1771"/>
          </p:xfrm>
          <a:graphic>
            <a:graphicData uri="http://schemas.openxmlformats.org/presentationml/2006/ole">
              <p:oleObj spid="_x0000_s52228" name="BMP 图象" r:id="rId4" imgW="3704762" imgH="2952381" progId="PBrush">
                <p:embed/>
              </p:oleObj>
            </a:graphicData>
          </a:graphic>
        </p:graphicFrame>
        <p:sp>
          <p:nvSpPr>
            <p:cNvPr id="106" name="Rectangle 97"/>
            <p:cNvSpPr>
              <a:spLocks noChangeArrowheads="1"/>
            </p:cNvSpPr>
            <p:nvPr/>
          </p:nvSpPr>
          <p:spPr bwMode="auto">
            <a:xfrm>
              <a:off x="-239" y="-374"/>
              <a:ext cx="1477" cy="365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lg"/>
              <a:tailEnd type="none" w="sm" len="lg"/>
            </a:ln>
          </p:spPr>
          <p:txBody>
            <a:bodyPr wrap="none" lIns="0" rIns="0" anchor="ctr">
              <a:spAutoFit/>
            </a:bodyPr>
            <a:lstStyle/>
            <a:p>
              <a:pPr algn="ctr"/>
              <a:r>
                <a:rPr kumimoji="1" lang="zh-CN" altLang="zh-CN" sz="3200" b="1" dirty="0">
                  <a:latin typeface="Times New Roman" pitchFamily="18" charset="0"/>
                </a:rPr>
                <a:t>例2 画三视图</a:t>
              </a:r>
              <a:endParaRPr kumimoji="1" lang="zh-CN" altLang="en-US" sz="3200" b="1" dirty="0">
                <a:latin typeface="Times New Roman" pitchFamily="18" charset="0"/>
              </a:endParaRPr>
            </a:p>
          </p:txBody>
        </p:sp>
      </p:grpSp>
      <p:sp>
        <p:nvSpPr>
          <p:cNvPr id="110" name="TextBox 109"/>
          <p:cNvSpPr txBox="1"/>
          <p:nvPr/>
        </p:nvSpPr>
        <p:spPr>
          <a:xfrm>
            <a:off x="3419872" y="3140968"/>
            <a:ext cx="23391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要注意宽相等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971600" y="1988840"/>
            <a:ext cx="52822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第一节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投影的基本知识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971600" y="2708920"/>
            <a:ext cx="783099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第二节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三视图的形成及其投影规律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 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971600" y="3356992"/>
            <a:ext cx="38924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第三节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点的投影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 Box 5">
            <a:hlinkClick r:id="rId5" action="ppaction://hlinksldjump"/>
          </p:cNvPr>
          <p:cNvSpPr txBox="1">
            <a:spLocks noChangeArrowheads="1"/>
          </p:cNvSpPr>
          <p:nvPr/>
        </p:nvSpPr>
        <p:spPr bwMode="auto">
          <a:xfrm>
            <a:off x="971600" y="4005064"/>
            <a:ext cx="435568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第四节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直线的投影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990600" y="1781175"/>
            <a:ext cx="7391400" cy="76200"/>
          </a:xfrm>
          <a:prstGeom prst="rect">
            <a:avLst/>
          </a:prstGeom>
          <a:gradFill rotWithShape="0">
            <a:gsLst>
              <a:gs pos="0">
                <a:srgbClr val="99CCFF">
                  <a:gamma/>
                  <a:shade val="46275"/>
                  <a:invGamma/>
                </a:srgbClr>
              </a:gs>
              <a:gs pos="100000">
                <a:srgbClr val="99CC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308350" y="838200"/>
            <a:ext cx="2292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内   容</a:t>
            </a:r>
          </a:p>
        </p:txBody>
      </p:sp>
      <p:sp>
        <p:nvSpPr>
          <p:cNvPr id="1025" name="Rectangle 1">
            <a:hlinkClick r:id="rId6" action="ppaction://hlinksldjump"/>
          </p:cNvPr>
          <p:cNvSpPr>
            <a:spLocks noChangeArrowheads="1"/>
          </p:cNvSpPr>
          <p:nvPr/>
        </p:nvSpPr>
        <p:spPr bwMode="auto">
          <a:xfrm>
            <a:off x="971600" y="4496932"/>
            <a:ext cx="4355680" cy="116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第</a:t>
            </a:r>
            <a:r>
              <a:rPr kumimoji="0" lang="zh-CN" sz="36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五节</a:t>
            </a:r>
            <a:r>
              <a:rPr kumimoji="0" lang="zh-CN" altLang="en-US" sz="3600" b="1" i="0" u="none" strike="noStrike" cap="none" normalizeH="0" baseline="0" dirty="0" smtClean="0" bmk="_Toc262741316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  平面的投影</a:t>
            </a:r>
            <a:endParaRPr kumimoji="0" lang="zh-CN" altLang="en-US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26" name="Rectangle 2">
            <a:hlinkClick r:id="rId7" action="ppaction://hlinksldjump"/>
          </p:cNvPr>
          <p:cNvSpPr>
            <a:spLocks noChangeArrowheads="1"/>
          </p:cNvSpPr>
          <p:nvPr/>
        </p:nvSpPr>
        <p:spPr bwMode="auto">
          <a:xfrm>
            <a:off x="971600" y="5072996"/>
            <a:ext cx="3744416" cy="11643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165048" rIns="91440" bIns="165048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第</a:t>
            </a:r>
            <a:r>
              <a:rPr kumimoji="0" lang="zh-CN" sz="3600" b="1" i="0" u="none" strike="noStrike" cap="none" normalizeH="0" baseline="0" dirty="0" smtClean="0" bmk="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六节</a:t>
            </a:r>
            <a:r>
              <a:rPr kumimoji="0" lang="zh-CN" sz="3600" b="1" i="0" u="none" strike="noStrike" cap="none" normalizeH="0" baseline="0" dirty="0" smtClean="0" bmk="_Toc262741339">
                <a:ln>
                  <a:noFill/>
                </a:ln>
                <a:solidFill>
                  <a:schemeClr val="tx1"/>
                </a:solidFill>
                <a:effectLst/>
                <a:latin typeface="隶书" pitchFamily="49" charset="-122"/>
                <a:ea typeface="隶书" pitchFamily="49" charset="-122"/>
                <a:cs typeface="Times New Roman" pitchFamily="18" charset="0"/>
              </a:rPr>
              <a:t>  回转体</a:t>
            </a:r>
            <a:endParaRPr kumimoji="0" lang="zh-CN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隶书" pitchFamily="49" charset="-122"/>
              <a:ea typeface="隶书" pitchFamily="49" charset="-122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7784" y="116632"/>
            <a:ext cx="468052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三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点的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投影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-1116632" y="260648"/>
            <a:ext cx="3568700" cy="5334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宋体" pitchFamily="2" charset="-122"/>
              <a:ea typeface="+mj-ea"/>
              <a:cs typeface="+mj-cs"/>
            </a:endParaRPr>
          </a:p>
        </p:txBody>
      </p:sp>
      <p:grpSp>
        <p:nvGrpSpPr>
          <p:cNvPr id="5" name="Group 203"/>
          <p:cNvGrpSpPr>
            <a:grpSpLocks/>
          </p:cNvGrpSpPr>
          <p:nvPr/>
        </p:nvGrpSpPr>
        <p:grpSpPr bwMode="auto">
          <a:xfrm>
            <a:off x="395536" y="1556792"/>
            <a:ext cx="3933453" cy="3572098"/>
            <a:chOff x="-54" y="420"/>
            <a:chExt cx="2917" cy="2584"/>
          </a:xfrm>
        </p:grpSpPr>
        <p:grpSp>
          <p:nvGrpSpPr>
            <p:cNvPr id="6" name="Group 202"/>
            <p:cNvGrpSpPr>
              <a:grpSpLocks/>
            </p:cNvGrpSpPr>
            <p:nvPr/>
          </p:nvGrpSpPr>
          <p:grpSpPr bwMode="auto">
            <a:xfrm>
              <a:off x="-54" y="420"/>
              <a:ext cx="2917" cy="2584"/>
              <a:chOff x="-54" y="420"/>
              <a:chExt cx="2917" cy="2584"/>
            </a:xfrm>
          </p:grpSpPr>
          <p:sp>
            <p:nvSpPr>
              <p:cNvPr id="8" name="Rectangle 164"/>
              <p:cNvSpPr>
                <a:spLocks noChangeArrowheads="1"/>
              </p:cNvSpPr>
              <p:nvPr/>
            </p:nvSpPr>
            <p:spPr bwMode="auto">
              <a:xfrm>
                <a:off x="165" y="696"/>
                <a:ext cx="1592" cy="1200"/>
              </a:xfrm>
              <a:prstGeom prst="rect">
                <a:avLst/>
              </a:prstGeom>
              <a:solidFill>
                <a:schemeClr val="accent1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" name="Freeform 165"/>
              <p:cNvSpPr>
                <a:spLocks/>
              </p:cNvSpPr>
              <p:nvPr/>
            </p:nvSpPr>
            <p:spPr bwMode="auto">
              <a:xfrm>
                <a:off x="1757" y="697"/>
                <a:ext cx="856" cy="21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56" y="912"/>
                  </a:cxn>
                  <a:cxn ang="0">
                    <a:pos x="856" y="2112"/>
                  </a:cxn>
                  <a:cxn ang="0">
                    <a:pos x="0" y="1196"/>
                  </a:cxn>
                  <a:cxn ang="0">
                    <a:pos x="0" y="0"/>
                  </a:cxn>
                </a:cxnLst>
                <a:rect l="0" t="0" r="r" b="b"/>
                <a:pathLst>
                  <a:path w="856" h="2112">
                    <a:moveTo>
                      <a:pt x="0" y="0"/>
                    </a:moveTo>
                    <a:lnTo>
                      <a:pt x="856" y="912"/>
                    </a:lnTo>
                    <a:lnTo>
                      <a:pt x="856" y="2112"/>
                    </a:lnTo>
                    <a:lnTo>
                      <a:pt x="0" y="11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" name="Freeform 166"/>
              <p:cNvSpPr>
                <a:spLocks/>
              </p:cNvSpPr>
              <p:nvPr/>
            </p:nvSpPr>
            <p:spPr bwMode="auto">
              <a:xfrm>
                <a:off x="165" y="1896"/>
                <a:ext cx="2448" cy="91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0" y="912"/>
                  </a:cxn>
                  <a:cxn ang="0">
                    <a:pos x="2448" y="913"/>
                  </a:cxn>
                  <a:cxn ang="0">
                    <a:pos x="1596" y="1"/>
                  </a:cxn>
                  <a:cxn ang="0">
                    <a:pos x="0" y="0"/>
                  </a:cxn>
                </a:cxnLst>
                <a:rect l="0" t="0" r="r" b="b"/>
                <a:pathLst>
                  <a:path w="2448" h="913">
                    <a:moveTo>
                      <a:pt x="0" y="0"/>
                    </a:moveTo>
                    <a:lnTo>
                      <a:pt x="870" y="912"/>
                    </a:lnTo>
                    <a:lnTo>
                      <a:pt x="2448" y="913"/>
                    </a:lnTo>
                    <a:lnTo>
                      <a:pt x="1596" y="1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 cap="flat" cmpd="sng">
                <a:solidFill>
                  <a:schemeClr val="tx1"/>
                </a:solidFill>
                <a:prstDash val="solid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" name="Text Box 167"/>
              <p:cNvSpPr txBox="1">
                <a:spLocks noChangeArrowheads="1"/>
              </p:cNvSpPr>
              <p:nvPr/>
            </p:nvSpPr>
            <p:spPr bwMode="auto">
              <a:xfrm>
                <a:off x="918" y="2541"/>
                <a:ext cx="36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latin typeface="Times New Roman" pitchFamily="18" charset="0"/>
                    <a:ea typeface="仿宋_GB2312" pitchFamily="49" charset="-122"/>
                  </a:rPr>
                  <a:t>H</a:t>
                </a:r>
              </a:p>
            </p:txBody>
          </p:sp>
          <p:sp>
            <p:nvSpPr>
              <p:cNvPr id="12" name="Text Box 168"/>
              <p:cNvSpPr txBox="1">
                <a:spLocks noChangeArrowheads="1"/>
              </p:cNvSpPr>
              <p:nvPr/>
            </p:nvSpPr>
            <p:spPr bwMode="auto">
              <a:xfrm>
                <a:off x="138" y="624"/>
                <a:ext cx="265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latin typeface="Times New Roman" pitchFamily="18" charset="0"/>
                    <a:ea typeface="仿宋_GB2312" pitchFamily="49" charset="-122"/>
                  </a:rPr>
                  <a:t>V</a:t>
                </a:r>
              </a:p>
            </p:txBody>
          </p:sp>
          <p:sp>
            <p:nvSpPr>
              <p:cNvPr id="13" name="Text Box 169"/>
              <p:cNvSpPr txBox="1">
                <a:spLocks noChangeArrowheads="1"/>
              </p:cNvSpPr>
              <p:nvPr/>
            </p:nvSpPr>
            <p:spPr bwMode="auto">
              <a:xfrm>
                <a:off x="-54" y="1716"/>
                <a:ext cx="250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latin typeface="Times New Roman" pitchFamily="18" charset="0"/>
                    <a:ea typeface="仿宋_GB2312" pitchFamily="49" charset="-122"/>
                  </a:rPr>
                  <a:t>X</a:t>
                </a:r>
              </a:p>
            </p:txBody>
          </p:sp>
          <p:sp>
            <p:nvSpPr>
              <p:cNvPr id="14" name="Text Box 170"/>
              <p:cNvSpPr txBox="1">
                <a:spLocks noChangeArrowheads="1"/>
              </p:cNvSpPr>
              <p:nvPr/>
            </p:nvSpPr>
            <p:spPr bwMode="auto">
              <a:xfrm>
                <a:off x="1618" y="420"/>
                <a:ext cx="354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latin typeface="Times New Roman" pitchFamily="18" charset="0"/>
                    <a:ea typeface="仿宋_GB2312" pitchFamily="49" charset="-122"/>
                  </a:rPr>
                  <a:t>Z</a:t>
                </a:r>
              </a:p>
            </p:txBody>
          </p:sp>
          <p:sp>
            <p:nvSpPr>
              <p:cNvPr id="15" name="Text Box 171"/>
              <p:cNvSpPr txBox="1">
                <a:spLocks noChangeArrowheads="1"/>
              </p:cNvSpPr>
              <p:nvPr/>
            </p:nvSpPr>
            <p:spPr bwMode="auto">
              <a:xfrm>
                <a:off x="2517" y="2677"/>
                <a:ext cx="34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latin typeface="Times New Roman" pitchFamily="18" charset="0"/>
                    <a:ea typeface="仿宋_GB2312" pitchFamily="49" charset="-122"/>
                  </a:rPr>
                  <a:t>Y</a:t>
                </a:r>
              </a:p>
            </p:txBody>
          </p:sp>
          <p:sp>
            <p:nvSpPr>
              <p:cNvPr id="16" name="Text Box 172"/>
              <p:cNvSpPr txBox="1">
                <a:spLocks noChangeArrowheads="1"/>
              </p:cNvSpPr>
              <p:nvPr/>
            </p:nvSpPr>
            <p:spPr bwMode="auto">
              <a:xfrm>
                <a:off x="2270" y="1541"/>
                <a:ext cx="373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latin typeface="Times New Roman" pitchFamily="18" charset="0"/>
                    <a:ea typeface="仿宋_GB2312" pitchFamily="49" charset="-122"/>
                  </a:rPr>
                  <a:t>W</a:t>
                </a:r>
              </a:p>
            </p:txBody>
          </p:sp>
        </p:grpSp>
        <p:sp>
          <p:nvSpPr>
            <p:cNvPr id="7" name="Text Box 174"/>
            <p:cNvSpPr txBox="1">
              <a:spLocks noChangeArrowheads="1"/>
            </p:cNvSpPr>
            <p:nvPr/>
          </p:nvSpPr>
          <p:spPr bwMode="auto">
            <a:xfrm>
              <a:off x="1742" y="1643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latin typeface="Times New Roman" pitchFamily="18" charset="0"/>
                  <a:ea typeface="仿宋_GB2312" pitchFamily="49" charset="-122"/>
                </a:rPr>
                <a:t>O</a:t>
              </a:r>
              <a:endParaRPr kumimoji="1" lang="en-US" altLang="zh-CN" sz="2800" b="1" i="1">
                <a:latin typeface="Times New Roman" pitchFamily="18" charset="0"/>
              </a:endParaRPr>
            </a:p>
          </p:txBody>
        </p:sp>
      </p:grpSp>
      <p:sp>
        <p:nvSpPr>
          <p:cNvPr id="17" name="Oval 191"/>
          <p:cNvSpPr>
            <a:spLocks noChangeArrowheads="1"/>
          </p:cNvSpPr>
          <p:nvPr/>
        </p:nvSpPr>
        <p:spPr bwMode="auto">
          <a:xfrm>
            <a:off x="1835696" y="3212976"/>
            <a:ext cx="158750" cy="177800"/>
          </a:xfrm>
          <a:prstGeom prst="ellipse">
            <a:avLst/>
          </a:prstGeom>
          <a:gradFill rotWithShape="0">
            <a:gsLst>
              <a:gs pos="0">
                <a:schemeClr val="tx2"/>
              </a:gs>
              <a:gs pos="100000">
                <a:srgbClr val="FF0066"/>
              </a:gs>
            </a:gsLst>
            <a:path path="shape">
              <a:fillToRect l="50000" t="50000" r="50000" b="50000"/>
            </a:path>
          </a:gradFill>
          <a:ln w="9525">
            <a:solidFill>
              <a:srgbClr val="FF66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Text Box 192"/>
          <p:cNvSpPr txBox="1">
            <a:spLocks noChangeArrowheads="1"/>
          </p:cNvSpPr>
          <p:nvPr/>
        </p:nvSpPr>
        <p:spPr bwMode="auto">
          <a:xfrm>
            <a:off x="1907704" y="2780928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 dirty="0">
                <a:solidFill>
                  <a:srgbClr val="FF33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19" name="Text Box 213"/>
          <p:cNvSpPr txBox="1">
            <a:spLocks noChangeArrowheads="1"/>
          </p:cNvSpPr>
          <p:nvPr/>
        </p:nvSpPr>
        <p:spPr bwMode="auto">
          <a:xfrm>
            <a:off x="179512" y="5229200"/>
            <a:ext cx="8832850" cy="11969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0" hangingPunct="0"/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      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点的三面投影图是将空间点向三个投影面作正投影后，将三个投影面展开在同一个面后得到的。展开时，规定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V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面不动，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H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面向下旋转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90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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，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W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面向右旋转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90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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。</a:t>
            </a:r>
          </a:p>
        </p:txBody>
      </p:sp>
      <p:grpSp>
        <p:nvGrpSpPr>
          <p:cNvPr id="20" name="Group 200"/>
          <p:cNvGrpSpPr>
            <a:grpSpLocks/>
          </p:cNvGrpSpPr>
          <p:nvPr/>
        </p:nvGrpSpPr>
        <p:grpSpPr bwMode="auto">
          <a:xfrm>
            <a:off x="755576" y="1916832"/>
            <a:ext cx="3244850" cy="2957513"/>
            <a:chOff x="565" y="757"/>
            <a:chExt cx="2044" cy="1863"/>
          </a:xfrm>
        </p:grpSpPr>
        <p:sp>
          <p:nvSpPr>
            <p:cNvPr id="21" name="Text Box 175"/>
            <p:cNvSpPr txBox="1">
              <a:spLocks noChangeArrowheads="1"/>
            </p:cNvSpPr>
            <p:nvPr/>
          </p:nvSpPr>
          <p:spPr bwMode="auto">
            <a:xfrm>
              <a:off x="565" y="757"/>
              <a:ext cx="44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solidFill>
                    <a:srgbClr val="FF3300"/>
                  </a:solidFill>
                  <a:latin typeface="Times New Roman" pitchFamily="18" charset="0"/>
                  <a:ea typeface="仿宋_GB2312" pitchFamily="49" charset="-122"/>
                </a:rPr>
                <a:t>a</a:t>
              </a:r>
              <a:r>
                <a:rPr kumimoji="1" lang="en-US" altLang="zh-CN" sz="2800" b="1" i="1">
                  <a:solidFill>
                    <a:srgbClr val="FF3300"/>
                  </a:solidFill>
                  <a:latin typeface="Times New Roman" pitchFamily="18" charset="0"/>
                  <a:ea typeface="仿宋_GB2312" pitchFamily="49" charset="-122"/>
                  <a:sym typeface="Symbol" pitchFamily="18" charset="2"/>
                </a:rPr>
                <a:t></a:t>
              </a:r>
              <a:endParaRPr kumimoji="1" lang="en-US" altLang="zh-CN" sz="2800" b="1" i="1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22" name="Text Box 176"/>
            <p:cNvSpPr txBox="1">
              <a:spLocks noChangeArrowheads="1"/>
            </p:cNvSpPr>
            <p:nvPr/>
          </p:nvSpPr>
          <p:spPr bwMode="auto">
            <a:xfrm>
              <a:off x="1026" y="2293"/>
              <a:ext cx="22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solidFill>
                    <a:srgbClr val="FF3300"/>
                  </a:solidFill>
                  <a:latin typeface="Times New Roman" pitchFamily="18" charset="0"/>
                  <a:ea typeface="仿宋_GB2312" pitchFamily="49" charset="-122"/>
                </a:rPr>
                <a:t>a</a:t>
              </a:r>
              <a:endParaRPr kumimoji="1" lang="en-US" altLang="zh-CN" sz="2800" b="1" i="1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23" name="Text Box 177"/>
            <p:cNvSpPr txBox="1">
              <a:spLocks noChangeArrowheads="1"/>
            </p:cNvSpPr>
            <p:nvPr/>
          </p:nvSpPr>
          <p:spPr bwMode="auto">
            <a:xfrm>
              <a:off x="2197" y="1333"/>
              <a:ext cx="41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solidFill>
                    <a:srgbClr val="FF3300"/>
                  </a:solidFill>
                  <a:latin typeface="Times New Roman" pitchFamily="18" charset="0"/>
                  <a:ea typeface="仿宋_GB2312" pitchFamily="49" charset="-122"/>
                </a:rPr>
                <a:t>a</a:t>
              </a:r>
              <a:r>
                <a:rPr kumimoji="1" lang="en-US" altLang="zh-CN" sz="2800" b="1" i="1">
                  <a:solidFill>
                    <a:srgbClr val="FF3300"/>
                  </a:solidFill>
                  <a:latin typeface="Times New Roman" pitchFamily="18" charset="0"/>
                  <a:ea typeface="仿宋_GB2312" pitchFamily="49" charset="-122"/>
                  <a:sym typeface="Symbol" pitchFamily="18" charset="2"/>
                </a:rPr>
                <a:t></a:t>
              </a:r>
              <a:endParaRPr kumimoji="1" lang="en-US" altLang="zh-CN" sz="2800" b="1" i="1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24" name="Oval 178"/>
            <p:cNvSpPr>
              <a:spLocks noChangeArrowheads="1"/>
            </p:cNvSpPr>
            <p:nvPr/>
          </p:nvSpPr>
          <p:spPr bwMode="auto">
            <a:xfrm>
              <a:off x="745" y="1057"/>
              <a:ext cx="96" cy="96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Oval 179"/>
            <p:cNvSpPr>
              <a:spLocks noChangeArrowheads="1"/>
            </p:cNvSpPr>
            <p:nvPr/>
          </p:nvSpPr>
          <p:spPr bwMode="auto">
            <a:xfrm>
              <a:off x="1273" y="2389"/>
              <a:ext cx="96" cy="96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Oval 180"/>
            <p:cNvSpPr>
              <a:spLocks noChangeArrowheads="1"/>
            </p:cNvSpPr>
            <p:nvPr/>
          </p:nvSpPr>
          <p:spPr bwMode="auto">
            <a:xfrm>
              <a:off x="2185" y="1573"/>
              <a:ext cx="96" cy="96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7" name="Group 181"/>
            <p:cNvGrpSpPr>
              <a:grpSpLocks/>
            </p:cNvGrpSpPr>
            <p:nvPr/>
          </p:nvGrpSpPr>
          <p:grpSpPr bwMode="auto">
            <a:xfrm>
              <a:off x="787" y="1083"/>
              <a:ext cx="1494" cy="1366"/>
              <a:chOff x="906" y="1046"/>
              <a:chExt cx="1494" cy="1366"/>
            </a:xfrm>
          </p:grpSpPr>
          <p:sp>
            <p:nvSpPr>
              <p:cNvPr id="28" name="Freeform 182"/>
              <p:cNvSpPr>
                <a:spLocks/>
              </p:cNvSpPr>
              <p:nvPr/>
            </p:nvSpPr>
            <p:spPr bwMode="auto">
              <a:xfrm>
                <a:off x="912" y="1077"/>
                <a:ext cx="1" cy="78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87"/>
                  </a:cxn>
                </a:cxnLst>
                <a:rect l="0" t="0" r="r" b="b"/>
                <a:pathLst>
                  <a:path w="1" h="787">
                    <a:moveTo>
                      <a:pt x="0" y="0"/>
                    </a:moveTo>
                    <a:lnTo>
                      <a:pt x="0" y="787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Freeform 183"/>
              <p:cNvSpPr>
                <a:spLocks/>
              </p:cNvSpPr>
              <p:nvPr/>
            </p:nvSpPr>
            <p:spPr bwMode="auto">
              <a:xfrm>
                <a:off x="1434" y="2388"/>
                <a:ext cx="946" cy="2"/>
              </a:xfrm>
              <a:custGeom>
                <a:avLst/>
                <a:gdLst/>
                <a:ahLst/>
                <a:cxnLst>
                  <a:cxn ang="0">
                    <a:pos x="0" y="2"/>
                  </a:cxn>
                  <a:cxn ang="0">
                    <a:pos x="946" y="0"/>
                  </a:cxn>
                </a:cxnLst>
                <a:rect l="0" t="0" r="r" b="b"/>
                <a:pathLst>
                  <a:path w="946" h="2">
                    <a:moveTo>
                      <a:pt x="0" y="2"/>
                    </a:moveTo>
                    <a:lnTo>
                      <a:pt x="946" y="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Freeform 184"/>
              <p:cNvSpPr>
                <a:spLocks/>
              </p:cNvSpPr>
              <p:nvPr/>
            </p:nvSpPr>
            <p:spPr bwMode="auto">
              <a:xfrm>
                <a:off x="912" y="1860"/>
                <a:ext cx="522" cy="5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2" y="530"/>
                  </a:cxn>
                </a:cxnLst>
                <a:rect l="0" t="0" r="r" b="b"/>
                <a:pathLst>
                  <a:path w="522" h="530">
                    <a:moveTo>
                      <a:pt x="0" y="0"/>
                    </a:moveTo>
                    <a:lnTo>
                      <a:pt x="522" y="53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Line 185"/>
              <p:cNvSpPr>
                <a:spLocks noChangeShapeType="1"/>
              </p:cNvSpPr>
              <p:nvPr/>
            </p:nvSpPr>
            <p:spPr bwMode="auto">
              <a:xfrm flipH="1" flipV="1">
                <a:off x="906" y="1046"/>
                <a:ext cx="528" cy="52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Freeform 186"/>
              <p:cNvSpPr>
                <a:spLocks/>
              </p:cNvSpPr>
              <p:nvPr/>
            </p:nvSpPr>
            <p:spPr bwMode="auto">
              <a:xfrm>
                <a:off x="2372" y="1600"/>
                <a:ext cx="1" cy="7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788"/>
                  </a:cxn>
                </a:cxnLst>
                <a:rect l="0" t="0" r="r" b="b"/>
                <a:pathLst>
                  <a:path w="1" h="788">
                    <a:moveTo>
                      <a:pt x="0" y="0"/>
                    </a:moveTo>
                    <a:lnTo>
                      <a:pt x="0" y="788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Line 187"/>
              <p:cNvSpPr>
                <a:spLocks noChangeShapeType="1"/>
              </p:cNvSpPr>
              <p:nvPr/>
            </p:nvSpPr>
            <p:spPr bwMode="auto">
              <a:xfrm>
                <a:off x="1440" y="1596"/>
                <a:ext cx="96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" name="Line 188"/>
              <p:cNvSpPr>
                <a:spLocks noChangeShapeType="1"/>
              </p:cNvSpPr>
              <p:nvPr/>
            </p:nvSpPr>
            <p:spPr bwMode="auto">
              <a:xfrm flipV="1">
                <a:off x="1440" y="1596"/>
                <a:ext cx="0" cy="81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Line 189"/>
              <p:cNvSpPr>
                <a:spLocks noChangeShapeType="1"/>
              </p:cNvSpPr>
              <p:nvPr/>
            </p:nvSpPr>
            <p:spPr bwMode="auto">
              <a:xfrm>
                <a:off x="912" y="1056"/>
                <a:ext cx="96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Freeform 190"/>
              <p:cNvSpPr>
                <a:spLocks/>
              </p:cNvSpPr>
              <p:nvPr/>
            </p:nvSpPr>
            <p:spPr bwMode="auto">
              <a:xfrm>
                <a:off x="1872" y="1052"/>
                <a:ext cx="504" cy="5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04" y="540"/>
                  </a:cxn>
                </a:cxnLst>
                <a:rect l="0" t="0" r="r" b="b"/>
                <a:pathLst>
                  <a:path w="504" h="540">
                    <a:moveTo>
                      <a:pt x="0" y="0"/>
                    </a:moveTo>
                    <a:lnTo>
                      <a:pt x="504" y="54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37" name="Group 216"/>
          <p:cNvGrpSpPr>
            <a:grpSpLocks/>
          </p:cNvGrpSpPr>
          <p:nvPr/>
        </p:nvGrpSpPr>
        <p:grpSpPr bwMode="auto">
          <a:xfrm>
            <a:off x="4860032" y="1844824"/>
            <a:ext cx="3528392" cy="3168352"/>
            <a:chOff x="2783" y="366"/>
            <a:chExt cx="2977" cy="2792"/>
          </a:xfrm>
        </p:grpSpPr>
        <p:sp>
          <p:nvSpPr>
            <p:cNvPr id="38" name="Rectangle 140"/>
            <p:cNvSpPr>
              <a:spLocks noChangeArrowheads="1"/>
            </p:cNvSpPr>
            <p:nvPr/>
          </p:nvSpPr>
          <p:spPr bwMode="auto">
            <a:xfrm>
              <a:off x="2905" y="421"/>
              <a:ext cx="1392" cy="268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Text Box 141"/>
            <p:cNvSpPr txBox="1">
              <a:spLocks noChangeArrowheads="1"/>
            </p:cNvSpPr>
            <p:nvPr/>
          </p:nvSpPr>
          <p:spPr bwMode="auto">
            <a:xfrm>
              <a:off x="2904" y="2831"/>
              <a:ext cx="29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latin typeface="Times New Roman" pitchFamily="18" charset="0"/>
                  <a:ea typeface="仿宋_GB2312" pitchFamily="49" charset="-122"/>
                </a:rPr>
                <a:t>H</a:t>
              </a:r>
            </a:p>
          </p:txBody>
        </p:sp>
        <p:sp>
          <p:nvSpPr>
            <p:cNvPr id="40" name="Rectangle 142"/>
            <p:cNvSpPr>
              <a:spLocks noChangeArrowheads="1"/>
            </p:cNvSpPr>
            <p:nvPr/>
          </p:nvSpPr>
          <p:spPr bwMode="auto">
            <a:xfrm>
              <a:off x="4297" y="421"/>
              <a:ext cx="1344" cy="1440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41" name="Group 143"/>
            <p:cNvGrpSpPr>
              <a:grpSpLocks/>
            </p:cNvGrpSpPr>
            <p:nvPr/>
          </p:nvGrpSpPr>
          <p:grpSpPr bwMode="auto">
            <a:xfrm>
              <a:off x="3481" y="949"/>
              <a:ext cx="1632" cy="1728"/>
              <a:chOff x="4608" y="2352"/>
              <a:chExt cx="1632" cy="1728"/>
            </a:xfrm>
          </p:grpSpPr>
          <p:sp>
            <p:nvSpPr>
              <p:cNvPr id="56" name="Line 144"/>
              <p:cNvSpPr>
                <a:spLocks noChangeShapeType="1"/>
              </p:cNvSpPr>
              <p:nvPr/>
            </p:nvSpPr>
            <p:spPr bwMode="auto">
              <a:xfrm>
                <a:off x="4656" y="2400"/>
                <a:ext cx="1584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Line 145"/>
              <p:cNvSpPr>
                <a:spLocks noChangeShapeType="1"/>
              </p:cNvSpPr>
              <p:nvPr/>
            </p:nvSpPr>
            <p:spPr bwMode="auto">
              <a:xfrm>
                <a:off x="4656" y="2400"/>
                <a:ext cx="0" cy="163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Oval 146"/>
              <p:cNvSpPr>
                <a:spLocks noChangeArrowheads="1"/>
              </p:cNvSpPr>
              <p:nvPr/>
            </p:nvSpPr>
            <p:spPr bwMode="auto">
              <a:xfrm flipH="1" flipV="1">
                <a:off x="4608" y="2352"/>
                <a:ext cx="96" cy="96"/>
              </a:xfrm>
              <a:prstGeom prst="ellipse">
                <a:avLst/>
              </a:prstGeom>
              <a:solidFill>
                <a:srgbClr val="FF330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rot="10800000" wrap="none" anchor="ctr"/>
              <a:lstStyle/>
              <a:p>
                <a:pPr algn="ctr"/>
                <a:endParaRPr lang="zh-CN" altLang="zh-CN">
                  <a:solidFill>
                    <a:srgbClr val="FF3300"/>
                  </a:solidFill>
                </a:endParaRPr>
              </a:p>
            </p:txBody>
          </p:sp>
          <p:sp>
            <p:nvSpPr>
              <p:cNvPr id="59" name="Oval 147"/>
              <p:cNvSpPr>
                <a:spLocks noChangeArrowheads="1"/>
              </p:cNvSpPr>
              <p:nvPr/>
            </p:nvSpPr>
            <p:spPr bwMode="auto">
              <a:xfrm flipH="1" flipV="1">
                <a:off x="6144" y="2352"/>
                <a:ext cx="96" cy="96"/>
              </a:xfrm>
              <a:prstGeom prst="ellipse">
                <a:avLst/>
              </a:prstGeom>
              <a:solidFill>
                <a:srgbClr val="FF330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Oval 148"/>
              <p:cNvSpPr>
                <a:spLocks noChangeArrowheads="1"/>
              </p:cNvSpPr>
              <p:nvPr/>
            </p:nvSpPr>
            <p:spPr bwMode="auto">
              <a:xfrm flipH="1" flipV="1">
                <a:off x="4608" y="3984"/>
                <a:ext cx="96" cy="96"/>
              </a:xfrm>
              <a:prstGeom prst="ellipse">
                <a:avLst/>
              </a:prstGeom>
              <a:solidFill>
                <a:srgbClr val="FF330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2" name="Text Box 149"/>
            <p:cNvSpPr txBox="1">
              <a:spLocks noChangeArrowheads="1"/>
            </p:cNvSpPr>
            <p:nvPr/>
          </p:nvSpPr>
          <p:spPr bwMode="auto">
            <a:xfrm>
              <a:off x="3415" y="657"/>
              <a:ext cx="34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solidFill>
                    <a:srgbClr val="FF3300"/>
                  </a:solidFill>
                  <a:latin typeface="Times New Roman" pitchFamily="18" charset="0"/>
                  <a:ea typeface="仿宋_GB2312" pitchFamily="49" charset="-122"/>
                </a:rPr>
                <a:t>a</a:t>
              </a:r>
              <a:r>
                <a:rPr kumimoji="1" lang="en-US" altLang="zh-CN" sz="2800" b="1" i="1">
                  <a:solidFill>
                    <a:srgbClr val="FF3300"/>
                  </a:solidFill>
                  <a:latin typeface="Times New Roman" pitchFamily="18" charset="0"/>
                  <a:ea typeface="仿宋_GB2312" pitchFamily="49" charset="-122"/>
                  <a:sym typeface="Symbol" pitchFamily="18" charset="2"/>
                </a:rPr>
                <a:t></a:t>
              </a:r>
              <a:r>
                <a:rPr kumimoji="1" lang="en-US" altLang="zh-CN" sz="2800" b="1" i="1">
                  <a:solidFill>
                    <a:srgbClr val="FF3300"/>
                  </a:solidFill>
                  <a:latin typeface="Times New Roman" pitchFamily="18" charset="0"/>
                  <a:ea typeface="仿宋_GB2312" pitchFamily="49" charset="-122"/>
                </a:rPr>
                <a:t> </a:t>
              </a:r>
            </a:p>
          </p:txBody>
        </p:sp>
        <p:sp>
          <p:nvSpPr>
            <p:cNvPr id="43" name="Text Box 150"/>
            <p:cNvSpPr txBox="1">
              <a:spLocks noChangeArrowheads="1"/>
            </p:cNvSpPr>
            <p:nvPr/>
          </p:nvSpPr>
          <p:spPr bwMode="auto">
            <a:xfrm>
              <a:off x="3407" y="2596"/>
              <a:ext cx="22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solidFill>
                    <a:srgbClr val="FF3300"/>
                  </a:solidFill>
                  <a:latin typeface="Times New Roman" pitchFamily="18" charset="0"/>
                  <a:ea typeface="仿宋_GB2312" pitchFamily="49" charset="-122"/>
                </a:rPr>
                <a:t>a</a:t>
              </a:r>
              <a:endParaRPr kumimoji="1" lang="en-US" altLang="zh-CN" sz="2800" b="1" i="1">
                <a:solidFill>
                  <a:srgbClr val="FF3300"/>
                </a:solidFill>
                <a:latin typeface="Times New Roman" pitchFamily="18" charset="0"/>
              </a:endParaRPr>
            </a:p>
          </p:txBody>
        </p:sp>
        <p:sp>
          <p:nvSpPr>
            <p:cNvPr id="44" name="Text Box 151"/>
            <p:cNvSpPr txBox="1">
              <a:spLocks noChangeArrowheads="1"/>
            </p:cNvSpPr>
            <p:nvPr/>
          </p:nvSpPr>
          <p:spPr bwMode="auto">
            <a:xfrm>
              <a:off x="4835" y="658"/>
              <a:ext cx="62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solidFill>
                    <a:srgbClr val="FF3300"/>
                  </a:solidFill>
                  <a:latin typeface="Times New Roman" pitchFamily="18" charset="0"/>
                  <a:ea typeface="仿宋_GB2312" pitchFamily="49" charset="-122"/>
                </a:rPr>
                <a:t>a</a:t>
              </a:r>
              <a:r>
                <a:rPr kumimoji="1" lang="en-US" altLang="zh-CN" sz="2800" b="1" i="1">
                  <a:solidFill>
                    <a:srgbClr val="FF3300"/>
                  </a:solidFill>
                  <a:latin typeface="Times New Roman" pitchFamily="18" charset="0"/>
                  <a:ea typeface="仿宋_GB2312" pitchFamily="49" charset="-122"/>
                  <a:sym typeface="Symbol" pitchFamily="18" charset="2"/>
                </a:rPr>
                <a:t></a:t>
              </a:r>
              <a:r>
                <a:rPr kumimoji="1" lang="en-US" altLang="zh-CN" sz="2800" b="1" i="1">
                  <a:solidFill>
                    <a:srgbClr val="FF3300"/>
                  </a:solidFill>
                  <a:latin typeface="Times New Roman" pitchFamily="18" charset="0"/>
                  <a:ea typeface="仿宋_GB2312" pitchFamily="49" charset="-122"/>
                </a:rPr>
                <a:t> </a:t>
              </a:r>
            </a:p>
          </p:txBody>
        </p:sp>
        <p:sp>
          <p:nvSpPr>
            <p:cNvPr id="45" name="Text Box 152"/>
            <p:cNvSpPr txBox="1">
              <a:spLocks noChangeArrowheads="1"/>
            </p:cNvSpPr>
            <p:nvPr/>
          </p:nvSpPr>
          <p:spPr bwMode="auto">
            <a:xfrm>
              <a:off x="2783" y="381"/>
              <a:ext cx="4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 dirty="0">
                  <a:latin typeface="Times New Roman" pitchFamily="18" charset="0"/>
                  <a:ea typeface="仿宋_GB2312" pitchFamily="49" charset="-122"/>
                </a:rPr>
                <a:t>V</a:t>
              </a:r>
            </a:p>
          </p:txBody>
        </p:sp>
        <p:sp>
          <p:nvSpPr>
            <p:cNvPr id="46" name="Text Box 153"/>
            <p:cNvSpPr txBox="1">
              <a:spLocks noChangeArrowheads="1"/>
            </p:cNvSpPr>
            <p:nvPr/>
          </p:nvSpPr>
          <p:spPr bwMode="auto">
            <a:xfrm>
              <a:off x="5262" y="376"/>
              <a:ext cx="49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latin typeface="Times New Roman" pitchFamily="18" charset="0"/>
                  <a:ea typeface="仿宋_GB2312" pitchFamily="49" charset="-122"/>
                </a:rPr>
                <a:t>W</a:t>
              </a:r>
            </a:p>
          </p:txBody>
        </p:sp>
        <p:sp>
          <p:nvSpPr>
            <p:cNvPr id="47" name="Text Box 154"/>
            <p:cNvSpPr txBox="1">
              <a:spLocks noChangeArrowheads="1"/>
            </p:cNvSpPr>
            <p:nvPr/>
          </p:nvSpPr>
          <p:spPr bwMode="auto">
            <a:xfrm>
              <a:off x="2892" y="1592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latin typeface="Times New Roman" pitchFamily="18" charset="0"/>
                  <a:ea typeface="仿宋_GB2312" pitchFamily="49" charset="-122"/>
                </a:rPr>
                <a:t>X</a:t>
              </a:r>
            </a:p>
          </p:txBody>
        </p:sp>
        <p:sp>
          <p:nvSpPr>
            <p:cNvPr id="48" name="Text Box 155"/>
            <p:cNvSpPr txBox="1">
              <a:spLocks noChangeArrowheads="1"/>
            </p:cNvSpPr>
            <p:nvPr/>
          </p:nvSpPr>
          <p:spPr bwMode="auto">
            <a:xfrm>
              <a:off x="4220" y="1598"/>
              <a:ext cx="35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latin typeface="Times New Roman" pitchFamily="18" charset="0"/>
                  <a:ea typeface="仿宋_GB2312" pitchFamily="49" charset="-122"/>
                </a:rPr>
                <a:t>O</a:t>
              </a:r>
              <a:endParaRPr kumimoji="1" lang="en-US" altLang="zh-CN" sz="2800" b="1" i="1">
                <a:latin typeface="Times New Roman" pitchFamily="18" charset="0"/>
              </a:endParaRPr>
            </a:p>
          </p:txBody>
        </p:sp>
        <p:sp>
          <p:nvSpPr>
            <p:cNvPr id="49" name="Text Box 156"/>
            <p:cNvSpPr txBox="1">
              <a:spLocks noChangeArrowheads="1"/>
            </p:cNvSpPr>
            <p:nvPr/>
          </p:nvSpPr>
          <p:spPr bwMode="auto">
            <a:xfrm>
              <a:off x="3986" y="366"/>
              <a:ext cx="33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latin typeface="Times New Roman" pitchFamily="18" charset="0"/>
                  <a:ea typeface="仿宋_GB2312" pitchFamily="49" charset="-122"/>
                </a:rPr>
                <a:t>Z</a:t>
              </a:r>
              <a:endParaRPr kumimoji="1" lang="en-US" altLang="zh-CN" sz="2800" b="1" i="1">
                <a:latin typeface="Times New Roman" pitchFamily="18" charset="0"/>
              </a:endParaRPr>
            </a:p>
          </p:txBody>
        </p:sp>
        <p:sp>
          <p:nvSpPr>
            <p:cNvPr id="50" name="Text Box 157"/>
            <p:cNvSpPr txBox="1">
              <a:spLocks noChangeArrowheads="1"/>
            </p:cNvSpPr>
            <p:nvPr/>
          </p:nvSpPr>
          <p:spPr bwMode="auto">
            <a:xfrm>
              <a:off x="5238" y="1542"/>
              <a:ext cx="52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 dirty="0">
                  <a:latin typeface="Times New Roman" pitchFamily="18" charset="0"/>
                  <a:ea typeface="仿宋_GB2312" pitchFamily="49" charset="-122"/>
                </a:rPr>
                <a:t>Y</a:t>
              </a:r>
              <a:r>
                <a:rPr kumimoji="1" lang="en-US" altLang="zh-CN" sz="2800" b="1" i="1" baseline="-25000" dirty="0">
                  <a:latin typeface="Times New Roman" pitchFamily="18" charset="0"/>
                  <a:ea typeface="仿宋_GB2312" pitchFamily="49" charset="-122"/>
                </a:rPr>
                <a:t>W</a:t>
              </a:r>
            </a:p>
          </p:txBody>
        </p:sp>
        <p:sp>
          <p:nvSpPr>
            <p:cNvPr id="51" name="Line 158"/>
            <p:cNvSpPr>
              <a:spLocks noChangeShapeType="1"/>
            </p:cNvSpPr>
            <p:nvPr/>
          </p:nvSpPr>
          <p:spPr bwMode="auto">
            <a:xfrm flipH="1">
              <a:off x="2905" y="1861"/>
              <a:ext cx="139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Text Box 159"/>
            <p:cNvSpPr txBox="1">
              <a:spLocks noChangeArrowheads="1"/>
            </p:cNvSpPr>
            <p:nvPr/>
          </p:nvSpPr>
          <p:spPr bwMode="auto">
            <a:xfrm>
              <a:off x="3888" y="2784"/>
              <a:ext cx="51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>
                  <a:latin typeface="Times New Roman" pitchFamily="18" charset="0"/>
                  <a:ea typeface="仿宋_GB2312" pitchFamily="49" charset="-122"/>
                </a:rPr>
                <a:t>Y</a:t>
              </a:r>
              <a:r>
                <a:rPr kumimoji="1" lang="en-US" altLang="zh-CN" sz="2800" b="1" i="1" baseline="-25000">
                  <a:latin typeface="Times New Roman" pitchFamily="18" charset="0"/>
                  <a:ea typeface="仿宋_GB2312" pitchFamily="49" charset="-122"/>
                </a:rPr>
                <a:t>H</a:t>
              </a:r>
            </a:p>
          </p:txBody>
        </p:sp>
        <p:sp>
          <p:nvSpPr>
            <p:cNvPr id="53" name="Line 160"/>
            <p:cNvSpPr>
              <a:spLocks noChangeShapeType="1"/>
            </p:cNvSpPr>
            <p:nvPr/>
          </p:nvSpPr>
          <p:spPr bwMode="auto">
            <a:xfrm>
              <a:off x="3529" y="2629"/>
              <a:ext cx="153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161"/>
            <p:cNvSpPr>
              <a:spLocks noChangeShapeType="1"/>
            </p:cNvSpPr>
            <p:nvPr/>
          </p:nvSpPr>
          <p:spPr bwMode="auto">
            <a:xfrm>
              <a:off x="5065" y="997"/>
              <a:ext cx="0" cy="16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162"/>
            <p:cNvSpPr>
              <a:spLocks noChangeShapeType="1"/>
            </p:cNvSpPr>
            <p:nvPr/>
          </p:nvSpPr>
          <p:spPr bwMode="auto">
            <a:xfrm>
              <a:off x="4297" y="1861"/>
              <a:ext cx="1200" cy="1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4" name="矩形 63"/>
          <p:cNvSpPr/>
          <p:nvPr/>
        </p:nvSpPr>
        <p:spPr>
          <a:xfrm>
            <a:off x="179512" y="908720"/>
            <a:ext cx="30716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en-US" altLang="zh-CN" sz="2800" b="1" dirty="0" smtClean="0">
                <a:solidFill>
                  <a:schemeClr val="accent6">
                    <a:lumMod val="50000"/>
                  </a:schemeClr>
                </a:solidFill>
                <a:latin typeface="宋体" pitchFamily="2" charset="-122"/>
              </a:rPr>
              <a:t>1.</a:t>
            </a:r>
            <a:r>
              <a:rPr lang="zh-CN" altLang="en-US" sz="2800" b="1" dirty="0" smtClean="0">
                <a:solidFill>
                  <a:schemeClr val="accent6">
                    <a:lumMod val="50000"/>
                  </a:schemeClr>
                </a:solidFill>
                <a:latin typeface="宋体" pitchFamily="2" charset="-122"/>
              </a:rPr>
              <a:t>点的三面投影图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  <a:latin typeface="宋体" pitchFamily="2" charset="-122"/>
            </a:endParaRPr>
          </a:p>
        </p:txBody>
      </p:sp>
      <p:sp>
        <p:nvSpPr>
          <p:cNvPr id="61" name="动作按钮: 后退或前一项 60">
            <a:hlinkClick r:id="rId3" action="ppaction://hlinksldjump" highlightClick="1"/>
          </p:cNvPr>
          <p:cNvSpPr/>
          <p:nvPr/>
        </p:nvSpPr>
        <p:spPr>
          <a:xfrm>
            <a:off x="8316416" y="6453336"/>
            <a:ext cx="648072" cy="40466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0"/>
                            </p:stCondLst>
                            <p:childTnLst>
                              <p:par>
                                <p:cTn id="1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utoUpdateAnimBg="0"/>
      <p:bldP spid="19" grpId="0" animBg="1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899592" y="5229200"/>
            <a:ext cx="172021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400" b="1" i="1" dirty="0" smtClean="0">
                <a:solidFill>
                  <a:srgbClr val="D60093"/>
                </a:solidFill>
                <a:latin typeface="Times New Roman" pitchFamily="18" charset="0"/>
              </a:rPr>
              <a:t>a </a:t>
            </a:r>
            <a:r>
              <a:rPr kumimoji="1" lang="en-US" altLang="zh-CN" sz="2400" b="1" i="1" dirty="0" err="1" smtClean="0">
                <a:solidFill>
                  <a:srgbClr val="D60093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i="1" dirty="0" smtClean="0">
                <a:solidFill>
                  <a:srgbClr val="D60093"/>
                </a:solidFill>
                <a:latin typeface="Times New Roman" pitchFamily="18" charset="0"/>
              </a:rPr>
              <a:t> </a:t>
            </a:r>
            <a:r>
              <a:rPr kumimoji="1" lang="en-US" altLang="zh-CN" sz="2400" b="1" dirty="0" smtClean="0">
                <a:solidFill>
                  <a:srgbClr val="D60093"/>
                </a:solidFill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 ⊥OX</a:t>
            </a:r>
            <a:r>
              <a:rPr kumimoji="1" lang="en-US" altLang="zh-CN" sz="2400" b="1" dirty="0" smtClean="0">
                <a:solidFill>
                  <a:srgbClr val="D60093"/>
                </a:solidFill>
                <a:latin typeface="Times New Roman" pitchFamily="18" charset="0"/>
                <a:ea typeface="仿宋_GB2312" pitchFamily="49" charset="-122"/>
              </a:rPr>
              <a:t> </a:t>
            </a:r>
            <a:endParaRPr kumimoji="1" lang="en-US" altLang="zh-CN" sz="2400" b="1" dirty="0">
              <a:solidFill>
                <a:srgbClr val="D60093"/>
              </a:solidFill>
              <a:latin typeface="Times New Roman" pitchFamily="18" charset="0"/>
              <a:ea typeface="仿宋_GB2312" pitchFamily="49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19872" y="5229200"/>
            <a:ext cx="5724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</a:rPr>
              <a:t>（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∵</a:t>
            </a:r>
            <a:r>
              <a:rPr kumimoji="1" lang="en-US" altLang="zh-CN" sz="2400" b="1" i="1" dirty="0" smtClean="0">
                <a:solidFill>
                  <a:srgbClr val="0070C0"/>
                </a:solidFill>
                <a:latin typeface="Times New Roman" pitchFamily="18" charset="0"/>
              </a:rPr>
              <a:t> a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 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和</a:t>
            </a:r>
            <a:r>
              <a:rPr kumimoji="1" lang="en-US" altLang="zh-CN" sz="2400" b="1" i="1" dirty="0" smtClean="0">
                <a:solidFill>
                  <a:srgbClr val="0070C0"/>
                </a:solidFill>
                <a:latin typeface="Times New Roman" pitchFamily="18" charset="0"/>
              </a:rPr>
              <a:t>a</a:t>
            </a:r>
            <a:r>
              <a:rPr lang="en-US" altLang="zh-CN" sz="2400" b="1" baseline="30000" dirty="0" smtClean="0">
                <a:solidFill>
                  <a:srgbClr val="0070C0"/>
                </a:solidFill>
              </a:rPr>
              <a:t>’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 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反映同一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x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坐标）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         </a:t>
            </a:r>
            <a:r>
              <a:rPr lang="zh-CN" altLang="en-US" sz="2400" b="1" dirty="0" smtClean="0">
                <a:solidFill>
                  <a:srgbClr val="D60093"/>
                </a:solidFill>
              </a:rPr>
              <a:t>长对正</a:t>
            </a:r>
            <a:endParaRPr lang="zh-CN" altLang="en-US" sz="2400" b="1" dirty="0">
              <a:solidFill>
                <a:srgbClr val="D60093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99592" y="5733256"/>
            <a:ext cx="193835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400" b="1" i="1" dirty="0" smtClean="0">
                <a:solidFill>
                  <a:srgbClr val="D60093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dirty="0" smtClean="0">
                <a:solidFill>
                  <a:srgbClr val="D60093"/>
                </a:solidFill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  </a:t>
            </a:r>
            <a:r>
              <a:rPr kumimoji="1" lang="en-US" altLang="zh-CN" sz="2400" b="1" i="1" dirty="0" smtClean="0">
                <a:solidFill>
                  <a:srgbClr val="D60093"/>
                </a:solidFill>
                <a:latin typeface="Times New Roman" pitchFamily="18" charset="0"/>
              </a:rPr>
              <a:t>a </a:t>
            </a:r>
            <a:r>
              <a:rPr kumimoji="1" lang="en-US" altLang="zh-CN" sz="2400" b="1" dirty="0" smtClean="0">
                <a:solidFill>
                  <a:srgbClr val="D60093"/>
                </a:solidFill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  ⊥OZ</a:t>
            </a:r>
            <a:r>
              <a:rPr kumimoji="1" lang="en-US" altLang="zh-CN" sz="2400" b="1" dirty="0" smtClean="0">
                <a:solidFill>
                  <a:srgbClr val="D60093"/>
                </a:solidFill>
                <a:latin typeface="Times New Roman" pitchFamily="18" charset="0"/>
                <a:ea typeface="仿宋_GB2312" pitchFamily="49" charset="-122"/>
              </a:rPr>
              <a:t> </a:t>
            </a:r>
            <a:endParaRPr kumimoji="1" lang="en-US" altLang="zh-CN" sz="2400" b="1" dirty="0">
              <a:solidFill>
                <a:srgbClr val="D60093"/>
              </a:solidFill>
              <a:latin typeface="Times New Roman" pitchFamily="18" charset="0"/>
              <a:ea typeface="仿宋_GB2312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419872" y="5733256"/>
            <a:ext cx="5724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</a:rPr>
              <a:t>（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∵</a:t>
            </a:r>
            <a:r>
              <a:rPr kumimoji="1" lang="en-US" altLang="zh-CN" sz="2400" b="1" dirty="0" smtClean="0">
                <a:solidFill>
                  <a:srgbClr val="0070C0"/>
                </a:solidFill>
                <a:latin typeface="Times New Roman" pitchFamily="18" charset="0"/>
                <a:ea typeface="仿宋_GB2312" pitchFamily="49" charset="-122"/>
              </a:rPr>
              <a:t> </a:t>
            </a:r>
            <a:r>
              <a:rPr kumimoji="1" lang="en-US" altLang="zh-CN" sz="2400" b="1" i="1" dirty="0" smtClean="0">
                <a:solidFill>
                  <a:srgbClr val="0070C0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dirty="0" smtClean="0">
                <a:solidFill>
                  <a:srgbClr val="0070C0"/>
                </a:solidFill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 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 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和</a:t>
            </a:r>
            <a:r>
              <a:rPr kumimoji="1" lang="en-US" altLang="zh-CN" sz="2400" b="1" i="1" dirty="0" smtClean="0">
                <a:solidFill>
                  <a:srgbClr val="0070C0"/>
                </a:solidFill>
                <a:latin typeface="Times New Roman" pitchFamily="18" charset="0"/>
              </a:rPr>
              <a:t>a </a:t>
            </a:r>
            <a:r>
              <a:rPr kumimoji="1" lang="en-US" altLang="zh-CN" sz="2400" b="1" dirty="0" smtClean="0">
                <a:solidFill>
                  <a:srgbClr val="0070C0"/>
                </a:solidFill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 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反映同一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z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坐标）</a:t>
            </a:r>
            <a:r>
              <a:rPr lang="en-US" altLang="zh-CN" sz="2400" b="1" dirty="0" smtClean="0">
                <a:solidFill>
                  <a:schemeClr val="accent6">
                    <a:lumMod val="50000"/>
                  </a:schemeClr>
                </a:solidFill>
              </a:rPr>
              <a:t>    </a:t>
            </a:r>
            <a:r>
              <a:rPr lang="zh-CN" altLang="en-US" sz="2400" b="1" dirty="0" smtClean="0">
                <a:solidFill>
                  <a:srgbClr val="D60093"/>
                </a:solidFill>
              </a:rPr>
              <a:t>高平齐</a:t>
            </a:r>
            <a:endParaRPr lang="zh-CN" altLang="en-US" sz="2400" b="1" dirty="0">
              <a:solidFill>
                <a:srgbClr val="D60093"/>
              </a:solidFill>
            </a:endParaRPr>
          </a:p>
        </p:txBody>
      </p:sp>
      <p:sp>
        <p:nvSpPr>
          <p:cNvPr id="17" name="Text Box 136"/>
          <p:cNvSpPr txBox="1">
            <a:spLocks noChangeArrowheads="1"/>
          </p:cNvSpPr>
          <p:nvPr/>
        </p:nvSpPr>
        <p:spPr bwMode="auto">
          <a:xfrm>
            <a:off x="899592" y="6165304"/>
            <a:ext cx="1872208" cy="8925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400" b="1" i="1" dirty="0" err="1" smtClean="0">
                <a:solidFill>
                  <a:srgbClr val="D60093"/>
                </a:solidFill>
                <a:latin typeface="Times New Roman" pitchFamily="18" charset="0"/>
              </a:rPr>
              <a:t>aa</a:t>
            </a:r>
            <a:r>
              <a:rPr kumimoji="1" lang="en-US" altLang="zh-CN" sz="2400" b="1" i="1" baseline="-25000" dirty="0" err="1" smtClean="0">
                <a:solidFill>
                  <a:srgbClr val="D60093"/>
                </a:solidFill>
                <a:latin typeface="Times New Roman" pitchFamily="18" charset="0"/>
              </a:rPr>
              <a:t>x</a:t>
            </a:r>
            <a:r>
              <a:rPr kumimoji="1" lang="en-US" altLang="zh-CN" sz="2400" b="1" dirty="0" smtClean="0">
                <a:solidFill>
                  <a:srgbClr val="D60093"/>
                </a:solidFill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 ⊥</a:t>
            </a:r>
            <a:r>
              <a:rPr kumimoji="1" lang="en-US" altLang="zh-CN" sz="2400" b="1" dirty="0" smtClean="0">
                <a:solidFill>
                  <a:srgbClr val="D60093"/>
                </a:solidFill>
                <a:latin typeface="Times New Roman" pitchFamily="18" charset="0"/>
                <a:ea typeface="仿宋_GB2312" pitchFamily="49" charset="-122"/>
              </a:rPr>
              <a:t> </a:t>
            </a:r>
            <a:r>
              <a:rPr kumimoji="1" lang="en-US" altLang="zh-CN" sz="2400" b="1" i="1" dirty="0" smtClean="0">
                <a:solidFill>
                  <a:srgbClr val="D60093"/>
                </a:solidFill>
                <a:latin typeface="Times New Roman" pitchFamily="18" charset="0"/>
              </a:rPr>
              <a:t>a </a:t>
            </a:r>
            <a:r>
              <a:rPr kumimoji="1" lang="en-US" altLang="zh-CN" sz="2400" b="1" dirty="0" smtClean="0">
                <a:solidFill>
                  <a:srgbClr val="D60093"/>
                </a:solidFill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  </a:t>
            </a:r>
            <a:r>
              <a:rPr kumimoji="1" lang="en-US" altLang="zh-CN" sz="2400" b="1" i="1" dirty="0" err="1" smtClean="0">
                <a:solidFill>
                  <a:srgbClr val="D60093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i="1" baseline="-25000" dirty="0" err="1" smtClean="0">
                <a:solidFill>
                  <a:srgbClr val="D60093"/>
                </a:solidFill>
                <a:latin typeface="Times New Roman" pitchFamily="18" charset="0"/>
              </a:rPr>
              <a:t>z</a:t>
            </a:r>
            <a:endParaRPr kumimoji="1" lang="en-US" altLang="zh-CN" sz="2400" b="1" i="1" baseline="-25000" dirty="0" smtClean="0">
              <a:solidFill>
                <a:srgbClr val="D60093"/>
              </a:solidFill>
              <a:latin typeface="Times New Roman" pitchFamily="18" charset="0"/>
            </a:endParaRPr>
          </a:p>
          <a:p>
            <a:pPr algn="ctr">
              <a:spcBef>
                <a:spcPct val="50000"/>
              </a:spcBef>
            </a:pPr>
            <a:endParaRPr kumimoji="1" lang="en-US" altLang="zh-CN" sz="2800" b="1" i="1" baseline="-25000" dirty="0">
              <a:latin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419872" y="6237313"/>
            <a:ext cx="5724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rgbClr val="0070C0"/>
                </a:solidFill>
              </a:rPr>
              <a:t>（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∵</a:t>
            </a:r>
            <a:r>
              <a:rPr kumimoji="1" lang="en-US" altLang="zh-CN" sz="2400" b="1" dirty="0" smtClean="0">
                <a:solidFill>
                  <a:srgbClr val="0070C0"/>
                </a:solidFill>
                <a:latin typeface="Times New Roman" pitchFamily="18" charset="0"/>
                <a:ea typeface="仿宋_GB2312" pitchFamily="49" charset="-122"/>
              </a:rPr>
              <a:t> </a:t>
            </a:r>
            <a:r>
              <a:rPr kumimoji="1" lang="en-US" altLang="zh-CN" sz="2400" b="1" i="1" dirty="0" smtClean="0">
                <a:solidFill>
                  <a:srgbClr val="0070C0"/>
                </a:solidFill>
                <a:latin typeface="Times New Roman" pitchFamily="18" charset="0"/>
              </a:rPr>
              <a:t>a</a:t>
            </a:r>
            <a:r>
              <a:rPr kumimoji="1" lang="en-US" altLang="zh-CN" sz="2400" b="1" dirty="0" smtClean="0">
                <a:solidFill>
                  <a:srgbClr val="0070C0"/>
                </a:solidFill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 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 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和</a:t>
            </a:r>
            <a:r>
              <a:rPr kumimoji="1" lang="en-US" altLang="zh-CN" sz="2400" b="1" i="1" dirty="0" smtClean="0">
                <a:solidFill>
                  <a:srgbClr val="0070C0"/>
                </a:solidFill>
                <a:latin typeface="Times New Roman" pitchFamily="18" charset="0"/>
              </a:rPr>
              <a:t>a </a:t>
            </a:r>
            <a:r>
              <a:rPr kumimoji="1" lang="en-US" altLang="zh-CN" sz="2400" b="1" dirty="0" smtClean="0">
                <a:solidFill>
                  <a:srgbClr val="0070C0"/>
                </a:solidFill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 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反映同一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y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坐标）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     </a:t>
            </a:r>
            <a:r>
              <a:rPr lang="zh-CN" altLang="en-US" sz="2400" b="1" dirty="0" smtClean="0">
                <a:solidFill>
                  <a:srgbClr val="D60093"/>
                </a:solidFill>
              </a:rPr>
              <a:t>宽相等</a:t>
            </a:r>
            <a:endParaRPr lang="zh-CN" altLang="en-US" sz="2400" b="1" dirty="0">
              <a:solidFill>
                <a:srgbClr val="D60093"/>
              </a:solidFill>
            </a:endParaRPr>
          </a:p>
        </p:txBody>
      </p:sp>
      <p:grpSp>
        <p:nvGrpSpPr>
          <p:cNvPr id="19" name="Group 2"/>
          <p:cNvGrpSpPr>
            <a:grpSpLocks/>
          </p:cNvGrpSpPr>
          <p:nvPr/>
        </p:nvGrpSpPr>
        <p:grpSpPr bwMode="auto">
          <a:xfrm>
            <a:off x="0" y="1196752"/>
            <a:ext cx="4630738" cy="4102100"/>
            <a:chOff x="0" y="420"/>
            <a:chExt cx="2917" cy="2584"/>
          </a:xfrm>
        </p:grpSpPr>
        <p:grpSp>
          <p:nvGrpSpPr>
            <p:cNvPr id="20" name="Group 3"/>
            <p:cNvGrpSpPr>
              <a:grpSpLocks/>
            </p:cNvGrpSpPr>
            <p:nvPr/>
          </p:nvGrpSpPr>
          <p:grpSpPr bwMode="auto">
            <a:xfrm>
              <a:off x="0" y="420"/>
              <a:ext cx="2917" cy="2584"/>
              <a:chOff x="-54" y="420"/>
              <a:chExt cx="2917" cy="2584"/>
            </a:xfrm>
          </p:grpSpPr>
          <p:grpSp>
            <p:nvGrpSpPr>
              <p:cNvPr id="46" name="Group 4"/>
              <p:cNvGrpSpPr>
                <a:grpSpLocks/>
              </p:cNvGrpSpPr>
              <p:nvPr/>
            </p:nvGrpSpPr>
            <p:grpSpPr bwMode="auto">
              <a:xfrm>
                <a:off x="-54" y="420"/>
                <a:ext cx="2917" cy="2584"/>
                <a:chOff x="-54" y="420"/>
                <a:chExt cx="2917" cy="2584"/>
              </a:xfrm>
            </p:grpSpPr>
            <p:sp>
              <p:nvSpPr>
                <p:cNvPr id="48" name="Rectangle 5"/>
                <p:cNvSpPr>
                  <a:spLocks noChangeArrowheads="1"/>
                </p:cNvSpPr>
                <p:nvPr/>
              </p:nvSpPr>
              <p:spPr bwMode="auto">
                <a:xfrm>
                  <a:off x="165" y="696"/>
                  <a:ext cx="1592" cy="1200"/>
                </a:xfrm>
                <a:prstGeom prst="rect">
                  <a:avLst/>
                </a:prstGeom>
                <a:solidFill>
                  <a:schemeClr val="accent1"/>
                </a:solidFill>
                <a:ln w="2857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Freeform 6"/>
                <p:cNvSpPr>
                  <a:spLocks/>
                </p:cNvSpPr>
                <p:nvPr/>
              </p:nvSpPr>
              <p:spPr bwMode="auto">
                <a:xfrm>
                  <a:off x="1757" y="697"/>
                  <a:ext cx="856" cy="211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56" y="912"/>
                    </a:cxn>
                    <a:cxn ang="0">
                      <a:pos x="856" y="2112"/>
                    </a:cxn>
                    <a:cxn ang="0">
                      <a:pos x="0" y="119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856" h="2112">
                      <a:moveTo>
                        <a:pt x="0" y="0"/>
                      </a:moveTo>
                      <a:lnTo>
                        <a:pt x="856" y="912"/>
                      </a:lnTo>
                      <a:lnTo>
                        <a:pt x="856" y="2112"/>
                      </a:lnTo>
                      <a:lnTo>
                        <a:pt x="0" y="1196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857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Freeform 7"/>
                <p:cNvSpPr>
                  <a:spLocks/>
                </p:cNvSpPr>
                <p:nvPr/>
              </p:nvSpPr>
              <p:spPr bwMode="auto">
                <a:xfrm>
                  <a:off x="165" y="1896"/>
                  <a:ext cx="2448" cy="913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870" y="912"/>
                    </a:cxn>
                    <a:cxn ang="0">
                      <a:pos x="2448" y="913"/>
                    </a:cxn>
                    <a:cxn ang="0">
                      <a:pos x="1596" y="1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448" h="913">
                      <a:moveTo>
                        <a:pt x="0" y="0"/>
                      </a:moveTo>
                      <a:lnTo>
                        <a:pt x="870" y="912"/>
                      </a:lnTo>
                      <a:lnTo>
                        <a:pt x="2448" y="913"/>
                      </a:lnTo>
                      <a:lnTo>
                        <a:pt x="1596" y="1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chemeClr val="accent1"/>
                </a:solidFill>
                <a:ln w="28575" cap="flat" cmpd="sng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Text Box 8"/>
                <p:cNvSpPr txBox="1">
                  <a:spLocks noChangeArrowheads="1"/>
                </p:cNvSpPr>
                <p:nvPr/>
              </p:nvSpPr>
              <p:spPr bwMode="auto">
                <a:xfrm>
                  <a:off x="918" y="2541"/>
                  <a:ext cx="366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kumimoji="1" lang="en-US" altLang="zh-CN" sz="2800" b="1" i="1">
                      <a:latin typeface="Times New Roman" pitchFamily="18" charset="0"/>
                      <a:ea typeface="仿宋_GB2312" pitchFamily="49" charset="-122"/>
                    </a:rPr>
                    <a:t>H</a:t>
                  </a:r>
                </a:p>
              </p:txBody>
            </p:sp>
            <p:sp>
              <p:nvSpPr>
                <p:cNvPr id="52" name="Text Box 9"/>
                <p:cNvSpPr txBox="1">
                  <a:spLocks noChangeArrowheads="1"/>
                </p:cNvSpPr>
                <p:nvPr/>
              </p:nvSpPr>
              <p:spPr bwMode="auto">
                <a:xfrm>
                  <a:off x="138" y="624"/>
                  <a:ext cx="265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kumimoji="1" lang="en-US" altLang="zh-CN" sz="2800" b="1" i="1">
                      <a:latin typeface="Times New Roman" pitchFamily="18" charset="0"/>
                      <a:ea typeface="仿宋_GB2312" pitchFamily="49" charset="-122"/>
                    </a:rPr>
                    <a:t>V</a:t>
                  </a:r>
                </a:p>
              </p:txBody>
            </p:sp>
            <p:sp>
              <p:nvSpPr>
                <p:cNvPr id="53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-54" y="1716"/>
                  <a:ext cx="250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kumimoji="1" lang="en-US" altLang="zh-CN" sz="2800" b="1" i="1">
                      <a:latin typeface="Times New Roman" pitchFamily="18" charset="0"/>
                      <a:ea typeface="仿宋_GB2312" pitchFamily="49" charset="-122"/>
                    </a:rPr>
                    <a:t>X</a:t>
                  </a:r>
                </a:p>
              </p:txBody>
            </p:sp>
            <p:sp>
              <p:nvSpPr>
                <p:cNvPr id="54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618" y="420"/>
                  <a:ext cx="354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kumimoji="1" lang="en-US" altLang="zh-CN" sz="2800" b="1" i="1">
                      <a:latin typeface="Times New Roman" pitchFamily="18" charset="0"/>
                      <a:ea typeface="仿宋_GB2312" pitchFamily="49" charset="-122"/>
                    </a:rPr>
                    <a:t>Z</a:t>
                  </a:r>
                </a:p>
              </p:txBody>
            </p:sp>
            <p:sp>
              <p:nvSpPr>
                <p:cNvPr id="55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2517" y="2677"/>
                  <a:ext cx="346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kumimoji="1" lang="en-US" altLang="zh-CN" sz="2800" b="1" i="1">
                      <a:latin typeface="Times New Roman" pitchFamily="18" charset="0"/>
                      <a:ea typeface="仿宋_GB2312" pitchFamily="49" charset="-122"/>
                    </a:rPr>
                    <a:t>Y</a:t>
                  </a:r>
                </a:p>
              </p:txBody>
            </p:sp>
            <p:sp>
              <p:nvSpPr>
                <p:cNvPr id="56" name="Text Box 13"/>
                <p:cNvSpPr txBox="1">
                  <a:spLocks noChangeArrowheads="1"/>
                </p:cNvSpPr>
                <p:nvPr/>
              </p:nvSpPr>
              <p:spPr bwMode="auto">
                <a:xfrm>
                  <a:off x="2270" y="1541"/>
                  <a:ext cx="373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kumimoji="1" lang="en-US" altLang="zh-CN" sz="2800" b="1" i="1">
                      <a:latin typeface="Times New Roman" pitchFamily="18" charset="0"/>
                      <a:ea typeface="仿宋_GB2312" pitchFamily="49" charset="-122"/>
                    </a:rPr>
                    <a:t>W</a:t>
                  </a:r>
                </a:p>
              </p:txBody>
            </p:sp>
          </p:grpSp>
          <p:sp>
            <p:nvSpPr>
              <p:cNvPr id="47" name="Text Box 14"/>
              <p:cNvSpPr txBox="1">
                <a:spLocks noChangeArrowheads="1"/>
              </p:cNvSpPr>
              <p:nvPr/>
            </p:nvSpPr>
            <p:spPr bwMode="auto">
              <a:xfrm>
                <a:off x="1742" y="1643"/>
                <a:ext cx="27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latin typeface="Times New Roman" pitchFamily="18" charset="0"/>
                    <a:ea typeface="仿宋_GB2312" pitchFamily="49" charset="-122"/>
                  </a:rPr>
                  <a:t>O</a:t>
                </a:r>
                <a:endParaRPr kumimoji="1" lang="en-US" altLang="zh-CN" sz="2800" b="1" i="1">
                  <a:latin typeface="Times New Roman" pitchFamily="18" charset="0"/>
                </a:endParaRPr>
              </a:p>
            </p:txBody>
          </p:sp>
        </p:grpSp>
        <p:grpSp>
          <p:nvGrpSpPr>
            <p:cNvPr id="21" name="Group 15"/>
            <p:cNvGrpSpPr>
              <a:grpSpLocks/>
            </p:cNvGrpSpPr>
            <p:nvPr/>
          </p:nvGrpSpPr>
          <p:grpSpPr bwMode="auto">
            <a:xfrm>
              <a:off x="572" y="768"/>
              <a:ext cx="2104" cy="1911"/>
              <a:chOff x="572" y="768"/>
              <a:chExt cx="2104" cy="1911"/>
            </a:xfrm>
          </p:grpSpPr>
          <p:sp>
            <p:nvSpPr>
              <p:cNvPr id="22" name="Text Box 16"/>
              <p:cNvSpPr txBox="1">
                <a:spLocks noChangeArrowheads="1"/>
              </p:cNvSpPr>
              <p:nvPr/>
            </p:nvSpPr>
            <p:spPr bwMode="auto">
              <a:xfrm>
                <a:off x="2088" y="2352"/>
                <a:ext cx="295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latin typeface="Times New Roman" pitchFamily="18" charset="0"/>
                  </a:rPr>
                  <a:t>a</a:t>
                </a:r>
                <a:r>
                  <a:rPr kumimoji="1" lang="en-US" altLang="zh-CN" sz="2800" b="1" i="1" baseline="-25000">
                    <a:latin typeface="Times New Roman" pitchFamily="18" charset="0"/>
                  </a:rPr>
                  <a:t>y</a:t>
                </a:r>
              </a:p>
            </p:txBody>
          </p:sp>
          <p:sp>
            <p:nvSpPr>
              <p:cNvPr id="23" name="Text Box 17"/>
              <p:cNvSpPr txBox="1">
                <a:spLocks noChangeArrowheads="1"/>
              </p:cNvSpPr>
              <p:nvPr/>
            </p:nvSpPr>
            <p:spPr bwMode="auto">
              <a:xfrm>
                <a:off x="572" y="1584"/>
                <a:ext cx="304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latin typeface="Times New Roman" pitchFamily="18" charset="0"/>
                  </a:rPr>
                  <a:t>a</a:t>
                </a:r>
                <a:r>
                  <a:rPr kumimoji="1" lang="en-US" altLang="zh-CN" sz="2800" b="1" i="1" baseline="-25000">
                    <a:latin typeface="Times New Roman" pitchFamily="18" charset="0"/>
                  </a:rPr>
                  <a:t>x</a:t>
                </a:r>
              </a:p>
            </p:txBody>
          </p:sp>
          <p:sp>
            <p:nvSpPr>
              <p:cNvPr id="24" name="Text Box 18"/>
              <p:cNvSpPr txBox="1">
                <a:spLocks noChangeArrowheads="1"/>
              </p:cNvSpPr>
              <p:nvPr/>
            </p:nvSpPr>
            <p:spPr bwMode="auto">
              <a:xfrm>
                <a:off x="1544" y="768"/>
                <a:ext cx="287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latin typeface="Times New Roman" pitchFamily="18" charset="0"/>
                  </a:rPr>
                  <a:t>a</a:t>
                </a:r>
                <a:r>
                  <a:rPr kumimoji="1" lang="en-US" altLang="zh-CN" sz="2800" b="1" i="1" baseline="-25000">
                    <a:latin typeface="Times New Roman" pitchFamily="18" charset="0"/>
                  </a:rPr>
                  <a:t>z</a:t>
                </a:r>
              </a:p>
            </p:txBody>
          </p:sp>
          <p:sp>
            <p:nvSpPr>
              <p:cNvPr id="25" name="Text Box 19"/>
              <p:cNvSpPr txBox="1">
                <a:spLocks noChangeArrowheads="1"/>
              </p:cNvSpPr>
              <p:nvPr/>
            </p:nvSpPr>
            <p:spPr bwMode="auto">
              <a:xfrm>
                <a:off x="1586" y="1344"/>
                <a:ext cx="22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solidFill>
                      <a:srgbClr val="FFFF00"/>
                    </a:solidFill>
                    <a:latin typeface="Times New Roman" pitchFamily="18" charset="0"/>
                  </a:rPr>
                  <a:t>x</a:t>
                </a:r>
              </a:p>
            </p:txBody>
          </p:sp>
          <p:sp>
            <p:nvSpPr>
              <p:cNvPr id="26" name="Text Box 20"/>
              <p:cNvSpPr txBox="1">
                <a:spLocks noChangeArrowheads="1"/>
              </p:cNvSpPr>
              <p:nvPr/>
            </p:nvSpPr>
            <p:spPr bwMode="auto">
              <a:xfrm>
                <a:off x="1160" y="1104"/>
                <a:ext cx="215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solidFill>
                      <a:srgbClr val="FFFF00"/>
                    </a:solidFill>
                    <a:latin typeface="Times New Roman" pitchFamily="18" charset="0"/>
                  </a:rPr>
                  <a:t>y</a:t>
                </a:r>
              </a:p>
            </p:txBody>
          </p:sp>
          <p:sp>
            <p:nvSpPr>
              <p:cNvPr id="27" name="Text Box 21"/>
              <p:cNvSpPr txBox="1">
                <a:spLocks noChangeArrowheads="1"/>
              </p:cNvSpPr>
              <p:nvPr/>
            </p:nvSpPr>
            <p:spPr bwMode="auto">
              <a:xfrm>
                <a:off x="1208" y="1824"/>
                <a:ext cx="203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800" b="1" i="1">
                    <a:solidFill>
                      <a:srgbClr val="FFFF00"/>
                    </a:solidFill>
                    <a:latin typeface="Times New Roman" pitchFamily="18" charset="0"/>
                  </a:rPr>
                  <a:t>z</a:t>
                </a:r>
              </a:p>
            </p:txBody>
          </p:sp>
          <p:grpSp>
            <p:nvGrpSpPr>
              <p:cNvPr id="28" name="Group 22"/>
              <p:cNvGrpSpPr>
                <a:grpSpLocks/>
              </p:cNvGrpSpPr>
              <p:nvPr/>
            </p:nvGrpSpPr>
            <p:grpSpPr bwMode="auto">
              <a:xfrm>
                <a:off x="632" y="768"/>
                <a:ext cx="2044" cy="1863"/>
                <a:chOff x="565" y="757"/>
                <a:chExt cx="2044" cy="1863"/>
              </a:xfrm>
            </p:grpSpPr>
            <p:sp>
              <p:nvSpPr>
                <p:cNvPr id="30" name="Text Box 23"/>
                <p:cNvSpPr txBox="1">
                  <a:spLocks noChangeArrowheads="1"/>
                </p:cNvSpPr>
                <p:nvPr/>
              </p:nvSpPr>
              <p:spPr bwMode="auto">
                <a:xfrm>
                  <a:off x="565" y="757"/>
                  <a:ext cx="446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kumimoji="1" lang="en-US" altLang="zh-CN" sz="2800" b="1" i="1">
                      <a:solidFill>
                        <a:srgbClr val="FF3300"/>
                      </a:solidFill>
                      <a:latin typeface="Times New Roman" pitchFamily="18" charset="0"/>
                      <a:ea typeface="仿宋_GB2312" pitchFamily="49" charset="-122"/>
                    </a:rPr>
                    <a:t>a</a:t>
                  </a:r>
                  <a:r>
                    <a:rPr kumimoji="1" lang="en-US" altLang="zh-CN" sz="2800" b="1" i="1">
                      <a:solidFill>
                        <a:srgbClr val="FF3300"/>
                      </a:solidFill>
                      <a:latin typeface="Times New Roman" pitchFamily="18" charset="0"/>
                      <a:ea typeface="仿宋_GB2312" pitchFamily="49" charset="-122"/>
                      <a:sym typeface="Symbol" pitchFamily="18" charset="2"/>
                    </a:rPr>
                    <a:t></a:t>
                  </a:r>
                  <a:endParaRPr kumimoji="1" lang="en-US" altLang="zh-CN" sz="2800" b="1" i="1">
                    <a:solidFill>
                      <a:srgbClr val="FF3300"/>
                    </a:solidFill>
                    <a:latin typeface="Times New Roman" pitchFamily="18" charset="0"/>
                    <a:ea typeface="仿宋_GB2312" pitchFamily="49" charset="-122"/>
                  </a:endParaRPr>
                </a:p>
              </p:txBody>
            </p:sp>
            <p:sp>
              <p:nvSpPr>
                <p:cNvPr id="31" name="Text Box 24"/>
                <p:cNvSpPr txBox="1">
                  <a:spLocks noChangeArrowheads="1"/>
                </p:cNvSpPr>
                <p:nvPr/>
              </p:nvSpPr>
              <p:spPr bwMode="auto">
                <a:xfrm>
                  <a:off x="1026" y="2293"/>
                  <a:ext cx="228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kumimoji="1" lang="en-US" altLang="zh-CN" sz="2800" b="1" i="1">
                      <a:solidFill>
                        <a:srgbClr val="FF3300"/>
                      </a:solidFill>
                      <a:latin typeface="Times New Roman" pitchFamily="18" charset="0"/>
                      <a:ea typeface="仿宋_GB2312" pitchFamily="49" charset="-122"/>
                    </a:rPr>
                    <a:t>a</a:t>
                  </a:r>
                  <a:endParaRPr kumimoji="1" lang="en-US" altLang="zh-CN" sz="2800" b="1" i="1">
                    <a:solidFill>
                      <a:srgbClr val="FF3300"/>
                    </a:solidFill>
                    <a:latin typeface="Times New Roman" pitchFamily="18" charset="0"/>
                  </a:endParaRPr>
                </a:p>
              </p:txBody>
            </p:sp>
            <p:sp>
              <p:nvSpPr>
                <p:cNvPr id="32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2197" y="1333"/>
                  <a:ext cx="412" cy="327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kumimoji="1" lang="en-US" altLang="zh-CN" sz="2800" b="1" i="1">
                      <a:solidFill>
                        <a:srgbClr val="FF3300"/>
                      </a:solidFill>
                      <a:latin typeface="Times New Roman" pitchFamily="18" charset="0"/>
                      <a:ea typeface="仿宋_GB2312" pitchFamily="49" charset="-122"/>
                    </a:rPr>
                    <a:t>a</a:t>
                  </a:r>
                  <a:r>
                    <a:rPr kumimoji="1" lang="en-US" altLang="zh-CN" sz="2800" b="1" i="1">
                      <a:solidFill>
                        <a:srgbClr val="FF3300"/>
                      </a:solidFill>
                      <a:latin typeface="Times New Roman" pitchFamily="18" charset="0"/>
                      <a:ea typeface="仿宋_GB2312" pitchFamily="49" charset="-122"/>
                      <a:sym typeface="Symbol" pitchFamily="18" charset="2"/>
                    </a:rPr>
                    <a:t></a:t>
                  </a:r>
                  <a:endParaRPr kumimoji="1" lang="en-US" altLang="zh-CN" sz="2800" b="1" i="1">
                    <a:solidFill>
                      <a:srgbClr val="FF3300"/>
                    </a:solidFill>
                    <a:latin typeface="Times New Roman" pitchFamily="18" charset="0"/>
                    <a:ea typeface="仿宋_GB2312" pitchFamily="49" charset="-122"/>
                  </a:endParaRPr>
                </a:p>
              </p:txBody>
            </p:sp>
            <p:sp>
              <p:nvSpPr>
                <p:cNvPr id="33" name="Oval 26"/>
                <p:cNvSpPr>
                  <a:spLocks noChangeArrowheads="1"/>
                </p:cNvSpPr>
                <p:nvPr/>
              </p:nvSpPr>
              <p:spPr bwMode="auto">
                <a:xfrm>
                  <a:off x="745" y="1057"/>
                  <a:ext cx="96" cy="96"/>
                </a:xfrm>
                <a:prstGeom prst="ellipse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Oval 27"/>
                <p:cNvSpPr>
                  <a:spLocks noChangeArrowheads="1"/>
                </p:cNvSpPr>
                <p:nvPr/>
              </p:nvSpPr>
              <p:spPr bwMode="auto">
                <a:xfrm>
                  <a:off x="1273" y="2389"/>
                  <a:ext cx="96" cy="96"/>
                </a:xfrm>
                <a:prstGeom prst="ellipse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Oval 28"/>
                <p:cNvSpPr>
                  <a:spLocks noChangeArrowheads="1"/>
                </p:cNvSpPr>
                <p:nvPr/>
              </p:nvSpPr>
              <p:spPr bwMode="auto">
                <a:xfrm>
                  <a:off x="2185" y="1573"/>
                  <a:ext cx="96" cy="96"/>
                </a:xfrm>
                <a:prstGeom prst="ellipse">
                  <a:avLst/>
                </a:prstGeom>
                <a:solidFill>
                  <a:srgbClr val="FF0000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36" name="Group 29"/>
                <p:cNvGrpSpPr>
                  <a:grpSpLocks/>
                </p:cNvGrpSpPr>
                <p:nvPr/>
              </p:nvGrpSpPr>
              <p:grpSpPr bwMode="auto">
                <a:xfrm>
                  <a:off x="787" y="1083"/>
                  <a:ext cx="1494" cy="1366"/>
                  <a:chOff x="906" y="1046"/>
                  <a:chExt cx="1494" cy="1366"/>
                </a:xfrm>
              </p:grpSpPr>
              <p:sp>
                <p:nvSpPr>
                  <p:cNvPr id="37" name="Freeform 30"/>
                  <p:cNvSpPr>
                    <a:spLocks/>
                  </p:cNvSpPr>
                  <p:nvPr/>
                </p:nvSpPr>
                <p:spPr bwMode="auto">
                  <a:xfrm>
                    <a:off x="912" y="1077"/>
                    <a:ext cx="1" cy="787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787"/>
                      </a:cxn>
                    </a:cxnLst>
                    <a:rect l="0" t="0" r="r" b="b"/>
                    <a:pathLst>
                      <a:path w="1" h="787">
                        <a:moveTo>
                          <a:pt x="0" y="0"/>
                        </a:moveTo>
                        <a:lnTo>
                          <a:pt x="0" y="787"/>
                        </a:lnTo>
                      </a:path>
                    </a:pathLst>
                  </a:custGeom>
                  <a:noFill/>
                  <a:ln w="19050" cmpd="sng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8" name="Freeform 31"/>
                  <p:cNvSpPr>
                    <a:spLocks/>
                  </p:cNvSpPr>
                  <p:nvPr/>
                </p:nvSpPr>
                <p:spPr bwMode="auto">
                  <a:xfrm>
                    <a:off x="1434" y="2388"/>
                    <a:ext cx="946" cy="2"/>
                  </a:xfrm>
                  <a:custGeom>
                    <a:avLst/>
                    <a:gdLst/>
                    <a:ahLst/>
                    <a:cxnLst>
                      <a:cxn ang="0">
                        <a:pos x="0" y="2"/>
                      </a:cxn>
                      <a:cxn ang="0">
                        <a:pos x="946" y="0"/>
                      </a:cxn>
                    </a:cxnLst>
                    <a:rect l="0" t="0" r="r" b="b"/>
                    <a:pathLst>
                      <a:path w="946" h="2">
                        <a:moveTo>
                          <a:pt x="0" y="2"/>
                        </a:moveTo>
                        <a:lnTo>
                          <a:pt x="946" y="0"/>
                        </a:lnTo>
                      </a:path>
                    </a:pathLst>
                  </a:custGeom>
                  <a:noFill/>
                  <a:ln w="28575" cmpd="sng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39" name="Freeform 32"/>
                  <p:cNvSpPr>
                    <a:spLocks/>
                  </p:cNvSpPr>
                  <p:nvPr/>
                </p:nvSpPr>
                <p:spPr bwMode="auto">
                  <a:xfrm>
                    <a:off x="912" y="1860"/>
                    <a:ext cx="522" cy="53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22" y="530"/>
                      </a:cxn>
                    </a:cxnLst>
                    <a:rect l="0" t="0" r="r" b="b"/>
                    <a:pathLst>
                      <a:path w="522" h="530">
                        <a:moveTo>
                          <a:pt x="0" y="0"/>
                        </a:moveTo>
                        <a:lnTo>
                          <a:pt x="522" y="530"/>
                        </a:lnTo>
                      </a:path>
                    </a:pathLst>
                  </a:custGeom>
                  <a:noFill/>
                  <a:ln w="19050" cmpd="sng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0" name="Line 33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906" y="1046"/>
                    <a:ext cx="528" cy="528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1" name="Freeform 34"/>
                  <p:cNvSpPr>
                    <a:spLocks/>
                  </p:cNvSpPr>
                  <p:nvPr/>
                </p:nvSpPr>
                <p:spPr bwMode="auto">
                  <a:xfrm>
                    <a:off x="2372" y="1600"/>
                    <a:ext cx="1" cy="788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788"/>
                      </a:cxn>
                    </a:cxnLst>
                    <a:rect l="0" t="0" r="r" b="b"/>
                    <a:pathLst>
                      <a:path w="1" h="788">
                        <a:moveTo>
                          <a:pt x="0" y="0"/>
                        </a:moveTo>
                        <a:lnTo>
                          <a:pt x="0" y="788"/>
                        </a:lnTo>
                      </a:path>
                    </a:pathLst>
                  </a:custGeom>
                  <a:noFill/>
                  <a:ln w="28575" cmpd="sng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2" name="Line 35"/>
                  <p:cNvSpPr>
                    <a:spLocks noChangeShapeType="1"/>
                  </p:cNvSpPr>
                  <p:nvPr/>
                </p:nvSpPr>
                <p:spPr bwMode="auto">
                  <a:xfrm>
                    <a:off x="1440" y="1596"/>
                    <a:ext cx="960" cy="0"/>
                  </a:xfrm>
                  <a:prstGeom prst="line">
                    <a:avLst/>
                  </a:prstGeom>
                  <a:noFill/>
                  <a:ln w="28575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3" name="Line 36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1440" y="1596"/>
                    <a:ext cx="0" cy="816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Line 37"/>
                  <p:cNvSpPr>
                    <a:spLocks noChangeShapeType="1"/>
                  </p:cNvSpPr>
                  <p:nvPr/>
                </p:nvSpPr>
                <p:spPr bwMode="auto">
                  <a:xfrm>
                    <a:off x="912" y="1056"/>
                    <a:ext cx="960" cy="0"/>
                  </a:xfrm>
                  <a:prstGeom prst="line">
                    <a:avLst/>
                  </a:prstGeom>
                  <a:noFill/>
                  <a:ln w="19050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Freeform 38"/>
                  <p:cNvSpPr>
                    <a:spLocks/>
                  </p:cNvSpPr>
                  <p:nvPr/>
                </p:nvSpPr>
                <p:spPr bwMode="auto">
                  <a:xfrm>
                    <a:off x="1872" y="1052"/>
                    <a:ext cx="504" cy="540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504" y="540"/>
                      </a:cxn>
                    </a:cxnLst>
                    <a:rect l="0" t="0" r="r" b="b"/>
                    <a:pathLst>
                      <a:path w="504" h="540">
                        <a:moveTo>
                          <a:pt x="0" y="0"/>
                        </a:moveTo>
                        <a:lnTo>
                          <a:pt x="504" y="540"/>
                        </a:lnTo>
                      </a:path>
                    </a:pathLst>
                  </a:custGeom>
                  <a:noFill/>
                  <a:ln w="19050" cmpd="sng">
                    <a:solidFill>
                      <a:srgbClr val="FF0000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sp>
            <p:nvSpPr>
              <p:cNvPr id="29" name="Oval 39"/>
              <p:cNvSpPr>
                <a:spLocks noChangeArrowheads="1"/>
              </p:cNvSpPr>
              <p:nvPr/>
            </p:nvSpPr>
            <p:spPr bwMode="auto">
              <a:xfrm>
                <a:off x="1329" y="1585"/>
                <a:ext cx="106" cy="112"/>
              </a:xfrm>
              <a:prstGeom prst="ellipse">
                <a:avLst/>
              </a:prstGeom>
              <a:gradFill rotWithShape="0">
                <a:gsLst>
                  <a:gs pos="0">
                    <a:schemeClr val="tx2"/>
                  </a:gs>
                  <a:gs pos="100000">
                    <a:srgbClr val="FF0000"/>
                  </a:gs>
                </a:gsLst>
                <a:path path="shape">
                  <a:fillToRect l="50000" t="50000" r="50000" b="50000"/>
                </a:path>
              </a:gradFill>
              <a:ln w="9525">
                <a:solidFill>
                  <a:srgbClr val="FF66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57" name="Text Box 43"/>
          <p:cNvSpPr txBox="1">
            <a:spLocks noChangeArrowheads="1"/>
          </p:cNvSpPr>
          <p:nvPr/>
        </p:nvSpPr>
        <p:spPr bwMode="auto">
          <a:xfrm>
            <a:off x="4788024" y="4437112"/>
            <a:ext cx="460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 dirty="0">
                <a:latin typeface="Times New Roman" pitchFamily="18" charset="0"/>
                <a:ea typeface="仿宋_GB2312" pitchFamily="49" charset="-122"/>
              </a:rPr>
              <a:t>H</a:t>
            </a:r>
          </a:p>
        </p:txBody>
      </p:sp>
      <p:sp>
        <p:nvSpPr>
          <p:cNvPr id="58" name="Text Box 51"/>
          <p:cNvSpPr txBox="1">
            <a:spLocks noChangeArrowheads="1"/>
          </p:cNvSpPr>
          <p:nvPr/>
        </p:nvSpPr>
        <p:spPr bwMode="auto">
          <a:xfrm>
            <a:off x="5421313" y="1418878"/>
            <a:ext cx="5397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</a:rPr>
              <a:t>a</a:t>
            </a:r>
            <a:r>
              <a:rPr kumimoji="1" lang="en-US" altLang="zh-CN" sz="2800" b="1" i="1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</a:t>
            </a:r>
            <a:r>
              <a:rPr kumimoji="1" lang="en-US" altLang="zh-CN" sz="2800" b="1" i="1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</a:rPr>
              <a:t> </a:t>
            </a:r>
          </a:p>
        </p:txBody>
      </p:sp>
      <p:sp>
        <p:nvSpPr>
          <p:cNvPr id="59" name="Text Box 52"/>
          <p:cNvSpPr txBox="1">
            <a:spLocks noChangeArrowheads="1"/>
          </p:cNvSpPr>
          <p:nvPr/>
        </p:nvSpPr>
        <p:spPr bwMode="auto">
          <a:xfrm>
            <a:off x="5421313" y="4465290"/>
            <a:ext cx="361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</a:rPr>
              <a:t>a</a:t>
            </a:r>
            <a:endParaRPr kumimoji="1" lang="en-US" altLang="zh-CN" sz="2800" b="1" i="1">
              <a:solidFill>
                <a:srgbClr val="FF3300"/>
              </a:solidFill>
              <a:latin typeface="Times New Roman" pitchFamily="18" charset="0"/>
            </a:endParaRPr>
          </a:p>
        </p:txBody>
      </p:sp>
      <p:sp>
        <p:nvSpPr>
          <p:cNvPr id="60" name="Text Box 53"/>
          <p:cNvSpPr txBox="1">
            <a:spLocks noChangeArrowheads="1"/>
          </p:cNvSpPr>
          <p:nvPr/>
        </p:nvSpPr>
        <p:spPr bwMode="auto">
          <a:xfrm>
            <a:off x="7675563" y="1420465"/>
            <a:ext cx="990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</a:rPr>
              <a:t>a</a:t>
            </a:r>
            <a:r>
              <a:rPr kumimoji="1" lang="en-US" altLang="zh-CN" sz="2800" b="1" i="1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</a:t>
            </a:r>
            <a:r>
              <a:rPr kumimoji="1" lang="en-US" altLang="zh-CN" sz="2800" b="1" i="1">
                <a:solidFill>
                  <a:srgbClr val="FF3300"/>
                </a:solidFill>
                <a:latin typeface="Times New Roman" pitchFamily="18" charset="0"/>
                <a:ea typeface="仿宋_GB2312" pitchFamily="49" charset="-122"/>
              </a:rPr>
              <a:t> </a:t>
            </a:r>
          </a:p>
        </p:txBody>
      </p:sp>
      <p:sp>
        <p:nvSpPr>
          <p:cNvPr id="61" name="Text Box 54"/>
          <p:cNvSpPr txBox="1">
            <a:spLocks noChangeArrowheads="1"/>
          </p:cNvSpPr>
          <p:nvPr/>
        </p:nvSpPr>
        <p:spPr bwMode="auto">
          <a:xfrm>
            <a:off x="4644007" y="1050682"/>
            <a:ext cx="51695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 dirty="0">
                <a:latin typeface="Times New Roman" pitchFamily="18" charset="0"/>
                <a:ea typeface="仿宋_GB2312" pitchFamily="49" charset="-122"/>
              </a:rPr>
              <a:t>V</a:t>
            </a:r>
          </a:p>
        </p:txBody>
      </p:sp>
      <p:sp>
        <p:nvSpPr>
          <p:cNvPr id="62" name="Text Box 55"/>
          <p:cNvSpPr txBox="1">
            <a:spLocks noChangeArrowheads="1"/>
          </p:cNvSpPr>
          <p:nvPr/>
        </p:nvSpPr>
        <p:spPr bwMode="auto">
          <a:xfrm>
            <a:off x="8353425" y="1046714"/>
            <a:ext cx="79057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 dirty="0">
                <a:latin typeface="Times New Roman" pitchFamily="18" charset="0"/>
                <a:ea typeface="仿宋_GB2312" pitchFamily="49" charset="-122"/>
              </a:rPr>
              <a:t>W</a:t>
            </a:r>
          </a:p>
        </p:txBody>
      </p:sp>
      <p:sp>
        <p:nvSpPr>
          <p:cNvPr id="63" name="Text Box 56"/>
          <p:cNvSpPr txBox="1">
            <a:spLocks noChangeArrowheads="1"/>
          </p:cNvSpPr>
          <p:nvPr/>
        </p:nvSpPr>
        <p:spPr bwMode="auto">
          <a:xfrm>
            <a:off x="4591050" y="2903190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</a:rPr>
              <a:t>X</a:t>
            </a:r>
          </a:p>
        </p:txBody>
      </p:sp>
      <p:sp>
        <p:nvSpPr>
          <p:cNvPr id="64" name="Text Box 57"/>
          <p:cNvSpPr txBox="1">
            <a:spLocks noChangeArrowheads="1"/>
          </p:cNvSpPr>
          <p:nvPr/>
        </p:nvSpPr>
        <p:spPr bwMode="auto">
          <a:xfrm>
            <a:off x="6784975" y="2893665"/>
            <a:ext cx="561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</a:rPr>
              <a:t>O</a:t>
            </a:r>
            <a:endParaRPr kumimoji="1" lang="en-US" altLang="zh-CN" sz="2800" b="1" i="1">
              <a:latin typeface="Times New Roman" pitchFamily="18" charset="0"/>
            </a:endParaRPr>
          </a:p>
        </p:txBody>
      </p:sp>
      <p:sp>
        <p:nvSpPr>
          <p:cNvPr id="65" name="Text Box 58"/>
          <p:cNvSpPr txBox="1">
            <a:spLocks noChangeArrowheads="1"/>
          </p:cNvSpPr>
          <p:nvPr/>
        </p:nvSpPr>
        <p:spPr bwMode="auto">
          <a:xfrm>
            <a:off x="6327775" y="956915"/>
            <a:ext cx="5254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</a:rPr>
              <a:t>Z</a:t>
            </a:r>
            <a:endParaRPr kumimoji="1" lang="en-US" altLang="zh-CN" sz="2800" b="1" i="1">
              <a:latin typeface="Times New Roman" pitchFamily="18" charset="0"/>
            </a:endParaRPr>
          </a:p>
        </p:txBody>
      </p:sp>
      <p:sp>
        <p:nvSpPr>
          <p:cNvPr id="66" name="Text Box 59"/>
          <p:cNvSpPr txBox="1">
            <a:spLocks noChangeArrowheads="1"/>
          </p:cNvSpPr>
          <p:nvPr/>
        </p:nvSpPr>
        <p:spPr bwMode="auto">
          <a:xfrm>
            <a:off x="8315325" y="2823815"/>
            <a:ext cx="8286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</a:rPr>
              <a:t>Y</a:t>
            </a:r>
            <a:r>
              <a:rPr kumimoji="1" lang="en-US" altLang="zh-CN" sz="2800" b="1" i="1" baseline="-25000">
                <a:latin typeface="Times New Roman" pitchFamily="18" charset="0"/>
                <a:ea typeface="仿宋_GB2312" pitchFamily="49" charset="-122"/>
              </a:rPr>
              <a:t>W</a:t>
            </a:r>
          </a:p>
        </p:txBody>
      </p:sp>
      <p:sp>
        <p:nvSpPr>
          <p:cNvPr id="67" name="Line 60"/>
          <p:cNvSpPr>
            <a:spLocks noChangeShapeType="1"/>
          </p:cNvSpPr>
          <p:nvPr/>
        </p:nvSpPr>
        <p:spPr bwMode="auto">
          <a:xfrm flipH="1">
            <a:off x="4611688" y="3330228"/>
            <a:ext cx="22098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" name="Text Box 61"/>
          <p:cNvSpPr txBox="1">
            <a:spLocks noChangeArrowheads="1"/>
          </p:cNvSpPr>
          <p:nvPr/>
        </p:nvSpPr>
        <p:spPr bwMode="auto">
          <a:xfrm>
            <a:off x="6134100" y="4681190"/>
            <a:ext cx="8159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</a:rPr>
              <a:t>Y</a:t>
            </a:r>
            <a:r>
              <a:rPr kumimoji="1" lang="en-US" altLang="zh-CN" sz="2800" b="1" i="1" baseline="-25000">
                <a:latin typeface="Times New Roman" pitchFamily="18" charset="0"/>
                <a:ea typeface="仿宋_GB2312" pitchFamily="49" charset="-122"/>
              </a:rPr>
              <a:t>H</a:t>
            </a:r>
          </a:p>
        </p:txBody>
      </p:sp>
      <p:sp>
        <p:nvSpPr>
          <p:cNvPr id="69" name="Line 62"/>
          <p:cNvSpPr>
            <a:spLocks noChangeShapeType="1"/>
          </p:cNvSpPr>
          <p:nvPr/>
        </p:nvSpPr>
        <p:spPr bwMode="auto">
          <a:xfrm>
            <a:off x="5602288" y="4549428"/>
            <a:ext cx="2438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Line 63"/>
          <p:cNvSpPr>
            <a:spLocks noChangeShapeType="1"/>
          </p:cNvSpPr>
          <p:nvPr/>
        </p:nvSpPr>
        <p:spPr bwMode="auto">
          <a:xfrm>
            <a:off x="8040688" y="1958628"/>
            <a:ext cx="0" cy="2590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" name="Line 64"/>
          <p:cNvSpPr>
            <a:spLocks noChangeShapeType="1"/>
          </p:cNvSpPr>
          <p:nvPr/>
        </p:nvSpPr>
        <p:spPr bwMode="auto">
          <a:xfrm>
            <a:off x="6821488" y="3330228"/>
            <a:ext cx="1905000" cy="1905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" name="Text Box 65"/>
          <p:cNvSpPr txBox="1">
            <a:spLocks noChangeArrowheads="1"/>
          </p:cNvSpPr>
          <p:nvPr/>
        </p:nvSpPr>
        <p:spPr bwMode="auto">
          <a:xfrm>
            <a:off x="5189538" y="2828578"/>
            <a:ext cx="4826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</a:rPr>
              <a:t>a</a:t>
            </a:r>
            <a:r>
              <a:rPr kumimoji="1" lang="en-US" altLang="zh-CN" sz="2800" b="1" i="1" baseline="-25000">
                <a:latin typeface="Times New Roman" pitchFamily="18" charset="0"/>
              </a:rPr>
              <a:t>x</a:t>
            </a:r>
          </a:p>
        </p:txBody>
      </p:sp>
      <p:sp>
        <p:nvSpPr>
          <p:cNvPr id="73" name="Text Box 66"/>
          <p:cNvSpPr txBox="1">
            <a:spLocks noChangeArrowheads="1"/>
          </p:cNvSpPr>
          <p:nvPr/>
        </p:nvSpPr>
        <p:spPr bwMode="auto">
          <a:xfrm>
            <a:off x="6362700" y="3982690"/>
            <a:ext cx="609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</a:rPr>
              <a:t>a</a:t>
            </a:r>
            <a:r>
              <a:rPr kumimoji="1" lang="en-US" altLang="zh-CN" sz="2800" b="1" i="1" baseline="-25000">
                <a:latin typeface="Times New Roman" pitchFamily="18" charset="0"/>
              </a:rPr>
              <a:t>y</a:t>
            </a:r>
          </a:p>
        </p:txBody>
      </p:sp>
      <p:sp>
        <p:nvSpPr>
          <p:cNvPr id="74" name="Text Box 67"/>
          <p:cNvSpPr txBox="1">
            <a:spLocks noChangeArrowheads="1"/>
          </p:cNvSpPr>
          <p:nvPr/>
        </p:nvSpPr>
        <p:spPr bwMode="auto">
          <a:xfrm>
            <a:off x="6791325" y="1423640"/>
            <a:ext cx="4556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</a:rPr>
              <a:t>a</a:t>
            </a:r>
            <a:r>
              <a:rPr kumimoji="1" lang="en-US" altLang="zh-CN" sz="2800" b="1" i="1" baseline="-25000">
                <a:latin typeface="Times New Roman" pitchFamily="18" charset="0"/>
              </a:rPr>
              <a:t>z</a:t>
            </a:r>
          </a:p>
        </p:txBody>
      </p:sp>
      <p:sp>
        <p:nvSpPr>
          <p:cNvPr id="75" name="Text Box 68"/>
          <p:cNvSpPr txBox="1">
            <a:spLocks noChangeArrowheads="1"/>
          </p:cNvSpPr>
          <p:nvPr/>
        </p:nvSpPr>
        <p:spPr bwMode="auto">
          <a:xfrm>
            <a:off x="7543800" y="2763490"/>
            <a:ext cx="6238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</a:rPr>
              <a:t>a</a:t>
            </a:r>
            <a:r>
              <a:rPr kumimoji="1" lang="en-US" altLang="zh-CN" sz="2800" b="1" i="1" baseline="-25000">
                <a:latin typeface="Times New Roman" pitchFamily="18" charset="0"/>
              </a:rPr>
              <a:t>y</a:t>
            </a:r>
          </a:p>
        </p:txBody>
      </p:sp>
      <p:sp>
        <p:nvSpPr>
          <p:cNvPr id="76" name="Line 77"/>
          <p:cNvSpPr>
            <a:spLocks noChangeShapeType="1"/>
          </p:cNvSpPr>
          <p:nvPr/>
        </p:nvSpPr>
        <p:spPr bwMode="auto">
          <a:xfrm flipV="1">
            <a:off x="6807200" y="1029940"/>
            <a:ext cx="0" cy="423703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Line 78"/>
          <p:cNvSpPr>
            <a:spLocks noChangeShapeType="1"/>
          </p:cNvSpPr>
          <p:nvPr/>
        </p:nvSpPr>
        <p:spPr bwMode="auto">
          <a:xfrm>
            <a:off x="6807200" y="3336578"/>
            <a:ext cx="195897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8" name="Group 88"/>
          <p:cNvGrpSpPr>
            <a:grpSpLocks/>
          </p:cNvGrpSpPr>
          <p:nvPr/>
        </p:nvGrpSpPr>
        <p:grpSpPr bwMode="auto">
          <a:xfrm>
            <a:off x="5991225" y="3330228"/>
            <a:ext cx="819150" cy="1192212"/>
            <a:chOff x="3774" y="1879"/>
            <a:chExt cx="516" cy="751"/>
          </a:xfrm>
        </p:grpSpPr>
        <p:sp>
          <p:nvSpPr>
            <p:cNvPr id="79" name="Text Box 81"/>
            <p:cNvSpPr txBox="1">
              <a:spLocks noChangeArrowheads="1"/>
            </p:cNvSpPr>
            <p:nvPr/>
          </p:nvSpPr>
          <p:spPr bwMode="auto">
            <a:xfrm>
              <a:off x="3774" y="2020"/>
              <a:ext cx="3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 dirty="0" err="1">
                  <a:solidFill>
                    <a:srgbClr val="D60093"/>
                  </a:solidFill>
                  <a:latin typeface="Times New Roman" pitchFamily="18" charset="0"/>
                </a:rPr>
                <a:t>y</a:t>
              </a:r>
              <a:r>
                <a:rPr kumimoji="1" lang="en-US" altLang="zh-CN" sz="2800" b="1" i="1" baseline="-25000" dirty="0" err="1">
                  <a:solidFill>
                    <a:srgbClr val="D60093"/>
                  </a:solidFill>
                  <a:latin typeface="Times New Roman" pitchFamily="18" charset="0"/>
                </a:rPr>
                <a:t>A</a:t>
              </a:r>
              <a:endParaRPr kumimoji="1" lang="en-US" altLang="zh-CN" sz="2800" b="1" i="1" baseline="-25000" dirty="0">
                <a:solidFill>
                  <a:srgbClr val="D60093"/>
                </a:solidFill>
                <a:latin typeface="Times New Roman" pitchFamily="18" charset="0"/>
              </a:endParaRPr>
            </a:p>
          </p:txBody>
        </p:sp>
        <p:sp>
          <p:nvSpPr>
            <p:cNvPr id="80" name="AutoShape 83"/>
            <p:cNvSpPr>
              <a:spLocks/>
            </p:cNvSpPr>
            <p:nvPr/>
          </p:nvSpPr>
          <p:spPr bwMode="auto">
            <a:xfrm>
              <a:off x="4128" y="1879"/>
              <a:ext cx="162" cy="751"/>
            </a:xfrm>
            <a:prstGeom prst="leftBrace">
              <a:avLst>
                <a:gd name="adj1" fmla="val 38632"/>
                <a:gd name="adj2" fmla="val 50000"/>
              </a:avLst>
            </a:prstGeom>
            <a:noFill/>
            <a:ln w="28575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81" name="Group 87"/>
          <p:cNvGrpSpPr>
            <a:grpSpLocks/>
          </p:cNvGrpSpPr>
          <p:nvPr/>
        </p:nvGrpSpPr>
        <p:grpSpPr bwMode="auto">
          <a:xfrm>
            <a:off x="5591175" y="2468215"/>
            <a:ext cx="1220788" cy="860425"/>
            <a:chOff x="3522" y="1336"/>
            <a:chExt cx="769" cy="542"/>
          </a:xfrm>
        </p:grpSpPr>
        <p:sp>
          <p:nvSpPr>
            <p:cNvPr id="82" name="Text Box 80"/>
            <p:cNvSpPr txBox="1">
              <a:spLocks noChangeArrowheads="1"/>
            </p:cNvSpPr>
            <p:nvPr/>
          </p:nvSpPr>
          <p:spPr bwMode="auto">
            <a:xfrm>
              <a:off x="3672" y="1336"/>
              <a:ext cx="3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 dirty="0" err="1">
                  <a:solidFill>
                    <a:srgbClr val="D60093"/>
                  </a:solidFill>
                  <a:latin typeface="Times New Roman" pitchFamily="18" charset="0"/>
                </a:rPr>
                <a:t>x</a:t>
              </a:r>
              <a:r>
                <a:rPr kumimoji="1" lang="en-US" altLang="zh-CN" sz="2800" b="1" i="1" baseline="-25000" dirty="0" err="1">
                  <a:solidFill>
                    <a:srgbClr val="D60093"/>
                  </a:solidFill>
                  <a:latin typeface="Times New Roman" pitchFamily="18" charset="0"/>
                </a:rPr>
                <a:t>A</a:t>
              </a:r>
              <a:endParaRPr kumimoji="1" lang="en-US" altLang="zh-CN" sz="2800" b="1" i="1" baseline="-25000" dirty="0">
                <a:solidFill>
                  <a:srgbClr val="D60093"/>
                </a:solidFill>
                <a:latin typeface="Times New Roman" pitchFamily="18" charset="0"/>
              </a:endParaRPr>
            </a:p>
          </p:txBody>
        </p:sp>
        <p:sp>
          <p:nvSpPr>
            <p:cNvPr id="83" name="AutoShape 85"/>
            <p:cNvSpPr>
              <a:spLocks/>
            </p:cNvSpPr>
            <p:nvPr/>
          </p:nvSpPr>
          <p:spPr bwMode="auto">
            <a:xfrm rot="5400000">
              <a:off x="3802" y="1388"/>
              <a:ext cx="210" cy="769"/>
            </a:xfrm>
            <a:prstGeom prst="leftBrace">
              <a:avLst>
                <a:gd name="adj1" fmla="val 30516"/>
                <a:gd name="adj2" fmla="val 50000"/>
              </a:avLst>
            </a:prstGeom>
            <a:noFill/>
            <a:ln w="28575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 dirty="0"/>
            </a:p>
          </p:txBody>
        </p:sp>
      </p:grpSp>
      <p:grpSp>
        <p:nvGrpSpPr>
          <p:cNvPr id="84" name="Group 89"/>
          <p:cNvGrpSpPr>
            <a:grpSpLocks/>
          </p:cNvGrpSpPr>
          <p:nvPr/>
        </p:nvGrpSpPr>
        <p:grpSpPr bwMode="auto">
          <a:xfrm>
            <a:off x="6748463" y="1968153"/>
            <a:ext cx="908050" cy="1350962"/>
            <a:chOff x="4251" y="1021"/>
            <a:chExt cx="572" cy="851"/>
          </a:xfrm>
        </p:grpSpPr>
        <p:sp>
          <p:nvSpPr>
            <p:cNvPr id="85" name="Text Box 82"/>
            <p:cNvSpPr txBox="1">
              <a:spLocks noChangeArrowheads="1"/>
            </p:cNvSpPr>
            <p:nvPr/>
          </p:nvSpPr>
          <p:spPr bwMode="auto">
            <a:xfrm>
              <a:off x="4439" y="1185"/>
              <a:ext cx="3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b="1" i="1" dirty="0" err="1">
                  <a:solidFill>
                    <a:srgbClr val="D60093"/>
                  </a:solidFill>
                  <a:latin typeface="Times New Roman" pitchFamily="18" charset="0"/>
                </a:rPr>
                <a:t>z</a:t>
              </a:r>
              <a:r>
                <a:rPr kumimoji="1" lang="en-US" altLang="zh-CN" sz="2800" b="1" i="1" baseline="-25000" dirty="0" err="1">
                  <a:solidFill>
                    <a:srgbClr val="D60093"/>
                  </a:solidFill>
                  <a:latin typeface="Times New Roman" pitchFamily="18" charset="0"/>
                </a:rPr>
                <a:t>A</a:t>
              </a:r>
              <a:endParaRPr kumimoji="1" lang="en-US" altLang="zh-CN" sz="2800" b="1" i="1" baseline="-25000" dirty="0">
                <a:solidFill>
                  <a:srgbClr val="D60093"/>
                </a:solidFill>
                <a:latin typeface="Times New Roman" pitchFamily="18" charset="0"/>
              </a:endParaRPr>
            </a:p>
          </p:txBody>
        </p:sp>
        <p:sp>
          <p:nvSpPr>
            <p:cNvPr id="86" name="AutoShape 86"/>
            <p:cNvSpPr>
              <a:spLocks/>
            </p:cNvSpPr>
            <p:nvPr/>
          </p:nvSpPr>
          <p:spPr bwMode="auto">
            <a:xfrm flipH="1">
              <a:off x="4251" y="1021"/>
              <a:ext cx="207" cy="851"/>
            </a:xfrm>
            <a:prstGeom prst="leftBrace">
              <a:avLst>
                <a:gd name="adj1" fmla="val 34259"/>
                <a:gd name="adj2" fmla="val 50000"/>
              </a:avLst>
            </a:prstGeom>
            <a:noFill/>
            <a:ln w="28575">
              <a:solidFill>
                <a:srgbClr val="0070C0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87" name="Group 45"/>
          <p:cNvGrpSpPr>
            <a:grpSpLocks/>
          </p:cNvGrpSpPr>
          <p:nvPr/>
        </p:nvGrpSpPr>
        <p:grpSpPr bwMode="auto">
          <a:xfrm>
            <a:off x="5526088" y="1882428"/>
            <a:ext cx="2590800" cy="2743200"/>
            <a:chOff x="4608" y="2352"/>
            <a:chExt cx="1632" cy="1728"/>
          </a:xfrm>
        </p:grpSpPr>
        <p:sp>
          <p:nvSpPr>
            <p:cNvPr id="88" name="Line 46"/>
            <p:cNvSpPr>
              <a:spLocks noChangeShapeType="1"/>
            </p:cNvSpPr>
            <p:nvPr/>
          </p:nvSpPr>
          <p:spPr bwMode="auto">
            <a:xfrm>
              <a:off x="4656" y="2400"/>
              <a:ext cx="158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" name="Line 47"/>
            <p:cNvSpPr>
              <a:spLocks noChangeShapeType="1"/>
            </p:cNvSpPr>
            <p:nvPr/>
          </p:nvSpPr>
          <p:spPr bwMode="auto">
            <a:xfrm>
              <a:off x="4656" y="2400"/>
              <a:ext cx="0" cy="16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0" name="Oval 48"/>
            <p:cNvSpPr>
              <a:spLocks noChangeArrowheads="1"/>
            </p:cNvSpPr>
            <p:nvPr/>
          </p:nvSpPr>
          <p:spPr bwMode="auto">
            <a:xfrm flipH="1" flipV="1">
              <a:off x="4608" y="2352"/>
              <a:ext cx="96" cy="96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Oval 49"/>
            <p:cNvSpPr>
              <a:spLocks noChangeArrowheads="1"/>
            </p:cNvSpPr>
            <p:nvPr/>
          </p:nvSpPr>
          <p:spPr bwMode="auto">
            <a:xfrm flipH="1" flipV="1">
              <a:off x="6144" y="2352"/>
              <a:ext cx="96" cy="96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Oval 50"/>
            <p:cNvSpPr>
              <a:spLocks noChangeArrowheads="1"/>
            </p:cNvSpPr>
            <p:nvPr/>
          </p:nvSpPr>
          <p:spPr bwMode="auto">
            <a:xfrm flipH="1" flipV="1">
              <a:off x="4608" y="3984"/>
              <a:ext cx="96" cy="96"/>
            </a:xfrm>
            <a:prstGeom prst="ellipse">
              <a:avLst/>
            </a:prstGeom>
            <a:solidFill>
              <a:srgbClr val="FF3300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3" name="矩形 92"/>
          <p:cNvSpPr/>
          <p:nvPr/>
        </p:nvSpPr>
        <p:spPr>
          <a:xfrm>
            <a:off x="251520" y="332656"/>
            <a:ext cx="518603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CG Times" pitchFamily="18" charset="0"/>
              </a:rPr>
              <a:t>2.</a:t>
            </a:r>
            <a:r>
              <a:rPr lang="zh-CN" altLang="en-US" sz="2800" b="1" dirty="0" smtClean="0">
                <a:latin typeface="CG Times" pitchFamily="18" charset="0"/>
              </a:rPr>
              <a:t>三投影面体系中点的投影规律</a:t>
            </a:r>
            <a:endParaRPr lang="zh-CN" altLang="en-US" sz="2800" dirty="0"/>
          </a:p>
        </p:txBody>
      </p:sp>
      <p:sp>
        <p:nvSpPr>
          <p:cNvPr id="95" name="Text Box 192"/>
          <p:cNvSpPr txBox="1">
            <a:spLocks noChangeArrowheads="1"/>
          </p:cNvSpPr>
          <p:nvPr/>
        </p:nvSpPr>
        <p:spPr bwMode="auto">
          <a:xfrm>
            <a:off x="2123728" y="2564904"/>
            <a:ext cx="4206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 dirty="0">
                <a:solidFill>
                  <a:srgbClr val="FF3300"/>
                </a:solidFill>
                <a:latin typeface="Times New Roman" pitchFamily="18" charset="0"/>
              </a:rPr>
              <a:t>A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251520" y="260648"/>
            <a:ext cx="7734300" cy="47625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例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1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楷体_GB2312" pitchFamily="49" charset="-122"/>
                <a:cs typeface="+mn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已知点</a:t>
            </a:r>
            <a:r>
              <a:rPr kumimoji="0" lang="en-US" altLang="zh-CN" sz="24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的正面与侧面投影，求点</a:t>
            </a:r>
            <a:r>
              <a:rPr kumimoji="0" lang="en-US" altLang="zh-CN" sz="2400" b="1" i="1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n-cs"/>
              </a:rPr>
              <a:t>的水平投影。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_GB2312" pitchFamily="49" charset="-122"/>
              <a:ea typeface="楷体_GB2312" pitchFamily="49" charset="-122"/>
              <a:cs typeface="+mn-cs"/>
            </a:endParaRPr>
          </a:p>
        </p:txBody>
      </p:sp>
      <p:sp>
        <p:nvSpPr>
          <p:cNvPr id="3" name="Line 58"/>
          <p:cNvSpPr>
            <a:spLocks noChangeShapeType="1"/>
          </p:cNvSpPr>
          <p:nvPr/>
        </p:nvSpPr>
        <p:spPr bwMode="auto">
          <a:xfrm>
            <a:off x="4705350" y="3676650"/>
            <a:ext cx="2362200" cy="23622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Text Box 37"/>
          <p:cNvSpPr txBox="1">
            <a:spLocks noChangeArrowheads="1"/>
          </p:cNvSpPr>
          <p:nvPr/>
        </p:nvSpPr>
        <p:spPr bwMode="auto">
          <a:xfrm>
            <a:off x="4248150" y="887413"/>
            <a:ext cx="43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  <a:ea typeface="仿宋_GB2312" pitchFamily="49" charset="-122"/>
              </a:rPr>
              <a:t>Z</a:t>
            </a:r>
          </a:p>
        </p:txBody>
      </p:sp>
      <p:sp>
        <p:nvSpPr>
          <p:cNvPr id="5" name="Text Box 38"/>
          <p:cNvSpPr txBox="1">
            <a:spLocks noChangeArrowheads="1"/>
          </p:cNvSpPr>
          <p:nvPr/>
        </p:nvSpPr>
        <p:spPr bwMode="auto">
          <a:xfrm>
            <a:off x="3984625" y="5611813"/>
            <a:ext cx="94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  <a:ea typeface="仿宋_GB2312" pitchFamily="49" charset="-122"/>
              </a:rPr>
              <a:t>Y</a:t>
            </a:r>
            <a:r>
              <a:rPr kumimoji="1" lang="en-US" altLang="zh-CN" sz="2400" b="1" i="1" baseline="-25000">
                <a:latin typeface="Times New Roman" pitchFamily="18" charset="0"/>
                <a:ea typeface="仿宋_GB2312" pitchFamily="49" charset="-122"/>
              </a:rPr>
              <a:t>H</a:t>
            </a:r>
          </a:p>
        </p:txBody>
      </p:sp>
      <p:sp>
        <p:nvSpPr>
          <p:cNvPr id="6" name="Line 43"/>
          <p:cNvSpPr>
            <a:spLocks noChangeShapeType="1"/>
          </p:cNvSpPr>
          <p:nvPr/>
        </p:nvSpPr>
        <p:spPr bwMode="auto">
          <a:xfrm>
            <a:off x="2232025" y="1603375"/>
            <a:ext cx="4510088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" name="Text Box 44"/>
          <p:cNvSpPr txBox="1">
            <a:spLocks noChangeArrowheads="1"/>
          </p:cNvSpPr>
          <p:nvPr/>
        </p:nvSpPr>
        <p:spPr bwMode="auto">
          <a:xfrm>
            <a:off x="1295400" y="3249613"/>
            <a:ext cx="565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  <a:ea typeface="仿宋_GB2312" pitchFamily="49" charset="-122"/>
              </a:rPr>
              <a:t>X</a:t>
            </a:r>
          </a:p>
        </p:txBody>
      </p:sp>
      <p:sp>
        <p:nvSpPr>
          <p:cNvPr id="8" name="Text Box 45"/>
          <p:cNvSpPr txBox="1">
            <a:spLocks noChangeArrowheads="1"/>
          </p:cNvSpPr>
          <p:nvPr/>
        </p:nvSpPr>
        <p:spPr bwMode="auto">
          <a:xfrm>
            <a:off x="6804025" y="3230563"/>
            <a:ext cx="94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  <a:ea typeface="仿宋_GB2312" pitchFamily="49" charset="-122"/>
              </a:rPr>
              <a:t>Y</a:t>
            </a:r>
            <a:r>
              <a:rPr kumimoji="1" lang="en-US" altLang="zh-CN" sz="2400" b="1" i="1" baseline="-25000">
                <a:latin typeface="Times New Roman" pitchFamily="18" charset="0"/>
                <a:ea typeface="仿宋_GB2312" pitchFamily="49" charset="-122"/>
              </a:rPr>
              <a:t>W</a:t>
            </a:r>
          </a:p>
        </p:txBody>
      </p:sp>
      <p:sp>
        <p:nvSpPr>
          <p:cNvPr id="9" name="Text Box 46"/>
          <p:cNvSpPr txBox="1">
            <a:spLocks noChangeArrowheads="1"/>
          </p:cNvSpPr>
          <p:nvPr/>
        </p:nvSpPr>
        <p:spPr bwMode="auto">
          <a:xfrm>
            <a:off x="4205288" y="3262313"/>
            <a:ext cx="4048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  <a:ea typeface="仿宋_GB2312" pitchFamily="49" charset="-122"/>
              </a:rPr>
              <a:t>O</a:t>
            </a:r>
            <a:endParaRPr kumimoji="1" lang="en-US" altLang="zh-CN" sz="2800" b="1" i="1">
              <a:latin typeface="Times New Roman" pitchFamily="18" charset="0"/>
            </a:endParaRPr>
          </a:p>
        </p:txBody>
      </p:sp>
      <p:sp>
        <p:nvSpPr>
          <p:cNvPr id="10" name="Text Box 49"/>
          <p:cNvSpPr txBox="1">
            <a:spLocks noChangeArrowheads="1"/>
          </p:cNvSpPr>
          <p:nvPr/>
        </p:nvSpPr>
        <p:spPr bwMode="auto">
          <a:xfrm>
            <a:off x="1927225" y="996950"/>
            <a:ext cx="5397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</a:rPr>
              <a:t>a</a:t>
            </a: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</a:t>
            </a: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</a:rPr>
              <a:t> </a:t>
            </a:r>
          </a:p>
        </p:txBody>
      </p:sp>
      <p:sp>
        <p:nvSpPr>
          <p:cNvPr id="11" name="Text Box 50"/>
          <p:cNvSpPr txBox="1">
            <a:spLocks noChangeArrowheads="1"/>
          </p:cNvSpPr>
          <p:nvPr/>
        </p:nvSpPr>
        <p:spPr bwMode="auto">
          <a:xfrm>
            <a:off x="6743700" y="1066800"/>
            <a:ext cx="7175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</a:rPr>
              <a:t>a</a:t>
            </a:r>
            <a:r>
              <a:rPr kumimoji="1" lang="en-US" altLang="zh-CN" sz="2800" b="1" i="1"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</a:t>
            </a:r>
            <a:endParaRPr kumimoji="1" lang="en-US" altLang="zh-CN" sz="2800" b="1" i="1">
              <a:latin typeface="Times New Roman" pitchFamily="18" charset="0"/>
              <a:ea typeface="仿宋_GB2312" pitchFamily="49" charset="-122"/>
            </a:endParaRPr>
          </a:p>
        </p:txBody>
      </p:sp>
      <p:sp>
        <p:nvSpPr>
          <p:cNvPr id="12" name="Line 54"/>
          <p:cNvSpPr>
            <a:spLocks noChangeShapeType="1"/>
          </p:cNvSpPr>
          <p:nvPr/>
        </p:nvSpPr>
        <p:spPr bwMode="auto">
          <a:xfrm flipH="1">
            <a:off x="1470025" y="3676650"/>
            <a:ext cx="6019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Line 55"/>
          <p:cNvSpPr>
            <a:spLocks noChangeShapeType="1"/>
          </p:cNvSpPr>
          <p:nvPr/>
        </p:nvSpPr>
        <p:spPr bwMode="auto">
          <a:xfrm flipV="1">
            <a:off x="4700588" y="960438"/>
            <a:ext cx="0" cy="4953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Line 59"/>
          <p:cNvSpPr>
            <a:spLocks noChangeShapeType="1"/>
          </p:cNvSpPr>
          <p:nvPr/>
        </p:nvSpPr>
        <p:spPr bwMode="auto">
          <a:xfrm>
            <a:off x="2209800" y="1752600"/>
            <a:ext cx="0" cy="39433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5" name="Line 60"/>
          <p:cNvSpPr>
            <a:spLocks noChangeShapeType="1"/>
          </p:cNvSpPr>
          <p:nvPr/>
        </p:nvSpPr>
        <p:spPr bwMode="auto">
          <a:xfrm>
            <a:off x="6705600" y="1752600"/>
            <a:ext cx="0" cy="394335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" name="Line 61"/>
          <p:cNvSpPr>
            <a:spLocks noChangeShapeType="1"/>
          </p:cNvSpPr>
          <p:nvPr/>
        </p:nvSpPr>
        <p:spPr bwMode="auto">
          <a:xfrm flipH="1">
            <a:off x="2209800" y="5676900"/>
            <a:ext cx="44958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7" name="Oval 62"/>
          <p:cNvSpPr>
            <a:spLocks noChangeArrowheads="1"/>
          </p:cNvSpPr>
          <p:nvPr/>
        </p:nvSpPr>
        <p:spPr bwMode="auto">
          <a:xfrm>
            <a:off x="2095500" y="5543550"/>
            <a:ext cx="228600" cy="228600"/>
          </a:xfrm>
          <a:prstGeom prst="ellipse">
            <a:avLst/>
          </a:prstGeom>
          <a:solidFill>
            <a:srgbClr val="FF0000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Text Box 65"/>
          <p:cNvSpPr txBox="1">
            <a:spLocks noChangeArrowheads="1"/>
          </p:cNvSpPr>
          <p:nvPr/>
        </p:nvSpPr>
        <p:spPr bwMode="auto">
          <a:xfrm>
            <a:off x="1612900" y="5157788"/>
            <a:ext cx="657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2800" b="1" i="1">
                <a:solidFill>
                  <a:srgbClr val="FF0000"/>
                </a:solidFill>
                <a:latin typeface="Times New Roman" pitchFamily="18" charset="0"/>
              </a:rPr>
              <a:t>a</a:t>
            </a:r>
          </a:p>
        </p:txBody>
      </p:sp>
      <p:sp>
        <p:nvSpPr>
          <p:cNvPr id="19" name="Oval 66"/>
          <p:cNvSpPr>
            <a:spLocks noChangeAspect="1" noChangeArrowheads="1"/>
          </p:cNvSpPr>
          <p:nvPr/>
        </p:nvSpPr>
        <p:spPr bwMode="auto">
          <a:xfrm>
            <a:off x="6591300" y="1485900"/>
            <a:ext cx="241300" cy="241300"/>
          </a:xfrm>
          <a:prstGeom prst="ellipse">
            <a:avLst/>
          </a:prstGeom>
          <a:solidFill>
            <a:srgbClr val="FF33CC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0" name="Oval 67"/>
          <p:cNvSpPr>
            <a:spLocks noChangeAspect="1" noChangeArrowheads="1"/>
          </p:cNvSpPr>
          <p:nvPr/>
        </p:nvSpPr>
        <p:spPr bwMode="auto">
          <a:xfrm>
            <a:off x="2095500" y="1485900"/>
            <a:ext cx="241300" cy="241300"/>
          </a:xfrm>
          <a:prstGeom prst="ellipse">
            <a:avLst/>
          </a:prstGeom>
          <a:solidFill>
            <a:srgbClr val="FF33CC"/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  <p:bldP spid="15" grpId="0" animBg="1"/>
      <p:bldP spid="16" grpId="0" animBg="1"/>
      <p:bldP spid="17" grpId="0" animBg="1"/>
      <p:bldP spid="1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39"/>
          <p:cNvGrpSpPr>
            <a:grpSpLocks/>
          </p:cNvGrpSpPr>
          <p:nvPr/>
        </p:nvGrpSpPr>
        <p:grpSpPr bwMode="auto">
          <a:xfrm>
            <a:off x="251520" y="1628800"/>
            <a:ext cx="4402137" cy="3694113"/>
            <a:chOff x="109" y="824"/>
            <a:chExt cx="2773" cy="2327"/>
          </a:xfrm>
        </p:grpSpPr>
        <p:sp>
          <p:nvSpPr>
            <p:cNvPr id="3" name="Freeform 59"/>
            <p:cNvSpPr>
              <a:spLocks/>
            </p:cNvSpPr>
            <p:nvPr/>
          </p:nvSpPr>
          <p:spPr bwMode="auto">
            <a:xfrm>
              <a:off x="1845" y="824"/>
              <a:ext cx="897" cy="2322"/>
            </a:xfrm>
            <a:custGeom>
              <a:avLst/>
              <a:gdLst/>
              <a:ahLst/>
              <a:cxnLst>
                <a:cxn ang="0">
                  <a:pos x="4" y="0"/>
                </a:cxn>
                <a:cxn ang="0">
                  <a:pos x="772" y="624"/>
                </a:cxn>
                <a:cxn ang="0">
                  <a:pos x="772" y="1976"/>
                </a:cxn>
                <a:cxn ang="0">
                  <a:pos x="0" y="1204"/>
                </a:cxn>
                <a:cxn ang="0">
                  <a:pos x="4" y="0"/>
                </a:cxn>
              </a:cxnLst>
              <a:rect l="0" t="0" r="r" b="b"/>
              <a:pathLst>
                <a:path w="772" h="1976">
                  <a:moveTo>
                    <a:pt x="4" y="0"/>
                  </a:moveTo>
                  <a:lnTo>
                    <a:pt x="772" y="624"/>
                  </a:lnTo>
                  <a:lnTo>
                    <a:pt x="772" y="1976"/>
                  </a:lnTo>
                  <a:lnTo>
                    <a:pt x="0" y="1204"/>
                  </a:lnTo>
                  <a:lnTo>
                    <a:pt x="4" y="0"/>
                  </a:lnTo>
                  <a:close/>
                </a:path>
              </a:pathLst>
            </a:cu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Rectangle 6"/>
            <p:cNvSpPr>
              <a:spLocks noChangeArrowheads="1"/>
            </p:cNvSpPr>
            <p:nvPr/>
          </p:nvSpPr>
          <p:spPr bwMode="auto">
            <a:xfrm>
              <a:off x="152" y="828"/>
              <a:ext cx="1698" cy="1410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109" y="2035"/>
              <a:ext cx="22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X</a:t>
              </a:r>
            </a:p>
          </p:txBody>
        </p:sp>
        <p:sp>
          <p:nvSpPr>
            <p:cNvPr id="6" name="Freeform 73"/>
            <p:cNvSpPr>
              <a:spLocks/>
            </p:cNvSpPr>
            <p:nvPr/>
          </p:nvSpPr>
          <p:spPr bwMode="auto">
            <a:xfrm>
              <a:off x="152" y="2238"/>
              <a:ext cx="2594" cy="91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43" y="777"/>
                </a:cxn>
                <a:cxn ang="0">
                  <a:pos x="2231" y="777"/>
                </a:cxn>
                <a:cxn ang="0">
                  <a:pos x="1456" y="0"/>
                </a:cxn>
                <a:cxn ang="0">
                  <a:pos x="0" y="0"/>
                </a:cxn>
              </a:cxnLst>
              <a:rect l="0" t="0" r="r" b="b"/>
              <a:pathLst>
                <a:path w="2231" h="777">
                  <a:moveTo>
                    <a:pt x="0" y="0"/>
                  </a:moveTo>
                  <a:lnTo>
                    <a:pt x="743" y="777"/>
                  </a:lnTo>
                  <a:lnTo>
                    <a:pt x="2231" y="777"/>
                  </a:lnTo>
                  <a:lnTo>
                    <a:pt x="145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10"/>
            <p:cNvSpPr txBox="1">
              <a:spLocks noChangeArrowheads="1"/>
            </p:cNvSpPr>
            <p:nvPr/>
          </p:nvSpPr>
          <p:spPr bwMode="auto">
            <a:xfrm>
              <a:off x="1629" y="2045"/>
              <a:ext cx="2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O</a:t>
              </a:r>
              <a:endParaRPr kumimoji="1" lang="en-US" altLang="zh-CN" sz="2000" b="1" i="1">
                <a:latin typeface="Times New Roman" pitchFamily="18" charset="0"/>
              </a:endParaRPr>
            </a:p>
          </p:txBody>
        </p:sp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1650" y="835"/>
              <a:ext cx="21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Z</a:t>
              </a:r>
            </a:p>
          </p:txBody>
        </p:sp>
        <p:sp>
          <p:nvSpPr>
            <p:cNvPr id="9" name="Text Box 136"/>
            <p:cNvSpPr txBox="1">
              <a:spLocks noChangeArrowheads="1"/>
            </p:cNvSpPr>
            <p:nvPr/>
          </p:nvSpPr>
          <p:spPr bwMode="auto">
            <a:xfrm>
              <a:off x="2496" y="2899"/>
              <a:ext cx="38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Y</a:t>
              </a:r>
            </a:p>
          </p:txBody>
        </p:sp>
      </p:grp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251520" y="548680"/>
            <a:ext cx="4032448" cy="5334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itchFamily="2" charset="-122"/>
                <a:ea typeface="+mj-ea"/>
                <a:cs typeface="+mj-cs"/>
              </a:rPr>
              <a:t>3.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itchFamily="2" charset="-122"/>
                <a:ea typeface="+mj-ea"/>
                <a:cs typeface="+mj-cs"/>
              </a:rPr>
              <a:t>两点的相对</a:t>
            </a:r>
            <a:r>
              <a:rPr lang="zh-CN" altLang="en-US" sz="2800" b="1" dirty="0" smtClean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  <a:ea typeface="+mj-ea"/>
                <a:cs typeface="+mj-cs"/>
              </a:rPr>
              <a:t>坐标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宋体" pitchFamily="2" charset="-122"/>
              <a:ea typeface="+mj-ea"/>
              <a:cs typeface="+mj-cs"/>
            </a:endParaRPr>
          </a:p>
        </p:txBody>
      </p:sp>
      <p:sp>
        <p:nvSpPr>
          <p:cNvPr id="11" name="Line 76"/>
          <p:cNvSpPr>
            <a:spLocks noChangeShapeType="1"/>
          </p:cNvSpPr>
          <p:nvPr/>
        </p:nvSpPr>
        <p:spPr bwMode="auto">
          <a:xfrm>
            <a:off x="2011363" y="2047875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2" name="Group 165"/>
          <p:cNvGrpSpPr>
            <a:grpSpLocks/>
          </p:cNvGrpSpPr>
          <p:nvPr/>
        </p:nvGrpSpPr>
        <p:grpSpPr bwMode="auto">
          <a:xfrm>
            <a:off x="1593850" y="1344613"/>
            <a:ext cx="2917825" cy="3217862"/>
            <a:chOff x="1004" y="1123"/>
            <a:chExt cx="1838" cy="2027"/>
          </a:xfrm>
        </p:grpSpPr>
        <p:sp>
          <p:nvSpPr>
            <p:cNvPr id="13" name="Freeform 38"/>
            <p:cNvSpPr>
              <a:spLocks/>
            </p:cNvSpPr>
            <p:nvPr/>
          </p:nvSpPr>
          <p:spPr bwMode="auto">
            <a:xfrm>
              <a:off x="2524" y="2016"/>
              <a:ext cx="1" cy="908"/>
            </a:xfrm>
            <a:custGeom>
              <a:avLst/>
              <a:gdLst/>
              <a:ahLst/>
              <a:cxnLst>
                <a:cxn ang="0">
                  <a:pos x="0" y="908"/>
                </a:cxn>
                <a:cxn ang="0">
                  <a:pos x="0" y="0"/>
                </a:cxn>
              </a:cxnLst>
              <a:rect l="0" t="0" r="r" b="b"/>
              <a:pathLst>
                <a:path w="1" h="908">
                  <a:moveTo>
                    <a:pt x="0" y="908"/>
                  </a:moveTo>
                  <a:lnTo>
                    <a:pt x="0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4" name="Group 164"/>
            <p:cNvGrpSpPr>
              <a:grpSpLocks/>
            </p:cNvGrpSpPr>
            <p:nvPr/>
          </p:nvGrpSpPr>
          <p:grpSpPr bwMode="auto">
            <a:xfrm>
              <a:off x="1004" y="1123"/>
              <a:ext cx="1838" cy="2027"/>
              <a:chOff x="1004" y="1123"/>
              <a:chExt cx="1838" cy="2027"/>
            </a:xfrm>
          </p:grpSpPr>
          <p:sp>
            <p:nvSpPr>
              <p:cNvPr id="15" name="Freeform 20"/>
              <p:cNvSpPr>
                <a:spLocks/>
              </p:cNvSpPr>
              <p:nvPr/>
            </p:nvSpPr>
            <p:spPr bwMode="auto">
              <a:xfrm>
                <a:off x="1938" y="2017"/>
                <a:ext cx="614" cy="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28" y="0"/>
                  </a:cxn>
                </a:cxnLst>
                <a:rect l="0" t="0" r="r" b="b"/>
                <a:pathLst>
                  <a:path w="528" h="1">
                    <a:moveTo>
                      <a:pt x="0" y="0"/>
                    </a:moveTo>
                    <a:lnTo>
                      <a:pt x="528" y="0"/>
                    </a:ln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" name="Freeform 23"/>
              <p:cNvSpPr>
                <a:spLocks/>
              </p:cNvSpPr>
              <p:nvPr/>
            </p:nvSpPr>
            <p:spPr bwMode="auto">
              <a:xfrm>
                <a:off x="1267" y="1411"/>
                <a:ext cx="578" cy="4"/>
              </a:xfrm>
              <a:custGeom>
                <a:avLst/>
                <a:gdLst/>
                <a:ahLst/>
                <a:cxnLst>
                  <a:cxn ang="0">
                    <a:pos x="0" y="3"/>
                  </a:cxn>
                  <a:cxn ang="0">
                    <a:pos x="497" y="0"/>
                  </a:cxn>
                </a:cxnLst>
                <a:rect l="0" t="0" r="r" b="b"/>
                <a:pathLst>
                  <a:path w="497" h="3">
                    <a:moveTo>
                      <a:pt x="0" y="3"/>
                    </a:moveTo>
                    <a:lnTo>
                      <a:pt x="497" y="0"/>
                    </a:ln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Line 19"/>
              <p:cNvSpPr>
                <a:spLocks noChangeShapeType="1"/>
              </p:cNvSpPr>
              <p:nvPr/>
            </p:nvSpPr>
            <p:spPr bwMode="auto">
              <a:xfrm flipV="1">
                <a:off x="1920" y="2928"/>
                <a:ext cx="605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Freeform 22"/>
              <p:cNvSpPr>
                <a:spLocks/>
              </p:cNvSpPr>
              <p:nvPr/>
            </p:nvSpPr>
            <p:spPr bwMode="auto">
              <a:xfrm>
                <a:off x="1850" y="1416"/>
                <a:ext cx="702" cy="597"/>
              </a:xfrm>
              <a:custGeom>
                <a:avLst/>
                <a:gdLst/>
                <a:ahLst/>
                <a:cxnLst>
                  <a:cxn ang="0">
                    <a:pos x="604" y="508"/>
                  </a:cxn>
                  <a:cxn ang="0">
                    <a:pos x="0" y="0"/>
                  </a:cxn>
                </a:cxnLst>
                <a:rect l="0" t="0" r="r" b="b"/>
                <a:pathLst>
                  <a:path w="604" h="508">
                    <a:moveTo>
                      <a:pt x="604" y="508"/>
                    </a:moveTo>
                    <a:lnTo>
                      <a:pt x="0" y="0"/>
                    </a:lnTo>
                  </a:path>
                </a:pathLst>
              </a:custGeom>
              <a:noFill/>
              <a:ln w="12700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Line 77"/>
              <p:cNvSpPr>
                <a:spLocks noChangeShapeType="1"/>
              </p:cNvSpPr>
              <p:nvPr/>
            </p:nvSpPr>
            <p:spPr bwMode="auto">
              <a:xfrm>
                <a:off x="1267" y="1403"/>
                <a:ext cx="0" cy="84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Freeform 78"/>
              <p:cNvSpPr>
                <a:spLocks/>
              </p:cNvSpPr>
              <p:nvPr/>
            </p:nvSpPr>
            <p:spPr bwMode="auto">
              <a:xfrm>
                <a:off x="1268" y="2238"/>
                <a:ext cx="669" cy="6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575" y="585"/>
                  </a:cxn>
                </a:cxnLst>
                <a:rect l="0" t="0" r="r" b="b"/>
                <a:pathLst>
                  <a:path w="575" h="585">
                    <a:moveTo>
                      <a:pt x="0" y="0"/>
                    </a:moveTo>
                    <a:lnTo>
                      <a:pt x="575" y="585"/>
                    </a:lnTo>
                  </a:path>
                </a:pathLst>
              </a:custGeom>
              <a:noFill/>
              <a:ln w="12700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" name="Line 79"/>
              <p:cNvSpPr>
                <a:spLocks noChangeShapeType="1"/>
              </p:cNvSpPr>
              <p:nvPr/>
            </p:nvSpPr>
            <p:spPr bwMode="auto">
              <a:xfrm flipV="1">
                <a:off x="1937" y="1967"/>
                <a:ext cx="0" cy="959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" name="Line 80"/>
              <p:cNvSpPr>
                <a:spLocks noChangeShapeType="1"/>
              </p:cNvSpPr>
              <p:nvPr/>
            </p:nvSpPr>
            <p:spPr bwMode="auto">
              <a:xfrm flipH="1" flipV="1">
                <a:off x="1267" y="1403"/>
                <a:ext cx="670" cy="62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Oval 27"/>
              <p:cNvSpPr>
                <a:spLocks noChangeArrowheads="1"/>
              </p:cNvSpPr>
              <p:nvPr/>
            </p:nvSpPr>
            <p:spPr bwMode="auto">
              <a:xfrm>
                <a:off x="2479" y="1956"/>
                <a:ext cx="112" cy="113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Text Box 30"/>
              <p:cNvSpPr txBox="1">
                <a:spLocks noChangeArrowheads="1"/>
              </p:cNvSpPr>
              <p:nvPr/>
            </p:nvSpPr>
            <p:spPr bwMode="auto">
              <a:xfrm>
                <a:off x="2380" y="1706"/>
                <a:ext cx="46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  <a:ea typeface="仿宋_GB2312" pitchFamily="49" charset="-122"/>
                  </a:rPr>
                  <a:t>a</a:t>
                </a:r>
                <a:r>
                  <a:rPr kumimoji="1" lang="en-US" altLang="zh-CN" sz="2000" b="1" i="1">
                    <a:latin typeface="Times New Roman" pitchFamily="18" charset="0"/>
                    <a:ea typeface="仿宋_GB2312" pitchFamily="49" charset="-122"/>
                    <a:sym typeface="Symbol" pitchFamily="18" charset="2"/>
                  </a:rPr>
                  <a:t></a:t>
                </a:r>
                <a:r>
                  <a:rPr kumimoji="1" lang="en-US" altLang="zh-CN" sz="2000" b="1" i="1">
                    <a:latin typeface="Times New Roman" pitchFamily="18" charset="0"/>
                    <a:ea typeface="仿宋_GB2312" pitchFamily="49" charset="-122"/>
                  </a:rPr>
                  <a:t> </a:t>
                </a:r>
              </a:p>
            </p:txBody>
          </p:sp>
          <p:sp>
            <p:nvSpPr>
              <p:cNvPr id="25" name="Oval 26"/>
              <p:cNvSpPr>
                <a:spLocks noChangeArrowheads="1"/>
              </p:cNvSpPr>
              <p:nvPr/>
            </p:nvSpPr>
            <p:spPr bwMode="auto">
              <a:xfrm>
                <a:off x="1864" y="2869"/>
                <a:ext cx="112" cy="113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Text Box 28"/>
              <p:cNvSpPr txBox="1">
                <a:spLocks noChangeArrowheads="1"/>
              </p:cNvSpPr>
              <p:nvPr/>
            </p:nvSpPr>
            <p:spPr bwMode="auto">
              <a:xfrm>
                <a:off x="1004" y="1123"/>
                <a:ext cx="27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  <a:ea typeface="仿宋_GB2312" pitchFamily="49" charset="-122"/>
                  </a:rPr>
                  <a:t>a</a:t>
                </a:r>
                <a:r>
                  <a:rPr kumimoji="1" lang="en-US" altLang="zh-CN" sz="2000" b="1" i="1">
                    <a:latin typeface="Times New Roman" pitchFamily="18" charset="0"/>
                    <a:ea typeface="仿宋_GB2312" pitchFamily="49" charset="-122"/>
                    <a:sym typeface="Symbol" pitchFamily="18" charset="2"/>
                  </a:rPr>
                  <a:t></a:t>
                </a:r>
                <a:r>
                  <a:rPr kumimoji="1" lang="en-US" altLang="zh-CN" sz="2000" b="1" i="1">
                    <a:latin typeface="Times New Roman" pitchFamily="18" charset="0"/>
                    <a:ea typeface="仿宋_GB2312" pitchFamily="49" charset="-122"/>
                  </a:rPr>
                  <a:t> </a:t>
                </a:r>
              </a:p>
            </p:txBody>
          </p:sp>
          <p:sp>
            <p:nvSpPr>
              <p:cNvPr id="27" name="Oval 25"/>
              <p:cNvSpPr>
                <a:spLocks noChangeArrowheads="1"/>
              </p:cNvSpPr>
              <p:nvPr/>
            </p:nvSpPr>
            <p:spPr bwMode="auto">
              <a:xfrm>
                <a:off x="1194" y="1346"/>
                <a:ext cx="112" cy="113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Text Box 29"/>
              <p:cNvSpPr txBox="1">
                <a:spLocks noChangeArrowheads="1"/>
              </p:cNvSpPr>
              <p:nvPr/>
            </p:nvSpPr>
            <p:spPr bwMode="auto">
              <a:xfrm>
                <a:off x="1684" y="2900"/>
                <a:ext cx="19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 anchor="ctr"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  <a:ea typeface="仿宋_GB2312" pitchFamily="49" charset="-122"/>
                  </a:rPr>
                  <a:t>a</a:t>
                </a:r>
                <a:endParaRPr kumimoji="1" lang="en-US" altLang="zh-CN" sz="2000" b="1" i="1">
                  <a:latin typeface="Times New Roman" pitchFamily="18" charset="0"/>
                </a:endParaRPr>
              </a:p>
            </p:txBody>
          </p:sp>
        </p:grpSp>
      </p:grpSp>
      <p:grpSp>
        <p:nvGrpSpPr>
          <p:cNvPr id="29" name="Group 163"/>
          <p:cNvGrpSpPr>
            <a:grpSpLocks/>
          </p:cNvGrpSpPr>
          <p:nvPr/>
        </p:nvGrpSpPr>
        <p:grpSpPr bwMode="auto">
          <a:xfrm>
            <a:off x="771525" y="2068513"/>
            <a:ext cx="3319463" cy="1830387"/>
            <a:chOff x="486" y="1819"/>
            <a:chExt cx="2091" cy="1153"/>
          </a:xfrm>
        </p:grpSpPr>
        <p:sp>
          <p:nvSpPr>
            <p:cNvPr id="30" name="Oval 95"/>
            <p:cNvSpPr>
              <a:spLocks noChangeArrowheads="1"/>
            </p:cNvSpPr>
            <p:nvPr/>
          </p:nvSpPr>
          <p:spPr bwMode="auto">
            <a:xfrm>
              <a:off x="1100" y="2644"/>
              <a:ext cx="111" cy="113"/>
            </a:xfrm>
            <a:prstGeom prst="ellipse">
              <a:avLst/>
            </a:prstGeom>
            <a:solidFill>
              <a:srgbClr val="FF9933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1" name="Group 162"/>
            <p:cNvGrpSpPr>
              <a:grpSpLocks/>
            </p:cNvGrpSpPr>
            <p:nvPr/>
          </p:nvGrpSpPr>
          <p:grpSpPr bwMode="auto">
            <a:xfrm>
              <a:off x="486" y="1819"/>
              <a:ext cx="2091" cy="881"/>
              <a:chOff x="486" y="1819"/>
              <a:chExt cx="2091" cy="881"/>
            </a:xfrm>
          </p:grpSpPr>
          <p:grpSp>
            <p:nvGrpSpPr>
              <p:cNvPr id="33" name="Group 161"/>
              <p:cNvGrpSpPr>
                <a:grpSpLocks/>
              </p:cNvGrpSpPr>
              <p:nvPr/>
            </p:nvGrpSpPr>
            <p:grpSpPr bwMode="auto">
              <a:xfrm>
                <a:off x="706" y="2016"/>
                <a:ext cx="1627" cy="684"/>
                <a:chOff x="706" y="2016"/>
                <a:chExt cx="1627" cy="684"/>
              </a:xfrm>
            </p:grpSpPr>
            <p:sp>
              <p:nvSpPr>
                <p:cNvPr id="39" name="Line 81"/>
                <p:cNvSpPr>
                  <a:spLocks noChangeShapeType="1"/>
                </p:cNvSpPr>
                <p:nvPr/>
              </p:nvSpPr>
              <p:spPr bwMode="auto">
                <a:xfrm>
                  <a:off x="720" y="2016"/>
                  <a:ext cx="0" cy="226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0" name="Freeform 87"/>
                <p:cNvSpPr>
                  <a:spLocks/>
                </p:cNvSpPr>
                <p:nvPr/>
              </p:nvSpPr>
              <p:spPr bwMode="auto">
                <a:xfrm>
                  <a:off x="2301" y="2473"/>
                  <a:ext cx="1" cy="226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192"/>
                    </a:cxn>
                  </a:cxnLst>
                  <a:rect l="0" t="0" r="r" b="b"/>
                  <a:pathLst>
                    <a:path w="1" h="192">
                      <a:moveTo>
                        <a:pt x="0" y="0"/>
                      </a:moveTo>
                      <a:lnTo>
                        <a:pt x="0" y="192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1" name="Line 89"/>
                <p:cNvSpPr>
                  <a:spLocks noChangeShapeType="1"/>
                </p:cNvSpPr>
                <p:nvPr/>
              </p:nvSpPr>
              <p:spPr bwMode="auto">
                <a:xfrm>
                  <a:off x="1156" y="2475"/>
                  <a:ext cx="0" cy="225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grpSp>
              <p:nvGrpSpPr>
                <p:cNvPr id="42" name="Group 148"/>
                <p:cNvGrpSpPr>
                  <a:grpSpLocks/>
                </p:cNvGrpSpPr>
                <p:nvPr/>
              </p:nvGrpSpPr>
              <p:grpSpPr bwMode="auto">
                <a:xfrm>
                  <a:off x="706" y="2017"/>
                  <a:ext cx="1627" cy="683"/>
                  <a:chOff x="706" y="2017"/>
                  <a:chExt cx="1627" cy="683"/>
                </a:xfrm>
              </p:grpSpPr>
              <p:sp>
                <p:nvSpPr>
                  <p:cNvPr id="43" name="Freeform 82"/>
                  <p:cNvSpPr>
                    <a:spLocks/>
                  </p:cNvSpPr>
                  <p:nvPr/>
                </p:nvSpPr>
                <p:spPr bwMode="auto">
                  <a:xfrm>
                    <a:off x="706" y="2238"/>
                    <a:ext cx="450" cy="46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387" y="393"/>
                      </a:cxn>
                    </a:cxnLst>
                    <a:rect l="0" t="0" r="r" b="b"/>
                    <a:pathLst>
                      <a:path w="387" h="393">
                        <a:moveTo>
                          <a:pt x="0" y="0"/>
                        </a:moveTo>
                        <a:lnTo>
                          <a:pt x="387" y="393"/>
                        </a:lnTo>
                      </a:path>
                    </a:pathLst>
                  </a:custGeom>
                  <a:noFill/>
                  <a:ln w="12700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4" name="Freeform 83"/>
                  <p:cNvSpPr>
                    <a:spLocks/>
                  </p:cNvSpPr>
                  <p:nvPr/>
                </p:nvSpPr>
                <p:spPr bwMode="auto">
                  <a:xfrm>
                    <a:off x="1156" y="2694"/>
                    <a:ext cx="1140" cy="6"/>
                  </a:xfrm>
                  <a:custGeom>
                    <a:avLst/>
                    <a:gdLst/>
                    <a:ahLst/>
                    <a:cxnLst>
                      <a:cxn ang="0">
                        <a:pos x="0" y="5"/>
                      </a:cxn>
                      <a:cxn ang="0">
                        <a:pos x="981" y="0"/>
                      </a:cxn>
                    </a:cxnLst>
                    <a:rect l="0" t="0" r="r" b="b"/>
                    <a:pathLst>
                      <a:path w="981" h="5">
                        <a:moveTo>
                          <a:pt x="0" y="5"/>
                        </a:moveTo>
                        <a:lnTo>
                          <a:pt x="981" y="0"/>
                        </a:lnTo>
                      </a:path>
                    </a:pathLst>
                  </a:custGeom>
                  <a:noFill/>
                  <a:ln w="12700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5" name="Freeform 85"/>
                  <p:cNvSpPr>
                    <a:spLocks/>
                  </p:cNvSpPr>
                  <p:nvPr/>
                </p:nvSpPr>
                <p:spPr bwMode="auto">
                  <a:xfrm>
                    <a:off x="709" y="2017"/>
                    <a:ext cx="1141" cy="6"/>
                  </a:xfrm>
                  <a:custGeom>
                    <a:avLst/>
                    <a:gdLst/>
                    <a:ahLst/>
                    <a:cxnLst>
                      <a:cxn ang="0">
                        <a:pos x="0" y="5"/>
                      </a:cxn>
                      <a:cxn ang="0">
                        <a:pos x="981" y="0"/>
                      </a:cxn>
                    </a:cxnLst>
                    <a:rect l="0" t="0" r="r" b="b"/>
                    <a:pathLst>
                      <a:path w="981" h="5">
                        <a:moveTo>
                          <a:pt x="0" y="5"/>
                        </a:moveTo>
                        <a:lnTo>
                          <a:pt x="981" y="0"/>
                        </a:lnTo>
                      </a:path>
                    </a:pathLst>
                  </a:custGeom>
                  <a:noFill/>
                  <a:ln w="12700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6" name="Freeform 86"/>
                  <p:cNvSpPr>
                    <a:spLocks/>
                  </p:cNvSpPr>
                  <p:nvPr/>
                </p:nvSpPr>
                <p:spPr bwMode="auto">
                  <a:xfrm>
                    <a:off x="1850" y="2022"/>
                    <a:ext cx="483" cy="451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416" y="384"/>
                      </a:cxn>
                    </a:cxnLst>
                    <a:rect l="0" t="0" r="r" b="b"/>
                    <a:pathLst>
                      <a:path w="416" h="384">
                        <a:moveTo>
                          <a:pt x="0" y="0"/>
                        </a:moveTo>
                        <a:lnTo>
                          <a:pt x="416" y="384"/>
                        </a:lnTo>
                      </a:path>
                    </a:pathLst>
                  </a:custGeom>
                  <a:noFill/>
                  <a:ln w="12700" cmpd="sng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7" name="Line 88"/>
                  <p:cNvSpPr>
                    <a:spLocks noChangeShapeType="1"/>
                  </p:cNvSpPr>
                  <p:nvPr/>
                </p:nvSpPr>
                <p:spPr bwMode="auto">
                  <a:xfrm flipH="1">
                    <a:off x="1156" y="2475"/>
                    <a:ext cx="1171" cy="0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48" name="Line 90"/>
                  <p:cNvSpPr>
                    <a:spLocks noChangeShapeType="1"/>
                  </p:cNvSpPr>
                  <p:nvPr/>
                </p:nvSpPr>
                <p:spPr bwMode="auto">
                  <a:xfrm flipH="1" flipV="1">
                    <a:off x="709" y="2023"/>
                    <a:ext cx="447" cy="452"/>
                  </a:xfrm>
                  <a:prstGeom prst="line">
                    <a:avLst/>
                  </a:prstGeom>
                  <a:noFill/>
                  <a:ln w="12700">
                    <a:solidFill>
                      <a:schemeClr val="tx1"/>
                    </a:solidFill>
                    <a:round/>
                    <a:headEnd/>
                    <a:tailEnd/>
                  </a:ln>
                  <a:effectLst/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</p:grpSp>
          <p:grpSp>
            <p:nvGrpSpPr>
              <p:cNvPr id="34" name="Group 160"/>
              <p:cNvGrpSpPr>
                <a:grpSpLocks/>
              </p:cNvGrpSpPr>
              <p:nvPr/>
            </p:nvGrpSpPr>
            <p:grpSpPr bwMode="auto">
              <a:xfrm>
                <a:off x="486" y="1819"/>
                <a:ext cx="2091" cy="701"/>
                <a:chOff x="486" y="1819"/>
                <a:chExt cx="2091" cy="701"/>
              </a:xfrm>
            </p:grpSpPr>
            <p:sp>
              <p:nvSpPr>
                <p:cNvPr id="35" name="Oval 92"/>
                <p:cNvSpPr>
                  <a:spLocks noChangeArrowheads="1"/>
                </p:cNvSpPr>
                <p:nvPr/>
              </p:nvSpPr>
              <p:spPr bwMode="auto">
                <a:xfrm>
                  <a:off x="2217" y="2408"/>
                  <a:ext cx="112" cy="112"/>
                </a:xfrm>
                <a:prstGeom prst="ellipse">
                  <a:avLst/>
                </a:prstGeom>
                <a:solidFill>
                  <a:srgbClr val="FF9933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Oval 93"/>
                <p:cNvSpPr>
                  <a:spLocks noChangeArrowheads="1"/>
                </p:cNvSpPr>
                <p:nvPr/>
              </p:nvSpPr>
              <p:spPr bwMode="auto">
                <a:xfrm>
                  <a:off x="653" y="1967"/>
                  <a:ext cx="112" cy="113"/>
                </a:xfrm>
                <a:prstGeom prst="ellipse">
                  <a:avLst/>
                </a:prstGeom>
                <a:solidFill>
                  <a:srgbClr val="FF9933"/>
                </a:solidFill>
                <a:ln w="2857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7" name="Text Box 99"/>
                <p:cNvSpPr txBox="1">
                  <a:spLocks noChangeArrowheads="1"/>
                </p:cNvSpPr>
                <p:nvPr/>
              </p:nvSpPr>
              <p:spPr bwMode="auto">
                <a:xfrm>
                  <a:off x="2275" y="2173"/>
                  <a:ext cx="302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kumimoji="1" lang="en-US" altLang="zh-CN" sz="2000" b="1" i="1">
                      <a:latin typeface="Times New Roman" pitchFamily="18" charset="0"/>
                      <a:ea typeface="仿宋_GB2312" pitchFamily="49" charset="-122"/>
                    </a:rPr>
                    <a:t>b</a:t>
                  </a:r>
                  <a:r>
                    <a:rPr kumimoji="1" lang="en-US" altLang="zh-CN" sz="2000" b="1" i="1">
                      <a:latin typeface="Times New Roman" pitchFamily="18" charset="0"/>
                      <a:ea typeface="仿宋_GB2312" pitchFamily="49" charset="-122"/>
                      <a:sym typeface="Symbol" pitchFamily="18" charset="2"/>
                    </a:rPr>
                    <a:t></a:t>
                  </a:r>
                  <a:r>
                    <a:rPr kumimoji="1" lang="en-US" altLang="zh-CN" sz="2000" b="1" i="1">
                      <a:latin typeface="Times New Roman" pitchFamily="18" charset="0"/>
                      <a:ea typeface="仿宋_GB2312" pitchFamily="49" charset="-122"/>
                    </a:rPr>
                    <a:t> </a:t>
                  </a:r>
                </a:p>
              </p:txBody>
            </p:sp>
            <p:sp>
              <p:nvSpPr>
                <p:cNvPr id="38" name="Text Box 100"/>
                <p:cNvSpPr txBox="1">
                  <a:spLocks noChangeArrowheads="1"/>
                </p:cNvSpPr>
                <p:nvPr/>
              </p:nvSpPr>
              <p:spPr bwMode="auto">
                <a:xfrm>
                  <a:off x="486" y="1819"/>
                  <a:ext cx="276" cy="250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>
                  <a:spAutoFit/>
                </a:bodyPr>
                <a:lstStyle/>
                <a:p>
                  <a:pPr algn="ctr">
                    <a:spcBef>
                      <a:spcPct val="50000"/>
                    </a:spcBef>
                  </a:pPr>
                  <a:r>
                    <a:rPr kumimoji="1" lang="en-US" altLang="zh-CN" sz="2000" b="1" i="1">
                      <a:latin typeface="Times New Roman" pitchFamily="18" charset="0"/>
                      <a:ea typeface="仿宋_GB2312" pitchFamily="49" charset="-122"/>
                    </a:rPr>
                    <a:t>b</a:t>
                  </a:r>
                  <a:r>
                    <a:rPr kumimoji="1" lang="en-US" altLang="zh-CN" sz="2000" b="1" i="1">
                      <a:latin typeface="Times New Roman" pitchFamily="18" charset="0"/>
                      <a:ea typeface="仿宋_GB2312" pitchFamily="49" charset="-122"/>
                      <a:sym typeface="Symbol" pitchFamily="18" charset="2"/>
                    </a:rPr>
                    <a:t></a:t>
                  </a:r>
                  <a:r>
                    <a:rPr kumimoji="1" lang="en-US" altLang="zh-CN" sz="2000" b="1" i="1">
                      <a:latin typeface="Times New Roman" pitchFamily="18" charset="0"/>
                      <a:ea typeface="仿宋_GB2312" pitchFamily="49" charset="-122"/>
                    </a:rPr>
                    <a:t> </a:t>
                  </a:r>
                </a:p>
              </p:txBody>
            </p:sp>
          </p:grpSp>
        </p:grpSp>
        <p:sp>
          <p:nvSpPr>
            <p:cNvPr id="32" name="Text Box 101"/>
            <p:cNvSpPr txBox="1">
              <a:spLocks noChangeArrowheads="1"/>
            </p:cNvSpPr>
            <p:nvPr/>
          </p:nvSpPr>
          <p:spPr bwMode="auto">
            <a:xfrm>
              <a:off x="976" y="2722"/>
              <a:ext cx="19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b</a:t>
              </a:r>
              <a:endParaRPr kumimoji="1" lang="en-US" altLang="zh-CN" sz="2000" b="1" i="1">
                <a:latin typeface="Times New Roman" pitchFamily="18" charset="0"/>
              </a:endParaRPr>
            </a:p>
          </p:txBody>
        </p:sp>
      </p:grpSp>
      <p:grpSp>
        <p:nvGrpSpPr>
          <p:cNvPr id="49" name="Group 158"/>
          <p:cNvGrpSpPr>
            <a:grpSpLocks/>
          </p:cNvGrpSpPr>
          <p:nvPr/>
        </p:nvGrpSpPr>
        <p:grpSpPr bwMode="auto">
          <a:xfrm>
            <a:off x="1704975" y="2695575"/>
            <a:ext cx="354013" cy="503238"/>
            <a:chOff x="1074" y="2214"/>
            <a:chExt cx="223" cy="317"/>
          </a:xfrm>
        </p:grpSpPr>
        <p:sp>
          <p:nvSpPr>
            <p:cNvPr id="50" name="Oval 91"/>
            <p:cNvSpPr>
              <a:spLocks noChangeArrowheads="1"/>
            </p:cNvSpPr>
            <p:nvPr/>
          </p:nvSpPr>
          <p:spPr bwMode="auto">
            <a:xfrm>
              <a:off x="1100" y="2418"/>
              <a:ext cx="111" cy="113"/>
            </a:xfrm>
            <a:prstGeom prst="ellipse">
              <a:avLst/>
            </a:prstGeom>
            <a:gradFill rotWithShape="0">
              <a:gsLst>
                <a:gs pos="0">
                  <a:schemeClr val="tx2"/>
                </a:gs>
                <a:gs pos="100000">
                  <a:srgbClr val="CC66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99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algn="ctr"/>
              <a:endParaRPr kumimoji="1" lang="zh-CN" altLang="zh-CN" sz="2000" b="1" i="1">
                <a:solidFill>
                  <a:srgbClr val="FFFF00"/>
                </a:solidFill>
                <a:latin typeface="Times New Roman" pitchFamily="18" charset="0"/>
              </a:endParaRPr>
            </a:p>
          </p:txBody>
        </p:sp>
        <p:sp>
          <p:nvSpPr>
            <p:cNvPr id="51" name="Text Box 98"/>
            <p:cNvSpPr txBox="1">
              <a:spLocks noChangeArrowheads="1"/>
            </p:cNvSpPr>
            <p:nvPr/>
          </p:nvSpPr>
          <p:spPr bwMode="auto">
            <a:xfrm>
              <a:off x="1074" y="2214"/>
              <a:ext cx="22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B</a:t>
              </a:r>
              <a:endParaRPr kumimoji="1" lang="en-US" altLang="zh-CN" sz="2000" b="1" i="1">
                <a:latin typeface="Times New Roman" pitchFamily="18" charset="0"/>
              </a:endParaRPr>
            </a:p>
          </p:txBody>
        </p:sp>
      </p:grpSp>
      <p:grpSp>
        <p:nvGrpSpPr>
          <p:cNvPr id="52" name="Group 159"/>
          <p:cNvGrpSpPr>
            <a:grpSpLocks/>
          </p:cNvGrpSpPr>
          <p:nvPr/>
        </p:nvGrpSpPr>
        <p:grpSpPr bwMode="auto">
          <a:xfrm>
            <a:off x="2959100" y="2359025"/>
            <a:ext cx="395288" cy="504825"/>
            <a:chOff x="1864" y="1762"/>
            <a:chExt cx="249" cy="318"/>
          </a:xfrm>
        </p:grpSpPr>
        <p:sp>
          <p:nvSpPr>
            <p:cNvPr id="53" name="Oval 24"/>
            <p:cNvSpPr>
              <a:spLocks noChangeArrowheads="1"/>
            </p:cNvSpPr>
            <p:nvPr/>
          </p:nvSpPr>
          <p:spPr bwMode="auto">
            <a:xfrm>
              <a:off x="1864" y="1967"/>
              <a:ext cx="112" cy="113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FF00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Text Box 96"/>
            <p:cNvSpPr txBox="1">
              <a:spLocks noChangeArrowheads="1"/>
            </p:cNvSpPr>
            <p:nvPr/>
          </p:nvSpPr>
          <p:spPr bwMode="auto">
            <a:xfrm>
              <a:off x="1890" y="1762"/>
              <a:ext cx="22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A</a:t>
              </a:r>
            </a:p>
          </p:txBody>
        </p:sp>
      </p:grpSp>
      <p:sp>
        <p:nvSpPr>
          <p:cNvPr id="55" name="Text Box 180"/>
          <p:cNvSpPr txBox="1">
            <a:spLocks noChangeArrowheads="1"/>
          </p:cNvSpPr>
          <p:nvPr/>
        </p:nvSpPr>
        <p:spPr bwMode="auto">
          <a:xfrm>
            <a:off x="251520" y="5661248"/>
            <a:ext cx="8568952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just" eaLnBrk="0" hangingPunct="0">
              <a:spcBef>
                <a:spcPct val="50000"/>
              </a:spcBef>
            </a:pPr>
            <a:r>
              <a:rPr lang="en-US" altLang="zh-CN" sz="2400" b="1" dirty="0" smtClean="0">
                <a:solidFill>
                  <a:schemeClr val="accent6">
                    <a:lumMod val="75000"/>
                  </a:schemeClr>
                </a:solidFill>
                <a:latin typeface="+mn-ea"/>
              </a:rPr>
              <a:t>     </a:t>
            </a:r>
            <a:r>
              <a:rPr lang="zh-CN" altLang="en-US" sz="2400" b="1" dirty="0" smtClean="0">
                <a:latin typeface="+mn-ea"/>
              </a:rPr>
              <a:t>由</a:t>
            </a:r>
            <a:r>
              <a:rPr lang="zh-CN" altLang="zh-CN" sz="2400" b="1" dirty="0" smtClean="0">
                <a:latin typeface="+mn-ea"/>
              </a:rPr>
              <a:t>点</a:t>
            </a:r>
            <a:r>
              <a:rPr lang="en-US" altLang="zh-CN" sz="2400" b="1" dirty="0" smtClean="0">
                <a:latin typeface="+mn-ea"/>
              </a:rPr>
              <a:t>A</a:t>
            </a:r>
            <a:r>
              <a:rPr lang="zh-CN" altLang="zh-CN" sz="2400" b="1" dirty="0" smtClean="0">
                <a:latin typeface="+mn-ea"/>
              </a:rPr>
              <a:t>的三个投影和点</a:t>
            </a:r>
            <a:r>
              <a:rPr lang="en-US" altLang="zh-CN" sz="2400" b="1" dirty="0" smtClean="0">
                <a:latin typeface="+mn-ea"/>
              </a:rPr>
              <a:t>B</a:t>
            </a:r>
            <a:r>
              <a:rPr lang="zh-CN" altLang="zh-CN" sz="2400" b="1" dirty="0" smtClean="0">
                <a:latin typeface="+mn-ea"/>
              </a:rPr>
              <a:t>对点</a:t>
            </a:r>
            <a:r>
              <a:rPr lang="en-US" altLang="zh-CN" sz="2400" b="1" dirty="0" smtClean="0">
                <a:latin typeface="+mn-ea"/>
              </a:rPr>
              <a:t>A</a:t>
            </a:r>
            <a:r>
              <a:rPr lang="zh-CN" altLang="zh-CN" sz="2400" b="1" dirty="0" smtClean="0">
                <a:latin typeface="+mn-ea"/>
              </a:rPr>
              <a:t>的三个相对坐标，则可确定点</a:t>
            </a:r>
            <a:r>
              <a:rPr lang="en-US" altLang="zh-CN" sz="2400" b="1" dirty="0" smtClean="0">
                <a:latin typeface="+mn-ea"/>
              </a:rPr>
              <a:t>B</a:t>
            </a:r>
            <a:r>
              <a:rPr lang="zh-CN" altLang="zh-CN" sz="2400" b="1" dirty="0" smtClean="0">
                <a:latin typeface="+mn-ea"/>
              </a:rPr>
              <a:t>的三个投影</a:t>
            </a:r>
            <a:r>
              <a:rPr lang="zh-CN" altLang="en-US" sz="2400" b="1" dirty="0" smtClean="0">
                <a:latin typeface="+mn-ea"/>
              </a:rPr>
              <a:t>。</a:t>
            </a:r>
            <a:endParaRPr lang="zh-CN" altLang="zh-CN" sz="2400" b="1" dirty="0" smtClean="0">
              <a:latin typeface="+mn-ea"/>
            </a:endParaRPr>
          </a:p>
          <a:p>
            <a:pPr algn="just" eaLnBrk="0" hangingPunct="0">
              <a:spcBef>
                <a:spcPct val="50000"/>
              </a:spcBef>
            </a:pPr>
            <a:endParaRPr kumimoji="1" lang="zh-CN" altLang="en-US" sz="2400" dirty="0"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56" name="Group 182"/>
          <p:cNvGrpSpPr>
            <a:grpSpLocks/>
          </p:cNvGrpSpPr>
          <p:nvPr/>
        </p:nvGrpSpPr>
        <p:grpSpPr bwMode="auto">
          <a:xfrm>
            <a:off x="4932040" y="1196752"/>
            <a:ext cx="3863602" cy="4032448"/>
            <a:chOff x="2941" y="547"/>
            <a:chExt cx="2819" cy="2727"/>
          </a:xfrm>
        </p:grpSpPr>
        <p:sp>
          <p:nvSpPr>
            <p:cNvPr id="57" name="Line 104"/>
            <p:cNvSpPr>
              <a:spLocks noChangeShapeType="1"/>
            </p:cNvSpPr>
            <p:nvPr/>
          </p:nvSpPr>
          <p:spPr bwMode="auto">
            <a:xfrm flipH="1">
              <a:off x="2976" y="1930"/>
              <a:ext cx="2581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Line 105"/>
            <p:cNvSpPr>
              <a:spLocks noChangeShapeType="1"/>
            </p:cNvSpPr>
            <p:nvPr/>
          </p:nvSpPr>
          <p:spPr bwMode="auto">
            <a:xfrm>
              <a:off x="4368" y="1930"/>
              <a:ext cx="1344" cy="134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Text Box 106"/>
            <p:cNvSpPr txBox="1">
              <a:spLocks noChangeArrowheads="1"/>
            </p:cNvSpPr>
            <p:nvPr/>
          </p:nvSpPr>
          <p:spPr bwMode="auto">
            <a:xfrm>
              <a:off x="2941" y="1709"/>
              <a:ext cx="22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X</a:t>
              </a:r>
            </a:p>
          </p:txBody>
        </p:sp>
        <p:sp>
          <p:nvSpPr>
            <p:cNvPr id="60" name="Text Box 107"/>
            <p:cNvSpPr txBox="1">
              <a:spLocks noChangeArrowheads="1"/>
            </p:cNvSpPr>
            <p:nvPr/>
          </p:nvSpPr>
          <p:spPr bwMode="auto">
            <a:xfrm>
              <a:off x="4190" y="547"/>
              <a:ext cx="21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Z</a:t>
              </a:r>
            </a:p>
          </p:txBody>
        </p:sp>
        <p:sp>
          <p:nvSpPr>
            <p:cNvPr id="61" name="Text Box 108"/>
            <p:cNvSpPr txBox="1">
              <a:spLocks noChangeArrowheads="1"/>
            </p:cNvSpPr>
            <p:nvPr/>
          </p:nvSpPr>
          <p:spPr bwMode="auto">
            <a:xfrm>
              <a:off x="5328" y="1709"/>
              <a:ext cx="4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Y</a:t>
              </a:r>
              <a:r>
                <a:rPr kumimoji="1" lang="en-US" altLang="zh-CN" sz="2000" b="1" i="1" baseline="-25000">
                  <a:latin typeface="Times New Roman" pitchFamily="18" charset="0"/>
                  <a:ea typeface="仿宋_GB2312" pitchFamily="49" charset="-122"/>
                </a:rPr>
                <a:t>W</a:t>
              </a:r>
            </a:p>
          </p:txBody>
        </p:sp>
        <p:sp>
          <p:nvSpPr>
            <p:cNvPr id="62" name="Text Box 109"/>
            <p:cNvSpPr txBox="1">
              <a:spLocks noChangeArrowheads="1"/>
            </p:cNvSpPr>
            <p:nvPr/>
          </p:nvSpPr>
          <p:spPr bwMode="auto">
            <a:xfrm>
              <a:off x="4032" y="2957"/>
              <a:ext cx="43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Y</a:t>
              </a:r>
              <a:r>
                <a:rPr kumimoji="1" lang="en-US" altLang="zh-CN" sz="2000" b="1" i="1" baseline="-25000">
                  <a:latin typeface="Times New Roman" pitchFamily="18" charset="0"/>
                  <a:ea typeface="仿宋_GB2312" pitchFamily="49" charset="-122"/>
                </a:rPr>
                <a:t>H</a:t>
              </a:r>
            </a:p>
          </p:txBody>
        </p:sp>
        <p:sp>
          <p:nvSpPr>
            <p:cNvPr id="63" name="Text Box 110"/>
            <p:cNvSpPr txBox="1">
              <a:spLocks noChangeArrowheads="1"/>
            </p:cNvSpPr>
            <p:nvPr/>
          </p:nvSpPr>
          <p:spPr bwMode="auto">
            <a:xfrm>
              <a:off x="4142" y="1735"/>
              <a:ext cx="239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O</a:t>
              </a:r>
              <a:endParaRPr kumimoji="1" lang="en-US" altLang="zh-CN" sz="2000" b="1" i="1">
                <a:latin typeface="Times New Roman" pitchFamily="18" charset="0"/>
              </a:endParaRPr>
            </a:p>
          </p:txBody>
        </p:sp>
        <p:sp>
          <p:nvSpPr>
            <p:cNvPr id="64" name="Oval 111"/>
            <p:cNvSpPr>
              <a:spLocks noChangeArrowheads="1"/>
            </p:cNvSpPr>
            <p:nvPr/>
          </p:nvSpPr>
          <p:spPr bwMode="auto">
            <a:xfrm>
              <a:off x="5280" y="1018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Oval 112"/>
            <p:cNvSpPr>
              <a:spLocks noChangeArrowheads="1"/>
            </p:cNvSpPr>
            <p:nvPr/>
          </p:nvSpPr>
          <p:spPr bwMode="auto">
            <a:xfrm>
              <a:off x="3792" y="1018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Oval 113"/>
            <p:cNvSpPr>
              <a:spLocks noChangeArrowheads="1"/>
            </p:cNvSpPr>
            <p:nvPr/>
          </p:nvSpPr>
          <p:spPr bwMode="auto">
            <a:xfrm>
              <a:off x="3792" y="2842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Oval 114"/>
            <p:cNvSpPr>
              <a:spLocks noChangeArrowheads="1"/>
            </p:cNvSpPr>
            <p:nvPr/>
          </p:nvSpPr>
          <p:spPr bwMode="auto">
            <a:xfrm>
              <a:off x="3264" y="2458"/>
              <a:ext cx="96" cy="96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Oval 115"/>
            <p:cNvSpPr>
              <a:spLocks noChangeArrowheads="1"/>
            </p:cNvSpPr>
            <p:nvPr/>
          </p:nvSpPr>
          <p:spPr bwMode="auto">
            <a:xfrm>
              <a:off x="3264" y="1642"/>
              <a:ext cx="96" cy="96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Oval 117"/>
            <p:cNvSpPr>
              <a:spLocks noChangeArrowheads="1"/>
            </p:cNvSpPr>
            <p:nvPr/>
          </p:nvSpPr>
          <p:spPr bwMode="auto">
            <a:xfrm>
              <a:off x="4896" y="1642"/>
              <a:ext cx="96" cy="96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118"/>
            <p:cNvSpPr>
              <a:spLocks noChangeShapeType="1"/>
            </p:cNvSpPr>
            <p:nvPr/>
          </p:nvSpPr>
          <p:spPr bwMode="auto">
            <a:xfrm>
              <a:off x="3312" y="1690"/>
              <a:ext cx="0" cy="81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Line 119"/>
            <p:cNvSpPr>
              <a:spLocks noChangeShapeType="1"/>
            </p:cNvSpPr>
            <p:nvPr/>
          </p:nvSpPr>
          <p:spPr bwMode="auto">
            <a:xfrm>
              <a:off x="3312" y="2506"/>
              <a:ext cx="163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Line 120"/>
            <p:cNvSpPr>
              <a:spLocks noChangeShapeType="1"/>
            </p:cNvSpPr>
            <p:nvPr/>
          </p:nvSpPr>
          <p:spPr bwMode="auto">
            <a:xfrm flipV="1">
              <a:off x="4944" y="1690"/>
              <a:ext cx="0" cy="816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Line 122"/>
            <p:cNvSpPr>
              <a:spLocks noChangeShapeType="1"/>
            </p:cNvSpPr>
            <p:nvPr/>
          </p:nvSpPr>
          <p:spPr bwMode="auto">
            <a:xfrm>
              <a:off x="3840" y="1066"/>
              <a:ext cx="0" cy="182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Line 124"/>
            <p:cNvSpPr>
              <a:spLocks noChangeShapeType="1"/>
            </p:cNvSpPr>
            <p:nvPr/>
          </p:nvSpPr>
          <p:spPr bwMode="auto">
            <a:xfrm flipV="1">
              <a:off x="5328" y="1066"/>
              <a:ext cx="0" cy="1824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Line 125"/>
            <p:cNvSpPr>
              <a:spLocks noChangeShapeType="1"/>
            </p:cNvSpPr>
            <p:nvPr/>
          </p:nvSpPr>
          <p:spPr bwMode="auto">
            <a:xfrm>
              <a:off x="3840" y="1066"/>
              <a:ext cx="148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Line 121"/>
            <p:cNvSpPr>
              <a:spLocks noChangeShapeType="1"/>
            </p:cNvSpPr>
            <p:nvPr/>
          </p:nvSpPr>
          <p:spPr bwMode="auto">
            <a:xfrm>
              <a:off x="3294" y="1690"/>
              <a:ext cx="163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" name="Line 123"/>
            <p:cNvSpPr>
              <a:spLocks noChangeShapeType="1"/>
            </p:cNvSpPr>
            <p:nvPr/>
          </p:nvSpPr>
          <p:spPr bwMode="auto">
            <a:xfrm>
              <a:off x="3840" y="2890"/>
              <a:ext cx="1488" cy="0"/>
            </a:xfrm>
            <a:prstGeom prst="line">
              <a:avLst/>
            </a:prstGeom>
            <a:noFill/>
            <a:ln w="28575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Text Box 126"/>
            <p:cNvSpPr txBox="1">
              <a:spLocks noChangeArrowheads="1"/>
            </p:cNvSpPr>
            <p:nvPr/>
          </p:nvSpPr>
          <p:spPr bwMode="auto">
            <a:xfrm>
              <a:off x="3568" y="809"/>
              <a:ext cx="41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a</a:t>
              </a: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  <a:sym typeface="Symbol" pitchFamily="18" charset="2"/>
                </a:rPr>
                <a:t></a:t>
              </a:r>
            </a:p>
          </p:txBody>
        </p:sp>
        <p:sp>
          <p:nvSpPr>
            <p:cNvPr id="79" name="Text Box 127"/>
            <p:cNvSpPr txBox="1">
              <a:spLocks noChangeArrowheads="1"/>
            </p:cNvSpPr>
            <p:nvPr/>
          </p:nvSpPr>
          <p:spPr bwMode="auto">
            <a:xfrm>
              <a:off x="5141" y="788"/>
              <a:ext cx="3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a</a:t>
              </a: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  <a:sym typeface="Symbol" pitchFamily="18" charset="2"/>
                </a:rPr>
                <a:t></a:t>
              </a: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 </a:t>
              </a:r>
            </a:p>
          </p:txBody>
        </p:sp>
        <p:sp>
          <p:nvSpPr>
            <p:cNvPr id="80" name="Text Box 128"/>
            <p:cNvSpPr txBox="1">
              <a:spLocks noChangeArrowheads="1"/>
            </p:cNvSpPr>
            <p:nvPr/>
          </p:nvSpPr>
          <p:spPr bwMode="auto">
            <a:xfrm>
              <a:off x="3575" y="2851"/>
              <a:ext cx="19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a</a:t>
              </a:r>
              <a:endParaRPr kumimoji="1" lang="en-US" altLang="zh-CN" sz="2000" b="1" i="1">
                <a:latin typeface="Times New Roman" pitchFamily="18" charset="0"/>
              </a:endParaRPr>
            </a:p>
          </p:txBody>
        </p:sp>
        <p:sp>
          <p:nvSpPr>
            <p:cNvPr id="81" name="Text Box 129"/>
            <p:cNvSpPr txBox="1">
              <a:spLocks noChangeArrowheads="1"/>
            </p:cNvSpPr>
            <p:nvPr/>
          </p:nvSpPr>
          <p:spPr bwMode="auto">
            <a:xfrm>
              <a:off x="3149" y="1448"/>
              <a:ext cx="2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b</a:t>
              </a: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  <a:sym typeface="Symbol" pitchFamily="18" charset="2"/>
                </a:rPr>
                <a:t></a:t>
              </a: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 </a:t>
              </a:r>
            </a:p>
          </p:txBody>
        </p:sp>
        <p:sp>
          <p:nvSpPr>
            <p:cNvPr id="82" name="Text Box 130"/>
            <p:cNvSpPr txBox="1">
              <a:spLocks noChangeArrowheads="1"/>
            </p:cNvSpPr>
            <p:nvPr/>
          </p:nvSpPr>
          <p:spPr bwMode="auto">
            <a:xfrm>
              <a:off x="3095" y="2467"/>
              <a:ext cx="19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b</a:t>
              </a:r>
              <a:endParaRPr kumimoji="1" lang="en-US" altLang="zh-CN" sz="2000" b="1" i="1">
                <a:latin typeface="Times New Roman" pitchFamily="18" charset="0"/>
              </a:endParaRPr>
            </a:p>
          </p:txBody>
        </p:sp>
        <p:sp>
          <p:nvSpPr>
            <p:cNvPr id="83" name="Text Box 131"/>
            <p:cNvSpPr txBox="1">
              <a:spLocks noChangeArrowheads="1"/>
            </p:cNvSpPr>
            <p:nvPr/>
          </p:nvSpPr>
          <p:spPr bwMode="auto">
            <a:xfrm>
              <a:off x="4752" y="1411"/>
              <a:ext cx="67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b</a:t>
              </a: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  <a:sym typeface="Symbol" pitchFamily="18" charset="2"/>
                </a:rPr>
                <a:t></a:t>
              </a:r>
              <a:r>
                <a:rPr kumimoji="1" lang="en-US" altLang="zh-CN" sz="2000" b="1" i="1">
                  <a:latin typeface="Times New Roman" pitchFamily="18" charset="0"/>
                  <a:ea typeface="仿宋_GB2312" pitchFamily="49" charset="-122"/>
                </a:rPr>
                <a:t> </a:t>
              </a:r>
            </a:p>
          </p:txBody>
        </p:sp>
        <p:sp>
          <p:nvSpPr>
            <p:cNvPr id="84" name="Line 181"/>
            <p:cNvSpPr>
              <a:spLocks noChangeShapeType="1"/>
            </p:cNvSpPr>
            <p:nvPr/>
          </p:nvSpPr>
          <p:spPr bwMode="auto">
            <a:xfrm flipV="1">
              <a:off x="4361" y="576"/>
              <a:ext cx="0" cy="258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8" name="Line 51"/>
          <p:cNvSpPr>
            <a:spLocks noChangeShapeType="1"/>
          </p:cNvSpPr>
          <p:nvPr/>
        </p:nvSpPr>
        <p:spPr bwMode="auto">
          <a:xfrm>
            <a:off x="7668344" y="3789040"/>
            <a:ext cx="57606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9" name="Line 51"/>
          <p:cNvSpPr>
            <a:spLocks noChangeShapeType="1"/>
          </p:cNvSpPr>
          <p:nvPr/>
        </p:nvSpPr>
        <p:spPr bwMode="auto">
          <a:xfrm flipV="1">
            <a:off x="6660232" y="1988840"/>
            <a:ext cx="0" cy="86409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0" name="Line 51"/>
          <p:cNvSpPr>
            <a:spLocks noChangeShapeType="1"/>
          </p:cNvSpPr>
          <p:nvPr/>
        </p:nvSpPr>
        <p:spPr bwMode="auto">
          <a:xfrm>
            <a:off x="5436096" y="3789040"/>
            <a:ext cx="72008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1" name="矩形 90"/>
          <p:cNvSpPr/>
          <p:nvPr/>
        </p:nvSpPr>
        <p:spPr>
          <a:xfrm>
            <a:off x="5508104" y="3284984"/>
            <a:ext cx="5998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+mn-ea"/>
              </a:rPr>
              <a:t>△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x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2" name="矩形 91"/>
          <p:cNvSpPr/>
          <p:nvPr/>
        </p:nvSpPr>
        <p:spPr>
          <a:xfrm>
            <a:off x="7668344" y="3284984"/>
            <a:ext cx="61587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+mn-ea"/>
              </a:rPr>
              <a:t>△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y</a:t>
            </a:r>
            <a:r>
              <a:rPr lang="en-US" altLang="zh-CN" sz="2400" dirty="0" smtClean="0"/>
              <a:t> </a:t>
            </a:r>
            <a:endParaRPr lang="zh-CN" altLang="en-US" sz="2400" dirty="0"/>
          </a:p>
        </p:txBody>
      </p:sp>
      <p:sp>
        <p:nvSpPr>
          <p:cNvPr id="93" name="矩形 92"/>
          <p:cNvSpPr/>
          <p:nvPr/>
        </p:nvSpPr>
        <p:spPr>
          <a:xfrm rot="16200000">
            <a:off x="6159095" y="2201945"/>
            <a:ext cx="5998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+mn-ea"/>
              </a:rPr>
              <a:t>△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z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4" name="矩形 93"/>
          <p:cNvSpPr/>
          <p:nvPr/>
        </p:nvSpPr>
        <p:spPr>
          <a:xfrm rot="16200000">
            <a:off x="6159095" y="4146161"/>
            <a:ext cx="59984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600" b="1" dirty="0" smtClean="0">
                <a:solidFill>
                  <a:srgbClr val="FF0000"/>
                </a:solidFill>
                <a:latin typeface="+mn-ea"/>
              </a:rPr>
              <a:t>△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y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95" name="Line 51"/>
          <p:cNvSpPr>
            <a:spLocks noChangeShapeType="1"/>
          </p:cNvSpPr>
          <p:nvPr/>
        </p:nvSpPr>
        <p:spPr bwMode="auto">
          <a:xfrm flipV="1">
            <a:off x="6660232" y="4077072"/>
            <a:ext cx="0" cy="504056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6"/>
          <p:cNvSpPr>
            <a:spLocks/>
          </p:cNvSpPr>
          <p:nvPr/>
        </p:nvSpPr>
        <p:spPr bwMode="auto">
          <a:xfrm>
            <a:off x="395536" y="1196752"/>
            <a:ext cx="4210050" cy="22479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1404"/>
              </a:cxn>
              <a:cxn ang="0">
                <a:pos x="2652" y="1416"/>
              </a:cxn>
              <a:cxn ang="0">
                <a:pos x="2652" y="0"/>
              </a:cxn>
              <a:cxn ang="0">
                <a:pos x="0" y="0"/>
              </a:cxn>
            </a:cxnLst>
            <a:rect l="0" t="0" r="r" b="b"/>
            <a:pathLst>
              <a:path w="2652" h="1416">
                <a:moveTo>
                  <a:pt x="0" y="0"/>
                </a:moveTo>
                <a:lnTo>
                  <a:pt x="0" y="1404"/>
                </a:lnTo>
                <a:lnTo>
                  <a:pt x="2652" y="1416"/>
                </a:lnTo>
                <a:lnTo>
                  <a:pt x="2652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3" name="Freeform 93"/>
          <p:cNvSpPr>
            <a:spLocks/>
          </p:cNvSpPr>
          <p:nvPr/>
        </p:nvSpPr>
        <p:spPr bwMode="auto">
          <a:xfrm>
            <a:off x="376486" y="3425602"/>
            <a:ext cx="5962650" cy="19240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64" y="12"/>
              </a:cxn>
              <a:cxn ang="0">
                <a:pos x="3756" y="1212"/>
              </a:cxn>
              <a:cxn ang="0">
                <a:pos x="1068" y="1200"/>
              </a:cxn>
              <a:cxn ang="0">
                <a:pos x="0" y="0"/>
              </a:cxn>
            </a:cxnLst>
            <a:rect l="0" t="0" r="r" b="b"/>
            <a:pathLst>
              <a:path w="3756" h="1212">
                <a:moveTo>
                  <a:pt x="0" y="0"/>
                </a:moveTo>
                <a:lnTo>
                  <a:pt x="2664" y="12"/>
                </a:lnTo>
                <a:lnTo>
                  <a:pt x="3756" y="1212"/>
                </a:lnTo>
                <a:lnTo>
                  <a:pt x="1068" y="120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3528" y="260648"/>
            <a:ext cx="6400800" cy="5080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en-US" altLang="zh-CN" sz="2800" b="1" dirty="0" smtClean="0">
                <a:solidFill>
                  <a:schemeClr val="accent6">
                    <a:lumMod val="75000"/>
                  </a:schemeClr>
                </a:solidFill>
                <a:latin typeface="宋体" pitchFamily="2" charset="-122"/>
              </a:rPr>
              <a:t>4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.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重影点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accent6">
                  <a:lumMod val="75000"/>
                </a:schemeClr>
              </a:solidFill>
              <a:effectLst/>
              <a:uLnTx/>
              <a:uFillTx/>
              <a:latin typeface="宋体" pitchFamily="2" charset="-122"/>
              <a:ea typeface="+mn-ea"/>
              <a:cs typeface="+mn-cs"/>
            </a:endParaRPr>
          </a:p>
        </p:txBody>
      </p:sp>
      <p:grpSp>
        <p:nvGrpSpPr>
          <p:cNvPr id="5" name="Group 12"/>
          <p:cNvGrpSpPr>
            <a:grpSpLocks noChangeAspect="1"/>
          </p:cNvGrpSpPr>
          <p:nvPr/>
        </p:nvGrpSpPr>
        <p:grpSpPr bwMode="auto">
          <a:xfrm>
            <a:off x="2764086" y="1209452"/>
            <a:ext cx="1427163" cy="4048125"/>
            <a:chOff x="2728" y="877"/>
            <a:chExt cx="1124" cy="3186"/>
          </a:xfrm>
        </p:grpSpPr>
        <p:sp>
          <p:nvSpPr>
            <p:cNvPr id="6" name="Text Box 13"/>
            <p:cNvSpPr txBox="1">
              <a:spLocks noChangeAspect="1" noChangeArrowheads="1"/>
            </p:cNvSpPr>
            <p:nvPr/>
          </p:nvSpPr>
          <p:spPr bwMode="auto">
            <a:xfrm>
              <a:off x="3343" y="3367"/>
              <a:ext cx="240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7" name="Line 14"/>
            <p:cNvSpPr>
              <a:spLocks noChangeAspect="1" noChangeShapeType="1"/>
            </p:cNvSpPr>
            <p:nvPr/>
          </p:nvSpPr>
          <p:spPr bwMode="auto">
            <a:xfrm>
              <a:off x="2904" y="1272"/>
              <a:ext cx="0" cy="13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15"/>
            <p:cNvSpPr>
              <a:spLocks noChangeAspect="1" noChangeShapeType="1"/>
            </p:cNvSpPr>
            <p:nvPr/>
          </p:nvSpPr>
          <p:spPr bwMode="auto">
            <a:xfrm>
              <a:off x="2916" y="2652"/>
              <a:ext cx="888" cy="100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9" name="Group 16"/>
            <p:cNvGrpSpPr>
              <a:grpSpLocks noChangeAspect="1"/>
            </p:cNvGrpSpPr>
            <p:nvPr/>
          </p:nvGrpSpPr>
          <p:grpSpPr bwMode="auto">
            <a:xfrm>
              <a:off x="2859" y="1206"/>
              <a:ext cx="938" cy="1037"/>
              <a:chOff x="2859" y="1206"/>
              <a:chExt cx="938" cy="1037"/>
            </a:xfrm>
          </p:grpSpPr>
          <p:sp>
            <p:nvSpPr>
              <p:cNvPr id="17" name="Freeform 17"/>
              <p:cNvSpPr>
                <a:spLocks noChangeAspect="1"/>
              </p:cNvSpPr>
              <p:nvPr/>
            </p:nvSpPr>
            <p:spPr bwMode="auto">
              <a:xfrm>
                <a:off x="2914" y="1261"/>
                <a:ext cx="883" cy="98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067" y="4525"/>
                  </a:cxn>
                  <a:cxn ang="0">
                    <a:pos x="4068" y="4525"/>
                  </a:cxn>
                </a:cxnLst>
                <a:rect l="0" t="0" r="r" b="b"/>
                <a:pathLst>
                  <a:path w="4068" h="4525">
                    <a:moveTo>
                      <a:pt x="0" y="0"/>
                    </a:moveTo>
                    <a:lnTo>
                      <a:pt x="4067" y="4525"/>
                    </a:lnTo>
                    <a:lnTo>
                      <a:pt x="4068" y="4525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8" name="Freeform 18"/>
              <p:cNvSpPr>
                <a:spLocks noChangeAspect="1"/>
              </p:cNvSpPr>
              <p:nvPr/>
            </p:nvSpPr>
            <p:spPr bwMode="auto">
              <a:xfrm>
                <a:off x="2859" y="1206"/>
                <a:ext cx="110" cy="109"/>
              </a:xfrm>
              <a:custGeom>
                <a:avLst/>
                <a:gdLst/>
                <a:ahLst/>
                <a:cxnLst>
                  <a:cxn ang="0">
                    <a:pos x="503" y="251"/>
                  </a:cxn>
                  <a:cxn ang="0">
                    <a:pos x="429" y="74"/>
                  </a:cxn>
                  <a:cxn ang="0">
                    <a:pos x="251" y="0"/>
                  </a:cxn>
                  <a:cxn ang="0">
                    <a:pos x="74" y="74"/>
                  </a:cxn>
                  <a:cxn ang="0">
                    <a:pos x="0" y="251"/>
                  </a:cxn>
                  <a:cxn ang="0">
                    <a:pos x="74" y="429"/>
                  </a:cxn>
                  <a:cxn ang="0">
                    <a:pos x="251" y="502"/>
                  </a:cxn>
                  <a:cxn ang="0">
                    <a:pos x="429" y="429"/>
                  </a:cxn>
                  <a:cxn ang="0">
                    <a:pos x="503" y="251"/>
                  </a:cxn>
                  <a:cxn ang="0">
                    <a:pos x="504" y="251"/>
                  </a:cxn>
                </a:cxnLst>
                <a:rect l="0" t="0" r="r" b="b"/>
                <a:pathLst>
                  <a:path w="504" h="502">
                    <a:moveTo>
                      <a:pt x="503" y="251"/>
                    </a:moveTo>
                    <a:lnTo>
                      <a:pt x="429" y="74"/>
                    </a:lnTo>
                    <a:lnTo>
                      <a:pt x="251" y="0"/>
                    </a:lnTo>
                    <a:lnTo>
                      <a:pt x="74" y="74"/>
                    </a:lnTo>
                    <a:lnTo>
                      <a:pt x="0" y="251"/>
                    </a:lnTo>
                    <a:lnTo>
                      <a:pt x="74" y="429"/>
                    </a:lnTo>
                    <a:lnTo>
                      <a:pt x="251" y="502"/>
                    </a:lnTo>
                    <a:lnTo>
                      <a:pt x="429" y="429"/>
                    </a:lnTo>
                    <a:lnTo>
                      <a:pt x="503" y="251"/>
                    </a:lnTo>
                    <a:lnTo>
                      <a:pt x="504" y="251"/>
                    </a:lnTo>
                  </a:path>
                </a:pathLst>
              </a:custGeom>
              <a:solidFill>
                <a:srgbClr val="FFFF00"/>
              </a:solidFill>
              <a:ln w="28575" cmpd="sng">
                <a:solidFill>
                  <a:srgbClr val="CC33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0" name="Text Box 19"/>
            <p:cNvSpPr txBox="1">
              <a:spLocks noChangeAspect="1" noChangeArrowheads="1"/>
            </p:cNvSpPr>
            <p:nvPr/>
          </p:nvSpPr>
          <p:spPr bwMode="auto">
            <a:xfrm>
              <a:off x="2728" y="877"/>
              <a:ext cx="840" cy="4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c</a:t>
              </a:r>
              <a:r>
                <a:rPr kumimoji="1" lang="en-US" altLang="zh-CN" sz="2800" i="1">
                  <a:latin typeface="Times New Roman" pitchFamily="18" charset="0"/>
                  <a:ea typeface="仿宋_GB2312" pitchFamily="49" charset="-122"/>
                  <a:sym typeface="Symbol" pitchFamily="18" charset="2"/>
                </a:rPr>
                <a:t></a:t>
              </a:r>
              <a:r>
                <a:rPr kumimoji="1" lang="en-US" altLang="zh-CN" sz="2800" i="1">
                  <a:latin typeface="Times New Roman" pitchFamily="18" charset="0"/>
                </a:rPr>
                <a:t>(d</a:t>
              </a:r>
              <a:r>
                <a:rPr kumimoji="1" lang="en-US" altLang="zh-CN" sz="2800" i="1">
                  <a:latin typeface="Times New Roman" pitchFamily="18" charset="0"/>
                  <a:ea typeface="仿宋_GB2312" pitchFamily="49" charset="-122"/>
                  <a:sym typeface="Symbol" pitchFamily="18" charset="2"/>
                </a:rPr>
                <a:t></a:t>
              </a:r>
              <a:r>
                <a:rPr kumimoji="1" lang="en-US" altLang="zh-CN" sz="2800" i="1">
                  <a:latin typeface="Times New Roman" pitchFamily="18" charset="0"/>
                </a:rPr>
                <a:t>)</a:t>
              </a:r>
            </a:p>
          </p:txBody>
        </p:sp>
        <p:grpSp>
          <p:nvGrpSpPr>
            <p:cNvPr id="11" name="Group 20"/>
            <p:cNvGrpSpPr>
              <a:grpSpLocks noChangeAspect="1"/>
            </p:cNvGrpSpPr>
            <p:nvPr/>
          </p:nvGrpSpPr>
          <p:grpSpPr bwMode="auto">
            <a:xfrm>
              <a:off x="3551" y="2030"/>
              <a:ext cx="301" cy="1660"/>
              <a:chOff x="3551" y="2030"/>
              <a:chExt cx="301" cy="1660"/>
            </a:xfrm>
          </p:grpSpPr>
          <p:sp>
            <p:nvSpPr>
              <p:cNvPr id="13" name="Freeform 21"/>
              <p:cNvSpPr>
                <a:spLocks noChangeAspect="1"/>
              </p:cNvSpPr>
              <p:nvPr/>
            </p:nvSpPr>
            <p:spPr bwMode="auto">
              <a:xfrm>
                <a:off x="3797" y="2243"/>
                <a:ext cx="2" cy="13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22"/>
                  </a:cxn>
                  <a:cxn ang="0">
                    <a:pos x="1" y="6422"/>
                  </a:cxn>
                </a:cxnLst>
                <a:rect l="0" t="0" r="r" b="b"/>
                <a:pathLst>
                  <a:path w="1" h="6422">
                    <a:moveTo>
                      <a:pt x="0" y="0"/>
                    </a:moveTo>
                    <a:lnTo>
                      <a:pt x="0" y="6422"/>
                    </a:lnTo>
                    <a:lnTo>
                      <a:pt x="1" y="6422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4" name="Freeform 22"/>
              <p:cNvSpPr>
                <a:spLocks noChangeAspect="1"/>
              </p:cNvSpPr>
              <p:nvPr/>
            </p:nvSpPr>
            <p:spPr bwMode="auto">
              <a:xfrm>
                <a:off x="3605" y="2030"/>
                <a:ext cx="2" cy="139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6423"/>
                  </a:cxn>
                  <a:cxn ang="0">
                    <a:pos x="1" y="6423"/>
                  </a:cxn>
                </a:cxnLst>
                <a:rect l="0" t="0" r="r" b="b"/>
                <a:pathLst>
                  <a:path w="1" h="6423">
                    <a:moveTo>
                      <a:pt x="0" y="0"/>
                    </a:moveTo>
                    <a:lnTo>
                      <a:pt x="0" y="6423"/>
                    </a:lnTo>
                    <a:lnTo>
                      <a:pt x="1" y="6423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5" name="Freeform 23"/>
              <p:cNvSpPr>
                <a:spLocks noChangeAspect="1"/>
              </p:cNvSpPr>
              <p:nvPr/>
            </p:nvSpPr>
            <p:spPr bwMode="auto">
              <a:xfrm>
                <a:off x="3551" y="3370"/>
                <a:ext cx="109" cy="107"/>
              </a:xfrm>
              <a:custGeom>
                <a:avLst/>
                <a:gdLst/>
                <a:ahLst/>
                <a:cxnLst>
                  <a:cxn ang="0">
                    <a:pos x="502" y="251"/>
                  </a:cxn>
                  <a:cxn ang="0">
                    <a:pos x="428" y="72"/>
                  </a:cxn>
                  <a:cxn ang="0">
                    <a:pos x="251" y="0"/>
                  </a:cxn>
                  <a:cxn ang="0">
                    <a:pos x="73" y="72"/>
                  </a:cxn>
                  <a:cxn ang="0">
                    <a:pos x="0" y="251"/>
                  </a:cxn>
                  <a:cxn ang="0">
                    <a:pos x="73" y="428"/>
                  </a:cxn>
                  <a:cxn ang="0">
                    <a:pos x="251" y="502"/>
                  </a:cxn>
                  <a:cxn ang="0">
                    <a:pos x="428" y="428"/>
                  </a:cxn>
                  <a:cxn ang="0">
                    <a:pos x="502" y="251"/>
                  </a:cxn>
                  <a:cxn ang="0">
                    <a:pos x="503" y="251"/>
                  </a:cxn>
                </a:cxnLst>
                <a:rect l="0" t="0" r="r" b="b"/>
                <a:pathLst>
                  <a:path w="503" h="502">
                    <a:moveTo>
                      <a:pt x="502" y="251"/>
                    </a:moveTo>
                    <a:lnTo>
                      <a:pt x="428" y="72"/>
                    </a:lnTo>
                    <a:lnTo>
                      <a:pt x="251" y="0"/>
                    </a:lnTo>
                    <a:lnTo>
                      <a:pt x="73" y="72"/>
                    </a:lnTo>
                    <a:lnTo>
                      <a:pt x="0" y="251"/>
                    </a:lnTo>
                    <a:lnTo>
                      <a:pt x="73" y="428"/>
                    </a:lnTo>
                    <a:lnTo>
                      <a:pt x="251" y="502"/>
                    </a:lnTo>
                    <a:lnTo>
                      <a:pt x="428" y="428"/>
                    </a:lnTo>
                    <a:lnTo>
                      <a:pt x="502" y="251"/>
                    </a:lnTo>
                    <a:lnTo>
                      <a:pt x="503" y="251"/>
                    </a:lnTo>
                  </a:path>
                </a:pathLst>
              </a:custGeom>
              <a:solidFill>
                <a:srgbClr val="FFFF00"/>
              </a:solidFill>
              <a:ln w="28575" cmpd="sng">
                <a:solidFill>
                  <a:srgbClr val="CC33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6" name="Freeform 24"/>
              <p:cNvSpPr>
                <a:spLocks noChangeAspect="1"/>
              </p:cNvSpPr>
              <p:nvPr/>
            </p:nvSpPr>
            <p:spPr bwMode="auto">
              <a:xfrm>
                <a:off x="3742" y="3583"/>
                <a:ext cx="110" cy="107"/>
              </a:xfrm>
              <a:custGeom>
                <a:avLst/>
                <a:gdLst/>
                <a:ahLst/>
                <a:cxnLst>
                  <a:cxn ang="0">
                    <a:pos x="503" y="251"/>
                  </a:cxn>
                  <a:cxn ang="0">
                    <a:pos x="429" y="73"/>
                  </a:cxn>
                  <a:cxn ang="0">
                    <a:pos x="252" y="0"/>
                  </a:cxn>
                  <a:cxn ang="0">
                    <a:pos x="74" y="73"/>
                  </a:cxn>
                  <a:cxn ang="0">
                    <a:pos x="0" y="251"/>
                  </a:cxn>
                  <a:cxn ang="0">
                    <a:pos x="74" y="428"/>
                  </a:cxn>
                  <a:cxn ang="0">
                    <a:pos x="252" y="502"/>
                  </a:cxn>
                  <a:cxn ang="0">
                    <a:pos x="429" y="428"/>
                  </a:cxn>
                  <a:cxn ang="0">
                    <a:pos x="503" y="251"/>
                  </a:cxn>
                  <a:cxn ang="0">
                    <a:pos x="504" y="251"/>
                  </a:cxn>
                </a:cxnLst>
                <a:rect l="0" t="0" r="r" b="b"/>
                <a:pathLst>
                  <a:path w="504" h="502">
                    <a:moveTo>
                      <a:pt x="503" y="251"/>
                    </a:moveTo>
                    <a:lnTo>
                      <a:pt x="429" y="73"/>
                    </a:lnTo>
                    <a:lnTo>
                      <a:pt x="252" y="0"/>
                    </a:lnTo>
                    <a:lnTo>
                      <a:pt x="74" y="73"/>
                    </a:lnTo>
                    <a:lnTo>
                      <a:pt x="0" y="251"/>
                    </a:lnTo>
                    <a:lnTo>
                      <a:pt x="74" y="428"/>
                    </a:lnTo>
                    <a:lnTo>
                      <a:pt x="252" y="502"/>
                    </a:lnTo>
                    <a:lnTo>
                      <a:pt x="429" y="428"/>
                    </a:lnTo>
                    <a:lnTo>
                      <a:pt x="503" y="251"/>
                    </a:lnTo>
                    <a:lnTo>
                      <a:pt x="504" y="251"/>
                    </a:lnTo>
                  </a:path>
                </a:pathLst>
              </a:custGeom>
              <a:solidFill>
                <a:srgbClr val="FFFF00"/>
              </a:solidFill>
              <a:ln w="28575" cmpd="sng">
                <a:solidFill>
                  <a:srgbClr val="CC33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12" name="Text Box 25"/>
            <p:cNvSpPr txBox="1">
              <a:spLocks noChangeAspect="1" noChangeArrowheads="1"/>
            </p:cNvSpPr>
            <p:nvPr/>
          </p:nvSpPr>
          <p:spPr bwMode="auto">
            <a:xfrm>
              <a:off x="3557" y="3654"/>
              <a:ext cx="240" cy="40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d</a:t>
              </a:r>
            </a:p>
          </p:txBody>
        </p:sp>
      </p:grpSp>
      <p:sp>
        <p:nvSpPr>
          <p:cNvPr id="19" name="Line 32"/>
          <p:cNvSpPr>
            <a:spLocks noChangeAspect="1" noChangeShapeType="1"/>
          </p:cNvSpPr>
          <p:nvPr/>
        </p:nvSpPr>
        <p:spPr bwMode="auto">
          <a:xfrm>
            <a:off x="1386136" y="1544415"/>
            <a:ext cx="0" cy="19208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Line 33"/>
          <p:cNvSpPr>
            <a:spLocks noChangeAspect="1" noChangeShapeType="1"/>
          </p:cNvSpPr>
          <p:nvPr/>
        </p:nvSpPr>
        <p:spPr bwMode="auto">
          <a:xfrm>
            <a:off x="1386136" y="3465290"/>
            <a:ext cx="946150" cy="105251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Freeform 34"/>
          <p:cNvSpPr>
            <a:spLocks noChangeAspect="1"/>
          </p:cNvSpPr>
          <p:nvPr/>
        </p:nvSpPr>
        <p:spPr bwMode="auto">
          <a:xfrm>
            <a:off x="2329111" y="2585815"/>
            <a:ext cx="3175" cy="1930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6999"/>
              </a:cxn>
              <a:cxn ang="0">
                <a:pos x="1" y="6999"/>
              </a:cxn>
            </a:cxnLst>
            <a:rect l="0" t="0" r="r" b="b"/>
            <a:pathLst>
              <a:path w="1" h="6999">
                <a:moveTo>
                  <a:pt x="0" y="0"/>
                </a:moveTo>
                <a:lnTo>
                  <a:pt x="0" y="6999"/>
                </a:lnTo>
                <a:lnTo>
                  <a:pt x="1" y="6999"/>
                </a:lnTo>
              </a:path>
            </a:pathLst>
          </a:custGeom>
          <a:solidFill>
            <a:srgbClr val="FF6600"/>
          </a:solidFill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Freeform 35"/>
          <p:cNvSpPr>
            <a:spLocks noChangeAspect="1"/>
          </p:cNvSpPr>
          <p:nvPr/>
        </p:nvSpPr>
        <p:spPr bwMode="auto">
          <a:xfrm>
            <a:off x="2260849" y="4446365"/>
            <a:ext cx="138112" cy="139700"/>
          </a:xfrm>
          <a:custGeom>
            <a:avLst/>
            <a:gdLst/>
            <a:ahLst/>
            <a:cxnLst>
              <a:cxn ang="0">
                <a:pos x="503" y="252"/>
              </a:cxn>
              <a:cxn ang="0">
                <a:pos x="429" y="74"/>
              </a:cxn>
              <a:cxn ang="0">
                <a:pos x="252" y="0"/>
              </a:cxn>
              <a:cxn ang="0">
                <a:pos x="74" y="74"/>
              </a:cxn>
              <a:cxn ang="0">
                <a:pos x="0" y="252"/>
              </a:cxn>
              <a:cxn ang="0">
                <a:pos x="74" y="430"/>
              </a:cxn>
              <a:cxn ang="0">
                <a:pos x="252" y="504"/>
              </a:cxn>
              <a:cxn ang="0">
                <a:pos x="429" y="430"/>
              </a:cxn>
              <a:cxn ang="0">
                <a:pos x="503" y="252"/>
              </a:cxn>
              <a:cxn ang="0">
                <a:pos x="504" y="252"/>
              </a:cxn>
            </a:cxnLst>
            <a:rect l="0" t="0" r="r" b="b"/>
            <a:pathLst>
              <a:path w="504" h="504">
                <a:moveTo>
                  <a:pt x="503" y="252"/>
                </a:moveTo>
                <a:lnTo>
                  <a:pt x="429" y="74"/>
                </a:lnTo>
                <a:lnTo>
                  <a:pt x="252" y="0"/>
                </a:lnTo>
                <a:lnTo>
                  <a:pt x="74" y="74"/>
                </a:lnTo>
                <a:lnTo>
                  <a:pt x="0" y="252"/>
                </a:lnTo>
                <a:lnTo>
                  <a:pt x="74" y="430"/>
                </a:lnTo>
                <a:lnTo>
                  <a:pt x="252" y="504"/>
                </a:lnTo>
                <a:lnTo>
                  <a:pt x="429" y="430"/>
                </a:lnTo>
                <a:lnTo>
                  <a:pt x="503" y="252"/>
                </a:lnTo>
                <a:lnTo>
                  <a:pt x="504" y="252"/>
                </a:lnTo>
              </a:path>
            </a:pathLst>
          </a:custGeom>
          <a:solidFill>
            <a:srgbClr val="FF6600"/>
          </a:solidFill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3" name="Text Box 36"/>
          <p:cNvSpPr txBox="1">
            <a:spLocks noChangeAspect="1" noChangeArrowheads="1"/>
          </p:cNvSpPr>
          <p:nvPr/>
        </p:nvSpPr>
        <p:spPr bwMode="auto">
          <a:xfrm>
            <a:off x="1967161" y="4549552"/>
            <a:ext cx="10636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i="1">
                <a:latin typeface="Times New Roman" pitchFamily="18" charset="0"/>
              </a:rPr>
              <a:t>a(b)</a:t>
            </a:r>
          </a:p>
        </p:txBody>
      </p:sp>
      <p:sp>
        <p:nvSpPr>
          <p:cNvPr id="24" name="Freeform 37"/>
          <p:cNvSpPr>
            <a:spLocks noChangeAspect="1"/>
          </p:cNvSpPr>
          <p:nvPr/>
        </p:nvSpPr>
        <p:spPr bwMode="auto">
          <a:xfrm>
            <a:off x="1386136" y="2182590"/>
            <a:ext cx="942975" cy="10461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412" y="3796"/>
              </a:cxn>
              <a:cxn ang="0">
                <a:pos x="3413" y="3796"/>
              </a:cxn>
            </a:cxnLst>
            <a:rect l="0" t="0" r="r" b="b"/>
            <a:pathLst>
              <a:path w="3413" h="3796">
                <a:moveTo>
                  <a:pt x="0" y="0"/>
                </a:moveTo>
                <a:lnTo>
                  <a:pt x="3412" y="3796"/>
                </a:lnTo>
                <a:lnTo>
                  <a:pt x="3413" y="3796"/>
                </a:lnTo>
              </a:path>
            </a:pathLst>
          </a:custGeom>
          <a:noFill/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38"/>
          <p:cNvSpPr>
            <a:spLocks noChangeAspect="1"/>
          </p:cNvSpPr>
          <p:nvPr/>
        </p:nvSpPr>
        <p:spPr bwMode="auto">
          <a:xfrm>
            <a:off x="1390899" y="1544415"/>
            <a:ext cx="938212" cy="10414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3395" y="3778"/>
              </a:cxn>
              <a:cxn ang="0">
                <a:pos x="3396" y="3778"/>
              </a:cxn>
            </a:cxnLst>
            <a:rect l="0" t="0" r="r" b="b"/>
            <a:pathLst>
              <a:path w="3396" h="3778">
                <a:moveTo>
                  <a:pt x="0" y="0"/>
                </a:moveTo>
                <a:lnTo>
                  <a:pt x="3395" y="3778"/>
                </a:lnTo>
                <a:lnTo>
                  <a:pt x="3396" y="3778"/>
                </a:lnTo>
              </a:path>
            </a:pathLst>
          </a:custGeom>
          <a:noFill/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6" name="Freeform 39"/>
          <p:cNvSpPr>
            <a:spLocks noChangeAspect="1"/>
          </p:cNvSpPr>
          <p:nvPr/>
        </p:nvSpPr>
        <p:spPr bwMode="auto">
          <a:xfrm>
            <a:off x="1321049" y="1474565"/>
            <a:ext cx="139700" cy="138112"/>
          </a:xfrm>
          <a:custGeom>
            <a:avLst/>
            <a:gdLst/>
            <a:ahLst/>
            <a:cxnLst>
              <a:cxn ang="0">
                <a:pos x="503" y="251"/>
              </a:cxn>
              <a:cxn ang="0">
                <a:pos x="429" y="74"/>
              </a:cxn>
              <a:cxn ang="0">
                <a:pos x="252" y="0"/>
              </a:cxn>
              <a:cxn ang="0">
                <a:pos x="74" y="74"/>
              </a:cxn>
              <a:cxn ang="0">
                <a:pos x="0" y="251"/>
              </a:cxn>
              <a:cxn ang="0">
                <a:pos x="74" y="430"/>
              </a:cxn>
              <a:cxn ang="0">
                <a:pos x="252" y="503"/>
              </a:cxn>
              <a:cxn ang="0">
                <a:pos x="429" y="430"/>
              </a:cxn>
              <a:cxn ang="0">
                <a:pos x="503" y="251"/>
              </a:cxn>
              <a:cxn ang="0">
                <a:pos x="504" y="251"/>
              </a:cxn>
            </a:cxnLst>
            <a:rect l="0" t="0" r="r" b="b"/>
            <a:pathLst>
              <a:path w="504" h="503">
                <a:moveTo>
                  <a:pt x="503" y="251"/>
                </a:moveTo>
                <a:lnTo>
                  <a:pt x="429" y="74"/>
                </a:lnTo>
                <a:lnTo>
                  <a:pt x="252" y="0"/>
                </a:lnTo>
                <a:lnTo>
                  <a:pt x="74" y="74"/>
                </a:lnTo>
                <a:lnTo>
                  <a:pt x="0" y="251"/>
                </a:lnTo>
                <a:lnTo>
                  <a:pt x="74" y="430"/>
                </a:lnTo>
                <a:lnTo>
                  <a:pt x="252" y="503"/>
                </a:lnTo>
                <a:lnTo>
                  <a:pt x="429" y="430"/>
                </a:lnTo>
                <a:lnTo>
                  <a:pt x="503" y="251"/>
                </a:lnTo>
                <a:lnTo>
                  <a:pt x="504" y="251"/>
                </a:lnTo>
              </a:path>
            </a:pathLst>
          </a:custGeom>
          <a:solidFill>
            <a:srgbClr val="FF6600"/>
          </a:solidFill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7" name="Freeform 40"/>
          <p:cNvSpPr>
            <a:spLocks noChangeAspect="1"/>
          </p:cNvSpPr>
          <p:nvPr/>
        </p:nvSpPr>
        <p:spPr bwMode="auto">
          <a:xfrm>
            <a:off x="1319461" y="2136552"/>
            <a:ext cx="136525" cy="138113"/>
          </a:xfrm>
          <a:custGeom>
            <a:avLst/>
            <a:gdLst/>
            <a:ahLst/>
            <a:cxnLst>
              <a:cxn ang="0">
                <a:pos x="502" y="251"/>
              </a:cxn>
              <a:cxn ang="0">
                <a:pos x="429" y="74"/>
              </a:cxn>
              <a:cxn ang="0">
                <a:pos x="251" y="0"/>
              </a:cxn>
              <a:cxn ang="0">
                <a:pos x="74" y="74"/>
              </a:cxn>
              <a:cxn ang="0">
                <a:pos x="0" y="251"/>
              </a:cxn>
              <a:cxn ang="0">
                <a:pos x="74" y="430"/>
              </a:cxn>
              <a:cxn ang="0">
                <a:pos x="251" y="503"/>
              </a:cxn>
              <a:cxn ang="0">
                <a:pos x="429" y="430"/>
              </a:cxn>
              <a:cxn ang="0">
                <a:pos x="502" y="251"/>
              </a:cxn>
              <a:cxn ang="0">
                <a:pos x="503" y="251"/>
              </a:cxn>
            </a:cxnLst>
            <a:rect l="0" t="0" r="r" b="b"/>
            <a:pathLst>
              <a:path w="503" h="503">
                <a:moveTo>
                  <a:pt x="502" y="251"/>
                </a:moveTo>
                <a:lnTo>
                  <a:pt x="429" y="74"/>
                </a:lnTo>
                <a:lnTo>
                  <a:pt x="251" y="0"/>
                </a:lnTo>
                <a:lnTo>
                  <a:pt x="74" y="74"/>
                </a:lnTo>
                <a:lnTo>
                  <a:pt x="0" y="251"/>
                </a:lnTo>
                <a:lnTo>
                  <a:pt x="74" y="430"/>
                </a:lnTo>
                <a:lnTo>
                  <a:pt x="251" y="503"/>
                </a:lnTo>
                <a:lnTo>
                  <a:pt x="429" y="430"/>
                </a:lnTo>
                <a:lnTo>
                  <a:pt x="502" y="251"/>
                </a:lnTo>
                <a:lnTo>
                  <a:pt x="503" y="251"/>
                </a:lnTo>
              </a:path>
            </a:pathLst>
          </a:custGeom>
          <a:solidFill>
            <a:srgbClr val="FF6600"/>
          </a:solidFill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8" name="Text Box 41"/>
          <p:cNvSpPr txBox="1">
            <a:spLocks noChangeAspect="1" noChangeArrowheads="1"/>
          </p:cNvSpPr>
          <p:nvPr/>
        </p:nvSpPr>
        <p:spPr bwMode="auto">
          <a:xfrm>
            <a:off x="895599" y="1330102"/>
            <a:ext cx="488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i="1">
                <a:latin typeface="Times New Roman" pitchFamily="18" charset="0"/>
              </a:rPr>
              <a:t>a</a:t>
            </a:r>
            <a:r>
              <a:rPr kumimoji="1" lang="en-US" altLang="zh-CN" sz="2800" i="1"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</a:t>
            </a:r>
            <a:endParaRPr kumimoji="1" lang="en-US" altLang="zh-CN" sz="2800" i="1">
              <a:latin typeface="Times New Roman" pitchFamily="18" charset="0"/>
            </a:endParaRPr>
          </a:p>
        </p:txBody>
      </p:sp>
      <p:sp>
        <p:nvSpPr>
          <p:cNvPr id="29" name="Text Box 42"/>
          <p:cNvSpPr txBox="1">
            <a:spLocks noChangeAspect="1" noChangeArrowheads="1"/>
          </p:cNvSpPr>
          <p:nvPr/>
        </p:nvSpPr>
        <p:spPr bwMode="auto">
          <a:xfrm>
            <a:off x="881311" y="1666652"/>
            <a:ext cx="4873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i="1">
                <a:latin typeface="Times New Roman" pitchFamily="18" charset="0"/>
              </a:rPr>
              <a:t>b</a:t>
            </a:r>
            <a:r>
              <a:rPr kumimoji="1" lang="en-US" altLang="zh-CN" sz="2800" i="1">
                <a:latin typeface="Times New Roman" pitchFamily="18" charset="0"/>
                <a:ea typeface="仿宋_GB2312" pitchFamily="49" charset="-122"/>
                <a:sym typeface="Symbol" pitchFamily="18" charset="2"/>
              </a:rPr>
              <a:t></a:t>
            </a:r>
            <a:endParaRPr kumimoji="1" lang="en-US" altLang="zh-CN" sz="2800" i="1">
              <a:latin typeface="Times New Roman" pitchFamily="18" charset="0"/>
            </a:endParaRPr>
          </a:p>
        </p:txBody>
      </p:sp>
      <p:sp>
        <p:nvSpPr>
          <p:cNvPr id="30" name="Text Box 44"/>
          <p:cNvSpPr txBox="1">
            <a:spLocks noChangeAspect="1" noChangeArrowheads="1"/>
          </p:cNvSpPr>
          <p:nvPr/>
        </p:nvSpPr>
        <p:spPr bwMode="auto">
          <a:xfrm>
            <a:off x="2168774" y="2173065"/>
            <a:ext cx="4873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i="1" dirty="0">
                <a:latin typeface="Times New Roman" pitchFamily="18" charset="0"/>
              </a:rPr>
              <a:t>A</a:t>
            </a:r>
            <a:endParaRPr kumimoji="1" lang="en-US" altLang="zh-CN" sz="2800" i="1" dirty="0"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1" name="Freeform 46"/>
          <p:cNvSpPr>
            <a:spLocks noChangeAspect="1"/>
          </p:cNvSpPr>
          <p:nvPr/>
        </p:nvSpPr>
        <p:spPr bwMode="auto">
          <a:xfrm>
            <a:off x="2260849" y="3149377"/>
            <a:ext cx="138112" cy="138113"/>
          </a:xfrm>
          <a:custGeom>
            <a:avLst/>
            <a:gdLst/>
            <a:ahLst/>
            <a:cxnLst>
              <a:cxn ang="0">
                <a:pos x="503" y="252"/>
              </a:cxn>
              <a:cxn ang="0">
                <a:pos x="429" y="74"/>
              </a:cxn>
              <a:cxn ang="0">
                <a:pos x="252" y="0"/>
              </a:cxn>
              <a:cxn ang="0">
                <a:pos x="74" y="74"/>
              </a:cxn>
              <a:cxn ang="0">
                <a:pos x="0" y="252"/>
              </a:cxn>
              <a:cxn ang="0">
                <a:pos x="74" y="430"/>
              </a:cxn>
              <a:cxn ang="0">
                <a:pos x="252" y="503"/>
              </a:cxn>
              <a:cxn ang="0">
                <a:pos x="429" y="430"/>
              </a:cxn>
              <a:cxn ang="0">
                <a:pos x="503" y="252"/>
              </a:cxn>
              <a:cxn ang="0">
                <a:pos x="504" y="252"/>
              </a:cxn>
            </a:cxnLst>
            <a:rect l="0" t="0" r="r" b="b"/>
            <a:pathLst>
              <a:path w="504" h="503">
                <a:moveTo>
                  <a:pt x="503" y="252"/>
                </a:moveTo>
                <a:lnTo>
                  <a:pt x="429" y="74"/>
                </a:lnTo>
                <a:lnTo>
                  <a:pt x="252" y="0"/>
                </a:lnTo>
                <a:lnTo>
                  <a:pt x="74" y="74"/>
                </a:lnTo>
                <a:lnTo>
                  <a:pt x="0" y="252"/>
                </a:lnTo>
                <a:lnTo>
                  <a:pt x="74" y="430"/>
                </a:lnTo>
                <a:lnTo>
                  <a:pt x="252" y="503"/>
                </a:lnTo>
                <a:lnTo>
                  <a:pt x="429" y="430"/>
                </a:lnTo>
                <a:lnTo>
                  <a:pt x="503" y="252"/>
                </a:lnTo>
                <a:lnTo>
                  <a:pt x="504" y="252"/>
                </a:lnTo>
              </a:path>
            </a:pathLst>
          </a:custGeom>
          <a:gradFill rotWithShape="0">
            <a:gsLst>
              <a:gs pos="0">
                <a:schemeClr val="tx2"/>
              </a:gs>
              <a:gs pos="100000">
                <a:srgbClr val="FF6600"/>
              </a:gs>
            </a:gsLst>
            <a:path path="rect">
              <a:fillToRect l="50000" t="50000" r="50000" b="50000"/>
            </a:path>
          </a:gradFill>
          <a:ln w="9525" cmpd="sng">
            <a:solidFill>
              <a:srgbClr val="FF66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2" name="Freeform 47"/>
          <p:cNvSpPr>
            <a:spLocks noChangeAspect="1"/>
          </p:cNvSpPr>
          <p:nvPr/>
        </p:nvSpPr>
        <p:spPr bwMode="auto">
          <a:xfrm>
            <a:off x="2260849" y="2515965"/>
            <a:ext cx="138112" cy="138112"/>
          </a:xfrm>
          <a:custGeom>
            <a:avLst/>
            <a:gdLst/>
            <a:ahLst/>
            <a:cxnLst>
              <a:cxn ang="0">
                <a:pos x="503" y="251"/>
              </a:cxn>
              <a:cxn ang="0">
                <a:pos x="429" y="74"/>
              </a:cxn>
              <a:cxn ang="0">
                <a:pos x="252" y="0"/>
              </a:cxn>
              <a:cxn ang="0">
                <a:pos x="74" y="74"/>
              </a:cxn>
              <a:cxn ang="0">
                <a:pos x="0" y="251"/>
              </a:cxn>
              <a:cxn ang="0">
                <a:pos x="74" y="429"/>
              </a:cxn>
              <a:cxn ang="0">
                <a:pos x="252" y="503"/>
              </a:cxn>
              <a:cxn ang="0">
                <a:pos x="429" y="429"/>
              </a:cxn>
              <a:cxn ang="0">
                <a:pos x="503" y="251"/>
              </a:cxn>
              <a:cxn ang="0">
                <a:pos x="504" y="251"/>
              </a:cxn>
            </a:cxnLst>
            <a:rect l="0" t="0" r="r" b="b"/>
            <a:pathLst>
              <a:path w="504" h="503">
                <a:moveTo>
                  <a:pt x="503" y="251"/>
                </a:moveTo>
                <a:lnTo>
                  <a:pt x="429" y="74"/>
                </a:lnTo>
                <a:lnTo>
                  <a:pt x="252" y="0"/>
                </a:lnTo>
                <a:lnTo>
                  <a:pt x="74" y="74"/>
                </a:lnTo>
                <a:lnTo>
                  <a:pt x="0" y="251"/>
                </a:lnTo>
                <a:lnTo>
                  <a:pt x="74" y="429"/>
                </a:lnTo>
                <a:lnTo>
                  <a:pt x="252" y="503"/>
                </a:lnTo>
                <a:lnTo>
                  <a:pt x="429" y="429"/>
                </a:lnTo>
                <a:lnTo>
                  <a:pt x="503" y="251"/>
                </a:lnTo>
                <a:lnTo>
                  <a:pt x="504" y="251"/>
                </a:lnTo>
              </a:path>
            </a:pathLst>
          </a:custGeom>
          <a:gradFill rotWithShape="0">
            <a:gsLst>
              <a:gs pos="0">
                <a:schemeClr val="tx1"/>
              </a:gs>
              <a:gs pos="100000">
                <a:srgbClr val="FF6600"/>
              </a:gs>
            </a:gsLst>
            <a:path path="rect">
              <a:fillToRect l="50000" t="50000" r="50000" b="50000"/>
            </a:path>
          </a:gradFill>
          <a:ln w="9525" cmpd="sng">
            <a:solidFill>
              <a:srgbClr val="FF66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3" name="Text Box 48"/>
          <p:cNvSpPr txBox="1">
            <a:spLocks noChangeAspect="1" noChangeArrowheads="1"/>
          </p:cNvSpPr>
          <p:nvPr/>
        </p:nvSpPr>
        <p:spPr bwMode="auto">
          <a:xfrm>
            <a:off x="1859211" y="3096990"/>
            <a:ext cx="4873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i="1">
                <a:latin typeface="Times New Roman" pitchFamily="18" charset="0"/>
              </a:rPr>
              <a:t>B</a:t>
            </a:r>
            <a:endParaRPr kumimoji="1" lang="en-US" altLang="zh-CN" sz="2800" i="1"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34" name="Text Box 57"/>
          <p:cNvSpPr txBox="1">
            <a:spLocks noChangeArrowheads="1"/>
          </p:cNvSpPr>
          <p:nvPr/>
        </p:nvSpPr>
        <p:spPr bwMode="auto">
          <a:xfrm>
            <a:off x="251520" y="5733256"/>
            <a:ext cx="8568952" cy="83099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对于重影点需判别其可见性，并规定将不可见的点加括号。</a:t>
            </a:r>
            <a:endParaRPr lang="en-US" altLang="zh-CN" sz="2400" b="1" dirty="0" smtClean="0"/>
          </a:p>
          <a:p>
            <a:pPr eaLnBrk="0" hangingPunct="0"/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可见性的区分应是</a:t>
            </a:r>
            <a:r>
              <a:rPr lang="zh-CN" altLang="zh-CN" sz="2400" b="1" dirty="0" smtClean="0">
                <a:solidFill>
                  <a:schemeClr val="accent6">
                    <a:lumMod val="75000"/>
                  </a:schemeClr>
                </a:solidFill>
              </a:rPr>
              <a:t>前遮后、上遮下、左遮右</a:t>
            </a:r>
            <a:r>
              <a:rPr lang="zh-CN" altLang="zh-CN" sz="2400" dirty="0" smtClean="0"/>
              <a:t>。</a:t>
            </a:r>
            <a:endParaRPr kumimoji="1" lang="zh-CN" altLang="en-US" sz="2400" dirty="0">
              <a:latin typeface="Complex" pitchFamily="2" charset="0"/>
            </a:endParaRPr>
          </a:p>
        </p:txBody>
      </p:sp>
      <p:sp>
        <p:nvSpPr>
          <p:cNvPr id="35" name="Line 94"/>
          <p:cNvSpPr>
            <a:spLocks noChangeShapeType="1"/>
          </p:cNvSpPr>
          <p:nvPr/>
        </p:nvSpPr>
        <p:spPr bwMode="auto">
          <a:xfrm>
            <a:off x="395536" y="1196752"/>
            <a:ext cx="421005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>
            <a:spAutoFit/>
          </a:bodyPr>
          <a:lstStyle/>
          <a:p>
            <a:endParaRPr lang="zh-CN" altLang="en-US"/>
          </a:p>
        </p:txBody>
      </p:sp>
      <p:sp>
        <p:nvSpPr>
          <p:cNvPr id="104" name="Freeform 47"/>
          <p:cNvSpPr>
            <a:spLocks noChangeAspect="1"/>
          </p:cNvSpPr>
          <p:nvPr/>
        </p:nvSpPr>
        <p:spPr bwMode="auto">
          <a:xfrm flipH="1">
            <a:off x="3811960" y="2612183"/>
            <a:ext cx="144016" cy="144016"/>
          </a:xfrm>
          <a:custGeom>
            <a:avLst/>
            <a:gdLst/>
            <a:ahLst/>
            <a:cxnLst>
              <a:cxn ang="0">
                <a:pos x="503" y="251"/>
              </a:cxn>
              <a:cxn ang="0">
                <a:pos x="429" y="74"/>
              </a:cxn>
              <a:cxn ang="0">
                <a:pos x="252" y="0"/>
              </a:cxn>
              <a:cxn ang="0">
                <a:pos x="74" y="74"/>
              </a:cxn>
              <a:cxn ang="0">
                <a:pos x="0" y="251"/>
              </a:cxn>
              <a:cxn ang="0">
                <a:pos x="74" y="429"/>
              </a:cxn>
              <a:cxn ang="0">
                <a:pos x="252" y="503"/>
              </a:cxn>
              <a:cxn ang="0">
                <a:pos x="429" y="429"/>
              </a:cxn>
              <a:cxn ang="0">
                <a:pos x="503" y="251"/>
              </a:cxn>
              <a:cxn ang="0">
                <a:pos x="504" y="251"/>
              </a:cxn>
            </a:cxnLst>
            <a:rect l="0" t="0" r="r" b="b"/>
            <a:pathLst>
              <a:path w="504" h="503">
                <a:moveTo>
                  <a:pt x="503" y="251"/>
                </a:moveTo>
                <a:lnTo>
                  <a:pt x="429" y="74"/>
                </a:lnTo>
                <a:lnTo>
                  <a:pt x="252" y="0"/>
                </a:lnTo>
                <a:lnTo>
                  <a:pt x="74" y="74"/>
                </a:lnTo>
                <a:lnTo>
                  <a:pt x="0" y="251"/>
                </a:lnTo>
                <a:lnTo>
                  <a:pt x="74" y="429"/>
                </a:lnTo>
                <a:lnTo>
                  <a:pt x="252" y="503"/>
                </a:lnTo>
                <a:lnTo>
                  <a:pt x="429" y="429"/>
                </a:lnTo>
                <a:lnTo>
                  <a:pt x="503" y="251"/>
                </a:lnTo>
                <a:lnTo>
                  <a:pt x="504" y="251"/>
                </a:lnTo>
              </a:path>
            </a:pathLst>
          </a:custGeom>
          <a:gradFill rotWithShape="0">
            <a:gsLst>
              <a:gs pos="0">
                <a:schemeClr val="tx1"/>
              </a:gs>
              <a:gs pos="100000">
                <a:srgbClr val="FF6600"/>
              </a:gs>
            </a:gsLst>
            <a:path path="rect">
              <a:fillToRect l="50000" t="50000" r="50000" b="50000"/>
            </a:path>
          </a:gradFill>
          <a:ln w="9525" cmpd="sng">
            <a:solidFill>
              <a:srgbClr val="FF66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5" name="Freeform 47"/>
          <p:cNvSpPr>
            <a:spLocks noChangeAspect="1"/>
          </p:cNvSpPr>
          <p:nvPr/>
        </p:nvSpPr>
        <p:spPr bwMode="auto">
          <a:xfrm flipH="1" flipV="1">
            <a:off x="4027984" y="2900214"/>
            <a:ext cx="144016" cy="144016"/>
          </a:xfrm>
          <a:custGeom>
            <a:avLst/>
            <a:gdLst/>
            <a:ahLst/>
            <a:cxnLst>
              <a:cxn ang="0">
                <a:pos x="503" y="251"/>
              </a:cxn>
              <a:cxn ang="0">
                <a:pos x="429" y="74"/>
              </a:cxn>
              <a:cxn ang="0">
                <a:pos x="252" y="0"/>
              </a:cxn>
              <a:cxn ang="0">
                <a:pos x="74" y="74"/>
              </a:cxn>
              <a:cxn ang="0">
                <a:pos x="0" y="251"/>
              </a:cxn>
              <a:cxn ang="0">
                <a:pos x="74" y="429"/>
              </a:cxn>
              <a:cxn ang="0">
                <a:pos x="252" y="503"/>
              </a:cxn>
              <a:cxn ang="0">
                <a:pos x="429" y="429"/>
              </a:cxn>
              <a:cxn ang="0">
                <a:pos x="503" y="251"/>
              </a:cxn>
              <a:cxn ang="0">
                <a:pos x="504" y="251"/>
              </a:cxn>
            </a:cxnLst>
            <a:rect l="0" t="0" r="r" b="b"/>
            <a:pathLst>
              <a:path w="504" h="503">
                <a:moveTo>
                  <a:pt x="503" y="251"/>
                </a:moveTo>
                <a:lnTo>
                  <a:pt x="429" y="74"/>
                </a:lnTo>
                <a:lnTo>
                  <a:pt x="252" y="0"/>
                </a:lnTo>
                <a:lnTo>
                  <a:pt x="74" y="74"/>
                </a:lnTo>
                <a:lnTo>
                  <a:pt x="0" y="251"/>
                </a:lnTo>
                <a:lnTo>
                  <a:pt x="74" y="429"/>
                </a:lnTo>
                <a:lnTo>
                  <a:pt x="252" y="503"/>
                </a:lnTo>
                <a:lnTo>
                  <a:pt x="429" y="429"/>
                </a:lnTo>
                <a:lnTo>
                  <a:pt x="503" y="251"/>
                </a:lnTo>
                <a:lnTo>
                  <a:pt x="504" y="251"/>
                </a:lnTo>
              </a:path>
            </a:pathLst>
          </a:custGeom>
          <a:gradFill rotWithShape="0">
            <a:gsLst>
              <a:gs pos="0">
                <a:schemeClr val="tx1"/>
              </a:gs>
              <a:gs pos="100000">
                <a:srgbClr val="FF6600"/>
              </a:gs>
            </a:gsLst>
            <a:path path="rect">
              <a:fillToRect l="50000" t="50000" r="50000" b="50000"/>
            </a:path>
          </a:gradFill>
          <a:ln w="9525" cmpd="sng">
            <a:solidFill>
              <a:srgbClr val="FF66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06" name="Text Box 44"/>
          <p:cNvSpPr txBox="1">
            <a:spLocks noChangeAspect="1" noChangeArrowheads="1"/>
          </p:cNvSpPr>
          <p:nvPr/>
        </p:nvSpPr>
        <p:spPr bwMode="auto">
          <a:xfrm>
            <a:off x="3811960" y="2180134"/>
            <a:ext cx="4873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i="1" dirty="0" smtClean="0">
                <a:latin typeface="Times New Roman" pitchFamily="18" charset="0"/>
                <a:ea typeface="隶书" pitchFamily="49" charset="-122"/>
              </a:rPr>
              <a:t>C</a:t>
            </a:r>
            <a:endParaRPr kumimoji="1" lang="en-US" altLang="zh-CN" sz="2800" i="1" dirty="0"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07" name="Text Box 44"/>
          <p:cNvSpPr txBox="1">
            <a:spLocks noChangeAspect="1" noChangeArrowheads="1"/>
          </p:cNvSpPr>
          <p:nvPr/>
        </p:nvSpPr>
        <p:spPr bwMode="auto">
          <a:xfrm>
            <a:off x="4099992" y="2756198"/>
            <a:ext cx="487362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en-US" altLang="zh-CN" sz="2800" i="1" dirty="0" smtClean="0">
                <a:latin typeface="Times New Roman" pitchFamily="18" charset="0"/>
              </a:rPr>
              <a:t>D</a:t>
            </a:r>
            <a:endParaRPr kumimoji="1" lang="en-US" altLang="zh-CN" sz="2800" i="1" dirty="0">
              <a:latin typeface="Times New Roman" pitchFamily="18" charset="0"/>
              <a:ea typeface="隶书" pitchFamily="49" charset="-122"/>
            </a:endParaRPr>
          </a:p>
        </p:txBody>
      </p:sp>
      <p:sp>
        <p:nvSpPr>
          <p:cNvPr id="108" name="矩形 107"/>
          <p:cNvSpPr/>
          <p:nvPr/>
        </p:nvSpPr>
        <p:spPr>
          <a:xfrm>
            <a:off x="4932040" y="1628800"/>
            <a:ext cx="42119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kumimoji="1" lang="zh-CN" altLang="en-US" sz="2000" dirty="0" smtClean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若两点位于同一条垂直某</a:t>
            </a:r>
            <a:endParaRPr kumimoji="1" lang="en-US" altLang="zh-CN" sz="2400" b="1" dirty="0" smtClean="0">
              <a:latin typeface="楷体_GB2312" pitchFamily="49" charset="-122"/>
              <a:ea typeface="楷体_GB2312" pitchFamily="49" charset="-122"/>
            </a:endParaRPr>
          </a:p>
          <a:p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投影面的投射线上，则这两点在该投影面上的投影重合，这两点称为该投影面的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重影点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utoUpdateAnimBg="0"/>
      <p:bldP spid="34" grpId="0" animBg="1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51520" y="188640"/>
            <a:ext cx="9144000" cy="1125538"/>
          </a:xfrm>
          <a:prstGeom prst="rect">
            <a:avLst/>
          </a:prstGeom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 smtClean="0">
                <a:latin typeface="宋体" pitchFamily="2" charset="-122"/>
              </a:rPr>
              <a:t>例：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已知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点在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B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点之前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5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毫米，之上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9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毫米，之右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8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毫米，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宋体" pitchFamily="2" charset="-122"/>
              <a:ea typeface="+mn-ea"/>
              <a:cs typeface="+mn-cs"/>
            </a:endParaRPr>
          </a:p>
          <a:p>
            <a:pPr marL="342900" indent="-342900">
              <a:spcBef>
                <a:spcPct val="20000"/>
              </a:spcBef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    求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A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n-ea"/>
                <a:cs typeface="+mn-cs"/>
              </a:rPr>
              <a:t>点的投影。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itchFamily="2" charset="-122"/>
              <a:ea typeface="+mn-ea"/>
              <a:cs typeface="+mn-cs"/>
            </a:endParaRPr>
          </a:p>
        </p:txBody>
      </p:sp>
      <p:sp>
        <p:nvSpPr>
          <p:cNvPr id="3" name="Line 3"/>
          <p:cNvSpPr>
            <a:spLocks noChangeShapeType="1"/>
          </p:cNvSpPr>
          <p:nvPr/>
        </p:nvSpPr>
        <p:spPr bwMode="auto">
          <a:xfrm>
            <a:off x="4319588" y="3844925"/>
            <a:ext cx="2981325" cy="260032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827088" y="980728"/>
            <a:ext cx="7037387" cy="5877272"/>
            <a:chOff x="517" y="217"/>
            <a:chExt cx="4433" cy="3827"/>
          </a:xfrm>
        </p:grpSpPr>
        <p:sp>
          <p:nvSpPr>
            <p:cNvPr id="5" name="Line 5"/>
            <p:cNvSpPr>
              <a:spLocks noChangeShapeType="1"/>
            </p:cNvSpPr>
            <p:nvPr/>
          </p:nvSpPr>
          <p:spPr bwMode="auto">
            <a:xfrm flipV="1">
              <a:off x="3657" y="1809"/>
              <a:ext cx="0" cy="114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>
              <a:off x="1032" y="1809"/>
              <a:ext cx="0" cy="114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1032" y="2954"/>
              <a:ext cx="26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1032" y="1809"/>
              <a:ext cx="262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517" y="1795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X</a:t>
              </a: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2486" y="217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Z</a:t>
              </a:r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4416" y="1843"/>
              <a:ext cx="53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Y</a:t>
              </a:r>
              <a:r>
                <a:rPr lang="en-US" altLang="zh-CN" sz="200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W</a:t>
              </a:r>
              <a:endParaRPr lang="en-US" altLang="zh-CN" sz="2800">
                <a:solidFill>
                  <a:schemeClr val="tx1"/>
                </a:solidFill>
                <a:latin typeface="Simplex" pitchFamily="2" charset="0"/>
                <a:ea typeface="仿宋_GB2312" pitchFamily="49" charset="-122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2256" y="3696"/>
              <a:ext cx="53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Y</a:t>
              </a:r>
              <a:r>
                <a:rPr lang="en-US" altLang="zh-CN" sz="200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H</a:t>
              </a:r>
              <a:endParaRPr lang="en-US" altLang="zh-CN" sz="2800">
                <a:solidFill>
                  <a:schemeClr val="tx1"/>
                </a:solidFill>
                <a:latin typeface="Simplex" pitchFamily="2" charset="0"/>
                <a:ea typeface="仿宋_GB2312" pitchFamily="49" charset="-122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2470" y="1833"/>
              <a:ext cx="2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O</a:t>
              </a:r>
              <a:endParaRPr lang="en-US" altLang="zh-CN" sz="2800" b="0">
                <a:solidFill>
                  <a:schemeClr val="tx1"/>
                </a:solidFill>
                <a:latin typeface="Simplex" pitchFamily="2" charset="0"/>
              </a:endParaRPr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955" y="2887"/>
              <a:ext cx="154" cy="134"/>
            </a:xfrm>
            <a:prstGeom prst="ellipse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Oval 15"/>
            <p:cNvSpPr>
              <a:spLocks noChangeArrowheads="1"/>
            </p:cNvSpPr>
            <p:nvPr/>
          </p:nvSpPr>
          <p:spPr bwMode="auto">
            <a:xfrm>
              <a:off x="955" y="1741"/>
              <a:ext cx="154" cy="135"/>
            </a:xfrm>
            <a:prstGeom prst="ellipse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Oval 16"/>
            <p:cNvSpPr>
              <a:spLocks noChangeArrowheads="1"/>
            </p:cNvSpPr>
            <p:nvPr/>
          </p:nvSpPr>
          <p:spPr bwMode="auto">
            <a:xfrm>
              <a:off x="3580" y="1741"/>
              <a:ext cx="154" cy="135"/>
            </a:xfrm>
            <a:prstGeom prst="ellipse">
              <a:avLst/>
            </a:prstGeom>
            <a:solidFill>
              <a:srgbClr val="FF66CC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868" y="1459"/>
              <a:ext cx="30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b'</a:t>
              </a: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763" y="2899"/>
              <a:ext cx="25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b</a:t>
              </a:r>
              <a:endParaRPr lang="en-US" altLang="zh-CN" sz="2800" b="0">
                <a:solidFill>
                  <a:schemeClr val="tx1"/>
                </a:solidFill>
                <a:latin typeface="Simplex" pitchFamily="2" charset="0"/>
              </a:endParaRP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3408" y="1459"/>
              <a:ext cx="66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b"</a:t>
              </a:r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>
              <a:off x="552" y="2148"/>
              <a:ext cx="4344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V="1">
              <a:off x="2724" y="252"/>
              <a:ext cx="0" cy="37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" name="Text Box 23"/>
          <p:cNvSpPr txBox="1">
            <a:spLocks noChangeArrowheads="1"/>
          </p:cNvSpPr>
          <p:nvPr/>
        </p:nvSpPr>
        <p:spPr bwMode="auto">
          <a:xfrm>
            <a:off x="2123728" y="2852936"/>
            <a:ext cx="432048" cy="52322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Simplex" pitchFamily="2" charset="0"/>
              </a:rPr>
              <a:t>8</a:t>
            </a:r>
          </a:p>
        </p:txBody>
      </p:sp>
      <p:sp>
        <p:nvSpPr>
          <p:cNvPr id="25" name="Line 25"/>
          <p:cNvSpPr>
            <a:spLocks noChangeShapeType="1"/>
          </p:cNvSpPr>
          <p:nvPr/>
        </p:nvSpPr>
        <p:spPr bwMode="auto">
          <a:xfrm>
            <a:off x="2971800" y="5983288"/>
            <a:ext cx="3798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Line 26"/>
          <p:cNvSpPr>
            <a:spLocks noChangeShapeType="1"/>
          </p:cNvSpPr>
          <p:nvPr/>
        </p:nvSpPr>
        <p:spPr bwMode="auto">
          <a:xfrm flipV="1">
            <a:off x="6770688" y="1919288"/>
            <a:ext cx="0" cy="40640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Line 27"/>
          <p:cNvSpPr>
            <a:spLocks noChangeShapeType="1"/>
          </p:cNvSpPr>
          <p:nvPr/>
        </p:nvSpPr>
        <p:spPr bwMode="auto">
          <a:xfrm>
            <a:off x="2971800" y="1919288"/>
            <a:ext cx="37988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8" name="Group 28"/>
          <p:cNvGrpSpPr>
            <a:grpSpLocks/>
          </p:cNvGrpSpPr>
          <p:nvPr/>
        </p:nvGrpSpPr>
        <p:grpSpPr bwMode="auto">
          <a:xfrm>
            <a:off x="2652713" y="1428750"/>
            <a:ext cx="530225" cy="596900"/>
            <a:chOff x="1680" y="624"/>
            <a:chExt cx="334" cy="376"/>
          </a:xfrm>
        </p:grpSpPr>
        <p:sp>
          <p:nvSpPr>
            <p:cNvPr id="29" name="Oval 29"/>
            <p:cNvSpPr>
              <a:spLocks noChangeArrowheads="1"/>
            </p:cNvSpPr>
            <p:nvPr/>
          </p:nvSpPr>
          <p:spPr bwMode="auto">
            <a:xfrm>
              <a:off x="1804" y="866"/>
              <a:ext cx="154" cy="13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1680" y="624"/>
              <a:ext cx="33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 dirty="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a'</a:t>
              </a:r>
            </a:p>
          </p:txBody>
        </p:sp>
      </p:grpSp>
      <p:grpSp>
        <p:nvGrpSpPr>
          <p:cNvPr id="31" name="Group 31"/>
          <p:cNvGrpSpPr>
            <a:grpSpLocks/>
          </p:cNvGrpSpPr>
          <p:nvPr/>
        </p:nvGrpSpPr>
        <p:grpSpPr bwMode="auto">
          <a:xfrm>
            <a:off x="6538913" y="1428750"/>
            <a:ext cx="604837" cy="596900"/>
            <a:chOff x="4128" y="624"/>
            <a:chExt cx="381" cy="376"/>
          </a:xfrm>
        </p:grpSpPr>
        <p:sp>
          <p:nvSpPr>
            <p:cNvPr id="32" name="Oval 32"/>
            <p:cNvSpPr>
              <a:spLocks noChangeArrowheads="1"/>
            </p:cNvSpPr>
            <p:nvPr/>
          </p:nvSpPr>
          <p:spPr bwMode="auto">
            <a:xfrm>
              <a:off x="4197" y="866"/>
              <a:ext cx="155" cy="13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Text Box 33"/>
            <p:cNvSpPr txBox="1">
              <a:spLocks noChangeArrowheads="1"/>
            </p:cNvSpPr>
            <p:nvPr/>
          </p:nvSpPr>
          <p:spPr bwMode="auto">
            <a:xfrm>
              <a:off x="4128" y="624"/>
              <a:ext cx="38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a"</a:t>
              </a:r>
            </a:p>
          </p:txBody>
        </p:sp>
      </p:grpSp>
      <p:grpSp>
        <p:nvGrpSpPr>
          <p:cNvPr id="34" name="Group 34"/>
          <p:cNvGrpSpPr>
            <a:grpSpLocks/>
          </p:cNvGrpSpPr>
          <p:nvPr/>
        </p:nvGrpSpPr>
        <p:grpSpPr bwMode="auto">
          <a:xfrm>
            <a:off x="2652713" y="5876925"/>
            <a:ext cx="441325" cy="642938"/>
            <a:chOff x="1680" y="3426"/>
            <a:chExt cx="278" cy="405"/>
          </a:xfrm>
        </p:grpSpPr>
        <p:sp>
          <p:nvSpPr>
            <p:cNvPr id="35" name="Oval 35"/>
            <p:cNvSpPr>
              <a:spLocks noChangeArrowheads="1"/>
            </p:cNvSpPr>
            <p:nvPr/>
          </p:nvSpPr>
          <p:spPr bwMode="auto">
            <a:xfrm>
              <a:off x="1804" y="3426"/>
              <a:ext cx="154" cy="134"/>
            </a:xfrm>
            <a:prstGeom prst="ellipse">
              <a:avLst/>
            </a:prstGeom>
            <a:solidFill>
              <a:schemeClr val="accent2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Text Box 36"/>
            <p:cNvSpPr txBox="1">
              <a:spLocks noChangeArrowheads="1"/>
            </p:cNvSpPr>
            <p:nvPr/>
          </p:nvSpPr>
          <p:spPr bwMode="auto">
            <a:xfrm>
              <a:off x="1680" y="3504"/>
              <a:ext cx="26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altLang="zh-CN" sz="2800">
                  <a:solidFill>
                    <a:schemeClr val="tx1"/>
                  </a:solidFill>
                  <a:latin typeface="Simplex" pitchFamily="2" charset="0"/>
                  <a:ea typeface="仿宋_GB2312" pitchFamily="49" charset="-122"/>
                </a:rPr>
                <a:t>a</a:t>
              </a:r>
              <a:endParaRPr lang="en-US" altLang="zh-CN" sz="2800" b="0">
                <a:solidFill>
                  <a:schemeClr val="tx1"/>
                </a:solidFill>
                <a:latin typeface="Simplex" pitchFamily="2" charset="0"/>
              </a:endParaRPr>
            </a:p>
          </p:txBody>
        </p:sp>
      </p:grpSp>
      <p:sp>
        <p:nvSpPr>
          <p:cNvPr id="37" name="Line 37"/>
          <p:cNvSpPr>
            <a:spLocks noChangeShapeType="1"/>
          </p:cNvSpPr>
          <p:nvPr/>
        </p:nvSpPr>
        <p:spPr bwMode="auto">
          <a:xfrm>
            <a:off x="2971800" y="1919288"/>
            <a:ext cx="0" cy="40814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Rectangle 38"/>
          <p:cNvSpPr txBox="1">
            <a:spLocks noChangeArrowheads="1"/>
          </p:cNvSpPr>
          <p:nvPr/>
        </p:nvSpPr>
        <p:spPr>
          <a:xfrm>
            <a:off x="0" y="0"/>
            <a:ext cx="1352550" cy="620713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宋体" pitchFamily="2" charset="-122"/>
              <a:ea typeface="+mj-ea"/>
              <a:cs typeface="+mj-cs"/>
            </a:endParaRPr>
          </a:p>
        </p:txBody>
      </p:sp>
      <p:sp>
        <p:nvSpPr>
          <p:cNvPr id="39" name="Rectangle 39"/>
          <p:cNvSpPr>
            <a:spLocks noChangeArrowheads="1"/>
          </p:cNvSpPr>
          <p:nvPr/>
        </p:nvSpPr>
        <p:spPr bwMode="auto">
          <a:xfrm>
            <a:off x="1774825" y="115093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 eaLnBrk="0" hangingPunct="0"/>
            <a:endParaRPr lang="zh-CN" altLang="zh-CN" sz="2800">
              <a:solidFill>
                <a:schemeClr val="accent2"/>
              </a:solidFill>
            </a:endParaRPr>
          </a:p>
        </p:txBody>
      </p:sp>
      <p:sp>
        <p:nvSpPr>
          <p:cNvPr id="42" name="Text Box 23"/>
          <p:cNvSpPr txBox="1">
            <a:spLocks noChangeArrowheads="1"/>
          </p:cNvSpPr>
          <p:nvPr/>
        </p:nvSpPr>
        <p:spPr bwMode="auto">
          <a:xfrm>
            <a:off x="3059832" y="2348880"/>
            <a:ext cx="432048" cy="52322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 smtClean="0">
                <a:solidFill>
                  <a:srgbClr val="FF0000"/>
                </a:solidFill>
                <a:latin typeface="Simplex" pitchFamily="2" charset="0"/>
              </a:rPr>
              <a:t>9</a:t>
            </a:r>
            <a:endParaRPr lang="en-US" altLang="zh-CN" sz="2800" dirty="0">
              <a:solidFill>
                <a:srgbClr val="FF0000"/>
              </a:solidFill>
              <a:latin typeface="Simplex" pitchFamily="2" charset="0"/>
            </a:endParaRPr>
          </a:p>
        </p:txBody>
      </p:sp>
      <p:sp>
        <p:nvSpPr>
          <p:cNvPr id="43" name="Text Box 22"/>
          <p:cNvSpPr txBox="1">
            <a:spLocks noChangeArrowheads="1"/>
          </p:cNvSpPr>
          <p:nvPr/>
        </p:nvSpPr>
        <p:spPr bwMode="auto">
          <a:xfrm>
            <a:off x="3079638" y="5294963"/>
            <a:ext cx="303288" cy="52322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Simplex" pitchFamily="2" charset="0"/>
              </a:rPr>
              <a:t>5</a:t>
            </a:r>
          </a:p>
        </p:txBody>
      </p:sp>
      <p:sp>
        <p:nvSpPr>
          <p:cNvPr id="44" name="Text Box 22"/>
          <p:cNvSpPr txBox="1">
            <a:spLocks noChangeArrowheads="1"/>
          </p:cNvSpPr>
          <p:nvPr/>
        </p:nvSpPr>
        <p:spPr bwMode="auto">
          <a:xfrm>
            <a:off x="6175982" y="3998819"/>
            <a:ext cx="303288" cy="523220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Simplex" pitchFamily="2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  <p:bldLst>
      <p:bldP spid="3" grpId="0" build="p" autoUpdateAnimBg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7744" y="404664"/>
            <a:ext cx="468052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四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直线的投影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3" name="Group 66"/>
          <p:cNvGrpSpPr>
            <a:grpSpLocks/>
          </p:cNvGrpSpPr>
          <p:nvPr/>
        </p:nvGrpSpPr>
        <p:grpSpPr bwMode="auto">
          <a:xfrm>
            <a:off x="2339752" y="1772816"/>
            <a:ext cx="5472608" cy="2808312"/>
            <a:chOff x="676" y="590"/>
            <a:chExt cx="3696" cy="1981"/>
          </a:xfrm>
        </p:grpSpPr>
        <p:sp>
          <p:nvSpPr>
            <p:cNvPr id="4" name="AutoShape 30"/>
            <p:cNvSpPr>
              <a:spLocks noChangeArrowheads="1"/>
            </p:cNvSpPr>
            <p:nvPr/>
          </p:nvSpPr>
          <p:spPr bwMode="auto">
            <a:xfrm>
              <a:off x="676" y="1755"/>
              <a:ext cx="3696" cy="777"/>
            </a:xfrm>
            <a:prstGeom prst="parallelogram">
              <a:avLst>
                <a:gd name="adj" fmla="val 79764"/>
              </a:avLst>
            </a:prstGeom>
            <a:solidFill>
              <a:srgbClr val="CCECFF"/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 algn="ctr">
                <a:defRPr/>
              </a:pPr>
              <a:endParaRPr kumimoji="0" lang="zh-CN" altLang="zh-CN" sz="2800" b="1">
                <a:ea typeface="宋体" pitchFamily="2" charset="-122"/>
              </a:endParaRPr>
            </a:p>
          </p:txBody>
        </p:sp>
        <p:sp>
          <p:nvSpPr>
            <p:cNvPr id="5" name="Line 31"/>
            <p:cNvSpPr>
              <a:spLocks noChangeShapeType="1"/>
            </p:cNvSpPr>
            <p:nvPr/>
          </p:nvSpPr>
          <p:spPr bwMode="auto">
            <a:xfrm flipV="1">
              <a:off x="1054" y="1020"/>
              <a:ext cx="928" cy="363"/>
            </a:xfrm>
            <a:prstGeom prst="lin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32"/>
            <p:cNvSpPr>
              <a:spLocks noChangeShapeType="1"/>
            </p:cNvSpPr>
            <p:nvPr/>
          </p:nvSpPr>
          <p:spPr bwMode="auto">
            <a:xfrm>
              <a:off x="1982" y="1020"/>
              <a:ext cx="0" cy="8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33"/>
            <p:cNvSpPr>
              <a:spLocks noChangeShapeType="1"/>
            </p:cNvSpPr>
            <p:nvPr/>
          </p:nvSpPr>
          <p:spPr bwMode="auto">
            <a:xfrm>
              <a:off x="1056" y="1378"/>
              <a:ext cx="0" cy="8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34"/>
            <p:cNvSpPr>
              <a:spLocks noChangeShapeType="1"/>
            </p:cNvSpPr>
            <p:nvPr/>
          </p:nvSpPr>
          <p:spPr bwMode="auto">
            <a:xfrm flipV="1">
              <a:off x="1046" y="1879"/>
              <a:ext cx="937" cy="381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35"/>
            <p:cNvSpPr>
              <a:spLocks noChangeShapeType="1"/>
            </p:cNvSpPr>
            <p:nvPr/>
          </p:nvSpPr>
          <p:spPr bwMode="auto">
            <a:xfrm>
              <a:off x="2472" y="802"/>
              <a:ext cx="0" cy="763"/>
            </a:xfrm>
            <a:prstGeom prst="lin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36"/>
            <p:cNvSpPr>
              <a:spLocks noChangeShapeType="1"/>
            </p:cNvSpPr>
            <p:nvPr/>
          </p:nvSpPr>
          <p:spPr bwMode="auto">
            <a:xfrm>
              <a:off x="2472" y="1565"/>
              <a:ext cx="0" cy="49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Oval 37"/>
            <p:cNvSpPr>
              <a:spLocks noChangeArrowheads="1"/>
            </p:cNvSpPr>
            <p:nvPr/>
          </p:nvSpPr>
          <p:spPr bwMode="auto">
            <a:xfrm>
              <a:off x="2418" y="2055"/>
              <a:ext cx="91" cy="91"/>
            </a:xfrm>
            <a:prstGeom prst="ellipse">
              <a:avLst/>
            </a:prstGeom>
            <a:solidFill>
              <a:srgbClr val="333399"/>
            </a:solidFill>
            <a:ln w="952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lang="zh-CN" altLang="zh-CN">
                <a:solidFill>
                  <a:schemeClr val="accent2"/>
                </a:solidFill>
              </a:endParaRPr>
            </a:p>
          </p:txBody>
        </p:sp>
        <p:sp>
          <p:nvSpPr>
            <p:cNvPr id="12" name="Line 38"/>
            <p:cNvSpPr>
              <a:spLocks noChangeShapeType="1"/>
            </p:cNvSpPr>
            <p:nvPr/>
          </p:nvSpPr>
          <p:spPr bwMode="auto">
            <a:xfrm flipV="1">
              <a:off x="2997" y="1906"/>
              <a:ext cx="978" cy="402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39"/>
            <p:cNvSpPr>
              <a:spLocks noChangeShapeType="1"/>
            </p:cNvSpPr>
            <p:nvPr/>
          </p:nvSpPr>
          <p:spPr bwMode="auto">
            <a:xfrm flipV="1">
              <a:off x="3981" y="711"/>
              <a:ext cx="0" cy="121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40"/>
            <p:cNvSpPr>
              <a:spLocks noChangeShapeType="1"/>
            </p:cNvSpPr>
            <p:nvPr/>
          </p:nvSpPr>
          <p:spPr bwMode="auto">
            <a:xfrm flipH="1">
              <a:off x="2989" y="706"/>
              <a:ext cx="990" cy="791"/>
            </a:xfrm>
            <a:prstGeom prst="line">
              <a:avLst/>
            </a:prstGeom>
            <a:noFill/>
            <a:ln w="38100">
              <a:solidFill>
                <a:srgbClr val="00206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41"/>
            <p:cNvSpPr>
              <a:spLocks noChangeShapeType="1"/>
            </p:cNvSpPr>
            <p:nvPr/>
          </p:nvSpPr>
          <p:spPr bwMode="auto">
            <a:xfrm>
              <a:off x="2997" y="1498"/>
              <a:ext cx="3" cy="827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42"/>
            <p:cNvSpPr>
              <a:spLocks noChangeShapeType="1"/>
            </p:cNvSpPr>
            <p:nvPr/>
          </p:nvSpPr>
          <p:spPr bwMode="auto">
            <a:xfrm flipV="1">
              <a:off x="2986" y="1161"/>
              <a:ext cx="999" cy="34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Text Box 43"/>
            <p:cNvSpPr txBox="1">
              <a:spLocks noChangeArrowheads="1"/>
            </p:cNvSpPr>
            <p:nvPr/>
          </p:nvSpPr>
          <p:spPr bwMode="auto">
            <a:xfrm>
              <a:off x="742" y="1112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altLang="zh-CN" sz="2800" b="1">
                  <a:solidFill>
                    <a:schemeClr val="bg1"/>
                  </a:solidFill>
                  <a:ea typeface="宋体" pitchFamily="2" charset="-122"/>
                </a:rPr>
                <a:t>A</a:t>
              </a:r>
            </a:p>
          </p:txBody>
        </p:sp>
        <p:sp>
          <p:nvSpPr>
            <p:cNvPr id="18" name="Text Box 44"/>
            <p:cNvSpPr txBox="1">
              <a:spLocks noChangeArrowheads="1"/>
            </p:cNvSpPr>
            <p:nvPr/>
          </p:nvSpPr>
          <p:spPr bwMode="auto">
            <a:xfrm>
              <a:off x="1979" y="752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altLang="zh-CN" sz="2800" b="1">
                  <a:solidFill>
                    <a:schemeClr val="bg1"/>
                  </a:solidFill>
                  <a:ea typeface="宋体" pitchFamily="2" charset="-122"/>
                </a:rPr>
                <a:t>B</a:t>
              </a:r>
            </a:p>
          </p:txBody>
        </p:sp>
        <p:sp>
          <p:nvSpPr>
            <p:cNvPr id="19" name="Text Box 45"/>
            <p:cNvSpPr txBox="1">
              <a:spLocks noChangeArrowheads="1"/>
            </p:cNvSpPr>
            <p:nvPr/>
          </p:nvSpPr>
          <p:spPr bwMode="auto">
            <a:xfrm>
              <a:off x="2487" y="683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altLang="zh-CN" sz="2800" b="1">
                  <a:solidFill>
                    <a:schemeClr val="bg1"/>
                  </a:solidFill>
                  <a:ea typeface="宋体" pitchFamily="2" charset="-122"/>
                </a:rPr>
                <a:t>A</a:t>
              </a:r>
            </a:p>
          </p:txBody>
        </p:sp>
        <p:sp>
          <p:nvSpPr>
            <p:cNvPr id="20" name="Text Box 46"/>
            <p:cNvSpPr txBox="1">
              <a:spLocks noChangeArrowheads="1"/>
            </p:cNvSpPr>
            <p:nvPr/>
          </p:nvSpPr>
          <p:spPr bwMode="auto">
            <a:xfrm>
              <a:off x="2487" y="1337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altLang="zh-CN" sz="2800" b="1">
                  <a:solidFill>
                    <a:schemeClr val="bg1"/>
                  </a:solidFill>
                  <a:ea typeface="宋体" pitchFamily="2" charset="-122"/>
                </a:rPr>
                <a:t>B</a:t>
              </a:r>
            </a:p>
          </p:txBody>
        </p:sp>
        <p:sp>
          <p:nvSpPr>
            <p:cNvPr id="21" name="Text Box 47"/>
            <p:cNvSpPr txBox="1">
              <a:spLocks noChangeArrowheads="1"/>
            </p:cNvSpPr>
            <p:nvPr/>
          </p:nvSpPr>
          <p:spPr bwMode="auto">
            <a:xfrm>
              <a:off x="2788" y="1174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altLang="zh-CN" sz="2800" b="1">
                  <a:solidFill>
                    <a:schemeClr val="bg1"/>
                  </a:solidFill>
                  <a:ea typeface="宋体" pitchFamily="2" charset="-122"/>
                </a:rPr>
                <a:t>A</a:t>
              </a:r>
            </a:p>
          </p:txBody>
        </p:sp>
        <p:sp>
          <p:nvSpPr>
            <p:cNvPr id="22" name="Text Box 48"/>
            <p:cNvSpPr txBox="1">
              <a:spLocks noChangeArrowheads="1"/>
            </p:cNvSpPr>
            <p:nvPr/>
          </p:nvSpPr>
          <p:spPr bwMode="auto">
            <a:xfrm>
              <a:off x="3985" y="590"/>
              <a:ext cx="26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altLang="zh-CN" sz="2800" b="1">
                  <a:solidFill>
                    <a:schemeClr val="bg1"/>
                  </a:solidFill>
                  <a:ea typeface="宋体" pitchFamily="2" charset="-122"/>
                </a:rPr>
                <a:t>B</a:t>
              </a:r>
            </a:p>
          </p:txBody>
        </p:sp>
        <p:sp>
          <p:nvSpPr>
            <p:cNvPr id="23" name="Text Box 49"/>
            <p:cNvSpPr txBox="1">
              <a:spLocks noChangeArrowheads="1"/>
            </p:cNvSpPr>
            <p:nvPr/>
          </p:nvSpPr>
          <p:spPr bwMode="auto">
            <a:xfrm>
              <a:off x="923" y="2173"/>
              <a:ext cx="2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altLang="zh-CN" sz="2800" b="1">
                  <a:solidFill>
                    <a:srgbClr val="333399"/>
                  </a:solidFill>
                  <a:ea typeface="宋体" pitchFamily="2" charset="-122"/>
                </a:rPr>
                <a:t> a</a:t>
              </a:r>
            </a:p>
          </p:txBody>
        </p:sp>
        <p:sp>
          <p:nvSpPr>
            <p:cNvPr id="24" name="Text Box 50"/>
            <p:cNvSpPr txBox="1">
              <a:spLocks noChangeArrowheads="1"/>
            </p:cNvSpPr>
            <p:nvPr/>
          </p:nvSpPr>
          <p:spPr bwMode="auto">
            <a:xfrm>
              <a:off x="1906" y="1865"/>
              <a:ext cx="24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altLang="zh-CN" sz="2800" b="1">
                  <a:solidFill>
                    <a:srgbClr val="333399"/>
                  </a:solidFill>
                  <a:ea typeface="宋体" pitchFamily="2" charset="-122"/>
                </a:rPr>
                <a:t>b</a:t>
              </a:r>
            </a:p>
          </p:txBody>
        </p:sp>
        <p:sp>
          <p:nvSpPr>
            <p:cNvPr id="25" name="Text Box 51"/>
            <p:cNvSpPr txBox="1">
              <a:spLocks noChangeArrowheads="1"/>
            </p:cNvSpPr>
            <p:nvPr/>
          </p:nvSpPr>
          <p:spPr bwMode="auto">
            <a:xfrm>
              <a:off x="2171" y="2073"/>
              <a:ext cx="6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0" lang="en-US" altLang="zh-CN" sz="2800" b="1">
                  <a:solidFill>
                    <a:srgbClr val="333399"/>
                  </a:solidFill>
                  <a:ea typeface="宋体" pitchFamily="2" charset="-122"/>
                </a:rPr>
                <a:t>a </a:t>
              </a:r>
              <a:r>
                <a:rPr kumimoji="0" lang="en-US" altLang="zh-CN" sz="2800" b="1">
                  <a:solidFill>
                    <a:srgbClr val="333399"/>
                  </a:solidFill>
                  <a:ea typeface="宋体" pitchFamily="2" charset="-122"/>
                  <a:sym typeface="Symbol" pitchFamily="18" charset="2"/>
                </a:rPr>
                <a:t> </a:t>
              </a:r>
              <a:r>
                <a:rPr kumimoji="0" lang="en-US" altLang="zh-CN" sz="2800" b="1">
                  <a:solidFill>
                    <a:srgbClr val="333399"/>
                  </a:solidFill>
                  <a:ea typeface="宋体" pitchFamily="2" charset="-122"/>
                </a:rPr>
                <a:t>b</a:t>
              </a:r>
            </a:p>
          </p:txBody>
        </p:sp>
        <p:sp>
          <p:nvSpPr>
            <p:cNvPr id="26" name="Text Box 52"/>
            <p:cNvSpPr txBox="1">
              <a:spLocks noChangeArrowheads="1"/>
            </p:cNvSpPr>
            <p:nvPr/>
          </p:nvSpPr>
          <p:spPr bwMode="auto">
            <a:xfrm>
              <a:off x="2778" y="2119"/>
              <a:ext cx="22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altLang="zh-CN" sz="2800" b="1">
                  <a:solidFill>
                    <a:srgbClr val="333399"/>
                  </a:solidFill>
                  <a:ea typeface="宋体" pitchFamily="2" charset="-122"/>
                </a:rPr>
                <a:t>a</a:t>
              </a:r>
            </a:p>
          </p:txBody>
        </p:sp>
        <p:sp>
          <p:nvSpPr>
            <p:cNvPr id="27" name="Text Box 53"/>
            <p:cNvSpPr txBox="1">
              <a:spLocks noChangeArrowheads="1"/>
            </p:cNvSpPr>
            <p:nvPr/>
          </p:nvSpPr>
          <p:spPr bwMode="auto">
            <a:xfrm>
              <a:off x="4032" y="1701"/>
              <a:ext cx="24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altLang="zh-CN" sz="2800" b="1">
                  <a:solidFill>
                    <a:srgbClr val="333399"/>
                  </a:solidFill>
                  <a:ea typeface="宋体" pitchFamily="2" charset="-122"/>
                </a:rPr>
                <a:t>b</a:t>
              </a:r>
            </a:p>
          </p:txBody>
        </p:sp>
        <p:sp>
          <p:nvSpPr>
            <p:cNvPr id="28" name="Arc 54"/>
            <p:cNvSpPr>
              <a:spLocks/>
            </p:cNvSpPr>
            <p:nvPr/>
          </p:nvSpPr>
          <p:spPr bwMode="auto">
            <a:xfrm rot="1539519">
              <a:off x="3548" y="1031"/>
              <a:ext cx="144" cy="240"/>
            </a:xfrm>
            <a:custGeom>
              <a:avLst/>
              <a:gdLst>
                <a:gd name="T0" fmla="*/ 0 w 21572"/>
                <a:gd name="T1" fmla="*/ 0 h 21600"/>
                <a:gd name="T2" fmla="*/ 144 w 21572"/>
                <a:gd name="T3" fmla="*/ 228 h 21600"/>
                <a:gd name="T4" fmla="*/ 0 w 21572"/>
                <a:gd name="T5" fmla="*/ 240 h 21600"/>
                <a:gd name="T6" fmla="*/ 0 60000 65536"/>
                <a:gd name="T7" fmla="*/ 0 60000 65536"/>
                <a:gd name="T8" fmla="*/ 0 60000 65536"/>
                <a:gd name="T9" fmla="*/ 0 w 21572"/>
                <a:gd name="T10" fmla="*/ 0 h 21600"/>
                <a:gd name="T11" fmla="*/ 21572 w 2157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572" h="21600" fill="none" extrusionOk="0">
                  <a:moveTo>
                    <a:pt x="-1" y="0"/>
                  </a:moveTo>
                  <a:cubicBezTo>
                    <a:pt x="11501" y="0"/>
                    <a:pt x="20985" y="9011"/>
                    <a:pt x="21571" y="20498"/>
                  </a:cubicBezTo>
                </a:path>
                <a:path w="21572" h="21600" stroke="0" extrusionOk="0">
                  <a:moveTo>
                    <a:pt x="-1" y="0"/>
                  </a:moveTo>
                  <a:cubicBezTo>
                    <a:pt x="11501" y="0"/>
                    <a:pt x="20985" y="9011"/>
                    <a:pt x="21571" y="20498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Text Box 55"/>
            <p:cNvSpPr txBox="1">
              <a:spLocks noChangeArrowheads="1"/>
            </p:cNvSpPr>
            <p:nvPr/>
          </p:nvSpPr>
          <p:spPr bwMode="auto">
            <a:xfrm>
              <a:off x="3422" y="1000"/>
              <a:ext cx="25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0" lang="en-US" altLang="zh-CN" sz="2800" b="1">
                  <a:solidFill>
                    <a:schemeClr val="bg1"/>
                  </a:solidFill>
                  <a:ea typeface="宋体" pitchFamily="2" charset="-122"/>
                  <a:sym typeface="Symbol" pitchFamily="18" charset="2"/>
                </a:rPr>
                <a:t></a:t>
              </a:r>
              <a:endParaRPr kumimoji="0" lang="en-US" altLang="zh-CN" sz="2800" b="1">
                <a:solidFill>
                  <a:schemeClr val="bg1"/>
                </a:solidFill>
                <a:ea typeface="宋体" pitchFamily="2" charset="-122"/>
              </a:endParaRPr>
            </a:p>
          </p:txBody>
        </p:sp>
        <p:sp>
          <p:nvSpPr>
            <p:cNvPr id="30" name="Text Box 60"/>
            <p:cNvSpPr txBox="1">
              <a:spLocks noChangeArrowheads="1"/>
            </p:cNvSpPr>
            <p:nvPr/>
          </p:nvSpPr>
          <p:spPr bwMode="auto">
            <a:xfrm>
              <a:off x="3535" y="2206"/>
              <a:ext cx="25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>
                  <a:solidFill>
                    <a:srgbClr val="333399"/>
                  </a:solidFill>
                </a:rPr>
                <a:t>P</a:t>
              </a:r>
            </a:p>
          </p:txBody>
        </p:sp>
      </p:grpSp>
      <p:sp>
        <p:nvSpPr>
          <p:cNvPr id="32" name="Oval 4"/>
          <p:cNvSpPr>
            <a:spLocks noChangeArrowheads="1"/>
          </p:cNvSpPr>
          <p:nvPr/>
        </p:nvSpPr>
        <p:spPr bwMode="auto">
          <a:xfrm>
            <a:off x="611560" y="4725144"/>
            <a:ext cx="304800" cy="304800"/>
          </a:xfrm>
          <a:prstGeom prst="ellipse">
            <a:avLst/>
          </a:prstGeom>
          <a:gradFill rotWithShape="0">
            <a:gsLst>
              <a:gs pos="0">
                <a:srgbClr val="CCFFCC"/>
              </a:gs>
              <a:gs pos="100000">
                <a:srgbClr val="5E765E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 b="1"/>
          </a:p>
        </p:txBody>
      </p:sp>
      <p:sp>
        <p:nvSpPr>
          <p:cNvPr id="33" name="Oval 8"/>
          <p:cNvSpPr>
            <a:spLocks noChangeArrowheads="1"/>
          </p:cNvSpPr>
          <p:nvPr/>
        </p:nvSpPr>
        <p:spPr bwMode="auto">
          <a:xfrm>
            <a:off x="611560" y="5949280"/>
            <a:ext cx="304800" cy="304800"/>
          </a:xfrm>
          <a:prstGeom prst="ellipse">
            <a:avLst/>
          </a:prstGeom>
          <a:gradFill rotWithShape="0">
            <a:gsLst>
              <a:gs pos="0">
                <a:srgbClr val="CCFFCC"/>
              </a:gs>
              <a:gs pos="100000">
                <a:srgbClr val="5E765E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 b="1"/>
          </a:p>
        </p:txBody>
      </p:sp>
      <p:sp>
        <p:nvSpPr>
          <p:cNvPr id="34" name="Oval 13"/>
          <p:cNvSpPr>
            <a:spLocks noChangeArrowheads="1"/>
          </p:cNvSpPr>
          <p:nvPr/>
        </p:nvSpPr>
        <p:spPr bwMode="auto">
          <a:xfrm>
            <a:off x="611560" y="5301208"/>
            <a:ext cx="304800" cy="304800"/>
          </a:xfrm>
          <a:prstGeom prst="ellipse">
            <a:avLst/>
          </a:prstGeom>
          <a:gradFill rotWithShape="0">
            <a:gsLst>
              <a:gs pos="0">
                <a:srgbClr val="CCFFCC"/>
              </a:gs>
              <a:gs pos="100000">
                <a:srgbClr val="5E765E"/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sz="2400" b="1"/>
          </a:p>
        </p:txBody>
      </p:sp>
      <p:sp>
        <p:nvSpPr>
          <p:cNvPr id="35" name="Text Box 17"/>
          <p:cNvSpPr txBox="1">
            <a:spLocks noChangeArrowheads="1"/>
          </p:cNvSpPr>
          <p:nvPr/>
        </p:nvSpPr>
        <p:spPr bwMode="auto">
          <a:xfrm>
            <a:off x="1691680" y="5949280"/>
            <a:ext cx="62646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zh-CN" sz="2400" b="1" dirty="0">
                <a:latin typeface="隶书" pitchFamily="49" charset="-122"/>
              </a:rPr>
              <a:t>P </a:t>
            </a:r>
            <a:r>
              <a:rPr kumimoji="0" lang="en-US" altLang="zh-CN" sz="2400" b="1" dirty="0">
                <a:latin typeface="Times New Roman"/>
              </a:rPr>
              <a:t>—</a:t>
            </a:r>
            <a:r>
              <a:rPr kumimoji="0" lang="en-US" altLang="zh-CN" sz="2400" b="1" dirty="0">
                <a:latin typeface="隶书" pitchFamily="49" charset="-122"/>
              </a:rPr>
              <a:t> </a:t>
            </a:r>
            <a:r>
              <a:rPr kumimoji="0" lang="zh-CN" altLang="en-US" sz="2400" b="1" dirty="0">
                <a:latin typeface="隶书" pitchFamily="49" charset="-122"/>
              </a:rPr>
              <a:t>投影 </a:t>
            </a:r>
            <a:r>
              <a:rPr kumimoji="0" lang="en-US" altLang="zh-CN" sz="2400" b="1" dirty="0" err="1">
                <a:latin typeface="隶书" pitchFamily="49" charset="-122"/>
              </a:rPr>
              <a:t>ab</a:t>
            </a:r>
            <a:r>
              <a:rPr kumimoji="0" lang="en-US" altLang="zh-CN" sz="2400" b="1" dirty="0">
                <a:latin typeface="隶书" pitchFamily="49" charset="-122"/>
              </a:rPr>
              <a:t> = AB Cos</a:t>
            </a:r>
            <a:r>
              <a:rPr kumimoji="0" lang="en-US" altLang="zh-CN" sz="2400" b="1" dirty="0" smtClean="0">
                <a:latin typeface="隶书" pitchFamily="49" charset="-122"/>
                <a:sym typeface="Symbol" pitchFamily="18" charset="2"/>
              </a:rPr>
              <a:t>        </a:t>
            </a:r>
            <a:r>
              <a:rPr kumimoji="0" lang="zh-CN" altLang="en-US" sz="2400" b="1" dirty="0" smtClean="0">
                <a:latin typeface="隶书" pitchFamily="49" charset="-122"/>
                <a:sym typeface="Symbol" pitchFamily="18" charset="2"/>
              </a:rPr>
              <a:t>（收缩性）</a:t>
            </a:r>
            <a:endParaRPr kumimoji="0" lang="en-US" altLang="zh-CN" sz="2400" b="1" dirty="0">
              <a:latin typeface="隶书" pitchFamily="49" charset="-122"/>
              <a:sym typeface="Symbol" pitchFamily="18" charset="2"/>
            </a:endParaRPr>
          </a:p>
        </p:txBody>
      </p:sp>
      <p:sp>
        <p:nvSpPr>
          <p:cNvPr id="36" name="Rectangle 58"/>
          <p:cNvSpPr>
            <a:spLocks noChangeArrowheads="1"/>
          </p:cNvSpPr>
          <p:nvPr/>
        </p:nvSpPr>
        <p:spPr bwMode="auto">
          <a:xfrm>
            <a:off x="1043608" y="4653136"/>
            <a:ext cx="700544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en-US" altLang="zh-CN" sz="2400" b="1" dirty="0">
                <a:latin typeface="隶书" pitchFamily="49" charset="-122"/>
              </a:rPr>
              <a:t>AB</a:t>
            </a:r>
            <a:r>
              <a:rPr kumimoji="0" lang="en-US" altLang="zh-CN" sz="2400" b="1" dirty="0">
                <a:latin typeface="隶书" pitchFamily="49" charset="-122"/>
                <a:sym typeface="Symbol" pitchFamily="18" charset="2"/>
              </a:rPr>
              <a:t>∥</a:t>
            </a:r>
            <a:r>
              <a:rPr kumimoji="0" lang="en-US" altLang="zh-CN" sz="2400" b="1" dirty="0">
                <a:latin typeface="隶书" pitchFamily="49" charset="-122"/>
              </a:rPr>
              <a:t>P </a:t>
            </a:r>
            <a:r>
              <a:rPr kumimoji="0" lang="en-US" altLang="zh-CN" sz="2400" b="1" dirty="0">
                <a:latin typeface="Times New Roman"/>
              </a:rPr>
              <a:t>—</a:t>
            </a:r>
            <a:r>
              <a:rPr kumimoji="0" lang="en-US" altLang="zh-CN" sz="2400" b="1" dirty="0">
                <a:latin typeface="隶书" pitchFamily="49" charset="-122"/>
              </a:rPr>
              <a:t> </a:t>
            </a:r>
            <a:r>
              <a:rPr kumimoji="0" lang="zh-CN" altLang="en-US" sz="2400" b="1" dirty="0">
                <a:latin typeface="隶书" pitchFamily="49" charset="-122"/>
              </a:rPr>
              <a:t>投影反映实长  </a:t>
            </a:r>
            <a:r>
              <a:rPr kumimoji="0" lang="en-US" altLang="zh-CN" sz="2400" b="1" dirty="0" err="1">
                <a:latin typeface="隶书" pitchFamily="49" charset="-122"/>
              </a:rPr>
              <a:t>ab</a:t>
            </a:r>
            <a:r>
              <a:rPr kumimoji="0" lang="en-US" altLang="zh-CN" sz="2400" b="1" dirty="0">
                <a:latin typeface="隶书" pitchFamily="49" charset="-122"/>
              </a:rPr>
              <a:t> = </a:t>
            </a:r>
            <a:r>
              <a:rPr kumimoji="0" lang="en-US" altLang="zh-CN" sz="2400" b="1" dirty="0" smtClean="0">
                <a:latin typeface="隶书" pitchFamily="49" charset="-122"/>
              </a:rPr>
              <a:t>AB     (</a:t>
            </a:r>
            <a:r>
              <a:rPr kumimoji="0" lang="zh-CN" altLang="en-US" sz="2400" b="1" dirty="0" smtClean="0">
                <a:latin typeface="隶书" pitchFamily="49" charset="-122"/>
              </a:rPr>
              <a:t>真实性）</a:t>
            </a:r>
            <a:endParaRPr kumimoji="0" lang="en-US" altLang="zh-CN" sz="2400" b="1" dirty="0">
              <a:latin typeface="隶书" pitchFamily="49" charset="-122"/>
            </a:endParaRPr>
          </a:p>
        </p:txBody>
      </p:sp>
      <p:sp>
        <p:nvSpPr>
          <p:cNvPr id="37" name="Rectangle 59"/>
          <p:cNvSpPr>
            <a:spLocks noChangeArrowheads="1"/>
          </p:cNvSpPr>
          <p:nvPr/>
        </p:nvSpPr>
        <p:spPr bwMode="auto">
          <a:xfrm>
            <a:off x="971600" y="5301208"/>
            <a:ext cx="69127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defRPr/>
            </a:pPr>
            <a:r>
              <a:rPr kumimoji="0" lang="en-US" altLang="zh-CN" sz="2400" b="1" dirty="0">
                <a:latin typeface="隶书" pitchFamily="49" charset="-122"/>
              </a:rPr>
              <a:t>AB</a:t>
            </a:r>
            <a:r>
              <a:rPr kumimoji="0" lang="en-US" altLang="zh-CN" sz="2400" b="1" dirty="0">
                <a:latin typeface="隶书" pitchFamily="49" charset="-122"/>
                <a:sym typeface="Symbol" pitchFamily="18" charset="2"/>
              </a:rPr>
              <a:t> </a:t>
            </a:r>
            <a:r>
              <a:rPr kumimoji="0" lang="en-US" altLang="zh-CN" sz="2400" b="1" dirty="0">
                <a:latin typeface="隶书" pitchFamily="49" charset="-122"/>
              </a:rPr>
              <a:t>P </a:t>
            </a:r>
            <a:r>
              <a:rPr kumimoji="0" lang="en-US" altLang="zh-CN" sz="2400" b="1" dirty="0">
                <a:latin typeface="Times New Roman"/>
              </a:rPr>
              <a:t>—</a:t>
            </a:r>
            <a:r>
              <a:rPr kumimoji="0" lang="en-US" altLang="zh-CN" sz="2400" b="1" dirty="0">
                <a:latin typeface="隶书" pitchFamily="49" charset="-122"/>
              </a:rPr>
              <a:t> </a:t>
            </a:r>
            <a:r>
              <a:rPr kumimoji="0" lang="zh-CN" altLang="en-US" sz="2400" b="1" dirty="0">
                <a:latin typeface="隶书" pitchFamily="49" charset="-122"/>
              </a:rPr>
              <a:t>投影积聚成一点  </a:t>
            </a:r>
            <a:r>
              <a:rPr kumimoji="0" lang="en-US" altLang="zh-CN" sz="2400" b="1" dirty="0">
                <a:latin typeface="隶书" pitchFamily="49" charset="-122"/>
              </a:rPr>
              <a:t>a </a:t>
            </a:r>
            <a:r>
              <a:rPr kumimoji="0" lang="en-US" altLang="zh-CN" sz="2400" b="1" dirty="0">
                <a:latin typeface="隶书" pitchFamily="49" charset="-122"/>
                <a:sym typeface="Symbol" pitchFamily="18" charset="2"/>
              </a:rPr>
              <a:t> </a:t>
            </a:r>
            <a:r>
              <a:rPr kumimoji="0" lang="en-US" altLang="zh-CN" sz="2400" b="1" dirty="0" smtClean="0">
                <a:latin typeface="隶书" pitchFamily="49" charset="-122"/>
              </a:rPr>
              <a:t>b    </a:t>
            </a:r>
            <a:r>
              <a:rPr lang="zh-CN" altLang="en-US" sz="2400" b="1" dirty="0" smtClean="0">
                <a:latin typeface="隶书" pitchFamily="49" charset="-122"/>
              </a:rPr>
              <a:t>（积聚性）</a:t>
            </a:r>
            <a:endParaRPr kumimoji="0" lang="en-US" altLang="zh-CN" sz="2400" b="1" dirty="0">
              <a:latin typeface="隶书" pitchFamily="49" charset="-122"/>
            </a:endParaRPr>
          </a:p>
        </p:txBody>
      </p:sp>
      <p:grpSp>
        <p:nvGrpSpPr>
          <p:cNvPr id="38" name="Group 64"/>
          <p:cNvGrpSpPr>
            <a:grpSpLocks/>
          </p:cNvGrpSpPr>
          <p:nvPr/>
        </p:nvGrpSpPr>
        <p:grpSpPr bwMode="auto">
          <a:xfrm>
            <a:off x="1475656" y="6021288"/>
            <a:ext cx="144018" cy="288032"/>
            <a:chOff x="4996" y="3676"/>
            <a:chExt cx="248" cy="226"/>
          </a:xfrm>
        </p:grpSpPr>
        <p:sp>
          <p:nvSpPr>
            <p:cNvPr id="39" name="Line 62"/>
            <p:cNvSpPr>
              <a:spLocks noChangeShapeType="1"/>
            </p:cNvSpPr>
            <p:nvPr/>
          </p:nvSpPr>
          <p:spPr bwMode="auto">
            <a:xfrm flipH="1">
              <a:off x="4996" y="3676"/>
              <a:ext cx="116" cy="201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 b="1"/>
            </a:p>
          </p:txBody>
        </p:sp>
        <p:sp>
          <p:nvSpPr>
            <p:cNvPr id="40" name="Line 63"/>
            <p:cNvSpPr>
              <a:spLocks noChangeShapeType="1"/>
            </p:cNvSpPr>
            <p:nvPr/>
          </p:nvSpPr>
          <p:spPr bwMode="auto">
            <a:xfrm>
              <a:off x="4996" y="3902"/>
              <a:ext cx="248" cy="0"/>
            </a:xfrm>
            <a:prstGeom prst="line">
              <a:avLst/>
            </a:prstGeom>
            <a:noFill/>
            <a:ln w="317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sz="2400" b="1"/>
            </a:p>
          </p:txBody>
        </p:sp>
      </p:grpSp>
      <p:sp>
        <p:nvSpPr>
          <p:cNvPr id="41" name="Rectangle 65"/>
          <p:cNvSpPr>
            <a:spLocks noChangeArrowheads="1"/>
          </p:cNvSpPr>
          <p:nvPr/>
        </p:nvSpPr>
        <p:spPr bwMode="auto">
          <a:xfrm>
            <a:off x="960438" y="5956300"/>
            <a:ext cx="49564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kumimoji="0" lang="en-US" altLang="zh-CN" sz="2400" b="1" dirty="0">
                <a:latin typeface="隶书" pitchFamily="49" charset="-122"/>
              </a:rPr>
              <a:t>AB</a:t>
            </a:r>
          </a:p>
        </p:txBody>
      </p:sp>
      <p:sp>
        <p:nvSpPr>
          <p:cNvPr id="54273" name="Rectangle 1"/>
          <p:cNvSpPr>
            <a:spLocks noChangeArrowheads="1"/>
          </p:cNvSpPr>
          <p:nvPr/>
        </p:nvSpPr>
        <p:spPr bwMode="auto">
          <a:xfrm>
            <a:off x="0" y="1412776"/>
            <a:ext cx="63722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一、直线段相对于一个投影面的投影</a:t>
            </a:r>
            <a:endParaRPr kumimoji="0" 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2" name="动作按钮: 后退或前一项 41">
            <a:hlinkClick r:id="rId2" action="ppaction://hlinksldjump" highlightClick="1"/>
          </p:cNvPr>
          <p:cNvSpPr/>
          <p:nvPr/>
        </p:nvSpPr>
        <p:spPr>
          <a:xfrm>
            <a:off x="8316416" y="6237312"/>
            <a:ext cx="648072" cy="40466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3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00"/>
                            </p:stCondLst>
                            <p:childTnLst>
                              <p:par>
                                <p:cTn id="3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3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3" grpId="0" animBg="1"/>
      <p:bldP spid="34" grpId="0" animBg="1"/>
      <p:bldP spid="35" grpId="0" autoUpdateAnimBg="0"/>
      <p:bldP spid="36" grpId="0" autoUpdateAnimBg="0"/>
      <p:bldP spid="37" grpId="0" autoUpdateAnimBg="0"/>
      <p:bldP spid="41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79512" y="188640"/>
            <a:ext cx="8323262" cy="6413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kumimoji="1" lang="zh-CN" altLang="en-US" sz="3600" b="1" dirty="0">
                <a:latin typeface="宋体" pitchFamily="2" charset="-122"/>
              </a:rPr>
              <a:t>二、 直线在三个投影面中的投影特性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00037" y="1550839"/>
            <a:ext cx="2143125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pPr algn="ctr"/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投影面平行线</a:t>
            </a:r>
            <a:endParaRPr kumimoji="1" lang="zh-CN" altLang="en-US" sz="2800" b="1">
              <a:latin typeface="Times New Roman" pitchFamily="18" charset="0"/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5703887" y="995214"/>
            <a:ext cx="3440113" cy="1730375"/>
            <a:chOff x="3374" y="498"/>
            <a:chExt cx="2167" cy="1090"/>
          </a:xfrm>
        </p:grpSpPr>
        <p:sp>
          <p:nvSpPr>
            <p:cNvPr id="5" name="AutoShape 5"/>
            <p:cNvSpPr>
              <a:spLocks noChangeArrowheads="1"/>
            </p:cNvSpPr>
            <p:nvPr/>
          </p:nvSpPr>
          <p:spPr bwMode="auto">
            <a:xfrm>
              <a:off x="3401" y="498"/>
              <a:ext cx="1955" cy="1090"/>
            </a:xfrm>
            <a:prstGeom prst="leftArrow">
              <a:avLst>
                <a:gd name="adj1" fmla="val 50000"/>
                <a:gd name="adj2" fmla="val 44839"/>
              </a:avLst>
            </a:prstGeom>
            <a:solidFill>
              <a:srgbClr val="00FF00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3374" y="780"/>
              <a:ext cx="2167" cy="51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r>
                <a:rPr kumimoji="1" lang="zh-CN" altLang="en-US" sz="2400" b="1">
                  <a:latin typeface="Times New Roman" pitchFamily="18" charset="0"/>
                </a:rPr>
                <a:t>平行于某一投影面而</a:t>
              </a:r>
            </a:p>
            <a:p>
              <a:pPr algn="ctr"/>
              <a:r>
                <a:rPr kumimoji="1" lang="zh-CN" altLang="en-US" sz="2400" b="1">
                  <a:latin typeface="Times New Roman" pitchFamily="18" charset="0"/>
                </a:rPr>
                <a:t>与其余两投影面倾斜</a:t>
              </a:r>
            </a:p>
          </p:txBody>
        </p:sp>
      </p:grp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227012" y="3624114"/>
            <a:ext cx="2492375" cy="519113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投影面垂直线</a:t>
            </a:r>
            <a:endParaRPr kumimoji="1" lang="zh-CN" altLang="en-US" sz="2800" b="1">
              <a:latin typeface="Times New Roman" pitchFamily="18" charset="0"/>
              <a:ea typeface="黑体" pitchFamily="49" charset="-122"/>
            </a:endParaRP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749550" y="1115864"/>
            <a:ext cx="306387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正平线（平行于Ｖ面）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2732087" y="1592114"/>
            <a:ext cx="306387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侧平线（平行于Ｗ面）</a:t>
            </a:r>
          </a:p>
        </p:txBody>
      </p:sp>
      <p:sp>
        <p:nvSpPr>
          <p:cNvPr id="10" name="Text Box 10"/>
          <p:cNvSpPr txBox="1">
            <a:spLocks noChangeArrowheads="1"/>
          </p:cNvSpPr>
          <p:nvPr/>
        </p:nvSpPr>
        <p:spPr bwMode="auto">
          <a:xfrm>
            <a:off x="2801937" y="1906439"/>
            <a:ext cx="2994025" cy="82232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水平线（平行于Ｈ面）</a:t>
            </a:r>
          </a:p>
        </p:txBody>
      </p:sp>
      <p:sp>
        <p:nvSpPr>
          <p:cNvPr id="11" name="Text Box 11"/>
          <p:cNvSpPr txBox="1">
            <a:spLocks noChangeArrowheads="1"/>
          </p:cNvSpPr>
          <p:nvPr/>
        </p:nvSpPr>
        <p:spPr bwMode="auto">
          <a:xfrm>
            <a:off x="2773362" y="3262164"/>
            <a:ext cx="306387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正垂线（垂直于Ｖ面）</a:t>
            </a:r>
          </a:p>
        </p:txBody>
      </p:sp>
      <p:sp>
        <p:nvSpPr>
          <p:cNvPr id="12" name="Text Box 12"/>
          <p:cNvSpPr txBox="1">
            <a:spLocks noChangeArrowheads="1"/>
          </p:cNvSpPr>
          <p:nvPr/>
        </p:nvSpPr>
        <p:spPr bwMode="auto">
          <a:xfrm>
            <a:off x="2738437" y="3670152"/>
            <a:ext cx="3063875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none" lIns="0" rIns="0" anchor="ctr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侧垂线（垂直于Ｗ面）</a:t>
            </a:r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2747962" y="4121002"/>
            <a:ext cx="3151188" cy="4572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lIns="0" rIns="0" anchor="ctr">
            <a:spAutoFit/>
          </a:bodyPr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铅垂线（垂直于Ｈ面）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180975" y="5003652"/>
            <a:ext cx="2882900" cy="51911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2800" b="1">
                <a:solidFill>
                  <a:srgbClr val="FF3300"/>
                </a:solidFill>
                <a:latin typeface="Times New Roman" pitchFamily="18" charset="0"/>
                <a:ea typeface="黑体" pitchFamily="49" charset="-122"/>
              </a:rPr>
              <a:t>一般位置直线</a:t>
            </a:r>
            <a:endParaRPr kumimoji="1" lang="zh-CN" altLang="en-US" sz="2800" b="1">
              <a:latin typeface="Times New Roman" pitchFamily="18" charset="0"/>
              <a:ea typeface="黑体" pitchFamily="49" charset="-122"/>
            </a:endParaRPr>
          </a:p>
        </p:txBody>
      </p:sp>
      <p:grpSp>
        <p:nvGrpSpPr>
          <p:cNvPr id="15" name="Group 15"/>
          <p:cNvGrpSpPr>
            <a:grpSpLocks/>
          </p:cNvGrpSpPr>
          <p:nvPr/>
        </p:nvGrpSpPr>
        <p:grpSpPr bwMode="auto">
          <a:xfrm>
            <a:off x="2662237" y="4719489"/>
            <a:ext cx="4757738" cy="1143000"/>
            <a:chOff x="1777" y="3115"/>
            <a:chExt cx="2997" cy="720"/>
          </a:xfrm>
        </p:grpSpPr>
        <p:sp>
          <p:nvSpPr>
            <p:cNvPr id="16" name="AutoShape 16"/>
            <p:cNvSpPr>
              <a:spLocks noChangeArrowheads="1"/>
            </p:cNvSpPr>
            <p:nvPr/>
          </p:nvSpPr>
          <p:spPr bwMode="auto">
            <a:xfrm>
              <a:off x="1777" y="3115"/>
              <a:ext cx="2997" cy="720"/>
            </a:xfrm>
            <a:prstGeom prst="horizontalScroll">
              <a:avLst>
                <a:gd name="adj" fmla="val 12500"/>
              </a:avLst>
            </a:prstGeom>
            <a:solidFill>
              <a:srgbClr val="99FF99"/>
            </a:solidFill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2054" y="3334"/>
              <a:ext cx="2316" cy="288"/>
            </a:xfrm>
            <a:prstGeom prst="rect">
              <a:avLst/>
            </a:prstGeom>
            <a:solidFill>
              <a:srgbClr val="99FF99"/>
            </a:solidFill>
            <a:ln w="12700">
              <a:noFill/>
              <a:miter lim="800000"/>
              <a:headEnd/>
              <a:tailEnd/>
            </a:ln>
          </p:spPr>
          <p:txBody>
            <a:bodyPr wrap="none" lIns="0" rIns="0" anchor="ctr">
              <a:spAutoFit/>
            </a:bodyPr>
            <a:lstStyle/>
            <a:p>
              <a:r>
                <a:rPr kumimoji="1" lang="zh-CN" altLang="en-US" sz="2400" b="1">
                  <a:latin typeface="Times New Roman" pitchFamily="18" charset="0"/>
                </a:rPr>
                <a:t>与三个投影面都倾斜的直线</a:t>
              </a:r>
              <a:endParaRPr kumimoji="1" lang="zh-CN" altLang="en-US" sz="2000">
                <a:latin typeface="Times New Roman" pitchFamily="18" charset="0"/>
              </a:endParaRPr>
            </a:p>
          </p:txBody>
        </p:sp>
      </p:grpSp>
      <p:sp>
        <p:nvSpPr>
          <p:cNvPr id="18" name="AutoShape 18"/>
          <p:cNvSpPr>
            <a:spLocks noChangeArrowheads="1"/>
          </p:cNvSpPr>
          <p:nvPr/>
        </p:nvSpPr>
        <p:spPr bwMode="auto">
          <a:xfrm>
            <a:off x="293687" y="2436664"/>
            <a:ext cx="2741613" cy="835025"/>
          </a:xfrm>
          <a:prstGeom prst="upDownArrowCallout">
            <a:avLst>
              <a:gd name="adj1" fmla="val 82082"/>
              <a:gd name="adj2" fmla="val 82082"/>
              <a:gd name="adj3" fmla="val 12500"/>
              <a:gd name="adj4" fmla="val 50000"/>
            </a:avLst>
          </a:prstGeom>
          <a:solidFill>
            <a:srgbClr val="FF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2400" b="1">
                <a:solidFill>
                  <a:srgbClr val="006600"/>
                </a:solidFill>
                <a:latin typeface="Times New Roman" pitchFamily="18" charset="0"/>
              </a:rPr>
              <a:t>统称特殊位置直线</a:t>
            </a:r>
            <a:endParaRPr kumimoji="1" lang="zh-CN" altLang="en-US" b="1">
              <a:solidFill>
                <a:srgbClr val="006600"/>
              </a:solidFill>
              <a:latin typeface="Times New Roman" pitchFamily="18" charset="0"/>
            </a:endParaRPr>
          </a:p>
        </p:txBody>
      </p:sp>
      <p:sp>
        <p:nvSpPr>
          <p:cNvPr id="19" name="AutoShape 19"/>
          <p:cNvSpPr>
            <a:spLocks/>
          </p:cNvSpPr>
          <p:nvPr/>
        </p:nvSpPr>
        <p:spPr bwMode="auto">
          <a:xfrm>
            <a:off x="2540000" y="1328589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0" name="Group 20"/>
          <p:cNvGrpSpPr>
            <a:grpSpLocks/>
          </p:cNvGrpSpPr>
          <p:nvPr/>
        </p:nvGrpSpPr>
        <p:grpSpPr bwMode="auto">
          <a:xfrm>
            <a:off x="5886450" y="3233589"/>
            <a:ext cx="3190875" cy="1200150"/>
            <a:chOff x="3727" y="1754"/>
            <a:chExt cx="2010" cy="756"/>
          </a:xfrm>
        </p:grpSpPr>
        <p:sp>
          <p:nvSpPr>
            <p:cNvPr id="21" name="AutoShape 21"/>
            <p:cNvSpPr>
              <a:spLocks noChangeArrowheads="1"/>
            </p:cNvSpPr>
            <p:nvPr/>
          </p:nvSpPr>
          <p:spPr bwMode="auto">
            <a:xfrm flipH="1">
              <a:off x="3727" y="1754"/>
              <a:ext cx="2010" cy="756"/>
            </a:xfrm>
            <a:prstGeom prst="notchedRightArrow">
              <a:avLst>
                <a:gd name="adj1" fmla="val 50000"/>
                <a:gd name="adj2" fmla="val 66468"/>
              </a:avLst>
            </a:prstGeom>
            <a:solidFill>
              <a:srgbClr val="99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pPr algn="ctr"/>
              <a:endParaRPr kumimoji="1" lang="en-US" altLang="zh-CN" b="1">
                <a:solidFill>
                  <a:schemeClr val="tx2"/>
                </a:solidFill>
                <a:latin typeface="Times New Roman" pitchFamily="18" charset="0"/>
              </a:endParaRPr>
            </a:p>
            <a:p>
              <a:pPr algn="ctr"/>
              <a:endParaRPr kumimoji="1" lang="en-US" altLang="zh-CN" b="1">
                <a:solidFill>
                  <a:schemeClr val="tx2"/>
                </a:solidFill>
                <a:latin typeface="Times New Roman" pitchFamily="18" charset="0"/>
              </a:endParaRP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3920" y="1968"/>
              <a:ext cx="1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rIns="0" anchor="ctr">
              <a:spAutoFit/>
            </a:bodyPr>
            <a:lstStyle/>
            <a:p>
              <a:pPr algn="ctr"/>
              <a:r>
                <a:rPr kumimoji="1" lang="zh-CN" altLang="en-US" sz="2400" b="1">
                  <a:latin typeface="Times New Roman" pitchFamily="18" charset="0"/>
                </a:rPr>
                <a:t>垂直于某一投影面</a:t>
              </a:r>
            </a:p>
          </p:txBody>
        </p:sp>
      </p:grpSp>
      <p:sp>
        <p:nvSpPr>
          <p:cNvPr id="23" name="AutoShape 23"/>
          <p:cNvSpPr>
            <a:spLocks/>
          </p:cNvSpPr>
          <p:nvPr/>
        </p:nvSpPr>
        <p:spPr bwMode="auto">
          <a:xfrm>
            <a:off x="2562225" y="3444727"/>
            <a:ext cx="152400" cy="914400"/>
          </a:xfrm>
          <a:prstGeom prst="leftBrace">
            <a:avLst>
              <a:gd name="adj1" fmla="val 50000"/>
              <a:gd name="adj2" fmla="val 50000"/>
            </a:avLst>
          </a:prstGeom>
          <a:noFill/>
          <a:ln w="1905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4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75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75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75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7" grpId="0" autoUpdateAnimBg="0"/>
      <p:bldP spid="8" grpId="0" build="p" autoUpdateAnimBg="0"/>
      <p:bldP spid="9" grpId="0" build="p" autoUpdateAnimBg="0"/>
      <p:bldP spid="10" grpId="0" build="p" autoUpdateAnimBg="0"/>
      <p:bldP spid="11" grpId="0" build="p" autoUpdateAnimBg="0"/>
      <p:bldP spid="12" grpId="0" build="p" autoUpdateAnimBg="0"/>
      <p:bldP spid="13" grpId="0" build="p" autoUpdateAnimBg="0"/>
      <p:bldP spid="14" grpId="0" autoUpdateAnimBg="0"/>
      <p:bldP spid="18" grpId="0" animBg="1" autoUpdateAnimBg="0"/>
      <p:bldP spid="19" grpId="0" animBg="1"/>
      <p:bldP spid="2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136"/>
          <p:cNvGrpSpPr>
            <a:grpSpLocks/>
          </p:cNvGrpSpPr>
          <p:nvPr/>
        </p:nvGrpSpPr>
        <p:grpSpPr bwMode="auto">
          <a:xfrm>
            <a:off x="873125" y="1073150"/>
            <a:ext cx="3624263" cy="2657475"/>
            <a:chOff x="392" y="580"/>
            <a:chExt cx="2283" cy="1674"/>
          </a:xfrm>
        </p:grpSpPr>
        <p:grpSp>
          <p:nvGrpSpPr>
            <p:cNvPr id="4" name="Group 135"/>
            <p:cNvGrpSpPr>
              <a:grpSpLocks/>
            </p:cNvGrpSpPr>
            <p:nvPr/>
          </p:nvGrpSpPr>
          <p:grpSpPr bwMode="auto">
            <a:xfrm>
              <a:off x="396" y="597"/>
              <a:ext cx="2240" cy="1599"/>
              <a:chOff x="396" y="597"/>
              <a:chExt cx="2240" cy="1599"/>
            </a:xfrm>
          </p:grpSpPr>
          <p:grpSp>
            <p:nvGrpSpPr>
              <p:cNvPr id="27" name="Group 4"/>
              <p:cNvGrpSpPr>
                <a:grpSpLocks/>
              </p:cNvGrpSpPr>
              <p:nvPr/>
            </p:nvGrpSpPr>
            <p:grpSpPr bwMode="auto">
              <a:xfrm>
                <a:off x="411" y="612"/>
                <a:ext cx="2221" cy="1579"/>
                <a:chOff x="1000" y="744"/>
                <a:chExt cx="3067" cy="2178"/>
              </a:xfrm>
            </p:grpSpPr>
            <p:sp>
              <p:nvSpPr>
                <p:cNvPr id="31" name="Freeform 5"/>
                <p:cNvSpPr>
                  <a:spLocks/>
                </p:cNvSpPr>
                <p:nvPr/>
              </p:nvSpPr>
              <p:spPr bwMode="auto">
                <a:xfrm>
                  <a:off x="1000" y="2293"/>
                  <a:ext cx="3067" cy="629"/>
                </a:xfrm>
                <a:custGeom>
                  <a:avLst/>
                  <a:gdLst>
                    <a:gd name="T0" fmla="*/ 989 w 3067"/>
                    <a:gd name="T1" fmla="*/ 629 h 629"/>
                    <a:gd name="T2" fmla="*/ 3067 w 3067"/>
                    <a:gd name="T3" fmla="*/ 629 h 629"/>
                    <a:gd name="T4" fmla="*/ 1978 w 3067"/>
                    <a:gd name="T5" fmla="*/ 0 h 629"/>
                    <a:gd name="T6" fmla="*/ 0 w 3067"/>
                    <a:gd name="T7" fmla="*/ 0 h 629"/>
                    <a:gd name="T8" fmla="*/ 989 w 3067"/>
                    <a:gd name="T9" fmla="*/ 629 h 6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67"/>
                    <a:gd name="T16" fmla="*/ 0 h 629"/>
                    <a:gd name="T17" fmla="*/ 3067 w 3067"/>
                    <a:gd name="T18" fmla="*/ 629 h 6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67" h="629">
                      <a:moveTo>
                        <a:pt x="989" y="629"/>
                      </a:moveTo>
                      <a:lnTo>
                        <a:pt x="3067" y="629"/>
                      </a:lnTo>
                      <a:lnTo>
                        <a:pt x="1978" y="0"/>
                      </a:lnTo>
                      <a:lnTo>
                        <a:pt x="0" y="0"/>
                      </a:lnTo>
                      <a:lnTo>
                        <a:pt x="989" y="629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28575" cmpd="sng">
                  <a:solidFill>
                    <a:srgbClr val="CCEC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Rectangle 6"/>
                <p:cNvSpPr>
                  <a:spLocks noChangeArrowheads="1"/>
                </p:cNvSpPr>
                <p:nvPr/>
              </p:nvSpPr>
              <p:spPr bwMode="auto">
                <a:xfrm>
                  <a:off x="1000" y="744"/>
                  <a:ext cx="1934" cy="1534"/>
                </a:xfrm>
                <a:prstGeom prst="rect">
                  <a:avLst/>
                </a:prstGeom>
                <a:solidFill>
                  <a:srgbClr val="CCFFCC"/>
                </a:solidFill>
                <a:ln w="38100">
                  <a:solidFill>
                    <a:srgbClr val="CC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3" name="Freeform 7"/>
                <p:cNvSpPr>
                  <a:spLocks/>
                </p:cNvSpPr>
                <p:nvPr/>
              </p:nvSpPr>
              <p:spPr bwMode="auto">
                <a:xfrm>
                  <a:off x="2956" y="744"/>
                  <a:ext cx="1111" cy="2175"/>
                </a:xfrm>
                <a:custGeom>
                  <a:avLst/>
                  <a:gdLst>
                    <a:gd name="T0" fmla="*/ 0 w 1111"/>
                    <a:gd name="T1" fmla="*/ 0 h 2175"/>
                    <a:gd name="T2" fmla="*/ 0 w 1111"/>
                    <a:gd name="T3" fmla="*/ 1534 h 2175"/>
                    <a:gd name="T4" fmla="*/ 1111 w 1111"/>
                    <a:gd name="T5" fmla="*/ 2175 h 2175"/>
                    <a:gd name="T6" fmla="*/ 1111 w 1111"/>
                    <a:gd name="T7" fmla="*/ 589 h 2175"/>
                    <a:gd name="T8" fmla="*/ 0 w 1111"/>
                    <a:gd name="T9" fmla="*/ 0 h 21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1"/>
                    <a:gd name="T16" fmla="*/ 0 h 2175"/>
                    <a:gd name="T17" fmla="*/ 1111 w 1111"/>
                    <a:gd name="T18" fmla="*/ 2175 h 21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1" h="2175">
                      <a:moveTo>
                        <a:pt x="0" y="0"/>
                      </a:moveTo>
                      <a:lnTo>
                        <a:pt x="0" y="1534"/>
                      </a:lnTo>
                      <a:lnTo>
                        <a:pt x="1111" y="2175"/>
                      </a:lnTo>
                      <a:lnTo>
                        <a:pt x="1111" y="5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28575" cmpd="sng">
                  <a:solidFill>
                    <a:srgbClr val="FFFFCC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8" name="Line 28"/>
              <p:cNvSpPr>
                <a:spLocks noChangeShapeType="1"/>
              </p:cNvSpPr>
              <p:nvPr/>
            </p:nvSpPr>
            <p:spPr bwMode="auto">
              <a:xfrm>
                <a:off x="396" y="1733"/>
                <a:ext cx="1431" cy="0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Line 29"/>
              <p:cNvSpPr>
                <a:spLocks noChangeShapeType="1"/>
              </p:cNvSpPr>
              <p:nvPr/>
            </p:nvSpPr>
            <p:spPr bwMode="auto">
              <a:xfrm>
                <a:off x="1816" y="1727"/>
                <a:ext cx="820" cy="469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Line 33"/>
              <p:cNvSpPr>
                <a:spLocks noChangeShapeType="1"/>
              </p:cNvSpPr>
              <p:nvPr/>
            </p:nvSpPr>
            <p:spPr bwMode="auto">
              <a:xfrm flipV="1">
                <a:off x="1821" y="597"/>
                <a:ext cx="0" cy="1133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5" name="Group 134"/>
            <p:cNvGrpSpPr>
              <a:grpSpLocks/>
            </p:cNvGrpSpPr>
            <p:nvPr/>
          </p:nvGrpSpPr>
          <p:grpSpPr bwMode="auto">
            <a:xfrm>
              <a:off x="392" y="580"/>
              <a:ext cx="2283" cy="1674"/>
              <a:chOff x="392" y="580"/>
              <a:chExt cx="2283" cy="1674"/>
            </a:xfrm>
          </p:grpSpPr>
          <p:sp>
            <p:nvSpPr>
              <p:cNvPr id="6" name="Line 8"/>
              <p:cNvSpPr>
                <a:spLocks noChangeShapeType="1"/>
              </p:cNvSpPr>
              <p:nvPr/>
            </p:nvSpPr>
            <p:spPr bwMode="auto">
              <a:xfrm flipH="1">
                <a:off x="1108" y="968"/>
                <a:ext cx="769" cy="698"/>
              </a:xfrm>
              <a:prstGeom prst="line">
                <a:avLst/>
              </a:prstGeom>
              <a:noFill/>
              <a:ln w="7620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" name="Line 9"/>
              <p:cNvSpPr>
                <a:spLocks noChangeShapeType="1"/>
              </p:cNvSpPr>
              <p:nvPr/>
            </p:nvSpPr>
            <p:spPr bwMode="auto">
              <a:xfrm>
                <a:off x="1877" y="968"/>
                <a:ext cx="0" cy="101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" name="Line 10"/>
              <p:cNvSpPr>
                <a:spLocks noChangeShapeType="1"/>
              </p:cNvSpPr>
              <p:nvPr/>
            </p:nvSpPr>
            <p:spPr bwMode="auto">
              <a:xfrm>
                <a:off x="1108" y="1655"/>
                <a:ext cx="0" cy="33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" name="Line 11"/>
              <p:cNvSpPr>
                <a:spLocks noChangeShapeType="1"/>
              </p:cNvSpPr>
              <p:nvPr/>
            </p:nvSpPr>
            <p:spPr bwMode="auto">
              <a:xfrm flipV="1">
                <a:off x="1106" y="1977"/>
                <a:ext cx="773" cy="0"/>
              </a:xfrm>
              <a:prstGeom prst="line">
                <a:avLst/>
              </a:prstGeom>
              <a:noFill/>
              <a:ln w="571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" name="Line 12"/>
              <p:cNvSpPr>
                <a:spLocks noChangeShapeType="1"/>
              </p:cNvSpPr>
              <p:nvPr/>
            </p:nvSpPr>
            <p:spPr bwMode="auto">
              <a:xfrm flipV="1">
                <a:off x="1469" y="760"/>
                <a:ext cx="0" cy="97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" name="Line 14"/>
              <p:cNvSpPr>
                <a:spLocks noChangeShapeType="1"/>
              </p:cNvSpPr>
              <p:nvPr/>
            </p:nvSpPr>
            <p:spPr bwMode="auto">
              <a:xfrm flipV="1">
                <a:off x="697" y="1412"/>
                <a:ext cx="0" cy="32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Line 15"/>
              <p:cNvSpPr>
                <a:spLocks noChangeShapeType="1"/>
              </p:cNvSpPr>
              <p:nvPr/>
            </p:nvSpPr>
            <p:spPr bwMode="auto">
              <a:xfrm flipV="1">
                <a:off x="1877" y="1966"/>
                <a:ext cx="348" cy="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" name="Line 16"/>
              <p:cNvSpPr>
                <a:spLocks noChangeShapeType="1"/>
              </p:cNvSpPr>
              <p:nvPr/>
            </p:nvSpPr>
            <p:spPr bwMode="auto">
              <a:xfrm flipV="1">
                <a:off x="2225" y="1637"/>
                <a:ext cx="5" cy="3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" name="Line 19"/>
              <p:cNvSpPr>
                <a:spLocks noChangeShapeType="1"/>
              </p:cNvSpPr>
              <p:nvPr/>
            </p:nvSpPr>
            <p:spPr bwMode="auto">
              <a:xfrm>
                <a:off x="2226" y="974"/>
                <a:ext cx="4" cy="692"/>
              </a:xfrm>
              <a:prstGeom prst="line">
                <a:avLst/>
              </a:prstGeom>
              <a:noFill/>
              <a:ln w="571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" name="Line 22"/>
              <p:cNvSpPr>
                <a:spLocks noChangeShapeType="1"/>
              </p:cNvSpPr>
              <p:nvPr/>
            </p:nvSpPr>
            <p:spPr bwMode="auto">
              <a:xfrm flipH="1">
                <a:off x="699" y="733"/>
                <a:ext cx="779" cy="687"/>
              </a:xfrm>
              <a:prstGeom prst="line">
                <a:avLst/>
              </a:prstGeom>
              <a:noFill/>
              <a:ln w="571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" name="Line 24"/>
              <p:cNvSpPr>
                <a:spLocks noChangeShapeType="1"/>
              </p:cNvSpPr>
              <p:nvPr/>
            </p:nvSpPr>
            <p:spPr bwMode="auto">
              <a:xfrm flipH="1" flipV="1">
                <a:off x="1459" y="1729"/>
                <a:ext cx="408" cy="2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Line 25"/>
              <p:cNvSpPr>
                <a:spLocks noChangeShapeType="1"/>
              </p:cNvSpPr>
              <p:nvPr/>
            </p:nvSpPr>
            <p:spPr bwMode="auto">
              <a:xfrm flipH="1" flipV="1">
                <a:off x="1474" y="737"/>
                <a:ext cx="394" cy="2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Line 26"/>
              <p:cNvSpPr>
                <a:spLocks noChangeShapeType="1"/>
              </p:cNvSpPr>
              <p:nvPr/>
            </p:nvSpPr>
            <p:spPr bwMode="auto">
              <a:xfrm>
                <a:off x="1113" y="1659"/>
                <a:ext cx="112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Text Box 30"/>
              <p:cNvSpPr txBox="1">
                <a:spLocks noChangeArrowheads="1"/>
              </p:cNvSpPr>
              <p:nvPr/>
            </p:nvSpPr>
            <p:spPr bwMode="auto">
              <a:xfrm>
                <a:off x="392" y="580"/>
                <a:ext cx="25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b="1">
                    <a:solidFill>
                      <a:srgbClr val="3333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V</a:t>
                </a:r>
              </a:p>
            </p:txBody>
          </p:sp>
          <p:sp>
            <p:nvSpPr>
              <p:cNvPr id="20" name="Text Box 31"/>
              <p:cNvSpPr txBox="1">
                <a:spLocks noChangeArrowheads="1"/>
              </p:cNvSpPr>
              <p:nvPr/>
            </p:nvSpPr>
            <p:spPr bwMode="auto">
              <a:xfrm>
                <a:off x="2367" y="970"/>
                <a:ext cx="30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b="1">
                    <a:solidFill>
                      <a:srgbClr val="3333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W</a:t>
                </a:r>
              </a:p>
            </p:txBody>
          </p:sp>
          <p:sp>
            <p:nvSpPr>
              <p:cNvPr id="21" name="Text Box 32"/>
              <p:cNvSpPr txBox="1">
                <a:spLocks noChangeArrowheads="1"/>
              </p:cNvSpPr>
              <p:nvPr/>
            </p:nvSpPr>
            <p:spPr bwMode="auto">
              <a:xfrm>
                <a:off x="1071" y="1966"/>
                <a:ext cx="26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b="1">
                    <a:solidFill>
                      <a:srgbClr val="3333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H</a:t>
                </a:r>
              </a:p>
            </p:txBody>
          </p:sp>
          <p:sp>
            <p:nvSpPr>
              <p:cNvPr id="22" name="Line 36"/>
              <p:cNvSpPr>
                <a:spLocks noChangeShapeType="1"/>
              </p:cNvSpPr>
              <p:nvPr/>
            </p:nvSpPr>
            <p:spPr bwMode="auto">
              <a:xfrm>
                <a:off x="1459" y="737"/>
                <a:ext cx="37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Line 37"/>
              <p:cNvSpPr>
                <a:spLocks noChangeShapeType="1"/>
              </p:cNvSpPr>
              <p:nvPr/>
            </p:nvSpPr>
            <p:spPr bwMode="auto">
              <a:xfrm flipH="1" flipV="1">
                <a:off x="695" y="1417"/>
                <a:ext cx="408" cy="2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Line 38"/>
              <p:cNvSpPr>
                <a:spLocks noChangeShapeType="1"/>
              </p:cNvSpPr>
              <p:nvPr/>
            </p:nvSpPr>
            <p:spPr bwMode="auto">
              <a:xfrm flipH="1" flipV="1">
                <a:off x="695" y="1734"/>
                <a:ext cx="408" cy="2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Line 39"/>
              <p:cNvSpPr>
                <a:spLocks noChangeShapeType="1"/>
              </p:cNvSpPr>
              <p:nvPr/>
            </p:nvSpPr>
            <p:spPr bwMode="auto">
              <a:xfrm flipH="1" flipV="1">
                <a:off x="1824" y="737"/>
                <a:ext cx="395" cy="23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Line 40"/>
              <p:cNvSpPr>
                <a:spLocks noChangeShapeType="1"/>
              </p:cNvSpPr>
              <p:nvPr/>
            </p:nvSpPr>
            <p:spPr bwMode="auto">
              <a:xfrm flipV="1">
                <a:off x="1860" y="979"/>
                <a:ext cx="351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36" name="Text Box 113"/>
          <p:cNvSpPr txBox="1">
            <a:spLocks noChangeArrowheads="1"/>
          </p:cNvSpPr>
          <p:nvPr/>
        </p:nvSpPr>
        <p:spPr bwMode="auto">
          <a:xfrm>
            <a:off x="179512" y="260648"/>
            <a:ext cx="34259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dirty="0" smtClean="0"/>
              <a:t>1.</a:t>
            </a:r>
            <a:r>
              <a:rPr lang="zh-CN" altLang="en-US" sz="3600" b="1" dirty="0" smtClean="0"/>
              <a:t>投影面平行线 </a:t>
            </a:r>
            <a:endParaRPr lang="zh-CN" altLang="en-US" sz="3600" b="1" dirty="0"/>
          </a:p>
        </p:txBody>
      </p:sp>
      <p:grpSp>
        <p:nvGrpSpPr>
          <p:cNvPr id="37" name="Group 117"/>
          <p:cNvGrpSpPr>
            <a:grpSpLocks/>
          </p:cNvGrpSpPr>
          <p:nvPr/>
        </p:nvGrpSpPr>
        <p:grpSpPr bwMode="auto">
          <a:xfrm>
            <a:off x="908050" y="4086225"/>
            <a:ext cx="3576638" cy="2557463"/>
            <a:chOff x="304" y="2423"/>
            <a:chExt cx="2253" cy="1611"/>
          </a:xfrm>
        </p:grpSpPr>
        <p:grpSp>
          <p:nvGrpSpPr>
            <p:cNvPr id="38" name="Group 109"/>
            <p:cNvGrpSpPr>
              <a:grpSpLocks/>
            </p:cNvGrpSpPr>
            <p:nvPr/>
          </p:nvGrpSpPr>
          <p:grpSpPr bwMode="auto">
            <a:xfrm>
              <a:off x="304" y="2425"/>
              <a:ext cx="2253" cy="1611"/>
              <a:chOff x="338" y="2456"/>
              <a:chExt cx="2433" cy="1739"/>
            </a:xfrm>
          </p:grpSpPr>
          <p:grpSp>
            <p:nvGrpSpPr>
              <p:cNvPr id="40" name="Group 79"/>
              <p:cNvGrpSpPr>
                <a:grpSpLocks/>
              </p:cNvGrpSpPr>
              <p:nvPr/>
            </p:nvGrpSpPr>
            <p:grpSpPr bwMode="auto">
              <a:xfrm>
                <a:off x="352" y="2481"/>
                <a:ext cx="2376" cy="1695"/>
                <a:chOff x="384" y="829"/>
                <a:chExt cx="2376" cy="1695"/>
              </a:xfrm>
            </p:grpSpPr>
            <p:grpSp>
              <p:nvGrpSpPr>
                <p:cNvPr id="63" name="Group 80"/>
                <p:cNvGrpSpPr>
                  <a:grpSpLocks/>
                </p:cNvGrpSpPr>
                <p:nvPr/>
              </p:nvGrpSpPr>
              <p:grpSpPr bwMode="auto">
                <a:xfrm>
                  <a:off x="400" y="844"/>
                  <a:ext cx="2356" cy="1672"/>
                  <a:chOff x="1000" y="744"/>
                  <a:chExt cx="3067" cy="2178"/>
                </a:xfrm>
              </p:grpSpPr>
              <p:sp>
                <p:nvSpPr>
                  <p:cNvPr id="67" name="Freeform 81"/>
                  <p:cNvSpPr>
                    <a:spLocks/>
                  </p:cNvSpPr>
                  <p:nvPr/>
                </p:nvSpPr>
                <p:spPr bwMode="auto">
                  <a:xfrm>
                    <a:off x="1000" y="2293"/>
                    <a:ext cx="3067" cy="629"/>
                  </a:xfrm>
                  <a:custGeom>
                    <a:avLst/>
                    <a:gdLst>
                      <a:gd name="T0" fmla="*/ 989 w 3067"/>
                      <a:gd name="T1" fmla="*/ 629 h 629"/>
                      <a:gd name="T2" fmla="*/ 3067 w 3067"/>
                      <a:gd name="T3" fmla="*/ 629 h 629"/>
                      <a:gd name="T4" fmla="*/ 1978 w 3067"/>
                      <a:gd name="T5" fmla="*/ 0 h 629"/>
                      <a:gd name="T6" fmla="*/ 0 w 3067"/>
                      <a:gd name="T7" fmla="*/ 0 h 629"/>
                      <a:gd name="T8" fmla="*/ 989 w 3067"/>
                      <a:gd name="T9" fmla="*/ 629 h 62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3067"/>
                      <a:gd name="T16" fmla="*/ 0 h 629"/>
                      <a:gd name="T17" fmla="*/ 3067 w 3067"/>
                      <a:gd name="T18" fmla="*/ 629 h 62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3067" h="629">
                        <a:moveTo>
                          <a:pt x="989" y="629"/>
                        </a:moveTo>
                        <a:lnTo>
                          <a:pt x="3067" y="629"/>
                        </a:lnTo>
                        <a:lnTo>
                          <a:pt x="1978" y="0"/>
                        </a:lnTo>
                        <a:lnTo>
                          <a:pt x="0" y="0"/>
                        </a:lnTo>
                        <a:lnTo>
                          <a:pt x="989" y="629"/>
                        </a:lnTo>
                        <a:close/>
                      </a:path>
                    </a:pathLst>
                  </a:custGeom>
                  <a:solidFill>
                    <a:srgbClr val="CCFFFF"/>
                  </a:solidFill>
                  <a:ln w="28575" cmpd="sng">
                    <a:solidFill>
                      <a:srgbClr val="CCECFF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8" name="Rectangle 82"/>
                  <p:cNvSpPr>
                    <a:spLocks noChangeArrowheads="1"/>
                  </p:cNvSpPr>
                  <p:nvPr/>
                </p:nvSpPr>
                <p:spPr bwMode="auto">
                  <a:xfrm>
                    <a:off x="1000" y="744"/>
                    <a:ext cx="1934" cy="1534"/>
                  </a:xfrm>
                  <a:prstGeom prst="rect">
                    <a:avLst/>
                  </a:prstGeom>
                  <a:solidFill>
                    <a:srgbClr val="CCFFCC"/>
                  </a:solidFill>
                  <a:ln w="38100">
                    <a:solidFill>
                      <a:srgbClr val="CCFFCC"/>
                    </a:solidFill>
                    <a:miter lim="800000"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  <p:sp>
                <p:nvSpPr>
                  <p:cNvPr id="69" name="Freeform 83"/>
                  <p:cNvSpPr>
                    <a:spLocks/>
                  </p:cNvSpPr>
                  <p:nvPr/>
                </p:nvSpPr>
                <p:spPr bwMode="auto">
                  <a:xfrm>
                    <a:off x="2956" y="744"/>
                    <a:ext cx="1111" cy="2175"/>
                  </a:xfrm>
                  <a:custGeom>
                    <a:avLst/>
                    <a:gdLst>
                      <a:gd name="T0" fmla="*/ 0 w 1111"/>
                      <a:gd name="T1" fmla="*/ 0 h 2175"/>
                      <a:gd name="T2" fmla="*/ 0 w 1111"/>
                      <a:gd name="T3" fmla="*/ 1534 h 2175"/>
                      <a:gd name="T4" fmla="*/ 1111 w 1111"/>
                      <a:gd name="T5" fmla="*/ 2175 h 2175"/>
                      <a:gd name="T6" fmla="*/ 1111 w 1111"/>
                      <a:gd name="T7" fmla="*/ 589 h 2175"/>
                      <a:gd name="T8" fmla="*/ 0 w 1111"/>
                      <a:gd name="T9" fmla="*/ 0 h 2175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111"/>
                      <a:gd name="T16" fmla="*/ 0 h 2175"/>
                      <a:gd name="T17" fmla="*/ 1111 w 1111"/>
                      <a:gd name="T18" fmla="*/ 2175 h 2175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111" h="2175">
                        <a:moveTo>
                          <a:pt x="0" y="0"/>
                        </a:moveTo>
                        <a:lnTo>
                          <a:pt x="0" y="1534"/>
                        </a:lnTo>
                        <a:lnTo>
                          <a:pt x="1111" y="2175"/>
                        </a:lnTo>
                        <a:lnTo>
                          <a:pt x="1111" y="589"/>
                        </a:lnTo>
                        <a:lnTo>
                          <a:pt x="0" y="0"/>
                        </a:lnTo>
                        <a:close/>
                      </a:path>
                    </a:pathLst>
                  </a:custGeom>
                  <a:solidFill>
                    <a:srgbClr val="FFFFCC"/>
                  </a:solidFill>
                  <a:ln w="28575" cmpd="sng">
                    <a:solidFill>
                      <a:srgbClr val="FFFFCC"/>
                    </a:solidFill>
                    <a:round/>
                    <a:headEnd/>
                    <a:tailEnd/>
                  </a:ln>
                </p:spPr>
                <p:txBody>
                  <a:bodyPr wrap="none" anchor="ctr"/>
                  <a:lstStyle/>
                  <a:p>
                    <a:endParaRPr lang="zh-CN" altLang="en-US"/>
                  </a:p>
                </p:txBody>
              </p:sp>
            </p:grpSp>
            <p:sp>
              <p:nvSpPr>
                <p:cNvPr id="64" name="Line 84"/>
                <p:cNvSpPr>
                  <a:spLocks noChangeShapeType="1"/>
                </p:cNvSpPr>
                <p:nvPr/>
              </p:nvSpPr>
              <p:spPr bwMode="auto">
                <a:xfrm>
                  <a:off x="384" y="2033"/>
                  <a:ext cx="1518" cy="0"/>
                </a:xfrm>
                <a:prstGeom prst="line">
                  <a:avLst/>
                </a:prstGeom>
                <a:noFill/>
                <a:ln w="9525">
                  <a:solidFill>
                    <a:srgbClr val="3333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Line 85"/>
                <p:cNvSpPr>
                  <a:spLocks noChangeShapeType="1"/>
                </p:cNvSpPr>
                <p:nvPr/>
              </p:nvSpPr>
              <p:spPr bwMode="auto">
                <a:xfrm>
                  <a:off x="1890" y="2027"/>
                  <a:ext cx="870" cy="497"/>
                </a:xfrm>
                <a:prstGeom prst="line">
                  <a:avLst/>
                </a:prstGeom>
                <a:noFill/>
                <a:ln w="9525">
                  <a:solidFill>
                    <a:srgbClr val="3333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Line 86"/>
                <p:cNvSpPr>
                  <a:spLocks noChangeShapeType="1"/>
                </p:cNvSpPr>
                <p:nvPr/>
              </p:nvSpPr>
              <p:spPr bwMode="auto">
                <a:xfrm flipV="1">
                  <a:off x="1895" y="829"/>
                  <a:ext cx="0" cy="1201"/>
                </a:xfrm>
                <a:prstGeom prst="line">
                  <a:avLst/>
                </a:prstGeom>
                <a:noFill/>
                <a:ln w="9525">
                  <a:solidFill>
                    <a:srgbClr val="333399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41" name="Line 87"/>
              <p:cNvSpPr>
                <a:spLocks noChangeShapeType="1"/>
              </p:cNvSpPr>
              <p:nvPr/>
            </p:nvSpPr>
            <p:spPr bwMode="auto">
              <a:xfrm>
                <a:off x="1170" y="2838"/>
                <a:ext cx="462" cy="900"/>
              </a:xfrm>
              <a:prstGeom prst="line">
                <a:avLst/>
              </a:prstGeom>
              <a:noFill/>
              <a:ln w="7620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Line 88"/>
              <p:cNvSpPr>
                <a:spLocks noChangeShapeType="1"/>
              </p:cNvSpPr>
              <p:nvPr/>
            </p:nvSpPr>
            <p:spPr bwMode="auto">
              <a:xfrm>
                <a:off x="2004" y="2838"/>
                <a:ext cx="462" cy="900"/>
              </a:xfrm>
              <a:prstGeom prst="line">
                <a:avLst/>
              </a:prstGeom>
              <a:noFill/>
              <a:ln w="571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Line 89"/>
              <p:cNvSpPr>
                <a:spLocks noChangeShapeType="1"/>
              </p:cNvSpPr>
              <p:nvPr/>
            </p:nvSpPr>
            <p:spPr bwMode="auto">
              <a:xfrm>
                <a:off x="1170" y="2844"/>
                <a:ext cx="8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Line 90"/>
              <p:cNvSpPr>
                <a:spLocks noChangeShapeType="1"/>
              </p:cNvSpPr>
              <p:nvPr/>
            </p:nvSpPr>
            <p:spPr bwMode="auto">
              <a:xfrm>
                <a:off x="1632" y="3732"/>
                <a:ext cx="8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Line 91"/>
              <p:cNvSpPr>
                <a:spLocks noChangeShapeType="1"/>
              </p:cNvSpPr>
              <p:nvPr/>
            </p:nvSpPr>
            <p:spPr bwMode="auto">
              <a:xfrm>
                <a:off x="1860" y="3384"/>
                <a:ext cx="600" cy="34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" name="Line 92"/>
              <p:cNvSpPr>
                <a:spLocks noChangeShapeType="1"/>
              </p:cNvSpPr>
              <p:nvPr/>
            </p:nvSpPr>
            <p:spPr bwMode="auto">
              <a:xfrm>
                <a:off x="2460" y="3726"/>
                <a:ext cx="0" cy="3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" name="Line 93"/>
              <p:cNvSpPr>
                <a:spLocks noChangeShapeType="1"/>
              </p:cNvSpPr>
              <p:nvPr/>
            </p:nvSpPr>
            <p:spPr bwMode="auto">
              <a:xfrm>
                <a:off x="1620" y="3726"/>
                <a:ext cx="0" cy="30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Line 94"/>
              <p:cNvSpPr>
                <a:spLocks noChangeShapeType="1"/>
              </p:cNvSpPr>
              <p:nvPr/>
            </p:nvSpPr>
            <p:spPr bwMode="auto">
              <a:xfrm>
                <a:off x="1614" y="4026"/>
                <a:ext cx="85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" name="Line 95"/>
              <p:cNvSpPr>
                <a:spLocks noChangeShapeType="1"/>
              </p:cNvSpPr>
              <p:nvPr/>
            </p:nvSpPr>
            <p:spPr bwMode="auto">
              <a:xfrm>
                <a:off x="2004" y="2838"/>
                <a:ext cx="0" cy="9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" name="Line 96"/>
              <p:cNvSpPr>
                <a:spLocks noChangeShapeType="1"/>
              </p:cNvSpPr>
              <p:nvPr/>
            </p:nvSpPr>
            <p:spPr bwMode="auto">
              <a:xfrm>
                <a:off x="1020" y="3684"/>
                <a:ext cx="600" cy="34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" name="Line 97"/>
              <p:cNvSpPr>
                <a:spLocks noChangeShapeType="1"/>
              </p:cNvSpPr>
              <p:nvPr/>
            </p:nvSpPr>
            <p:spPr bwMode="auto">
              <a:xfrm flipV="1">
                <a:off x="1026" y="2760"/>
                <a:ext cx="0" cy="92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" name="Line 98"/>
              <p:cNvSpPr>
                <a:spLocks noChangeShapeType="1"/>
              </p:cNvSpPr>
              <p:nvPr/>
            </p:nvSpPr>
            <p:spPr bwMode="auto">
              <a:xfrm>
                <a:off x="1020" y="2758"/>
                <a:ext cx="168" cy="9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" name="Line 99"/>
              <p:cNvSpPr>
                <a:spLocks noChangeShapeType="1"/>
              </p:cNvSpPr>
              <p:nvPr/>
            </p:nvSpPr>
            <p:spPr bwMode="auto">
              <a:xfrm>
                <a:off x="1858" y="2758"/>
                <a:ext cx="158" cy="9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" name="Line 100"/>
              <p:cNvSpPr>
                <a:spLocks noChangeShapeType="1"/>
              </p:cNvSpPr>
              <p:nvPr/>
            </p:nvSpPr>
            <p:spPr bwMode="auto">
              <a:xfrm>
                <a:off x="1020" y="3384"/>
                <a:ext cx="600" cy="34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Line 101"/>
              <p:cNvSpPr>
                <a:spLocks noChangeShapeType="1"/>
              </p:cNvSpPr>
              <p:nvPr/>
            </p:nvSpPr>
            <p:spPr bwMode="auto">
              <a:xfrm flipV="1">
                <a:off x="1164" y="2838"/>
                <a:ext cx="0" cy="93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Line 102"/>
              <p:cNvSpPr>
                <a:spLocks noChangeShapeType="1"/>
              </p:cNvSpPr>
              <p:nvPr/>
            </p:nvSpPr>
            <p:spPr bwMode="auto">
              <a:xfrm>
                <a:off x="1032" y="2760"/>
                <a:ext cx="83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Line 103"/>
              <p:cNvSpPr>
                <a:spLocks noChangeShapeType="1"/>
              </p:cNvSpPr>
              <p:nvPr/>
            </p:nvSpPr>
            <p:spPr bwMode="auto">
              <a:xfrm>
                <a:off x="1164" y="3762"/>
                <a:ext cx="84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Line 104"/>
              <p:cNvSpPr>
                <a:spLocks noChangeShapeType="1"/>
              </p:cNvSpPr>
              <p:nvPr/>
            </p:nvSpPr>
            <p:spPr bwMode="auto">
              <a:xfrm>
                <a:off x="1158" y="3762"/>
                <a:ext cx="457" cy="264"/>
              </a:xfrm>
              <a:prstGeom prst="line">
                <a:avLst/>
              </a:prstGeom>
              <a:noFill/>
              <a:ln w="571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Line 105"/>
              <p:cNvSpPr>
                <a:spLocks noChangeShapeType="1"/>
              </p:cNvSpPr>
              <p:nvPr/>
            </p:nvSpPr>
            <p:spPr bwMode="auto">
              <a:xfrm>
                <a:off x="1032" y="2760"/>
                <a:ext cx="0" cy="630"/>
              </a:xfrm>
              <a:prstGeom prst="line">
                <a:avLst/>
              </a:prstGeom>
              <a:noFill/>
              <a:ln w="57150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Text Box 106"/>
              <p:cNvSpPr txBox="1">
                <a:spLocks noChangeArrowheads="1"/>
              </p:cNvSpPr>
              <p:nvPr/>
            </p:nvSpPr>
            <p:spPr bwMode="auto">
              <a:xfrm>
                <a:off x="338" y="2456"/>
                <a:ext cx="275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b="1">
                    <a:solidFill>
                      <a:srgbClr val="3333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V</a:t>
                </a:r>
              </a:p>
            </p:txBody>
          </p:sp>
          <p:sp>
            <p:nvSpPr>
              <p:cNvPr id="61" name="Text Box 107"/>
              <p:cNvSpPr txBox="1">
                <a:spLocks noChangeArrowheads="1"/>
              </p:cNvSpPr>
              <p:nvPr/>
            </p:nvSpPr>
            <p:spPr bwMode="auto">
              <a:xfrm>
                <a:off x="2438" y="2869"/>
                <a:ext cx="333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b="1">
                    <a:solidFill>
                      <a:srgbClr val="3333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W</a:t>
                </a:r>
              </a:p>
            </p:txBody>
          </p:sp>
          <p:sp>
            <p:nvSpPr>
              <p:cNvPr id="62" name="Text Box 108"/>
              <p:cNvSpPr txBox="1">
                <a:spLocks noChangeArrowheads="1"/>
              </p:cNvSpPr>
              <p:nvPr/>
            </p:nvSpPr>
            <p:spPr bwMode="auto">
              <a:xfrm>
                <a:off x="1022" y="3884"/>
                <a:ext cx="286" cy="31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>
                  <a:defRPr/>
                </a:pPr>
                <a:r>
                  <a:rPr lang="en-US" altLang="zh-CN" b="1">
                    <a:solidFill>
                      <a:srgbClr val="333399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H</a:t>
                </a:r>
              </a:p>
            </p:txBody>
          </p:sp>
        </p:grpSp>
        <p:sp>
          <p:nvSpPr>
            <p:cNvPr id="39" name="Line 116"/>
            <p:cNvSpPr>
              <a:spLocks noChangeShapeType="1"/>
            </p:cNvSpPr>
            <p:nvPr/>
          </p:nvSpPr>
          <p:spPr bwMode="auto">
            <a:xfrm>
              <a:off x="945" y="3283"/>
              <a:ext cx="76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0" name="AutoShape 118" descr="蓝色砂纸"/>
          <p:cNvSpPr>
            <a:spLocks noChangeArrowheads="1"/>
          </p:cNvSpPr>
          <p:nvPr/>
        </p:nvSpPr>
        <p:spPr bwMode="auto">
          <a:xfrm>
            <a:off x="4678363" y="3838575"/>
            <a:ext cx="1287462" cy="739775"/>
          </a:xfrm>
          <a:prstGeom prst="wedgeRoundRectCallout">
            <a:avLst>
              <a:gd name="adj1" fmla="val -114856"/>
              <a:gd name="adj2" fmla="val -89269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zh-CN" altLang="zh-CN" dirty="0"/>
          </a:p>
        </p:txBody>
      </p:sp>
      <p:sp>
        <p:nvSpPr>
          <p:cNvPr id="71" name="Text Box 119"/>
          <p:cNvSpPr txBox="1">
            <a:spLocks noChangeArrowheads="1"/>
          </p:cNvSpPr>
          <p:nvPr/>
        </p:nvSpPr>
        <p:spPr bwMode="auto">
          <a:xfrm>
            <a:off x="4956175" y="3748088"/>
            <a:ext cx="70403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/>
              <a:t>//V</a:t>
            </a:r>
          </a:p>
        </p:txBody>
      </p:sp>
      <p:sp>
        <p:nvSpPr>
          <p:cNvPr id="72" name="Rectangle 120"/>
          <p:cNvSpPr>
            <a:spLocks noChangeArrowheads="1"/>
          </p:cNvSpPr>
          <p:nvPr/>
        </p:nvSpPr>
        <p:spPr bwMode="auto">
          <a:xfrm>
            <a:off x="4691063" y="4059238"/>
            <a:ext cx="1260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/>
              <a:t>正平线</a:t>
            </a:r>
          </a:p>
        </p:txBody>
      </p:sp>
      <p:sp>
        <p:nvSpPr>
          <p:cNvPr id="73" name="AutoShape 124" descr="蓝色砂纸"/>
          <p:cNvSpPr>
            <a:spLocks noChangeArrowheads="1"/>
          </p:cNvSpPr>
          <p:nvPr/>
        </p:nvSpPr>
        <p:spPr bwMode="auto">
          <a:xfrm>
            <a:off x="5086350" y="5886450"/>
            <a:ext cx="1236663" cy="774700"/>
          </a:xfrm>
          <a:prstGeom prst="wedgeRoundRectCallout">
            <a:avLst>
              <a:gd name="adj1" fmla="val -106481"/>
              <a:gd name="adj2" fmla="val -90778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74" name="Text Box 122"/>
          <p:cNvSpPr txBox="1">
            <a:spLocks noChangeArrowheads="1"/>
          </p:cNvSpPr>
          <p:nvPr/>
        </p:nvSpPr>
        <p:spPr bwMode="auto">
          <a:xfrm>
            <a:off x="5357813" y="5822950"/>
            <a:ext cx="81785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/>
              <a:t>//W</a:t>
            </a:r>
          </a:p>
        </p:txBody>
      </p:sp>
      <p:sp>
        <p:nvSpPr>
          <p:cNvPr id="75" name="Rectangle 123"/>
          <p:cNvSpPr>
            <a:spLocks noChangeArrowheads="1"/>
          </p:cNvSpPr>
          <p:nvPr/>
        </p:nvSpPr>
        <p:spPr bwMode="auto">
          <a:xfrm>
            <a:off x="5129213" y="6134100"/>
            <a:ext cx="1260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/>
              <a:t>侧平线</a:t>
            </a:r>
          </a:p>
        </p:txBody>
      </p:sp>
      <p:grpSp>
        <p:nvGrpSpPr>
          <p:cNvPr id="76" name="Group 129"/>
          <p:cNvGrpSpPr>
            <a:grpSpLocks/>
          </p:cNvGrpSpPr>
          <p:nvPr/>
        </p:nvGrpSpPr>
        <p:grpSpPr bwMode="auto">
          <a:xfrm>
            <a:off x="5514975" y="1073150"/>
            <a:ext cx="3629025" cy="2774950"/>
            <a:chOff x="3316" y="580"/>
            <a:chExt cx="2286" cy="1748"/>
          </a:xfrm>
        </p:grpSpPr>
        <p:grpSp>
          <p:nvGrpSpPr>
            <p:cNvPr id="77" name="Group 43"/>
            <p:cNvGrpSpPr>
              <a:grpSpLocks/>
            </p:cNvGrpSpPr>
            <p:nvPr/>
          </p:nvGrpSpPr>
          <p:grpSpPr bwMode="auto">
            <a:xfrm>
              <a:off x="3320" y="597"/>
              <a:ext cx="2244" cy="1602"/>
              <a:chOff x="384" y="829"/>
              <a:chExt cx="2376" cy="1695"/>
            </a:xfrm>
          </p:grpSpPr>
          <p:grpSp>
            <p:nvGrpSpPr>
              <p:cNvPr id="99" name="Group 44"/>
              <p:cNvGrpSpPr>
                <a:grpSpLocks/>
              </p:cNvGrpSpPr>
              <p:nvPr/>
            </p:nvGrpSpPr>
            <p:grpSpPr bwMode="auto">
              <a:xfrm>
                <a:off x="400" y="844"/>
                <a:ext cx="2356" cy="1672"/>
                <a:chOff x="1000" y="744"/>
                <a:chExt cx="3067" cy="2178"/>
              </a:xfrm>
            </p:grpSpPr>
            <p:sp>
              <p:nvSpPr>
                <p:cNvPr id="103" name="Freeform 45"/>
                <p:cNvSpPr>
                  <a:spLocks/>
                </p:cNvSpPr>
                <p:nvPr/>
              </p:nvSpPr>
              <p:spPr bwMode="auto">
                <a:xfrm>
                  <a:off x="1000" y="2293"/>
                  <a:ext cx="3067" cy="629"/>
                </a:xfrm>
                <a:custGeom>
                  <a:avLst/>
                  <a:gdLst>
                    <a:gd name="T0" fmla="*/ 989 w 3067"/>
                    <a:gd name="T1" fmla="*/ 629 h 629"/>
                    <a:gd name="T2" fmla="*/ 3067 w 3067"/>
                    <a:gd name="T3" fmla="*/ 629 h 629"/>
                    <a:gd name="T4" fmla="*/ 1978 w 3067"/>
                    <a:gd name="T5" fmla="*/ 0 h 629"/>
                    <a:gd name="T6" fmla="*/ 0 w 3067"/>
                    <a:gd name="T7" fmla="*/ 0 h 629"/>
                    <a:gd name="T8" fmla="*/ 989 w 3067"/>
                    <a:gd name="T9" fmla="*/ 629 h 6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67"/>
                    <a:gd name="T16" fmla="*/ 0 h 629"/>
                    <a:gd name="T17" fmla="*/ 3067 w 3067"/>
                    <a:gd name="T18" fmla="*/ 629 h 6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67" h="629">
                      <a:moveTo>
                        <a:pt x="989" y="629"/>
                      </a:moveTo>
                      <a:lnTo>
                        <a:pt x="3067" y="629"/>
                      </a:lnTo>
                      <a:lnTo>
                        <a:pt x="1978" y="0"/>
                      </a:lnTo>
                      <a:lnTo>
                        <a:pt x="0" y="0"/>
                      </a:lnTo>
                      <a:lnTo>
                        <a:pt x="989" y="629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28575" cmpd="sng">
                  <a:solidFill>
                    <a:srgbClr val="CCEC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4" name="Rectangle 46"/>
                <p:cNvSpPr>
                  <a:spLocks noChangeArrowheads="1"/>
                </p:cNvSpPr>
                <p:nvPr/>
              </p:nvSpPr>
              <p:spPr bwMode="auto">
                <a:xfrm>
                  <a:off x="1000" y="744"/>
                  <a:ext cx="1934" cy="1534"/>
                </a:xfrm>
                <a:prstGeom prst="rect">
                  <a:avLst/>
                </a:prstGeom>
                <a:solidFill>
                  <a:srgbClr val="CCFFCC"/>
                </a:solidFill>
                <a:ln w="38100">
                  <a:solidFill>
                    <a:srgbClr val="CC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5" name="Freeform 47"/>
                <p:cNvSpPr>
                  <a:spLocks/>
                </p:cNvSpPr>
                <p:nvPr/>
              </p:nvSpPr>
              <p:spPr bwMode="auto">
                <a:xfrm>
                  <a:off x="2956" y="744"/>
                  <a:ext cx="1111" cy="2175"/>
                </a:xfrm>
                <a:custGeom>
                  <a:avLst/>
                  <a:gdLst>
                    <a:gd name="T0" fmla="*/ 0 w 1111"/>
                    <a:gd name="T1" fmla="*/ 0 h 2175"/>
                    <a:gd name="T2" fmla="*/ 0 w 1111"/>
                    <a:gd name="T3" fmla="*/ 1534 h 2175"/>
                    <a:gd name="T4" fmla="*/ 1111 w 1111"/>
                    <a:gd name="T5" fmla="*/ 2175 h 2175"/>
                    <a:gd name="T6" fmla="*/ 1111 w 1111"/>
                    <a:gd name="T7" fmla="*/ 589 h 2175"/>
                    <a:gd name="T8" fmla="*/ 0 w 1111"/>
                    <a:gd name="T9" fmla="*/ 0 h 21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1"/>
                    <a:gd name="T16" fmla="*/ 0 h 2175"/>
                    <a:gd name="T17" fmla="*/ 1111 w 1111"/>
                    <a:gd name="T18" fmla="*/ 2175 h 21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1" h="2175">
                      <a:moveTo>
                        <a:pt x="0" y="0"/>
                      </a:moveTo>
                      <a:lnTo>
                        <a:pt x="0" y="1534"/>
                      </a:lnTo>
                      <a:lnTo>
                        <a:pt x="1111" y="2175"/>
                      </a:lnTo>
                      <a:lnTo>
                        <a:pt x="1111" y="5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28575" cmpd="sng">
                  <a:solidFill>
                    <a:srgbClr val="FFFFCC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100" name="Line 48"/>
              <p:cNvSpPr>
                <a:spLocks noChangeShapeType="1"/>
              </p:cNvSpPr>
              <p:nvPr/>
            </p:nvSpPr>
            <p:spPr bwMode="auto">
              <a:xfrm>
                <a:off x="384" y="2033"/>
                <a:ext cx="1518" cy="0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1" name="Line 49"/>
              <p:cNvSpPr>
                <a:spLocks noChangeShapeType="1"/>
              </p:cNvSpPr>
              <p:nvPr/>
            </p:nvSpPr>
            <p:spPr bwMode="auto">
              <a:xfrm>
                <a:off x="1890" y="2027"/>
                <a:ext cx="870" cy="497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2" name="Line 50"/>
              <p:cNvSpPr>
                <a:spLocks noChangeShapeType="1"/>
              </p:cNvSpPr>
              <p:nvPr/>
            </p:nvSpPr>
            <p:spPr bwMode="auto">
              <a:xfrm flipV="1">
                <a:off x="1895" y="829"/>
                <a:ext cx="0" cy="1201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78" name="Line 51"/>
            <p:cNvSpPr>
              <a:spLocks noChangeShapeType="1"/>
            </p:cNvSpPr>
            <p:nvPr/>
          </p:nvSpPr>
          <p:spPr bwMode="auto">
            <a:xfrm rot="3453244" flipH="1">
              <a:off x="3947" y="851"/>
              <a:ext cx="771" cy="700"/>
            </a:xfrm>
            <a:prstGeom prst="line">
              <a:avLst/>
            </a:prstGeom>
            <a:noFill/>
            <a:ln w="7620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Line 53"/>
            <p:cNvSpPr>
              <a:spLocks noChangeShapeType="1"/>
            </p:cNvSpPr>
            <p:nvPr/>
          </p:nvSpPr>
          <p:spPr bwMode="auto">
            <a:xfrm>
              <a:off x="3840" y="1069"/>
              <a:ext cx="0" cy="7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" name="Line 55"/>
            <p:cNvSpPr>
              <a:spLocks noChangeShapeType="1"/>
            </p:cNvSpPr>
            <p:nvPr/>
          </p:nvSpPr>
          <p:spPr bwMode="auto">
            <a:xfrm flipV="1">
              <a:off x="4247" y="975"/>
              <a:ext cx="0" cy="7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Line 56"/>
            <p:cNvSpPr>
              <a:spLocks noChangeShapeType="1"/>
            </p:cNvSpPr>
            <p:nvPr/>
          </p:nvSpPr>
          <p:spPr bwMode="auto">
            <a:xfrm flipV="1">
              <a:off x="3740" y="1001"/>
              <a:ext cx="0" cy="7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Line 57"/>
            <p:cNvSpPr>
              <a:spLocks noChangeShapeType="1"/>
            </p:cNvSpPr>
            <p:nvPr/>
          </p:nvSpPr>
          <p:spPr bwMode="auto">
            <a:xfrm>
              <a:off x="4838" y="2075"/>
              <a:ext cx="5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" name="Line 58"/>
            <p:cNvSpPr>
              <a:spLocks noChangeShapeType="1"/>
            </p:cNvSpPr>
            <p:nvPr/>
          </p:nvSpPr>
          <p:spPr bwMode="auto">
            <a:xfrm flipV="1">
              <a:off x="5341" y="1322"/>
              <a:ext cx="0" cy="7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" name="Line 59"/>
            <p:cNvSpPr>
              <a:spLocks noChangeShapeType="1"/>
            </p:cNvSpPr>
            <p:nvPr/>
          </p:nvSpPr>
          <p:spPr bwMode="auto">
            <a:xfrm>
              <a:off x="4870" y="1063"/>
              <a:ext cx="471" cy="266"/>
            </a:xfrm>
            <a:prstGeom prst="line">
              <a:avLst/>
            </a:prstGeom>
            <a:noFill/>
            <a:ln w="571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Line 61"/>
            <p:cNvSpPr>
              <a:spLocks noChangeShapeType="1"/>
            </p:cNvSpPr>
            <p:nvPr/>
          </p:nvSpPr>
          <p:spPr bwMode="auto">
            <a:xfrm flipH="1" flipV="1">
              <a:off x="4233" y="1730"/>
              <a:ext cx="600" cy="3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" name="Line 62"/>
            <p:cNvSpPr>
              <a:spLocks noChangeShapeType="1"/>
            </p:cNvSpPr>
            <p:nvPr/>
          </p:nvSpPr>
          <p:spPr bwMode="auto">
            <a:xfrm flipH="1" flipV="1">
              <a:off x="4234" y="986"/>
              <a:ext cx="565" cy="3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" name="Line 63"/>
            <p:cNvSpPr>
              <a:spLocks noChangeShapeType="1"/>
            </p:cNvSpPr>
            <p:nvPr/>
          </p:nvSpPr>
          <p:spPr bwMode="auto">
            <a:xfrm>
              <a:off x="4826" y="1338"/>
              <a:ext cx="50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Text Box 64"/>
            <p:cNvSpPr txBox="1">
              <a:spLocks noChangeArrowheads="1"/>
            </p:cNvSpPr>
            <p:nvPr/>
          </p:nvSpPr>
          <p:spPr bwMode="auto">
            <a:xfrm>
              <a:off x="3316" y="58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V</a:t>
              </a:r>
            </a:p>
          </p:txBody>
        </p:sp>
        <p:sp>
          <p:nvSpPr>
            <p:cNvPr id="89" name="Text Box 65"/>
            <p:cNvSpPr txBox="1">
              <a:spLocks noChangeArrowheads="1"/>
            </p:cNvSpPr>
            <p:nvPr/>
          </p:nvSpPr>
          <p:spPr bwMode="auto">
            <a:xfrm>
              <a:off x="5294" y="971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</a:t>
              </a:r>
            </a:p>
          </p:txBody>
        </p:sp>
        <p:sp>
          <p:nvSpPr>
            <p:cNvPr id="90" name="Text Box 66"/>
            <p:cNvSpPr txBox="1">
              <a:spLocks noChangeArrowheads="1"/>
            </p:cNvSpPr>
            <p:nvPr/>
          </p:nvSpPr>
          <p:spPr bwMode="auto">
            <a:xfrm>
              <a:off x="3996" y="1969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</a:t>
              </a:r>
            </a:p>
          </p:txBody>
        </p:sp>
        <p:sp>
          <p:nvSpPr>
            <p:cNvPr id="91" name="Line 67"/>
            <p:cNvSpPr>
              <a:spLocks noChangeShapeType="1"/>
            </p:cNvSpPr>
            <p:nvPr/>
          </p:nvSpPr>
          <p:spPr bwMode="auto">
            <a:xfrm>
              <a:off x="4248" y="992"/>
              <a:ext cx="50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Line 69"/>
            <p:cNvSpPr>
              <a:spLocks noChangeShapeType="1"/>
            </p:cNvSpPr>
            <p:nvPr/>
          </p:nvSpPr>
          <p:spPr bwMode="auto">
            <a:xfrm flipH="1" flipV="1">
              <a:off x="3724" y="1729"/>
              <a:ext cx="117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" name="Line 72"/>
            <p:cNvSpPr>
              <a:spLocks noChangeShapeType="1"/>
            </p:cNvSpPr>
            <p:nvPr/>
          </p:nvSpPr>
          <p:spPr bwMode="auto">
            <a:xfrm rot="3453244" flipH="1">
              <a:off x="3947" y="1593"/>
              <a:ext cx="771" cy="700"/>
            </a:xfrm>
            <a:prstGeom prst="line">
              <a:avLst/>
            </a:prstGeom>
            <a:noFill/>
            <a:ln w="571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4" name="Line 73"/>
            <p:cNvSpPr>
              <a:spLocks noChangeShapeType="1"/>
            </p:cNvSpPr>
            <p:nvPr/>
          </p:nvSpPr>
          <p:spPr bwMode="auto">
            <a:xfrm flipH="1" flipV="1">
              <a:off x="3730" y="998"/>
              <a:ext cx="117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5" name="Line 75"/>
            <p:cNvSpPr>
              <a:spLocks noChangeShapeType="1"/>
            </p:cNvSpPr>
            <p:nvPr/>
          </p:nvSpPr>
          <p:spPr bwMode="auto">
            <a:xfrm flipH="1" flipV="1">
              <a:off x="4743" y="988"/>
              <a:ext cx="600" cy="3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Line 76"/>
            <p:cNvSpPr>
              <a:spLocks noChangeShapeType="1"/>
            </p:cNvSpPr>
            <p:nvPr/>
          </p:nvSpPr>
          <p:spPr bwMode="auto">
            <a:xfrm>
              <a:off x="3847" y="1067"/>
              <a:ext cx="10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Line 127"/>
            <p:cNvSpPr>
              <a:spLocks noChangeShapeType="1"/>
            </p:cNvSpPr>
            <p:nvPr/>
          </p:nvSpPr>
          <p:spPr bwMode="auto">
            <a:xfrm>
              <a:off x="4824" y="1332"/>
              <a:ext cx="0" cy="7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" name="Line 128"/>
            <p:cNvSpPr>
              <a:spLocks noChangeShapeType="1"/>
            </p:cNvSpPr>
            <p:nvPr/>
          </p:nvSpPr>
          <p:spPr bwMode="auto">
            <a:xfrm>
              <a:off x="3726" y="996"/>
              <a:ext cx="534" cy="0"/>
            </a:xfrm>
            <a:prstGeom prst="line">
              <a:avLst/>
            </a:prstGeom>
            <a:noFill/>
            <a:ln w="571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6" name="AutoShape 121" descr="蓝色砂纸"/>
          <p:cNvSpPr>
            <a:spLocks noChangeArrowheads="1"/>
          </p:cNvSpPr>
          <p:nvPr/>
        </p:nvSpPr>
        <p:spPr bwMode="auto">
          <a:xfrm>
            <a:off x="6988175" y="3856038"/>
            <a:ext cx="1219200" cy="739775"/>
          </a:xfrm>
          <a:prstGeom prst="wedgeRoundRectCallout">
            <a:avLst>
              <a:gd name="adj1" fmla="val -28125"/>
              <a:gd name="adj2" fmla="val -112231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107" name="Rectangle 125"/>
          <p:cNvSpPr>
            <a:spLocks noChangeArrowheads="1"/>
          </p:cNvSpPr>
          <p:nvPr/>
        </p:nvSpPr>
        <p:spPr bwMode="auto">
          <a:xfrm>
            <a:off x="6996113" y="4071938"/>
            <a:ext cx="1260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/>
              <a:t>水平线</a:t>
            </a:r>
          </a:p>
        </p:txBody>
      </p:sp>
      <p:sp>
        <p:nvSpPr>
          <p:cNvPr id="108" name="Text Box 126"/>
          <p:cNvSpPr txBox="1">
            <a:spLocks noChangeArrowheads="1"/>
          </p:cNvSpPr>
          <p:nvPr/>
        </p:nvSpPr>
        <p:spPr bwMode="auto">
          <a:xfrm>
            <a:off x="7262813" y="3776663"/>
            <a:ext cx="71846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/>
              <a:t>//H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"/>
                                        <p:tgtEl>
                                          <p:spTgt spid="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"/>
                                        <p:tgtEl>
                                          <p:spTgt spid="10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"/>
                                        <p:tgtEl>
                                          <p:spTgt spid="1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75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75"/>
                                        <p:tgtEl>
                                          <p:spTgt spid="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  <p:bldP spid="70" grpId="0" animBg="1" autoUpdateAnimBg="0"/>
      <p:bldP spid="71" grpId="0" build="p" autoUpdateAnimBg="0"/>
      <p:bldP spid="72" grpId="0" build="p" autoUpdateAnimBg="0"/>
      <p:bldP spid="73" grpId="0" animBg="1" autoUpdateAnimBg="0"/>
      <p:bldP spid="74" grpId="0" build="p" autoUpdateAnimBg="0"/>
      <p:bldP spid="75" grpId="0" build="p" autoUpdateAnimBg="0"/>
      <p:bldP spid="106" grpId="0" animBg="1" autoUpdateAnimBg="0"/>
      <p:bldP spid="107" grpId="0" build="p" autoUpdateAnimBg="0"/>
      <p:bldP spid="108" grpId="0" build="p" autoUpdateAnimBg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683568" y="260648"/>
            <a:ext cx="7772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en-US" altLang="zh-CN" sz="2400" b="1" dirty="0">
                <a:solidFill>
                  <a:srgbClr val="FFFF00"/>
                </a:solidFill>
                <a:latin typeface="Times New Roman" pitchFamily="18" charset="0"/>
              </a:rPr>
              <a:t> </a:t>
            </a:r>
            <a:r>
              <a:rPr kumimoji="1" lang="zh-CN" altLang="en-US" sz="2800" b="1" dirty="0">
                <a:solidFill>
                  <a:srgbClr val="D60093"/>
                </a:solidFill>
                <a:latin typeface="Times New Roman" pitchFamily="18" charset="0"/>
              </a:rPr>
              <a:t>水平线</a:t>
            </a:r>
            <a:r>
              <a:rPr kumimoji="1" lang="zh-CN" altLang="en-US" sz="2800" b="1" dirty="0">
                <a:latin typeface="Times New Roman" pitchFamily="18" charset="0"/>
              </a:rPr>
              <a:t> </a:t>
            </a:r>
            <a:r>
              <a:rPr kumimoji="1" lang="en-US" altLang="zh-CN" sz="2800" b="1" dirty="0">
                <a:latin typeface="Times New Roman" pitchFamily="18" charset="0"/>
              </a:rPr>
              <a:t>— </a:t>
            </a:r>
            <a:r>
              <a:rPr kumimoji="1" lang="zh-CN" altLang="en-US" sz="2800" b="1" dirty="0">
                <a:latin typeface="Times New Roman" pitchFamily="18" charset="0"/>
              </a:rPr>
              <a:t>平行于水平投影面的直线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188268" y="1092498"/>
            <a:ext cx="3962400" cy="3962400"/>
            <a:chOff x="120" y="584"/>
            <a:chExt cx="2496" cy="2496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168" y="632"/>
              <a:ext cx="2352" cy="2448"/>
              <a:chOff x="96" y="480"/>
              <a:chExt cx="2352" cy="2448"/>
            </a:xfrm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96" y="480"/>
                <a:ext cx="2352" cy="24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40"/>
                  </a:cxn>
                  <a:cxn ang="0">
                    <a:pos x="816" y="2256"/>
                  </a:cxn>
                  <a:cxn ang="0">
                    <a:pos x="2112" y="2256"/>
                  </a:cxn>
                  <a:cxn ang="0">
                    <a:pos x="2112" y="816"/>
                  </a:cxn>
                  <a:cxn ang="0">
                    <a:pos x="1296" y="0"/>
                  </a:cxn>
                  <a:cxn ang="0">
                    <a:pos x="0" y="0"/>
                  </a:cxn>
                </a:cxnLst>
                <a:rect l="0" t="0" r="r" b="b"/>
                <a:pathLst>
                  <a:path w="2112" h="2256">
                    <a:moveTo>
                      <a:pt x="0" y="0"/>
                    </a:moveTo>
                    <a:lnTo>
                      <a:pt x="0" y="1440"/>
                    </a:lnTo>
                    <a:lnTo>
                      <a:pt x="816" y="2256"/>
                    </a:lnTo>
                    <a:lnTo>
                      <a:pt x="2112" y="2256"/>
                    </a:lnTo>
                    <a:lnTo>
                      <a:pt x="2112" y="816"/>
                    </a:lnTo>
                    <a:lnTo>
                      <a:pt x="12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>
                <a:off x="96" y="2043"/>
                <a:ext cx="1443" cy="1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Line 7"/>
              <p:cNvSpPr>
                <a:spLocks noChangeShapeType="1"/>
              </p:cNvSpPr>
              <p:nvPr/>
            </p:nvSpPr>
            <p:spPr bwMode="auto">
              <a:xfrm flipH="1" flipV="1">
                <a:off x="1539" y="2043"/>
                <a:ext cx="909" cy="885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2" name="Line 8"/>
              <p:cNvSpPr>
                <a:spLocks noChangeShapeType="1"/>
              </p:cNvSpPr>
              <p:nvPr/>
            </p:nvSpPr>
            <p:spPr bwMode="auto">
              <a:xfrm>
                <a:off x="1539" y="480"/>
                <a:ext cx="1" cy="1563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120" y="1928"/>
              <a:ext cx="240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X</a:t>
              </a:r>
              <a:endParaRPr kumimoji="1" lang="en-US" altLang="zh-CN" sz="2400" b="1" i="1">
                <a:latin typeface="Times New Roman" pitchFamily="18" charset="0"/>
                <a:ea typeface="方正舒体" pitchFamily="2" charset="-122"/>
              </a:endParaRP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1368" y="584"/>
              <a:ext cx="52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Z</a:t>
              </a:r>
              <a:endParaRPr kumimoji="1" lang="en-US" altLang="zh-CN" sz="2400" b="1" i="1">
                <a:latin typeface="Times New Roman" pitchFamily="18" charset="0"/>
                <a:ea typeface="方正舒体" pitchFamily="2" charset="-122"/>
              </a:endParaRPr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2280" y="2744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Y</a:t>
              </a:r>
            </a:p>
          </p:txBody>
        </p:sp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1368" y="1976"/>
              <a:ext cx="14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O</a:t>
              </a:r>
              <a:endParaRPr kumimoji="1" lang="en-US" altLang="zh-CN" sz="2400" b="1" i="1">
                <a:latin typeface="Times New Roman" pitchFamily="18" charset="0"/>
                <a:ea typeface="方正舒体" pitchFamily="2" charset="-122"/>
              </a:endParaRPr>
            </a:p>
          </p:txBody>
        </p:sp>
      </p:grp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4553893" y="6167736"/>
            <a:ext cx="184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kumimoji="1" lang="zh-CN" altLang="zh-CN" sz="2400" b="1">
              <a:latin typeface="Times New Roman" pitchFamily="18" charset="0"/>
            </a:endParaRPr>
          </a:p>
        </p:txBody>
      </p:sp>
      <p:grpSp>
        <p:nvGrpSpPr>
          <p:cNvPr id="14" name="Group 14"/>
          <p:cNvGrpSpPr>
            <a:grpSpLocks/>
          </p:cNvGrpSpPr>
          <p:nvPr/>
        </p:nvGrpSpPr>
        <p:grpSpPr bwMode="auto">
          <a:xfrm>
            <a:off x="664518" y="1816398"/>
            <a:ext cx="3454400" cy="3200400"/>
            <a:chOff x="384" y="912"/>
            <a:chExt cx="2176" cy="2016"/>
          </a:xfrm>
        </p:grpSpPr>
        <p:grpSp>
          <p:nvGrpSpPr>
            <p:cNvPr id="15" name="Group 15"/>
            <p:cNvGrpSpPr>
              <a:grpSpLocks/>
            </p:cNvGrpSpPr>
            <p:nvPr/>
          </p:nvGrpSpPr>
          <p:grpSpPr bwMode="auto">
            <a:xfrm>
              <a:off x="384" y="912"/>
              <a:ext cx="1824" cy="2016"/>
              <a:chOff x="384" y="912"/>
              <a:chExt cx="1824" cy="2016"/>
            </a:xfrm>
          </p:grpSpPr>
          <p:sp>
            <p:nvSpPr>
              <p:cNvPr id="17" name="Line 16"/>
              <p:cNvSpPr>
                <a:spLocks noChangeShapeType="1"/>
              </p:cNvSpPr>
              <p:nvPr/>
            </p:nvSpPr>
            <p:spPr bwMode="auto">
              <a:xfrm>
                <a:off x="816" y="2352"/>
                <a:ext cx="912" cy="336"/>
              </a:xfrm>
              <a:prstGeom prst="line">
                <a:avLst/>
              </a:prstGeom>
              <a:noFill/>
              <a:ln w="57150">
                <a:solidFill>
                  <a:srgbClr val="D6009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8" name="Line 17"/>
              <p:cNvSpPr>
                <a:spLocks noChangeShapeType="1"/>
              </p:cNvSpPr>
              <p:nvPr/>
            </p:nvSpPr>
            <p:spPr bwMode="auto">
              <a:xfrm flipV="1">
                <a:off x="816" y="1488"/>
                <a:ext cx="0" cy="8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9" name="Line 18"/>
              <p:cNvSpPr>
                <a:spLocks noChangeShapeType="1"/>
              </p:cNvSpPr>
              <p:nvPr/>
            </p:nvSpPr>
            <p:spPr bwMode="auto">
              <a:xfrm flipV="1">
                <a:off x="1728" y="1824"/>
                <a:ext cx="0" cy="8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0" name="Line 19"/>
              <p:cNvSpPr>
                <a:spLocks noChangeShapeType="1"/>
              </p:cNvSpPr>
              <p:nvPr/>
            </p:nvSpPr>
            <p:spPr bwMode="auto">
              <a:xfrm flipH="1" flipV="1">
                <a:off x="528" y="2064"/>
                <a:ext cx="288" cy="2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1" name="Line 20"/>
              <p:cNvSpPr>
                <a:spLocks noChangeShapeType="1"/>
              </p:cNvSpPr>
              <p:nvPr/>
            </p:nvSpPr>
            <p:spPr bwMode="auto">
              <a:xfrm flipV="1">
                <a:off x="528" y="1200"/>
                <a:ext cx="0" cy="8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2" name="Line 21"/>
              <p:cNvSpPr>
                <a:spLocks noChangeShapeType="1"/>
              </p:cNvSpPr>
              <p:nvPr/>
            </p:nvSpPr>
            <p:spPr bwMode="auto">
              <a:xfrm flipH="1" flipV="1">
                <a:off x="528" y="1200"/>
                <a:ext cx="288" cy="2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3" name="Line 22"/>
              <p:cNvSpPr>
                <a:spLocks noChangeShapeType="1"/>
              </p:cNvSpPr>
              <p:nvPr/>
            </p:nvSpPr>
            <p:spPr bwMode="auto">
              <a:xfrm flipH="1" flipV="1">
                <a:off x="1872" y="1488"/>
                <a:ext cx="336" cy="336"/>
              </a:xfrm>
              <a:prstGeom prst="line">
                <a:avLst/>
              </a:prstGeom>
              <a:noFill/>
              <a:ln w="57150">
                <a:solidFill>
                  <a:srgbClr val="D6009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4" name="Line 23"/>
              <p:cNvSpPr>
                <a:spLocks noChangeShapeType="1"/>
              </p:cNvSpPr>
              <p:nvPr/>
            </p:nvSpPr>
            <p:spPr bwMode="auto">
              <a:xfrm>
                <a:off x="1728" y="2688"/>
                <a:ext cx="48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5" name="Line 24"/>
              <p:cNvSpPr>
                <a:spLocks noChangeShapeType="1"/>
              </p:cNvSpPr>
              <p:nvPr/>
            </p:nvSpPr>
            <p:spPr bwMode="auto">
              <a:xfrm>
                <a:off x="1728" y="1824"/>
                <a:ext cx="48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6" name="Line 25"/>
              <p:cNvSpPr>
                <a:spLocks noChangeShapeType="1"/>
              </p:cNvSpPr>
              <p:nvPr/>
            </p:nvSpPr>
            <p:spPr bwMode="auto">
              <a:xfrm flipV="1">
                <a:off x="2208" y="1824"/>
                <a:ext cx="0" cy="8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7" name="Line 26"/>
              <p:cNvSpPr>
                <a:spLocks noChangeShapeType="1"/>
              </p:cNvSpPr>
              <p:nvPr/>
            </p:nvSpPr>
            <p:spPr bwMode="auto">
              <a:xfrm>
                <a:off x="528" y="1200"/>
                <a:ext cx="576" cy="0"/>
              </a:xfrm>
              <a:prstGeom prst="line">
                <a:avLst/>
              </a:prstGeom>
              <a:noFill/>
              <a:ln w="57150">
                <a:solidFill>
                  <a:srgbClr val="D6009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8" name="Line 27"/>
              <p:cNvSpPr>
                <a:spLocks noChangeShapeType="1"/>
              </p:cNvSpPr>
              <p:nvPr/>
            </p:nvSpPr>
            <p:spPr bwMode="auto">
              <a:xfrm>
                <a:off x="816" y="1488"/>
                <a:ext cx="105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9" name="Line 28"/>
              <p:cNvSpPr>
                <a:spLocks noChangeShapeType="1"/>
              </p:cNvSpPr>
              <p:nvPr/>
            </p:nvSpPr>
            <p:spPr bwMode="auto">
              <a:xfrm>
                <a:off x="816" y="2352"/>
                <a:ext cx="1056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30" name="Line 29"/>
              <p:cNvSpPr>
                <a:spLocks noChangeShapeType="1"/>
              </p:cNvSpPr>
              <p:nvPr/>
            </p:nvSpPr>
            <p:spPr bwMode="auto">
              <a:xfrm flipH="1" flipV="1">
                <a:off x="1104" y="1200"/>
                <a:ext cx="624" cy="62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31" name="Line 30"/>
              <p:cNvSpPr>
                <a:spLocks noChangeShapeType="1"/>
              </p:cNvSpPr>
              <p:nvPr/>
            </p:nvSpPr>
            <p:spPr bwMode="auto">
              <a:xfrm flipH="1" flipV="1">
                <a:off x="1104" y="2064"/>
                <a:ext cx="624" cy="62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32" name="Line 31"/>
              <p:cNvSpPr>
                <a:spLocks noChangeShapeType="1"/>
              </p:cNvSpPr>
              <p:nvPr/>
            </p:nvSpPr>
            <p:spPr bwMode="auto">
              <a:xfrm flipV="1">
                <a:off x="1104" y="1200"/>
                <a:ext cx="0" cy="8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33" name="Line 32"/>
              <p:cNvSpPr>
                <a:spLocks noChangeShapeType="1"/>
              </p:cNvSpPr>
              <p:nvPr/>
            </p:nvSpPr>
            <p:spPr bwMode="auto">
              <a:xfrm flipV="1">
                <a:off x="1872" y="1488"/>
                <a:ext cx="0" cy="86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34" name="Text Box 33"/>
              <p:cNvSpPr txBox="1">
                <a:spLocks noChangeArrowheads="1"/>
              </p:cNvSpPr>
              <p:nvPr/>
            </p:nvSpPr>
            <p:spPr bwMode="auto">
              <a:xfrm>
                <a:off x="384" y="912"/>
                <a:ext cx="24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kumimoji="1" lang="zh-CN" altLang="zh-CN" sz="2400" b="1" i="1">
                  <a:latin typeface="Times New Roman" pitchFamily="18" charset="0"/>
                  <a:ea typeface="方正舒体" pitchFamily="2" charset="-122"/>
                </a:endParaRPr>
              </a:p>
            </p:txBody>
          </p:sp>
          <p:sp>
            <p:nvSpPr>
              <p:cNvPr id="35" name="Text Box 34"/>
              <p:cNvSpPr txBox="1">
                <a:spLocks noChangeArrowheads="1"/>
              </p:cNvSpPr>
              <p:nvPr/>
            </p:nvSpPr>
            <p:spPr bwMode="auto">
              <a:xfrm>
                <a:off x="720" y="2304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</a:rPr>
                  <a:t>a</a:t>
                </a:r>
              </a:p>
            </p:txBody>
          </p:sp>
          <p:sp>
            <p:nvSpPr>
              <p:cNvPr id="36" name="Text Box 35"/>
              <p:cNvSpPr txBox="1">
                <a:spLocks noChangeArrowheads="1"/>
              </p:cNvSpPr>
              <p:nvPr/>
            </p:nvSpPr>
            <p:spPr bwMode="auto">
              <a:xfrm>
                <a:off x="384" y="912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 dirty="0">
                    <a:latin typeface="Times New Roman" pitchFamily="18" charset="0"/>
                    <a:ea typeface="方正舒体" pitchFamily="2" charset="-122"/>
                  </a:rPr>
                  <a:t>a</a:t>
                </a:r>
                <a:r>
                  <a:rPr kumimoji="1" lang="en-US" altLang="zh-CN" sz="2400" b="1" i="1" dirty="0">
                    <a:latin typeface="Times New Roman" pitchFamily="18" charset="0"/>
                    <a:ea typeface="方正舒体" pitchFamily="2" charset="-122"/>
                    <a:sym typeface="Symbol" pitchFamily="18" charset="2"/>
                  </a:rPr>
                  <a:t></a:t>
                </a:r>
                <a:endParaRPr kumimoji="1" lang="en-US" altLang="zh-CN" sz="2400" b="1" i="1" dirty="0">
                  <a:latin typeface="Times New Roman" pitchFamily="18" charset="0"/>
                  <a:ea typeface="方正舒体" pitchFamily="2" charset="-122"/>
                </a:endParaRPr>
              </a:p>
            </p:txBody>
          </p:sp>
          <p:sp>
            <p:nvSpPr>
              <p:cNvPr id="37" name="Text Box 36"/>
              <p:cNvSpPr txBox="1">
                <a:spLocks noChangeArrowheads="1"/>
              </p:cNvSpPr>
              <p:nvPr/>
            </p:nvSpPr>
            <p:spPr bwMode="auto">
              <a:xfrm>
                <a:off x="1056" y="960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</a:rPr>
                  <a:t>b</a:t>
                </a: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  <a:sym typeface="Symbol" pitchFamily="18" charset="2"/>
                  </a:rPr>
                  <a:t></a:t>
                </a:r>
                <a:endParaRPr kumimoji="1" lang="en-US" altLang="zh-CN" sz="2400" b="1" i="1">
                  <a:latin typeface="Times New Roman" pitchFamily="18" charset="0"/>
                  <a:ea typeface="方正舒体" pitchFamily="2" charset="-122"/>
                </a:endParaRPr>
              </a:p>
            </p:txBody>
          </p:sp>
          <p:sp>
            <p:nvSpPr>
              <p:cNvPr id="38" name="Text Box 37"/>
              <p:cNvSpPr txBox="1">
                <a:spLocks noChangeArrowheads="1"/>
              </p:cNvSpPr>
              <p:nvPr/>
            </p:nvSpPr>
            <p:spPr bwMode="auto">
              <a:xfrm>
                <a:off x="1824" y="1248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</a:rPr>
                  <a:t>a</a:t>
                </a: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  <a:sym typeface="Symbol" pitchFamily="18" charset="2"/>
                  </a:rPr>
                  <a:t></a:t>
                </a:r>
                <a:endParaRPr kumimoji="1" lang="en-US" altLang="zh-CN" sz="2400" b="1" i="1">
                  <a:latin typeface="Times New Roman" pitchFamily="18" charset="0"/>
                  <a:ea typeface="方正舒体" pitchFamily="2" charset="-122"/>
                </a:endParaRPr>
              </a:p>
            </p:txBody>
          </p:sp>
          <p:sp>
            <p:nvSpPr>
              <p:cNvPr id="39" name="Text Box 38"/>
              <p:cNvSpPr txBox="1">
                <a:spLocks noChangeArrowheads="1"/>
              </p:cNvSpPr>
              <p:nvPr/>
            </p:nvSpPr>
            <p:spPr bwMode="auto">
              <a:xfrm>
                <a:off x="1584" y="2640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</a:rPr>
                  <a:t>b</a:t>
                </a:r>
              </a:p>
            </p:txBody>
          </p:sp>
        </p:grpSp>
        <p:sp>
          <p:nvSpPr>
            <p:cNvPr id="16" name="Text Box 39"/>
            <p:cNvSpPr txBox="1">
              <a:spLocks noChangeArrowheads="1"/>
            </p:cNvSpPr>
            <p:nvPr/>
          </p:nvSpPr>
          <p:spPr bwMode="auto">
            <a:xfrm>
              <a:off x="2176" y="169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方正舒体" pitchFamily="2" charset="-122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ea typeface="方正舒体" pitchFamily="2" charset="-122"/>
                  <a:sym typeface="Symbol" pitchFamily="18" charset="2"/>
                </a:rPr>
                <a:t></a:t>
              </a:r>
              <a:r>
                <a:rPr kumimoji="1" lang="en-US" altLang="zh-CN" sz="2400" b="1" i="1">
                  <a:latin typeface="Times New Roman" pitchFamily="18" charset="0"/>
                  <a:ea typeface="方正舒体" pitchFamily="2" charset="-122"/>
                </a:rPr>
                <a:t> </a:t>
              </a:r>
            </a:p>
          </p:txBody>
        </p:sp>
      </p:grp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4417368" y="2552998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  <a:ea typeface="方正舒体" pitchFamily="2" charset="-122"/>
              </a:rPr>
              <a:t>X</a:t>
            </a:r>
          </a:p>
        </p:txBody>
      </p:sp>
      <p:sp>
        <p:nvSpPr>
          <p:cNvPr id="41" name="Line 45"/>
          <p:cNvSpPr>
            <a:spLocks noChangeShapeType="1"/>
          </p:cNvSpPr>
          <p:nvPr/>
        </p:nvSpPr>
        <p:spPr bwMode="auto">
          <a:xfrm flipH="1">
            <a:off x="4531668" y="2883198"/>
            <a:ext cx="3886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42" name="Line 46"/>
          <p:cNvSpPr>
            <a:spLocks noChangeShapeType="1"/>
          </p:cNvSpPr>
          <p:nvPr/>
        </p:nvSpPr>
        <p:spPr bwMode="auto">
          <a:xfrm flipV="1">
            <a:off x="6360468" y="825798"/>
            <a:ext cx="0" cy="4114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43" name="Line 48"/>
          <p:cNvSpPr>
            <a:spLocks noChangeShapeType="1"/>
          </p:cNvSpPr>
          <p:nvPr/>
        </p:nvSpPr>
        <p:spPr bwMode="auto">
          <a:xfrm>
            <a:off x="6360468" y="2883198"/>
            <a:ext cx="1828800" cy="18288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grpSp>
        <p:nvGrpSpPr>
          <p:cNvPr id="44" name="Group 86"/>
          <p:cNvGrpSpPr>
            <a:grpSpLocks/>
          </p:cNvGrpSpPr>
          <p:nvPr/>
        </p:nvGrpSpPr>
        <p:grpSpPr bwMode="auto">
          <a:xfrm>
            <a:off x="4684068" y="1054398"/>
            <a:ext cx="1524000" cy="3581400"/>
            <a:chOff x="2952" y="584"/>
            <a:chExt cx="960" cy="2256"/>
          </a:xfrm>
        </p:grpSpPr>
        <p:sp>
          <p:nvSpPr>
            <p:cNvPr id="45" name="Line 42"/>
            <p:cNvSpPr>
              <a:spLocks noChangeShapeType="1"/>
            </p:cNvSpPr>
            <p:nvPr/>
          </p:nvSpPr>
          <p:spPr bwMode="auto">
            <a:xfrm flipV="1">
              <a:off x="3047" y="872"/>
              <a:ext cx="2" cy="1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auto">
            <a:xfrm flipV="1">
              <a:off x="3623" y="872"/>
              <a:ext cx="2" cy="19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grpSp>
          <p:nvGrpSpPr>
            <p:cNvPr id="47" name="Group 84"/>
            <p:cNvGrpSpPr>
              <a:grpSpLocks/>
            </p:cNvGrpSpPr>
            <p:nvPr/>
          </p:nvGrpSpPr>
          <p:grpSpPr bwMode="auto">
            <a:xfrm>
              <a:off x="2952" y="584"/>
              <a:ext cx="960" cy="289"/>
              <a:chOff x="2952" y="584"/>
              <a:chExt cx="960" cy="289"/>
            </a:xfrm>
          </p:grpSpPr>
          <p:sp>
            <p:nvSpPr>
              <p:cNvPr id="48" name="Line 43"/>
              <p:cNvSpPr>
                <a:spLocks noChangeShapeType="1"/>
              </p:cNvSpPr>
              <p:nvPr/>
            </p:nvSpPr>
            <p:spPr bwMode="auto">
              <a:xfrm>
                <a:off x="3048" y="872"/>
                <a:ext cx="576" cy="1"/>
              </a:xfrm>
              <a:prstGeom prst="line">
                <a:avLst/>
              </a:prstGeom>
              <a:noFill/>
              <a:ln w="76200">
                <a:solidFill>
                  <a:srgbClr val="D6009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49" name="Text Box 55"/>
              <p:cNvSpPr txBox="1">
                <a:spLocks noChangeArrowheads="1"/>
              </p:cNvSpPr>
              <p:nvPr/>
            </p:nvSpPr>
            <p:spPr bwMode="auto">
              <a:xfrm>
                <a:off x="2952" y="584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</a:rPr>
                  <a:t>a</a:t>
                </a: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  <a:sym typeface="Symbol" pitchFamily="18" charset="2"/>
                  </a:rPr>
                  <a:t></a:t>
                </a: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</a:rPr>
                  <a:t> </a:t>
                </a:r>
              </a:p>
            </p:txBody>
          </p:sp>
          <p:sp>
            <p:nvSpPr>
              <p:cNvPr id="50" name="Text Box 56"/>
              <p:cNvSpPr txBox="1">
                <a:spLocks noChangeArrowheads="1"/>
              </p:cNvSpPr>
              <p:nvPr/>
            </p:nvSpPr>
            <p:spPr bwMode="auto">
              <a:xfrm>
                <a:off x="3528" y="584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</a:rPr>
                  <a:t>b</a:t>
                </a: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  <a:sym typeface="Symbol" pitchFamily="18" charset="2"/>
                  </a:rPr>
                  <a:t></a:t>
                </a: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</a:rPr>
                  <a:t> </a:t>
                </a:r>
              </a:p>
            </p:txBody>
          </p:sp>
        </p:grpSp>
      </p:grpSp>
      <p:grpSp>
        <p:nvGrpSpPr>
          <p:cNvPr id="51" name="Group 87"/>
          <p:cNvGrpSpPr>
            <a:grpSpLocks/>
          </p:cNvGrpSpPr>
          <p:nvPr/>
        </p:nvGrpSpPr>
        <p:grpSpPr bwMode="auto">
          <a:xfrm>
            <a:off x="4836468" y="1054398"/>
            <a:ext cx="3657600" cy="3581400"/>
            <a:chOff x="3048" y="584"/>
            <a:chExt cx="2304" cy="2256"/>
          </a:xfrm>
        </p:grpSpPr>
        <p:sp>
          <p:nvSpPr>
            <p:cNvPr id="52" name="Line 49"/>
            <p:cNvSpPr>
              <a:spLocks noChangeShapeType="1"/>
            </p:cNvSpPr>
            <p:nvPr/>
          </p:nvSpPr>
          <p:spPr bwMode="auto">
            <a:xfrm>
              <a:off x="3624" y="872"/>
              <a:ext cx="72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3" name="Line 50"/>
            <p:cNvSpPr>
              <a:spLocks noChangeShapeType="1"/>
            </p:cNvSpPr>
            <p:nvPr/>
          </p:nvSpPr>
          <p:spPr bwMode="auto">
            <a:xfrm>
              <a:off x="3624" y="2840"/>
              <a:ext cx="1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4" name="Line 51"/>
            <p:cNvSpPr>
              <a:spLocks noChangeShapeType="1"/>
            </p:cNvSpPr>
            <p:nvPr/>
          </p:nvSpPr>
          <p:spPr bwMode="auto">
            <a:xfrm flipV="1">
              <a:off x="5112" y="872"/>
              <a:ext cx="0" cy="196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5" name="Line 52"/>
            <p:cNvSpPr>
              <a:spLocks noChangeShapeType="1"/>
            </p:cNvSpPr>
            <p:nvPr/>
          </p:nvSpPr>
          <p:spPr bwMode="auto">
            <a:xfrm>
              <a:off x="3048" y="2072"/>
              <a:ext cx="129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6" name="Line 53"/>
            <p:cNvSpPr>
              <a:spLocks noChangeShapeType="1"/>
            </p:cNvSpPr>
            <p:nvPr/>
          </p:nvSpPr>
          <p:spPr bwMode="auto">
            <a:xfrm flipV="1">
              <a:off x="4344" y="872"/>
              <a:ext cx="0" cy="12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grpSp>
          <p:nvGrpSpPr>
            <p:cNvPr id="57" name="Group 85"/>
            <p:cNvGrpSpPr>
              <a:grpSpLocks/>
            </p:cNvGrpSpPr>
            <p:nvPr/>
          </p:nvGrpSpPr>
          <p:grpSpPr bwMode="auto">
            <a:xfrm>
              <a:off x="4200" y="584"/>
              <a:ext cx="1152" cy="288"/>
              <a:chOff x="4200" y="584"/>
              <a:chExt cx="1152" cy="288"/>
            </a:xfrm>
          </p:grpSpPr>
          <p:sp>
            <p:nvSpPr>
              <p:cNvPr id="58" name="Line 54"/>
              <p:cNvSpPr>
                <a:spLocks noChangeShapeType="1"/>
              </p:cNvSpPr>
              <p:nvPr/>
            </p:nvSpPr>
            <p:spPr bwMode="auto">
              <a:xfrm>
                <a:off x="4344" y="872"/>
                <a:ext cx="768" cy="0"/>
              </a:xfrm>
              <a:prstGeom prst="line">
                <a:avLst/>
              </a:prstGeom>
              <a:noFill/>
              <a:ln w="76200">
                <a:solidFill>
                  <a:srgbClr val="D6009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9" name="Text Box 57"/>
              <p:cNvSpPr txBox="1">
                <a:spLocks noChangeArrowheads="1"/>
              </p:cNvSpPr>
              <p:nvPr/>
            </p:nvSpPr>
            <p:spPr bwMode="auto">
              <a:xfrm>
                <a:off x="4200" y="584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</a:rPr>
                  <a:t>a</a:t>
                </a: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  <a:sym typeface="Symbol" pitchFamily="18" charset="2"/>
                  </a:rPr>
                  <a:t></a:t>
                </a:r>
                <a:endParaRPr kumimoji="1" lang="en-US" altLang="zh-CN" sz="2400" b="1" i="1">
                  <a:latin typeface="Times New Roman" pitchFamily="18" charset="0"/>
                  <a:ea typeface="方正舒体" pitchFamily="2" charset="-122"/>
                </a:endParaRPr>
              </a:p>
            </p:txBody>
          </p:sp>
          <p:sp>
            <p:nvSpPr>
              <p:cNvPr id="60" name="Text Box 58"/>
              <p:cNvSpPr txBox="1">
                <a:spLocks noChangeArrowheads="1"/>
              </p:cNvSpPr>
              <p:nvPr/>
            </p:nvSpPr>
            <p:spPr bwMode="auto">
              <a:xfrm>
                <a:off x="4968" y="584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</a:rPr>
                  <a:t>b</a:t>
                </a: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  <a:sym typeface="Symbol" pitchFamily="18" charset="2"/>
                  </a:rPr>
                  <a:t></a:t>
                </a:r>
                <a:r>
                  <a:rPr kumimoji="1" lang="en-US" altLang="zh-CN" sz="2400" b="1" i="1">
                    <a:latin typeface="Times New Roman" pitchFamily="18" charset="0"/>
                    <a:ea typeface="方正舒体" pitchFamily="2" charset="-122"/>
                  </a:rPr>
                  <a:t> </a:t>
                </a:r>
              </a:p>
            </p:txBody>
          </p:sp>
        </p:grpSp>
      </p:grpSp>
      <p:sp>
        <p:nvSpPr>
          <p:cNvPr id="61" name="Text Box 61"/>
          <p:cNvSpPr txBox="1">
            <a:spLocks noChangeArrowheads="1"/>
          </p:cNvSpPr>
          <p:nvPr/>
        </p:nvSpPr>
        <p:spPr bwMode="auto">
          <a:xfrm>
            <a:off x="5992168" y="2540298"/>
            <a:ext cx="5207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  <a:ea typeface="方正舒体" pitchFamily="2" charset="-122"/>
              </a:rPr>
              <a:t>O</a:t>
            </a:r>
            <a:endParaRPr kumimoji="1" lang="en-US" altLang="zh-CN" sz="2400" b="1" i="1"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62" name="Text Box 62"/>
          <p:cNvSpPr txBox="1">
            <a:spLocks noChangeArrowheads="1"/>
          </p:cNvSpPr>
          <p:nvPr/>
        </p:nvSpPr>
        <p:spPr bwMode="auto">
          <a:xfrm>
            <a:off x="6030268" y="660698"/>
            <a:ext cx="53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  <a:ea typeface="方正舒体" pitchFamily="2" charset="-122"/>
              </a:rPr>
              <a:t>z</a:t>
            </a:r>
            <a:endParaRPr kumimoji="1" lang="en-US" altLang="zh-CN" sz="3600" b="1" i="1">
              <a:latin typeface="Times New Roman" pitchFamily="18" charset="0"/>
              <a:ea typeface="方正舒体" pitchFamily="2" charset="-122"/>
            </a:endParaRPr>
          </a:p>
        </p:txBody>
      </p:sp>
      <p:sp>
        <p:nvSpPr>
          <p:cNvPr id="63" name="Text Box 63"/>
          <p:cNvSpPr txBox="1">
            <a:spLocks noChangeArrowheads="1"/>
          </p:cNvSpPr>
          <p:nvPr/>
        </p:nvSpPr>
        <p:spPr bwMode="auto">
          <a:xfrm>
            <a:off x="6284268" y="4711998"/>
            <a:ext cx="6858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  <a:ea typeface="方正舒体" pitchFamily="2" charset="-122"/>
              </a:rPr>
              <a:t>Y</a:t>
            </a:r>
            <a:r>
              <a:rPr kumimoji="1" lang="en-US" altLang="zh-CN" sz="2000" b="1" i="1" baseline="-25000">
                <a:latin typeface="Times New Roman" pitchFamily="18" charset="0"/>
                <a:ea typeface="方正舒体" pitchFamily="2" charset="-122"/>
              </a:rPr>
              <a:t>H</a:t>
            </a:r>
          </a:p>
        </p:txBody>
      </p:sp>
      <p:sp>
        <p:nvSpPr>
          <p:cNvPr id="64" name="Text Box 64"/>
          <p:cNvSpPr txBox="1">
            <a:spLocks noChangeArrowheads="1"/>
          </p:cNvSpPr>
          <p:nvPr/>
        </p:nvSpPr>
        <p:spPr bwMode="auto">
          <a:xfrm>
            <a:off x="8036868" y="2552998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  <a:ea typeface="方正舒体" pitchFamily="2" charset="-122"/>
              </a:rPr>
              <a:t>Y</a:t>
            </a:r>
            <a:r>
              <a:rPr kumimoji="1" lang="en-US" altLang="zh-CN" sz="2000" b="1" i="1" baseline="-25000">
                <a:latin typeface="Times New Roman" pitchFamily="18" charset="0"/>
                <a:ea typeface="方正舒体" pitchFamily="2" charset="-122"/>
              </a:rPr>
              <a:t>W</a:t>
            </a:r>
          </a:p>
        </p:txBody>
      </p:sp>
      <p:grpSp>
        <p:nvGrpSpPr>
          <p:cNvPr id="65" name="Group 65"/>
          <p:cNvGrpSpPr>
            <a:grpSpLocks/>
          </p:cNvGrpSpPr>
          <p:nvPr/>
        </p:nvGrpSpPr>
        <p:grpSpPr bwMode="auto">
          <a:xfrm>
            <a:off x="1813868" y="2692698"/>
            <a:ext cx="655638" cy="438150"/>
            <a:chOff x="1108" y="1440"/>
            <a:chExt cx="413" cy="276"/>
          </a:xfrm>
        </p:grpSpPr>
        <p:sp>
          <p:nvSpPr>
            <p:cNvPr id="66" name="Rectangle 66"/>
            <p:cNvSpPr>
              <a:spLocks noChangeArrowheads="1"/>
            </p:cNvSpPr>
            <p:nvPr/>
          </p:nvSpPr>
          <p:spPr bwMode="auto">
            <a:xfrm>
              <a:off x="1116" y="1440"/>
              <a:ext cx="178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400" b="1" i="1">
                  <a:latin typeface="Times New Roman" pitchFamily="18" charset="0"/>
                  <a:ea typeface="方正舒体" pitchFamily="2" charset="-122"/>
                  <a:sym typeface="Symbol" pitchFamily="18" charset="2"/>
                </a:rPr>
                <a:t></a:t>
              </a:r>
              <a:endParaRPr kumimoji="1" lang="en-US" altLang="zh-CN" sz="2400" b="1" i="1">
                <a:latin typeface="Times New Roman" pitchFamily="18" charset="0"/>
                <a:ea typeface="方正舒体" pitchFamily="2" charset="-122"/>
                <a:sym typeface="Math1" pitchFamily="2" charset="2"/>
              </a:endParaRPr>
            </a:p>
          </p:txBody>
        </p:sp>
        <p:sp>
          <p:nvSpPr>
            <p:cNvPr id="67" name="Freeform 67"/>
            <p:cNvSpPr>
              <a:spLocks/>
            </p:cNvSpPr>
            <p:nvPr/>
          </p:nvSpPr>
          <p:spPr bwMode="auto">
            <a:xfrm>
              <a:off x="1108" y="1492"/>
              <a:ext cx="36" cy="100"/>
            </a:xfrm>
            <a:custGeom>
              <a:avLst/>
              <a:gdLst/>
              <a:ahLst/>
              <a:cxnLst>
                <a:cxn ang="0">
                  <a:pos x="36" y="0"/>
                </a:cxn>
                <a:cxn ang="0">
                  <a:pos x="32" y="32"/>
                </a:cxn>
                <a:cxn ang="0">
                  <a:pos x="28" y="56"/>
                </a:cxn>
                <a:cxn ang="0">
                  <a:pos x="20" y="76"/>
                </a:cxn>
                <a:cxn ang="0">
                  <a:pos x="0" y="100"/>
                </a:cxn>
              </a:cxnLst>
              <a:rect l="0" t="0" r="r" b="b"/>
              <a:pathLst>
                <a:path w="36" h="100">
                  <a:moveTo>
                    <a:pt x="36" y="0"/>
                  </a:moveTo>
                  <a:cubicBezTo>
                    <a:pt x="34" y="5"/>
                    <a:pt x="33" y="23"/>
                    <a:pt x="32" y="32"/>
                  </a:cubicBezTo>
                  <a:cubicBezTo>
                    <a:pt x="31" y="41"/>
                    <a:pt x="30" y="49"/>
                    <a:pt x="28" y="56"/>
                  </a:cubicBezTo>
                  <a:cubicBezTo>
                    <a:pt x="26" y="63"/>
                    <a:pt x="25" y="69"/>
                    <a:pt x="20" y="76"/>
                  </a:cubicBezTo>
                  <a:cubicBezTo>
                    <a:pt x="15" y="83"/>
                    <a:pt x="4" y="95"/>
                    <a:pt x="0" y="10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8" name="Freeform 68"/>
            <p:cNvSpPr>
              <a:spLocks/>
            </p:cNvSpPr>
            <p:nvPr/>
          </p:nvSpPr>
          <p:spPr bwMode="auto">
            <a:xfrm>
              <a:off x="1468" y="1624"/>
              <a:ext cx="52" cy="92"/>
            </a:xfrm>
            <a:custGeom>
              <a:avLst/>
              <a:gdLst/>
              <a:ahLst/>
              <a:cxnLst>
                <a:cxn ang="0">
                  <a:pos x="52" y="0"/>
                </a:cxn>
                <a:cxn ang="0">
                  <a:pos x="16" y="40"/>
                </a:cxn>
                <a:cxn ang="0">
                  <a:pos x="0" y="92"/>
                </a:cxn>
              </a:cxnLst>
              <a:rect l="0" t="0" r="r" b="b"/>
              <a:pathLst>
                <a:path w="52" h="92">
                  <a:moveTo>
                    <a:pt x="52" y="0"/>
                  </a:moveTo>
                  <a:cubicBezTo>
                    <a:pt x="46" y="7"/>
                    <a:pt x="25" y="25"/>
                    <a:pt x="16" y="40"/>
                  </a:cubicBezTo>
                  <a:cubicBezTo>
                    <a:pt x="7" y="55"/>
                    <a:pt x="3" y="81"/>
                    <a:pt x="0" y="9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9" name="Rectangle 69"/>
            <p:cNvSpPr>
              <a:spLocks noChangeArrowheads="1"/>
            </p:cNvSpPr>
            <p:nvPr/>
          </p:nvSpPr>
          <p:spPr bwMode="auto">
            <a:xfrm>
              <a:off x="1359" y="1517"/>
              <a:ext cx="162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kumimoji="1" lang="en-US" altLang="zh-CN" sz="1400" b="1" i="1">
                  <a:latin typeface="Times New Roman" pitchFamily="18" charset="0"/>
                  <a:ea typeface="方正舒体" pitchFamily="2" charset="-122"/>
                  <a:sym typeface="Symbol" pitchFamily="18" charset="2"/>
                </a:rPr>
                <a:t></a:t>
              </a:r>
              <a:endParaRPr kumimoji="1" lang="en-US" altLang="zh-CN" sz="2400" b="1" i="1">
                <a:latin typeface="Times New Roman" pitchFamily="18" charset="0"/>
                <a:ea typeface="方正舒体" pitchFamily="2" charset="-122"/>
                <a:sym typeface="Symbol" pitchFamily="18" charset="2"/>
              </a:endParaRPr>
            </a:p>
          </p:txBody>
        </p:sp>
      </p:grpSp>
      <p:grpSp>
        <p:nvGrpSpPr>
          <p:cNvPr id="70" name="Group 88"/>
          <p:cNvGrpSpPr>
            <a:grpSpLocks/>
          </p:cNvGrpSpPr>
          <p:nvPr/>
        </p:nvGrpSpPr>
        <p:grpSpPr bwMode="auto">
          <a:xfrm>
            <a:off x="4468168" y="3175298"/>
            <a:ext cx="1739900" cy="1879600"/>
            <a:chOff x="2816" y="1920"/>
            <a:chExt cx="1096" cy="1184"/>
          </a:xfrm>
        </p:grpSpPr>
        <p:sp>
          <p:nvSpPr>
            <p:cNvPr id="71" name="Line 47"/>
            <p:cNvSpPr>
              <a:spLocks noChangeShapeType="1"/>
            </p:cNvSpPr>
            <p:nvPr/>
          </p:nvSpPr>
          <p:spPr bwMode="auto">
            <a:xfrm>
              <a:off x="3048" y="2072"/>
              <a:ext cx="576" cy="768"/>
            </a:xfrm>
            <a:prstGeom prst="line">
              <a:avLst/>
            </a:prstGeom>
            <a:noFill/>
            <a:ln w="762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2" name="Text Box 59"/>
            <p:cNvSpPr txBox="1">
              <a:spLocks noChangeArrowheads="1"/>
            </p:cNvSpPr>
            <p:nvPr/>
          </p:nvSpPr>
          <p:spPr bwMode="auto">
            <a:xfrm>
              <a:off x="3528" y="281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方正舒体" pitchFamily="2" charset="-122"/>
                </a:rPr>
                <a:t>b</a:t>
              </a:r>
            </a:p>
          </p:txBody>
        </p:sp>
        <p:sp>
          <p:nvSpPr>
            <p:cNvPr id="73" name="Text Box 60"/>
            <p:cNvSpPr txBox="1">
              <a:spLocks noChangeArrowheads="1"/>
            </p:cNvSpPr>
            <p:nvPr/>
          </p:nvSpPr>
          <p:spPr bwMode="auto">
            <a:xfrm>
              <a:off x="2816" y="1920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方正舒体" pitchFamily="2" charset="-122"/>
                </a:rPr>
                <a:t>a</a:t>
              </a:r>
            </a:p>
          </p:txBody>
        </p:sp>
      </p:grpSp>
      <p:grpSp>
        <p:nvGrpSpPr>
          <p:cNvPr id="74" name="Group 70"/>
          <p:cNvGrpSpPr>
            <a:grpSpLocks/>
          </p:cNvGrpSpPr>
          <p:nvPr/>
        </p:nvGrpSpPr>
        <p:grpSpPr bwMode="auto">
          <a:xfrm>
            <a:off x="5023793" y="3327698"/>
            <a:ext cx="757238" cy="1108075"/>
            <a:chOff x="3094" y="1864"/>
            <a:chExt cx="477" cy="698"/>
          </a:xfrm>
        </p:grpSpPr>
        <p:sp>
          <p:nvSpPr>
            <p:cNvPr id="75" name="Freeform 71"/>
            <p:cNvSpPr>
              <a:spLocks/>
            </p:cNvSpPr>
            <p:nvPr/>
          </p:nvSpPr>
          <p:spPr bwMode="auto">
            <a:xfrm>
              <a:off x="3440" y="2508"/>
              <a:ext cx="110" cy="54"/>
            </a:xfrm>
            <a:custGeom>
              <a:avLst/>
              <a:gdLst/>
              <a:ahLst/>
              <a:cxnLst>
                <a:cxn ang="0">
                  <a:pos x="110" y="0"/>
                </a:cxn>
                <a:cxn ang="0">
                  <a:pos x="0" y="54"/>
                </a:cxn>
              </a:cxnLst>
              <a:rect l="0" t="0" r="r" b="b"/>
              <a:pathLst>
                <a:path w="110" h="54">
                  <a:moveTo>
                    <a:pt x="110" y="0"/>
                  </a:moveTo>
                  <a:cubicBezTo>
                    <a:pt x="48" y="10"/>
                    <a:pt x="23" y="43"/>
                    <a:pt x="0" y="54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6" name="Freeform 72"/>
            <p:cNvSpPr>
              <a:spLocks/>
            </p:cNvSpPr>
            <p:nvPr/>
          </p:nvSpPr>
          <p:spPr bwMode="auto">
            <a:xfrm>
              <a:off x="3094" y="1924"/>
              <a:ext cx="80" cy="142"/>
            </a:xfrm>
            <a:custGeom>
              <a:avLst/>
              <a:gdLst/>
              <a:ahLst/>
              <a:cxnLst>
                <a:cxn ang="0">
                  <a:pos x="80" y="0"/>
                </a:cxn>
                <a:cxn ang="0">
                  <a:pos x="58" y="66"/>
                </a:cxn>
                <a:cxn ang="0">
                  <a:pos x="0" y="142"/>
                </a:cxn>
              </a:cxnLst>
              <a:rect l="0" t="0" r="r" b="b"/>
              <a:pathLst>
                <a:path w="80" h="142">
                  <a:moveTo>
                    <a:pt x="80" y="0"/>
                  </a:moveTo>
                  <a:cubicBezTo>
                    <a:pt x="76" y="10"/>
                    <a:pt x="70" y="41"/>
                    <a:pt x="58" y="66"/>
                  </a:cubicBezTo>
                  <a:cubicBezTo>
                    <a:pt x="45" y="90"/>
                    <a:pt x="12" y="126"/>
                    <a:pt x="0" y="142"/>
                  </a:cubicBez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7" name="Rectangle 73"/>
            <p:cNvSpPr>
              <a:spLocks noChangeArrowheads="1"/>
            </p:cNvSpPr>
            <p:nvPr/>
          </p:nvSpPr>
          <p:spPr bwMode="auto">
            <a:xfrm>
              <a:off x="3104" y="1864"/>
              <a:ext cx="350" cy="28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2400" b="1" i="1">
                  <a:latin typeface="Times New Roman" pitchFamily="18" charset="0"/>
                  <a:ea typeface="方正舒体" pitchFamily="2" charset="-122"/>
                  <a:sym typeface="Symbol" pitchFamily="18" charset="2"/>
                </a:rPr>
                <a:t></a:t>
              </a:r>
              <a:endParaRPr kumimoji="1" lang="en-US" altLang="zh-CN" sz="2400" b="1" i="1">
                <a:latin typeface="Times New Roman" pitchFamily="18" charset="0"/>
                <a:ea typeface="方正舒体" pitchFamily="2" charset="-122"/>
                <a:sym typeface="Math1" pitchFamily="2" charset="2"/>
              </a:endParaRPr>
            </a:p>
          </p:txBody>
        </p:sp>
        <p:sp>
          <p:nvSpPr>
            <p:cNvPr id="78" name="Rectangle 74"/>
            <p:cNvSpPr>
              <a:spLocks noChangeArrowheads="1"/>
            </p:cNvSpPr>
            <p:nvPr/>
          </p:nvSpPr>
          <p:spPr bwMode="auto">
            <a:xfrm>
              <a:off x="3288" y="2208"/>
              <a:ext cx="283" cy="288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kumimoji="1" lang="en-US" altLang="zh-CN" sz="2400" b="1" i="1">
                  <a:latin typeface="Times New Roman" pitchFamily="18" charset="0"/>
                  <a:ea typeface="方正舒体" pitchFamily="2" charset="-122"/>
                  <a:sym typeface="Symbol" pitchFamily="18" charset="2"/>
                </a:rPr>
                <a:t></a:t>
              </a:r>
            </a:p>
          </p:txBody>
        </p:sp>
      </p:grpSp>
      <p:grpSp>
        <p:nvGrpSpPr>
          <p:cNvPr id="79" name="Group 75"/>
          <p:cNvGrpSpPr>
            <a:grpSpLocks/>
          </p:cNvGrpSpPr>
          <p:nvPr/>
        </p:nvGrpSpPr>
        <p:grpSpPr bwMode="auto">
          <a:xfrm>
            <a:off x="1258243" y="2424411"/>
            <a:ext cx="2011363" cy="890587"/>
            <a:chOff x="758" y="1271"/>
            <a:chExt cx="1267" cy="561"/>
          </a:xfrm>
        </p:grpSpPr>
        <p:sp>
          <p:nvSpPr>
            <p:cNvPr id="80" name="Text Box 76"/>
            <p:cNvSpPr txBox="1">
              <a:spLocks noChangeArrowheads="1"/>
            </p:cNvSpPr>
            <p:nvPr/>
          </p:nvSpPr>
          <p:spPr bwMode="auto">
            <a:xfrm>
              <a:off x="758" y="1271"/>
              <a:ext cx="38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A</a:t>
              </a:r>
              <a:endParaRPr kumimoji="1" lang="en-US" altLang="zh-CN" sz="2400" b="1" i="1">
                <a:latin typeface="Times New Roman" pitchFamily="18" charset="0"/>
                <a:ea typeface="方正舒体" pitchFamily="2" charset="-122"/>
              </a:endParaRPr>
            </a:p>
          </p:txBody>
        </p:sp>
        <p:sp>
          <p:nvSpPr>
            <p:cNvPr id="81" name="Text Box 77"/>
            <p:cNvSpPr txBox="1">
              <a:spLocks noChangeArrowheads="1"/>
            </p:cNvSpPr>
            <p:nvPr/>
          </p:nvSpPr>
          <p:spPr bwMode="auto">
            <a:xfrm>
              <a:off x="1641" y="1582"/>
              <a:ext cx="38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B</a:t>
              </a:r>
              <a:endParaRPr kumimoji="1" lang="en-US" altLang="zh-CN" sz="2400" b="1" i="1">
                <a:latin typeface="Times New Roman" pitchFamily="18" charset="0"/>
                <a:ea typeface="方正舒体" pitchFamily="2" charset="-122"/>
              </a:endParaRPr>
            </a:p>
          </p:txBody>
        </p:sp>
        <p:sp>
          <p:nvSpPr>
            <p:cNvPr id="82" name="Line 78"/>
            <p:cNvSpPr>
              <a:spLocks noChangeShapeType="1"/>
            </p:cNvSpPr>
            <p:nvPr/>
          </p:nvSpPr>
          <p:spPr bwMode="auto">
            <a:xfrm>
              <a:off x="816" y="1488"/>
              <a:ext cx="912" cy="336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83" name="Text Box 79"/>
          <p:cNvSpPr txBox="1">
            <a:spLocks noChangeArrowheads="1"/>
          </p:cNvSpPr>
          <p:nvPr/>
        </p:nvSpPr>
        <p:spPr bwMode="auto">
          <a:xfrm>
            <a:off x="539552" y="5517232"/>
            <a:ext cx="8267700" cy="9080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投影特性：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1.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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OX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;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 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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OY</a:t>
            </a:r>
            <a:r>
              <a:rPr kumimoji="1" lang="en-US" altLang="zh-CN" sz="2400" b="1" i="1" baseline="-25000" dirty="0">
                <a:latin typeface="Times New Roman" pitchFamily="18" charset="0"/>
                <a:ea typeface="楷体_GB2312" pitchFamily="49" charset="-122"/>
              </a:rPr>
              <a:t>W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            2.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ab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=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AB</a:t>
            </a:r>
            <a:endParaRPr kumimoji="1" lang="en-US" altLang="zh-CN" sz="2400" b="1" dirty="0">
              <a:latin typeface="Times New Roman" pitchFamily="18" charset="0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                   3. </a:t>
            </a:r>
            <a:r>
              <a:rPr kumimoji="1" lang="zh-CN" altLang="zh-CN" sz="2400" b="1" dirty="0">
                <a:latin typeface="Times New Roman" pitchFamily="18" charset="0"/>
                <a:ea typeface="楷体_GB2312" pitchFamily="49" charset="-122"/>
              </a:rPr>
              <a:t>反映</a:t>
            </a:r>
            <a:r>
              <a:rPr kumimoji="1" lang="zh-CN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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、</a:t>
            </a:r>
            <a:r>
              <a:rPr kumimoji="1" lang="zh-CN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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角的真实大小</a:t>
            </a:r>
            <a:endParaRPr kumimoji="1" lang="zh-CN" altLang="en-US" sz="2400" b="1" dirty="0"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3" grpId="0" animBg="1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79712" y="118373"/>
            <a:ext cx="5282215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第一节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投影的基本知识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95536" y="980728"/>
            <a:ext cx="1512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/>
              <a:t>一 、投影</a:t>
            </a:r>
            <a:endParaRPr lang="zh-CN" altLang="en-US" sz="2400" b="1" dirty="0"/>
          </a:p>
        </p:txBody>
      </p:sp>
      <p:sp>
        <p:nvSpPr>
          <p:cNvPr id="5" name="Text Box 56"/>
          <p:cNvSpPr txBox="1">
            <a:spLocks noChangeArrowheads="1"/>
          </p:cNvSpPr>
          <p:nvPr/>
        </p:nvSpPr>
        <p:spPr bwMode="auto">
          <a:xfrm>
            <a:off x="762000" y="5448300"/>
            <a:ext cx="990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endParaRPr kumimoji="1" lang="zh-CN" altLang="zh-CN" sz="2000">
              <a:latin typeface="Complex" pitchFamily="2" charset="0"/>
            </a:endParaRPr>
          </a:p>
        </p:txBody>
      </p:sp>
      <p:sp>
        <p:nvSpPr>
          <p:cNvPr id="6" name="Line 60"/>
          <p:cNvSpPr>
            <a:spLocks noChangeShapeType="1"/>
          </p:cNvSpPr>
          <p:nvPr/>
        </p:nvSpPr>
        <p:spPr bwMode="auto">
          <a:xfrm flipV="1">
            <a:off x="2051720" y="4019550"/>
            <a:ext cx="615280" cy="921618"/>
          </a:xfrm>
          <a:prstGeom prst="line">
            <a:avLst/>
          </a:prstGeom>
          <a:noFill/>
          <a:ln w="28575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" name="Freeform 62"/>
          <p:cNvSpPr>
            <a:spLocks/>
          </p:cNvSpPr>
          <p:nvPr/>
        </p:nvSpPr>
        <p:spPr bwMode="auto">
          <a:xfrm>
            <a:off x="1066801" y="3467101"/>
            <a:ext cx="6457527" cy="1690091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215" y="0"/>
              </a:cxn>
              <a:cxn ang="0">
                <a:pos x="20282" y="6112"/>
              </a:cxn>
              <a:cxn ang="0">
                <a:pos x="6066" y="6065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20282" h="6112">
                <a:moveTo>
                  <a:pt x="0" y="0"/>
                </a:moveTo>
                <a:lnTo>
                  <a:pt x="14215" y="0"/>
                </a:lnTo>
                <a:lnTo>
                  <a:pt x="20282" y="6112"/>
                </a:lnTo>
                <a:lnTo>
                  <a:pt x="6066" y="6065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solidFill>
            <a:schemeClr val="accent1"/>
          </a:solidFill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8" name="Text Box 63"/>
          <p:cNvSpPr txBox="1">
            <a:spLocks noChangeArrowheads="1"/>
          </p:cNvSpPr>
          <p:nvPr/>
        </p:nvSpPr>
        <p:spPr bwMode="auto">
          <a:xfrm>
            <a:off x="5508104" y="4581128"/>
            <a:ext cx="1371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投影面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P</a:t>
            </a:r>
          </a:p>
        </p:txBody>
      </p:sp>
      <p:grpSp>
        <p:nvGrpSpPr>
          <p:cNvPr id="9" name="Group 64"/>
          <p:cNvGrpSpPr>
            <a:grpSpLocks/>
          </p:cNvGrpSpPr>
          <p:nvPr/>
        </p:nvGrpSpPr>
        <p:grpSpPr bwMode="auto">
          <a:xfrm>
            <a:off x="3870325" y="930275"/>
            <a:ext cx="2438400" cy="3833813"/>
            <a:chOff x="2544" y="705"/>
            <a:chExt cx="1536" cy="2415"/>
          </a:xfrm>
        </p:grpSpPr>
        <p:sp>
          <p:nvSpPr>
            <p:cNvPr id="10" name="Freeform 65"/>
            <p:cNvSpPr>
              <a:spLocks/>
            </p:cNvSpPr>
            <p:nvPr/>
          </p:nvSpPr>
          <p:spPr bwMode="auto">
            <a:xfrm>
              <a:off x="2596" y="705"/>
              <a:ext cx="538" cy="2241"/>
            </a:xfrm>
            <a:custGeom>
              <a:avLst/>
              <a:gdLst/>
              <a:ahLst/>
              <a:cxnLst>
                <a:cxn ang="0">
                  <a:pos x="2593" y="0"/>
                </a:cxn>
                <a:cxn ang="0">
                  <a:pos x="0" y="10789"/>
                </a:cxn>
                <a:cxn ang="0">
                  <a:pos x="1" y="10789"/>
                </a:cxn>
              </a:cxnLst>
              <a:rect l="0" t="0" r="r" b="b"/>
              <a:pathLst>
                <a:path w="2593" h="10789">
                  <a:moveTo>
                    <a:pt x="2593" y="0"/>
                  </a:moveTo>
                  <a:lnTo>
                    <a:pt x="0" y="10789"/>
                  </a:lnTo>
                  <a:lnTo>
                    <a:pt x="1" y="10789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66"/>
            <p:cNvSpPr>
              <a:spLocks/>
            </p:cNvSpPr>
            <p:nvPr/>
          </p:nvSpPr>
          <p:spPr bwMode="auto">
            <a:xfrm>
              <a:off x="2544" y="2895"/>
              <a:ext cx="105" cy="105"/>
            </a:xfrm>
            <a:custGeom>
              <a:avLst/>
              <a:gdLst/>
              <a:ahLst/>
              <a:cxnLst>
                <a:cxn ang="0">
                  <a:pos x="499" y="250"/>
                </a:cxn>
                <a:cxn ang="0">
                  <a:pos x="426" y="73"/>
                </a:cxn>
                <a:cxn ang="0">
                  <a:pos x="250" y="0"/>
                </a:cxn>
                <a:cxn ang="0">
                  <a:pos x="73" y="73"/>
                </a:cxn>
                <a:cxn ang="0">
                  <a:pos x="0" y="250"/>
                </a:cxn>
                <a:cxn ang="0">
                  <a:pos x="73" y="426"/>
                </a:cxn>
                <a:cxn ang="0">
                  <a:pos x="250" y="499"/>
                </a:cxn>
                <a:cxn ang="0">
                  <a:pos x="426" y="426"/>
                </a:cxn>
                <a:cxn ang="0">
                  <a:pos x="499" y="250"/>
                </a:cxn>
                <a:cxn ang="0">
                  <a:pos x="500" y="250"/>
                </a:cxn>
              </a:cxnLst>
              <a:rect l="0" t="0" r="r" b="b"/>
              <a:pathLst>
                <a:path w="500" h="499">
                  <a:moveTo>
                    <a:pt x="499" y="250"/>
                  </a:moveTo>
                  <a:lnTo>
                    <a:pt x="426" y="73"/>
                  </a:lnTo>
                  <a:lnTo>
                    <a:pt x="250" y="0"/>
                  </a:lnTo>
                  <a:lnTo>
                    <a:pt x="73" y="73"/>
                  </a:lnTo>
                  <a:lnTo>
                    <a:pt x="0" y="250"/>
                  </a:lnTo>
                  <a:lnTo>
                    <a:pt x="73" y="426"/>
                  </a:lnTo>
                  <a:lnTo>
                    <a:pt x="250" y="499"/>
                  </a:lnTo>
                  <a:lnTo>
                    <a:pt x="426" y="426"/>
                  </a:lnTo>
                  <a:lnTo>
                    <a:pt x="499" y="250"/>
                  </a:lnTo>
                  <a:lnTo>
                    <a:pt x="500" y="250"/>
                  </a:lnTo>
                </a:path>
              </a:pathLst>
            </a:custGeom>
            <a:solidFill>
              <a:srgbClr val="FF0000"/>
            </a:solidFill>
            <a:ln w="28575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Text Box 67"/>
            <p:cNvSpPr txBox="1">
              <a:spLocks noChangeArrowheads="1"/>
            </p:cNvSpPr>
            <p:nvPr/>
          </p:nvSpPr>
          <p:spPr bwMode="auto">
            <a:xfrm>
              <a:off x="2640" y="2832"/>
              <a:ext cx="14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rgbClr val="FF3300"/>
                  </a:solidFill>
                  <a:latin typeface="Times New Roman" pitchFamily="18" charset="0"/>
                  <a:ea typeface="楷体_GB2312" pitchFamily="49" charset="-122"/>
                </a:rPr>
                <a:t>a</a:t>
              </a:r>
              <a:r>
                <a:rPr kumimoji="1" lang="en-US" altLang="zh-CN" sz="2400" b="1">
                  <a:latin typeface="楷体_GB2312" pitchFamily="49" charset="-122"/>
                  <a:ea typeface="楷体_GB2312" pitchFamily="49" charset="-122"/>
                </a:rPr>
                <a:t>  </a:t>
              </a:r>
              <a:r>
                <a:rPr kumimoji="1" lang="zh-CN" altLang="en-US" sz="2400" b="1">
                  <a:latin typeface="楷体_GB2312" pitchFamily="49" charset="-122"/>
                  <a:ea typeface="楷体_GB2312" pitchFamily="49" charset="-122"/>
                </a:rPr>
                <a:t>投影</a:t>
              </a:r>
            </a:p>
          </p:txBody>
        </p:sp>
      </p:grpSp>
      <p:grpSp>
        <p:nvGrpSpPr>
          <p:cNvPr id="13" name="Group 68"/>
          <p:cNvGrpSpPr>
            <a:grpSpLocks/>
          </p:cNvGrpSpPr>
          <p:nvPr/>
        </p:nvGrpSpPr>
        <p:grpSpPr bwMode="auto">
          <a:xfrm>
            <a:off x="2193925" y="1563688"/>
            <a:ext cx="2120900" cy="1425575"/>
            <a:chOff x="1488" y="1104"/>
            <a:chExt cx="1336" cy="898"/>
          </a:xfrm>
        </p:grpSpPr>
        <p:sp>
          <p:nvSpPr>
            <p:cNvPr id="14" name="Freeform 69"/>
            <p:cNvSpPr>
              <a:spLocks/>
            </p:cNvSpPr>
            <p:nvPr/>
          </p:nvSpPr>
          <p:spPr bwMode="auto">
            <a:xfrm>
              <a:off x="2039" y="1358"/>
              <a:ext cx="205" cy="630"/>
            </a:xfrm>
            <a:custGeom>
              <a:avLst/>
              <a:gdLst/>
              <a:ahLst/>
              <a:cxnLst>
                <a:cxn ang="0">
                  <a:pos x="984" y="3027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984" h="3027">
                  <a:moveTo>
                    <a:pt x="984" y="3027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70"/>
            <p:cNvSpPr>
              <a:spLocks/>
            </p:cNvSpPr>
            <p:nvPr/>
          </p:nvSpPr>
          <p:spPr bwMode="auto">
            <a:xfrm>
              <a:off x="2039" y="1358"/>
              <a:ext cx="785" cy="64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778" y="3095"/>
                </a:cxn>
                <a:cxn ang="0">
                  <a:pos x="3779" y="3095"/>
                </a:cxn>
              </a:cxnLst>
              <a:rect l="0" t="0" r="r" b="b"/>
              <a:pathLst>
                <a:path w="3779" h="3095">
                  <a:moveTo>
                    <a:pt x="0" y="0"/>
                  </a:moveTo>
                  <a:lnTo>
                    <a:pt x="3778" y="3095"/>
                  </a:lnTo>
                  <a:lnTo>
                    <a:pt x="3779" y="3095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Text Box 71"/>
            <p:cNvSpPr txBox="1">
              <a:spLocks noChangeArrowheads="1"/>
            </p:cNvSpPr>
            <p:nvPr/>
          </p:nvSpPr>
          <p:spPr bwMode="auto">
            <a:xfrm>
              <a:off x="1488" y="1104"/>
              <a:ext cx="7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zh-CN" altLang="en-US" sz="2400" b="1" dirty="0" smtClean="0">
                  <a:latin typeface="楷体_GB2312" pitchFamily="49" charset="-122"/>
                  <a:ea typeface="楷体_GB2312" pitchFamily="49" charset="-122"/>
                </a:rPr>
                <a:t>投影线</a:t>
              </a:r>
              <a:endParaRPr kumimoji="1" lang="zh-CN" altLang="en-US" sz="2400" b="1" i="1" dirty="0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grpSp>
        <p:nvGrpSpPr>
          <p:cNvPr id="17" name="Group 72"/>
          <p:cNvGrpSpPr>
            <a:grpSpLocks/>
          </p:cNvGrpSpPr>
          <p:nvPr/>
        </p:nvGrpSpPr>
        <p:grpSpPr bwMode="auto">
          <a:xfrm>
            <a:off x="2581275" y="930275"/>
            <a:ext cx="2225675" cy="3376613"/>
            <a:chOff x="1962" y="706"/>
            <a:chExt cx="1402" cy="2127"/>
          </a:xfrm>
        </p:grpSpPr>
        <p:sp>
          <p:nvSpPr>
            <p:cNvPr id="18" name="Freeform 73"/>
            <p:cNvSpPr>
              <a:spLocks/>
            </p:cNvSpPr>
            <p:nvPr/>
          </p:nvSpPr>
          <p:spPr bwMode="auto">
            <a:xfrm>
              <a:off x="1989" y="706"/>
              <a:ext cx="1375" cy="1990"/>
            </a:xfrm>
            <a:custGeom>
              <a:avLst/>
              <a:gdLst/>
              <a:ahLst/>
              <a:cxnLst>
                <a:cxn ang="0">
                  <a:pos x="9631" y="0"/>
                </a:cxn>
                <a:cxn ang="0">
                  <a:pos x="0" y="13845"/>
                </a:cxn>
                <a:cxn ang="0">
                  <a:pos x="1" y="13845"/>
                </a:cxn>
              </a:cxnLst>
              <a:rect l="0" t="0" r="r" b="b"/>
              <a:pathLst>
                <a:path w="9631" h="13845">
                  <a:moveTo>
                    <a:pt x="9631" y="0"/>
                  </a:moveTo>
                  <a:lnTo>
                    <a:pt x="0" y="13845"/>
                  </a:lnTo>
                  <a:lnTo>
                    <a:pt x="1" y="13845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74"/>
            <p:cNvSpPr>
              <a:spLocks/>
            </p:cNvSpPr>
            <p:nvPr/>
          </p:nvSpPr>
          <p:spPr bwMode="auto">
            <a:xfrm>
              <a:off x="1962" y="2598"/>
              <a:ext cx="103" cy="103"/>
            </a:xfrm>
            <a:custGeom>
              <a:avLst/>
              <a:gdLst/>
              <a:ahLst/>
              <a:cxnLst>
                <a:cxn ang="0">
                  <a:pos x="498" y="249"/>
                </a:cxn>
                <a:cxn ang="0">
                  <a:pos x="425" y="73"/>
                </a:cxn>
                <a:cxn ang="0">
                  <a:pos x="249" y="0"/>
                </a:cxn>
                <a:cxn ang="0">
                  <a:pos x="72" y="73"/>
                </a:cxn>
                <a:cxn ang="0">
                  <a:pos x="0" y="249"/>
                </a:cxn>
                <a:cxn ang="0">
                  <a:pos x="72" y="425"/>
                </a:cxn>
                <a:cxn ang="0">
                  <a:pos x="249" y="498"/>
                </a:cxn>
                <a:cxn ang="0">
                  <a:pos x="425" y="425"/>
                </a:cxn>
                <a:cxn ang="0">
                  <a:pos x="498" y="249"/>
                </a:cxn>
                <a:cxn ang="0">
                  <a:pos x="499" y="249"/>
                </a:cxn>
              </a:cxnLst>
              <a:rect l="0" t="0" r="r" b="b"/>
              <a:pathLst>
                <a:path w="499" h="498">
                  <a:moveTo>
                    <a:pt x="498" y="249"/>
                  </a:moveTo>
                  <a:lnTo>
                    <a:pt x="425" y="73"/>
                  </a:lnTo>
                  <a:lnTo>
                    <a:pt x="249" y="0"/>
                  </a:lnTo>
                  <a:lnTo>
                    <a:pt x="72" y="73"/>
                  </a:lnTo>
                  <a:lnTo>
                    <a:pt x="0" y="249"/>
                  </a:lnTo>
                  <a:lnTo>
                    <a:pt x="72" y="425"/>
                  </a:lnTo>
                  <a:lnTo>
                    <a:pt x="249" y="498"/>
                  </a:lnTo>
                  <a:lnTo>
                    <a:pt x="425" y="425"/>
                  </a:lnTo>
                  <a:lnTo>
                    <a:pt x="498" y="249"/>
                  </a:lnTo>
                  <a:lnTo>
                    <a:pt x="499" y="249"/>
                  </a:lnTo>
                </a:path>
              </a:pathLst>
            </a:custGeom>
            <a:solidFill>
              <a:srgbClr val="FF0000"/>
            </a:solidFill>
            <a:ln w="28575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Text Box 75"/>
            <p:cNvSpPr txBox="1">
              <a:spLocks noChangeArrowheads="1"/>
            </p:cNvSpPr>
            <p:nvPr/>
          </p:nvSpPr>
          <p:spPr bwMode="auto">
            <a:xfrm>
              <a:off x="2054" y="2545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rgbClr val="FF3300"/>
                  </a:solidFill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</p:grpSp>
      <p:sp>
        <p:nvSpPr>
          <p:cNvPr id="21" name="Freeform 78"/>
          <p:cNvSpPr>
            <a:spLocks noChangeAspect="1"/>
          </p:cNvSpPr>
          <p:nvPr/>
        </p:nvSpPr>
        <p:spPr bwMode="auto">
          <a:xfrm>
            <a:off x="4637088" y="822325"/>
            <a:ext cx="309562" cy="306388"/>
          </a:xfrm>
          <a:custGeom>
            <a:avLst/>
            <a:gdLst/>
            <a:ahLst/>
            <a:cxnLst>
              <a:cxn ang="0">
                <a:pos x="499" y="249"/>
              </a:cxn>
              <a:cxn ang="0">
                <a:pos x="426" y="73"/>
              </a:cxn>
              <a:cxn ang="0">
                <a:pos x="250" y="0"/>
              </a:cxn>
              <a:cxn ang="0">
                <a:pos x="73" y="73"/>
              </a:cxn>
              <a:cxn ang="0">
                <a:pos x="0" y="249"/>
              </a:cxn>
              <a:cxn ang="0">
                <a:pos x="73" y="426"/>
              </a:cxn>
              <a:cxn ang="0">
                <a:pos x="250" y="499"/>
              </a:cxn>
              <a:cxn ang="0">
                <a:pos x="426" y="426"/>
              </a:cxn>
              <a:cxn ang="0">
                <a:pos x="499" y="249"/>
              </a:cxn>
              <a:cxn ang="0">
                <a:pos x="500" y="249"/>
              </a:cxn>
            </a:cxnLst>
            <a:rect l="0" t="0" r="r" b="b"/>
            <a:pathLst>
              <a:path w="500" h="499">
                <a:moveTo>
                  <a:pt x="499" y="249"/>
                </a:moveTo>
                <a:lnTo>
                  <a:pt x="426" y="73"/>
                </a:lnTo>
                <a:lnTo>
                  <a:pt x="250" y="0"/>
                </a:lnTo>
                <a:lnTo>
                  <a:pt x="73" y="73"/>
                </a:lnTo>
                <a:lnTo>
                  <a:pt x="0" y="249"/>
                </a:lnTo>
                <a:lnTo>
                  <a:pt x="73" y="426"/>
                </a:lnTo>
                <a:lnTo>
                  <a:pt x="250" y="499"/>
                </a:lnTo>
                <a:lnTo>
                  <a:pt x="426" y="426"/>
                </a:lnTo>
                <a:lnTo>
                  <a:pt x="499" y="249"/>
                </a:lnTo>
                <a:lnTo>
                  <a:pt x="500" y="249"/>
                </a:lnTo>
              </a:path>
            </a:pathLst>
          </a:custGeom>
          <a:gradFill rotWithShape="1">
            <a:gsLst>
              <a:gs pos="0">
                <a:srgbClr val="FF9900"/>
              </a:gs>
              <a:gs pos="100000">
                <a:srgbClr val="FFFFFF"/>
              </a:gs>
            </a:gsLst>
            <a:path path="rect">
              <a:fillToRect l="50000" t="50000" r="50000" b="50000"/>
            </a:path>
          </a:gradFill>
          <a:ln w="12700" cmpd="sng">
            <a:solidFill>
              <a:schemeClr val="tx2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" name="Text Box 80"/>
          <p:cNvSpPr txBox="1">
            <a:spLocks noChangeArrowheads="1"/>
          </p:cNvSpPr>
          <p:nvPr/>
        </p:nvSpPr>
        <p:spPr bwMode="auto">
          <a:xfrm>
            <a:off x="5000625" y="941388"/>
            <a:ext cx="228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S</a:t>
            </a:r>
            <a:r>
              <a:rPr kumimoji="1" lang="en-US" altLang="zh-CN" sz="2400" b="1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投影中心</a:t>
            </a:r>
          </a:p>
        </p:txBody>
      </p:sp>
      <p:grpSp>
        <p:nvGrpSpPr>
          <p:cNvPr id="23" name="Group 84"/>
          <p:cNvGrpSpPr>
            <a:grpSpLocks/>
          </p:cNvGrpSpPr>
          <p:nvPr/>
        </p:nvGrpSpPr>
        <p:grpSpPr bwMode="auto">
          <a:xfrm>
            <a:off x="4406900" y="1944688"/>
            <a:ext cx="2435225" cy="457200"/>
            <a:chOff x="2776" y="1537"/>
            <a:chExt cx="1534" cy="288"/>
          </a:xfrm>
        </p:grpSpPr>
        <p:sp>
          <p:nvSpPr>
            <p:cNvPr id="24" name="Freeform 79"/>
            <p:cNvSpPr>
              <a:spLocks/>
            </p:cNvSpPr>
            <p:nvPr/>
          </p:nvSpPr>
          <p:spPr bwMode="auto">
            <a:xfrm>
              <a:off x="2776" y="1684"/>
              <a:ext cx="103" cy="105"/>
            </a:xfrm>
            <a:custGeom>
              <a:avLst/>
              <a:gdLst/>
              <a:ahLst/>
              <a:cxnLst>
                <a:cxn ang="0">
                  <a:pos x="499" y="250"/>
                </a:cxn>
                <a:cxn ang="0">
                  <a:pos x="426" y="73"/>
                </a:cxn>
                <a:cxn ang="0">
                  <a:pos x="249" y="0"/>
                </a:cxn>
                <a:cxn ang="0">
                  <a:pos x="73" y="73"/>
                </a:cxn>
                <a:cxn ang="0">
                  <a:pos x="0" y="250"/>
                </a:cxn>
                <a:cxn ang="0">
                  <a:pos x="73" y="426"/>
                </a:cxn>
                <a:cxn ang="0">
                  <a:pos x="249" y="499"/>
                </a:cxn>
                <a:cxn ang="0">
                  <a:pos x="426" y="426"/>
                </a:cxn>
                <a:cxn ang="0">
                  <a:pos x="499" y="250"/>
                </a:cxn>
                <a:cxn ang="0">
                  <a:pos x="500" y="250"/>
                </a:cxn>
              </a:cxnLst>
              <a:rect l="0" t="0" r="r" b="b"/>
              <a:pathLst>
                <a:path w="500" h="499">
                  <a:moveTo>
                    <a:pt x="499" y="250"/>
                  </a:moveTo>
                  <a:lnTo>
                    <a:pt x="426" y="73"/>
                  </a:lnTo>
                  <a:lnTo>
                    <a:pt x="249" y="0"/>
                  </a:lnTo>
                  <a:lnTo>
                    <a:pt x="73" y="73"/>
                  </a:lnTo>
                  <a:lnTo>
                    <a:pt x="0" y="250"/>
                  </a:lnTo>
                  <a:lnTo>
                    <a:pt x="73" y="426"/>
                  </a:lnTo>
                  <a:lnTo>
                    <a:pt x="249" y="499"/>
                  </a:lnTo>
                  <a:lnTo>
                    <a:pt x="426" y="426"/>
                  </a:lnTo>
                  <a:lnTo>
                    <a:pt x="499" y="250"/>
                  </a:lnTo>
                  <a:lnTo>
                    <a:pt x="500" y="250"/>
                  </a:lnTo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127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Text Box 81"/>
            <p:cNvSpPr txBox="1">
              <a:spLocks noChangeArrowheads="1"/>
            </p:cNvSpPr>
            <p:nvPr/>
          </p:nvSpPr>
          <p:spPr bwMode="auto">
            <a:xfrm>
              <a:off x="2870" y="1537"/>
              <a:ext cx="14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rgbClr val="FF3300"/>
                  </a:solidFill>
                  <a:latin typeface="Times New Roman" pitchFamily="18" charset="0"/>
                  <a:ea typeface="楷体_GB2312" pitchFamily="49" charset="-122"/>
                </a:rPr>
                <a:t>A</a:t>
              </a:r>
              <a:r>
                <a:rPr kumimoji="1" lang="en-US" altLang="zh-CN" sz="2400" b="1">
                  <a:solidFill>
                    <a:srgbClr val="FF3300"/>
                  </a:solidFill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kumimoji="1" lang="en-US" altLang="zh-CN" sz="2400" b="1">
                  <a:latin typeface="楷体_GB2312" pitchFamily="49" charset="-122"/>
                  <a:ea typeface="楷体_GB2312" pitchFamily="49" charset="-122"/>
                </a:rPr>
                <a:t> </a:t>
              </a:r>
              <a:r>
                <a:rPr kumimoji="1" lang="zh-CN" altLang="en-US" sz="2400" b="1">
                  <a:latin typeface="楷体_GB2312" pitchFamily="49" charset="-122"/>
                  <a:ea typeface="楷体_GB2312" pitchFamily="49" charset="-122"/>
                </a:rPr>
                <a:t>空间点</a:t>
              </a:r>
            </a:p>
          </p:txBody>
        </p:sp>
      </p:grpSp>
      <p:grpSp>
        <p:nvGrpSpPr>
          <p:cNvPr id="26" name="Group 85"/>
          <p:cNvGrpSpPr>
            <a:grpSpLocks/>
          </p:cNvGrpSpPr>
          <p:nvPr/>
        </p:nvGrpSpPr>
        <p:grpSpPr bwMode="auto">
          <a:xfrm>
            <a:off x="1979712" y="4871187"/>
            <a:ext cx="652879" cy="361651"/>
            <a:chOff x="976" y="3651"/>
            <a:chExt cx="369" cy="357"/>
          </a:xfrm>
        </p:grpSpPr>
        <p:sp>
          <p:nvSpPr>
            <p:cNvPr id="27" name="Freeform 77"/>
            <p:cNvSpPr>
              <a:spLocks/>
            </p:cNvSpPr>
            <p:nvPr/>
          </p:nvSpPr>
          <p:spPr bwMode="auto">
            <a:xfrm>
              <a:off x="976" y="3651"/>
              <a:ext cx="90" cy="177"/>
            </a:xfrm>
            <a:custGeom>
              <a:avLst/>
              <a:gdLst/>
              <a:ahLst/>
              <a:cxnLst>
                <a:cxn ang="0">
                  <a:pos x="499" y="249"/>
                </a:cxn>
                <a:cxn ang="0">
                  <a:pos x="426" y="73"/>
                </a:cxn>
                <a:cxn ang="0">
                  <a:pos x="250" y="0"/>
                </a:cxn>
                <a:cxn ang="0">
                  <a:pos x="73" y="73"/>
                </a:cxn>
                <a:cxn ang="0">
                  <a:pos x="0" y="249"/>
                </a:cxn>
                <a:cxn ang="0">
                  <a:pos x="73" y="426"/>
                </a:cxn>
                <a:cxn ang="0">
                  <a:pos x="250" y="499"/>
                </a:cxn>
                <a:cxn ang="0">
                  <a:pos x="426" y="426"/>
                </a:cxn>
                <a:cxn ang="0">
                  <a:pos x="499" y="249"/>
                </a:cxn>
                <a:cxn ang="0">
                  <a:pos x="500" y="249"/>
                </a:cxn>
              </a:cxnLst>
              <a:rect l="0" t="0" r="r" b="b"/>
              <a:pathLst>
                <a:path w="500" h="499">
                  <a:moveTo>
                    <a:pt x="499" y="249"/>
                  </a:moveTo>
                  <a:lnTo>
                    <a:pt x="426" y="73"/>
                  </a:lnTo>
                  <a:lnTo>
                    <a:pt x="250" y="0"/>
                  </a:lnTo>
                  <a:lnTo>
                    <a:pt x="73" y="73"/>
                  </a:lnTo>
                  <a:lnTo>
                    <a:pt x="0" y="249"/>
                  </a:lnTo>
                  <a:lnTo>
                    <a:pt x="73" y="426"/>
                  </a:lnTo>
                  <a:lnTo>
                    <a:pt x="250" y="499"/>
                  </a:lnTo>
                  <a:lnTo>
                    <a:pt x="426" y="426"/>
                  </a:lnTo>
                  <a:lnTo>
                    <a:pt x="499" y="249"/>
                  </a:lnTo>
                  <a:lnTo>
                    <a:pt x="500" y="249"/>
                  </a:lnTo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FF0000"/>
                </a:gs>
              </a:gsLst>
              <a:path path="rect">
                <a:fillToRect l="50000" t="50000" r="50000" b="50000"/>
              </a:path>
            </a:gradFill>
            <a:ln w="127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Text Box 82"/>
            <p:cNvSpPr txBox="1">
              <a:spLocks noChangeArrowheads="1"/>
            </p:cNvSpPr>
            <p:nvPr/>
          </p:nvSpPr>
          <p:spPr bwMode="auto">
            <a:xfrm>
              <a:off x="1057" y="3720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 dirty="0">
                  <a:solidFill>
                    <a:srgbClr val="FF3300"/>
                  </a:solidFill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</p:grpSp>
      <p:sp>
        <p:nvSpPr>
          <p:cNvPr id="29" name="Text Box 86"/>
          <p:cNvSpPr txBox="1">
            <a:spLocks noChangeArrowheads="1"/>
          </p:cNvSpPr>
          <p:nvPr/>
        </p:nvSpPr>
        <p:spPr bwMode="auto">
          <a:xfrm>
            <a:off x="467544" y="5445224"/>
            <a:ext cx="8126164" cy="8318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ea typeface="楷体_GB2312" pitchFamily="49" charset="-122"/>
              </a:rPr>
              <a:t>       </a:t>
            </a:r>
            <a:r>
              <a:rPr lang="zh-CN" altLang="en-US" sz="2400" b="1" dirty="0">
                <a:ea typeface="楷体_GB2312" pitchFamily="49" charset="-122"/>
              </a:rPr>
              <a:t>将光线通过物体向选定的平面投影，并在该平面上得到物体影子的方法称为投影法。</a:t>
            </a:r>
          </a:p>
        </p:txBody>
      </p:sp>
      <p:sp>
        <p:nvSpPr>
          <p:cNvPr id="30" name="动作按钮: 后退或前一项 29">
            <a:hlinkClick r:id="rId2" action="ppaction://hlinksldjump" highlightClick="1"/>
          </p:cNvPr>
          <p:cNvSpPr/>
          <p:nvPr/>
        </p:nvSpPr>
        <p:spPr>
          <a:xfrm>
            <a:off x="8244408" y="6381328"/>
            <a:ext cx="648072" cy="40466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3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3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29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51520" y="908720"/>
            <a:ext cx="4067944" cy="3967336"/>
            <a:chOff x="0" y="384"/>
            <a:chExt cx="2736" cy="273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53" y="437"/>
              <a:ext cx="2578" cy="2683"/>
              <a:chOff x="96" y="480"/>
              <a:chExt cx="2352" cy="2448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auto">
              <a:xfrm>
                <a:off x="96" y="480"/>
                <a:ext cx="2352" cy="24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40"/>
                  </a:cxn>
                  <a:cxn ang="0">
                    <a:pos x="816" y="2256"/>
                  </a:cxn>
                  <a:cxn ang="0">
                    <a:pos x="2112" y="2256"/>
                  </a:cxn>
                  <a:cxn ang="0">
                    <a:pos x="2112" y="816"/>
                  </a:cxn>
                  <a:cxn ang="0">
                    <a:pos x="1296" y="0"/>
                  </a:cxn>
                  <a:cxn ang="0">
                    <a:pos x="0" y="0"/>
                  </a:cxn>
                </a:cxnLst>
                <a:rect l="0" t="0" r="r" b="b"/>
                <a:pathLst>
                  <a:path w="2112" h="2256">
                    <a:moveTo>
                      <a:pt x="0" y="0"/>
                    </a:moveTo>
                    <a:lnTo>
                      <a:pt x="0" y="1440"/>
                    </a:lnTo>
                    <a:lnTo>
                      <a:pt x="816" y="2256"/>
                    </a:lnTo>
                    <a:lnTo>
                      <a:pt x="2112" y="2256"/>
                    </a:lnTo>
                    <a:lnTo>
                      <a:pt x="2112" y="816"/>
                    </a:lnTo>
                    <a:lnTo>
                      <a:pt x="12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9" name="Line 5"/>
              <p:cNvSpPr>
                <a:spLocks noChangeShapeType="1"/>
              </p:cNvSpPr>
              <p:nvPr/>
            </p:nvSpPr>
            <p:spPr bwMode="auto">
              <a:xfrm>
                <a:off x="96" y="2043"/>
                <a:ext cx="144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 flipH="1" flipV="1">
                <a:off x="1539" y="2043"/>
                <a:ext cx="909" cy="8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Line 7"/>
              <p:cNvSpPr>
                <a:spLocks noChangeShapeType="1"/>
              </p:cNvSpPr>
              <p:nvPr/>
            </p:nvSpPr>
            <p:spPr bwMode="auto">
              <a:xfrm>
                <a:off x="1539" y="480"/>
                <a:ext cx="1" cy="15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4" name="Text Box 8"/>
            <p:cNvSpPr txBox="1">
              <a:spLocks noChangeArrowheads="1"/>
            </p:cNvSpPr>
            <p:nvPr/>
          </p:nvSpPr>
          <p:spPr bwMode="auto">
            <a:xfrm>
              <a:off x="0" y="1857"/>
              <a:ext cx="263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X</a:t>
              </a:r>
            </a:p>
          </p:txBody>
        </p: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1368" y="384"/>
              <a:ext cx="579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Z</a:t>
              </a: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2368" y="2752"/>
              <a:ext cx="368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Y</a:t>
              </a:r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1368" y="1910"/>
              <a:ext cx="158" cy="25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O</a:t>
              </a:r>
            </a:p>
          </p:txBody>
        </p:sp>
      </p:grp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755576" y="18864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zh-CN" altLang="en-US" sz="2800" b="1" dirty="0">
                <a:solidFill>
                  <a:srgbClr val="D60093"/>
                </a:solidFill>
                <a:latin typeface="Times New Roman" pitchFamily="18" charset="0"/>
              </a:rPr>
              <a:t>侧平线</a:t>
            </a:r>
            <a:r>
              <a:rPr kumimoji="1" lang="en-US" altLang="zh-CN" sz="2800" b="1" dirty="0">
                <a:latin typeface="Times New Roman" pitchFamily="18" charset="0"/>
              </a:rPr>
              <a:t>— </a:t>
            </a:r>
            <a:r>
              <a:rPr kumimoji="1" lang="zh-CN" altLang="en-US" sz="2800" b="1" dirty="0">
                <a:latin typeface="Times New Roman" pitchFamily="18" charset="0"/>
              </a:rPr>
              <a:t>平行于侧面投影面的直线</a:t>
            </a:r>
            <a:endParaRPr kumimoji="1" lang="zh-CN" altLang="en-US" sz="2800" b="1" dirty="0">
              <a:solidFill>
                <a:schemeClr val="tx2"/>
              </a:solidFill>
              <a:latin typeface="Times New Roman" pitchFamily="18" charset="0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/>
        </p:nvSpPr>
        <p:spPr bwMode="auto">
          <a:xfrm>
            <a:off x="4705350" y="2697163"/>
            <a:ext cx="6096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X</a:t>
            </a:r>
          </a:p>
        </p:txBody>
      </p:sp>
      <p:sp>
        <p:nvSpPr>
          <p:cNvPr id="14" name="Text Box 15"/>
          <p:cNvSpPr txBox="1">
            <a:spLocks noChangeArrowheads="1"/>
          </p:cNvSpPr>
          <p:nvPr/>
        </p:nvSpPr>
        <p:spPr bwMode="auto">
          <a:xfrm>
            <a:off x="6334125" y="714375"/>
            <a:ext cx="1000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Z</a:t>
            </a:r>
          </a:p>
        </p:txBody>
      </p:sp>
      <p:sp>
        <p:nvSpPr>
          <p:cNvPr id="15" name="Line 17"/>
          <p:cNvSpPr>
            <a:spLocks noChangeShapeType="1"/>
          </p:cNvSpPr>
          <p:nvPr/>
        </p:nvSpPr>
        <p:spPr bwMode="auto">
          <a:xfrm flipH="1">
            <a:off x="4905375" y="3081338"/>
            <a:ext cx="39862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6" name="Line 18"/>
          <p:cNvSpPr>
            <a:spLocks noChangeShapeType="1"/>
          </p:cNvSpPr>
          <p:nvPr/>
        </p:nvSpPr>
        <p:spPr bwMode="auto">
          <a:xfrm flipV="1">
            <a:off x="6753225" y="849313"/>
            <a:ext cx="0" cy="412115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7" name="Line 19"/>
          <p:cNvSpPr>
            <a:spLocks noChangeShapeType="1"/>
          </p:cNvSpPr>
          <p:nvPr/>
        </p:nvSpPr>
        <p:spPr bwMode="auto">
          <a:xfrm>
            <a:off x="6753225" y="3081338"/>
            <a:ext cx="1717675" cy="171291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8" name="Text Box 26"/>
          <p:cNvSpPr txBox="1">
            <a:spLocks noChangeArrowheads="1"/>
          </p:cNvSpPr>
          <p:nvPr/>
        </p:nvSpPr>
        <p:spPr bwMode="auto">
          <a:xfrm>
            <a:off x="6327775" y="2695575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O</a:t>
            </a:r>
          </a:p>
        </p:txBody>
      </p:sp>
      <p:sp>
        <p:nvSpPr>
          <p:cNvPr id="19" name="Text Box 27"/>
          <p:cNvSpPr txBox="1">
            <a:spLocks noChangeArrowheads="1"/>
          </p:cNvSpPr>
          <p:nvPr/>
        </p:nvSpPr>
        <p:spPr bwMode="auto">
          <a:xfrm>
            <a:off x="6705600" y="4724400"/>
            <a:ext cx="7556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Y</a:t>
            </a:r>
            <a:r>
              <a:rPr kumimoji="1" lang="en-US" altLang="zh-CN" sz="2000" b="1" i="1" baseline="-25000">
                <a:latin typeface="Times New Roman" pitchFamily="18" charset="0"/>
              </a:rPr>
              <a:t>H</a:t>
            </a:r>
          </a:p>
        </p:txBody>
      </p:sp>
      <p:sp>
        <p:nvSpPr>
          <p:cNvPr id="20" name="Text Box 28"/>
          <p:cNvSpPr txBox="1">
            <a:spLocks noChangeArrowheads="1"/>
          </p:cNvSpPr>
          <p:nvPr/>
        </p:nvSpPr>
        <p:spPr bwMode="auto">
          <a:xfrm>
            <a:off x="8462963" y="2714625"/>
            <a:ext cx="757237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Y</a:t>
            </a:r>
            <a:r>
              <a:rPr kumimoji="1" lang="en-US" altLang="zh-CN" sz="2000" b="1" i="1" baseline="-25000">
                <a:latin typeface="Times New Roman" pitchFamily="18" charset="0"/>
              </a:rPr>
              <a:t>W</a:t>
            </a:r>
          </a:p>
        </p:txBody>
      </p:sp>
      <p:grpSp>
        <p:nvGrpSpPr>
          <p:cNvPr id="21" name="Group 79"/>
          <p:cNvGrpSpPr>
            <a:grpSpLocks/>
          </p:cNvGrpSpPr>
          <p:nvPr/>
        </p:nvGrpSpPr>
        <p:grpSpPr bwMode="auto">
          <a:xfrm>
            <a:off x="4905375" y="762000"/>
            <a:ext cx="3532188" cy="1536700"/>
            <a:chOff x="3090" y="480"/>
            <a:chExt cx="2225" cy="968"/>
          </a:xfrm>
        </p:grpSpPr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3090" y="480"/>
              <a:ext cx="54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  <a:r>
                <a:rPr kumimoji="1" lang="en-US" altLang="zh-CN" sz="2000" b="1" i="1">
                  <a:latin typeface="Times New Roman" pitchFamily="18" charset="0"/>
                  <a:sym typeface="Symbol" pitchFamily="18" charset="2"/>
                </a:rPr>
                <a:t></a:t>
              </a:r>
              <a:r>
                <a:rPr kumimoji="1" lang="en-US" altLang="zh-CN" sz="2000" b="1" i="1"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3090" y="1198"/>
              <a:ext cx="54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  <a:r>
                <a:rPr kumimoji="1" lang="en-US" altLang="zh-CN" sz="2000" b="1" i="1">
                  <a:latin typeface="Times New Roman" pitchFamily="18" charset="0"/>
                  <a:sym typeface="Symbol" pitchFamily="18" charset="2"/>
                </a:rPr>
                <a:t></a:t>
              </a:r>
              <a:r>
                <a:rPr kumimoji="1" lang="en-US" altLang="zh-CN" sz="2000" b="1" i="1"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24" name="Line 29"/>
            <p:cNvSpPr>
              <a:spLocks noChangeShapeType="1"/>
            </p:cNvSpPr>
            <p:nvPr/>
          </p:nvSpPr>
          <p:spPr bwMode="auto">
            <a:xfrm>
              <a:off x="3432" y="1419"/>
              <a:ext cx="188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5" name="Line 31"/>
            <p:cNvSpPr>
              <a:spLocks noChangeShapeType="1"/>
            </p:cNvSpPr>
            <p:nvPr/>
          </p:nvSpPr>
          <p:spPr bwMode="auto">
            <a:xfrm flipV="1">
              <a:off x="3432" y="701"/>
              <a:ext cx="0" cy="718"/>
            </a:xfrm>
            <a:prstGeom prst="line">
              <a:avLst/>
            </a:prstGeom>
            <a:noFill/>
            <a:ln w="76200">
              <a:solidFill>
                <a:srgbClr val="FF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6" name="Line 35"/>
            <p:cNvSpPr>
              <a:spLocks noChangeShapeType="1"/>
            </p:cNvSpPr>
            <p:nvPr/>
          </p:nvSpPr>
          <p:spPr bwMode="auto">
            <a:xfrm flipH="1">
              <a:off x="3432" y="701"/>
              <a:ext cx="11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27" name="Group 81"/>
          <p:cNvGrpSpPr>
            <a:grpSpLocks/>
          </p:cNvGrpSpPr>
          <p:nvPr/>
        </p:nvGrpSpPr>
        <p:grpSpPr bwMode="auto">
          <a:xfrm>
            <a:off x="4995863" y="1112838"/>
            <a:ext cx="3441700" cy="3640137"/>
            <a:chOff x="3147" y="701"/>
            <a:chExt cx="2168" cy="2293"/>
          </a:xfrm>
        </p:grpSpPr>
        <p:sp>
          <p:nvSpPr>
            <p:cNvPr id="28" name="Text Box 24"/>
            <p:cNvSpPr txBox="1">
              <a:spLocks noChangeArrowheads="1"/>
            </p:cNvSpPr>
            <p:nvPr/>
          </p:nvSpPr>
          <p:spPr bwMode="auto">
            <a:xfrm>
              <a:off x="3147" y="2744"/>
              <a:ext cx="54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29" name="Text Box 25"/>
            <p:cNvSpPr txBox="1">
              <a:spLocks noChangeArrowheads="1"/>
            </p:cNvSpPr>
            <p:nvPr/>
          </p:nvSpPr>
          <p:spPr bwMode="auto">
            <a:xfrm>
              <a:off x="3147" y="2026"/>
              <a:ext cx="545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30" name="Line 34"/>
            <p:cNvSpPr>
              <a:spLocks noChangeShapeType="1"/>
            </p:cNvSpPr>
            <p:nvPr/>
          </p:nvSpPr>
          <p:spPr bwMode="auto">
            <a:xfrm flipH="1">
              <a:off x="3432" y="2247"/>
              <a:ext cx="114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1" name="Line 16"/>
            <p:cNvSpPr>
              <a:spLocks noChangeShapeType="1"/>
            </p:cNvSpPr>
            <p:nvPr/>
          </p:nvSpPr>
          <p:spPr bwMode="auto">
            <a:xfrm flipV="1">
              <a:off x="3432" y="1419"/>
              <a:ext cx="0" cy="82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2" name="Line 20"/>
            <p:cNvSpPr>
              <a:spLocks noChangeShapeType="1"/>
            </p:cNvSpPr>
            <p:nvPr/>
          </p:nvSpPr>
          <p:spPr bwMode="auto">
            <a:xfrm flipV="1">
              <a:off x="5315" y="1419"/>
              <a:ext cx="0" cy="156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4574" y="701"/>
              <a:ext cx="0" cy="154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 flipH="1">
              <a:off x="3432" y="2965"/>
              <a:ext cx="1883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5" name="Line 36"/>
            <p:cNvSpPr>
              <a:spLocks noChangeShapeType="1"/>
            </p:cNvSpPr>
            <p:nvPr/>
          </p:nvSpPr>
          <p:spPr bwMode="auto">
            <a:xfrm>
              <a:off x="3432" y="2247"/>
              <a:ext cx="0" cy="718"/>
            </a:xfrm>
            <a:prstGeom prst="line">
              <a:avLst/>
            </a:prstGeom>
            <a:noFill/>
            <a:ln w="76200">
              <a:solidFill>
                <a:srgbClr val="FF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36" name="Group 38"/>
          <p:cNvGrpSpPr>
            <a:grpSpLocks/>
          </p:cNvGrpSpPr>
          <p:nvPr/>
        </p:nvGrpSpPr>
        <p:grpSpPr bwMode="auto">
          <a:xfrm>
            <a:off x="7239000" y="1333500"/>
            <a:ext cx="914400" cy="914400"/>
            <a:chOff x="4512" y="840"/>
            <a:chExt cx="576" cy="576"/>
          </a:xfrm>
        </p:grpSpPr>
        <p:sp>
          <p:nvSpPr>
            <p:cNvPr id="37" name="Rectangle 39"/>
            <p:cNvSpPr>
              <a:spLocks noChangeArrowheads="1"/>
            </p:cNvSpPr>
            <p:nvPr/>
          </p:nvSpPr>
          <p:spPr bwMode="auto">
            <a:xfrm>
              <a:off x="4824" y="1150"/>
              <a:ext cx="21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000" b="1" i="1">
                  <a:latin typeface="Times New Roman" pitchFamily="18" charset="0"/>
                  <a:sym typeface="Symbol" pitchFamily="18" charset="2"/>
                </a:rPr>
                <a:t></a:t>
              </a:r>
            </a:p>
          </p:txBody>
        </p:sp>
        <p:sp>
          <p:nvSpPr>
            <p:cNvPr id="38" name="Rectangle 40"/>
            <p:cNvSpPr>
              <a:spLocks noChangeArrowheads="1"/>
            </p:cNvSpPr>
            <p:nvPr/>
          </p:nvSpPr>
          <p:spPr bwMode="auto">
            <a:xfrm>
              <a:off x="4512" y="892"/>
              <a:ext cx="204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000" b="1" i="1">
                  <a:latin typeface="Times New Roman" pitchFamily="18" charset="0"/>
                  <a:sym typeface="Symbol" pitchFamily="18" charset="2"/>
                </a:rPr>
                <a:t></a:t>
              </a:r>
            </a:p>
          </p:txBody>
        </p:sp>
        <p:sp>
          <p:nvSpPr>
            <p:cNvPr id="39" name="Freeform 41"/>
            <p:cNvSpPr>
              <a:spLocks/>
            </p:cNvSpPr>
            <p:nvPr/>
          </p:nvSpPr>
          <p:spPr bwMode="auto">
            <a:xfrm>
              <a:off x="4530" y="840"/>
              <a:ext cx="138" cy="81"/>
            </a:xfrm>
            <a:custGeom>
              <a:avLst/>
              <a:gdLst/>
              <a:ahLst/>
              <a:cxnLst>
                <a:cxn ang="0">
                  <a:pos x="138" y="0"/>
                </a:cxn>
                <a:cxn ang="0">
                  <a:pos x="74" y="62"/>
                </a:cxn>
                <a:cxn ang="0">
                  <a:pos x="0" y="81"/>
                </a:cxn>
              </a:cxnLst>
              <a:rect l="0" t="0" r="r" b="b"/>
              <a:pathLst>
                <a:path w="138" h="81">
                  <a:moveTo>
                    <a:pt x="138" y="0"/>
                  </a:moveTo>
                  <a:cubicBezTo>
                    <a:pt x="127" y="9"/>
                    <a:pt x="97" y="48"/>
                    <a:pt x="74" y="62"/>
                  </a:cubicBezTo>
                  <a:cubicBezTo>
                    <a:pt x="51" y="76"/>
                    <a:pt x="16" y="77"/>
                    <a:pt x="0" y="8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" name="Freeform 42"/>
            <p:cNvSpPr>
              <a:spLocks/>
            </p:cNvSpPr>
            <p:nvPr/>
          </p:nvSpPr>
          <p:spPr bwMode="auto">
            <a:xfrm>
              <a:off x="5028" y="1248"/>
              <a:ext cx="60" cy="168"/>
            </a:xfrm>
            <a:custGeom>
              <a:avLst/>
              <a:gdLst/>
              <a:ahLst/>
              <a:cxnLst>
                <a:cxn ang="0">
                  <a:pos x="60" y="0"/>
                </a:cxn>
                <a:cxn ang="0">
                  <a:pos x="15" y="84"/>
                </a:cxn>
                <a:cxn ang="0">
                  <a:pos x="0" y="168"/>
                </a:cxn>
              </a:cxnLst>
              <a:rect l="0" t="0" r="r" b="b"/>
              <a:pathLst>
                <a:path w="60" h="168">
                  <a:moveTo>
                    <a:pt x="60" y="0"/>
                  </a:moveTo>
                  <a:cubicBezTo>
                    <a:pt x="52" y="14"/>
                    <a:pt x="25" y="56"/>
                    <a:pt x="15" y="84"/>
                  </a:cubicBezTo>
                  <a:cubicBezTo>
                    <a:pt x="5" y="112"/>
                    <a:pt x="3" y="151"/>
                    <a:pt x="0" y="168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41" name="Group 65"/>
          <p:cNvGrpSpPr>
            <a:grpSpLocks/>
          </p:cNvGrpSpPr>
          <p:nvPr/>
        </p:nvGrpSpPr>
        <p:grpSpPr bwMode="auto">
          <a:xfrm>
            <a:off x="1636713" y="2609850"/>
            <a:ext cx="635000" cy="1095375"/>
            <a:chOff x="1010" y="1596"/>
            <a:chExt cx="400" cy="690"/>
          </a:xfrm>
        </p:grpSpPr>
        <p:sp>
          <p:nvSpPr>
            <p:cNvPr id="42" name="Rectangle 66"/>
            <p:cNvSpPr>
              <a:spLocks noChangeArrowheads="1"/>
            </p:cNvSpPr>
            <p:nvPr/>
          </p:nvSpPr>
          <p:spPr bwMode="auto">
            <a:xfrm>
              <a:off x="1164" y="2020"/>
              <a:ext cx="217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000" b="1" i="1">
                  <a:latin typeface="Times New Roman" pitchFamily="18" charset="0"/>
                  <a:sym typeface="Symbol" pitchFamily="18" charset="2"/>
                </a:rPr>
                <a:t></a:t>
              </a:r>
            </a:p>
          </p:txBody>
        </p:sp>
        <p:sp>
          <p:nvSpPr>
            <p:cNvPr id="43" name="Freeform 67"/>
            <p:cNvSpPr>
              <a:spLocks/>
            </p:cNvSpPr>
            <p:nvPr/>
          </p:nvSpPr>
          <p:spPr bwMode="auto">
            <a:xfrm>
              <a:off x="1047" y="1596"/>
              <a:ext cx="126" cy="42"/>
            </a:xfrm>
            <a:custGeom>
              <a:avLst/>
              <a:gdLst/>
              <a:ahLst/>
              <a:cxnLst>
                <a:cxn ang="0">
                  <a:pos x="0" y="42"/>
                </a:cxn>
                <a:cxn ang="0">
                  <a:pos x="75" y="30"/>
                </a:cxn>
                <a:cxn ang="0">
                  <a:pos x="126" y="0"/>
                </a:cxn>
              </a:cxnLst>
              <a:rect l="0" t="0" r="r" b="b"/>
              <a:pathLst>
                <a:path w="126" h="42">
                  <a:moveTo>
                    <a:pt x="0" y="42"/>
                  </a:moveTo>
                  <a:cubicBezTo>
                    <a:pt x="12" y="40"/>
                    <a:pt x="54" y="37"/>
                    <a:pt x="75" y="30"/>
                  </a:cubicBezTo>
                  <a:cubicBezTo>
                    <a:pt x="96" y="23"/>
                    <a:pt x="115" y="6"/>
                    <a:pt x="126" y="0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4" name="Freeform 68"/>
            <p:cNvSpPr>
              <a:spLocks/>
            </p:cNvSpPr>
            <p:nvPr/>
          </p:nvSpPr>
          <p:spPr bwMode="auto">
            <a:xfrm>
              <a:off x="1329" y="2232"/>
              <a:ext cx="81" cy="54"/>
            </a:xfrm>
            <a:custGeom>
              <a:avLst/>
              <a:gdLst/>
              <a:ahLst/>
              <a:cxnLst>
                <a:cxn ang="0">
                  <a:pos x="0" y="54"/>
                </a:cxn>
                <a:cxn ang="0">
                  <a:pos x="36" y="21"/>
                </a:cxn>
                <a:cxn ang="0">
                  <a:pos x="81" y="0"/>
                </a:cxn>
              </a:cxnLst>
              <a:rect l="0" t="0" r="r" b="b"/>
              <a:pathLst>
                <a:path w="81" h="54">
                  <a:moveTo>
                    <a:pt x="0" y="54"/>
                  </a:moveTo>
                  <a:cubicBezTo>
                    <a:pt x="6" y="49"/>
                    <a:pt x="23" y="30"/>
                    <a:pt x="36" y="21"/>
                  </a:cubicBezTo>
                  <a:cubicBezTo>
                    <a:pt x="49" y="12"/>
                    <a:pt x="72" y="5"/>
                    <a:pt x="81" y="0"/>
                  </a:cubicBezTo>
                </a:path>
              </a:pathLst>
            </a:custGeom>
            <a:noFill/>
            <a:ln w="127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5" name="Rectangle 69"/>
            <p:cNvSpPr>
              <a:spLocks noChangeArrowheads="1"/>
            </p:cNvSpPr>
            <p:nvPr/>
          </p:nvSpPr>
          <p:spPr bwMode="auto">
            <a:xfrm>
              <a:off x="1010" y="1665"/>
              <a:ext cx="204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000" b="1" i="1">
                  <a:latin typeface="Times New Roman" pitchFamily="18" charset="0"/>
                  <a:sym typeface="Symbol" pitchFamily="18" charset="2"/>
                </a:rPr>
                <a:t></a:t>
              </a:r>
              <a:endParaRPr kumimoji="1" lang="en-US" altLang="zh-CN" sz="2000" b="1" i="1">
                <a:latin typeface="Times New Roman" pitchFamily="18" charset="0"/>
                <a:sym typeface="Math1" pitchFamily="2" charset="2"/>
              </a:endParaRPr>
            </a:p>
          </p:txBody>
        </p:sp>
      </p:grpSp>
      <p:grpSp>
        <p:nvGrpSpPr>
          <p:cNvPr id="46" name="Group 70"/>
          <p:cNvGrpSpPr>
            <a:grpSpLocks/>
          </p:cNvGrpSpPr>
          <p:nvPr/>
        </p:nvGrpSpPr>
        <p:grpSpPr bwMode="auto">
          <a:xfrm>
            <a:off x="1598613" y="1855788"/>
            <a:ext cx="1446212" cy="2506662"/>
            <a:chOff x="986" y="1121"/>
            <a:chExt cx="911" cy="1579"/>
          </a:xfrm>
        </p:grpSpPr>
        <p:sp>
          <p:nvSpPr>
            <p:cNvPr id="47" name="Text Box 71"/>
            <p:cNvSpPr txBox="1">
              <a:spLocks noChangeArrowheads="1"/>
            </p:cNvSpPr>
            <p:nvPr/>
          </p:nvSpPr>
          <p:spPr bwMode="auto">
            <a:xfrm>
              <a:off x="986" y="1121"/>
              <a:ext cx="421" cy="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48" name="Text Box 72"/>
            <p:cNvSpPr txBox="1">
              <a:spLocks noChangeArrowheads="1"/>
            </p:cNvSpPr>
            <p:nvPr/>
          </p:nvSpPr>
          <p:spPr bwMode="auto">
            <a:xfrm>
              <a:off x="1476" y="2450"/>
              <a:ext cx="421" cy="25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49" name="Line 73"/>
            <p:cNvSpPr>
              <a:spLocks noChangeShapeType="1"/>
            </p:cNvSpPr>
            <p:nvPr/>
          </p:nvSpPr>
          <p:spPr bwMode="auto">
            <a:xfrm>
              <a:off x="1056" y="1344"/>
              <a:ext cx="480" cy="1152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50" name="Text Box 74"/>
          <p:cNvSpPr txBox="1">
            <a:spLocks noChangeArrowheads="1"/>
          </p:cNvSpPr>
          <p:nvPr/>
        </p:nvSpPr>
        <p:spPr bwMode="auto">
          <a:xfrm>
            <a:off x="1619672" y="5301208"/>
            <a:ext cx="5861050" cy="1346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投影特性：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1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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OZ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;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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OY</a:t>
            </a:r>
            <a:r>
              <a:rPr kumimoji="1" lang="en-US" altLang="zh-CN" sz="2400" b="1" i="1" baseline="-25000" dirty="0">
                <a:latin typeface="Times New Roman" pitchFamily="18" charset="0"/>
                <a:ea typeface="楷体_GB2312" pitchFamily="49" charset="-122"/>
              </a:rPr>
              <a:t>H</a:t>
            </a:r>
          </a:p>
          <a:p>
            <a:pPr>
              <a:spcBef>
                <a:spcPct val="2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                     2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=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AB</a:t>
            </a:r>
            <a:endParaRPr kumimoji="1" lang="en-US" altLang="zh-CN" sz="2400" b="1" dirty="0">
              <a:latin typeface="Times New Roman" pitchFamily="18" charset="0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                     3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zh-CN" altLang="zh-CN" sz="2400" b="1" dirty="0">
                <a:latin typeface="Times New Roman" pitchFamily="18" charset="0"/>
                <a:ea typeface="楷体_GB2312" pitchFamily="49" charset="-122"/>
              </a:rPr>
              <a:t>反映 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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、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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角的真实大小</a:t>
            </a:r>
          </a:p>
        </p:txBody>
      </p:sp>
      <p:grpSp>
        <p:nvGrpSpPr>
          <p:cNvPr id="51" name="Group 85"/>
          <p:cNvGrpSpPr>
            <a:grpSpLocks/>
          </p:cNvGrpSpPr>
          <p:nvPr/>
        </p:nvGrpSpPr>
        <p:grpSpPr bwMode="auto">
          <a:xfrm>
            <a:off x="685800" y="1371600"/>
            <a:ext cx="3362325" cy="3597275"/>
            <a:chOff x="432" y="864"/>
            <a:chExt cx="2118" cy="2266"/>
          </a:xfrm>
        </p:grpSpPr>
        <p:grpSp>
          <p:nvGrpSpPr>
            <p:cNvPr id="52" name="Group 43"/>
            <p:cNvGrpSpPr>
              <a:grpSpLocks/>
            </p:cNvGrpSpPr>
            <p:nvPr/>
          </p:nvGrpSpPr>
          <p:grpSpPr bwMode="auto">
            <a:xfrm>
              <a:off x="432" y="864"/>
              <a:ext cx="2118" cy="2266"/>
              <a:chOff x="411" y="816"/>
              <a:chExt cx="2118" cy="2266"/>
            </a:xfrm>
          </p:grpSpPr>
          <p:sp>
            <p:nvSpPr>
              <p:cNvPr id="56" name="Freeform 44"/>
              <p:cNvSpPr>
                <a:spLocks/>
              </p:cNvSpPr>
              <p:nvPr/>
            </p:nvSpPr>
            <p:spPr bwMode="auto">
              <a:xfrm>
                <a:off x="1998" y="1341"/>
                <a:ext cx="498" cy="115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98" y="1155"/>
                  </a:cxn>
                </a:cxnLst>
                <a:rect l="0" t="0" r="r" b="b"/>
                <a:pathLst>
                  <a:path w="498" h="1155">
                    <a:moveTo>
                      <a:pt x="0" y="0"/>
                    </a:moveTo>
                    <a:lnTo>
                      <a:pt x="498" y="1155"/>
                    </a:lnTo>
                  </a:path>
                </a:pathLst>
              </a:custGeom>
              <a:noFill/>
              <a:ln w="76200" cmpd="sng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7" name="Line 45"/>
              <p:cNvSpPr>
                <a:spLocks noChangeShapeType="1"/>
              </p:cNvSpPr>
              <p:nvPr/>
            </p:nvSpPr>
            <p:spPr bwMode="auto">
              <a:xfrm flipH="1" flipV="1">
                <a:off x="1056" y="2448"/>
                <a:ext cx="480" cy="480"/>
              </a:xfrm>
              <a:prstGeom prst="line">
                <a:avLst/>
              </a:prstGeom>
              <a:noFill/>
              <a:ln w="762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8" name="Line 46"/>
              <p:cNvSpPr>
                <a:spLocks noChangeShapeType="1"/>
              </p:cNvSpPr>
              <p:nvPr/>
            </p:nvSpPr>
            <p:spPr bwMode="auto">
              <a:xfrm>
                <a:off x="720" y="1008"/>
                <a:ext cx="0" cy="720"/>
              </a:xfrm>
              <a:prstGeom prst="line">
                <a:avLst/>
              </a:prstGeom>
              <a:noFill/>
              <a:ln w="7620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9" name="Text Box 47"/>
              <p:cNvSpPr txBox="1">
                <a:spLocks noChangeArrowheads="1"/>
              </p:cNvSpPr>
              <p:nvPr/>
            </p:nvSpPr>
            <p:spPr bwMode="auto">
              <a:xfrm>
                <a:off x="816" y="2304"/>
                <a:ext cx="422" cy="250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60" name="Text Box 48"/>
              <p:cNvSpPr txBox="1">
                <a:spLocks noChangeArrowheads="1"/>
              </p:cNvSpPr>
              <p:nvPr/>
            </p:nvSpPr>
            <p:spPr bwMode="auto">
              <a:xfrm>
                <a:off x="432" y="816"/>
                <a:ext cx="421" cy="250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</a:rPr>
                  <a:t>a</a:t>
                </a:r>
                <a:r>
                  <a:rPr kumimoji="1" lang="en-US" altLang="zh-CN" sz="2000" b="1" i="1">
                    <a:latin typeface="Times New Roman" pitchFamily="18" charset="0"/>
                    <a:sym typeface="Symbol" pitchFamily="18" charset="2"/>
                  </a:rPr>
                  <a:t></a:t>
                </a:r>
                <a:r>
                  <a:rPr kumimoji="1" lang="en-US" altLang="zh-CN" sz="2000" b="1" i="1">
                    <a:latin typeface="Times New Roman" pitchFamily="18" charset="0"/>
                  </a:rPr>
                  <a:t> </a:t>
                </a:r>
              </a:p>
            </p:txBody>
          </p:sp>
          <p:sp>
            <p:nvSpPr>
              <p:cNvPr id="61" name="Text Box 49"/>
              <p:cNvSpPr txBox="1">
                <a:spLocks noChangeArrowheads="1"/>
              </p:cNvSpPr>
              <p:nvPr/>
            </p:nvSpPr>
            <p:spPr bwMode="auto">
              <a:xfrm>
                <a:off x="411" y="1626"/>
                <a:ext cx="421" cy="250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</a:rPr>
                  <a:t>b</a:t>
                </a:r>
                <a:r>
                  <a:rPr kumimoji="1" lang="en-US" altLang="zh-CN" sz="2000" b="1" i="1">
                    <a:latin typeface="Times New Roman" pitchFamily="18" charset="0"/>
                    <a:sym typeface="Symbol" pitchFamily="18" charset="2"/>
                  </a:rPr>
                  <a:t></a:t>
                </a:r>
                <a:r>
                  <a:rPr kumimoji="1" lang="en-US" altLang="zh-CN" sz="2000" b="1" i="1">
                    <a:latin typeface="Times New Roman" pitchFamily="18" charset="0"/>
                  </a:rPr>
                  <a:t> </a:t>
                </a:r>
              </a:p>
            </p:txBody>
          </p:sp>
          <p:sp>
            <p:nvSpPr>
              <p:cNvPr id="62" name="Text Box 50"/>
              <p:cNvSpPr txBox="1">
                <a:spLocks noChangeArrowheads="1"/>
              </p:cNvSpPr>
              <p:nvPr/>
            </p:nvSpPr>
            <p:spPr bwMode="auto">
              <a:xfrm>
                <a:off x="1824" y="1104"/>
                <a:ext cx="421" cy="250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</a:rPr>
                  <a:t>a</a:t>
                </a:r>
                <a:r>
                  <a:rPr kumimoji="1" lang="en-US" altLang="zh-CN" sz="2000" b="1" i="1">
                    <a:latin typeface="Times New Roman" pitchFamily="18" charset="0"/>
                    <a:sym typeface="Symbol" pitchFamily="18" charset="2"/>
                  </a:rPr>
                  <a:t></a:t>
                </a:r>
                <a:r>
                  <a:rPr kumimoji="1" lang="en-US" altLang="zh-CN" sz="2000" b="1" i="1">
                    <a:latin typeface="Times New Roman" pitchFamily="18" charset="0"/>
                  </a:rPr>
                  <a:t> </a:t>
                </a:r>
              </a:p>
            </p:txBody>
          </p:sp>
          <p:sp>
            <p:nvSpPr>
              <p:cNvPr id="63" name="Text Box 51"/>
              <p:cNvSpPr txBox="1">
                <a:spLocks noChangeArrowheads="1"/>
              </p:cNvSpPr>
              <p:nvPr/>
            </p:nvSpPr>
            <p:spPr bwMode="auto">
              <a:xfrm>
                <a:off x="2108" y="2272"/>
                <a:ext cx="421" cy="250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</a:rPr>
                  <a:t>b</a:t>
                </a:r>
                <a:r>
                  <a:rPr kumimoji="1" lang="en-US" altLang="zh-CN" sz="2000" b="1" i="1">
                    <a:latin typeface="Times New Roman" pitchFamily="18" charset="0"/>
                    <a:sym typeface="Symbol" pitchFamily="18" charset="2"/>
                  </a:rPr>
                  <a:t></a:t>
                </a:r>
                <a:endParaRPr kumimoji="1" lang="en-US" altLang="zh-CN" sz="2000" b="1" i="1">
                  <a:latin typeface="Times New Roman" pitchFamily="18" charset="0"/>
                </a:endParaRPr>
              </a:p>
            </p:txBody>
          </p:sp>
          <p:sp>
            <p:nvSpPr>
              <p:cNvPr id="64" name="Text Box 52"/>
              <p:cNvSpPr txBox="1">
                <a:spLocks noChangeArrowheads="1"/>
              </p:cNvSpPr>
              <p:nvPr/>
            </p:nvSpPr>
            <p:spPr bwMode="auto">
              <a:xfrm>
                <a:off x="1285" y="2832"/>
                <a:ext cx="421" cy="250"/>
              </a:xfrm>
              <a:prstGeom prst="rect">
                <a:avLst/>
              </a:prstGeom>
              <a:noFill/>
              <a:ln w="19050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65" name="Freeform 53"/>
              <p:cNvSpPr>
                <a:spLocks/>
              </p:cNvSpPr>
              <p:nvPr/>
            </p:nvSpPr>
            <p:spPr bwMode="auto">
              <a:xfrm>
                <a:off x="1998" y="1341"/>
                <a:ext cx="1" cy="111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110"/>
                  </a:cxn>
                </a:cxnLst>
                <a:rect l="0" t="0" r="r" b="b"/>
                <a:pathLst>
                  <a:path w="1" h="1110">
                    <a:moveTo>
                      <a:pt x="0" y="0"/>
                    </a:moveTo>
                    <a:lnTo>
                      <a:pt x="0" y="111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6" name="Line 54"/>
              <p:cNvSpPr>
                <a:spLocks noChangeShapeType="1"/>
              </p:cNvSpPr>
              <p:nvPr/>
            </p:nvSpPr>
            <p:spPr bwMode="auto">
              <a:xfrm>
                <a:off x="2496" y="2496"/>
                <a:ext cx="0" cy="43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7" name="Line 55"/>
              <p:cNvSpPr>
                <a:spLocks noChangeShapeType="1"/>
              </p:cNvSpPr>
              <p:nvPr/>
            </p:nvSpPr>
            <p:spPr bwMode="auto">
              <a:xfrm>
                <a:off x="720" y="2112"/>
                <a:ext cx="336" cy="3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8" name="Line 56"/>
              <p:cNvSpPr>
                <a:spLocks noChangeShapeType="1"/>
              </p:cNvSpPr>
              <p:nvPr/>
            </p:nvSpPr>
            <p:spPr bwMode="auto">
              <a:xfrm flipH="1">
                <a:off x="1536" y="2928"/>
                <a:ext cx="96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9" name="Freeform 57"/>
              <p:cNvSpPr>
                <a:spLocks/>
              </p:cNvSpPr>
              <p:nvPr/>
            </p:nvSpPr>
            <p:spPr bwMode="auto">
              <a:xfrm>
                <a:off x="1056" y="2449"/>
                <a:ext cx="945" cy="2"/>
              </a:xfrm>
              <a:custGeom>
                <a:avLst/>
                <a:gdLst/>
                <a:ahLst/>
                <a:cxnLst>
                  <a:cxn ang="0">
                    <a:pos x="945" y="2"/>
                  </a:cxn>
                  <a:cxn ang="0">
                    <a:pos x="0" y="0"/>
                  </a:cxn>
                </a:cxnLst>
                <a:rect l="0" t="0" r="r" b="b"/>
                <a:pathLst>
                  <a:path w="945" h="2">
                    <a:moveTo>
                      <a:pt x="945" y="2"/>
                    </a:moveTo>
                    <a:lnTo>
                      <a:pt x="0" y="0"/>
                    </a:lnTo>
                  </a:path>
                </a:pathLst>
              </a:custGeom>
              <a:noFill/>
              <a:ln w="190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0" name="Line 58"/>
              <p:cNvSpPr>
                <a:spLocks noChangeShapeType="1"/>
              </p:cNvSpPr>
              <p:nvPr/>
            </p:nvSpPr>
            <p:spPr bwMode="auto">
              <a:xfrm>
                <a:off x="720" y="1728"/>
                <a:ext cx="0" cy="38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1" name="Line 59"/>
              <p:cNvSpPr>
                <a:spLocks noChangeShapeType="1"/>
              </p:cNvSpPr>
              <p:nvPr/>
            </p:nvSpPr>
            <p:spPr bwMode="auto">
              <a:xfrm flipH="1">
                <a:off x="1056" y="1344"/>
                <a:ext cx="96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2" name="Line 60"/>
              <p:cNvSpPr>
                <a:spLocks noChangeShapeType="1"/>
              </p:cNvSpPr>
              <p:nvPr/>
            </p:nvSpPr>
            <p:spPr bwMode="auto">
              <a:xfrm>
                <a:off x="1536" y="2496"/>
                <a:ext cx="0" cy="432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3" name="Line 61"/>
              <p:cNvSpPr>
                <a:spLocks noChangeShapeType="1"/>
              </p:cNvSpPr>
              <p:nvPr/>
            </p:nvSpPr>
            <p:spPr bwMode="auto">
              <a:xfrm flipH="1">
                <a:off x="1536" y="2496"/>
                <a:ext cx="960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4" name="Line 62"/>
              <p:cNvSpPr>
                <a:spLocks noChangeShapeType="1"/>
              </p:cNvSpPr>
              <p:nvPr/>
            </p:nvSpPr>
            <p:spPr bwMode="auto">
              <a:xfrm>
                <a:off x="720" y="1008"/>
                <a:ext cx="336" cy="33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5" name="Line 63"/>
              <p:cNvSpPr>
                <a:spLocks noChangeShapeType="1"/>
              </p:cNvSpPr>
              <p:nvPr/>
            </p:nvSpPr>
            <p:spPr bwMode="auto">
              <a:xfrm flipH="1" flipV="1">
                <a:off x="720" y="1680"/>
                <a:ext cx="816" cy="81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6" name="Line 64"/>
              <p:cNvSpPr>
                <a:spLocks noChangeShapeType="1"/>
              </p:cNvSpPr>
              <p:nvPr/>
            </p:nvSpPr>
            <p:spPr bwMode="auto">
              <a:xfrm>
                <a:off x="1056" y="1344"/>
                <a:ext cx="0" cy="110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grpSp>
          <p:nvGrpSpPr>
            <p:cNvPr id="53" name="Group 84"/>
            <p:cNvGrpSpPr>
              <a:grpSpLocks/>
            </p:cNvGrpSpPr>
            <p:nvPr/>
          </p:nvGrpSpPr>
          <p:grpSpPr bwMode="auto">
            <a:xfrm>
              <a:off x="744" y="1056"/>
              <a:ext cx="1272" cy="336"/>
              <a:chOff x="744" y="1056"/>
              <a:chExt cx="1272" cy="336"/>
            </a:xfrm>
          </p:grpSpPr>
          <p:sp>
            <p:nvSpPr>
              <p:cNvPr id="54" name="Line 82"/>
              <p:cNvSpPr>
                <a:spLocks noChangeShapeType="1"/>
              </p:cNvSpPr>
              <p:nvPr/>
            </p:nvSpPr>
            <p:spPr bwMode="auto">
              <a:xfrm>
                <a:off x="744" y="1056"/>
                <a:ext cx="900" cy="0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en-US" b="1"/>
              </a:p>
            </p:txBody>
          </p:sp>
          <p:sp>
            <p:nvSpPr>
              <p:cNvPr id="55" name="Line 83"/>
              <p:cNvSpPr>
                <a:spLocks noChangeShapeType="1"/>
              </p:cNvSpPr>
              <p:nvPr/>
            </p:nvSpPr>
            <p:spPr bwMode="auto">
              <a:xfrm>
                <a:off x="1632" y="1068"/>
                <a:ext cx="384" cy="324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en-US" b="1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utoUpdateAnimBg="0"/>
      <p:bldP spid="50" grpId="0" animBg="1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79512" y="836712"/>
            <a:ext cx="4211960" cy="4043536"/>
            <a:chOff x="0" y="384"/>
            <a:chExt cx="2736" cy="2736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53" y="437"/>
              <a:ext cx="2578" cy="2683"/>
              <a:chOff x="96" y="480"/>
              <a:chExt cx="2352" cy="2448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auto">
              <a:xfrm>
                <a:off x="96" y="480"/>
                <a:ext cx="2352" cy="24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40"/>
                  </a:cxn>
                  <a:cxn ang="0">
                    <a:pos x="816" y="2256"/>
                  </a:cxn>
                  <a:cxn ang="0">
                    <a:pos x="2112" y="2256"/>
                  </a:cxn>
                  <a:cxn ang="0">
                    <a:pos x="2112" y="816"/>
                  </a:cxn>
                  <a:cxn ang="0">
                    <a:pos x="1296" y="0"/>
                  </a:cxn>
                  <a:cxn ang="0">
                    <a:pos x="0" y="0"/>
                  </a:cxn>
                </a:cxnLst>
                <a:rect l="0" t="0" r="r" b="b"/>
                <a:pathLst>
                  <a:path w="2112" h="2256">
                    <a:moveTo>
                      <a:pt x="0" y="0"/>
                    </a:moveTo>
                    <a:lnTo>
                      <a:pt x="0" y="1440"/>
                    </a:lnTo>
                    <a:lnTo>
                      <a:pt x="816" y="2256"/>
                    </a:lnTo>
                    <a:lnTo>
                      <a:pt x="2112" y="2256"/>
                    </a:lnTo>
                    <a:lnTo>
                      <a:pt x="2112" y="816"/>
                    </a:lnTo>
                    <a:lnTo>
                      <a:pt x="12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9" name="Line 5"/>
              <p:cNvSpPr>
                <a:spLocks noChangeShapeType="1"/>
              </p:cNvSpPr>
              <p:nvPr/>
            </p:nvSpPr>
            <p:spPr bwMode="auto">
              <a:xfrm>
                <a:off x="96" y="2043"/>
                <a:ext cx="144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 flipH="1" flipV="1">
                <a:off x="1539" y="2043"/>
                <a:ext cx="909" cy="8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Line 7"/>
              <p:cNvSpPr>
                <a:spLocks noChangeShapeType="1"/>
              </p:cNvSpPr>
              <p:nvPr/>
            </p:nvSpPr>
            <p:spPr bwMode="auto">
              <a:xfrm>
                <a:off x="1539" y="480"/>
                <a:ext cx="1" cy="15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4" name="Text Box 8"/>
            <p:cNvSpPr txBox="1">
              <a:spLocks noChangeArrowheads="1"/>
            </p:cNvSpPr>
            <p:nvPr/>
          </p:nvSpPr>
          <p:spPr bwMode="auto">
            <a:xfrm>
              <a:off x="0" y="1857"/>
              <a:ext cx="263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X</a:t>
              </a:r>
            </a:p>
          </p:txBody>
        </p: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1368" y="384"/>
              <a:ext cx="579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Z</a:t>
              </a: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2368" y="2752"/>
              <a:ext cx="368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Y</a:t>
              </a:r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1368" y="1910"/>
              <a:ext cx="158" cy="250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O</a:t>
              </a:r>
            </a:p>
          </p:txBody>
        </p:sp>
      </p:grp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323528" y="0"/>
            <a:ext cx="7772400" cy="62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zh-CN" altLang="en-US" sz="2800" b="1" dirty="0">
                <a:solidFill>
                  <a:srgbClr val="D60093"/>
                </a:solidFill>
                <a:latin typeface="Times New Roman" pitchFamily="18" charset="0"/>
              </a:rPr>
              <a:t>正平线</a:t>
            </a:r>
            <a:r>
              <a:rPr kumimoji="1" lang="en-US" altLang="zh-CN" sz="2800" b="1" dirty="0">
                <a:latin typeface="Times New Roman" pitchFamily="18" charset="0"/>
              </a:rPr>
              <a:t>— </a:t>
            </a:r>
            <a:r>
              <a:rPr kumimoji="1" lang="zh-CN" altLang="en-US" sz="2800" b="1" dirty="0">
                <a:latin typeface="Times New Roman" pitchFamily="18" charset="0"/>
              </a:rPr>
              <a:t>平行于正面投影面的直线</a:t>
            </a:r>
          </a:p>
        </p:txBody>
      </p:sp>
      <p:grpSp>
        <p:nvGrpSpPr>
          <p:cNvPr id="13" name="Group 35"/>
          <p:cNvGrpSpPr>
            <a:grpSpLocks/>
          </p:cNvGrpSpPr>
          <p:nvPr/>
        </p:nvGrpSpPr>
        <p:grpSpPr bwMode="auto">
          <a:xfrm>
            <a:off x="1762125" y="2330450"/>
            <a:ext cx="728663" cy="504825"/>
            <a:chOff x="1110" y="1444"/>
            <a:chExt cx="459" cy="318"/>
          </a:xfrm>
        </p:grpSpPr>
        <p:sp>
          <p:nvSpPr>
            <p:cNvPr id="14" name="Freeform 36"/>
            <p:cNvSpPr>
              <a:spLocks/>
            </p:cNvSpPr>
            <p:nvPr/>
          </p:nvSpPr>
          <p:spPr bwMode="auto">
            <a:xfrm>
              <a:off x="1110" y="1647"/>
              <a:ext cx="33" cy="1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7" y="60"/>
                </a:cxn>
                <a:cxn ang="0">
                  <a:pos x="33" y="111"/>
                </a:cxn>
              </a:cxnLst>
              <a:rect l="0" t="0" r="r" b="b"/>
              <a:pathLst>
                <a:path w="33" h="111">
                  <a:moveTo>
                    <a:pt x="0" y="0"/>
                  </a:moveTo>
                  <a:cubicBezTo>
                    <a:pt x="4" y="10"/>
                    <a:pt x="22" y="42"/>
                    <a:pt x="27" y="60"/>
                  </a:cubicBezTo>
                  <a:cubicBezTo>
                    <a:pt x="32" y="78"/>
                    <a:pt x="32" y="101"/>
                    <a:pt x="33" y="111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5" name="Freeform 37"/>
            <p:cNvSpPr>
              <a:spLocks/>
            </p:cNvSpPr>
            <p:nvPr/>
          </p:nvSpPr>
          <p:spPr bwMode="auto">
            <a:xfrm>
              <a:off x="1446" y="1458"/>
              <a:ext cx="123" cy="9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63"/>
                </a:cxn>
                <a:cxn ang="0">
                  <a:pos x="123" y="93"/>
                </a:cxn>
              </a:cxnLst>
              <a:rect l="0" t="0" r="r" b="b"/>
              <a:pathLst>
                <a:path w="123" h="93">
                  <a:moveTo>
                    <a:pt x="0" y="0"/>
                  </a:moveTo>
                  <a:cubicBezTo>
                    <a:pt x="8" y="10"/>
                    <a:pt x="28" y="48"/>
                    <a:pt x="48" y="63"/>
                  </a:cubicBezTo>
                  <a:cubicBezTo>
                    <a:pt x="68" y="78"/>
                    <a:pt x="108" y="87"/>
                    <a:pt x="123" y="9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6" name="Rectangle 38"/>
            <p:cNvSpPr>
              <a:spLocks noChangeArrowheads="1"/>
            </p:cNvSpPr>
            <p:nvPr/>
          </p:nvSpPr>
          <p:spPr bwMode="auto">
            <a:xfrm>
              <a:off x="1122" y="1512"/>
              <a:ext cx="263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  <a:sym typeface="Symbol" pitchFamily="18" charset="2"/>
                </a:rPr>
                <a:t></a:t>
              </a:r>
              <a:endParaRPr kumimoji="1" lang="en-US" altLang="zh-CN" sz="2000" b="1" i="1">
                <a:latin typeface="Times New Roman" pitchFamily="18" charset="0"/>
                <a:ea typeface="方正舒体" pitchFamily="2" charset="-122"/>
                <a:sym typeface="Math1" pitchFamily="2" charset="2"/>
              </a:endParaRPr>
            </a:p>
          </p:txBody>
        </p:sp>
        <p:sp>
          <p:nvSpPr>
            <p:cNvPr id="17" name="Rectangle 39"/>
            <p:cNvSpPr>
              <a:spLocks noChangeArrowheads="1"/>
            </p:cNvSpPr>
            <p:nvPr/>
          </p:nvSpPr>
          <p:spPr bwMode="auto">
            <a:xfrm>
              <a:off x="1365" y="1444"/>
              <a:ext cx="18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  <a:sym typeface="Symbol" pitchFamily="18" charset="2"/>
                </a:rPr>
                <a:t></a:t>
              </a:r>
            </a:p>
          </p:txBody>
        </p:sp>
      </p:grpSp>
      <p:sp>
        <p:nvSpPr>
          <p:cNvPr id="18" name="Line 41"/>
          <p:cNvSpPr>
            <a:spLocks noChangeShapeType="1"/>
          </p:cNvSpPr>
          <p:nvPr/>
        </p:nvSpPr>
        <p:spPr bwMode="auto">
          <a:xfrm flipV="1">
            <a:off x="6811963" y="679450"/>
            <a:ext cx="0" cy="412750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19" name="Line 42"/>
          <p:cNvSpPr>
            <a:spLocks noChangeShapeType="1"/>
          </p:cNvSpPr>
          <p:nvPr/>
        </p:nvSpPr>
        <p:spPr bwMode="auto">
          <a:xfrm>
            <a:off x="6811963" y="2930525"/>
            <a:ext cx="1936501" cy="1938635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20" name="Line 46"/>
          <p:cNvSpPr>
            <a:spLocks noChangeShapeType="1"/>
          </p:cNvSpPr>
          <p:nvPr/>
        </p:nvSpPr>
        <p:spPr bwMode="auto">
          <a:xfrm flipH="1">
            <a:off x="4813300" y="2930525"/>
            <a:ext cx="3998913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21" name="Text Box 51"/>
          <p:cNvSpPr txBox="1">
            <a:spLocks noChangeArrowheads="1"/>
          </p:cNvSpPr>
          <p:nvPr/>
        </p:nvSpPr>
        <p:spPr bwMode="auto">
          <a:xfrm>
            <a:off x="4572000" y="2533650"/>
            <a:ext cx="406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X</a:t>
            </a:r>
          </a:p>
        </p:txBody>
      </p:sp>
      <p:grpSp>
        <p:nvGrpSpPr>
          <p:cNvPr id="22" name="Group 80"/>
          <p:cNvGrpSpPr>
            <a:grpSpLocks/>
          </p:cNvGrpSpPr>
          <p:nvPr/>
        </p:nvGrpSpPr>
        <p:grpSpPr bwMode="auto">
          <a:xfrm>
            <a:off x="4592638" y="838200"/>
            <a:ext cx="2078037" cy="1385888"/>
            <a:chOff x="2893" y="528"/>
            <a:chExt cx="1309" cy="873"/>
          </a:xfrm>
        </p:grpSpPr>
        <p:sp>
          <p:nvSpPr>
            <p:cNvPr id="23" name="Line 44"/>
            <p:cNvSpPr>
              <a:spLocks noChangeShapeType="1"/>
            </p:cNvSpPr>
            <p:nvPr/>
          </p:nvSpPr>
          <p:spPr bwMode="auto">
            <a:xfrm flipV="1">
              <a:off x="3146" y="784"/>
              <a:ext cx="687" cy="590"/>
            </a:xfrm>
            <a:prstGeom prst="line">
              <a:avLst/>
            </a:prstGeom>
            <a:noFill/>
            <a:ln w="76200">
              <a:solidFill>
                <a:srgbClr val="FF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4" name="Text Box 52"/>
            <p:cNvSpPr txBox="1">
              <a:spLocks noChangeArrowheads="1"/>
            </p:cNvSpPr>
            <p:nvPr/>
          </p:nvSpPr>
          <p:spPr bwMode="auto">
            <a:xfrm>
              <a:off x="2893" y="1151"/>
              <a:ext cx="45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  <a:r>
                <a:rPr kumimoji="1" lang="en-US" altLang="zh-CN" sz="20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000" b="1" i="1">
                <a:latin typeface="Times New Roman" pitchFamily="18" charset="0"/>
              </a:endParaRPr>
            </a:p>
          </p:txBody>
        </p:sp>
        <p:sp>
          <p:nvSpPr>
            <p:cNvPr id="25" name="Text Box 53"/>
            <p:cNvSpPr txBox="1">
              <a:spLocks noChangeArrowheads="1"/>
            </p:cNvSpPr>
            <p:nvPr/>
          </p:nvSpPr>
          <p:spPr bwMode="auto">
            <a:xfrm>
              <a:off x="3744" y="528"/>
              <a:ext cx="45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  <a:r>
                <a:rPr kumimoji="1" lang="en-US" altLang="zh-CN" sz="20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000" b="1" i="1">
                <a:latin typeface="Times New Roman" pitchFamily="18" charset="0"/>
              </a:endParaRPr>
            </a:p>
          </p:txBody>
        </p:sp>
      </p:grpSp>
      <p:sp>
        <p:nvSpPr>
          <p:cNvPr id="26" name="Text Box 54"/>
          <p:cNvSpPr txBox="1">
            <a:spLocks noChangeArrowheads="1"/>
          </p:cNvSpPr>
          <p:nvPr/>
        </p:nvSpPr>
        <p:spPr bwMode="auto">
          <a:xfrm>
            <a:off x="8358188" y="1804988"/>
            <a:ext cx="727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a</a:t>
            </a:r>
            <a:r>
              <a:rPr kumimoji="1" lang="en-US" altLang="zh-CN" sz="2000" b="1" i="1">
                <a:latin typeface="Times New Roman" pitchFamily="18" charset="0"/>
                <a:sym typeface="Symbol" pitchFamily="18" charset="2"/>
              </a:rPr>
              <a:t></a:t>
            </a:r>
            <a:endParaRPr kumimoji="1" lang="en-US" altLang="zh-CN" sz="2000" b="1" i="1">
              <a:latin typeface="Times New Roman" pitchFamily="18" charset="0"/>
            </a:endParaRPr>
          </a:p>
        </p:txBody>
      </p:sp>
      <p:sp>
        <p:nvSpPr>
          <p:cNvPr id="27" name="Text Box 55"/>
          <p:cNvSpPr txBox="1">
            <a:spLocks noChangeArrowheads="1"/>
          </p:cNvSpPr>
          <p:nvPr/>
        </p:nvSpPr>
        <p:spPr bwMode="auto">
          <a:xfrm>
            <a:off x="8358188" y="866775"/>
            <a:ext cx="727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b</a:t>
            </a:r>
            <a:r>
              <a:rPr kumimoji="1" lang="en-US" altLang="zh-CN" sz="2000" b="1" i="1">
                <a:latin typeface="Times New Roman" pitchFamily="18" charset="0"/>
                <a:sym typeface="Symbol" pitchFamily="18" charset="2"/>
              </a:rPr>
              <a:t></a:t>
            </a:r>
            <a:r>
              <a:rPr kumimoji="1" lang="en-US" altLang="zh-CN" sz="2000" b="1" i="1">
                <a:latin typeface="Times New Roman" pitchFamily="18" charset="0"/>
              </a:rPr>
              <a:t> </a:t>
            </a:r>
          </a:p>
        </p:txBody>
      </p:sp>
      <p:sp>
        <p:nvSpPr>
          <p:cNvPr id="28" name="Text Box 56"/>
          <p:cNvSpPr txBox="1">
            <a:spLocks noChangeArrowheads="1"/>
          </p:cNvSpPr>
          <p:nvPr/>
        </p:nvSpPr>
        <p:spPr bwMode="auto">
          <a:xfrm>
            <a:off x="6019800" y="4114800"/>
            <a:ext cx="727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b</a:t>
            </a:r>
          </a:p>
        </p:txBody>
      </p:sp>
      <p:sp>
        <p:nvSpPr>
          <p:cNvPr id="29" name="Text Box 57"/>
          <p:cNvSpPr txBox="1">
            <a:spLocks noChangeArrowheads="1"/>
          </p:cNvSpPr>
          <p:nvPr/>
        </p:nvSpPr>
        <p:spPr bwMode="auto">
          <a:xfrm>
            <a:off x="4630738" y="4170363"/>
            <a:ext cx="72707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a</a:t>
            </a:r>
          </a:p>
        </p:txBody>
      </p:sp>
      <p:sp>
        <p:nvSpPr>
          <p:cNvPr id="30" name="Text Box 58"/>
          <p:cNvSpPr txBox="1">
            <a:spLocks noChangeArrowheads="1"/>
          </p:cNvSpPr>
          <p:nvPr/>
        </p:nvSpPr>
        <p:spPr bwMode="auto">
          <a:xfrm>
            <a:off x="6381750" y="2571750"/>
            <a:ext cx="5778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O</a:t>
            </a:r>
          </a:p>
        </p:txBody>
      </p:sp>
      <p:sp>
        <p:nvSpPr>
          <p:cNvPr id="31" name="Text Box 59"/>
          <p:cNvSpPr txBox="1">
            <a:spLocks noChangeArrowheads="1"/>
          </p:cNvSpPr>
          <p:nvPr/>
        </p:nvSpPr>
        <p:spPr bwMode="auto">
          <a:xfrm>
            <a:off x="6448425" y="514350"/>
            <a:ext cx="1000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Z</a:t>
            </a:r>
          </a:p>
        </p:txBody>
      </p:sp>
      <p:sp>
        <p:nvSpPr>
          <p:cNvPr id="32" name="Text Box 60"/>
          <p:cNvSpPr txBox="1">
            <a:spLocks noChangeArrowheads="1"/>
          </p:cNvSpPr>
          <p:nvPr/>
        </p:nvSpPr>
        <p:spPr bwMode="auto">
          <a:xfrm>
            <a:off x="6705600" y="4514850"/>
            <a:ext cx="117316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Y</a:t>
            </a:r>
            <a:r>
              <a:rPr kumimoji="1" lang="en-US" altLang="zh-CN" sz="2000" b="1" i="1" baseline="-25000">
                <a:latin typeface="Times New Roman" pitchFamily="18" charset="0"/>
              </a:rPr>
              <a:t>H</a:t>
            </a:r>
          </a:p>
        </p:txBody>
      </p:sp>
      <p:sp>
        <p:nvSpPr>
          <p:cNvPr id="33" name="Text Box 61"/>
          <p:cNvSpPr txBox="1">
            <a:spLocks noChangeArrowheads="1"/>
          </p:cNvSpPr>
          <p:nvPr/>
        </p:nvSpPr>
        <p:spPr bwMode="auto">
          <a:xfrm>
            <a:off x="8305800" y="2514600"/>
            <a:ext cx="8382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Y</a:t>
            </a:r>
            <a:r>
              <a:rPr kumimoji="1" lang="en-US" altLang="zh-CN" sz="2000" b="1" i="1" baseline="-25000">
                <a:latin typeface="Times New Roman" pitchFamily="18" charset="0"/>
              </a:rPr>
              <a:t>W</a:t>
            </a:r>
          </a:p>
        </p:txBody>
      </p:sp>
      <p:grpSp>
        <p:nvGrpSpPr>
          <p:cNvPr id="34" name="Group 82"/>
          <p:cNvGrpSpPr>
            <a:grpSpLocks/>
          </p:cNvGrpSpPr>
          <p:nvPr/>
        </p:nvGrpSpPr>
        <p:grpSpPr bwMode="auto">
          <a:xfrm>
            <a:off x="4994275" y="1243013"/>
            <a:ext cx="1092200" cy="3281362"/>
            <a:chOff x="3146" y="783"/>
            <a:chExt cx="688" cy="2067"/>
          </a:xfrm>
        </p:grpSpPr>
        <p:sp>
          <p:nvSpPr>
            <p:cNvPr id="35" name="Line 43"/>
            <p:cNvSpPr>
              <a:spLocks noChangeShapeType="1"/>
            </p:cNvSpPr>
            <p:nvPr/>
          </p:nvSpPr>
          <p:spPr bwMode="auto">
            <a:xfrm flipV="1">
              <a:off x="3146" y="1374"/>
              <a:ext cx="0" cy="14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6" name="Line 45"/>
            <p:cNvSpPr>
              <a:spLocks noChangeShapeType="1"/>
            </p:cNvSpPr>
            <p:nvPr/>
          </p:nvSpPr>
          <p:spPr bwMode="auto">
            <a:xfrm flipV="1">
              <a:off x="3833" y="783"/>
              <a:ext cx="1" cy="206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7" name="Line 47"/>
            <p:cNvSpPr>
              <a:spLocks noChangeShapeType="1"/>
            </p:cNvSpPr>
            <p:nvPr/>
          </p:nvSpPr>
          <p:spPr bwMode="auto">
            <a:xfrm>
              <a:off x="3146" y="2850"/>
              <a:ext cx="687" cy="0"/>
            </a:xfrm>
            <a:prstGeom prst="line">
              <a:avLst/>
            </a:prstGeom>
            <a:noFill/>
            <a:ln w="76200">
              <a:solidFill>
                <a:srgbClr val="FF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38" name="Group 84"/>
          <p:cNvGrpSpPr>
            <a:grpSpLocks/>
          </p:cNvGrpSpPr>
          <p:nvPr/>
        </p:nvGrpSpPr>
        <p:grpSpPr bwMode="auto">
          <a:xfrm>
            <a:off x="4994275" y="1243013"/>
            <a:ext cx="3363913" cy="3281362"/>
            <a:chOff x="3146" y="783"/>
            <a:chExt cx="2119" cy="2067"/>
          </a:xfrm>
        </p:grpSpPr>
        <p:sp>
          <p:nvSpPr>
            <p:cNvPr id="39" name="Line 48"/>
            <p:cNvSpPr>
              <a:spLocks noChangeShapeType="1"/>
            </p:cNvSpPr>
            <p:nvPr/>
          </p:nvSpPr>
          <p:spPr bwMode="auto">
            <a:xfrm>
              <a:off x="3833" y="783"/>
              <a:ext cx="1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" name="Line 49"/>
            <p:cNvSpPr>
              <a:spLocks noChangeShapeType="1"/>
            </p:cNvSpPr>
            <p:nvPr/>
          </p:nvSpPr>
          <p:spPr bwMode="auto">
            <a:xfrm>
              <a:off x="3833" y="2850"/>
              <a:ext cx="1432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1" name="Line 50"/>
            <p:cNvSpPr>
              <a:spLocks noChangeShapeType="1"/>
            </p:cNvSpPr>
            <p:nvPr/>
          </p:nvSpPr>
          <p:spPr bwMode="auto">
            <a:xfrm flipV="1">
              <a:off x="5265" y="1374"/>
              <a:ext cx="0" cy="147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2" name="Line 62"/>
            <p:cNvSpPr>
              <a:spLocks noChangeShapeType="1"/>
            </p:cNvSpPr>
            <p:nvPr/>
          </p:nvSpPr>
          <p:spPr bwMode="auto">
            <a:xfrm>
              <a:off x="3146" y="1374"/>
              <a:ext cx="2119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" name="Line 63"/>
            <p:cNvSpPr>
              <a:spLocks noChangeShapeType="1"/>
            </p:cNvSpPr>
            <p:nvPr/>
          </p:nvSpPr>
          <p:spPr bwMode="auto">
            <a:xfrm flipV="1">
              <a:off x="5265" y="783"/>
              <a:ext cx="0" cy="591"/>
            </a:xfrm>
            <a:prstGeom prst="line">
              <a:avLst/>
            </a:prstGeom>
            <a:noFill/>
            <a:ln w="76200">
              <a:solidFill>
                <a:srgbClr val="FF00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44" name="Group 64"/>
          <p:cNvGrpSpPr>
            <a:grpSpLocks/>
          </p:cNvGrpSpPr>
          <p:nvPr/>
        </p:nvGrpSpPr>
        <p:grpSpPr bwMode="auto">
          <a:xfrm>
            <a:off x="1066800" y="1717675"/>
            <a:ext cx="1830388" cy="1384300"/>
            <a:chOff x="672" y="1058"/>
            <a:chExt cx="1153" cy="872"/>
          </a:xfrm>
        </p:grpSpPr>
        <p:sp>
          <p:nvSpPr>
            <p:cNvPr id="45" name="Text Box 65"/>
            <p:cNvSpPr txBox="1">
              <a:spLocks noChangeArrowheads="1"/>
            </p:cNvSpPr>
            <p:nvPr/>
          </p:nvSpPr>
          <p:spPr bwMode="auto">
            <a:xfrm>
              <a:off x="672" y="1680"/>
              <a:ext cx="42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A</a:t>
              </a:r>
            </a:p>
          </p:txBody>
        </p:sp>
        <p:sp>
          <p:nvSpPr>
            <p:cNvPr id="46" name="Text Box 66"/>
            <p:cNvSpPr txBox="1">
              <a:spLocks noChangeArrowheads="1"/>
            </p:cNvSpPr>
            <p:nvPr/>
          </p:nvSpPr>
          <p:spPr bwMode="auto">
            <a:xfrm>
              <a:off x="1404" y="1058"/>
              <a:ext cx="42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ea typeface="方正舒体" pitchFamily="2" charset="-122"/>
                </a:rPr>
                <a:t>B</a:t>
              </a:r>
            </a:p>
          </p:txBody>
        </p:sp>
        <p:sp>
          <p:nvSpPr>
            <p:cNvPr id="47" name="Freeform 67"/>
            <p:cNvSpPr>
              <a:spLocks/>
            </p:cNvSpPr>
            <p:nvPr/>
          </p:nvSpPr>
          <p:spPr bwMode="auto">
            <a:xfrm>
              <a:off x="939" y="1392"/>
              <a:ext cx="631" cy="363"/>
            </a:xfrm>
            <a:custGeom>
              <a:avLst/>
              <a:gdLst/>
              <a:ahLst/>
              <a:cxnLst>
                <a:cxn ang="0">
                  <a:pos x="631" y="0"/>
                </a:cxn>
                <a:cxn ang="0">
                  <a:pos x="0" y="363"/>
                </a:cxn>
              </a:cxnLst>
              <a:rect l="0" t="0" r="r" b="b"/>
              <a:pathLst>
                <a:path w="631" h="363">
                  <a:moveTo>
                    <a:pt x="631" y="0"/>
                  </a:moveTo>
                  <a:lnTo>
                    <a:pt x="0" y="363"/>
                  </a:lnTo>
                </a:path>
              </a:pathLst>
            </a:custGeom>
            <a:noFill/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48" name="Group 68"/>
          <p:cNvGrpSpPr>
            <a:grpSpLocks/>
          </p:cNvGrpSpPr>
          <p:nvPr/>
        </p:nvGrpSpPr>
        <p:grpSpPr bwMode="auto">
          <a:xfrm>
            <a:off x="5248275" y="1420813"/>
            <a:ext cx="835025" cy="784225"/>
            <a:chOff x="3306" y="895"/>
            <a:chExt cx="526" cy="494"/>
          </a:xfrm>
        </p:grpSpPr>
        <p:grpSp>
          <p:nvGrpSpPr>
            <p:cNvPr id="49" name="Group 69"/>
            <p:cNvGrpSpPr>
              <a:grpSpLocks/>
            </p:cNvGrpSpPr>
            <p:nvPr/>
          </p:nvGrpSpPr>
          <p:grpSpPr bwMode="auto">
            <a:xfrm>
              <a:off x="3306" y="906"/>
              <a:ext cx="526" cy="483"/>
              <a:chOff x="3306" y="906"/>
              <a:chExt cx="526" cy="483"/>
            </a:xfrm>
          </p:grpSpPr>
          <p:grpSp>
            <p:nvGrpSpPr>
              <p:cNvPr id="51" name="Group 70"/>
              <p:cNvGrpSpPr>
                <a:grpSpLocks/>
              </p:cNvGrpSpPr>
              <p:nvPr/>
            </p:nvGrpSpPr>
            <p:grpSpPr bwMode="auto">
              <a:xfrm>
                <a:off x="3306" y="906"/>
                <a:ext cx="526" cy="466"/>
                <a:chOff x="3306" y="906"/>
                <a:chExt cx="526" cy="466"/>
              </a:xfrm>
            </p:grpSpPr>
            <p:sp>
              <p:nvSpPr>
                <p:cNvPr id="54" name="Freeform 71"/>
                <p:cNvSpPr>
                  <a:spLocks/>
                </p:cNvSpPr>
                <p:nvPr/>
              </p:nvSpPr>
              <p:spPr bwMode="auto">
                <a:xfrm>
                  <a:off x="3306" y="1240"/>
                  <a:ext cx="60" cy="132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40" y="62"/>
                    </a:cxn>
                    <a:cxn ang="0">
                      <a:pos x="60" y="132"/>
                    </a:cxn>
                  </a:cxnLst>
                  <a:rect l="0" t="0" r="r" b="b"/>
                  <a:pathLst>
                    <a:path w="60" h="132">
                      <a:moveTo>
                        <a:pt x="0" y="0"/>
                      </a:moveTo>
                      <a:cubicBezTo>
                        <a:pt x="7" y="11"/>
                        <a:pt x="30" y="40"/>
                        <a:pt x="40" y="62"/>
                      </a:cubicBezTo>
                      <a:cubicBezTo>
                        <a:pt x="50" y="84"/>
                        <a:pt x="56" y="118"/>
                        <a:pt x="60" y="132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5" name="Freeform 72"/>
                <p:cNvSpPr>
                  <a:spLocks/>
                </p:cNvSpPr>
                <p:nvPr/>
              </p:nvSpPr>
              <p:spPr bwMode="auto">
                <a:xfrm>
                  <a:off x="3690" y="906"/>
                  <a:ext cx="142" cy="7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64" y="50"/>
                    </a:cxn>
                    <a:cxn ang="0">
                      <a:pos x="142" y="78"/>
                    </a:cxn>
                  </a:cxnLst>
                  <a:rect l="0" t="0" r="r" b="b"/>
                  <a:pathLst>
                    <a:path w="142" h="78">
                      <a:moveTo>
                        <a:pt x="0" y="0"/>
                      </a:moveTo>
                      <a:cubicBezTo>
                        <a:pt x="11" y="8"/>
                        <a:pt x="40" y="37"/>
                        <a:pt x="64" y="50"/>
                      </a:cubicBezTo>
                      <a:cubicBezTo>
                        <a:pt x="88" y="63"/>
                        <a:pt x="126" y="72"/>
                        <a:pt x="142" y="78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2" name="Rectangle 73"/>
              <p:cNvSpPr>
                <a:spLocks noChangeArrowheads="1"/>
              </p:cNvSpPr>
              <p:nvPr/>
            </p:nvSpPr>
            <p:spPr bwMode="auto">
              <a:xfrm>
                <a:off x="3315" y="1139"/>
                <a:ext cx="257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kumimoji="1" lang="en-US" altLang="zh-CN" sz="2000" b="1" i="1" dirty="0">
                    <a:latin typeface="Times New Roman" pitchFamily="18" charset="0"/>
                    <a:sym typeface="Symbol" pitchFamily="18" charset="2"/>
                  </a:rPr>
                  <a:t></a:t>
                </a:r>
                <a:r>
                  <a:rPr kumimoji="1" lang="en-US" altLang="zh-CN" sz="2000" b="1" i="1" dirty="0">
                    <a:latin typeface="Times New Roman" pitchFamily="18" charset="0"/>
                    <a:sym typeface="Math1" pitchFamily="2" charset="2"/>
                  </a:rPr>
                  <a:t> </a:t>
                </a:r>
              </a:p>
            </p:txBody>
          </p:sp>
          <p:sp>
            <p:nvSpPr>
              <p:cNvPr id="53" name="Rectangle 74"/>
              <p:cNvSpPr>
                <a:spLocks noChangeArrowheads="1"/>
              </p:cNvSpPr>
              <p:nvPr/>
            </p:nvSpPr>
            <p:spPr bwMode="auto">
              <a:xfrm>
                <a:off x="3604" y="922"/>
                <a:ext cx="116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kumimoji="1" lang="zh-CN" altLang="zh-CN" sz="2000" b="1" i="1">
                  <a:latin typeface="Times New Roman" pitchFamily="18" charset="0"/>
                  <a:sym typeface="Math1" pitchFamily="2" charset="2"/>
                </a:endParaRPr>
              </a:p>
            </p:txBody>
          </p:sp>
        </p:grpSp>
        <p:sp>
          <p:nvSpPr>
            <p:cNvPr id="50" name="Rectangle 75"/>
            <p:cNvSpPr>
              <a:spLocks noChangeArrowheads="1"/>
            </p:cNvSpPr>
            <p:nvPr/>
          </p:nvSpPr>
          <p:spPr bwMode="auto">
            <a:xfrm>
              <a:off x="3648" y="895"/>
              <a:ext cx="18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  <a:sym typeface="Symbol" pitchFamily="18" charset="2"/>
                </a:rPr>
                <a:t></a:t>
              </a:r>
            </a:p>
          </p:txBody>
        </p:sp>
      </p:grpSp>
      <p:sp>
        <p:nvSpPr>
          <p:cNvPr id="56" name="Text Box 76"/>
          <p:cNvSpPr txBox="1">
            <a:spLocks noChangeArrowheads="1"/>
          </p:cNvSpPr>
          <p:nvPr/>
        </p:nvSpPr>
        <p:spPr bwMode="auto">
          <a:xfrm>
            <a:off x="1763688" y="5301208"/>
            <a:ext cx="5359400" cy="1346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投影特性：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1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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OX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;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 a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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OZ</a:t>
            </a:r>
            <a:endParaRPr kumimoji="1" lang="en-US" altLang="zh-CN" sz="2400" b="1" dirty="0">
              <a:latin typeface="Times New Roman" pitchFamily="18" charset="0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                    2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=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AB</a:t>
            </a:r>
            <a:endParaRPr kumimoji="1" lang="en-US" altLang="zh-CN" sz="2400" b="1" dirty="0">
              <a:latin typeface="Times New Roman" pitchFamily="18" charset="0"/>
              <a:ea typeface="楷体_GB2312" pitchFamily="49" charset="-122"/>
            </a:endParaRPr>
          </a:p>
          <a:p>
            <a:pPr>
              <a:spcBef>
                <a:spcPct val="2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                    3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zh-CN" altLang="zh-CN" sz="2400" b="1" dirty="0">
                <a:latin typeface="Times New Roman" pitchFamily="18" charset="0"/>
                <a:ea typeface="楷体_GB2312" pitchFamily="49" charset="-122"/>
              </a:rPr>
              <a:t>反映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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、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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角的真实大小</a:t>
            </a:r>
          </a:p>
        </p:txBody>
      </p:sp>
      <p:grpSp>
        <p:nvGrpSpPr>
          <p:cNvPr id="57" name="Group 87"/>
          <p:cNvGrpSpPr>
            <a:grpSpLocks/>
          </p:cNvGrpSpPr>
          <p:nvPr/>
        </p:nvGrpSpPr>
        <p:grpSpPr bwMode="auto">
          <a:xfrm>
            <a:off x="304800" y="1001713"/>
            <a:ext cx="3792538" cy="3595687"/>
            <a:chOff x="192" y="607"/>
            <a:chExt cx="2389" cy="2265"/>
          </a:xfrm>
        </p:grpSpPr>
        <p:grpSp>
          <p:nvGrpSpPr>
            <p:cNvPr id="58" name="Group 13"/>
            <p:cNvGrpSpPr>
              <a:grpSpLocks/>
            </p:cNvGrpSpPr>
            <p:nvPr/>
          </p:nvGrpSpPr>
          <p:grpSpPr bwMode="auto">
            <a:xfrm>
              <a:off x="192" y="607"/>
              <a:ext cx="2389" cy="2265"/>
              <a:chOff x="192" y="607"/>
              <a:chExt cx="2389" cy="2265"/>
            </a:xfrm>
          </p:grpSpPr>
          <p:sp>
            <p:nvSpPr>
              <p:cNvPr id="61" name="Text Box 14"/>
              <p:cNvSpPr txBox="1">
                <a:spLocks noChangeArrowheads="1"/>
              </p:cNvSpPr>
              <p:nvPr/>
            </p:nvSpPr>
            <p:spPr bwMode="auto">
              <a:xfrm>
                <a:off x="768" y="2592"/>
                <a:ext cx="422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  <a:ea typeface="方正舒体" pitchFamily="2" charset="-122"/>
                  </a:rPr>
                  <a:t>a</a:t>
                </a:r>
              </a:p>
            </p:txBody>
          </p:sp>
          <p:sp>
            <p:nvSpPr>
              <p:cNvPr id="62" name="Text Box 15"/>
              <p:cNvSpPr txBox="1">
                <a:spLocks noChangeArrowheads="1"/>
              </p:cNvSpPr>
              <p:nvPr/>
            </p:nvSpPr>
            <p:spPr bwMode="auto">
              <a:xfrm>
                <a:off x="192" y="1056"/>
                <a:ext cx="42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  <a:ea typeface="方正舒体" pitchFamily="2" charset="-122"/>
                  </a:rPr>
                  <a:t>a</a:t>
                </a:r>
                <a:r>
                  <a:rPr kumimoji="1" lang="en-US" altLang="zh-CN" sz="2000" b="1" i="1">
                    <a:latin typeface="Times New Roman" pitchFamily="18" charset="0"/>
                    <a:ea typeface="方正舒体" pitchFamily="2" charset="-122"/>
                    <a:sym typeface="Symbol" pitchFamily="18" charset="2"/>
                  </a:rPr>
                  <a:t></a:t>
                </a:r>
                <a:endParaRPr kumimoji="1" lang="en-US" altLang="zh-CN" sz="2000" b="1" i="1">
                  <a:latin typeface="Times New Roman" pitchFamily="18" charset="0"/>
                  <a:ea typeface="方正舒体" pitchFamily="2" charset="-122"/>
                </a:endParaRPr>
              </a:p>
            </p:txBody>
          </p:sp>
          <p:sp>
            <p:nvSpPr>
              <p:cNvPr id="63" name="Text Box 16"/>
              <p:cNvSpPr txBox="1">
                <a:spLocks noChangeArrowheads="1"/>
              </p:cNvSpPr>
              <p:nvPr/>
            </p:nvSpPr>
            <p:spPr bwMode="auto">
              <a:xfrm>
                <a:off x="938" y="607"/>
                <a:ext cx="42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  <a:ea typeface="方正舒体" pitchFamily="2" charset="-122"/>
                  </a:rPr>
                  <a:t>b</a:t>
                </a:r>
                <a:r>
                  <a:rPr kumimoji="1" lang="en-US" altLang="zh-CN" sz="2000" b="1" i="1">
                    <a:latin typeface="Times New Roman" pitchFamily="18" charset="0"/>
                    <a:ea typeface="方正舒体" pitchFamily="2" charset="-122"/>
                    <a:sym typeface="Symbol" pitchFamily="18" charset="2"/>
                  </a:rPr>
                  <a:t></a:t>
                </a:r>
                <a:endParaRPr kumimoji="1" lang="en-US" altLang="zh-CN" sz="2000" b="1" i="1">
                  <a:latin typeface="Times New Roman" pitchFamily="18" charset="0"/>
                  <a:ea typeface="方正舒体" pitchFamily="2" charset="-122"/>
                </a:endParaRPr>
              </a:p>
            </p:txBody>
          </p:sp>
          <p:sp>
            <p:nvSpPr>
              <p:cNvPr id="64" name="Text Box 17"/>
              <p:cNvSpPr txBox="1">
                <a:spLocks noChangeArrowheads="1"/>
              </p:cNvSpPr>
              <p:nvPr/>
            </p:nvSpPr>
            <p:spPr bwMode="auto">
              <a:xfrm>
                <a:off x="2112" y="1152"/>
                <a:ext cx="42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  <a:ea typeface="方正舒体" pitchFamily="2" charset="-122"/>
                  </a:rPr>
                  <a:t>a</a:t>
                </a:r>
                <a:r>
                  <a:rPr kumimoji="1" lang="en-US" altLang="zh-CN" sz="2000" b="1" i="1">
                    <a:latin typeface="Times New Roman" pitchFamily="18" charset="0"/>
                    <a:ea typeface="方正舒体" pitchFamily="2" charset="-122"/>
                    <a:sym typeface="Symbol" pitchFamily="18" charset="2"/>
                  </a:rPr>
                  <a:t></a:t>
                </a:r>
                <a:endParaRPr kumimoji="1" lang="en-US" altLang="zh-CN" sz="2000" b="1" i="1">
                  <a:latin typeface="Times New Roman" pitchFamily="18" charset="0"/>
                  <a:ea typeface="方正舒体" pitchFamily="2" charset="-122"/>
                </a:endParaRPr>
              </a:p>
            </p:txBody>
          </p:sp>
          <p:sp>
            <p:nvSpPr>
              <p:cNvPr id="65" name="Text Box 18"/>
              <p:cNvSpPr txBox="1">
                <a:spLocks noChangeArrowheads="1"/>
              </p:cNvSpPr>
              <p:nvPr/>
            </p:nvSpPr>
            <p:spPr bwMode="auto">
              <a:xfrm>
                <a:off x="2160" y="1680"/>
                <a:ext cx="42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  <a:ea typeface="方正舒体" pitchFamily="2" charset="-122"/>
                  </a:rPr>
                  <a:t>b</a:t>
                </a:r>
                <a:r>
                  <a:rPr kumimoji="1" lang="en-US" altLang="zh-CN" sz="2000" b="1" i="1">
                    <a:latin typeface="Times New Roman" pitchFamily="18" charset="0"/>
                    <a:ea typeface="方正舒体" pitchFamily="2" charset="-122"/>
                    <a:sym typeface="Symbol" pitchFamily="18" charset="2"/>
                  </a:rPr>
                  <a:t></a:t>
                </a:r>
                <a:endParaRPr kumimoji="1" lang="en-US" altLang="zh-CN" sz="2000" b="1" i="1">
                  <a:latin typeface="Times New Roman" pitchFamily="18" charset="0"/>
                  <a:ea typeface="方正舒体" pitchFamily="2" charset="-122"/>
                </a:endParaRPr>
              </a:p>
            </p:txBody>
          </p:sp>
          <p:sp>
            <p:nvSpPr>
              <p:cNvPr id="66" name="Text Box 19"/>
              <p:cNvSpPr txBox="1">
                <a:spLocks noChangeArrowheads="1"/>
              </p:cNvSpPr>
              <p:nvPr/>
            </p:nvSpPr>
            <p:spPr bwMode="auto">
              <a:xfrm>
                <a:off x="1449" y="2622"/>
                <a:ext cx="421" cy="25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000" b="1" i="1">
                    <a:latin typeface="Times New Roman" pitchFamily="18" charset="0"/>
                    <a:ea typeface="方正舒体" pitchFamily="2" charset="-122"/>
                  </a:rPr>
                  <a:t>b</a:t>
                </a:r>
              </a:p>
            </p:txBody>
          </p:sp>
          <p:sp>
            <p:nvSpPr>
              <p:cNvPr id="67" name="Freeform 20"/>
              <p:cNvSpPr>
                <a:spLocks/>
              </p:cNvSpPr>
              <p:nvPr/>
            </p:nvSpPr>
            <p:spPr bwMode="auto">
              <a:xfrm>
                <a:off x="413" y="882"/>
                <a:ext cx="637" cy="379"/>
              </a:xfrm>
              <a:custGeom>
                <a:avLst/>
                <a:gdLst/>
                <a:ahLst/>
                <a:cxnLst>
                  <a:cxn ang="0">
                    <a:pos x="637" y="0"/>
                  </a:cxn>
                  <a:cxn ang="0">
                    <a:pos x="0" y="379"/>
                  </a:cxn>
                </a:cxnLst>
                <a:rect l="0" t="0" r="r" b="b"/>
                <a:pathLst>
                  <a:path w="637" h="379">
                    <a:moveTo>
                      <a:pt x="637" y="0"/>
                    </a:moveTo>
                    <a:lnTo>
                      <a:pt x="0" y="379"/>
                    </a:lnTo>
                  </a:path>
                </a:pathLst>
              </a:custGeom>
              <a:noFill/>
              <a:ln w="76200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8" name="Line 21"/>
              <p:cNvSpPr>
                <a:spLocks noChangeShapeType="1"/>
              </p:cNvSpPr>
              <p:nvPr/>
            </p:nvSpPr>
            <p:spPr bwMode="auto">
              <a:xfrm>
                <a:off x="412" y="1235"/>
                <a:ext cx="0" cy="89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9" name="Line 22"/>
              <p:cNvSpPr>
                <a:spLocks noChangeShapeType="1"/>
              </p:cNvSpPr>
              <p:nvPr/>
            </p:nvSpPr>
            <p:spPr bwMode="auto">
              <a:xfrm>
                <a:off x="412" y="2125"/>
                <a:ext cx="526" cy="52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0" name="Line 23"/>
              <p:cNvSpPr>
                <a:spLocks noChangeShapeType="1"/>
              </p:cNvSpPr>
              <p:nvPr/>
            </p:nvSpPr>
            <p:spPr bwMode="auto">
              <a:xfrm>
                <a:off x="938" y="2649"/>
                <a:ext cx="632" cy="0"/>
              </a:xfrm>
              <a:prstGeom prst="line">
                <a:avLst/>
              </a:prstGeom>
              <a:noFill/>
              <a:ln w="76200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1" name="Line 24"/>
              <p:cNvSpPr>
                <a:spLocks noChangeShapeType="1"/>
              </p:cNvSpPr>
              <p:nvPr/>
            </p:nvSpPr>
            <p:spPr bwMode="auto">
              <a:xfrm flipH="1" flipV="1">
                <a:off x="1043" y="2125"/>
                <a:ext cx="527" cy="52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2" name="Line 25"/>
              <p:cNvSpPr>
                <a:spLocks noChangeShapeType="1"/>
              </p:cNvSpPr>
              <p:nvPr/>
            </p:nvSpPr>
            <p:spPr bwMode="auto">
              <a:xfrm>
                <a:off x="938" y="1759"/>
                <a:ext cx="0" cy="89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3" name="Line 26"/>
              <p:cNvSpPr>
                <a:spLocks noChangeShapeType="1"/>
              </p:cNvSpPr>
              <p:nvPr/>
            </p:nvSpPr>
            <p:spPr bwMode="auto">
              <a:xfrm flipH="1" flipV="1">
                <a:off x="1043" y="869"/>
                <a:ext cx="527" cy="523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4" name="Line 27"/>
              <p:cNvSpPr>
                <a:spLocks noChangeShapeType="1"/>
              </p:cNvSpPr>
              <p:nvPr/>
            </p:nvSpPr>
            <p:spPr bwMode="auto">
              <a:xfrm flipH="1" flipV="1">
                <a:off x="412" y="1235"/>
                <a:ext cx="526" cy="524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5" name="Line 28"/>
              <p:cNvSpPr>
                <a:spLocks noChangeShapeType="1"/>
              </p:cNvSpPr>
              <p:nvPr/>
            </p:nvSpPr>
            <p:spPr bwMode="auto">
              <a:xfrm>
                <a:off x="1043" y="869"/>
                <a:ext cx="0" cy="1256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6" name="Line 29"/>
              <p:cNvSpPr>
                <a:spLocks noChangeShapeType="1"/>
              </p:cNvSpPr>
              <p:nvPr/>
            </p:nvSpPr>
            <p:spPr bwMode="auto">
              <a:xfrm>
                <a:off x="1570" y="1392"/>
                <a:ext cx="0" cy="1257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7" name="Line 30"/>
              <p:cNvSpPr>
                <a:spLocks noChangeShapeType="1"/>
              </p:cNvSpPr>
              <p:nvPr/>
            </p:nvSpPr>
            <p:spPr bwMode="auto">
              <a:xfrm>
                <a:off x="2201" y="1759"/>
                <a:ext cx="0" cy="89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8" name="Line 31"/>
              <p:cNvSpPr>
                <a:spLocks noChangeShapeType="1"/>
              </p:cNvSpPr>
              <p:nvPr/>
            </p:nvSpPr>
            <p:spPr bwMode="auto">
              <a:xfrm>
                <a:off x="1570" y="1392"/>
                <a:ext cx="63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9" name="Line 32"/>
              <p:cNvSpPr>
                <a:spLocks noChangeShapeType="1"/>
              </p:cNvSpPr>
              <p:nvPr/>
            </p:nvSpPr>
            <p:spPr bwMode="auto">
              <a:xfrm>
                <a:off x="938" y="1759"/>
                <a:ext cx="1263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80" name="Line 33"/>
              <p:cNvSpPr>
                <a:spLocks noChangeShapeType="1"/>
              </p:cNvSpPr>
              <p:nvPr/>
            </p:nvSpPr>
            <p:spPr bwMode="auto">
              <a:xfrm>
                <a:off x="2201" y="1392"/>
                <a:ext cx="0" cy="367"/>
              </a:xfrm>
              <a:prstGeom prst="line">
                <a:avLst/>
              </a:prstGeom>
              <a:noFill/>
              <a:ln w="76200">
                <a:solidFill>
                  <a:srgbClr val="FF00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81" name="Line 34"/>
              <p:cNvSpPr>
                <a:spLocks noChangeShapeType="1"/>
              </p:cNvSpPr>
              <p:nvPr/>
            </p:nvSpPr>
            <p:spPr bwMode="auto">
              <a:xfrm>
                <a:off x="1570" y="2649"/>
                <a:ext cx="631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59" name="Line 85"/>
            <p:cNvSpPr>
              <a:spLocks noChangeShapeType="1"/>
            </p:cNvSpPr>
            <p:nvPr/>
          </p:nvSpPr>
          <p:spPr bwMode="auto">
            <a:xfrm>
              <a:off x="1032" y="864"/>
              <a:ext cx="600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 b="1"/>
            </a:p>
          </p:txBody>
        </p:sp>
        <p:sp>
          <p:nvSpPr>
            <p:cNvPr id="60" name="Line 86"/>
            <p:cNvSpPr>
              <a:spLocks noChangeShapeType="1"/>
            </p:cNvSpPr>
            <p:nvPr/>
          </p:nvSpPr>
          <p:spPr bwMode="auto">
            <a:xfrm>
              <a:off x="1632" y="864"/>
              <a:ext cx="540" cy="54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0" animBg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pPr>
              <a:defRPr/>
            </a:pPr>
            <a:fld id="{38E9A6ED-0005-4133-BB74-B579C78B2A79}" type="slidenum">
              <a:rPr lang="en-US" altLang="zh-CN"/>
              <a:pPr>
                <a:defRPr/>
              </a:pPr>
              <a:t>32</a:t>
            </a:fld>
            <a:endParaRPr lang="en-US" altLang="zh-CN"/>
          </a:p>
        </p:txBody>
      </p:sp>
      <p:sp>
        <p:nvSpPr>
          <p:cNvPr id="5" name="Text Box 105"/>
          <p:cNvSpPr txBox="1">
            <a:spLocks noChangeArrowheads="1"/>
          </p:cNvSpPr>
          <p:nvPr/>
        </p:nvSpPr>
        <p:spPr bwMode="auto">
          <a:xfrm>
            <a:off x="251520" y="188640"/>
            <a:ext cx="332174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dirty="0" smtClean="0"/>
              <a:t>2.</a:t>
            </a:r>
            <a:r>
              <a:rPr lang="zh-CN" altLang="en-US" sz="3600" b="1" dirty="0" smtClean="0"/>
              <a:t>投影面</a:t>
            </a:r>
            <a:r>
              <a:rPr lang="zh-CN" altLang="en-US" sz="3600" b="1" dirty="0"/>
              <a:t>垂直线</a:t>
            </a:r>
          </a:p>
        </p:txBody>
      </p:sp>
      <p:grpSp>
        <p:nvGrpSpPr>
          <p:cNvPr id="6" name="Group 174"/>
          <p:cNvGrpSpPr>
            <a:grpSpLocks/>
          </p:cNvGrpSpPr>
          <p:nvPr/>
        </p:nvGrpSpPr>
        <p:grpSpPr bwMode="auto">
          <a:xfrm>
            <a:off x="622300" y="920750"/>
            <a:ext cx="3624263" cy="2657475"/>
            <a:chOff x="392" y="580"/>
            <a:chExt cx="2283" cy="1674"/>
          </a:xfrm>
        </p:grpSpPr>
        <p:grpSp>
          <p:nvGrpSpPr>
            <p:cNvPr id="7" name="Group 153"/>
            <p:cNvGrpSpPr>
              <a:grpSpLocks/>
            </p:cNvGrpSpPr>
            <p:nvPr/>
          </p:nvGrpSpPr>
          <p:grpSpPr bwMode="auto">
            <a:xfrm>
              <a:off x="411" y="594"/>
              <a:ext cx="2221" cy="1597"/>
              <a:chOff x="411" y="594"/>
              <a:chExt cx="2221" cy="1597"/>
            </a:xfrm>
          </p:grpSpPr>
          <p:grpSp>
            <p:nvGrpSpPr>
              <p:cNvPr id="28" name="Group 44"/>
              <p:cNvGrpSpPr>
                <a:grpSpLocks/>
              </p:cNvGrpSpPr>
              <p:nvPr/>
            </p:nvGrpSpPr>
            <p:grpSpPr bwMode="auto">
              <a:xfrm>
                <a:off x="411" y="612"/>
                <a:ext cx="2221" cy="1579"/>
                <a:chOff x="1000" y="744"/>
                <a:chExt cx="3067" cy="2178"/>
              </a:xfrm>
            </p:grpSpPr>
            <p:sp>
              <p:nvSpPr>
                <p:cNvPr id="30" name="Freeform 45"/>
                <p:cNvSpPr>
                  <a:spLocks/>
                </p:cNvSpPr>
                <p:nvPr/>
              </p:nvSpPr>
              <p:spPr bwMode="auto">
                <a:xfrm>
                  <a:off x="1000" y="2293"/>
                  <a:ext cx="3067" cy="629"/>
                </a:xfrm>
                <a:custGeom>
                  <a:avLst/>
                  <a:gdLst>
                    <a:gd name="T0" fmla="*/ 989 w 3067"/>
                    <a:gd name="T1" fmla="*/ 629 h 629"/>
                    <a:gd name="T2" fmla="*/ 3067 w 3067"/>
                    <a:gd name="T3" fmla="*/ 629 h 629"/>
                    <a:gd name="T4" fmla="*/ 1978 w 3067"/>
                    <a:gd name="T5" fmla="*/ 0 h 629"/>
                    <a:gd name="T6" fmla="*/ 0 w 3067"/>
                    <a:gd name="T7" fmla="*/ 0 h 629"/>
                    <a:gd name="T8" fmla="*/ 989 w 3067"/>
                    <a:gd name="T9" fmla="*/ 629 h 6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67"/>
                    <a:gd name="T16" fmla="*/ 0 h 629"/>
                    <a:gd name="T17" fmla="*/ 3067 w 3067"/>
                    <a:gd name="T18" fmla="*/ 629 h 6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67" h="629">
                      <a:moveTo>
                        <a:pt x="989" y="629"/>
                      </a:moveTo>
                      <a:lnTo>
                        <a:pt x="3067" y="629"/>
                      </a:lnTo>
                      <a:lnTo>
                        <a:pt x="1978" y="0"/>
                      </a:lnTo>
                      <a:lnTo>
                        <a:pt x="0" y="0"/>
                      </a:lnTo>
                      <a:lnTo>
                        <a:pt x="989" y="629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28575" cmpd="sng">
                  <a:solidFill>
                    <a:srgbClr val="CCEC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1" name="Rectangle 46"/>
                <p:cNvSpPr>
                  <a:spLocks noChangeArrowheads="1"/>
                </p:cNvSpPr>
                <p:nvPr/>
              </p:nvSpPr>
              <p:spPr bwMode="auto">
                <a:xfrm>
                  <a:off x="1000" y="744"/>
                  <a:ext cx="1934" cy="1534"/>
                </a:xfrm>
                <a:prstGeom prst="rect">
                  <a:avLst/>
                </a:prstGeom>
                <a:solidFill>
                  <a:srgbClr val="CCFFCC"/>
                </a:solidFill>
                <a:ln w="38100">
                  <a:solidFill>
                    <a:srgbClr val="CC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Freeform 47"/>
                <p:cNvSpPr>
                  <a:spLocks/>
                </p:cNvSpPr>
                <p:nvPr/>
              </p:nvSpPr>
              <p:spPr bwMode="auto">
                <a:xfrm>
                  <a:off x="2956" y="744"/>
                  <a:ext cx="1111" cy="2175"/>
                </a:xfrm>
                <a:custGeom>
                  <a:avLst/>
                  <a:gdLst>
                    <a:gd name="T0" fmla="*/ 0 w 1111"/>
                    <a:gd name="T1" fmla="*/ 0 h 2175"/>
                    <a:gd name="T2" fmla="*/ 0 w 1111"/>
                    <a:gd name="T3" fmla="*/ 1534 h 2175"/>
                    <a:gd name="T4" fmla="*/ 1111 w 1111"/>
                    <a:gd name="T5" fmla="*/ 2175 h 2175"/>
                    <a:gd name="T6" fmla="*/ 1111 w 1111"/>
                    <a:gd name="T7" fmla="*/ 589 h 2175"/>
                    <a:gd name="T8" fmla="*/ 0 w 1111"/>
                    <a:gd name="T9" fmla="*/ 0 h 21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1"/>
                    <a:gd name="T16" fmla="*/ 0 h 2175"/>
                    <a:gd name="T17" fmla="*/ 1111 w 1111"/>
                    <a:gd name="T18" fmla="*/ 2175 h 21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1" h="2175">
                      <a:moveTo>
                        <a:pt x="0" y="0"/>
                      </a:moveTo>
                      <a:lnTo>
                        <a:pt x="0" y="1534"/>
                      </a:lnTo>
                      <a:lnTo>
                        <a:pt x="1111" y="2175"/>
                      </a:lnTo>
                      <a:lnTo>
                        <a:pt x="1111" y="5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28575" cmpd="sng">
                  <a:solidFill>
                    <a:srgbClr val="FFFFCC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29" name="Line 152"/>
              <p:cNvSpPr>
                <a:spLocks noChangeShapeType="1"/>
              </p:cNvSpPr>
              <p:nvPr/>
            </p:nvSpPr>
            <p:spPr bwMode="auto">
              <a:xfrm flipV="1">
                <a:off x="1818" y="594"/>
                <a:ext cx="0" cy="1134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" name="Line 48"/>
            <p:cNvSpPr>
              <a:spLocks noChangeShapeType="1"/>
            </p:cNvSpPr>
            <p:nvPr/>
          </p:nvSpPr>
          <p:spPr bwMode="auto">
            <a:xfrm>
              <a:off x="396" y="1733"/>
              <a:ext cx="1431" cy="0"/>
            </a:xfrm>
            <a:prstGeom prst="line">
              <a:avLst/>
            </a:prstGeom>
            <a:noFill/>
            <a:ln w="952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49"/>
            <p:cNvSpPr>
              <a:spLocks noChangeShapeType="1"/>
            </p:cNvSpPr>
            <p:nvPr/>
          </p:nvSpPr>
          <p:spPr bwMode="auto">
            <a:xfrm>
              <a:off x="1816" y="1727"/>
              <a:ext cx="820" cy="469"/>
            </a:xfrm>
            <a:prstGeom prst="line">
              <a:avLst/>
            </a:prstGeom>
            <a:noFill/>
            <a:ln w="952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52"/>
            <p:cNvSpPr>
              <a:spLocks noChangeShapeType="1"/>
            </p:cNvSpPr>
            <p:nvPr/>
          </p:nvSpPr>
          <p:spPr bwMode="auto">
            <a:xfrm flipH="1" flipV="1">
              <a:off x="1047" y="1060"/>
              <a:ext cx="518" cy="298"/>
            </a:xfrm>
            <a:prstGeom prst="line">
              <a:avLst/>
            </a:prstGeom>
            <a:noFill/>
            <a:ln w="7620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53"/>
            <p:cNvSpPr>
              <a:spLocks noChangeShapeType="1"/>
            </p:cNvSpPr>
            <p:nvPr/>
          </p:nvSpPr>
          <p:spPr bwMode="auto">
            <a:xfrm>
              <a:off x="1565" y="1346"/>
              <a:ext cx="0" cy="7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54"/>
            <p:cNvSpPr>
              <a:spLocks noChangeShapeType="1"/>
            </p:cNvSpPr>
            <p:nvPr/>
          </p:nvSpPr>
          <p:spPr bwMode="auto">
            <a:xfrm>
              <a:off x="874" y="953"/>
              <a:ext cx="0" cy="79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57"/>
            <p:cNvSpPr>
              <a:spLocks noChangeShapeType="1"/>
            </p:cNvSpPr>
            <p:nvPr/>
          </p:nvSpPr>
          <p:spPr bwMode="auto">
            <a:xfrm flipV="1">
              <a:off x="1051" y="1064"/>
              <a:ext cx="0" cy="7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58"/>
            <p:cNvSpPr>
              <a:spLocks noChangeShapeType="1"/>
            </p:cNvSpPr>
            <p:nvPr/>
          </p:nvSpPr>
          <p:spPr bwMode="auto">
            <a:xfrm>
              <a:off x="1553" y="2132"/>
              <a:ext cx="9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59"/>
            <p:cNvSpPr>
              <a:spLocks noChangeShapeType="1"/>
            </p:cNvSpPr>
            <p:nvPr/>
          </p:nvSpPr>
          <p:spPr bwMode="auto">
            <a:xfrm flipV="1">
              <a:off x="2514" y="1361"/>
              <a:ext cx="0" cy="7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62"/>
            <p:cNvSpPr>
              <a:spLocks noChangeShapeType="1"/>
            </p:cNvSpPr>
            <p:nvPr/>
          </p:nvSpPr>
          <p:spPr bwMode="auto">
            <a:xfrm flipH="1" flipV="1">
              <a:off x="1807" y="969"/>
              <a:ext cx="706" cy="4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Text Box 65"/>
            <p:cNvSpPr txBox="1">
              <a:spLocks noChangeArrowheads="1"/>
            </p:cNvSpPr>
            <p:nvPr/>
          </p:nvSpPr>
          <p:spPr bwMode="auto">
            <a:xfrm>
              <a:off x="392" y="58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V</a:t>
              </a:r>
            </a:p>
          </p:txBody>
        </p:sp>
        <p:sp>
          <p:nvSpPr>
            <p:cNvPr id="18" name="Text Box 66"/>
            <p:cNvSpPr txBox="1">
              <a:spLocks noChangeArrowheads="1"/>
            </p:cNvSpPr>
            <p:nvPr/>
          </p:nvSpPr>
          <p:spPr bwMode="auto">
            <a:xfrm>
              <a:off x="2367" y="970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</a:t>
              </a:r>
            </a:p>
          </p:txBody>
        </p:sp>
        <p:sp>
          <p:nvSpPr>
            <p:cNvPr id="19" name="Text Box 67"/>
            <p:cNvSpPr txBox="1">
              <a:spLocks noChangeArrowheads="1"/>
            </p:cNvSpPr>
            <p:nvPr/>
          </p:nvSpPr>
          <p:spPr bwMode="auto">
            <a:xfrm>
              <a:off x="1071" y="1966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</a:t>
              </a:r>
            </a:p>
          </p:txBody>
        </p:sp>
        <p:sp>
          <p:nvSpPr>
            <p:cNvPr id="20" name="Line 68"/>
            <p:cNvSpPr>
              <a:spLocks noChangeShapeType="1"/>
            </p:cNvSpPr>
            <p:nvPr/>
          </p:nvSpPr>
          <p:spPr bwMode="auto">
            <a:xfrm>
              <a:off x="1045" y="1067"/>
              <a:ext cx="93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69"/>
            <p:cNvSpPr>
              <a:spLocks noChangeShapeType="1"/>
            </p:cNvSpPr>
            <p:nvPr/>
          </p:nvSpPr>
          <p:spPr bwMode="auto">
            <a:xfrm flipH="1" flipV="1">
              <a:off x="879" y="1736"/>
              <a:ext cx="686" cy="3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70"/>
            <p:cNvSpPr>
              <a:spLocks noChangeShapeType="1"/>
            </p:cNvSpPr>
            <p:nvPr/>
          </p:nvSpPr>
          <p:spPr bwMode="auto">
            <a:xfrm flipH="1" flipV="1">
              <a:off x="878" y="966"/>
              <a:ext cx="189" cy="1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72"/>
            <p:cNvSpPr>
              <a:spLocks noChangeShapeType="1"/>
            </p:cNvSpPr>
            <p:nvPr/>
          </p:nvSpPr>
          <p:spPr bwMode="auto">
            <a:xfrm>
              <a:off x="1554" y="1358"/>
              <a:ext cx="97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149"/>
            <p:cNvSpPr>
              <a:spLocks noChangeShapeType="1"/>
            </p:cNvSpPr>
            <p:nvPr/>
          </p:nvSpPr>
          <p:spPr bwMode="auto">
            <a:xfrm>
              <a:off x="883" y="971"/>
              <a:ext cx="95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Oval 148"/>
            <p:cNvSpPr>
              <a:spLocks noChangeArrowheads="1"/>
            </p:cNvSpPr>
            <p:nvPr/>
          </p:nvSpPr>
          <p:spPr bwMode="auto">
            <a:xfrm>
              <a:off x="828" y="930"/>
              <a:ext cx="90" cy="90"/>
            </a:xfrm>
            <a:prstGeom prst="ellipse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150"/>
            <p:cNvSpPr>
              <a:spLocks noChangeShapeType="1"/>
            </p:cNvSpPr>
            <p:nvPr/>
          </p:nvSpPr>
          <p:spPr bwMode="auto">
            <a:xfrm flipH="1" flipV="1">
              <a:off x="1051" y="1828"/>
              <a:ext cx="518" cy="298"/>
            </a:xfrm>
            <a:prstGeom prst="line">
              <a:avLst/>
            </a:prstGeom>
            <a:noFill/>
            <a:ln w="571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151"/>
            <p:cNvSpPr>
              <a:spLocks noChangeShapeType="1"/>
            </p:cNvSpPr>
            <p:nvPr/>
          </p:nvSpPr>
          <p:spPr bwMode="auto">
            <a:xfrm flipH="1" flipV="1">
              <a:off x="1983" y="1060"/>
              <a:ext cx="528" cy="304"/>
            </a:xfrm>
            <a:prstGeom prst="line">
              <a:avLst/>
            </a:prstGeom>
            <a:noFill/>
            <a:ln w="571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3" name="Group 164"/>
          <p:cNvGrpSpPr>
            <a:grpSpLocks/>
          </p:cNvGrpSpPr>
          <p:nvPr/>
        </p:nvGrpSpPr>
        <p:grpSpPr bwMode="auto">
          <a:xfrm>
            <a:off x="5264150" y="920750"/>
            <a:ext cx="3629025" cy="2662238"/>
            <a:chOff x="3316" y="580"/>
            <a:chExt cx="2286" cy="1677"/>
          </a:xfrm>
        </p:grpSpPr>
        <p:grpSp>
          <p:nvGrpSpPr>
            <p:cNvPr id="34" name="Group 74"/>
            <p:cNvGrpSpPr>
              <a:grpSpLocks/>
            </p:cNvGrpSpPr>
            <p:nvPr/>
          </p:nvGrpSpPr>
          <p:grpSpPr bwMode="auto">
            <a:xfrm>
              <a:off x="3320" y="597"/>
              <a:ext cx="2244" cy="1602"/>
              <a:chOff x="384" y="829"/>
              <a:chExt cx="2376" cy="1695"/>
            </a:xfrm>
          </p:grpSpPr>
          <p:grpSp>
            <p:nvGrpSpPr>
              <p:cNvPr id="54" name="Group 75"/>
              <p:cNvGrpSpPr>
                <a:grpSpLocks/>
              </p:cNvGrpSpPr>
              <p:nvPr/>
            </p:nvGrpSpPr>
            <p:grpSpPr bwMode="auto">
              <a:xfrm>
                <a:off x="400" y="844"/>
                <a:ext cx="2356" cy="1672"/>
                <a:chOff x="1000" y="744"/>
                <a:chExt cx="3067" cy="2178"/>
              </a:xfrm>
            </p:grpSpPr>
            <p:sp>
              <p:nvSpPr>
                <p:cNvPr id="58" name="Freeform 76"/>
                <p:cNvSpPr>
                  <a:spLocks/>
                </p:cNvSpPr>
                <p:nvPr/>
              </p:nvSpPr>
              <p:spPr bwMode="auto">
                <a:xfrm>
                  <a:off x="1000" y="2293"/>
                  <a:ext cx="3067" cy="629"/>
                </a:xfrm>
                <a:custGeom>
                  <a:avLst/>
                  <a:gdLst>
                    <a:gd name="T0" fmla="*/ 989 w 3067"/>
                    <a:gd name="T1" fmla="*/ 629 h 629"/>
                    <a:gd name="T2" fmla="*/ 3067 w 3067"/>
                    <a:gd name="T3" fmla="*/ 629 h 629"/>
                    <a:gd name="T4" fmla="*/ 1978 w 3067"/>
                    <a:gd name="T5" fmla="*/ 0 h 629"/>
                    <a:gd name="T6" fmla="*/ 0 w 3067"/>
                    <a:gd name="T7" fmla="*/ 0 h 629"/>
                    <a:gd name="T8" fmla="*/ 989 w 3067"/>
                    <a:gd name="T9" fmla="*/ 629 h 6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67"/>
                    <a:gd name="T16" fmla="*/ 0 h 629"/>
                    <a:gd name="T17" fmla="*/ 3067 w 3067"/>
                    <a:gd name="T18" fmla="*/ 629 h 6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67" h="629">
                      <a:moveTo>
                        <a:pt x="989" y="629"/>
                      </a:moveTo>
                      <a:lnTo>
                        <a:pt x="3067" y="629"/>
                      </a:lnTo>
                      <a:lnTo>
                        <a:pt x="1978" y="0"/>
                      </a:lnTo>
                      <a:lnTo>
                        <a:pt x="0" y="0"/>
                      </a:lnTo>
                      <a:lnTo>
                        <a:pt x="989" y="629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28575" cmpd="sng">
                  <a:solidFill>
                    <a:srgbClr val="CCEC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Rectangle 77"/>
                <p:cNvSpPr>
                  <a:spLocks noChangeArrowheads="1"/>
                </p:cNvSpPr>
                <p:nvPr/>
              </p:nvSpPr>
              <p:spPr bwMode="auto">
                <a:xfrm>
                  <a:off x="1000" y="744"/>
                  <a:ext cx="1934" cy="1534"/>
                </a:xfrm>
                <a:prstGeom prst="rect">
                  <a:avLst/>
                </a:prstGeom>
                <a:solidFill>
                  <a:srgbClr val="CCFFCC"/>
                </a:solidFill>
                <a:ln w="38100">
                  <a:solidFill>
                    <a:srgbClr val="CC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Freeform 78"/>
                <p:cNvSpPr>
                  <a:spLocks/>
                </p:cNvSpPr>
                <p:nvPr/>
              </p:nvSpPr>
              <p:spPr bwMode="auto">
                <a:xfrm>
                  <a:off x="2956" y="744"/>
                  <a:ext cx="1111" cy="2175"/>
                </a:xfrm>
                <a:custGeom>
                  <a:avLst/>
                  <a:gdLst>
                    <a:gd name="T0" fmla="*/ 0 w 1111"/>
                    <a:gd name="T1" fmla="*/ 0 h 2175"/>
                    <a:gd name="T2" fmla="*/ 0 w 1111"/>
                    <a:gd name="T3" fmla="*/ 1534 h 2175"/>
                    <a:gd name="T4" fmla="*/ 1111 w 1111"/>
                    <a:gd name="T5" fmla="*/ 2175 h 2175"/>
                    <a:gd name="T6" fmla="*/ 1111 w 1111"/>
                    <a:gd name="T7" fmla="*/ 589 h 2175"/>
                    <a:gd name="T8" fmla="*/ 0 w 1111"/>
                    <a:gd name="T9" fmla="*/ 0 h 21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1"/>
                    <a:gd name="T16" fmla="*/ 0 h 2175"/>
                    <a:gd name="T17" fmla="*/ 1111 w 1111"/>
                    <a:gd name="T18" fmla="*/ 2175 h 21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1" h="2175">
                      <a:moveTo>
                        <a:pt x="0" y="0"/>
                      </a:moveTo>
                      <a:lnTo>
                        <a:pt x="0" y="1534"/>
                      </a:lnTo>
                      <a:lnTo>
                        <a:pt x="1111" y="2175"/>
                      </a:lnTo>
                      <a:lnTo>
                        <a:pt x="1111" y="5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28575" cmpd="sng">
                  <a:solidFill>
                    <a:srgbClr val="FFFFCC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55" name="Line 79"/>
              <p:cNvSpPr>
                <a:spLocks noChangeShapeType="1"/>
              </p:cNvSpPr>
              <p:nvPr/>
            </p:nvSpPr>
            <p:spPr bwMode="auto">
              <a:xfrm>
                <a:off x="384" y="2033"/>
                <a:ext cx="1518" cy="0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Line 80"/>
              <p:cNvSpPr>
                <a:spLocks noChangeShapeType="1"/>
              </p:cNvSpPr>
              <p:nvPr/>
            </p:nvSpPr>
            <p:spPr bwMode="auto">
              <a:xfrm>
                <a:off x="1890" y="2027"/>
                <a:ext cx="870" cy="497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Line 81"/>
              <p:cNvSpPr>
                <a:spLocks noChangeShapeType="1"/>
              </p:cNvSpPr>
              <p:nvPr/>
            </p:nvSpPr>
            <p:spPr bwMode="auto">
              <a:xfrm flipV="1">
                <a:off x="1895" y="829"/>
                <a:ext cx="0" cy="1201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5" name="Line 84"/>
            <p:cNvSpPr>
              <a:spLocks noChangeShapeType="1"/>
            </p:cNvSpPr>
            <p:nvPr/>
          </p:nvSpPr>
          <p:spPr bwMode="auto">
            <a:xfrm>
              <a:off x="3906" y="709"/>
              <a:ext cx="0" cy="10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85"/>
            <p:cNvSpPr>
              <a:spLocks noChangeShapeType="1"/>
            </p:cNvSpPr>
            <p:nvPr/>
          </p:nvSpPr>
          <p:spPr bwMode="auto">
            <a:xfrm flipV="1">
              <a:off x="5039" y="1347"/>
              <a:ext cx="0" cy="5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87"/>
            <p:cNvSpPr>
              <a:spLocks noChangeShapeType="1"/>
            </p:cNvSpPr>
            <p:nvPr/>
          </p:nvSpPr>
          <p:spPr bwMode="auto">
            <a:xfrm>
              <a:off x="4196" y="1901"/>
              <a:ext cx="8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91"/>
            <p:cNvSpPr>
              <a:spLocks noChangeShapeType="1"/>
            </p:cNvSpPr>
            <p:nvPr/>
          </p:nvSpPr>
          <p:spPr bwMode="auto">
            <a:xfrm flipH="1" flipV="1">
              <a:off x="3891" y="1730"/>
              <a:ext cx="300" cy="17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93"/>
            <p:cNvSpPr>
              <a:spLocks noChangeShapeType="1"/>
            </p:cNvSpPr>
            <p:nvPr/>
          </p:nvSpPr>
          <p:spPr bwMode="auto">
            <a:xfrm>
              <a:off x="4190" y="1536"/>
              <a:ext cx="86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Text Box 94"/>
            <p:cNvSpPr txBox="1">
              <a:spLocks noChangeArrowheads="1"/>
            </p:cNvSpPr>
            <p:nvPr/>
          </p:nvSpPr>
          <p:spPr bwMode="auto">
            <a:xfrm>
              <a:off x="3316" y="58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V</a:t>
              </a:r>
            </a:p>
          </p:txBody>
        </p:sp>
        <p:sp>
          <p:nvSpPr>
            <p:cNvPr id="41" name="Text Box 95"/>
            <p:cNvSpPr txBox="1">
              <a:spLocks noChangeArrowheads="1"/>
            </p:cNvSpPr>
            <p:nvPr/>
          </p:nvSpPr>
          <p:spPr bwMode="auto">
            <a:xfrm>
              <a:off x="5294" y="971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</a:t>
              </a:r>
            </a:p>
          </p:txBody>
        </p:sp>
        <p:sp>
          <p:nvSpPr>
            <p:cNvPr id="42" name="Text Box 96"/>
            <p:cNvSpPr txBox="1">
              <a:spLocks noChangeArrowheads="1"/>
            </p:cNvSpPr>
            <p:nvPr/>
          </p:nvSpPr>
          <p:spPr bwMode="auto">
            <a:xfrm>
              <a:off x="3996" y="1969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</a:t>
              </a:r>
            </a:p>
          </p:txBody>
        </p:sp>
        <p:sp>
          <p:nvSpPr>
            <p:cNvPr id="43" name="Line 97"/>
            <p:cNvSpPr>
              <a:spLocks noChangeShapeType="1"/>
            </p:cNvSpPr>
            <p:nvPr/>
          </p:nvSpPr>
          <p:spPr bwMode="auto">
            <a:xfrm>
              <a:off x="3912" y="716"/>
              <a:ext cx="83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102"/>
            <p:cNvSpPr>
              <a:spLocks noChangeShapeType="1"/>
            </p:cNvSpPr>
            <p:nvPr/>
          </p:nvSpPr>
          <p:spPr bwMode="auto">
            <a:xfrm>
              <a:off x="3901" y="1367"/>
              <a:ext cx="85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155"/>
            <p:cNvSpPr>
              <a:spLocks noChangeShapeType="1"/>
            </p:cNvSpPr>
            <p:nvPr/>
          </p:nvSpPr>
          <p:spPr bwMode="auto">
            <a:xfrm>
              <a:off x="4188" y="858"/>
              <a:ext cx="0" cy="684"/>
            </a:xfrm>
            <a:prstGeom prst="line">
              <a:avLst/>
            </a:prstGeom>
            <a:noFill/>
            <a:ln w="7620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156"/>
            <p:cNvSpPr>
              <a:spLocks noChangeShapeType="1"/>
            </p:cNvSpPr>
            <p:nvPr/>
          </p:nvSpPr>
          <p:spPr bwMode="auto">
            <a:xfrm>
              <a:off x="4188" y="1536"/>
              <a:ext cx="0" cy="3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Oval 157"/>
            <p:cNvSpPr>
              <a:spLocks noChangeArrowheads="1"/>
            </p:cNvSpPr>
            <p:nvPr/>
          </p:nvSpPr>
          <p:spPr bwMode="auto">
            <a:xfrm>
              <a:off x="4140" y="1848"/>
              <a:ext cx="96" cy="96"/>
            </a:xfrm>
            <a:prstGeom prst="ellipse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158"/>
            <p:cNvSpPr>
              <a:spLocks noChangeShapeType="1"/>
            </p:cNvSpPr>
            <p:nvPr/>
          </p:nvSpPr>
          <p:spPr bwMode="auto">
            <a:xfrm flipH="1" flipV="1">
              <a:off x="3903" y="1371"/>
              <a:ext cx="288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159"/>
            <p:cNvSpPr>
              <a:spLocks noChangeShapeType="1"/>
            </p:cNvSpPr>
            <p:nvPr/>
          </p:nvSpPr>
          <p:spPr bwMode="auto">
            <a:xfrm flipH="1" flipV="1">
              <a:off x="3891" y="711"/>
              <a:ext cx="288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160"/>
            <p:cNvSpPr>
              <a:spLocks noChangeShapeType="1"/>
            </p:cNvSpPr>
            <p:nvPr/>
          </p:nvSpPr>
          <p:spPr bwMode="auto">
            <a:xfrm>
              <a:off x="4182" y="876"/>
              <a:ext cx="88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161"/>
            <p:cNvSpPr>
              <a:spLocks noChangeShapeType="1"/>
            </p:cNvSpPr>
            <p:nvPr/>
          </p:nvSpPr>
          <p:spPr bwMode="auto">
            <a:xfrm flipH="1" flipV="1">
              <a:off x="4737" y="711"/>
              <a:ext cx="294" cy="1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Line 162"/>
            <p:cNvSpPr>
              <a:spLocks noChangeShapeType="1"/>
            </p:cNvSpPr>
            <p:nvPr/>
          </p:nvSpPr>
          <p:spPr bwMode="auto">
            <a:xfrm>
              <a:off x="3906" y="708"/>
              <a:ext cx="0" cy="684"/>
            </a:xfrm>
            <a:prstGeom prst="line">
              <a:avLst/>
            </a:prstGeom>
            <a:noFill/>
            <a:ln w="571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Line 163"/>
            <p:cNvSpPr>
              <a:spLocks noChangeShapeType="1"/>
            </p:cNvSpPr>
            <p:nvPr/>
          </p:nvSpPr>
          <p:spPr bwMode="auto">
            <a:xfrm>
              <a:off x="5040" y="858"/>
              <a:ext cx="0" cy="684"/>
            </a:xfrm>
            <a:prstGeom prst="line">
              <a:avLst/>
            </a:prstGeom>
            <a:noFill/>
            <a:ln w="571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61" name="Group 173"/>
          <p:cNvGrpSpPr>
            <a:grpSpLocks/>
          </p:cNvGrpSpPr>
          <p:nvPr/>
        </p:nvGrpSpPr>
        <p:grpSpPr bwMode="auto">
          <a:xfrm>
            <a:off x="657225" y="3933825"/>
            <a:ext cx="3576638" cy="2557463"/>
            <a:chOff x="414" y="2478"/>
            <a:chExt cx="2253" cy="1611"/>
          </a:xfrm>
        </p:grpSpPr>
        <p:grpSp>
          <p:nvGrpSpPr>
            <p:cNvPr id="62" name="Group 108"/>
            <p:cNvGrpSpPr>
              <a:grpSpLocks/>
            </p:cNvGrpSpPr>
            <p:nvPr/>
          </p:nvGrpSpPr>
          <p:grpSpPr bwMode="auto">
            <a:xfrm>
              <a:off x="427" y="2501"/>
              <a:ext cx="2200" cy="1571"/>
              <a:chOff x="384" y="829"/>
              <a:chExt cx="2376" cy="1695"/>
            </a:xfrm>
          </p:grpSpPr>
          <p:grpSp>
            <p:nvGrpSpPr>
              <p:cNvPr id="83" name="Group 109"/>
              <p:cNvGrpSpPr>
                <a:grpSpLocks/>
              </p:cNvGrpSpPr>
              <p:nvPr/>
            </p:nvGrpSpPr>
            <p:grpSpPr bwMode="auto">
              <a:xfrm>
                <a:off x="400" y="844"/>
                <a:ext cx="2356" cy="1672"/>
                <a:chOff x="1000" y="744"/>
                <a:chExt cx="3067" cy="2178"/>
              </a:xfrm>
            </p:grpSpPr>
            <p:sp>
              <p:nvSpPr>
                <p:cNvPr id="87" name="Freeform 110"/>
                <p:cNvSpPr>
                  <a:spLocks/>
                </p:cNvSpPr>
                <p:nvPr/>
              </p:nvSpPr>
              <p:spPr bwMode="auto">
                <a:xfrm>
                  <a:off x="1000" y="2293"/>
                  <a:ext cx="3067" cy="629"/>
                </a:xfrm>
                <a:custGeom>
                  <a:avLst/>
                  <a:gdLst>
                    <a:gd name="T0" fmla="*/ 989 w 3067"/>
                    <a:gd name="T1" fmla="*/ 629 h 629"/>
                    <a:gd name="T2" fmla="*/ 3067 w 3067"/>
                    <a:gd name="T3" fmla="*/ 629 h 629"/>
                    <a:gd name="T4" fmla="*/ 1978 w 3067"/>
                    <a:gd name="T5" fmla="*/ 0 h 629"/>
                    <a:gd name="T6" fmla="*/ 0 w 3067"/>
                    <a:gd name="T7" fmla="*/ 0 h 629"/>
                    <a:gd name="T8" fmla="*/ 989 w 3067"/>
                    <a:gd name="T9" fmla="*/ 629 h 6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67"/>
                    <a:gd name="T16" fmla="*/ 0 h 629"/>
                    <a:gd name="T17" fmla="*/ 3067 w 3067"/>
                    <a:gd name="T18" fmla="*/ 629 h 6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67" h="629">
                      <a:moveTo>
                        <a:pt x="989" y="629"/>
                      </a:moveTo>
                      <a:lnTo>
                        <a:pt x="3067" y="629"/>
                      </a:lnTo>
                      <a:lnTo>
                        <a:pt x="1978" y="0"/>
                      </a:lnTo>
                      <a:lnTo>
                        <a:pt x="0" y="0"/>
                      </a:lnTo>
                      <a:lnTo>
                        <a:pt x="989" y="629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28575" cmpd="sng">
                  <a:solidFill>
                    <a:srgbClr val="CCEC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Rectangle 111"/>
                <p:cNvSpPr>
                  <a:spLocks noChangeArrowheads="1"/>
                </p:cNvSpPr>
                <p:nvPr/>
              </p:nvSpPr>
              <p:spPr bwMode="auto">
                <a:xfrm>
                  <a:off x="1000" y="744"/>
                  <a:ext cx="1934" cy="1534"/>
                </a:xfrm>
                <a:prstGeom prst="rect">
                  <a:avLst/>
                </a:prstGeom>
                <a:solidFill>
                  <a:srgbClr val="CCFFCC"/>
                </a:solidFill>
                <a:ln w="38100">
                  <a:solidFill>
                    <a:srgbClr val="CC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Freeform 112"/>
                <p:cNvSpPr>
                  <a:spLocks/>
                </p:cNvSpPr>
                <p:nvPr/>
              </p:nvSpPr>
              <p:spPr bwMode="auto">
                <a:xfrm>
                  <a:off x="2956" y="744"/>
                  <a:ext cx="1111" cy="2175"/>
                </a:xfrm>
                <a:custGeom>
                  <a:avLst/>
                  <a:gdLst>
                    <a:gd name="T0" fmla="*/ 0 w 1111"/>
                    <a:gd name="T1" fmla="*/ 0 h 2175"/>
                    <a:gd name="T2" fmla="*/ 0 w 1111"/>
                    <a:gd name="T3" fmla="*/ 1534 h 2175"/>
                    <a:gd name="T4" fmla="*/ 1111 w 1111"/>
                    <a:gd name="T5" fmla="*/ 2175 h 2175"/>
                    <a:gd name="T6" fmla="*/ 1111 w 1111"/>
                    <a:gd name="T7" fmla="*/ 589 h 2175"/>
                    <a:gd name="T8" fmla="*/ 0 w 1111"/>
                    <a:gd name="T9" fmla="*/ 0 h 21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1"/>
                    <a:gd name="T16" fmla="*/ 0 h 2175"/>
                    <a:gd name="T17" fmla="*/ 1111 w 1111"/>
                    <a:gd name="T18" fmla="*/ 2175 h 21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1" h="2175">
                      <a:moveTo>
                        <a:pt x="0" y="0"/>
                      </a:moveTo>
                      <a:lnTo>
                        <a:pt x="0" y="1534"/>
                      </a:lnTo>
                      <a:lnTo>
                        <a:pt x="1111" y="2175"/>
                      </a:lnTo>
                      <a:lnTo>
                        <a:pt x="1111" y="5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28575" cmpd="sng">
                  <a:solidFill>
                    <a:srgbClr val="FFFFCC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4" name="Line 113"/>
              <p:cNvSpPr>
                <a:spLocks noChangeShapeType="1"/>
              </p:cNvSpPr>
              <p:nvPr/>
            </p:nvSpPr>
            <p:spPr bwMode="auto">
              <a:xfrm>
                <a:off x="384" y="2033"/>
                <a:ext cx="1518" cy="0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" name="Line 114"/>
              <p:cNvSpPr>
                <a:spLocks noChangeShapeType="1"/>
              </p:cNvSpPr>
              <p:nvPr/>
            </p:nvSpPr>
            <p:spPr bwMode="auto">
              <a:xfrm>
                <a:off x="1890" y="2027"/>
                <a:ext cx="870" cy="497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6" name="Line 115"/>
              <p:cNvSpPr>
                <a:spLocks noChangeShapeType="1"/>
              </p:cNvSpPr>
              <p:nvPr/>
            </p:nvSpPr>
            <p:spPr bwMode="auto">
              <a:xfrm flipV="1">
                <a:off x="1895" y="829"/>
                <a:ext cx="0" cy="1201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63" name="Line 120"/>
            <p:cNvSpPr>
              <a:spLocks noChangeShapeType="1"/>
            </p:cNvSpPr>
            <p:nvPr/>
          </p:nvSpPr>
          <p:spPr bwMode="auto">
            <a:xfrm>
              <a:off x="1825" y="2895"/>
              <a:ext cx="410" cy="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Line 122"/>
            <p:cNvSpPr>
              <a:spLocks noChangeShapeType="1"/>
            </p:cNvSpPr>
            <p:nvPr/>
          </p:nvSpPr>
          <p:spPr bwMode="auto">
            <a:xfrm>
              <a:off x="1151" y="3133"/>
              <a:ext cx="0" cy="7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Line 123"/>
            <p:cNvSpPr>
              <a:spLocks noChangeShapeType="1"/>
            </p:cNvSpPr>
            <p:nvPr/>
          </p:nvSpPr>
          <p:spPr bwMode="auto">
            <a:xfrm>
              <a:off x="1158" y="3848"/>
              <a:ext cx="107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Line 124"/>
            <p:cNvSpPr>
              <a:spLocks noChangeShapeType="1"/>
            </p:cNvSpPr>
            <p:nvPr/>
          </p:nvSpPr>
          <p:spPr bwMode="auto">
            <a:xfrm>
              <a:off x="2233" y="3126"/>
              <a:ext cx="0" cy="7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Line 125"/>
            <p:cNvSpPr>
              <a:spLocks noChangeShapeType="1"/>
            </p:cNvSpPr>
            <p:nvPr/>
          </p:nvSpPr>
          <p:spPr bwMode="auto">
            <a:xfrm>
              <a:off x="753" y="3622"/>
              <a:ext cx="410" cy="2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Line 126"/>
            <p:cNvSpPr>
              <a:spLocks noChangeShapeType="1"/>
            </p:cNvSpPr>
            <p:nvPr/>
          </p:nvSpPr>
          <p:spPr bwMode="auto">
            <a:xfrm flipV="1">
              <a:off x="751" y="2898"/>
              <a:ext cx="0" cy="7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Line 129"/>
            <p:cNvSpPr>
              <a:spLocks noChangeShapeType="1"/>
            </p:cNvSpPr>
            <p:nvPr/>
          </p:nvSpPr>
          <p:spPr bwMode="auto">
            <a:xfrm>
              <a:off x="749" y="2900"/>
              <a:ext cx="420" cy="2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132"/>
            <p:cNvSpPr>
              <a:spLocks noChangeShapeType="1"/>
            </p:cNvSpPr>
            <p:nvPr/>
          </p:nvSpPr>
          <p:spPr bwMode="auto">
            <a:xfrm>
              <a:off x="1479" y="3130"/>
              <a:ext cx="7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Text Box 135"/>
            <p:cNvSpPr txBox="1">
              <a:spLocks noChangeArrowheads="1"/>
            </p:cNvSpPr>
            <p:nvPr/>
          </p:nvSpPr>
          <p:spPr bwMode="auto">
            <a:xfrm>
              <a:off x="414" y="247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V</a:t>
              </a:r>
            </a:p>
          </p:txBody>
        </p:sp>
        <p:sp>
          <p:nvSpPr>
            <p:cNvPr id="72" name="Text Box 136"/>
            <p:cNvSpPr txBox="1">
              <a:spLocks noChangeArrowheads="1"/>
            </p:cNvSpPr>
            <p:nvPr/>
          </p:nvSpPr>
          <p:spPr bwMode="auto">
            <a:xfrm>
              <a:off x="2359" y="2861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</a:t>
              </a:r>
            </a:p>
          </p:txBody>
        </p:sp>
        <p:sp>
          <p:nvSpPr>
            <p:cNvPr id="73" name="Text Box 137"/>
            <p:cNvSpPr txBox="1">
              <a:spLocks noChangeArrowheads="1"/>
            </p:cNvSpPr>
            <p:nvPr/>
          </p:nvSpPr>
          <p:spPr bwMode="auto">
            <a:xfrm>
              <a:off x="1047" y="3801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</a:t>
              </a:r>
            </a:p>
          </p:txBody>
        </p:sp>
        <p:sp>
          <p:nvSpPr>
            <p:cNvPr id="74" name="Line 138"/>
            <p:cNvSpPr>
              <a:spLocks noChangeShapeType="1"/>
            </p:cNvSpPr>
            <p:nvPr/>
          </p:nvSpPr>
          <p:spPr bwMode="auto">
            <a:xfrm>
              <a:off x="755" y="2900"/>
              <a:ext cx="106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Line 165"/>
            <p:cNvSpPr>
              <a:spLocks noChangeShapeType="1"/>
            </p:cNvSpPr>
            <p:nvPr/>
          </p:nvSpPr>
          <p:spPr bwMode="auto">
            <a:xfrm>
              <a:off x="1146" y="3132"/>
              <a:ext cx="744" cy="0"/>
            </a:xfrm>
            <a:prstGeom prst="line">
              <a:avLst/>
            </a:prstGeom>
            <a:noFill/>
            <a:ln w="7620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Line 166"/>
            <p:cNvSpPr>
              <a:spLocks noChangeShapeType="1"/>
            </p:cNvSpPr>
            <p:nvPr/>
          </p:nvSpPr>
          <p:spPr bwMode="auto">
            <a:xfrm>
              <a:off x="1479" y="2896"/>
              <a:ext cx="410" cy="2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" name="Line 167"/>
            <p:cNvSpPr>
              <a:spLocks noChangeShapeType="1"/>
            </p:cNvSpPr>
            <p:nvPr/>
          </p:nvSpPr>
          <p:spPr bwMode="auto">
            <a:xfrm>
              <a:off x="1146" y="3852"/>
              <a:ext cx="744" cy="0"/>
            </a:xfrm>
            <a:prstGeom prst="line">
              <a:avLst/>
            </a:prstGeom>
            <a:noFill/>
            <a:ln w="571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Line 168"/>
            <p:cNvSpPr>
              <a:spLocks noChangeShapeType="1"/>
            </p:cNvSpPr>
            <p:nvPr/>
          </p:nvSpPr>
          <p:spPr bwMode="auto">
            <a:xfrm>
              <a:off x="750" y="2898"/>
              <a:ext cx="744" cy="0"/>
            </a:xfrm>
            <a:prstGeom prst="line">
              <a:avLst/>
            </a:prstGeom>
            <a:noFill/>
            <a:ln w="571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Line 169"/>
            <p:cNvSpPr>
              <a:spLocks noChangeShapeType="1"/>
            </p:cNvSpPr>
            <p:nvPr/>
          </p:nvSpPr>
          <p:spPr bwMode="auto">
            <a:xfrm flipV="1">
              <a:off x="1878" y="3126"/>
              <a:ext cx="0" cy="7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" name="Line 170"/>
            <p:cNvSpPr>
              <a:spLocks noChangeShapeType="1"/>
            </p:cNvSpPr>
            <p:nvPr/>
          </p:nvSpPr>
          <p:spPr bwMode="auto">
            <a:xfrm>
              <a:off x="1488" y="2892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Line 171"/>
            <p:cNvSpPr>
              <a:spLocks noChangeShapeType="1"/>
            </p:cNvSpPr>
            <p:nvPr/>
          </p:nvSpPr>
          <p:spPr bwMode="auto">
            <a:xfrm>
              <a:off x="1485" y="3616"/>
              <a:ext cx="410" cy="2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Oval 172"/>
            <p:cNvSpPr>
              <a:spLocks noChangeArrowheads="1"/>
            </p:cNvSpPr>
            <p:nvPr/>
          </p:nvSpPr>
          <p:spPr bwMode="auto">
            <a:xfrm>
              <a:off x="2184" y="3084"/>
              <a:ext cx="90" cy="90"/>
            </a:xfrm>
            <a:prstGeom prst="ellipse">
              <a:avLst/>
            </a:prstGeom>
            <a:gradFill rotWithShape="0">
              <a:gsLst>
                <a:gs pos="0">
                  <a:srgbClr val="66CCFF"/>
                </a:gs>
                <a:gs pos="100000">
                  <a:srgbClr val="2F5E76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0" name="AutoShape 142" descr="蓝色砂纸"/>
          <p:cNvSpPr>
            <a:spLocks noChangeArrowheads="1"/>
          </p:cNvSpPr>
          <p:nvPr/>
        </p:nvSpPr>
        <p:spPr bwMode="auto">
          <a:xfrm>
            <a:off x="7185025" y="3694113"/>
            <a:ext cx="1271588" cy="739775"/>
          </a:xfrm>
          <a:prstGeom prst="wedgeRoundRectCallout">
            <a:avLst>
              <a:gd name="adj1" fmla="val -82958"/>
              <a:gd name="adj2" fmla="val -131329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91" name="Text Box 145"/>
          <p:cNvSpPr txBox="1">
            <a:spLocks noChangeArrowheads="1"/>
          </p:cNvSpPr>
          <p:nvPr/>
        </p:nvSpPr>
        <p:spPr bwMode="auto">
          <a:xfrm>
            <a:off x="7437438" y="3617913"/>
            <a:ext cx="695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333399"/>
                </a:solidFill>
                <a:sym typeface="Symbol" pitchFamily="18" charset="2"/>
              </a:rPr>
              <a:t></a:t>
            </a:r>
            <a:r>
              <a:rPr lang="en-US" altLang="zh-CN" sz="2800" b="1">
                <a:solidFill>
                  <a:srgbClr val="333399"/>
                </a:solidFill>
              </a:rPr>
              <a:t>H</a:t>
            </a:r>
          </a:p>
        </p:txBody>
      </p:sp>
      <p:sp>
        <p:nvSpPr>
          <p:cNvPr id="92" name="Rectangle 144"/>
          <p:cNvSpPr>
            <a:spLocks noChangeArrowheads="1"/>
          </p:cNvSpPr>
          <p:nvPr/>
        </p:nvSpPr>
        <p:spPr bwMode="auto">
          <a:xfrm>
            <a:off x="7192963" y="3948113"/>
            <a:ext cx="1260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3399"/>
                </a:solidFill>
              </a:rPr>
              <a:t>铅垂线</a:t>
            </a:r>
          </a:p>
        </p:txBody>
      </p:sp>
      <p:sp>
        <p:nvSpPr>
          <p:cNvPr id="93" name="AutoShape 139" descr="蓝色砂纸"/>
          <p:cNvSpPr>
            <a:spLocks noChangeArrowheads="1"/>
          </p:cNvSpPr>
          <p:nvPr/>
        </p:nvSpPr>
        <p:spPr bwMode="auto">
          <a:xfrm>
            <a:off x="4389438" y="3667125"/>
            <a:ext cx="1304925" cy="739775"/>
          </a:xfrm>
          <a:prstGeom prst="wedgeRoundRectCallout">
            <a:avLst>
              <a:gd name="adj1" fmla="val -136741"/>
              <a:gd name="adj2" fmla="val -116310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zh-CN" altLang="zh-CN" dirty="0"/>
          </a:p>
        </p:txBody>
      </p:sp>
      <p:sp>
        <p:nvSpPr>
          <p:cNvPr id="94" name="Rectangle 141"/>
          <p:cNvSpPr>
            <a:spLocks noChangeArrowheads="1"/>
          </p:cNvSpPr>
          <p:nvPr/>
        </p:nvSpPr>
        <p:spPr bwMode="auto">
          <a:xfrm>
            <a:off x="4440238" y="3906838"/>
            <a:ext cx="1260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3399"/>
                </a:solidFill>
              </a:rPr>
              <a:t>正垂线</a:t>
            </a:r>
          </a:p>
        </p:txBody>
      </p:sp>
      <p:sp>
        <p:nvSpPr>
          <p:cNvPr id="95" name="Text Box 140"/>
          <p:cNvSpPr txBox="1">
            <a:spLocks noChangeArrowheads="1"/>
          </p:cNvSpPr>
          <p:nvPr/>
        </p:nvSpPr>
        <p:spPr bwMode="auto">
          <a:xfrm>
            <a:off x="4635500" y="3589338"/>
            <a:ext cx="676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333399"/>
                </a:solidFill>
                <a:sym typeface="Symbol" pitchFamily="18" charset="2"/>
              </a:rPr>
              <a:t></a:t>
            </a:r>
            <a:r>
              <a:rPr lang="en-US" altLang="zh-CN" sz="2800" b="1" dirty="0">
                <a:solidFill>
                  <a:srgbClr val="333399"/>
                </a:solidFill>
              </a:rPr>
              <a:t>V</a:t>
            </a:r>
          </a:p>
        </p:txBody>
      </p:sp>
      <p:sp>
        <p:nvSpPr>
          <p:cNvPr id="96" name="AutoShape 143" descr="蓝色砂纸"/>
          <p:cNvSpPr>
            <a:spLocks noChangeArrowheads="1"/>
          </p:cNvSpPr>
          <p:nvPr/>
        </p:nvSpPr>
        <p:spPr bwMode="auto">
          <a:xfrm>
            <a:off x="4835525" y="5734050"/>
            <a:ext cx="1325563" cy="774700"/>
          </a:xfrm>
          <a:prstGeom prst="wedgeRoundRectCallout">
            <a:avLst>
              <a:gd name="adj1" fmla="val -130597"/>
              <a:gd name="adj2" fmla="val -84019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97" name="Text Box 146"/>
          <p:cNvSpPr txBox="1">
            <a:spLocks noChangeArrowheads="1"/>
          </p:cNvSpPr>
          <p:nvPr/>
        </p:nvSpPr>
        <p:spPr bwMode="auto">
          <a:xfrm>
            <a:off x="5106988" y="5664200"/>
            <a:ext cx="774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333399"/>
                </a:solidFill>
                <a:sym typeface="Symbol" pitchFamily="18" charset="2"/>
              </a:rPr>
              <a:t></a:t>
            </a:r>
            <a:r>
              <a:rPr lang="en-US" altLang="zh-CN" sz="2800" b="1">
                <a:solidFill>
                  <a:srgbClr val="333399"/>
                </a:solidFill>
              </a:rPr>
              <a:t>W</a:t>
            </a:r>
          </a:p>
        </p:txBody>
      </p:sp>
      <p:sp>
        <p:nvSpPr>
          <p:cNvPr id="98" name="Rectangle 147"/>
          <p:cNvSpPr>
            <a:spLocks noChangeArrowheads="1"/>
          </p:cNvSpPr>
          <p:nvPr/>
        </p:nvSpPr>
        <p:spPr bwMode="auto">
          <a:xfrm>
            <a:off x="4878388" y="5981700"/>
            <a:ext cx="1260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99"/>
                </a:solidFill>
              </a:rPr>
              <a:t>侧垂线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"/>
                                        <p:tgtEl>
                                          <p:spTgt spid="9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"/>
                                        <p:tgtEl>
                                          <p:spTgt spid="9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"/>
                                        <p:tgtEl>
                                          <p:spTgt spid="9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75"/>
                                        <p:tgtEl>
                                          <p:spTgt spid="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75"/>
                                        <p:tgtEl>
                                          <p:spTgt spid="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90" grpId="0" animBg="1" autoUpdateAnimBg="0"/>
      <p:bldP spid="91" grpId="0" build="p" autoUpdateAnimBg="0"/>
      <p:bldP spid="92" grpId="0" build="p" autoUpdateAnimBg="0"/>
      <p:bldP spid="93" grpId="0" animBg="1" autoUpdateAnimBg="0"/>
      <p:bldP spid="94" grpId="0" build="p" autoUpdateAnimBg="0"/>
      <p:bldP spid="95" grpId="0" build="p" autoUpdateAnimBg="0"/>
      <p:bldP spid="96" grpId="0" animBg="1" autoUpdateAnimBg="0"/>
      <p:bldP spid="97" grpId="0" build="p" autoUpdateAnimBg="0"/>
      <p:bldP spid="98" grpId="0" build="p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11560" y="908720"/>
            <a:ext cx="4182690" cy="4252342"/>
            <a:chOff x="96" y="396"/>
            <a:chExt cx="2688" cy="272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96" y="449"/>
              <a:ext cx="2578" cy="2671"/>
              <a:chOff x="384" y="624"/>
              <a:chExt cx="2112" cy="2256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auto">
              <a:xfrm>
                <a:off x="384" y="624"/>
                <a:ext cx="2112" cy="22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40"/>
                  </a:cxn>
                  <a:cxn ang="0">
                    <a:pos x="816" y="2256"/>
                  </a:cxn>
                  <a:cxn ang="0">
                    <a:pos x="2112" y="2256"/>
                  </a:cxn>
                  <a:cxn ang="0">
                    <a:pos x="2112" y="816"/>
                  </a:cxn>
                  <a:cxn ang="0">
                    <a:pos x="1296" y="0"/>
                  </a:cxn>
                  <a:cxn ang="0">
                    <a:pos x="0" y="0"/>
                  </a:cxn>
                </a:cxnLst>
                <a:rect l="0" t="0" r="r" b="b"/>
                <a:pathLst>
                  <a:path w="2112" h="2256">
                    <a:moveTo>
                      <a:pt x="0" y="0"/>
                    </a:moveTo>
                    <a:lnTo>
                      <a:pt x="0" y="1440"/>
                    </a:lnTo>
                    <a:lnTo>
                      <a:pt x="816" y="2256"/>
                    </a:lnTo>
                    <a:lnTo>
                      <a:pt x="2112" y="2256"/>
                    </a:lnTo>
                    <a:lnTo>
                      <a:pt x="2112" y="816"/>
                    </a:lnTo>
                    <a:lnTo>
                      <a:pt x="12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9" name="Line 5"/>
              <p:cNvSpPr>
                <a:spLocks noChangeShapeType="1"/>
              </p:cNvSpPr>
              <p:nvPr/>
            </p:nvSpPr>
            <p:spPr bwMode="auto">
              <a:xfrm>
                <a:off x="384" y="2064"/>
                <a:ext cx="1296" cy="1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 flipH="1" flipV="1">
                <a:off x="1680" y="2064"/>
                <a:ext cx="816" cy="816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Line 7"/>
              <p:cNvSpPr>
                <a:spLocks noChangeShapeType="1"/>
              </p:cNvSpPr>
              <p:nvPr/>
            </p:nvSpPr>
            <p:spPr bwMode="auto">
              <a:xfrm>
                <a:off x="1680" y="624"/>
                <a:ext cx="1" cy="144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4" name="Text Box 8"/>
            <p:cNvSpPr txBox="1">
              <a:spLocks noChangeArrowheads="1"/>
            </p:cNvSpPr>
            <p:nvPr/>
          </p:nvSpPr>
          <p:spPr bwMode="auto">
            <a:xfrm>
              <a:off x="1411" y="1927"/>
              <a:ext cx="410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144" y="1874"/>
              <a:ext cx="302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X</a:t>
              </a: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1440" y="396"/>
              <a:ext cx="579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Z</a:t>
              </a:r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2416" y="2740"/>
              <a:ext cx="368" cy="2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Y</a:t>
              </a:r>
            </a:p>
          </p:txBody>
        </p:sp>
      </p:grpSp>
      <p:grpSp>
        <p:nvGrpSpPr>
          <p:cNvPr id="12" name="Group 29"/>
          <p:cNvGrpSpPr>
            <a:grpSpLocks/>
          </p:cNvGrpSpPr>
          <p:nvPr/>
        </p:nvGrpSpPr>
        <p:grpSpPr bwMode="auto">
          <a:xfrm>
            <a:off x="5146675" y="782737"/>
            <a:ext cx="3997325" cy="4103688"/>
            <a:chOff x="3006" y="362"/>
            <a:chExt cx="2518" cy="2585"/>
          </a:xfrm>
        </p:grpSpPr>
        <p:sp>
          <p:nvSpPr>
            <p:cNvPr id="13" name="Text Box 30"/>
            <p:cNvSpPr txBox="1">
              <a:spLocks noChangeArrowheads="1"/>
            </p:cNvSpPr>
            <p:nvPr/>
          </p:nvSpPr>
          <p:spPr bwMode="auto">
            <a:xfrm>
              <a:off x="4168" y="362"/>
              <a:ext cx="39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Z</a:t>
              </a:r>
            </a:p>
          </p:txBody>
        </p:sp>
        <p:sp>
          <p:nvSpPr>
            <p:cNvPr id="14" name="Line 31"/>
            <p:cNvSpPr>
              <a:spLocks noChangeShapeType="1"/>
            </p:cNvSpPr>
            <p:nvPr/>
          </p:nvSpPr>
          <p:spPr bwMode="auto">
            <a:xfrm flipH="1">
              <a:off x="3042" y="1941"/>
              <a:ext cx="22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5" name="Text Box 32"/>
            <p:cNvSpPr txBox="1">
              <a:spLocks noChangeArrowheads="1"/>
            </p:cNvSpPr>
            <p:nvPr/>
          </p:nvSpPr>
          <p:spPr bwMode="auto">
            <a:xfrm>
              <a:off x="3072" y="1200"/>
              <a:ext cx="54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r>
                <a:rPr kumimoji="1" lang="en-US" altLang="zh-CN" sz="2400" b="1" i="1"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16" name="Line 33"/>
            <p:cNvSpPr>
              <a:spLocks noChangeShapeType="1"/>
            </p:cNvSpPr>
            <p:nvPr/>
          </p:nvSpPr>
          <p:spPr bwMode="auto">
            <a:xfrm flipV="1">
              <a:off x="3384" y="1419"/>
              <a:ext cx="0" cy="12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7" name="Line 34"/>
            <p:cNvSpPr>
              <a:spLocks noChangeShapeType="1"/>
            </p:cNvSpPr>
            <p:nvPr/>
          </p:nvSpPr>
          <p:spPr bwMode="auto">
            <a:xfrm flipV="1">
              <a:off x="4206" y="528"/>
              <a:ext cx="0" cy="23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8" name="Line 35"/>
            <p:cNvSpPr>
              <a:spLocks noChangeShapeType="1"/>
            </p:cNvSpPr>
            <p:nvPr/>
          </p:nvSpPr>
          <p:spPr bwMode="auto">
            <a:xfrm>
              <a:off x="4206" y="1941"/>
              <a:ext cx="786" cy="7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9" name="Text Box 36"/>
            <p:cNvSpPr txBox="1">
              <a:spLocks noChangeArrowheads="1"/>
            </p:cNvSpPr>
            <p:nvPr/>
          </p:nvSpPr>
          <p:spPr bwMode="auto">
            <a:xfrm>
              <a:off x="3006" y="1711"/>
              <a:ext cx="31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X</a:t>
              </a:r>
            </a:p>
          </p:txBody>
        </p:sp>
        <p:sp>
          <p:nvSpPr>
            <p:cNvPr id="20" name="Text Box 37"/>
            <p:cNvSpPr txBox="1">
              <a:spLocks noChangeArrowheads="1"/>
            </p:cNvSpPr>
            <p:nvPr/>
          </p:nvSpPr>
          <p:spPr bwMode="auto">
            <a:xfrm>
              <a:off x="3120" y="480"/>
              <a:ext cx="54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r>
                <a:rPr kumimoji="1" lang="en-US" altLang="zh-CN" sz="2400" b="1" i="1"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21" name="Text Box 38"/>
            <p:cNvSpPr txBox="1">
              <a:spLocks noChangeArrowheads="1"/>
            </p:cNvSpPr>
            <p:nvPr/>
          </p:nvSpPr>
          <p:spPr bwMode="auto">
            <a:xfrm>
              <a:off x="4896" y="1200"/>
              <a:ext cx="628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2" name="Text Box 39"/>
            <p:cNvSpPr txBox="1">
              <a:spLocks noChangeArrowheads="1"/>
            </p:cNvSpPr>
            <p:nvPr/>
          </p:nvSpPr>
          <p:spPr bwMode="auto">
            <a:xfrm>
              <a:off x="3206" y="2645"/>
              <a:ext cx="66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a(b)</a:t>
              </a:r>
            </a:p>
          </p:txBody>
        </p:sp>
        <p:sp>
          <p:nvSpPr>
            <p:cNvPr id="23" name="Text Box 40"/>
            <p:cNvSpPr txBox="1">
              <a:spLocks noChangeArrowheads="1"/>
            </p:cNvSpPr>
            <p:nvPr/>
          </p:nvSpPr>
          <p:spPr bwMode="auto">
            <a:xfrm>
              <a:off x="3948" y="1712"/>
              <a:ext cx="30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24" name="Text Box 41"/>
            <p:cNvSpPr txBox="1">
              <a:spLocks noChangeArrowheads="1"/>
            </p:cNvSpPr>
            <p:nvPr/>
          </p:nvSpPr>
          <p:spPr bwMode="auto">
            <a:xfrm>
              <a:off x="4170" y="2659"/>
              <a:ext cx="4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Y</a:t>
              </a:r>
              <a:r>
                <a:rPr kumimoji="1" lang="en-US" altLang="zh-CN" sz="2400" b="1" i="1" baseline="-25000">
                  <a:latin typeface="Times New Roman" pitchFamily="18" charset="0"/>
                </a:rPr>
                <a:t>H</a:t>
              </a:r>
            </a:p>
          </p:txBody>
        </p:sp>
        <p:sp>
          <p:nvSpPr>
            <p:cNvPr id="25" name="Text Box 42"/>
            <p:cNvSpPr txBox="1">
              <a:spLocks noChangeArrowheads="1"/>
            </p:cNvSpPr>
            <p:nvPr/>
          </p:nvSpPr>
          <p:spPr bwMode="auto">
            <a:xfrm>
              <a:off x="5037" y="1709"/>
              <a:ext cx="47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Y</a:t>
              </a:r>
              <a:r>
                <a:rPr kumimoji="1" lang="en-US" altLang="zh-CN" sz="2400" b="1" i="1" baseline="-25000">
                  <a:latin typeface="Times New Roman" pitchFamily="18" charset="0"/>
                </a:rPr>
                <a:t>W</a:t>
              </a:r>
            </a:p>
          </p:txBody>
        </p:sp>
        <p:sp>
          <p:nvSpPr>
            <p:cNvPr id="26" name="Line 43"/>
            <p:cNvSpPr>
              <a:spLocks noChangeShapeType="1"/>
            </p:cNvSpPr>
            <p:nvPr/>
          </p:nvSpPr>
          <p:spPr bwMode="auto">
            <a:xfrm>
              <a:off x="3384" y="1419"/>
              <a:ext cx="15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7" name="Line 44"/>
            <p:cNvSpPr>
              <a:spLocks noChangeShapeType="1"/>
            </p:cNvSpPr>
            <p:nvPr/>
          </p:nvSpPr>
          <p:spPr bwMode="auto">
            <a:xfrm flipV="1">
              <a:off x="3384" y="701"/>
              <a:ext cx="0" cy="718"/>
            </a:xfrm>
            <a:prstGeom prst="line">
              <a:avLst/>
            </a:prstGeom>
            <a:noFill/>
            <a:ln w="762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8" name="Line 45"/>
            <p:cNvSpPr>
              <a:spLocks noChangeShapeType="1"/>
            </p:cNvSpPr>
            <p:nvPr/>
          </p:nvSpPr>
          <p:spPr bwMode="auto">
            <a:xfrm flipH="1">
              <a:off x="3360" y="2640"/>
              <a:ext cx="15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9" name="Line 46"/>
            <p:cNvSpPr>
              <a:spLocks noChangeShapeType="1"/>
            </p:cNvSpPr>
            <p:nvPr/>
          </p:nvSpPr>
          <p:spPr bwMode="auto">
            <a:xfrm flipH="1">
              <a:off x="3384" y="701"/>
              <a:ext cx="15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0" name="Line 47"/>
            <p:cNvSpPr>
              <a:spLocks noChangeShapeType="1"/>
            </p:cNvSpPr>
            <p:nvPr/>
          </p:nvSpPr>
          <p:spPr bwMode="auto">
            <a:xfrm flipV="1">
              <a:off x="4896" y="1392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1" name="Freeform 48"/>
            <p:cNvSpPr>
              <a:spLocks/>
            </p:cNvSpPr>
            <p:nvPr/>
          </p:nvSpPr>
          <p:spPr bwMode="auto">
            <a:xfrm>
              <a:off x="4909" y="691"/>
              <a:ext cx="1" cy="727"/>
            </a:xfrm>
            <a:custGeom>
              <a:avLst/>
              <a:gdLst/>
              <a:ahLst/>
              <a:cxnLst>
                <a:cxn ang="0">
                  <a:pos x="0" y="727"/>
                </a:cxn>
                <a:cxn ang="0">
                  <a:pos x="0" y="0"/>
                </a:cxn>
              </a:cxnLst>
              <a:rect l="0" t="0" r="r" b="b"/>
              <a:pathLst>
                <a:path w="1" h="727">
                  <a:moveTo>
                    <a:pt x="0" y="727"/>
                  </a:moveTo>
                  <a:lnTo>
                    <a:pt x="0" y="0"/>
                  </a:lnTo>
                </a:path>
              </a:pathLst>
            </a:custGeom>
            <a:noFill/>
            <a:ln w="762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2" name="Text Box 49"/>
            <p:cNvSpPr txBox="1">
              <a:spLocks noChangeArrowheads="1"/>
            </p:cNvSpPr>
            <p:nvPr/>
          </p:nvSpPr>
          <p:spPr bwMode="auto">
            <a:xfrm>
              <a:off x="4896" y="528"/>
              <a:ext cx="432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3" name="Oval 50"/>
            <p:cNvSpPr>
              <a:spLocks noChangeArrowheads="1"/>
            </p:cNvSpPr>
            <p:nvPr/>
          </p:nvSpPr>
          <p:spPr bwMode="auto">
            <a:xfrm>
              <a:off x="3340" y="2584"/>
              <a:ext cx="96" cy="96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34" name="Text Box 51"/>
          <p:cNvSpPr txBox="1">
            <a:spLocks noChangeArrowheads="1"/>
          </p:cNvSpPr>
          <p:nvPr/>
        </p:nvSpPr>
        <p:spPr bwMode="auto">
          <a:xfrm>
            <a:off x="1763688" y="5301208"/>
            <a:ext cx="5556250" cy="1346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投影特性：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1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 b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积聚 成一点</a:t>
            </a:r>
          </a:p>
          <a:p>
            <a:pPr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          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2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 b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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OX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 ;   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 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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OY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</a:t>
            </a:r>
            <a:endParaRPr kumimoji="1" lang="en-US" altLang="zh-CN" sz="2400" b="1" dirty="0">
              <a:latin typeface="Times New Roman" pitchFamily="18" charset="0"/>
              <a:ea typeface="楷体_GB2312" pitchFamily="49" charset="-122"/>
              <a:sym typeface="Math1" pitchFamily="2" charset="2"/>
            </a:endParaRPr>
          </a:p>
          <a:p>
            <a:pPr>
              <a:spcBef>
                <a:spcPct val="2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          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3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 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=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 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=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AB</a:t>
            </a:r>
          </a:p>
        </p:txBody>
      </p:sp>
      <p:sp>
        <p:nvSpPr>
          <p:cNvPr id="35" name="Rectangle 52"/>
          <p:cNvSpPr>
            <a:spLocks noChangeArrowheads="1"/>
          </p:cNvSpPr>
          <p:nvPr/>
        </p:nvSpPr>
        <p:spPr bwMode="auto">
          <a:xfrm>
            <a:off x="971600" y="0"/>
            <a:ext cx="7772400" cy="81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zh-CN" altLang="en-US" sz="2800" b="1" dirty="0">
                <a:solidFill>
                  <a:srgbClr val="D60093"/>
                </a:solidFill>
                <a:latin typeface="Times New Roman" pitchFamily="18" charset="0"/>
              </a:rPr>
              <a:t>铅垂线</a:t>
            </a:r>
            <a:r>
              <a:rPr kumimoji="1" lang="en-US" altLang="zh-CN" sz="2800" b="1" dirty="0">
                <a:latin typeface="Times New Roman" pitchFamily="18" charset="0"/>
              </a:rPr>
              <a:t>— </a:t>
            </a:r>
            <a:r>
              <a:rPr kumimoji="1" lang="zh-CN" altLang="en-US" sz="2800" b="1" dirty="0">
                <a:latin typeface="Times New Roman" pitchFamily="18" charset="0"/>
              </a:rPr>
              <a:t>垂直于水平投影面的直线</a:t>
            </a:r>
          </a:p>
        </p:txBody>
      </p:sp>
      <p:grpSp>
        <p:nvGrpSpPr>
          <p:cNvPr id="36" name="Group 53"/>
          <p:cNvGrpSpPr>
            <a:grpSpLocks/>
          </p:cNvGrpSpPr>
          <p:nvPr/>
        </p:nvGrpSpPr>
        <p:grpSpPr bwMode="auto">
          <a:xfrm>
            <a:off x="2355850" y="1943200"/>
            <a:ext cx="773113" cy="2684462"/>
            <a:chOff x="1248" y="1093"/>
            <a:chExt cx="487" cy="1691"/>
          </a:xfrm>
        </p:grpSpPr>
        <p:grpSp>
          <p:nvGrpSpPr>
            <p:cNvPr id="37" name="Group 54"/>
            <p:cNvGrpSpPr>
              <a:grpSpLocks/>
            </p:cNvGrpSpPr>
            <p:nvPr/>
          </p:nvGrpSpPr>
          <p:grpSpPr bwMode="auto">
            <a:xfrm>
              <a:off x="1248" y="1093"/>
              <a:ext cx="487" cy="1488"/>
              <a:chOff x="1248" y="1093"/>
              <a:chExt cx="487" cy="1488"/>
            </a:xfrm>
          </p:grpSpPr>
          <p:sp>
            <p:nvSpPr>
              <p:cNvPr id="39" name="Text Box 55"/>
              <p:cNvSpPr txBox="1">
                <a:spLocks noChangeArrowheads="1"/>
              </p:cNvSpPr>
              <p:nvPr/>
            </p:nvSpPr>
            <p:spPr bwMode="auto">
              <a:xfrm>
                <a:off x="1248" y="1093"/>
                <a:ext cx="42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40" name="Text Box 56"/>
              <p:cNvSpPr txBox="1">
                <a:spLocks noChangeArrowheads="1"/>
              </p:cNvSpPr>
              <p:nvPr/>
            </p:nvSpPr>
            <p:spPr bwMode="auto">
              <a:xfrm>
                <a:off x="1314" y="2293"/>
                <a:ext cx="42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41" name="Line 57"/>
              <p:cNvSpPr>
                <a:spLocks noChangeShapeType="1"/>
              </p:cNvSpPr>
              <p:nvPr/>
            </p:nvSpPr>
            <p:spPr bwMode="auto">
              <a:xfrm>
                <a:off x="1344" y="1344"/>
                <a:ext cx="0" cy="960"/>
              </a:xfrm>
              <a:prstGeom prst="line">
                <a:avLst/>
              </a:prstGeom>
              <a:noFill/>
              <a:ln w="76200">
                <a:solidFill>
                  <a:srgbClr val="FF33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38" name="Oval 58"/>
            <p:cNvSpPr>
              <a:spLocks noChangeArrowheads="1"/>
            </p:cNvSpPr>
            <p:nvPr/>
          </p:nvSpPr>
          <p:spPr bwMode="auto">
            <a:xfrm>
              <a:off x="1296" y="2688"/>
              <a:ext cx="96" cy="96"/>
            </a:xfrm>
            <a:prstGeom prst="ellipse">
              <a:avLst/>
            </a:prstGeom>
            <a:solidFill>
              <a:schemeClr val="accent2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42" name="Group 65"/>
          <p:cNvGrpSpPr>
            <a:grpSpLocks/>
          </p:cNvGrpSpPr>
          <p:nvPr/>
        </p:nvGrpSpPr>
        <p:grpSpPr bwMode="auto">
          <a:xfrm>
            <a:off x="1098550" y="1255812"/>
            <a:ext cx="3659188" cy="3771900"/>
            <a:chOff x="456" y="660"/>
            <a:chExt cx="2305" cy="2376"/>
          </a:xfrm>
        </p:grpSpPr>
        <p:grpSp>
          <p:nvGrpSpPr>
            <p:cNvPr id="43" name="Group 12"/>
            <p:cNvGrpSpPr>
              <a:grpSpLocks/>
            </p:cNvGrpSpPr>
            <p:nvPr/>
          </p:nvGrpSpPr>
          <p:grpSpPr bwMode="auto">
            <a:xfrm>
              <a:off x="456" y="660"/>
              <a:ext cx="2305" cy="2376"/>
              <a:chOff x="456" y="660"/>
              <a:chExt cx="2305" cy="2376"/>
            </a:xfrm>
          </p:grpSpPr>
          <p:sp>
            <p:nvSpPr>
              <p:cNvPr id="47" name="Text Box 13"/>
              <p:cNvSpPr txBox="1">
                <a:spLocks noChangeArrowheads="1"/>
              </p:cNvSpPr>
              <p:nvPr/>
            </p:nvSpPr>
            <p:spPr bwMode="auto">
              <a:xfrm>
                <a:off x="456" y="1500"/>
                <a:ext cx="42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</a:t>
                </a:r>
                <a:r>
                  <a:rPr kumimoji="1" lang="en-US" altLang="zh-CN" sz="2400" b="1" i="1">
                    <a:latin typeface="Times New Roman" pitchFamily="18" charset="0"/>
                  </a:rPr>
                  <a:t> </a:t>
                </a:r>
              </a:p>
            </p:txBody>
          </p:sp>
          <p:sp>
            <p:nvSpPr>
              <p:cNvPr id="48" name="Text Box 14"/>
              <p:cNvSpPr txBox="1">
                <a:spLocks noChangeArrowheads="1"/>
              </p:cNvSpPr>
              <p:nvPr/>
            </p:nvSpPr>
            <p:spPr bwMode="auto">
              <a:xfrm>
                <a:off x="1116" y="2748"/>
                <a:ext cx="67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a(b)</a:t>
                </a:r>
              </a:p>
            </p:txBody>
          </p:sp>
          <p:sp>
            <p:nvSpPr>
              <p:cNvPr id="49" name="Text Box 15"/>
              <p:cNvSpPr txBox="1">
                <a:spLocks noChangeArrowheads="1"/>
              </p:cNvSpPr>
              <p:nvPr/>
            </p:nvSpPr>
            <p:spPr bwMode="auto">
              <a:xfrm>
                <a:off x="468" y="660"/>
                <a:ext cx="42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</a:t>
                </a:r>
                <a:r>
                  <a:rPr kumimoji="1" lang="en-US" altLang="zh-CN" sz="2400" b="1" i="1">
                    <a:latin typeface="Times New Roman" pitchFamily="18" charset="0"/>
                  </a:rPr>
                  <a:t> </a:t>
                </a:r>
              </a:p>
            </p:txBody>
          </p:sp>
          <p:sp>
            <p:nvSpPr>
              <p:cNvPr id="50" name="Text Box 16"/>
              <p:cNvSpPr txBox="1">
                <a:spLocks noChangeArrowheads="1"/>
              </p:cNvSpPr>
              <p:nvPr/>
            </p:nvSpPr>
            <p:spPr bwMode="auto">
              <a:xfrm>
                <a:off x="2316" y="1236"/>
                <a:ext cx="42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</a:t>
                </a:r>
                <a:endParaRPr kumimoji="1" lang="en-US" altLang="zh-CN" sz="2400" b="1" i="1">
                  <a:latin typeface="Times New Roman" pitchFamily="18" charset="0"/>
                </a:endParaRPr>
              </a:p>
            </p:txBody>
          </p:sp>
          <p:sp>
            <p:nvSpPr>
              <p:cNvPr id="51" name="Text Box 17"/>
              <p:cNvSpPr txBox="1">
                <a:spLocks noChangeArrowheads="1"/>
              </p:cNvSpPr>
              <p:nvPr/>
            </p:nvSpPr>
            <p:spPr bwMode="auto">
              <a:xfrm>
                <a:off x="2340" y="2064"/>
                <a:ext cx="42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</a:t>
                </a:r>
                <a:endParaRPr kumimoji="1" lang="en-US" altLang="zh-CN" sz="2400" b="1" i="1">
                  <a:latin typeface="Times New Roman" pitchFamily="18" charset="0"/>
                </a:endParaRPr>
              </a:p>
            </p:txBody>
          </p:sp>
          <p:sp>
            <p:nvSpPr>
              <p:cNvPr id="52" name="Line 18"/>
              <p:cNvSpPr>
                <a:spLocks noChangeShapeType="1"/>
              </p:cNvSpPr>
              <p:nvPr/>
            </p:nvSpPr>
            <p:spPr bwMode="auto">
              <a:xfrm>
                <a:off x="2304" y="1344"/>
                <a:ext cx="0" cy="960"/>
              </a:xfrm>
              <a:prstGeom prst="line">
                <a:avLst/>
              </a:prstGeom>
              <a:noFill/>
              <a:ln w="76200">
                <a:solidFill>
                  <a:srgbClr val="D6009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3" name="Line 19"/>
              <p:cNvSpPr>
                <a:spLocks noChangeShapeType="1"/>
              </p:cNvSpPr>
              <p:nvPr/>
            </p:nvSpPr>
            <p:spPr bwMode="auto">
              <a:xfrm>
                <a:off x="2304" y="2304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4" name="Line 20"/>
              <p:cNvSpPr>
                <a:spLocks noChangeShapeType="1"/>
              </p:cNvSpPr>
              <p:nvPr/>
            </p:nvSpPr>
            <p:spPr bwMode="auto">
              <a:xfrm flipH="1">
                <a:off x="1344" y="2736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5" name="Line 21"/>
              <p:cNvSpPr>
                <a:spLocks noChangeShapeType="1"/>
              </p:cNvSpPr>
              <p:nvPr/>
            </p:nvSpPr>
            <p:spPr bwMode="auto">
              <a:xfrm>
                <a:off x="768" y="1728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6" name="Line 22"/>
              <p:cNvSpPr>
                <a:spLocks noChangeShapeType="1"/>
              </p:cNvSpPr>
              <p:nvPr/>
            </p:nvSpPr>
            <p:spPr bwMode="auto">
              <a:xfrm flipH="1">
                <a:off x="1344" y="1344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7" name="Line 23"/>
              <p:cNvSpPr>
                <a:spLocks noChangeShapeType="1"/>
              </p:cNvSpPr>
              <p:nvPr/>
            </p:nvSpPr>
            <p:spPr bwMode="auto">
              <a:xfrm>
                <a:off x="1344" y="2304"/>
                <a:ext cx="0" cy="43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8" name="Line 24"/>
              <p:cNvSpPr>
                <a:spLocks noChangeShapeType="1"/>
              </p:cNvSpPr>
              <p:nvPr/>
            </p:nvSpPr>
            <p:spPr bwMode="auto">
              <a:xfrm flipH="1">
                <a:off x="1344" y="2304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9" name="Line 25"/>
              <p:cNvSpPr>
                <a:spLocks noChangeShapeType="1"/>
              </p:cNvSpPr>
              <p:nvPr/>
            </p:nvSpPr>
            <p:spPr bwMode="auto">
              <a:xfrm>
                <a:off x="768" y="768"/>
                <a:ext cx="576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0" name="Line 26"/>
              <p:cNvSpPr>
                <a:spLocks noChangeShapeType="1"/>
              </p:cNvSpPr>
              <p:nvPr/>
            </p:nvSpPr>
            <p:spPr bwMode="auto">
              <a:xfrm flipH="1" flipV="1">
                <a:off x="768" y="1728"/>
                <a:ext cx="576" cy="57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1" name="Line 27"/>
              <p:cNvSpPr>
                <a:spLocks noChangeShapeType="1"/>
              </p:cNvSpPr>
              <p:nvPr/>
            </p:nvSpPr>
            <p:spPr bwMode="auto">
              <a:xfrm>
                <a:off x="768" y="768"/>
                <a:ext cx="0" cy="960"/>
              </a:xfrm>
              <a:prstGeom prst="line">
                <a:avLst/>
              </a:prstGeom>
              <a:noFill/>
              <a:ln w="76200">
                <a:solidFill>
                  <a:srgbClr val="D6009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2" name="Freeform 28"/>
              <p:cNvSpPr>
                <a:spLocks/>
              </p:cNvSpPr>
              <p:nvPr/>
            </p:nvSpPr>
            <p:spPr bwMode="auto">
              <a:xfrm>
                <a:off x="765" y="2154"/>
                <a:ext cx="579" cy="582"/>
              </a:xfrm>
              <a:custGeom>
                <a:avLst/>
                <a:gdLst/>
                <a:ahLst/>
                <a:cxnLst>
                  <a:cxn ang="0">
                    <a:pos x="579" y="582"/>
                  </a:cxn>
                  <a:cxn ang="0">
                    <a:pos x="0" y="0"/>
                  </a:cxn>
                </a:cxnLst>
                <a:rect l="0" t="0" r="r" b="b"/>
                <a:pathLst>
                  <a:path w="579" h="582">
                    <a:moveTo>
                      <a:pt x="579" y="582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grpSp>
          <p:nvGrpSpPr>
            <p:cNvPr id="44" name="Group 64"/>
            <p:cNvGrpSpPr>
              <a:grpSpLocks/>
            </p:cNvGrpSpPr>
            <p:nvPr/>
          </p:nvGrpSpPr>
          <p:grpSpPr bwMode="auto">
            <a:xfrm>
              <a:off x="768" y="768"/>
              <a:ext cx="1536" cy="588"/>
              <a:chOff x="768" y="768"/>
              <a:chExt cx="1536" cy="588"/>
            </a:xfrm>
          </p:grpSpPr>
          <p:sp>
            <p:nvSpPr>
              <p:cNvPr id="45" name="Line 62"/>
              <p:cNvSpPr>
                <a:spLocks noChangeShapeType="1"/>
              </p:cNvSpPr>
              <p:nvPr/>
            </p:nvSpPr>
            <p:spPr bwMode="auto">
              <a:xfrm>
                <a:off x="768" y="768"/>
                <a:ext cx="912" cy="0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en-US" b="1"/>
              </a:p>
            </p:txBody>
          </p:sp>
          <p:sp>
            <p:nvSpPr>
              <p:cNvPr id="46" name="Line 63"/>
              <p:cNvSpPr>
                <a:spLocks noChangeShapeType="1"/>
              </p:cNvSpPr>
              <p:nvPr/>
            </p:nvSpPr>
            <p:spPr bwMode="auto">
              <a:xfrm>
                <a:off x="1680" y="768"/>
                <a:ext cx="624" cy="588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endParaRPr lang="zh-CN" altLang="en-US" b="1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 autoUpdateAnimBg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62000" y="0"/>
            <a:ext cx="777240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zh-CN" altLang="en-US" sz="2800" b="1" dirty="0">
                <a:solidFill>
                  <a:srgbClr val="D60093"/>
                </a:solidFill>
                <a:latin typeface="Times New Roman" pitchFamily="18" charset="0"/>
              </a:rPr>
              <a:t>正垂线</a:t>
            </a:r>
            <a:r>
              <a:rPr kumimoji="1" lang="en-US" altLang="zh-CN" sz="2800" b="1" dirty="0">
                <a:latin typeface="Times New Roman" pitchFamily="18" charset="0"/>
              </a:rPr>
              <a:t>— </a:t>
            </a:r>
            <a:r>
              <a:rPr kumimoji="1" lang="zh-CN" altLang="en-US" sz="2800" b="1" dirty="0">
                <a:latin typeface="Times New Roman" pitchFamily="18" charset="0"/>
              </a:rPr>
              <a:t>垂直于正面投影面的直线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251520" y="836712"/>
            <a:ext cx="4168080" cy="4116288"/>
            <a:chOff x="96" y="396"/>
            <a:chExt cx="2688" cy="2724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96" y="449"/>
              <a:ext cx="2578" cy="2671"/>
              <a:chOff x="384" y="624"/>
              <a:chExt cx="2112" cy="2256"/>
            </a:xfrm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384" y="624"/>
                <a:ext cx="2112" cy="22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40"/>
                  </a:cxn>
                  <a:cxn ang="0">
                    <a:pos x="816" y="2256"/>
                  </a:cxn>
                  <a:cxn ang="0">
                    <a:pos x="2112" y="2256"/>
                  </a:cxn>
                  <a:cxn ang="0">
                    <a:pos x="2112" y="816"/>
                  </a:cxn>
                  <a:cxn ang="0">
                    <a:pos x="1296" y="0"/>
                  </a:cxn>
                  <a:cxn ang="0">
                    <a:pos x="0" y="0"/>
                  </a:cxn>
                </a:cxnLst>
                <a:rect l="0" t="0" r="r" b="b"/>
                <a:pathLst>
                  <a:path w="2112" h="2256">
                    <a:moveTo>
                      <a:pt x="0" y="0"/>
                    </a:moveTo>
                    <a:lnTo>
                      <a:pt x="0" y="1440"/>
                    </a:lnTo>
                    <a:lnTo>
                      <a:pt x="816" y="2256"/>
                    </a:lnTo>
                    <a:lnTo>
                      <a:pt x="2112" y="2256"/>
                    </a:lnTo>
                    <a:lnTo>
                      <a:pt x="2112" y="816"/>
                    </a:lnTo>
                    <a:lnTo>
                      <a:pt x="12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>
                <a:off x="384" y="2064"/>
                <a:ext cx="1296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Line 7"/>
              <p:cNvSpPr>
                <a:spLocks noChangeShapeType="1"/>
              </p:cNvSpPr>
              <p:nvPr/>
            </p:nvSpPr>
            <p:spPr bwMode="auto">
              <a:xfrm flipH="1" flipV="1">
                <a:off x="1680" y="2064"/>
                <a:ext cx="816" cy="8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2" name="Line 8"/>
              <p:cNvSpPr>
                <a:spLocks noChangeShapeType="1"/>
              </p:cNvSpPr>
              <p:nvPr/>
            </p:nvSpPr>
            <p:spPr bwMode="auto">
              <a:xfrm>
                <a:off x="1680" y="624"/>
                <a:ext cx="1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1411" y="1927"/>
              <a:ext cx="410" cy="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144" y="1874"/>
              <a:ext cx="302" cy="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X</a:t>
              </a:r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1440" y="396"/>
              <a:ext cx="579" cy="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Z</a:t>
              </a:r>
            </a:p>
          </p:txBody>
        </p:sp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2416" y="2740"/>
              <a:ext cx="368" cy="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Y</a:t>
              </a:r>
            </a:p>
          </p:txBody>
        </p:sp>
      </p:grpSp>
      <p:sp>
        <p:nvSpPr>
          <p:cNvPr id="13" name="Text Box 32"/>
          <p:cNvSpPr txBox="1">
            <a:spLocks noChangeArrowheads="1"/>
          </p:cNvSpPr>
          <p:nvPr/>
        </p:nvSpPr>
        <p:spPr bwMode="auto">
          <a:xfrm>
            <a:off x="1475656" y="5301208"/>
            <a:ext cx="5861050" cy="1346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投影特性：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1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积聚 成一点</a:t>
            </a:r>
          </a:p>
          <a:p>
            <a:pPr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           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2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ab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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OX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 ;   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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Z</a:t>
            </a:r>
            <a:endParaRPr kumimoji="1" lang="en-US" altLang="zh-CN" sz="2400" b="1" dirty="0">
              <a:latin typeface="Times New Roman" pitchFamily="18" charset="0"/>
              <a:ea typeface="楷体_GB2312" pitchFamily="49" charset="-122"/>
              <a:sym typeface="Math1" pitchFamily="2" charset="2"/>
            </a:endParaRPr>
          </a:p>
          <a:p>
            <a:pPr>
              <a:spcBef>
                <a:spcPct val="2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           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3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ab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=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=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AB</a:t>
            </a:r>
          </a:p>
        </p:txBody>
      </p:sp>
      <p:grpSp>
        <p:nvGrpSpPr>
          <p:cNvPr id="14" name="Group 33"/>
          <p:cNvGrpSpPr>
            <a:grpSpLocks/>
          </p:cNvGrpSpPr>
          <p:nvPr/>
        </p:nvGrpSpPr>
        <p:grpSpPr bwMode="auto">
          <a:xfrm>
            <a:off x="1428750" y="1714500"/>
            <a:ext cx="1849438" cy="1447800"/>
            <a:chOff x="900" y="1080"/>
            <a:chExt cx="1165" cy="912"/>
          </a:xfrm>
        </p:grpSpPr>
        <p:sp>
          <p:nvSpPr>
            <p:cNvPr id="15" name="Text Box 34"/>
            <p:cNvSpPr txBox="1">
              <a:spLocks noChangeArrowheads="1"/>
            </p:cNvSpPr>
            <p:nvPr/>
          </p:nvSpPr>
          <p:spPr bwMode="auto">
            <a:xfrm>
              <a:off x="900" y="1080"/>
              <a:ext cx="4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6" name="Text Box 35"/>
            <p:cNvSpPr txBox="1">
              <a:spLocks noChangeArrowheads="1"/>
            </p:cNvSpPr>
            <p:nvPr/>
          </p:nvSpPr>
          <p:spPr bwMode="auto">
            <a:xfrm>
              <a:off x="1344" y="1704"/>
              <a:ext cx="7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7" name="Line 36"/>
            <p:cNvSpPr>
              <a:spLocks noChangeShapeType="1"/>
            </p:cNvSpPr>
            <p:nvPr/>
          </p:nvSpPr>
          <p:spPr bwMode="auto">
            <a:xfrm>
              <a:off x="1008" y="1344"/>
              <a:ext cx="384" cy="384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18" name="Group 37"/>
          <p:cNvGrpSpPr>
            <a:grpSpLocks/>
          </p:cNvGrpSpPr>
          <p:nvPr/>
        </p:nvGrpSpPr>
        <p:grpSpPr bwMode="auto">
          <a:xfrm>
            <a:off x="5334000" y="739775"/>
            <a:ext cx="4132263" cy="4573588"/>
            <a:chOff x="3360" y="466"/>
            <a:chExt cx="2603" cy="2881"/>
          </a:xfrm>
        </p:grpSpPr>
        <p:sp>
          <p:nvSpPr>
            <p:cNvPr id="19" name="Text Box 38"/>
            <p:cNvSpPr txBox="1">
              <a:spLocks noChangeArrowheads="1"/>
            </p:cNvSpPr>
            <p:nvPr/>
          </p:nvSpPr>
          <p:spPr bwMode="auto">
            <a:xfrm>
              <a:off x="4298" y="466"/>
              <a:ext cx="38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z</a:t>
              </a:r>
            </a:p>
          </p:txBody>
        </p:sp>
        <p:sp>
          <p:nvSpPr>
            <p:cNvPr id="20" name="Line 39"/>
            <p:cNvSpPr>
              <a:spLocks noChangeShapeType="1"/>
            </p:cNvSpPr>
            <p:nvPr/>
          </p:nvSpPr>
          <p:spPr bwMode="auto">
            <a:xfrm flipH="1">
              <a:off x="3425" y="1913"/>
              <a:ext cx="224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1" name="Line 40"/>
            <p:cNvSpPr>
              <a:spLocks noChangeShapeType="1"/>
            </p:cNvSpPr>
            <p:nvPr/>
          </p:nvSpPr>
          <p:spPr bwMode="auto">
            <a:xfrm flipV="1">
              <a:off x="4335" y="560"/>
              <a:ext cx="0" cy="27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2" name="Line 41"/>
            <p:cNvSpPr>
              <a:spLocks noChangeShapeType="1"/>
            </p:cNvSpPr>
            <p:nvPr/>
          </p:nvSpPr>
          <p:spPr bwMode="auto">
            <a:xfrm>
              <a:off x="4335" y="1902"/>
              <a:ext cx="1125" cy="12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3" name="Text Box 42"/>
            <p:cNvSpPr txBox="1">
              <a:spLocks noChangeArrowheads="1"/>
            </p:cNvSpPr>
            <p:nvPr/>
          </p:nvSpPr>
          <p:spPr bwMode="auto">
            <a:xfrm>
              <a:off x="3369" y="1663"/>
              <a:ext cx="38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X</a:t>
              </a:r>
            </a:p>
          </p:txBody>
        </p:sp>
        <p:sp>
          <p:nvSpPr>
            <p:cNvPr id="24" name="Text Box 43"/>
            <p:cNvSpPr txBox="1">
              <a:spLocks noChangeArrowheads="1"/>
            </p:cNvSpPr>
            <p:nvPr/>
          </p:nvSpPr>
          <p:spPr bwMode="auto">
            <a:xfrm>
              <a:off x="3360" y="525"/>
              <a:ext cx="6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r>
                <a:rPr kumimoji="1" lang="en-US" altLang="zh-CN" sz="2400" b="1" i="1">
                  <a:latin typeface="Times New Roman" pitchFamily="18" charset="0"/>
                </a:rPr>
                <a:t> </a:t>
              </a:r>
            </a:p>
          </p:txBody>
        </p:sp>
        <p:sp>
          <p:nvSpPr>
            <p:cNvPr id="25" name="Text Box 44"/>
            <p:cNvSpPr txBox="1">
              <a:spLocks noChangeArrowheads="1"/>
            </p:cNvSpPr>
            <p:nvPr/>
          </p:nvSpPr>
          <p:spPr bwMode="auto">
            <a:xfrm>
              <a:off x="5262" y="593"/>
              <a:ext cx="7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6" name="Text Box 45"/>
            <p:cNvSpPr txBox="1">
              <a:spLocks noChangeArrowheads="1"/>
            </p:cNvSpPr>
            <p:nvPr/>
          </p:nvSpPr>
          <p:spPr bwMode="auto">
            <a:xfrm>
              <a:off x="3371" y="2157"/>
              <a:ext cx="2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27" name="Text Box 46"/>
            <p:cNvSpPr txBox="1">
              <a:spLocks noChangeArrowheads="1"/>
            </p:cNvSpPr>
            <p:nvPr/>
          </p:nvSpPr>
          <p:spPr bwMode="auto">
            <a:xfrm>
              <a:off x="4089" y="1673"/>
              <a:ext cx="47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28" name="Text Box 47"/>
            <p:cNvSpPr txBox="1">
              <a:spLocks noChangeArrowheads="1"/>
            </p:cNvSpPr>
            <p:nvPr/>
          </p:nvSpPr>
          <p:spPr bwMode="auto">
            <a:xfrm>
              <a:off x="4272" y="3059"/>
              <a:ext cx="5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Y</a:t>
              </a:r>
              <a:r>
                <a:rPr kumimoji="1" lang="en-US" altLang="zh-CN" sz="2400" b="1" i="1" baseline="-25000">
                  <a:latin typeface="Times New Roman" pitchFamily="18" charset="0"/>
                </a:rPr>
                <a:t>H</a:t>
              </a:r>
            </a:p>
          </p:txBody>
        </p:sp>
        <p:sp>
          <p:nvSpPr>
            <p:cNvPr id="29" name="Text Box 48"/>
            <p:cNvSpPr txBox="1">
              <a:spLocks noChangeArrowheads="1"/>
            </p:cNvSpPr>
            <p:nvPr/>
          </p:nvSpPr>
          <p:spPr bwMode="auto">
            <a:xfrm>
              <a:off x="5424" y="1670"/>
              <a:ext cx="5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Y</a:t>
              </a:r>
              <a:r>
                <a:rPr kumimoji="1" lang="en-US" altLang="zh-CN" sz="2400" b="1" i="1" baseline="-25000">
                  <a:latin typeface="Times New Roman" pitchFamily="18" charset="0"/>
                </a:rPr>
                <a:t>W</a:t>
              </a:r>
            </a:p>
          </p:txBody>
        </p:sp>
        <p:sp>
          <p:nvSpPr>
            <p:cNvPr id="30" name="Line 49"/>
            <p:cNvSpPr>
              <a:spLocks noChangeShapeType="1"/>
            </p:cNvSpPr>
            <p:nvPr/>
          </p:nvSpPr>
          <p:spPr bwMode="auto">
            <a:xfrm flipH="1">
              <a:off x="3639" y="854"/>
              <a:ext cx="12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1" name="Text Box 50"/>
            <p:cNvSpPr txBox="1">
              <a:spLocks noChangeArrowheads="1"/>
            </p:cNvSpPr>
            <p:nvPr/>
          </p:nvSpPr>
          <p:spPr bwMode="auto">
            <a:xfrm>
              <a:off x="4608" y="583"/>
              <a:ext cx="48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2" name="Line 51"/>
            <p:cNvSpPr>
              <a:spLocks noChangeShapeType="1"/>
            </p:cNvSpPr>
            <p:nvPr/>
          </p:nvSpPr>
          <p:spPr bwMode="auto">
            <a:xfrm>
              <a:off x="4764" y="854"/>
              <a:ext cx="642" cy="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3" name="Line 52"/>
            <p:cNvSpPr>
              <a:spLocks noChangeShapeType="1"/>
            </p:cNvSpPr>
            <p:nvPr/>
          </p:nvSpPr>
          <p:spPr bwMode="auto">
            <a:xfrm>
              <a:off x="5406" y="854"/>
              <a:ext cx="0" cy="2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4" name="Line 53"/>
            <p:cNvSpPr>
              <a:spLocks noChangeShapeType="1"/>
            </p:cNvSpPr>
            <p:nvPr/>
          </p:nvSpPr>
          <p:spPr bwMode="auto">
            <a:xfrm flipH="1">
              <a:off x="3639" y="3089"/>
              <a:ext cx="17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5" name="Line 54"/>
            <p:cNvSpPr>
              <a:spLocks noChangeShapeType="1"/>
            </p:cNvSpPr>
            <p:nvPr/>
          </p:nvSpPr>
          <p:spPr bwMode="auto">
            <a:xfrm flipV="1">
              <a:off x="3639" y="854"/>
              <a:ext cx="0" cy="15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6" name="Line 55"/>
            <p:cNvSpPr>
              <a:spLocks noChangeShapeType="1"/>
            </p:cNvSpPr>
            <p:nvPr/>
          </p:nvSpPr>
          <p:spPr bwMode="auto">
            <a:xfrm>
              <a:off x="3639" y="2383"/>
              <a:ext cx="0" cy="70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7" name="Line 56"/>
            <p:cNvSpPr>
              <a:spLocks noChangeShapeType="1"/>
            </p:cNvSpPr>
            <p:nvPr/>
          </p:nvSpPr>
          <p:spPr bwMode="auto">
            <a:xfrm>
              <a:off x="3639" y="2383"/>
              <a:ext cx="11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8" name="Line 57"/>
            <p:cNvSpPr>
              <a:spLocks noChangeShapeType="1"/>
            </p:cNvSpPr>
            <p:nvPr/>
          </p:nvSpPr>
          <p:spPr bwMode="auto">
            <a:xfrm flipV="1">
              <a:off x="4764" y="854"/>
              <a:ext cx="0" cy="15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9" name="Text Box 58"/>
            <p:cNvSpPr txBox="1">
              <a:spLocks noChangeArrowheads="1"/>
            </p:cNvSpPr>
            <p:nvPr/>
          </p:nvSpPr>
          <p:spPr bwMode="auto">
            <a:xfrm>
              <a:off x="3362" y="2886"/>
              <a:ext cx="6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40" name="Oval 59"/>
            <p:cNvSpPr>
              <a:spLocks noChangeArrowheads="1"/>
            </p:cNvSpPr>
            <p:nvPr/>
          </p:nvSpPr>
          <p:spPr bwMode="auto">
            <a:xfrm>
              <a:off x="3585" y="796"/>
              <a:ext cx="107" cy="117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41" name="Group 65"/>
          <p:cNvGrpSpPr>
            <a:grpSpLocks/>
          </p:cNvGrpSpPr>
          <p:nvPr/>
        </p:nvGrpSpPr>
        <p:grpSpPr bwMode="auto">
          <a:xfrm>
            <a:off x="647700" y="1162050"/>
            <a:ext cx="3716338" cy="3714750"/>
            <a:chOff x="408" y="732"/>
            <a:chExt cx="2341" cy="2340"/>
          </a:xfrm>
        </p:grpSpPr>
        <p:grpSp>
          <p:nvGrpSpPr>
            <p:cNvPr id="42" name="Group 13"/>
            <p:cNvGrpSpPr>
              <a:grpSpLocks/>
            </p:cNvGrpSpPr>
            <p:nvPr/>
          </p:nvGrpSpPr>
          <p:grpSpPr bwMode="auto">
            <a:xfrm>
              <a:off x="408" y="732"/>
              <a:ext cx="2341" cy="2340"/>
              <a:chOff x="408" y="732"/>
              <a:chExt cx="2341" cy="2340"/>
            </a:xfrm>
          </p:grpSpPr>
          <p:sp>
            <p:nvSpPr>
              <p:cNvPr id="44" name="Text Box 14"/>
              <p:cNvSpPr txBox="1">
                <a:spLocks noChangeArrowheads="1"/>
              </p:cNvSpPr>
              <p:nvPr/>
            </p:nvSpPr>
            <p:spPr bwMode="auto">
              <a:xfrm>
                <a:off x="1200" y="2784"/>
                <a:ext cx="19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45" name="Text Box 15"/>
              <p:cNvSpPr txBox="1">
                <a:spLocks noChangeArrowheads="1"/>
              </p:cNvSpPr>
              <p:nvPr/>
            </p:nvSpPr>
            <p:spPr bwMode="auto">
              <a:xfrm>
                <a:off x="408" y="732"/>
                <a:ext cx="8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</a:t>
                </a: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</a:t>
                </a:r>
                <a:endParaRPr kumimoji="1" lang="en-US" altLang="zh-CN" sz="2400" b="1" i="1">
                  <a:latin typeface="Times New Roman" pitchFamily="18" charset="0"/>
                </a:endParaRPr>
              </a:p>
            </p:txBody>
          </p:sp>
          <p:sp>
            <p:nvSpPr>
              <p:cNvPr id="46" name="Text Box 16"/>
              <p:cNvSpPr txBox="1">
                <a:spLocks noChangeArrowheads="1"/>
              </p:cNvSpPr>
              <p:nvPr/>
            </p:nvSpPr>
            <p:spPr bwMode="auto">
              <a:xfrm>
                <a:off x="1944" y="1092"/>
                <a:ext cx="42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</a:t>
                </a:r>
                <a:endParaRPr kumimoji="1" lang="en-US" altLang="zh-CN" sz="2400" b="1" i="1">
                  <a:latin typeface="Times New Roman" pitchFamily="18" charset="0"/>
                </a:endParaRPr>
              </a:p>
            </p:txBody>
          </p:sp>
          <p:sp>
            <p:nvSpPr>
              <p:cNvPr id="47" name="Text Box 17"/>
              <p:cNvSpPr txBox="1">
                <a:spLocks noChangeArrowheads="1"/>
              </p:cNvSpPr>
              <p:nvPr/>
            </p:nvSpPr>
            <p:spPr bwMode="auto">
              <a:xfrm>
                <a:off x="2328" y="1596"/>
                <a:ext cx="42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</a:t>
                </a:r>
                <a:endParaRPr kumimoji="1" lang="en-US" altLang="zh-CN" sz="2400" b="1" i="1">
                  <a:latin typeface="Times New Roman" pitchFamily="18" charset="0"/>
                </a:endParaRPr>
              </a:p>
            </p:txBody>
          </p:sp>
          <p:sp>
            <p:nvSpPr>
              <p:cNvPr id="48" name="Line 18"/>
              <p:cNvSpPr>
                <a:spLocks noChangeShapeType="1"/>
              </p:cNvSpPr>
              <p:nvPr/>
            </p:nvSpPr>
            <p:spPr bwMode="auto">
              <a:xfrm>
                <a:off x="2352" y="1728"/>
                <a:ext cx="0" cy="11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49" name="Line 19"/>
              <p:cNvSpPr>
                <a:spLocks noChangeShapeType="1"/>
              </p:cNvSpPr>
              <p:nvPr/>
            </p:nvSpPr>
            <p:spPr bwMode="auto">
              <a:xfrm flipH="1">
                <a:off x="1392" y="2832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0" name="Line 20"/>
              <p:cNvSpPr>
                <a:spLocks noChangeShapeType="1"/>
              </p:cNvSpPr>
              <p:nvPr/>
            </p:nvSpPr>
            <p:spPr bwMode="auto">
              <a:xfrm>
                <a:off x="720" y="1056"/>
                <a:ext cx="0" cy="11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1" name="Line 21"/>
              <p:cNvSpPr>
                <a:spLocks noChangeShapeType="1"/>
              </p:cNvSpPr>
              <p:nvPr/>
            </p:nvSpPr>
            <p:spPr bwMode="auto">
              <a:xfrm>
                <a:off x="1392" y="1728"/>
                <a:ext cx="0" cy="11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2" name="Freeform 22"/>
              <p:cNvSpPr>
                <a:spLocks/>
              </p:cNvSpPr>
              <p:nvPr/>
            </p:nvSpPr>
            <p:spPr bwMode="auto">
              <a:xfrm>
                <a:off x="716" y="2152"/>
                <a:ext cx="292" cy="296"/>
              </a:xfrm>
              <a:custGeom>
                <a:avLst/>
                <a:gdLst/>
                <a:ahLst/>
                <a:cxnLst>
                  <a:cxn ang="0">
                    <a:pos x="290" y="293"/>
                  </a:cxn>
                  <a:cxn ang="0">
                    <a:pos x="0" y="0"/>
                  </a:cxn>
                </a:cxnLst>
                <a:rect l="0" t="0" r="r" b="b"/>
                <a:pathLst>
                  <a:path w="290" h="293">
                    <a:moveTo>
                      <a:pt x="290" y="293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3" name="Line 23"/>
              <p:cNvSpPr>
                <a:spLocks noChangeShapeType="1"/>
              </p:cNvSpPr>
              <p:nvPr/>
            </p:nvSpPr>
            <p:spPr bwMode="auto">
              <a:xfrm flipH="1" flipV="1">
                <a:off x="720" y="1056"/>
                <a:ext cx="288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4" name="Line 24"/>
              <p:cNvSpPr>
                <a:spLocks noChangeShapeType="1"/>
              </p:cNvSpPr>
              <p:nvPr/>
            </p:nvSpPr>
            <p:spPr bwMode="auto">
              <a:xfrm>
                <a:off x="1392" y="1728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5" name="Line 25"/>
              <p:cNvSpPr>
                <a:spLocks noChangeShapeType="1"/>
              </p:cNvSpPr>
              <p:nvPr/>
            </p:nvSpPr>
            <p:spPr bwMode="auto">
              <a:xfrm>
                <a:off x="720" y="1056"/>
                <a:ext cx="96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6" name="Line 26"/>
              <p:cNvSpPr>
                <a:spLocks noChangeShapeType="1"/>
              </p:cNvSpPr>
              <p:nvPr/>
            </p:nvSpPr>
            <p:spPr bwMode="auto">
              <a:xfrm>
                <a:off x="1680" y="1056"/>
                <a:ext cx="288" cy="28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7" name="Line 27"/>
              <p:cNvSpPr>
                <a:spLocks noChangeShapeType="1"/>
              </p:cNvSpPr>
              <p:nvPr/>
            </p:nvSpPr>
            <p:spPr bwMode="auto">
              <a:xfrm>
                <a:off x="1968" y="1344"/>
                <a:ext cx="384" cy="38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8" name="Line 28"/>
              <p:cNvSpPr>
                <a:spLocks noChangeShapeType="1"/>
              </p:cNvSpPr>
              <p:nvPr/>
            </p:nvSpPr>
            <p:spPr bwMode="auto">
              <a:xfrm>
                <a:off x="1008" y="1344"/>
                <a:ext cx="0" cy="110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9" name="Line 29"/>
              <p:cNvSpPr>
                <a:spLocks noChangeShapeType="1"/>
              </p:cNvSpPr>
              <p:nvPr/>
            </p:nvSpPr>
            <p:spPr bwMode="auto">
              <a:xfrm flipH="1" flipV="1">
                <a:off x="1008" y="2448"/>
                <a:ext cx="384" cy="384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0" name="Text Box 30"/>
              <p:cNvSpPr txBox="1">
                <a:spLocks noChangeArrowheads="1"/>
              </p:cNvSpPr>
              <p:nvPr/>
            </p:nvSpPr>
            <p:spPr bwMode="auto">
              <a:xfrm>
                <a:off x="816" y="2400"/>
                <a:ext cx="19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61" name="Oval 31"/>
              <p:cNvSpPr>
                <a:spLocks noChangeArrowheads="1"/>
              </p:cNvSpPr>
              <p:nvPr/>
            </p:nvSpPr>
            <p:spPr bwMode="auto">
              <a:xfrm>
                <a:off x="672" y="1008"/>
                <a:ext cx="96" cy="96"/>
              </a:xfrm>
              <a:prstGeom prst="ellipse">
                <a:avLst/>
              </a:prstGeom>
              <a:solidFill>
                <a:srgbClr val="FF0000"/>
              </a:solidFill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43" name="Line 63"/>
            <p:cNvSpPr>
              <a:spLocks noChangeShapeType="1"/>
            </p:cNvSpPr>
            <p:nvPr/>
          </p:nvSpPr>
          <p:spPr bwMode="auto">
            <a:xfrm>
              <a:off x="1008" y="1368"/>
              <a:ext cx="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endParaRPr lang="zh-CN" altLang="en-US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 autoUpdateAnimBg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762000" y="0"/>
            <a:ext cx="77724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zh-CN" altLang="en-US" sz="2800" b="1" dirty="0">
                <a:solidFill>
                  <a:srgbClr val="D60093"/>
                </a:solidFill>
                <a:latin typeface="Times New Roman" pitchFamily="18" charset="0"/>
              </a:rPr>
              <a:t>侧垂线</a:t>
            </a:r>
            <a:r>
              <a:rPr kumimoji="1" lang="en-US" altLang="zh-CN" sz="2800" b="1" dirty="0">
                <a:latin typeface="Times New Roman" pitchFamily="18" charset="0"/>
              </a:rPr>
              <a:t>— </a:t>
            </a:r>
            <a:r>
              <a:rPr kumimoji="1" lang="zh-CN" altLang="en-US" sz="2800" b="1" dirty="0">
                <a:latin typeface="Times New Roman" pitchFamily="18" charset="0"/>
              </a:rPr>
              <a:t>垂直于侧面投影面的直线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395536" y="1052736"/>
            <a:ext cx="4005014" cy="3900264"/>
            <a:chOff x="96" y="396"/>
            <a:chExt cx="2688" cy="2724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96" y="449"/>
              <a:ext cx="2578" cy="2671"/>
              <a:chOff x="384" y="624"/>
              <a:chExt cx="2112" cy="2256"/>
            </a:xfrm>
          </p:grpSpPr>
          <p:sp>
            <p:nvSpPr>
              <p:cNvPr id="9" name="Freeform 5"/>
              <p:cNvSpPr>
                <a:spLocks/>
              </p:cNvSpPr>
              <p:nvPr/>
            </p:nvSpPr>
            <p:spPr bwMode="auto">
              <a:xfrm>
                <a:off x="384" y="624"/>
                <a:ext cx="2112" cy="22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40"/>
                  </a:cxn>
                  <a:cxn ang="0">
                    <a:pos x="816" y="2256"/>
                  </a:cxn>
                  <a:cxn ang="0">
                    <a:pos x="2112" y="2256"/>
                  </a:cxn>
                  <a:cxn ang="0">
                    <a:pos x="2112" y="816"/>
                  </a:cxn>
                  <a:cxn ang="0">
                    <a:pos x="1296" y="0"/>
                  </a:cxn>
                  <a:cxn ang="0">
                    <a:pos x="0" y="0"/>
                  </a:cxn>
                </a:cxnLst>
                <a:rect l="0" t="0" r="r" b="b"/>
                <a:pathLst>
                  <a:path w="2112" h="2256">
                    <a:moveTo>
                      <a:pt x="0" y="0"/>
                    </a:moveTo>
                    <a:lnTo>
                      <a:pt x="0" y="1440"/>
                    </a:lnTo>
                    <a:lnTo>
                      <a:pt x="816" y="2256"/>
                    </a:lnTo>
                    <a:lnTo>
                      <a:pt x="2112" y="2256"/>
                    </a:lnTo>
                    <a:lnTo>
                      <a:pt x="2112" y="816"/>
                    </a:lnTo>
                    <a:lnTo>
                      <a:pt x="12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>
                <a:off x="384" y="2064"/>
                <a:ext cx="1296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Line 7"/>
              <p:cNvSpPr>
                <a:spLocks noChangeShapeType="1"/>
              </p:cNvSpPr>
              <p:nvPr/>
            </p:nvSpPr>
            <p:spPr bwMode="auto">
              <a:xfrm flipH="1" flipV="1">
                <a:off x="1680" y="2064"/>
                <a:ext cx="816" cy="816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2" name="Line 8"/>
              <p:cNvSpPr>
                <a:spLocks noChangeShapeType="1"/>
              </p:cNvSpPr>
              <p:nvPr/>
            </p:nvSpPr>
            <p:spPr bwMode="auto">
              <a:xfrm>
                <a:off x="1680" y="624"/>
                <a:ext cx="1" cy="144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1411" y="1927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144" y="1874"/>
              <a:ext cx="3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X</a:t>
              </a:r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1440" y="396"/>
              <a:ext cx="57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Z</a:t>
              </a:r>
            </a:p>
          </p:txBody>
        </p:sp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2416" y="2740"/>
              <a:ext cx="36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Y</a:t>
              </a:r>
            </a:p>
          </p:txBody>
        </p: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1790700" y="2667000"/>
            <a:ext cx="1771650" cy="495300"/>
            <a:chOff x="1032" y="1680"/>
            <a:chExt cx="1116" cy="312"/>
          </a:xfrm>
        </p:grpSpPr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1032" y="1680"/>
              <a:ext cx="4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1716" y="1704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 flipH="1">
              <a:off x="1296" y="1728"/>
              <a:ext cx="672" cy="0"/>
            </a:xfrm>
            <a:prstGeom prst="line">
              <a:avLst/>
            </a:prstGeom>
            <a:noFill/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17" name="Text Box 17"/>
          <p:cNvSpPr txBox="1">
            <a:spLocks noChangeArrowheads="1"/>
          </p:cNvSpPr>
          <p:nvPr/>
        </p:nvSpPr>
        <p:spPr bwMode="auto">
          <a:xfrm>
            <a:off x="1625600" y="5200650"/>
            <a:ext cx="5899150" cy="13462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投影特性：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1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积聚 成一点</a:t>
            </a:r>
          </a:p>
          <a:p>
            <a:pPr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          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2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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OY</a:t>
            </a:r>
            <a:r>
              <a:rPr kumimoji="1" lang="en-US" altLang="zh-CN" sz="2400" b="1" i="1" baseline="-25000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H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;   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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Z</a:t>
            </a:r>
          </a:p>
          <a:p>
            <a:pPr>
              <a:spcBef>
                <a:spcPct val="2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          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3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ab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=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=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AB</a:t>
            </a:r>
          </a:p>
        </p:txBody>
      </p: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819150" y="1219200"/>
            <a:ext cx="3924300" cy="3676650"/>
            <a:chOff x="432" y="768"/>
            <a:chExt cx="2472" cy="2316"/>
          </a:xfrm>
        </p:grpSpPr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1896" y="2796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432" y="768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2040" y="1380"/>
              <a:ext cx="8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1152" y="2784"/>
              <a:ext cx="1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 flipH="1">
              <a:off x="1296" y="2832"/>
              <a:ext cx="960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1296" y="1728"/>
              <a:ext cx="1" cy="1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1296" y="1056"/>
              <a:ext cx="288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1968" y="1728"/>
              <a:ext cx="288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2256" y="1728"/>
              <a:ext cx="1" cy="1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>
              <a:off x="624" y="1056"/>
              <a:ext cx="1" cy="1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 flipH="1" flipV="1">
              <a:off x="624" y="2160"/>
              <a:ext cx="672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 flipH="1" flipV="1">
              <a:off x="624" y="1056"/>
              <a:ext cx="672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 flipV="1">
              <a:off x="1296" y="2832"/>
              <a:ext cx="672" cy="1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>
              <a:off x="1584" y="1056"/>
              <a:ext cx="672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1968" y="1728"/>
              <a:ext cx="1" cy="1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 flipH="1" flipV="1">
              <a:off x="1296" y="1056"/>
              <a:ext cx="672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>
              <a:off x="624" y="1056"/>
              <a:ext cx="672" cy="1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6" name="Line 36"/>
            <p:cNvSpPr>
              <a:spLocks noChangeShapeType="1"/>
            </p:cNvSpPr>
            <p:nvPr/>
          </p:nvSpPr>
          <p:spPr bwMode="auto">
            <a:xfrm flipH="1" flipV="1">
              <a:off x="1296" y="2160"/>
              <a:ext cx="672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7" name="Text Box 37"/>
            <p:cNvSpPr txBox="1">
              <a:spLocks noChangeArrowheads="1"/>
            </p:cNvSpPr>
            <p:nvPr/>
          </p:nvSpPr>
          <p:spPr bwMode="auto">
            <a:xfrm>
              <a:off x="1200" y="792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8" name="Oval 38"/>
            <p:cNvSpPr>
              <a:spLocks noChangeArrowheads="1"/>
            </p:cNvSpPr>
            <p:nvPr/>
          </p:nvSpPr>
          <p:spPr bwMode="auto">
            <a:xfrm>
              <a:off x="2208" y="1680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39" name="Group 39"/>
          <p:cNvGrpSpPr>
            <a:grpSpLocks/>
          </p:cNvGrpSpPr>
          <p:nvPr/>
        </p:nvGrpSpPr>
        <p:grpSpPr bwMode="auto">
          <a:xfrm>
            <a:off x="4572000" y="908720"/>
            <a:ext cx="4572000" cy="3960143"/>
            <a:chOff x="2772" y="432"/>
            <a:chExt cx="2988" cy="2635"/>
          </a:xfrm>
        </p:grpSpPr>
        <p:grpSp>
          <p:nvGrpSpPr>
            <p:cNvPr id="40" name="Group 40"/>
            <p:cNvGrpSpPr>
              <a:grpSpLocks/>
            </p:cNvGrpSpPr>
            <p:nvPr/>
          </p:nvGrpSpPr>
          <p:grpSpPr bwMode="auto">
            <a:xfrm>
              <a:off x="2772" y="432"/>
              <a:ext cx="2988" cy="2635"/>
              <a:chOff x="2772" y="432"/>
              <a:chExt cx="2988" cy="2635"/>
            </a:xfrm>
          </p:grpSpPr>
          <p:sp>
            <p:nvSpPr>
              <p:cNvPr id="42" name="Text Box 41"/>
              <p:cNvSpPr txBox="1">
                <a:spLocks noChangeArrowheads="1"/>
              </p:cNvSpPr>
              <p:nvPr/>
            </p:nvSpPr>
            <p:spPr bwMode="auto">
              <a:xfrm>
                <a:off x="4236" y="432"/>
                <a:ext cx="27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Z</a:t>
                </a:r>
              </a:p>
            </p:txBody>
          </p:sp>
          <p:sp>
            <p:nvSpPr>
              <p:cNvPr id="43" name="Text Box 42"/>
              <p:cNvSpPr txBox="1">
                <a:spLocks noChangeArrowheads="1"/>
              </p:cNvSpPr>
              <p:nvPr/>
            </p:nvSpPr>
            <p:spPr bwMode="auto">
              <a:xfrm>
                <a:off x="2772" y="1624"/>
                <a:ext cx="28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X</a:t>
                </a:r>
              </a:p>
            </p:txBody>
          </p:sp>
          <p:sp>
            <p:nvSpPr>
              <p:cNvPr id="44" name="Text Box 43"/>
              <p:cNvSpPr txBox="1">
                <a:spLocks noChangeArrowheads="1"/>
              </p:cNvSpPr>
              <p:nvPr/>
            </p:nvSpPr>
            <p:spPr bwMode="auto">
              <a:xfrm>
                <a:off x="5052" y="503"/>
                <a:ext cx="70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</a:t>
                </a: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</a:t>
                </a:r>
                <a:endParaRPr kumimoji="1" lang="en-US" altLang="zh-CN" sz="2400" b="1" i="1">
                  <a:latin typeface="Times New Roman" pitchFamily="18" charset="0"/>
                </a:endParaRPr>
              </a:p>
            </p:txBody>
          </p:sp>
          <p:sp>
            <p:nvSpPr>
              <p:cNvPr id="45" name="Text Box 44"/>
              <p:cNvSpPr txBox="1">
                <a:spLocks noChangeArrowheads="1"/>
              </p:cNvSpPr>
              <p:nvPr/>
            </p:nvSpPr>
            <p:spPr bwMode="auto">
              <a:xfrm>
                <a:off x="3912" y="540"/>
                <a:ext cx="66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</a:t>
                </a:r>
                <a:endParaRPr kumimoji="1" lang="en-US" altLang="zh-CN" sz="2400" b="1" i="1">
                  <a:latin typeface="Times New Roman" pitchFamily="18" charset="0"/>
                </a:endParaRPr>
              </a:p>
            </p:txBody>
          </p:sp>
          <p:sp>
            <p:nvSpPr>
              <p:cNvPr id="46" name="Text Box 45"/>
              <p:cNvSpPr txBox="1">
                <a:spLocks noChangeArrowheads="1"/>
              </p:cNvSpPr>
              <p:nvPr/>
            </p:nvSpPr>
            <p:spPr bwMode="auto">
              <a:xfrm>
                <a:off x="3000" y="2424"/>
                <a:ext cx="36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47" name="Text Box 46"/>
              <p:cNvSpPr txBox="1">
                <a:spLocks noChangeArrowheads="1"/>
              </p:cNvSpPr>
              <p:nvPr/>
            </p:nvSpPr>
            <p:spPr bwMode="auto">
              <a:xfrm>
                <a:off x="3996" y="1641"/>
                <a:ext cx="2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O</a:t>
                </a:r>
              </a:p>
            </p:txBody>
          </p:sp>
          <p:sp>
            <p:nvSpPr>
              <p:cNvPr id="48" name="Text Box 47"/>
              <p:cNvSpPr txBox="1">
                <a:spLocks noChangeArrowheads="1"/>
              </p:cNvSpPr>
              <p:nvPr/>
            </p:nvSpPr>
            <p:spPr bwMode="auto">
              <a:xfrm>
                <a:off x="4212" y="2779"/>
                <a:ext cx="38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Y</a:t>
                </a:r>
                <a:r>
                  <a:rPr kumimoji="1" lang="en-US" altLang="zh-CN" sz="2400" b="1" i="1" baseline="-25000">
                    <a:latin typeface="Times New Roman" pitchFamily="18" charset="0"/>
                  </a:rPr>
                  <a:t>H</a:t>
                </a:r>
              </a:p>
            </p:txBody>
          </p:sp>
          <p:sp>
            <p:nvSpPr>
              <p:cNvPr id="49" name="Text Box 48"/>
              <p:cNvSpPr txBox="1">
                <a:spLocks noChangeArrowheads="1"/>
              </p:cNvSpPr>
              <p:nvPr/>
            </p:nvSpPr>
            <p:spPr bwMode="auto">
              <a:xfrm>
                <a:off x="5304" y="1618"/>
                <a:ext cx="45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Y</a:t>
                </a:r>
                <a:r>
                  <a:rPr kumimoji="1" lang="en-US" altLang="zh-CN" sz="2400" b="1" i="1" baseline="-25000">
                    <a:latin typeface="Times New Roman" pitchFamily="18" charset="0"/>
                  </a:rPr>
                  <a:t>W</a:t>
                </a:r>
              </a:p>
            </p:txBody>
          </p:sp>
          <p:sp>
            <p:nvSpPr>
              <p:cNvPr id="50" name="Text Box 49"/>
              <p:cNvSpPr txBox="1">
                <a:spLocks noChangeArrowheads="1"/>
              </p:cNvSpPr>
              <p:nvPr/>
            </p:nvSpPr>
            <p:spPr bwMode="auto">
              <a:xfrm>
                <a:off x="3072" y="528"/>
                <a:ext cx="60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</a:t>
                </a:r>
                <a:endParaRPr kumimoji="1" lang="en-US" altLang="zh-CN" sz="2400" b="1" i="1">
                  <a:latin typeface="Times New Roman" pitchFamily="18" charset="0"/>
                </a:endParaRPr>
              </a:p>
            </p:txBody>
          </p:sp>
          <p:sp>
            <p:nvSpPr>
              <p:cNvPr id="51" name="Line 50"/>
              <p:cNvSpPr>
                <a:spLocks noChangeShapeType="1"/>
              </p:cNvSpPr>
              <p:nvPr/>
            </p:nvSpPr>
            <p:spPr bwMode="auto">
              <a:xfrm flipH="1">
                <a:off x="2832" y="1875"/>
                <a:ext cx="2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2" name="Line 51"/>
              <p:cNvSpPr>
                <a:spLocks noChangeShapeType="1"/>
              </p:cNvSpPr>
              <p:nvPr/>
            </p:nvSpPr>
            <p:spPr bwMode="auto">
              <a:xfrm flipV="1">
                <a:off x="4270" y="549"/>
                <a:ext cx="2" cy="245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3" name="Line 52"/>
              <p:cNvSpPr>
                <a:spLocks noChangeShapeType="1"/>
              </p:cNvSpPr>
              <p:nvPr/>
            </p:nvSpPr>
            <p:spPr bwMode="auto">
              <a:xfrm>
                <a:off x="4282" y="1871"/>
                <a:ext cx="1238" cy="95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4" name="Line 53"/>
              <p:cNvSpPr>
                <a:spLocks noChangeShapeType="1"/>
              </p:cNvSpPr>
              <p:nvPr/>
            </p:nvSpPr>
            <p:spPr bwMode="auto">
              <a:xfrm>
                <a:off x="3192" y="2629"/>
                <a:ext cx="840" cy="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5" name="Line 54"/>
              <p:cNvSpPr>
                <a:spLocks noChangeShapeType="1"/>
              </p:cNvSpPr>
              <p:nvPr/>
            </p:nvSpPr>
            <p:spPr bwMode="auto">
              <a:xfrm>
                <a:off x="3792" y="2629"/>
                <a:ext cx="15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6" name="Text Box 55"/>
              <p:cNvSpPr txBox="1">
                <a:spLocks noChangeArrowheads="1"/>
              </p:cNvSpPr>
              <p:nvPr/>
            </p:nvSpPr>
            <p:spPr bwMode="auto">
              <a:xfrm>
                <a:off x="4008" y="2381"/>
                <a:ext cx="35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57" name="Line 56"/>
              <p:cNvSpPr>
                <a:spLocks noChangeShapeType="1"/>
              </p:cNvSpPr>
              <p:nvPr/>
            </p:nvSpPr>
            <p:spPr bwMode="auto">
              <a:xfrm flipV="1">
                <a:off x="5292" y="816"/>
                <a:ext cx="0" cy="18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8" name="Line 57"/>
              <p:cNvSpPr>
                <a:spLocks noChangeShapeType="1"/>
              </p:cNvSpPr>
              <p:nvPr/>
            </p:nvSpPr>
            <p:spPr bwMode="auto">
              <a:xfrm flipV="1">
                <a:off x="4032" y="816"/>
                <a:ext cx="0" cy="18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9" name="Line 58"/>
              <p:cNvSpPr>
                <a:spLocks noChangeShapeType="1"/>
              </p:cNvSpPr>
              <p:nvPr/>
            </p:nvSpPr>
            <p:spPr bwMode="auto">
              <a:xfrm flipV="1">
                <a:off x="3192" y="816"/>
                <a:ext cx="0" cy="181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0" name="Line 59"/>
              <p:cNvSpPr>
                <a:spLocks noChangeShapeType="1"/>
              </p:cNvSpPr>
              <p:nvPr/>
            </p:nvSpPr>
            <p:spPr bwMode="auto">
              <a:xfrm>
                <a:off x="4032" y="816"/>
                <a:ext cx="124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1" name="Line 60"/>
              <p:cNvSpPr>
                <a:spLocks noChangeShapeType="1"/>
              </p:cNvSpPr>
              <p:nvPr/>
            </p:nvSpPr>
            <p:spPr bwMode="auto">
              <a:xfrm>
                <a:off x="3192" y="816"/>
                <a:ext cx="840" cy="0"/>
              </a:xfrm>
              <a:prstGeom prst="line">
                <a:avLst/>
              </a:pr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41" name="Oval 61"/>
            <p:cNvSpPr>
              <a:spLocks noChangeArrowheads="1"/>
            </p:cNvSpPr>
            <p:nvPr/>
          </p:nvSpPr>
          <p:spPr bwMode="auto">
            <a:xfrm>
              <a:off x="5244" y="768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323528" y="980728"/>
            <a:ext cx="4028256" cy="4101430"/>
            <a:chOff x="96" y="396"/>
            <a:chExt cx="2688" cy="272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96" y="449"/>
              <a:ext cx="2578" cy="2671"/>
              <a:chOff x="384" y="624"/>
              <a:chExt cx="2112" cy="2256"/>
            </a:xfrm>
          </p:grpSpPr>
          <p:sp>
            <p:nvSpPr>
              <p:cNvPr id="8" name="Freeform 4"/>
              <p:cNvSpPr>
                <a:spLocks/>
              </p:cNvSpPr>
              <p:nvPr/>
            </p:nvSpPr>
            <p:spPr bwMode="auto">
              <a:xfrm>
                <a:off x="384" y="624"/>
                <a:ext cx="2112" cy="2256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40"/>
                  </a:cxn>
                  <a:cxn ang="0">
                    <a:pos x="816" y="2256"/>
                  </a:cxn>
                  <a:cxn ang="0">
                    <a:pos x="2112" y="2256"/>
                  </a:cxn>
                  <a:cxn ang="0">
                    <a:pos x="2112" y="816"/>
                  </a:cxn>
                  <a:cxn ang="0">
                    <a:pos x="1296" y="0"/>
                  </a:cxn>
                  <a:cxn ang="0">
                    <a:pos x="0" y="0"/>
                  </a:cxn>
                </a:cxnLst>
                <a:rect l="0" t="0" r="r" b="b"/>
                <a:pathLst>
                  <a:path w="2112" h="2256">
                    <a:moveTo>
                      <a:pt x="0" y="0"/>
                    </a:moveTo>
                    <a:lnTo>
                      <a:pt x="0" y="1440"/>
                    </a:lnTo>
                    <a:lnTo>
                      <a:pt x="816" y="2256"/>
                    </a:lnTo>
                    <a:lnTo>
                      <a:pt x="2112" y="2256"/>
                    </a:lnTo>
                    <a:lnTo>
                      <a:pt x="2112" y="816"/>
                    </a:lnTo>
                    <a:lnTo>
                      <a:pt x="12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9" name="Line 5"/>
              <p:cNvSpPr>
                <a:spLocks noChangeShapeType="1"/>
              </p:cNvSpPr>
              <p:nvPr/>
            </p:nvSpPr>
            <p:spPr bwMode="auto">
              <a:xfrm>
                <a:off x="384" y="2064"/>
                <a:ext cx="1296" cy="1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6"/>
              <p:cNvSpPr>
                <a:spLocks noChangeShapeType="1"/>
              </p:cNvSpPr>
              <p:nvPr/>
            </p:nvSpPr>
            <p:spPr bwMode="auto">
              <a:xfrm flipH="1" flipV="1">
                <a:off x="1680" y="2064"/>
                <a:ext cx="816" cy="816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Line 7"/>
              <p:cNvSpPr>
                <a:spLocks noChangeShapeType="1"/>
              </p:cNvSpPr>
              <p:nvPr/>
            </p:nvSpPr>
            <p:spPr bwMode="auto">
              <a:xfrm>
                <a:off x="1680" y="624"/>
                <a:ext cx="1" cy="1440"/>
              </a:xfrm>
              <a:prstGeom prst="line">
                <a:avLst/>
              </a:prstGeom>
              <a:noFill/>
              <a:ln w="28575">
                <a:solidFill>
                  <a:schemeClr val="tx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4" name="Text Box 8"/>
            <p:cNvSpPr txBox="1">
              <a:spLocks noChangeArrowheads="1"/>
            </p:cNvSpPr>
            <p:nvPr/>
          </p:nvSpPr>
          <p:spPr bwMode="auto">
            <a:xfrm>
              <a:off x="1411" y="1927"/>
              <a:ext cx="410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144" y="1874"/>
              <a:ext cx="302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X</a:t>
              </a:r>
            </a:p>
          </p:txBody>
        </p:sp>
        <p:sp>
          <p:nvSpPr>
            <p:cNvPr id="6" name="Text Box 10"/>
            <p:cNvSpPr txBox="1">
              <a:spLocks noChangeArrowheads="1"/>
            </p:cNvSpPr>
            <p:nvPr/>
          </p:nvSpPr>
          <p:spPr bwMode="auto">
            <a:xfrm>
              <a:off x="1440" y="396"/>
              <a:ext cx="579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Z</a:t>
              </a:r>
            </a:p>
          </p:txBody>
        </p:sp>
        <p:sp>
          <p:nvSpPr>
            <p:cNvPr id="7" name="Text Box 11"/>
            <p:cNvSpPr txBox="1">
              <a:spLocks noChangeArrowheads="1"/>
            </p:cNvSpPr>
            <p:nvPr/>
          </p:nvSpPr>
          <p:spPr bwMode="auto">
            <a:xfrm>
              <a:off x="2416" y="2740"/>
              <a:ext cx="368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Y</a:t>
              </a:r>
            </a:p>
          </p:txBody>
        </p:sp>
      </p:grpSp>
      <p:sp>
        <p:nvSpPr>
          <p:cNvPr id="12" name="Rectangle 12"/>
          <p:cNvSpPr>
            <a:spLocks noChangeArrowheads="1"/>
          </p:cNvSpPr>
          <p:nvPr/>
        </p:nvSpPr>
        <p:spPr bwMode="auto">
          <a:xfrm>
            <a:off x="762000" y="0"/>
            <a:ext cx="7772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kumimoji="1" lang="en-US" altLang="zh-CN" sz="2800" b="1" dirty="0">
                <a:latin typeface="Times New Roman" pitchFamily="18" charset="0"/>
                <a:ea typeface="黑体" pitchFamily="49" charset="-122"/>
              </a:rPr>
              <a:t> </a:t>
            </a:r>
            <a:r>
              <a:rPr kumimoji="1" lang="zh-CN" altLang="en-US" sz="2800" b="1" dirty="0">
                <a:latin typeface="Times New Roman" pitchFamily="18" charset="0"/>
                <a:ea typeface="黑体" pitchFamily="49" charset="-122"/>
              </a:rPr>
              <a:t>一般位置直线</a:t>
            </a:r>
          </a:p>
        </p:txBody>
      </p: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944563" y="1428750"/>
            <a:ext cx="3506787" cy="3454400"/>
            <a:chOff x="595" y="900"/>
            <a:chExt cx="2209" cy="2176"/>
          </a:xfrm>
        </p:grpSpPr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1305" y="2481"/>
              <a:ext cx="4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rgbClr val="FF0000"/>
                  </a:solidFill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1747" y="1236"/>
              <a:ext cx="4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rgbClr val="FF0000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1813" y="2340"/>
              <a:ext cx="24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1207" y="900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2383" y="2449"/>
              <a:ext cx="4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2088" y="1259"/>
              <a:ext cx="4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1363" y="2788"/>
              <a:ext cx="1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>
              <a:off x="883" y="190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1555" y="25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1459" y="1092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1747" y="1092"/>
              <a:ext cx="384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>
              <a:off x="1459" y="1092"/>
              <a:ext cx="384" cy="38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1843" y="1476"/>
              <a:ext cx="2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883" y="1908"/>
              <a:ext cx="672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>
              <a:off x="883" y="2196"/>
              <a:ext cx="672" cy="6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9" name="Line 29"/>
            <p:cNvSpPr>
              <a:spLocks noChangeShapeType="1"/>
            </p:cNvSpPr>
            <p:nvPr/>
          </p:nvSpPr>
          <p:spPr bwMode="auto">
            <a:xfrm>
              <a:off x="1555" y="2868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0" name="Line 30"/>
            <p:cNvSpPr>
              <a:spLocks noChangeShapeType="1"/>
            </p:cNvSpPr>
            <p:nvPr/>
          </p:nvSpPr>
          <p:spPr bwMode="auto">
            <a:xfrm flipV="1">
              <a:off x="2419" y="2580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1555" y="2580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>
              <a:off x="2131" y="1476"/>
              <a:ext cx="288" cy="110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 flipH="1">
              <a:off x="883" y="1092"/>
              <a:ext cx="576" cy="81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>
              <a:off x="1843" y="1476"/>
              <a:ext cx="0" cy="1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5" name="Line 35"/>
            <p:cNvSpPr>
              <a:spLocks noChangeShapeType="1"/>
            </p:cNvSpPr>
            <p:nvPr/>
          </p:nvSpPr>
          <p:spPr bwMode="auto">
            <a:xfrm flipV="1">
              <a:off x="1555" y="2580"/>
              <a:ext cx="288" cy="28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6" name="Text Box 36"/>
            <p:cNvSpPr txBox="1">
              <a:spLocks noChangeArrowheads="1"/>
            </p:cNvSpPr>
            <p:nvPr/>
          </p:nvSpPr>
          <p:spPr bwMode="auto">
            <a:xfrm>
              <a:off x="595" y="1716"/>
              <a:ext cx="57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</p:grpSp>
      <p:grpSp>
        <p:nvGrpSpPr>
          <p:cNvPr id="37" name="Group 37"/>
          <p:cNvGrpSpPr>
            <a:grpSpLocks/>
          </p:cNvGrpSpPr>
          <p:nvPr/>
        </p:nvGrpSpPr>
        <p:grpSpPr bwMode="auto">
          <a:xfrm>
            <a:off x="2011363" y="2343150"/>
            <a:ext cx="1371600" cy="1752600"/>
            <a:chOff x="1267" y="1476"/>
            <a:chExt cx="864" cy="1104"/>
          </a:xfrm>
        </p:grpSpPr>
        <p:sp>
          <p:nvSpPr>
            <p:cNvPr id="38" name="Line 38"/>
            <p:cNvSpPr>
              <a:spLocks noChangeShapeType="1"/>
            </p:cNvSpPr>
            <p:nvPr/>
          </p:nvSpPr>
          <p:spPr bwMode="auto">
            <a:xfrm>
              <a:off x="1843" y="1476"/>
              <a:ext cx="288" cy="1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9" name="Line 39"/>
            <p:cNvSpPr>
              <a:spLocks noChangeShapeType="1"/>
            </p:cNvSpPr>
            <p:nvPr/>
          </p:nvSpPr>
          <p:spPr bwMode="auto">
            <a:xfrm flipH="1">
              <a:off x="1267" y="1476"/>
              <a:ext cx="576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 flipV="1">
              <a:off x="1555" y="2292"/>
              <a:ext cx="288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1" name="Rectangle 41"/>
            <p:cNvSpPr>
              <a:spLocks noChangeArrowheads="1"/>
            </p:cNvSpPr>
            <p:nvPr/>
          </p:nvSpPr>
          <p:spPr bwMode="auto">
            <a:xfrm>
              <a:off x="1581" y="2143"/>
              <a:ext cx="23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</a:t>
              </a:r>
            </a:p>
          </p:txBody>
        </p:sp>
        <p:sp>
          <p:nvSpPr>
            <p:cNvPr id="42" name="Rectangle 42"/>
            <p:cNvSpPr>
              <a:spLocks noChangeArrowheads="1"/>
            </p:cNvSpPr>
            <p:nvPr/>
          </p:nvSpPr>
          <p:spPr bwMode="auto">
            <a:xfrm>
              <a:off x="1539" y="1684"/>
              <a:ext cx="22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</a:t>
              </a:r>
              <a:endParaRPr kumimoji="1" lang="en-US" altLang="zh-CN" sz="2400" b="1" i="1">
                <a:latin typeface="Times New Roman" pitchFamily="18" charset="0"/>
                <a:sym typeface="Math1" pitchFamily="2" charset="2"/>
              </a:endParaRPr>
            </a:p>
          </p:txBody>
        </p:sp>
        <p:sp>
          <p:nvSpPr>
            <p:cNvPr id="43" name="Rectangle 43"/>
            <p:cNvSpPr>
              <a:spLocks noChangeArrowheads="1"/>
            </p:cNvSpPr>
            <p:nvPr/>
          </p:nvSpPr>
          <p:spPr bwMode="auto">
            <a:xfrm>
              <a:off x="1764" y="1657"/>
              <a:ext cx="19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</a:t>
              </a:r>
            </a:p>
          </p:txBody>
        </p:sp>
        <p:sp>
          <p:nvSpPr>
            <p:cNvPr id="44" name="Freeform 44"/>
            <p:cNvSpPr>
              <a:spLocks/>
            </p:cNvSpPr>
            <p:nvPr/>
          </p:nvSpPr>
          <p:spPr bwMode="auto">
            <a:xfrm>
              <a:off x="1680" y="1701"/>
              <a:ext cx="88" cy="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" y="27"/>
                </a:cxn>
                <a:cxn ang="0">
                  <a:pos x="88" y="42"/>
                </a:cxn>
              </a:cxnLst>
              <a:rect l="0" t="0" r="r" b="b"/>
              <a:pathLst>
                <a:path w="88" h="42">
                  <a:moveTo>
                    <a:pt x="0" y="0"/>
                  </a:moveTo>
                  <a:cubicBezTo>
                    <a:pt x="5" y="4"/>
                    <a:pt x="15" y="20"/>
                    <a:pt x="30" y="27"/>
                  </a:cubicBezTo>
                  <a:cubicBezTo>
                    <a:pt x="45" y="34"/>
                    <a:pt x="76" y="39"/>
                    <a:pt x="88" y="4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5" name="Freeform 45"/>
            <p:cNvSpPr>
              <a:spLocks/>
            </p:cNvSpPr>
            <p:nvPr/>
          </p:nvSpPr>
          <p:spPr bwMode="auto">
            <a:xfrm>
              <a:off x="1788" y="1749"/>
              <a:ext cx="126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6" y="12"/>
                </a:cxn>
                <a:cxn ang="0">
                  <a:pos x="126" y="0"/>
                </a:cxn>
              </a:cxnLst>
              <a:rect l="0" t="0" r="r" b="b"/>
              <a:pathLst>
                <a:path w="126" h="12">
                  <a:moveTo>
                    <a:pt x="0" y="0"/>
                  </a:moveTo>
                  <a:cubicBezTo>
                    <a:pt x="11" y="2"/>
                    <a:pt x="45" y="12"/>
                    <a:pt x="66" y="12"/>
                  </a:cubicBezTo>
                  <a:cubicBezTo>
                    <a:pt x="87" y="12"/>
                    <a:pt x="114" y="2"/>
                    <a:pt x="126" y="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6" name="Freeform 46"/>
            <p:cNvSpPr>
              <a:spLocks/>
            </p:cNvSpPr>
            <p:nvPr/>
          </p:nvSpPr>
          <p:spPr bwMode="auto">
            <a:xfrm>
              <a:off x="1599" y="2394"/>
              <a:ext cx="84" cy="5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4" y="18"/>
                </a:cxn>
                <a:cxn ang="0">
                  <a:pos x="84" y="57"/>
                </a:cxn>
              </a:cxnLst>
              <a:rect l="0" t="0" r="r" b="b"/>
              <a:pathLst>
                <a:path w="84" h="57">
                  <a:moveTo>
                    <a:pt x="0" y="0"/>
                  </a:moveTo>
                  <a:cubicBezTo>
                    <a:pt x="9" y="3"/>
                    <a:pt x="40" y="8"/>
                    <a:pt x="54" y="18"/>
                  </a:cubicBezTo>
                  <a:cubicBezTo>
                    <a:pt x="68" y="28"/>
                    <a:pt x="78" y="49"/>
                    <a:pt x="84" y="5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47" name="Line 47"/>
          <p:cNvSpPr>
            <a:spLocks noChangeShapeType="1"/>
          </p:cNvSpPr>
          <p:nvPr/>
        </p:nvSpPr>
        <p:spPr bwMode="auto">
          <a:xfrm flipH="1">
            <a:off x="2468563" y="2343150"/>
            <a:ext cx="457200" cy="1752600"/>
          </a:xfrm>
          <a:prstGeom prst="line">
            <a:avLst/>
          </a:prstGeom>
          <a:noFill/>
          <a:ln w="76200">
            <a:solidFill>
              <a:srgbClr val="FF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/>
          </a:p>
        </p:txBody>
      </p:sp>
      <p:grpSp>
        <p:nvGrpSpPr>
          <p:cNvPr id="48" name="Group 48"/>
          <p:cNvGrpSpPr>
            <a:grpSpLocks/>
          </p:cNvGrpSpPr>
          <p:nvPr/>
        </p:nvGrpSpPr>
        <p:grpSpPr bwMode="auto">
          <a:xfrm>
            <a:off x="4572000" y="836712"/>
            <a:ext cx="4769867" cy="4434278"/>
            <a:chOff x="2760" y="468"/>
            <a:chExt cx="3170" cy="2944"/>
          </a:xfrm>
        </p:grpSpPr>
        <p:sp>
          <p:nvSpPr>
            <p:cNvPr id="49" name="Line 49"/>
            <p:cNvSpPr>
              <a:spLocks noChangeShapeType="1"/>
            </p:cNvSpPr>
            <p:nvPr/>
          </p:nvSpPr>
          <p:spPr bwMode="auto">
            <a:xfrm flipV="1">
              <a:off x="3972" y="560"/>
              <a:ext cx="0" cy="27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0" name="Text Box 50"/>
            <p:cNvSpPr txBox="1">
              <a:spLocks noChangeArrowheads="1"/>
            </p:cNvSpPr>
            <p:nvPr/>
          </p:nvSpPr>
          <p:spPr bwMode="auto">
            <a:xfrm>
              <a:off x="3948" y="468"/>
              <a:ext cx="288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Z</a:t>
              </a:r>
            </a:p>
          </p:txBody>
        </p:sp>
        <p:sp>
          <p:nvSpPr>
            <p:cNvPr id="51" name="Freeform 51"/>
            <p:cNvSpPr>
              <a:spLocks/>
            </p:cNvSpPr>
            <p:nvPr/>
          </p:nvSpPr>
          <p:spPr bwMode="auto">
            <a:xfrm>
              <a:off x="2864" y="1914"/>
              <a:ext cx="2662" cy="1"/>
            </a:xfrm>
            <a:custGeom>
              <a:avLst/>
              <a:gdLst/>
              <a:ahLst/>
              <a:cxnLst>
                <a:cxn ang="0">
                  <a:pos x="2662" y="0"/>
                </a:cxn>
                <a:cxn ang="0">
                  <a:pos x="0" y="0"/>
                </a:cxn>
              </a:cxnLst>
              <a:rect l="0" t="0" r="r" b="b"/>
              <a:pathLst>
                <a:path w="2662" h="1">
                  <a:moveTo>
                    <a:pt x="2662" y="0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2" name="Freeform 52"/>
            <p:cNvSpPr>
              <a:spLocks/>
            </p:cNvSpPr>
            <p:nvPr/>
          </p:nvSpPr>
          <p:spPr bwMode="auto">
            <a:xfrm>
              <a:off x="3969" y="1911"/>
              <a:ext cx="1373" cy="12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73" y="1223"/>
                </a:cxn>
              </a:cxnLst>
              <a:rect l="0" t="0" r="r" b="b"/>
              <a:pathLst>
                <a:path w="1373" h="1223">
                  <a:moveTo>
                    <a:pt x="0" y="0"/>
                  </a:moveTo>
                  <a:lnTo>
                    <a:pt x="1373" y="1223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3" name="Text Box 53"/>
            <p:cNvSpPr txBox="1">
              <a:spLocks noChangeArrowheads="1"/>
            </p:cNvSpPr>
            <p:nvPr/>
          </p:nvSpPr>
          <p:spPr bwMode="auto">
            <a:xfrm>
              <a:off x="2760" y="1668"/>
              <a:ext cx="278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X</a:t>
              </a:r>
            </a:p>
          </p:txBody>
        </p:sp>
        <p:sp>
          <p:nvSpPr>
            <p:cNvPr id="54" name="Text Box 54"/>
            <p:cNvSpPr txBox="1">
              <a:spLocks noChangeArrowheads="1"/>
            </p:cNvSpPr>
            <p:nvPr/>
          </p:nvSpPr>
          <p:spPr bwMode="auto">
            <a:xfrm>
              <a:off x="2880" y="1488"/>
              <a:ext cx="741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55" name="Text Box 55"/>
            <p:cNvSpPr txBox="1">
              <a:spLocks noChangeArrowheads="1"/>
            </p:cNvSpPr>
            <p:nvPr/>
          </p:nvSpPr>
          <p:spPr bwMode="auto">
            <a:xfrm>
              <a:off x="5259" y="1506"/>
              <a:ext cx="384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56" name="Text Box 56"/>
            <p:cNvSpPr txBox="1">
              <a:spLocks noChangeArrowheads="1"/>
            </p:cNvSpPr>
            <p:nvPr/>
          </p:nvSpPr>
          <p:spPr bwMode="auto">
            <a:xfrm>
              <a:off x="2928" y="2736"/>
              <a:ext cx="209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57" name="Text Box 57"/>
            <p:cNvSpPr txBox="1">
              <a:spLocks noChangeArrowheads="1"/>
            </p:cNvSpPr>
            <p:nvPr/>
          </p:nvSpPr>
          <p:spPr bwMode="auto">
            <a:xfrm>
              <a:off x="3936" y="1680"/>
              <a:ext cx="277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58" name="Text Box 58"/>
            <p:cNvSpPr txBox="1">
              <a:spLocks noChangeArrowheads="1"/>
            </p:cNvSpPr>
            <p:nvPr/>
          </p:nvSpPr>
          <p:spPr bwMode="auto">
            <a:xfrm>
              <a:off x="3900" y="3105"/>
              <a:ext cx="647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Y</a:t>
              </a:r>
              <a:r>
                <a:rPr kumimoji="1" lang="en-US" altLang="zh-CN" sz="2400" b="1" i="1" baseline="-25000">
                  <a:latin typeface="Times New Roman" pitchFamily="18" charset="0"/>
                </a:rPr>
                <a:t>H</a:t>
              </a:r>
            </a:p>
          </p:txBody>
        </p:sp>
        <p:sp>
          <p:nvSpPr>
            <p:cNvPr id="59" name="Text Box 59"/>
            <p:cNvSpPr txBox="1">
              <a:spLocks noChangeArrowheads="1"/>
            </p:cNvSpPr>
            <p:nvPr/>
          </p:nvSpPr>
          <p:spPr bwMode="auto">
            <a:xfrm>
              <a:off x="5280" y="1680"/>
              <a:ext cx="650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Y</a:t>
              </a:r>
              <a:r>
                <a:rPr kumimoji="1" lang="en-US" altLang="zh-CN" sz="2400" b="1" i="1" baseline="-25000">
                  <a:latin typeface="Times New Roman" pitchFamily="18" charset="0"/>
                </a:rPr>
                <a:t>W</a:t>
              </a:r>
            </a:p>
          </p:txBody>
        </p:sp>
        <p:sp>
          <p:nvSpPr>
            <p:cNvPr id="60" name="Line 60"/>
            <p:cNvSpPr>
              <a:spLocks noChangeShapeType="1"/>
            </p:cNvSpPr>
            <p:nvPr/>
          </p:nvSpPr>
          <p:spPr bwMode="auto">
            <a:xfrm flipH="1">
              <a:off x="3792" y="854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1" name="Text Box 61"/>
            <p:cNvSpPr txBox="1">
              <a:spLocks noChangeArrowheads="1"/>
            </p:cNvSpPr>
            <p:nvPr/>
          </p:nvSpPr>
          <p:spPr bwMode="auto">
            <a:xfrm>
              <a:off x="4416" y="600"/>
              <a:ext cx="384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62" name="Freeform 62"/>
            <p:cNvSpPr>
              <a:spLocks/>
            </p:cNvSpPr>
            <p:nvPr/>
          </p:nvSpPr>
          <p:spPr bwMode="auto">
            <a:xfrm>
              <a:off x="4515" y="846"/>
              <a:ext cx="765" cy="88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65" y="882"/>
                </a:cxn>
              </a:cxnLst>
              <a:rect l="0" t="0" r="r" b="b"/>
              <a:pathLst>
                <a:path w="765" h="882">
                  <a:moveTo>
                    <a:pt x="0" y="0"/>
                  </a:moveTo>
                  <a:lnTo>
                    <a:pt x="765" y="882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3" name="Line 63"/>
            <p:cNvSpPr>
              <a:spLocks noChangeShapeType="1"/>
            </p:cNvSpPr>
            <p:nvPr/>
          </p:nvSpPr>
          <p:spPr bwMode="auto">
            <a:xfrm flipH="1">
              <a:off x="5276" y="1728"/>
              <a:ext cx="4" cy="136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4" name="Line 64"/>
            <p:cNvSpPr>
              <a:spLocks noChangeShapeType="1"/>
            </p:cNvSpPr>
            <p:nvPr/>
          </p:nvSpPr>
          <p:spPr bwMode="auto">
            <a:xfrm flipH="1">
              <a:off x="3124" y="3089"/>
              <a:ext cx="2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5" name="Line 65"/>
            <p:cNvSpPr>
              <a:spLocks noChangeShapeType="1"/>
            </p:cNvSpPr>
            <p:nvPr/>
          </p:nvSpPr>
          <p:spPr bwMode="auto">
            <a:xfrm flipV="1">
              <a:off x="3124" y="1728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3124" y="2376"/>
              <a:ext cx="674" cy="713"/>
            </a:xfrm>
            <a:custGeom>
              <a:avLst/>
              <a:gdLst/>
              <a:ahLst/>
              <a:cxnLst>
                <a:cxn ang="0">
                  <a:pos x="674" y="0"/>
                </a:cxn>
                <a:cxn ang="0">
                  <a:pos x="0" y="713"/>
                </a:cxn>
              </a:cxnLst>
              <a:rect l="0" t="0" r="r" b="b"/>
              <a:pathLst>
                <a:path w="674" h="713">
                  <a:moveTo>
                    <a:pt x="674" y="0"/>
                  </a:moveTo>
                  <a:lnTo>
                    <a:pt x="0" y="713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7" name="Line 67"/>
            <p:cNvSpPr>
              <a:spLocks noChangeShapeType="1"/>
            </p:cNvSpPr>
            <p:nvPr/>
          </p:nvSpPr>
          <p:spPr bwMode="auto">
            <a:xfrm>
              <a:off x="3792" y="2383"/>
              <a:ext cx="72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8" name="Text Box 68"/>
            <p:cNvSpPr txBox="1">
              <a:spLocks noChangeArrowheads="1"/>
            </p:cNvSpPr>
            <p:nvPr/>
          </p:nvSpPr>
          <p:spPr bwMode="auto">
            <a:xfrm>
              <a:off x="3600" y="2112"/>
              <a:ext cx="227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69" name="Freeform 69"/>
            <p:cNvSpPr>
              <a:spLocks/>
            </p:cNvSpPr>
            <p:nvPr/>
          </p:nvSpPr>
          <p:spPr bwMode="auto">
            <a:xfrm>
              <a:off x="3791" y="864"/>
              <a:ext cx="2" cy="1509"/>
            </a:xfrm>
            <a:custGeom>
              <a:avLst/>
              <a:gdLst/>
              <a:ahLst/>
              <a:cxnLst>
                <a:cxn ang="0">
                  <a:pos x="0" y="1509"/>
                </a:cxn>
                <a:cxn ang="0">
                  <a:pos x="2" y="0"/>
                </a:cxn>
              </a:cxnLst>
              <a:rect l="0" t="0" r="r" b="b"/>
              <a:pathLst>
                <a:path w="2" h="1509">
                  <a:moveTo>
                    <a:pt x="0" y="1509"/>
                  </a:moveTo>
                  <a:lnTo>
                    <a:pt x="2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0" name="Freeform 70"/>
            <p:cNvSpPr>
              <a:spLocks/>
            </p:cNvSpPr>
            <p:nvPr/>
          </p:nvSpPr>
          <p:spPr bwMode="auto">
            <a:xfrm>
              <a:off x="3120" y="852"/>
              <a:ext cx="678" cy="876"/>
            </a:xfrm>
            <a:custGeom>
              <a:avLst/>
              <a:gdLst/>
              <a:ahLst/>
              <a:cxnLst>
                <a:cxn ang="0">
                  <a:pos x="678" y="0"/>
                </a:cxn>
                <a:cxn ang="0">
                  <a:pos x="0" y="876"/>
                </a:cxn>
              </a:cxnLst>
              <a:rect l="0" t="0" r="r" b="b"/>
              <a:pathLst>
                <a:path w="678" h="876">
                  <a:moveTo>
                    <a:pt x="678" y="0"/>
                  </a:moveTo>
                  <a:lnTo>
                    <a:pt x="0" y="876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1" name="Line 71"/>
            <p:cNvSpPr>
              <a:spLocks noChangeShapeType="1"/>
            </p:cNvSpPr>
            <p:nvPr/>
          </p:nvSpPr>
          <p:spPr bwMode="auto">
            <a:xfrm>
              <a:off x="3120" y="1728"/>
              <a:ext cx="21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4515" y="858"/>
              <a:ext cx="1" cy="1524"/>
            </a:xfrm>
            <a:custGeom>
              <a:avLst/>
              <a:gdLst/>
              <a:ahLst/>
              <a:cxnLst>
                <a:cxn ang="0">
                  <a:pos x="0" y="1524"/>
                </a:cxn>
                <a:cxn ang="0">
                  <a:pos x="0" y="0"/>
                </a:cxn>
              </a:cxnLst>
              <a:rect l="0" t="0" r="r" b="b"/>
              <a:pathLst>
                <a:path w="1" h="1524">
                  <a:moveTo>
                    <a:pt x="0" y="152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3" name="Text Box 73"/>
            <p:cNvSpPr txBox="1">
              <a:spLocks noChangeArrowheads="1"/>
            </p:cNvSpPr>
            <p:nvPr/>
          </p:nvSpPr>
          <p:spPr bwMode="auto">
            <a:xfrm>
              <a:off x="3516" y="636"/>
              <a:ext cx="345" cy="3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</p:grpSp>
      <p:sp>
        <p:nvSpPr>
          <p:cNvPr id="74" name="Text Box 74"/>
          <p:cNvSpPr txBox="1">
            <a:spLocks noChangeArrowheads="1"/>
          </p:cNvSpPr>
          <p:nvPr/>
        </p:nvSpPr>
        <p:spPr bwMode="auto">
          <a:xfrm>
            <a:off x="683568" y="5301208"/>
            <a:ext cx="8229600" cy="13525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投影特性：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1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 b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 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均小于实长</a:t>
            </a:r>
          </a:p>
          <a:p>
            <a:pPr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          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2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 b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 b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均倾斜于投影轴</a:t>
            </a:r>
            <a:endParaRPr kumimoji="1" lang="zh-CN" altLang="en-US" sz="2400" b="1" dirty="0">
              <a:latin typeface="Times New Roman" pitchFamily="18" charset="0"/>
              <a:ea typeface="楷体_GB2312" pitchFamily="49" charset="-122"/>
              <a:sym typeface="Math1" pitchFamily="2" charset="2"/>
            </a:endParaRPr>
          </a:p>
          <a:p>
            <a:pPr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          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3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 不反映 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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、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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、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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实角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74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107504" y="3789040"/>
            <a:ext cx="8820472" cy="313932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solidFill>
                  <a:srgbClr val="FF0000"/>
                </a:solidFill>
                <a:latin typeface="宋体" pitchFamily="2" charset="-122"/>
              </a:rPr>
              <a:t>直线上的点具有两个特性：</a:t>
            </a: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en-US" altLang="zh-CN" sz="2400" b="1" dirty="0">
                <a:latin typeface="黑体" pitchFamily="49" charset="-122"/>
                <a:ea typeface="黑体" pitchFamily="49" charset="-122"/>
              </a:rPr>
              <a:t>1 </a:t>
            </a:r>
            <a:r>
              <a:rPr kumimoji="1" lang="zh-CN" altLang="en-US" sz="2400" b="1" dirty="0">
                <a:latin typeface="黑体" pitchFamily="49" charset="-122"/>
                <a:ea typeface="黑体" pitchFamily="49" charset="-122"/>
              </a:rPr>
              <a:t>从属性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  若点在直线上，则点的各个投影必在直线的各同面投影上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。利用这一特性可以在直线上找点，或判断已知点是否在直线上。</a:t>
            </a:r>
            <a:endParaRPr kumimoji="1" lang="zh-CN" altLang="en-US" sz="2400" b="1" dirty="0"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en-US" altLang="zh-CN" sz="2400" b="1" dirty="0">
                <a:latin typeface="黑体" pitchFamily="49" charset="-122"/>
                <a:ea typeface="黑体" pitchFamily="49" charset="-122"/>
              </a:rPr>
              <a:t>2 </a:t>
            </a:r>
            <a:r>
              <a:rPr kumimoji="1" lang="zh-CN" altLang="en-US" sz="2400" b="1" dirty="0">
                <a:latin typeface="黑体" pitchFamily="49" charset="-122"/>
                <a:ea typeface="黑体" pitchFamily="49" charset="-122"/>
              </a:rPr>
              <a:t>定比性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  属于线段上的点分割线段之比等于其投影之比。</a:t>
            </a:r>
            <a:r>
              <a:rPr kumimoji="1" lang="zh-CN" altLang="en-US" sz="2400" b="1" dirty="0" smtClean="0">
                <a:latin typeface="楷体_GB2312" pitchFamily="49" charset="-122"/>
                <a:ea typeface="楷体_GB2312" pitchFamily="49" charset="-122"/>
              </a:rPr>
              <a:t>即     </a:t>
            </a:r>
            <a:r>
              <a:rPr kumimoji="1" lang="en-US" altLang="zh-CN" sz="2400" b="1" i="1" dirty="0" smtClean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A 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</a:rPr>
              <a:t>C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Math1" pitchFamily="2" charset="2"/>
              </a:rPr>
              <a:t>: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 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C B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 = 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a c 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Math1" pitchFamily="2" charset="2"/>
              </a:rPr>
              <a:t>: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 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c b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= 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a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c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Symbol" pitchFamily="18" charset="2"/>
              </a:rPr>
              <a:t> 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Math1" pitchFamily="2" charset="2"/>
              </a:rPr>
              <a:t>: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 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c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b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Symbol" pitchFamily="18" charset="2"/>
              </a:rPr>
              <a:t>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 = 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a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c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 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Math1" pitchFamily="2" charset="2"/>
              </a:rPr>
              <a:t>:</a:t>
            </a:r>
            <a:r>
              <a:rPr kumimoji="1" lang="en-US" altLang="zh-CN" sz="2400" b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 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c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 b</a:t>
            </a:r>
            <a:r>
              <a:rPr kumimoji="1" lang="en-US" altLang="zh-CN" sz="2400" b="1" i="1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u="sng" dirty="0">
                <a:solidFill>
                  <a:srgbClr val="FF0000"/>
                </a:solidFill>
                <a:latin typeface="Times New Roman" pitchFamily="18" charset="0"/>
                <a:ea typeface="隶书" pitchFamily="49" charset="-122"/>
                <a:sym typeface="Math1" pitchFamily="2" charset="2"/>
              </a:rPr>
              <a:t> </a:t>
            </a:r>
            <a:endParaRPr kumimoji="1" lang="en-US" altLang="zh-CN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spcBef>
                <a:spcPct val="50000"/>
              </a:spcBef>
            </a:pPr>
            <a:r>
              <a:rPr kumimoji="1" lang="en-US" altLang="zh-CN" sz="2000" b="1" dirty="0">
                <a:latin typeface="楷体_GB2312" pitchFamily="49" charset="-122"/>
                <a:ea typeface="楷体_GB2312" pitchFamily="49" charset="-122"/>
              </a:rPr>
              <a:t>   </a:t>
            </a:r>
            <a:endParaRPr kumimoji="1" lang="zh-CN" altLang="en-US" sz="2000" b="1" dirty="0">
              <a:solidFill>
                <a:srgbClr val="FF9900"/>
              </a:solidFill>
              <a:latin typeface="Times New Roman" pitchFamily="18" charset="0"/>
              <a:ea typeface="幼圆" pitchFamily="49" charset="-122"/>
            </a:endParaRPr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79512" y="260648"/>
            <a:ext cx="9144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r>
              <a:rPr kumimoji="1" lang="zh-CN" altLang="en-US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三、</a:t>
            </a:r>
            <a:r>
              <a:rPr kumimoji="1" lang="en-US" altLang="zh-CN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kumimoji="1" lang="zh-CN" altLang="en-US" sz="2800" b="1" dirty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直线</a:t>
            </a:r>
            <a:r>
              <a:rPr kumimoji="1" lang="zh-CN" altLang="en-US" sz="2800" b="1" dirty="0" smtClean="0">
                <a:solidFill>
                  <a:schemeClr val="accent2"/>
                </a:solidFill>
                <a:latin typeface="黑体" pitchFamily="49" charset="-122"/>
                <a:ea typeface="黑体" pitchFamily="49" charset="-122"/>
              </a:rPr>
              <a:t>上点的投影</a:t>
            </a:r>
            <a:endParaRPr kumimoji="1" lang="zh-CN" altLang="en-US" sz="2800" b="1" dirty="0">
              <a:solidFill>
                <a:schemeClr val="accent2"/>
              </a:solidFill>
              <a:latin typeface="黑体" pitchFamily="49" charset="-122"/>
              <a:ea typeface="黑体" pitchFamily="49" charset="-122"/>
            </a:endParaRP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3275856" y="836712"/>
            <a:ext cx="4724400" cy="3022600"/>
            <a:chOff x="2508" y="415"/>
            <a:chExt cx="2976" cy="1904"/>
          </a:xfrm>
        </p:grpSpPr>
        <p:sp>
          <p:nvSpPr>
            <p:cNvPr id="5" name="Rectangle 5"/>
            <p:cNvSpPr>
              <a:spLocks noChangeArrowheads="1"/>
            </p:cNvSpPr>
            <p:nvPr/>
          </p:nvSpPr>
          <p:spPr bwMode="auto">
            <a:xfrm>
              <a:off x="2556" y="491"/>
              <a:ext cx="1968" cy="109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" name="Freeform 6"/>
            <p:cNvSpPr>
              <a:spLocks/>
            </p:cNvSpPr>
            <p:nvPr/>
          </p:nvSpPr>
          <p:spPr bwMode="auto">
            <a:xfrm>
              <a:off x="2556" y="1588"/>
              <a:ext cx="2928" cy="73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960"/>
                </a:cxn>
                <a:cxn ang="0">
                  <a:pos x="2928" y="960"/>
                </a:cxn>
                <a:cxn ang="0">
                  <a:pos x="1968" y="0"/>
                </a:cxn>
                <a:cxn ang="0">
                  <a:pos x="0" y="0"/>
                </a:cxn>
              </a:cxnLst>
              <a:rect l="0" t="0" r="r" b="b"/>
              <a:pathLst>
                <a:path w="2928" h="960">
                  <a:moveTo>
                    <a:pt x="0" y="0"/>
                  </a:moveTo>
                  <a:lnTo>
                    <a:pt x="960" y="960"/>
                  </a:lnTo>
                  <a:lnTo>
                    <a:pt x="2928" y="960"/>
                  </a:lnTo>
                  <a:lnTo>
                    <a:pt x="19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" name="Text Box 7"/>
            <p:cNvSpPr txBox="1">
              <a:spLocks noChangeArrowheads="1"/>
            </p:cNvSpPr>
            <p:nvPr/>
          </p:nvSpPr>
          <p:spPr bwMode="auto">
            <a:xfrm>
              <a:off x="3530" y="1764"/>
              <a:ext cx="42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4056" y="603"/>
              <a:ext cx="42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4165" y="1744"/>
              <a:ext cx="19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3589" y="415"/>
              <a:ext cx="3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  <a:r>
                <a:rPr kumimoji="1" lang="en-US" altLang="zh-CN" sz="20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000" b="1" i="1">
                <a:latin typeface="Times New Roman" pitchFamily="18" charset="0"/>
              </a:endParaRPr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3569" y="2036"/>
              <a:ext cx="19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2" name="Line 12"/>
            <p:cNvSpPr>
              <a:spLocks noChangeShapeType="1"/>
            </p:cNvSpPr>
            <p:nvPr/>
          </p:nvSpPr>
          <p:spPr bwMode="auto">
            <a:xfrm>
              <a:off x="3036" y="1369"/>
              <a:ext cx="1" cy="21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3707" y="1879"/>
              <a:ext cx="2" cy="23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4" name="Line 14"/>
            <p:cNvSpPr>
              <a:spLocks noChangeShapeType="1"/>
            </p:cNvSpPr>
            <p:nvPr/>
          </p:nvSpPr>
          <p:spPr bwMode="auto">
            <a:xfrm>
              <a:off x="3804" y="601"/>
              <a:ext cx="384" cy="29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5" name="Line 15"/>
            <p:cNvSpPr>
              <a:spLocks noChangeShapeType="1"/>
            </p:cNvSpPr>
            <p:nvPr/>
          </p:nvSpPr>
          <p:spPr bwMode="auto">
            <a:xfrm>
              <a:off x="3036" y="1369"/>
              <a:ext cx="671" cy="51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6" name="Line 16"/>
            <p:cNvSpPr>
              <a:spLocks noChangeShapeType="1"/>
            </p:cNvSpPr>
            <p:nvPr/>
          </p:nvSpPr>
          <p:spPr bwMode="auto">
            <a:xfrm>
              <a:off x="3036" y="1588"/>
              <a:ext cx="671" cy="5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7" name="Line 17"/>
            <p:cNvSpPr>
              <a:spLocks noChangeShapeType="1"/>
            </p:cNvSpPr>
            <p:nvPr/>
          </p:nvSpPr>
          <p:spPr bwMode="auto">
            <a:xfrm flipH="1">
              <a:off x="3036" y="601"/>
              <a:ext cx="768" cy="768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>
              <a:off x="4187" y="909"/>
              <a:ext cx="1" cy="98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2777" y="1222"/>
              <a:ext cx="57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  <a:r>
                <a:rPr kumimoji="1" lang="en-US" altLang="zh-CN" sz="20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000" b="1" i="1">
                <a:latin typeface="Times New Roman" pitchFamily="18" charset="0"/>
              </a:endParaRPr>
            </a:p>
          </p:txBody>
        </p:sp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V="1">
              <a:off x="3707" y="1880"/>
              <a:ext cx="481" cy="220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2508" y="1332"/>
              <a:ext cx="27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X</a:t>
              </a: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4332" y="1332"/>
              <a:ext cx="287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23" name="Freeform 23"/>
            <p:cNvSpPr>
              <a:spLocks/>
            </p:cNvSpPr>
            <p:nvPr/>
          </p:nvSpPr>
          <p:spPr bwMode="auto">
            <a:xfrm>
              <a:off x="3816" y="613"/>
              <a:ext cx="1" cy="975"/>
            </a:xfrm>
            <a:custGeom>
              <a:avLst/>
              <a:gdLst/>
              <a:ahLst/>
              <a:cxnLst>
                <a:cxn ang="0">
                  <a:pos x="2" y="0"/>
                </a:cxn>
                <a:cxn ang="0">
                  <a:pos x="0" y="1180"/>
                </a:cxn>
              </a:cxnLst>
              <a:rect l="0" t="0" r="r" b="b"/>
              <a:pathLst>
                <a:path w="2" h="1180">
                  <a:moveTo>
                    <a:pt x="2" y="0"/>
                  </a:moveTo>
                  <a:lnTo>
                    <a:pt x="0" y="118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4" name="Freeform 24"/>
            <p:cNvSpPr>
              <a:spLocks/>
            </p:cNvSpPr>
            <p:nvPr/>
          </p:nvSpPr>
          <p:spPr bwMode="auto">
            <a:xfrm>
              <a:off x="3816" y="1592"/>
              <a:ext cx="359" cy="29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34" y="352"/>
                </a:cxn>
              </a:cxnLst>
              <a:rect l="0" t="0" r="r" b="b"/>
              <a:pathLst>
                <a:path w="434" h="352">
                  <a:moveTo>
                    <a:pt x="0" y="0"/>
                  </a:moveTo>
                  <a:lnTo>
                    <a:pt x="434" y="352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3944" y="1882"/>
              <a:ext cx="3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26" name="Line 26"/>
            <p:cNvSpPr>
              <a:spLocks noChangeShapeType="1"/>
            </p:cNvSpPr>
            <p:nvPr/>
          </p:nvSpPr>
          <p:spPr bwMode="auto">
            <a:xfrm>
              <a:off x="3588" y="808"/>
              <a:ext cx="476" cy="357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7" name="Oval 27"/>
            <p:cNvSpPr>
              <a:spLocks noChangeArrowheads="1"/>
            </p:cNvSpPr>
            <p:nvPr/>
          </p:nvSpPr>
          <p:spPr bwMode="auto">
            <a:xfrm>
              <a:off x="3548" y="768"/>
              <a:ext cx="79" cy="80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000" b="1" i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  <p:sp>
          <p:nvSpPr>
            <p:cNvPr id="28" name="Text Box 28"/>
            <p:cNvSpPr txBox="1">
              <a:spLocks noChangeArrowheads="1"/>
            </p:cNvSpPr>
            <p:nvPr/>
          </p:nvSpPr>
          <p:spPr bwMode="auto">
            <a:xfrm>
              <a:off x="3280" y="689"/>
              <a:ext cx="3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c</a:t>
              </a:r>
              <a:r>
                <a:rPr kumimoji="1" lang="en-US" altLang="zh-CN" sz="20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000" b="1" i="1">
                <a:latin typeface="Times New Roman" pitchFamily="18" charset="0"/>
              </a:endParaRPr>
            </a:p>
          </p:txBody>
        </p:sp>
        <p:sp>
          <p:nvSpPr>
            <p:cNvPr id="29" name="Text Box 29"/>
            <p:cNvSpPr txBox="1">
              <a:spLocks noChangeArrowheads="1"/>
            </p:cNvSpPr>
            <p:nvPr/>
          </p:nvSpPr>
          <p:spPr bwMode="auto">
            <a:xfrm>
              <a:off x="3915" y="868"/>
              <a:ext cx="301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3885" y="1721"/>
              <a:ext cx="302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4056" y="1160"/>
              <a:ext cx="0" cy="78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 flipH="1">
              <a:off x="3707" y="893"/>
              <a:ext cx="481" cy="987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4024" y="1889"/>
              <a:ext cx="80" cy="79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000" b="1" i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  <p:sp>
          <p:nvSpPr>
            <p:cNvPr id="34" name="Oval 34"/>
            <p:cNvSpPr>
              <a:spLocks noChangeArrowheads="1"/>
            </p:cNvSpPr>
            <p:nvPr/>
          </p:nvSpPr>
          <p:spPr bwMode="auto">
            <a:xfrm>
              <a:off x="4011" y="1125"/>
              <a:ext cx="80" cy="80"/>
            </a:xfrm>
            <a:prstGeom prst="ellipse">
              <a:avLst/>
            </a:prstGeom>
            <a:gradFill rotWithShape="0">
              <a:gsLst>
                <a:gs pos="0">
                  <a:srgbClr val="FFCCCC"/>
                </a:gs>
                <a:gs pos="100000">
                  <a:srgbClr val="FF3300"/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000" b="1" i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4482579" y="4361458"/>
            <a:ext cx="2535238" cy="1314450"/>
          </a:xfrm>
          <a:prstGeom prst="wedgeEllipseCallout">
            <a:avLst>
              <a:gd name="adj1" fmla="val 30088"/>
              <a:gd name="adj2" fmla="val -96255"/>
            </a:avLst>
          </a:prstGeom>
          <a:solidFill>
            <a:srgbClr val="99FF99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2800" b="1">
                <a:latin typeface="Times New Roman" pitchFamily="18" charset="0"/>
              </a:rPr>
              <a:t>点</a:t>
            </a:r>
            <a:r>
              <a:rPr kumimoji="1" lang="en-US" altLang="zh-CN" sz="2800" b="1">
                <a:latin typeface="Times New Roman" pitchFamily="18" charset="0"/>
              </a:rPr>
              <a:t>C</a:t>
            </a:r>
            <a:r>
              <a:rPr kumimoji="1" lang="zh-CN" altLang="en-US" sz="2800" b="1">
                <a:latin typeface="Times New Roman" pitchFamily="18" charset="0"/>
              </a:rPr>
              <a:t>不</a:t>
            </a:r>
            <a:r>
              <a:rPr kumimoji="1" lang="zh-CN" altLang="zh-CN" sz="2800" b="1">
                <a:latin typeface="Times New Roman" pitchFamily="18" charset="0"/>
              </a:rPr>
              <a:t>在直线</a:t>
            </a:r>
            <a:r>
              <a:rPr kumimoji="1" lang="en-US" altLang="zh-CN" sz="2800" b="1">
                <a:latin typeface="Times New Roman" pitchFamily="18" charset="0"/>
              </a:rPr>
              <a:t>AB</a:t>
            </a:r>
            <a:r>
              <a:rPr kumimoji="1" lang="zh-CN" altLang="en-US" sz="2800" b="1">
                <a:latin typeface="Times New Roman" pitchFamily="18" charset="0"/>
              </a:rPr>
              <a:t>上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683568" y="607745"/>
            <a:ext cx="726916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2800" b="1" dirty="0">
                <a:latin typeface="Times New Roman" pitchFamily="18" charset="0"/>
              </a:rPr>
              <a:t>例</a:t>
            </a:r>
            <a:r>
              <a:rPr kumimoji="1" lang="en-US" altLang="zh-CN" sz="2800" b="1" dirty="0">
                <a:latin typeface="Times New Roman" pitchFamily="18" charset="0"/>
              </a:rPr>
              <a:t>1</a:t>
            </a:r>
            <a:r>
              <a:rPr kumimoji="1" lang="zh-CN" altLang="en-US" sz="2800" b="1" dirty="0">
                <a:latin typeface="Times New Roman" pitchFamily="18" charset="0"/>
              </a:rPr>
              <a:t>：判断点</a:t>
            </a:r>
            <a:r>
              <a:rPr kumimoji="1" lang="en-US" altLang="zh-CN" sz="2800" b="1" dirty="0">
                <a:latin typeface="Times New Roman" pitchFamily="18" charset="0"/>
              </a:rPr>
              <a:t>C</a:t>
            </a:r>
            <a:r>
              <a:rPr kumimoji="1" lang="zh-CN" altLang="en-US" sz="2800" b="1" dirty="0">
                <a:latin typeface="Times New Roman" pitchFamily="18" charset="0"/>
              </a:rPr>
              <a:t>是否在线段</a:t>
            </a:r>
            <a:r>
              <a:rPr kumimoji="1" lang="en-US" altLang="zh-CN" sz="2800" b="1" dirty="0">
                <a:latin typeface="Times New Roman" pitchFamily="18" charset="0"/>
              </a:rPr>
              <a:t>AB</a:t>
            </a:r>
            <a:r>
              <a:rPr kumimoji="1" lang="zh-CN" altLang="en-US" sz="2800" b="1" dirty="0">
                <a:latin typeface="Times New Roman" pitchFamily="18" charset="0"/>
              </a:rPr>
              <a:t>上。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899592" y="1700808"/>
            <a:ext cx="2847975" cy="2082800"/>
            <a:chOff x="587" y="617"/>
            <a:chExt cx="1794" cy="1312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1443" y="1032"/>
              <a:ext cx="1" cy="766"/>
            </a:xfrm>
            <a:custGeom>
              <a:avLst/>
              <a:gdLst>
                <a:gd name="T0" fmla="*/ 0 w 1"/>
                <a:gd name="T1" fmla="*/ 0 h 766"/>
                <a:gd name="T2" fmla="*/ 0 w 1"/>
                <a:gd name="T3" fmla="*/ 766 h 766"/>
                <a:gd name="T4" fmla="*/ 0 60000 65536"/>
                <a:gd name="T5" fmla="*/ 0 60000 65536"/>
                <a:gd name="T6" fmla="*/ 0 w 1"/>
                <a:gd name="T7" fmla="*/ 0 h 766"/>
                <a:gd name="T8" fmla="*/ 1 w 1"/>
                <a:gd name="T9" fmla="*/ 766 h 76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766">
                  <a:moveTo>
                    <a:pt x="0" y="0"/>
                  </a:moveTo>
                  <a:lnTo>
                    <a:pt x="0" y="766"/>
                  </a:lnTo>
                </a:path>
              </a:pathLst>
            </a:cu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V="1">
              <a:off x="938" y="839"/>
              <a:ext cx="1207" cy="323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 flipV="1">
              <a:off x="938" y="1591"/>
              <a:ext cx="1207" cy="32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749" y="1396"/>
              <a:ext cx="160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938" y="1162"/>
              <a:ext cx="0" cy="75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V="1">
              <a:off x="2145" y="839"/>
              <a:ext cx="0" cy="7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897" y="1641"/>
              <a:ext cx="212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2128" y="1383"/>
              <a:ext cx="223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412" y="1497"/>
              <a:ext cx="201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767" y="953"/>
              <a:ext cx="260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  <a:sym typeface="EuroRoman" pitchFamily="2" charset="2"/>
                </a:rPr>
                <a:t>a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2110" y="617"/>
              <a:ext cx="271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b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1329" y="796"/>
              <a:ext cx="249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  <a:sym typeface="EuroRoman" pitchFamily="2" charset="2"/>
                </a:rPr>
                <a:t>c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587" y="665"/>
              <a:ext cx="310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①</a:t>
              </a:r>
            </a:p>
          </p:txBody>
        </p:sp>
      </p:grp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4838179" y="1629370"/>
            <a:ext cx="2973388" cy="2398713"/>
            <a:chOff x="3068" y="572"/>
            <a:chExt cx="1873" cy="1511"/>
          </a:xfrm>
        </p:grpSpPr>
        <p:sp>
          <p:nvSpPr>
            <p:cNvPr id="19" name="Line 19"/>
            <p:cNvSpPr>
              <a:spLocks noChangeShapeType="1"/>
            </p:cNvSpPr>
            <p:nvPr/>
          </p:nvSpPr>
          <p:spPr bwMode="auto">
            <a:xfrm>
              <a:off x="3590" y="1654"/>
              <a:ext cx="1024" cy="32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3915" y="665"/>
              <a:ext cx="249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  <a:sym typeface="EuroRoman" pitchFamily="2" charset="2"/>
                </a:rPr>
                <a:t>c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3068" y="572"/>
              <a:ext cx="310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②</a:t>
              </a: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3409" y="1459"/>
              <a:ext cx="153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3604" y="902"/>
              <a:ext cx="1024" cy="274"/>
            </a:xfrm>
            <a:prstGeom prst="line">
              <a:avLst/>
            </a:prstGeom>
            <a:noFill/>
            <a:ln w="381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3604" y="902"/>
              <a:ext cx="0" cy="75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5" name="Line 25"/>
            <p:cNvSpPr>
              <a:spLocks noChangeShapeType="1"/>
            </p:cNvSpPr>
            <p:nvPr/>
          </p:nvSpPr>
          <p:spPr bwMode="auto">
            <a:xfrm flipV="1">
              <a:off x="4628" y="1176"/>
              <a:ext cx="0" cy="80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6" name="Text Box 26"/>
            <p:cNvSpPr txBox="1">
              <a:spLocks noChangeArrowheads="1"/>
            </p:cNvSpPr>
            <p:nvPr/>
          </p:nvSpPr>
          <p:spPr bwMode="auto">
            <a:xfrm>
              <a:off x="3408" y="1473"/>
              <a:ext cx="212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27" name="Text Box 27"/>
            <p:cNvSpPr txBox="1">
              <a:spLocks noChangeArrowheads="1"/>
            </p:cNvSpPr>
            <p:nvPr/>
          </p:nvSpPr>
          <p:spPr bwMode="auto">
            <a:xfrm>
              <a:off x="4595" y="1795"/>
              <a:ext cx="223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28" name="Text Box 28"/>
            <p:cNvSpPr txBox="1">
              <a:spLocks noChangeArrowheads="1"/>
            </p:cNvSpPr>
            <p:nvPr/>
          </p:nvSpPr>
          <p:spPr bwMode="auto">
            <a:xfrm>
              <a:off x="3928" y="1551"/>
              <a:ext cx="201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29" name="Text Box 29"/>
            <p:cNvSpPr txBox="1">
              <a:spLocks noChangeArrowheads="1"/>
            </p:cNvSpPr>
            <p:nvPr/>
          </p:nvSpPr>
          <p:spPr bwMode="auto">
            <a:xfrm>
              <a:off x="3436" y="689"/>
              <a:ext cx="260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  <a:sym typeface="EuroRoman" pitchFamily="2" charset="2"/>
                </a:rPr>
                <a:t>a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4597" y="1003"/>
              <a:ext cx="271" cy="288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b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31" name="Line 31"/>
            <p:cNvSpPr>
              <a:spLocks noChangeShapeType="1"/>
            </p:cNvSpPr>
            <p:nvPr/>
          </p:nvSpPr>
          <p:spPr bwMode="auto">
            <a:xfrm>
              <a:off x="4117" y="889"/>
              <a:ext cx="0" cy="92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2" name="Text Box 32"/>
            <p:cNvSpPr txBox="1">
              <a:spLocks noChangeArrowheads="1"/>
            </p:cNvSpPr>
            <p:nvPr/>
          </p:nvSpPr>
          <p:spPr bwMode="auto">
            <a:xfrm>
              <a:off x="4027" y="797"/>
              <a:ext cx="189" cy="144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900" b="1">
                  <a:solidFill>
                    <a:srgbClr val="CC0000"/>
                  </a:solidFill>
                  <a:latin typeface="Times New Roman" pitchFamily="18" charset="0"/>
                </a:rPr>
                <a:t>●</a:t>
              </a:r>
            </a:p>
          </p:txBody>
        </p:sp>
      </p:grpSp>
      <p:sp>
        <p:nvSpPr>
          <p:cNvPr id="33" name="AutoShape 33"/>
          <p:cNvSpPr>
            <a:spLocks noChangeArrowheads="1"/>
          </p:cNvSpPr>
          <p:nvPr/>
        </p:nvSpPr>
        <p:spPr bwMode="auto">
          <a:xfrm>
            <a:off x="1456804" y="4282083"/>
            <a:ext cx="2290763" cy="1314450"/>
          </a:xfrm>
          <a:prstGeom prst="wedgeEllipseCallout">
            <a:avLst>
              <a:gd name="adj1" fmla="val -12926"/>
              <a:gd name="adj2" fmla="val -96741"/>
            </a:avLst>
          </a:prstGeom>
          <a:solidFill>
            <a:srgbClr val="66FFFF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zh-CN" sz="2800" b="1" dirty="0">
                <a:latin typeface="Times New Roman" pitchFamily="18" charset="0"/>
              </a:rPr>
              <a:t>点</a:t>
            </a:r>
            <a:r>
              <a:rPr kumimoji="1" lang="en-US" altLang="zh-CN" sz="2800" b="1" dirty="0">
                <a:latin typeface="Times New Roman" pitchFamily="18" charset="0"/>
              </a:rPr>
              <a:t>C</a:t>
            </a:r>
            <a:r>
              <a:rPr kumimoji="1" lang="zh-CN" altLang="zh-CN" sz="2800" b="1" dirty="0">
                <a:latin typeface="Times New Roman" pitchFamily="18" charset="0"/>
              </a:rPr>
              <a:t>在直线</a:t>
            </a:r>
            <a:r>
              <a:rPr kumimoji="1" lang="en-US" altLang="zh-CN" sz="2800" b="1" dirty="0">
                <a:latin typeface="Times New Roman" pitchFamily="18" charset="0"/>
              </a:rPr>
              <a:t>AB</a:t>
            </a:r>
            <a:r>
              <a:rPr kumimoji="1" lang="zh-CN" altLang="en-US" sz="2800" b="1" dirty="0">
                <a:latin typeface="Times New Roman" pitchFamily="18" charset="0"/>
              </a:rPr>
              <a:t>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3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 autoUpdateAnimBg="0"/>
      <p:bldP spid="33" grpId="0" animBg="1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755576" y="620688"/>
            <a:ext cx="69564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2800" b="1" dirty="0">
                <a:latin typeface="Times New Roman" pitchFamily="18" charset="0"/>
              </a:rPr>
              <a:t>例</a:t>
            </a:r>
            <a:r>
              <a:rPr kumimoji="1" lang="en-US" altLang="zh-CN" sz="2800" b="1" dirty="0">
                <a:latin typeface="Times New Roman" pitchFamily="18" charset="0"/>
              </a:rPr>
              <a:t>2</a:t>
            </a:r>
            <a:r>
              <a:rPr kumimoji="1" lang="zh-CN" altLang="en-US" sz="2800" b="1" dirty="0">
                <a:latin typeface="Times New Roman" pitchFamily="18" charset="0"/>
              </a:rPr>
              <a:t>：判断点</a:t>
            </a:r>
            <a:r>
              <a:rPr kumimoji="1" lang="en-US" altLang="zh-CN" sz="2800" b="1" dirty="0">
                <a:latin typeface="Times New Roman" pitchFamily="18" charset="0"/>
              </a:rPr>
              <a:t>K</a:t>
            </a:r>
            <a:r>
              <a:rPr kumimoji="1" lang="zh-CN" altLang="en-US" sz="2800" b="1" dirty="0">
                <a:latin typeface="Times New Roman" pitchFamily="18" charset="0"/>
              </a:rPr>
              <a:t>是否在线段</a:t>
            </a:r>
            <a:r>
              <a:rPr kumimoji="1" lang="en-US" altLang="zh-CN" sz="2800" b="1" dirty="0">
                <a:latin typeface="Times New Roman" pitchFamily="18" charset="0"/>
              </a:rPr>
              <a:t>AB</a:t>
            </a:r>
            <a:r>
              <a:rPr kumimoji="1" lang="zh-CN" altLang="en-US" sz="2800" b="1" dirty="0">
                <a:latin typeface="Times New Roman" pitchFamily="18" charset="0"/>
              </a:rPr>
              <a:t>上。</a:t>
            </a:r>
          </a:p>
        </p:txBody>
      </p:sp>
      <p:sp>
        <p:nvSpPr>
          <p:cNvPr id="3" name="Freeform 3"/>
          <p:cNvSpPr>
            <a:spLocks/>
          </p:cNvSpPr>
          <p:nvPr/>
        </p:nvSpPr>
        <p:spPr bwMode="auto">
          <a:xfrm>
            <a:off x="1921694" y="3891186"/>
            <a:ext cx="1524000" cy="1588"/>
          </a:xfrm>
          <a:custGeom>
            <a:avLst/>
            <a:gdLst>
              <a:gd name="T0" fmla="*/ 0 w 960"/>
              <a:gd name="T1" fmla="*/ 0 h 1"/>
              <a:gd name="T2" fmla="*/ 2147483647 w 960"/>
              <a:gd name="T3" fmla="*/ 0 h 1"/>
              <a:gd name="T4" fmla="*/ 0 60000 65536"/>
              <a:gd name="T5" fmla="*/ 0 60000 65536"/>
              <a:gd name="T6" fmla="*/ 0 w 960"/>
              <a:gd name="T7" fmla="*/ 0 h 1"/>
              <a:gd name="T8" fmla="*/ 960 w 96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60" h="1">
                <a:moveTo>
                  <a:pt x="0" y="0"/>
                </a:moveTo>
                <a:lnTo>
                  <a:pt x="96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>
            <a:off x="1921694" y="4742086"/>
            <a:ext cx="2376487" cy="1588"/>
          </a:xfrm>
          <a:custGeom>
            <a:avLst/>
            <a:gdLst>
              <a:gd name="T0" fmla="*/ 0 w 1497"/>
              <a:gd name="T1" fmla="*/ 0 h 1"/>
              <a:gd name="T2" fmla="*/ 2147483647 w 1497"/>
              <a:gd name="T3" fmla="*/ 0 h 1"/>
              <a:gd name="T4" fmla="*/ 0 60000 65536"/>
              <a:gd name="T5" fmla="*/ 0 60000 65536"/>
              <a:gd name="T6" fmla="*/ 0 w 1497"/>
              <a:gd name="T7" fmla="*/ 0 h 1"/>
              <a:gd name="T8" fmla="*/ 1497 w 1497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497" h="1">
                <a:moveTo>
                  <a:pt x="0" y="0"/>
                </a:moveTo>
                <a:lnTo>
                  <a:pt x="1497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1921694" y="2098899"/>
            <a:ext cx="1546225" cy="1587"/>
          </a:xfrm>
          <a:custGeom>
            <a:avLst/>
            <a:gdLst>
              <a:gd name="T0" fmla="*/ 0 w 974"/>
              <a:gd name="T1" fmla="*/ 0 h 1"/>
              <a:gd name="T2" fmla="*/ 2147483647 w 974"/>
              <a:gd name="T3" fmla="*/ 0 h 1"/>
              <a:gd name="T4" fmla="*/ 0 60000 65536"/>
              <a:gd name="T5" fmla="*/ 0 60000 65536"/>
              <a:gd name="T6" fmla="*/ 0 w 974"/>
              <a:gd name="T7" fmla="*/ 0 h 1"/>
              <a:gd name="T8" fmla="*/ 974 w 974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74" h="1">
                <a:moveTo>
                  <a:pt x="0" y="0"/>
                </a:moveTo>
                <a:lnTo>
                  <a:pt x="974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1897881" y="3062511"/>
            <a:ext cx="2444750" cy="1588"/>
          </a:xfrm>
          <a:custGeom>
            <a:avLst/>
            <a:gdLst>
              <a:gd name="T0" fmla="*/ 0 w 1540"/>
              <a:gd name="T1" fmla="*/ 0 h 1"/>
              <a:gd name="T2" fmla="*/ 2147483647 w 1540"/>
              <a:gd name="T3" fmla="*/ 0 h 1"/>
              <a:gd name="T4" fmla="*/ 0 60000 65536"/>
              <a:gd name="T5" fmla="*/ 0 60000 65536"/>
              <a:gd name="T6" fmla="*/ 0 w 1540"/>
              <a:gd name="T7" fmla="*/ 0 h 1"/>
              <a:gd name="T8" fmla="*/ 1540 w 154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540" h="1">
                <a:moveTo>
                  <a:pt x="0" y="0"/>
                </a:moveTo>
                <a:lnTo>
                  <a:pt x="1540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" name="Freeform 7"/>
          <p:cNvSpPr>
            <a:spLocks/>
          </p:cNvSpPr>
          <p:nvPr/>
        </p:nvSpPr>
        <p:spPr bwMode="auto">
          <a:xfrm>
            <a:off x="4298181" y="3062511"/>
            <a:ext cx="1588" cy="1679575"/>
          </a:xfrm>
          <a:custGeom>
            <a:avLst/>
            <a:gdLst>
              <a:gd name="T0" fmla="*/ 0 w 1"/>
              <a:gd name="T1" fmla="*/ 0 h 1058"/>
              <a:gd name="T2" fmla="*/ 0 w 1"/>
              <a:gd name="T3" fmla="*/ 2147483647 h 1058"/>
              <a:gd name="T4" fmla="*/ 0 60000 65536"/>
              <a:gd name="T5" fmla="*/ 0 60000 65536"/>
              <a:gd name="T6" fmla="*/ 0 w 1"/>
              <a:gd name="T7" fmla="*/ 0 h 1058"/>
              <a:gd name="T8" fmla="*/ 1 w 1"/>
              <a:gd name="T9" fmla="*/ 1058 h 105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058">
                <a:moveTo>
                  <a:pt x="0" y="0"/>
                </a:moveTo>
                <a:lnTo>
                  <a:pt x="0" y="1058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8" name="Freeform 8"/>
          <p:cNvSpPr>
            <a:spLocks/>
          </p:cNvSpPr>
          <p:nvPr/>
        </p:nvSpPr>
        <p:spPr bwMode="auto">
          <a:xfrm>
            <a:off x="3445694" y="2076674"/>
            <a:ext cx="852487" cy="985837"/>
          </a:xfrm>
          <a:custGeom>
            <a:avLst/>
            <a:gdLst>
              <a:gd name="T0" fmla="*/ 2147483647 w 537"/>
              <a:gd name="T1" fmla="*/ 2147483647 h 621"/>
              <a:gd name="T2" fmla="*/ 0 w 537"/>
              <a:gd name="T3" fmla="*/ 0 h 621"/>
              <a:gd name="T4" fmla="*/ 0 60000 65536"/>
              <a:gd name="T5" fmla="*/ 0 60000 65536"/>
              <a:gd name="T6" fmla="*/ 0 w 537"/>
              <a:gd name="T7" fmla="*/ 0 h 621"/>
              <a:gd name="T8" fmla="*/ 537 w 537"/>
              <a:gd name="T9" fmla="*/ 621 h 62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7" h="621">
                <a:moveTo>
                  <a:pt x="537" y="621"/>
                </a:moveTo>
                <a:lnTo>
                  <a:pt x="0" y="0"/>
                </a:lnTo>
              </a:path>
            </a:pathLst>
          </a:cu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9" name="Freeform 9"/>
          <p:cNvSpPr>
            <a:spLocks/>
          </p:cNvSpPr>
          <p:nvPr/>
        </p:nvSpPr>
        <p:spPr bwMode="auto">
          <a:xfrm>
            <a:off x="3445694" y="2076674"/>
            <a:ext cx="1587" cy="1814512"/>
          </a:xfrm>
          <a:custGeom>
            <a:avLst/>
            <a:gdLst>
              <a:gd name="T0" fmla="*/ 0 w 1"/>
              <a:gd name="T1" fmla="*/ 0 h 1143"/>
              <a:gd name="T2" fmla="*/ 0 w 1"/>
              <a:gd name="T3" fmla="*/ 2147483647 h 1143"/>
              <a:gd name="T4" fmla="*/ 0 60000 65536"/>
              <a:gd name="T5" fmla="*/ 0 60000 65536"/>
              <a:gd name="T6" fmla="*/ 0 w 1"/>
              <a:gd name="T7" fmla="*/ 0 h 1143"/>
              <a:gd name="T8" fmla="*/ 1 w 1"/>
              <a:gd name="T9" fmla="*/ 1143 h 114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143">
                <a:moveTo>
                  <a:pt x="0" y="0"/>
                </a:moveTo>
                <a:lnTo>
                  <a:pt x="0" y="1143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0" name="Freeform 10"/>
          <p:cNvSpPr>
            <a:spLocks/>
          </p:cNvSpPr>
          <p:nvPr/>
        </p:nvSpPr>
        <p:spPr bwMode="auto">
          <a:xfrm>
            <a:off x="1897881" y="4110261"/>
            <a:ext cx="1771650" cy="4763"/>
          </a:xfrm>
          <a:custGeom>
            <a:avLst/>
            <a:gdLst>
              <a:gd name="T0" fmla="*/ 0 w 1116"/>
              <a:gd name="T1" fmla="*/ 0 h 3"/>
              <a:gd name="T2" fmla="*/ 2147483647 w 1116"/>
              <a:gd name="T3" fmla="*/ 2147483647 h 3"/>
              <a:gd name="T4" fmla="*/ 0 60000 65536"/>
              <a:gd name="T5" fmla="*/ 0 60000 65536"/>
              <a:gd name="T6" fmla="*/ 0 w 1116"/>
              <a:gd name="T7" fmla="*/ 0 h 3"/>
              <a:gd name="T8" fmla="*/ 1116 w 1116"/>
              <a:gd name="T9" fmla="*/ 3 h 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16" h="3">
                <a:moveTo>
                  <a:pt x="0" y="0"/>
                </a:moveTo>
                <a:lnTo>
                  <a:pt x="1116" y="3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" name="Freeform 11"/>
          <p:cNvSpPr>
            <a:spLocks/>
          </p:cNvSpPr>
          <p:nvPr/>
        </p:nvSpPr>
        <p:spPr bwMode="auto">
          <a:xfrm>
            <a:off x="1897881" y="2748186"/>
            <a:ext cx="1771650" cy="1588"/>
          </a:xfrm>
          <a:custGeom>
            <a:avLst/>
            <a:gdLst>
              <a:gd name="T0" fmla="*/ 0 w 1116"/>
              <a:gd name="T1" fmla="*/ 2147483647 h 1"/>
              <a:gd name="T2" fmla="*/ 2147483647 w 1116"/>
              <a:gd name="T3" fmla="*/ 0 h 1"/>
              <a:gd name="T4" fmla="*/ 0 60000 65536"/>
              <a:gd name="T5" fmla="*/ 0 60000 65536"/>
              <a:gd name="T6" fmla="*/ 0 w 1116"/>
              <a:gd name="T7" fmla="*/ 0 h 1"/>
              <a:gd name="T8" fmla="*/ 1116 w 1116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116" h="1">
                <a:moveTo>
                  <a:pt x="0" y="1"/>
                </a:moveTo>
                <a:lnTo>
                  <a:pt x="1116" y="0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2" name="Freeform 12"/>
          <p:cNvSpPr>
            <a:spLocks/>
          </p:cNvSpPr>
          <p:nvPr/>
        </p:nvSpPr>
        <p:spPr bwMode="auto">
          <a:xfrm>
            <a:off x="3669531" y="2748186"/>
            <a:ext cx="1588" cy="1366838"/>
          </a:xfrm>
          <a:custGeom>
            <a:avLst/>
            <a:gdLst>
              <a:gd name="T0" fmla="*/ 0 w 1"/>
              <a:gd name="T1" fmla="*/ 0 h 861"/>
              <a:gd name="T2" fmla="*/ 0 w 1"/>
              <a:gd name="T3" fmla="*/ 2147483647 h 861"/>
              <a:gd name="T4" fmla="*/ 0 60000 65536"/>
              <a:gd name="T5" fmla="*/ 0 60000 65536"/>
              <a:gd name="T6" fmla="*/ 0 w 1"/>
              <a:gd name="T7" fmla="*/ 0 h 861"/>
              <a:gd name="T8" fmla="*/ 1 w 1"/>
              <a:gd name="T9" fmla="*/ 861 h 86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861">
                <a:moveTo>
                  <a:pt x="0" y="0"/>
                </a:moveTo>
                <a:lnTo>
                  <a:pt x="0" y="861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3429819" y="1787749"/>
            <a:ext cx="4619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a</a:t>
            </a:r>
            <a:r>
              <a:rPr kumimoji="1" lang="en-US" altLang="zh-CN" sz="2400" b="1">
                <a:latin typeface="Times New Roman" pitchFamily="18" charset="0"/>
                <a:sym typeface="Symbol" pitchFamily="18" charset="2"/>
              </a:rPr>
              <a:t></a:t>
            </a:r>
            <a:endParaRPr kumimoji="1" lang="en-US" altLang="zh-CN" sz="2400" b="1">
              <a:latin typeface="Times New Roman" pitchFamily="18" charset="0"/>
              <a:sym typeface="UniversalMath1 BT" pitchFamily="18" charset="2"/>
            </a:endParaRP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4290244" y="2749774"/>
            <a:ext cx="4794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b</a:t>
            </a:r>
            <a:r>
              <a:rPr kumimoji="1" lang="en-US" altLang="zh-CN" sz="2400" b="1">
                <a:latin typeface="Times New Roman" pitchFamily="18" charset="0"/>
                <a:sym typeface="Symbol" pitchFamily="18" charset="2"/>
              </a:rPr>
              <a:t></a:t>
            </a:r>
          </a:p>
        </p:txBody>
      </p:sp>
      <p:grpSp>
        <p:nvGrpSpPr>
          <p:cNvPr id="15" name="Group 15"/>
          <p:cNvGrpSpPr>
            <a:grpSpLocks/>
          </p:cNvGrpSpPr>
          <p:nvPr/>
        </p:nvGrpSpPr>
        <p:grpSpPr bwMode="auto">
          <a:xfrm>
            <a:off x="3517131" y="2567211"/>
            <a:ext cx="619125" cy="457200"/>
            <a:chOff x="2374" y="1128"/>
            <a:chExt cx="390" cy="288"/>
          </a:xfrm>
        </p:grpSpPr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2374" y="1167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1000" b="1"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2462" y="1128"/>
              <a:ext cx="3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400" b="1">
                  <a:latin typeface="Times New Roman" pitchFamily="18" charset="0"/>
                </a:rPr>
                <a:t>k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</a:t>
              </a:r>
            </a:p>
          </p:txBody>
        </p:sp>
      </p:grpSp>
      <p:sp>
        <p:nvSpPr>
          <p:cNvPr id="18" name="Text Box 18"/>
          <p:cNvSpPr txBox="1">
            <a:spLocks noChangeArrowheads="1"/>
          </p:cNvSpPr>
          <p:nvPr/>
        </p:nvSpPr>
        <p:spPr bwMode="auto">
          <a:xfrm>
            <a:off x="5220072" y="3933056"/>
            <a:ext cx="3500437" cy="954107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kumimoji="1" lang="zh-CN" altLang="en-US" sz="2800" b="1" dirty="0">
                <a:solidFill>
                  <a:srgbClr val="D60093"/>
                </a:solidFill>
                <a:latin typeface="Times New Roman" pitchFamily="18" charset="0"/>
              </a:rPr>
              <a:t>因</a:t>
            </a:r>
            <a:r>
              <a:rPr kumimoji="1" lang="en-US" altLang="zh-CN" sz="2800" b="1" dirty="0">
                <a:solidFill>
                  <a:srgbClr val="D60093"/>
                </a:solidFill>
                <a:latin typeface="Times New Roman" pitchFamily="18" charset="0"/>
              </a:rPr>
              <a:t>k</a:t>
            </a:r>
            <a:r>
              <a:rPr kumimoji="1" lang="en-US" altLang="zh-CN" sz="2800" b="1" dirty="0">
                <a:solidFill>
                  <a:srgbClr val="D60093"/>
                </a:solidFill>
                <a:latin typeface="Times New Roman" pitchFamily="18" charset="0"/>
                <a:sym typeface="Symbol" pitchFamily="18" charset="2"/>
              </a:rPr>
              <a:t></a:t>
            </a:r>
            <a:r>
              <a:rPr kumimoji="1" lang="zh-CN" altLang="en-US" sz="2800" b="1" dirty="0">
                <a:solidFill>
                  <a:srgbClr val="D60093"/>
                </a:solidFill>
                <a:latin typeface="Times New Roman" pitchFamily="18" charset="0"/>
              </a:rPr>
              <a:t>不在</a:t>
            </a:r>
            <a:r>
              <a:rPr kumimoji="1" lang="en-US" altLang="zh-CN" sz="2800" b="1" dirty="0">
                <a:solidFill>
                  <a:srgbClr val="D60093"/>
                </a:solidFill>
                <a:latin typeface="Times New Roman" pitchFamily="18" charset="0"/>
              </a:rPr>
              <a:t>a</a:t>
            </a:r>
            <a:r>
              <a:rPr kumimoji="1" lang="en-US" altLang="zh-CN" sz="2800" b="1" dirty="0">
                <a:solidFill>
                  <a:srgbClr val="D60093"/>
                </a:solidFill>
                <a:latin typeface="Times New Roman" pitchFamily="18" charset="0"/>
                <a:sym typeface="Symbol" pitchFamily="18" charset="2"/>
              </a:rPr>
              <a:t></a:t>
            </a:r>
            <a:r>
              <a:rPr kumimoji="1" lang="en-US" altLang="zh-CN" sz="2800" b="1" dirty="0">
                <a:solidFill>
                  <a:srgbClr val="D60093"/>
                </a:solidFill>
                <a:latin typeface="Times New Roman" pitchFamily="18" charset="0"/>
                <a:sym typeface="UniversalMath1 BT" pitchFamily="18" charset="2"/>
              </a:rPr>
              <a:t> </a:t>
            </a:r>
            <a:r>
              <a:rPr kumimoji="1" lang="en-US" altLang="zh-CN" sz="2800" b="1" dirty="0">
                <a:solidFill>
                  <a:srgbClr val="D60093"/>
                </a:solidFill>
                <a:latin typeface="Times New Roman" pitchFamily="18" charset="0"/>
              </a:rPr>
              <a:t>b</a:t>
            </a:r>
            <a:r>
              <a:rPr kumimoji="1" lang="en-US" altLang="zh-CN" sz="2800" b="1" dirty="0">
                <a:solidFill>
                  <a:srgbClr val="D60093"/>
                </a:solidFill>
                <a:latin typeface="Times New Roman" pitchFamily="18" charset="0"/>
                <a:sym typeface="Symbol" pitchFamily="18" charset="2"/>
              </a:rPr>
              <a:t></a:t>
            </a:r>
            <a:r>
              <a:rPr kumimoji="1" lang="zh-CN" altLang="en-US" sz="2800" b="1" dirty="0">
                <a:solidFill>
                  <a:srgbClr val="D60093"/>
                </a:solidFill>
                <a:latin typeface="Times New Roman" pitchFamily="18" charset="0"/>
              </a:rPr>
              <a:t>上，</a:t>
            </a:r>
          </a:p>
          <a:p>
            <a:pPr algn="ctr"/>
            <a:r>
              <a:rPr kumimoji="1" lang="zh-CN" altLang="en-US" sz="2800" b="1" dirty="0">
                <a:solidFill>
                  <a:srgbClr val="D60093"/>
                </a:solidFill>
                <a:latin typeface="Times New Roman" pitchFamily="18" charset="0"/>
              </a:rPr>
              <a:t> 故点</a:t>
            </a:r>
            <a:r>
              <a:rPr kumimoji="1" lang="en-US" altLang="zh-CN" sz="2800" b="1" dirty="0">
                <a:solidFill>
                  <a:srgbClr val="D60093"/>
                </a:solidFill>
                <a:latin typeface="Times New Roman" pitchFamily="18" charset="0"/>
              </a:rPr>
              <a:t>K</a:t>
            </a:r>
            <a:r>
              <a:rPr kumimoji="1" lang="zh-CN" altLang="en-US" sz="2800" b="1" dirty="0">
                <a:solidFill>
                  <a:srgbClr val="D60093"/>
                </a:solidFill>
                <a:latin typeface="Times New Roman" pitchFamily="18" charset="0"/>
              </a:rPr>
              <a:t>不在</a:t>
            </a:r>
            <a:r>
              <a:rPr kumimoji="1" lang="en-US" altLang="zh-CN" sz="2800" b="1" dirty="0">
                <a:solidFill>
                  <a:srgbClr val="D60093"/>
                </a:solidFill>
                <a:latin typeface="Times New Roman" pitchFamily="18" charset="0"/>
              </a:rPr>
              <a:t>AB</a:t>
            </a:r>
            <a:r>
              <a:rPr kumimoji="1" lang="zh-CN" altLang="en-US" sz="2800" b="1" dirty="0">
                <a:solidFill>
                  <a:srgbClr val="D60093"/>
                </a:solidFill>
                <a:latin typeface="Times New Roman" pitchFamily="18" charset="0"/>
              </a:rPr>
              <a:t>上。</a:t>
            </a:r>
          </a:p>
        </p:txBody>
      </p:sp>
      <p:sp>
        <p:nvSpPr>
          <p:cNvPr id="20" name="Line 20"/>
          <p:cNvSpPr>
            <a:spLocks noChangeShapeType="1"/>
          </p:cNvSpPr>
          <p:nvPr/>
        </p:nvSpPr>
        <p:spPr bwMode="auto">
          <a:xfrm>
            <a:off x="1469256" y="3580036"/>
            <a:ext cx="35226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1" name="Freeform 21"/>
          <p:cNvSpPr>
            <a:spLocks/>
          </p:cNvSpPr>
          <p:nvPr/>
        </p:nvSpPr>
        <p:spPr bwMode="auto">
          <a:xfrm>
            <a:off x="3137719" y="1994124"/>
            <a:ext cx="1587" cy="2862262"/>
          </a:xfrm>
          <a:custGeom>
            <a:avLst/>
            <a:gdLst>
              <a:gd name="T0" fmla="*/ 0 w 1"/>
              <a:gd name="T1" fmla="*/ 0 h 1803"/>
              <a:gd name="T2" fmla="*/ 0 w 1"/>
              <a:gd name="T3" fmla="*/ 2147483647 h 1803"/>
              <a:gd name="T4" fmla="*/ 0 60000 65536"/>
              <a:gd name="T5" fmla="*/ 0 60000 65536"/>
              <a:gd name="T6" fmla="*/ 0 w 1"/>
              <a:gd name="T7" fmla="*/ 0 h 1803"/>
              <a:gd name="T8" fmla="*/ 1 w 1"/>
              <a:gd name="T9" fmla="*/ 1803 h 1803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803">
                <a:moveTo>
                  <a:pt x="0" y="0"/>
                </a:moveTo>
                <a:lnTo>
                  <a:pt x="0" y="1803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2" name="Line 22"/>
          <p:cNvSpPr>
            <a:spLocks noChangeShapeType="1"/>
          </p:cNvSpPr>
          <p:nvPr/>
        </p:nvSpPr>
        <p:spPr bwMode="auto">
          <a:xfrm>
            <a:off x="1942331" y="2097311"/>
            <a:ext cx="0" cy="987425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3" name="Line 23"/>
          <p:cNvSpPr>
            <a:spLocks noChangeShapeType="1"/>
          </p:cNvSpPr>
          <p:nvPr/>
        </p:nvSpPr>
        <p:spPr bwMode="auto">
          <a:xfrm>
            <a:off x="1942331" y="3084736"/>
            <a:ext cx="0" cy="82391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>
            <a:off x="1942331" y="3908649"/>
            <a:ext cx="0" cy="844550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1602606" y="3580036"/>
            <a:ext cx="33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a</a:t>
            </a:r>
          </a:p>
        </p:txBody>
      </p:sp>
      <p:sp>
        <p:nvSpPr>
          <p:cNvPr id="26" name="Text Box 26"/>
          <p:cNvSpPr txBox="1">
            <a:spLocks noChangeArrowheads="1"/>
          </p:cNvSpPr>
          <p:nvPr/>
        </p:nvSpPr>
        <p:spPr bwMode="auto">
          <a:xfrm>
            <a:off x="1643881" y="4588099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b</a:t>
            </a:r>
          </a:p>
        </p:txBody>
      </p:sp>
      <p:sp>
        <p:nvSpPr>
          <p:cNvPr id="27" name="Text Box 27"/>
          <p:cNvSpPr txBox="1">
            <a:spLocks noChangeArrowheads="1"/>
          </p:cNvSpPr>
          <p:nvPr/>
        </p:nvSpPr>
        <p:spPr bwMode="auto">
          <a:xfrm>
            <a:off x="1599431" y="3905474"/>
            <a:ext cx="3540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k</a:t>
            </a:r>
            <a:endParaRPr kumimoji="1" lang="en-US" altLang="zh-CN" sz="2800" b="1">
              <a:latin typeface="Times New Roman" pitchFamily="18" charset="0"/>
            </a:endParaRPr>
          </a:p>
        </p:txBody>
      </p:sp>
      <p:sp>
        <p:nvSpPr>
          <p:cNvPr id="28" name="Text Box 28"/>
          <p:cNvSpPr txBox="1">
            <a:spLocks noChangeArrowheads="1"/>
          </p:cNvSpPr>
          <p:nvPr/>
        </p:nvSpPr>
        <p:spPr bwMode="auto">
          <a:xfrm>
            <a:off x="1618481" y="1809974"/>
            <a:ext cx="412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  <a:sym typeface="EuroRoman" pitchFamily="2" charset="2"/>
              </a:rPr>
              <a:t>a</a:t>
            </a:r>
            <a:r>
              <a:rPr kumimoji="1" lang="en-US" altLang="zh-CN" sz="2400" b="1">
                <a:latin typeface="Times New Roman" pitchFamily="18" charset="0"/>
                <a:sym typeface="Symbol" pitchFamily="18" charset="2"/>
              </a:rPr>
              <a:t></a:t>
            </a:r>
          </a:p>
        </p:txBody>
      </p:sp>
      <p:sp>
        <p:nvSpPr>
          <p:cNvPr id="29" name="Text Box 29"/>
          <p:cNvSpPr txBox="1">
            <a:spLocks noChangeArrowheads="1"/>
          </p:cNvSpPr>
          <p:nvPr/>
        </p:nvSpPr>
        <p:spPr bwMode="auto">
          <a:xfrm>
            <a:off x="1547044" y="2854549"/>
            <a:ext cx="4302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b</a:t>
            </a:r>
            <a:r>
              <a:rPr kumimoji="1" lang="en-US" altLang="zh-CN" sz="2400" b="1">
                <a:latin typeface="Times New Roman" pitchFamily="18" charset="0"/>
                <a:sym typeface="Symbol" pitchFamily="18" charset="2"/>
              </a:rPr>
              <a:t></a:t>
            </a:r>
          </a:p>
        </p:txBody>
      </p:sp>
      <p:sp>
        <p:nvSpPr>
          <p:cNvPr id="30" name="Text Box 30"/>
          <p:cNvSpPr txBox="1">
            <a:spLocks noChangeArrowheads="1"/>
          </p:cNvSpPr>
          <p:nvPr/>
        </p:nvSpPr>
        <p:spPr bwMode="auto">
          <a:xfrm>
            <a:off x="1369244" y="2506886"/>
            <a:ext cx="8080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kumimoji="1" lang="en-US" altLang="zh-CN" sz="2400" b="1">
                <a:latin typeface="Times New Roman" pitchFamily="18" charset="0"/>
              </a:rPr>
              <a:t>k</a:t>
            </a:r>
            <a:r>
              <a:rPr kumimoji="1" lang="en-US" altLang="zh-CN" sz="2400" b="1">
                <a:latin typeface="Times New Roman" pitchFamily="18" charset="0"/>
                <a:sym typeface="Symbol" pitchFamily="18" charset="2"/>
              </a:rPr>
              <a:t></a:t>
            </a:r>
          </a:p>
        </p:txBody>
      </p:sp>
      <p:grpSp>
        <p:nvGrpSpPr>
          <p:cNvPr id="31" name="Group 31"/>
          <p:cNvGrpSpPr>
            <a:grpSpLocks/>
          </p:cNvGrpSpPr>
          <p:nvPr/>
        </p:nvGrpSpPr>
        <p:grpSpPr bwMode="auto">
          <a:xfrm>
            <a:off x="1774056" y="2610074"/>
            <a:ext cx="314325" cy="1625600"/>
            <a:chOff x="1192" y="1141"/>
            <a:chExt cx="198" cy="1024"/>
          </a:xfrm>
        </p:grpSpPr>
        <p:sp>
          <p:nvSpPr>
            <p:cNvPr id="32" name="Text Box 32"/>
            <p:cNvSpPr txBox="1">
              <a:spLocks noChangeArrowheads="1"/>
            </p:cNvSpPr>
            <p:nvPr/>
          </p:nvSpPr>
          <p:spPr bwMode="auto">
            <a:xfrm>
              <a:off x="1193" y="2011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1000" b="1">
                  <a:latin typeface="Times New Roman" pitchFamily="18" charset="0"/>
                </a:rPr>
                <a:t>●</a:t>
              </a:r>
              <a:endParaRPr kumimoji="1" lang="en-US" altLang="zh-CN" b="1">
                <a:latin typeface="Times New Roman" pitchFamily="18" charset="0"/>
              </a:endParaRPr>
            </a:p>
          </p:txBody>
        </p:sp>
        <p:sp>
          <p:nvSpPr>
            <p:cNvPr id="33" name="Text Box 33"/>
            <p:cNvSpPr txBox="1">
              <a:spLocks noChangeArrowheads="1"/>
            </p:cNvSpPr>
            <p:nvPr/>
          </p:nvSpPr>
          <p:spPr bwMode="auto">
            <a:xfrm>
              <a:off x="1192" y="1141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1000" b="1">
                  <a:latin typeface="Times New Roman" pitchFamily="18" charset="0"/>
                </a:rPr>
                <a:t>●</a:t>
              </a:r>
            </a:p>
          </p:txBody>
        </p:sp>
      </p:grpSp>
      <p:sp>
        <p:nvSpPr>
          <p:cNvPr id="34" name="Line 34"/>
          <p:cNvSpPr>
            <a:spLocks noChangeShapeType="1"/>
          </p:cNvSpPr>
          <p:nvPr/>
        </p:nvSpPr>
        <p:spPr bwMode="auto">
          <a:xfrm>
            <a:off x="3137719" y="3580036"/>
            <a:ext cx="1317625" cy="13176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75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15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65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150"/>
                            </p:stCondLst>
                            <p:childTnLst>
                              <p:par>
                                <p:cTn id="33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650"/>
                            </p:stCondLst>
                            <p:childTnLst>
                              <p:par>
                                <p:cTn id="37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9" dur="75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1800"/>
                            </p:stCondLst>
                            <p:childTnLst>
                              <p:par>
                                <p:cTn id="41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133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4800"/>
                            </p:stCondLst>
                            <p:childTnLst>
                              <p:par>
                                <p:cTn id="4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300"/>
                            </p:stCondLst>
                            <p:childTnLst>
                              <p:par>
                                <p:cTn id="53" presetID="22" presetClass="entr" presetSubtype="4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17800"/>
                            </p:stCondLst>
                            <p:childTnLst>
                              <p:par>
                                <p:cTn id="57" presetID="23" presetClass="entr" presetSubtype="3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build="p" autoUpdateAnimBg="0" advAuto="1000"/>
      <p:bldP spid="14" grpId="0" build="p" autoUpdateAnimBg="0" advAuto="1000"/>
      <p:bldP spid="18" grpId="0" animBg="1" autoUpdateAnimBg="0"/>
      <p:bldP spid="3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1"/>
          <p:cNvSpPr txBox="1">
            <a:spLocks noChangeArrowheads="1"/>
          </p:cNvSpPr>
          <p:nvPr/>
        </p:nvSpPr>
        <p:spPr bwMode="auto">
          <a:xfrm>
            <a:off x="179512" y="1052736"/>
            <a:ext cx="8534400" cy="442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kumimoji="1" lang="en-US" altLang="zh-CN" sz="24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spcBef>
                <a:spcPct val="80000"/>
              </a:spcBef>
              <a:spcAft>
                <a:spcPct val="80000"/>
              </a:spcAft>
            </a:pP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1. 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中心投影法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zh-CN" altLang="en-US" sz="2800" b="1" dirty="0">
                <a:latin typeface="仿宋_GB2312" pitchFamily="49" charset="-122"/>
                <a:ea typeface="仿宋_GB2312" pitchFamily="49" charset="-122"/>
              </a:rPr>
              <a:t>投射线汇</a:t>
            </a:r>
            <a:r>
              <a:rPr kumimoji="1" lang="zh-CN" altLang="en-US" sz="2800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交于一点</a:t>
            </a:r>
            <a:r>
              <a:rPr kumimoji="1" lang="zh-CN" altLang="en-US" sz="2800" b="1" dirty="0" smtClean="0">
                <a:solidFill>
                  <a:srgbClr val="00B050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  <a:endParaRPr kumimoji="1" lang="en-US" altLang="zh-CN" sz="2800" b="1" dirty="0" smtClean="0">
              <a:solidFill>
                <a:srgbClr val="00B050"/>
              </a:solidFill>
              <a:latin typeface="仿宋_GB2312" pitchFamily="49" charset="-122"/>
              <a:ea typeface="仿宋_GB2312" pitchFamily="49" charset="-122"/>
            </a:endParaRPr>
          </a:p>
          <a:p>
            <a:pPr>
              <a:spcBef>
                <a:spcPct val="80000"/>
              </a:spcBef>
              <a:spcAft>
                <a:spcPct val="80000"/>
              </a:spcAft>
            </a:pPr>
            <a:r>
              <a:rPr kumimoji="1" lang="en-US" altLang="zh-CN" sz="2800" b="1" dirty="0" smtClean="0">
                <a:solidFill>
                  <a:srgbClr val="00B050"/>
                </a:solidFill>
                <a:latin typeface="楷体_GB2312" pitchFamily="49" charset="-122"/>
                <a:ea typeface="仿宋_GB2312" pitchFamily="49" charset="-122"/>
              </a:rPr>
              <a:t>  </a:t>
            </a:r>
            <a:r>
              <a:rPr kumimoji="1" lang="en-US" altLang="zh-CN" sz="2800" b="1" dirty="0" smtClean="0"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. 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平行投影法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zh-CN" altLang="en-US" sz="2800" b="1" dirty="0">
                <a:latin typeface="仿宋_GB2312" pitchFamily="49" charset="-122"/>
                <a:ea typeface="仿宋_GB2312" pitchFamily="49" charset="-122"/>
              </a:rPr>
              <a:t>投射线互相</a:t>
            </a:r>
            <a:r>
              <a:rPr kumimoji="1" lang="zh-CN" altLang="en-US" sz="2800" b="1" dirty="0">
                <a:solidFill>
                  <a:srgbClr val="FF0000"/>
                </a:solidFill>
                <a:latin typeface="仿宋_GB2312" pitchFamily="49" charset="-122"/>
                <a:ea typeface="仿宋_GB2312" pitchFamily="49" charset="-122"/>
              </a:rPr>
              <a:t>平行</a:t>
            </a:r>
            <a:r>
              <a:rPr kumimoji="1" lang="zh-CN" altLang="en-US" sz="2800" b="1" dirty="0">
                <a:solidFill>
                  <a:srgbClr val="00B050"/>
                </a:solidFill>
                <a:latin typeface="仿宋_GB2312" pitchFamily="49" charset="-122"/>
                <a:ea typeface="仿宋_GB2312" pitchFamily="49" charset="-122"/>
              </a:rPr>
              <a:t>。</a:t>
            </a:r>
          </a:p>
          <a:p>
            <a:pPr algn="just">
              <a:spcAft>
                <a:spcPct val="50000"/>
              </a:spcAft>
            </a:pP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zh-CN" altLang="en-US" sz="2800" b="1" dirty="0">
                <a:solidFill>
                  <a:srgbClr val="002060"/>
                </a:solidFill>
                <a:latin typeface="+mn-ea"/>
              </a:rPr>
              <a:t>（</a:t>
            </a:r>
            <a:r>
              <a:rPr kumimoji="1" lang="en-US" altLang="zh-CN" sz="2800" b="1" dirty="0">
                <a:solidFill>
                  <a:srgbClr val="002060"/>
                </a:solidFill>
                <a:latin typeface="+mn-ea"/>
              </a:rPr>
              <a:t>1</a:t>
            </a:r>
            <a:r>
              <a:rPr kumimoji="1" lang="zh-CN" altLang="en-US" sz="2800" b="1" dirty="0">
                <a:solidFill>
                  <a:srgbClr val="002060"/>
                </a:solidFill>
                <a:latin typeface="+mn-ea"/>
              </a:rPr>
              <a:t>）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  <a:hlinkClick r:id="rId2" action="ppaction://hlinksldjump"/>
              </a:rPr>
              <a:t>斜投影</a:t>
            </a:r>
            <a:r>
              <a:rPr kumimoji="1" lang="zh-CN" altLang="en-US" sz="2800" b="1" dirty="0">
                <a:latin typeface="+mn-ea"/>
                <a:hlinkClick r:id="rId2" action="ppaction://hlinksldjump"/>
              </a:rPr>
              <a:t> </a:t>
            </a:r>
            <a:r>
              <a:rPr kumimoji="1" lang="zh-CN" altLang="en-US" sz="2800" b="1" dirty="0">
                <a:latin typeface="+mn-ea"/>
              </a:rPr>
              <a:t> 投射线与投影面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倾斜</a:t>
            </a:r>
            <a:r>
              <a:rPr kumimoji="1" lang="zh-CN" altLang="en-US" sz="2800" b="1" dirty="0">
                <a:latin typeface="+mn-ea"/>
              </a:rPr>
              <a:t>的平行投影。</a:t>
            </a:r>
          </a:p>
          <a:p>
            <a:pPr algn="just">
              <a:spcAft>
                <a:spcPct val="50000"/>
              </a:spcAft>
            </a:pPr>
            <a:r>
              <a:rPr kumimoji="1" lang="zh-CN" altLang="en-US" sz="2800" b="1" dirty="0">
                <a:solidFill>
                  <a:srgbClr val="003399"/>
                </a:solidFill>
                <a:latin typeface="+mn-ea"/>
              </a:rPr>
              <a:t>   </a:t>
            </a:r>
            <a:r>
              <a:rPr kumimoji="1" lang="zh-CN" altLang="en-US" sz="2800" b="1" dirty="0">
                <a:solidFill>
                  <a:srgbClr val="002060"/>
                </a:solidFill>
                <a:latin typeface="+mn-ea"/>
              </a:rPr>
              <a:t>（</a:t>
            </a:r>
            <a:r>
              <a:rPr kumimoji="1" lang="en-US" altLang="zh-CN" sz="2800" b="1" dirty="0">
                <a:solidFill>
                  <a:srgbClr val="002060"/>
                </a:solidFill>
                <a:latin typeface="+mn-ea"/>
              </a:rPr>
              <a:t>2</a:t>
            </a:r>
            <a:r>
              <a:rPr kumimoji="1" lang="zh-CN" altLang="en-US" sz="2800" b="1" dirty="0">
                <a:solidFill>
                  <a:srgbClr val="002060"/>
                </a:solidFill>
                <a:latin typeface="+mn-ea"/>
              </a:rPr>
              <a:t>）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  <a:hlinkClick r:id="rId3" action="ppaction://hlinksldjump"/>
              </a:rPr>
              <a:t>正投影</a:t>
            </a:r>
            <a:r>
              <a:rPr kumimoji="1" lang="zh-CN" altLang="en-US" sz="2800" b="1" dirty="0">
                <a:latin typeface="+mn-ea"/>
              </a:rPr>
              <a:t>  投射线与投影面</a:t>
            </a:r>
            <a:r>
              <a:rPr kumimoji="1" lang="zh-CN" altLang="en-US" sz="2800" b="1" dirty="0">
                <a:solidFill>
                  <a:srgbClr val="FF0000"/>
                </a:solidFill>
                <a:latin typeface="+mn-ea"/>
              </a:rPr>
              <a:t>垂直</a:t>
            </a:r>
            <a:r>
              <a:rPr kumimoji="1" lang="zh-CN" altLang="en-US" sz="2800" b="1" dirty="0">
                <a:latin typeface="+mn-ea"/>
              </a:rPr>
              <a:t>的平行投影。</a:t>
            </a:r>
          </a:p>
          <a:p>
            <a:pPr algn="just">
              <a:spcAft>
                <a:spcPct val="50000"/>
              </a:spcAft>
            </a:pPr>
            <a:endParaRPr kumimoji="1" lang="en-US" altLang="zh-CN" sz="2800" b="1" dirty="0">
              <a:solidFill>
                <a:srgbClr val="003399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9552" y="692696"/>
            <a:ext cx="305724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1" lang="zh-CN" altLang="en-US" sz="2800" b="1" dirty="0" smtClean="0">
                <a:solidFill>
                  <a:schemeClr val="accent6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二、投影法的分类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362200" y="1074738"/>
            <a:ext cx="4413250" cy="5276850"/>
            <a:chOff x="1461" y="677"/>
            <a:chExt cx="2780" cy="3324"/>
          </a:xfrm>
        </p:grpSpPr>
        <p:grpSp>
          <p:nvGrpSpPr>
            <p:cNvPr id="3" name="Group 3"/>
            <p:cNvGrpSpPr>
              <a:grpSpLocks/>
            </p:cNvGrpSpPr>
            <p:nvPr/>
          </p:nvGrpSpPr>
          <p:grpSpPr bwMode="auto">
            <a:xfrm>
              <a:off x="1461" y="677"/>
              <a:ext cx="2780" cy="3324"/>
              <a:chOff x="1461" y="677"/>
              <a:chExt cx="2780" cy="3324"/>
            </a:xfrm>
          </p:grpSpPr>
          <p:sp>
            <p:nvSpPr>
              <p:cNvPr id="5" name="Freeform 4"/>
              <p:cNvSpPr>
                <a:spLocks/>
              </p:cNvSpPr>
              <p:nvPr/>
            </p:nvSpPr>
            <p:spPr bwMode="auto">
              <a:xfrm>
                <a:off x="1869" y="2992"/>
                <a:ext cx="1611" cy="881"/>
              </a:xfrm>
              <a:custGeom>
                <a:avLst/>
                <a:gdLst/>
                <a:ahLst/>
                <a:cxnLst>
                  <a:cxn ang="0">
                    <a:pos x="0" y="881"/>
                  </a:cxn>
                  <a:cxn ang="0">
                    <a:pos x="1611" y="0"/>
                  </a:cxn>
                </a:cxnLst>
                <a:rect l="0" t="0" r="r" b="b"/>
                <a:pathLst>
                  <a:path w="1611" h="881">
                    <a:moveTo>
                      <a:pt x="0" y="881"/>
                    </a:moveTo>
                    <a:lnTo>
                      <a:pt x="1611" y="0"/>
                    </a:lnTo>
                  </a:path>
                </a:pathLst>
              </a:custGeom>
              <a:noFill/>
              <a:ln w="76200">
                <a:solidFill>
                  <a:srgbClr val="FF00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6" name="Group 5"/>
              <p:cNvGrpSpPr>
                <a:grpSpLocks/>
              </p:cNvGrpSpPr>
              <p:nvPr/>
            </p:nvGrpSpPr>
            <p:grpSpPr bwMode="auto">
              <a:xfrm>
                <a:off x="1461" y="677"/>
                <a:ext cx="2780" cy="3324"/>
                <a:chOff x="1461" y="677"/>
                <a:chExt cx="2780" cy="3324"/>
              </a:xfrm>
            </p:grpSpPr>
            <p:sp>
              <p:nvSpPr>
                <p:cNvPr id="7" name="Text Box 6"/>
                <p:cNvSpPr txBox="1">
                  <a:spLocks noChangeArrowheads="1"/>
                </p:cNvSpPr>
                <p:nvPr/>
              </p:nvSpPr>
              <p:spPr bwMode="auto">
                <a:xfrm>
                  <a:off x="3448" y="677"/>
                  <a:ext cx="433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kumimoji="1" lang="en-US" altLang="zh-CN" sz="2400" b="1" i="1">
                      <a:latin typeface="Times New Roman" pitchFamily="18" charset="0"/>
                    </a:rPr>
                    <a:t>b</a:t>
                  </a:r>
                  <a:r>
                    <a:rPr kumimoji="1" lang="en-US" altLang="zh-CN" sz="2400" b="1" i="1">
                      <a:latin typeface="Times New Roman" pitchFamily="18" charset="0"/>
                      <a:sym typeface="Symbol" pitchFamily="18" charset="2"/>
                    </a:rPr>
                    <a:t></a:t>
                  </a:r>
                  <a:endParaRPr kumimoji="1" lang="en-US" altLang="zh-CN" sz="2400" b="1" i="1">
                    <a:latin typeface="Times New Roman" pitchFamily="18" charset="0"/>
                  </a:endParaRPr>
                </a:p>
              </p:txBody>
            </p:sp>
            <p:sp>
              <p:nvSpPr>
                <p:cNvPr id="8" name="Text Box 7"/>
                <p:cNvSpPr txBox="1">
                  <a:spLocks noChangeArrowheads="1"/>
                </p:cNvSpPr>
                <p:nvPr/>
              </p:nvSpPr>
              <p:spPr bwMode="auto">
                <a:xfrm>
                  <a:off x="3561" y="2141"/>
                  <a:ext cx="680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endParaRPr kumimoji="1" lang="zh-CN" altLang="zh-CN" sz="2400" b="1" i="1">
                    <a:latin typeface="Times New Roman" pitchFamily="18" charset="0"/>
                  </a:endParaRPr>
                </a:p>
              </p:txBody>
            </p:sp>
            <p:sp>
              <p:nvSpPr>
                <p:cNvPr id="9" name="Line 8"/>
                <p:cNvSpPr>
                  <a:spLocks noChangeShapeType="1"/>
                </p:cNvSpPr>
                <p:nvPr/>
              </p:nvSpPr>
              <p:spPr bwMode="auto">
                <a:xfrm flipV="1">
                  <a:off x="1841" y="2067"/>
                  <a:ext cx="1" cy="1805"/>
                </a:xfrm>
                <a:prstGeom prst="line">
                  <a:avLst/>
                </a:prstGeom>
                <a:noFill/>
                <a:ln w="2857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" name="Freeform 9"/>
                <p:cNvSpPr>
                  <a:spLocks/>
                </p:cNvSpPr>
                <p:nvPr/>
              </p:nvSpPr>
              <p:spPr bwMode="auto">
                <a:xfrm>
                  <a:off x="1609" y="2454"/>
                  <a:ext cx="2271" cy="2"/>
                </a:xfrm>
                <a:custGeom>
                  <a:avLst/>
                  <a:gdLst/>
                  <a:ahLst/>
                  <a:cxnLst>
                    <a:cxn ang="0">
                      <a:pos x="2271" y="2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2271" h="2">
                      <a:moveTo>
                        <a:pt x="2271" y="2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28575" cmpd="sng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1" name="Text Box 10"/>
                <p:cNvSpPr txBox="1">
                  <a:spLocks noChangeArrowheads="1"/>
                </p:cNvSpPr>
                <p:nvPr/>
              </p:nvSpPr>
              <p:spPr bwMode="auto">
                <a:xfrm>
                  <a:off x="1461" y="2141"/>
                  <a:ext cx="678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kumimoji="1" lang="en-US" altLang="zh-CN" sz="2400" b="1" i="1">
                      <a:latin typeface="Times New Roman" pitchFamily="18" charset="0"/>
                    </a:rPr>
                    <a:t>X</a:t>
                  </a:r>
                </a:p>
              </p:txBody>
            </p:sp>
            <p:sp>
              <p:nvSpPr>
                <p:cNvPr id="12" name="Text Box 11"/>
                <p:cNvSpPr txBox="1">
                  <a:spLocks noChangeArrowheads="1"/>
                </p:cNvSpPr>
                <p:nvPr/>
              </p:nvSpPr>
              <p:spPr bwMode="auto">
                <a:xfrm>
                  <a:off x="1563" y="1845"/>
                  <a:ext cx="409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kumimoji="1" lang="en-US" altLang="zh-CN" sz="2400" b="1" i="1">
                      <a:latin typeface="Times New Roman" pitchFamily="18" charset="0"/>
                    </a:rPr>
                    <a:t>a</a:t>
                  </a:r>
                  <a:r>
                    <a:rPr kumimoji="1" lang="en-US" altLang="zh-CN" sz="2400" b="1" i="1">
                      <a:latin typeface="Times New Roman" pitchFamily="18" charset="0"/>
                      <a:sym typeface="Symbol" pitchFamily="18" charset="2"/>
                    </a:rPr>
                    <a:t></a:t>
                  </a:r>
                  <a:endParaRPr kumimoji="1" lang="en-US" altLang="zh-CN" sz="2400" b="1" i="1">
                    <a:latin typeface="Times New Roman" pitchFamily="18" charset="0"/>
                  </a:endParaRPr>
                </a:p>
              </p:txBody>
            </p:sp>
            <p:sp>
              <p:nvSpPr>
                <p:cNvPr id="13" name="Text Box 12"/>
                <p:cNvSpPr txBox="1">
                  <a:spLocks noChangeArrowheads="1"/>
                </p:cNvSpPr>
                <p:nvPr/>
              </p:nvSpPr>
              <p:spPr bwMode="auto">
                <a:xfrm>
                  <a:off x="1556" y="3713"/>
                  <a:ext cx="51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kumimoji="1" lang="en-US" altLang="zh-CN" sz="2400" b="1" i="1">
                      <a:latin typeface="Times New Roman" pitchFamily="18" charset="0"/>
                    </a:rPr>
                    <a:t>a</a:t>
                  </a:r>
                </a:p>
              </p:txBody>
            </p:sp>
            <p:sp>
              <p:nvSpPr>
                <p:cNvPr id="14" name="Line 13"/>
                <p:cNvSpPr>
                  <a:spLocks noChangeShapeType="1"/>
                </p:cNvSpPr>
                <p:nvPr/>
              </p:nvSpPr>
              <p:spPr bwMode="auto">
                <a:xfrm flipH="1">
                  <a:off x="1831" y="905"/>
                  <a:ext cx="1643" cy="1162"/>
                </a:xfrm>
                <a:prstGeom prst="line">
                  <a:avLst/>
                </a:prstGeom>
                <a:noFill/>
                <a:ln w="76200">
                  <a:solidFill>
                    <a:srgbClr val="FF0000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Line 14"/>
                <p:cNvSpPr>
                  <a:spLocks noChangeShapeType="1"/>
                </p:cNvSpPr>
                <p:nvPr/>
              </p:nvSpPr>
              <p:spPr bwMode="auto">
                <a:xfrm>
                  <a:off x="1831" y="2067"/>
                  <a:ext cx="1643" cy="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3448" y="2731"/>
                  <a:ext cx="555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kumimoji="1" lang="en-US" altLang="zh-CN" sz="2400" b="1" i="1">
                      <a:latin typeface="Times New Roman" pitchFamily="18" charset="0"/>
                    </a:rPr>
                    <a:t>b</a:t>
                  </a:r>
                </a:p>
              </p:txBody>
            </p:sp>
          </p:grpSp>
        </p:grpSp>
        <p:sp>
          <p:nvSpPr>
            <p:cNvPr id="4" name="Line 16"/>
            <p:cNvSpPr>
              <a:spLocks noChangeShapeType="1"/>
            </p:cNvSpPr>
            <p:nvPr/>
          </p:nvSpPr>
          <p:spPr bwMode="auto">
            <a:xfrm>
              <a:off x="3468" y="900"/>
              <a:ext cx="0" cy="21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7" name="Freeform 17"/>
          <p:cNvSpPr>
            <a:spLocks/>
          </p:cNvSpPr>
          <p:nvPr/>
        </p:nvSpPr>
        <p:spPr bwMode="auto">
          <a:xfrm>
            <a:off x="3881438" y="2590800"/>
            <a:ext cx="1587" cy="31321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8"/>
              </a:cxn>
              <a:cxn ang="0">
                <a:pos x="1" y="1973"/>
              </a:cxn>
            </a:cxnLst>
            <a:rect l="0" t="0" r="r" b="b"/>
            <a:pathLst>
              <a:path w="1" h="1973">
                <a:moveTo>
                  <a:pt x="0" y="0"/>
                </a:moveTo>
                <a:lnTo>
                  <a:pt x="0" y="8"/>
                </a:lnTo>
                <a:lnTo>
                  <a:pt x="1" y="1973"/>
                </a:lnTo>
              </a:path>
            </a:pathLst>
          </a:custGeom>
          <a:noFill/>
          <a:ln w="28575" cmpd="sng">
            <a:solidFill>
              <a:srgbClr val="00B05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5534025" y="4735513"/>
            <a:ext cx="1693863" cy="141128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88" y="748"/>
              </a:cxn>
            </a:cxnLst>
            <a:rect l="0" t="0" r="r" b="b"/>
            <a:pathLst>
              <a:path w="788" h="748">
                <a:moveTo>
                  <a:pt x="0" y="0"/>
                </a:moveTo>
                <a:lnTo>
                  <a:pt x="788" y="748"/>
                </a:lnTo>
              </a:path>
            </a:pathLst>
          </a:custGeom>
          <a:noFill/>
          <a:ln w="28575" cmpd="sng">
            <a:solidFill>
              <a:srgbClr val="00B050"/>
            </a:solidFill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Freeform 19"/>
          <p:cNvSpPr>
            <a:spLocks/>
          </p:cNvSpPr>
          <p:nvPr/>
        </p:nvSpPr>
        <p:spPr bwMode="auto">
          <a:xfrm>
            <a:off x="3852863" y="5643563"/>
            <a:ext cx="558800" cy="4746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0" y="252"/>
              </a:cxn>
            </a:cxnLst>
            <a:rect l="0" t="0" r="r" b="b"/>
            <a:pathLst>
              <a:path w="260" h="252">
                <a:moveTo>
                  <a:pt x="0" y="0"/>
                </a:moveTo>
                <a:lnTo>
                  <a:pt x="260" y="252"/>
                </a:lnTo>
              </a:path>
            </a:pathLst>
          </a:custGeom>
          <a:noFill/>
          <a:ln w="28575" cmpd="sng">
            <a:solidFill>
              <a:srgbClr val="00B050"/>
            </a:solidFill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Freeform 20"/>
          <p:cNvSpPr>
            <a:spLocks/>
          </p:cNvSpPr>
          <p:nvPr/>
        </p:nvSpPr>
        <p:spPr bwMode="auto">
          <a:xfrm>
            <a:off x="4694238" y="5187950"/>
            <a:ext cx="1152525" cy="9525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36" y="504"/>
              </a:cxn>
            </a:cxnLst>
            <a:rect l="0" t="0" r="r" b="b"/>
            <a:pathLst>
              <a:path w="536" h="504">
                <a:moveTo>
                  <a:pt x="0" y="0"/>
                </a:moveTo>
                <a:lnTo>
                  <a:pt x="536" y="504"/>
                </a:lnTo>
              </a:path>
            </a:pathLst>
          </a:custGeom>
          <a:noFill/>
          <a:ln w="28575" cmpd="sng">
            <a:solidFill>
              <a:srgbClr val="00B050"/>
            </a:solidFill>
            <a:round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1" name="Group 39"/>
          <p:cNvGrpSpPr>
            <a:grpSpLocks/>
          </p:cNvGrpSpPr>
          <p:nvPr/>
        </p:nvGrpSpPr>
        <p:grpSpPr bwMode="auto">
          <a:xfrm>
            <a:off x="2936875" y="6094413"/>
            <a:ext cx="4333875" cy="90487"/>
            <a:chOff x="1850" y="3839"/>
            <a:chExt cx="2730" cy="57"/>
          </a:xfrm>
        </p:grpSpPr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1850" y="3872"/>
              <a:ext cx="910" cy="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23"/>
            <p:cNvSpPr>
              <a:spLocks noChangeShapeType="1"/>
            </p:cNvSpPr>
            <p:nvPr/>
          </p:nvSpPr>
          <p:spPr bwMode="auto">
            <a:xfrm>
              <a:off x="3670" y="3872"/>
              <a:ext cx="910" cy="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>
              <a:off x="2760" y="3872"/>
              <a:ext cx="910" cy="0"/>
            </a:xfrm>
            <a:prstGeom prst="line">
              <a:avLst/>
            </a:prstGeom>
            <a:noFill/>
            <a:ln w="28575">
              <a:solidFill>
                <a:srgbClr val="00B05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Oval 25"/>
            <p:cNvSpPr>
              <a:spLocks noChangeArrowheads="1"/>
            </p:cNvSpPr>
            <p:nvPr/>
          </p:nvSpPr>
          <p:spPr bwMode="auto">
            <a:xfrm>
              <a:off x="2760" y="3839"/>
              <a:ext cx="65" cy="57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400" b="1" i="1">
                <a:solidFill>
                  <a:schemeClr val="bg2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  <p:sp>
          <p:nvSpPr>
            <p:cNvPr id="26" name="Oval 26"/>
            <p:cNvSpPr>
              <a:spLocks noChangeArrowheads="1"/>
            </p:cNvSpPr>
            <p:nvPr/>
          </p:nvSpPr>
          <p:spPr bwMode="auto">
            <a:xfrm>
              <a:off x="3670" y="3839"/>
              <a:ext cx="65" cy="57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400" b="1" i="1">
                <a:solidFill>
                  <a:schemeClr val="bg2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  <p:sp>
          <p:nvSpPr>
            <p:cNvPr id="27" name="Oval 27"/>
            <p:cNvSpPr>
              <a:spLocks noChangeArrowheads="1"/>
            </p:cNvSpPr>
            <p:nvPr/>
          </p:nvSpPr>
          <p:spPr bwMode="auto">
            <a:xfrm>
              <a:off x="4503" y="3839"/>
              <a:ext cx="65" cy="57"/>
            </a:xfrm>
            <a:prstGeom prst="ellipse">
              <a:avLst/>
            </a:prstGeom>
            <a:solidFill>
              <a:srgbClr val="FFFF00"/>
            </a:solidFill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400" b="1" i="1">
                <a:solidFill>
                  <a:schemeClr val="bg2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</p:grpSp>
      <p:grpSp>
        <p:nvGrpSpPr>
          <p:cNvPr id="28" name="Group 28"/>
          <p:cNvGrpSpPr>
            <a:grpSpLocks/>
          </p:cNvGrpSpPr>
          <p:nvPr/>
        </p:nvGrpSpPr>
        <p:grpSpPr bwMode="auto">
          <a:xfrm>
            <a:off x="3436938" y="5192713"/>
            <a:ext cx="552450" cy="539750"/>
            <a:chOff x="2682" y="2996"/>
            <a:chExt cx="347" cy="339"/>
          </a:xfrm>
        </p:grpSpPr>
        <p:sp>
          <p:nvSpPr>
            <p:cNvPr id="29" name="Text Box 29"/>
            <p:cNvSpPr txBox="1">
              <a:spLocks noChangeArrowheads="1"/>
            </p:cNvSpPr>
            <p:nvPr/>
          </p:nvSpPr>
          <p:spPr bwMode="auto">
            <a:xfrm>
              <a:off x="2682" y="2996"/>
              <a:ext cx="2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30" name="Oval 30"/>
            <p:cNvSpPr>
              <a:spLocks noChangeArrowheads="1"/>
            </p:cNvSpPr>
            <p:nvPr/>
          </p:nvSpPr>
          <p:spPr bwMode="auto">
            <a:xfrm>
              <a:off x="2899" y="3221"/>
              <a:ext cx="130" cy="114"/>
            </a:xfrm>
            <a:prstGeom prst="ellipse">
              <a:avLst/>
            </a:prstGeom>
            <a:solidFill>
              <a:srgbClr val="FF33CC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400" b="1" i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</p:grpSp>
      <p:grpSp>
        <p:nvGrpSpPr>
          <p:cNvPr id="31" name="Group 31"/>
          <p:cNvGrpSpPr>
            <a:grpSpLocks/>
          </p:cNvGrpSpPr>
          <p:nvPr/>
        </p:nvGrpSpPr>
        <p:grpSpPr bwMode="auto">
          <a:xfrm>
            <a:off x="3390900" y="2203450"/>
            <a:ext cx="746125" cy="501650"/>
            <a:chOff x="2640" y="1004"/>
            <a:chExt cx="494" cy="316"/>
          </a:xfrm>
        </p:grpSpPr>
        <p:sp>
          <p:nvSpPr>
            <p:cNvPr id="32" name="Text Box 32"/>
            <p:cNvSpPr txBox="1">
              <a:spLocks noChangeArrowheads="1"/>
            </p:cNvSpPr>
            <p:nvPr/>
          </p:nvSpPr>
          <p:spPr bwMode="auto">
            <a:xfrm>
              <a:off x="2640" y="1004"/>
              <a:ext cx="49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3" name="Oval 33"/>
            <p:cNvSpPr>
              <a:spLocks noChangeArrowheads="1"/>
            </p:cNvSpPr>
            <p:nvPr/>
          </p:nvSpPr>
          <p:spPr bwMode="auto">
            <a:xfrm>
              <a:off x="2893" y="1206"/>
              <a:ext cx="130" cy="114"/>
            </a:xfrm>
            <a:prstGeom prst="ellipse">
              <a:avLst/>
            </a:prstGeom>
            <a:solidFill>
              <a:srgbClr val="FF33CC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400" b="1" i="1">
                <a:solidFill>
                  <a:srgbClr val="FF3300"/>
                </a:solidFill>
                <a:latin typeface="Times New Roman" pitchFamily="18" charset="0"/>
                <a:ea typeface="隶书" pitchFamily="49" charset="-122"/>
              </a:endParaRPr>
            </a:p>
          </p:txBody>
        </p:sp>
      </p:grpSp>
      <p:sp>
        <p:nvSpPr>
          <p:cNvPr id="34" name="Text Box 34"/>
          <p:cNvSpPr txBox="1">
            <a:spLocks noChangeArrowheads="1"/>
          </p:cNvSpPr>
          <p:nvPr/>
        </p:nvSpPr>
        <p:spPr bwMode="auto">
          <a:xfrm>
            <a:off x="179512" y="332656"/>
            <a:ext cx="91440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       </a:t>
            </a:r>
            <a:r>
              <a:rPr kumimoji="1" lang="zh-CN" altLang="en-US" sz="2800" b="1" dirty="0" smtClean="0">
                <a:latin typeface="Times New Roman" pitchFamily="18" charset="0"/>
                <a:ea typeface="楷体_GB2312" pitchFamily="49" charset="-122"/>
              </a:rPr>
              <a:t>例</a:t>
            </a:r>
            <a:r>
              <a:rPr kumimoji="1" lang="en-US" altLang="zh-CN" sz="2800" b="1" dirty="0" smtClean="0">
                <a:latin typeface="Times New Roman" pitchFamily="18" charset="0"/>
                <a:ea typeface="楷体_GB2312" pitchFamily="49" charset="-122"/>
              </a:rPr>
              <a:t>3  </a:t>
            </a:r>
            <a:r>
              <a:rPr kumimoji="1" lang="zh-CN" altLang="en-US" sz="2800" b="1" dirty="0">
                <a:latin typeface="Times New Roman" pitchFamily="18" charset="0"/>
                <a:ea typeface="楷体_GB2312" pitchFamily="49" charset="-122"/>
              </a:rPr>
              <a:t>已知线段</a:t>
            </a:r>
            <a:r>
              <a:rPr kumimoji="1" lang="en-US" altLang="zh-CN" sz="2800" b="1" i="1" dirty="0">
                <a:latin typeface="Times New Roman" pitchFamily="18" charset="0"/>
                <a:ea typeface="楷体_GB2312" pitchFamily="49" charset="-122"/>
              </a:rPr>
              <a:t>AB</a:t>
            </a:r>
            <a:r>
              <a:rPr kumimoji="1" lang="zh-CN" altLang="en-US" sz="2800" b="1" dirty="0">
                <a:latin typeface="Times New Roman" pitchFamily="18" charset="0"/>
                <a:ea typeface="楷体_GB2312" pitchFamily="49" charset="-122"/>
              </a:rPr>
              <a:t>的投影图，试将</a:t>
            </a:r>
            <a:r>
              <a:rPr kumimoji="1" lang="en-US" altLang="zh-CN" sz="2800" b="1" i="1" dirty="0">
                <a:latin typeface="Times New Roman" pitchFamily="18" charset="0"/>
                <a:ea typeface="楷体_GB2312" pitchFamily="49" charset="-122"/>
              </a:rPr>
              <a:t>AB</a:t>
            </a:r>
            <a:r>
              <a:rPr kumimoji="1" lang="zh-CN" altLang="en-US" sz="2800" b="1" dirty="0">
                <a:latin typeface="Times New Roman" pitchFamily="18" charset="0"/>
                <a:ea typeface="楷体_GB2312" pitchFamily="49" charset="-122"/>
              </a:rPr>
              <a:t>分成</a:t>
            </a:r>
            <a:r>
              <a:rPr kumimoji="1" lang="en-US" altLang="zh-CN" sz="2800" b="1" dirty="0">
                <a:latin typeface="Times New Roman" pitchFamily="18" charset="0"/>
                <a:ea typeface="楷体_GB2312" pitchFamily="49" charset="-122"/>
              </a:rPr>
              <a:t>1</a:t>
            </a:r>
            <a:r>
              <a:rPr kumimoji="1" lang="zh-CN" altLang="en-US" sz="2800" b="1" dirty="0">
                <a:latin typeface="Times New Roman" pitchFamily="18" charset="0"/>
                <a:ea typeface="楷体_GB2312" pitchFamily="49" charset="-122"/>
              </a:rPr>
              <a:t>：</a:t>
            </a:r>
            <a:r>
              <a:rPr kumimoji="1" lang="en-US" altLang="zh-CN" sz="2800" b="1" dirty="0">
                <a:latin typeface="Times New Roman" pitchFamily="18" charset="0"/>
                <a:ea typeface="楷体_GB2312" pitchFamily="49" charset="-122"/>
              </a:rPr>
              <a:t>2</a:t>
            </a:r>
            <a:r>
              <a:rPr kumimoji="1" lang="zh-CN" altLang="en-US" sz="2800" b="1" dirty="0">
                <a:latin typeface="Times New Roman" pitchFamily="18" charset="0"/>
                <a:ea typeface="楷体_GB2312" pitchFamily="49" charset="-122"/>
              </a:rPr>
              <a:t>两段，求分点</a:t>
            </a:r>
            <a:r>
              <a:rPr kumimoji="1" lang="en-US" altLang="zh-CN" sz="2800" b="1" i="1" dirty="0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zh-CN" altLang="en-US" sz="2800" b="1" dirty="0">
                <a:latin typeface="Times New Roman" pitchFamily="18" charset="0"/>
                <a:ea typeface="楷体_GB2312" pitchFamily="49" charset="-122"/>
              </a:rPr>
              <a:t>的投影。</a:t>
            </a:r>
          </a:p>
        </p:txBody>
      </p:sp>
      <p:sp>
        <p:nvSpPr>
          <p:cNvPr id="35" name="Text Box 38"/>
          <p:cNvSpPr txBox="1">
            <a:spLocks noChangeArrowheads="1"/>
          </p:cNvSpPr>
          <p:nvPr/>
        </p:nvSpPr>
        <p:spPr bwMode="auto">
          <a:xfrm>
            <a:off x="6324600" y="3486150"/>
            <a:ext cx="685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i="1">
                <a:latin typeface="Times New Roman" pitchFamily="18" charset="0"/>
                <a:ea typeface="楷体_GB2312" pitchFamily="49" charset="-122"/>
              </a:rPr>
              <a:t>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251520" y="548680"/>
            <a:ext cx="8637587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800" b="1" dirty="0" smtClean="0">
                <a:latin typeface="宋体" pitchFamily="2" charset="-122"/>
              </a:rPr>
              <a:t>例</a:t>
            </a:r>
            <a:r>
              <a:rPr kumimoji="1" lang="en-US" altLang="zh-CN" sz="2800" b="1" dirty="0" smtClean="0">
                <a:latin typeface="宋体" pitchFamily="2" charset="-122"/>
              </a:rPr>
              <a:t>4     </a:t>
            </a:r>
            <a:r>
              <a:rPr kumimoji="1" lang="zh-CN" altLang="en-US" sz="2800" b="1" dirty="0">
                <a:latin typeface="宋体" pitchFamily="2" charset="-122"/>
              </a:rPr>
              <a:t>已知点</a:t>
            </a:r>
            <a:r>
              <a:rPr kumimoji="1" lang="en-US" altLang="zh-CN" sz="2800" b="1" i="1" dirty="0">
                <a:latin typeface="宋体" pitchFamily="2" charset="-122"/>
              </a:rPr>
              <a:t>C </a:t>
            </a:r>
            <a:r>
              <a:rPr kumimoji="1" lang="zh-CN" altLang="en-US" sz="2800" b="1" dirty="0">
                <a:latin typeface="宋体" pitchFamily="2" charset="-122"/>
              </a:rPr>
              <a:t>在线段</a:t>
            </a:r>
            <a:r>
              <a:rPr kumimoji="1" lang="en-US" altLang="zh-CN" sz="2800" b="1" i="1" dirty="0">
                <a:latin typeface="宋体" pitchFamily="2" charset="-122"/>
              </a:rPr>
              <a:t>AB</a:t>
            </a:r>
            <a:r>
              <a:rPr kumimoji="1" lang="zh-CN" altLang="en-US" sz="2800" b="1" dirty="0">
                <a:latin typeface="宋体" pitchFamily="2" charset="-122"/>
              </a:rPr>
              <a:t>上，求点</a:t>
            </a:r>
            <a:r>
              <a:rPr kumimoji="1" lang="en-US" altLang="zh-CN" sz="2800" b="1" i="1" dirty="0">
                <a:latin typeface="宋体" pitchFamily="2" charset="-122"/>
              </a:rPr>
              <a:t>C </a:t>
            </a:r>
            <a:r>
              <a:rPr kumimoji="1" lang="zh-CN" altLang="en-US" sz="2800" b="1" dirty="0">
                <a:latin typeface="宋体" pitchFamily="2" charset="-122"/>
              </a:rPr>
              <a:t>的正面投影。</a:t>
            </a: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4556820" y="1550442"/>
            <a:ext cx="3979863" cy="4910138"/>
            <a:chOff x="2712" y="720"/>
            <a:chExt cx="2507" cy="3093"/>
          </a:xfrm>
        </p:grpSpPr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4643" y="2017"/>
              <a:ext cx="57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zh-CN" sz="2800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2778" y="2280"/>
              <a:ext cx="2106" cy="6"/>
            </a:xfrm>
            <a:custGeom>
              <a:avLst/>
              <a:gdLst>
                <a:gd name="T0" fmla="*/ 2106 w 2106"/>
                <a:gd name="T1" fmla="*/ 0 h 6"/>
                <a:gd name="T2" fmla="*/ 0 w 2106"/>
                <a:gd name="T3" fmla="*/ 6 h 6"/>
                <a:gd name="T4" fmla="*/ 0 60000 65536"/>
                <a:gd name="T5" fmla="*/ 0 60000 65536"/>
                <a:gd name="T6" fmla="*/ 0 w 2106"/>
                <a:gd name="T7" fmla="*/ 0 h 6"/>
                <a:gd name="T8" fmla="*/ 2106 w 2106"/>
                <a:gd name="T9" fmla="*/ 6 h 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06" h="6">
                  <a:moveTo>
                    <a:pt x="2106" y="0"/>
                  </a:moveTo>
                  <a:lnTo>
                    <a:pt x="0" y="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6"/>
            <p:cNvSpPr>
              <a:spLocks noChangeShapeType="1"/>
            </p:cNvSpPr>
            <p:nvPr/>
          </p:nvSpPr>
          <p:spPr bwMode="auto">
            <a:xfrm flipV="1">
              <a:off x="3658" y="951"/>
              <a:ext cx="0" cy="1152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7"/>
            <p:cNvSpPr>
              <a:spLocks noChangeShapeType="1"/>
            </p:cNvSpPr>
            <p:nvPr/>
          </p:nvSpPr>
          <p:spPr bwMode="auto">
            <a:xfrm>
              <a:off x="3658" y="2449"/>
              <a:ext cx="0" cy="1268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Text Box 8"/>
            <p:cNvSpPr txBox="1">
              <a:spLocks noChangeArrowheads="1"/>
            </p:cNvSpPr>
            <p:nvPr/>
          </p:nvSpPr>
          <p:spPr bwMode="auto">
            <a:xfrm>
              <a:off x="3370" y="720"/>
              <a:ext cx="38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b</a:t>
              </a: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800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9" name="Text Box 9"/>
            <p:cNvSpPr txBox="1">
              <a:spLocks noChangeArrowheads="1"/>
            </p:cNvSpPr>
            <p:nvPr/>
          </p:nvSpPr>
          <p:spPr bwMode="auto">
            <a:xfrm>
              <a:off x="2712" y="2014"/>
              <a:ext cx="60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X</a:t>
              </a:r>
            </a:p>
          </p:txBody>
        </p:sp>
        <p:sp>
          <p:nvSpPr>
            <p:cNvPr id="10" name="Text Box 10"/>
            <p:cNvSpPr txBox="1">
              <a:spLocks noChangeArrowheads="1"/>
            </p:cNvSpPr>
            <p:nvPr/>
          </p:nvSpPr>
          <p:spPr bwMode="auto">
            <a:xfrm>
              <a:off x="3312" y="1873"/>
              <a:ext cx="42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a</a:t>
              </a: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800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3370" y="3486"/>
              <a:ext cx="51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3370" y="2276"/>
              <a:ext cx="49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13" name="Line 13"/>
            <p:cNvSpPr>
              <a:spLocks noChangeShapeType="1"/>
            </p:cNvSpPr>
            <p:nvPr/>
          </p:nvSpPr>
          <p:spPr bwMode="auto">
            <a:xfrm>
              <a:off x="3658" y="1527"/>
              <a:ext cx="0" cy="15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Oval 14"/>
            <p:cNvSpPr>
              <a:spLocks noChangeArrowheads="1"/>
            </p:cNvSpPr>
            <p:nvPr/>
          </p:nvSpPr>
          <p:spPr bwMode="auto">
            <a:xfrm>
              <a:off x="3601" y="3141"/>
              <a:ext cx="115" cy="115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800" i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3370" y="2968"/>
              <a:ext cx="43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</p:grpSp>
      <p:sp>
        <p:nvSpPr>
          <p:cNvPr id="16" name="Freeform 16"/>
          <p:cNvSpPr>
            <a:spLocks/>
          </p:cNvSpPr>
          <p:nvPr/>
        </p:nvSpPr>
        <p:spPr bwMode="auto">
          <a:xfrm>
            <a:off x="6058595" y="2693442"/>
            <a:ext cx="846138" cy="320675"/>
          </a:xfrm>
          <a:custGeom>
            <a:avLst/>
            <a:gdLst>
              <a:gd name="T0" fmla="*/ 0 w 444"/>
              <a:gd name="T1" fmla="*/ 2147483647 h 168"/>
              <a:gd name="T2" fmla="*/ 2147483647 w 444"/>
              <a:gd name="T3" fmla="*/ 0 h 168"/>
              <a:gd name="T4" fmla="*/ 0 60000 65536"/>
              <a:gd name="T5" fmla="*/ 0 60000 65536"/>
              <a:gd name="T6" fmla="*/ 0 w 444"/>
              <a:gd name="T7" fmla="*/ 0 h 168"/>
              <a:gd name="T8" fmla="*/ 444 w 444"/>
              <a:gd name="T9" fmla="*/ 168 h 16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444" h="168">
                <a:moveTo>
                  <a:pt x="0" y="168"/>
                </a:moveTo>
                <a:lnTo>
                  <a:pt x="444" y="0"/>
                </a:lnTo>
              </a:path>
            </a:pathLst>
          </a:cu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7" name="Group 17"/>
          <p:cNvGrpSpPr>
            <a:grpSpLocks/>
          </p:cNvGrpSpPr>
          <p:nvPr/>
        </p:nvGrpSpPr>
        <p:grpSpPr bwMode="auto">
          <a:xfrm>
            <a:off x="5509320" y="2739480"/>
            <a:ext cx="696913" cy="519112"/>
            <a:chOff x="3504" y="1632"/>
            <a:chExt cx="365" cy="271"/>
          </a:xfrm>
        </p:grpSpPr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3504" y="1632"/>
              <a:ext cx="365" cy="2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c</a:t>
              </a: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800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19" name="Oval 19"/>
            <p:cNvSpPr>
              <a:spLocks noChangeArrowheads="1"/>
            </p:cNvSpPr>
            <p:nvPr/>
          </p:nvSpPr>
          <p:spPr bwMode="auto">
            <a:xfrm>
              <a:off x="3744" y="1728"/>
              <a:ext cx="96" cy="96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800" i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endParaRPr>
            </a:p>
          </p:txBody>
        </p:sp>
      </p:grpSp>
      <p:sp>
        <p:nvSpPr>
          <p:cNvPr id="20" name="Freeform 20"/>
          <p:cNvSpPr>
            <a:spLocks/>
          </p:cNvSpPr>
          <p:nvPr/>
        </p:nvSpPr>
        <p:spPr bwMode="auto">
          <a:xfrm>
            <a:off x="6068120" y="1928267"/>
            <a:ext cx="1450975" cy="1270000"/>
          </a:xfrm>
          <a:custGeom>
            <a:avLst/>
            <a:gdLst>
              <a:gd name="T0" fmla="*/ 0 w 914"/>
              <a:gd name="T1" fmla="*/ 0 h 800"/>
              <a:gd name="T2" fmla="*/ 2147483647 w 914"/>
              <a:gd name="T3" fmla="*/ 2147483647 h 800"/>
              <a:gd name="T4" fmla="*/ 0 60000 65536"/>
              <a:gd name="T5" fmla="*/ 0 60000 65536"/>
              <a:gd name="T6" fmla="*/ 0 w 914"/>
              <a:gd name="T7" fmla="*/ 0 h 800"/>
              <a:gd name="T8" fmla="*/ 914 w 914"/>
              <a:gd name="T9" fmla="*/ 800 h 80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914" h="800">
                <a:moveTo>
                  <a:pt x="0" y="0"/>
                </a:moveTo>
                <a:lnTo>
                  <a:pt x="914" y="800"/>
                </a:ln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Line 21"/>
          <p:cNvSpPr>
            <a:spLocks noChangeShapeType="1"/>
          </p:cNvSpPr>
          <p:nvPr/>
        </p:nvSpPr>
        <p:spPr bwMode="auto">
          <a:xfrm flipV="1">
            <a:off x="6058595" y="3196680"/>
            <a:ext cx="1463675" cy="549275"/>
          </a:xfrm>
          <a:prstGeom prst="line">
            <a:avLst/>
          </a:prstGeom>
          <a:noFill/>
          <a:ln w="9525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Oval 22"/>
          <p:cNvSpPr>
            <a:spLocks noChangeArrowheads="1"/>
          </p:cNvSpPr>
          <p:nvPr/>
        </p:nvSpPr>
        <p:spPr bwMode="auto">
          <a:xfrm rot="18725154">
            <a:off x="6834883" y="2587080"/>
            <a:ext cx="182562" cy="182562"/>
          </a:xfrm>
          <a:prstGeom prst="ellipse">
            <a:avLst/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vert="eaVert" wrap="none" anchor="ctr"/>
          <a:lstStyle/>
          <a:p>
            <a:pPr algn="ctr"/>
            <a:endParaRPr kumimoji="1" lang="zh-CN" altLang="zh-CN" sz="2800" i="1">
              <a:solidFill>
                <a:srgbClr val="FF3300"/>
              </a:solidFill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23" name="Group 23"/>
          <p:cNvGrpSpPr>
            <a:grpSpLocks/>
          </p:cNvGrpSpPr>
          <p:nvPr/>
        </p:nvGrpSpPr>
        <p:grpSpPr bwMode="auto">
          <a:xfrm>
            <a:off x="7249222" y="1917155"/>
            <a:ext cx="1530011" cy="1014100"/>
            <a:chOff x="4416" y="1200"/>
            <a:chExt cx="803" cy="532"/>
          </a:xfrm>
        </p:grpSpPr>
        <p:sp>
          <p:nvSpPr>
            <p:cNvPr id="24" name="AutoShape 24"/>
            <p:cNvSpPr>
              <a:spLocks noChangeArrowheads="1"/>
            </p:cNvSpPr>
            <p:nvPr/>
          </p:nvSpPr>
          <p:spPr bwMode="auto">
            <a:xfrm>
              <a:off x="4787" y="1540"/>
              <a:ext cx="432" cy="192"/>
            </a:xfrm>
            <a:prstGeom prst="wedgeRectCallout">
              <a:avLst>
                <a:gd name="adj1" fmla="val -140278"/>
                <a:gd name="adj2" fmla="val 63542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ac</a:t>
              </a:r>
            </a:p>
          </p:txBody>
        </p:sp>
        <p:sp>
          <p:nvSpPr>
            <p:cNvPr id="25" name="AutoShape 25"/>
            <p:cNvSpPr>
              <a:spLocks noChangeArrowheads="1"/>
            </p:cNvSpPr>
            <p:nvPr/>
          </p:nvSpPr>
          <p:spPr bwMode="auto">
            <a:xfrm>
              <a:off x="4416" y="1200"/>
              <a:ext cx="432" cy="192"/>
            </a:xfrm>
            <a:prstGeom prst="wedgeRectCallout">
              <a:avLst>
                <a:gd name="adj1" fmla="val -137500"/>
                <a:gd name="adj2" fmla="val 57292"/>
              </a:avLst>
            </a:prstGeom>
            <a:solidFill>
              <a:srgbClr val="CCFF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cb</a:t>
              </a:r>
            </a:p>
          </p:txBody>
        </p:sp>
      </p:grpSp>
      <p:grpSp>
        <p:nvGrpSpPr>
          <p:cNvPr id="26" name="Group 26"/>
          <p:cNvGrpSpPr>
            <a:grpSpLocks/>
          </p:cNvGrpSpPr>
          <p:nvPr/>
        </p:nvGrpSpPr>
        <p:grpSpPr bwMode="auto">
          <a:xfrm>
            <a:off x="467544" y="1988840"/>
            <a:ext cx="5117976" cy="4595565"/>
            <a:chOff x="0" y="724"/>
            <a:chExt cx="3360" cy="3167"/>
          </a:xfrm>
        </p:grpSpPr>
        <p:sp>
          <p:nvSpPr>
            <p:cNvPr id="27" name="Rectangle 27"/>
            <p:cNvSpPr>
              <a:spLocks noChangeArrowheads="1"/>
            </p:cNvSpPr>
            <p:nvPr/>
          </p:nvSpPr>
          <p:spPr bwMode="auto">
            <a:xfrm>
              <a:off x="54" y="749"/>
              <a:ext cx="2222" cy="1844"/>
            </a:xfrm>
            <a:prstGeom prst="rect">
              <a:avLst/>
            </a:prstGeom>
            <a:gradFill rotWithShape="0">
              <a:gsLst>
                <a:gs pos="0">
                  <a:srgbClr val="CCFFFF"/>
                </a:gs>
                <a:gs pos="100000">
                  <a:srgbClr val="FFFFFF"/>
                </a:gs>
              </a:gsLst>
              <a:lin ang="2700000" scaled="1"/>
            </a:gradFill>
            <a:ln w="9525">
              <a:solidFill>
                <a:srgbClr val="0099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Freeform 28"/>
            <p:cNvSpPr>
              <a:spLocks/>
            </p:cNvSpPr>
            <p:nvPr/>
          </p:nvSpPr>
          <p:spPr bwMode="auto">
            <a:xfrm>
              <a:off x="54" y="2593"/>
              <a:ext cx="3306" cy="1231"/>
            </a:xfrm>
            <a:custGeom>
              <a:avLst/>
              <a:gdLst>
                <a:gd name="T0" fmla="*/ 0 w 2928"/>
                <a:gd name="T1" fmla="*/ 0 h 960"/>
                <a:gd name="T2" fmla="*/ 1988 w 2928"/>
                <a:gd name="T3" fmla="*/ 4270 h 960"/>
                <a:gd name="T4" fmla="*/ 6067 w 2928"/>
                <a:gd name="T5" fmla="*/ 4270 h 960"/>
                <a:gd name="T6" fmla="*/ 4078 w 2928"/>
                <a:gd name="T7" fmla="*/ 0 h 960"/>
                <a:gd name="T8" fmla="*/ 0 w 2928"/>
                <a:gd name="T9" fmla="*/ 0 h 9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928"/>
                <a:gd name="T16" fmla="*/ 0 h 960"/>
                <a:gd name="T17" fmla="*/ 2928 w 2928"/>
                <a:gd name="T18" fmla="*/ 960 h 9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928" h="960">
                  <a:moveTo>
                    <a:pt x="0" y="0"/>
                  </a:moveTo>
                  <a:lnTo>
                    <a:pt x="960" y="960"/>
                  </a:lnTo>
                  <a:lnTo>
                    <a:pt x="2928" y="960"/>
                  </a:lnTo>
                  <a:lnTo>
                    <a:pt x="1968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FFFFFF"/>
                </a:gs>
                <a:gs pos="100000">
                  <a:srgbClr val="CCFFFF"/>
                </a:gs>
              </a:gsLst>
              <a:lin ang="2700000" scaled="1"/>
            </a:gradFill>
            <a:ln w="9525">
              <a:solidFill>
                <a:srgbClr val="00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Text Box 29"/>
            <p:cNvSpPr txBox="1">
              <a:spLocks noChangeArrowheads="1"/>
            </p:cNvSpPr>
            <p:nvPr/>
          </p:nvSpPr>
          <p:spPr bwMode="auto">
            <a:xfrm>
              <a:off x="0" y="2284"/>
              <a:ext cx="31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X</a:t>
              </a:r>
            </a:p>
          </p:txBody>
        </p:sp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1988" y="2332"/>
              <a:ext cx="32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O</a:t>
              </a:r>
            </a:p>
          </p:txBody>
        </p:sp>
        <p:sp>
          <p:nvSpPr>
            <p:cNvPr id="31" name="Freeform 31"/>
            <p:cNvSpPr>
              <a:spLocks/>
            </p:cNvSpPr>
            <p:nvPr/>
          </p:nvSpPr>
          <p:spPr bwMode="auto">
            <a:xfrm>
              <a:off x="1162" y="1458"/>
              <a:ext cx="406" cy="574"/>
            </a:xfrm>
            <a:custGeom>
              <a:avLst/>
              <a:gdLst>
                <a:gd name="T0" fmla="*/ 878 w 348"/>
                <a:gd name="T1" fmla="*/ 1241 h 492"/>
                <a:gd name="T2" fmla="*/ 0 w 348"/>
                <a:gd name="T3" fmla="*/ 0 h 492"/>
                <a:gd name="T4" fmla="*/ 0 60000 65536"/>
                <a:gd name="T5" fmla="*/ 0 60000 65536"/>
                <a:gd name="T6" fmla="*/ 0 w 348"/>
                <a:gd name="T7" fmla="*/ 0 h 492"/>
                <a:gd name="T8" fmla="*/ 348 w 348"/>
                <a:gd name="T9" fmla="*/ 492 h 49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48" h="492">
                  <a:moveTo>
                    <a:pt x="348" y="492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32"/>
            <p:cNvSpPr>
              <a:spLocks noChangeShapeType="1"/>
            </p:cNvSpPr>
            <p:nvPr/>
          </p:nvSpPr>
          <p:spPr bwMode="auto">
            <a:xfrm flipH="1" flipV="1">
              <a:off x="1388" y="2890"/>
              <a:ext cx="360" cy="534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1176" y="968"/>
              <a:ext cx="1" cy="1001"/>
            </a:xfrm>
            <a:prstGeom prst="line">
              <a:avLst/>
            </a:prstGeom>
            <a:noFill/>
            <a:ln w="762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34"/>
            <p:cNvSpPr>
              <a:spLocks noChangeShapeType="1"/>
            </p:cNvSpPr>
            <p:nvPr/>
          </p:nvSpPr>
          <p:spPr bwMode="auto">
            <a:xfrm flipV="1">
              <a:off x="1388" y="1822"/>
              <a:ext cx="360" cy="400"/>
            </a:xfrm>
            <a:prstGeom prst="line">
              <a:avLst/>
            </a:prstGeom>
            <a:noFill/>
            <a:ln w="76200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Text Box 35"/>
            <p:cNvSpPr txBox="1">
              <a:spLocks noChangeArrowheads="1"/>
            </p:cNvSpPr>
            <p:nvPr/>
          </p:nvSpPr>
          <p:spPr bwMode="auto">
            <a:xfrm>
              <a:off x="1132" y="2196"/>
              <a:ext cx="47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36" name="Text Box 36"/>
            <p:cNvSpPr txBox="1">
              <a:spLocks noChangeArrowheads="1"/>
            </p:cNvSpPr>
            <p:nvPr/>
          </p:nvSpPr>
          <p:spPr bwMode="auto">
            <a:xfrm>
              <a:off x="1700" y="1568"/>
              <a:ext cx="47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37" name="Text Box 37"/>
            <p:cNvSpPr txBox="1">
              <a:spLocks noChangeArrowheads="1"/>
            </p:cNvSpPr>
            <p:nvPr/>
          </p:nvSpPr>
          <p:spPr bwMode="auto">
            <a:xfrm>
              <a:off x="1660" y="3369"/>
              <a:ext cx="21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38" name="Text Box 38"/>
            <p:cNvSpPr txBox="1">
              <a:spLocks noChangeArrowheads="1"/>
            </p:cNvSpPr>
            <p:nvPr/>
          </p:nvSpPr>
          <p:spPr bwMode="auto">
            <a:xfrm>
              <a:off x="912" y="724"/>
              <a:ext cx="5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b</a:t>
              </a: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800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39" name="Text Box 39"/>
            <p:cNvSpPr txBox="1">
              <a:spLocks noChangeArrowheads="1"/>
            </p:cNvSpPr>
            <p:nvPr/>
          </p:nvSpPr>
          <p:spPr bwMode="auto">
            <a:xfrm>
              <a:off x="1108" y="2752"/>
              <a:ext cx="32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40" name="Text Box 40"/>
            <p:cNvSpPr txBox="1">
              <a:spLocks noChangeArrowheads="1"/>
            </p:cNvSpPr>
            <p:nvPr/>
          </p:nvSpPr>
          <p:spPr bwMode="auto">
            <a:xfrm>
              <a:off x="840" y="1836"/>
              <a:ext cx="57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a</a:t>
              </a: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800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41" name="Text Box 41"/>
            <p:cNvSpPr txBox="1">
              <a:spLocks noChangeArrowheads="1"/>
            </p:cNvSpPr>
            <p:nvPr/>
          </p:nvSpPr>
          <p:spPr bwMode="auto">
            <a:xfrm>
              <a:off x="828" y="1280"/>
              <a:ext cx="34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c</a:t>
              </a: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800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42" name="Text Box 42"/>
            <p:cNvSpPr txBox="1">
              <a:spLocks noChangeArrowheads="1"/>
            </p:cNvSpPr>
            <p:nvPr/>
          </p:nvSpPr>
          <p:spPr bwMode="auto">
            <a:xfrm>
              <a:off x="1484" y="1988"/>
              <a:ext cx="34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43" name="Text Box 43"/>
            <p:cNvSpPr txBox="1">
              <a:spLocks noChangeArrowheads="1"/>
            </p:cNvSpPr>
            <p:nvPr/>
          </p:nvSpPr>
          <p:spPr bwMode="auto">
            <a:xfrm>
              <a:off x="1320" y="3132"/>
              <a:ext cx="34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44" name="Line 44"/>
            <p:cNvSpPr>
              <a:spLocks noChangeShapeType="1"/>
            </p:cNvSpPr>
            <p:nvPr/>
          </p:nvSpPr>
          <p:spPr bwMode="auto">
            <a:xfrm>
              <a:off x="1176" y="968"/>
              <a:ext cx="1" cy="160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45"/>
            <p:cNvSpPr>
              <a:spLocks noChangeShapeType="1"/>
            </p:cNvSpPr>
            <p:nvPr/>
          </p:nvSpPr>
          <p:spPr bwMode="auto">
            <a:xfrm>
              <a:off x="1164" y="2556"/>
              <a:ext cx="584" cy="8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6"/>
            <p:cNvSpPr>
              <a:spLocks noChangeShapeType="1"/>
            </p:cNvSpPr>
            <p:nvPr/>
          </p:nvSpPr>
          <p:spPr bwMode="auto">
            <a:xfrm flipV="1">
              <a:off x="1748" y="1822"/>
              <a:ext cx="0" cy="16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47"/>
            <p:cNvSpPr>
              <a:spLocks noChangeShapeType="1"/>
            </p:cNvSpPr>
            <p:nvPr/>
          </p:nvSpPr>
          <p:spPr bwMode="auto">
            <a:xfrm flipV="1">
              <a:off x="1388" y="2222"/>
              <a:ext cx="2" cy="6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48"/>
            <p:cNvSpPr>
              <a:spLocks noChangeShapeType="1"/>
            </p:cNvSpPr>
            <p:nvPr/>
          </p:nvSpPr>
          <p:spPr bwMode="auto">
            <a:xfrm>
              <a:off x="1164" y="1889"/>
              <a:ext cx="224" cy="3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49"/>
            <p:cNvSpPr>
              <a:spLocks noChangeShapeType="1"/>
            </p:cNvSpPr>
            <p:nvPr/>
          </p:nvSpPr>
          <p:spPr bwMode="auto">
            <a:xfrm>
              <a:off x="1164" y="955"/>
              <a:ext cx="584" cy="8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Oval 50"/>
            <p:cNvSpPr>
              <a:spLocks noChangeArrowheads="1"/>
            </p:cNvSpPr>
            <p:nvPr/>
          </p:nvSpPr>
          <p:spPr bwMode="auto">
            <a:xfrm>
              <a:off x="1100" y="1416"/>
              <a:ext cx="110" cy="112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800" i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51" name="Line 51"/>
            <p:cNvSpPr>
              <a:spLocks noChangeShapeType="1"/>
            </p:cNvSpPr>
            <p:nvPr/>
          </p:nvSpPr>
          <p:spPr bwMode="auto">
            <a:xfrm>
              <a:off x="1568" y="2032"/>
              <a:ext cx="0" cy="11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Oval 52"/>
            <p:cNvSpPr>
              <a:spLocks noChangeArrowheads="1"/>
            </p:cNvSpPr>
            <p:nvPr/>
          </p:nvSpPr>
          <p:spPr bwMode="auto">
            <a:xfrm>
              <a:off x="1512" y="3096"/>
              <a:ext cx="110" cy="112"/>
            </a:xfrm>
            <a:prstGeom prst="ellipse">
              <a:avLst/>
            </a:prstGeom>
            <a:solidFill>
              <a:srgbClr val="FF33CC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800" i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53" name="Oval 53"/>
            <p:cNvSpPr>
              <a:spLocks noChangeArrowheads="1"/>
            </p:cNvSpPr>
            <p:nvPr/>
          </p:nvSpPr>
          <p:spPr bwMode="auto">
            <a:xfrm>
              <a:off x="1512" y="1976"/>
              <a:ext cx="112" cy="112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800" i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54" name="Text Box 54"/>
            <p:cNvSpPr txBox="1">
              <a:spLocks noChangeArrowheads="1"/>
            </p:cNvSpPr>
            <p:nvPr/>
          </p:nvSpPr>
          <p:spPr bwMode="auto">
            <a:xfrm>
              <a:off x="1088" y="3564"/>
              <a:ext cx="47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  <a:ea typeface="楷体_GB2312" pitchFamily="49" charset="-122"/>
                </a:rPr>
                <a:t>H</a:t>
              </a:r>
            </a:p>
          </p:txBody>
        </p:sp>
        <p:sp>
          <p:nvSpPr>
            <p:cNvPr id="55" name="Text Box 55"/>
            <p:cNvSpPr txBox="1">
              <a:spLocks noChangeArrowheads="1"/>
            </p:cNvSpPr>
            <p:nvPr/>
          </p:nvSpPr>
          <p:spPr bwMode="auto">
            <a:xfrm>
              <a:off x="0" y="744"/>
              <a:ext cx="47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 dirty="0">
                  <a:latin typeface="Times New Roman" pitchFamily="18" charset="0"/>
                  <a:ea typeface="楷体_GB2312" pitchFamily="49" charset="-122"/>
                </a:rPr>
                <a:t>V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20" grpId="0" animBg="1"/>
      <p:bldP spid="21" grpId="0" animBg="1"/>
      <p:bldP spid="22" grpId="0" animBg="1" autoUpdateAnimBg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467544" y="0"/>
            <a:ext cx="4597400" cy="4953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3200" b="1" dirty="0" smtClean="0">
                <a:latin typeface="宋体" pitchFamily="2" charset="-122"/>
                <a:ea typeface="+mj-ea"/>
                <a:cs typeface="+mj-cs"/>
              </a:rPr>
              <a:t>四、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j-ea"/>
                <a:cs typeface="+mj-cs"/>
              </a:rPr>
              <a:t> 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j-ea"/>
                <a:cs typeface="+mj-cs"/>
              </a:rPr>
              <a:t>两直线的相对位置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itchFamily="2" charset="-122"/>
              <a:ea typeface="+mj-ea"/>
              <a:cs typeface="+mj-cs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251520" y="5361830"/>
            <a:ext cx="8667750" cy="137953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（</a:t>
            </a:r>
            <a:r>
              <a:rPr kumimoji="1" lang="en-US" altLang="zh-CN" sz="2400" b="1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1</a:t>
            </a:r>
            <a:r>
              <a:rPr kumimoji="1" lang="zh-CN" altLang="en-US" sz="2400" b="1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）两平行直线在同一投影面上的投影仍平行。 反之，若两直线在同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一投影面上的投影相互平行，则该两直线平行。</a:t>
            </a:r>
          </a:p>
          <a:p>
            <a:pPr>
              <a:spcBef>
                <a:spcPct val="5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（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2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）平行两线段之比等于其投影之比。</a:t>
            </a:r>
          </a:p>
        </p:txBody>
      </p:sp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193328" y="1356023"/>
            <a:ext cx="5170488" cy="3660775"/>
            <a:chOff x="0" y="606"/>
            <a:chExt cx="3257" cy="2306"/>
          </a:xfrm>
        </p:grpSpPr>
        <p:sp>
          <p:nvSpPr>
            <p:cNvPr id="5" name="Rectangle 6"/>
            <p:cNvSpPr>
              <a:spLocks noChangeArrowheads="1"/>
            </p:cNvSpPr>
            <p:nvPr/>
          </p:nvSpPr>
          <p:spPr bwMode="auto">
            <a:xfrm>
              <a:off x="11" y="606"/>
              <a:ext cx="2182" cy="1384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11" y="1990"/>
              <a:ext cx="3246" cy="9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960"/>
                </a:cxn>
                <a:cxn ang="0">
                  <a:pos x="2928" y="960"/>
                </a:cxn>
                <a:cxn ang="0">
                  <a:pos x="1968" y="0"/>
                </a:cxn>
                <a:cxn ang="0">
                  <a:pos x="0" y="0"/>
                </a:cxn>
              </a:cxnLst>
              <a:rect l="0" t="0" r="r" b="b"/>
              <a:pathLst>
                <a:path w="2928" h="960">
                  <a:moveTo>
                    <a:pt x="0" y="0"/>
                  </a:moveTo>
                  <a:lnTo>
                    <a:pt x="960" y="960"/>
                  </a:lnTo>
                  <a:lnTo>
                    <a:pt x="2928" y="960"/>
                  </a:lnTo>
                  <a:lnTo>
                    <a:pt x="19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0" y="1734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X</a:t>
              </a:r>
            </a:p>
          </p:txBody>
        </p:sp>
        <p:sp>
          <p:nvSpPr>
            <p:cNvPr id="8" name="Text Box 9"/>
            <p:cNvSpPr txBox="1">
              <a:spLocks noChangeArrowheads="1"/>
            </p:cNvSpPr>
            <p:nvPr/>
          </p:nvSpPr>
          <p:spPr bwMode="auto">
            <a:xfrm>
              <a:off x="2133" y="1759"/>
              <a:ext cx="31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grpSp>
        <p:nvGrpSpPr>
          <p:cNvPr id="9" name="Group 10"/>
          <p:cNvGrpSpPr>
            <a:grpSpLocks/>
          </p:cNvGrpSpPr>
          <p:nvPr/>
        </p:nvGrpSpPr>
        <p:grpSpPr bwMode="auto">
          <a:xfrm>
            <a:off x="218728" y="1321098"/>
            <a:ext cx="3859213" cy="3395663"/>
            <a:chOff x="76" y="588"/>
            <a:chExt cx="2431" cy="2139"/>
          </a:xfrm>
        </p:grpSpPr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852" y="741"/>
              <a:ext cx="3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788" y="2439"/>
              <a:ext cx="29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341" y="1739"/>
              <a:ext cx="0" cy="25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3" name="Line 14"/>
            <p:cNvSpPr>
              <a:spLocks noChangeShapeType="1"/>
            </p:cNvSpPr>
            <p:nvPr/>
          </p:nvSpPr>
          <p:spPr bwMode="auto">
            <a:xfrm>
              <a:off x="1056" y="2332"/>
              <a:ext cx="2" cy="25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4" name="Line 15"/>
            <p:cNvSpPr>
              <a:spLocks noChangeShapeType="1"/>
            </p:cNvSpPr>
            <p:nvPr/>
          </p:nvSpPr>
          <p:spPr bwMode="auto">
            <a:xfrm>
              <a:off x="1016" y="1043"/>
              <a:ext cx="423" cy="351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>
              <a:off x="341" y="1739"/>
              <a:ext cx="715" cy="593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>
              <a:off x="341" y="1992"/>
              <a:ext cx="715" cy="594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341" y="1029"/>
              <a:ext cx="680" cy="710"/>
            </a:xfrm>
            <a:custGeom>
              <a:avLst/>
              <a:gdLst/>
              <a:ahLst/>
              <a:cxnLst>
                <a:cxn ang="0">
                  <a:pos x="771" y="0"/>
                </a:cxn>
                <a:cxn ang="0">
                  <a:pos x="0" y="584"/>
                </a:cxn>
              </a:cxnLst>
              <a:rect l="0" t="0" r="r" b="b"/>
              <a:pathLst>
                <a:path w="771" h="584">
                  <a:moveTo>
                    <a:pt x="771" y="0"/>
                  </a:moveTo>
                  <a:lnTo>
                    <a:pt x="0" y="584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76" y="1520"/>
              <a:ext cx="4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1056" y="2379"/>
              <a:ext cx="388" cy="208"/>
            </a:xfrm>
            <a:custGeom>
              <a:avLst/>
              <a:gdLst/>
              <a:ahLst/>
              <a:cxnLst>
                <a:cxn ang="0">
                  <a:pos x="0" y="171"/>
                </a:cxn>
                <a:cxn ang="0">
                  <a:pos x="440" y="0"/>
                </a:cxn>
              </a:cxnLst>
              <a:rect l="0" t="0" r="r" b="b"/>
              <a:pathLst>
                <a:path w="440" h="171">
                  <a:moveTo>
                    <a:pt x="0" y="171"/>
                  </a:moveTo>
                  <a:lnTo>
                    <a:pt x="440" y="0"/>
                  </a:lnTo>
                </a:path>
              </a:pathLst>
            </a:cu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1016" y="1995"/>
              <a:ext cx="423" cy="408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1705" y="588"/>
              <a:ext cx="35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1016" y="1029"/>
              <a:ext cx="5" cy="949"/>
            </a:xfrm>
            <a:custGeom>
              <a:avLst/>
              <a:gdLst/>
              <a:ahLst/>
              <a:cxnLst>
                <a:cxn ang="0">
                  <a:pos x="0" y="780"/>
                </a:cxn>
                <a:cxn ang="0">
                  <a:pos x="6" y="0"/>
                </a:cxn>
              </a:cxnLst>
              <a:rect l="0" t="0" r="r" b="b"/>
              <a:pathLst>
                <a:path w="6" h="780">
                  <a:moveTo>
                    <a:pt x="0" y="780"/>
                  </a:moveTo>
                  <a:lnTo>
                    <a:pt x="6" y="0"/>
                  </a:lnTo>
                </a:path>
              </a:pathLst>
            </a:custGeom>
            <a:noFill/>
            <a:ln w="9525">
              <a:solidFill>
                <a:srgbClr val="FF0000"/>
              </a:solidFill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 flipV="1">
              <a:off x="1439" y="1394"/>
              <a:ext cx="0" cy="992"/>
            </a:xfrm>
            <a:prstGeom prst="line">
              <a:avLst/>
            </a:prstGeom>
            <a:noFill/>
            <a:ln w="9525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4" name="Text Box 25"/>
            <p:cNvSpPr txBox="1">
              <a:spLocks noChangeArrowheads="1"/>
            </p:cNvSpPr>
            <p:nvPr/>
          </p:nvSpPr>
          <p:spPr bwMode="auto">
            <a:xfrm>
              <a:off x="1384" y="2137"/>
              <a:ext cx="20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>
              <a:off x="2281" y="2212"/>
              <a:ext cx="22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>
              <a:off x="1883" y="873"/>
              <a:ext cx="454" cy="37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7" name="Line 28"/>
            <p:cNvSpPr>
              <a:spLocks noChangeShapeType="1"/>
            </p:cNvSpPr>
            <p:nvPr/>
          </p:nvSpPr>
          <p:spPr bwMode="auto">
            <a:xfrm flipH="1">
              <a:off x="1492" y="873"/>
              <a:ext cx="391" cy="421"/>
            </a:xfrm>
            <a:prstGeom prst="line">
              <a:avLst/>
            </a:prstGeom>
            <a:noFill/>
            <a:ln w="762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8" name="Freeform 29"/>
            <p:cNvSpPr>
              <a:spLocks/>
            </p:cNvSpPr>
            <p:nvPr/>
          </p:nvSpPr>
          <p:spPr bwMode="auto">
            <a:xfrm>
              <a:off x="2337" y="1246"/>
              <a:ext cx="7" cy="118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" y="973"/>
                </a:cxn>
              </a:cxnLst>
              <a:rect l="0" t="0" r="r" b="b"/>
              <a:pathLst>
                <a:path w="7" h="973">
                  <a:moveTo>
                    <a:pt x="0" y="0"/>
                  </a:moveTo>
                  <a:lnTo>
                    <a:pt x="7" y="973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9" name="Freeform 30"/>
            <p:cNvSpPr>
              <a:spLocks/>
            </p:cNvSpPr>
            <p:nvPr/>
          </p:nvSpPr>
          <p:spPr bwMode="auto">
            <a:xfrm>
              <a:off x="2121" y="2430"/>
              <a:ext cx="223" cy="102"/>
            </a:xfrm>
            <a:custGeom>
              <a:avLst/>
              <a:gdLst/>
              <a:ahLst/>
              <a:cxnLst>
                <a:cxn ang="0">
                  <a:pos x="0" y="84"/>
                </a:cxn>
                <a:cxn ang="0">
                  <a:pos x="252" y="0"/>
                </a:cxn>
              </a:cxnLst>
              <a:rect l="0" t="0" r="r" b="b"/>
              <a:pathLst>
                <a:path w="252" h="84">
                  <a:moveTo>
                    <a:pt x="0" y="84"/>
                  </a:moveTo>
                  <a:lnTo>
                    <a:pt x="252" y="0"/>
                  </a:lnTo>
                </a:path>
              </a:pathLst>
            </a:custGeom>
            <a:noFill/>
            <a:ln w="762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1872" y="1992"/>
              <a:ext cx="466" cy="44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66" y="449"/>
                </a:cxn>
              </a:cxnLst>
              <a:rect l="0" t="0" r="r" b="b"/>
              <a:pathLst>
                <a:path w="466" h="449">
                  <a:moveTo>
                    <a:pt x="0" y="0"/>
                  </a:moveTo>
                  <a:lnTo>
                    <a:pt x="466" y="449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 flipV="1">
              <a:off x="1492" y="1277"/>
              <a:ext cx="0" cy="70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2" name="Line 33"/>
            <p:cNvSpPr>
              <a:spLocks noChangeShapeType="1"/>
            </p:cNvSpPr>
            <p:nvPr/>
          </p:nvSpPr>
          <p:spPr bwMode="auto">
            <a:xfrm>
              <a:off x="1873" y="868"/>
              <a:ext cx="0" cy="111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 flipH="1" flipV="1">
              <a:off x="1492" y="1978"/>
              <a:ext cx="635" cy="5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4" name="Line 35"/>
            <p:cNvSpPr>
              <a:spLocks noChangeShapeType="1"/>
            </p:cNvSpPr>
            <p:nvPr/>
          </p:nvSpPr>
          <p:spPr bwMode="auto">
            <a:xfrm flipH="1" flipV="1">
              <a:off x="1492" y="1277"/>
              <a:ext cx="635" cy="5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5" name="Line 36"/>
            <p:cNvSpPr>
              <a:spLocks noChangeShapeType="1"/>
            </p:cNvSpPr>
            <p:nvPr/>
          </p:nvSpPr>
          <p:spPr bwMode="auto">
            <a:xfrm>
              <a:off x="2127" y="1861"/>
              <a:ext cx="0" cy="70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6" name="Text Box 37"/>
            <p:cNvSpPr txBox="1">
              <a:spLocks noChangeArrowheads="1"/>
            </p:cNvSpPr>
            <p:nvPr/>
          </p:nvSpPr>
          <p:spPr bwMode="auto">
            <a:xfrm>
              <a:off x="1896" y="2412"/>
              <a:ext cx="35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37" name="Text Box 38"/>
            <p:cNvSpPr txBox="1">
              <a:spLocks noChangeArrowheads="1"/>
            </p:cNvSpPr>
            <p:nvPr/>
          </p:nvSpPr>
          <p:spPr bwMode="auto">
            <a:xfrm>
              <a:off x="1284" y="1009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</p:grpSp>
      <p:grpSp>
        <p:nvGrpSpPr>
          <p:cNvPr id="38" name="Group 48"/>
          <p:cNvGrpSpPr>
            <a:grpSpLocks/>
          </p:cNvGrpSpPr>
          <p:nvPr/>
        </p:nvGrpSpPr>
        <p:grpSpPr bwMode="auto">
          <a:xfrm>
            <a:off x="1387128" y="1883073"/>
            <a:ext cx="2733675" cy="2174875"/>
            <a:chOff x="852" y="962"/>
            <a:chExt cx="1722" cy="1370"/>
          </a:xfrm>
        </p:grpSpPr>
        <p:sp>
          <p:nvSpPr>
            <p:cNvPr id="39" name="Text Box 49"/>
            <p:cNvSpPr txBox="1">
              <a:spLocks noChangeArrowheads="1"/>
            </p:cNvSpPr>
            <p:nvPr/>
          </p:nvSpPr>
          <p:spPr bwMode="auto">
            <a:xfrm>
              <a:off x="852" y="1968"/>
              <a:ext cx="4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chemeClr val="accent2"/>
                  </a:solidFill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40" name="Freeform 50"/>
            <p:cNvSpPr>
              <a:spLocks/>
            </p:cNvSpPr>
            <p:nvPr/>
          </p:nvSpPr>
          <p:spPr bwMode="auto">
            <a:xfrm>
              <a:off x="2138" y="1246"/>
              <a:ext cx="211" cy="615"/>
            </a:xfrm>
            <a:custGeom>
              <a:avLst/>
              <a:gdLst/>
              <a:ahLst/>
              <a:cxnLst>
                <a:cxn ang="0">
                  <a:pos x="258" y="0"/>
                </a:cxn>
                <a:cxn ang="0">
                  <a:pos x="0" y="421"/>
                </a:cxn>
              </a:cxnLst>
              <a:rect l="0" t="0" r="r" b="b"/>
              <a:pathLst>
                <a:path w="258" h="421">
                  <a:moveTo>
                    <a:pt x="258" y="0"/>
                  </a:moveTo>
                  <a:lnTo>
                    <a:pt x="0" y="421"/>
                  </a:lnTo>
                </a:path>
              </a:pathLst>
            </a:custGeom>
            <a:noFill/>
            <a:ln w="762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1" name="Freeform 51"/>
            <p:cNvSpPr>
              <a:spLocks/>
            </p:cNvSpPr>
            <p:nvPr/>
          </p:nvSpPr>
          <p:spPr bwMode="auto">
            <a:xfrm>
              <a:off x="1068" y="1393"/>
              <a:ext cx="381" cy="939"/>
            </a:xfrm>
            <a:custGeom>
              <a:avLst/>
              <a:gdLst/>
              <a:ahLst/>
              <a:cxnLst>
                <a:cxn ang="0">
                  <a:pos x="445" y="0"/>
                </a:cxn>
                <a:cxn ang="0">
                  <a:pos x="0" y="747"/>
                </a:cxn>
              </a:cxnLst>
              <a:rect l="0" t="0" r="r" b="b"/>
              <a:pathLst>
                <a:path w="445" h="747">
                  <a:moveTo>
                    <a:pt x="445" y="0"/>
                  </a:moveTo>
                  <a:lnTo>
                    <a:pt x="0" y="747"/>
                  </a:lnTo>
                </a:path>
              </a:pathLst>
            </a:custGeom>
            <a:noFill/>
            <a:ln w="762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2" name="Text Box 52"/>
            <p:cNvSpPr txBox="1">
              <a:spLocks noChangeArrowheads="1"/>
            </p:cNvSpPr>
            <p:nvPr/>
          </p:nvSpPr>
          <p:spPr bwMode="auto">
            <a:xfrm>
              <a:off x="1116" y="1308"/>
              <a:ext cx="44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solidFill>
                    <a:schemeClr val="accent2"/>
                  </a:solidFill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43" name="Text Box 53"/>
            <p:cNvSpPr txBox="1">
              <a:spLocks noChangeArrowheads="1"/>
            </p:cNvSpPr>
            <p:nvPr/>
          </p:nvSpPr>
          <p:spPr bwMode="auto">
            <a:xfrm>
              <a:off x="1843" y="1756"/>
              <a:ext cx="33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44" name="Text Box 54"/>
            <p:cNvSpPr txBox="1">
              <a:spLocks noChangeArrowheads="1"/>
            </p:cNvSpPr>
            <p:nvPr/>
          </p:nvSpPr>
          <p:spPr bwMode="auto">
            <a:xfrm>
              <a:off x="2236" y="962"/>
              <a:ext cx="33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</a:p>
          </p:txBody>
        </p:sp>
      </p:grpSp>
      <p:grpSp>
        <p:nvGrpSpPr>
          <p:cNvPr id="45" name="Group 58"/>
          <p:cNvGrpSpPr>
            <a:grpSpLocks/>
          </p:cNvGrpSpPr>
          <p:nvPr/>
        </p:nvGrpSpPr>
        <p:grpSpPr bwMode="auto">
          <a:xfrm>
            <a:off x="4727228" y="1022648"/>
            <a:ext cx="4648200" cy="4095750"/>
            <a:chOff x="2688" y="192"/>
            <a:chExt cx="2928" cy="2580"/>
          </a:xfrm>
        </p:grpSpPr>
        <p:sp>
          <p:nvSpPr>
            <p:cNvPr id="46" name="Freeform 59"/>
            <p:cNvSpPr>
              <a:spLocks/>
            </p:cNvSpPr>
            <p:nvPr/>
          </p:nvSpPr>
          <p:spPr bwMode="auto">
            <a:xfrm>
              <a:off x="3209" y="1146"/>
              <a:ext cx="1" cy="1494"/>
            </a:xfrm>
            <a:custGeom>
              <a:avLst/>
              <a:gdLst/>
              <a:ahLst/>
              <a:cxnLst>
                <a:cxn ang="0">
                  <a:pos x="0" y="1494"/>
                </a:cxn>
                <a:cxn ang="0">
                  <a:pos x="1" y="0"/>
                </a:cxn>
              </a:cxnLst>
              <a:rect l="0" t="0" r="r" b="b"/>
              <a:pathLst>
                <a:path w="1" h="1494">
                  <a:moveTo>
                    <a:pt x="0" y="1494"/>
                  </a:moveTo>
                  <a:lnTo>
                    <a:pt x="1" y="0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7" name="Text Box 60"/>
            <p:cNvSpPr txBox="1">
              <a:spLocks noChangeArrowheads="1"/>
            </p:cNvSpPr>
            <p:nvPr/>
          </p:nvSpPr>
          <p:spPr bwMode="auto">
            <a:xfrm>
              <a:off x="2688" y="1368"/>
              <a:ext cx="64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X</a:t>
              </a:r>
            </a:p>
          </p:txBody>
        </p:sp>
        <p:sp>
          <p:nvSpPr>
            <p:cNvPr id="48" name="Text Box 61"/>
            <p:cNvSpPr txBox="1">
              <a:spLocks noChangeArrowheads="1"/>
            </p:cNvSpPr>
            <p:nvPr/>
          </p:nvSpPr>
          <p:spPr bwMode="auto">
            <a:xfrm>
              <a:off x="5172" y="1344"/>
              <a:ext cx="4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49" name="Text Box 62"/>
            <p:cNvSpPr txBox="1">
              <a:spLocks noChangeArrowheads="1"/>
            </p:cNvSpPr>
            <p:nvPr/>
          </p:nvSpPr>
          <p:spPr bwMode="auto">
            <a:xfrm>
              <a:off x="3828" y="192"/>
              <a:ext cx="52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50" name="Line 63"/>
            <p:cNvSpPr>
              <a:spLocks noChangeShapeType="1"/>
            </p:cNvSpPr>
            <p:nvPr/>
          </p:nvSpPr>
          <p:spPr bwMode="auto">
            <a:xfrm flipH="1" flipV="1">
              <a:off x="2928" y="1521"/>
              <a:ext cx="2304" cy="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1" name="Text Box 64"/>
            <p:cNvSpPr txBox="1">
              <a:spLocks noChangeArrowheads="1"/>
            </p:cNvSpPr>
            <p:nvPr/>
          </p:nvSpPr>
          <p:spPr bwMode="auto">
            <a:xfrm>
              <a:off x="2976" y="876"/>
              <a:ext cx="4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52" name="Text Box 65"/>
            <p:cNvSpPr txBox="1">
              <a:spLocks noChangeArrowheads="1"/>
            </p:cNvSpPr>
            <p:nvPr/>
          </p:nvSpPr>
          <p:spPr bwMode="auto">
            <a:xfrm>
              <a:off x="2952" y="2484"/>
              <a:ext cx="33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53" name="Line 66"/>
            <p:cNvSpPr>
              <a:spLocks noChangeShapeType="1"/>
            </p:cNvSpPr>
            <p:nvPr/>
          </p:nvSpPr>
          <p:spPr bwMode="auto">
            <a:xfrm flipV="1">
              <a:off x="4032" y="432"/>
              <a:ext cx="0" cy="165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4" name="Line 67"/>
            <p:cNvSpPr>
              <a:spLocks noChangeShapeType="1"/>
            </p:cNvSpPr>
            <p:nvPr/>
          </p:nvSpPr>
          <p:spPr bwMode="auto">
            <a:xfrm flipH="1">
              <a:off x="3216" y="450"/>
              <a:ext cx="816" cy="70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5" name="Line 68"/>
            <p:cNvSpPr>
              <a:spLocks noChangeShapeType="1"/>
            </p:cNvSpPr>
            <p:nvPr/>
          </p:nvSpPr>
          <p:spPr bwMode="auto">
            <a:xfrm flipV="1">
              <a:off x="3216" y="2080"/>
              <a:ext cx="816" cy="56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6" name="Text Box 69"/>
            <p:cNvSpPr txBox="1">
              <a:spLocks noChangeArrowheads="1"/>
            </p:cNvSpPr>
            <p:nvPr/>
          </p:nvSpPr>
          <p:spPr bwMode="auto">
            <a:xfrm>
              <a:off x="3996" y="1848"/>
              <a:ext cx="36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</p:grpSp>
      <p:grpSp>
        <p:nvGrpSpPr>
          <p:cNvPr id="57" name="Group 70"/>
          <p:cNvGrpSpPr>
            <a:grpSpLocks/>
          </p:cNvGrpSpPr>
          <p:nvPr/>
        </p:nvGrpSpPr>
        <p:grpSpPr bwMode="auto">
          <a:xfrm>
            <a:off x="6536978" y="736898"/>
            <a:ext cx="2097088" cy="3829050"/>
            <a:chOff x="4056" y="240"/>
            <a:chExt cx="1321" cy="2412"/>
          </a:xfrm>
        </p:grpSpPr>
        <p:sp>
          <p:nvSpPr>
            <p:cNvPr id="58" name="Text Box 71"/>
            <p:cNvSpPr txBox="1">
              <a:spLocks noChangeArrowheads="1"/>
            </p:cNvSpPr>
            <p:nvPr/>
          </p:nvSpPr>
          <p:spPr bwMode="auto">
            <a:xfrm>
              <a:off x="4848" y="1920"/>
              <a:ext cx="52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</a:p>
          </p:txBody>
        </p:sp>
        <p:sp>
          <p:nvSpPr>
            <p:cNvPr id="59" name="Line 72"/>
            <p:cNvSpPr>
              <a:spLocks noChangeShapeType="1"/>
            </p:cNvSpPr>
            <p:nvPr/>
          </p:nvSpPr>
          <p:spPr bwMode="auto">
            <a:xfrm flipH="1">
              <a:off x="4320" y="528"/>
              <a:ext cx="576" cy="499"/>
            </a:xfrm>
            <a:prstGeom prst="line">
              <a:avLst/>
            </a:prstGeom>
            <a:noFill/>
            <a:ln w="762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0" name="Line 73"/>
            <p:cNvSpPr>
              <a:spLocks noChangeShapeType="1"/>
            </p:cNvSpPr>
            <p:nvPr/>
          </p:nvSpPr>
          <p:spPr bwMode="auto">
            <a:xfrm flipV="1">
              <a:off x="4320" y="2162"/>
              <a:ext cx="576" cy="386"/>
            </a:xfrm>
            <a:prstGeom prst="line">
              <a:avLst/>
            </a:prstGeom>
            <a:noFill/>
            <a:ln w="762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1" name="Line 74"/>
            <p:cNvSpPr>
              <a:spLocks noChangeShapeType="1"/>
            </p:cNvSpPr>
            <p:nvPr/>
          </p:nvSpPr>
          <p:spPr bwMode="auto">
            <a:xfrm>
              <a:off x="4320" y="1008"/>
              <a:ext cx="0" cy="15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2" name="Line 75"/>
            <p:cNvSpPr>
              <a:spLocks noChangeShapeType="1"/>
            </p:cNvSpPr>
            <p:nvPr/>
          </p:nvSpPr>
          <p:spPr bwMode="auto">
            <a:xfrm>
              <a:off x="4896" y="528"/>
              <a:ext cx="0" cy="16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3" name="Text Box 76"/>
            <p:cNvSpPr txBox="1">
              <a:spLocks noChangeArrowheads="1"/>
            </p:cNvSpPr>
            <p:nvPr/>
          </p:nvSpPr>
          <p:spPr bwMode="auto">
            <a:xfrm>
              <a:off x="4092" y="780"/>
              <a:ext cx="52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64" name="Text Box 77"/>
            <p:cNvSpPr txBox="1">
              <a:spLocks noChangeArrowheads="1"/>
            </p:cNvSpPr>
            <p:nvPr/>
          </p:nvSpPr>
          <p:spPr bwMode="auto">
            <a:xfrm>
              <a:off x="4704" y="240"/>
              <a:ext cx="52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65" name="Text Box 78"/>
            <p:cNvSpPr txBox="1">
              <a:spLocks noChangeArrowheads="1"/>
            </p:cNvSpPr>
            <p:nvPr/>
          </p:nvSpPr>
          <p:spPr bwMode="auto">
            <a:xfrm>
              <a:off x="4056" y="2364"/>
              <a:ext cx="52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</p:grpSp>
      <p:sp>
        <p:nvSpPr>
          <p:cNvPr id="66" name="Text Box 79"/>
          <p:cNvSpPr txBox="1">
            <a:spLocks noChangeArrowheads="1"/>
          </p:cNvSpPr>
          <p:nvPr/>
        </p:nvSpPr>
        <p:spPr bwMode="auto">
          <a:xfrm>
            <a:off x="2627784" y="692696"/>
            <a:ext cx="34099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kumimoji="1" lang="en-US" altLang="zh-CN" sz="28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1.</a:t>
            </a:r>
            <a:r>
              <a:rPr kumimoji="1" lang="zh-CN" altLang="en-US" sz="2800" b="1" dirty="0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平行两直线</a:t>
            </a:r>
          </a:p>
        </p:txBody>
      </p:sp>
      <p:sp>
        <p:nvSpPr>
          <p:cNvPr id="67" name="Text Box 80"/>
          <p:cNvSpPr txBox="1">
            <a:spLocks noChangeArrowheads="1"/>
          </p:cNvSpPr>
          <p:nvPr/>
        </p:nvSpPr>
        <p:spPr bwMode="auto">
          <a:xfrm>
            <a:off x="8749953" y="2914948"/>
            <a:ext cx="4921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</a:rPr>
              <a:t>O</a:t>
            </a:r>
          </a:p>
        </p:txBody>
      </p:sp>
      <p:sp>
        <p:nvSpPr>
          <p:cNvPr id="68" name="Text Box 81"/>
          <p:cNvSpPr txBox="1">
            <a:spLocks noChangeArrowheads="1"/>
          </p:cNvSpPr>
          <p:nvPr/>
        </p:nvSpPr>
        <p:spPr bwMode="auto">
          <a:xfrm>
            <a:off x="3742978" y="3245148"/>
            <a:ext cx="593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</a:rPr>
              <a:t>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419872" y="116632"/>
            <a:ext cx="2736304" cy="4000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2.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相交两直线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395536" y="5171708"/>
            <a:ext cx="8362950" cy="156966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en-US" altLang="zh-CN" sz="2400" b="1" dirty="0" smtClean="0"/>
              <a:t>        </a:t>
            </a:r>
            <a:r>
              <a:rPr lang="zh-CN" altLang="zh-CN" sz="2400" b="1" dirty="0" smtClean="0"/>
              <a:t>若空间两直线相交，则它们的所有同面投影都相交，且各同面投影的交点之间的关系符合点的规律</a:t>
            </a:r>
            <a:r>
              <a:rPr lang="zh-CN" altLang="en-US" sz="2400" b="1" dirty="0" smtClean="0"/>
              <a:t>；</a:t>
            </a:r>
            <a:r>
              <a:rPr lang="zh-CN" altLang="zh-CN" sz="2400" b="1" dirty="0" smtClean="0"/>
              <a:t>反之，若两直线的各同面投影都相交，且交点的投影符合点的投影规律，则这两直线必相交</a:t>
            </a:r>
            <a:r>
              <a:rPr lang="zh-CN" altLang="en-US" sz="2400" b="1" dirty="0" smtClean="0"/>
              <a:t>。</a:t>
            </a:r>
            <a:endParaRPr lang="zh-CN" altLang="zh-CN" sz="2400" b="1" dirty="0"/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5143500" y="692696"/>
            <a:ext cx="4000500" cy="4488904"/>
            <a:chOff x="3240" y="0"/>
            <a:chExt cx="2520" cy="3264"/>
          </a:xfrm>
        </p:grpSpPr>
        <p:sp>
          <p:nvSpPr>
            <p:cNvPr id="5" name="Line 7"/>
            <p:cNvSpPr>
              <a:spLocks noChangeShapeType="1"/>
            </p:cNvSpPr>
            <p:nvPr/>
          </p:nvSpPr>
          <p:spPr bwMode="auto">
            <a:xfrm flipV="1">
              <a:off x="3805" y="1169"/>
              <a:ext cx="1" cy="151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 bwMode="auto">
            <a:xfrm>
              <a:off x="4272" y="1680"/>
              <a:ext cx="672" cy="1440"/>
            </a:xfrm>
            <a:prstGeom prst="line">
              <a:avLst/>
            </a:prstGeom>
            <a:noFill/>
            <a:ln w="76200">
              <a:solidFill>
                <a:srgbClr val="00FF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 flipV="1">
              <a:off x="3792" y="1872"/>
              <a:ext cx="1584" cy="816"/>
            </a:xfrm>
            <a:prstGeom prst="line">
              <a:avLst/>
            </a:prstGeom>
            <a:noFill/>
            <a:ln w="76200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4560" y="912"/>
              <a:ext cx="0" cy="1392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5296" y="372"/>
              <a:ext cx="32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516" y="1488"/>
              <a:ext cx="1944" cy="1"/>
            </a:xfrm>
            <a:custGeom>
              <a:avLst/>
              <a:gdLst/>
              <a:ahLst/>
              <a:cxnLst>
                <a:cxn ang="0">
                  <a:pos x="1944" y="0"/>
                </a:cxn>
                <a:cxn ang="0">
                  <a:pos x="0" y="0"/>
                </a:cxn>
              </a:cxnLst>
              <a:rect l="0" t="0" r="r" b="b"/>
              <a:pathLst>
                <a:path w="1944" h="1">
                  <a:moveTo>
                    <a:pt x="1944" y="0"/>
                  </a:moveTo>
                  <a:lnTo>
                    <a:pt x="0" y="0"/>
                  </a:lnTo>
                </a:path>
              </a:pathLst>
            </a:custGeom>
            <a:noFill/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3240" y="1343"/>
              <a:ext cx="5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X</a:t>
              </a: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3552" y="960"/>
              <a:ext cx="54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3552" y="2496"/>
              <a:ext cx="37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14" name="Line 16"/>
            <p:cNvSpPr>
              <a:spLocks noChangeShapeType="1"/>
            </p:cNvSpPr>
            <p:nvPr/>
          </p:nvSpPr>
          <p:spPr bwMode="auto">
            <a:xfrm flipH="1">
              <a:off x="3798" y="624"/>
              <a:ext cx="1578" cy="545"/>
            </a:xfrm>
            <a:prstGeom prst="line">
              <a:avLst/>
            </a:prstGeom>
            <a:noFill/>
            <a:ln w="76200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>
              <a:off x="5350" y="1680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16" name="Oval 18"/>
            <p:cNvSpPr>
              <a:spLocks noChangeArrowheads="1"/>
            </p:cNvSpPr>
            <p:nvPr/>
          </p:nvSpPr>
          <p:spPr bwMode="auto">
            <a:xfrm>
              <a:off x="4512" y="2256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400" b="1" i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17" name="Text Box 19"/>
            <p:cNvSpPr txBox="1">
              <a:spLocks noChangeArrowheads="1"/>
            </p:cNvSpPr>
            <p:nvPr/>
          </p:nvSpPr>
          <p:spPr bwMode="auto">
            <a:xfrm>
              <a:off x="4416" y="576"/>
              <a:ext cx="3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k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18" name="Line 20"/>
            <p:cNvSpPr>
              <a:spLocks noChangeShapeType="1"/>
            </p:cNvSpPr>
            <p:nvPr/>
          </p:nvSpPr>
          <p:spPr bwMode="auto">
            <a:xfrm>
              <a:off x="5376" y="624"/>
              <a:ext cx="0" cy="12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9" name="Line 21"/>
            <p:cNvSpPr>
              <a:spLocks noChangeShapeType="1"/>
            </p:cNvSpPr>
            <p:nvPr/>
          </p:nvSpPr>
          <p:spPr bwMode="auto">
            <a:xfrm flipH="1">
              <a:off x="4272" y="288"/>
              <a:ext cx="672" cy="1104"/>
            </a:xfrm>
            <a:prstGeom prst="line">
              <a:avLst/>
            </a:prstGeom>
            <a:noFill/>
            <a:ln w="76200">
              <a:solidFill>
                <a:srgbClr val="00FF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>
              <a:off x="4272" y="1392"/>
              <a:ext cx="0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1" name="Line 23"/>
            <p:cNvSpPr>
              <a:spLocks noChangeShapeType="1"/>
            </p:cNvSpPr>
            <p:nvPr/>
          </p:nvSpPr>
          <p:spPr bwMode="auto">
            <a:xfrm>
              <a:off x="4944" y="288"/>
              <a:ext cx="0" cy="283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2" name="Oval 24"/>
            <p:cNvSpPr>
              <a:spLocks noChangeArrowheads="1"/>
            </p:cNvSpPr>
            <p:nvPr/>
          </p:nvSpPr>
          <p:spPr bwMode="auto">
            <a:xfrm>
              <a:off x="4512" y="864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algn="ctr"/>
              <a:endParaRPr kumimoji="1" lang="zh-CN" altLang="zh-CN" sz="2400" b="1" i="1">
                <a:solidFill>
                  <a:srgbClr val="FF3300"/>
                </a:solidFill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23" name="Text Box 25"/>
            <p:cNvSpPr txBox="1">
              <a:spLocks noChangeArrowheads="1"/>
            </p:cNvSpPr>
            <p:nvPr/>
          </p:nvSpPr>
          <p:spPr bwMode="auto">
            <a:xfrm>
              <a:off x="4032" y="1200"/>
              <a:ext cx="3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24" name="Text Box 26"/>
            <p:cNvSpPr txBox="1">
              <a:spLocks noChangeArrowheads="1"/>
            </p:cNvSpPr>
            <p:nvPr/>
          </p:nvSpPr>
          <p:spPr bwMode="auto">
            <a:xfrm>
              <a:off x="4860" y="0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25" name="Text Box 27"/>
            <p:cNvSpPr txBox="1">
              <a:spLocks noChangeArrowheads="1"/>
            </p:cNvSpPr>
            <p:nvPr/>
          </p:nvSpPr>
          <p:spPr bwMode="auto">
            <a:xfrm>
              <a:off x="4944" y="297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</a:p>
          </p:txBody>
        </p:sp>
        <p:sp>
          <p:nvSpPr>
            <p:cNvPr id="26" name="Text Box 28"/>
            <p:cNvSpPr txBox="1">
              <a:spLocks noChangeArrowheads="1"/>
            </p:cNvSpPr>
            <p:nvPr/>
          </p:nvSpPr>
          <p:spPr bwMode="auto">
            <a:xfrm>
              <a:off x="4032" y="153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27" name="Text Box 29"/>
            <p:cNvSpPr txBox="1">
              <a:spLocks noChangeArrowheads="1"/>
            </p:cNvSpPr>
            <p:nvPr/>
          </p:nvSpPr>
          <p:spPr bwMode="auto">
            <a:xfrm>
              <a:off x="4368" y="2304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k</a:t>
              </a:r>
            </a:p>
          </p:txBody>
        </p:sp>
      </p:grpSp>
      <p:grpSp>
        <p:nvGrpSpPr>
          <p:cNvPr id="28" name="Group 30"/>
          <p:cNvGrpSpPr>
            <a:grpSpLocks/>
          </p:cNvGrpSpPr>
          <p:nvPr/>
        </p:nvGrpSpPr>
        <p:grpSpPr bwMode="auto">
          <a:xfrm>
            <a:off x="323528" y="1196752"/>
            <a:ext cx="5400600" cy="3600400"/>
            <a:chOff x="0" y="432"/>
            <a:chExt cx="3840" cy="2444"/>
          </a:xfrm>
        </p:grpSpPr>
        <p:sp>
          <p:nvSpPr>
            <p:cNvPr id="29" name="Rectangle 31"/>
            <p:cNvSpPr>
              <a:spLocks noChangeArrowheads="1"/>
            </p:cNvSpPr>
            <p:nvPr/>
          </p:nvSpPr>
          <p:spPr bwMode="auto">
            <a:xfrm>
              <a:off x="62" y="480"/>
              <a:ext cx="2540" cy="143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62" y="1917"/>
              <a:ext cx="3778" cy="9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960"/>
                </a:cxn>
                <a:cxn ang="0">
                  <a:pos x="2928" y="960"/>
                </a:cxn>
                <a:cxn ang="0">
                  <a:pos x="1968" y="0"/>
                </a:cxn>
                <a:cxn ang="0">
                  <a:pos x="0" y="0"/>
                </a:cxn>
              </a:cxnLst>
              <a:rect l="0" t="0" r="r" b="b"/>
              <a:pathLst>
                <a:path w="2928" h="960">
                  <a:moveTo>
                    <a:pt x="0" y="0"/>
                  </a:moveTo>
                  <a:lnTo>
                    <a:pt x="960" y="960"/>
                  </a:lnTo>
                  <a:lnTo>
                    <a:pt x="2928" y="960"/>
                  </a:lnTo>
                  <a:lnTo>
                    <a:pt x="19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1" name="Text Box 33"/>
            <p:cNvSpPr txBox="1">
              <a:spLocks noChangeArrowheads="1"/>
            </p:cNvSpPr>
            <p:nvPr/>
          </p:nvSpPr>
          <p:spPr bwMode="auto">
            <a:xfrm>
              <a:off x="0" y="1704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X</a:t>
              </a:r>
            </a:p>
          </p:txBody>
        </p:sp>
        <p:sp>
          <p:nvSpPr>
            <p:cNvPr id="32" name="Text Box 34"/>
            <p:cNvSpPr txBox="1">
              <a:spLocks noChangeArrowheads="1"/>
            </p:cNvSpPr>
            <p:nvPr/>
          </p:nvSpPr>
          <p:spPr bwMode="auto">
            <a:xfrm>
              <a:off x="2560" y="1736"/>
              <a:ext cx="47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33" name="Text Box 35"/>
            <p:cNvSpPr txBox="1">
              <a:spLocks noChangeArrowheads="1"/>
            </p:cNvSpPr>
            <p:nvPr/>
          </p:nvSpPr>
          <p:spPr bwMode="auto">
            <a:xfrm>
              <a:off x="2496" y="1008"/>
              <a:ext cx="5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34" name="Line 36"/>
            <p:cNvSpPr>
              <a:spLocks noChangeShapeType="1"/>
            </p:cNvSpPr>
            <p:nvPr/>
          </p:nvSpPr>
          <p:spPr bwMode="auto">
            <a:xfrm flipV="1">
              <a:off x="1104" y="1488"/>
              <a:ext cx="1344" cy="240"/>
            </a:xfrm>
            <a:prstGeom prst="line">
              <a:avLst/>
            </a:prstGeom>
            <a:noFill/>
            <a:ln w="76200">
              <a:solidFill>
                <a:srgbClr val="00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5" name="Line 37"/>
            <p:cNvSpPr>
              <a:spLocks noChangeShapeType="1"/>
            </p:cNvSpPr>
            <p:nvPr/>
          </p:nvSpPr>
          <p:spPr bwMode="auto">
            <a:xfrm flipV="1">
              <a:off x="912" y="1254"/>
              <a:ext cx="1632" cy="714"/>
            </a:xfrm>
            <a:prstGeom prst="line">
              <a:avLst/>
            </a:prstGeom>
            <a:noFill/>
            <a:ln w="76200">
              <a:solidFill>
                <a:srgbClr val="CC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6" name="Text Box 38"/>
            <p:cNvSpPr txBox="1">
              <a:spLocks noChangeArrowheads="1"/>
            </p:cNvSpPr>
            <p:nvPr/>
          </p:nvSpPr>
          <p:spPr bwMode="auto">
            <a:xfrm>
              <a:off x="2336" y="1248"/>
              <a:ext cx="5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</a:p>
          </p:txBody>
        </p:sp>
        <p:sp>
          <p:nvSpPr>
            <p:cNvPr id="37" name="Text Box 39"/>
            <p:cNvSpPr txBox="1">
              <a:spLocks noChangeArrowheads="1"/>
            </p:cNvSpPr>
            <p:nvPr/>
          </p:nvSpPr>
          <p:spPr bwMode="auto">
            <a:xfrm>
              <a:off x="672" y="1896"/>
              <a:ext cx="5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38" name="Text Box 40"/>
            <p:cNvSpPr txBox="1">
              <a:spLocks noChangeArrowheads="1"/>
            </p:cNvSpPr>
            <p:nvPr/>
          </p:nvSpPr>
          <p:spPr bwMode="auto">
            <a:xfrm>
              <a:off x="856" y="1672"/>
              <a:ext cx="5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39" name="Text Box 41"/>
            <p:cNvSpPr txBox="1">
              <a:spLocks noChangeArrowheads="1"/>
            </p:cNvSpPr>
            <p:nvPr/>
          </p:nvSpPr>
          <p:spPr bwMode="auto">
            <a:xfrm>
              <a:off x="1552" y="1344"/>
              <a:ext cx="3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K</a:t>
              </a:r>
            </a:p>
          </p:txBody>
        </p:sp>
        <p:sp>
          <p:nvSpPr>
            <p:cNvPr id="40" name="Line 42"/>
            <p:cNvSpPr>
              <a:spLocks noChangeShapeType="1"/>
            </p:cNvSpPr>
            <p:nvPr/>
          </p:nvSpPr>
          <p:spPr bwMode="auto">
            <a:xfrm>
              <a:off x="240" y="1440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1" name="Line 43"/>
            <p:cNvSpPr>
              <a:spLocks noChangeShapeType="1"/>
            </p:cNvSpPr>
            <p:nvPr/>
          </p:nvSpPr>
          <p:spPr bwMode="auto">
            <a:xfrm>
              <a:off x="240" y="1920"/>
              <a:ext cx="67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2" name="Line 44"/>
            <p:cNvSpPr>
              <a:spLocks noChangeShapeType="1"/>
            </p:cNvSpPr>
            <p:nvPr/>
          </p:nvSpPr>
          <p:spPr bwMode="auto">
            <a:xfrm>
              <a:off x="1440" y="672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" name="Line 45"/>
            <p:cNvSpPr>
              <a:spLocks noChangeShapeType="1"/>
            </p:cNvSpPr>
            <p:nvPr/>
          </p:nvSpPr>
          <p:spPr bwMode="auto">
            <a:xfrm>
              <a:off x="1440" y="1920"/>
              <a:ext cx="100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4" name="Line 46"/>
            <p:cNvSpPr>
              <a:spLocks noChangeShapeType="1"/>
            </p:cNvSpPr>
            <p:nvPr/>
          </p:nvSpPr>
          <p:spPr bwMode="auto">
            <a:xfrm>
              <a:off x="2064" y="912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5" name="Line 47"/>
            <p:cNvSpPr>
              <a:spLocks noChangeShapeType="1"/>
            </p:cNvSpPr>
            <p:nvPr/>
          </p:nvSpPr>
          <p:spPr bwMode="auto">
            <a:xfrm>
              <a:off x="2064" y="1920"/>
              <a:ext cx="48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6" name="Line 48"/>
            <p:cNvSpPr>
              <a:spLocks noChangeShapeType="1"/>
            </p:cNvSpPr>
            <p:nvPr/>
          </p:nvSpPr>
          <p:spPr bwMode="auto">
            <a:xfrm>
              <a:off x="1152" y="1920"/>
              <a:ext cx="528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7" name="Line 49"/>
            <p:cNvSpPr>
              <a:spLocks noChangeShapeType="1"/>
            </p:cNvSpPr>
            <p:nvPr/>
          </p:nvSpPr>
          <p:spPr bwMode="auto">
            <a:xfrm>
              <a:off x="1152" y="1152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8" name="Text Box 50"/>
            <p:cNvSpPr txBox="1">
              <a:spLocks noChangeArrowheads="1"/>
            </p:cNvSpPr>
            <p:nvPr/>
          </p:nvSpPr>
          <p:spPr bwMode="auto">
            <a:xfrm>
              <a:off x="2504" y="2048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49" name="Text Box 51"/>
            <p:cNvSpPr txBox="1">
              <a:spLocks noChangeArrowheads="1"/>
            </p:cNvSpPr>
            <p:nvPr/>
          </p:nvSpPr>
          <p:spPr bwMode="auto">
            <a:xfrm>
              <a:off x="1920" y="624"/>
              <a:ext cx="3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50" name="Text Box 52"/>
            <p:cNvSpPr txBox="1">
              <a:spLocks noChangeArrowheads="1"/>
            </p:cNvSpPr>
            <p:nvPr/>
          </p:nvSpPr>
          <p:spPr bwMode="auto">
            <a:xfrm>
              <a:off x="856" y="2184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51" name="Text Box 53"/>
            <p:cNvSpPr txBox="1">
              <a:spLocks noChangeArrowheads="1"/>
            </p:cNvSpPr>
            <p:nvPr/>
          </p:nvSpPr>
          <p:spPr bwMode="auto">
            <a:xfrm>
              <a:off x="0" y="1208"/>
              <a:ext cx="31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52" name="Text Box 54"/>
            <p:cNvSpPr txBox="1">
              <a:spLocks noChangeArrowheads="1"/>
            </p:cNvSpPr>
            <p:nvPr/>
          </p:nvSpPr>
          <p:spPr bwMode="auto">
            <a:xfrm>
              <a:off x="600" y="1432"/>
              <a:ext cx="3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53" name="Text Box 55"/>
            <p:cNvSpPr txBox="1">
              <a:spLocks noChangeArrowheads="1"/>
            </p:cNvSpPr>
            <p:nvPr/>
          </p:nvSpPr>
          <p:spPr bwMode="auto">
            <a:xfrm>
              <a:off x="856" y="1936"/>
              <a:ext cx="3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54" name="Line 56"/>
            <p:cNvSpPr>
              <a:spLocks noChangeShapeType="1"/>
            </p:cNvSpPr>
            <p:nvPr/>
          </p:nvSpPr>
          <p:spPr bwMode="auto">
            <a:xfrm flipH="1">
              <a:off x="240" y="912"/>
              <a:ext cx="1824" cy="528"/>
            </a:xfrm>
            <a:prstGeom prst="line">
              <a:avLst/>
            </a:prstGeom>
            <a:noFill/>
            <a:ln w="76200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5" name="Line 57"/>
            <p:cNvSpPr>
              <a:spLocks noChangeShapeType="1"/>
            </p:cNvSpPr>
            <p:nvPr/>
          </p:nvSpPr>
          <p:spPr bwMode="auto">
            <a:xfrm flipH="1">
              <a:off x="912" y="672"/>
              <a:ext cx="528" cy="912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6" name="Line 58"/>
            <p:cNvSpPr>
              <a:spLocks noChangeShapeType="1"/>
            </p:cNvSpPr>
            <p:nvPr/>
          </p:nvSpPr>
          <p:spPr bwMode="auto">
            <a:xfrm>
              <a:off x="912" y="1584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7" name="Line 59"/>
            <p:cNvSpPr>
              <a:spLocks noChangeShapeType="1"/>
            </p:cNvSpPr>
            <p:nvPr/>
          </p:nvSpPr>
          <p:spPr bwMode="auto">
            <a:xfrm>
              <a:off x="912" y="1920"/>
              <a:ext cx="192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8" name="Line 60"/>
            <p:cNvSpPr>
              <a:spLocks noChangeShapeType="1"/>
            </p:cNvSpPr>
            <p:nvPr/>
          </p:nvSpPr>
          <p:spPr bwMode="auto">
            <a:xfrm>
              <a:off x="912" y="1968"/>
              <a:ext cx="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9" name="Line 61"/>
            <p:cNvSpPr>
              <a:spLocks noChangeShapeType="1"/>
            </p:cNvSpPr>
            <p:nvPr/>
          </p:nvSpPr>
          <p:spPr bwMode="auto">
            <a:xfrm>
              <a:off x="240" y="1440"/>
              <a:ext cx="672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0" name="Line 62"/>
            <p:cNvSpPr>
              <a:spLocks noChangeShapeType="1"/>
            </p:cNvSpPr>
            <p:nvPr/>
          </p:nvSpPr>
          <p:spPr bwMode="auto">
            <a:xfrm>
              <a:off x="912" y="1584"/>
              <a:ext cx="192" cy="1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1" name="Line 63"/>
            <p:cNvSpPr>
              <a:spLocks noChangeShapeType="1"/>
            </p:cNvSpPr>
            <p:nvPr/>
          </p:nvSpPr>
          <p:spPr bwMode="auto">
            <a:xfrm>
              <a:off x="2544" y="1248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2" name="Line 64"/>
            <p:cNvSpPr>
              <a:spLocks noChangeShapeType="1"/>
            </p:cNvSpPr>
            <p:nvPr/>
          </p:nvSpPr>
          <p:spPr bwMode="auto">
            <a:xfrm flipV="1">
              <a:off x="912" y="2247"/>
              <a:ext cx="1632" cy="201"/>
            </a:xfrm>
            <a:prstGeom prst="line">
              <a:avLst/>
            </a:prstGeom>
            <a:noFill/>
            <a:ln w="76200">
              <a:solidFill>
                <a:srgbClr val="FF99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3" name="Line 65"/>
            <p:cNvSpPr>
              <a:spLocks noChangeShapeType="1"/>
            </p:cNvSpPr>
            <p:nvPr/>
          </p:nvSpPr>
          <p:spPr bwMode="auto">
            <a:xfrm>
              <a:off x="1104" y="1728"/>
              <a:ext cx="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4" name="Line 66"/>
            <p:cNvSpPr>
              <a:spLocks noChangeShapeType="1"/>
            </p:cNvSpPr>
            <p:nvPr/>
          </p:nvSpPr>
          <p:spPr bwMode="auto">
            <a:xfrm>
              <a:off x="1104" y="2064"/>
              <a:ext cx="1344" cy="672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5" name="Line 67"/>
            <p:cNvSpPr>
              <a:spLocks noChangeShapeType="1"/>
            </p:cNvSpPr>
            <p:nvPr/>
          </p:nvSpPr>
          <p:spPr bwMode="auto">
            <a:xfrm>
              <a:off x="1440" y="672"/>
              <a:ext cx="1008" cy="8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6" name="Line 68"/>
            <p:cNvSpPr>
              <a:spLocks noChangeShapeType="1"/>
            </p:cNvSpPr>
            <p:nvPr/>
          </p:nvSpPr>
          <p:spPr bwMode="auto">
            <a:xfrm>
              <a:off x="2064" y="912"/>
              <a:ext cx="480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7" name="Line 69"/>
            <p:cNvSpPr>
              <a:spLocks noChangeShapeType="1"/>
            </p:cNvSpPr>
            <p:nvPr/>
          </p:nvSpPr>
          <p:spPr bwMode="auto">
            <a:xfrm>
              <a:off x="2448" y="1488"/>
              <a:ext cx="0" cy="12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8" name="Line 70"/>
            <p:cNvSpPr>
              <a:spLocks noChangeShapeType="1"/>
            </p:cNvSpPr>
            <p:nvPr/>
          </p:nvSpPr>
          <p:spPr bwMode="auto">
            <a:xfrm flipV="1">
              <a:off x="1680" y="1632"/>
              <a:ext cx="0" cy="72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9" name="Freeform 71"/>
            <p:cNvSpPr>
              <a:spLocks/>
            </p:cNvSpPr>
            <p:nvPr/>
          </p:nvSpPr>
          <p:spPr bwMode="auto">
            <a:xfrm>
              <a:off x="1140" y="1176"/>
              <a:ext cx="540" cy="456"/>
            </a:xfrm>
            <a:custGeom>
              <a:avLst/>
              <a:gdLst/>
              <a:ahLst/>
              <a:cxnLst>
                <a:cxn ang="0">
                  <a:pos x="540" y="456"/>
                </a:cxn>
                <a:cxn ang="0">
                  <a:pos x="0" y="0"/>
                </a:cxn>
              </a:cxnLst>
              <a:rect l="0" t="0" r="r" b="b"/>
              <a:pathLst>
                <a:path w="540" h="456">
                  <a:moveTo>
                    <a:pt x="540" y="456"/>
                  </a:moveTo>
                  <a:lnTo>
                    <a:pt x="0" y="0"/>
                  </a:lnTo>
                </a:path>
              </a:pathLst>
            </a:custGeom>
            <a:noFill/>
            <a:ln w="28575" cmpd="sng">
              <a:solidFill>
                <a:schemeClr val="accent2"/>
              </a:solidFill>
              <a:round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0" name="Oval 72"/>
            <p:cNvSpPr>
              <a:spLocks noChangeArrowheads="1"/>
            </p:cNvSpPr>
            <p:nvPr/>
          </p:nvSpPr>
          <p:spPr bwMode="auto">
            <a:xfrm>
              <a:off x="1104" y="1104"/>
              <a:ext cx="96" cy="96"/>
            </a:xfrm>
            <a:prstGeom prst="ellipse">
              <a:avLst/>
            </a:prstGeom>
            <a:solidFill>
              <a:schemeClr val="hlink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1" name="Oval 73"/>
            <p:cNvSpPr>
              <a:spLocks noChangeArrowheads="1"/>
            </p:cNvSpPr>
            <p:nvPr/>
          </p:nvSpPr>
          <p:spPr bwMode="auto">
            <a:xfrm>
              <a:off x="1632" y="2304"/>
              <a:ext cx="96" cy="96"/>
            </a:xfrm>
            <a:prstGeom prst="ellipse">
              <a:avLst/>
            </a:prstGeom>
            <a:solidFill>
              <a:schemeClr val="hlink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2" name="Text Box 74"/>
            <p:cNvSpPr txBox="1">
              <a:spLocks noChangeArrowheads="1"/>
            </p:cNvSpPr>
            <p:nvPr/>
          </p:nvSpPr>
          <p:spPr bwMode="auto">
            <a:xfrm>
              <a:off x="2448" y="2544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</a:p>
          </p:txBody>
        </p:sp>
        <p:sp>
          <p:nvSpPr>
            <p:cNvPr id="73" name="Text Box 75"/>
            <p:cNvSpPr txBox="1">
              <a:spLocks noChangeArrowheads="1"/>
            </p:cNvSpPr>
            <p:nvPr/>
          </p:nvSpPr>
          <p:spPr bwMode="auto">
            <a:xfrm>
              <a:off x="1344" y="432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74" name="Text Box 76"/>
            <p:cNvSpPr txBox="1">
              <a:spLocks noChangeArrowheads="1"/>
            </p:cNvSpPr>
            <p:nvPr/>
          </p:nvSpPr>
          <p:spPr bwMode="auto">
            <a:xfrm>
              <a:off x="920" y="888"/>
              <a:ext cx="3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k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75" name="Text Box 77"/>
            <p:cNvSpPr txBox="1">
              <a:spLocks noChangeArrowheads="1"/>
            </p:cNvSpPr>
            <p:nvPr/>
          </p:nvSpPr>
          <p:spPr bwMode="auto">
            <a:xfrm>
              <a:off x="1504" y="2340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k</a:t>
              </a:r>
            </a:p>
          </p:txBody>
        </p:sp>
        <p:sp>
          <p:nvSpPr>
            <p:cNvPr id="76" name="Oval 78"/>
            <p:cNvSpPr>
              <a:spLocks noChangeArrowheads="1"/>
            </p:cNvSpPr>
            <p:nvPr/>
          </p:nvSpPr>
          <p:spPr bwMode="auto">
            <a:xfrm>
              <a:off x="1632" y="1584"/>
              <a:ext cx="96" cy="96"/>
            </a:xfrm>
            <a:prstGeom prst="ellipse">
              <a:avLst/>
            </a:prstGeom>
            <a:gradFill rotWithShape="0">
              <a:gsLst>
                <a:gs pos="0">
                  <a:srgbClr val="FFCCCC"/>
                </a:gs>
                <a:gs pos="100000">
                  <a:srgbClr val="FF3300"/>
                </a:gs>
              </a:gsLst>
              <a:path path="shape">
                <a:fillToRect l="50000" t="50000" r="50000" b="50000"/>
              </a:path>
            </a:gra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77" name="Text Box 82"/>
          <p:cNvSpPr txBox="1">
            <a:spLocks noChangeArrowheads="1"/>
          </p:cNvSpPr>
          <p:nvPr/>
        </p:nvSpPr>
        <p:spPr bwMode="auto">
          <a:xfrm>
            <a:off x="8689975" y="2133600"/>
            <a:ext cx="454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</a:rPr>
              <a:t>O</a:t>
            </a:r>
          </a:p>
        </p:txBody>
      </p:sp>
      <p:sp>
        <p:nvSpPr>
          <p:cNvPr id="78" name="Text Box 83"/>
          <p:cNvSpPr txBox="1">
            <a:spLocks noChangeArrowheads="1"/>
          </p:cNvSpPr>
          <p:nvPr/>
        </p:nvSpPr>
        <p:spPr bwMode="auto">
          <a:xfrm>
            <a:off x="4229100" y="2717800"/>
            <a:ext cx="593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</a:rPr>
              <a:t>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059832" y="260648"/>
            <a:ext cx="2676252" cy="4191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3.</a:t>
            </a: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黑体" pitchFamily="49" charset="-122"/>
                <a:ea typeface="黑体" pitchFamily="49" charset="-122"/>
                <a:cs typeface="+mj-cs"/>
              </a:rPr>
              <a:t>交叉两直线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黑体" pitchFamily="49" charset="-122"/>
              <a:ea typeface="黑体" pitchFamily="49" charset="-122"/>
              <a:cs typeface="+mj-cs"/>
            </a:endParaRPr>
          </a:p>
        </p:txBody>
      </p:sp>
      <p:sp>
        <p:nvSpPr>
          <p:cNvPr id="3" name="Text Box 5"/>
          <p:cNvSpPr txBox="1">
            <a:spLocks noChangeArrowheads="1"/>
          </p:cNvSpPr>
          <p:nvPr/>
        </p:nvSpPr>
        <p:spPr bwMode="auto">
          <a:xfrm>
            <a:off x="107504" y="4941168"/>
            <a:ext cx="8892480" cy="1754326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   </a:t>
            </a:r>
            <a:r>
              <a:rPr kumimoji="1" lang="en-US" altLang="zh-CN" sz="2400" b="1" dirty="0" smtClean="0">
                <a:latin typeface="Times New Roman" pitchFamily="18" charset="0"/>
                <a:ea typeface="楷体_GB2312" pitchFamily="49" charset="-122"/>
              </a:rPr>
              <a:t>   </a:t>
            </a:r>
            <a:r>
              <a:rPr kumimoji="1" lang="zh-CN" altLang="en-US" sz="2400" b="1" dirty="0" smtClean="0">
                <a:latin typeface="Times New Roman" pitchFamily="18" charset="0"/>
                <a:ea typeface="楷体_GB2312" pitchFamily="49" charset="-122"/>
              </a:rPr>
              <a:t>凡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不满足平行和相交条件的直线为交叉两直线</a:t>
            </a:r>
            <a:r>
              <a:rPr kumimoji="1" lang="zh-CN" altLang="en-US" sz="2400" b="1" dirty="0" smtClean="0">
                <a:latin typeface="Times New Roman" pitchFamily="18" charset="0"/>
                <a:ea typeface="楷体_GB2312" pitchFamily="49" charset="-122"/>
              </a:rPr>
              <a:t>。</a:t>
            </a:r>
            <a:r>
              <a:rPr lang="zh-CN" altLang="zh-CN" sz="2400" b="1" dirty="0" smtClean="0"/>
              <a:t>交叉两直线的同面投影可能相交，但各投影的交点不符合点的投影规律。</a:t>
            </a:r>
            <a:r>
              <a:rPr lang="en-US" altLang="zh-CN" sz="2400" b="1" dirty="0" smtClean="0"/>
              <a:t>       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/>
              <a:t>      </a:t>
            </a:r>
            <a:r>
              <a:rPr lang="zh-CN" altLang="zh-CN" sz="2400" b="1" dirty="0" smtClean="0"/>
              <a:t>根据交叉两直线上对该投影面的一对重影点的投影，可判断两直线的相对位置。</a:t>
            </a:r>
            <a:r>
              <a:rPr kumimoji="1" lang="zh-CN" altLang="en-US" sz="2400" b="1" dirty="0" smtClean="0">
                <a:latin typeface="Times New Roman" pitchFamily="18" charset="0"/>
                <a:ea typeface="楷体_GB2312" pitchFamily="49" charset="-122"/>
              </a:rPr>
              <a:t>   </a:t>
            </a:r>
            <a:endParaRPr kumimoji="1" lang="zh-CN" altLang="en-US" sz="2400" b="1" dirty="0"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4" name="Group 6"/>
          <p:cNvGrpSpPr>
            <a:grpSpLocks/>
          </p:cNvGrpSpPr>
          <p:nvPr/>
        </p:nvGrpSpPr>
        <p:grpSpPr bwMode="auto">
          <a:xfrm>
            <a:off x="323528" y="1196752"/>
            <a:ext cx="5220072" cy="3597002"/>
            <a:chOff x="0" y="762"/>
            <a:chExt cx="3840" cy="2502"/>
          </a:xfrm>
        </p:grpSpPr>
        <p:sp>
          <p:nvSpPr>
            <p:cNvPr id="5" name="Freeform 7"/>
            <p:cNvSpPr>
              <a:spLocks/>
            </p:cNvSpPr>
            <p:nvPr/>
          </p:nvSpPr>
          <p:spPr bwMode="auto">
            <a:xfrm>
              <a:off x="62" y="2253"/>
              <a:ext cx="3778" cy="9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60" y="960"/>
                </a:cxn>
                <a:cxn ang="0">
                  <a:pos x="2928" y="960"/>
                </a:cxn>
                <a:cxn ang="0">
                  <a:pos x="1968" y="0"/>
                </a:cxn>
                <a:cxn ang="0">
                  <a:pos x="0" y="0"/>
                </a:cxn>
              </a:cxnLst>
              <a:rect l="0" t="0" r="r" b="b"/>
              <a:pathLst>
                <a:path w="2928" h="960">
                  <a:moveTo>
                    <a:pt x="0" y="0"/>
                  </a:moveTo>
                  <a:lnTo>
                    <a:pt x="960" y="960"/>
                  </a:lnTo>
                  <a:lnTo>
                    <a:pt x="2928" y="960"/>
                  </a:lnTo>
                  <a:lnTo>
                    <a:pt x="1968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Rectangle 8"/>
            <p:cNvSpPr>
              <a:spLocks noChangeArrowheads="1"/>
            </p:cNvSpPr>
            <p:nvPr/>
          </p:nvSpPr>
          <p:spPr bwMode="auto">
            <a:xfrm>
              <a:off x="62" y="816"/>
              <a:ext cx="2540" cy="1437"/>
            </a:xfrm>
            <a:prstGeom prst="rect">
              <a:avLst/>
            </a:prstGeom>
            <a:solidFill>
              <a:schemeClr val="accent1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Text Box 9"/>
            <p:cNvSpPr txBox="1">
              <a:spLocks noChangeArrowheads="1"/>
            </p:cNvSpPr>
            <p:nvPr/>
          </p:nvSpPr>
          <p:spPr bwMode="auto">
            <a:xfrm>
              <a:off x="0" y="2028"/>
              <a:ext cx="28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X</a:t>
              </a:r>
            </a:p>
          </p:txBody>
        </p:sp>
        <p:sp>
          <p:nvSpPr>
            <p:cNvPr id="8" name="Text Box 10"/>
            <p:cNvSpPr txBox="1">
              <a:spLocks noChangeArrowheads="1"/>
            </p:cNvSpPr>
            <p:nvPr/>
          </p:nvSpPr>
          <p:spPr bwMode="auto">
            <a:xfrm>
              <a:off x="2568" y="2052"/>
              <a:ext cx="47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O</a:t>
              </a:r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2376" y="1296"/>
              <a:ext cx="5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10" name="Line 12"/>
            <p:cNvSpPr>
              <a:spLocks noChangeShapeType="1"/>
            </p:cNvSpPr>
            <p:nvPr/>
          </p:nvSpPr>
          <p:spPr bwMode="auto">
            <a:xfrm flipV="1">
              <a:off x="912" y="1590"/>
              <a:ext cx="1632" cy="714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2160" y="1680"/>
              <a:ext cx="5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</a:p>
          </p:txBody>
        </p:sp>
        <p:sp>
          <p:nvSpPr>
            <p:cNvPr id="12" name="Text Box 14"/>
            <p:cNvSpPr txBox="1">
              <a:spLocks noChangeArrowheads="1"/>
            </p:cNvSpPr>
            <p:nvPr/>
          </p:nvSpPr>
          <p:spPr bwMode="auto">
            <a:xfrm>
              <a:off x="612" y="2208"/>
              <a:ext cx="5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13" name="Text Box 15"/>
            <p:cNvSpPr txBox="1">
              <a:spLocks noChangeArrowheads="1"/>
            </p:cNvSpPr>
            <p:nvPr/>
          </p:nvSpPr>
          <p:spPr bwMode="auto">
            <a:xfrm>
              <a:off x="1632" y="2640"/>
              <a:ext cx="5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14" name="Text Box 16"/>
            <p:cNvSpPr txBox="1">
              <a:spLocks noChangeArrowheads="1"/>
            </p:cNvSpPr>
            <p:nvPr/>
          </p:nvSpPr>
          <p:spPr bwMode="auto">
            <a:xfrm>
              <a:off x="2520" y="2412"/>
              <a:ext cx="23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15" name="Text Box 17"/>
            <p:cNvSpPr txBox="1">
              <a:spLocks noChangeArrowheads="1"/>
            </p:cNvSpPr>
            <p:nvPr/>
          </p:nvSpPr>
          <p:spPr bwMode="auto">
            <a:xfrm>
              <a:off x="1980" y="1008"/>
              <a:ext cx="3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16" name="Text Box 18"/>
            <p:cNvSpPr txBox="1">
              <a:spLocks noChangeArrowheads="1"/>
            </p:cNvSpPr>
            <p:nvPr/>
          </p:nvSpPr>
          <p:spPr bwMode="auto">
            <a:xfrm>
              <a:off x="684" y="2568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17" name="Text Box 19"/>
            <p:cNvSpPr txBox="1">
              <a:spLocks noChangeArrowheads="1"/>
            </p:cNvSpPr>
            <p:nvPr/>
          </p:nvSpPr>
          <p:spPr bwMode="auto">
            <a:xfrm>
              <a:off x="0" y="1536"/>
              <a:ext cx="41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18" name="Text Box 20"/>
            <p:cNvSpPr txBox="1">
              <a:spLocks noChangeArrowheads="1"/>
            </p:cNvSpPr>
            <p:nvPr/>
          </p:nvSpPr>
          <p:spPr bwMode="auto">
            <a:xfrm>
              <a:off x="672" y="1728"/>
              <a:ext cx="3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19" name="Text Box 21"/>
            <p:cNvSpPr txBox="1">
              <a:spLocks noChangeArrowheads="1"/>
            </p:cNvSpPr>
            <p:nvPr/>
          </p:nvSpPr>
          <p:spPr bwMode="auto">
            <a:xfrm>
              <a:off x="1656" y="2976"/>
              <a:ext cx="3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 flipH="1">
              <a:off x="240" y="1248"/>
              <a:ext cx="1824" cy="52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23"/>
            <p:cNvSpPr>
              <a:spLocks noChangeShapeType="1"/>
            </p:cNvSpPr>
            <p:nvPr/>
          </p:nvSpPr>
          <p:spPr bwMode="auto">
            <a:xfrm flipH="1">
              <a:off x="912" y="1008"/>
              <a:ext cx="528" cy="912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24"/>
            <p:cNvSpPr>
              <a:spLocks noChangeShapeType="1"/>
            </p:cNvSpPr>
            <p:nvPr/>
          </p:nvSpPr>
          <p:spPr bwMode="auto">
            <a:xfrm>
              <a:off x="912" y="1920"/>
              <a:ext cx="0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>
              <a:off x="912" y="2304"/>
              <a:ext cx="0" cy="48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26"/>
            <p:cNvSpPr>
              <a:spLocks noChangeShapeType="1"/>
            </p:cNvSpPr>
            <p:nvPr/>
          </p:nvSpPr>
          <p:spPr bwMode="auto">
            <a:xfrm>
              <a:off x="240" y="1776"/>
              <a:ext cx="672" cy="52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27"/>
            <p:cNvSpPr>
              <a:spLocks noChangeShapeType="1"/>
            </p:cNvSpPr>
            <p:nvPr/>
          </p:nvSpPr>
          <p:spPr bwMode="auto">
            <a:xfrm>
              <a:off x="2544" y="1584"/>
              <a:ext cx="0" cy="100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28"/>
            <p:cNvSpPr>
              <a:spLocks noChangeShapeType="1"/>
            </p:cNvSpPr>
            <p:nvPr/>
          </p:nvSpPr>
          <p:spPr bwMode="auto">
            <a:xfrm flipV="1">
              <a:off x="912" y="2583"/>
              <a:ext cx="1632" cy="201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29"/>
            <p:cNvSpPr>
              <a:spLocks noChangeShapeType="1"/>
            </p:cNvSpPr>
            <p:nvPr/>
          </p:nvSpPr>
          <p:spPr bwMode="auto">
            <a:xfrm rot="19491764">
              <a:off x="1901" y="2973"/>
              <a:ext cx="542" cy="242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30"/>
            <p:cNvSpPr>
              <a:spLocks noChangeShapeType="1"/>
            </p:cNvSpPr>
            <p:nvPr/>
          </p:nvSpPr>
          <p:spPr bwMode="auto">
            <a:xfrm>
              <a:off x="1440" y="1008"/>
              <a:ext cx="1008" cy="81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31"/>
            <p:cNvSpPr>
              <a:spLocks noChangeShapeType="1"/>
            </p:cNvSpPr>
            <p:nvPr/>
          </p:nvSpPr>
          <p:spPr bwMode="auto">
            <a:xfrm>
              <a:off x="2064" y="1248"/>
              <a:ext cx="480" cy="3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Line 32"/>
            <p:cNvSpPr>
              <a:spLocks noChangeShapeType="1"/>
            </p:cNvSpPr>
            <p:nvPr/>
          </p:nvSpPr>
          <p:spPr bwMode="auto">
            <a:xfrm>
              <a:off x="2448" y="1824"/>
              <a:ext cx="0" cy="12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Text Box 33"/>
            <p:cNvSpPr txBox="1">
              <a:spLocks noChangeArrowheads="1"/>
            </p:cNvSpPr>
            <p:nvPr/>
          </p:nvSpPr>
          <p:spPr bwMode="auto">
            <a:xfrm>
              <a:off x="2430" y="2844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</a:p>
          </p:txBody>
        </p:sp>
        <p:sp>
          <p:nvSpPr>
            <p:cNvPr id="32" name="Text Box 34"/>
            <p:cNvSpPr txBox="1">
              <a:spLocks noChangeArrowheads="1"/>
            </p:cNvSpPr>
            <p:nvPr/>
          </p:nvSpPr>
          <p:spPr bwMode="auto">
            <a:xfrm>
              <a:off x="1344" y="762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33" name="Line 35"/>
            <p:cNvSpPr>
              <a:spLocks noChangeShapeType="1"/>
            </p:cNvSpPr>
            <p:nvPr/>
          </p:nvSpPr>
          <p:spPr bwMode="auto">
            <a:xfrm flipV="1">
              <a:off x="1872" y="2784"/>
              <a:ext cx="0" cy="3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36"/>
            <p:cNvSpPr>
              <a:spLocks noChangeShapeType="1"/>
            </p:cNvSpPr>
            <p:nvPr/>
          </p:nvSpPr>
          <p:spPr bwMode="auto">
            <a:xfrm flipV="1">
              <a:off x="1872" y="1824"/>
              <a:ext cx="576" cy="960"/>
            </a:xfrm>
            <a:prstGeom prst="line">
              <a:avLst/>
            </a:prstGeom>
            <a:noFill/>
            <a:ln w="76200">
              <a:solidFill>
                <a:srgbClr val="FF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37"/>
            <p:cNvSpPr>
              <a:spLocks noChangeShapeType="1"/>
            </p:cNvSpPr>
            <p:nvPr/>
          </p:nvSpPr>
          <p:spPr bwMode="auto">
            <a:xfrm>
              <a:off x="1152" y="1488"/>
              <a:ext cx="960" cy="864"/>
            </a:xfrm>
            <a:prstGeom prst="line">
              <a:avLst/>
            </a:prstGeom>
            <a:noFill/>
            <a:ln w="28575">
              <a:solidFill>
                <a:srgbClr val="FF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38"/>
            <p:cNvSpPr>
              <a:spLocks noChangeShapeType="1"/>
            </p:cNvSpPr>
            <p:nvPr/>
          </p:nvSpPr>
          <p:spPr bwMode="auto">
            <a:xfrm>
              <a:off x="2112" y="2352"/>
              <a:ext cx="0" cy="768"/>
            </a:xfrm>
            <a:prstGeom prst="line">
              <a:avLst/>
            </a:prstGeom>
            <a:noFill/>
            <a:ln w="28575">
              <a:solidFill>
                <a:srgbClr val="FF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Oval 39"/>
            <p:cNvSpPr>
              <a:spLocks noChangeArrowheads="1"/>
            </p:cNvSpPr>
            <p:nvPr/>
          </p:nvSpPr>
          <p:spPr bwMode="auto">
            <a:xfrm>
              <a:off x="1104" y="1440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Oval 40"/>
            <p:cNvSpPr>
              <a:spLocks noChangeArrowheads="1"/>
            </p:cNvSpPr>
            <p:nvPr/>
          </p:nvSpPr>
          <p:spPr bwMode="auto">
            <a:xfrm>
              <a:off x="2064" y="3072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Oval 41"/>
            <p:cNvSpPr>
              <a:spLocks noChangeArrowheads="1"/>
            </p:cNvSpPr>
            <p:nvPr/>
          </p:nvSpPr>
          <p:spPr bwMode="auto">
            <a:xfrm>
              <a:off x="2064" y="2304"/>
              <a:ext cx="96" cy="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CC6600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Text Box 42"/>
            <p:cNvSpPr txBox="1">
              <a:spLocks noChangeArrowheads="1"/>
            </p:cNvSpPr>
            <p:nvPr/>
          </p:nvSpPr>
          <p:spPr bwMode="auto">
            <a:xfrm>
              <a:off x="1536" y="1632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2</a:t>
              </a:r>
            </a:p>
          </p:txBody>
        </p:sp>
        <p:sp>
          <p:nvSpPr>
            <p:cNvPr id="41" name="Text Box 43"/>
            <p:cNvSpPr txBox="1">
              <a:spLocks noChangeArrowheads="1"/>
            </p:cNvSpPr>
            <p:nvPr/>
          </p:nvSpPr>
          <p:spPr bwMode="auto">
            <a:xfrm>
              <a:off x="1872" y="2208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1</a:t>
              </a:r>
            </a:p>
          </p:txBody>
        </p:sp>
        <p:sp>
          <p:nvSpPr>
            <p:cNvPr id="42" name="Line 44"/>
            <p:cNvSpPr>
              <a:spLocks noChangeShapeType="1"/>
            </p:cNvSpPr>
            <p:nvPr/>
          </p:nvSpPr>
          <p:spPr bwMode="auto">
            <a:xfrm>
              <a:off x="1680" y="1968"/>
              <a:ext cx="0" cy="720"/>
            </a:xfrm>
            <a:prstGeom prst="line">
              <a:avLst/>
            </a:prstGeom>
            <a:noFill/>
            <a:ln w="28575">
              <a:solidFill>
                <a:srgbClr val="FF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Text Box 45"/>
            <p:cNvSpPr txBox="1">
              <a:spLocks noChangeArrowheads="1"/>
            </p:cNvSpPr>
            <p:nvPr/>
          </p:nvSpPr>
          <p:spPr bwMode="auto">
            <a:xfrm>
              <a:off x="624" y="1152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1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(2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)</a:t>
              </a:r>
            </a:p>
          </p:txBody>
        </p:sp>
        <p:sp>
          <p:nvSpPr>
            <p:cNvPr id="44" name="Oval 46"/>
            <p:cNvSpPr>
              <a:spLocks noChangeArrowheads="1"/>
            </p:cNvSpPr>
            <p:nvPr/>
          </p:nvSpPr>
          <p:spPr bwMode="auto">
            <a:xfrm>
              <a:off x="1632" y="1920"/>
              <a:ext cx="96" cy="96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chemeClr val="accent2"/>
                </a:gs>
              </a:gsLst>
              <a:path path="shape">
                <a:fillToRect l="50000" t="50000" r="50000" b="50000"/>
              </a:path>
            </a:gradFill>
            <a:ln w="12700">
              <a:solidFill>
                <a:srgbClr val="FF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Oval 47"/>
            <p:cNvSpPr>
              <a:spLocks noChangeArrowheads="1"/>
            </p:cNvSpPr>
            <p:nvPr/>
          </p:nvSpPr>
          <p:spPr bwMode="auto">
            <a:xfrm>
              <a:off x="1632" y="2640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Text Box 48"/>
            <p:cNvSpPr txBox="1">
              <a:spLocks noChangeArrowheads="1"/>
            </p:cNvSpPr>
            <p:nvPr/>
          </p:nvSpPr>
          <p:spPr bwMode="auto">
            <a:xfrm>
              <a:off x="1440" y="2424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2</a:t>
              </a:r>
            </a:p>
          </p:txBody>
        </p:sp>
        <p:sp>
          <p:nvSpPr>
            <p:cNvPr id="47" name="Text Box 49"/>
            <p:cNvSpPr txBox="1">
              <a:spLocks noChangeArrowheads="1"/>
            </p:cNvSpPr>
            <p:nvPr/>
          </p:nvSpPr>
          <p:spPr bwMode="auto">
            <a:xfrm>
              <a:off x="1896" y="2862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1</a:t>
              </a:r>
            </a:p>
          </p:txBody>
        </p:sp>
      </p:grpSp>
      <p:grpSp>
        <p:nvGrpSpPr>
          <p:cNvPr id="48" name="Group 53"/>
          <p:cNvGrpSpPr>
            <a:grpSpLocks/>
          </p:cNvGrpSpPr>
          <p:nvPr/>
        </p:nvGrpSpPr>
        <p:grpSpPr bwMode="auto">
          <a:xfrm>
            <a:off x="4746625" y="504825"/>
            <a:ext cx="4397375" cy="4148311"/>
            <a:chOff x="3132" y="288"/>
            <a:chExt cx="2842" cy="3096"/>
          </a:xfrm>
        </p:grpSpPr>
        <p:sp>
          <p:nvSpPr>
            <p:cNvPr id="49" name="Line 54"/>
            <p:cNvSpPr>
              <a:spLocks noChangeShapeType="1"/>
            </p:cNvSpPr>
            <p:nvPr/>
          </p:nvSpPr>
          <p:spPr bwMode="auto">
            <a:xfrm>
              <a:off x="4512" y="1104"/>
              <a:ext cx="0" cy="1920"/>
            </a:xfrm>
            <a:prstGeom prst="line">
              <a:avLst/>
            </a:prstGeom>
            <a:noFill/>
            <a:ln w="28575">
              <a:solidFill>
                <a:srgbClr val="FF33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Text Box 55"/>
            <p:cNvSpPr txBox="1">
              <a:spLocks noChangeArrowheads="1"/>
            </p:cNvSpPr>
            <p:nvPr/>
          </p:nvSpPr>
          <p:spPr bwMode="auto">
            <a:xfrm>
              <a:off x="5472" y="1560"/>
              <a:ext cx="5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51" name="Line 56"/>
            <p:cNvSpPr>
              <a:spLocks noChangeShapeType="1"/>
            </p:cNvSpPr>
            <p:nvPr/>
          </p:nvSpPr>
          <p:spPr bwMode="auto">
            <a:xfrm flipV="1">
              <a:off x="4224" y="2784"/>
              <a:ext cx="672" cy="432"/>
            </a:xfrm>
            <a:prstGeom prst="line">
              <a:avLst/>
            </a:prstGeom>
            <a:noFill/>
            <a:ln w="762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Line 57"/>
            <p:cNvSpPr>
              <a:spLocks noChangeShapeType="1"/>
            </p:cNvSpPr>
            <p:nvPr/>
          </p:nvSpPr>
          <p:spPr bwMode="auto">
            <a:xfrm flipV="1">
              <a:off x="3744" y="2112"/>
              <a:ext cx="1584" cy="816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Text Box 58"/>
            <p:cNvSpPr txBox="1">
              <a:spLocks noChangeArrowheads="1"/>
            </p:cNvSpPr>
            <p:nvPr/>
          </p:nvSpPr>
          <p:spPr bwMode="auto">
            <a:xfrm>
              <a:off x="5184" y="576"/>
              <a:ext cx="32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54" name="Line 59"/>
            <p:cNvSpPr>
              <a:spLocks noChangeShapeType="1"/>
            </p:cNvSpPr>
            <p:nvPr/>
          </p:nvSpPr>
          <p:spPr bwMode="auto">
            <a:xfrm flipV="1">
              <a:off x="3757" y="1409"/>
              <a:ext cx="1" cy="1519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60"/>
            <p:cNvSpPr>
              <a:spLocks noChangeShapeType="1"/>
            </p:cNvSpPr>
            <p:nvPr/>
          </p:nvSpPr>
          <p:spPr bwMode="auto">
            <a:xfrm flipH="1">
              <a:off x="3352" y="1728"/>
              <a:ext cx="2168" cy="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Text Box 61"/>
            <p:cNvSpPr txBox="1">
              <a:spLocks noChangeArrowheads="1"/>
            </p:cNvSpPr>
            <p:nvPr/>
          </p:nvSpPr>
          <p:spPr bwMode="auto">
            <a:xfrm>
              <a:off x="3132" y="1571"/>
              <a:ext cx="5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X</a:t>
              </a:r>
            </a:p>
          </p:txBody>
        </p:sp>
        <p:sp>
          <p:nvSpPr>
            <p:cNvPr id="57" name="Text Box 62"/>
            <p:cNvSpPr txBox="1">
              <a:spLocks noChangeArrowheads="1"/>
            </p:cNvSpPr>
            <p:nvPr/>
          </p:nvSpPr>
          <p:spPr bwMode="auto">
            <a:xfrm>
              <a:off x="3552" y="1152"/>
              <a:ext cx="3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58" name="Text Box 63"/>
            <p:cNvSpPr txBox="1">
              <a:spLocks noChangeArrowheads="1"/>
            </p:cNvSpPr>
            <p:nvPr/>
          </p:nvSpPr>
          <p:spPr bwMode="auto">
            <a:xfrm>
              <a:off x="3516" y="2736"/>
              <a:ext cx="37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a</a:t>
              </a:r>
            </a:p>
          </p:txBody>
        </p:sp>
        <p:sp>
          <p:nvSpPr>
            <p:cNvPr id="59" name="Line 64"/>
            <p:cNvSpPr>
              <a:spLocks noChangeShapeType="1"/>
            </p:cNvSpPr>
            <p:nvPr/>
          </p:nvSpPr>
          <p:spPr bwMode="auto">
            <a:xfrm flipH="1">
              <a:off x="3750" y="864"/>
              <a:ext cx="1578" cy="545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Text Box 65"/>
            <p:cNvSpPr txBox="1">
              <a:spLocks noChangeArrowheads="1"/>
            </p:cNvSpPr>
            <p:nvPr/>
          </p:nvSpPr>
          <p:spPr bwMode="auto">
            <a:xfrm>
              <a:off x="5350" y="1896"/>
              <a:ext cx="41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b</a:t>
              </a:r>
            </a:p>
          </p:txBody>
        </p:sp>
        <p:sp>
          <p:nvSpPr>
            <p:cNvPr id="61" name="Line 66"/>
            <p:cNvSpPr>
              <a:spLocks noChangeShapeType="1"/>
            </p:cNvSpPr>
            <p:nvPr/>
          </p:nvSpPr>
          <p:spPr bwMode="auto">
            <a:xfrm>
              <a:off x="5328" y="864"/>
              <a:ext cx="0" cy="124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" name="Line 67"/>
            <p:cNvSpPr>
              <a:spLocks noChangeShapeType="1"/>
            </p:cNvSpPr>
            <p:nvPr/>
          </p:nvSpPr>
          <p:spPr bwMode="auto">
            <a:xfrm flipH="1">
              <a:off x="4224" y="528"/>
              <a:ext cx="672" cy="1104"/>
            </a:xfrm>
            <a:prstGeom prst="line">
              <a:avLst/>
            </a:prstGeom>
            <a:noFill/>
            <a:ln w="7620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Line 68"/>
            <p:cNvSpPr>
              <a:spLocks noChangeShapeType="1"/>
            </p:cNvSpPr>
            <p:nvPr/>
          </p:nvSpPr>
          <p:spPr bwMode="auto">
            <a:xfrm>
              <a:off x="4224" y="1632"/>
              <a:ext cx="0" cy="15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Line 69"/>
            <p:cNvSpPr>
              <a:spLocks noChangeShapeType="1"/>
            </p:cNvSpPr>
            <p:nvPr/>
          </p:nvSpPr>
          <p:spPr bwMode="auto">
            <a:xfrm>
              <a:off x="4896" y="528"/>
              <a:ext cx="0" cy="230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Text Box 70"/>
            <p:cNvSpPr txBox="1">
              <a:spLocks noChangeArrowheads="1"/>
            </p:cNvSpPr>
            <p:nvPr/>
          </p:nvSpPr>
          <p:spPr bwMode="auto">
            <a:xfrm>
              <a:off x="3984" y="1440"/>
              <a:ext cx="30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66" name="Text Box 71"/>
            <p:cNvSpPr txBox="1">
              <a:spLocks noChangeArrowheads="1"/>
            </p:cNvSpPr>
            <p:nvPr/>
          </p:nvSpPr>
          <p:spPr bwMode="auto">
            <a:xfrm>
              <a:off x="4848" y="288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  <a:ea typeface="楷体_GB2312" pitchFamily="49" charset="-122"/>
              </a:endParaRPr>
            </a:p>
          </p:txBody>
        </p:sp>
        <p:sp>
          <p:nvSpPr>
            <p:cNvPr id="67" name="Text Box 72"/>
            <p:cNvSpPr txBox="1">
              <a:spLocks noChangeArrowheads="1"/>
            </p:cNvSpPr>
            <p:nvPr/>
          </p:nvSpPr>
          <p:spPr bwMode="auto">
            <a:xfrm>
              <a:off x="4848" y="2580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d</a:t>
              </a:r>
            </a:p>
          </p:txBody>
        </p:sp>
        <p:sp>
          <p:nvSpPr>
            <p:cNvPr id="68" name="Text Box 73"/>
            <p:cNvSpPr txBox="1">
              <a:spLocks noChangeArrowheads="1"/>
            </p:cNvSpPr>
            <p:nvPr/>
          </p:nvSpPr>
          <p:spPr bwMode="auto">
            <a:xfrm>
              <a:off x="3996" y="309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c</a:t>
              </a:r>
            </a:p>
          </p:txBody>
        </p:sp>
        <p:sp>
          <p:nvSpPr>
            <p:cNvPr id="69" name="Oval 74"/>
            <p:cNvSpPr>
              <a:spLocks noChangeArrowheads="1"/>
            </p:cNvSpPr>
            <p:nvPr/>
          </p:nvSpPr>
          <p:spPr bwMode="auto">
            <a:xfrm>
              <a:off x="4464" y="2496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Oval 75"/>
            <p:cNvSpPr>
              <a:spLocks noChangeArrowheads="1"/>
            </p:cNvSpPr>
            <p:nvPr/>
          </p:nvSpPr>
          <p:spPr bwMode="auto">
            <a:xfrm>
              <a:off x="4464" y="2976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Oval 76"/>
            <p:cNvSpPr>
              <a:spLocks noChangeArrowheads="1"/>
            </p:cNvSpPr>
            <p:nvPr/>
          </p:nvSpPr>
          <p:spPr bwMode="auto">
            <a:xfrm>
              <a:off x="4464" y="1104"/>
              <a:ext cx="96" cy="96"/>
            </a:xfrm>
            <a:prstGeom prst="ellipse">
              <a:avLst/>
            </a:prstGeom>
            <a:solidFill>
              <a:srgbClr val="FF0000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Text Box 77"/>
            <p:cNvSpPr txBox="1">
              <a:spLocks noChangeArrowheads="1"/>
            </p:cNvSpPr>
            <p:nvPr/>
          </p:nvSpPr>
          <p:spPr bwMode="auto">
            <a:xfrm>
              <a:off x="4284" y="2784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1</a:t>
              </a:r>
            </a:p>
          </p:txBody>
        </p:sp>
        <p:sp>
          <p:nvSpPr>
            <p:cNvPr id="73" name="Text Box 78"/>
            <p:cNvSpPr txBox="1">
              <a:spLocks noChangeArrowheads="1"/>
            </p:cNvSpPr>
            <p:nvPr/>
          </p:nvSpPr>
          <p:spPr bwMode="auto">
            <a:xfrm>
              <a:off x="3984" y="768"/>
              <a:ext cx="9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1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(2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  <a:sym typeface="Symbol" pitchFamily="18" charset="2"/>
                </a:rPr>
                <a:t></a:t>
              </a: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)</a:t>
              </a:r>
            </a:p>
          </p:txBody>
        </p:sp>
        <p:sp>
          <p:nvSpPr>
            <p:cNvPr id="74" name="Text Box 79"/>
            <p:cNvSpPr txBox="1">
              <a:spLocks noChangeArrowheads="1"/>
            </p:cNvSpPr>
            <p:nvPr/>
          </p:nvSpPr>
          <p:spPr bwMode="auto">
            <a:xfrm>
              <a:off x="4272" y="2256"/>
              <a:ext cx="2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  <a:ea typeface="楷体_GB2312" pitchFamily="49" charset="-122"/>
                </a:rPr>
                <a:t>2</a:t>
              </a:r>
            </a:p>
          </p:txBody>
        </p:sp>
      </p:grpSp>
      <p:sp>
        <p:nvSpPr>
          <p:cNvPr id="75" name="Text Box 80"/>
          <p:cNvSpPr txBox="1">
            <a:spLocks noChangeArrowheads="1"/>
          </p:cNvSpPr>
          <p:nvPr/>
        </p:nvSpPr>
        <p:spPr bwMode="auto">
          <a:xfrm>
            <a:off x="8496300" y="2565400"/>
            <a:ext cx="5937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i="1">
                <a:latin typeface="Times New Roman" pitchFamily="18" charset="0"/>
              </a:rPr>
              <a:t>O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第三章 直线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25" y="0"/>
            <a:ext cx="9134475" cy="6848475"/>
          </a:xfrm>
          <a:prstGeom prst="rect">
            <a:avLst/>
          </a:prstGeom>
          <a:noFill/>
        </p:spPr>
      </p:pic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1835150" y="3933825"/>
            <a:ext cx="4724400" cy="1752600"/>
            <a:chOff x="1152" y="2496"/>
            <a:chExt cx="2976" cy="1104"/>
          </a:xfrm>
        </p:grpSpPr>
        <p:sp>
          <p:nvSpPr>
            <p:cNvPr id="4" name="Line 5"/>
            <p:cNvSpPr>
              <a:spLocks noChangeShapeType="1"/>
            </p:cNvSpPr>
            <p:nvPr/>
          </p:nvSpPr>
          <p:spPr bwMode="auto">
            <a:xfrm>
              <a:off x="1152" y="2496"/>
              <a:ext cx="1824" cy="1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2496" y="3456"/>
              <a:ext cx="148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>
              <a:off x="1872" y="2640"/>
              <a:ext cx="124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>
              <a:off x="1872" y="3600"/>
              <a:ext cx="2256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1828800" y="1447800"/>
            <a:ext cx="4724400" cy="1677988"/>
            <a:chOff x="1152" y="912"/>
            <a:chExt cx="2976" cy="1057"/>
          </a:xfrm>
        </p:grpSpPr>
        <p:sp>
          <p:nvSpPr>
            <p:cNvPr id="9" name="Line 10"/>
            <p:cNvSpPr>
              <a:spLocks noChangeShapeType="1"/>
            </p:cNvSpPr>
            <p:nvPr/>
          </p:nvSpPr>
          <p:spPr bwMode="auto">
            <a:xfrm>
              <a:off x="1152" y="1968"/>
              <a:ext cx="1824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0" name="Line 11"/>
            <p:cNvSpPr>
              <a:spLocks noChangeShapeType="1"/>
            </p:cNvSpPr>
            <p:nvPr/>
          </p:nvSpPr>
          <p:spPr bwMode="auto">
            <a:xfrm>
              <a:off x="1872" y="1728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1" name="Line 12"/>
            <p:cNvSpPr>
              <a:spLocks noChangeShapeType="1"/>
            </p:cNvSpPr>
            <p:nvPr/>
          </p:nvSpPr>
          <p:spPr bwMode="auto">
            <a:xfrm>
              <a:off x="1872" y="912"/>
              <a:ext cx="22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2" name="Line 13"/>
            <p:cNvSpPr>
              <a:spLocks noChangeShapeType="1"/>
            </p:cNvSpPr>
            <p:nvPr/>
          </p:nvSpPr>
          <p:spPr bwMode="auto">
            <a:xfrm>
              <a:off x="2496" y="1056"/>
              <a:ext cx="14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13" name="Group 14"/>
          <p:cNvGrpSpPr>
            <a:grpSpLocks/>
          </p:cNvGrpSpPr>
          <p:nvPr/>
        </p:nvGrpSpPr>
        <p:grpSpPr bwMode="auto">
          <a:xfrm>
            <a:off x="4716463" y="1412875"/>
            <a:ext cx="1828800" cy="4267200"/>
            <a:chOff x="2976" y="912"/>
            <a:chExt cx="1152" cy="2688"/>
          </a:xfrm>
        </p:grpSpPr>
        <p:sp>
          <p:nvSpPr>
            <p:cNvPr id="14" name="Line 15"/>
            <p:cNvSpPr>
              <a:spLocks noChangeShapeType="1"/>
            </p:cNvSpPr>
            <p:nvPr/>
          </p:nvSpPr>
          <p:spPr bwMode="auto">
            <a:xfrm flipV="1">
              <a:off x="3120" y="1728"/>
              <a:ext cx="0" cy="912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 flipV="1">
              <a:off x="3984" y="1056"/>
              <a:ext cx="0" cy="240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 flipV="1">
              <a:off x="4128" y="912"/>
              <a:ext cx="0" cy="268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 flipV="1">
              <a:off x="2976" y="1968"/>
              <a:ext cx="0" cy="528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18" name="Group 19"/>
          <p:cNvGrpSpPr>
            <a:grpSpLocks/>
          </p:cNvGrpSpPr>
          <p:nvPr/>
        </p:nvGrpSpPr>
        <p:grpSpPr bwMode="auto">
          <a:xfrm>
            <a:off x="4356100" y="1196975"/>
            <a:ext cx="2514600" cy="5105400"/>
            <a:chOff x="2736" y="768"/>
            <a:chExt cx="1584" cy="3216"/>
          </a:xfrm>
        </p:grpSpPr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2736" y="768"/>
              <a:ext cx="0" cy="32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2736" y="2256"/>
              <a:ext cx="1584" cy="153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21" name="Group 22"/>
          <p:cNvGrpSpPr>
            <a:grpSpLocks/>
          </p:cNvGrpSpPr>
          <p:nvPr/>
        </p:nvGrpSpPr>
        <p:grpSpPr bwMode="auto">
          <a:xfrm>
            <a:off x="4724400" y="1447800"/>
            <a:ext cx="1828800" cy="1676400"/>
            <a:chOff x="2976" y="912"/>
            <a:chExt cx="1152" cy="1056"/>
          </a:xfrm>
        </p:grpSpPr>
        <p:sp>
          <p:nvSpPr>
            <p:cNvPr id="22" name="Line 23"/>
            <p:cNvSpPr>
              <a:spLocks noChangeShapeType="1"/>
            </p:cNvSpPr>
            <p:nvPr/>
          </p:nvSpPr>
          <p:spPr bwMode="auto">
            <a:xfrm flipV="1">
              <a:off x="3120" y="912"/>
              <a:ext cx="1008" cy="816"/>
            </a:xfrm>
            <a:prstGeom prst="line">
              <a:avLst/>
            </a:pr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 flipV="1">
              <a:off x="2976" y="1056"/>
              <a:ext cx="1008" cy="912"/>
            </a:xfrm>
            <a:prstGeom prst="line">
              <a:avLst/>
            </a:prstGeom>
            <a:noFill/>
            <a:ln w="76200">
              <a:solidFill>
                <a:srgbClr val="FF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24" name="Group 25"/>
          <p:cNvGrpSpPr>
            <a:grpSpLocks/>
          </p:cNvGrpSpPr>
          <p:nvPr/>
        </p:nvGrpSpPr>
        <p:grpSpPr bwMode="auto">
          <a:xfrm>
            <a:off x="4356100" y="981075"/>
            <a:ext cx="3048000" cy="2271713"/>
            <a:chOff x="2736" y="624"/>
            <a:chExt cx="1920" cy="1431"/>
          </a:xfrm>
        </p:grpSpPr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>
              <a:off x="2976" y="1440"/>
              <a:ext cx="62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tx1"/>
                  </a:solidFill>
                  <a:latin typeface="Times New Roman" pitchFamily="18" charset="0"/>
                </a:rPr>
                <a:t>d’’</a:t>
              </a:r>
              <a:endParaRPr lang="en-US" altLang="zh-CN" b="1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26" name="Text Box 27"/>
            <p:cNvSpPr txBox="1">
              <a:spLocks noChangeArrowheads="1"/>
            </p:cNvSpPr>
            <p:nvPr/>
          </p:nvSpPr>
          <p:spPr bwMode="auto">
            <a:xfrm>
              <a:off x="2736" y="1728"/>
              <a:ext cx="62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tx1"/>
                  </a:solidFill>
                  <a:latin typeface="Times New Roman" pitchFamily="18" charset="0"/>
                </a:rPr>
                <a:t>a’’</a:t>
              </a:r>
              <a:endParaRPr lang="en-US" altLang="zh-CN" b="1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27" name="Text Box 28"/>
            <p:cNvSpPr txBox="1">
              <a:spLocks noChangeArrowheads="1"/>
            </p:cNvSpPr>
            <p:nvPr/>
          </p:nvSpPr>
          <p:spPr bwMode="auto">
            <a:xfrm>
              <a:off x="4032" y="624"/>
              <a:ext cx="62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tx1"/>
                  </a:solidFill>
                  <a:latin typeface="Times New Roman" pitchFamily="18" charset="0"/>
                </a:rPr>
                <a:t>c’’</a:t>
              </a:r>
              <a:endParaRPr lang="en-US" altLang="zh-CN" b="1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  <p:sp>
          <p:nvSpPr>
            <p:cNvPr id="28" name="Text Box 29"/>
            <p:cNvSpPr txBox="1">
              <a:spLocks noChangeArrowheads="1"/>
            </p:cNvSpPr>
            <p:nvPr/>
          </p:nvSpPr>
          <p:spPr bwMode="auto">
            <a:xfrm>
              <a:off x="3936" y="960"/>
              <a:ext cx="62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tx1"/>
                  </a:solidFill>
                  <a:latin typeface="Times New Roman" pitchFamily="18" charset="0"/>
                </a:rPr>
                <a:t>b’’</a:t>
              </a:r>
              <a:endParaRPr lang="en-US" altLang="zh-CN" b="1">
                <a:solidFill>
                  <a:schemeClr val="tx1"/>
                </a:solidFill>
                <a:latin typeface="Times New Roman" pitchFamily="18" charset="0"/>
              </a:endParaRPr>
            </a:p>
          </p:txBody>
        </p:sp>
      </p:grpSp>
      <p:grpSp>
        <p:nvGrpSpPr>
          <p:cNvPr id="29" name="Group 30"/>
          <p:cNvGrpSpPr>
            <a:grpSpLocks/>
          </p:cNvGrpSpPr>
          <p:nvPr/>
        </p:nvGrpSpPr>
        <p:grpSpPr bwMode="auto">
          <a:xfrm>
            <a:off x="3995738" y="836613"/>
            <a:ext cx="3476625" cy="5456237"/>
            <a:chOff x="2496" y="528"/>
            <a:chExt cx="2190" cy="3437"/>
          </a:xfrm>
        </p:grpSpPr>
        <p:sp>
          <p:nvSpPr>
            <p:cNvPr id="30" name="Text Box 31"/>
            <p:cNvSpPr txBox="1">
              <a:spLocks noChangeArrowheads="1"/>
            </p:cNvSpPr>
            <p:nvPr/>
          </p:nvSpPr>
          <p:spPr bwMode="auto">
            <a:xfrm>
              <a:off x="2496" y="1920"/>
              <a:ext cx="561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solidFill>
                    <a:schemeClr val="tx1"/>
                  </a:solidFill>
                  <a:latin typeface="Times New Roman" pitchFamily="18" charset="0"/>
                </a:rPr>
                <a:t>o</a:t>
              </a:r>
            </a:p>
          </p:txBody>
        </p:sp>
        <p:sp>
          <p:nvSpPr>
            <p:cNvPr id="31" name="Text Box 32"/>
            <p:cNvSpPr txBox="1">
              <a:spLocks noChangeArrowheads="1"/>
            </p:cNvSpPr>
            <p:nvPr/>
          </p:nvSpPr>
          <p:spPr bwMode="auto">
            <a:xfrm>
              <a:off x="4128" y="1968"/>
              <a:ext cx="55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solidFill>
                    <a:schemeClr val="tx1"/>
                  </a:solidFill>
                  <a:latin typeface="Times New Roman" pitchFamily="18" charset="0"/>
                </a:rPr>
                <a:t>Y</a:t>
              </a:r>
              <a:r>
                <a:rPr lang="en-US" altLang="zh-CN" sz="2000" b="1">
                  <a:solidFill>
                    <a:schemeClr val="tx1"/>
                  </a:solidFill>
                  <a:latin typeface="Times New Roman" pitchFamily="18" charset="0"/>
                </a:rPr>
                <a:t>W</a:t>
              </a:r>
            </a:p>
          </p:txBody>
        </p:sp>
        <p:sp>
          <p:nvSpPr>
            <p:cNvPr id="32" name="Text Box 33"/>
            <p:cNvSpPr txBox="1">
              <a:spLocks noChangeArrowheads="1"/>
            </p:cNvSpPr>
            <p:nvPr/>
          </p:nvSpPr>
          <p:spPr bwMode="auto">
            <a:xfrm>
              <a:off x="2688" y="3600"/>
              <a:ext cx="558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200" b="1">
                  <a:solidFill>
                    <a:schemeClr val="tx1"/>
                  </a:solidFill>
                  <a:latin typeface="Times New Roman" pitchFamily="18" charset="0"/>
                </a:rPr>
                <a:t>Y</a:t>
              </a:r>
              <a:r>
                <a:rPr lang="en-US" altLang="zh-CN" b="1">
                  <a:solidFill>
                    <a:schemeClr val="tx1"/>
                  </a:solidFill>
                  <a:latin typeface="Times New Roman" pitchFamily="18" charset="0"/>
                </a:rPr>
                <a:t>H</a:t>
              </a:r>
            </a:p>
          </p:txBody>
        </p:sp>
        <p:sp>
          <p:nvSpPr>
            <p:cNvPr id="33" name="Text Box 34"/>
            <p:cNvSpPr txBox="1">
              <a:spLocks noChangeArrowheads="1"/>
            </p:cNvSpPr>
            <p:nvPr/>
          </p:nvSpPr>
          <p:spPr bwMode="auto">
            <a:xfrm>
              <a:off x="2736" y="528"/>
              <a:ext cx="558" cy="4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3600" b="1">
                  <a:solidFill>
                    <a:schemeClr val="tx1"/>
                  </a:solidFill>
                  <a:latin typeface="Times New Roman" pitchFamily="18" charset="0"/>
                </a:rPr>
                <a:t>z</a:t>
              </a:r>
            </a:p>
          </p:txBody>
        </p:sp>
      </p:grpSp>
      <p:sp>
        <p:nvSpPr>
          <p:cNvPr id="36" name="Text Box 38"/>
          <p:cNvSpPr txBox="1">
            <a:spLocks noChangeArrowheads="1"/>
          </p:cNvSpPr>
          <p:nvPr/>
        </p:nvSpPr>
        <p:spPr bwMode="auto">
          <a:xfrm>
            <a:off x="899592" y="6334780"/>
            <a:ext cx="65527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  <a:latin typeface="Times New Roman" pitchFamily="18" charset="0"/>
              </a:rPr>
              <a:t>结论</a:t>
            </a:r>
            <a:r>
              <a:rPr lang="zh-CN" altLang="en-US" sz="2800" b="1" dirty="0" smtClean="0">
                <a:solidFill>
                  <a:schemeClr val="tx1"/>
                </a:solidFill>
                <a:latin typeface="Times New Roman" pitchFamily="18" charset="0"/>
              </a:rPr>
              <a:t>：</a:t>
            </a:r>
            <a:r>
              <a:rPr lang="zh-CN" altLang="en-US" sz="2800" b="1" dirty="0" smtClean="0">
                <a:latin typeface="Times New Roman" pitchFamily="18" charset="0"/>
              </a:rPr>
              <a:t>空间直线</a:t>
            </a:r>
            <a:r>
              <a:rPr lang="en-US" altLang="zh-CN" sz="2800" b="1" dirty="0" smtClean="0">
                <a:latin typeface="Times New Roman" pitchFamily="18" charset="0"/>
              </a:rPr>
              <a:t>AB</a:t>
            </a:r>
            <a:r>
              <a:rPr lang="zh-CN" altLang="en-US" sz="2800" b="1" dirty="0" smtClean="0">
                <a:latin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</a:rPr>
              <a:t>CD</a:t>
            </a:r>
            <a:r>
              <a:rPr lang="zh-CN" altLang="en-US" sz="2800" b="1" dirty="0" smtClean="0">
                <a:latin typeface="Times New Roman" pitchFamily="18" charset="0"/>
              </a:rPr>
              <a:t>是两相交直线</a:t>
            </a:r>
          </a:p>
        </p:txBody>
      </p:sp>
      <p:sp>
        <p:nvSpPr>
          <p:cNvPr id="37" name="Text Box 39"/>
          <p:cNvSpPr txBox="1">
            <a:spLocks noChangeArrowheads="1"/>
          </p:cNvSpPr>
          <p:nvPr/>
        </p:nvSpPr>
        <p:spPr bwMode="auto">
          <a:xfrm>
            <a:off x="467544" y="188640"/>
            <a:ext cx="8424862" cy="523220"/>
          </a:xfrm>
          <a:prstGeom prst="rect">
            <a:avLst/>
          </a:prstGeom>
          <a:noFill/>
          <a:ln w="63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chemeClr val="tx1"/>
                </a:solidFill>
              </a:rPr>
              <a:t>例</a:t>
            </a:r>
            <a:r>
              <a:rPr lang="en-US" altLang="zh-CN" sz="2800" b="1" dirty="0">
                <a:solidFill>
                  <a:schemeClr val="tx1"/>
                </a:solidFill>
              </a:rPr>
              <a:t>1 . </a:t>
            </a:r>
            <a:r>
              <a:rPr lang="zh-CN" altLang="en-US" sz="2800" b="1" dirty="0">
                <a:solidFill>
                  <a:schemeClr val="tx1"/>
                </a:solidFill>
              </a:rPr>
              <a:t>判断空间两直线</a:t>
            </a:r>
            <a:r>
              <a:rPr lang="en-US" altLang="zh-CN" sz="2800" b="1" dirty="0">
                <a:solidFill>
                  <a:schemeClr val="tx1"/>
                </a:solidFill>
              </a:rPr>
              <a:t>AB</a:t>
            </a:r>
            <a:r>
              <a:rPr lang="zh-CN" altLang="en-US" sz="2800" b="1" dirty="0">
                <a:solidFill>
                  <a:schemeClr val="tx1"/>
                </a:solidFill>
              </a:rPr>
              <a:t>、</a:t>
            </a:r>
            <a:r>
              <a:rPr lang="en-US" altLang="zh-CN" sz="2800" b="1" dirty="0">
                <a:solidFill>
                  <a:schemeClr val="tx1"/>
                </a:solidFill>
              </a:rPr>
              <a:t>CD</a:t>
            </a:r>
            <a:r>
              <a:rPr lang="zh-CN" altLang="en-US" sz="2800" b="1" dirty="0">
                <a:solidFill>
                  <a:schemeClr val="tx1"/>
                </a:solidFill>
              </a:rPr>
              <a:t>的相对位置。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utoUpdateAnimBg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>
            <a:spLocks/>
          </p:cNvSpPr>
          <p:nvPr/>
        </p:nvSpPr>
        <p:spPr bwMode="auto">
          <a:xfrm>
            <a:off x="2236639" y="3611662"/>
            <a:ext cx="1339850" cy="1571625"/>
          </a:xfrm>
          <a:custGeom>
            <a:avLst/>
            <a:gdLst>
              <a:gd name="T0" fmla="*/ 0 w 844"/>
              <a:gd name="T1" fmla="*/ 2147483647 h 990"/>
              <a:gd name="T2" fmla="*/ 2147483647 w 844"/>
              <a:gd name="T3" fmla="*/ 0 h 990"/>
              <a:gd name="T4" fmla="*/ 0 60000 65536"/>
              <a:gd name="T5" fmla="*/ 0 60000 65536"/>
              <a:gd name="T6" fmla="*/ 0 w 844"/>
              <a:gd name="T7" fmla="*/ 0 h 990"/>
              <a:gd name="T8" fmla="*/ 844 w 844"/>
              <a:gd name="T9" fmla="*/ 990 h 99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44" h="990">
                <a:moveTo>
                  <a:pt x="0" y="990"/>
                </a:moveTo>
                <a:lnTo>
                  <a:pt x="844" y="0"/>
                </a:ln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323528" y="332656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zh-CN" altLang="en-US" sz="2800" b="1" dirty="0" smtClean="0">
                <a:latin typeface="楷体_GB2312" pitchFamily="49" charset="-122"/>
                <a:ea typeface="楷体_GB2312" pitchFamily="49" charset="-122"/>
              </a:rPr>
              <a:t>例</a:t>
            </a:r>
            <a:r>
              <a:rPr kumimoji="1" lang="en-US" altLang="zh-CN" sz="2800" b="1" dirty="0" smtClean="0"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2800" b="1" dirty="0" smtClean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判断两直线的相对位置</a:t>
            </a:r>
          </a:p>
        </p:txBody>
      </p:sp>
      <p:grpSp>
        <p:nvGrpSpPr>
          <p:cNvPr id="4" name="Group 4"/>
          <p:cNvGrpSpPr>
            <a:grpSpLocks/>
          </p:cNvGrpSpPr>
          <p:nvPr/>
        </p:nvGrpSpPr>
        <p:grpSpPr bwMode="auto">
          <a:xfrm>
            <a:off x="1547664" y="836712"/>
            <a:ext cx="4641850" cy="5005388"/>
            <a:chOff x="1450" y="454"/>
            <a:chExt cx="2924" cy="3153"/>
          </a:xfrm>
        </p:grpSpPr>
        <p:sp>
          <p:nvSpPr>
            <p:cNvPr id="5" name="Line 5"/>
            <p:cNvSpPr>
              <a:spLocks noChangeShapeType="1"/>
            </p:cNvSpPr>
            <p:nvPr/>
          </p:nvSpPr>
          <p:spPr bwMode="auto">
            <a:xfrm flipH="1">
              <a:off x="1960" y="746"/>
              <a:ext cx="1452" cy="965"/>
            </a:xfrm>
            <a:prstGeom prst="line">
              <a:avLst/>
            </a:prstGeom>
            <a:noFill/>
            <a:ln w="76200">
              <a:solidFill>
                <a:srgbClr val="FF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Text Box 6"/>
            <p:cNvSpPr txBox="1">
              <a:spLocks noChangeArrowheads="1"/>
            </p:cNvSpPr>
            <p:nvPr/>
          </p:nvSpPr>
          <p:spPr bwMode="auto">
            <a:xfrm>
              <a:off x="3347" y="3236"/>
              <a:ext cx="49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7" name="Freeform 7"/>
            <p:cNvSpPr>
              <a:spLocks/>
            </p:cNvSpPr>
            <p:nvPr/>
          </p:nvSpPr>
          <p:spPr bwMode="auto">
            <a:xfrm>
              <a:off x="1956" y="2288"/>
              <a:ext cx="1444" cy="1036"/>
            </a:xfrm>
            <a:custGeom>
              <a:avLst/>
              <a:gdLst>
                <a:gd name="T0" fmla="*/ 0 w 1444"/>
                <a:gd name="T1" fmla="*/ 0 h 1036"/>
                <a:gd name="T2" fmla="*/ 1444 w 1444"/>
                <a:gd name="T3" fmla="*/ 1036 h 1036"/>
                <a:gd name="T4" fmla="*/ 0 60000 65536"/>
                <a:gd name="T5" fmla="*/ 0 60000 65536"/>
                <a:gd name="T6" fmla="*/ 0 w 1444"/>
                <a:gd name="T7" fmla="*/ 0 h 1036"/>
                <a:gd name="T8" fmla="*/ 1444 w 1444"/>
                <a:gd name="T9" fmla="*/ 1036 h 103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444" h="1036">
                  <a:moveTo>
                    <a:pt x="0" y="0"/>
                  </a:moveTo>
                  <a:lnTo>
                    <a:pt x="1444" y="1036"/>
                  </a:lnTo>
                </a:path>
              </a:pathLst>
            </a:custGeom>
            <a:noFill/>
            <a:ln w="76200">
              <a:solidFill>
                <a:srgbClr val="FF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8"/>
            <p:cNvSpPr>
              <a:spLocks noChangeShapeType="1"/>
            </p:cNvSpPr>
            <p:nvPr/>
          </p:nvSpPr>
          <p:spPr bwMode="auto">
            <a:xfrm>
              <a:off x="3396" y="756"/>
              <a:ext cx="0" cy="2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9"/>
            <p:cNvSpPr>
              <a:spLocks noChangeShapeType="1"/>
            </p:cNvSpPr>
            <p:nvPr/>
          </p:nvSpPr>
          <p:spPr bwMode="auto">
            <a:xfrm>
              <a:off x="2731" y="1486"/>
              <a:ext cx="0" cy="18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10"/>
            <p:cNvSpPr>
              <a:spLocks noChangeShapeType="1"/>
            </p:cNvSpPr>
            <p:nvPr/>
          </p:nvSpPr>
          <p:spPr bwMode="auto">
            <a:xfrm flipH="1">
              <a:off x="1700" y="2028"/>
              <a:ext cx="2107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Text Box 11"/>
            <p:cNvSpPr txBox="1">
              <a:spLocks noChangeArrowheads="1"/>
            </p:cNvSpPr>
            <p:nvPr/>
          </p:nvSpPr>
          <p:spPr bwMode="auto">
            <a:xfrm>
              <a:off x="3777" y="1867"/>
              <a:ext cx="59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endParaRPr kumimoji="1" lang="zh-CN" altLang="zh-CN" sz="2800" i="1">
                <a:latin typeface="Times New Roman" pitchFamily="18" charset="0"/>
              </a:endParaRPr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1641" y="1505"/>
              <a:ext cx="36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a</a:t>
              </a:r>
              <a:r>
                <a:rPr kumimoji="1" lang="en-US" altLang="zh-CN" sz="2800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800" i="1">
                <a:latin typeface="Times New Roman" pitchFamily="18" charset="0"/>
              </a:endParaRPr>
            </a:p>
          </p:txBody>
        </p:sp>
        <p:sp>
          <p:nvSpPr>
            <p:cNvPr id="13" name="Text Box 13"/>
            <p:cNvSpPr txBox="1">
              <a:spLocks noChangeArrowheads="1"/>
            </p:cNvSpPr>
            <p:nvPr/>
          </p:nvSpPr>
          <p:spPr bwMode="auto">
            <a:xfrm>
              <a:off x="1653" y="2120"/>
              <a:ext cx="45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4" name="Text Box 14"/>
            <p:cNvSpPr txBox="1">
              <a:spLocks noChangeArrowheads="1"/>
            </p:cNvSpPr>
            <p:nvPr/>
          </p:nvSpPr>
          <p:spPr bwMode="auto">
            <a:xfrm>
              <a:off x="2420" y="454"/>
              <a:ext cx="36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c</a:t>
              </a:r>
              <a:r>
                <a:rPr kumimoji="1" lang="en-US" altLang="zh-CN" sz="2800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800" i="1">
                <a:latin typeface="Times New Roman" pitchFamily="18" charset="0"/>
              </a:endParaRPr>
            </a:p>
          </p:txBody>
        </p:sp>
        <p:sp>
          <p:nvSpPr>
            <p:cNvPr id="15" name="Text Box 15"/>
            <p:cNvSpPr txBox="1">
              <a:spLocks noChangeArrowheads="1"/>
            </p:cNvSpPr>
            <p:nvPr/>
          </p:nvSpPr>
          <p:spPr bwMode="auto">
            <a:xfrm>
              <a:off x="2396" y="1412"/>
              <a:ext cx="372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d</a:t>
              </a:r>
              <a:r>
                <a:rPr kumimoji="1" lang="en-US" altLang="zh-CN" sz="2800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800" i="1">
                <a:latin typeface="Times New Roman" pitchFamily="18" charset="0"/>
              </a:endParaRPr>
            </a:p>
          </p:txBody>
        </p:sp>
        <p:sp>
          <p:nvSpPr>
            <p:cNvPr id="16" name="Text Box 16"/>
            <p:cNvSpPr txBox="1">
              <a:spLocks noChangeArrowheads="1"/>
            </p:cNvSpPr>
            <p:nvPr/>
          </p:nvSpPr>
          <p:spPr bwMode="auto">
            <a:xfrm>
              <a:off x="2704" y="1972"/>
              <a:ext cx="30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2728" y="3280"/>
              <a:ext cx="36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18" name="Line 18"/>
            <p:cNvSpPr>
              <a:spLocks noChangeShapeType="1"/>
            </p:cNvSpPr>
            <p:nvPr/>
          </p:nvSpPr>
          <p:spPr bwMode="auto">
            <a:xfrm flipH="1" flipV="1">
              <a:off x="2728" y="2213"/>
              <a:ext cx="0" cy="1273"/>
            </a:xfrm>
            <a:prstGeom prst="line">
              <a:avLst/>
            </a:pr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9"/>
            <p:cNvSpPr>
              <a:spLocks noChangeShapeType="1"/>
            </p:cNvSpPr>
            <p:nvPr/>
          </p:nvSpPr>
          <p:spPr bwMode="auto">
            <a:xfrm>
              <a:off x="1957" y="1687"/>
              <a:ext cx="0" cy="5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3268" y="461"/>
              <a:ext cx="6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b</a:t>
              </a:r>
              <a:r>
                <a:rPr kumimoji="1" lang="en-US" altLang="zh-CN" sz="2800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800" i="1">
                <a:latin typeface="Times New Roman" pitchFamily="18" charset="0"/>
              </a:endParaRP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1450" y="1855"/>
              <a:ext cx="59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X</a:t>
              </a:r>
            </a:p>
          </p:txBody>
        </p:sp>
        <p:sp>
          <p:nvSpPr>
            <p:cNvPr id="22" name="Line 22"/>
            <p:cNvSpPr>
              <a:spLocks noChangeShapeType="1"/>
            </p:cNvSpPr>
            <p:nvPr/>
          </p:nvSpPr>
          <p:spPr bwMode="auto">
            <a:xfrm>
              <a:off x="2731" y="608"/>
              <a:ext cx="0" cy="878"/>
            </a:xfrm>
            <a:prstGeom prst="line">
              <a:avLst/>
            </a:prstGeom>
            <a:noFill/>
            <a:ln w="76200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3" name="Line 23"/>
          <p:cNvSpPr>
            <a:spLocks noChangeShapeType="1"/>
          </p:cNvSpPr>
          <p:nvPr/>
        </p:nvSpPr>
        <p:spPr bwMode="auto">
          <a:xfrm flipV="1">
            <a:off x="2679552" y="4262537"/>
            <a:ext cx="896937" cy="1060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4" name="Group 24"/>
          <p:cNvGrpSpPr>
            <a:grpSpLocks/>
          </p:cNvGrpSpPr>
          <p:nvPr/>
        </p:nvGrpSpPr>
        <p:grpSpPr bwMode="auto">
          <a:xfrm>
            <a:off x="2779564" y="1578075"/>
            <a:ext cx="1060450" cy="520700"/>
            <a:chOff x="2226" y="921"/>
            <a:chExt cx="668" cy="328"/>
          </a:xfrm>
        </p:grpSpPr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2226" y="921"/>
              <a:ext cx="66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1</a:t>
              </a:r>
              <a:r>
                <a:rPr kumimoji="1" lang="en-US" altLang="zh-CN" sz="2800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800" i="1">
                <a:latin typeface="Times New Roman" pitchFamily="18" charset="0"/>
              </a:endParaRPr>
            </a:p>
          </p:txBody>
        </p:sp>
        <p:sp>
          <p:nvSpPr>
            <p:cNvPr id="26" name="Oval 26"/>
            <p:cNvSpPr>
              <a:spLocks noChangeArrowheads="1"/>
            </p:cNvSpPr>
            <p:nvPr/>
          </p:nvSpPr>
          <p:spPr bwMode="auto">
            <a:xfrm>
              <a:off x="2677" y="1146"/>
              <a:ext cx="103" cy="103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" name="AutoShape 27"/>
          <p:cNvSpPr>
            <a:spLocks noChangeArrowheads="1"/>
          </p:cNvSpPr>
          <p:nvPr/>
        </p:nvSpPr>
        <p:spPr bwMode="auto">
          <a:xfrm>
            <a:off x="1455589" y="5813525"/>
            <a:ext cx="887413" cy="538162"/>
          </a:xfrm>
          <a:prstGeom prst="wedgeRectCallout">
            <a:avLst>
              <a:gd name="adj1" fmla="val 69144"/>
              <a:gd name="adj2" fmla="val -147935"/>
            </a:avLst>
          </a:prstGeom>
          <a:gradFill rotWithShape="0">
            <a:gsLst>
              <a:gs pos="0">
                <a:srgbClr val="CCFFFF"/>
              </a:gs>
              <a:gs pos="100000">
                <a:srgbClr val="FFFFFF"/>
              </a:gs>
            </a:gsLst>
            <a:path path="rect">
              <a:fillToRect l="100000" b="10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CN" sz="2800" i="1">
                <a:latin typeface="Times New Roman" pitchFamily="18" charset="0"/>
              </a:rPr>
              <a:t>1</a:t>
            </a:r>
            <a:r>
              <a:rPr kumimoji="1" lang="en-US" altLang="zh-CN" sz="2800" i="1">
                <a:latin typeface="Times New Roman" pitchFamily="18" charset="0"/>
                <a:sym typeface="Symbol" pitchFamily="18" charset="2"/>
              </a:rPr>
              <a:t></a:t>
            </a:r>
            <a:r>
              <a:rPr kumimoji="1" lang="en-US" altLang="zh-CN" sz="2800" i="1">
                <a:latin typeface="Times New Roman" pitchFamily="18" charset="0"/>
              </a:rPr>
              <a:t>d</a:t>
            </a:r>
            <a:r>
              <a:rPr kumimoji="1" lang="en-US" altLang="zh-CN" sz="2800" i="1">
                <a:latin typeface="Times New Roman" pitchFamily="18" charset="0"/>
                <a:sym typeface="Symbol" pitchFamily="18" charset="2"/>
              </a:rPr>
              <a:t></a:t>
            </a:r>
            <a:endParaRPr kumimoji="1" lang="en-US" altLang="zh-CN" sz="2800" i="1">
              <a:latin typeface="Times New Roman" pitchFamily="18" charset="0"/>
            </a:endParaRPr>
          </a:p>
        </p:txBody>
      </p:sp>
      <p:sp>
        <p:nvSpPr>
          <p:cNvPr id="28" name="AutoShape 28"/>
          <p:cNvSpPr>
            <a:spLocks noChangeArrowheads="1"/>
          </p:cNvSpPr>
          <p:nvPr/>
        </p:nvSpPr>
        <p:spPr bwMode="auto">
          <a:xfrm>
            <a:off x="2679552" y="6058000"/>
            <a:ext cx="1044575" cy="442912"/>
          </a:xfrm>
          <a:prstGeom prst="wedgeRectCallout">
            <a:avLst>
              <a:gd name="adj1" fmla="val -1218"/>
              <a:gd name="adj2" fmla="val -171505"/>
            </a:avLst>
          </a:prstGeom>
          <a:gradFill rotWithShape="0">
            <a:gsLst>
              <a:gs pos="0">
                <a:srgbClr val="CCFFFF"/>
              </a:gs>
              <a:gs pos="50000">
                <a:srgbClr val="FFFFFF"/>
              </a:gs>
              <a:gs pos="100000">
                <a:srgbClr val="CCFFFF"/>
              </a:gs>
            </a:gsLst>
            <a:lin ang="189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en-US" altLang="zh-CN" sz="2800" i="1">
                <a:latin typeface="Times New Roman" pitchFamily="18" charset="0"/>
              </a:rPr>
              <a:t>1</a:t>
            </a:r>
            <a:r>
              <a:rPr kumimoji="1" lang="en-US" altLang="zh-CN" sz="2800" i="1">
                <a:latin typeface="Times New Roman" pitchFamily="18" charset="0"/>
                <a:sym typeface="Symbol" pitchFamily="18" charset="2"/>
              </a:rPr>
              <a:t></a:t>
            </a:r>
            <a:r>
              <a:rPr kumimoji="1" lang="en-US" altLang="zh-CN" sz="2800" i="1">
                <a:latin typeface="Times New Roman" pitchFamily="18" charset="0"/>
              </a:rPr>
              <a:t>c</a:t>
            </a:r>
            <a:r>
              <a:rPr kumimoji="1" lang="en-US" altLang="zh-CN" sz="2800" i="1">
                <a:latin typeface="Times New Roman" pitchFamily="18" charset="0"/>
                <a:sym typeface="Symbol" pitchFamily="18" charset="2"/>
              </a:rPr>
              <a:t></a:t>
            </a:r>
            <a:endParaRPr kumimoji="1" lang="en-US" altLang="zh-CN" sz="2800" i="1">
              <a:latin typeface="Times New Roman" pitchFamily="18" charset="0"/>
            </a:endParaRPr>
          </a:p>
        </p:txBody>
      </p:sp>
      <p:grpSp>
        <p:nvGrpSpPr>
          <p:cNvPr id="29" name="Group 29"/>
          <p:cNvGrpSpPr>
            <a:grpSpLocks/>
          </p:cNvGrpSpPr>
          <p:nvPr/>
        </p:nvGrpSpPr>
        <p:grpSpPr bwMode="auto">
          <a:xfrm>
            <a:off x="3495527" y="3918050"/>
            <a:ext cx="828675" cy="519112"/>
            <a:chOff x="2677" y="2395"/>
            <a:chExt cx="522" cy="327"/>
          </a:xfrm>
        </p:grpSpPr>
        <p:sp>
          <p:nvSpPr>
            <p:cNvPr id="30" name="Text Box 30"/>
            <p:cNvSpPr txBox="1">
              <a:spLocks noChangeArrowheads="1"/>
            </p:cNvSpPr>
            <p:nvPr/>
          </p:nvSpPr>
          <p:spPr bwMode="auto">
            <a:xfrm>
              <a:off x="2732" y="2395"/>
              <a:ext cx="467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800" i="1">
                  <a:latin typeface="Times New Roman" pitchFamily="18" charset="0"/>
                </a:rPr>
                <a:t>1</a:t>
              </a:r>
            </a:p>
          </p:txBody>
        </p:sp>
        <p:sp>
          <p:nvSpPr>
            <p:cNvPr id="31" name="Oval 31"/>
            <p:cNvSpPr>
              <a:spLocks noChangeArrowheads="1"/>
            </p:cNvSpPr>
            <p:nvPr/>
          </p:nvSpPr>
          <p:spPr bwMode="auto">
            <a:xfrm>
              <a:off x="2677" y="2561"/>
              <a:ext cx="103" cy="103"/>
            </a:xfrm>
            <a:prstGeom prst="ellipse">
              <a:avLst/>
            </a:prstGeom>
            <a:solidFill>
              <a:srgbClr val="FFFF99"/>
            </a:solidFill>
            <a:ln w="9525">
              <a:solidFill>
                <a:srgbClr val="CC33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" name="Group 32"/>
          <p:cNvGrpSpPr>
            <a:grpSpLocks/>
          </p:cNvGrpSpPr>
          <p:nvPr/>
        </p:nvGrpSpPr>
        <p:grpSpPr bwMode="auto">
          <a:xfrm rot="6594144">
            <a:off x="2804964" y="4708625"/>
            <a:ext cx="163513" cy="1392237"/>
            <a:chOff x="2352" y="805"/>
            <a:chExt cx="96" cy="820"/>
          </a:xfrm>
        </p:grpSpPr>
        <p:sp>
          <p:nvSpPr>
            <p:cNvPr id="33" name="Line 33"/>
            <p:cNvSpPr>
              <a:spLocks noChangeShapeType="1"/>
            </p:cNvSpPr>
            <p:nvPr/>
          </p:nvSpPr>
          <p:spPr bwMode="auto">
            <a:xfrm>
              <a:off x="2403" y="805"/>
              <a:ext cx="0" cy="820"/>
            </a:xfrm>
            <a:prstGeom prst="line">
              <a:avLst/>
            </a:prstGeom>
            <a:noFill/>
            <a:ln w="28575">
              <a:solidFill>
                <a:srgbClr val="00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Oval 34"/>
            <p:cNvSpPr>
              <a:spLocks noChangeArrowheads="1"/>
            </p:cNvSpPr>
            <p:nvPr/>
          </p:nvSpPr>
          <p:spPr bwMode="auto">
            <a:xfrm>
              <a:off x="2352" y="1296"/>
              <a:ext cx="96" cy="96"/>
            </a:xfrm>
            <a:prstGeom prst="ellipse">
              <a:avLst/>
            </a:prstGeom>
            <a:solidFill>
              <a:srgbClr val="FFFF99"/>
            </a:soli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" name="矩形 34"/>
          <p:cNvSpPr/>
          <p:nvPr/>
        </p:nvSpPr>
        <p:spPr>
          <a:xfrm>
            <a:off x="5364088" y="4509120"/>
            <a:ext cx="340990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latin typeface="Times New Roman" pitchFamily="18" charset="0"/>
              </a:rPr>
              <a:t>结论：空间直线</a:t>
            </a:r>
            <a:r>
              <a:rPr lang="en-US" altLang="zh-CN" sz="2400" b="1" dirty="0" smtClean="0">
                <a:latin typeface="Times New Roman" pitchFamily="18" charset="0"/>
              </a:rPr>
              <a:t>AB</a:t>
            </a:r>
            <a:r>
              <a:rPr lang="zh-CN" altLang="en-US" sz="2400" b="1" dirty="0" smtClean="0">
                <a:latin typeface="Times New Roman" pitchFamily="18" charset="0"/>
              </a:rPr>
              <a:t>和</a:t>
            </a:r>
            <a:endParaRPr lang="en-US" altLang="zh-CN" sz="2400" b="1" dirty="0" smtClean="0"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latin typeface="Times New Roman" pitchFamily="18" charset="0"/>
              </a:rPr>
              <a:t>            CD</a:t>
            </a:r>
            <a:r>
              <a:rPr lang="zh-CN" altLang="en-US" sz="2400" b="1" dirty="0" smtClean="0">
                <a:latin typeface="Times New Roman" pitchFamily="18" charset="0"/>
              </a:rPr>
              <a:t>是两交叉直线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27" grpId="0" animBg="1" autoUpdateAnimBg="0"/>
      <p:bldP spid="28" grpId="0" animBg="1" autoUpdateAnimBg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1619672" y="1556792"/>
            <a:ext cx="5684838" cy="4876800"/>
            <a:chOff x="1126" y="624"/>
            <a:chExt cx="3581" cy="3072"/>
          </a:xfrm>
        </p:grpSpPr>
        <p:sp>
          <p:nvSpPr>
            <p:cNvPr id="3" name="Line 4"/>
            <p:cNvSpPr>
              <a:spLocks noChangeShapeType="1"/>
            </p:cNvSpPr>
            <p:nvPr/>
          </p:nvSpPr>
          <p:spPr bwMode="auto">
            <a:xfrm flipV="1">
              <a:off x="3691" y="880"/>
              <a:ext cx="1" cy="188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384" y="1370"/>
              <a:ext cx="2" cy="2026"/>
            </a:xfrm>
            <a:custGeom>
              <a:avLst/>
              <a:gdLst>
                <a:gd name="T0" fmla="*/ 0 w 2"/>
                <a:gd name="T1" fmla="*/ 2026 h 2026"/>
                <a:gd name="T2" fmla="*/ 2 w 2"/>
                <a:gd name="T3" fmla="*/ 0 h 2026"/>
                <a:gd name="T4" fmla="*/ 0 60000 65536"/>
                <a:gd name="T5" fmla="*/ 0 60000 65536"/>
                <a:gd name="T6" fmla="*/ 0 w 2"/>
                <a:gd name="T7" fmla="*/ 0 h 2026"/>
                <a:gd name="T8" fmla="*/ 2 w 2"/>
                <a:gd name="T9" fmla="*/ 2026 h 202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" h="2026">
                  <a:moveTo>
                    <a:pt x="0" y="2026"/>
                  </a:moveTo>
                  <a:lnTo>
                    <a:pt x="2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2130" y="1106"/>
              <a:ext cx="3" cy="2092"/>
            </a:xfrm>
            <a:custGeom>
              <a:avLst/>
              <a:gdLst>
                <a:gd name="T0" fmla="*/ 0 w 3"/>
                <a:gd name="T1" fmla="*/ 2092 h 2092"/>
                <a:gd name="T2" fmla="*/ 3 w 3"/>
                <a:gd name="T3" fmla="*/ 0 h 2092"/>
                <a:gd name="T4" fmla="*/ 0 60000 65536"/>
                <a:gd name="T5" fmla="*/ 0 60000 65536"/>
                <a:gd name="T6" fmla="*/ 0 w 3"/>
                <a:gd name="T7" fmla="*/ 0 h 2092"/>
                <a:gd name="T8" fmla="*/ 3 w 3"/>
                <a:gd name="T9" fmla="*/ 2092 h 209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2092">
                  <a:moveTo>
                    <a:pt x="0" y="2092"/>
                  </a:moveTo>
                  <a:lnTo>
                    <a:pt x="3" y="0"/>
                  </a:lnTo>
                </a:path>
              </a:pathLst>
            </a:cu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 flipH="1">
              <a:off x="1392" y="2288"/>
              <a:ext cx="2505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 flipV="1">
              <a:off x="1754" y="1941"/>
              <a:ext cx="1" cy="1647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8" name="Group 9"/>
            <p:cNvGrpSpPr>
              <a:grpSpLocks/>
            </p:cNvGrpSpPr>
            <p:nvPr/>
          </p:nvGrpSpPr>
          <p:grpSpPr bwMode="auto">
            <a:xfrm>
              <a:off x="1126" y="624"/>
              <a:ext cx="3581" cy="3072"/>
              <a:chOff x="1126" y="624"/>
              <a:chExt cx="3581" cy="3072"/>
            </a:xfrm>
          </p:grpSpPr>
          <p:sp>
            <p:nvSpPr>
              <p:cNvPr id="9" name="Text Box 10"/>
              <p:cNvSpPr txBox="1">
                <a:spLocks noChangeArrowheads="1"/>
              </p:cNvSpPr>
              <p:nvPr/>
            </p:nvSpPr>
            <p:spPr bwMode="auto">
              <a:xfrm>
                <a:off x="3566" y="624"/>
                <a:ext cx="51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b</a:t>
                </a:r>
                <a:r>
                  <a:rPr kumimoji="1" lang="en-US" altLang="zh-CN" sz="2400" i="1">
                    <a:latin typeface="Times New Roman" pitchFamily="18" charset="0"/>
                    <a:sym typeface="Symbol" pitchFamily="18" charset="2"/>
                  </a:rPr>
                  <a:t></a:t>
                </a:r>
                <a:endParaRPr kumimoji="1" lang="en-US" altLang="zh-CN" sz="2400" i="1">
                  <a:latin typeface="Times New Roman" pitchFamily="18" charset="0"/>
                </a:endParaRPr>
              </a:p>
            </p:txBody>
          </p:sp>
          <p:sp>
            <p:nvSpPr>
              <p:cNvPr id="10" name="Text Box 11"/>
              <p:cNvSpPr txBox="1">
                <a:spLocks noChangeArrowheads="1"/>
              </p:cNvSpPr>
              <p:nvPr/>
            </p:nvSpPr>
            <p:spPr bwMode="auto">
              <a:xfrm>
                <a:off x="3900" y="2136"/>
                <a:ext cx="807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endParaRPr kumimoji="1" lang="zh-CN" altLang="zh-CN" sz="2400" i="1">
                  <a:latin typeface="Times New Roman" pitchFamily="18" charset="0"/>
                </a:endParaRPr>
              </a:p>
            </p:txBody>
          </p:sp>
          <p:sp>
            <p:nvSpPr>
              <p:cNvPr id="11" name="Text Box 12"/>
              <p:cNvSpPr txBox="1">
                <a:spLocks noChangeArrowheads="1"/>
              </p:cNvSpPr>
              <p:nvPr/>
            </p:nvSpPr>
            <p:spPr bwMode="auto">
              <a:xfrm>
                <a:off x="3678" y="2568"/>
                <a:ext cx="62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 flipH="1">
                <a:off x="1742" y="880"/>
                <a:ext cx="1949" cy="1061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" name="Line 14"/>
              <p:cNvSpPr>
                <a:spLocks noChangeShapeType="1"/>
              </p:cNvSpPr>
              <p:nvPr/>
            </p:nvSpPr>
            <p:spPr bwMode="auto">
              <a:xfrm flipV="1">
                <a:off x="1733" y="2770"/>
                <a:ext cx="1963" cy="82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" name="Freeform 15"/>
              <p:cNvSpPr>
                <a:spLocks/>
              </p:cNvSpPr>
              <p:nvPr/>
            </p:nvSpPr>
            <p:spPr bwMode="auto">
              <a:xfrm>
                <a:off x="2124" y="3198"/>
                <a:ext cx="1254" cy="192"/>
              </a:xfrm>
              <a:custGeom>
                <a:avLst/>
                <a:gdLst>
                  <a:gd name="T0" fmla="*/ 0 w 1254"/>
                  <a:gd name="T1" fmla="*/ 0 h 192"/>
                  <a:gd name="T2" fmla="*/ 1254 w 1254"/>
                  <a:gd name="T3" fmla="*/ 192 h 192"/>
                  <a:gd name="T4" fmla="*/ 0 60000 65536"/>
                  <a:gd name="T5" fmla="*/ 0 60000 65536"/>
                  <a:gd name="T6" fmla="*/ 0 w 1254"/>
                  <a:gd name="T7" fmla="*/ 0 h 192"/>
                  <a:gd name="T8" fmla="*/ 1254 w 1254"/>
                  <a:gd name="T9" fmla="*/ 192 h 192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254" h="192">
                    <a:moveTo>
                      <a:pt x="0" y="0"/>
                    </a:moveTo>
                    <a:lnTo>
                      <a:pt x="1254" y="192"/>
                    </a:lnTo>
                  </a:path>
                </a:pathLst>
              </a:cu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" name="Line 16"/>
              <p:cNvSpPr>
                <a:spLocks noChangeShapeType="1"/>
              </p:cNvSpPr>
              <p:nvPr/>
            </p:nvSpPr>
            <p:spPr bwMode="auto">
              <a:xfrm>
                <a:off x="2133" y="1105"/>
                <a:ext cx="1252" cy="254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" name="Text Box 17"/>
              <p:cNvSpPr txBox="1">
                <a:spLocks noChangeArrowheads="1"/>
              </p:cNvSpPr>
              <p:nvPr/>
            </p:nvSpPr>
            <p:spPr bwMode="auto">
              <a:xfrm>
                <a:off x="1968" y="864"/>
                <a:ext cx="4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c</a:t>
                </a:r>
                <a:r>
                  <a:rPr kumimoji="1" lang="en-US" altLang="zh-CN" sz="2400" i="1">
                    <a:latin typeface="Times New Roman" pitchFamily="18" charset="0"/>
                    <a:sym typeface="Symbol" pitchFamily="18" charset="2"/>
                  </a:rPr>
                  <a:t></a:t>
                </a:r>
                <a:endParaRPr kumimoji="1" lang="en-US" altLang="zh-CN" sz="2400" i="1">
                  <a:latin typeface="Times New Roman" pitchFamily="18" charset="0"/>
                </a:endParaRPr>
              </a:p>
            </p:txBody>
          </p:sp>
          <p:sp>
            <p:nvSpPr>
              <p:cNvPr id="17" name="Text Box 18"/>
              <p:cNvSpPr txBox="1">
                <a:spLocks noChangeArrowheads="1"/>
              </p:cNvSpPr>
              <p:nvPr/>
            </p:nvSpPr>
            <p:spPr bwMode="auto">
              <a:xfrm>
                <a:off x="3360" y="1200"/>
                <a:ext cx="48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d</a:t>
                </a:r>
                <a:r>
                  <a:rPr kumimoji="1" lang="en-US" altLang="zh-CN" sz="2400" i="1">
                    <a:latin typeface="Times New Roman" pitchFamily="18" charset="0"/>
                    <a:sym typeface="Symbol" pitchFamily="18" charset="2"/>
                  </a:rPr>
                  <a:t></a:t>
                </a:r>
                <a:endParaRPr kumimoji="1" lang="en-US" altLang="zh-CN" sz="2400" i="1">
                  <a:latin typeface="Times New Roman" pitchFamily="18" charset="0"/>
                </a:endParaRPr>
              </a:p>
            </p:txBody>
          </p:sp>
          <p:sp>
            <p:nvSpPr>
              <p:cNvPr id="18" name="Text Box 19"/>
              <p:cNvSpPr txBox="1">
                <a:spLocks noChangeArrowheads="1"/>
              </p:cNvSpPr>
              <p:nvPr/>
            </p:nvSpPr>
            <p:spPr bwMode="auto">
              <a:xfrm>
                <a:off x="3366" y="3211"/>
                <a:ext cx="48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d</a:t>
                </a:r>
              </a:p>
            </p:txBody>
          </p:sp>
          <p:sp>
            <p:nvSpPr>
              <p:cNvPr id="19" name="Text Box 20"/>
              <p:cNvSpPr txBox="1">
                <a:spLocks noChangeArrowheads="1"/>
              </p:cNvSpPr>
              <p:nvPr/>
            </p:nvSpPr>
            <p:spPr bwMode="auto">
              <a:xfrm>
                <a:off x="1872" y="2976"/>
                <a:ext cx="4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c</a:t>
                </a:r>
              </a:p>
            </p:txBody>
          </p:sp>
          <p:sp>
            <p:nvSpPr>
              <p:cNvPr id="20" name="Text Box 21"/>
              <p:cNvSpPr txBox="1">
                <a:spLocks noChangeArrowheads="1"/>
              </p:cNvSpPr>
              <p:nvPr/>
            </p:nvSpPr>
            <p:spPr bwMode="auto">
              <a:xfrm>
                <a:off x="1126" y="2190"/>
                <a:ext cx="80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X</a:t>
                </a:r>
              </a:p>
            </p:txBody>
          </p:sp>
          <p:sp>
            <p:nvSpPr>
              <p:cNvPr id="21" name="Text Box 22"/>
              <p:cNvSpPr txBox="1">
                <a:spLocks noChangeArrowheads="1"/>
              </p:cNvSpPr>
              <p:nvPr/>
            </p:nvSpPr>
            <p:spPr bwMode="auto">
              <a:xfrm>
                <a:off x="1536" y="1668"/>
                <a:ext cx="48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a</a:t>
                </a:r>
                <a:r>
                  <a:rPr kumimoji="1" lang="en-US" altLang="zh-CN" sz="2400" i="1">
                    <a:latin typeface="Times New Roman" pitchFamily="18" charset="0"/>
                    <a:sym typeface="Symbol" pitchFamily="18" charset="2"/>
                  </a:rPr>
                  <a:t></a:t>
                </a:r>
                <a:endParaRPr kumimoji="1" lang="en-US" altLang="zh-CN" sz="2400" i="1">
                  <a:latin typeface="Times New Roman" pitchFamily="18" charset="0"/>
                </a:endParaRPr>
              </a:p>
            </p:txBody>
          </p:sp>
          <p:sp>
            <p:nvSpPr>
              <p:cNvPr id="22" name="Text Box 23"/>
              <p:cNvSpPr txBox="1">
                <a:spLocks noChangeArrowheads="1"/>
              </p:cNvSpPr>
              <p:nvPr/>
            </p:nvSpPr>
            <p:spPr bwMode="auto">
              <a:xfrm>
                <a:off x="1500" y="3408"/>
                <a:ext cx="607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a</a:t>
                </a:r>
              </a:p>
            </p:txBody>
          </p:sp>
        </p:grpSp>
      </p:grpSp>
      <p:grpSp>
        <p:nvGrpSpPr>
          <p:cNvPr id="23" name="Group 24"/>
          <p:cNvGrpSpPr>
            <a:grpSpLocks/>
          </p:cNvGrpSpPr>
          <p:nvPr/>
        </p:nvGrpSpPr>
        <p:grpSpPr bwMode="auto">
          <a:xfrm>
            <a:off x="4031085" y="2004467"/>
            <a:ext cx="1333500" cy="3930650"/>
            <a:chOff x="2645" y="906"/>
            <a:chExt cx="840" cy="2476"/>
          </a:xfrm>
        </p:grpSpPr>
        <p:sp>
          <p:nvSpPr>
            <p:cNvPr id="24" name="Line 25"/>
            <p:cNvSpPr>
              <a:spLocks noChangeShapeType="1"/>
            </p:cNvSpPr>
            <p:nvPr/>
          </p:nvSpPr>
          <p:spPr bwMode="auto">
            <a:xfrm>
              <a:off x="2976" y="1254"/>
              <a:ext cx="0" cy="2063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25" name="Group 26"/>
            <p:cNvGrpSpPr>
              <a:grpSpLocks/>
            </p:cNvGrpSpPr>
            <p:nvPr/>
          </p:nvGrpSpPr>
          <p:grpSpPr bwMode="auto">
            <a:xfrm>
              <a:off x="2645" y="906"/>
              <a:ext cx="840" cy="2476"/>
              <a:chOff x="2645" y="906"/>
              <a:chExt cx="840" cy="2476"/>
            </a:xfrm>
          </p:grpSpPr>
          <p:sp>
            <p:nvSpPr>
              <p:cNvPr id="26" name="Text Box 27"/>
              <p:cNvSpPr txBox="1">
                <a:spLocks noChangeArrowheads="1"/>
              </p:cNvSpPr>
              <p:nvPr/>
            </p:nvSpPr>
            <p:spPr bwMode="auto">
              <a:xfrm>
                <a:off x="2645" y="906"/>
                <a:ext cx="84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3</a:t>
                </a:r>
                <a:r>
                  <a:rPr kumimoji="1" lang="en-US" altLang="zh-CN" sz="2400" i="1">
                    <a:latin typeface="Times New Roman" pitchFamily="18" charset="0"/>
                    <a:sym typeface="Symbol" pitchFamily="18" charset="2"/>
                  </a:rPr>
                  <a:t></a:t>
                </a:r>
                <a:r>
                  <a:rPr kumimoji="1" lang="en-US" altLang="zh-CN" sz="2400" i="1">
                    <a:latin typeface="Times New Roman" pitchFamily="18" charset="0"/>
                  </a:rPr>
                  <a:t>(4</a:t>
                </a:r>
                <a:r>
                  <a:rPr kumimoji="1" lang="en-US" altLang="zh-CN" sz="2400" i="1">
                    <a:latin typeface="Times New Roman" pitchFamily="18" charset="0"/>
                    <a:sym typeface="Symbol" pitchFamily="18" charset="2"/>
                  </a:rPr>
                  <a:t></a:t>
                </a:r>
                <a:r>
                  <a:rPr kumimoji="1" lang="en-US" altLang="zh-CN" sz="2400" i="1">
                    <a:latin typeface="Times New Roman" pitchFamily="18" charset="0"/>
                  </a:rPr>
                  <a:t>)</a:t>
                </a:r>
              </a:p>
            </p:txBody>
          </p:sp>
          <p:sp>
            <p:nvSpPr>
              <p:cNvPr id="27" name="Oval 28"/>
              <p:cNvSpPr>
                <a:spLocks noChangeArrowheads="1"/>
              </p:cNvSpPr>
              <p:nvPr/>
            </p:nvSpPr>
            <p:spPr bwMode="auto">
              <a:xfrm>
                <a:off x="2928" y="3024"/>
                <a:ext cx="90" cy="105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Oval 29"/>
              <p:cNvSpPr>
                <a:spLocks noChangeArrowheads="1"/>
              </p:cNvSpPr>
              <p:nvPr/>
            </p:nvSpPr>
            <p:spPr bwMode="auto">
              <a:xfrm>
                <a:off x="2928" y="3276"/>
                <a:ext cx="90" cy="106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Oval 30"/>
              <p:cNvSpPr>
                <a:spLocks noChangeArrowheads="1"/>
              </p:cNvSpPr>
              <p:nvPr/>
            </p:nvSpPr>
            <p:spPr bwMode="auto">
              <a:xfrm>
                <a:off x="2927" y="1212"/>
                <a:ext cx="90" cy="106"/>
              </a:xfrm>
              <a:prstGeom prst="ellipse">
                <a:avLst/>
              </a:prstGeom>
              <a:solidFill>
                <a:srgbClr val="FFFF00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Text Box 31"/>
              <p:cNvSpPr txBox="1">
                <a:spLocks noChangeArrowheads="1"/>
              </p:cNvSpPr>
              <p:nvPr/>
            </p:nvSpPr>
            <p:spPr bwMode="auto">
              <a:xfrm>
                <a:off x="2945" y="3090"/>
                <a:ext cx="24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3</a:t>
                </a:r>
              </a:p>
            </p:txBody>
          </p:sp>
          <p:sp>
            <p:nvSpPr>
              <p:cNvPr id="31" name="Text Box 32"/>
              <p:cNvSpPr txBox="1">
                <a:spLocks noChangeArrowheads="1"/>
              </p:cNvSpPr>
              <p:nvPr/>
            </p:nvSpPr>
            <p:spPr bwMode="auto">
              <a:xfrm>
                <a:off x="2909" y="2748"/>
                <a:ext cx="24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4</a:t>
                </a:r>
              </a:p>
            </p:txBody>
          </p:sp>
        </p:grpSp>
      </p:grpSp>
      <p:grpSp>
        <p:nvGrpSpPr>
          <p:cNvPr id="32" name="Group 33"/>
          <p:cNvGrpSpPr>
            <a:grpSpLocks/>
          </p:cNvGrpSpPr>
          <p:nvPr/>
        </p:nvGrpSpPr>
        <p:grpSpPr bwMode="auto">
          <a:xfrm>
            <a:off x="3173835" y="1994942"/>
            <a:ext cx="1557337" cy="4314825"/>
            <a:chOff x="2105" y="900"/>
            <a:chExt cx="981" cy="2718"/>
          </a:xfrm>
        </p:grpSpPr>
        <p:sp>
          <p:nvSpPr>
            <p:cNvPr id="33" name="Line 34"/>
            <p:cNvSpPr>
              <a:spLocks noChangeShapeType="1"/>
            </p:cNvSpPr>
            <p:nvPr/>
          </p:nvSpPr>
          <p:spPr bwMode="auto">
            <a:xfrm flipV="1">
              <a:off x="2544" y="1148"/>
              <a:ext cx="0" cy="2116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34" name="Group 35"/>
            <p:cNvGrpSpPr>
              <a:grpSpLocks/>
            </p:cNvGrpSpPr>
            <p:nvPr/>
          </p:nvGrpSpPr>
          <p:grpSpPr bwMode="auto">
            <a:xfrm>
              <a:off x="2105" y="900"/>
              <a:ext cx="981" cy="2718"/>
              <a:chOff x="2105" y="900"/>
              <a:chExt cx="981" cy="2718"/>
            </a:xfrm>
          </p:grpSpPr>
          <p:sp>
            <p:nvSpPr>
              <p:cNvPr id="35" name="Oval 36"/>
              <p:cNvSpPr>
                <a:spLocks noChangeArrowheads="1"/>
              </p:cNvSpPr>
              <p:nvPr/>
            </p:nvSpPr>
            <p:spPr bwMode="auto">
              <a:xfrm>
                <a:off x="2496" y="1125"/>
                <a:ext cx="90" cy="106"/>
              </a:xfrm>
              <a:prstGeom prst="ellipse">
                <a:avLst/>
              </a:prstGeom>
              <a:solidFill>
                <a:srgbClr val="33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Oval 37"/>
              <p:cNvSpPr>
                <a:spLocks noChangeArrowheads="1"/>
              </p:cNvSpPr>
              <p:nvPr/>
            </p:nvSpPr>
            <p:spPr bwMode="auto">
              <a:xfrm>
                <a:off x="2496" y="1454"/>
                <a:ext cx="90" cy="105"/>
              </a:xfrm>
              <a:prstGeom prst="ellipse">
                <a:avLst/>
              </a:prstGeom>
              <a:solidFill>
                <a:srgbClr val="33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Oval 38"/>
              <p:cNvSpPr>
                <a:spLocks noChangeArrowheads="1"/>
              </p:cNvSpPr>
              <p:nvPr/>
            </p:nvSpPr>
            <p:spPr bwMode="auto">
              <a:xfrm>
                <a:off x="2496" y="3211"/>
                <a:ext cx="90" cy="106"/>
              </a:xfrm>
              <a:prstGeom prst="ellipse">
                <a:avLst/>
              </a:prstGeom>
              <a:solidFill>
                <a:srgbClr val="33CCFF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Text Box 39"/>
              <p:cNvSpPr txBox="1">
                <a:spLocks noChangeArrowheads="1"/>
              </p:cNvSpPr>
              <p:nvPr/>
            </p:nvSpPr>
            <p:spPr bwMode="auto">
              <a:xfrm>
                <a:off x="2219" y="900"/>
                <a:ext cx="52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1</a:t>
                </a:r>
                <a:r>
                  <a:rPr kumimoji="1" lang="en-US" altLang="zh-CN" sz="2400" i="1">
                    <a:latin typeface="Times New Roman" pitchFamily="18" charset="0"/>
                    <a:sym typeface="Symbol" pitchFamily="18" charset="2"/>
                  </a:rPr>
                  <a:t></a:t>
                </a:r>
                <a:endParaRPr kumimoji="1" lang="en-US" altLang="zh-CN" sz="2400" i="1">
                  <a:latin typeface="Times New Roman" pitchFamily="18" charset="0"/>
                </a:endParaRPr>
              </a:p>
            </p:txBody>
          </p:sp>
          <p:sp>
            <p:nvSpPr>
              <p:cNvPr id="39" name="Text Box 40"/>
              <p:cNvSpPr txBox="1">
                <a:spLocks noChangeArrowheads="1"/>
              </p:cNvSpPr>
              <p:nvPr/>
            </p:nvSpPr>
            <p:spPr bwMode="auto">
              <a:xfrm>
                <a:off x="2105" y="1314"/>
                <a:ext cx="46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2</a:t>
                </a:r>
                <a:r>
                  <a:rPr kumimoji="1" lang="en-US" altLang="zh-CN" sz="2400" i="1">
                    <a:latin typeface="Times New Roman" pitchFamily="18" charset="0"/>
                    <a:sym typeface="Symbol" pitchFamily="18" charset="2"/>
                  </a:rPr>
                  <a:t></a:t>
                </a:r>
                <a:endParaRPr kumimoji="1" lang="en-US" altLang="zh-CN" sz="2400" i="1">
                  <a:latin typeface="Times New Roman" pitchFamily="18" charset="0"/>
                </a:endParaRPr>
              </a:p>
            </p:txBody>
          </p:sp>
          <p:sp>
            <p:nvSpPr>
              <p:cNvPr id="40" name="Text Box 41"/>
              <p:cNvSpPr txBox="1">
                <a:spLocks noChangeArrowheads="1"/>
              </p:cNvSpPr>
              <p:nvPr/>
            </p:nvSpPr>
            <p:spPr bwMode="auto">
              <a:xfrm>
                <a:off x="2249" y="3330"/>
                <a:ext cx="837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i="1">
                    <a:latin typeface="Times New Roman" pitchFamily="18" charset="0"/>
                  </a:rPr>
                  <a:t>1(2)</a:t>
                </a:r>
              </a:p>
            </p:txBody>
          </p:sp>
        </p:grpSp>
      </p:grpSp>
      <p:sp>
        <p:nvSpPr>
          <p:cNvPr id="80" name="Rectangle 2"/>
          <p:cNvSpPr>
            <a:spLocks noChangeArrowheads="1"/>
          </p:cNvSpPr>
          <p:nvPr/>
        </p:nvSpPr>
        <p:spPr bwMode="auto">
          <a:xfrm>
            <a:off x="395536" y="476672"/>
            <a:ext cx="91440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zh-CN" altLang="zh-CN" sz="2800" b="1" dirty="0">
                <a:latin typeface="楷体_GB2312" pitchFamily="49" charset="-122"/>
                <a:ea typeface="楷体_GB2312" pitchFamily="49" charset="-122"/>
              </a:rPr>
              <a:t>例题 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判断两直线重影点的可见性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7744" y="404664"/>
            <a:ext cx="468052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五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平面的投影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Freeform 3"/>
          <p:cNvSpPr>
            <a:spLocks/>
          </p:cNvSpPr>
          <p:nvPr/>
        </p:nvSpPr>
        <p:spPr bwMode="auto">
          <a:xfrm>
            <a:off x="6143625" y="2975893"/>
            <a:ext cx="517525" cy="506412"/>
          </a:xfrm>
          <a:custGeom>
            <a:avLst/>
            <a:gdLst>
              <a:gd name="T0" fmla="*/ 0 w 326"/>
              <a:gd name="T1" fmla="*/ 0 h 319"/>
              <a:gd name="T2" fmla="*/ 2147483647 w 326"/>
              <a:gd name="T3" fmla="*/ 2147483647 h 319"/>
              <a:gd name="T4" fmla="*/ 0 60000 65536"/>
              <a:gd name="T5" fmla="*/ 0 60000 65536"/>
              <a:gd name="T6" fmla="*/ 0 w 326"/>
              <a:gd name="T7" fmla="*/ 0 h 319"/>
              <a:gd name="T8" fmla="*/ 326 w 326"/>
              <a:gd name="T9" fmla="*/ 319 h 31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6" h="319">
                <a:moveTo>
                  <a:pt x="0" y="0"/>
                </a:moveTo>
                <a:lnTo>
                  <a:pt x="326" y="319"/>
                </a:lnTo>
              </a:path>
            </a:pathLst>
          </a:cu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Freeform 4"/>
          <p:cNvSpPr>
            <a:spLocks/>
          </p:cNvSpPr>
          <p:nvPr/>
        </p:nvSpPr>
        <p:spPr bwMode="auto">
          <a:xfrm>
            <a:off x="8342313" y="3841080"/>
            <a:ext cx="522287" cy="811213"/>
          </a:xfrm>
          <a:custGeom>
            <a:avLst/>
            <a:gdLst>
              <a:gd name="T0" fmla="*/ 0 w 329"/>
              <a:gd name="T1" fmla="*/ 0 h 511"/>
              <a:gd name="T2" fmla="*/ 2147483647 w 329"/>
              <a:gd name="T3" fmla="*/ 2147483647 h 511"/>
              <a:gd name="T4" fmla="*/ 0 60000 65536"/>
              <a:gd name="T5" fmla="*/ 0 60000 65536"/>
              <a:gd name="T6" fmla="*/ 0 w 329"/>
              <a:gd name="T7" fmla="*/ 0 h 511"/>
              <a:gd name="T8" fmla="*/ 329 w 329"/>
              <a:gd name="T9" fmla="*/ 511 h 51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29" h="511">
                <a:moveTo>
                  <a:pt x="0" y="0"/>
                </a:moveTo>
                <a:lnTo>
                  <a:pt x="329" y="511"/>
                </a:lnTo>
              </a:path>
            </a:pathLst>
          </a:custGeom>
          <a:noFill/>
          <a:ln w="3810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323528" y="1340768"/>
            <a:ext cx="33464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一、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宋体" charset="-122"/>
              </a:rPr>
              <a:t>平面的表示法</a:t>
            </a:r>
            <a:endParaRPr kumimoji="1" lang="zh-CN" altLang="en-US" sz="2400" b="1" dirty="0">
              <a:effectLst>
                <a:outerShdw blurRad="38100" dist="38100" dir="2700000" algn="tl">
                  <a:srgbClr val="C0C0C0"/>
                </a:outerShdw>
              </a:effectLst>
              <a:latin typeface="Times New Roman" pitchFamily="18" charset="0"/>
              <a:ea typeface="宋体" charset="-122"/>
            </a:endParaRPr>
          </a:p>
        </p:txBody>
      </p:sp>
      <p:grpSp>
        <p:nvGrpSpPr>
          <p:cNvPr id="7" name="Group 6"/>
          <p:cNvGrpSpPr>
            <a:grpSpLocks/>
          </p:cNvGrpSpPr>
          <p:nvPr/>
        </p:nvGrpSpPr>
        <p:grpSpPr bwMode="auto">
          <a:xfrm>
            <a:off x="222250" y="2283743"/>
            <a:ext cx="1628775" cy="3130550"/>
            <a:chOff x="110" y="812"/>
            <a:chExt cx="1026" cy="1972"/>
          </a:xfrm>
        </p:grpSpPr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311" y="1336"/>
              <a:ext cx="0" cy="99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641" y="1655"/>
              <a:ext cx="0" cy="36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970" y="1096"/>
              <a:ext cx="0" cy="147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67" y="1855"/>
              <a:ext cx="9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Text Box 11"/>
            <p:cNvSpPr txBox="1">
              <a:spLocks noChangeArrowheads="1"/>
            </p:cNvSpPr>
            <p:nvPr/>
          </p:nvSpPr>
          <p:spPr bwMode="auto">
            <a:xfrm>
              <a:off x="887" y="2486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  <a:endParaRPr kumimoji="1" lang="en-US" altLang="zh-CN" sz="2400" b="1">
                <a:latin typeface="Times New Roman" pitchFamily="18" charset="0"/>
              </a:endParaRPr>
            </a:p>
          </p:txBody>
        </p:sp>
        <p:sp>
          <p:nvSpPr>
            <p:cNvPr id="13" name="Text Box 12"/>
            <p:cNvSpPr txBox="1">
              <a:spLocks noChangeArrowheads="1"/>
            </p:cNvSpPr>
            <p:nvPr/>
          </p:nvSpPr>
          <p:spPr bwMode="auto">
            <a:xfrm>
              <a:off x="883" y="1008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14" name="Text Box 13"/>
            <p:cNvSpPr txBox="1">
              <a:spLocks noChangeArrowheads="1"/>
            </p:cNvSpPr>
            <p:nvPr/>
          </p:nvSpPr>
          <p:spPr bwMode="auto">
            <a:xfrm>
              <a:off x="551" y="1937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551" y="1575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211" y="2256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17" name="Text Box 16"/>
            <p:cNvSpPr txBox="1">
              <a:spLocks noChangeArrowheads="1"/>
            </p:cNvSpPr>
            <p:nvPr/>
          </p:nvSpPr>
          <p:spPr bwMode="auto">
            <a:xfrm>
              <a:off x="215" y="1256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18" name="Text Box 17"/>
            <p:cNvSpPr txBox="1">
              <a:spLocks noChangeArrowheads="1"/>
            </p:cNvSpPr>
            <p:nvPr/>
          </p:nvSpPr>
          <p:spPr bwMode="auto">
            <a:xfrm>
              <a:off x="110" y="216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9" name="Text Box 18"/>
            <p:cNvSpPr txBox="1">
              <a:spLocks noChangeArrowheads="1"/>
            </p:cNvSpPr>
            <p:nvPr/>
          </p:nvSpPr>
          <p:spPr bwMode="auto">
            <a:xfrm>
              <a:off x="647" y="182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20" name="Text Box 19"/>
            <p:cNvSpPr txBox="1">
              <a:spLocks noChangeArrowheads="1"/>
            </p:cNvSpPr>
            <p:nvPr/>
          </p:nvSpPr>
          <p:spPr bwMode="auto">
            <a:xfrm>
              <a:off x="887" y="2496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21" name="Text Box 20"/>
            <p:cNvSpPr txBox="1">
              <a:spLocks noChangeArrowheads="1"/>
            </p:cNvSpPr>
            <p:nvPr/>
          </p:nvSpPr>
          <p:spPr bwMode="auto">
            <a:xfrm>
              <a:off x="119" y="1148"/>
              <a:ext cx="2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a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>
                <a:latin typeface="Times New Roman" pitchFamily="18" charset="0"/>
                <a:sym typeface="CommercialPi BT" pitchFamily="18" charset="2"/>
              </a:endParaRPr>
            </a:p>
          </p:txBody>
        </p:sp>
        <p:sp>
          <p:nvSpPr>
            <p:cNvPr id="22" name="Text Box 21"/>
            <p:cNvSpPr txBox="1">
              <a:spLocks noChangeArrowheads="1"/>
            </p:cNvSpPr>
            <p:nvPr/>
          </p:nvSpPr>
          <p:spPr bwMode="auto">
            <a:xfrm>
              <a:off x="647" y="1580"/>
              <a:ext cx="2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b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23" name="Text Box 22"/>
            <p:cNvSpPr txBox="1">
              <a:spLocks noChangeArrowheads="1"/>
            </p:cNvSpPr>
            <p:nvPr/>
          </p:nvSpPr>
          <p:spPr bwMode="auto">
            <a:xfrm>
              <a:off x="887" y="812"/>
              <a:ext cx="24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c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</p:grp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179512" y="5445224"/>
            <a:ext cx="1760538" cy="1631216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2400" b="1" dirty="0">
                <a:latin typeface="Times New Roman" pitchFamily="18" charset="0"/>
              </a:rPr>
              <a:t>不在同一直线上的三个点</a:t>
            </a:r>
          </a:p>
          <a:p>
            <a:endParaRPr kumimoji="1" lang="en-US" altLang="zh-CN" sz="2800" b="1" dirty="0">
              <a:latin typeface="Times New Roman" pitchFamily="18" charset="0"/>
            </a:endParaRPr>
          </a:p>
        </p:txBody>
      </p:sp>
      <p:sp>
        <p:nvSpPr>
          <p:cNvPr id="25" name="Freeform 24"/>
          <p:cNvSpPr>
            <a:spLocks/>
          </p:cNvSpPr>
          <p:nvPr/>
        </p:nvSpPr>
        <p:spPr bwMode="auto">
          <a:xfrm>
            <a:off x="2132013" y="4625305"/>
            <a:ext cx="1054100" cy="358775"/>
          </a:xfrm>
          <a:custGeom>
            <a:avLst/>
            <a:gdLst>
              <a:gd name="T0" fmla="*/ 0 w 664"/>
              <a:gd name="T1" fmla="*/ 0 h 226"/>
              <a:gd name="T2" fmla="*/ 2147483647 w 664"/>
              <a:gd name="T3" fmla="*/ 2147483647 h 226"/>
              <a:gd name="T4" fmla="*/ 0 60000 65536"/>
              <a:gd name="T5" fmla="*/ 0 60000 65536"/>
              <a:gd name="T6" fmla="*/ 0 w 664"/>
              <a:gd name="T7" fmla="*/ 0 h 226"/>
              <a:gd name="T8" fmla="*/ 664 w 664"/>
              <a:gd name="T9" fmla="*/ 226 h 22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64" h="226">
                <a:moveTo>
                  <a:pt x="0" y="0"/>
                </a:moveTo>
                <a:lnTo>
                  <a:pt x="664" y="226"/>
                </a:lnTo>
              </a:path>
            </a:pathLst>
          </a:custGeom>
          <a:noFill/>
          <a:ln w="38100">
            <a:solidFill>
              <a:srgbClr val="00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Freeform 25"/>
          <p:cNvSpPr>
            <a:spLocks/>
          </p:cNvSpPr>
          <p:nvPr/>
        </p:nvSpPr>
        <p:spPr bwMode="auto">
          <a:xfrm>
            <a:off x="2132013" y="2629818"/>
            <a:ext cx="1076325" cy="381000"/>
          </a:xfrm>
          <a:custGeom>
            <a:avLst/>
            <a:gdLst>
              <a:gd name="T0" fmla="*/ 0 w 678"/>
              <a:gd name="T1" fmla="*/ 2147483647 h 240"/>
              <a:gd name="T2" fmla="*/ 2147483647 w 678"/>
              <a:gd name="T3" fmla="*/ 0 h 240"/>
              <a:gd name="T4" fmla="*/ 0 60000 65536"/>
              <a:gd name="T5" fmla="*/ 0 60000 65536"/>
              <a:gd name="T6" fmla="*/ 0 w 678"/>
              <a:gd name="T7" fmla="*/ 0 h 240"/>
              <a:gd name="T8" fmla="*/ 678 w 678"/>
              <a:gd name="T9" fmla="*/ 240 h 24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78" h="240">
                <a:moveTo>
                  <a:pt x="0" y="240"/>
                </a:moveTo>
                <a:lnTo>
                  <a:pt x="678" y="0"/>
                </a:lnTo>
              </a:path>
            </a:pathLst>
          </a:custGeom>
          <a:noFill/>
          <a:ln w="38100">
            <a:solidFill>
              <a:srgbClr val="00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1822450" y="2207543"/>
            <a:ext cx="1628775" cy="3130550"/>
            <a:chOff x="1118" y="764"/>
            <a:chExt cx="1026" cy="1972"/>
          </a:xfrm>
        </p:grpSpPr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1319" y="1288"/>
              <a:ext cx="0" cy="9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1649" y="1607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1991" y="1030"/>
              <a:ext cx="1" cy="1497"/>
            </a:xfrm>
            <a:custGeom>
              <a:avLst/>
              <a:gdLst>
                <a:gd name="T0" fmla="*/ 0 w 1"/>
                <a:gd name="T1" fmla="*/ 0 h 1497"/>
                <a:gd name="T2" fmla="*/ 0 w 1"/>
                <a:gd name="T3" fmla="*/ 1497 h 1497"/>
                <a:gd name="T4" fmla="*/ 0 60000 65536"/>
                <a:gd name="T5" fmla="*/ 0 60000 65536"/>
                <a:gd name="T6" fmla="*/ 0 w 1"/>
                <a:gd name="T7" fmla="*/ 0 h 1497"/>
                <a:gd name="T8" fmla="*/ 1 w 1"/>
                <a:gd name="T9" fmla="*/ 1497 h 149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497">
                  <a:moveTo>
                    <a:pt x="0" y="0"/>
                  </a:moveTo>
                  <a:lnTo>
                    <a:pt x="0" y="1497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1175" y="1807"/>
              <a:ext cx="9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Text Box 31"/>
            <p:cNvSpPr txBox="1">
              <a:spLocks noChangeArrowheads="1"/>
            </p:cNvSpPr>
            <p:nvPr/>
          </p:nvSpPr>
          <p:spPr bwMode="auto">
            <a:xfrm>
              <a:off x="1895" y="2438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  <a:endParaRPr kumimoji="1" lang="en-US" altLang="zh-CN" sz="2400" b="1">
                <a:latin typeface="Times New Roman" pitchFamily="18" charset="0"/>
              </a:endParaRPr>
            </a:p>
          </p:txBody>
        </p:sp>
        <p:sp>
          <p:nvSpPr>
            <p:cNvPr id="33" name="Text Box 32"/>
            <p:cNvSpPr txBox="1">
              <a:spLocks noChangeArrowheads="1"/>
            </p:cNvSpPr>
            <p:nvPr/>
          </p:nvSpPr>
          <p:spPr bwMode="auto">
            <a:xfrm>
              <a:off x="1891" y="960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34" name="Text Box 33"/>
            <p:cNvSpPr txBox="1">
              <a:spLocks noChangeArrowheads="1"/>
            </p:cNvSpPr>
            <p:nvPr/>
          </p:nvSpPr>
          <p:spPr bwMode="auto">
            <a:xfrm>
              <a:off x="1559" y="1889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35" name="Text Box 34"/>
            <p:cNvSpPr txBox="1">
              <a:spLocks noChangeArrowheads="1"/>
            </p:cNvSpPr>
            <p:nvPr/>
          </p:nvSpPr>
          <p:spPr bwMode="auto">
            <a:xfrm>
              <a:off x="1559" y="1527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36" name="Text Box 35"/>
            <p:cNvSpPr txBox="1">
              <a:spLocks noChangeArrowheads="1"/>
            </p:cNvSpPr>
            <p:nvPr/>
          </p:nvSpPr>
          <p:spPr bwMode="auto">
            <a:xfrm>
              <a:off x="1219" y="2208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37" name="Text Box 36"/>
            <p:cNvSpPr txBox="1">
              <a:spLocks noChangeArrowheads="1"/>
            </p:cNvSpPr>
            <p:nvPr/>
          </p:nvSpPr>
          <p:spPr bwMode="auto">
            <a:xfrm>
              <a:off x="1223" y="1208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38" name="Text Box 37"/>
            <p:cNvSpPr txBox="1">
              <a:spLocks noChangeArrowheads="1"/>
            </p:cNvSpPr>
            <p:nvPr/>
          </p:nvSpPr>
          <p:spPr bwMode="auto">
            <a:xfrm>
              <a:off x="1118" y="211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39" name="Text Box 38"/>
            <p:cNvSpPr txBox="1">
              <a:spLocks noChangeArrowheads="1"/>
            </p:cNvSpPr>
            <p:nvPr/>
          </p:nvSpPr>
          <p:spPr bwMode="auto">
            <a:xfrm>
              <a:off x="1655" y="177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40" name="Text Box 39"/>
            <p:cNvSpPr txBox="1">
              <a:spLocks noChangeArrowheads="1"/>
            </p:cNvSpPr>
            <p:nvPr/>
          </p:nvSpPr>
          <p:spPr bwMode="auto">
            <a:xfrm>
              <a:off x="1895" y="2448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41" name="Text Box 40"/>
            <p:cNvSpPr txBox="1">
              <a:spLocks noChangeArrowheads="1"/>
            </p:cNvSpPr>
            <p:nvPr/>
          </p:nvSpPr>
          <p:spPr bwMode="auto">
            <a:xfrm>
              <a:off x="1127" y="1100"/>
              <a:ext cx="2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a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42" name="Text Box 41"/>
            <p:cNvSpPr txBox="1">
              <a:spLocks noChangeArrowheads="1"/>
            </p:cNvSpPr>
            <p:nvPr/>
          </p:nvSpPr>
          <p:spPr bwMode="auto">
            <a:xfrm>
              <a:off x="1655" y="1532"/>
              <a:ext cx="2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b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43" name="Text Box 42"/>
            <p:cNvSpPr txBox="1">
              <a:spLocks noChangeArrowheads="1"/>
            </p:cNvSpPr>
            <p:nvPr/>
          </p:nvSpPr>
          <p:spPr bwMode="auto">
            <a:xfrm>
              <a:off x="1895" y="764"/>
              <a:ext cx="24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c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</p:grpSp>
      <p:sp>
        <p:nvSpPr>
          <p:cNvPr id="44" name="Text Box 43"/>
          <p:cNvSpPr txBox="1">
            <a:spLocks noChangeArrowheads="1"/>
          </p:cNvSpPr>
          <p:nvPr/>
        </p:nvSpPr>
        <p:spPr bwMode="auto">
          <a:xfrm>
            <a:off x="2195736" y="5517232"/>
            <a:ext cx="1428750" cy="83099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2400" b="1" dirty="0">
                <a:latin typeface="Times New Roman" pitchFamily="18" charset="0"/>
              </a:rPr>
              <a:t>直线及线外一点</a:t>
            </a:r>
          </a:p>
        </p:txBody>
      </p:sp>
      <p:grpSp>
        <p:nvGrpSpPr>
          <p:cNvPr id="45" name="Group 44"/>
          <p:cNvGrpSpPr>
            <a:grpSpLocks/>
          </p:cNvGrpSpPr>
          <p:nvPr/>
        </p:nvGrpSpPr>
        <p:grpSpPr bwMode="auto">
          <a:xfrm>
            <a:off x="3557588" y="2207543"/>
            <a:ext cx="2071687" cy="3130550"/>
            <a:chOff x="2211" y="764"/>
            <a:chExt cx="1305" cy="1972"/>
          </a:xfrm>
        </p:grpSpPr>
        <p:sp>
          <p:nvSpPr>
            <p:cNvPr id="46" name="Freeform 45"/>
            <p:cNvSpPr>
              <a:spLocks/>
            </p:cNvSpPr>
            <p:nvPr/>
          </p:nvSpPr>
          <p:spPr bwMode="auto">
            <a:xfrm>
              <a:off x="2400" y="1041"/>
              <a:ext cx="677" cy="255"/>
            </a:xfrm>
            <a:custGeom>
              <a:avLst/>
              <a:gdLst>
                <a:gd name="T0" fmla="*/ 0 w 677"/>
                <a:gd name="T1" fmla="*/ 255 h 255"/>
                <a:gd name="T2" fmla="*/ 677 w 677"/>
                <a:gd name="T3" fmla="*/ 0 h 255"/>
                <a:gd name="T4" fmla="*/ 0 60000 65536"/>
                <a:gd name="T5" fmla="*/ 0 60000 65536"/>
                <a:gd name="T6" fmla="*/ 0 w 677"/>
                <a:gd name="T7" fmla="*/ 0 h 255"/>
                <a:gd name="T8" fmla="*/ 677 w 677"/>
                <a:gd name="T9" fmla="*/ 255 h 25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77" h="255">
                  <a:moveTo>
                    <a:pt x="0" y="255"/>
                  </a:moveTo>
                  <a:lnTo>
                    <a:pt x="677" y="0"/>
                  </a:lnTo>
                </a:path>
              </a:pathLst>
            </a:custGeom>
            <a:noFill/>
            <a:ln w="38100">
              <a:solidFill>
                <a:srgbClr val="00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2415" y="2301"/>
              <a:ext cx="677" cy="212"/>
            </a:xfrm>
            <a:custGeom>
              <a:avLst/>
              <a:gdLst>
                <a:gd name="T0" fmla="*/ 0 w 677"/>
                <a:gd name="T1" fmla="*/ 0 h 212"/>
                <a:gd name="T2" fmla="*/ 677 w 677"/>
                <a:gd name="T3" fmla="*/ 212 h 212"/>
                <a:gd name="T4" fmla="*/ 0 60000 65536"/>
                <a:gd name="T5" fmla="*/ 0 60000 65536"/>
                <a:gd name="T6" fmla="*/ 0 w 677"/>
                <a:gd name="T7" fmla="*/ 0 h 212"/>
                <a:gd name="T8" fmla="*/ 677 w 677"/>
                <a:gd name="T9" fmla="*/ 212 h 21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77" h="212">
                  <a:moveTo>
                    <a:pt x="0" y="0"/>
                  </a:moveTo>
                  <a:lnTo>
                    <a:pt x="677" y="212"/>
                  </a:lnTo>
                </a:path>
              </a:pathLst>
            </a:custGeom>
            <a:noFill/>
            <a:ln w="38100">
              <a:solidFill>
                <a:srgbClr val="00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2412" y="1288"/>
              <a:ext cx="0" cy="9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3092" y="1045"/>
              <a:ext cx="1" cy="1496"/>
            </a:xfrm>
            <a:custGeom>
              <a:avLst/>
              <a:gdLst>
                <a:gd name="T0" fmla="*/ 0 w 1"/>
                <a:gd name="T1" fmla="*/ 0 h 1496"/>
                <a:gd name="T2" fmla="*/ 0 w 1"/>
                <a:gd name="T3" fmla="*/ 1496 h 1496"/>
                <a:gd name="T4" fmla="*/ 0 60000 65536"/>
                <a:gd name="T5" fmla="*/ 0 60000 65536"/>
                <a:gd name="T6" fmla="*/ 0 w 1"/>
                <a:gd name="T7" fmla="*/ 0 h 1496"/>
                <a:gd name="T8" fmla="*/ 1 w 1"/>
                <a:gd name="T9" fmla="*/ 1496 h 149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1496">
                  <a:moveTo>
                    <a:pt x="0" y="0"/>
                  </a:moveTo>
                  <a:lnTo>
                    <a:pt x="0" y="149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Text Box 49"/>
            <p:cNvSpPr txBox="1">
              <a:spLocks noChangeArrowheads="1"/>
            </p:cNvSpPr>
            <p:nvPr/>
          </p:nvSpPr>
          <p:spPr bwMode="auto">
            <a:xfrm>
              <a:off x="2211" y="2112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51" name="Text Box 50"/>
            <p:cNvSpPr txBox="1">
              <a:spLocks noChangeArrowheads="1"/>
            </p:cNvSpPr>
            <p:nvPr/>
          </p:nvSpPr>
          <p:spPr bwMode="auto">
            <a:xfrm>
              <a:off x="2748" y="1776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52" name="Text Box 51"/>
            <p:cNvSpPr txBox="1">
              <a:spLocks noChangeArrowheads="1"/>
            </p:cNvSpPr>
            <p:nvPr/>
          </p:nvSpPr>
          <p:spPr bwMode="auto">
            <a:xfrm>
              <a:off x="2988" y="2448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53" name="Text Box 52"/>
            <p:cNvSpPr txBox="1">
              <a:spLocks noChangeArrowheads="1"/>
            </p:cNvSpPr>
            <p:nvPr/>
          </p:nvSpPr>
          <p:spPr bwMode="auto">
            <a:xfrm>
              <a:off x="2220" y="1100"/>
              <a:ext cx="2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a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54" name="Text Box 53"/>
            <p:cNvSpPr txBox="1">
              <a:spLocks noChangeArrowheads="1"/>
            </p:cNvSpPr>
            <p:nvPr/>
          </p:nvSpPr>
          <p:spPr bwMode="auto">
            <a:xfrm>
              <a:off x="2748" y="1532"/>
              <a:ext cx="2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b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55" name="Text Box 54"/>
            <p:cNvSpPr txBox="1">
              <a:spLocks noChangeArrowheads="1"/>
            </p:cNvSpPr>
            <p:nvPr/>
          </p:nvSpPr>
          <p:spPr bwMode="auto">
            <a:xfrm>
              <a:off x="2988" y="764"/>
              <a:ext cx="24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c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>
              <a:off x="2268" y="1776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>
              <a:off x="2738" y="1607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Text Box 57"/>
            <p:cNvSpPr txBox="1">
              <a:spLocks noChangeArrowheads="1"/>
            </p:cNvSpPr>
            <p:nvPr/>
          </p:nvSpPr>
          <p:spPr bwMode="auto">
            <a:xfrm>
              <a:off x="2984" y="2438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  <a:endParaRPr kumimoji="1" lang="en-US" altLang="zh-CN" sz="2400" b="1">
                <a:latin typeface="Times New Roman" pitchFamily="18" charset="0"/>
              </a:endParaRPr>
            </a:p>
          </p:txBody>
        </p:sp>
        <p:sp>
          <p:nvSpPr>
            <p:cNvPr id="59" name="Text Box 58"/>
            <p:cNvSpPr txBox="1">
              <a:spLocks noChangeArrowheads="1"/>
            </p:cNvSpPr>
            <p:nvPr/>
          </p:nvSpPr>
          <p:spPr bwMode="auto">
            <a:xfrm>
              <a:off x="2980" y="960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60" name="Text Box 59"/>
            <p:cNvSpPr txBox="1">
              <a:spLocks noChangeArrowheads="1"/>
            </p:cNvSpPr>
            <p:nvPr/>
          </p:nvSpPr>
          <p:spPr bwMode="auto">
            <a:xfrm>
              <a:off x="2648" y="1889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61" name="Text Box 60"/>
            <p:cNvSpPr txBox="1">
              <a:spLocks noChangeArrowheads="1"/>
            </p:cNvSpPr>
            <p:nvPr/>
          </p:nvSpPr>
          <p:spPr bwMode="auto">
            <a:xfrm>
              <a:off x="2648" y="1527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62" name="Text Box 61"/>
            <p:cNvSpPr txBox="1">
              <a:spLocks noChangeArrowheads="1"/>
            </p:cNvSpPr>
            <p:nvPr/>
          </p:nvSpPr>
          <p:spPr bwMode="auto">
            <a:xfrm>
              <a:off x="2308" y="2208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63" name="Text Box 62"/>
            <p:cNvSpPr txBox="1">
              <a:spLocks noChangeArrowheads="1"/>
            </p:cNvSpPr>
            <p:nvPr/>
          </p:nvSpPr>
          <p:spPr bwMode="auto">
            <a:xfrm>
              <a:off x="2312" y="1208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</p:grpSp>
      <p:sp>
        <p:nvSpPr>
          <p:cNvPr id="64" name="Line 63"/>
          <p:cNvSpPr>
            <a:spLocks noChangeShapeType="1"/>
          </p:cNvSpPr>
          <p:nvPr/>
        </p:nvSpPr>
        <p:spPr bwMode="auto">
          <a:xfrm flipV="1">
            <a:off x="5476875" y="3128293"/>
            <a:ext cx="0" cy="137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Line 64"/>
          <p:cNvSpPr>
            <a:spLocks noChangeShapeType="1"/>
          </p:cNvSpPr>
          <p:nvPr/>
        </p:nvSpPr>
        <p:spPr bwMode="auto">
          <a:xfrm>
            <a:off x="4410075" y="4118893"/>
            <a:ext cx="1066800" cy="3810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Freeform 65"/>
          <p:cNvSpPr>
            <a:spLocks/>
          </p:cNvSpPr>
          <p:nvPr/>
        </p:nvSpPr>
        <p:spPr bwMode="auto">
          <a:xfrm>
            <a:off x="4419600" y="3167980"/>
            <a:ext cx="1052513" cy="358775"/>
          </a:xfrm>
          <a:custGeom>
            <a:avLst/>
            <a:gdLst>
              <a:gd name="T0" fmla="*/ 0 w 663"/>
              <a:gd name="T1" fmla="*/ 2147483647 h 226"/>
              <a:gd name="T2" fmla="*/ 2147483647 w 663"/>
              <a:gd name="T3" fmla="*/ 0 h 226"/>
              <a:gd name="T4" fmla="*/ 0 60000 65536"/>
              <a:gd name="T5" fmla="*/ 0 60000 65536"/>
              <a:gd name="T6" fmla="*/ 0 w 663"/>
              <a:gd name="T7" fmla="*/ 0 h 226"/>
              <a:gd name="T8" fmla="*/ 663 w 663"/>
              <a:gd name="T9" fmla="*/ 226 h 22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663" h="226">
                <a:moveTo>
                  <a:pt x="0" y="226"/>
                </a:moveTo>
                <a:lnTo>
                  <a:pt x="663" y="0"/>
                </a:ln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7" name="Group 66"/>
          <p:cNvGrpSpPr>
            <a:grpSpLocks/>
          </p:cNvGrpSpPr>
          <p:nvPr/>
        </p:nvGrpSpPr>
        <p:grpSpPr bwMode="auto">
          <a:xfrm>
            <a:off x="5305425" y="4347493"/>
            <a:ext cx="430213" cy="533400"/>
            <a:chOff x="3312" y="2160"/>
            <a:chExt cx="271" cy="336"/>
          </a:xfrm>
        </p:grpSpPr>
        <p:sp>
          <p:nvSpPr>
            <p:cNvPr id="68" name="Text Box 67"/>
            <p:cNvSpPr txBox="1">
              <a:spLocks noChangeArrowheads="1"/>
            </p:cNvSpPr>
            <p:nvPr/>
          </p:nvSpPr>
          <p:spPr bwMode="auto">
            <a:xfrm>
              <a:off x="3360" y="2208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69" name="Text Box 68"/>
            <p:cNvSpPr txBox="1">
              <a:spLocks noChangeArrowheads="1"/>
            </p:cNvSpPr>
            <p:nvPr/>
          </p:nvSpPr>
          <p:spPr bwMode="auto">
            <a:xfrm>
              <a:off x="3312" y="2160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  <a:endParaRPr kumimoji="1" lang="en-US" altLang="zh-CN" sz="2400" b="1">
                <a:latin typeface="Times New Roman" pitchFamily="18" charset="0"/>
              </a:endParaRPr>
            </a:p>
          </p:txBody>
        </p:sp>
      </p:grpSp>
      <p:grpSp>
        <p:nvGrpSpPr>
          <p:cNvPr id="70" name="Group 69"/>
          <p:cNvGrpSpPr>
            <a:grpSpLocks/>
          </p:cNvGrpSpPr>
          <p:nvPr/>
        </p:nvGrpSpPr>
        <p:grpSpPr bwMode="auto">
          <a:xfrm>
            <a:off x="5324475" y="2740943"/>
            <a:ext cx="506413" cy="539750"/>
            <a:chOff x="3324" y="1100"/>
            <a:chExt cx="319" cy="340"/>
          </a:xfrm>
        </p:grpSpPr>
        <p:sp>
          <p:nvSpPr>
            <p:cNvPr id="71" name="Text Box 70"/>
            <p:cNvSpPr txBox="1">
              <a:spLocks noChangeArrowheads="1"/>
            </p:cNvSpPr>
            <p:nvPr/>
          </p:nvSpPr>
          <p:spPr bwMode="auto">
            <a:xfrm>
              <a:off x="3372" y="1100"/>
              <a:ext cx="2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d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3324" y="1286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</p:grpSp>
      <p:sp>
        <p:nvSpPr>
          <p:cNvPr id="73" name="Text Box 72"/>
          <p:cNvSpPr txBox="1">
            <a:spLocks noChangeArrowheads="1"/>
          </p:cNvSpPr>
          <p:nvPr/>
        </p:nvSpPr>
        <p:spPr bwMode="auto">
          <a:xfrm>
            <a:off x="3851920" y="5517232"/>
            <a:ext cx="1787698" cy="46166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kumimoji="1" lang="zh-CN" altLang="en-US" sz="2400" b="1" dirty="0">
                <a:latin typeface="Times New Roman" pitchFamily="18" charset="0"/>
              </a:rPr>
              <a:t>两平行直线</a:t>
            </a:r>
          </a:p>
        </p:txBody>
      </p:sp>
      <p:sp>
        <p:nvSpPr>
          <p:cNvPr id="74" name="Freeform 73"/>
          <p:cNvSpPr>
            <a:spLocks/>
          </p:cNvSpPr>
          <p:nvPr/>
        </p:nvSpPr>
        <p:spPr bwMode="auto">
          <a:xfrm>
            <a:off x="6122988" y="4042693"/>
            <a:ext cx="554037" cy="492125"/>
          </a:xfrm>
          <a:custGeom>
            <a:avLst/>
            <a:gdLst>
              <a:gd name="T0" fmla="*/ 2147483647 w 349"/>
              <a:gd name="T1" fmla="*/ 0 h 310"/>
              <a:gd name="T2" fmla="*/ 0 w 349"/>
              <a:gd name="T3" fmla="*/ 2147483647 h 310"/>
              <a:gd name="T4" fmla="*/ 0 60000 65536"/>
              <a:gd name="T5" fmla="*/ 0 60000 65536"/>
              <a:gd name="T6" fmla="*/ 0 w 349"/>
              <a:gd name="T7" fmla="*/ 0 h 310"/>
              <a:gd name="T8" fmla="*/ 349 w 349"/>
              <a:gd name="T9" fmla="*/ 310 h 31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49" h="310">
                <a:moveTo>
                  <a:pt x="349" y="0"/>
                </a:moveTo>
                <a:lnTo>
                  <a:pt x="0" y="310"/>
                </a:lnTo>
              </a:path>
            </a:pathLst>
          </a:custGeom>
          <a:noFill/>
          <a:ln w="38100">
            <a:solidFill>
              <a:schemeClr val="tx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75" name="Group 74"/>
          <p:cNvGrpSpPr>
            <a:grpSpLocks/>
          </p:cNvGrpSpPr>
          <p:nvPr/>
        </p:nvGrpSpPr>
        <p:grpSpPr bwMode="auto">
          <a:xfrm>
            <a:off x="5838825" y="2131343"/>
            <a:ext cx="1628775" cy="3130550"/>
            <a:chOff x="3648" y="716"/>
            <a:chExt cx="1026" cy="1972"/>
          </a:xfrm>
        </p:grpSpPr>
        <p:sp>
          <p:nvSpPr>
            <p:cNvPr id="76" name="Freeform 75"/>
            <p:cNvSpPr>
              <a:spLocks/>
            </p:cNvSpPr>
            <p:nvPr/>
          </p:nvSpPr>
          <p:spPr bwMode="auto">
            <a:xfrm>
              <a:off x="3849" y="988"/>
              <a:ext cx="655" cy="260"/>
            </a:xfrm>
            <a:custGeom>
              <a:avLst/>
              <a:gdLst>
                <a:gd name="T0" fmla="*/ 0 w 655"/>
                <a:gd name="T1" fmla="*/ 260 h 260"/>
                <a:gd name="T2" fmla="*/ 655 w 655"/>
                <a:gd name="T3" fmla="*/ 0 h 260"/>
                <a:gd name="T4" fmla="*/ 0 60000 65536"/>
                <a:gd name="T5" fmla="*/ 0 60000 65536"/>
                <a:gd name="T6" fmla="*/ 0 w 655"/>
                <a:gd name="T7" fmla="*/ 0 h 260"/>
                <a:gd name="T8" fmla="*/ 655 w 655"/>
                <a:gd name="T9" fmla="*/ 260 h 26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55" h="260">
                  <a:moveTo>
                    <a:pt x="0" y="260"/>
                  </a:moveTo>
                  <a:lnTo>
                    <a:pt x="655" y="0"/>
                  </a:lnTo>
                </a:path>
              </a:pathLst>
            </a:custGeom>
            <a:noFill/>
            <a:ln w="38100">
              <a:solidFill>
                <a:srgbClr val="00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" name="Freeform 76"/>
            <p:cNvSpPr>
              <a:spLocks/>
            </p:cNvSpPr>
            <p:nvPr/>
          </p:nvSpPr>
          <p:spPr bwMode="auto">
            <a:xfrm>
              <a:off x="3855" y="2244"/>
              <a:ext cx="638" cy="232"/>
            </a:xfrm>
            <a:custGeom>
              <a:avLst/>
              <a:gdLst>
                <a:gd name="T0" fmla="*/ 0 w 638"/>
                <a:gd name="T1" fmla="*/ 0 h 232"/>
                <a:gd name="T2" fmla="*/ 638 w 638"/>
                <a:gd name="T3" fmla="*/ 232 h 232"/>
                <a:gd name="T4" fmla="*/ 0 60000 65536"/>
                <a:gd name="T5" fmla="*/ 0 60000 65536"/>
                <a:gd name="T6" fmla="*/ 0 w 638"/>
                <a:gd name="T7" fmla="*/ 0 h 232"/>
                <a:gd name="T8" fmla="*/ 638 w 638"/>
                <a:gd name="T9" fmla="*/ 232 h 23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38" h="232">
                  <a:moveTo>
                    <a:pt x="0" y="0"/>
                  </a:moveTo>
                  <a:lnTo>
                    <a:pt x="638" y="232"/>
                  </a:lnTo>
                </a:path>
              </a:pathLst>
            </a:custGeom>
            <a:noFill/>
            <a:ln w="38100">
              <a:solidFill>
                <a:srgbClr val="00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Freeform 77"/>
            <p:cNvSpPr>
              <a:spLocks/>
            </p:cNvSpPr>
            <p:nvPr/>
          </p:nvSpPr>
          <p:spPr bwMode="auto">
            <a:xfrm>
              <a:off x="3841" y="1242"/>
              <a:ext cx="1" cy="988"/>
            </a:xfrm>
            <a:custGeom>
              <a:avLst/>
              <a:gdLst>
                <a:gd name="T0" fmla="*/ 0 w 1"/>
                <a:gd name="T1" fmla="*/ 0 h 988"/>
                <a:gd name="T2" fmla="*/ 0 w 1"/>
                <a:gd name="T3" fmla="*/ 988 h 988"/>
                <a:gd name="T4" fmla="*/ 0 60000 65536"/>
                <a:gd name="T5" fmla="*/ 0 60000 65536"/>
                <a:gd name="T6" fmla="*/ 0 w 1"/>
                <a:gd name="T7" fmla="*/ 0 h 988"/>
                <a:gd name="T8" fmla="*/ 1 w 1"/>
                <a:gd name="T9" fmla="*/ 988 h 98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988">
                  <a:moveTo>
                    <a:pt x="0" y="0"/>
                  </a:moveTo>
                  <a:lnTo>
                    <a:pt x="0" y="98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Line 78"/>
            <p:cNvSpPr>
              <a:spLocks noChangeShapeType="1"/>
            </p:cNvSpPr>
            <p:nvPr/>
          </p:nvSpPr>
          <p:spPr bwMode="auto">
            <a:xfrm>
              <a:off x="4508" y="1000"/>
              <a:ext cx="0" cy="14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" name="Text Box 79"/>
            <p:cNvSpPr txBox="1">
              <a:spLocks noChangeArrowheads="1"/>
            </p:cNvSpPr>
            <p:nvPr/>
          </p:nvSpPr>
          <p:spPr bwMode="auto">
            <a:xfrm>
              <a:off x="3648" y="2064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81" name="Text Box 80"/>
            <p:cNvSpPr txBox="1">
              <a:spLocks noChangeArrowheads="1"/>
            </p:cNvSpPr>
            <p:nvPr/>
          </p:nvSpPr>
          <p:spPr bwMode="auto">
            <a:xfrm>
              <a:off x="4185" y="1728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82" name="Text Box 81"/>
            <p:cNvSpPr txBox="1">
              <a:spLocks noChangeArrowheads="1"/>
            </p:cNvSpPr>
            <p:nvPr/>
          </p:nvSpPr>
          <p:spPr bwMode="auto">
            <a:xfrm>
              <a:off x="4425" y="2400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83" name="Text Box 82"/>
            <p:cNvSpPr txBox="1">
              <a:spLocks noChangeArrowheads="1"/>
            </p:cNvSpPr>
            <p:nvPr/>
          </p:nvSpPr>
          <p:spPr bwMode="auto">
            <a:xfrm>
              <a:off x="3657" y="1052"/>
              <a:ext cx="2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a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84" name="Text Box 83"/>
            <p:cNvSpPr txBox="1">
              <a:spLocks noChangeArrowheads="1"/>
            </p:cNvSpPr>
            <p:nvPr/>
          </p:nvSpPr>
          <p:spPr bwMode="auto">
            <a:xfrm>
              <a:off x="4185" y="1484"/>
              <a:ext cx="2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b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85" name="Text Box 84"/>
            <p:cNvSpPr txBox="1">
              <a:spLocks noChangeArrowheads="1"/>
            </p:cNvSpPr>
            <p:nvPr/>
          </p:nvSpPr>
          <p:spPr bwMode="auto">
            <a:xfrm>
              <a:off x="4425" y="716"/>
              <a:ext cx="24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c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86" name="Line 85"/>
            <p:cNvSpPr>
              <a:spLocks noChangeShapeType="1"/>
            </p:cNvSpPr>
            <p:nvPr/>
          </p:nvSpPr>
          <p:spPr bwMode="auto">
            <a:xfrm>
              <a:off x="3696" y="1728"/>
              <a:ext cx="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" name="Line 86"/>
            <p:cNvSpPr>
              <a:spLocks noChangeShapeType="1"/>
            </p:cNvSpPr>
            <p:nvPr/>
          </p:nvSpPr>
          <p:spPr bwMode="auto">
            <a:xfrm>
              <a:off x="4160" y="1559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Text Box 87"/>
            <p:cNvSpPr txBox="1">
              <a:spLocks noChangeArrowheads="1"/>
            </p:cNvSpPr>
            <p:nvPr/>
          </p:nvSpPr>
          <p:spPr bwMode="auto">
            <a:xfrm>
              <a:off x="4406" y="2390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  <a:endParaRPr kumimoji="1" lang="en-US" altLang="zh-CN" sz="2400" b="1">
                <a:latin typeface="Times New Roman" pitchFamily="18" charset="0"/>
              </a:endParaRPr>
            </a:p>
          </p:txBody>
        </p:sp>
        <p:sp>
          <p:nvSpPr>
            <p:cNvPr id="89" name="Text Box 88"/>
            <p:cNvSpPr txBox="1">
              <a:spLocks noChangeArrowheads="1"/>
            </p:cNvSpPr>
            <p:nvPr/>
          </p:nvSpPr>
          <p:spPr bwMode="auto">
            <a:xfrm>
              <a:off x="4402" y="912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90" name="Text Box 89"/>
            <p:cNvSpPr txBox="1">
              <a:spLocks noChangeArrowheads="1"/>
            </p:cNvSpPr>
            <p:nvPr/>
          </p:nvSpPr>
          <p:spPr bwMode="auto">
            <a:xfrm>
              <a:off x="4070" y="1841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91" name="Text Box 90"/>
            <p:cNvSpPr txBox="1">
              <a:spLocks noChangeArrowheads="1"/>
            </p:cNvSpPr>
            <p:nvPr/>
          </p:nvSpPr>
          <p:spPr bwMode="auto">
            <a:xfrm>
              <a:off x="4070" y="1479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92" name="Text Box 91"/>
            <p:cNvSpPr txBox="1">
              <a:spLocks noChangeArrowheads="1"/>
            </p:cNvSpPr>
            <p:nvPr/>
          </p:nvSpPr>
          <p:spPr bwMode="auto">
            <a:xfrm>
              <a:off x="3730" y="2160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93" name="Text Box 92"/>
            <p:cNvSpPr txBox="1">
              <a:spLocks noChangeArrowheads="1"/>
            </p:cNvSpPr>
            <p:nvPr/>
          </p:nvSpPr>
          <p:spPr bwMode="auto">
            <a:xfrm>
              <a:off x="3734" y="1160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</p:grpSp>
      <p:sp>
        <p:nvSpPr>
          <p:cNvPr id="94" name="Text Box 93"/>
          <p:cNvSpPr txBox="1">
            <a:spLocks noChangeArrowheads="1"/>
          </p:cNvSpPr>
          <p:nvPr/>
        </p:nvSpPr>
        <p:spPr bwMode="auto">
          <a:xfrm>
            <a:off x="6012160" y="5373216"/>
            <a:ext cx="1371600" cy="83099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2400" b="1" dirty="0">
                <a:latin typeface="Times New Roman" pitchFamily="18" charset="0"/>
              </a:rPr>
              <a:t>两相交直线</a:t>
            </a:r>
          </a:p>
        </p:txBody>
      </p:sp>
      <p:grpSp>
        <p:nvGrpSpPr>
          <p:cNvPr id="95" name="Group 94"/>
          <p:cNvGrpSpPr>
            <a:grpSpLocks/>
          </p:cNvGrpSpPr>
          <p:nvPr/>
        </p:nvGrpSpPr>
        <p:grpSpPr bwMode="auto">
          <a:xfrm>
            <a:off x="7515225" y="1902743"/>
            <a:ext cx="1628775" cy="3130550"/>
            <a:chOff x="4704" y="572"/>
            <a:chExt cx="1026" cy="1972"/>
          </a:xfrm>
        </p:grpSpPr>
        <p:sp>
          <p:nvSpPr>
            <p:cNvPr id="96" name="Line 95"/>
            <p:cNvSpPr>
              <a:spLocks noChangeShapeType="1"/>
            </p:cNvSpPr>
            <p:nvPr/>
          </p:nvSpPr>
          <p:spPr bwMode="auto">
            <a:xfrm>
              <a:off x="5216" y="1415"/>
              <a:ext cx="0" cy="3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Text Box 96"/>
            <p:cNvSpPr txBox="1">
              <a:spLocks noChangeArrowheads="1"/>
            </p:cNvSpPr>
            <p:nvPr/>
          </p:nvSpPr>
          <p:spPr bwMode="auto">
            <a:xfrm>
              <a:off x="5462" y="2246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  <a:endParaRPr kumimoji="1" lang="en-US" altLang="zh-CN" sz="2400" b="1">
                <a:latin typeface="Times New Roman" pitchFamily="18" charset="0"/>
              </a:endParaRPr>
            </a:p>
          </p:txBody>
        </p:sp>
        <p:sp>
          <p:nvSpPr>
            <p:cNvPr id="98" name="Text Box 97"/>
            <p:cNvSpPr txBox="1">
              <a:spLocks noChangeArrowheads="1"/>
            </p:cNvSpPr>
            <p:nvPr/>
          </p:nvSpPr>
          <p:spPr bwMode="auto">
            <a:xfrm>
              <a:off x="5458" y="768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99" name="Text Box 98"/>
            <p:cNvSpPr txBox="1">
              <a:spLocks noChangeArrowheads="1"/>
            </p:cNvSpPr>
            <p:nvPr/>
          </p:nvSpPr>
          <p:spPr bwMode="auto">
            <a:xfrm>
              <a:off x="5126" y="1697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100" name="Text Box 99"/>
            <p:cNvSpPr txBox="1">
              <a:spLocks noChangeArrowheads="1"/>
            </p:cNvSpPr>
            <p:nvPr/>
          </p:nvSpPr>
          <p:spPr bwMode="auto">
            <a:xfrm>
              <a:off x="5126" y="1335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101" name="Text Box 100"/>
            <p:cNvSpPr txBox="1">
              <a:spLocks noChangeArrowheads="1"/>
            </p:cNvSpPr>
            <p:nvPr/>
          </p:nvSpPr>
          <p:spPr bwMode="auto">
            <a:xfrm>
              <a:off x="4786" y="2016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102" name="Text Box 101"/>
            <p:cNvSpPr txBox="1">
              <a:spLocks noChangeArrowheads="1"/>
            </p:cNvSpPr>
            <p:nvPr/>
          </p:nvSpPr>
          <p:spPr bwMode="auto">
            <a:xfrm>
              <a:off x="4790" y="1016"/>
              <a:ext cx="197" cy="1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1000" b="1">
                  <a:solidFill>
                    <a:srgbClr val="FF3300"/>
                  </a:solidFill>
                  <a:latin typeface="Times New Roman" pitchFamily="18" charset="0"/>
                </a:rPr>
                <a:t>●</a:t>
              </a:r>
            </a:p>
          </p:txBody>
        </p:sp>
        <p:sp>
          <p:nvSpPr>
            <p:cNvPr id="103" name="Line 102"/>
            <p:cNvSpPr>
              <a:spLocks noChangeShapeType="1"/>
            </p:cNvSpPr>
            <p:nvPr/>
          </p:nvSpPr>
          <p:spPr bwMode="auto">
            <a:xfrm>
              <a:off x="4882" y="1104"/>
              <a:ext cx="336" cy="288"/>
            </a:xfrm>
            <a:prstGeom prst="line">
              <a:avLst/>
            </a:prstGeom>
            <a:noFill/>
            <a:ln w="381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" name="Freeform 103"/>
            <p:cNvSpPr>
              <a:spLocks/>
            </p:cNvSpPr>
            <p:nvPr/>
          </p:nvSpPr>
          <p:spPr bwMode="auto">
            <a:xfrm>
              <a:off x="4886" y="1776"/>
              <a:ext cx="332" cy="327"/>
            </a:xfrm>
            <a:custGeom>
              <a:avLst/>
              <a:gdLst>
                <a:gd name="T0" fmla="*/ 332 w 332"/>
                <a:gd name="T1" fmla="*/ 0 h 327"/>
                <a:gd name="T2" fmla="*/ 0 w 332"/>
                <a:gd name="T3" fmla="*/ 327 h 327"/>
                <a:gd name="T4" fmla="*/ 0 60000 65536"/>
                <a:gd name="T5" fmla="*/ 0 60000 65536"/>
                <a:gd name="T6" fmla="*/ 0 w 332"/>
                <a:gd name="T7" fmla="*/ 0 h 327"/>
                <a:gd name="T8" fmla="*/ 332 w 332"/>
                <a:gd name="T9" fmla="*/ 327 h 327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32" h="327">
                  <a:moveTo>
                    <a:pt x="332" y="0"/>
                  </a:moveTo>
                  <a:lnTo>
                    <a:pt x="0" y="327"/>
                  </a:lnTo>
                </a:path>
              </a:pathLst>
            </a:custGeom>
            <a:noFill/>
            <a:ln w="3810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" name="Freeform 104"/>
            <p:cNvSpPr>
              <a:spLocks/>
            </p:cNvSpPr>
            <p:nvPr/>
          </p:nvSpPr>
          <p:spPr bwMode="auto">
            <a:xfrm>
              <a:off x="4886" y="861"/>
              <a:ext cx="677" cy="226"/>
            </a:xfrm>
            <a:custGeom>
              <a:avLst/>
              <a:gdLst>
                <a:gd name="T0" fmla="*/ 0 w 677"/>
                <a:gd name="T1" fmla="*/ 226 h 226"/>
                <a:gd name="T2" fmla="*/ 677 w 677"/>
                <a:gd name="T3" fmla="*/ 0 h 226"/>
                <a:gd name="T4" fmla="*/ 0 60000 65536"/>
                <a:gd name="T5" fmla="*/ 0 60000 65536"/>
                <a:gd name="T6" fmla="*/ 0 w 677"/>
                <a:gd name="T7" fmla="*/ 0 h 226"/>
                <a:gd name="T8" fmla="*/ 677 w 677"/>
                <a:gd name="T9" fmla="*/ 226 h 226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77" h="226">
                  <a:moveTo>
                    <a:pt x="0" y="226"/>
                  </a:moveTo>
                  <a:lnTo>
                    <a:pt x="677" y="0"/>
                  </a:lnTo>
                </a:path>
              </a:pathLst>
            </a:custGeom>
            <a:noFill/>
            <a:ln w="38100">
              <a:solidFill>
                <a:srgbClr val="00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Freeform 105"/>
            <p:cNvSpPr>
              <a:spLocks/>
            </p:cNvSpPr>
            <p:nvPr/>
          </p:nvSpPr>
          <p:spPr bwMode="auto">
            <a:xfrm>
              <a:off x="4900" y="2103"/>
              <a:ext cx="649" cy="229"/>
            </a:xfrm>
            <a:custGeom>
              <a:avLst/>
              <a:gdLst>
                <a:gd name="T0" fmla="*/ 0 w 649"/>
                <a:gd name="T1" fmla="*/ 0 h 229"/>
                <a:gd name="T2" fmla="*/ 649 w 649"/>
                <a:gd name="T3" fmla="*/ 229 h 229"/>
                <a:gd name="T4" fmla="*/ 0 60000 65536"/>
                <a:gd name="T5" fmla="*/ 0 60000 65536"/>
                <a:gd name="T6" fmla="*/ 0 w 649"/>
                <a:gd name="T7" fmla="*/ 0 h 229"/>
                <a:gd name="T8" fmla="*/ 649 w 649"/>
                <a:gd name="T9" fmla="*/ 229 h 229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49" h="229">
                  <a:moveTo>
                    <a:pt x="0" y="0"/>
                  </a:moveTo>
                  <a:lnTo>
                    <a:pt x="649" y="229"/>
                  </a:lnTo>
                </a:path>
              </a:pathLst>
            </a:custGeom>
            <a:noFill/>
            <a:ln w="38100">
              <a:solidFill>
                <a:srgbClr val="00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7" name="Freeform 106"/>
            <p:cNvSpPr>
              <a:spLocks/>
            </p:cNvSpPr>
            <p:nvPr/>
          </p:nvSpPr>
          <p:spPr bwMode="auto">
            <a:xfrm>
              <a:off x="4886" y="1101"/>
              <a:ext cx="1" cy="988"/>
            </a:xfrm>
            <a:custGeom>
              <a:avLst/>
              <a:gdLst>
                <a:gd name="T0" fmla="*/ 0 w 1"/>
                <a:gd name="T1" fmla="*/ 0 h 988"/>
                <a:gd name="T2" fmla="*/ 0 w 1"/>
                <a:gd name="T3" fmla="*/ 988 h 988"/>
                <a:gd name="T4" fmla="*/ 0 60000 65536"/>
                <a:gd name="T5" fmla="*/ 0 60000 65536"/>
                <a:gd name="T6" fmla="*/ 0 w 1"/>
                <a:gd name="T7" fmla="*/ 0 h 988"/>
                <a:gd name="T8" fmla="*/ 1 w 1"/>
                <a:gd name="T9" fmla="*/ 988 h 988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988">
                  <a:moveTo>
                    <a:pt x="0" y="0"/>
                  </a:moveTo>
                  <a:lnTo>
                    <a:pt x="0" y="98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Line 107"/>
            <p:cNvSpPr>
              <a:spLocks noChangeShapeType="1"/>
            </p:cNvSpPr>
            <p:nvPr/>
          </p:nvSpPr>
          <p:spPr bwMode="auto">
            <a:xfrm>
              <a:off x="5564" y="856"/>
              <a:ext cx="0" cy="14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Text Box 108"/>
            <p:cNvSpPr txBox="1">
              <a:spLocks noChangeArrowheads="1"/>
            </p:cNvSpPr>
            <p:nvPr/>
          </p:nvSpPr>
          <p:spPr bwMode="auto">
            <a:xfrm>
              <a:off x="4704" y="1920"/>
              <a:ext cx="2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10" name="Text Box 109"/>
            <p:cNvSpPr txBox="1">
              <a:spLocks noChangeArrowheads="1"/>
            </p:cNvSpPr>
            <p:nvPr/>
          </p:nvSpPr>
          <p:spPr bwMode="auto">
            <a:xfrm>
              <a:off x="5241" y="158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11" name="Text Box 110"/>
            <p:cNvSpPr txBox="1">
              <a:spLocks noChangeArrowheads="1"/>
            </p:cNvSpPr>
            <p:nvPr/>
          </p:nvSpPr>
          <p:spPr bwMode="auto">
            <a:xfrm>
              <a:off x="5481" y="2256"/>
              <a:ext cx="2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112" name="Text Box 111"/>
            <p:cNvSpPr txBox="1">
              <a:spLocks noChangeArrowheads="1"/>
            </p:cNvSpPr>
            <p:nvPr/>
          </p:nvSpPr>
          <p:spPr bwMode="auto">
            <a:xfrm>
              <a:off x="4704" y="908"/>
              <a:ext cx="26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a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113" name="Text Box 112"/>
            <p:cNvSpPr txBox="1">
              <a:spLocks noChangeArrowheads="1"/>
            </p:cNvSpPr>
            <p:nvPr/>
          </p:nvSpPr>
          <p:spPr bwMode="auto">
            <a:xfrm>
              <a:off x="5241" y="1340"/>
              <a:ext cx="2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b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114" name="Text Box 113"/>
            <p:cNvSpPr txBox="1">
              <a:spLocks noChangeArrowheads="1"/>
            </p:cNvSpPr>
            <p:nvPr/>
          </p:nvSpPr>
          <p:spPr bwMode="auto">
            <a:xfrm>
              <a:off x="5481" y="572"/>
              <a:ext cx="24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>
                  <a:latin typeface="Times New Roman" pitchFamily="18" charset="0"/>
                </a:rPr>
                <a:t>c</a:t>
              </a:r>
              <a:r>
                <a:rPr kumimoji="1" lang="en-US" altLang="zh-CN" sz="2400" b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115" name="Line 114"/>
            <p:cNvSpPr>
              <a:spLocks noChangeShapeType="1"/>
            </p:cNvSpPr>
            <p:nvPr/>
          </p:nvSpPr>
          <p:spPr bwMode="auto">
            <a:xfrm>
              <a:off x="4752" y="1584"/>
              <a:ext cx="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16" name="Freeform 115"/>
          <p:cNvSpPr>
            <a:spLocks/>
          </p:cNvSpPr>
          <p:nvPr/>
        </p:nvSpPr>
        <p:spPr bwMode="auto">
          <a:xfrm>
            <a:off x="8331200" y="2361530"/>
            <a:ext cx="547688" cy="842963"/>
          </a:xfrm>
          <a:custGeom>
            <a:avLst/>
            <a:gdLst>
              <a:gd name="T0" fmla="*/ 0 w 345"/>
              <a:gd name="T1" fmla="*/ 2147483647 h 531"/>
              <a:gd name="T2" fmla="*/ 2147483647 w 345"/>
              <a:gd name="T3" fmla="*/ 0 h 531"/>
              <a:gd name="T4" fmla="*/ 0 60000 65536"/>
              <a:gd name="T5" fmla="*/ 0 60000 65536"/>
              <a:gd name="T6" fmla="*/ 0 w 345"/>
              <a:gd name="T7" fmla="*/ 0 h 531"/>
              <a:gd name="T8" fmla="*/ 345 w 345"/>
              <a:gd name="T9" fmla="*/ 531 h 53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45" h="531">
                <a:moveTo>
                  <a:pt x="0" y="531"/>
                </a:moveTo>
                <a:lnTo>
                  <a:pt x="345" y="0"/>
                </a:lnTo>
              </a:path>
            </a:pathLst>
          </a:custGeom>
          <a:noFill/>
          <a:ln w="38100">
            <a:solidFill>
              <a:srgbClr val="80008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" name="Text Box 116"/>
          <p:cNvSpPr txBox="1">
            <a:spLocks noChangeArrowheads="1"/>
          </p:cNvSpPr>
          <p:nvPr/>
        </p:nvSpPr>
        <p:spPr bwMode="auto">
          <a:xfrm>
            <a:off x="7839075" y="5373216"/>
            <a:ext cx="1304925" cy="830997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kumimoji="1" lang="zh-CN" altLang="en-US" sz="2400" b="1" dirty="0" smtClean="0">
                <a:latin typeface="Times New Roman" pitchFamily="18" charset="0"/>
              </a:rPr>
              <a:t>任意平面图形</a:t>
            </a:r>
            <a:endParaRPr kumimoji="1" lang="zh-CN" altLang="en-US" sz="2400" b="1" dirty="0">
              <a:latin typeface="Times New Roman" pitchFamily="18" charset="0"/>
            </a:endParaRPr>
          </a:p>
        </p:txBody>
      </p:sp>
      <p:sp>
        <p:nvSpPr>
          <p:cNvPr id="118" name="动作按钮: 后退或前一项 117">
            <a:hlinkClick r:id="rId2" action="ppaction://hlinksldjump" highlightClick="1"/>
          </p:cNvPr>
          <p:cNvSpPr/>
          <p:nvPr/>
        </p:nvSpPr>
        <p:spPr>
          <a:xfrm>
            <a:off x="8244408" y="6309320"/>
            <a:ext cx="648072" cy="40466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1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5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utoUpdateAnimBg="0"/>
      <p:bldP spid="24" grpId="0" autoUpdateAnimBg="0"/>
      <p:bldP spid="25" grpId="0" animBg="1"/>
      <p:bldP spid="26" grpId="0" animBg="1"/>
      <p:bldP spid="44" grpId="0" autoUpdateAnimBg="0"/>
      <p:bldP spid="64" grpId="0" animBg="1"/>
      <p:bldP spid="65" grpId="0" animBg="1"/>
      <p:bldP spid="66" grpId="0" animBg="1"/>
      <p:bldP spid="73" grpId="0" autoUpdateAnimBg="0"/>
      <p:bldP spid="74" grpId="0" animBg="1"/>
      <p:bldP spid="94" grpId="0" autoUpdateAnimBg="0"/>
      <p:bldP spid="116" grpId="0" animBg="1"/>
      <p:bldP spid="117" grpId="0" autoUpdateAnimBg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pPr>
              <a:defRPr/>
            </a:pPr>
            <a:fld id="{F4072874-8DE4-4313-9275-2ADA73019753}" type="slidenum">
              <a:rPr lang="en-US" altLang="zh-CN" b="1"/>
              <a:pPr>
                <a:defRPr/>
              </a:pPr>
              <a:t>49</a:t>
            </a:fld>
            <a:endParaRPr lang="en-US" altLang="zh-CN" b="1"/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66688" y="177800"/>
            <a:ext cx="409919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200" b="1" dirty="0" smtClean="0">
                <a:latin typeface="隶书" pitchFamily="49" charset="-122"/>
              </a:rPr>
              <a:t>二、</a:t>
            </a:r>
            <a:r>
              <a:rPr lang="en-US" altLang="zh-CN" sz="3200" b="1" dirty="0" smtClean="0">
                <a:latin typeface="隶书" pitchFamily="49" charset="-122"/>
              </a:rPr>
              <a:t> </a:t>
            </a:r>
            <a:r>
              <a:rPr lang="zh-CN" altLang="en-US" sz="3200" b="1" dirty="0">
                <a:latin typeface="隶书" pitchFamily="49" charset="-122"/>
              </a:rPr>
              <a:t>平面的投影特性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95536" y="836712"/>
            <a:ext cx="57775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1</a:t>
            </a:r>
            <a:r>
              <a:rPr lang="zh-CN" altLang="en-US" sz="2800" b="1" dirty="0" smtClean="0"/>
              <a:t>）平面</a:t>
            </a:r>
            <a:r>
              <a:rPr lang="zh-CN" altLang="en-US" sz="2800" b="1" dirty="0"/>
              <a:t>对一个投影面的投影特性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1238250" y="4883150"/>
            <a:ext cx="185102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隶书" pitchFamily="49" charset="-122"/>
                <a:sym typeface="Symbol" pitchFamily="18" charset="2"/>
              </a:rPr>
              <a:t>平面</a:t>
            </a:r>
            <a:r>
              <a:rPr lang="en-US" altLang="zh-CN" sz="2800" b="1" dirty="0">
                <a:latin typeface="隶书" pitchFamily="49" charset="-122"/>
                <a:sym typeface="Symbol" pitchFamily="18" charset="2"/>
              </a:rPr>
              <a:t>//</a:t>
            </a:r>
            <a:r>
              <a:rPr lang="en-US" altLang="zh-CN" sz="2800" b="1" dirty="0">
                <a:latin typeface="隶书" pitchFamily="49" charset="-122"/>
              </a:rPr>
              <a:t>P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741738" y="4916488"/>
            <a:ext cx="132440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隶书" pitchFamily="49" charset="-122"/>
                <a:sym typeface="Symbol" pitchFamily="18" charset="2"/>
              </a:rPr>
              <a:t>平面</a:t>
            </a:r>
            <a:r>
              <a:rPr lang="en-US" altLang="zh-CN" sz="2800" b="1" dirty="0">
                <a:latin typeface="隶书" pitchFamily="49" charset="-122"/>
                <a:sym typeface="Symbol" pitchFamily="18" charset="2"/>
              </a:rPr>
              <a:t>P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138238" y="5353050"/>
            <a:ext cx="16273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隶书" pitchFamily="49" charset="-122"/>
              </a:rPr>
              <a:t>反映实形</a:t>
            </a: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1385888" y="5846763"/>
            <a:ext cx="126669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solidFill>
                  <a:srgbClr val="D60093"/>
                </a:solidFill>
                <a:latin typeface="隶书" pitchFamily="49" charset="-122"/>
              </a:rPr>
              <a:t>实形性</a:t>
            </a: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3400425" y="5337175"/>
            <a:ext cx="19880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隶书" pitchFamily="49" charset="-122"/>
              </a:rPr>
              <a:t>积聚成直线</a:t>
            </a:r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3563888" y="5733256"/>
            <a:ext cx="14991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FF9966"/>
                </a:solidFill>
                <a:latin typeface="隶书" pitchFamily="49" charset="-122"/>
              </a:rPr>
              <a:t> </a:t>
            </a:r>
            <a:r>
              <a:rPr lang="zh-CN" altLang="en-US" sz="2800" b="1" dirty="0">
                <a:solidFill>
                  <a:srgbClr val="D60093"/>
                </a:solidFill>
                <a:latin typeface="隶书" pitchFamily="49" charset="-122"/>
              </a:rPr>
              <a:t>积聚性</a:t>
            </a:r>
          </a:p>
        </p:txBody>
      </p: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6153150" y="5337175"/>
            <a:ext cx="16273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800" b="1" dirty="0">
                <a:latin typeface="隶书" pitchFamily="49" charset="-122"/>
              </a:rPr>
              <a:t>类似图形</a:t>
            </a: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228184" y="5733256"/>
            <a:ext cx="149912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3600" b="1" dirty="0">
                <a:solidFill>
                  <a:srgbClr val="FF9966"/>
                </a:solidFill>
                <a:latin typeface="隶书" pitchFamily="49" charset="-122"/>
              </a:rPr>
              <a:t> </a:t>
            </a:r>
            <a:r>
              <a:rPr lang="zh-CN" altLang="en-US" sz="2800" b="1" dirty="0">
                <a:solidFill>
                  <a:srgbClr val="D60093"/>
                </a:solidFill>
                <a:latin typeface="隶书" pitchFamily="49" charset="-122"/>
              </a:rPr>
              <a:t>类似性</a:t>
            </a:r>
          </a:p>
        </p:txBody>
      </p:sp>
      <p:grpSp>
        <p:nvGrpSpPr>
          <p:cNvPr id="14" name="Group 36"/>
          <p:cNvGrpSpPr>
            <a:grpSpLocks/>
          </p:cNvGrpSpPr>
          <p:nvPr/>
        </p:nvGrpSpPr>
        <p:grpSpPr bwMode="auto">
          <a:xfrm>
            <a:off x="701675" y="1812925"/>
            <a:ext cx="7550150" cy="2916238"/>
            <a:chOff x="442" y="1142"/>
            <a:chExt cx="4756" cy="1837"/>
          </a:xfrm>
        </p:grpSpPr>
        <p:sp>
          <p:nvSpPr>
            <p:cNvPr id="15" name="AutoShape 14"/>
            <p:cNvSpPr>
              <a:spLocks noChangeArrowheads="1"/>
            </p:cNvSpPr>
            <p:nvPr/>
          </p:nvSpPr>
          <p:spPr bwMode="auto">
            <a:xfrm>
              <a:off x="442" y="2059"/>
              <a:ext cx="4756" cy="880"/>
            </a:xfrm>
            <a:prstGeom prst="parallelogram">
              <a:avLst>
                <a:gd name="adj" fmla="val 123429"/>
              </a:avLst>
            </a:prstGeom>
            <a:solidFill>
              <a:srgbClr val="CCECFF"/>
            </a:solidFill>
            <a:ln w="38100">
              <a:solidFill>
                <a:srgbClr val="003300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 wrap="none" anchor="ctr"/>
            <a:lstStyle/>
            <a:p>
              <a:pPr>
                <a:defRPr/>
              </a:pPr>
              <a:endParaRPr lang="zh-CN" altLang="en-US" b="1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4057" y="1171"/>
              <a:ext cx="0" cy="1105"/>
            </a:xfrm>
            <a:prstGeom prst="line">
              <a:avLst/>
            </a:prstGeom>
            <a:noFill/>
            <a:ln w="12700">
              <a:solidFill>
                <a:srgbClr val="66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 flipV="1">
              <a:off x="2601" y="2553"/>
              <a:ext cx="799" cy="160"/>
            </a:xfrm>
            <a:prstGeom prst="line">
              <a:avLst/>
            </a:prstGeom>
            <a:noFill/>
            <a:ln w="57150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 flipV="1">
              <a:off x="1148" y="1694"/>
              <a:ext cx="0" cy="942"/>
            </a:xfrm>
            <a:prstGeom prst="line">
              <a:avLst/>
            </a:prstGeom>
            <a:noFill/>
            <a:ln w="12700">
              <a:solidFill>
                <a:srgbClr val="66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 flipV="1">
              <a:off x="2391" y="1475"/>
              <a:ext cx="0" cy="900"/>
            </a:xfrm>
            <a:prstGeom prst="line">
              <a:avLst/>
            </a:prstGeom>
            <a:noFill/>
            <a:ln w="12700">
              <a:solidFill>
                <a:srgbClr val="66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 flipV="1">
              <a:off x="1685" y="1266"/>
              <a:ext cx="0" cy="890"/>
            </a:xfrm>
            <a:prstGeom prst="line">
              <a:avLst/>
            </a:prstGeom>
            <a:noFill/>
            <a:ln w="12700">
              <a:solidFill>
                <a:srgbClr val="66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1127" y="1244"/>
              <a:ext cx="1265" cy="494"/>
            </a:xfrm>
            <a:custGeom>
              <a:avLst/>
              <a:gdLst>
                <a:gd name="T0" fmla="*/ 553 w 1265"/>
                <a:gd name="T1" fmla="*/ 0 h 494"/>
                <a:gd name="T2" fmla="*/ 0 w 1265"/>
                <a:gd name="T3" fmla="*/ 494 h 494"/>
                <a:gd name="T4" fmla="*/ 1265 w 1265"/>
                <a:gd name="T5" fmla="*/ 218 h 494"/>
                <a:gd name="T6" fmla="*/ 553 w 1265"/>
                <a:gd name="T7" fmla="*/ 0 h 4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5"/>
                <a:gd name="T13" fmla="*/ 0 h 494"/>
                <a:gd name="T14" fmla="*/ 1265 w 1265"/>
                <a:gd name="T15" fmla="*/ 494 h 4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5" h="494">
                  <a:moveTo>
                    <a:pt x="553" y="0"/>
                  </a:moveTo>
                  <a:lnTo>
                    <a:pt x="0" y="494"/>
                  </a:lnTo>
                  <a:lnTo>
                    <a:pt x="1265" y="218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  <a:ln w="28575" cmpd="sng">
              <a:solidFill>
                <a:srgbClr val="CCFF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1143" y="2155"/>
              <a:ext cx="1265" cy="494"/>
            </a:xfrm>
            <a:custGeom>
              <a:avLst/>
              <a:gdLst>
                <a:gd name="T0" fmla="*/ 553 w 1265"/>
                <a:gd name="T1" fmla="*/ 0 h 494"/>
                <a:gd name="T2" fmla="*/ 0 w 1265"/>
                <a:gd name="T3" fmla="*/ 494 h 494"/>
                <a:gd name="T4" fmla="*/ 1265 w 1265"/>
                <a:gd name="T5" fmla="*/ 218 h 494"/>
                <a:gd name="T6" fmla="*/ 553 w 1265"/>
                <a:gd name="T7" fmla="*/ 0 h 4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265"/>
                <a:gd name="T13" fmla="*/ 0 h 494"/>
                <a:gd name="T14" fmla="*/ 1265 w 1265"/>
                <a:gd name="T15" fmla="*/ 494 h 4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265" h="494">
                  <a:moveTo>
                    <a:pt x="553" y="0"/>
                  </a:moveTo>
                  <a:lnTo>
                    <a:pt x="0" y="494"/>
                  </a:lnTo>
                  <a:lnTo>
                    <a:pt x="1265" y="218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38100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2613" y="1986"/>
              <a:ext cx="0" cy="731"/>
            </a:xfrm>
            <a:prstGeom prst="line">
              <a:avLst/>
            </a:prstGeom>
            <a:noFill/>
            <a:ln w="12700">
              <a:solidFill>
                <a:srgbClr val="66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2850" y="1143"/>
              <a:ext cx="0" cy="1512"/>
            </a:xfrm>
            <a:prstGeom prst="line">
              <a:avLst/>
            </a:prstGeom>
            <a:noFill/>
            <a:ln w="12700">
              <a:solidFill>
                <a:srgbClr val="66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3384" y="1521"/>
              <a:ext cx="0" cy="1061"/>
            </a:xfrm>
            <a:prstGeom prst="line">
              <a:avLst/>
            </a:prstGeom>
            <a:noFill/>
            <a:ln w="12700">
              <a:solidFill>
                <a:srgbClr val="66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665" y="1186"/>
              <a:ext cx="1032" cy="582"/>
            </a:xfrm>
            <a:custGeom>
              <a:avLst/>
              <a:gdLst>
                <a:gd name="T0" fmla="*/ 392 w 1032"/>
                <a:gd name="T1" fmla="*/ 0 h 582"/>
                <a:gd name="T2" fmla="*/ 0 w 1032"/>
                <a:gd name="T3" fmla="*/ 582 h 582"/>
                <a:gd name="T4" fmla="*/ 1032 w 1032"/>
                <a:gd name="T5" fmla="*/ 465 h 582"/>
                <a:gd name="T6" fmla="*/ 392 w 1032"/>
                <a:gd name="T7" fmla="*/ 0 h 5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32"/>
                <a:gd name="T13" fmla="*/ 0 h 582"/>
                <a:gd name="T14" fmla="*/ 1032 w 1032"/>
                <a:gd name="T15" fmla="*/ 582 h 5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32" h="582">
                  <a:moveTo>
                    <a:pt x="392" y="0"/>
                  </a:moveTo>
                  <a:lnTo>
                    <a:pt x="0" y="582"/>
                  </a:lnTo>
                  <a:lnTo>
                    <a:pt x="1032" y="465"/>
                  </a:lnTo>
                  <a:lnTo>
                    <a:pt x="392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  <a:ln w="28575" cmpd="sng">
              <a:solidFill>
                <a:srgbClr val="CCFF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3665" y="1753"/>
              <a:ext cx="0" cy="822"/>
            </a:xfrm>
            <a:prstGeom prst="line">
              <a:avLst/>
            </a:prstGeom>
            <a:noFill/>
            <a:ln w="12700">
              <a:solidFill>
                <a:srgbClr val="66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4683" y="1651"/>
              <a:ext cx="0" cy="698"/>
            </a:xfrm>
            <a:prstGeom prst="line">
              <a:avLst/>
            </a:prstGeom>
            <a:noFill/>
            <a:ln w="12700">
              <a:solidFill>
                <a:srgbClr val="6666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672" y="2270"/>
              <a:ext cx="1011" cy="306"/>
            </a:xfrm>
            <a:custGeom>
              <a:avLst/>
              <a:gdLst>
                <a:gd name="T0" fmla="*/ 386 w 1011"/>
                <a:gd name="T1" fmla="*/ 0 h 306"/>
                <a:gd name="T2" fmla="*/ 0 w 1011"/>
                <a:gd name="T3" fmla="*/ 306 h 306"/>
                <a:gd name="T4" fmla="*/ 1011 w 1011"/>
                <a:gd name="T5" fmla="*/ 73 h 306"/>
                <a:gd name="T6" fmla="*/ 386 w 1011"/>
                <a:gd name="T7" fmla="*/ 0 h 30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011"/>
                <a:gd name="T13" fmla="*/ 0 h 306"/>
                <a:gd name="T14" fmla="*/ 1011 w 1011"/>
                <a:gd name="T15" fmla="*/ 306 h 30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011" h="306">
                  <a:moveTo>
                    <a:pt x="386" y="0"/>
                  </a:moveTo>
                  <a:lnTo>
                    <a:pt x="0" y="306"/>
                  </a:lnTo>
                  <a:lnTo>
                    <a:pt x="1011" y="73"/>
                  </a:lnTo>
                  <a:lnTo>
                    <a:pt x="386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38100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0" name="Text Box 29"/>
            <p:cNvSpPr txBox="1">
              <a:spLocks noChangeArrowheads="1"/>
            </p:cNvSpPr>
            <p:nvPr/>
          </p:nvSpPr>
          <p:spPr bwMode="auto">
            <a:xfrm>
              <a:off x="3927" y="2611"/>
              <a:ext cx="254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3200" b="1" dirty="0">
                  <a:solidFill>
                    <a:srgbClr val="333399"/>
                  </a:solidFill>
                  <a:ea typeface="宋体" pitchFamily="2" charset="-122"/>
                </a:rPr>
                <a:t>P</a:t>
              </a: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2604" y="1142"/>
              <a:ext cx="785" cy="858"/>
            </a:xfrm>
            <a:custGeom>
              <a:avLst/>
              <a:gdLst>
                <a:gd name="T0" fmla="*/ 247 w 785"/>
                <a:gd name="T1" fmla="*/ 0 h 858"/>
                <a:gd name="T2" fmla="*/ 0 w 785"/>
                <a:gd name="T3" fmla="*/ 858 h 858"/>
                <a:gd name="T4" fmla="*/ 785 w 785"/>
                <a:gd name="T5" fmla="*/ 393 h 858"/>
                <a:gd name="T6" fmla="*/ 247 w 785"/>
                <a:gd name="T7" fmla="*/ 0 h 8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85"/>
                <a:gd name="T13" fmla="*/ 0 h 858"/>
                <a:gd name="T14" fmla="*/ 785 w 785"/>
                <a:gd name="T15" fmla="*/ 858 h 8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85" h="858">
                  <a:moveTo>
                    <a:pt x="247" y="0"/>
                  </a:moveTo>
                  <a:lnTo>
                    <a:pt x="0" y="858"/>
                  </a:lnTo>
                  <a:lnTo>
                    <a:pt x="785" y="393"/>
                  </a:lnTo>
                  <a:lnTo>
                    <a:pt x="247" y="0"/>
                  </a:lnTo>
                  <a:close/>
                </a:path>
              </a:pathLst>
            </a:custGeom>
            <a:solidFill>
              <a:srgbClr val="0070C0">
                <a:alpha val="50000"/>
              </a:srgbClr>
            </a:solidFill>
            <a:ln w="28575" cmpd="sng">
              <a:solidFill>
                <a:srgbClr val="CCFF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6228185" y="4941168"/>
            <a:ext cx="1185863" cy="523875"/>
            <a:chOff x="4389" y="286"/>
            <a:chExt cx="747" cy="330"/>
          </a:xfrm>
        </p:grpSpPr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4389" y="286"/>
              <a:ext cx="571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800" b="1" dirty="0" smtClean="0">
                  <a:latin typeface="隶书" pitchFamily="49" charset="-122"/>
                  <a:sym typeface="Symbol" pitchFamily="18" charset="2"/>
                </a:rPr>
                <a:t>平面</a:t>
              </a:r>
              <a:endParaRPr lang="en-US" altLang="zh-CN" sz="2800" dirty="0">
                <a:latin typeface="隶书" pitchFamily="49" charset="-122"/>
                <a:sym typeface="Symbol" pitchFamily="18" charset="2"/>
              </a:endParaRPr>
            </a:p>
          </p:txBody>
        </p:sp>
        <p:grpSp>
          <p:nvGrpSpPr>
            <p:cNvPr id="34" name="Group 33"/>
            <p:cNvGrpSpPr>
              <a:grpSpLocks/>
            </p:cNvGrpSpPr>
            <p:nvPr/>
          </p:nvGrpSpPr>
          <p:grpSpPr bwMode="auto">
            <a:xfrm>
              <a:off x="4932" y="377"/>
              <a:ext cx="204" cy="137"/>
              <a:chOff x="5111" y="156"/>
              <a:chExt cx="216" cy="145"/>
            </a:xfrm>
          </p:grpSpPr>
          <p:sp>
            <p:nvSpPr>
              <p:cNvPr id="35" name="Line 34"/>
              <p:cNvSpPr>
                <a:spLocks noChangeShapeType="1"/>
              </p:cNvSpPr>
              <p:nvPr/>
            </p:nvSpPr>
            <p:spPr bwMode="auto">
              <a:xfrm flipH="1">
                <a:off x="5112" y="156"/>
                <a:ext cx="131" cy="14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36" name="Line 35"/>
              <p:cNvSpPr>
                <a:spLocks noChangeShapeType="1"/>
              </p:cNvSpPr>
              <p:nvPr/>
            </p:nvSpPr>
            <p:spPr bwMode="auto">
              <a:xfrm>
                <a:off x="5111" y="300"/>
                <a:ext cx="216" cy="0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</p:grpSp>
      <p:sp>
        <p:nvSpPr>
          <p:cNvPr id="72" name="矩形 71"/>
          <p:cNvSpPr/>
          <p:nvPr/>
        </p:nvSpPr>
        <p:spPr>
          <a:xfrm>
            <a:off x="7380312" y="4922004"/>
            <a:ext cx="36580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b="1" dirty="0" smtClean="0">
                <a:latin typeface="隶书" pitchFamily="49" charset="-122"/>
                <a:sym typeface="Symbol" pitchFamily="18" charset="2"/>
              </a:rPr>
              <a:t>P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 advAuto="0"/>
      <p:bldP spid="4" grpId="0" autoUpdateAnimBg="0"/>
      <p:bldP spid="6" grpId="0" build="p" autoUpdateAnimBg="0"/>
      <p:bldP spid="7" grpId="0" build="p" autoUpdateAnimBg="0"/>
      <p:bldP spid="8" grpId="0" build="p" autoUpdateAnimBg="0"/>
      <p:bldP spid="9" grpId="0" autoUpdateAnimBg="0"/>
      <p:bldP spid="10" grpId="0" build="p" autoUpdateAnimBg="0"/>
      <p:bldP spid="11" grpId="0" autoUpdateAnimBg="0"/>
      <p:bldP spid="12" grpId="0" build="p" autoUpdateAnimBg="0"/>
      <p:bldP spid="13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2195736" y="620688"/>
            <a:ext cx="4292600" cy="48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kumimoji="1" lang="en-US" altLang="zh-CN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1. </a:t>
            </a:r>
            <a:r>
              <a:rPr kumimoji="1" lang="zh-CN" altLang="en-US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中心投影法</a:t>
            </a:r>
          </a:p>
        </p:txBody>
      </p:sp>
      <p:sp>
        <p:nvSpPr>
          <p:cNvPr id="21" name="Freeform 28"/>
          <p:cNvSpPr>
            <a:spLocks/>
          </p:cNvSpPr>
          <p:nvPr/>
        </p:nvSpPr>
        <p:spPr bwMode="auto">
          <a:xfrm>
            <a:off x="1029370" y="4415880"/>
            <a:ext cx="6969125" cy="20526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72" y="1361"/>
              </a:cxn>
              <a:cxn ang="0">
                <a:pos x="4634" y="1364"/>
              </a:cxn>
              <a:cxn ang="0">
                <a:pos x="3264" y="5"/>
              </a:cxn>
              <a:cxn ang="0">
                <a:pos x="0" y="0"/>
              </a:cxn>
              <a:cxn ang="0">
                <a:pos x="0" y="0"/>
              </a:cxn>
            </a:cxnLst>
            <a:rect l="0" t="0" r="r" b="b"/>
            <a:pathLst>
              <a:path w="4634" h="1364">
                <a:moveTo>
                  <a:pt x="0" y="0"/>
                </a:moveTo>
                <a:lnTo>
                  <a:pt x="1272" y="1361"/>
                </a:lnTo>
                <a:lnTo>
                  <a:pt x="4634" y="1364"/>
                </a:lnTo>
                <a:lnTo>
                  <a:pt x="3264" y="5"/>
                </a:lnTo>
                <a:lnTo>
                  <a:pt x="0" y="0"/>
                </a:lnTo>
                <a:lnTo>
                  <a:pt x="0" y="0"/>
                </a:lnTo>
              </a:path>
            </a:pathLst>
          </a:custGeom>
          <a:solidFill>
            <a:schemeClr val="accent1"/>
          </a:solidFill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22" name="Group 29"/>
          <p:cNvGrpSpPr>
            <a:grpSpLocks/>
          </p:cNvGrpSpPr>
          <p:nvPr/>
        </p:nvGrpSpPr>
        <p:grpSpPr bwMode="auto">
          <a:xfrm>
            <a:off x="2051720" y="1556792"/>
            <a:ext cx="4295775" cy="4487863"/>
            <a:chOff x="1256" y="506"/>
            <a:chExt cx="2856" cy="2983"/>
          </a:xfrm>
        </p:grpSpPr>
        <p:sp>
          <p:nvSpPr>
            <p:cNvPr id="23" name="Freeform 30"/>
            <p:cNvSpPr>
              <a:spLocks/>
            </p:cNvSpPr>
            <p:nvPr/>
          </p:nvSpPr>
          <p:spPr bwMode="auto">
            <a:xfrm>
              <a:off x="1256" y="506"/>
              <a:ext cx="1446" cy="1983"/>
            </a:xfrm>
            <a:custGeom>
              <a:avLst/>
              <a:gdLst/>
              <a:ahLst/>
              <a:cxnLst>
                <a:cxn ang="0">
                  <a:pos x="8017" y="0"/>
                </a:cxn>
                <a:cxn ang="0">
                  <a:pos x="0" y="10992"/>
                </a:cxn>
                <a:cxn ang="0">
                  <a:pos x="1" y="10992"/>
                </a:cxn>
              </a:cxnLst>
              <a:rect l="0" t="0" r="r" b="b"/>
              <a:pathLst>
                <a:path w="8017" h="10992">
                  <a:moveTo>
                    <a:pt x="8017" y="0"/>
                  </a:moveTo>
                  <a:lnTo>
                    <a:pt x="0" y="10992"/>
                  </a:lnTo>
                  <a:lnTo>
                    <a:pt x="1" y="10992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31"/>
            <p:cNvSpPr>
              <a:spLocks/>
            </p:cNvSpPr>
            <p:nvPr/>
          </p:nvSpPr>
          <p:spPr bwMode="auto">
            <a:xfrm>
              <a:off x="2283" y="506"/>
              <a:ext cx="419" cy="2983"/>
            </a:xfrm>
            <a:custGeom>
              <a:avLst/>
              <a:gdLst/>
              <a:ahLst/>
              <a:cxnLst>
                <a:cxn ang="0">
                  <a:pos x="2319" y="0"/>
                </a:cxn>
                <a:cxn ang="0">
                  <a:pos x="0" y="16539"/>
                </a:cxn>
                <a:cxn ang="0">
                  <a:pos x="1" y="16539"/>
                </a:cxn>
              </a:cxnLst>
              <a:rect l="0" t="0" r="r" b="b"/>
              <a:pathLst>
                <a:path w="2319" h="16539">
                  <a:moveTo>
                    <a:pt x="2319" y="0"/>
                  </a:moveTo>
                  <a:lnTo>
                    <a:pt x="0" y="16539"/>
                  </a:lnTo>
                  <a:lnTo>
                    <a:pt x="1" y="16539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2"/>
            <p:cNvSpPr>
              <a:spLocks/>
            </p:cNvSpPr>
            <p:nvPr/>
          </p:nvSpPr>
          <p:spPr bwMode="auto">
            <a:xfrm>
              <a:off x="2702" y="506"/>
              <a:ext cx="1410" cy="293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7816" y="16287"/>
                </a:cxn>
                <a:cxn ang="0">
                  <a:pos x="7817" y="16287"/>
                </a:cxn>
              </a:cxnLst>
              <a:rect l="0" t="0" r="r" b="b"/>
              <a:pathLst>
                <a:path w="7817" h="16287">
                  <a:moveTo>
                    <a:pt x="0" y="0"/>
                  </a:moveTo>
                  <a:lnTo>
                    <a:pt x="7816" y="16287"/>
                  </a:lnTo>
                  <a:lnTo>
                    <a:pt x="7817" y="16287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3"/>
            <p:cNvSpPr>
              <a:spLocks/>
            </p:cNvSpPr>
            <p:nvPr/>
          </p:nvSpPr>
          <p:spPr bwMode="auto">
            <a:xfrm>
              <a:off x="2702" y="506"/>
              <a:ext cx="708" cy="284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925" y="15756"/>
                </a:cxn>
                <a:cxn ang="0">
                  <a:pos x="3926" y="15756"/>
                </a:cxn>
              </a:cxnLst>
              <a:rect l="0" t="0" r="r" b="b"/>
              <a:pathLst>
                <a:path w="3926" h="15756">
                  <a:moveTo>
                    <a:pt x="0" y="0"/>
                  </a:moveTo>
                  <a:lnTo>
                    <a:pt x="3925" y="15756"/>
                  </a:lnTo>
                  <a:lnTo>
                    <a:pt x="3926" y="15756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34"/>
            <p:cNvSpPr>
              <a:spLocks/>
            </p:cNvSpPr>
            <p:nvPr/>
          </p:nvSpPr>
          <p:spPr bwMode="auto">
            <a:xfrm>
              <a:off x="2339" y="506"/>
              <a:ext cx="363" cy="2868"/>
            </a:xfrm>
            <a:custGeom>
              <a:avLst/>
              <a:gdLst/>
              <a:ahLst/>
              <a:cxnLst>
                <a:cxn ang="0">
                  <a:pos x="2008" y="0"/>
                </a:cxn>
                <a:cxn ang="0">
                  <a:pos x="0" y="15904"/>
                </a:cxn>
                <a:cxn ang="0">
                  <a:pos x="1" y="15904"/>
                </a:cxn>
              </a:cxnLst>
              <a:rect l="0" t="0" r="r" b="b"/>
              <a:pathLst>
                <a:path w="2008" h="15904">
                  <a:moveTo>
                    <a:pt x="2008" y="0"/>
                  </a:moveTo>
                  <a:lnTo>
                    <a:pt x="0" y="15904"/>
                  </a:lnTo>
                  <a:lnTo>
                    <a:pt x="1" y="15904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5"/>
            <p:cNvSpPr>
              <a:spLocks/>
            </p:cNvSpPr>
            <p:nvPr/>
          </p:nvSpPr>
          <p:spPr bwMode="auto">
            <a:xfrm>
              <a:off x="1738" y="506"/>
              <a:ext cx="964" cy="2283"/>
            </a:xfrm>
            <a:custGeom>
              <a:avLst/>
              <a:gdLst/>
              <a:ahLst/>
              <a:cxnLst>
                <a:cxn ang="0">
                  <a:pos x="5344" y="0"/>
                </a:cxn>
                <a:cxn ang="0">
                  <a:pos x="0" y="12657"/>
                </a:cxn>
                <a:cxn ang="0">
                  <a:pos x="1" y="12657"/>
                </a:cxn>
              </a:cxnLst>
              <a:rect l="0" t="0" r="r" b="b"/>
              <a:pathLst>
                <a:path w="5344" h="12657">
                  <a:moveTo>
                    <a:pt x="5344" y="0"/>
                  </a:moveTo>
                  <a:lnTo>
                    <a:pt x="0" y="12657"/>
                  </a:lnTo>
                  <a:lnTo>
                    <a:pt x="1" y="12657"/>
                  </a:lnTo>
                </a:path>
              </a:pathLst>
            </a:custGeom>
            <a:noFill/>
            <a:ln w="19050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9" name="Group 36"/>
          <p:cNvGrpSpPr>
            <a:grpSpLocks/>
          </p:cNvGrpSpPr>
          <p:nvPr/>
        </p:nvGrpSpPr>
        <p:grpSpPr bwMode="auto">
          <a:xfrm>
            <a:off x="3056608" y="3161755"/>
            <a:ext cx="2311400" cy="838200"/>
            <a:chOff x="2222" y="1751"/>
            <a:chExt cx="1065" cy="386"/>
          </a:xfrm>
        </p:grpSpPr>
        <p:sp>
          <p:nvSpPr>
            <p:cNvPr id="30" name="Freeform 37"/>
            <p:cNvSpPr>
              <a:spLocks/>
            </p:cNvSpPr>
            <p:nvPr/>
          </p:nvSpPr>
          <p:spPr bwMode="auto">
            <a:xfrm>
              <a:off x="2222" y="1751"/>
              <a:ext cx="397" cy="386"/>
            </a:xfrm>
            <a:custGeom>
              <a:avLst/>
              <a:gdLst/>
              <a:ahLst/>
              <a:cxnLst>
                <a:cxn ang="0">
                  <a:pos x="3177" y="3091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3177" h="3091">
                  <a:moveTo>
                    <a:pt x="3177" y="3091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8"/>
            <p:cNvSpPr>
              <a:spLocks/>
            </p:cNvSpPr>
            <p:nvPr/>
          </p:nvSpPr>
          <p:spPr bwMode="auto">
            <a:xfrm>
              <a:off x="2222" y="1751"/>
              <a:ext cx="1065" cy="3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521" y="2848"/>
                </a:cxn>
                <a:cxn ang="0">
                  <a:pos x="8522" y="2848"/>
                </a:cxn>
              </a:cxnLst>
              <a:rect l="0" t="0" r="r" b="b"/>
              <a:pathLst>
                <a:path w="8522" h="2848">
                  <a:moveTo>
                    <a:pt x="0" y="0"/>
                  </a:moveTo>
                  <a:lnTo>
                    <a:pt x="8521" y="2848"/>
                  </a:lnTo>
                  <a:lnTo>
                    <a:pt x="8522" y="2848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9"/>
            <p:cNvSpPr>
              <a:spLocks/>
            </p:cNvSpPr>
            <p:nvPr/>
          </p:nvSpPr>
          <p:spPr bwMode="auto">
            <a:xfrm>
              <a:off x="2605" y="2107"/>
              <a:ext cx="682" cy="17"/>
            </a:xfrm>
            <a:custGeom>
              <a:avLst/>
              <a:gdLst/>
              <a:ahLst/>
              <a:cxnLst>
                <a:cxn ang="0">
                  <a:pos x="5455" y="0"/>
                </a:cxn>
                <a:cxn ang="0">
                  <a:pos x="0" y="136"/>
                </a:cxn>
                <a:cxn ang="0">
                  <a:pos x="1" y="136"/>
                </a:cxn>
              </a:cxnLst>
              <a:rect l="0" t="0" r="r" b="b"/>
              <a:pathLst>
                <a:path w="5455" h="136">
                  <a:moveTo>
                    <a:pt x="5455" y="0"/>
                  </a:moveTo>
                  <a:lnTo>
                    <a:pt x="0" y="136"/>
                  </a:lnTo>
                  <a:lnTo>
                    <a:pt x="1" y="136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40"/>
            <p:cNvSpPr>
              <a:spLocks/>
            </p:cNvSpPr>
            <p:nvPr/>
          </p:nvSpPr>
          <p:spPr bwMode="auto">
            <a:xfrm>
              <a:off x="2403" y="1860"/>
              <a:ext cx="223" cy="218"/>
            </a:xfrm>
            <a:custGeom>
              <a:avLst/>
              <a:gdLst/>
              <a:ahLst/>
              <a:cxnLst>
                <a:cxn ang="0">
                  <a:pos x="1788" y="1742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788" h="1742">
                  <a:moveTo>
                    <a:pt x="1788" y="174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41"/>
            <p:cNvSpPr>
              <a:spLocks/>
            </p:cNvSpPr>
            <p:nvPr/>
          </p:nvSpPr>
          <p:spPr bwMode="auto">
            <a:xfrm>
              <a:off x="2403" y="1860"/>
              <a:ext cx="622" cy="20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972" y="1662"/>
                </a:cxn>
                <a:cxn ang="0">
                  <a:pos x="4973" y="1662"/>
                </a:cxn>
              </a:cxnLst>
              <a:rect l="0" t="0" r="r" b="b"/>
              <a:pathLst>
                <a:path w="4973" h="1662">
                  <a:moveTo>
                    <a:pt x="0" y="0"/>
                  </a:moveTo>
                  <a:lnTo>
                    <a:pt x="4972" y="1662"/>
                  </a:lnTo>
                  <a:lnTo>
                    <a:pt x="4973" y="1662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42"/>
            <p:cNvSpPr>
              <a:spLocks/>
            </p:cNvSpPr>
            <p:nvPr/>
          </p:nvSpPr>
          <p:spPr bwMode="auto">
            <a:xfrm>
              <a:off x="2626" y="2068"/>
              <a:ext cx="398" cy="10"/>
            </a:xfrm>
            <a:custGeom>
              <a:avLst/>
              <a:gdLst/>
              <a:ahLst/>
              <a:cxnLst>
                <a:cxn ang="0">
                  <a:pos x="3184" y="0"/>
                </a:cxn>
                <a:cxn ang="0">
                  <a:pos x="0" y="80"/>
                </a:cxn>
                <a:cxn ang="0">
                  <a:pos x="2" y="80"/>
                </a:cxn>
              </a:cxnLst>
              <a:rect l="0" t="0" r="r" b="b"/>
              <a:pathLst>
                <a:path w="3184" h="80">
                  <a:moveTo>
                    <a:pt x="3184" y="0"/>
                  </a:moveTo>
                  <a:lnTo>
                    <a:pt x="0" y="80"/>
                  </a:lnTo>
                  <a:lnTo>
                    <a:pt x="2" y="8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Group 43"/>
          <p:cNvGrpSpPr>
            <a:grpSpLocks/>
          </p:cNvGrpSpPr>
          <p:nvPr/>
        </p:nvGrpSpPr>
        <p:grpSpPr bwMode="auto">
          <a:xfrm>
            <a:off x="2051720" y="4539705"/>
            <a:ext cx="4295775" cy="1504950"/>
            <a:chOff x="1759" y="2386"/>
            <a:chExt cx="1979" cy="693"/>
          </a:xfrm>
        </p:grpSpPr>
        <p:sp>
          <p:nvSpPr>
            <p:cNvPr id="37" name="Freeform 44"/>
            <p:cNvSpPr>
              <a:spLocks/>
            </p:cNvSpPr>
            <p:nvPr/>
          </p:nvSpPr>
          <p:spPr bwMode="auto">
            <a:xfrm>
              <a:off x="1759" y="2386"/>
              <a:ext cx="1979" cy="6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833" y="5295"/>
                </a:cxn>
                <a:cxn ang="0">
                  <a:pos x="15834" y="5295"/>
                </a:cxn>
              </a:cxnLst>
              <a:rect l="0" t="0" r="r" b="b"/>
              <a:pathLst>
                <a:path w="15834" h="5295">
                  <a:moveTo>
                    <a:pt x="0" y="0"/>
                  </a:moveTo>
                  <a:lnTo>
                    <a:pt x="15833" y="5295"/>
                  </a:lnTo>
                  <a:lnTo>
                    <a:pt x="15834" y="5295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45"/>
            <p:cNvSpPr>
              <a:spLocks/>
            </p:cNvSpPr>
            <p:nvPr/>
          </p:nvSpPr>
          <p:spPr bwMode="auto">
            <a:xfrm>
              <a:off x="1759" y="2386"/>
              <a:ext cx="712" cy="693"/>
            </a:xfrm>
            <a:custGeom>
              <a:avLst/>
              <a:gdLst/>
              <a:ahLst/>
              <a:cxnLst>
                <a:cxn ang="0">
                  <a:pos x="5698" y="5547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5698" h="5547">
                  <a:moveTo>
                    <a:pt x="5698" y="5547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46"/>
            <p:cNvSpPr>
              <a:spLocks/>
            </p:cNvSpPr>
            <p:nvPr/>
          </p:nvSpPr>
          <p:spPr bwMode="auto">
            <a:xfrm>
              <a:off x="2093" y="2594"/>
              <a:ext cx="417" cy="405"/>
            </a:xfrm>
            <a:custGeom>
              <a:avLst/>
              <a:gdLst/>
              <a:ahLst/>
              <a:cxnLst>
                <a:cxn ang="0">
                  <a:pos x="3336" y="3247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3336" h="3247">
                  <a:moveTo>
                    <a:pt x="3336" y="3247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47"/>
            <p:cNvSpPr>
              <a:spLocks/>
            </p:cNvSpPr>
            <p:nvPr/>
          </p:nvSpPr>
          <p:spPr bwMode="auto">
            <a:xfrm>
              <a:off x="2093" y="2594"/>
              <a:ext cx="1159" cy="387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9269" y="3099"/>
                </a:cxn>
                <a:cxn ang="0">
                  <a:pos x="9270" y="3099"/>
                </a:cxn>
              </a:cxnLst>
              <a:rect l="0" t="0" r="r" b="b"/>
              <a:pathLst>
                <a:path w="9270" h="3099">
                  <a:moveTo>
                    <a:pt x="0" y="0"/>
                  </a:moveTo>
                  <a:lnTo>
                    <a:pt x="9269" y="3099"/>
                  </a:lnTo>
                  <a:lnTo>
                    <a:pt x="9270" y="3099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48"/>
            <p:cNvSpPr>
              <a:spLocks/>
            </p:cNvSpPr>
            <p:nvPr/>
          </p:nvSpPr>
          <p:spPr bwMode="auto">
            <a:xfrm>
              <a:off x="2510" y="2981"/>
              <a:ext cx="742" cy="18"/>
            </a:xfrm>
            <a:custGeom>
              <a:avLst/>
              <a:gdLst/>
              <a:ahLst/>
              <a:cxnLst>
                <a:cxn ang="0">
                  <a:pos x="5933" y="0"/>
                </a:cxn>
                <a:cxn ang="0">
                  <a:pos x="0" y="148"/>
                </a:cxn>
                <a:cxn ang="0">
                  <a:pos x="1" y="148"/>
                </a:cxn>
              </a:cxnLst>
              <a:rect l="0" t="0" r="r" b="b"/>
              <a:pathLst>
                <a:path w="5933" h="148">
                  <a:moveTo>
                    <a:pt x="5933" y="0"/>
                  </a:moveTo>
                  <a:lnTo>
                    <a:pt x="0" y="148"/>
                  </a:lnTo>
                  <a:lnTo>
                    <a:pt x="1" y="148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49"/>
            <p:cNvSpPr>
              <a:spLocks/>
            </p:cNvSpPr>
            <p:nvPr/>
          </p:nvSpPr>
          <p:spPr bwMode="auto">
            <a:xfrm>
              <a:off x="2471" y="3047"/>
              <a:ext cx="1267" cy="32"/>
            </a:xfrm>
            <a:custGeom>
              <a:avLst/>
              <a:gdLst/>
              <a:ahLst/>
              <a:cxnLst>
                <a:cxn ang="0">
                  <a:pos x="0" y="252"/>
                </a:cxn>
                <a:cxn ang="0">
                  <a:pos x="10135" y="0"/>
                </a:cxn>
                <a:cxn ang="0">
                  <a:pos x="10136" y="0"/>
                </a:cxn>
              </a:cxnLst>
              <a:rect l="0" t="0" r="r" b="b"/>
              <a:pathLst>
                <a:path w="10136" h="252">
                  <a:moveTo>
                    <a:pt x="0" y="252"/>
                  </a:moveTo>
                  <a:lnTo>
                    <a:pt x="10135" y="0"/>
                  </a:lnTo>
                  <a:lnTo>
                    <a:pt x="10136" y="0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" name="Text Box 50"/>
          <p:cNvSpPr txBox="1">
            <a:spLocks noChangeArrowheads="1"/>
          </p:cNvSpPr>
          <p:nvPr/>
        </p:nvSpPr>
        <p:spPr bwMode="auto">
          <a:xfrm>
            <a:off x="6731670" y="5881142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H</a:t>
            </a:r>
          </a:p>
        </p:txBody>
      </p:sp>
      <p:sp>
        <p:nvSpPr>
          <p:cNvPr id="44" name="Text Box 51"/>
          <p:cNvSpPr txBox="1">
            <a:spLocks noChangeArrowheads="1"/>
          </p:cNvSpPr>
          <p:nvPr/>
        </p:nvSpPr>
        <p:spPr bwMode="auto">
          <a:xfrm>
            <a:off x="4401220" y="1385342"/>
            <a:ext cx="666750" cy="457200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>
                <a:latin typeface="Times New Roman" pitchFamily="18" charset="0"/>
              </a:rPr>
              <a:t>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630610" y="5422032"/>
            <a:ext cx="3181350" cy="990600"/>
          </a:xfrm>
          <a:prstGeom prst="rightArrow">
            <a:avLst>
              <a:gd name="adj1" fmla="val 50000"/>
              <a:gd name="adj2" fmla="val 71308"/>
            </a:avLst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" name="AutoShape 3"/>
          <p:cNvSpPr>
            <a:spLocks noChangeArrowheads="1"/>
          </p:cNvSpPr>
          <p:nvPr/>
        </p:nvSpPr>
        <p:spPr bwMode="auto">
          <a:xfrm>
            <a:off x="611560" y="3669432"/>
            <a:ext cx="3352800" cy="167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AutoShape 4"/>
          <p:cNvSpPr>
            <a:spLocks noChangeArrowheads="1"/>
          </p:cNvSpPr>
          <p:nvPr/>
        </p:nvSpPr>
        <p:spPr bwMode="auto">
          <a:xfrm>
            <a:off x="611560" y="1916832"/>
            <a:ext cx="3352800" cy="167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00FFCC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152400" y="211465"/>
            <a:ext cx="649729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>
              <a:defRPr/>
            </a:pPr>
            <a:r>
              <a:rPr kumimoji="1" lang="zh-CN" altLang="en-US" sz="2800" b="1" dirty="0" smtClean="0">
                <a:latin typeface="宋体" charset="-122"/>
              </a:rPr>
              <a:t>（</a:t>
            </a:r>
            <a:r>
              <a:rPr kumimoji="1" lang="en-US" altLang="zh-CN" sz="2800" b="1" dirty="0" smtClean="0">
                <a:latin typeface="宋体" charset="-122"/>
              </a:rPr>
              <a:t>2</a:t>
            </a:r>
            <a:r>
              <a:rPr kumimoji="1" lang="zh-CN" altLang="en-US" sz="2800" b="1" dirty="0" smtClean="0">
                <a:latin typeface="宋体" charset="-122"/>
              </a:rPr>
              <a:t>）平面</a:t>
            </a:r>
            <a:r>
              <a:rPr kumimoji="1" lang="zh-CN" altLang="en-US" sz="2800" b="1" dirty="0">
                <a:latin typeface="宋体" charset="-122"/>
              </a:rPr>
              <a:t>在三投影面体系中的投影特性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683568" y="980728"/>
            <a:ext cx="74485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平面对于三投影面的位置可分为三类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2" charset="-122"/>
                <a:ea typeface="黑体" pitchFamily="2" charset="-122"/>
              </a:rPr>
              <a:t>：</a:t>
            </a: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989760" y="2450232"/>
            <a:ext cx="264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/>
            <a:r>
              <a:rPr kumimoji="1" lang="zh-CN" altLang="en-US" sz="3200" b="1">
                <a:latin typeface="Times New Roman" pitchFamily="18" charset="0"/>
              </a:rPr>
              <a:t>投影面垂直面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3888160" y="4248870"/>
            <a:ext cx="27432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</a:rPr>
              <a:t> </a:t>
            </a:r>
            <a:r>
              <a:rPr kumimoji="1" lang="zh-CN" altLang="en-US" sz="3200" b="1">
                <a:latin typeface="Times New Roman" pitchFamily="18" charset="0"/>
              </a:rPr>
              <a:t>投影面平行面</a:t>
            </a:r>
          </a:p>
        </p:txBody>
      </p:sp>
      <p:sp>
        <p:nvSpPr>
          <p:cNvPr id="9" name="Text Box 9"/>
          <p:cNvSpPr txBox="1">
            <a:spLocks noChangeArrowheads="1"/>
          </p:cNvSpPr>
          <p:nvPr/>
        </p:nvSpPr>
        <p:spPr bwMode="auto">
          <a:xfrm>
            <a:off x="3964360" y="5650632"/>
            <a:ext cx="26416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zh-CN" altLang="en-US" sz="3200" b="1">
                <a:latin typeface="Times New Roman" pitchFamily="18" charset="0"/>
              </a:rPr>
              <a:t>一般位置平面</a:t>
            </a:r>
          </a:p>
        </p:txBody>
      </p:sp>
      <p:grpSp>
        <p:nvGrpSpPr>
          <p:cNvPr id="10" name="Group 10"/>
          <p:cNvGrpSpPr>
            <a:grpSpLocks/>
          </p:cNvGrpSpPr>
          <p:nvPr/>
        </p:nvGrpSpPr>
        <p:grpSpPr bwMode="auto">
          <a:xfrm>
            <a:off x="3735760" y="3136032"/>
            <a:ext cx="2819400" cy="914400"/>
            <a:chOff x="2400" y="1632"/>
            <a:chExt cx="1776" cy="576"/>
          </a:xfrm>
        </p:grpSpPr>
        <p:sp>
          <p:nvSpPr>
            <p:cNvPr id="11" name="AutoShape 11"/>
            <p:cNvSpPr>
              <a:spLocks noChangeArrowheads="1"/>
            </p:cNvSpPr>
            <p:nvPr/>
          </p:nvSpPr>
          <p:spPr bwMode="auto">
            <a:xfrm>
              <a:off x="2400" y="1632"/>
              <a:ext cx="1776" cy="576"/>
            </a:xfrm>
            <a:prstGeom prst="upDownArrowCallout">
              <a:avLst>
                <a:gd name="adj1" fmla="val 77083"/>
                <a:gd name="adj2" fmla="val 77083"/>
                <a:gd name="adj3" fmla="val 12500"/>
                <a:gd name="adj4" fmla="val 50000"/>
              </a:avLst>
            </a:prstGeom>
            <a:solidFill>
              <a:srgbClr val="FF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Text Box 12"/>
            <p:cNvSpPr txBox="1">
              <a:spLocks noChangeArrowheads="1"/>
            </p:cNvSpPr>
            <p:nvPr/>
          </p:nvSpPr>
          <p:spPr bwMode="auto">
            <a:xfrm>
              <a:off x="2449" y="1711"/>
              <a:ext cx="1664" cy="3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zh-CN" altLang="en-US" sz="3200" b="1" dirty="0">
                  <a:latin typeface="Times New Roman" pitchFamily="18" charset="0"/>
                </a:rPr>
                <a:t>特殊位置平面</a:t>
              </a:r>
              <a:endParaRPr kumimoji="1" lang="zh-CN" altLang="en-US" sz="2400" b="1" dirty="0">
                <a:latin typeface="Times New Roman" pitchFamily="18" charset="0"/>
              </a:endParaRPr>
            </a:p>
          </p:txBody>
        </p:sp>
      </p:grpSp>
      <p:sp>
        <p:nvSpPr>
          <p:cNvPr id="13" name="Text Box 13"/>
          <p:cNvSpPr txBox="1">
            <a:spLocks noChangeArrowheads="1"/>
          </p:cNvSpPr>
          <p:nvPr/>
        </p:nvSpPr>
        <p:spPr bwMode="auto">
          <a:xfrm>
            <a:off x="763960" y="2313707"/>
            <a:ext cx="2971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/>
            <a:r>
              <a:rPr kumimoji="1" lang="zh-CN" altLang="en-US" sz="2400" b="1">
                <a:latin typeface="Times New Roman" pitchFamily="18" charset="0"/>
              </a:rPr>
              <a:t>垂直于某一投影面，倾斜于另两个投影面</a:t>
            </a:r>
          </a:p>
        </p:txBody>
      </p:sp>
      <p:sp>
        <p:nvSpPr>
          <p:cNvPr id="14" name="Text Box 14"/>
          <p:cNvSpPr txBox="1">
            <a:spLocks noChangeArrowheads="1"/>
          </p:cNvSpPr>
          <p:nvPr/>
        </p:nvSpPr>
        <p:spPr bwMode="auto">
          <a:xfrm>
            <a:off x="687760" y="4131395"/>
            <a:ext cx="34290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平行于某一投影面，</a:t>
            </a:r>
          </a:p>
          <a:p>
            <a:r>
              <a:rPr kumimoji="1" lang="zh-CN" altLang="en-US" sz="2400" b="1">
                <a:latin typeface="Times New Roman" pitchFamily="18" charset="0"/>
              </a:rPr>
              <a:t>垂直于另两个投影面</a:t>
            </a:r>
          </a:p>
        </p:txBody>
      </p:sp>
      <p:sp>
        <p:nvSpPr>
          <p:cNvPr id="15" name="Text Box 15"/>
          <p:cNvSpPr txBox="1">
            <a:spLocks noChangeArrowheads="1"/>
          </p:cNvSpPr>
          <p:nvPr/>
        </p:nvSpPr>
        <p:spPr bwMode="auto">
          <a:xfrm>
            <a:off x="611560" y="5680795"/>
            <a:ext cx="29559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与三个投影面都倾斜</a:t>
            </a:r>
          </a:p>
        </p:txBody>
      </p:sp>
      <p:grpSp>
        <p:nvGrpSpPr>
          <p:cNvPr id="16" name="Group 16"/>
          <p:cNvGrpSpPr>
            <a:grpSpLocks/>
          </p:cNvGrpSpPr>
          <p:nvPr/>
        </p:nvGrpSpPr>
        <p:grpSpPr bwMode="auto">
          <a:xfrm>
            <a:off x="6631360" y="2069232"/>
            <a:ext cx="1447800" cy="1433513"/>
            <a:chOff x="4128" y="969"/>
            <a:chExt cx="912" cy="903"/>
          </a:xfrm>
        </p:grpSpPr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4134" y="969"/>
              <a:ext cx="90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kumimoji="1" lang="en-US" altLang="zh-CN" sz="2800" b="1">
                  <a:latin typeface="Times New Roman" pitchFamily="18" charset="0"/>
                </a:rPr>
                <a:t>  </a:t>
              </a:r>
              <a:r>
                <a:rPr kumimoji="1" lang="zh-CN" altLang="en-US" sz="2800" b="1">
                  <a:latin typeface="Times New Roman" pitchFamily="18" charset="0"/>
                </a:rPr>
                <a:t>正垂面</a:t>
              </a: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4134" y="1257"/>
              <a:ext cx="90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kumimoji="1" lang="en-US" altLang="zh-CN" sz="2800" b="1">
                  <a:latin typeface="Times New Roman" pitchFamily="18" charset="0"/>
                </a:rPr>
                <a:t>  </a:t>
              </a:r>
              <a:r>
                <a:rPr kumimoji="1" lang="zh-CN" altLang="en-US" sz="2800" b="1">
                  <a:latin typeface="Times New Roman" pitchFamily="18" charset="0"/>
                </a:rPr>
                <a:t>侧垂面</a:t>
              </a: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4134" y="1545"/>
              <a:ext cx="90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kumimoji="1" lang="en-US" altLang="zh-CN" sz="2800" b="1">
                  <a:latin typeface="Times New Roman" pitchFamily="18" charset="0"/>
                </a:rPr>
                <a:t>  </a:t>
              </a:r>
              <a:r>
                <a:rPr kumimoji="1" lang="zh-CN" altLang="en-US" sz="2800" b="1">
                  <a:latin typeface="Times New Roman" pitchFamily="18" charset="0"/>
                </a:rPr>
                <a:t>铅垂面</a:t>
              </a:r>
            </a:p>
          </p:txBody>
        </p:sp>
        <p:sp>
          <p:nvSpPr>
            <p:cNvPr id="20" name="AutoShape 20"/>
            <p:cNvSpPr>
              <a:spLocks/>
            </p:cNvSpPr>
            <p:nvPr/>
          </p:nvSpPr>
          <p:spPr bwMode="auto">
            <a:xfrm>
              <a:off x="4128" y="1104"/>
              <a:ext cx="48" cy="624"/>
            </a:xfrm>
            <a:prstGeom prst="leftBrace">
              <a:avLst>
                <a:gd name="adj1" fmla="val 108333"/>
                <a:gd name="adj2" fmla="val 50000"/>
              </a:avLst>
            </a:prstGeom>
            <a:noFill/>
            <a:ln w="19050">
              <a:solidFill>
                <a:srgbClr val="00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1" name="AutoShape 21"/>
          <p:cNvSpPr>
            <a:spLocks/>
          </p:cNvSpPr>
          <p:nvPr/>
        </p:nvSpPr>
        <p:spPr bwMode="auto">
          <a:xfrm>
            <a:off x="6783760" y="4355232"/>
            <a:ext cx="76200" cy="990600"/>
          </a:xfrm>
          <a:prstGeom prst="leftBrace">
            <a:avLst>
              <a:gd name="adj1" fmla="val 108333"/>
              <a:gd name="adj2" fmla="val 50000"/>
            </a:avLst>
          </a:prstGeom>
          <a:noFill/>
          <a:ln w="9525">
            <a:noFill/>
            <a:round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grpSp>
        <p:nvGrpSpPr>
          <p:cNvPr id="22" name="Group 22"/>
          <p:cNvGrpSpPr>
            <a:grpSpLocks/>
          </p:cNvGrpSpPr>
          <p:nvPr/>
        </p:nvGrpSpPr>
        <p:grpSpPr bwMode="auto">
          <a:xfrm>
            <a:off x="6631360" y="3759920"/>
            <a:ext cx="1641475" cy="1495425"/>
            <a:chOff x="4128" y="2073"/>
            <a:chExt cx="1034" cy="942"/>
          </a:xfrm>
        </p:grpSpPr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4128" y="2073"/>
              <a:ext cx="90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kumimoji="1" lang="en-US" altLang="zh-CN" sz="2800" b="1">
                  <a:latin typeface="Times New Roman" pitchFamily="18" charset="0"/>
                </a:rPr>
                <a:t>  </a:t>
              </a:r>
              <a:r>
                <a:rPr kumimoji="1" lang="zh-CN" altLang="en-US" sz="2800" b="1">
                  <a:latin typeface="Times New Roman" pitchFamily="18" charset="0"/>
                </a:rPr>
                <a:t>正平面</a:t>
              </a:r>
            </a:p>
          </p:txBody>
        </p:sp>
        <p:sp>
          <p:nvSpPr>
            <p:cNvPr id="24" name="Text Box 24"/>
            <p:cNvSpPr txBox="1">
              <a:spLocks noChangeArrowheads="1"/>
            </p:cNvSpPr>
            <p:nvPr/>
          </p:nvSpPr>
          <p:spPr bwMode="auto">
            <a:xfrm>
              <a:off x="4128" y="2400"/>
              <a:ext cx="103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>
              <a:spAutoFit/>
            </a:bodyPr>
            <a:lstStyle/>
            <a:p>
              <a:r>
                <a:rPr kumimoji="1" lang="en-US" altLang="zh-CN" sz="2800" b="1">
                  <a:latin typeface="Times New Roman" pitchFamily="18" charset="0"/>
                </a:rPr>
                <a:t>  </a:t>
              </a:r>
              <a:r>
                <a:rPr kumimoji="1" lang="zh-CN" altLang="en-US" sz="2800" b="1">
                  <a:latin typeface="Times New Roman" pitchFamily="18" charset="0"/>
                </a:rPr>
                <a:t>侧平面</a:t>
              </a:r>
            </a:p>
          </p:txBody>
        </p:sp>
        <p:sp>
          <p:nvSpPr>
            <p:cNvPr id="25" name="Text Box 25"/>
            <p:cNvSpPr txBox="1">
              <a:spLocks noChangeArrowheads="1"/>
            </p:cNvSpPr>
            <p:nvPr/>
          </p:nvSpPr>
          <p:spPr bwMode="auto">
            <a:xfrm>
              <a:off x="4128" y="2688"/>
              <a:ext cx="90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r>
                <a:rPr kumimoji="1" lang="en-US" altLang="zh-CN" sz="2800" b="1">
                  <a:latin typeface="Times New Roman" pitchFamily="18" charset="0"/>
                </a:rPr>
                <a:t>  </a:t>
              </a:r>
              <a:r>
                <a:rPr kumimoji="1" lang="zh-CN" altLang="en-US" sz="2800" b="1">
                  <a:latin typeface="Times New Roman" pitchFamily="18" charset="0"/>
                </a:rPr>
                <a:t>水平面</a:t>
              </a:r>
            </a:p>
          </p:txBody>
        </p:sp>
        <p:sp>
          <p:nvSpPr>
            <p:cNvPr id="26" name="AutoShape 26"/>
            <p:cNvSpPr>
              <a:spLocks/>
            </p:cNvSpPr>
            <p:nvPr/>
          </p:nvSpPr>
          <p:spPr bwMode="auto">
            <a:xfrm>
              <a:off x="4128" y="2208"/>
              <a:ext cx="48" cy="672"/>
            </a:xfrm>
            <a:prstGeom prst="leftBrace">
              <a:avLst>
                <a:gd name="adj1" fmla="val 116667"/>
                <a:gd name="adj2" fmla="val 50000"/>
              </a:avLst>
            </a:prstGeom>
            <a:noFill/>
            <a:ln w="19050">
              <a:solidFill>
                <a:schemeClr val="tx2"/>
              </a:solidFill>
              <a:round/>
              <a:headEnd/>
              <a:tailEnd/>
            </a:ln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75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75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7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7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7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7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7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75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75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8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6" grpId="0" autoUpdateAnimBg="0"/>
      <p:bldP spid="7" grpId="0" build="p" autoUpdateAnimBg="0" advAuto="0"/>
      <p:bldP spid="8" grpId="0" build="p" autoUpdateAnimBg="0" advAuto="0"/>
      <p:bldP spid="9" grpId="0" build="p" autoUpdateAnimBg="0" advAuto="0"/>
      <p:bldP spid="13" grpId="0" autoUpdateAnimBg="0"/>
      <p:bldP spid="14" grpId="0" autoUpdateAnimBg="0"/>
      <p:bldP spid="15" grpId="0" autoUpdateAnimBg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pPr>
              <a:defRPr/>
            </a:pPr>
            <a:fld id="{9D8D2E18-6351-4B11-A790-DCF90B88B6A1}" type="slidenum">
              <a:rPr lang="en-US" altLang="zh-CN"/>
              <a:pPr>
                <a:defRPr/>
              </a:pPr>
              <a:t>51</a:t>
            </a:fld>
            <a:endParaRPr lang="en-US" altLang="zh-CN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67544" y="188640"/>
            <a:ext cx="294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/>
              <a:t>投影面垂直面</a:t>
            </a:r>
          </a:p>
        </p:txBody>
      </p:sp>
      <p:sp>
        <p:nvSpPr>
          <p:cNvPr id="6" name="AutoShape 5" descr="蓝色砂纸"/>
          <p:cNvSpPr>
            <a:spLocks noChangeArrowheads="1"/>
          </p:cNvSpPr>
          <p:nvPr/>
        </p:nvSpPr>
        <p:spPr bwMode="auto">
          <a:xfrm>
            <a:off x="4427538" y="3686175"/>
            <a:ext cx="1287462" cy="739775"/>
          </a:xfrm>
          <a:prstGeom prst="wedgeRoundRectCallout">
            <a:avLst>
              <a:gd name="adj1" fmla="val -120407"/>
              <a:gd name="adj2" fmla="val -72532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635500" y="3589338"/>
            <a:ext cx="6762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333399"/>
                </a:solidFill>
                <a:sym typeface="Symbol" pitchFamily="18" charset="2"/>
              </a:rPr>
              <a:t></a:t>
            </a:r>
            <a:r>
              <a:rPr lang="en-US" altLang="zh-CN" sz="2800" b="1" dirty="0">
                <a:solidFill>
                  <a:srgbClr val="333399"/>
                </a:solidFill>
              </a:rPr>
              <a:t>V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440238" y="3906838"/>
            <a:ext cx="1260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3399"/>
                </a:solidFill>
              </a:rPr>
              <a:t>正垂面</a:t>
            </a:r>
          </a:p>
        </p:txBody>
      </p:sp>
      <p:sp>
        <p:nvSpPr>
          <p:cNvPr id="9" name="AutoShape 8" descr="蓝色砂纸"/>
          <p:cNvSpPr>
            <a:spLocks noChangeArrowheads="1"/>
          </p:cNvSpPr>
          <p:nvPr/>
        </p:nvSpPr>
        <p:spPr bwMode="auto">
          <a:xfrm>
            <a:off x="6737350" y="3703638"/>
            <a:ext cx="1219200" cy="739775"/>
          </a:xfrm>
          <a:prstGeom prst="wedgeRoundRectCallout">
            <a:avLst>
              <a:gd name="adj1" fmla="val 61588"/>
              <a:gd name="adj2" fmla="val -83690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10" name="AutoShape 9" descr="蓝色砂纸"/>
          <p:cNvSpPr>
            <a:spLocks noChangeArrowheads="1"/>
          </p:cNvSpPr>
          <p:nvPr/>
        </p:nvSpPr>
        <p:spPr bwMode="auto">
          <a:xfrm>
            <a:off x="4835525" y="5734050"/>
            <a:ext cx="1289050" cy="774700"/>
          </a:xfrm>
          <a:prstGeom prst="wedgeRoundRectCallout">
            <a:avLst>
              <a:gd name="adj1" fmla="val -104185"/>
              <a:gd name="adj2" fmla="val -90778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745288" y="3919538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333399"/>
                </a:solidFill>
              </a:rPr>
              <a:t>铅垂面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7011988" y="3617913"/>
            <a:ext cx="695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333399"/>
                </a:solidFill>
                <a:sym typeface="Symbol" pitchFamily="18" charset="2"/>
              </a:rPr>
              <a:t></a:t>
            </a:r>
            <a:r>
              <a:rPr lang="en-US" altLang="zh-CN" sz="2800" b="1">
                <a:solidFill>
                  <a:srgbClr val="333399"/>
                </a:solidFill>
              </a:rPr>
              <a:t>H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106988" y="5664200"/>
            <a:ext cx="7747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333399"/>
                </a:solidFill>
                <a:sym typeface="Symbol" pitchFamily="18" charset="2"/>
              </a:rPr>
              <a:t></a:t>
            </a:r>
            <a:r>
              <a:rPr lang="en-US" altLang="zh-CN" sz="2800" b="1" dirty="0">
                <a:solidFill>
                  <a:srgbClr val="333399"/>
                </a:solidFill>
              </a:rPr>
              <a:t>W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878388" y="5981700"/>
            <a:ext cx="1260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3399"/>
                </a:solidFill>
              </a:rPr>
              <a:t>侧垂面</a:t>
            </a:r>
          </a:p>
        </p:txBody>
      </p: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622300" y="920750"/>
            <a:ext cx="3624263" cy="2638425"/>
            <a:chOff x="392" y="580"/>
            <a:chExt cx="2283" cy="1662"/>
          </a:xfrm>
        </p:grpSpPr>
        <p:grpSp>
          <p:nvGrpSpPr>
            <p:cNvPr id="16" name="Group 15"/>
            <p:cNvGrpSpPr>
              <a:grpSpLocks/>
            </p:cNvGrpSpPr>
            <p:nvPr/>
          </p:nvGrpSpPr>
          <p:grpSpPr bwMode="auto">
            <a:xfrm>
              <a:off x="411" y="612"/>
              <a:ext cx="2221" cy="1579"/>
              <a:chOff x="1000" y="744"/>
              <a:chExt cx="3067" cy="2178"/>
            </a:xfrm>
          </p:grpSpPr>
          <p:sp>
            <p:nvSpPr>
              <p:cNvPr id="54" name="Freeform 16"/>
              <p:cNvSpPr>
                <a:spLocks/>
              </p:cNvSpPr>
              <p:nvPr/>
            </p:nvSpPr>
            <p:spPr bwMode="auto">
              <a:xfrm>
                <a:off x="1000" y="2293"/>
                <a:ext cx="3067" cy="629"/>
              </a:xfrm>
              <a:custGeom>
                <a:avLst/>
                <a:gdLst>
                  <a:gd name="T0" fmla="*/ 989 w 3067"/>
                  <a:gd name="T1" fmla="*/ 629 h 629"/>
                  <a:gd name="T2" fmla="*/ 3067 w 3067"/>
                  <a:gd name="T3" fmla="*/ 629 h 629"/>
                  <a:gd name="T4" fmla="*/ 1978 w 3067"/>
                  <a:gd name="T5" fmla="*/ 0 h 629"/>
                  <a:gd name="T6" fmla="*/ 0 w 3067"/>
                  <a:gd name="T7" fmla="*/ 0 h 629"/>
                  <a:gd name="T8" fmla="*/ 989 w 3067"/>
                  <a:gd name="T9" fmla="*/ 629 h 6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67"/>
                  <a:gd name="T16" fmla="*/ 0 h 629"/>
                  <a:gd name="T17" fmla="*/ 3067 w 3067"/>
                  <a:gd name="T18" fmla="*/ 629 h 6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67" h="629">
                    <a:moveTo>
                      <a:pt x="989" y="629"/>
                    </a:moveTo>
                    <a:lnTo>
                      <a:pt x="3067" y="629"/>
                    </a:lnTo>
                    <a:lnTo>
                      <a:pt x="1978" y="0"/>
                    </a:lnTo>
                    <a:lnTo>
                      <a:pt x="0" y="0"/>
                    </a:lnTo>
                    <a:lnTo>
                      <a:pt x="989" y="629"/>
                    </a:lnTo>
                    <a:close/>
                  </a:path>
                </a:pathLst>
              </a:custGeom>
              <a:solidFill>
                <a:srgbClr val="CCFFFF"/>
              </a:solidFill>
              <a:ln w="28575" cmpd="sng">
                <a:solidFill>
                  <a:srgbClr val="CCEC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Rectangle 17"/>
              <p:cNvSpPr>
                <a:spLocks noChangeArrowheads="1"/>
              </p:cNvSpPr>
              <p:nvPr/>
            </p:nvSpPr>
            <p:spPr bwMode="auto">
              <a:xfrm>
                <a:off x="1000" y="744"/>
                <a:ext cx="1934" cy="1534"/>
              </a:xfrm>
              <a:prstGeom prst="rect">
                <a:avLst/>
              </a:prstGeom>
              <a:solidFill>
                <a:srgbClr val="CCFFCC"/>
              </a:solidFill>
              <a:ln w="38100">
                <a:solidFill>
                  <a:srgbClr val="CCFFCC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Freeform 18"/>
              <p:cNvSpPr>
                <a:spLocks/>
              </p:cNvSpPr>
              <p:nvPr/>
            </p:nvSpPr>
            <p:spPr bwMode="auto">
              <a:xfrm>
                <a:off x="2956" y="744"/>
                <a:ext cx="1111" cy="2175"/>
              </a:xfrm>
              <a:custGeom>
                <a:avLst/>
                <a:gdLst>
                  <a:gd name="T0" fmla="*/ 0 w 1111"/>
                  <a:gd name="T1" fmla="*/ 0 h 2175"/>
                  <a:gd name="T2" fmla="*/ 0 w 1111"/>
                  <a:gd name="T3" fmla="*/ 1534 h 2175"/>
                  <a:gd name="T4" fmla="*/ 1111 w 1111"/>
                  <a:gd name="T5" fmla="*/ 2175 h 2175"/>
                  <a:gd name="T6" fmla="*/ 1111 w 1111"/>
                  <a:gd name="T7" fmla="*/ 589 h 2175"/>
                  <a:gd name="T8" fmla="*/ 0 w 1111"/>
                  <a:gd name="T9" fmla="*/ 0 h 21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1"/>
                  <a:gd name="T16" fmla="*/ 0 h 2175"/>
                  <a:gd name="T17" fmla="*/ 1111 w 1111"/>
                  <a:gd name="T18" fmla="*/ 2175 h 21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1" h="2175">
                    <a:moveTo>
                      <a:pt x="0" y="0"/>
                    </a:moveTo>
                    <a:lnTo>
                      <a:pt x="0" y="1534"/>
                    </a:lnTo>
                    <a:lnTo>
                      <a:pt x="1111" y="2175"/>
                    </a:lnTo>
                    <a:lnTo>
                      <a:pt x="1111" y="5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CC"/>
              </a:solidFill>
              <a:ln w="28575" cmpd="sng">
                <a:solidFill>
                  <a:srgbClr val="FFFFC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7" name="Line 19"/>
            <p:cNvSpPr>
              <a:spLocks noChangeShapeType="1"/>
            </p:cNvSpPr>
            <p:nvPr/>
          </p:nvSpPr>
          <p:spPr bwMode="auto">
            <a:xfrm>
              <a:off x="396" y="1733"/>
              <a:ext cx="1431" cy="0"/>
            </a:xfrm>
            <a:prstGeom prst="line">
              <a:avLst/>
            </a:prstGeom>
            <a:noFill/>
            <a:ln w="952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20"/>
            <p:cNvSpPr>
              <a:spLocks noChangeShapeType="1"/>
            </p:cNvSpPr>
            <p:nvPr/>
          </p:nvSpPr>
          <p:spPr bwMode="auto">
            <a:xfrm>
              <a:off x="1816" y="1727"/>
              <a:ext cx="820" cy="469"/>
            </a:xfrm>
            <a:prstGeom prst="line">
              <a:avLst/>
            </a:prstGeom>
            <a:noFill/>
            <a:ln w="952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21"/>
            <p:cNvSpPr>
              <a:spLocks noChangeShapeType="1"/>
            </p:cNvSpPr>
            <p:nvPr/>
          </p:nvSpPr>
          <p:spPr bwMode="auto">
            <a:xfrm>
              <a:off x="1703" y="1382"/>
              <a:ext cx="0" cy="7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22"/>
            <p:cNvSpPr>
              <a:spLocks noChangeShapeType="1"/>
            </p:cNvSpPr>
            <p:nvPr/>
          </p:nvSpPr>
          <p:spPr bwMode="auto">
            <a:xfrm>
              <a:off x="982" y="1619"/>
              <a:ext cx="0" cy="29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23"/>
            <p:cNvSpPr>
              <a:spLocks noChangeShapeType="1"/>
            </p:cNvSpPr>
            <p:nvPr/>
          </p:nvSpPr>
          <p:spPr bwMode="auto">
            <a:xfrm flipV="1">
              <a:off x="1289" y="682"/>
              <a:ext cx="0" cy="10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24"/>
            <p:cNvSpPr>
              <a:spLocks noChangeShapeType="1"/>
            </p:cNvSpPr>
            <p:nvPr/>
          </p:nvSpPr>
          <p:spPr bwMode="auto">
            <a:xfrm flipV="1">
              <a:off x="697" y="1478"/>
              <a:ext cx="0" cy="2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25"/>
            <p:cNvSpPr>
              <a:spLocks noChangeShapeType="1"/>
            </p:cNvSpPr>
            <p:nvPr/>
          </p:nvSpPr>
          <p:spPr bwMode="auto">
            <a:xfrm>
              <a:off x="1703" y="2108"/>
              <a:ext cx="7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26"/>
            <p:cNvSpPr>
              <a:spLocks noChangeShapeType="1"/>
            </p:cNvSpPr>
            <p:nvPr/>
          </p:nvSpPr>
          <p:spPr bwMode="auto">
            <a:xfrm flipV="1">
              <a:off x="2118" y="1637"/>
              <a:ext cx="0" cy="2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27"/>
            <p:cNvSpPr>
              <a:spLocks noChangeShapeType="1"/>
            </p:cNvSpPr>
            <p:nvPr/>
          </p:nvSpPr>
          <p:spPr bwMode="auto">
            <a:xfrm flipH="1" flipV="1">
              <a:off x="1270" y="677"/>
              <a:ext cx="148" cy="8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Text Box 28"/>
            <p:cNvSpPr txBox="1">
              <a:spLocks noChangeArrowheads="1"/>
            </p:cNvSpPr>
            <p:nvPr/>
          </p:nvSpPr>
          <p:spPr bwMode="auto">
            <a:xfrm>
              <a:off x="392" y="58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V</a:t>
              </a:r>
            </a:p>
          </p:txBody>
        </p:sp>
        <p:sp>
          <p:nvSpPr>
            <p:cNvPr id="27" name="Text Box 29"/>
            <p:cNvSpPr txBox="1">
              <a:spLocks noChangeArrowheads="1"/>
            </p:cNvSpPr>
            <p:nvPr/>
          </p:nvSpPr>
          <p:spPr bwMode="auto">
            <a:xfrm>
              <a:off x="2367" y="970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</a:t>
              </a:r>
            </a:p>
          </p:txBody>
        </p:sp>
        <p:sp>
          <p:nvSpPr>
            <p:cNvPr id="28" name="Text Box 30"/>
            <p:cNvSpPr txBox="1">
              <a:spLocks noChangeArrowheads="1"/>
            </p:cNvSpPr>
            <p:nvPr/>
          </p:nvSpPr>
          <p:spPr bwMode="auto">
            <a:xfrm>
              <a:off x="1065" y="1954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</a:t>
              </a:r>
            </a:p>
          </p:txBody>
        </p:sp>
        <p:sp>
          <p:nvSpPr>
            <p:cNvPr id="29" name="Line 31"/>
            <p:cNvSpPr>
              <a:spLocks noChangeShapeType="1"/>
            </p:cNvSpPr>
            <p:nvPr/>
          </p:nvSpPr>
          <p:spPr bwMode="auto">
            <a:xfrm>
              <a:off x="1279" y="683"/>
              <a:ext cx="54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Line 32"/>
            <p:cNvSpPr>
              <a:spLocks noChangeShapeType="1"/>
            </p:cNvSpPr>
            <p:nvPr/>
          </p:nvSpPr>
          <p:spPr bwMode="auto">
            <a:xfrm flipH="1" flipV="1">
              <a:off x="683" y="1471"/>
              <a:ext cx="308" cy="1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33"/>
            <p:cNvSpPr>
              <a:spLocks noChangeShapeType="1"/>
            </p:cNvSpPr>
            <p:nvPr/>
          </p:nvSpPr>
          <p:spPr bwMode="auto">
            <a:xfrm flipH="1" flipV="1">
              <a:off x="695" y="1734"/>
              <a:ext cx="288" cy="1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34"/>
            <p:cNvSpPr>
              <a:spLocks noChangeShapeType="1"/>
            </p:cNvSpPr>
            <p:nvPr/>
          </p:nvSpPr>
          <p:spPr bwMode="auto">
            <a:xfrm flipH="1" flipV="1">
              <a:off x="1820" y="683"/>
              <a:ext cx="148" cy="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35"/>
            <p:cNvSpPr>
              <a:spLocks noChangeShapeType="1"/>
            </p:cNvSpPr>
            <p:nvPr/>
          </p:nvSpPr>
          <p:spPr bwMode="auto">
            <a:xfrm>
              <a:off x="1416" y="770"/>
              <a:ext cx="5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36"/>
            <p:cNvSpPr>
              <a:spLocks noChangeShapeType="1"/>
            </p:cNvSpPr>
            <p:nvPr/>
          </p:nvSpPr>
          <p:spPr bwMode="auto">
            <a:xfrm>
              <a:off x="696" y="1476"/>
              <a:ext cx="11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37"/>
            <p:cNvSpPr>
              <a:spLocks noChangeShapeType="1"/>
            </p:cNvSpPr>
            <p:nvPr/>
          </p:nvSpPr>
          <p:spPr bwMode="auto">
            <a:xfrm flipH="1" flipV="1">
              <a:off x="1817" y="1476"/>
              <a:ext cx="294" cy="1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38"/>
            <p:cNvSpPr>
              <a:spLocks noChangeShapeType="1"/>
            </p:cNvSpPr>
            <p:nvPr/>
          </p:nvSpPr>
          <p:spPr bwMode="auto">
            <a:xfrm flipV="1">
              <a:off x="1818" y="594"/>
              <a:ext cx="0" cy="1134"/>
            </a:xfrm>
            <a:prstGeom prst="line">
              <a:avLst/>
            </a:prstGeom>
            <a:noFill/>
            <a:ln w="952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39"/>
            <p:cNvSpPr>
              <a:spLocks noChangeShapeType="1"/>
            </p:cNvSpPr>
            <p:nvPr/>
          </p:nvSpPr>
          <p:spPr bwMode="auto">
            <a:xfrm flipH="1">
              <a:off x="696" y="690"/>
              <a:ext cx="588" cy="792"/>
            </a:xfrm>
            <a:prstGeom prst="line">
              <a:avLst/>
            </a:prstGeom>
            <a:noFill/>
            <a:ln w="38100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40"/>
            <p:cNvSpPr>
              <a:spLocks noChangeShapeType="1"/>
            </p:cNvSpPr>
            <p:nvPr/>
          </p:nvSpPr>
          <p:spPr bwMode="auto">
            <a:xfrm flipH="1" flipV="1">
              <a:off x="1060" y="990"/>
              <a:ext cx="640" cy="3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41"/>
            <p:cNvSpPr>
              <a:spLocks noChangeShapeType="1"/>
            </p:cNvSpPr>
            <p:nvPr/>
          </p:nvSpPr>
          <p:spPr bwMode="auto">
            <a:xfrm flipV="1">
              <a:off x="1061" y="988"/>
              <a:ext cx="0" cy="74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42"/>
            <p:cNvSpPr>
              <a:spLocks noChangeShapeType="1"/>
            </p:cNvSpPr>
            <p:nvPr/>
          </p:nvSpPr>
          <p:spPr bwMode="auto">
            <a:xfrm flipH="1" flipV="1">
              <a:off x="1285" y="1735"/>
              <a:ext cx="134" cy="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Line 43"/>
            <p:cNvSpPr>
              <a:spLocks noChangeShapeType="1"/>
            </p:cNvSpPr>
            <p:nvPr/>
          </p:nvSpPr>
          <p:spPr bwMode="auto">
            <a:xfrm>
              <a:off x="1416" y="768"/>
              <a:ext cx="0" cy="1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44"/>
            <p:cNvSpPr>
              <a:spLocks noChangeShapeType="1"/>
            </p:cNvSpPr>
            <p:nvPr/>
          </p:nvSpPr>
          <p:spPr bwMode="auto">
            <a:xfrm>
              <a:off x="984" y="1902"/>
              <a:ext cx="11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45"/>
            <p:cNvSpPr>
              <a:spLocks noChangeShapeType="1"/>
            </p:cNvSpPr>
            <p:nvPr/>
          </p:nvSpPr>
          <p:spPr bwMode="auto">
            <a:xfrm>
              <a:off x="1422" y="1812"/>
              <a:ext cx="5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46"/>
            <p:cNvSpPr>
              <a:spLocks noChangeShapeType="1"/>
            </p:cNvSpPr>
            <p:nvPr/>
          </p:nvSpPr>
          <p:spPr bwMode="auto">
            <a:xfrm>
              <a:off x="1062" y="990"/>
              <a:ext cx="7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47"/>
            <p:cNvSpPr>
              <a:spLocks noChangeShapeType="1"/>
            </p:cNvSpPr>
            <p:nvPr/>
          </p:nvSpPr>
          <p:spPr bwMode="auto">
            <a:xfrm flipV="1">
              <a:off x="2472" y="1356"/>
              <a:ext cx="0" cy="7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8"/>
            <p:cNvSpPr>
              <a:spLocks noChangeShapeType="1"/>
            </p:cNvSpPr>
            <p:nvPr/>
          </p:nvSpPr>
          <p:spPr bwMode="auto">
            <a:xfrm>
              <a:off x="1962" y="762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990" y="1812"/>
              <a:ext cx="714" cy="294"/>
            </a:xfrm>
            <a:custGeom>
              <a:avLst/>
              <a:gdLst>
                <a:gd name="T0" fmla="*/ 426 w 714"/>
                <a:gd name="T1" fmla="*/ 0 h 294"/>
                <a:gd name="T2" fmla="*/ 0 w 714"/>
                <a:gd name="T3" fmla="*/ 90 h 294"/>
                <a:gd name="T4" fmla="*/ 714 w 714"/>
                <a:gd name="T5" fmla="*/ 294 h 294"/>
                <a:gd name="T6" fmla="*/ 426 w 714"/>
                <a:gd name="T7" fmla="*/ 0 h 29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14"/>
                <a:gd name="T13" fmla="*/ 0 h 294"/>
                <a:gd name="T14" fmla="*/ 714 w 714"/>
                <a:gd name="T15" fmla="*/ 294 h 29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14" h="294">
                  <a:moveTo>
                    <a:pt x="426" y="0"/>
                  </a:moveTo>
                  <a:lnTo>
                    <a:pt x="0" y="90"/>
                  </a:lnTo>
                  <a:lnTo>
                    <a:pt x="714" y="294"/>
                  </a:lnTo>
                  <a:lnTo>
                    <a:pt x="426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28575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1962" y="768"/>
              <a:ext cx="510" cy="882"/>
            </a:xfrm>
            <a:custGeom>
              <a:avLst/>
              <a:gdLst>
                <a:gd name="T0" fmla="*/ 0 w 510"/>
                <a:gd name="T1" fmla="*/ 0 h 882"/>
                <a:gd name="T2" fmla="*/ 510 w 510"/>
                <a:gd name="T3" fmla="*/ 594 h 882"/>
                <a:gd name="T4" fmla="*/ 156 w 510"/>
                <a:gd name="T5" fmla="*/ 882 h 882"/>
                <a:gd name="T6" fmla="*/ 0 w 510"/>
                <a:gd name="T7" fmla="*/ 0 h 8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10"/>
                <a:gd name="T13" fmla="*/ 0 h 882"/>
                <a:gd name="T14" fmla="*/ 510 w 510"/>
                <a:gd name="T15" fmla="*/ 882 h 8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10" h="882">
                  <a:moveTo>
                    <a:pt x="0" y="0"/>
                  </a:moveTo>
                  <a:lnTo>
                    <a:pt x="510" y="594"/>
                  </a:lnTo>
                  <a:lnTo>
                    <a:pt x="156" y="88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28575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51"/>
            <p:cNvSpPr>
              <a:spLocks noChangeShapeType="1"/>
            </p:cNvSpPr>
            <p:nvPr/>
          </p:nvSpPr>
          <p:spPr bwMode="auto">
            <a:xfrm>
              <a:off x="1710" y="1374"/>
              <a:ext cx="76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52"/>
            <p:cNvSpPr>
              <a:spLocks noChangeShapeType="1"/>
            </p:cNvSpPr>
            <p:nvPr/>
          </p:nvSpPr>
          <p:spPr bwMode="auto">
            <a:xfrm>
              <a:off x="984" y="1650"/>
              <a:ext cx="11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53"/>
            <p:cNvSpPr>
              <a:spLocks noChangeShapeType="1"/>
            </p:cNvSpPr>
            <p:nvPr/>
          </p:nvSpPr>
          <p:spPr bwMode="auto">
            <a:xfrm flipH="1" flipV="1">
              <a:off x="1057" y="1735"/>
              <a:ext cx="636" cy="3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984" y="768"/>
              <a:ext cx="732" cy="882"/>
            </a:xfrm>
            <a:custGeom>
              <a:avLst/>
              <a:gdLst>
                <a:gd name="T0" fmla="*/ 444 w 732"/>
                <a:gd name="T1" fmla="*/ 0 h 882"/>
                <a:gd name="T2" fmla="*/ 732 w 732"/>
                <a:gd name="T3" fmla="*/ 612 h 882"/>
                <a:gd name="T4" fmla="*/ 0 w 732"/>
                <a:gd name="T5" fmla="*/ 882 h 882"/>
                <a:gd name="T6" fmla="*/ 444 w 732"/>
                <a:gd name="T7" fmla="*/ 0 h 88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32"/>
                <a:gd name="T13" fmla="*/ 0 h 882"/>
                <a:gd name="T14" fmla="*/ 732 w 732"/>
                <a:gd name="T15" fmla="*/ 882 h 88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32" h="882">
                  <a:moveTo>
                    <a:pt x="444" y="0"/>
                  </a:moveTo>
                  <a:lnTo>
                    <a:pt x="732" y="612"/>
                  </a:lnTo>
                  <a:lnTo>
                    <a:pt x="0" y="882"/>
                  </a:lnTo>
                  <a:lnTo>
                    <a:pt x="444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38100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Line 55"/>
            <p:cNvSpPr>
              <a:spLocks noChangeShapeType="1"/>
            </p:cNvSpPr>
            <p:nvPr/>
          </p:nvSpPr>
          <p:spPr bwMode="auto">
            <a:xfrm flipH="1" flipV="1">
              <a:off x="1811" y="984"/>
              <a:ext cx="662" cy="3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7" name="Group 56"/>
          <p:cNvGrpSpPr>
            <a:grpSpLocks/>
          </p:cNvGrpSpPr>
          <p:nvPr/>
        </p:nvGrpSpPr>
        <p:grpSpPr bwMode="auto">
          <a:xfrm>
            <a:off x="5264150" y="920750"/>
            <a:ext cx="3629025" cy="2643188"/>
            <a:chOff x="3316" y="580"/>
            <a:chExt cx="2286" cy="1665"/>
          </a:xfrm>
        </p:grpSpPr>
        <p:grpSp>
          <p:nvGrpSpPr>
            <p:cNvPr id="58" name="Group 57"/>
            <p:cNvGrpSpPr>
              <a:grpSpLocks/>
            </p:cNvGrpSpPr>
            <p:nvPr/>
          </p:nvGrpSpPr>
          <p:grpSpPr bwMode="auto">
            <a:xfrm>
              <a:off x="3320" y="597"/>
              <a:ext cx="2244" cy="1602"/>
              <a:chOff x="384" y="829"/>
              <a:chExt cx="2376" cy="1695"/>
            </a:xfrm>
          </p:grpSpPr>
          <p:grpSp>
            <p:nvGrpSpPr>
              <p:cNvPr id="94" name="Group 58"/>
              <p:cNvGrpSpPr>
                <a:grpSpLocks/>
              </p:cNvGrpSpPr>
              <p:nvPr/>
            </p:nvGrpSpPr>
            <p:grpSpPr bwMode="auto">
              <a:xfrm>
                <a:off x="400" y="844"/>
                <a:ext cx="2356" cy="1672"/>
                <a:chOff x="1000" y="744"/>
                <a:chExt cx="3067" cy="2178"/>
              </a:xfrm>
            </p:grpSpPr>
            <p:sp>
              <p:nvSpPr>
                <p:cNvPr id="98" name="Freeform 59"/>
                <p:cNvSpPr>
                  <a:spLocks/>
                </p:cNvSpPr>
                <p:nvPr/>
              </p:nvSpPr>
              <p:spPr bwMode="auto">
                <a:xfrm>
                  <a:off x="1000" y="2293"/>
                  <a:ext cx="3067" cy="629"/>
                </a:xfrm>
                <a:custGeom>
                  <a:avLst/>
                  <a:gdLst>
                    <a:gd name="T0" fmla="*/ 989 w 3067"/>
                    <a:gd name="T1" fmla="*/ 629 h 629"/>
                    <a:gd name="T2" fmla="*/ 3067 w 3067"/>
                    <a:gd name="T3" fmla="*/ 629 h 629"/>
                    <a:gd name="T4" fmla="*/ 1978 w 3067"/>
                    <a:gd name="T5" fmla="*/ 0 h 629"/>
                    <a:gd name="T6" fmla="*/ 0 w 3067"/>
                    <a:gd name="T7" fmla="*/ 0 h 629"/>
                    <a:gd name="T8" fmla="*/ 989 w 3067"/>
                    <a:gd name="T9" fmla="*/ 629 h 6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67"/>
                    <a:gd name="T16" fmla="*/ 0 h 629"/>
                    <a:gd name="T17" fmla="*/ 3067 w 3067"/>
                    <a:gd name="T18" fmla="*/ 629 h 6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67" h="629">
                      <a:moveTo>
                        <a:pt x="989" y="629"/>
                      </a:moveTo>
                      <a:lnTo>
                        <a:pt x="3067" y="629"/>
                      </a:lnTo>
                      <a:lnTo>
                        <a:pt x="1978" y="0"/>
                      </a:lnTo>
                      <a:lnTo>
                        <a:pt x="0" y="0"/>
                      </a:lnTo>
                      <a:lnTo>
                        <a:pt x="989" y="629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28575" cmpd="sng">
                  <a:solidFill>
                    <a:srgbClr val="CCEC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9" name="Rectangle 60"/>
                <p:cNvSpPr>
                  <a:spLocks noChangeArrowheads="1"/>
                </p:cNvSpPr>
                <p:nvPr/>
              </p:nvSpPr>
              <p:spPr bwMode="auto">
                <a:xfrm>
                  <a:off x="1000" y="744"/>
                  <a:ext cx="1934" cy="1534"/>
                </a:xfrm>
                <a:prstGeom prst="rect">
                  <a:avLst/>
                </a:prstGeom>
                <a:solidFill>
                  <a:srgbClr val="CCFFCC"/>
                </a:solidFill>
                <a:ln w="38100">
                  <a:solidFill>
                    <a:srgbClr val="CC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00" name="Freeform 61"/>
                <p:cNvSpPr>
                  <a:spLocks/>
                </p:cNvSpPr>
                <p:nvPr/>
              </p:nvSpPr>
              <p:spPr bwMode="auto">
                <a:xfrm>
                  <a:off x="2956" y="744"/>
                  <a:ext cx="1111" cy="2175"/>
                </a:xfrm>
                <a:custGeom>
                  <a:avLst/>
                  <a:gdLst>
                    <a:gd name="T0" fmla="*/ 0 w 1111"/>
                    <a:gd name="T1" fmla="*/ 0 h 2175"/>
                    <a:gd name="T2" fmla="*/ 0 w 1111"/>
                    <a:gd name="T3" fmla="*/ 1534 h 2175"/>
                    <a:gd name="T4" fmla="*/ 1111 w 1111"/>
                    <a:gd name="T5" fmla="*/ 2175 h 2175"/>
                    <a:gd name="T6" fmla="*/ 1111 w 1111"/>
                    <a:gd name="T7" fmla="*/ 589 h 2175"/>
                    <a:gd name="T8" fmla="*/ 0 w 1111"/>
                    <a:gd name="T9" fmla="*/ 0 h 21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1"/>
                    <a:gd name="T16" fmla="*/ 0 h 2175"/>
                    <a:gd name="T17" fmla="*/ 1111 w 1111"/>
                    <a:gd name="T18" fmla="*/ 2175 h 21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1" h="2175">
                      <a:moveTo>
                        <a:pt x="0" y="0"/>
                      </a:moveTo>
                      <a:lnTo>
                        <a:pt x="0" y="1534"/>
                      </a:lnTo>
                      <a:lnTo>
                        <a:pt x="1111" y="2175"/>
                      </a:lnTo>
                      <a:lnTo>
                        <a:pt x="1111" y="5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28575" cmpd="sng">
                  <a:solidFill>
                    <a:srgbClr val="FFFFCC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95" name="Line 62"/>
              <p:cNvSpPr>
                <a:spLocks noChangeShapeType="1"/>
              </p:cNvSpPr>
              <p:nvPr/>
            </p:nvSpPr>
            <p:spPr bwMode="auto">
              <a:xfrm>
                <a:off x="384" y="2033"/>
                <a:ext cx="1518" cy="0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6" name="Line 63"/>
              <p:cNvSpPr>
                <a:spLocks noChangeShapeType="1"/>
              </p:cNvSpPr>
              <p:nvPr/>
            </p:nvSpPr>
            <p:spPr bwMode="auto">
              <a:xfrm>
                <a:off x="1890" y="2027"/>
                <a:ext cx="870" cy="497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7" name="Line 64"/>
              <p:cNvSpPr>
                <a:spLocks noChangeShapeType="1"/>
              </p:cNvSpPr>
              <p:nvPr/>
            </p:nvSpPr>
            <p:spPr bwMode="auto">
              <a:xfrm flipV="1">
                <a:off x="1895" y="829"/>
                <a:ext cx="0" cy="1201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9" name="Line 65"/>
            <p:cNvSpPr>
              <a:spLocks noChangeShapeType="1"/>
            </p:cNvSpPr>
            <p:nvPr/>
          </p:nvSpPr>
          <p:spPr bwMode="auto">
            <a:xfrm>
              <a:off x="3948" y="1483"/>
              <a:ext cx="0" cy="3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Line 66"/>
            <p:cNvSpPr>
              <a:spLocks noChangeShapeType="1"/>
            </p:cNvSpPr>
            <p:nvPr/>
          </p:nvSpPr>
          <p:spPr bwMode="auto">
            <a:xfrm flipV="1">
              <a:off x="4319" y="1497"/>
              <a:ext cx="0" cy="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Line 67"/>
            <p:cNvSpPr>
              <a:spLocks noChangeShapeType="1"/>
            </p:cNvSpPr>
            <p:nvPr/>
          </p:nvSpPr>
          <p:spPr bwMode="auto">
            <a:xfrm flipV="1">
              <a:off x="3740" y="1349"/>
              <a:ext cx="0" cy="3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" name="Line 68"/>
            <p:cNvSpPr>
              <a:spLocks noChangeShapeType="1"/>
            </p:cNvSpPr>
            <p:nvPr/>
          </p:nvSpPr>
          <p:spPr bwMode="auto">
            <a:xfrm>
              <a:off x="4862" y="2045"/>
              <a:ext cx="44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Line 69"/>
            <p:cNvSpPr>
              <a:spLocks noChangeShapeType="1"/>
            </p:cNvSpPr>
            <p:nvPr/>
          </p:nvSpPr>
          <p:spPr bwMode="auto">
            <a:xfrm flipV="1">
              <a:off x="5293" y="1836"/>
              <a:ext cx="0" cy="2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Line 70"/>
            <p:cNvSpPr>
              <a:spLocks noChangeShapeType="1"/>
            </p:cNvSpPr>
            <p:nvPr/>
          </p:nvSpPr>
          <p:spPr bwMode="auto">
            <a:xfrm>
              <a:off x="3974" y="1482"/>
              <a:ext cx="9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Text Box 71"/>
            <p:cNvSpPr txBox="1">
              <a:spLocks noChangeArrowheads="1"/>
            </p:cNvSpPr>
            <p:nvPr/>
          </p:nvSpPr>
          <p:spPr bwMode="auto">
            <a:xfrm>
              <a:off x="3316" y="58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V</a:t>
              </a:r>
            </a:p>
          </p:txBody>
        </p:sp>
        <p:sp>
          <p:nvSpPr>
            <p:cNvPr id="66" name="Text Box 72"/>
            <p:cNvSpPr txBox="1">
              <a:spLocks noChangeArrowheads="1"/>
            </p:cNvSpPr>
            <p:nvPr/>
          </p:nvSpPr>
          <p:spPr bwMode="auto">
            <a:xfrm>
              <a:off x="5294" y="971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</a:t>
              </a:r>
            </a:p>
          </p:txBody>
        </p:sp>
        <p:sp>
          <p:nvSpPr>
            <p:cNvPr id="67" name="Text Box 73"/>
            <p:cNvSpPr txBox="1">
              <a:spLocks noChangeArrowheads="1"/>
            </p:cNvSpPr>
            <p:nvPr/>
          </p:nvSpPr>
          <p:spPr bwMode="auto">
            <a:xfrm>
              <a:off x="3996" y="1957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</a:t>
              </a:r>
            </a:p>
          </p:txBody>
        </p:sp>
        <p:sp>
          <p:nvSpPr>
            <p:cNvPr id="68" name="Line 74"/>
            <p:cNvSpPr>
              <a:spLocks noChangeShapeType="1"/>
            </p:cNvSpPr>
            <p:nvPr/>
          </p:nvSpPr>
          <p:spPr bwMode="auto">
            <a:xfrm>
              <a:off x="4308" y="1520"/>
              <a:ext cx="4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Line 75"/>
            <p:cNvSpPr>
              <a:spLocks noChangeShapeType="1"/>
            </p:cNvSpPr>
            <p:nvPr/>
          </p:nvSpPr>
          <p:spPr bwMode="auto">
            <a:xfrm flipH="1" flipV="1">
              <a:off x="3724" y="1729"/>
              <a:ext cx="213" cy="1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76"/>
            <p:cNvSpPr>
              <a:spLocks noChangeShapeType="1"/>
            </p:cNvSpPr>
            <p:nvPr/>
          </p:nvSpPr>
          <p:spPr bwMode="auto">
            <a:xfrm flipH="1" flipV="1">
              <a:off x="3724" y="1352"/>
              <a:ext cx="237" cy="1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Line 77"/>
            <p:cNvSpPr>
              <a:spLocks noChangeShapeType="1"/>
            </p:cNvSpPr>
            <p:nvPr/>
          </p:nvSpPr>
          <p:spPr bwMode="auto">
            <a:xfrm flipH="1" flipV="1">
              <a:off x="4743" y="1516"/>
              <a:ext cx="545" cy="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Line 78"/>
            <p:cNvSpPr>
              <a:spLocks noChangeShapeType="1"/>
            </p:cNvSpPr>
            <p:nvPr/>
          </p:nvSpPr>
          <p:spPr bwMode="auto">
            <a:xfrm>
              <a:off x="3739" y="1355"/>
              <a:ext cx="10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Line 79"/>
            <p:cNvSpPr>
              <a:spLocks noChangeShapeType="1"/>
            </p:cNvSpPr>
            <p:nvPr/>
          </p:nvSpPr>
          <p:spPr bwMode="auto">
            <a:xfrm flipH="1" flipV="1">
              <a:off x="4738" y="686"/>
              <a:ext cx="408" cy="2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Line 80"/>
            <p:cNvSpPr>
              <a:spLocks noChangeShapeType="1"/>
            </p:cNvSpPr>
            <p:nvPr/>
          </p:nvSpPr>
          <p:spPr bwMode="auto">
            <a:xfrm>
              <a:off x="4962" y="1470"/>
              <a:ext cx="0" cy="3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Line 81"/>
            <p:cNvSpPr>
              <a:spLocks noChangeShapeType="1"/>
            </p:cNvSpPr>
            <p:nvPr/>
          </p:nvSpPr>
          <p:spPr bwMode="auto">
            <a:xfrm>
              <a:off x="4854" y="1812"/>
              <a:ext cx="0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Line 82"/>
            <p:cNvSpPr>
              <a:spLocks noChangeShapeType="1"/>
            </p:cNvSpPr>
            <p:nvPr/>
          </p:nvSpPr>
          <p:spPr bwMode="auto">
            <a:xfrm flipH="1" flipV="1">
              <a:off x="4313" y="1732"/>
              <a:ext cx="523" cy="30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" name="Line 83"/>
            <p:cNvSpPr>
              <a:spLocks noChangeShapeType="1"/>
            </p:cNvSpPr>
            <p:nvPr/>
          </p:nvSpPr>
          <p:spPr bwMode="auto">
            <a:xfrm>
              <a:off x="3936" y="1860"/>
              <a:ext cx="924" cy="192"/>
            </a:xfrm>
            <a:prstGeom prst="line">
              <a:avLst/>
            </a:prstGeom>
            <a:noFill/>
            <a:ln w="38100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Line 84"/>
            <p:cNvSpPr>
              <a:spLocks noChangeShapeType="1"/>
            </p:cNvSpPr>
            <p:nvPr/>
          </p:nvSpPr>
          <p:spPr bwMode="auto">
            <a:xfrm>
              <a:off x="4464" y="936"/>
              <a:ext cx="0" cy="10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Line 85"/>
            <p:cNvSpPr>
              <a:spLocks noChangeShapeType="1"/>
            </p:cNvSpPr>
            <p:nvPr/>
          </p:nvSpPr>
          <p:spPr bwMode="auto">
            <a:xfrm flipH="1" flipV="1">
              <a:off x="4053" y="670"/>
              <a:ext cx="404" cy="24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" name="Line 86"/>
            <p:cNvSpPr>
              <a:spLocks noChangeShapeType="1"/>
            </p:cNvSpPr>
            <p:nvPr/>
          </p:nvSpPr>
          <p:spPr bwMode="auto">
            <a:xfrm flipH="1" flipV="1">
              <a:off x="4059" y="1734"/>
              <a:ext cx="417" cy="2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Line 87"/>
            <p:cNvSpPr>
              <a:spLocks noChangeShapeType="1"/>
            </p:cNvSpPr>
            <p:nvPr/>
          </p:nvSpPr>
          <p:spPr bwMode="auto">
            <a:xfrm flipV="1">
              <a:off x="4056" y="666"/>
              <a:ext cx="0" cy="106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Line 88"/>
            <p:cNvSpPr>
              <a:spLocks noChangeShapeType="1"/>
            </p:cNvSpPr>
            <p:nvPr/>
          </p:nvSpPr>
          <p:spPr bwMode="auto">
            <a:xfrm>
              <a:off x="3954" y="1860"/>
              <a:ext cx="102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" name="Line 89"/>
            <p:cNvSpPr>
              <a:spLocks noChangeShapeType="1"/>
            </p:cNvSpPr>
            <p:nvPr/>
          </p:nvSpPr>
          <p:spPr bwMode="auto">
            <a:xfrm>
              <a:off x="4464" y="1968"/>
              <a:ext cx="70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" name="Line 90"/>
            <p:cNvSpPr>
              <a:spLocks noChangeShapeType="1"/>
            </p:cNvSpPr>
            <p:nvPr/>
          </p:nvSpPr>
          <p:spPr bwMode="auto">
            <a:xfrm flipV="1">
              <a:off x="5154" y="912"/>
              <a:ext cx="0" cy="10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Line 91"/>
            <p:cNvSpPr>
              <a:spLocks noChangeShapeType="1"/>
            </p:cNvSpPr>
            <p:nvPr/>
          </p:nvSpPr>
          <p:spPr bwMode="auto">
            <a:xfrm>
              <a:off x="4056" y="684"/>
              <a:ext cx="69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6" name="Line 92"/>
            <p:cNvSpPr>
              <a:spLocks noChangeShapeType="1"/>
            </p:cNvSpPr>
            <p:nvPr/>
          </p:nvSpPr>
          <p:spPr bwMode="auto">
            <a:xfrm>
              <a:off x="4854" y="1836"/>
              <a:ext cx="4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" name="Line 93"/>
            <p:cNvSpPr>
              <a:spLocks noChangeShapeType="1"/>
            </p:cNvSpPr>
            <p:nvPr/>
          </p:nvSpPr>
          <p:spPr bwMode="auto">
            <a:xfrm>
              <a:off x="4482" y="918"/>
              <a:ext cx="6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Line 94"/>
            <p:cNvSpPr>
              <a:spLocks noChangeShapeType="1"/>
            </p:cNvSpPr>
            <p:nvPr/>
          </p:nvSpPr>
          <p:spPr bwMode="auto">
            <a:xfrm flipH="1" flipV="1">
              <a:off x="4738" y="1352"/>
              <a:ext cx="221" cy="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" name="Freeform 95"/>
            <p:cNvSpPr>
              <a:spLocks/>
            </p:cNvSpPr>
            <p:nvPr/>
          </p:nvSpPr>
          <p:spPr bwMode="auto">
            <a:xfrm>
              <a:off x="3738" y="678"/>
              <a:ext cx="594" cy="846"/>
            </a:xfrm>
            <a:custGeom>
              <a:avLst/>
              <a:gdLst>
                <a:gd name="T0" fmla="*/ 324 w 594"/>
                <a:gd name="T1" fmla="*/ 0 h 846"/>
                <a:gd name="T2" fmla="*/ 0 w 594"/>
                <a:gd name="T3" fmla="*/ 678 h 846"/>
                <a:gd name="T4" fmla="*/ 594 w 594"/>
                <a:gd name="T5" fmla="*/ 846 h 846"/>
                <a:gd name="T6" fmla="*/ 324 w 594"/>
                <a:gd name="T7" fmla="*/ 0 h 84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94"/>
                <a:gd name="T13" fmla="*/ 0 h 846"/>
                <a:gd name="T14" fmla="*/ 594 w 594"/>
                <a:gd name="T15" fmla="*/ 846 h 84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94" h="846">
                  <a:moveTo>
                    <a:pt x="324" y="0"/>
                  </a:moveTo>
                  <a:lnTo>
                    <a:pt x="0" y="678"/>
                  </a:lnTo>
                  <a:lnTo>
                    <a:pt x="594" y="846"/>
                  </a:lnTo>
                  <a:lnTo>
                    <a:pt x="324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28575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0" name="Freeform 96"/>
            <p:cNvSpPr>
              <a:spLocks/>
            </p:cNvSpPr>
            <p:nvPr/>
          </p:nvSpPr>
          <p:spPr bwMode="auto">
            <a:xfrm>
              <a:off x="3942" y="912"/>
              <a:ext cx="918" cy="924"/>
            </a:xfrm>
            <a:custGeom>
              <a:avLst/>
              <a:gdLst>
                <a:gd name="T0" fmla="*/ 0 w 918"/>
                <a:gd name="T1" fmla="*/ 570 h 924"/>
                <a:gd name="T2" fmla="*/ 918 w 918"/>
                <a:gd name="T3" fmla="*/ 924 h 924"/>
                <a:gd name="T4" fmla="*/ 522 w 918"/>
                <a:gd name="T5" fmla="*/ 0 h 924"/>
                <a:gd name="T6" fmla="*/ 0 w 918"/>
                <a:gd name="T7" fmla="*/ 570 h 9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18"/>
                <a:gd name="T13" fmla="*/ 0 h 924"/>
                <a:gd name="T14" fmla="*/ 918 w 918"/>
                <a:gd name="T15" fmla="*/ 924 h 9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18" h="924">
                  <a:moveTo>
                    <a:pt x="0" y="570"/>
                  </a:moveTo>
                  <a:lnTo>
                    <a:pt x="918" y="924"/>
                  </a:lnTo>
                  <a:lnTo>
                    <a:pt x="522" y="0"/>
                  </a:lnTo>
                  <a:lnTo>
                    <a:pt x="0" y="57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38100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Freeform 97"/>
            <p:cNvSpPr>
              <a:spLocks/>
            </p:cNvSpPr>
            <p:nvPr/>
          </p:nvSpPr>
          <p:spPr bwMode="auto">
            <a:xfrm>
              <a:off x="4962" y="912"/>
              <a:ext cx="336" cy="924"/>
            </a:xfrm>
            <a:custGeom>
              <a:avLst/>
              <a:gdLst>
                <a:gd name="T0" fmla="*/ 186 w 336"/>
                <a:gd name="T1" fmla="*/ 0 h 924"/>
                <a:gd name="T2" fmla="*/ 0 w 336"/>
                <a:gd name="T3" fmla="*/ 570 h 924"/>
                <a:gd name="T4" fmla="*/ 336 w 336"/>
                <a:gd name="T5" fmla="*/ 924 h 924"/>
                <a:gd name="T6" fmla="*/ 186 w 336"/>
                <a:gd name="T7" fmla="*/ 0 h 924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36"/>
                <a:gd name="T13" fmla="*/ 0 h 924"/>
                <a:gd name="T14" fmla="*/ 336 w 336"/>
                <a:gd name="T15" fmla="*/ 924 h 924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36" h="924">
                  <a:moveTo>
                    <a:pt x="186" y="0"/>
                  </a:moveTo>
                  <a:lnTo>
                    <a:pt x="0" y="570"/>
                  </a:lnTo>
                  <a:lnTo>
                    <a:pt x="336" y="924"/>
                  </a:lnTo>
                  <a:lnTo>
                    <a:pt x="186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28575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Line 98"/>
            <p:cNvSpPr>
              <a:spLocks noChangeShapeType="1"/>
            </p:cNvSpPr>
            <p:nvPr/>
          </p:nvSpPr>
          <p:spPr bwMode="auto">
            <a:xfrm>
              <a:off x="4860" y="1830"/>
              <a:ext cx="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" name="Line 99"/>
            <p:cNvSpPr>
              <a:spLocks noChangeShapeType="1"/>
            </p:cNvSpPr>
            <p:nvPr/>
          </p:nvSpPr>
          <p:spPr bwMode="auto">
            <a:xfrm flipH="1" flipV="1">
              <a:off x="4319" y="1518"/>
              <a:ext cx="541" cy="3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1" name="Group 100"/>
          <p:cNvGrpSpPr>
            <a:grpSpLocks/>
          </p:cNvGrpSpPr>
          <p:nvPr/>
        </p:nvGrpSpPr>
        <p:grpSpPr bwMode="auto">
          <a:xfrm>
            <a:off x="657225" y="3933825"/>
            <a:ext cx="3576638" cy="2595563"/>
            <a:chOff x="414" y="2478"/>
            <a:chExt cx="2253" cy="1635"/>
          </a:xfrm>
        </p:grpSpPr>
        <p:grpSp>
          <p:nvGrpSpPr>
            <p:cNvPr id="102" name="Group 101"/>
            <p:cNvGrpSpPr>
              <a:grpSpLocks/>
            </p:cNvGrpSpPr>
            <p:nvPr/>
          </p:nvGrpSpPr>
          <p:grpSpPr bwMode="auto">
            <a:xfrm>
              <a:off x="448" y="2504"/>
              <a:ext cx="2185" cy="1567"/>
              <a:chOff x="448" y="2504"/>
              <a:chExt cx="2185" cy="1567"/>
            </a:xfrm>
          </p:grpSpPr>
          <p:sp>
            <p:nvSpPr>
              <p:cNvPr id="138" name="Freeform 102"/>
              <p:cNvSpPr>
                <a:spLocks/>
              </p:cNvSpPr>
              <p:nvPr/>
            </p:nvSpPr>
            <p:spPr bwMode="auto">
              <a:xfrm>
                <a:off x="448" y="3618"/>
                <a:ext cx="2181" cy="447"/>
              </a:xfrm>
              <a:custGeom>
                <a:avLst/>
                <a:gdLst>
                  <a:gd name="T0" fmla="*/ 989 w 3067"/>
                  <a:gd name="T1" fmla="*/ 629 h 629"/>
                  <a:gd name="T2" fmla="*/ 3067 w 3067"/>
                  <a:gd name="T3" fmla="*/ 629 h 629"/>
                  <a:gd name="T4" fmla="*/ 1978 w 3067"/>
                  <a:gd name="T5" fmla="*/ 0 h 629"/>
                  <a:gd name="T6" fmla="*/ 0 w 3067"/>
                  <a:gd name="T7" fmla="*/ 0 h 629"/>
                  <a:gd name="T8" fmla="*/ 989 w 3067"/>
                  <a:gd name="T9" fmla="*/ 629 h 6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67"/>
                  <a:gd name="T16" fmla="*/ 0 h 629"/>
                  <a:gd name="T17" fmla="*/ 3067 w 3067"/>
                  <a:gd name="T18" fmla="*/ 629 h 6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67" h="629">
                    <a:moveTo>
                      <a:pt x="989" y="629"/>
                    </a:moveTo>
                    <a:lnTo>
                      <a:pt x="3067" y="629"/>
                    </a:lnTo>
                    <a:lnTo>
                      <a:pt x="1978" y="0"/>
                    </a:lnTo>
                    <a:lnTo>
                      <a:pt x="0" y="0"/>
                    </a:lnTo>
                    <a:lnTo>
                      <a:pt x="989" y="629"/>
                    </a:lnTo>
                    <a:close/>
                  </a:path>
                </a:pathLst>
              </a:custGeom>
              <a:solidFill>
                <a:srgbClr val="CCFFFF"/>
              </a:solidFill>
              <a:ln w="28575" cmpd="sng">
                <a:solidFill>
                  <a:srgbClr val="CCEC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9" name="Rectangle 103"/>
              <p:cNvSpPr>
                <a:spLocks noChangeArrowheads="1"/>
              </p:cNvSpPr>
              <p:nvPr/>
            </p:nvSpPr>
            <p:spPr bwMode="auto">
              <a:xfrm>
                <a:off x="448" y="2516"/>
                <a:ext cx="1375" cy="1091"/>
              </a:xfrm>
              <a:prstGeom prst="rect">
                <a:avLst/>
              </a:prstGeom>
              <a:solidFill>
                <a:srgbClr val="CCFFCC"/>
              </a:solidFill>
              <a:ln w="38100">
                <a:solidFill>
                  <a:srgbClr val="CCFFCC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0" name="Freeform 104"/>
              <p:cNvSpPr>
                <a:spLocks/>
              </p:cNvSpPr>
              <p:nvPr/>
            </p:nvSpPr>
            <p:spPr bwMode="auto">
              <a:xfrm>
                <a:off x="1839" y="2516"/>
                <a:ext cx="790" cy="1547"/>
              </a:xfrm>
              <a:custGeom>
                <a:avLst/>
                <a:gdLst>
                  <a:gd name="T0" fmla="*/ 0 w 1111"/>
                  <a:gd name="T1" fmla="*/ 0 h 2175"/>
                  <a:gd name="T2" fmla="*/ 0 w 1111"/>
                  <a:gd name="T3" fmla="*/ 1534 h 2175"/>
                  <a:gd name="T4" fmla="*/ 1111 w 1111"/>
                  <a:gd name="T5" fmla="*/ 2175 h 2175"/>
                  <a:gd name="T6" fmla="*/ 1111 w 1111"/>
                  <a:gd name="T7" fmla="*/ 589 h 2175"/>
                  <a:gd name="T8" fmla="*/ 0 w 1111"/>
                  <a:gd name="T9" fmla="*/ 0 h 21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1"/>
                  <a:gd name="T16" fmla="*/ 0 h 2175"/>
                  <a:gd name="T17" fmla="*/ 1111 w 1111"/>
                  <a:gd name="T18" fmla="*/ 2175 h 21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1" h="2175">
                    <a:moveTo>
                      <a:pt x="0" y="0"/>
                    </a:moveTo>
                    <a:lnTo>
                      <a:pt x="0" y="1534"/>
                    </a:lnTo>
                    <a:lnTo>
                      <a:pt x="1111" y="2175"/>
                    </a:lnTo>
                    <a:lnTo>
                      <a:pt x="1111" y="5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CC"/>
              </a:solidFill>
              <a:ln w="28575" cmpd="sng">
                <a:solidFill>
                  <a:srgbClr val="FFFFC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1" name="Line 105"/>
              <p:cNvSpPr>
                <a:spLocks noChangeShapeType="1"/>
              </p:cNvSpPr>
              <p:nvPr/>
            </p:nvSpPr>
            <p:spPr bwMode="auto">
              <a:xfrm>
                <a:off x="1827" y="3611"/>
                <a:ext cx="806" cy="460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2" name="Line 106"/>
              <p:cNvSpPr>
                <a:spLocks noChangeShapeType="1"/>
              </p:cNvSpPr>
              <p:nvPr/>
            </p:nvSpPr>
            <p:spPr bwMode="auto">
              <a:xfrm flipV="1">
                <a:off x="1826" y="2504"/>
                <a:ext cx="0" cy="1112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103" name="Line 107"/>
            <p:cNvSpPr>
              <a:spLocks noChangeShapeType="1"/>
            </p:cNvSpPr>
            <p:nvPr/>
          </p:nvSpPr>
          <p:spPr bwMode="auto">
            <a:xfrm>
              <a:off x="427" y="3616"/>
              <a:ext cx="1406" cy="0"/>
            </a:xfrm>
            <a:prstGeom prst="line">
              <a:avLst/>
            </a:prstGeom>
            <a:noFill/>
            <a:ln w="952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" name="Line 108"/>
            <p:cNvSpPr>
              <a:spLocks noChangeShapeType="1"/>
            </p:cNvSpPr>
            <p:nvPr/>
          </p:nvSpPr>
          <p:spPr bwMode="auto">
            <a:xfrm>
              <a:off x="610" y="3005"/>
              <a:ext cx="122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" name="Line 109"/>
            <p:cNvSpPr>
              <a:spLocks noChangeShapeType="1"/>
            </p:cNvSpPr>
            <p:nvPr/>
          </p:nvSpPr>
          <p:spPr bwMode="auto">
            <a:xfrm>
              <a:off x="1612" y="3660"/>
              <a:ext cx="7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Line 110"/>
            <p:cNvSpPr>
              <a:spLocks noChangeShapeType="1"/>
            </p:cNvSpPr>
            <p:nvPr/>
          </p:nvSpPr>
          <p:spPr bwMode="auto">
            <a:xfrm>
              <a:off x="1817" y="3344"/>
              <a:ext cx="556" cy="3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7" name="Line 111"/>
            <p:cNvSpPr>
              <a:spLocks noChangeShapeType="1"/>
            </p:cNvSpPr>
            <p:nvPr/>
          </p:nvSpPr>
          <p:spPr bwMode="auto">
            <a:xfrm>
              <a:off x="1596" y="3932"/>
              <a:ext cx="7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Line 112"/>
            <p:cNvSpPr>
              <a:spLocks noChangeShapeType="1"/>
            </p:cNvSpPr>
            <p:nvPr/>
          </p:nvSpPr>
          <p:spPr bwMode="auto">
            <a:xfrm>
              <a:off x="2053" y="2800"/>
              <a:ext cx="0" cy="9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Line 113"/>
            <p:cNvSpPr>
              <a:spLocks noChangeShapeType="1"/>
            </p:cNvSpPr>
            <p:nvPr/>
          </p:nvSpPr>
          <p:spPr bwMode="auto">
            <a:xfrm flipV="1">
              <a:off x="1051" y="3342"/>
              <a:ext cx="0" cy="27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0" name="Line 114"/>
            <p:cNvSpPr>
              <a:spLocks noChangeShapeType="1"/>
            </p:cNvSpPr>
            <p:nvPr/>
          </p:nvSpPr>
          <p:spPr bwMode="auto">
            <a:xfrm>
              <a:off x="1507" y="2677"/>
              <a:ext cx="240" cy="1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1" name="Line 115"/>
            <p:cNvSpPr>
              <a:spLocks noChangeShapeType="1"/>
            </p:cNvSpPr>
            <p:nvPr/>
          </p:nvSpPr>
          <p:spPr bwMode="auto">
            <a:xfrm>
              <a:off x="1810" y="2674"/>
              <a:ext cx="245" cy="14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" name="Line 116"/>
            <p:cNvSpPr>
              <a:spLocks noChangeShapeType="1"/>
            </p:cNvSpPr>
            <p:nvPr/>
          </p:nvSpPr>
          <p:spPr bwMode="auto">
            <a:xfrm>
              <a:off x="600" y="3616"/>
              <a:ext cx="380" cy="2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" name="Line 117"/>
            <p:cNvSpPr>
              <a:spLocks noChangeShapeType="1"/>
            </p:cNvSpPr>
            <p:nvPr/>
          </p:nvSpPr>
          <p:spPr bwMode="auto">
            <a:xfrm>
              <a:off x="1503" y="2684"/>
              <a:ext cx="3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4" name="Line 118"/>
            <p:cNvSpPr>
              <a:spLocks noChangeShapeType="1"/>
            </p:cNvSpPr>
            <p:nvPr/>
          </p:nvSpPr>
          <p:spPr bwMode="auto">
            <a:xfrm>
              <a:off x="1733" y="3746"/>
              <a:ext cx="31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5" name="Text Box 119"/>
            <p:cNvSpPr txBox="1">
              <a:spLocks noChangeArrowheads="1"/>
            </p:cNvSpPr>
            <p:nvPr/>
          </p:nvSpPr>
          <p:spPr bwMode="auto">
            <a:xfrm>
              <a:off x="414" y="247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V</a:t>
              </a:r>
            </a:p>
          </p:txBody>
        </p:sp>
        <p:sp>
          <p:nvSpPr>
            <p:cNvPr id="116" name="Text Box 120"/>
            <p:cNvSpPr txBox="1">
              <a:spLocks noChangeArrowheads="1"/>
            </p:cNvSpPr>
            <p:nvPr/>
          </p:nvSpPr>
          <p:spPr bwMode="auto">
            <a:xfrm>
              <a:off x="2359" y="2861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</a:t>
              </a:r>
            </a:p>
          </p:txBody>
        </p:sp>
        <p:sp>
          <p:nvSpPr>
            <p:cNvPr id="117" name="Text Box 121"/>
            <p:cNvSpPr txBox="1">
              <a:spLocks noChangeArrowheads="1"/>
            </p:cNvSpPr>
            <p:nvPr/>
          </p:nvSpPr>
          <p:spPr bwMode="auto">
            <a:xfrm>
              <a:off x="1101" y="3825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</a:t>
              </a:r>
            </a:p>
          </p:txBody>
        </p:sp>
        <p:sp>
          <p:nvSpPr>
            <p:cNvPr id="118" name="Line 122"/>
            <p:cNvSpPr>
              <a:spLocks noChangeShapeType="1"/>
            </p:cNvSpPr>
            <p:nvPr/>
          </p:nvSpPr>
          <p:spPr bwMode="auto">
            <a:xfrm>
              <a:off x="1726" y="2814"/>
              <a:ext cx="34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" name="Line 123"/>
            <p:cNvSpPr>
              <a:spLocks noChangeShapeType="1"/>
            </p:cNvSpPr>
            <p:nvPr/>
          </p:nvSpPr>
          <p:spPr bwMode="auto">
            <a:xfrm>
              <a:off x="980" y="3210"/>
              <a:ext cx="0" cy="6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" name="Line 124"/>
            <p:cNvSpPr>
              <a:spLocks noChangeShapeType="1"/>
            </p:cNvSpPr>
            <p:nvPr/>
          </p:nvSpPr>
          <p:spPr bwMode="auto">
            <a:xfrm>
              <a:off x="1823" y="3005"/>
              <a:ext cx="386" cy="22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1" name="Line 125"/>
            <p:cNvSpPr>
              <a:spLocks noChangeShapeType="1"/>
            </p:cNvSpPr>
            <p:nvPr/>
          </p:nvSpPr>
          <p:spPr bwMode="auto">
            <a:xfrm>
              <a:off x="1048" y="3340"/>
              <a:ext cx="7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" name="Line 126"/>
            <p:cNvSpPr>
              <a:spLocks noChangeShapeType="1"/>
            </p:cNvSpPr>
            <p:nvPr/>
          </p:nvSpPr>
          <p:spPr bwMode="auto">
            <a:xfrm>
              <a:off x="2058" y="2814"/>
              <a:ext cx="318" cy="858"/>
            </a:xfrm>
            <a:prstGeom prst="line">
              <a:avLst/>
            </a:prstGeom>
            <a:noFill/>
            <a:ln w="38100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" name="Line 127"/>
            <p:cNvSpPr>
              <a:spLocks noChangeShapeType="1"/>
            </p:cNvSpPr>
            <p:nvPr/>
          </p:nvSpPr>
          <p:spPr bwMode="auto">
            <a:xfrm>
              <a:off x="612" y="3000"/>
              <a:ext cx="0" cy="63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4" name="Line 128"/>
            <p:cNvSpPr>
              <a:spLocks noChangeShapeType="1"/>
            </p:cNvSpPr>
            <p:nvPr/>
          </p:nvSpPr>
          <p:spPr bwMode="auto">
            <a:xfrm>
              <a:off x="1058" y="3346"/>
              <a:ext cx="555" cy="3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5" name="Line 129"/>
            <p:cNvSpPr>
              <a:spLocks noChangeShapeType="1"/>
            </p:cNvSpPr>
            <p:nvPr/>
          </p:nvSpPr>
          <p:spPr bwMode="auto">
            <a:xfrm>
              <a:off x="1740" y="2820"/>
              <a:ext cx="0" cy="9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6" name="Line 130"/>
            <p:cNvSpPr>
              <a:spLocks noChangeShapeType="1"/>
            </p:cNvSpPr>
            <p:nvPr/>
          </p:nvSpPr>
          <p:spPr bwMode="auto">
            <a:xfrm>
              <a:off x="2376" y="3654"/>
              <a:ext cx="0" cy="2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7" name="Line 131"/>
            <p:cNvSpPr>
              <a:spLocks noChangeShapeType="1"/>
            </p:cNvSpPr>
            <p:nvPr/>
          </p:nvSpPr>
          <p:spPr bwMode="auto">
            <a:xfrm>
              <a:off x="1518" y="2682"/>
              <a:ext cx="0" cy="9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8" name="Line 132"/>
            <p:cNvSpPr>
              <a:spLocks noChangeShapeType="1"/>
            </p:cNvSpPr>
            <p:nvPr/>
          </p:nvSpPr>
          <p:spPr bwMode="auto">
            <a:xfrm>
              <a:off x="1514" y="3610"/>
              <a:ext cx="231" cy="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9" name="Line 133"/>
            <p:cNvSpPr>
              <a:spLocks noChangeShapeType="1"/>
            </p:cNvSpPr>
            <p:nvPr/>
          </p:nvSpPr>
          <p:spPr bwMode="auto">
            <a:xfrm>
              <a:off x="2202" y="3210"/>
              <a:ext cx="0" cy="6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0" name="Freeform 134"/>
            <p:cNvSpPr>
              <a:spLocks/>
            </p:cNvSpPr>
            <p:nvPr/>
          </p:nvSpPr>
          <p:spPr bwMode="auto">
            <a:xfrm>
              <a:off x="618" y="2688"/>
              <a:ext cx="894" cy="642"/>
            </a:xfrm>
            <a:custGeom>
              <a:avLst/>
              <a:gdLst>
                <a:gd name="T0" fmla="*/ 894 w 894"/>
                <a:gd name="T1" fmla="*/ 0 h 642"/>
                <a:gd name="T2" fmla="*/ 0 w 894"/>
                <a:gd name="T3" fmla="*/ 324 h 642"/>
                <a:gd name="T4" fmla="*/ 438 w 894"/>
                <a:gd name="T5" fmla="*/ 642 h 642"/>
                <a:gd name="T6" fmla="*/ 894 w 894"/>
                <a:gd name="T7" fmla="*/ 0 h 64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894"/>
                <a:gd name="T13" fmla="*/ 0 h 642"/>
                <a:gd name="T14" fmla="*/ 894 w 894"/>
                <a:gd name="T15" fmla="*/ 642 h 64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894" h="642">
                  <a:moveTo>
                    <a:pt x="894" y="0"/>
                  </a:moveTo>
                  <a:lnTo>
                    <a:pt x="0" y="324"/>
                  </a:lnTo>
                  <a:lnTo>
                    <a:pt x="438" y="642"/>
                  </a:lnTo>
                  <a:lnTo>
                    <a:pt x="894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28575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1" name="Freeform 135"/>
            <p:cNvSpPr>
              <a:spLocks/>
            </p:cNvSpPr>
            <p:nvPr/>
          </p:nvSpPr>
          <p:spPr bwMode="auto">
            <a:xfrm>
              <a:off x="978" y="3744"/>
              <a:ext cx="762" cy="192"/>
            </a:xfrm>
            <a:custGeom>
              <a:avLst/>
              <a:gdLst>
                <a:gd name="T0" fmla="*/ 762 w 762"/>
                <a:gd name="T1" fmla="*/ 0 h 192"/>
                <a:gd name="T2" fmla="*/ 0 w 762"/>
                <a:gd name="T3" fmla="*/ 84 h 192"/>
                <a:gd name="T4" fmla="*/ 630 w 762"/>
                <a:gd name="T5" fmla="*/ 192 h 192"/>
                <a:gd name="T6" fmla="*/ 762 w 762"/>
                <a:gd name="T7" fmla="*/ 0 h 1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62"/>
                <a:gd name="T13" fmla="*/ 0 h 192"/>
                <a:gd name="T14" fmla="*/ 762 w 762"/>
                <a:gd name="T15" fmla="*/ 192 h 1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62" h="192">
                  <a:moveTo>
                    <a:pt x="762" y="0"/>
                  </a:moveTo>
                  <a:lnTo>
                    <a:pt x="0" y="84"/>
                  </a:lnTo>
                  <a:lnTo>
                    <a:pt x="630" y="192"/>
                  </a:lnTo>
                  <a:lnTo>
                    <a:pt x="762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28575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2" name="Freeform 136"/>
            <p:cNvSpPr>
              <a:spLocks/>
            </p:cNvSpPr>
            <p:nvPr/>
          </p:nvSpPr>
          <p:spPr bwMode="auto">
            <a:xfrm>
              <a:off x="996" y="2814"/>
              <a:ext cx="744" cy="852"/>
            </a:xfrm>
            <a:custGeom>
              <a:avLst/>
              <a:gdLst>
                <a:gd name="T0" fmla="*/ 744 w 744"/>
                <a:gd name="T1" fmla="*/ 0 h 852"/>
                <a:gd name="T2" fmla="*/ 0 w 744"/>
                <a:gd name="T3" fmla="*/ 402 h 852"/>
                <a:gd name="T4" fmla="*/ 606 w 744"/>
                <a:gd name="T5" fmla="*/ 852 h 852"/>
                <a:gd name="T6" fmla="*/ 744 w 744"/>
                <a:gd name="T7" fmla="*/ 0 h 85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44"/>
                <a:gd name="T13" fmla="*/ 0 h 852"/>
                <a:gd name="T14" fmla="*/ 744 w 744"/>
                <a:gd name="T15" fmla="*/ 852 h 85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44" h="852">
                  <a:moveTo>
                    <a:pt x="744" y="0"/>
                  </a:moveTo>
                  <a:lnTo>
                    <a:pt x="0" y="402"/>
                  </a:lnTo>
                  <a:lnTo>
                    <a:pt x="606" y="852"/>
                  </a:lnTo>
                  <a:lnTo>
                    <a:pt x="744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38100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3" name="Line 137"/>
            <p:cNvSpPr>
              <a:spLocks noChangeShapeType="1"/>
            </p:cNvSpPr>
            <p:nvPr/>
          </p:nvSpPr>
          <p:spPr bwMode="auto">
            <a:xfrm>
              <a:off x="1046" y="3616"/>
              <a:ext cx="555" cy="3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4" name="Line 138"/>
            <p:cNvSpPr>
              <a:spLocks noChangeShapeType="1"/>
            </p:cNvSpPr>
            <p:nvPr/>
          </p:nvSpPr>
          <p:spPr bwMode="auto">
            <a:xfrm flipH="1">
              <a:off x="966" y="3828"/>
              <a:ext cx="123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5" name="Line 139"/>
            <p:cNvSpPr>
              <a:spLocks noChangeShapeType="1"/>
            </p:cNvSpPr>
            <p:nvPr/>
          </p:nvSpPr>
          <p:spPr bwMode="auto">
            <a:xfrm>
              <a:off x="1000" y="3224"/>
              <a:ext cx="121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6" name="Line 140"/>
            <p:cNvSpPr>
              <a:spLocks noChangeShapeType="1"/>
            </p:cNvSpPr>
            <p:nvPr/>
          </p:nvSpPr>
          <p:spPr bwMode="auto">
            <a:xfrm>
              <a:off x="1601" y="3655"/>
              <a:ext cx="0" cy="2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7" name="Line 141"/>
            <p:cNvSpPr>
              <a:spLocks noChangeShapeType="1"/>
            </p:cNvSpPr>
            <p:nvPr/>
          </p:nvSpPr>
          <p:spPr bwMode="auto">
            <a:xfrm>
              <a:off x="614" y="3004"/>
              <a:ext cx="375" cy="2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75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75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nimBg="1" autoUpdateAnimBg="0"/>
      <p:bldP spid="7" grpId="0" build="p" autoUpdateAnimBg="0"/>
      <p:bldP spid="8" grpId="0" build="p" autoUpdateAnimBg="0"/>
      <p:bldP spid="9" grpId="0" animBg="1" autoUpdateAnimBg="0"/>
      <p:bldP spid="10" grpId="0" animBg="1" autoUpdateAnimBg="0"/>
      <p:bldP spid="11" grpId="0" build="p" autoUpdateAnimBg="0"/>
      <p:bldP spid="12" grpId="0" build="p" autoUpdateAnimBg="0"/>
      <p:bldP spid="13" grpId="0" build="p" autoUpdateAnimBg="0"/>
      <p:bldP spid="14" grpId="0" build="p" autoUpdateAnimBg="0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714750" y="165100"/>
            <a:ext cx="1117600" cy="3810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j-lt"/>
                <a:ea typeface="楷体_GB2312" pitchFamily="49" charset="-122"/>
                <a:cs typeface="+mj-cs"/>
              </a:rPr>
              <a:t>铅垂面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j-lt"/>
              <a:ea typeface="楷体_GB2312" pitchFamily="49" charset="-122"/>
              <a:cs typeface="+mj-cs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76200" y="5157192"/>
            <a:ext cx="9067800" cy="14287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投影特性：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1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水平投影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abc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积聚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为一条直线</a:t>
            </a: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          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2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、正面投影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侧面投影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为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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ABC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的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类似形</a:t>
            </a: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          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3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abc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与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OX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OY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的夹角</a:t>
            </a:r>
            <a:r>
              <a:rPr kumimoji="1" lang="zh-CN" altLang="zh-CN" sz="2400" b="1" dirty="0">
                <a:latin typeface="Times New Roman" pitchFamily="18" charset="0"/>
                <a:ea typeface="楷体_GB2312" pitchFamily="49" charset="-122"/>
              </a:rPr>
              <a:t>反映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</a:t>
            </a:r>
            <a:r>
              <a:rPr kumimoji="1" lang="zh-CN" altLang="en-US" sz="3200" b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、</a:t>
            </a:r>
            <a:r>
              <a:rPr kumimoji="1" lang="zh-CN" altLang="en-US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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角的真实大小                     </a:t>
            </a: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171450" y="704850"/>
            <a:ext cx="3943350" cy="4019550"/>
            <a:chOff x="0" y="444"/>
            <a:chExt cx="2484" cy="2532"/>
          </a:xfrm>
        </p:grpSpPr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48" y="480"/>
              <a:ext cx="2352" cy="2448"/>
              <a:chOff x="48" y="480"/>
              <a:chExt cx="2352" cy="2448"/>
            </a:xfrm>
          </p:grpSpPr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48" y="480"/>
                <a:ext cx="2352" cy="24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40"/>
                  </a:cxn>
                  <a:cxn ang="0">
                    <a:pos x="816" y="2256"/>
                  </a:cxn>
                  <a:cxn ang="0">
                    <a:pos x="2112" y="2256"/>
                  </a:cxn>
                  <a:cxn ang="0">
                    <a:pos x="2112" y="816"/>
                  </a:cxn>
                  <a:cxn ang="0">
                    <a:pos x="1296" y="0"/>
                  </a:cxn>
                  <a:cxn ang="0">
                    <a:pos x="0" y="0"/>
                  </a:cxn>
                </a:cxnLst>
                <a:rect l="0" t="0" r="r" b="b"/>
                <a:pathLst>
                  <a:path w="2112" h="2256">
                    <a:moveTo>
                      <a:pt x="0" y="0"/>
                    </a:moveTo>
                    <a:lnTo>
                      <a:pt x="0" y="1440"/>
                    </a:lnTo>
                    <a:lnTo>
                      <a:pt x="816" y="2256"/>
                    </a:lnTo>
                    <a:lnTo>
                      <a:pt x="2112" y="2256"/>
                    </a:lnTo>
                    <a:lnTo>
                      <a:pt x="2112" y="816"/>
                    </a:lnTo>
                    <a:lnTo>
                      <a:pt x="12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48" y="2043"/>
                <a:ext cx="1443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 flipH="1" flipV="1">
                <a:off x="1491" y="2043"/>
                <a:ext cx="909" cy="8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1491" y="480"/>
                <a:ext cx="1" cy="15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6" name="Text Box 14"/>
            <p:cNvSpPr txBox="1">
              <a:spLocks noChangeArrowheads="1"/>
            </p:cNvSpPr>
            <p:nvPr/>
          </p:nvSpPr>
          <p:spPr bwMode="auto">
            <a:xfrm>
              <a:off x="0" y="444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V</a:t>
              </a:r>
            </a:p>
          </p:txBody>
        </p:sp>
        <p:sp>
          <p:nvSpPr>
            <p:cNvPr id="7" name="Text Box 15"/>
            <p:cNvSpPr txBox="1">
              <a:spLocks noChangeArrowheads="1"/>
            </p:cNvSpPr>
            <p:nvPr/>
          </p:nvSpPr>
          <p:spPr bwMode="auto">
            <a:xfrm>
              <a:off x="2160" y="1248"/>
              <a:ext cx="3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W</a:t>
              </a:r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auto">
            <a:xfrm>
              <a:off x="876" y="2688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H</a:t>
              </a:r>
            </a:p>
          </p:txBody>
        </p:sp>
      </p:grpSp>
      <p:grpSp>
        <p:nvGrpSpPr>
          <p:cNvPr id="13" name="Group 17"/>
          <p:cNvGrpSpPr>
            <a:grpSpLocks/>
          </p:cNvGrpSpPr>
          <p:nvPr/>
        </p:nvGrpSpPr>
        <p:grpSpPr bwMode="auto">
          <a:xfrm>
            <a:off x="647700" y="1219200"/>
            <a:ext cx="2933700" cy="3276600"/>
            <a:chOff x="408" y="768"/>
            <a:chExt cx="1848" cy="2064"/>
          </a:xfrm>
        </p:grpSpPr>
        <p:grpSp>
          <p:nvGrpSpPr>
            <p:cNvPr id="14" name="Group 18"/>
            <p:cNvGrpSpPr>
              <a:grpSpLocks/>
            </p:cNvGrpSpPr>
            <p:nvPr/>
          </p:nvGrpSpPr>
          <p:grpSpPr bwMode="auto">
            <a:xfrm>
              <a:off x="408" y="768"/>
              <a:ext cx="1848" cy="2016"/>
              <a:chOff x="408" y="768"/>
              <a:chExt cx="1848" cy="2016"/>
            </a:xfrm>
          </p:grpSpPr>
          <p:sp>
            <p:nvSpPr>
              <p:cNvPr id="18" name="Freeform 19"/>
              <p:cNvSpPr>
                <a:spLocks/>
              </p:cNvSpPr>
              <p:nvPr/>
            </p:nvSpPr>
            <p:spPr bwMode="auto">
              <a:xfrm>
                <a:off x="432" y="768"/>
                <a:ext cx="1824" cy="2016"/>
              </a:xfrm>
              <a:custGeom>
                <a:avLst/>
                <a:gdLst/>
                <a:ahLst/>
                <a:cxnLst>
                  <a:cxn ang="0">
                    <a:pos x="1764" y="1993"/>
                  </a:cxn>
                  <a:cxn ang="0">
                    <a:pos x="0" y="1296"/>
                  </a:cxn>
                  <a:cxn ang="0">
                    <a:pos x="0" y="0"/>
                  </a:cxn>
                  <a:cxn ang="0">
                    <a:pos x="1824" y="624"/>
                  </a:cxn>
                  <a:cxn ang="0">
                    <a:pos x="1824" y="2016"/>
                  </a:cxn>
                  <a:cxn ang="0">
                    <a:pos x="1764" y="1993"/>
                  </a:cxn>
                </a:cxnLst>
                <a:rect l="0" t="0" r="r" b="b"/>
                <a:pathLst>
                  <a:path w="1824" h="2016">
                    <a:moveTo>
                      <a:pt x="1764" y="1993"/>
                    </a:moveTo>
                    <a:lnTo>
                      <a:pt x="0" y="1296"/>
                    </a:lnTo>
                    <a:lnTo>
                      <a:pt x="0" y="0"/>
                    </a:lnTo>
                    <a:lnTo>
                      <a:pt x="1824" y="624"/>
                    </a:lnTo>
                    <a:lnTo>
                      <a:pt x="1824" y="2016"/>
                    </a:lnTo>
                    <a:lnTo>
                      <a:pt x="1764" y="1993"/>
                    </a:lnTo>
                    <a:close/>
                  </a:path>
                </a:pathLst>
              </a:custGeom>
              <a:solidFill>
                <a:srgbClr val="33CCFF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9" name="Text Box 20"/>
              <p:cNvSpPr txBox="1">
                <a:spLocks noChangeArrowheads="1"/>
              </p:cNvSpPr>
              <p:nvPr/>
            </p:nvSpPr>
            <p:spPr bwMode="auto">
              <a:xfrm>
                <a:off x="408" y="816"/>
                <a:ext cx="24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P</a:t>
                </a:r>
              </a:p>
            </p:txBody>
          </p:sp>
        </p:grpSp>
        <p:sp>
          <p:nvSpPr>
            <p:cNvPr id="15" name="Text Box 21"/>
            <p:cNvSpPr txBox="1">
              <a:spLocks noChangeArrowheads="1"/>
            </p:cNvSpPr>
            <p:nvPr/>
          </p:nvSpPr>
          <p:spPr bwMode="auto">
            <a:xfrm>
              <a:off x="1488" y="2544"/>
              <a:ext cx="6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P</a:t>
              </a:r>
              <a:r>
                <a:rPr kumimoji="1" lang="en-US" altLang="zh-CN" sz="2400" b="1" i="1" baseline="-25000">
                  <a:latin typeface="Times New Roman" pitchFamily="18" charset="0"/>
                </a:rPr>
                <a:t>H</a:t>
              </a:r>
            </a:p>
          </p:txBody>
        </p:sp>
        <p:sp>
          <p:nvSpPr>
            <p:cNvPr id="16" name="Freeform 22"/>
            <p:cNvSpPr>
              <a:spLocks/>
            </p:cNvSpPr>
            <p:nvPr/>
          </p:nvSpPr>
          <p:spPr bwMode="auto">
            <a:xfrm>
              <a:off x="432" y="2064"/>
              <a:ext cx="144" cy="5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4" y="56"/>
                </a:cxn>
              </a:cxnLst>
              <a:rect l="0" t="0" r="r" b="b"/>
              <a:pathLst>
                <a:path w="144" h="56">
                  <a:moveTo>
                    <a:pt x="0" y="0"/>
                  </a:moveTo>
                  <a:lnTo>
                    <a:pt x="144" y="56"/>
                  </a:lnTo>
                </a:path>
              </a:pathLst>
            </a:custGeom>
            <a:noFill/>
            <a:ln w="571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7" name="Freeform 23"/>
            <p:cNvSpPr>
              <a:spLocks/>
            </p:cNvSpPr>
            <p:nvPr/>
          </p:nvSpPr>
          <p:spPr bwMode="auto">
            <a:xfrm>
              <a:off x="2108" y="2724"/>
              <a:ext cx="148" cy="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8" y="60"/>
                </a:cxn>
              </a:cxnLst>
              <a:rect l="0" t="0" r="r" b="b"/>
              <a:pathLst>
                <a:path w="148" h="60">
                  <a:moveTo>
                    <a:pt x="0" y="0"/>
                  </a:moveTo>
                  <a:lnTo>
                    <a:pt x="148" y="60"/>
                  </a:lnTo>
                </a:path>
              </a:pathLst>
            </a:custGeom>
            <a:noFill/>
            <a:ln w="5715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20" name="Group 24"/>
          <p:cNvGrpSpPr>
            <a:grpSpLocks/>
          </p:cNvGrpSpPr>
          <p:nvPr/>
        </p:nvGrpSpPr>
        <p:grpSpPr bwMode="auto">
          <a:xfrm>
            <a:off x="895350" y="1714500"/>
            <a:ext cx="2781300" cy="2857500"/>
            <a:chOff x="564" y="1080"/>
            <a:chExt cx="1752" cy="1800"/>
          </a:xfrm>
        </p:grpSpPr>
        <p:grpSp>
          <p:nvGrpSpPr>
            <p:cNvPr id="21" name="Group 25"/>
            <p:cNvGrpSpPr>
              <a:grpSpLocks/>
            </p:cNvGrpSpPr>
            <p:nvPr/>
          </p:nvGrpSpPr>
          <p:grpSpPr bwMode="auto">
            <a:xfrm>
              <a:off x="564" y="1080"/>
              <a:ext cx="1752" cy="1464"/>
              <a:chOff x="564" y="1080"/>
              <a:chExt cx="1752" cy="1464"/>
            </a:xfrm>
          </p:grpSpPr>
          <p:sp>
            <p:nvSpPr>
              <p:cNvPr id="30" name="Text Box 26"/>
              <p:cNvSpPr txBox="1">
                <a:spLocks noChangeArrowheads="1"/>
              </p:cNvSpPr>
              <p:nvPr/>
            </p:nvSpPr>
            <p:spPr bwMode="auto">
              <a:xfrm>
                <a:off x="564" y="1656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31" name="Text Box 27"/>
              <p:cNvSpPr txBox="1">
                <a:spLocks noChangeArrowheads="1"/>
              </p:cNvSpPr>
              <p:nvPr/>
            </p:nvSpPr>
            <p:spPr bwMode="auto">
              <a:xfrm>
                <a:off x="1200" y="1080"/>
                <a:ext cx="43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32" name="Freeform 28"/>
              <p:cNvSpPr>
                <a:spLocks/>
              </p:cNvSpPr>
              <p:nvPr/>
            </p:nvSpPr>
            <p:spPr bwMode="auto">
              <a:xfrm>
                <a:off x="816" y="1296"/>
                <a:ext cx="1104" cy="1104"/>
              </a:xfrm>
              <a:custGeom>
                <a:avLst/>
                <a:gdLst/>
                <a:ahLst/>
                <a:cxnLst>
                  <a:cxn ang="0">
                    <a:pos x="0" y="528"/>
                  </a:cxn>
                  <a:cxn ang="0">
                    <a:pos x="1104" y="1104"/>
                  </a:cxn>
                  <a:cxn ang="0">
                    <a:pos x="432" y="0"/>
                  </a:cxn>
                  <a:cxn ang="0">
                    <a:pos x="0" y="528"/>
                  </a:cxn>
                </a:cxnLst>
                <a:rect l="0" t="0" r="r" b="b"/>
                <a:pathLst>
                  <a:path w="1104" h="1104">
                    <a:moveTo>
                      <a:pt x="0" y="528"/>
                    </a:moveTo>
                    <a:lnTo>
                      <a:pt x="1104" y="1104"/>
                    </a:lnTo>
                    <a:lnTo>
                      <a:pt x="432" y="0"/>
                    </a:lnTo>
                    <a:lnTo>
                      <a:pt x="0" y="528"/>
                    </a:lnTo>
                    <a:close/>
                  </a:path>
                </a:pathLst>
              </a:custGeom>
              <a:solidFill>
                <a:srgbClr val="FF9933"/>
              </a:solidFill>
              <a:ln w="38100" cmpd="sng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33" name="Text Box 29"/>
              <p:cNvSpPr txBox="1">
                <a:spLocks noChangeArrowheads="1"/>
              </p:cNvSpPr>
              <p:nvPr/>
            </p:nvSpPr>
            <p:spPr bwMode="auto">
              <a:xfrm>
                <a:off x="1884" y="2256"/>
                <a:ext cx="432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C</a:t>
                </a:r>
              </a:p>
            </p:txBody>
          </p:sp>
        </p:grpSp>
        <p:grpSp>
          <p:nvGrpSpPr>
            <p:cNvPr id="22" name="Group 30"/>
            <p:cNvGrpSpPr>
              <a:grpSpLocks/>
            </p:cNvGrpSpPr>
            <p:nvPr/>
          </p:nvGrpSpPr>
          <p:grpSpPr bwMode="auto">
            <a:xfrm>
              <a:off x="648" y="1296"/>
              <a:ext cx="1548" cy="1584"/>
              <a:chOff x="648" y="1296"/>
              <a:chExt cx="1548" cy="1584"/>
            </a:xfrm>
          </p:grpSpPr>
          <p:sp>
            <p:nvSpPr>
              <p:cNvPr id="23" name="Line 31"/>
              <p:cNvSpPr>
                <a:spLocks noChangeShapeType="1"/>
              </p:cNvSpPr>
              <p:nvPr/>
            </p:nvSpPr>
            <p:spPr bwMode="auto">
              <a:xfrm>
                <a:off x="816" y="2208"/>
                <a:ext cx="1104" cy="432"/>
              </a:xfrm>
              <a:prstGeom prst="line">
                <a:avLst/>
              </a:prstGeom>
              <a:noFill/>
              <a:ln w="57150">
                <a:solidFill>
                  <a:srgbClr val="FF9933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4" name="Line 32"/>
              <p:cNvSpPr>
                <a:spLocks noChangeShapeType="1"/>
              </p:cNvSpPr>
              <p:nvPr/>
            </p:nvSpPr>
            <p:spPr bwMode="auto">
              <a:xfrm flipV="1">
                <a:off x="816" y="1824"/>
                <a:ext cx="0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5" name="Line 33"/>
              <p:cNvSpPr>
                <a:spLocks noChangeShapeType="1"/>
              </p:cNvSpPr>
              <p:nvPr/>
            </p:nvSpPr>
            <p:spPr bwMode="auto">
              <a:xfrm flipV="1">
                <a:off x="1920" y="2400"/>
                <a:ext cx="0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6" name="Text Box 34"/>
              <p:cNvSpPr txBox="1">
                <a:spLocks noChangeArrowheads="1"/>
              </p:cNvSpPr>
              <p:nvPr/>
            </p:nvSpPr>
            <p:spPr bwMode="auto">
              <a:xfrm>
                <a:off x="648" y="2172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27" name="Text Box 35"/>
              <p:cNvSpPr txBox="1">
                <a:spLocks noChangeArrowheads="1"/>
              </p:cNvSpPr>
              <p:nvPr/>
            </p:nvSpPr>
            <p:spPr bwMode="auto">
              <a:xfrm>
                <a:off x="1812" y="2592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c</a:t>
                </a:r>
              </a:p>
            </p:txBody>
          </p:sp>
          <p:sp>
            <p:nvSpPr>
              <p:cNvPr id="28" name="Line 36"/>
              <p:cNvSpPr>
                <a:spLocks noChangeShapeType="1"/>
              </p:cNvSpPr>
              <p:nvPr/>
            </p:nvSpPr>
            <p:spPr bwMode="auto">
              <a:xfrm flipV="1">
                <a:off x="1248" y="1296"/>
                <a:ext cx="0" cy="105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29" name="Text Box 37"/>
              <p:cNvSpPr txBox="1">
                <a:spLocks noChangeArrowheads="1"/>
              </p:cNvSpPr>
              <p:nvPr/>
            </p:nvSpPr>
            <p:spPr bwMode="auto">
              <a:xfrm>
                <a:off x="1068" y="2352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</a:p>
            </p:txBody>
          </p:sp>
        </p:grpSp>
      </p:grpSp>
      <p:grpSp>
        <p:nvGrpSpPr>
          <p:cNvPr id="34" name="Group 38"/>
          <p:cNvGrpSpPr>
            <a:grpSpLocks/>
          </p:cNvGrpSpPr>
          <p:nvPr/>
        </p:nvGrpSpPr>
        <p:grpSpPr bwMode="auto">
          <a:xfrm>
            <a:off x="4098925" y="442913"/>
            <a:ext cx="5045075" cy="4814887"/>
            <a:chOff x="2582" y="531"/>
            <a:chExt cx="3178" cy="3033"/>
          </a:xfrm>
        </p:grpSpPr>
        <p:grpSp>
          <p:nvGrpSpPr>
            <p:cNvPr id="35" name="Group 39"/>
            <p:cNvGrpSpPr>
              <a:grpSpLocks/>
            </p:cNvGrpSpPr>
            <p:nvPr/>
          </p:nvGrpSpPr>
          <p:grpSpPr bwMode="auto">
            <a:xfrm>
              <a:off x="3044" y="2325"/>
              <a:ext cx="548" cy="743"/>
              <a:chOff x="3044" y="2325"/>
              <a:chExt cx="548" cy="743"/>
            </a:xfrm>
          </p:grpSpPr>
          <p:sp>
            <p:nvSpPr>
              <p:cNvPr id="66" name="Rectangle 40"/>
              <p:cNvSpPr>
                <a:spLocks noChangeArrowheads="1"/>
              </p:cNvSpPr>
              <p:nvPr/>
            </p:nvSpPr>
            <p:spPr bwMode="auto">
              <a:xfrm>
                <a:off x="3158" y="2325"/>
                <a:ext cx="1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kumimoji="1" lang="zh-CN" altLang="zh-CN" sz="2400" b="1" i="1">
                  <a:latin typeface="Times New Roman" pitchFamily="18" charset="0"/>
                  <a:sym typeface="Math1" pitchFamily="2" charset="2"/>
                </a:endParaRPr>
              </a:p>
            </p:txBody>
          </p:sp>
          <p:sp>
            <p:nvSpPr>
              <p:cNvPr id="67" name="Rectangle 41"/>
              <p:cNvSpPr>
                <a:spLocks noChangeArrowheads="1"/>
              </p:cNvSpPr>
              <p:nvPr/>
            </p:nvSpPr>
            <p:spPr bwMode="auto">
              <a:xfrm>
                <a:off x="3385" y="2610"/>
                <a:ext cx="11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endParaRPr kumimoji="1" lang="zh-CN" altLang="zh-CN" sz="2400" b="1" i="1">
                  <a:latin typeface="Times New Roman" pitchFamily="18" charset="0"/>
                  <a:sym typeface="Math1" pitchFamily="2" charset="2"/>
                </a:endParaRPr>
              </a:p>
            </p:txBody>
          </p:sp>
          <p:sp>
            <p:nvSpPr>
              <p:cNvPr id="68" name="Freeform 42"/>
              <p:cNvSpPr>
                <a:spLocks/>
              </p:cNvSpPr>
              <p:nvPr/>
            </p:nvSpPr>
            <p:spPr bwMode="auto">
              <a:xfrm>
                <a:off x="3472" y="3028"/>
                <a:ext cx="120" cy="40"/>
              </a:xfrm>
              <a:custGeom>
                <a:avLst/>
                <a:gdLst/>
                <a:ahLst/>
                <a:cxnLst>
                  <a:cxn ang="0">
                    <a:pos x="120" y="0"/>
                  </a:cxn>
                  <a:cxn ang="0">
                    <a:pos x="0" y="40"/>
                  </a:cxn>
                </a:cxnLst>
                <a:rect l="0" t="0" r="r" b="b"/>
                <a:pathLst>
                  <a:path w="120" h="40">
                    <a:moveTo>
                      <a:pt x="120" y="0"/>
                    </a:moveTo>
                    <a:cubicBezTo>
                      <a:pt x="48" y="12"/>
                      <a:pt x="25" y="32"/>
                      <a:pt x="0" y="4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9" name="Freeform 43"/>
              <p:cNvSpPr>
                <a:spLocks/>
              </p:cNvSpPr>
              <p:nvPr/>
            </p:nvSpPr>
            <p:spPr bwMode="auto">
              <a:xfrm>
                <a:off x="3044" y="2332"/>
                <a:ext cx="80" cy="156"/>
              </a:xfrm>
              <a:custGeom>
                <a:avLst/>
                <a:gdLst/>
                <a:ahLst/>
                <a:cxnLst>
                  <a:cxn ang="0">
                    <a:pos x="80" y="0"/>
                  </a:cxn>
                  <a:cxn ang="0">
                    <a:pos x="60" y="80"/>
                  </a:cxn>
                  <a:cxn ang="0">
                    <a:pos x="0" y="156"/>
                  </a:cxn>
                </a:cxnLst>
                <a:rect l="0" t="0" r="r" b="b"/>
                <a:pathLst>
                  <a:path w="80" h="156">
                    <a:moveTo>
                      <a:pt x="80" y="0"/>
                    </a:moveTo>
                    <a:cubicBezTo>
                      <a:pt x="73" y="14"/>
                      <a:pt x="71" y="54"/>
                      <a:pt x="60" y="80"/>
                    </a:cubicBezTo>
                    <a:cubicBezTo>
                      <a:pt x="47" y="106"/>
                      <a:pt x="12" y="140"/>
                      <a:pt x="0" y="156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36" name="Rectangle 44"/>
            <p:cNvSpPr>
              <a:spLocks noChangeArrowheads="1"/>
            </p:cNvSpPr>
            <p:nvPr/>
          </p:nvSpPr>
          <p:spPr bwMode="auto">
            <a:xfrm>
              <a:off x="3413" y="2757"/>
              <a:ext cx="25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</a:t>
              </a:r>
            </a:p>
          </p:txBody>
        </p:sp>
        <p:sp>
          <p:nvSpPr>
            <p:cNvPr id="37" name="Rectangle 45"/>
            <p:cNvSpPr>
              <a:spLocks noChangeArrowheads="1"/>
            </p:cNvSpPr>
            <p:nvPr/>
          </p:nvSpPr>
          <p:spPr bwMode="auto">
            <a:xfrm>
              <a:off x="3064" y="2281"/>
              <a:ext cx="22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</a:t>
              </a:r>
              <a:endParaRPr kumimoji="1" lang="en-US" altLang="zh-CN" sz="2400" b="1" i="1">
                <a:latin typeface="Times New Roman" pitchFamily="18" charset="0"/>
                <a:sym typeface="Math1" pitchFamily="2" charset="2"/>
              </a:endParaRPr>
            </a:p>
          </p:txBody>
        </p:sp>
        <p:sp>
          <p:nvSpPr>
            <p:cNvPr id="38" name="Line 46"/>
            <p:cNvSpPr>
              <a:spLocks noChangeShapeType="1"/>
            </p:cNvSpPr>
            <p:nvPr/>
          </p:nvSpPr>
          <p:spPr bwMode="auto">
            <a:xfrm flipV="1">
              <a:off x="2918" y="1205"/>
              <a:ext cx="2" cy="1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9" name="Line 47"/>
            <p:cNvSpPr>
              <a:spLocks noChangeShapeType="1"/>
            </p:cNvSpPr>
            <p:nvPr/>
          </p:nvSpPr>
          <p:spPr bwMode="auto">
            <a:xfrm flipV="1">
              <a:off x="3592" y="1654"/>
              <a:ext cx="1" cy="15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" name="Line 48"/>
            <p:cNvSpPr>
              <a:spLocks noChangeShapeType="1"/>
            </p:cNvSpPr>
            <p:nvPr/>
          </p:nvSpPr>
          <p:spPr bwMode="auto">
            <a:xfrm flipH="1">
              <a:off x="2582" y="1935"/>
              <a:ext cx="297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1" name="Line 49"/>
            <p:cNvSpPr>
              <a:spLocks noChangeShapeType="1"/>
            </p:cNvSpPr>
            <p:nvPr/>
          </p:nvSpPr>
          <p:spPr bwMode="auto">
            <a:xfrm flipV="1">
              <a:off x="4043" y="531"/>
              <a:ext cx="0" cy="30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2" name="Line 50"/>
            <p:cNvSpPr>
              <a:spLocks noChangeShapeType="1"/>
            </p:cNvSpPr>
            <p:nvPr/>
          </p:nvSpPr>
          <p:spPr bwMode="auto">
            <a:xfrm>
              <a:off x="2919" y="2328"/>
              <a:ext cx="674" cy="899"/>
            </a:xfrm>
            <a:prstGeom prst="line">
              <a:avLst/>
            </a:prstGeom>
            <a:noFill/>
            <a:ln w="57150">
              <a:solidFill>
                <a:srgbClr val="FF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" name="Line 51"/>
            <p:cNvSpPr>
              <a:spLocks noChangeShapeType="1"/>
            </p:cNvSpPr>
            <p:nvPr/>
          </p:nvSpPr>
          <p:spPr bwMode="auto">
            <a:xfrm>
              <a:off x="4043" y="1935"/>
              <a:ext cx="1348" cy="13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4" name="Line 52"/>
            <p:cNvSpPr>
              <a:spLocks noChangeShapeType="1"/>
            </p:cNvSpPr>
            <p:nvPr/>
          </p:nvSpPr>
          <p:spPr bwMode="auto">
            <a:xfrm>
              <a:off x="3593" y="924"/>
              <a:ext cx="8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5" name="Line 53"/>
            <p:cNvSpPr>
              <a:spLocks noChangeShapeType="1"/>
            </p:cNvSpPr>
            <p:nvPr/>
          </p:nvSpPr>
          <p:spPr bwMode="auto">
            <a:xfrm>
              <a:off x="3593" y="3227"/>
              <a:ext cx="17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6" name="Line 54"/>
            <p:cNvSpPr>
              <a:spLocks noChangeShapeType="1"/>
            </p:cNvSpPr>
            <p:nvPr/>
          </p:nvSpPr>
          <p:spPr bwMode="auto">
            <a:xfrm flipV="1">
              <a:off x="5335" y="1654"/>
              <a:ext cx="0" cy="15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7" name="Line 55"/>
            <p:cNvSpPr>
              <a:spLocks noChangeShapeType="1"/>
            </p:cNvSpPr>
            <p:nvPr/>
          </p:nvSpPr>
          <p:spPr bwMode="auto">
            <a:xfrm>
              <a:off x="2919" y="2328"/>
              <a:ext cx="15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8" name="Line 56"/>
            <p:cNvSpPr>
              <a:spLocks noChangeShapeType="1"/>
            </p:cNvSpPr>
            <p:nvPr/>
          </p:nvSpPr>
          <p:spPr bwMode="auto">
            <a:xfrm flipV="1">
              <a:off x="4436" y="1205"/>
              <a:ext cx="0" cy="112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9" name="Text Box 57"/>
            <p:cNvSpPr txBox="1">
              <a:spLocks noChangeArrowheads="1"/>
            </p:cNvSpPr>
            <p:nvPr/>
          </p:nvSpPr>
          <p:spPr bwMode="auto">
            <a:xfrm>
              <a:off x="2662" y="997"/>
              <a:ext cx="53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50" name="Text Box 58"/>
            <p:cNvSpPr txBox="1">
              <a:spLocks noChangeArrowheads="1"/>
            </p:cNvSpPr>
            <p:nvPr/>
          </p:nvSpPr>
          <p:spPr bwMode="auto">
            <a:xfrm>
              <a:off x="3561" y="1421"/>
              <a:ext cx="44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51" name="Text Box 59"/>
            <p:cNvSpPr txBox="1">
              <a:spLocks noChangeArrowheads="1"/>
            </p:cNvSpPr>
            <p:nvPr/>
          </p:nvSpPr>
          <p:spPr bwMode="auto">
            <a:xfrm>
              <a:off x="4231" y="981"/>
              <a:ext cx="44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52" name="Text Box 60"/>
            <p:cNvSpPr txBox="1">
              <a:spLocks noChangeArrowheads="1"/>
            </p:cNvSpPr>
            <p:nvPr/>
          </p:nvSpPr>
          <p:spPr bwMode="auto">
            <a:xfrm>
              <a:off x="5310" y="1457"/>
              <a:ext cx="450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53" name="Text Box 61"/>
            <p:cNvSpPr txBox="1">
              <a:spLocks noChangeArrowheads="1"/>
            </p:cNvSpPr>
            <p:nvPr/>
          </p:nvSpPr>
          <p:spPr bwMode="auto">
            <a:xfrm>
              <a:off x="3485" y="3178"/>
              <a:ext cx="45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54" name="Text Box 62"/>
            <p:cNvSpPr txBox="1">
              <a:spLocks noChangeArrowheads="1"/>
            </p:cNvSpPr>
            <p:nvPr/>
          </p:nvSpPr>
          <p:spPr bwMode="auto">
            <a:xfrm>
              <a:off x="2695" y="2143"/>
              <a:ext cx="449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55" name="Freeform 63"/>
            <p:cNvSpPr>
              <a:spLocks/>
            </p:cNvSpPr>
            <p:nvPr/>
          </p:nvSpPr>
          <p:spPr bwMode="auto">
            <a:xfrm>
              <a:off x="2919" y="924"/>
              <a:ext cx="674" cy="730"/>
            </a:xfrm>
            <a:custGeom>
              <a:avLst/>
              <a:gdLst/>
              <a:ahLst/>
              <a:cxnLst>
                <a:cxn ang="0">
                  <a:pos x="0" y="240"/>
                </a:cxn>
                <a:cxn ang="0">
                  <a:pos x="288" y="0"/>
                </a:cxn>
                <a:cxn ang="0">
                  <a:pos x="576" y="624"/>
                </a:cxn>
                <a:cxn ang="0">
                  <a:pos x="0" y="240"/>
                </a:cxn>
              </a:cxnLst>
              <a:rect l="0" t="0" r="r" b="b"/>
              <a:pathLst>
                <a:path w="576" h="624">
                  <a:moveTo>
                    <a:pt x="0" y="240"/>
                  </a:moveTo>
                  <a:lnTo>
                    <a:pt x="288" y="0"/>
                  </a:lnTo>
                  <a:lnTo>
                    <a:pt x="576" y="624"/>
                  </a:lnTo>
                  <a:lnTo>
                    <a:pt x="0" y="240"/>
                  </a:lnTo>
                  <a:close/>
                </a:path>
              </a:pathLst>
            </a:custGeom>
            <a:solidFill>
              <a:srgbClr val="FF9933"/>
            </a:solidFill>
            <a:ln w="38100" cmpd="sng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6" name="Line 64"/>
            <p:cNvSpPr>
              <a:spLocks noChangeShapeType="1"/>
            </p:cNvSpPr>
            <p:nvPr/>
          </p:nvSpPr>
          <p:spPr bwMode="auto">
            <a:xfrm>
              <a:off x="3256" y="924"/>
              <a:ext cx="0" cy="18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7" name="Line 65"/>
            <p:cNvSpPr>
              <a:spLocks noChangeShapeType="1"/>
            </p:cNvSpPr>
            <p:nvPr/>
          </p:nvSpPr>
          <p:spPr bwMode="auto">
            <a:xfrm>
              <a:off x="3256" y="2778"/>
              <a:ext cx="162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8" name="Line 66"/>
            <p:cNvSpPr>
              <a:spLocks noChangeShapeType="1"/>
            </p:cNvSpPr>
            <p:nvPr/>
          </p:nvSpPr>
          <p:spPr bwMode="auto">
            <a:xfrm>
              <a:off x="2919" y="1205"/>
              <a:ext cx="151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9" name="Line 67"/>
            <p:cNvSpPr>
              <a:spLocks noChangeShapeType="1"/>
            </p:cNvSpPr>
            <p:nvPr/>
          </p:nvSpPr>
          <p:spPr bwMode="auto">
            <a:xfrm>
              <a:off x="3593" y="1654"/>
              <a:ext cx="17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0" name="Line 68"/>
            <p:cNvSpPr>
              <a:spLocks noChangeShapeType="1"/>
            </p:cNvSpPr>
            <p:nvPr/>
          </p:nvSpPr>
          <p:spPr bwMode="auto">
            <a:xfrm>
              <a:off x="3256" y="924"/>
              <a:ext cx="162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1" name="Freeform 69"/>
            <p:cNvSpPr>
              <a:spLocks/>
            </p:cNvSpPr>
            <p:nvPr/>
          </p:nvSpPr>
          <p:spPr bwMode="auto">
            <a:xfrm>
              <a:off x="4429" y="928"/>
              <a:ext cx="903" cy="731"/>
            </a:xfrm>
            <a:custGeom>
              <a:avLst/>
              <a:gdLst/>
              <a:ahLst/>
              <a:cxnLst>
                <a:cxn ang="0">
                  <a:pos x="0" y="239"/>
                </a:cxn>
                <a:cxn ang="0">
                  <a:pos x="386" y="0"/>
                </a:cxn>
                <a:cxn ang="0">
                  <a:pos x="772" y="625"/>
                </a:cxn>
                <a:cxn ang="0">
                  <a:pos x="0" y="239"/>
                </a:cxn>
              </a:cxnLst>
              <a:rect l="0" t="0" r="r" b="b"/>
              <a:pathLst>
                <a:path w="772" h="625">
                  <a:moveTo>
                    <a:pt x="0" y="239"/>
                  </a:moveTo>
                  <a:lnTo>
                    <a:pt x="386" y="0"/>
                  </a:lnTo>
                  <a:lnTo>
                    <a:pt x="772" y="625"/>
                  </a:lnTo>
                  <a:lnTo>
                    <a:pt x="0" y="239"/>
                  </a:lnTo>
                  <a:close/>
                </a:path>
              </a:pathLst>
            </a:custGeom>
            <a:solidFill>
              <a:srgbClr val="FF9933"/>
            </a:solidFill>
            <a:ln w="38100" cmpd="sng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2" name="Line 70"/>
            <p:cNvSpPr>
              <a:spLocks noChangeShapeType="1"/>
            </p:cNvSpPr>
            <p:nvPr/>
          </p:nvSpPr>
          <p:spPr bwMode="auto">
            <a:xfrm flipV="1">
              <a:off x="4885" y="924"/>
              <a:ext cx="0" cy="18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3" name="Text Box 71"/>
            <p:cNvSpPr txBox="1">
              <a:spLocks noChangeArrowheads="1"/>
            </p:cNvSpPr>
            <p:nvPr/>
          </p:nvSpPr>
          <p:spPr bwMode="auto">
            <a:xfrm>
              <a:off x="3028" y="2725"/>
              <a:ext cx="337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64" name="Text Box 72"/>
            <p:cNvSpPr txBox="1">
              <a:spLocks noChangeArrowheads="1"/>
            </p:cNvSpPr>
            <p:nvPr/>
          </p:nvSpPr>
          <p:spPr bwMode="auto">
            <a:xfrm>
              <a:off x="4829" y="699"/>
              <a:ext cx="56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65" name="Text Box 73"/>
            <p:cNvSpPr txBox="1">
              <a:spLocks noChangeArrowheads="1"/>
            </p:cNvSpPr>
            <p:nvPr/>
          </p:nvSpPr>
          <p:spPr bwMode="auto">
            <a:xfrm>
              <a:off x="3120" y="679"/>
              <a:ext cx="5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435350" y="190500"/>
            <a:ext cx="1447800" cy="40005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正垂面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52400" y="5210175"/>
            <a:ext cx="8810625" cy="13144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投影特性：</a:t>
            </a:r>
            <a:r>
              <a:rPr kumimoji="1" lang="en-US" altLang="zh-CN" sz="2400" b="1">
                <a:latin typeface="Times New Roman" pitchFamily="18" charset="0"/>
                <a:ea typeface="楷体_GB2312" pitchFamily="49" charset="-122"/>
              </a:rPr>
              <a:t>1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、 正面投影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 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积聚为一条直线</a:t>
            </a: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                    </a:t>
            </a:r>
            <a:r>
              <a:rPr kumimoji="1" lang="en-US" altLang="zh-CN" sz="2400" b="1">
                <a:latin typeface="Times New Roman" pitchFamily="18" charset="0"/>
                <a:ea typeface="楷体_GB2312" pitchFamily="49" charset="-122"/>
              </a:rPr>
              <a:t>2 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、 水平投影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abc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、侧面投影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是 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ABC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的类似形</a:t>
            </a: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                    </a:t>
            </a:r>
            <a:r>
              <a:rPr kumimoji="1" lang="en-US" altLang="zh-CN" sz="2400" b="1">
                <a:latin typeface="Times New Roman" pitchFamily="18" charset="0"/>
                <a:ea typeface="楷体_GB2312" pitchFamily="49" charset="-122"/>
              </a:rPr>
              <a:t>3 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与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OX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OZ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的夹角</a:t>
            </a:r>
            <a:r>
              <a:rPr kumimoji="1" lang="zh-CN" altLang="zh-CN" sz="2400" b="1">
                <a:latin typeface="Times New Roman" pitchFamily="18" charset="0"/>
                <a:ea typeface="楷体_GB2312" pitchFamily="49" charset="-122"/>
              </a:rPr>
              <a:t>反映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α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  <a:sym typeface="Math1" pitchFamily="2" charset="2"/>
              </a:rPr>
              <a:t>、</a:t>
            </a:r>
            <a:r>
              <a:rPr kumimoji="1" lang="zh-CN" altLang="en-US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  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  <a:sym typeface="Math1" pitchFamily="2" charset="2"/>
              </a:rPr>
              <a:t>角的真实大小 </a:t>
            </a: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0" y="762000"/>
            <a:ext cx="3943350" cy="3962400"/>
            <a:chOff x="0" y="480"/>
            <a:chExt cx="2484" cy="2496"/>
          </a:xfrm>
        </p:grpSpPr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48" y="480"/>
              <a:ext cx="2352" cy="2448"/>
              <a:chOff x="48" y="480"/>
              <a:chExt cx="2352" cy="2448"/>
            </a:xfrm>
          </p:grpSpPr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48" y="480"/>
                <a:ext cx="2352" cy="24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40"/>
                  </a:cxn>
                  <a:cxn ang="0">
                    <a:pos x="816" y="2256"/>
                  </a:cxn>
                  <a:cxn ang="0">
                    <a:pos x="2112" y="2256"/>
                  </a:cxn>
                  <a:cxn ang="0">
                    <a:pos x="2112" y="816"/>
                  </a:cxn>
                  <a:cxn ang="0">
                    <a:pos x="1296" y="0"/>
                  </a:cxn>
                  <a:cxn ang="0">
                    <a:pos x="0" y="0"/>
                  </a:cxn>
                </a:cxnLst>
                <a:rect l="0" t="0" r="r" b="b"/>
                <a:pathLst>
                  <a:path w="2112" h="2256">
                    <a:moveTo>
                      <a:pt x="0" y="0"/>
                    </a:moveTo>
                    <a:lnTo>
                      <a:pt x="0" y="1440"/>
                    </a:lnTo>
                    <a:lnTo>
                      <a:pt x="816" y="2256"/>
                    </a:lnTo>
                    <a:lnTo>
                      <a:pt x="2112" y="2256"/>
                    </a:lnTo>
                    <a:lnTo>
                      <a:pt x="2112" y="816"/>
                    </a:lnTo>
                    <a:lnTo>
                      <a:pt x="12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48" y="2043"/>
                <a:ext cx="144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 flipH="1" flipV="1">
                <a:off x="1491" y="2043"/>
                <a:ext cx="909" cy="8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1491" y="480"/>
                <a:ext cx="1" cy="15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6" name="Text Box 14"/>
            <p:cNvSpPr txBox="1">
              <a:spLocks noChangeArrowheads="1"/>
            </p:cNvSpPr>
            <p:nvPr/>
          </p:nvSpPr>
          <p:spPr bwMode="auto">
            <a:xfrm>
              <a:off x="0" y="492"/>
              <a:ext cx="3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V</a:t>
              </a:r>
            </a:p>
          </p:txBody>
        </p:sp>
        <p:sp>
          <p:nvSpPr>
            <p:cNvPr id="7" name="Text Box 15"/>
            <p:cNvSpPr txBox="1">
              <a:spLocks noChangeArrowheads="1"/>
            </p:cNvSpPr>
            <p:nvPr/>
          </p:nvSpPr>
          <p:spPr bwMode="auto">
            <a:xfrm>
              <a:off x="2112" y="1260"/>
              <a:ext cx="37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W</a:t>
              </a:r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auto">
            <a:xfrm>
              <a:off x="912" y="2688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H</a:t>
              </a:r>
            </a:p>
          </p:txBody>
        </p:sp>
      </p:grpSp>
      <p:grpSp>
        <p:nvGrpSpPr>
          <p:cNvPr id="13" name="Group 17"/>
          <p:cNvGrpSpPr>
            <a:grpSpLocks/>
          </p:cNvGrpSpPr>
          <p:nvPr/>
        </p:nvGrpSpPr>
        <p:grpSpPr bwMode="auto">
          <a:xfrm>
            <a:off x="381000" y="914400"/>
            <a:ext cx="3390900" cy="3492500"/>
            <a:chOff x="240" y="576"/>
            <a:chExt cx="2136" cy="2200"/>
          </a:xfrm>
        </p:grpSpPr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240" y="576"/>
              <a:ext cx="2136" cy="2200"/>
            </a:xfrm>
            <a:custGeom>
              <a:avLst/>
              <a:gdLst/>
              <a:ahLst/>
              <a:cxnLst>
                <a:cxn ang="0">
                  <a:pos x="0" y="1344"/>
                </a:cxn>
                <a:cxn ang="0">
                  <a:pos x="1200" y="0"/>
                </a:cxn>
                <a:cxn ang="0">
                  <a:pos x="1360" y="168"/>
                </a:cxn>
                <a:cxn ang="0">
                  <a:pos x="1584" y="408"/>
                </a:cxn>
                <a:cxn ang="0">
                  <a:pos x="1824" y="616"/>
                </a:cxn>
                <a:cxn ang="0">
                  <a:pos x="2136" y="920"/>
                </a:cxn>
                <a:cxn ang="0">
                  <a:pos x="2040" y="1240"/>
                </a:cxn>
                <a:cxn ang="0">
                  <a:pos x="1880" y="1400"/>
                </a:cxn>
                <a:cxn ang="0">
                  <a:pos x="1752" y="1528"/>
                </a:cxn>
                <a:cxn ang="0">
                  <a:pos x="1656" y="1624"/>
                </a:cxn>
                <a:cxn ang="0">
                  <a:pos x="1560" y="1728"/>
                </a:cxn>
                <a:cxn ang="0">
                  <a:pos x="1328" y="1864"/>
                </a:cxn>
                <a:cxn ang="0">
                  <a:pos x="1176" y="2008"/>
                </a:cxn>
                <a:cxn ang="0">
                  <a:pos x="1128" y="2040"/>
                </a:cxn>
                <a:cxn ang="0">
                  <a:pos x="984" y="2200"/>
                </a:cxn>
                <a:cxn ang="0">
                  <a:pos x="664" y="2008"/>
                </a:cxn>
                <a:cxn ang="0">
                  <a:pos x="560" y="1816"/>
                </a:cxn>
                <a:cxn ang="0">
                  <a:pos x="288" y="1640"/>
                </a:cxn>
                <a:cxn ang="0">
                  <a:pos x="192" y="1488"/>
                </a:cxn>
                <a:cxn ang="0">
                  <a:pos x="0" y="1344"/>
                </a:cxn>
              </a:cxnLst>
              <a:rect l="0" t="0" r="r" b="b"/>
              <a:pathLst>
                <a:path w="2136" h="2200">
                  <a:moveTo>
                    <a:pt x="0" y="1344"/>
                  </a:moveTo>
                  <a:lnTo>
                    <a:pt x="1200" y="0"/>
                  </a:lnTo>
                  <a:lnTo>
                    <a:pt x="1360" y="168"/>
                  </a:lnTo>
                  <a:lnTo>
                    <a:pt x="1584" y="408"/>
                  </a:lnTo>
                  <a:lnTo>
                    <a:pt x="1824" y="616"/>
                  </a:lnTo>
                  <a:lnTo>
                    <a:pt x="2136" y="920"/>
                  </a:lnTo>
                  <a:lnTo>
                    <a:pt x="2040" y="1240"/>
                  </a:lnTo>
                  <a:lnTo>
                    <a:pt x="1880" y="1400"/>
                  </a:lnTo>
                  <a:lnTo>
                    <a:pt x="1752" y="1528"/>
                  </a:lnTo>
                  <a:lnTo>
                    <a:pt x="1656" y="1624"/>
                  </a:lnTo>
                  <a:lnTo>
                    <a:pt x="1560" y="1728"/>
                  </a:lnTo>
                  <a:lnTo>
                    <a:pt x="1328" y="1864"/>
                  </a:lnTo>
                  <a:lnTo>
                    <a:pt x="1176" y="2008"/>
                  </a:lnTo>
                  <a:lnTo>
                    <a:pt x="1128" y="2040"/>
                  </a:lnTo>
                  <a:lnTo>
                    <a:pt x="984" y="2200"/>
                  </a:lnTo>
                  <a:lnTo>
                    <a:pt x="664" y="2008"/>
                  </a:lnTo>
                  <a:lnTo>
                    <a:pt x="560" y="1816"/>
                  </a:lnTo>
                  <a:lnTo>
                    <a:pt x="288" y="1640"/>
                  </a:lnTo>
                  <a:lnTo>
                    <a:pt x="192" y="1488"/>
                  </a:lnTo>
                  <a:lnTo>
                    <a:pt x="0" y="1344"/>
                  </a:lnTo>
                  <a:close/>
                </a:path>
              </a:pathLst>
            </a:custGeom>
            <a:solidFill>
              <a:srgbClr val="33CCFF"/>
            </a:solidFill>
            <a:ln w="9525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>
              <a:off x="1656" y="1992"/>
              <a:ext cx="3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Q</a:t>
              </a:r>
            </a:p>
          </p:txBody>
        </p:sp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>
              <a:off x="744" y="792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Q</a:t>
              </a:r>
              <a:r>
                <a:rPr kumimoji="1" lang="en-US" altLang="zh-CN" sz="2400" b="1" i="1" baseline="-25000">
                  <a:latin typeface="Times New Roman" pitchFamily="18" charset="0"/>
                </a:rPr>
                <a:t>V</a:t>
              </a:r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240" y="1820"/>
              <a:ext cx="92" cy="100"/>
            </a:xfrm>
            <a:custGeom>
              <a:avLst/>
              <a:gdLst/>
              <a:ahLst/>
              <a:cxnLst>
                <a:cxn ang="0">
                  <a:pos x="92" y="0"/>
                </a:cxn>
                <a:cxn ang="0">
                  <a:pos x="0" y="100"/>
                </a:cxn>
              </a:cxnLst>
              <a:rect l="0" t="0" r="r" b="b"/>
              <a:pathLst>
                <a:path w="92" h="100">
                  <a:moveTo>
                    <a:pt x="92" y="0"/>
                  </a:moveTo>
                  <a:lnTo>
                    <a:pt x="0" y="100"/>
                  </a:lnTo>
                </a:path>
              </a:pathLst>
            </a:cu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auto">
            <a:xfrm>
              <a:off x="1336" y="576"/>
              <a:ext cx="104" cy="116"/>
            </a:xfrm>
            <a:custGeom>
              <a:avLst/>
              <a:gdLst/>
              <a:ahLst/>
              <a:cxnLst>
                <a:cxn ang="0">
                  <a:pos x="104" y="0"/>
                </a:cxn>
                <a:cxn ang="0">
                  <a:pos x="0" y="116"/>
                </a:cxn>
              </a:cxnLst>
              <a:rect l="0" t="0" r="r" b="b"/>
              <a:pathLst>
                <a:path w="104" h="116">
                  <a:moveTo>
                    <a:pt x="104" y="0"/>
                  </a:moveTo>
                  <a:lnTo>
                    <a:pt x="0" y="116"/>
                  </a:lnTo>
                </a:path>
              </a:pathLst>
            </a:cu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19" name="Group 23"/>
          <p:cNvGrpSpPr>
            <a:grpSpLocks/>
          </p:cNvGrpSpPr>
          <p:nvPr/>
        </p:nvGrpSpPr>
        <p:grpSpPr bwMode="auto">
          <a:xfrm>
            <a:off x="3998913" y="465138"/>
            <a:ext cx="4935537" cy="4773612"/>
            <a:chOff x="2519" y="473"/>
            <a:chExt cx="3109" cy="3007"/>
          </a:xfrm>
        </p:grpSpPr>
        <p:sp>
          <p:nvSpPr>
            <p:cNvPr id="20" name="Rectangle 24"/>
            <p:cNvSpPr>
              <a:spLocks noChangeArrowheads="1"/>
            </p:cNvSpPr>
            <p:nvPr/>
          </p:nvSpPr>
          <p:spPr bwMode="auto">
            <a:xfrm>
              <a:off x="3304" y="1014"/>
              <a:ext cx="19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</a:t>
              </a:r>
            </a:p>
          </p:txBody>
        </p:sp>
        <p:sp>
          <p:nvSpPr>
            <p:cNvPr id="21" name="Rectangle 25"/>
            <p:cNvSpPr>
              <a:spLocks noChangeArrowheads="1"/>
            </p:cNvSpPr>
            <p:nvPr/>
          </p:nvSpPr>
          <p:spPr bwMode="auto">
            <a:xfrm>
              <a:off x="2908" y="1295"/>
              <a:ext cx="22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α</a:t>
              </a:r>
            </a:p>
          </p:txBody>
        </p:sp>
        <p:sp>
          <p:nvSpPr>
            <p:cNvPr id="22" name="Line 26"/>
            <p:cNvSpPr>
              <a:spLocks noChangeShapeType="1"/>
            </p:cNvSpPr>
            <p:nvPr/>
          </p:nvSpPr>
          <p:spPr bwMode="auto">
            <a:xfrm flipV="1">
              <a:off x="4071" y="473"/>
              <a:ext cx="0" cy="2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3" name="Line 27"/>
            <p:cNvSpPr>
              <a:spLocks noChangeShapeType="1"/>
            </p:cNvSpPr>
            <p:nvPr/>
          </p:nvSpPr>
          <p:spPr bwMode="auto">
            <a:xfrm flipV="1">
              <a:off x="2767" y="1550"/>
              <a:ext cx="0" cy="10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4" name="Line 28"/>
            <p:cNvSpPr>
              <a:spLocks noChangeShapeType="1"/>
            </p:cNvSpPr>
            <p:nvPr/>
          </p:nvSpPr>
          <p:spPr bwMode="auto">
            <a:xfrm flipV="1">
              <a:off x="3550" y="877"/>
              <a:ext cx="1" cy="23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5" name="Line 29"/>
            <p:cNvSpPr>
              <a:spLocks noChangeShapeType="1"/>
            </p:cNvSpPr>
            <p:nvPr/>
          </p:nvSpPr>
          <p:spPr bwMode="auto">
            <a:xfrm flipH="1">
              <a:off x="2638" y="2087"/>
              <a:ext cx="286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6" name="Line 30"/>
            <p:cNvSpPr>
              <a:spLocks noChangeShapeType="1"/>
            </p:cNvSpPr>
            <p:nvPr/>
          </p:nvSpPr>
          <p:spPr bwMode="auto">
            <a:xfrm>
              <a:off x="4071" y="2087"/>
              <a:ext cx="1142" cy="11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7" name="Line 31"/>
            <p:cNvSpPr>
              <a:spLocks noChangeShapeType="1"/>
            </p:cNvSpPr>
            <p:nvPr/>
          </p:nvSpPr>
          <p:spPr bwMode="auto">
            <a:xfrm>
              <a:off x="3550" y="877"/>
              <a:ext cx="16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8" name="Line 32"/>
            <p:cNvSpPr>
              <a:spLocks noChangeShapeType="1"/>
            </p:cNvSpPr>
            <p:nvPr/>
          </p:nvSpPr>
          <p:spPr bwMode="auto">
            <a:xfrm>
              <a:off x="3550" y="3230"/>
              <a:ext cx="163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9" name="Freeform 33"/>
            <p:cNvSpPr>
              <a:spLocks/>
            </p:cNvSpPr>
            <p:nvPr/>
          </p:nvSpPr>
          <p:spPr bwMode="auto">
            <a:xfrm>
              <a:off x="5180" y="882"/>
              <a:ext cx="1" cy="2348"/>
            </a:xfrm>
            <a:custGeom>
              <a:avLst/>
              <a:gdLst/>
              <a:ahLst/>
              <a:cxnLst>
                <a:cxn ang="0">
                  <a:pos x="0" y="2348"/>
                </a:cxn>
                <a:cxn ang="0">
                  <a:pos x="1" y="0"/>
                </a:cxn>
              </a:cxnLst>
              <a:rect l="0" t="0" r="r" b="b"/>
              <a:pathLst>
                <a:path w="1" h="2348">
                  <a:moveTo>
                    <a:pt x="0" y="2348"/>
                  </a:moveTo>
                  <a:lnTo>
                    <a:pt x="1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0" name="Text Box 34"/>
            <p:cNvSpPr txBox="1">
              <a:spLocks noChangeArrowheads="1"/>
            </p:cNvSpPr>
            <p:nvPr/>
          </p:nvSpPr>
          <p:spPr bwMode="auto">
            <a:xfrm>
              <a:off x="2519" y="1352"/>
              <a:ext cx="52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1" name="Text Box 35"/>
            <p:cNvSpPr txBox="1">
              <a:spLocks noChangeArrowheads="1"/>
            </p:cNvSpPr>
            <p:nvPr/>
          </p:nvSpPr>
          <p:spPr bwMode="auto">
            <a:xfrm>
              <a:off x="3440" y="642"/>
              <a:ext cx="5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2" name="Text Box 36"/>
            <p:cNvSpPr txBox="1">
              <a:spLocks noChangeArrowheads="1"/>
            </p:cNvSpPr>
            <p:nvPr/>
          </p:nvSpPr>
          <p:spPr bwMode="auto">
            <a:xfrm>
              <a:off x="4596" y="1406"/>
              <a:ext cx="5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3" name="Text Box 37"/>
            <p:cNvSpPr txBox="1">
              <a:spLocks noChangeArrowheads="1"/>
            </p:cNvSpPr>
            <p:nvPr/>
          </p:nvSpPr>
          <p:spPr bwMode="auto">
            <a:xfrm>
              <a:off x="5107" y="616"/>
              <a:ext cx="5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4" name="Text Box 38"/>
            <p:cNvSpPr txBox="1">
              <a:spLocks noChangeArrowheads="1"/>
            </p:cNvSpPr>
            <p:nvPr/>
          </p:nvSpPr>
          <p:spPr bwMode="auto">
            <a:xfrm>
              <a:off x="3375" y="3192"/>
              <a:ext cx="52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35" name="Text Box 39"/>
            <p:cNvSpPr txBox="1">
              <a:spLocks noChangeArrowheads="1"/>
            </p:cNvSpPr>
            <p:nvPr/>
          </p:nvSpPr>
          <p:spPr bwMode="auto">
            <a:xfrm>
              <a:off x="2538" y="2399"/>
              <a:ext cx="5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36" name="Freeform 40"/>
            <p:cNvSpPr>
              <a:spLocks/>
            </p:cNvSpPr>
            <p:nvPr/>
          </p:nvSpPr>
          <p:spPr bwMode="auto">
            <a:xfrm>
              <a:off x="2757" y="1569"/>
              <a:ext cx="1839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839" y="2"/>
                </a:cxn>
              </a:cxnLst>
              <a:rect l="0" t="0" r="r" b="b"/>
              <a:pathLst>
                <a:path w="1839" h="2">
                  <a:moveTo>
                    <a:pt x="0" y="0"/>
                  </a:moveTo>
                  <a:lnTo>
                    <a:pt x="1839" y="2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grpSp>
          <p:nvGrpSpPr>
            <p:cNvPr id="37" name="Group 41"/>
            <p:cNvGrpSpPr>
              <a:grpSpLocks/>
            </p:cNvGrpSpPr>
            <p:nvPr/>
          </p:nvGrpSpPr>
          <p:grpSpPr bwMode="auto">
            <a:xfrm>
              <a:off x="2946" y="1026"/>
              <a:ext cx="603" cy="546"/>
              <a:chOff x="2946" y="1026"/>
              <a:chExt cx="603" cy="546"/>
            </a:xfrm>
          </p:grpSpPr>
          <p:sp>
            <p:nvSpPr>
              <p:cNvPr id="50" name="Freeform 42"/>
              <p:cNvSpPr>
                <a:spLocks/>
              </p:cNvSpPr>
              <p:nvPr/>
            </p:nvSpPr>
            <p:spPr bwMode="auto">
              <a:xfrm>
                <a:off x="2946" y="1398"/>
                <a:ext cx="66" cy="17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45" y="87"/>
                  </a:cxn>
                  <a:cxn ang="0">
                    <a:pos x="66" y="174"/>
                  </a:cxn>
                </a:cxnLst>
                <a:rect l="0" t="0" r="r" b="b"/>
                <a:pathLst>
                  <a:path w="66" h="174">
                    <a:moveTo>
                      <a:pt x="0" y="0"/>
                    </a:moveTo>
                    <a:cubicBezTo>
                      <a:pt x="7" y="14"/>
                      <a:pt x="34" y="58"/>
                      <a:pt x="45" y="87"/>
                    </a:cubicBezTo>
                    <a:cubicBezTo>
                      <a:pt x="56" y="116"/>
                      <a:pt x="62" y="156"/>
                      <a:pt x="66" y="174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1" name="Freeform 43"/>
              <p:cNvSpPr>
                <a:spLocks/>
              </p:cNvSpPr>
              <p:nvPr/>
            </p:nvSpPr>
            <p:spPr bwMode="auto">
              <a:xfrm>
                <a:off x="3378" y="1026"/>
                <a:ext cx="171" cy="9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1" y="60"/>
                  </a:cxn>
                  <a:cxn ang="0">
                    <a:pos x="171" y="90"/>
                  </a:cxn>
                </a:cxnLst>
                <a:rect l="0" t="0" r="r" b="b"/>
                <a:pathLst>
                  <a:path w="171" h="90">
                    <a:moveTo>
                      <a:pt x="0" y="0"/>
                    </a:moveTo>
                    <a:cubicBezTo>
                      <a:pt x="13" y="10"/>
                      <a:pt x="52" y="45"/>
                      <a:pt x="81" y="60"/>
                    </a:cubicBezTo>
                    <a:cubicBezTo>
                      <a:pt x="110" y="75"/>
                      <a:pt x="152" y="84"/>
                      <a:pt x="171" y="90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38" name="Line 44"/>
            <p:cNvSpPr>
              <a:spLocks noChangeShapeType="1"/>
            </p:cNvSpPr>
            <p:nvPr/>
          </p:nvSpPr>
          <p:spPr bwMode="auto">
            <a:xfrm>
              <a:off x="3230" y="1133"/>
              <a:ext cx="0" cy="11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9" name="Freeform 45"/>
            <p:cNvSpPr>
              <a:spLocks/>
            </p:cNvSpPr>
            <p:nvPr/>
          </p:nvSpPr>
          <p:spPr bwMode="auto">
            <a:xfrm>
              <a:off x="2765" y="2281"/>
              <a:ext cx="783" cy="949"/>
            </a:xfrm>
            <a:custGeom>
              <a:avLst/>
              <a:gdLst/>
              <a:ahLst/>
              <a:cxnLst>
                <a:cxn ang="0">
                  <a:pos x="408" y="0"/>
                </a:cxn>
                <a:cxn ang="0">
                  <a:pos x="0" y="288"/>
                </a:cxn>
                <a:cxn ang="0">
                  <a:pos x="688" y="834"/>
                </a:cxn>
                <a:cxn ang="0">
                  <a:pos x="408" y="0"/>
                </a:cxn>
              </a:cxnLst>
              <a:rect l="0" t="0" r="r" b="b"/>
              <a:pathLst>
                <a:path w="688" h="834">
                  <a:moveTo>
                    <a:pt x="408" y="0"/>
                  </a:moveTo>
                  <a:lnTo>
                    <a:pt x="0" y="288"/>
                  </a:lnTo>
                  <a:lnTo>
                    <a:pt x="688" y="834"/>
                  </a:lnTo>
                  <a:lnTo>
                    <a:pt x="408" y="0"/>
                  </a:lnTo>
                  <a:close/>
                </a:path>
              </a:pathLst>
            </a:custGeom>
            <a:noFill/>
            <a:ln w="38100" cmpd="sng">
              <a:solidFill>
                <a:srgbClr val="D6009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" name="Line 46"/>
            <p:cNvSpPr>
              <a:spLocks noChangeShapeType="1"/>
            </p:cNvSpPr>
            <p:nvPr/>
          </p:nvSpPr>
          <p:spPr bwMode="auto">
            <a:xfrm>
              <a:off x="3230" y="2281"/>
              <a:ext cx="10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1" name="Line 47"/>
            <p:cNvSpPr>
              <a:spLocks noChangeShapeType="1"/>
            </p:cNvSpPr>
            <p:nvPr/>
          </p:nvSpPr>
          <p:spPr bwMode="auto">
            <a:xfrm>
              <a:off x="3230" y="1133"/>
              <a:ext cx="103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2" name="Line 48"/>
            <p:cNvSpPr>
              <a:spLocks noChangeShapeType="1"/>
            </p:cNvSpPr>
            <p:nvPr/>
          </p:nvSpPr>
          <p:spPr bwMode="auto">
            <a:xfrm flipV="1">
              <a:off x="4268" y="1133"/>
              <a:ext cx="0" cy="11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2767" y="2610"/>
              <a:ext cx="1829" cy="1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1606" y="0"/>
                </a:cxn>
              </a:cxnLst>
              <a:rect l="0" t="0" r="r" b="b"/>
              <a:pathLst>
                <a:path w="1606" h="1">
                  <a:moveTo>
                    <a:pt x="0" y="1"/>
                  </a:moveTo>
                  <a:lnTo>
                    <a:pt x="1606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4" name="Line 50"/>
            <p:cNvSpPr>
              <a:spLocks noChangeShapeType="1"/>
            </p:cNvSpPr>
            <p:nvPr/>
          </p:nvSpPr>
          <p:spPr bwMode="auto">
            <a:xfrm flipV="1">
              <a:off x="4596" y="1570"/>
              <a:ext cx="0" cy="10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5" name="Freeform 51"/>
            <p:cNvSpPr>
              <a:spLocks/>
            </p:cNvSpPr>
            <p:nvPr/>
          </p:nvSpPr>
          <p:spPr bwMode="auto">
            <a:xfrm>
              <a:off x="4268" y="869"/>
              <a:ext cx="920" cy="710"/>
            </a:xfrm>
            <a:custGeom>
              <a:avLst/>
              <a:gdLst/>
              <a:ahLst/>
              <a:cxnLst>
                <a:cxn ang="0">
                  <a:pos x="808" y="0"/>
                </a:cxn>
                <a:cxn ang="0">
                  <a:pos x="0" y="240"/>
                </a:cxn>
                <a:cxn ang="0">
                  <a:pos x="288" y="624"/>
                </a:cxn>
                <a:cxn ang="0">
                  <a:pos x="808" y="0"/>
                </a:cxn>
              </a:cxnLst>
              <a:rect l="0" t="0" r="r" b="b"/>
              <a:pathLst>
                <a:path w="808" h="624">
                  <a:moveTo>
                    <a:pt x="808" y="0"/>
                  </a:moveTo>
                  <a:lnTo>
                    <a:pt x="0" y="240"/>
                  </a:lnTo>
                  <a:lnTo>
                    <a:pt x="288" y="624"/>
                  </a:lnTo>
                  <a:lnTo>
                    <a:pt x="808" y="0"/>
                  </a:lnTo>
                  <a:close/>
                </a:path>
              </a:pathLst>
            </a:custGeom>
            <a:noFill/>
            <a:ln w="38100" cmpd="sng">
              <a:solidFill>
                <a:srgbClr val="D6009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6" name="Text Box 52"/>
            <p:cNvSpPr txBox="1">
              <a:spLocks noChangeArrowheads="1"/>
            </p:cNvSpPr>
            <p:nvPr/>
          </p:nvSpPr>
          <p:spPr bwMode="auto">
            <a:xfrm>
              <a:off x="4122" y="868"/>
              <a:ext cx="5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47" name="Text Box 53"/>
            <p:cNvSpPr txBox="1">
              <a:spLocks noChangeArrowheads="1"/>
            </p:cNvSpPr>
            <p:nvPr/>
          </p:nvSpPr>
          <p:spPr bwMode="auto">
            <a:xfrm>
              <a:off x="3029" y="905"/>
              <a:ext cx="52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48" name="Text Box 54"/>
            <p:cNvSpPr txBox="1">
              <a:spLocks noChangeArrowheads="1"/>
            </p:cNvSpPr>
            <p:nvPr/>
          </p:nvSpPr>
          <p:spPr bwMode="auto">
            <a:xfrm>
              <a:off x="3028" y="2062"/>
              <a:ext cx="52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49" name="Line 55"/>
            <p:cNvSpPr>
              <a:spLocks noChangeShapeType="1"/>
            </p:cNvSpPr>
            <p:nvPr/>
          </p:nvSpPr>
          <p:spPr bwMode="auto">
            <a:xfrm flipV="1">
              <a:off x="2767" y="878"/>
              <a:ext cx="783" cy="672"/>
            </a:xfrm>
            <a:prstGeom prst="line">
              <a:avLst/>
            </a:prstGeom>
            <a:noFill/>
            <a:ln w="57150">
              <a:solidFill>
                <a:srgbClr val="D6009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52" name="Group 56"/>
          <p:cNvGrpSpPr>
            <a:grpSpLocks/>
          </p:cNvGrpSpPr>
          <p:nvPr/>
        </p:nvGrpSpPr>
        <p:grpSpPr bwMode="auto">
          <a:xfrm>
            <a:off x="266700" y="895350"/>
            <a:ext cx="3581400" cy="3067050"/>
            <a:chOff x="168" y="564"/>
            <a:chExt cx="2256" cy="1932"/>
          </a:xfrm>
        </p:grpSpPr>
        <p:grpSp>
          <p:nvGrpSpPr>
            <p:cNvPr id="53" name="Group 57"/>
            <p:cNvGrpSpPr>
              <a:grpSpLocks/>
            </p:cNvGrpSpPr>
            <p:nvPr/>
          </p:nvGrpSpPr>
          <p:grpSpPr bwMode="auto">
            <a:xfrm>
              <a:off x="168" y="564"/>
              <a:ext cx="2256" cy="1932"/>
              <a:chOff x="168" y="564"/>
              <a:chExt cx="2256" cy="1932"/>
            </a:xfrm>
          </p:grpSpPr>
          <p:sp>
            <p:nvSpPr>
              <p:cNvPr id="55" name="Text Box 58"/>
              <p:cNvSpPr txBox="1">
                <a:spLocks noChangeArrowheads="1"/>
              </p:cNvSpPr>
              <p:nvPr/>
            </p:nvSpPr>
            <p:spPr bwMode="auto">
              <a:xfrm>
                <a:off x="816" y="1272"/>
                <a:ext cx="384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</a:p>
            </p:txBody>
          </p:sp>
          <p:grpSp>
            <p:nvGrpSpPr>
              <p:cNvPr id="56" name="Group 59"/>
              <p:cNvGrpSpPr>
                <a:grpSpLocks/>
              </p:cNvGrpSpPr>
              <p:nvPr/>
            </p:nvGrpSpPr>
            <p:grpSpPr bwMode="auto">
              <a:xfrm>
                <a:off x="168" y="564"/>
                <a:ext cx="2256" cy="1932"/>
                <a:chOff x="168" y="564"/>
                <a:chExt cx="2256" cy="1932"/>
              </a:xfrm>
            </p:grpSpPr>
            <p:sp>
              <p:nvSpPr>
                <p:cNvPr id="57" name="Text Box 60"/>
                <p:cNvSpPr txBox="1">
                  <a:spLocks noChangeArrowheads="1"/>
                </p:cNvSpPr>
                <p:nvPr/>
              </p:nvSpPr>
              <p:spPr bwMode="auto">
                <a:xfrm>
                  <a:off x="168" y="1536"/>
                  <a:ext cx="384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kumimoji="1" lang="en-US" altLang="zh-CN" sz="2400" b="1" i="1">
                      <a:latin typeface="Times New Roman" pitchFamily="18" charset="0"/>
                    </a:rPr>
                    <a:t>c</a:t>
                  </a:r>
                  <a:r>
                    <a:rPr kumimoji="1" lang="en-US" altLang="zh-CN" sz="2400" b="1" i="1">
                      <a:latin typeface="Times New Roman" pitchFamily="18" charset="0"/>
                      <a:sym typeface="Symbol" pitchFamily="18" charset="2"/>
                    </a:rPr>
                    <a:t></a:t>
                  </a:r>
                  <a:endParaRPr kumimoji="1" lang="en-US" altLang="zh-CN" sz="2400" b="1" i="1">
                    <a:latin typeface="Times New Roman" pitchFamily="18" charset="0"/>
                  </a:endParaRPr>
                </a:p>
              </p:txBody>
            </p:sp>
            <p:sp>
              <p:nvSpPr>
                <p:cNvPr id="58" name="Freeform 61"/>
                <p:cNvSpPr>
                  <a:spLocks/>
                </p:cNvSpPr>
                <p:nvPr/>
              </p:nvSpPr>
              <p:spPr bwMode="auto">
                <a:xfrm>
                  <a:off x="818" y="1540"/>
                  <a:ext cx="1204" cy="716"/>
                </a:xfrm>
                <a:custGeom>
                  <a:avLst/>
                  <a:gdLst/>
                  <a:ahLst/>
                  <a:cxnLst>
                    <a:cxn ang="0">
                      <a:pos x="0" y="716"/>
                    </a:cxn>
                    <a:cxn ang="0">
                      <a:pos x="1204" y="42"/>
                    </a:cxn>
                    <a:cxn ang="0">
                      <a:pos x="100" y="0"/>
                    </a:cxn>
                    <a:cxn ang="0">
                      <a:pos x="0" y="716"/>
                    </a:cxn>
                  </a:cxnLst>
                  <a:rect l="0" t="0" r="r" b="b"/>
                  <a:pathLst>
                    <a:path w="1204" h="716">
                      <a:moveTo>
                        <a:pt x="0" y="716"/>
                      </a:moveTo>
                      <a:lnTo>
                        <a:pt x="1204" y="42"/>
                      </a:lnTo>
                      <a:lnTo>
                        <a:pt x="100" y="0"/>
                      </a:lnTo>
                      <a:lnTo>
                        <a:pt x="0" y="716"/>
                      </a:lnTo>
                      <a:close/>
                    </a:path>
                  </a:pathLst>
                </a:custGeom>
                <a:solidFill>
                  <a:srgbClr val="99FF33"/>
                </a:solidFill>
                <a:ln w="38100" cmpd="sng">
                  <a:solidFill>
                    <a:srgbClr val="FFFF00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9" name="Freeform 62"/>
                <p:cNvSpPr>
                  <a:spLocks/>
                </p:cNvSpPr>
                <p:nvPr/>
              </p:nvSpPr>
              <p:spPr bwMode="auto">
                <a:xfrm>
                  <a:off x="360" y="1800"/>
                  <a:ext cx="456" cy="456"/>
                </a:xfrm>
                <a:custGeom>
                  <a:avLst/>
                  <a:gdLst/>
                  <a:ahLst/>
                  <a:cxnLst>
                    <a:cxn ang="0">
                      <a:pos x="456" y="456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456" h="456">
                      <a:moveTo>
                        <a:pt x="456" y="456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60" name="Freeform 63"/>
                <p:cNvSpPr>
                  <a:spLocks/>
                </p:cNvSpPr>
                <p:nvPr/>
              </p:nvSpPr>
              <p:spPr bwMode="auto">
                <a:xfrm>
                  <a:off x="744" y="1368"/>
                  <a:ext cx="168" cy="168"/>
                </a:xfrm>
                <a:custGeom>
                  <a:avLst/>
                  <a:gdLst/>
                  <a:ahLst/>
                  <a:cxnLst>
                    <a:cxn ang="0">
                      <a:pos x="168" y="168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w="168" h="168">
                      <a:moveTo>
                        <a:pt x="168" y="168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61" name="Line 64"/>
                <p:cNvSpPr>
                  <a:spLocks noChangeShapeType="1"/>
                </p:cNvSpPr>
                <p:nvPr/>
              </p:nvSpPr>
              <p:spPr bwMode="auto">
                <a:xfrm flipH="1" flipV="1">
                  <a:off x="1248" y="816"/>
                  <a:ext cx="768" cy="76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62" name="Text Box 65"/>
                <p:cNvSpPr txBox="1">
                  <a:spLocks noChangeArrowheads="1"/>
                </p:cNvSpPr>
                <p:nvPr/>
              </p:nvSpPr>
              <p:spPr bwMode="auto">
                <a:xfrm>
                  <a:off x="768" y="2208"/>
                  <a:ext cx="43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kumimoji="1" lang="en-US" altLang="zh-CN" sz="2400" b="1" i="1">
                      <a:latin typeface="Times New Roman" pitchFamily="18" charset="0"/>
                    </a:rPr>
                    <a:t>C</a:t>
                  </a:r>
                </a:p>
              </p:txBody>
            </p:sp>
            <p:sp>
              <p:nvSpPr>
                <p:cNvPr id="63" name="Text Box 66"/>
                <p:cNvSpPr txBox="1">
                  <a:spLocks noChangeArrowheads="1"/>
                </p:cNvSpPr>
                <p:nvPr/>
              </p:nvSpPr>
              <p:spPr bwMode="auto">
                <a:xfrm>
                  <a:off x="480" y="1140"/>
                  <a:ext cx="384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kumimoji="1" lang="en-US" altLang="zh-CN" sz="2400" b="1" i="1">
                      <a:latin typeface="Times New Roman" pitchFamily="18" charset="0"/>
                    </a:rPr>
                    <a:t>a</a:t>
                  </a:r>
                  <a:r>
                    <a:rPr kumimoji="1" lang="en-US" altLang="zh-CN" sz="2400" b="1" i="1">
                      <a:latin typeface="Times New Roman" pitchFamily="18" charset="0"/>
                      <a:sym typeface="Symbol" pitchFamily="18" charset="2"/>
                    </a:rPr>
                    <a:t></a:t>
                  </a:r>
                  <a:endParaRPr kumimoji="1" lang="en-US" altLang="zh-CN" sz="2400" b="1" i="1">
                    <a:latin typeface="Times New Roman" pitchFamily="18" charset="0"/>
                  </a:endParaRPr>
                </a:p>
              </p:txBody>
            </p:sp>
            <p:sp>
              <p:nvSpPr>
                <p:cNvPr id="64" name="Text Box 67"/>
                <p:cNvSpPr txBox="1">
                  <a:spLocks noChangeArrowheads="1"/>
                </p:cNvSpPr>
                <p:nvPr/>
              </p:nvSpPr>
              <p:spPr bwMode="auto">
                <a:xfrm>
                  <a:off x="1044" y="564"/>
                  <a:ext cx="384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kumimoji="1" lang="en-US" altLang="zh-CN" sz="2400" b="1" i="1">
                      <a:latin typeface="Times New Roman" pitchFamily="18" charset="0"/>
                    </a:rPr>
                    <a:t>b</a:t>
                  </a:r>
                  <a:r>
                    <a:rPr kumimoji="1" lang="en-US" altLang="zh-CN" sz="2400" b="1" i="1">
                      <a:latin typeface="Times New Roman" pitchFamily="18" charset="0"/>
                      <a:sym typeface="Symbol" pitchFamily="18" charset="2"/>
                    </a:rPr>
                    <a:t></a:t>
                  </a:r>
                  <a:endParaRPr kumimoji="1" lang="en-US" altLang="zh-CN" sz="2400" b="1" i="1">
                    <a:latin typeface="Times New Roman" pitchFamily="18" charset="0"/>
                  </a:endParaRPr>
                </a:p>
              </p:txBody>
            </p:sp>
            <p:sp>
              <p:nvSpPr>
                <p:cNvPr id="65" name="Text Box 68"/>
                <p:cNvSpPr txBox="1">
                  <a:spLocks noChangeArrowheads="1"/>
                </p:cNvSpPr>
                <p:nvPr/>
              </p:nvSpPr>
              <p:spPr bwMode="auto">
                <a:xfrm>
                  <a:off x="1992" y="1428"/>
                  <a:ext cx="432" cy="288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>
                    <a:spcBef>
                      <a:spcPct val="50000"/>
                    </a:spcBef>
                  </a:pPr>
                  <a:r>
                    <a:rPr kumimoji="1" lang="en-US" altLang="zh-CN" sz="2400" b="1" i="1">
                      <a:latin typeface="Times New Roman" pitchFamily="18" charset="0"/>
                    </a:rPr>
                    <a:t>B</a:t>
                  </a:r>
                </a:p>
              </p:txBody>
            </p:sp>
          </p:grpSp>
        </p:grpSp>
        <p:sp>
          <p:nvSpPr>
            <p:cNvPr id="54" name="Freeform 69"/>
            <p:cNvSpPr>
              <a:spLocks/>
            </p:cNvSpPr>
            <p:nvPr/>
          </p:nvSpPr>
          <p:spPr bwMode="auto">
            <a:xfrm>
              <a:off x="352" y="800"/>
              <a:ext cx="892" cy="992"/>
            </a:xfrm>
            <a:custGeom>
              <a:avLst/>
              <a:gdLst/>
              <a:ahLst/>
              <a:cxnLst>
                <a:cxn ang="0">
                  <a:pos x="0" y="992"/>
                </a:cxn>
                <a:cxn ang="0">
                  <a:pos x="892" y="0"/>
                </a:cxn>
              </a:cxnLst>
              <a:rect l="0" t="0" r="r" b="b"/>
              <a:pathLst>
                <a:path w="892" h="992">
                  <a:moveTo>
                    <a:pt x="0" y="992"/>
                  </a:moveTo>
                  <a:lnTo>
                    <a:pt x="892" y="0"/>
                  </a:lnTo>
                </a:path>
              </a:pathLst>
            </a:custGeom>
            <a:noFill/>
            <a:ln w="38100" cap="flat" cmpd="sng">
              <a:solidFill>
                <a:srgbClr val="FFFF0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9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514725" y="271463"/>
            <a:ext cx="1174750" cy="35718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侧垂面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sp>
        <p:nvSpPr>
          <p:cNvPr id="3" name="Rectangle 7"/>
          <p:cNvSpPr>
            <a:spLocks noChangeArrowheads="1"/>
          </p:cNvSpPr>
          <p:nvPr/>
        </p:nvSpPr>
        <p:spPr bwMode="auto">
          <a:xfrm>
            <a:off x="107504" y="5297760"/>
            <a:ext cx="8934450" cy="137160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投影特性：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1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侧面投影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积聚为一条直线</a:t>
            </a: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          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2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水平投影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abc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、正面投影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为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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ABC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的类似形</a:t>
            </a: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          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3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与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OZ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OY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的夹角</a:t>
            </a:r>
            <a:r>
              <a:rPr kumimoji="1" lang="zh-CN" altLang="zh-CN" sz="2400" b="1" dirty="0">
                <a:latin typeface="Times New Roman" pitchFamily="18" charset="0"/>
                <a:ea typeface="楷体_GB2312" pitchFamily="49" charset="-122"/>
              </a:rPr>
              <a:t>反映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α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、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β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Math1" pitchFamily="2" charset="2"/>
              </a:rPr>
              <a:t>角的真实大小                     </a:t>
            </a: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209550" y="1085850"/>
            <a:ext cx="3810000" cy="3981450"/>
            <a:chOff x="0" y="468"/>
            <a:chExt cx="2400" cy="2508"/>
          </a:xfrm>
        </p:grpSpPr>
        <p:grpSp>
          <p:nvGrpSpPr>
            <p:cNvPr id="5" name="Group 9"/>
            <p:cNvGrpSpPr>
              <a:grpSpLocks/>
            </p:cNvGrpSpPr>
            <p:nvPr/>
          </p:nvGrpSpPr>
          <p:grpSpPr bwMode="auto">
            <a:xfrm>
              <a:off x="48" y="480"/>
              <a:ext cx="2352" cy="2448"/>
              <a:chOff x="48" y="480"/>
              <a:chExt cx="2352" cy="2448"/>
            </a:xfrm>
          </p:grpSpPr>
          <p:sp>
            <p:nvSpPr>
              <p:cNvPr id="9" name="Freeform 10"/>
              <p:cNvSpPr>
                <a:spLocks/>
              </p:cNvSpPr>
              <p:nvPr/>
            </p:nvSpPr>
            <p:spPr bwMode="auto">
              <a:xfrm>
                <a:off x="48" y="480"/>
                <a:ext cx="2352" cy="24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40"/>
                  </a:cxn>
                  <a:cxn ang="0">
                    <a:pos x="816" y="2256"/>
                  </a:cxn>
                  <a:cxn ang="0">
                    <a:pos x="2112" y="2256"/>
                  </a:cxn>
                  <a:cxn ang="0">
                    <a:pos x="2112" y="816"/>
                  </a:cxn>
                  <a:cxn ang="0">
                    <a:pos x="1296" y="0"/>
                  </a:cxn>
                  <a:cxn ang="0">
                    <a:pos x="0" y="0"/>
                  </a:cxn>
                </a:cxnLst>
                <a:rect l="0" t="0" r="r" b="b"/>
                <a:pathLst>
                  <a:path w="2112" h="2256">
                    <a:moveTo>
                      <a:pt x="0" y="0"/>
                    </a:moveTo>
                    <a:lnTo>
                      <a:pt x="0" y="1440"/>
                    </a:lnTo>
                    <a:lnTo>
                      <a:pt x="816" y="2256"/>
                    </a:lnTo>
                    <a:lnTo>
                      <a:pt x="2112" y="2256"/>
                    </a:lnTo>
                    <a:lnTo>
                      <a:pt x="2112" y="816"/>
                    </a:lnTo>
                    <a:lnTo>
                      <a:pt x="12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28575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>
                <a:off x="48" y="2043"/>
                <a:ext cx="1443" cy="1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 flipH="1" flipV="1">
                <a:off x="1491" y="2043"/>
                <a:ext cx="909" cy="885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2" name="Line 13"/>
              <p:cNvSpPr>
                <a:spLocks noChangeShapeType="1"/>
              </p:cNvSpPr>
              <p:nvPr/>
            </p:nvSpPr>
            <p:spPr bwMode="auto">
              <a:xfrm>
                <a:off x="1491" y="480"/>
                <a:ext cx="1" cy="1563"/>
              </a:xfrm>
              <a:prstGeom prst="line">
                <a:avLst/>
              </a:prstGeom>
              <a:noFill/>
              <a:ln w="2857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6" name="Text Box 14"/>
            <p:cNvSpPr txBox="1">
              <a:spLocks noChangeArrowheads="1"/>
            </p:cNvSpPr>
            <p:nvPr/>
          </p:nvSpPr>
          <p:spPr bwMode="auto">
            <a:xfrm>
              <a:off x="0" y="468"/>
              <a:ext cx="4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V</a:t>
              </a:r>
            </a:p>
          </p:txBody>
        </p:sp>
        <p:sp>
          <p:nvSpPr>
            <p:cNvPr id="7" name="Text Box 15"/>
            <p:cNvSpPr txBox="1">
              <a:spLocks noChangeArrowheads="1"/>
            </p:cNvSpPr>
            <p:nvPr/>
          </p:nvSpPr>
          <p:spPr bwMode="auto">
            <a:xfrm>
              <a:off x="2112" y="1248"/>
              <a:ext cx="26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W</a:t>
              </a:r>
            </a:p>
          </p:txBody>
        </p:sp>
        <p:sp>
          <p:nvSpPr>
            <p:cNvPr id="8" name="Text Box 16"/>
            <p:cNvSpPr txBox="1">
              <a:spLocks noChangeArrowheads="1"/>
            </p:cNvSpPr>
            <p:nvPr/>
          </p:nvSpPr>
          <p:spPr bwMode="auto">
            <a:xfrm>
              <a:off x="912" y="2688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H</a:t>
              </a:r>
            </a:p>
          </p:txBody>
        </p:sp>
      </p:grpSp>
      <p:grpSp>
        <p:nvGrpSpPr>
          <p:cNvPr id="13" name="Group 17"/>
          <p:cNvGrpSpPr>
            <a:grpSpLocks/>
          </p:cNvGrpSpPr>
          <p:nvPr/>
        </p:nvGrpSpPr>
        <p:grpSpPr bwMode="auto">
          <a:xfrm>
            <a:off x="355600" y="1498600"/>
            <a:ext cx="3409950" cy="3048000"/>
            <a:chOff x="144" y="768"/>
            <a:chExt cx="2148" cy="1920"/>
          </a:xfrm>
        </p:grpSpPr>
        <p:sp>
          <p:nvSpPr>
            <p:cNvPr id="14" name="Text Box 18"/>
            <p:cNvSpPr txBox="1">
              <a:spLocks noChangeArrowheads="1"/>
            </p:cNvSpPr>
            <p:nvPr/>
          </p:nvSpPr>
          <p:spPr bwMode="auto">
            <a:xfrm>
              <a:off x="1536" y="768"/>
              <a:ext cx="75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S</a:t>
              </a:r>
              <a:r>
                <a:rPr kumimoji="1" lang="en-US" altLang="zh-CN" sz="2400" b="1" i="1" baseline="-25000">
                  <a:latin typeface="Times New Roman" pitchFamily="18" charset="0"/>
                </a:rPr>
                <a:t>W</a:t>
              </a:r>
            </a:p>
          </p:txBody>
        </p:sp>
        <p:sp>
          <p:nvSpPr>
            <p:cNvPr id="15" name="Freeform 19"/>
            <p:cNvSpPr>
              <a:spLocks/>
            </p:cNvSpPr>
            <p:nvPr/>
          </p:nvSpPr>
          <p:spPr bwMode="auto">
            <a:xfrm>
              <a:off x="144" y="768"/>
              <a:ext cx="2064" cy="1920"/>
            </a:xfrm>
            <a:custGeom>
              <a:avLst/>
              <a:gdLst/>
              <a:ahLst/>
              <a:cxnLst>
                <a:cxn ang="0">
                  <a:pos x="1392" y="0"/>
                </a:cxn>
                <a:cxn ang="0">
                  <a:pos x="2064" y="1920"/>
                </a:cxn>
                <a:cxn ang="0">
                  <a:pos x="768" y="1920"/>
                </a:cxn>
                <a:cxn ang="0">
                  <a:pos x="0" y="0"/>
                </a:cxn>
                <a:cxn ang="0">
                  <a:pos x="1392" y="0"/>
                </a:cxn>
              </a:cxnLst>
              <a:rect l="0" t="0" r="r" b="b"/>
              <a:pathLst>
                <a:path w="2064" h="1920">
                  <a:moveTo>
                    <a:pt x="1392" y="0"/>
                  </a:moveTo>
                  <a:lnTo>
                    <a:pt x="2064" y="1920"/>
                  </a:lnTo>
                  <a:lnTo>
                    <a:pt x="768" y="1920"/>
                  </a:lnTo>
                  <a:lnTo>
                    <a:pt x="0" y="0"/>
                  </a:lnTo>
                  <a:lnTo>
                    <a:pt x="1392" y="0"/>
                  </a:lnTo>
                  <a:close/>
                </a:path>
              </a:pathLst>
            </a:custGeom>
            <a:solidFill>
              <a:srgbClr val="33CCFF"/>
            </a:solidFill>
            <a:ln w="28575" cmpd="sng">
              <a:solidFill>
                <a:schemeClr val="tx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6" name="Freeform 20"/>
            <p:cNvSpPr>
              <a:spLocks/>
            </p:cNvSpPr>
            <p:nvPr/>
          </p:nvSpPr>
          <p:spPr bwMode="auto">
            <a:xfrm>
              <a:off x="1536" y="768"/>
              <a:ext cx="60" cy="17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0" y="176"/>
                </a:cxn>
              </a:cxnLst>
              <a:rect l="0" t="0" r="r" b="b"/>
              <a:pathLst>
                <a:path w="60" h="176">
                  <a:moveTo>
                    <a:pt x="0" y="0"/>
                  </a:moveTo>
                  <a:lnTo>
                    <a:pt x="60" y="176"/>
                  </a:lnTo>
                </a:path>
              </a:pathLst>
            </a:cu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7" name="Freeform 21"/>
            <p:cNvSpPr>
              <a:spLocks/>
            </p:cNvSpPr>
            <p:nvPr/>
          </p:nvSpPr>
          <p:spPr bwMode="auto">
            <a:xfrm>
              <a:off x="2140" y="2488"/>
              <a:ext cx="68" cy="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8" y="200"/>
                </a:cxn>
              </a:cxnLst>
              <a:rect l="0" t="0" r="r" b="b"/>
              <a:pathLst>
                <a:path w="68" h="200">
                  <a:moveTo>
                    <a:pt x="0" y="0"/>
                  </a:moveTo>
                  <a:lnTo>
                    <a:pt x="68" y="200"/>
                  </a:lnTo>
                </a:path>
              </a:pathLst>
            </a:custGeom>
            <a:noFill/>
            <a:ln w="57150">
              <a:solidFill>
                <a:srgbClr val="FF33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8" name="Text Box 22"/>
            <p:cNvSpPr txBox="1">
              <a:spLocks noChangeArrowheads="1"/>
            </p:cNvSpPr>
            <p:nvPr/>
          </p:nvSpPr>
          <p:spPr bwMode="auto">
            <a:xfrm>
              <a:off x="480" y="768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S</a:t>
              </a:r>
            </a:p>
          </p:txBody>
        </p:sp>
      </p:grpSp>
      <p:grpSp>
        <p:nvGrpSpPr>
          <p:cNvPr id="19" name="Group 23"/>
          <p:cNvGrpSpPr>
            <a:grpSpLocks/>
          </p:cNvGrpSpPr>
          <p:nvPr/>
        </p:nvGrpSpPr>
        <p:grpSpPr bwMode="auto">
          <a:xfrm>
            <a:off x="1257300" y="1524000"/>
            <a:ext cx="2647950" cy="2686050"/>
            <a:chOff x="792" y="960"/>
            <a:chExt cx="1668" cy="1692"/>
          </a:xfrm>
        </p:grpSpPr>
        <p:sp>
          <p:nvSpPr>
            <p:cNvPr id="20" name="Text Box 24"/>
            <p:cNvSpPr txBox="1">
              <a:spLocks noChangeArrowheads="1"/>
            </p:cNvSpPr>
            <p:nvPr/>
          </p:nvSpPr>
          <p:spPr bwMode="auto">
            <a:xfrm>
              <a:off x="1656" y="1944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21" name="Text Box 25"/>
            <p:cNvSpPr txBox="1">
              <a:spLocks noChangeArrowheads="1"/>
            </p:cNvSpPr>
            <p:nvPr/>
          </p:nvSpPr>
          <p:spPr bwMode="auto">
            <a:xfrm>
              <a:off x="2076" y="2208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2" name="Text Box 26"/>
            <p:cNvSpPr txBox="1">
              <a:spLocks noChangeArrowheads="1"/>
            </p:cNvSpPr>
            <p:nvPr/>
          </p:nvSpPr>
          <p:spPr bwMode="auto">
            <a:xfrm>
              <a:off x="1656" y="992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3" name="Text Box 27"/>
            <p:cNvSpPr txBox="1">
              <a:spLocks noChangeArrowheads="1"/>
            </p:cNvSpPr>
            <p:nvPr/>
          </p:nvSpPr>
          <p:spPr bwMode="auto">
            <a:xfrm>
              <a:off x="792" y="2364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24" name="Text Box 28"/>
            <p:cNvSpPr txBox="1">
              <a:spLocks noChangeArrowheads="1"/>
            </p:cNvSpPr>
            <p:nvPr/>
          </p:nvSpPr>
          <p:spPr bwMode="auto">
            <a:xfrm>
              <a:off x="864" y="960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944" y="1152"/>
              <a:ext cx="848" cy="1240"/>
            </a:xfrm>
            <a:custGeom>
              <a:avLst/>
              <a:gdLst/>
              <a:ahLst/>
              <a:cxnLst>
                <a:cxn ang="0">
                  <a:pos x="0" y="1240"/>
                </a:cxn>
                <a:cxn ang="0">
                  <a:pos x="848" y="840"/>
                </a:cxn>
                <a:cxn ang="0">
                  <a:pos x="160" y="0"/>
                </a:cxn>
                <a:cxn ang="0">
                  <a:pos x="0" y="1240"/>
                </a:cxn>
              </a:cxnLst>
              <a:rect l="0" t="0" r="r" b="b"/>
              <a:pathLst>
                <a:path w="848" h="1240">
                  <a:moveTo>
                    <a:pt x="0" y="1240"/>
                  </a:moveTo>
                  <a:lnTo>
                    <a:pt x="848" y="840"/>
                  </a:lnTo>
                  <a:lnTo>
                    <a:pt x="160" y="0"/>
                  </a:lnTo>
                  <a:lnTo>
                    <a:pt x="0" y="1240"/>
                  </a:lnTo>
                  <a:close/>
                </a:path>
              </a:pathLst>
            </a:custGeom>
            <a:solidFill>
              <a:srgbClr val="FF9933"/>
            </a:solidFill>
            <a:ln w="38100" cmpd="sng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6" name="Line 30"/>
            <p:cNvSpPr>
              <a:spLocks noChangeShapeType="1"/>
            </p:cNvSpPr>
            <p:nvPr/>
          </p:nvSpPr>
          <p:spPr bwMode="auto">
            <a:xfrm>
              <a:off x="1104" y="1152"/>
              <a:ext cx="5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1788" y="1989"/>
              <a:ext cx="159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9" y="0"/>
                </a:cxn>
              </a:cxnLst>
              <a:rect l="0" t="0" r="r" b="b"/>
              <a:pathLst>
                <a:path w="159" h="1">
                  <a:moveTo>
                    <a:pt x="0" y="0"/>
                  </a:moveTo>
                  <a:lnTo>
                    <a:pt x="15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8" name="Line 32"/>
            <p:cNvSpPr>
              <a:spLocks noChangeShapeType="1"/>
            </p:cNvSpPr>
            <p:nvPr/>
          </p:nvSpPr>
          <p:spPr bwMode="auto">
            <a:xfrm>
              <a:off x="960" y="2400"/>
              <a:ext cx="1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9" name="Line 33"/>
            <p:cNvSpPr>
              <a:spLocks noChangeShapeType="1"/>
            </p:cNvSpPr>
            <p:nvPr/>
          </p:nvSpPr>
          <p:spPr bwMode="auto">
            <a:xfrm>
              <a:off x="1680" y="1152"/>
              <a:ext cx="432" cy="1248"/>
            </a:xfrm>
            <a:prstGeom prst="line">
              <a:avLst/>
            </a:prstGeom>
            <a:noFill/>
            <a:ln w="76200">
              <a:solidFill>
                <a:srgbClr val="FF99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0" name="Text Box 34"/>
            <p:cNvSpPr txBox="1">
              <a:spLocks noChangeArrowheads="1"/>
            </p:cNvSpPr>
            <p:nvPr/>
          </p:nvSpPr>
          <p:spPr bwMode="auto">
            <a:xfrm>
              <a:off x="1948" y="1808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</p:grpSp>
      <p:grpSp>
        <p:nvGrpSpPr>
          <p:cNvPr id="31" name="Group 35"/>
          <p:cNvGrpSpPr>
            <a:grpSpLocks/>
          </p:cNvGrpSpPr>
          <p:nvPr/>
        </p:nvGrpSpPr>
        <p:grpSpPr bwMode="auto">
          <a:xfrm>
            <a:off x="4160838" y="606425"/>
            <a:ext cx="4983162" cy="4876800"/>
            <a:chOff x="2621" y="490"/>
            <a:chExt cx="3139" cy="3072"/>
          </a:xfrm>
        </p:grpSpPr>
        <p:sp>
          <p:nvSpPr>
            <p:cNvPr id="32" name="Freeform 36"/>
            <p:cNvSpPr>
              <a:spLocks/>
            </p:cNvSpPr>
            <p:nvPr/>
          </p:nvSpPr>
          <p:spPr bwMode="auto">
            <a:xfrm>
              <a:off x="2881" y="731"/>
              <a:ext cx="957" cy="883"/>
            </a:xfrm>
            <a:custGeom>
              <a:avLst/>
              <a:gdLst/>
              <a:ahLst/>
              <a:cxnLst>
                <a:cxn ang="0">
                  <a:pos x="376" y="0"/>
                </a:cxn>
                <a:cxn ang="0">
                  <a:pos x="0" y="688"/>
                </a:cxn>
                <a:cxn ang="0">
                  <a:pos x="808" y="360"/>
                </a:cxn>
                <a:cxn ang="0">
                  <a:pos x="376" y="0"/>
                </a:cxn>
              </a:cxnLst>
              <a:rect l="0" t="0" r="r" b="b"/>
              <a:pathLst>
                <a:path w="808" h="688">
                  <a:moveTo>
                    <a:pt x="376" y="0"/>
                  </a:moveTo>
                  <a:lnTo>
                    <a:pt x="0" y="688"/>
                  </a:lnTo>
                  <a:lnTo>
                    <a:pt x="808" y="360"/>
                  </a:lnTo>
                  <a:lnTo>
                    <a:pt x="376" y="0"/>
                  </a:lnTo>
                  <a:close/>
                </a:path>
              </a:pathLst>
            </a:custGeom>
            <a:noFill/>
            <a:ln w="76200" cmpd="sng">
              <a:solidFill>
                <a:srgbClr val="FF99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grpSp>
          <p:nvGrpSpPr>
            <p:cNvPr id="33" name="Group 37"/>
            <p:cNvGrpSpPr>
              <a:grpSpLocks/>
            </p:cNvGrpSpPr>
            <p:nvPr/>
          </p:nvGrpSpPr>
          <p:grpSpPr bwMode="auto">
            <a:xfrm>
              <a:off x="2705" y="567"/>
              <a:ext cx="2970" cy="2995"/>
              <a:chOff x="2645" y="540"/>
              <a:chExt cx="2970" cy="2995"/>
            </a:xfrm>
          </p:grpSpPr>
          <p:sp>
            <p:nvSpPr>
              <p:cNvPr id="62" name="Line 38"/>
              <p:cNvSpPr>
                <a:spLocks noChangeShapeType="1"/>
              </p:cNvSpPr>
              <p:nvPr/>
            </p:nvSpPr>
            <p:spPr bwMode="auto">
              <a:xfrm flipV="1">
                <a:off x="4043" y="540"/>
                <a:ext cx="0" cy="299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3" name="Line 39"/>
              <p:cNvSpPr>
                <a:spLocks noChangeShapeType="1"/>
              </p:cNvSpPr>
              <p:nvPr/>
            </p:nvSpPr>
            <p:spPr bwMode="auto">
              <a:xfrm flipH="1">
                <a:off x="2645" y="1932"/>
                <a:ext cx="29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34" name="Freeform 40"/>
            <p:cNvSpPr>
              <a:spLocks/>
            </p:cNvSpPr>
            <p:nvPr/>
          </p:nvSpPr>
          <p:spPr bwMode="auto">
            <a:xfrm>
              <a:off x="4109" y="1964"/>
              <a:ext cx="1375" cy="150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75" y="1505"/>
                </a:cxn>
              </a:cxnLst>
              <a:rect l="0" t="0" r="r" b="b"/>
              <a:pathLst>
                <a:path w="1375" h="1505">
                  <a:moveTo>
                    <a:pt x="0" y="0"/>
                  </a:moveTo>
                  <a:lnTo>
                    <a:pt x="1375" y="150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5" name="Freeform 41"/>
            <p:cNvSpPr>
              <a:spLocks/>
            </p:cNvSpPr>
            <p:nvPr/>
          </p:nvSpPr>
          <p:spPr bwMode="auto">
            <a:xfrm>
              <a:off x="5292" y="1628"/>
              <a:ext cx="6" cy="1661"/>
            </a:xfrm>
            <a:custGeom>
              <a:avLst/>
              <a:gdLst/>
              <a:ahLst/>
              <a:cxnLst>
                <a:cxn ang="0">
                  <a:pos x="6" y="1661"/>
                </a:cxn>
                <a:cxn ang="0">
                  <a:pos x="0" y="0"/>
                </a:cxn>
              </a:cxnLst>
              <a:rect l="0" t="0" r="r" b="b"/>
              <a:pathLst>
                <a:path w="6" h="1661">
                  <a:moveTo>
                    <a:pt x="6" y="1661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6" name="Text Box 42"/>
            <p:cNvSpPr txBox="1">
              <a:spLocks noChangeArrowheads="1"/>
            </p:cNvSpPr>
            <p:nvPr/>
          </p:nvSpPr>
          <p:spPr bwMode="auto">
            <a:xfrm>
              <a:off x="2621" y="1354"/>
              <a:ext cx="64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7" name="Text Box 43"/>
            <p:cNvSpPr txBox="1">
              <a:spLocks noChangeArrowheads="1"/>
            </p:cNvSpPr>
            <p:nvPr/>
          </p:nvSpPr>
          <p:spPr bwMode="auto">
            <a:xfrm>
              <a:off x="3167" y="490"/>
              <a:ext cx="40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8" name="Text Box 44"/>
            <p:cNvSpPr txBox="1">
              <a:spLocks noChangeArrowheads="1"/>
            </p:cNvSpPr>
            <p:nvPr/>
          </p:nvSpPr>
          <p:spPr bwMode="auto">
            <a:xfrm>
              <a:off x="4302" y="492"/>
              <a:ext cx="7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9" name="Text Box 45"/>
            <p:cNvSpPr txBox="1">
              <a:spLocks noChangeArrowheads="1"/>
            </p:cNvSpPr>
            <p:nvPr/>
          </p:nvSpPr>
          <p:spPr bwMode="auto">
            <a:xfrm>
              <a:off x="3127" y="2084"/>
              <a:ext cx="31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40" name="Text Box 46"/>
            <p:cNvSpPr txBox="1">
              <a:spLocks noChangeArrowheads="1"/>
            </p:cNvSpPr>
            <p:nvPr/>
          </p:nvSpPr>
          <p:spPr bwMode="auto">
            <a:xfrm>
              <a:off x="2657" y="3095"/>
              <a:ext cx="64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41" name="Freeform 47"/>
            <p:cNvSpPr>
              <a:spLocks/>
            </p:cNvSpPr>
            <p:nvPr/>
          </p:nvSpPr>
          <p:spPr bwMode="auto">
            <a:xfrm>
              <a:off x="4416" y="738"/>
              <a:ext cx="6" cy="1578"/>
            </a:xfrm>
            <a:custGeom>
              <a:avLst/>
              <a:gdLst/>
              <a:ahLst/>
              <a:cxnLst>
                <a:cxn ang="0">
                  <a:pos x="6" y="0"/>
                </a:cxn>
                <a:cxn ang="0">
                  <a:pos x="0" y="1578"/>
                </a:cxn>
              </a:cxnLst>
              <a:rect l="0" t="0" r="r" b="b"/>
              <a:pathLst>
                <a:path w="6" h="1578">
                  <a:moveTo>
                    <a:pt x="6" y="0"/>
                  </a:moveTo>
                  <a:lnTo>
                    <a:pt x="0" y="1578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2" name="Line 48"/>
            <p:cNvSpPr>
              <a:spLocks noChangeShapeType="1"/>
            </p:cNvSpPr>
            <p:nvPr/>
          </p:nvSpPr>
          <p:spPr bwMode="auto">
            <a:xfrm flipH="1">
              <a:off x="2872" y="3288"/>
              <a:ext cx="244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" name="Freeform 49"/>
            <p:cNvSpPr>
              <a:spLocks/>
            </p:cNvSpPr>
            <p:nvPr/>
          </p:nvSpPr>
          <p:spPr bwMode="auto">
            <a:xfrm>
              <a:off x="3336" y="732"/>
              <a:ext cx="1086" cy="6"/>
            </a:xfrm>
            <a:custGeom>
              <a:avLst/>
              <a:gdLst/>
              <a:ahLst/>
              <a:cxnLst>
                <a:cxn ang="0">
                  <a:pos x="1086" y="6"/>
                </a:cxn>
                <a:cxn ang="0">
                  <a:pos x="0" y="0"/>
                </a:cxn>
              </a:cxnLst>
              <a:rect l="0" t="0" r="r" b="b"/>
              <a:pathLst>
                <a:path w="1086" h="6">
                  <a:moveTo>
                    <a:pt x="1086" y="6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4" name="Text Box 50"/>
            <p:cNvSpPr txBox="1">
              <a:spLocks noChangeArrowheads="1"/>
            </p:cNvSpPr>
            <p:nvPr/>
          </p:nvSpPr>
          <p:spPr bwMode="auto">
            <a:xfrm>
              <a:off x="5217" y="1396"/>
              <a:ext cx="54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45" name="Rectangle 51"/>
            <p:cNvSpPr>
              <a:spLocks noChangeArrowheads="1"/>
            </p:cNvSpPr>
            <p:nvPr/>
          </p:nvSpPr>
          <p:spPr bwMode="auto">
            <a:xfrm>
              <a:off x="4794" y="1321"/>
              <a:ext cx="223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 i="1">
                  <a:latin typeface="Times New Roman" pitchFamily="18" charset="0"/>
                  <a:sym typeface="Math1" pitchFamily="2" charset="2"/>
                </a:rPr>
                <a:t>α</a:t>
              </a:r>
            </a:p>
          </p:txBody>
        </p:sp>
        <p:sp>
          <p:nvSpPr>
            <p:cNvPr id="46" name="Rectangle 52"/>
            <p:cNvSpPr>
              <a:spLocks noChangeArrowheads="1"/>
            </p:cNvSpPr>
            <p:nvPr/>
          </p:nvSpPr>
          <p:spPr bwMode="auto">
            <a:xfrm>
              <a:off x="4382" y="912"/>
              <a:ext cx="215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kumimoji="1" lang="en-US" altLang="zh-CN" sz="2400" b="1" i="1">
                  <a:latin typeface="Times New Roman" pitchFamily="18" charset="0"/>
                  <a:sym typeface="Math1" pitchFamily="2" charset="2"/>
                </a:rPr>
                <a:t>β</a:t>
              </a:r>
            </a:p>
          </p:txBody>
        </p:sp>
        <p:sp>
          <p:nvSpPr>
            <p:cNvPr id="47" name="Freeform 53"/>
            <p:cNvSpPr>
              <a:spLocks/>
            </p:cNvSpPr>
            <p:nvPr/>
          </p:nvSpPr>
          <p:spPr bwMode="auto">
            <a:xfrm>
              <a:off x="4424" y="924"/>
              <a:ext cx="176" cy="80"/>
            </a:xfrm>
            <a:custGeom>
              <a:avLst/>
              <a:gdLst/>
              <a:ahLst/>
              <a:cxnLst>
                <a:cxn ang="0">
                  <a:pos x="176" y="0"/>
                </a:cxn>
                <a:cxn ang="0">
                  <a:pos x="104" y="56"/>
                </a:cxn>
                <a:cxn ang="0">
                  <a:pos x="0" y="80"/>
                </a:cxn>
              </a:cxnLst>
              <a:rect l="0" t="0" r="r" b="b"/>
              <a:pathLst>
                <a:path w="176" h="80">
                  <a:moveTo>
                    <a:pt x="176" y="0"/>
                  </a:moveTo>
                  <a:cubicBezTo>
                    <a:pt x="164" y="9"/>
                    <a:pt x="133" y="43"/>
                    <a:pt x="104" y="56"/>
                  </a:cubicBezTo>
                  <a:cubicBezTo>
                    <a:pt x="75" y="69"/>
                    <a:pt x="22" y="75"/>
                    <a:pt x="0" y="8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8" name="Freeform 54"/>
            <p:cNvSpPr>
              <a:spLocks/>
            </p:cNvSpPr>
            <p:nvPr/>
          </p:nvSpPr>
          <p:spPr bwMode="auto">
            <a:xfrm>
              <a:off x="5028" y="1440"/>
              <a:ext cx="59" cy="184"/>
            </a:xfrm>
            <a:custGeom>
              <a:avLst/>
              <a:gdLst/>
              <a:ahLst/>
              <a:cxnLst>
                <a:cxn ang="0">
                  <a:pos x="59" y="0"/>
                </a:cxn>
                <a:cxn ang="0">
                  <a:pos x="16" y="80"/>
                </a:cxn>
                <a:cxn ang="0">
                  <a:pos x="0" y="184"/>
                </a:cxn>
              </a:cxnLst>
              <a:rect l="0" t="0" r="r" b="b"/>
              <a:pathLst>
                <a:path w="59" h="184">
                  <a:moveTo>
                    <a:pt x="59" y="0"/>
                  </a:moveTo>
                  <a:cubicBezTo>
                    <a:pt x="52" y="13"/>
                    <a:pt x="26" y="49"/>
                    <a:pt x="16" y="80"/>
                  </a:cubicBezTo>
                  <a:cubicBezTo>
                    <a:pt x="6" y="111"/>
                    <a:pt x="3" y="162"/>
                    <a:pt x="0" y="18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9" name="Line 55"/>
            <p:cNvSpPr>
              <a:spLocks noChangeShapeType="1"/>
            </p:cNvSpPr>
            <p:nvPr/>
          </p:nvSpPr>
          <p:spPr bwMode="auto">
            <a:xfrm>
              <a:off x="3838" y="1193"/>
              <a:ext cx="10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0" name="Line 56"/>
            <p:cNvSpPr>
              <a:spLocks noChangeShapeType="1"/>
            </p:cNvSpPr>
            <p:nvPr/>
          </p:nvSpPr>
          <p:spPr bwMode="auto">
            <a:xfrm>
              <a:off x="4860" y="1193"/>
              <a:ext cx="0" cy="16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1" name="Line 57"/>
            <p:cNvSpPr>
              <a:spLocks noChangeShapeType="1"/>
            </p:cNvSpPr>
            <p:nvPr/>
          </p:nvSpPr>
          <p:spPr bwMode="auto">
            <a:xfrm>
              <a:off x="3838" y="1193"/>
              <a:ext cx="0" cy="16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2" name="Line 58"/>
            <p:cNvSpPr>
              <a:spLocks noChangeShapeType="1"/>
            </p:cNvSpPr>
            <p:nvPr/>
          </p:nvSpPr>
          <p:spPr bwMode="auto">
            <a:xfrm flipH="1">
              <a:off x="3838" y="2795"/>
              <a:ext cx="10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3" name="Freeform 59"/>
            <p:cNvSpPr>
              <a:spLocks/>
            </p:cNvSpPr>
            <p:nvPr/>
          </p:nvSpPr>
          <p:spPr bwMode="auto">
            <a:xfrm>
              <a:off x="2872" y="1624"/>
              <a:ext cx="2424" cy="1"/>
            </a:xfrm>
            <a:custGeom>
              <a:avLst/>
              <a:gdLst/>
              <a:ahLst/>
              <a:cxnLst>
                <a:cxn ang="0">
                  <a:pos x="2424" y="0"/>
                </a:cxn>
                <a:cxn ang="0">
                  <a:pos x="0" y="1"/>
                </a:cxn>
              </a:cxnLst>
              <a:rect l="0" t="0" r="r" b="b"/>
              <a:pathLst>
                <a:path w="2424" h="1">
                  <a:moveTo>
                    <a:pt x="2424" y="0"/>
                  </a:moveTo>
                  <a:lnTo>
                    <a:pt x="0" y="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4" name="Line 60"/>
            <p:cNvSpPr>
              <a:spLocks noChangeShapeType="1"/>
            </p:cNvSpPr>
            <p:nvPr/>
          </p:nvSpPr>
          <p:spPr bwMode="auto">
            <a:xfrm>
              <a:off x="2872" y="1624"/>
              <a:ext cx="0" cy="16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5" name="Line 61"/>
            <p:cNvSpPr>
              <a:spLocks noChangeShapeType="1"/>
            </p:cNvSpPr>
            <p:nvPr/>
          </p:nvSpPr>
          <p:spPr bwMode="auto">
            <a:xfrm flipH="1">
              <a:off x="3326" y="2302"/>
              <a:ext cx="107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6" name="Freeform 62"/>
            <p:cNvSpPr>
              <a:spLocks/>
            </p:cNvSpPr>
            <p:nvPr/>
          </p:nvSpPr>
          <p:spPr bwMode="auto">
            <a:xfrm>
              <a:off x="3326" y="731"/>
              <a:ext cx="1" cy="1571"/>
            </a:xfrm>
            <a:custGeom>
              <a:avLst/>
              <a:gdLst/>
              <a:ahLst/>
              <a:cxnLst>
                <a:cxn ang="0">
                  <a:pos x="0" y="1224"/>
                </a:cxn>
                <a:cxn ang="0">
                  <a:pos x="0" y="0"/>
                </a:cxn>
              </a:cxnLst>
              <a:rect l="0" t="0" r="r" b="b"/>
              <a:pathLst>
                <a:path w="1" h="1224">
                  <a:moveTo>
                    <a:pt x="0" y="122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 type="none" w="med" len="med"/>
              <a:tailEnd type="none" w="med" len="med"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7" name="Text Box 63"/>
            <p:cNvSpPr txBox="1">
              <a:spLocks noChangeArrowheads="1"/>
            </p:cNvSpPr>
            <p:nvPr/>
          </p:nvSpPr>
          <p:spPr bwMode="auto">
            <a:xfrm>
              <a:off x="3784" y="2563"/>
              <a:ext cx="3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58" name="Text Box 64"/>
            <p:cNvSpPr txBox="1">
              <a:spLocks noChangeArrowheads="1"/>
            </p:cNvSpPr>
            <p:nvPr/>
          </p:nvSpPr>
          <p:spPr bwMode="auto">
            <a:xfrm>
              <a:off x="3760" y="946"/>
              <a:ext cx="34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59" name="Text Box 65"/>
            <p:cNvSpPr txBox="1">
              <a:spLocks noChangeArrowheads="1"/>
            </p:cNvSpPr>
            <p:nvPr/>
          </p:nvSpPr>
          <p:spPr bwMode="auto">
            <a:xfrm>
              <a:off x="4778" y="934"/>
              <a:ext cx="5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60" name="Freeform 66"/>
            <p:cNvSpPr>
              <a:spLocks/>
            </p:cNvSpPr>
            <p:nvPr/>
          </p:nvSpPr>
          <p:spPr bwMode="auto">
            <a:xfrm>
              <a:off x="2872" y="2292"/>
              <a:ext cx="972" cy="996"/>
            </a:xfrm>
            <a:custGeom>
              <a:avLst/>
              <a:gdLst/>
              <a:ahLst/>
              <a:cxnLst>
                <a:cxn ang="0">
                  <a:pos x="464" y="0"/>
                </a:cxn>
                <a:cxn ang="0">
                  <a:pos x="0" y="996"/>
                </a:cxn>
                <a:cxn ang="0">
                  <a:pos x="972" y="496"/>
                </a:cxn>
                <a:cxn ang="0">
                  <a:pos x="464" y="0"/>
                </a:cxn>
              </a:cxnLst>
              <a:rect l="0" t="0" r="r" b="b"/>
              <a:pathLst>
                <a:path w="972" h="996">
                  <a:moveTo>
                    <a:pt x="464" y="0"/>
                  </a:moveTo>
                  <a:lnTo>
                    <a:pt x="0" y="996"/>
                  </a:lnTo>
                  <a:lnTo>
                    <a:pt x="972" y="496"/>
                  </a:lnTo>
                  <a:lnTo>
                    <a:pt x="464" y="0"/>
                  </a:lnTo>
                  <a:close/>
                </a:path>
              </a:pathLst>
            </a:custGeom>
            <a:noFill/>
            <a:ln w="76200" cmpd="sng">
              <a:solidFill>
                <a:srgbClr val="FF99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1" name="Freeform 67"/>
            <p:cNvSpPr>
              <a:spLocks/>
            </p:cNvSpPr>
            <p:nvPr/>
          </p:nvSpPr>
          <p:spPr bwMode="auto">
            <a:xfrm>
              <a:off x="4422" y="739"/>
              <a:ext cx="874" cy="889"/>
            </a:xfrm>
            <a:custGeom>
              <a:avLst/>
              <a:gdLst/>
              <a:ahLst/>
              <a:cxnLst>
                <a:cxn ang="0">
                  <a:pos x="874" y="889"/>
                </a:cxn>
                <a:cxn ang="0">
                  <a:pos x="0" y="0"/>
                </a:cxn>
              </a:cxnLst>
              <a:rect l="0" t="0" r="r" b="b"/>
              <a:pathLst>
                <a:path w="874" h="889">
                  <a:moveTo>
                    <a:pt x="874" y="889"/>
                  </a:moveTo>
                  <a:lnTo>
                    <a:pt x="0" y="0"/>
                  </a:lnTo>
                </a:path>
              </a:pathLst>
            </a:custGeom>
            <a:noFill/>
            <a:ln w="76200" cmpd="sng">
              <a:solidFill>
                <a:srgbClr val="FF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pPr>
              <a:defRPr/>
            </a:pPr>
            <a:fld id="{5EB8FA79-823F-4BA9-956A-A8347D4C213A}" type="slidenum">
              <a:rPr lang="en-US" altLang="zh-CN"/>
              <a:pPr>
                <a:defRPr/>
              </a:pPr>
              <a:t>55</a:t>
            </a:fld>
            <a:endParaRPr lang="en-US" altLang="zh-CN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51520" y="260648"/>
            <a:ext cx="29464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3600" b="1" dirty="0"/>
              <a:t>投影面平行面</a:t>
            </a:r>
          </a:p>
        </p:txBody>
      </p:sp>
      <p:sp>
        <p:nvSpPr>
          <p:cNvPr id="6" name="AutoShape 5" descr="蓝色砂纸"/>
          <p:cNvSpPr>
            <a:spLocks noChangeArrowheads="1"/>
          </p:cNvSpPr>
          <p:nvPr/>
        </p:nvSpPr>
        <p:spPr bwMode="auto">
          <a:xfrm>
            <a:off x="4427538" y="3686175"/>
            <a:ext cx="1287462" cy="739775"/>
          </a:xfrm>
          <a:prstGeom prst="wedgeRoundRectCallout">
            <a:avLst>
              <a:gd name="adj1" fmla="val -121764"/>
              <a:gd name="adj2" fmla="val -81972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635500" y="3595688"/>
            <a:ext cx="638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333399"/>
                </a:solidFill>
              </a:rPr>
              <a:t>//V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4440238" y="3906838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3399"/>
                </a:solidFill>
              </a:rPr>
              <a:t>正平面</a:t>
            </a:r>
          </a:p>
        </p:txBody>
      </p:sp>
      <p:sp>
        <p:nvSpPr>
          <p:cNvPr id="9" name="AutoShape 8" descr="蓝色砂纸"/>
          <p:cNvSpPr>
            <a:spLocks noChangeArrowheads="1"/>
          </p:cNvSpPr>
          <p:nvPr/>
        </p:nvSpPr>
        <p:spPr bwMode="auto">
          <a:xfrm>
            <a:off x="6737350" y="3703638"/>
            <a:ext cx="1219200" cy="739775"/>
          </a:xfrm>
          <a:prstGeom prst="wedgeRoundRectCallout">
            <a:avLst>
              <a:gd name="adj1" fmla="val 61718"/>
              <a:gd name="adj2" fmla="val -83690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10" name="AutoShape 9" descr="蓝色砂纸"/>
          <p:cNvSpPr>
            <a:spLocks noChangeArrowheads="1"/>
          </p:cNvSpPr>
          <p:nvPr/>
        </p:nvSpPr>
        <p:spPr bwMode="auto">
          <a:xfrm>
            <a:off x="4835525" y="5734050"/>
            <a:ext cx="1290638" cy="774700"/>
          </a:xfrm>
          <a:prstGeom prst="wedgeRoundRectCallout">
            <a:avLst>
              <a:gd name="adj1" fmla="val -104120"/>
              <a:gd name="adj2" fmla="val -90778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>
              <a:defRPr/>
            </a:pPr>
            <a:endParaRPr lang="zh-CN" altLang="zh-CN"/>
          </a:p>
        </p:txBody>
      </p:sp>
      <p:sp>
        <p:nvSpPr>
          <p:cNvPr id="11" name="Rectangle 10"/>
          <p:cNvSpPr>
            <a:spLocks noChangeArrowheads="1"/>
          </p:cNvSpPr>
          <p:nvPr/>
        </p:nvSpPr>
        <p:spPr bwMode="auto">
          <a:xfrm>
            <a:off x="6745288" y="3919538"/>
            <a:ext cx="1250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3399"/>
                </a:solidFill>
              </a:rPr>
              <a:t>水平面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7011988" y="3624263"/>
            <a:ext cx="6572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333399"/>
                </a:solidFill>
              </a:rPr>
              <a:t>//H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5106988" y="5670550"/>
            <a:ext cx="7366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333399"/>
                </a:solidFill>
              </a:rPr>
              <a:t>//W</a:t>
            </a: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4878388" y="5981700"/>
            <a:ext cx="12509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333399"/>
                </a:solidFill>
              </a:rPr>
              <a:t>侧平面</a:t>
            </a:r>
          </a:p>
        </p:txBody>
      </p: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657225" y="3933825"/>
            <a:ext cx="3576638" cy="2557463"/>
            <a:chOff x="414" y="2478"/>
            <a:chExt cx="2253" cy="1611"/>
          </a:xfrm>
        </p:grpSpPr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442" y="3618"/>
              <a:ext cx="2181" cy="447"/>
            </a:xfrm>
            <a:custGeom>
              <a:avLst/>
              <a:gdLst>
                <a:gd name="T0" fmla="*/ 989 w 3067"/>
                <a:gd name="T1" fmla="*/ 629 h 629"/>
                <a:gd name="T2" fmla="*/ 3067 w 3067"/>
                <a:gd name="T3" fmla="*/ 629 h 629"/>
                <a:gd name="T4" fmla="*/ 1978 w 3067"/>
                <a:gd name="T5" fmla="*/ 0 h 629"/>
                <a:gd name="T6" fmla="*/ 0 w 3067"/>
                <a:gd name="T7" fmla="*/ 0 h 629"/>
                <a:gd name="T8" fmla="*/ 989 w 3067"/>
                <a:gd name="T9" fmla="*/ 629 h 6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67"/>
                <a:gd name="T16" fmla="*/ 0 h 629"/>
                <a:gd name="T17" fmla="*/ 3067 w 3067"/>
                <a:gd name="T18" fmla="*/ 629 h 6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67" h="629">
                  <a:moveTo>
                    <a:pt x="989" y="629"/>
                  </a:moveTo>
                  <a:lnTo>
                    <a:pt x="3067" y="629"/>
                  </a:lnTo>
                  <a:lnTo>
                    <a:pt x="1978" y="0"/>
                  </a:lnTo>
                  <a:lnTo>
                    <a:pt x="0" y="0"/>
                  </a:lnTo>
                  <a:lnTo>
                    <a:pt x="989" y="629"/>
                  </a:lnTo>
                  <a:close/>
                </a:path>
              </a:pathLst>
            </a:custGeom>
            <a:solidFill>
              <a:srgbClr val="CCFFFF"/>
            </a:solidFill>
            <a:ln w="28575" cmpd="sng">
              <a:solidFill>
                <a:srgbClr val="CCECFF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Rectangle 16"/>
            <p:cNvSpPr>
              <a:spLocks noChangeArrowheads="1"/>
            </p:cNvSpPr>
            <p:nvPr/>
          </p:nvSpPr>
          <p:spPr bwMode="auto">
            <a:xfrm>
              <a:off x="442" y="2516"/>
              <a:ext cx="1375" cy="1091"/>
            </a:xfrm>
            <a:prstGeom prst="rect">
              <a:avLst/>
            </a:prstGeom>
            <a:solidFill>
              <a:srgbClr val="CCFFCC"/>
            </a:solidFill>
            <a:ln w="38100">
              <a:solidFill>
                <a:srgbClr val="CCFFCC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1833" y="2516"/>
              <a:ext cx="790" cy="1547"/>
            </a:xfrm>
            <a:custGeom>
              <a:avLst/>
              <a:gdLst>
                <a:gd name="T0" fmla="*/ 0 w 1111"/>
                <a:gd name="T1" fmla="*/ 0 h 2175"/>
                <a:gd name="T2" fmla="*/ 0 w 1111"/>
                <a:gd name="T3" fmla="*/ 1534 h 2175"/>
                <a:gd name="T4" fmla="*/ 1111 w 1111"/>
                <a:gd name="T5" fmla="*/ 2175 h 2175"/>
                <a:gd name="T6" fmla="*/ 1111 w 1111"/>
                <a:gd name="T7" fmla="*/ 589 h 2175"/>
                <a:gd name="T8" fmla="*/ 0 w 1111"/>
                <a:gd name="T9" fmla="*/ 0 h 21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11"/>
                <a:gd name="T16" fmla="*/ 0 h 2175"/>
                <a:gd name="T17" fmla="*/ 1111 w 1111"/>
                <a:gd name="T18" fmla="*/ 2175 h 21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11" h="2175">
                  <a:moveTo>
                    <a:pt x="0" y="0"/>
                  </a:moveTo>
                  <a:lnTo>
                    <a:pt x="0" y="1534"/>
                  </a:lnTo>
                  <a:lnTo>
                    <a:pt x="1111" y="2175"/>
                  </a:lnTo>
                  <a:lnTo>
                    <a:pt x="1111" y="5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CC"/>
            </a:solidFill>
            <a:ln w="28575" cmpd="sng">
              <a:solidFill>
                <a:srgbClr val="FFFFCC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427" y="3616"/>
              <a:ext cx="1406" cy="0"/>
            </a:xfrm>
            <a:prstGeom prst="line">
              <a:avLst/>
            </a:prstGeom>
            <a:noFill/>
            <a:ln w="952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1821" y="3611"/>
              <a:ext cx="806" cy="460"/>
            </a:xfrm>
            <a:prstGeom prst="line">
              <a:avLst/>
            </a:prstGeom>
            <a:noFill/>
            <a:ln w="952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1180" y="3281"/>
              <a:ext cx="78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1612" y="3660"/>
              <a:ext cx="7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1823" y="3338"/>
              <a:ext cx="556" cy="3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1601" y="3655"/>
              <a:ext cx="0" cy="27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1596" y="3932"/>
              <a:ext cx="7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1957" y="3280"/>
              <a:ext cx="0" cy="4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046" y="3616"/>
              <a:ext cx="555" cy="3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 flipV="1">
              <a:off x="1051" y="2670"/>
              <a:ext cx="0" cy="9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1051" y="2670"/>
              <a:ext cx="408" cy="2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1822" y="2674"/>
              <a:ext cx="402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1053" y="3342"/>
              <a:ext cx="548" cy="31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1053" y="2672"/>
              <a:ext cx="7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181" y="3692"/>
              <a:ext cx="77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179" y="3692"/>
              <a:ext cx="424" cy="244"/>
            </a:xfrm>
            <a:prstGeom prst="line">
              <a:avLst/>
            </a:prstGeom>
            <a:noFill/>
            <a:ln w="57150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053" y="2668"/>
              <a:ext cx="0" cy="679"/>
            </a:xfrm>
            <a:prstGeom prst="line">
              <a:avLst/>
            </a:prstGeom>
            <a:noFill/>
            <a:ln w="57150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Text Box 35"/>
            <p:cNvSpPr txBox="1">
              <a:spLocks noChangeArrowheads="1"/>
            </p:cNvSpPr>
            <p:nvPr/>
          </p:nvSpPr>
          <p:spPr bwMode="auto">
            <a:xfrm>
              <a:off x="414" y="2478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V</a:t>
              </a:r>
            </a:p>
          </p:txBody>
        </p:sp>
        <p:sp>
          <p:nvSpPr>
            <p:cNvPr id="37" name="Text Box 36"/>
            <p:cNvSpPr txBox="1">
              <a:spLocks noChangeArrowheads="1"/>
            </p:cNvSpPr>
            <p:nvPr/>
          </p:nvSpPr>
          <p:spPr bwMode="auto">
            <a:xfrm>
              <a:off x="2359" y="2861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</a:t>
              </a:r>
            </a:p>
          </p:txBody>
        </p:sp>
        <p:sp>
          <p:nvSpPr>
            <p:cNvPr id="38" name="Text Box 37"/>
            <p:cNvSpPr txBox="1">
              <a:spLocks noChangeArrowheads="1"/>
            </p:cNvSpPr>
            <p:nvPr/>
          </p:nvSpPr>
          <p:spPr bwMode="auto">
            <a:xfrm>
              <a:off x="1047" y="3801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</a:t>
              </a:r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1056" y="3205"/>
              <a:ext cx="131" cy="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956" y="2900"/>
              <a:ext cx="414" cy="762"/>
            </a:xfrm>
            <a:custGeom>
              <a:avLst/>
              <a:gdLst>
                <a:gd name="T0" fmla="*/ 270 w 414"/>
                <a:gd name="T1" fmla="*/ 0 h 762"/>
                <a:gd name="T2" fmla="*/ 0 w 414"/>
                <a:gd name="T3" fmla="*/ 378 h 762"/>
                <a:gd name="T4" fmla="*/ 414 w 414"/>
                <a:gd name="T5" fmla="*/ 762 h 762"/>
                <a:gd name="T6" fmla="*/ 270 w 414"/>
                <a:gd name="T7" fmla="*/ 0 h 76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4"/>
                <a:gd name="T13" fmla="*/ 0 h 762"/>
                <a:gd name="T14" fmla="*/ 414 w 414"/>
                <a:gd name="T15" fmla="*/ 762 h 76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4" h="762">
                  <a:moveTo>
                    <a:pt x="270" y="0"/>
                  </a:moveTo>
                  <a:lnTo>
                    <a:pt x="0" y="378"/>
                  </a:lnTo>
                  <a:lnTo>
                    <a:pt x="414" y="762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28575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1462" y="2904"/>
              <a:ext cx="76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 flipV="1">
              <a:off x="1820" y="2504"/>
              <a:ext cx="0" cy="1112"/>
            </a:xfrm>
            <a:prstGeom prst="line">
              <a:avLst/>
            </a:prstGeom>
            <a:noFill/>
            <a:ln w="952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1048" y="3200"/>
              <a:ext cx="7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>
              <a:off x="1184" y="3276"/>
              <a:ext cx="0" cy="4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1819" y="3198"/>
              <a:ext cx="144" cy="8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1048" y="3340"/>
              <a:ext cx="7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Freeform 46"/>
            <p:cNvSpPr>
              <a:spLocks/>
            </p:cNvSpPr>
            <p:nvPr/>
          </p:nvSpPr>
          <p:spPr bwMode="auto">
            <a:xfrm>
              <a:off x="1188" y="2904"/>
              <a:ext cx="414" cy="762"/>
            </a:xfrm>
            <a:custGeom>
              <a:avLst/>
              <a:gdLst>
                <a:gd name="T0" fmla="*/ 270 w 414"/>
                <a:gd name="T1" fmla="*/ 0 h 762"/>
                <a:gd name="T2" fmla="*/ 0 w 414"/>
                <a:gd name="T3" fmla="*/ 378 h 762"/>
                <a:gd name="T4" fmla="*/ 414 w 414"/>
                <a:gd name="T5" fmla="*/ 762 h 762"/>
                <a:gd name="T6" fmla="*/ 270 w 414"/>
                <a:gd name="T7" fmla="*/ 0 h 76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14"/>
                <a:gd name="T13" fmla="*/ 0 h 762"/>
                <a:gd name="T14" fmla="*/ 414 w 414"/>
                <a:gd name="T15" fmla="*/ 762 h 76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14" h="762">
                  <a:moveTo>
                    <a:pt x="270" y="0"/>
                  </a:moveTo>
                  <a:lnTo>
                    <a:pt x="0" y="378"/>
                  </a:lnTo>
                  <a:lnTo>
                    <a:pt x="414" y="762"/>
                  </a:lnTo>
                  <a:lnTo>
                    <a:pt x="270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38100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1452" y="2898"/>
              <a:ext cx="0" cy="94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2370" y="3648"/>
              <a:ext cx="0" cy="2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>
              <a:off x="1434" y="3846"/>
              <a:ext cx="79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2226" y="2904"/>
              <a:ext cx="0" cy="9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52" name="Group 51"/>
          <p:cNvGrpSpPr>
            <a:grpSpLocks/>
          </p:cNvGrpSpPr>
          <p:nvPr/>
        </p:nvGrpSpPr>
        <p:grpSpPr bwMode="auto">
          <a:xfrm>
            <a:off x="5264150" y="920750"/>
            <a:ext cx="3629025" cy="2662238"/>
            <a:chOff x="3316" y="580"/>
            <a:chExt cx="2286" cy="1677"/>
          </a:xfrm>
        </p:grpSpPr>
        <p:grpSp>
          <p:nvGrpSpPr>
            <p:cNvPr id="53" name="Group 52"/>
            <p:cNvGrpSpPr>
              <a:grpSpLocks/>
            </p:cNvGrpSpPr>
            <p:nvPr/>
          </p:nvGrpSpPr>
          <p:grpSpPr bwMode="auto">
            <a:xfrm>
              <a:off x="3320" y="597"/>
              <a:ext cx="2244" cy="1602"/>
              <a:chOff x="384" y="829"/>
              <a:chExt cx="2376" cy="1695"/>
            </a:xfrm>
          </p:grpSpPr>
          <p:grpSp>
            <p:nvGrpSpPr>
              <p:cNvPr id="82" name="Group 53"/>
              <p:cNvGrpSpPr>
                <a:grpSpLocks/>
              </p:cNvGrpSpPr>
              <p:nvPr/>
            </p:nvGrpSpPr>
            <p:grpSpPr bwMode="auto">
              <a:xfrm>
                <a:off x="400" y="844"/>
                <a:ext cx="2356" cy="1672"/>
                <a:chOff x="1000" y="744"/>
                <a:chExt cx="3067" cy="2178"/>
              </a:xfrm>
            </p:grpSpPr>
            <p:sp>
              <p:nvSpPr>
                <p:cNvPr id="86" name="Freeform 54"/>
                <p:cNvSpPr>
                  <a:spLocks/>
                </p:cNvSpPr>
                <p:nvPr/>
              </p:nvSpPr>
              <p:spPr bwMode="auto">
                <a:xfrm>
                  <a:off x="1000" y="2293"/>
                  <a:ext cx="3067" cy="629"/>
                </a:xfrm>
                <a:custGeom>
                  <a:avLst/>
                  <a:gdLst>
                    <a:gd name="T0" fmla="*/ 989 w 3067"/>
                    <a:gd name="T1" fmla="*/ 629 h 629"/>
                    <a:gd name="T2" fmla="*/ 3067 w 3067"/>
                    <a:gd name="T3" fmla="*/ 629 h 629"/>
                    <a:gd name="T4" fmla="*/ 1978 w 3067"/>
                    <a:gd name="T5" fmla="*/ 0 h 629"/>
                    <a:gd name="T6" fmla="*/ 0 w 3067"/>
                    <a:gd name="T7" fmla="*/ 0 h 629"/>
                    <a:gd name="T8" fmla="*/ 989 w 3067"/>
                    <a:gd name="T9" fmla="*/ 629 h 62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3067"/>
                    <a:gd name="T16" fmla="*/ 0 h 629"/>
                    <a:gd name="T17" fmla="*/ 3067 w 3067"/>
                    <a:gd name="T18" fmla="*/ 629 h 629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3067" h="629">
                      <a:moveTo>
                        <a:pt x="989" y="629"/>
                      </a:moveTo>
                      <a:lnTo>
                        <a:pt x="3067" y="629"/>
                      </a:lnTo>
                      <a:lnTo>
                        <a:pt x="1978" y="0"/>
                      </a:lnTo>
                      <a:lnTo>
                        <a:pt x="0" y="0"/>
                      </a:lnTo>
                      <a:lnTo>
                        <a:pt x="989" y="629"/>
                      </a:lnTo>
                      <a:close/>
                    </a:path>
                  </a:pathLst>
                </a:custGeom>
                <a:solidFill>
                  <a:srgbClr val="CCFFFF"/>
                </a:solidFill>
                <a:ln w="28575" cmpd="sng">
                  <a:solidFill>
                    <a:srgbClr val="CCEC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Rectangle 55"/>
                <p:cNvSpPr>
                  <a:spLocks noChangeArrowheads="1"/>
                </p:cNvSpPr>
                <p:nvPr/>
              </p:nvSpPr>
              <p:spPr bwMode="auto">
                <a:xfrm>
                  <a:off x="1000" y="744"/>
                  <a:ext cx="1934" cy="1534"/>
                </a:xfrm>
                <a:prstGeom prst="rect">
                  <a:avLst/>
                </a:prstGeom>
                <a:solidFill>
                  <a:srgbClr val="CCFFCC"/>
                </a:solidFill>
                <a:ln w="38100">
                  <a:solidFill>
                    <a:srgbClr val="CCFFCC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Freeform 56"/>
                <p:cNvSpPr>
                  <a:spLocks/>
                </p:cNvSpPr>
                <p:nvPr/>
              </p:nvSpPr>
              <p:spPr bwMode="auto">
                <a:xfrm>
                  <a:off x="2956" y="744"/>
                  <a:ext cx="1111" cy="2175"/>
                </a:xfrm>
                <a:custGeom>
                  <a:avLst/>
                  <a:gdLst>
                    <a:gd name="T0" fmla="*/ 0 w 1111"/>
                    <a:gd name="T1" fmla="*/ 0 h 2175"/>
                    <a:gd name="T2" fmla="*/ 0 w 1111"/>
                    <a:gd name="T3" fmla="*/ 1534 h 2175"/>
                    <a:gd name="T4" fmla="*/ 1111 w 1111"/>
                    <a:gd name="T5" fmla="*/ 2175 h 2175"/>
                    <a:gd name="T6" fmla="*/ 1111 w 1111"/>
                    <a:gd name="T7" fmla="*/ 589 h 2175"/>
                    <a:gd name="T8" fmla="*/ 0 w 1111"/>
                    <a:gd name="T9" fmla="*/ 0 h 2175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  <a:gd name="T15" fmla="*/ 0 w 1111"/>
                    <a:gd name="T16" fmla="*/ 0 h 2175"/>
                    <a:gd name="T17" fmla="*/ 1111 w 1111"/>
                    <a:gd name="T18" fmla="*/ 2175 h 2175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T15" t="T16" r="T17" b="T18"/>
                  <a:pathLst>
                    <a:path w="1111" h="2175">
                      <a:moveTo>
                        <a:pt x="0" y="0"/>
                      </a:moveTo>
                      <a:lnTo>
                        <a:pt x="0" y="1534"/>
                      </a:lnTo>
                      <a:lnTo>
                        <a:pt x="1111" y="2175"/>
                      </a:lnTo>
                      <a:lnTo>
                        <a:pt x="1111" y="589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FFFFCC"/>
                </a:solidFill>
                <a:ln w="28575" cmpd="sng">
                  <a:solidFill>
                    <a:srgbClr val="FFFFCC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sp>
            <p:nvSpPr>
              <p:cNvPr id="83" name="Line 57"/>
              <p:cNvSpPr>
                <a:spLocks noChangeShapeType="1"/>
              </p:cNvSpPr>
              <p:nvPr/>
            </p:nvSpPr>
            <p:spPr bwMode="auto">
              <a:xfrm>
                <a:off x="384" y="2033"/>
                <a:ext cx="1518" cy="0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4" name="Line 58"/>
              <p:cNvSpPr>
                <a:spLocks noChangeShapeType="1"/>
              </p:cNvSpPr>
              <p:nvPr/>
            </p:nvSpPr>
            <p:spPr bwMode="auto">
              <a:xfrm>
                <a:off x="1890" y="2027"/>
                <a:ext cx="870" cy="497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5" name="Line 59"/>
              <p:cNvSpPr>
                <a:spLocks noChangeShapeType="1"/>
              </p:cNvSpPr>
              <p:nvPr/>
            </p:nvSpPr>
            <p:spPr bwMode="auto">
              <a:xfrm flipV="1">
                <a:off x="1895" y="829"/>
                <a:ext cx="0" cy="1201"/>
              </a:xfrm>
              <a:prstGeom prst="line">
                <a:avLst/>
              </a:prstGeom>
              <a:noFill/>
              <a:ln w="9525">
                <a:solidFill>
                  <a:srgbClr val="333399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54" name="Line 60"/>
            <p:cNvSpPr>
              <a:spLocks noChangeShapeType="1"/>
            </p:cNvSpPr>
            <p:nvPr/>
          </p:nvSpPr>
          <p:spPr bwMode="auto">
            <a:xfrm>
              <a:off x="3840" y="1069"/>
              <a:ext cx="0" cy="7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61"/>
            <p:cNvSpPr>
              <a:spLocks noChangeShapeType="1"/>
            </p:cNvSpPr>
            <p:nvPr/>
          </p:nvSpPr>
          <p:spPr bwMode="auto">
            <a:xfrm flipV="1">
              <a:off x="4157" y="981"/>
              <a:ext cx="0" cy="7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Line 62"/>
            <p:cNvSpPr>
              <a:spLocks noChangeShapeType="1"/>
            </p:cNvSpPr>
            <p:nvPr/>
          </p:nvSpPr>
          <p:spPr bwMode="auto">
            <a:xfrm flipV="1">
              <a:off x="3740" y="1001"/>
              <a:ext cx="0" cy="7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63"/>
            <p:cNvSpPr>
              <a:spLocks noChangeShapeType="1"/>
            </p:cNvSpPr>
            <p:nvPr/>
          </p:nvSpPr>
          <p:spPr bwMode="auto">
            <a:xfrm>
              <a:off x="4694" y="2045"/>
              <a:ext cx="6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Line 64"/>
            <p:cNvSpPr>
              <a:spLocks noChangeShapeType="1"/>
            </p:cNvSpPr>
            <p:nvPr/>
          </p:nvSpPr>
          <p:spPr bwMode="auto">
            <a:xfrm flipV="1">
              <a:off x="5293" y="1320"/>
              <a:ext cx="0" cy="7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Line 65"/>
            <p:cNvSpPr>
              <a:spLocks noChangeShapeType="1"/>
            </p:cNvSpPr>
            <p:nvPr/>
          </p:nvSpPr>
          <p:spPr bwMode="auto">
            <a:xfrm>
              <a:off x="4870" y="1063"/>
              <a:ext cx="436" cy="262"/>
            </a:xfrm>
            <a:prstGeom prst="line">
              <a:avLst/>
            </a:prstGeom>
            <a:noFill/>
            <a:ln w="57150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Line 66"/>
            <p:cNvSpPr>
              <a:spLocks noChangeShapeType="1"/>
            </p:cNvSpPr>
            <p:nvPr/>
          </p:nvSpPr>
          <p:spPr bwMode="auto">
            <a:xfrm>
              <a:off x="4682" y="1326"/>
              <a:ext cx="60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Text Box 67"/>
            <p:cNvSpPr txBox="1">
              <a:spLocks noChangeArrowheads="1"/>
            </p:cNvSpPr>
            <p:nvPr/>
          </p:nvSpPr>
          <p:spPr bwMode="auto">
            <a:xfrm>
              <a:off x="3316" y="58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V</a:t>
              </a:r>
            </a:p>
          </p:txBody>
        </p:sp>
        <p:sp>
          <p:nvSpPr>
            <p:cNvPr id="62" name="Text Box 68"/>
            <p:cNvSpPr txBox="1">
              <a:spLocks noChangeArrowheads="1"/>
            </p:cNvSpPr>
            <p:nvPr/>
          </p:nvSpPr>
          <p:spPr bwMode="auto">
            <a:xfrm>
              <a:off x="5294" y="971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</a:t>
              </a:r>
            </a:p>
          </p:txBody>
        </p:sp>
        <p:sp>
          <p:nvSpPr>
            <p:cNvPr id="63" name="Text Box 69"/>
            <p:cNvSpPr txBox="1">
              <a:spLocks noChangeArrowheads="1"/>
            </p:cNvSpPr>
            <p:nvPr/>
          </p:nvSpPr>
          <p:spPr bwMode="auto">
            <a:xfrm>
              <a:off x="3996" y="1969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</a:t>
              </a:r>
            </a:p>
          </p:txBody>
        </p:sp>
        <p:sp>
          <p:nvSpPr>
            <p:cNvPr id="64" name="Line 70"/>
            <p:cNvSpPr>
              <a:spLocks noChangeShapeType="1"/>
            </p:cNvSpPr>
            <p:nvPr/>
          </p:nvSpPr>
          <p:spPr bwMode="auto">
            <a:xfrm>
              <a:off x="4248" y="992"/>
              <a:ext cx="50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Line 71"/>
            <p:cNvSpPr>
              <a:spLocks noChangeShapeType="1"/>
            </p:cNvSpPr>
            <p:nvPr/>
          </p:nvSpPr>
          <p:spPr bwMode="auto">
            <a:xfrm flipH="1" flipV="1">
              <a:off x="3724" y="1729"/>
              <a:ext cx="117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Line 72"/>
            <p:cNvSpPr>
              <a:spLocks noChangeShapeType="1"/>
            </p:cNvSpPr>
            <p:nvPr/>
          </p:nvSpPr>
          <p:spPr bwMode="auto">
            <a:xfrm flipH="1" flipV="1">
              <a:off x="3730" y="998"/>
              <a:ext cx="117" cy="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Line 73"/>
            <p:cNvSpPr>
              <a:spLocks noChangeShapeType="1"/>
            </p:cNvSpPr>
            <p:nvPr/>
          </p:nvSpPr>
          <p:spPr bwMode="auto">
            <a:xfrm flipH="1" flipV="1">
              <a:off x="4749" y="988"/>
              <a:ext cx="137" cy="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Line 74"/>
            <p:cNvSpPr>
              <a:spLocks noChangeShapeType="1"/>
            </p:cNvSpPr>
            <p:nvPr/>
          </p:nvSpPr>
          <p:spPr bwMode="auto">
            <a:xfrm>
              <a:off x="3847" y="1067"/>
              <a:ext cx="10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Line 75"/>
            <p:cNvSpPr>
              <a:spLocks noChangeShapeType="1"/>
            </p:cNvSpPr>
            <p:nvPr/>
          </p:nvSpPr>
          <p:spPr bwMode="auto">
            <a:xfrm>
              <a:off x="3726" y="996"/>
              <a:ext cx="888" cy="0"/>
            </a:xfrm>
            <a:prstGeom prst="line">
              <a:avLst/>
            </a:prstGeom>
            <a:noFill/>
            <a:ln w="57150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76"/>
            <p:cNvSpPr>
              <a:spLocks noChangeShapeType="1"/>
            </p:cNvSpPr>
            <p:nvPr/>
          </p:nvSpPr>
          <p:spPr bwMode="auto">
            <a:xfrm flipH="1" flipV="1">
              <a:off x="4576" y="980"/>
              <a:ext cx="241" cy="1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Line 77"/>
            <p:cNvSpPr>
              <a:spLocks noChangeShapeType="1"/>
            </p:cNvSpPr>
            <p:nvPr/>
          </p:nvSpPr>
          <p:spPr bwMode="auto">
            <a:xfrm>
              <a:off x="4812" y="1116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Freeform 78"/>
            <p:cNvSpPr>
              <a:spLocks/>
            </p:cNvSpPr>
            <p:nvPr/>
          </p:nvSpPr>
          <p:spPr bwMode="auto">
            <a:xfrm>
              <a:off x="3840" y="1794"/>
              <a:ext cx="972" cy="258"/>
            </a:xfrm>
            <a:custGeom>
              <a:avLst/>
              <a:gdLst>
                <a:gd name="T0" fmla="*/ 0 w 972"/>
                <a:gd name="T1" fmla="*/ 0 h 258"/>
                <a:gd name="T2" fmla="*/ 858 w 972"/>
                <a:gd name="T3" fmla="*/ 258 h 258"/>
                <a:gd name="T4" fmla="*/ 972 w 972"/>
                <a:gd name="T5" fmla="*/ 48 h 258"/>
                <a:gd name="T6" fmla="*/ 0 w 972"/>
                <a:gd name="T7" fmla="*/ 0 h 2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2"/>
                <a:gd name="T13" fmla="*/ 0 h 258"/>
                <a:gd name="T14" fmla="*/ 972 w 972"/>
                <a:gd name="T15" fmla="*/ 258 h 2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" h="258">
                  <a:moveTo>
                    <a:pt x="0" y="0"/>
                  </a:moveTo>
                  <a:lnTo>
                    <a:pt x="858" y="258"/>
                  </a:lnTo>
                  <a:lnTo>
                    <a:pt x="972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28575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Line 79"/>
            <p:cNvSpPr>
              <a:spLocks noChangeShapeType="1"/>
            </p:cNvSpPr>
            <p:nvPr/>
          </p:nvSpPr>
          <p:spPr bwMode="auto">
            <a:xfrm>
              <a:off x="4686" y="1326"/>
              <a:ext cx="0" cy="72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Line 80"/>
            <p:cNvSpPr>
              <a:spLocks noChangeShapeType="1"/>
            </p:cNvSpPr>
            <p:nvPr/>
          </p:nvSpPr>
          <p:spPr bwMode="auto">
            <a:xfrm flipH="1" flipV="1">
              <a:off x="4144" y="1727"/>
              <a:ext cx="542" cy="3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Freeform 81"/>
            <p:cNvSpPr>
              <a:spLocks/>
            </p:cNvSpPr>
            <p:nvPr/>
          </p:nvSpPr>
          <p:spPr bwMode="auto">
            <a:xfrm>
              <a:off x="3840" y="1074"/>
              <a:ext cx="972" cy="258"/>
            </a:xfrm>
            <a:custGeom>
              <a:avLst/>
              <a:gdLst>
                <a:gd name="T0" fmla="*/ 0 w 972"/>
                <a:gd name="T1" fmla="*/ 0 h 258"/>
                <a:gd name="T2" fmla="*/ 858 w 972"/>
                <a:gd name="T3" fmla="*/ 258 h 258"/>
                <a:gd name="T4" fmla="*/ 972 w 972"/>
                <a:gd name="T5" fmla="*/ 48 h 258"/>
                <a:gd name="T6" fmla="*/ 0 w 972"/>
                <a:gd name="T7" fmla="*/ 0 h 25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972"/>
                <a:gd name="T13" fmla="*/ 0 h 258"/>
                <a:gd name="T14" fmla="*/ 972 w 972"/>
                <a:gd name="T15" fmla="*/ 258 h 25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972" h="258">
                  <a:moveTo>
                    <a:pt x="0" y="0"/>
                  </a:moveTo>
                  <a:lnTo>
                    <a:pt x="858" y="258"/>
                  </a:lnTo>
                  <a:lnTo>
                    <a:pt x="972" y="4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38100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Line 82"/>
            <p:cNvSpPr>
              <a:spLocks noChangeShapeType="1"/>
            </p:cNvSpPr>
            <p:nvPr/>
          </p:nvSpPr>
          <p:spPr bwMode="auto">
            <a:xfrm flipH="1" flipV="1">
              <a:off x="4137" y="991"/>
              <a:ext cx="554" cy="3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" name="Line 83"/>
            <p:cNvSpPr>
              <a:spLocks noChangeShapeType="1"/>
            </p:cNvSpPr>
            <p:nvPr/>
          </p:nvSpPr>
          <p:spPr bwMode="auto">
            <a:xfrm>
              <a:off x="4812" y="1122"/>
              <a:ext cx="1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Line 84"/>
            <p:cNvSpPr>
              <a:spLocks noChangeShapeType="1"/>
            </p:cNvSpPr>
            <p:nvPr/>
          </p:nvSpPr>
          <p:spPr bwMode="auto">
            <a:xfrm>
              <a:off x="4818" y="184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Line 85"/>
            <p:cNvSpPr>
              <a:spLocks noChangeShapeType="1"/>
            </p:cNvSpPr>
            <p:nvPr/>
          </p:nvSpPr>
          <p:spPr bwMode="auto">
            <a:xfrm>
              <a:off x="4956" y="1116"/>
              <a:ext cx="0" cy="7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" name="Line 86"/>
            <p:cNvSpPr>
              <a:spLocks noChangeShapeType="1"/>
            </p:cNvSpPr>
            <p:nvPr/>
          </p:nvSpPr>
          <p:spPr bwMode="auto">
            <a:xfrm>
              <a:off x="4608" y="984"/>
              <a:ext cx="0" cy="75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Line 87"/>
            <p:cNvSpPr>
              <a:spLocks noChangeShapeType="1"/>
            </p:cNvSpPr>
            <p:nvPr/>
          </p:nvSpPr>
          <p:spPr bwMode="auto">
            <a:xfrm>
              <a:off x="4614" y="1740"/>
              <a:ext cx="198" cy="11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9" name="Group 88"/>
          <p:cNvGrpSpPr>
            <a:grpSpLocks/>
          </p:cNvGrpSpPr>
          <p:nvPr/>
        </p:nvGrpSpPr>
        <p:grpSpPr bwMode="auto">
          <a:xfrm>
            <a:off x="622300" y="920750"/>
            <a:ext cx="3624263" cy="2638425"/>
            <a:chOff x="392" y="580"/>
            <a:chExt cx="2283" cy="1662"/>
          </a:xfrm>
        </p:grpSpPr>
        <p:grpSp>
          <p:nvGrpSpPr>
            <p:cNvPr id="90" name="Group 89"/>
            <p:cNvGrpSpPr>
              <a:grpSpLocks/>
            </p:cNvGrpSpPr>
            <p:nvPr/>
          </p:nvGrpSpPr>
          <p:grpSpPr bwMode="auto">
            <a:xfrm>
              <a:off x="411" y="612"/>
              <a:ext cx="2221" cy="1579"/>
              <a:chOff x="1000" y="744"/>
              <a:chExt cx="3067" cy="2178"/>
            </a:xfrm>
          </p:grpSpPr>
          <p:sp>
            <p:nvSpPr>
              <p:cNvPr id="124" name="Freeform 90"/>
              <p:cNvSpPr>
                <a:spLocks/>
              </p:cNvSpPr>
              <p:nvPr/>
            </p:nvSpPr>
            <p:spPr bwMode="auto">
              <a:xfrm>
                <a:off x="1000" y="2293"/>
                <a:ext cx="3067" cy="629"/>
              </a:xfrm>
              <a:custGeom>
                <a:avLst/>
                <a:gdLst>
                  <a:gd name="T0" fmla="*/ 989 w 3067"/>
                  <a:gd name="T1" fmla="*/ 629 h 629"/>
                  <a:gd name="T2" fmla="*/ 3067 w 3067"/>
                  <a:gd name="T3" fmla="*/ 629 h 629"/>
                  <a:gd name="T4" fmla="*/ 1978 w 3067"/>
                  <a:gd name="T5" fmla="*/ 0 h 629"/>
                  <a:gd name="T6" fmla="*/ 0 w 3067"/>
                  <a:gd name="T7" fmla="*/ 0 h 629"/>
                  <a:gd name="T8" fmla="*/ 989 w 3067"/>
                  <a:gd name="T9" fmla="*/ 629 h 62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3067"/>
                  <a:gd name="T16" fmla="*/ 0 h 629"/>
                  <a:gd name="T17" fmla="*/ 3067 w 3067"/>
                  <a:gd name="T18" fmla="*/ 629 h 62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3067" h="629">
                    <a:moveTo>
                      <a:pt x="989" y="629"/>
                    </a:moveTo>
                    <a:lnTo>
                      <a:pt x="3067" y="629"/>
                    </a:lnTo>
                    <a:lnTo>
                      <a:pt x="1978" y="0"/>
                    </a:lnTo>
                    <a:lnTo>
                      <a:pt x="0" y="0"/>
                    </a:lnTo>
                    <a:lnTo>
                      <a:pt x="989" y="629"/>
                    </a:lnTo>
                    <a:close/>
                  </a:path>
                </a:pathLst>
              </a:custGeom>
              <a:solidFill>
                <a:srgbClr val="CCFFFF"/>
              </a:solidFill>
              <a:ln w="28575" cmpd="sng">
                <a:solidFill>
                  <a:srgbClr val="CCECF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5" name="Rectangle 91"/>
              <p:cNvSpPr>
                <a:spLocks noChangeArrowheads="1"/>
              </p:cNvSpPr>
              <p:nvPr/>
            </p:nvSpPr>
            <p:spPr bwMode="auto">
              <a:xfrm>
                <a:off x="1000" y="744"/>
                <a:ext cx="1934" cy="1534"/>
              </a:xfrm>
              <a:prstGeom prst="rect">
                <a:avLst/>
              </a:prstGeom>
              <a:solidFill>
                <a:srgbClr val="CCFFCC"/>
              </a:solidFill>
              <a:ln w="38100">
                <a:solidFill>
                  <a:srgbClr val="CCFFCC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6" name="Freeform 92"/>
              <p:cNvSpPr>
                <a:spLocks/>
              </p:cNvSpPr>
              <p:nvPr/>
            </p:nvSpPr>
            <p:spPr bwMode="auto">
              <a:xfrm>
                <a:off x="2956" y="744"/>
                <a:ext cx="1111" cy="2175"/>
              </a:xfrm>
              <a:custGeom>
                <a:avLst/>
                <a:gdLst>
                  <a:gd name="T0" fmla="*/ 0 w 1111"/>
                  <a:gd name="T1" fmla="*/ 0 h 2175"/>
                  <a:gd name="T2" fmla="*/ 0 w 1111"/>
                  <a:gd name="T3" fmla="*/ 1534 h 2175"/>
                  <a:gd name="T4" fmla="*/ 1111 w 1111"/>
                  <a:gd name="T5" fmla="*/ 2175 h 2175"/>
                  <a:gd name="T6" fmla="*/ 1111 w 1111"/>
                  <a:gd name="T7" fmla="*/ 589 h 2175"/>
                  <a:gd name="T8" fmla="*/ 0 w 1111"/>
                  <a:gd name="T9" fmla="*/ 0 h 217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111"/>
                  <a:gd name="T16" fmla="*/ 0 h 2175"/>
                  <a:gd name="T17" fmla="*/ 1111 w 1111"/>
                  <a:gd name="T18" fmla="*/ 2175 h 217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111" h="2175">
                    <a:moveTo>
                      <a:pt x="0" y="0"/>
                    </a:moveTo>
                    <a:lnTo>
                      <a:pt x="0" y="1534"/>
                    </a:lnTo>
                    <a:lnTo>
                      <a:pt x="1111" y="2175"/>
                    </a:lnTo>
                    <a:lnTo>
                      <a:pt x="1111" y="58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CC"/>
              </a:solidFill>
              <a:ln w="28575" cmpd="sng">
                <a:solidFill>
                  <a:srgbClr val="FFFFCC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91" name="Line 93"/>
            <p:cNvSpPr>
              <a:spLocks noChangeShapeType="1"/>
            </p:cNvSpPr>
            <p:nvPr/>
          </p:nvSpPr>
          <p:spPr bwMode="auto">
            <a:xfrm>
              <a:off x="396" y="1733"/>
              <a:ext cx="1431" cy="0"/>
            </a:xfrm>
            <a:prstGeom prst="line">
              <a:avLst/>
            </a:prstGeom>
            <a:noFill/>
            <a:ln w="952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Line 94"/>
            <p:cNvSpPr>
              <a:spLocks noChangeShapeType="1"/>
            </p:cNvSpPr>
            <p:nvPr/>
          </p:nvSpPr>
          <p:spPr bwMode="auto">
            <a:xfrm>
              <a:off x="1816" y="1727"/>
              <a:ext cx="820" cy="469"/>
            </a:xfrm>
            <a:prstGeom prst="line">
              <a:avLst/>
            </a:prstGeom>
            <a:noFill/>
            <a:ln w="952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" name="Line 95"/>
            <p:cNvSpPr>
              <a:spLocks noChangeShapeType="1"/>
            </p:cNvSpPr>
            <p:nvPr/>
          </p:nvSpPr>
          <p:spPr bwMode="auto">
            <a:xfrm>
              <a:off x="1871" y="1568"/>
              <a:ext cx="0" cy="4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4" name="Line 96"/>
            <p:cNvSpPr>
              <a:spLocks noChangeShapeType="1"/>
            </p:cNvSpPr>
            <p:nvPr/>
          </p:nvSpPr>
          <p:spPr bwMode="auto">
            <a:xfrm>
              <a:off x="1108" y="1655"/>
              <a:ext cx="0" cy="3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5" name="Line 97"/>
            <p:cNvSpPr>
              <a:spLocks noChangeShapeType="1"/>
            </p:cNvSpPr>
            <p:nvPr/>
          </p:nvSpPr>
          <p:spPr bwMode="auto">
            <a:xfrm flipV="1">
              <a:off x="1102" y="1977"/>
              <a:ext cx="783" cy="0"/>
            </a:xfrm>
            <a:prstGeom prst="line">
              <a:avLst/>
            </a:prstGeom>
            <a:noFill/>
            <a:ln w="57150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Line 98"/>
            <p:cNvSpPr>
              <a:spLocks noChangeShapeType="1"/>
            </p:cNvSpPr>
            <p:nvPr/>
          </p:nvSpPr>
          <p:spPr bwMode="auto">
            <a:xfrm flipV="1">
              <a:off x="1475" y="1324"/>
              <a:ext cx="0" cy="40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Line 99"/>
            <p:cNvSpPr>
              <a:spLocks noChangeShapeType="1"/>
            </p:cNvSpPr>
            <p:nvPr/>
          </p:nvSpPr>
          <p:spPr bwMode="auto">
            <a:xfrm flipV="1">
              <a:off x="697" y="1478"/>
              <a:ext cx="0" cy="2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" name="Line 100"/>
            <p:cNvSpPr>
              <a:spLocks noChangeShapeType="1"/>
            </p:cNvSpPr>
            <p:nvPr/>
          </p:nvSpPr>
          <p:spPr bwMode="auto">
            <a:xfrm>
              <a:off x="1877" y="1970"/>
              <a:ext cx="37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" name="Line 101"/>
            <p:cNvSpPr>
              <a:spLocks noChangeShapeType="1"/>
            </p:cNvSpPr>
            <p:nvPr/>
          </p:nvSpPr>
          <p:spPr bwMode="auto">
            <a:xfrm flipV="1">
              <a:off x="2232" y="1685"/>
              <a:ext cx="0" cy="2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" name="Line 102"/>
            <p:cNvSpPr>
              <a:spLocks noChangeShapeType="1"/>
            </p:cNvSpPr>
            <p:nvPr/>
          </p:nvSpPr>
          <p:spPr bwMode="auto">
            <a:xfrm flipH="1" flipV="1">
              <a:off x="1459" y="1729"/>
              <a:ext cx="408" cy="2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" name="Line 103"/>
            <p:cNvSpPr>
              <a:spLocks noChangeShapeType="1"/>
            </p:cNvSpPr>
            <p:nvPr/>
          </p:nvSpPr>
          <p:spPr bwMode="auto">
            <a:xfrm flipH="1" flipV="1">
              <a:off x="1270" y="677"/>
              <a:ext cx="394" cy="2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" name="Text Box 104"/>
            <p:cNvSpPr txBox="1">
              <a:spLocks noChangeArrowheads="1"/>
            </p:cNvSpPr>
            <p:nvPr/>
          </p:nvSpPr>
          <p:spPr bwMode="auto">
            <a:xfrm>
              <a:off x="392" y="580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V</a:t>
              </a:r>
            </a:p>
          </p:txBody>
        </p:sp>
        <p:sp>
          <p:nvSpPr>
            <p:cNvPr id="103" name="Text Box 105"/>
            <p:cNvSpPr txBox="1">
              <a:spLocks noChangeArrowheads="1"/>
            </p:cNvSpPr>
            <p:nvPr/>
          </p:nvSpPr>
          <p:spPr bwMode="auto">
            <a:xfrm>
              <a:off x="2367" y="970"/>
              <a:ext cx="30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W</a:t>
              </a:r>
            </a:p>
          </p:txBody>
        </p:sp>
        <p:sp>
          <p:nvSpPr>
            <p:cNvPr id="104" name="Line 106"/>
            <p:cNvSpPr>
              <a:spLocks noChangeShapeType="1"/>
            </p:cNvSpPr>
            <p:nvPr/>
          </p:nvSpPr>
          <p:spPr bwMode="auto">
            <a:xfrm>
              <a:off x="1279" y="683"/>
              <a:ext cx="54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" name="Line 107"/>
            <p:cNvSpPr>
              <a:spLocks noChangeShapeType="1"/>
            </p:cNvSpPr>
            <p:nvPr/>
          </p:nvSpPr>
          <p:spPr bwMode="auto">
            <a:xfrm flipH="1" flipV="1">
              <a:off x="683" y="1471"/>
              <a:ext cx="408" cy="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Line 108"/>
            <p:cNvSpPr>
              <a:spLocks noChangeShapeType="1"/>
            </p:cNvSpPr>
            <p:nvPr/>
          </p:nvSpPr>
          <p:spPr bwMode="auto">
            <a:xfrm flipH="1" flipV="1">
              <a:off x="695" y="1734"/>
              <a:ext cx="408" cy="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7" name="Line 109"/>
            <p:cNvSpPr>
              <a:spLocks noChangeShapeType="1"/>
            </p:cNvSpPr>
            <p:nvPr/>
          </p:nvSpPr>
          <p:spPr bwMode="auto">
            <a:xfrm flipH="1" flipV="1">
              <a:off x="1820" y="677"/>
              <a:ext cx="405" cy="2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8" name="Line 110"/>
            <p:cNvSpPr>
              <a:spLocks noChangeShapeType="1"/>
            </p:cNvSpPr>
            <p:nvPr/>
          </p:nvSpPr>
          <p:spPr bwMode="auto">
            <a:xfrm>
              <a:off x="1674" y="914"/>
              <a:ext cx="56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Freeform 111"/>
            <p:cNvSpPr>
              <a:spLocks/>
            </p:cNvSpPr>
            <p:nvPr/>
          </p:nvSpPr>
          <p:spPr bwMode="auto">
            <a:xfrm>
              <a:off x="702" y="684"/>
              <a:ext cx="774" cy="792"/>
            </a:xfrm>
            <a:custGeom>
              <a:avLst/>
              <a:gdLst>
                <a:gd name="T0" fmla="*/ 576 w 774"/>
                <a:gd name="T1" fmla="*/ 0 h 792"/>
                <a:gd name="T2" fmla="*/ 774 w 774"/>
                <a:gd name="T3" fmla="*/ 660 h 792"/>
                <a:gd name="T4" fmla="*/ 0 w 774"/>
                <a:gd name="T5" fmla="*/ 792 h 792"/>
                <a:gd name="T6" fmla="*/ 576 w 774"/>
                <a:gd name="T7" fmla="*/ 0 h 7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4"/>
                <a:gd name="T13" fmla="*/ 0 h 792"/>
                <a:gd name="T14" fmla="*/ 774 w 774"/>
                <a:gd name="T15" fmla="*/ 792 h 7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4" h="792">
                  <a:moveTo>
                    <a:pt x="576" y="0"/>
                  </a:moveTo>
                  <a:lnTo>
                    <a:pt x="774" y="660"/>
                  </a:lnTo>
                  <a:lnTo>
                    <a:pt x="0" y="792"/>
                  </a:lnTo>
                  <a:lnTo>
                    <a:pt x="576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28575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0" name="Line 112"/>
            <p:cNvSpPr>
              <a:spLocks noChangeShapeType="1"/>
            </p:cNvSpPr>
            <p:nvPr/>
          </p:nvSpPr>
          <p:spPr bwMode="auto">
            <a:xfrm>
              <a:off x="696" y="1476"/>
              <a:ext cx="11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1" name="Line 113"/>
            <p:cNvSpPr>
              <a:spLocks noChangeShapeType="1"/>
            </p:cNvSpPr>
            <p:nvPr/>
          </p:nvSpPr>
          <p:spPr bwMode="auto">
            <a:xfrm flipH="1" flipV="1">
              <a:off x="1823" y="1476"/>
              <a:ext cx="408" cy="2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2" name="Line 114"/>
            <p:cNvSpPr>
              <a:spLocks noChangeShapeType="1"/>
            </p:cNvSpPr>
            <p:nvPr/>
          </p:nvSpPr>
          <p:spPr bwMode="auto">
            <a:xfrm flipV="1">
              <a:off x="1818" y="594"/>
              <a:ext cx="0" cy="1134"/>
            </a:xfrm>
            <a:prstGeom prst="line">
              <a:avLst/>
            </a:prstGeom>
            <a:noFill/>
            <a:ln w="952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3" name="Line 115"/>
            <p:cNvSpPr>
              <a:spLocks noChangeShapeType="1"/>
            </p:cNvSpPr>
            <p:nvPr/>
          </p:nvSpPr>
          <p:spPr bwMode="auto">
            <a:xfrm>
              <a:off x="2234" y="911"/>
              <a:ext cx="0" cy="800"/>
            </a:xfrm>
            <a:prstGeom prst="line">
              <a:avLst/>
            </a:prstGeom>
            <a:noFill/>
            <a:ln w="57150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4" name="Line 116"/>
            <p:cNvSpPr>
              <a:spLocks noChangeShapeType="1"/>
            </p:cNvSpPr>
            <p:nvPr/>
          </p:nvSpPr>
          <p:spPr bwMode="auto">
            <a:xfrm>
              <a:off x="1470" y="1344"/>
              <a:ext cx="408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5" name="Line 117"/>
            <p:cNvSpPr>
              <a:spLocks noChangeShapeType="1"/>
            </p:cNvSpPr>
            <p:nvPr/>
          </p:nvSpPr>
          <p:spPr bwMode="auto">
            <a:xfrm>
              <a:off x="1104" y="1704"/>
              <a:ext cx="11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6" name="Line 118"/>
            <p:cNvSpPr>
              <a:spLocks noChangeShapeType="1"/>
            </p:cNvSpPr>
            <p:nvPr/>
          </p:nvSpPr>
          <p:spPr bwMode="auto">
            <a:xfrm>
              <a:off x="1872" y="1578"/>
              <a:ext cx="3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7" name="Line 119"/>
            <p:cNvSpPr>
              <a:spLocks noChangeShapeType="1"/>
            </p:cNvSpPr>
            <p:nvPr/>
          </p:nvSpPr>
          <p:spPr bwMode="auto">
            <a:xfrm>
              <a:off x="1272" y="690"/>
              <a:ext cx="0" cy="105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8" name="Line 120"/>
            <p:cNvSpPr>
              <a:spLocks noChangeShapeType="1"/>
            </p:cNvSpPr>
            <p:nvPr/>
          </p:nvSpPr>
          <p:spPr bwMode="auto">
            <a:xfrm>
              <a:off x="1278" y="1734"/>
              <a:ext cx="390" cy="24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9" name="Line 121"/>
            <p:cNvSpPr>
              <a:spLocks noChangeShapeType="1"/>
            </p:cNvSpPr>
            <p:nvPr/>
          </p:nvSpPr>
          <p:spPr bwMode="auto">
            <a:xfrm>
              <a:off x="1668" y="906"/>
              <a:ext cx="0" cy="107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0" name="Text Box 122"/>
            <p:cNvSpPr txBox="1">
              <a:spLocks noChangeArrowheads="1"/>
            </p:cNvSpPr>
            <p:nvPr/>
          </p:nvSpPr>
          <p:spPr bwMode="auto">
            <a:xfrm>
              <a:off x="1065" y="1954"/>
              <a:ext cx="26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en-US" altLang="zh-CN" b="1">
                  <a:solidFill>
                    <a:srgbClr val="333399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</a:rPr>
                <a:t>H</a:t>
              </a:r>
            </a:p>
          </p:txBody>
        </p:sp>
        <p:sp>
          <p:nvSpPr>
            <p:cNvPr id="121" name="Line 123"/>
            <p:cNvSpPr>
              <a:spLocks noChangeShapeType="1"/>
            </p:cNvSpPr>
            <p:nvPr/>
          </p:nvSpPr>
          <p:spPr bwMode="auto">
            <a:xfrm flipH="1" flipV="1">
              <a:off x="1806" y="1338"/>
              <a:ext cx="414" cy="2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2" name="Line 124"/>
            <p:cNvSpPr>
              <a:spLocks noChangeShapeType="1"/>
            </p:cNvSpPr>
            <p:nvPr/>
          </p:nvSpPr>
          <p:spPr bwMode="auto">
            <a:xfrm>
              <a:off x="1464" y="1344"/>
              <a:ext cx="35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3" name="Freeform 125"/>
            <p:cNvSpPr>
              <a:spLocks/>
            </p:cNvSpPr>
            <p:nvPr/>
          </p:nvSpPr>
          <p:spPr bwMode="auto">
            <a:xfrm>
              <a:off x="1098" y="912"/>
              <a:ext cx="774" cy="792"/>
            </a:xfrm>
            <a:custGeom>
              <a:avLst/>
              <a:gdLst>
                <a:gd name="T0" fmla="*/ 576 w 774"/>
                <a:gd name="T1" fmla="*/ 0 h 792"/>
                <a:gd name="T2" fmla="*/ 774 w 774"/>
                <a:gd name="T3" fmla="*/ 660 h 792"/>
                <a:gd name="T4" fmla="*/ 0 w 774"/>
                <a:gd name="T5" fmla="*/ 792 h 792"/>
                <a:gd name="T6" fmla="*/ 576 w 774"/>
                <a:gd name="T7" fmla="*/ 0 h 79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774"/>
                <a:gd name="T13" fmla="*/ 0 h 792"/>
                <a:gd name="T14" fmla="*/ 774 w 774"/>
                <a:gd name="T15" fmla="*/ 792 h 79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774" h="792">
                  <a:moveTo>
                    <a:pt x="576" y="0"/>
                  </a:moveTo>
                  <a:lnTo>
                    <a:pt x="774" y="660"/>
                  </a:lnTo>
                  <a:lnTo>
                    <a:pt x="0" y="792"/>
                  </a:lnTo>
                  <a:lnTo>
                    <a:pt x="576" y="0"/>
                  </a:lnTo>
                  <a:close/>
                </a:path>
              </a:pathLst>
            </a:custGeom>
            <a:solidFill>
              <a:schemeClr val="accent1">
                <a:alpha val="50195"/>
              </a:schemeClr>
            </a:solidFill>
            <a:ln w="38100" cmpd="sng">
              <a:solidFill>
                <a:srgbClr val="339933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75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" dur="75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3" dur="75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75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75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utoUpdateAnimBg="0"/>
      <p:bldP spid="6" grpId="0" animBg="1" autoUpdateAnimBg="0"/>
      <p:bldP spid="7" grpId="0" build="p" autoUpdateAnimBg="0"/>
      <p:bldP spid="8" grpId="0" build="p" autoUpdateAnimBg="0"/>
      <p:bldP spid="9" grpId="0" animBg="1" autoUpdateAnimBg="0"/>
      <p:bldP spid="10" grpId="0" animBg="1" autoUpdateAnimBg="0"/>
      <p:bldP spid="11" grpId="0" build="p" autoUpdateAnimBg="0"/>
      <p:bldP spid="12" grpId="0" build="p" autoUpdateAnimBg="0"/>
      <p:bldP spid="13" grpId="0" build="p" autoUpdateAnimBg="0"/>
      <p:bldP spid="14" grpId="0" build="p" autoUpdateAnimBg="0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740150" y="271463"/>
            <a:ext cx="1133475" cy="296862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水平面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52400" y="819150"/>
            <a:ext cx="3905250" cy="4038600"/>
            <a:chOff x="0" y="432"/>
            <a:chExt cx="2460" cy="2544"/>
          </a:xfrm>
        </p:grpSpPr>
        <p:grpSp>
          <p:nvGrpSpPr>
            <p:cNvPr id="4" name="Group 8"/>
            <p:cNvGrpSpPr>
              <a:grpSpLocks/>
            </p:cNvGrpSpPr>
            <p:nvPr/>
          </p:nvGrpSpPr>
          <p:grpSpPr bwMode="auto">
            <a:xfrm>
              <a:off x="48" y="480"/>
              <a:ext cx="2352" cy="2448"/>
              <a:chOff x="48" y="480"/>
              <a:chExt cx="2352" cy="2448"/>
            </a:xfrm>
          </p:grpSpPr>
          <p:sp>
            <p:nvSpPr>
              <p:cNvPr id="8" name="Freeform 9"/>
              <p:cNvSpPr>
                <a:spLocks/>
              </p:cNvSpPr>
              <p:nvPr/>
            </p:nvSpPr>
            <p:spPr bwMode="auto">
              <a:xfrm>
                <a:off x="48" y="480"/>
                <a:ext cx="2352" cy="24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40"/>
                  </a:cxn>
                  <a:cxn ang="0">
                    <a:pos x="816" y="2256"/>
                  </a:cxn>
                  <a:cxn ang="0">
                    <a:pos x="2112" y="2256"/>
                  </a:cxn>
                  <a:cxn ang="0">
                    <a:pos x="2112" y="816"/>
                  </a:cxn>
                  <a:cxn ang="0">
                    <a:pos x="1296" y="0"/>
                  </a:cxn>
                  <a:cxn ang="0">
                    <a:pos x="0" y="0"/>
                  </a:cxn>
                </a:cxnLst>
                <a:rect l="0" t="0" r="r" b="b"/>
                <a:pathLst>
                  <a:path w="2112" h="2256">
                    <a:moveTo>
                      <a:pt x="0" y="0"/>
                    </a:moveTo>
                    <a:lnTo>
                      <a:pt x="0" y="1440"/>
                    </a:lnTo>
                    <a:lnTo>
                      <a:pt x="816" y="2256"/>
                    </a:lnTo>
                    <a:lnTo>
                      <a:pt x="2112" y="2256"/>
                    </a:lnTo>
                    <a:lnTo>
                      <a:pt x="2112" y="816"/>
                    </a:lnTo>
                    <a:lnTo>
                      <a:pt x="12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9" name="Line 10"/>
              <p:cNvSpPr>
                <a:spLocks noChangeShapeType="1"/>
              </p:cNvSpPr>
              <p:nvPr/>
            </p:nvSpPr>
            <p:spPr bwMode="auto">
              <a:xfrm>
                <a:off x="48" y="2043"/>
                <a:ext cx="1443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11"/>
              <p:cNvSpPr>
                <a:spLocks noChangeShapeType="1"/>
              </p:cNvSpPr>
              <p:nvPr/>
            </p:nvSpPr>
            <p:spPr bwMode="auto">
              <a:xfrm flipH="1" flipV="1">
                <a:off x="1491" y="2043"/>
                <a:ext cx="909" cy="8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Line 12"/>
              <p:cNvSpPr>
                <a:spLocks noChangeShapeType="1"/>
              </p:cNvSpPr>
              <p:nvPr/>
            </p:nvSpPr>
            <p:spPr bwMode="auto">
              <a:xfrm>
                <a:off x="1491" y="480"/>
                <a:ext cx="1" cy="15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5" name="Text Box 13"/>
            <p:cNvSpPr txBox="1">
              <a:spLocks noChangeArrowheads="1"/>
            </p:cNvSpPr>
            <p:nvPr/>
          </p:nvSpPr>
          <p:spPr bwMode="auto">
            <a:xfrm>
              <a:off x="0" y="432"/>
              <a:ext cx="39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V</a:t>
              </a:r>
            </a:p>
          </p:txBody>
        </p:sp>
        <p:sp>
          <p:nvSpPr>
            <p:cNvPr id="6" name="Text Box 14"/>
            <p:cNvSpPr txBox="1">
              <a:spLocks noChangeArrowheads="1"/>
            </p:cNvSpPr>
            <p:nvPr/>
          </p:nvSpPr>
          <p:spPr bwMode="auto">
            <a:xfrm>
              <a:off x="2112" y="1272"/>
              <a:ext cx="3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W</a:t>
              </a:r>
            </a:p>
          </p:txBody>
        </p:sp>
        <p:sp>
          <p:nvSpPr>
            <p:cNvPr id="7" name="Text Box 15"/>
            <p:cNvSpPr txBox="1">
              <a:spLocks noChangeArrowheads="1"/>
            </p:cNvSpPr>
            <p:nvPr/>
          </p:nvSpPr>
          <p:spPr bwMode="auto">
            <a:xfrm>
              <a:off x="912" y="2688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H</a:t>
              </a:r>
            </a:p>
          </p:txBody>
        </p:sp>
      </p:grpSp>
      <p:sp>
        <p:nvSpPr>
          <p:cNvPr id="12" name="Freeform 16"/>
          <p:cNvSpPr>
            <a:spLocks/>
          </p:cNvSpPr>
          <p:nvPr/>
        </p:nvSpPr>
        <p:spPr bwMode="auto">
          <a:xfrm>
            <a:off x="533400" y="1962150"/>
            <a:ext cx="3124200" cy="11430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248" y="0"/>
              </a:cxn>
              <a:cxn ang="0">
                <a:pos x="1968" y="720"/>
              </a:cxn>
              <a:cxn ang="0">
                <a:pos x="576" y="720"/>
              </a:cxn>
              <a:cxn ang="0">
                <a:pos x="0" y="0"/>
              </a:cxn>
            </a:cxnLst>
            <a:rect l="0" t="0" r="r" b="b"/>
            <a:pathLst>
              <a:path w="1968" h="720">
                <a:moveTo>
                  <a:pt x="0" y="0"/>
                </a:moveTo>
                <a:lnTo>
                  <a:pt x="1248" y="0"/>
                </a:lnTo>
                <a:lnTo>
                  <a:pt x="1968" y="720"/>
                </a:lnTo>
                <a:lnTo>
                  <a:pt x="576" y="720"/>
                </a:lnTo>
                <a:lnTo>
                  <a:pt x="0" y="0"/>
                </a:lnTo>
                <a:close/>
              </a:path>
            </a:pathLst>
          </a:custGeom>
          <a:solidFill>
            <a:srgbClr val="33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grpSp>
        <p:nvGrpSpPr>
          <p:cNvPr id="13" name="Group 17"/>
          <p:cNvGrpSpPr>
            <a:grpSpLocks/>
          </p:cNvGrpSpPr>
          <p:nvPr/>
        </p:nvGrpSpPr>
        <p:grpSpPr bwMode="auto">
          <a:xfrm>
            <a:off x="981075" y="2028825"/>
            <a:ext cx="2514600" cy="1190625"/>
            <a:chOff x="522" y="1194"/>
            <a:chExt cx="1584" cy="750"/>
          </a:xfrm>
        </p:grpSpPr>
        <p:sp>
          <p:nvSpPr>
            <p:cNvPr id="14" name="Freeform 18"/>
            <p:cNvSpPr>
              <a:spLocks/>
            </p:cNvSpPr>
            <p:nvPr/>
          </p:nvSpPr>
          <p:spPr bwMode="auto">
            <a:xfrm>
              <a:off x="624" y="1248"/>
              <a:ext cx="1304" cy="488"/>
            </a:xfrm>
            <a:custGeom>
              <a:avLst/>
              <a:gdLst/>
              <a:ahLst/>
              <a:cxnLst>
                <a:cxn ang="0">
                  <a:pos x="0" y="208"/>
                </a:cxn>
                <a:cxn ang="0">
                  <a:pos x="1304" y="488"/>
                </a:cxn>
                <a:cxn ang="0">
                  <a:pos x="536" y="0"/>
                </a:cxn>
                <a:cxn ang="0">
                  <a:pos x="0" y="208"/>
                </a:cxn>
              </a:cxnLst>
              <a:rect l="0" t="0" r="r" b="b"/>
              <a:pathLst>
                <a:path w="1304" h="488">
                  <a:moveTo>
                    <a:pt x="0" y="208"/>
                  </a:moveTo>
                  <a:lnTo>
                    <a:pt x="1304" y="488"/>
                  </a:lnTo>
                  <a:lnTo>
                    <a:pt x="536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FF9933"/>
            </a:solidFill>
            <a:ln w="28575" cmpd="sng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5" name="Text Box 19"/>
            <p:cNvSpPr txBox="1">
              <a:spLocks noChangeArrowheads="1"/>
            </p:cNvSpPr>
            <p:nvPr/>
          </p:nvSpPr>
          <p:spPr bwMode="auto">
            <a:xfrm>
              <a:off x="1674" y="1656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16" name="Text Box 20"/>
            <p:cNvSpPr txBox="1">
              <a:spLocks noChangeArrowheads="1"/>
            </p:cNvSpPr>
            <p:nvPr/>
          </p:nvSpPr>
          <p:spPr bwMode="auto">
            <a:xfrm>
              <a:off x="522" y="1194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7" name="Text Box 21"/>
            <p:cNvSpPr txBox="1">
              <a:spLocks noChangeArrowheads="1"/>
            </p:cNvSpPr>
            <p:nvPr/>
          </p:nvSpPr>
          <p:spPr bwMode="auto">
            <a:xfrm>
              <a:off x="966" y="1218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</p:grpSp>
      <p:grpSp>
        <p:nvGrpSpPr>
          <p:cNvPr id="18" name="Group 22"/>
          <p:cNvGrpSpPr>
            <a:grpSpLocks/>
          </p:cNvGrpSpPr>
          <p:nvPr/>
        </p:nvGrpSpPr>
        <p:grpSpPr bwMode="auto">
          <a:xfrm>
            <a:off x="533400" y="1533525"/>
            <a:ext cx="3467100" cy="3114675"/>
            <a:chOff x="240" y="882"/>
            <a:chExt cx="2184" cy="1962"/>
          </a:xfrm>
        </p:grpSpPr>
        <p:sp>
          <p:nvSpPr>
            <p:cNvPr id="19" name="Text Box 23"/>
            <p:cNvSpPr txBox="1">
              <a:spLocks noChangeArrowheads="1"/>
            </p:cNvSpPr>
            <p:nvPr/>
          </p:nvSpPr>
          <p:spPr bwMode="auto">
            <a:xfrm>
              <a:off x="1728" y="1212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0" name="Text Box 24"/>
            <p:cNvSpPr txBox="1">
              <a:spLocks noChangeArrowheads="1"/>
            </p:cNvSpPr>
            <p:nvPr/>
          </p:nvSpPr>
          <p:spPr bwMode="auto">
            <a:xfrm>
              <a:off x="1536" y="102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1" name="Text Box 25"/>
            <p:cNvSpPr txBox="1">
              <a:spLocks noChangeArrowheads="1"/>
            </p:cNvSpPr>
            <p:nvPr/>
          </p:nvSpPr>
          <p:spPr bwMode="auto">
            <a:xfrm>
              <a:off x="1170" y="888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624" y="2160"/>
              <a:ext cx="1304" cy="512"/>
            </a:xfrm>
            <a:custGeom>
              <a:avLst/>
              <a:gdLst/>
              <a:ahLst/>
              <a:cxnLst>
                <a:cxn ang="0">
                  <a:pos x="0" y="208"/>
                </a:cxn>
                <a:cxn ang="0">
                  <a:pos x="1304" y="512"/>
                </a:cxn>
                <a:cxn ang="0">
                  <a:pos x="536" y="0"/>
                </a:cxn>
                <a:cxn ang="0">
                  <a:pos x="0" y="208"/>
                </a:cxn>
              </a:cxnLst>
              <a:rect l="0" t="0" r="r" b="b"/>
              <a:pathLst>
                <a:path w="1304" h="512">
                  <a:moveTo>
                    <a:pt x="0" y="208"/>
                  </a:moveTo>
                  <a:lnTo>
                    <a:pt x="1304" y="512"/>
                  </a:lnTo>
                  <a:lnTo>
                    <a:pt x="536" y="0"/>
                  </a:lnTo>
                  <a:lnTo>
                    <a:pt x="0" y="208"/>
                  </a:lnTo>
                  <a:close/>
                </a:path>
              </a:pathLst>
            </a:custGeom>
            <a:solidFill>
              <a:srgbClr val="FF9933"/>
            </a:solidFill>
            <a:ln w="28575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3" name="Line 27"/>
            <p:cNvSpPr>
              <a:spLocks noChangeShapeType="1"/>
            </p:cNvSpPr>
            <p:nvPr/>
          </p:nvSpPr>
          <p:spPr bwMode="auto">
            <a:xfrm>
              <a:off x="624" y="1440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4" name="Line 28"/>
            <p:cNvSpPr>
              <a:spLocks noChangeShapeType="1"/>
            </p:cNvSpPr>
            <p:nvPr/>
          </p:nvSpPr>
          <p:spPr bwMode="auto">
            <a:xfrm flipH="1" flipV="1">
              <a:off x="1056" y="1152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5" name="Line 29"/>
            <p:cNvSpPr>
              <a:spLocks noChangeShapeType="1"/>
            </p:cNvSpPr>
            <p:nvPr/>
          </p:nvSpPr>
          <p:spPr bwMode="auto">
            <a:xfrm flipH="1" flipV="1">
              <a:off x="384" y="1152"/>
              <a:ext cx="24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6" name="Line 30"/>
            <p:cNvSpPr>
              <a:spLocks noChangeShapeType="1"/>
            </p:cNvSpPr>
            <p:nvPr/>
          </p:nvSpPr>
          <p:spPr bwMode="auto">
            <a:xfrm flipH="1" flipV="1">
              <a:off x="1344" y="1152"/>
              <a:ext cx="576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7" name="Line 31"/>
            <p:cNvSpPr>
              <a:spLocks noChangeShapeType="1"/>
            </p:cNvSpPr>
            <p:nvPr/>
          </p:nvSpPr>
          <p:spPr bwMode="auto">
            <a:xfrm>
              <a:off x="1920" y="172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8" name="Line 32"/>
            <p:cNvSpPr>
              <a:spLocks noChangeShapeType="1"/>
            </p:cNvSpPr>
            <p:nvPr/>
          </p:nvSpPr>
          <p:spPr bwMode="auto">
            <a:xfrm>
              <a:off x="1152" y="1248"/>
              <a:ext cx="4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9" name="Line 33"/>
            <p:cNvSpPr>
              <a:spLocks noChangeShapeType="1"/>
            </p:cNvSpPr>
            <p:nvPr/>
          </p:nvSpPr>
          <p:spPr bwMode="auto">
            <a:xfrm>
              <a:off x="1920" y="1728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0" name="Text Box 34"/>
            <p:cNvSpPr txBox="1">
              <a:spLocks noChangeArrowheads="1"/>
            </p:cNvSpPr>
            <p:nvPr/>
          </p:nvSpPr>
          <p:spPr bwMode="auto">
            <a:xfrm>
              <a:off x="954" y="1956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31" name="Text Box 35"/>
            <p:cNvSpPr txBox="1">
              <a:spLocks noChangeArrowheads="1"/>
            </p:cNvSpPr>
            <p:nvPr/>
          </p:nvSpPr>
          <p:spPr bwMode="auto">
            <a:xfrm>
              <a:off x="402" y="2178"/>
              <a:ext cx="1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32" name="Text Box 36"/>
            <p:cNvSpPr txBox="1">
              <a:spLocks noChangeArrowheads="1"/>
            </p:cNvSpPr>
            <p:nvPr/>
          </p:nvSpPr>
          <p:spPr bwMode="auto">
            <a:xfrm>
              <a:off x="1872" y="2556"/>
              <a:ext cx="23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33" name="Line 37"/>
            <p:cNvSpPr>
              <a:spLocks noChangeShapeType="1"/>
            </p:cNvSpPr>
            <p:nvPr/>
          </p:nvSpPr>
          <p:spPr bwMode="auto">
            <a:xfrm>
              <a:off x="240" y="1152"/>
              <a:ext cx="124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4" name="Line 38"/>
            <p:cNvSpPr>
              <a:spLocks noChangeShapeType="1"/>
            </p:cNvSpPr>
            <p:nvPr/>
          </p:nvSpPr>
          <p:spPr bwMode="auto">
            <a:xfrm>
              <a:off x="384" y="1152"/>
              <a:ext cx="960" cy="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5" name="Line 39"/>
            <p:cNvSpPr>
              <a:spLocks noChangeShapeType="1"/>
            </p:cNvSpPr>
            <p:nvPr/>
          </p:nvSpPr>
          <p:spPr bwMode="auto">
            <a:xfrm>
              <a:off x="1584" y="1248"/>
              <a:ext cx="480" cy="480"/>
            </a:xfrm>
            <a:prstGeom prst="line">
              <a:avLst/>
            </a:prstGeom>
            <a:noFill/>
            <a:ln w="38100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6" name="Text Box 40"/>
            <p:cNvSpPr txBox="1">
              <a:spLocks noChangeArrowheads="1"/>
            </p:cNvSpPr>
            <p:nvPr/>
          </p:nvSpPr>
          <p:spPr bwMode="auto">
            <a:xfrm>
              <a:off x="252" y="888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7" name="Text Box 41"/>
            <p:cNvSpPr txBox="1">
              <a:spLocks noChangeArrowheads="1"/>
            </p:cNvSpPr>
            <p:nvPr/>
          </p:nvSpPr>
          <p:spPr bwMode="auto">
            <a:xfrm>
              <a:off x="912" y="882"/>
              <a:ext cx="47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8" name="Text Box 42"/>
            <p:cNvSpPr txBox="1">
              <a:spLocks noChangeArrowheads="1"/>
            </p:cNvSpPr>
            <p:nvPr/>
          </p:nvSpPr>
          <p:spPr bwMode="auto">
            <a:xfrm>
              <a:off x="1992" y="1512"/>
              <a:ext cx="432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kumimoji="1" lang="en-US" altLang="zh-CN" sz="2400" b="1" i="1">
                <a:latin typeface="Times New Roman" pitchFamily="18" charset="0"/>
              </a:endParaRPr>
            </a:p>
          </p:txBody>
        </p:sp>
      </p:grpSp>
      <p:grpSp>
        <p:nvGrpSpPr>
          <p:cNvPr id="39" name="Group 70"/>
          <p:cNvGrpSpPr>
            <a:grpSpLocks/>
          </p:cNvGrpSpPr>
          <p:nvPr/>
        </p:nvGrpSpPr>
        <p:grpSpPr bwMode="auto">
          <a:xfrm>
            <a:off x="4324350" y="990600"/>
            <a:ext cx="4681538" cy="4149725"/>
            <a:chOff x="2724" y="624"/>
            <a:chExt cx="2949" cy="2614"/>
          </a:xfrm>
        </p:grpSpPr>
        <p:sp>
          <p:nvSpPr>
            <p:cNvPr id="40" name="Freeform 44"/>
            <p:cNvSpPr>
              <a:spLocks/>
            </p:cNvSpPr>
            <p:nvPr/>
          </p:nvSpPr>
          <p:spPr bwMode="auto">
            <a:xfrm>
              <a:off x="4136" y="1644"/>
              <a:ext cx="1360" cy="153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360" y="1536"/>
                </a:cxn>
              </a:cxnLst>
              <a:rect l="0" t="0" r="r" b="b"/>
              <a:pathLst>
                <a:path w="1360" h="1536">
                  <a:moveTo>
                    <a:pt x="0" y="0"/>
                  </a:moveTo>
                  <a:lnTo>
                    <a:pt x="1360" y="153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1" name="Text Box 45"/>
            <p:cNvSpPr txBox="1">
              <a:spLocks noChangeArrowheads="1"/>
            </p:cNvSpPr>
            <p:nvPr/>
          </p:nvSpPr>
          <p:spPr bwMode="auto">
            <a:xfrm>
              <a:off x="3784" y="2920"/>
              <a:ext cx="33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42" name="Freeform 46"/>
            <p:cNvSpPr>
              <a:spLocks/>
            </p:cNvSpPr>
            <p:nvPr/>
          </p:nvSpPr>
          <p:spPr bwMode="auto">
            <a:xfrm>
              <a:off x="5324" y="896"/>
              <a:ext cx="2" cy="2097"/>
            </a:xfrm>
            <a:custGeom>
              <a:avLst/>
              <a:gdLst/>
              <a:ahLst/>
              <a:cxnLst>
                <a:cxn ang="0">
                  <a:pos x="2" y="2097"/>
                </a:cxn>
                <a:cxn ang="0">
                  <a:pos x="0" y="0"/>
                </a:cxn>
              </a:cxnLst>
              <a:rect l="0" t="0" r="r" b="b"/>
              <a:pathLst>
                <a:path w="2" h="2097">
                  <a:moveTo>
                    <a:pt x="2" y="2097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3" name="Text Box 47"/>
            <p:cNvSpPr txBox="1">
              <a:spLocks noChangeArrowheads="1"/>
            </p:cNvSpPr>
            <p:nvPr/>
          </p:nvSpPr>
          <p:spPr bwMode="auto">
            <a:xfrm>
              <a:off x="2788" y="630"/>
              <a:ext cx="4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44" name="Text Box 48"/>
            <p:cNvSpPr txBox="1">
              <a:spLocks noChangeArrowheads="1"/>
            </p:cNvSpPr>
            <p:nvPr/>
          </p:nvSpPr>
          <p:spPr bwMode="auto">
            <a:xfrm>
              <a:off x="3295" y="630"/>
              <a:ext cx="39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45" name="Text Box 49"/>
            <p:cNvSpPr txBox="1">
              <a:spLocks noChangeArrowheads="1"/>
            </p:cNvSpPr>
            <p:nvPr/>
          </p:nvSpPr>
          <p:spPr bwMode="auto">
            <a:xfrm>
              <a:off x="4300" y="644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46" name="Text Box 50"/>
            <p:cNvSpPr txBox="1">
              <a:spLocks noChangeArrowheads="1"/>
            </p:cNvSpPr>
            <p:nvPr/>
          </p:nvSpPr>
          <p:spPr bwMode="auto">
            <a:xfrm>
              <a:off x="3348" y="1759"/>
              <a:ext cx="31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47" name="Text Box 51"/>
            <p:cNvSpPr txBox="1">
              <a:spLocks noChangeArrowheads="1"/>
            </p:cNvSpPr>
            <p:nvPr/>
          </p:nvSpPr>
          <p:spPr bwMode="auto">
            <a:xfrm>
              <a:off x="2724" y="2216"/>
              <a:ext cx="25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48" name="Freeform 52"/>
            <p:cNvSpPr>
              <a:spLocks/>
            </p:cNvSpPr>
            <p:nvPr/>
          </p:nvSpPr>
          <p:spPr bwMode="auto">
            <a:xfrm>
              <a:off x="4461" y="901"/>
              <a:ext cx="1" cy="1109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109"/>
                </a:cxn>
              </a:cxnLst>
              <a:rect l="0" t="0" r="r" b="b"/>
              <a:pathLst>
                <a:path w="1" h="1109">
                  <a:moveTo>
                    <a:pt x="1" y="0"/>
                  </a:moveTo>
                  <a:lnTo>
                    <a:pt x="0" y="1109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9" name="Freeform 53"/>
            <p:cNvSpPr>
              <a:spLocks/>
            </p:cNvSpPr>
            <p:nvPr/>
          </p:nvSpPr>
          <p:spPr bwMode="auto">
            <a:xfrm>
              <a:off x="3891" y="2992"/>
              <a:ext cx="1433" cy="1"/>
            </a:xfrm>
            <a:custGeom>
              <a:avLst/>
              <a:gdLst/>
              <a:ahLst/>
              <a:cxnLst>
                <a:cxn ang="0">
                  <a:pos x="1433" y="0"/>
                </a:cxn>
                <a:cxn ang="0">
                  <a:pos x="0" y="1"/>
                </a:cxn>
              </a:cxnLst>
              <a:rect l="0" t="0" r="r" b="b"/>
              <a:pathLst>
                <a:path w="1433" h="1">
                  <a:moveTo>
                    <a:pt x="1433" y="0"/>
                  </a:moveTo>
                  <a:lnTo>
                    <a:pt x="0" y="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0" name="Text Box 54"/>
            <p:cNvSpPr txBox="1">
              <a:spLocks noChangeArrowheads="1"/>
            </p:cNvSpPr>
            <p:nvPr/>
          </p:nvSpPr>
          <p:spPr bwMode="auto">
            <a:xfrm>
              <a:off x="4688" y="624"/>
              <a:ext cx="5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51" name="Freeform 55"/>
            <p:cNvSpPr>
              <a:spLocks/>
            </p:cNvSpPr>
            <p:nvPr/>
          </p:nvSpPr>
          <p:spPr bwMode="auto">
            <a:xfrm>
              <a:off x="2958" y="2000"/>
              <a:ext cx="938" cy="992"/>
            </a:xfrm>
            <a:custGeom>
              <a:avLst/>
              <a:gdLst/>
              <a:ahLst/>
              <a:cxnLst>
                <a:cxn ang="0">
                  <a:pos x="450" y="0"/>
                </a:cxn>
                <a:cxn ang="0">
                  <a:pos x="0" y="370"/>
                </a:cxn>
                <a:cxn ang="0">
                  <a:pos x="938" y="992"/>
                </a:cxn>
                <a:cxn ang="0">
                  <a:pos x="450" y="0"/>
                </a:cxn>
              </a:cxnLst>
              <a:rect l="0" t="0" r="r" b="b"/>
              <a:pathLst>
                <a:path w="938" h="992">
                  <a:moveTo>
                    <a:pt x="450" y="0"/>
                  </a:moveTo>
                  <a:lnTo>
                    <a:pt x="0" y="370"/>
                  </a:lnTo>
                  <a:lnTo>
                    <a:pt x="938" y="992"/>
                  </a:lnTo>
                  <a:lnTo>
                    <a:pt x="450" y="0"/>
                  </a:lnTo>
                  <a:close/>
                </a:path>
              </a:pathLst>
            </a:custGeom>
            <a:noFill/>
            <a:ln w="76200" cmpd="sng">
              <a:solidFill>
                <a:srgbClr val="D6009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2" name="Freeform 56"/>
            <p:cNvSpPr>
              <a:spLocks/>
            </p:cNvSpPr>
            <p:nvPr/>
          </p:nvSpPr>
          <p:spPr bwMode="auto">
            <a:xfrm>
              <a:off x="3896" y="903"/>
              <a:ext cx="56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68" y="1"/>
                </a:cxn>
              </a:cxnLst>
              <a:rect l="0" t="0" r="r" b="b"/>
              <a:pathLst>
                <a:path w="568" h="1">
                  <a:moveTo>
                    <a:pt x="0" y="0"/>
                  </a:moveTo>
                  <a:lnTo>
                    <a:pt x="568" y="1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3" name="Line 57"/>
            <p:cNvSpPr>
              <a:spLocks noChangeShapeType="1"/>
            </p:cNvSpPr>
            <p:nvPr/>
          </p:nvSpPr>
          <p:spPr bwMode="auto">
            <a:xfrm>
              <a:off x="3896" y="903"/>
              <a:ext cx="0" cy="21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4" name="Line 58"/>
            <p:cNvSpPr>
              <a:spLocks noChangeShapeType="1"/>
            </p:cNvSpPr>
            <p:nvPr/>
          </p:nvSpPr>
          <p:spPr bwMode="auto">
            <a:xfrm>
              <a:off x="2950" y="901"/>
              <a:ext cx="0" cy="1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5" name="Line 59"/>
            <p:cNvSpPr>
              <a:spLocks noChangeShapeType="1"/>
            </p:cNvSpPr>
            <p:nvPr/>
          </p:nvSpPr>
          <p:spPr bwMode="auto">
            <a:xfrm flipH="1">
              <a:off x="3395" y="2009"/>
              <a:ext cx="105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6" name="Text Box 60"/>
            <p:cNvSpPr txBox="1">
              <a:spLocks noChangeArrowheads="1"/>
            </p:cNvSpPr>
            <p:nvPr/>
          </p:nvSpPr>
          <p:spPr bwMode="auto">
            <a:xfrm>
              <a:off x="3742" y="624"/>
              <a:ext cx="33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57" name="Text Box 61"/>
            <p:cNvSpPr txBox="1">
              <a:spLocks noChangeArrowheads="1"/>
            </p:cNvSpPr>
            <p:nvPr/>
          </p:nvSpPr>
          <p:spPr bwMode="auto">
            <a:xfrm>
              <a:off x="5160" y="636"/>
              <a:ext cx="5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58" name="Freeform 62"/>
            <p:cNvSpPr>
              <a:spLocks/>
            </p:cNvSpPr>
            <p:nvPr/>
          </p:nvSpPr>
          <p:spPr bwMode="auto">
            <a:xfrm>
              <a:off x="2952" y="900"/>
              <a:ext cx="948" cy="1"/>
            </a:xfrm>
            <a:custGeom>
              <a:avLst/>
              <a:gdLst/>
              <a:ahLst/>
              <a:cxnLst>
                <a:cxn ang="0">
                  <a:pos x="948" y="0"/>
                </a:cxn>
                <a:cxn ang="0">
                  <a:pos x="0" y="0"/>
                </a:cxn>
              </a:cxnLst>
              <a:rect l="0" t="0" r="r" b="b"/>
              <a:pathLst>
                <a:path w="948" h="1">
                  <a:moveTo>
                    <a:pt x="948" y="0"/>
                  </a:moveTo>
                  <a:lnTo>
                    <a:pt x="0" y="0"/>
                  </a:lnTo>
                </a:path>
              </a:pathLst>
            </a:custGeom>
            <a:noFill/>
            <a:ln w="76200" cmpd="sng">
              <a:solidFill>
                <a:srgbClr val="D6009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9" name="Freeform 63"/>
            <p:cNvSpPr>
              <a:spLocks/>
            </p:cNvSpPr>
            <p:nvPr/>
          </p:nvSpPr>
          <p:spPr bwMode="auto">
            <a:xfrm>
              <a:off x="4458" y="900"/>
              <a:ext cx="866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66" y="2"/>
                </a:cxn>
              </a:cxnLst>
              <a:rect l="0" t="0" r="r" b="b"/>
              <a:pathLst>
                <a:path w="866" h="2">
                  <a:moveTo>
                    <a:pt x="0" y="0"/>
                  </a:moveTo>
                  <a:lnTo>
                    <a:pt x="866" y="2"/>
                  </a:lnTo>
                </a:path>
              </a:pathLst>
            </a:custGeom>
            <a:noFill/>
            <a:ln w="76200" cmpd="sng">
              <a:solidFill>
                <a:srgbClr val="D6009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0" name="Line 64"/>
            <p:cNvSpPr>
              <a:spLocks noChangeShapeType="1"/>
            </p:cNvSpPr>
            <p:nvPr/>
          </p:nvSpPr>
          <p:spPr bwMode="auto">
            <a:xfrm flipV="1">
              <a:off x="3412" y="901"/>
              <a:ext cx="0" cy="10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1" name="Line 65"/>
            <p:cNvSpPr>
              <a:spLocks noChangeShapeType="1"/>
            </p:cNvSpPr>
            <p:nvPr/>
          </p:nvSpPr>
          <p:spPr bwMode="auto">
            <a:xfrm>
              <a:off x="2952" y="2364"/>
              <a:ext cx="18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2" name="Freeform 66"/>
            <p:cNvSpPr>
              <a:spLocks/>
            </p:cNvSpPr>
            <p:nvPr/>
          </p:nvSpPr>
          <p:spPr bwMode="auto">
            <a:xfrm>
              <a:off x="4776" y="900"/>
              <a:ext cx="1" cy="1464"/>
            </a:xfrm>
            <a:custGeom>
              <a:avLst/>
              <a:gdLst/>
              <a:ahLst/>
              <a:cxnLst>
                <a:cxn ang="0">
                  <a:pos x="0" y="1464"/>
                </a:cxn>
                <a:cxn ang="0">
                  <a:pos x="0" y="0"/>
                </a:cxn>
              </a:cxnLst>
              <a:rect l="0" t="0" r="r" b="b"/>
              <a:pathLst>
                <a:path w="1" h="1464">
                  <a:moveTo>
                    <a:pt x="0" y="1464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3" name="Line 67"/>
            <p:cNvSpPr>
              <a:spLocks noChangeShapeType="1"/>
            </p:cNvSpPr>
            <p:nvPr/>
          </p:nvSpPr>
          <p:spPr bwMode="auto">
            <a:xfrm flipV="1">
              <a:off x="4133" y="684"/>
              <a:ext cx="0" cy="25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4" name="Line 68"/>
            <p:cNvSpPr>
              <a:spLocks noChangeShapeType="1"/>
            </p:cNvSpPr>
            <p:nvPr/>
          </p:nvSpPr>
          <p:spPr bwMode="auto">
            <a:xfrm flipH="1">
              <a:off x="2764" y="1640"/>
              <a:ext cx="290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65" name="Rectangle 69"/>
          <p:cNvSpPr>
            <a:spLocks noChangeArrowheads="1"/>
          </p:cNvSpPr>
          <p:nvPr/>
        </p:nvSpPr>
        <p:spPr bwMode="auto">
          <a:xfrm>
            <a:off x="76200" y="5182319"/>
            <a:ext cx="8991600" cy="1343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投影特性：</a:t>
            </a: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1. 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积聚为一条线积聚为一直条线，具有积聚性</a:t>
            </a: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        </a:t>
            </a:r>
            <a:r>
              <a:rPr kumimoji="1" lang="en-US" altLang="zh-CN" sz="2400" b="1" dirty="0">
                <a:latin typeface="Times New Roman" pitchFamily="18" charset="0"/>
                <a:ea typeface="楷体_GB2312" pitchFamily="49" charset="-122"/>
              </a:rPr>
              <a:t>2. 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水平投影</a:t>
            </a:r>
            <a:r>
              <a:rPr kumimoji="1" lang="en-US" altLang="zh-CN" sz="2400" b="1" i="1" dirty="0" err="1">
                <a:latin typeface="Times New Roman" pitchFamily="18" charset="0"/>
                <a:ea typeface="楷体_GB2312" pitchFamily="49" charset="-122"/>
              </a:rPr>
              <a:t>abc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反映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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 dirty="0">
                <a:latin typeface="Times New Roman" pitchFamily="18" charset="0"/>
                <a:ea typeface="楷体_GB2312" pitchFamily="49" charset="-122"/>
              </a:rPr>
              <a:t>ABC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实形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7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5" grpId="0" animBg="1" autoUpdateAnimBg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816350" y="271463"/>
            <a:ext cx="1512888" cy="357187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 </a:t>
            </a:r>
            <a:r>
              <a:rPr kumimoji="0" lang="zh-CN" altLang="en-US" sz="2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正平面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419100" y="723900"/>
            <a:ext cx="3962400" cy="4038600"/>
            <a:chOff x="0" y="432"/>
            <a:chExt cx="2496" cy="2544"/>
          </a:xfrm>
        </p:grpSpPr>
        <p:sp>
          <p:nvSpPr>
            <p:cNvPr id="4" name="Freeform 8"/>
            <p:cNvSpPr>
              <a:spLocks/>
            </p:cNvSpPr>
            <p:nvPr/>
          </p:nvSpPr>
          <p:spPr bwMode="auto">
            <a:xfrm>
              <a:off x="48" y="480"/>
              <a:ext cx="2352" cy="24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40"/>
                </a:cxn>
                <a:cxn ang="0">
                  <a:pos x="816" y="2256"/>
                </a:cxn>
                <a:cxn ang="0">
                  <a:pos x="2112" y="2256"/>
                </a:cxn>
                <a:cxn ang="0">
                  <a:pos x="2112" y="816"/>
                </a:cxn>
                <a:cxn ang="0">
                  <a:pos x="1296" y="0"/>
                </a:cxn>
                <a:cxn ang="0">
                  <a:pos x="0" y="0"/>
                </a:cxn>
              </a:cxnLst>
              <a:rect l="0" t="0" r="r" b="b"/>
              <a:pathLst>
                <a:path w="2112" h="2256">
                  <a:moveTo>
                    <a:pt x="0" y="0"/>
                  </a:moveTo>
                  <a:lnTo>
                    <a:pt x="0" y="1440"/>
                  </a:lnTo>
                  <a:lnTo>
                    <a:pt x="816" y="2256"/>
                  </a:lnTo>
                  <a:lnTo>
                    <a:pt x="2112" y="2256"/>
                  </a:lnTo>
                  <a:lnTo>
                    <a:pt x="2112" y="816"/>
                  </a:lnTo>
                  <a:lnTo>
                    <a:pt x="12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28575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" name="Line 9"/>
            <p:cNvSpPr>
              <a:spLocks noChangeShapeType="1"/>
            </p:cNvSpPr>
            <p:nvPr/>
          </p:nvSpPr>
          <p:spPr bwMode="auto">
            <a:xfrm>
              <a:off x="48" y="2043"/>
              <a:ext cx="1443" cy="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" name="Line 10"/>
            <p:cNvSpPr>
              <a:spLocks noChangeShapeType="1"/>
            </p:cNvSpPr>
            <p:nvPr/>
          </p:nvSpPr>
          <p:spPr bwMode="auto">
            <a:xfrm flipH="1" flipV="1">
              <a:off x="1491" y="2043"/>
              <a:ext cx="909" cy="88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>
              <a:off x="1491" y="480"/>
              <a:ext cx="1" cy="15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8" name="Text Box 12"/>
            <p:cNvSpPr txBox="1">
              <a:spLocks noChangeArrowheads="1"/>
            </p:cNvSpPr>
            <p:nvPr/>
          </p:nvSpPr>
          <p:spPr bwMode="auto">
            <a:xfrm>
              <a:off x="0" y="432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V</a:t>
              </a:r>
            </a:p>
          </p:txBody>
        </p:sp>
        <p:sp>
          <p:nvSpPr>
            <p:cNvPr id="9" name="Text Box 13"/>
            <p:cNvSpPr txBox="1">
              <a:spLocks noChangeArrowheads="1"/>
            </p:cNvSpPr>
            <p:nvPr/>
          </p:nvSpPr>
          <p:spPr bwMode="auto">
            <a:xfrm>
              <a:off x="2160" y="1248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W</a:t>
              </a:r>
            </a:p>
          </p:txBody>
        </p:sp>
        <p:sp>
          <p:nvSpPr>
            <p:cNvPr id="10" name="Text Box 14"/>
            <p:cNvSpPr txBox="1">
              <a:spLocks noChangeArrowheads="1"/>
            </p:cNvSpPr>
            <p:nvPr/>
          </p:nvSpPr>
          <p:spPr bwMode="auto">
            <a:xfrm>
              <a:off x="912" y="2688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H</a:t>
              </a:r>
            </a:p>
          </p:txBody>
        </p:sp>
      </p:grpSp>
      <p:grpSp>
        <p:nvGrpSpPr>
          <p:cNvPr id="11" name="Group 67"/>
          <p:cNvGrpSpPr>
            <a:grpSpLocks/>
          </p:cNvGrpSpPr>
          <p:nvPr/>
        </p:nvGrpSpPr>
        <p:grpSpPr bwMode="auto">
          <a:xfrm>
            <a:off x="4610100" y="933450"/>
            <a:ext cx="4229100" cy="3733800"/>
            <a:chOff x="2904" y="588"/>
            <a:chExt cx="2664" cy="2352"/>
          </a:xfrm>
        </p:grpSpPr>
        <p:sp>
          <p:nvSpPr>
            <p:cNvPr id="12" name="Text Box 16"/>
            <p:cNvSpPr txBox="1">
              <a:spLocks noChangeArrowheads="1"/>
            </p:cNvSpPr>
            <p:nvPr/>
          </p:nvSpPr>
          <p:spPr bwMode="auto">
            <a:xfrm rot="-10800000" flipH="1" flipV="1">
              <a:off x="4908" y="1536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</a:p>
          </p:txBody>
        </p:sp>
        <p:sp>
          <p:nvSpPr>
            <p:cNvPr id="13" name="Freeform 17"/>
            <p:cNvSpPr>
              <a:spLocks/>
            </p:cNvSpPr>
            <p:nvPr/>
          </p:nvSpPr>
          <p:spPr bwMode="auto">
            <a:xfrm rot="-5400000" flipH="1" flipV="1">
              <a:off x="3209" y="845"/>
              <a:ext cx="936" cy="998"/>
            </a:xfrm>
            <a:custGeom>
              <a:avLst/>
              <a:gdLst/>
              <a:ahLst/>
              <a:cxnLst>
                <a:cxn ang="0">
                  <a:pos x="452" y="0"/>
                </a:cxn>
                <a:cxn ang="0">
                  <a:pos x="0" y="350"/>
                </a:cxn>
                <a:cxn ang="0">
                  <a:pos x="936" y="998"/>
                </a:cxn>
                <a:cxn ang="0">
                  <a:pos x="452" y="0"/>
                </a:cxn>
              </a:cxnLst>
              <a:rect l="0" t="0" r="r" b="b"/>
              <a:pathLst>
                <a:path w="936" h="998">
                  <a:moveTo>
                    <a:pt x="452" y="0"/>
                  </a:moveTo>
                  <a:lnTo>
                    <a:pt x="0" y="350"/>
                  </a:lnTo>
                  <a:lnTo>
                    <a:pt x="936" y="998"/>
                  </a:lnTo>
                  <a:lnTo>
                    <a:pt x="452" y="0"/>
                  </a:lnTo>
                  <a:close/>
                </a:path>
              </a:pathLst>
            </a:custGeom>
            <a:solidFill>
              <a:srgbClr val="FF9933">
                <a:alpha val="50000"/>
              </a:srgbClr>
            </a:solidFill>
            <a:ln w="57150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4" name="Line 18"/>
            <p:cNvSpPr>
              <a:spLocks noChangeShapeType="1"/>
            </p:cNvSpPr>
            <p:nvPr/>
          </p:nvSpPr>
          <p:spPr bwMode="auto">
            <a:xfrm rot="16200000" flipV="1">
              <a:off x="3407" y="1814"/>
              <a:ext cx="225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5" name="Line 19"/>
            <p:cNvSpPr>
              <a:spLocks noChangeShapeType="1"/>
            </p:cNvSpPr>
            <p:nvPr/>
          </p:nvSpPr>
          <p:spPr bwMode="auto">
            <a:xfrm rot="-5400000" flipH="1" flipV="1">
              <a:off x="4543" y="142"/>
              <a:ext cx="0" cy="1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6" name="Line 20"/>
            <p:cNvSpPr>
              <a:spLocks noChangeShapeType="1"/>
            </p:cNvSpPr>
            <p:nvPr/>
          </p:nvSpPr>
          <p:spPr bwMode="auto">
            <a:xfrm rot="16200000" flipV="1">
              <a:off x="3426" y="2058"/>
              <a:ext cx="147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7" name="Text Box 21"/>
            <p:cNvSpPr txBox="1">
              <a:spLocks noChangeArrowheads="1"/>
            </p:cNvSpPr>
            <p:nvPr/>
          </p:nvSpPr>
          <p:spPr bwMode="auto">
            <a:xfrm rot="-10800000" flipH="1" flipV="1">
              <a:off x="4896" y="1068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</a:p>
          </p:txBody>
        </p:sp>
        <p:sp>
          <p:nvSpPr>
            <p:cNvPr id="18" name="Text Box 22"/>
            <p:cNvSpPr txBox="1">
              <a:spLocks noChangeArrowheads="1"/>
            </p:cNvSpPr>
            <p:nvPr/>
          </p:nvSpPr>
          <p:spPr bwMode="auto">
            <a:xfrm rot="-10800000" flipH="1" flipV="1">
              <a:off x="4984" y="624"/>
              <a:ext cx="5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</a:p>
          </p:txBody>
        </p:sp>
        <p:sp>
          <p:nvSpPr>
            <p:cNvPr id="19" name="Text Box 23"/>
            <p:cNvSpPr txBox="1">
              <a:spLocks noChangeArrowheads="1"/>
            </p:cNvSpPr>
            <p:nvPr/>
          </p:nvSpPr>
          <p:spPr bwMode="auto">
            <a:xfrm rot="-10800000" flipH="1" flipV="1">
              <a:off x="3672" y="588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0" name="Text Box 24"/>
            <p:cNvSpPr txBox="1">
              <a:spLocks noChangeArrowheads="1"/>
            </p:cNvSpPr>
            <p:nvPr/>
          </p:nvSpPr>
          <p:spPr bwMode="auto">
            <a:xfrm rot="-10800000" flipH="1" flipV="1">
              <a:off x="4104" y="1020"/>
              <a:ext cx="5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21" name="Text Box 25"/>
            <p:cNvSpPr txBox="1">
              <a:spLocks noChangeArrowheads="1"/>
            </p:cNvSpPr>
            <p:nvPr/>
          </p:nvSpPr>
          <p:spPr bwMode="auto">
            <a:xfrm rot="-10800000" flipH="1" flipV="1">
              <a:off x="2904" y="1608"/>
              <a:ext cx="5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22" name="Line 26"/>
            <p:cNvSpPr>
              <a:spLocks noChangeShapeType="1"/>
            </p:cNvSpPr>
            <p:nvPr/>
          </p:nvSpPr>
          <p:spPr bwMode="auto">
            <a:xfrm rot="16200000" flipV="1">
              <a:off x="4795" y="1337"/>
              <a:ext cx="955" cy="0"/>
            </a:xfrm>
            <a:prstGeom prst="line">
              <a:avLst/>
            </a:prstGeom>
            <a:noFill/>
            <a:ln w="762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3" name="Line 27"/>
            <p:cNvSpPr>
              <a:spLocks noChangeShapeType="1"/>
            </p:cNvSpPr>
            <p:nvPr/>
          </p:nvSpPr>
          <p:spPr bwMode="auto">
            <a:xfrm rot="16200000" flipH="1">
              <a:off x="4734" y="795"/>
              <a:ext cx="0" cy="10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4" name="Freeform 28"/>
            <p:cNvSpPr>
              <a:spLocks/>
            </p:cNvSpPr>
            <p:nvPr/>
          </p:nvSpPr>
          <p:spPr bwMode="auto">
            <a:xfrm>
              <a:off x="3811" y="876"/>
              <a:ext cx="5" cy="19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1920"/>
                </a:cxn>
              </a:cxnLst>
              <a:rect l="0" t="0" r="r" b="b"/>
              <a:pathLst>
                <a:path w="5" h="1920">
                  <a:moveTo>
                    <a:pt x="0" y="0"/>
                  </a:moveTo>
                  <a:lnTo>
                    <a:pt x="5" y="192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5" name="Freeform 29"/>
            <p:cNvSpPr>
              <a:spLocks/>
            </p:cNvSpPr>
            <p:nvPr/>
          </p:nvSpPr>
          <p:spPr bwMode="auto">
            <a:xfrm>
              <a:off x="3195" y="1788"/>
              <a:ext cx="2073" cy="4"/>
            </a:xfrm>
            <a:custGeom>
              <a:avLst/>
              <a:gdLst/>
              <a:ahLst/>
              <a:cxnLst>
                <a:cxn ang="0">
                  <a:pos x="2073" y="0"/>
                </a:cxn>
                <a:cxn ang="0">
                  <a:pos x="0" y="4"/>
                </a:cxn>
              </a:cxnLst>
              <a:rect l="0" t="0" r="r" b="b"/>
              <a:pathLst>
                <a:path w="2073" h="4">
                  <a:moveTo>
                    <a:pt x="2073" y="0"/>
                  </a:moveTo>
                  <a:lnTo>
                    <a:pt x="0" y="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6" name="Line 30"/>
            <p:cNvSpPr>
              <a:spLocks noChangeShapeType="1"/>
            </p:cNvSpPr>
            <p:nvPr/>
          </p:nvSpPr>
          <p:spPr bwMode="auto">
            <a:xfrm rot="5400000">
              <a:off x="4272" y="794"/>
              <a:ext cx="0" cy="25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7" name="Freeform 31"/>
            <p:cNvSpPr>
              <a:spLocks/>
            </p:cNvSpPr>
            <p:nvPr/>
          </p:nvSpPr>
          <p:spPr bwMode="auto">
            <a:xfrm>
              <a:off x="4533" y="2088"/>
              <a:ext cx="867" cy="816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67" y="816"/>
                </a:cxn>
              </a:cxnLst>
              <a:rect l="0" t="0" r="r" b="b"/>
              <a:pathLst>
                <a:path w="867" h="816">
                  <a:moveTo>
                    <a:pt x="0" y="0"/>
                  </a:moveTo>
                  <a:lnTo>
                    <a:pt x="867" y="816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8" name="Text Box 32"/>
            <p:cNvSpPr txBox="1">
              <a:spLocks noChangeArrowheads="1"/>
            </p:cNvSpPr>
            <p:nvPr/>
          </p:nvSpPr>
          <p:spPr bwMode="auto">
            <a:xfrm rot="10800000" flipV="1">
              <a:off x="3551" y="2508"/>
              <a:ext cx="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29" name="Text Box 33"/>
            <p:cNvSpPr txBox="1">
              <a:spLocks noChangeArrowheads="1"/>
            </p:cNvSpPr>
            <p:nvPr/>
          </p:nvSpPr>
          <p:spPr bwMode="auto">
            <a:xfrm rot="10800000" flipV="1">
              <a:off x="2927" y="2556"/>
              <a:ext cx="33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30" name="Text Box 34"/>
            <p:cNvSpPr txBox="1">
              <a:spLocks noChangeArrowheads="1"/>
            </p:cNvSpPr>
            <p:nvPr/>
          </p:nvSpPr>
          <p:spPr bwMode="auto">
            <a:xfrm rot="10800000" flipV="1">
              <a:off x="4103" y="2508"/>
              <a:ext cx="31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31" name="Line 35"/>
            <p:cNvSpPr>
              <a:spLocks noChangeShapeType="1"/>
            </p:cNvSpPr>
            <p:nvPr/>
          </p:nvSpPr>
          <p:spPr bwMode="auto">
            <a:xfrm>
              <a:off x="5280" y="1788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2" name="Line 36"/>
            <p:cNvSpPr>
              <a:spLocks noChangeShapeType="1"/>
            </p:cNvSpPr>
            <p:nvPr/>
          </p:nvSpPr>
          <p:spPr bwMode="auto">
            <a:xfrm flipH="1">
              <a:off x="3168" y="2796"/>
              <a:ext cx="21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3" name="Line 37"/>
            <p:cNvSpPr>
              <a:spLocks noChangeShapeType="1"/>
            </p:cNvSpPr>
            <p:nvPr/>
          </p:nvSpPr>
          <p:spPr bwMode="auto">
            <a:xfrm>
              <a:off x="3168" y="1788"/>
              <a:ext cx="0" cy="10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4" name="Line 38"/>
            <p:cNvSpPr>
              <a:spLocks noChangeShapeType="1"/>
            </p:cNvSpPr>
            <p:nvPr/>
          </p:nvSpPr>
          <p:spPr bwMode="auto">
            <a:xfrm>
              <a:off x="3168" y="2796"/>
              <a:ext cx="1008" cy="0"/>
            </a:xfrm>
            <a:prstGeom prst="line">
              <a:avLst/>
            </a:prstGeom>
            <a:noFill/>
            <a:ln w="762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35" name="Freeform 39"/>
          <p:cNvSpPr>
            <a:spLocks/>
          </p:cNvSpPr>
          <p:nvPr/>
        </p:nvSpPr>
        <p:spPr bwMode="auto">
          <a:xfrm rot="16200000" flipH="1" flipV="1">
            <a:off x="493713" y="941387"/>
            <a:ext cx="1485900" cy="1584325"/>
          </a:xfrm>
          <a:custGeom>
            <a:avLst/>
            <a:gdLst/>
            <a:ahLst/>
            <a:cxnLst>
              <a:cxn ang="0">
                <a:pos x="452" y="0"/>
              </a:cxn>
              <a:cxn ang="0">
                <a:pos x="0" y="350"/>
              </a:cxn>
              <a:cxn ang="0">
                <a:pos x="936" y="998"/>
              </a:cxn>
              <a:cxn ang="0">
                <a:pos x="452" y="0"/>
              </a:cxn>
            </a:cxnLst>
            <a:rect l="0" t="0" r="r" b="b"/>
            <a:pathLst>
              <a:path w="936" h="998">
                <a:moveTo>
                  <a:pt x="452" y="0"/>
                </a:moveTo>
                <a:lnTo>
                  <a:pt x="0" y="350"/>
                </a:lnTo>
                <a:lnTo>
                  <a:pt x="936" y="998"/>
                </a:lnTo>
                <a:lnTo>
                  <a:pt x="452" y="0"/>
                </a:lnTo>
                <a:close/>
              </a:path>
            </a:pathLst>
          </a:custGeom>
          <a:solidFill>
            <a:srgbClr val="FF9900">
              <a:alpha val="88000"/>
            </a:srgbClr>
          </a:solidFill>
          <a:ln w="76200" cmpd="sng">
            <a:solidFill>
              <a:srgbClr val="FF99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sp>
        <p:nvSpPr>
          <p:cNvPr id="36" name="Freeform 40"/>
          <p:cNvSpPr>
            <a:spLocks/>
          </p:cNvSpPr>
          <p:nvPr/>
        </p:nvSpPr>
        <p:spPr bwMode="auto">
          <a:xfrm>
            <a:off x="1219200" y="1752600"/>
            <a:ext cx="2057400" cy="2362200"/>
          </a:xfrm>
          <a:custGeom>
            <a:avLst/>
            <a:gdLst/>
            <a:ahLst/>
            <a:cxnLst>
              <a:cxn ang="0">
                <a:pos x="1296" y="0"/>
              </a:cxn>
              <a:cxn ang="0">
                <a:pos x="1296" y="1488"/>
              </a:cxn>
              <a:cxn ang="0">
                <a:pos x="0" y="1488"/>
              </a:cxn>
              <a:cxn ang="0">
                <a:pos x="0" y="0"/>
              </a:cxn>
              <a:cxn ang="0">
                <a:pos x="1296" y="0"/>
              </a:cxn>
            </a:cxnLst>
            <a:rect l="0" t="0" r="r" b="b"/>
            <a:pathLst>
              <a:path w="1296" h="1488">
                <a:moveTo>
                  <a:pt x="1296" y="0"/>
                </a:moveTo>
                <a:lnTo>
                  <a:pt x="1296" y="1488"/>
                </a:lnTo>
                <a:lnTo>
                  <a:pt x="0" y="1488"/>
                </a:lnTo>
                <a:lnTo>
                  <a:pt x="0" y="0"/>
                </a:lnTo>
                <a:lnTo>
                  <a:pt x="1296" y="0"/>
                </a:lnTo>
                <a:close/>
              </a:path>
            </a:pathLst>
          </a:custGeom>
          <a:solidFill>
            <a:srgbClr val="00CC0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grpSp>
        <p:nvGrpSpPr>
          <p:cNvPr id="37" name="Group 41"/>
          <p:cNvGrpSpPr>
            <a:grpSpLocks/>
          </p:cNvGrpSpPr>
          <p:nvPr/>
        </p:nvGrpSpPr>
        <p:grpSpPr bwMode="auto">
          <a:xfrm>
            <a:off x="123825" y="614363"/>
            <a:ext cx="4079875" cy="3957637"/>
            <a:chOff x="78" y="387"/>
            <a:chExt cx="2570" cy="2493"/>
          </a:xfrm>
        </p:grpSpPr>
        <p:sp>
          <p:nvSpPr>
            <p:cNvPr id="38" name="Line 42"/>
            <p:cNvSpPr>
              <a:spLocks noChangeShapeType="1"/>
            </p:cNvSpPr>
            <p:nvPr/>
          </p:nvSpPr>
          <p:spPr bwMode="auto">
            <a:xfrm>
              <a:off x="1920" y="1680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9" name="Line 43"/>
            <p:cNvSpPr>
              <a:spLocks noChangeShapeType="1"/>
            </p:cNvSpPr>
            <p:nvPr/>
          </p:nvSpPr>
          <p:spPr bwMode="auto">
            <a:xfrm>
              <a:off x="912" y="624"/>
              <a:ext cx="624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0" name="Text Box 44"/>
            <p:cNvSpPr txBox="1">
              <a:spLocks noChangeArrowheads="1"/>
            </p:cNvSpPr>
            <p:nvPr/>
          </p:nvSpPr>
          <p:spPr bwMode="auto">
            <a:xfrm rot="-10800000" flipH="1" flipV="1">
              <a:off x="729" y="387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41" name="Text Box 45"/>
            <p:cNvSpPr txBox="1">
              <a:spLocks noChangeArrowheads="1"/>
            </p:cNvSpPr>
            <p:nvPr/>
          </p:nvSpPr>
          <p:spPr bwMode="auto">
            <a:xfrm rot="-10800000" flipH="1" flipV="1">
              <a:off x="1200" y="816"/>
              <a:ext cx="53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42" name="Text Box 46"/>
            <p:cNvSpPr txBox="1">
              <a:spLocks noChangeArrowheads="1"/>
            </p:cNvSpPr>
            <p:nvPr/>
          </p:nvSpPr>
          <p:spPr bwMode="auto">
            <a:xfrm rot="-10800000" flipH="1" flipV="1">
              <a:off x="78" y="1248"/>
              <a:ext cx="5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43" name="Text Box 47"/>
            <p:cNvSpPr txBox="1">
              <a:spLocks noChangeArrowheads="1"/>
            </p:cNvSpPr>
            <p:nvPr/>
          </p:nvSpPr>
          <p:spPr bwMode="auto">
            <a:xfrm rot="-10800000" flipH="1" flipV="1">
              <a:off x="2016" y="1536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</a:p>
          </p:txBody>
        </p:sp>
        <p:sp>
          <p:nvSpPr>
            <p:cNvPr id="44" name="Text Box 48"/>
            <p:cNvSpPr txBox="1">
              <a:spLocks noChangeArrowheads="1"/>
            </p:cNvSpPr>
            <p:nvPr/>
          </p:nvSpPr>
          <p:spPr bwMode="auto">
            <a:xfrm rot="-10800000" flipH="1" flipV="1">
              <a:off x="2016" y="1104"/>
              <a:ext cx="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</a:p>
          </p:txBody>
        </p:sp>
        <p:sp>
          <p:nvSpPr>
            <p:cNvPr id="45" name="Text Box 49"/>
            <p:cNvSpPr txBox="1">
              <a:spLocks noChangeArrowheads="1"/>
            </p:cNvSpPr>
            <p:nvPr/>
          </p:nvSpPr>
          <p:spPr bwMode="auto">
            <a:xfrm rot="-10800000" flipH="1" flipV="1">
              <a:off x="2016" y="2016"/>
              <a:ext cx="48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46" name="Text Box 50"/>
            <p:cNvSpPr txBox="1">
              <a:spLocks noChangeArrowheads="1"/>
            </p:cNvSpPr>
            <p:nvPr/>
          </p:nvSpPr>
          <p:spPr bwMode="auto">
            <a:xfrm rot="10800000" flipV="1">
              <a:off x="1392" y="2592"/>
              <a:ext cx="375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47" name="Text Box 51"/>
            <p:cNvSpPr txBox="1">
              <a:spLocks noChangeArrowheads="1"/>
            </p:cNvSpPr>
            <p:nvPr/>
          </p:nvSpPr>
          <p:spPr bwMode="auto">
            <a:xfrm rot="10800000" flipV="1">
              <a:off x="765" y="2544"/>
              <a:ext cx="43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48" name="Text Box 52"/>
            <p:cNvSpPr txBox="1">
              <a:spLocks noChangeArrowheads="1"/>
            </p:cNvSpPr>
            <p:nvPr/>
          </p:nvSpPr>
          <p:spPr bwMode="auto">
            <a:xfrm rot="10800000" flipV="1">
              <a:off x="1823" y="2544"/>
              <a:ext cx="25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49" name="Line 53"/>
            <p:cNvSpPr>
              <a:spLocks noChangeShapeType="1"/>
            </p:cNvSpPr>
            <p:nvPr/>
          </p:nvSpPr>
          <p:spPr bwMode="auto">
            <a:xfrm>
              <a:off x="288" y="1536"/>
              <a:ext cx="624" cy="62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0" name="Line 54"/>
            <p:cNvSpPr>
              <a:spLocks noChangeShapeType="1"/>
            </p:cNvSpPr>
            <p:nvPr/>
          </p:nvSpPr>
          <p:spPr bwMode="auto">
            <a:xfrm>
              <a:off x="1536" y="1248"/>
              <a:ext cx="52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1" name="Line 55"/>
            <p:cNvSpPr>
              <a:spLocks noChangeShapeType="1"/>
            </p:cNvSpPr>
            <p:nvPr/>
          </p:nvSpPr>
          <p:spPr bwMode="auto">
            <a:xfrm>
              <a:off x="912" y="2160"/>
              <a:ext cx="115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2" name="Line 56"/>
            <p:cNvSpPr>
              <a:spLocks noChangeShapeType="1"/>
            </p:cNvSpPr>
            <p:nvPr/>
          </p:nvSpPr>
          <p:spPr bwMode="auto">
            <a:xfrm>
              <a:off x="1920" y="1680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3" name="Line 57"/>
            <p:cNvSpPr>
              <a:spLocks noChangeShapeType="1"/>
            </p:cNvSpPr>
            <p:nvPr/>
          </p:nvSpPr>
          <p:spPr bwMode="auto">
            <a:xfrm>
              <a:off x="912" y="2160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4" name="Line 58"/>
            <p:cNvSpPr>
              <a:spLocks noChangeShapeType="1"/>
            </p:cNvSpPr>
            <p:nvPr/>
          </p:nvSpPr>
          <p:spPr bwMode="auto">
            <a:xfrm>
              <a:off x="1536" y="1248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5" name="Line 59"/>
            <p:cNvSpPr>
              <a:spLocks noChangeShapeType="1"/>
            </p:cNvSpPr>
            <p:nvPr/>
          </p:nvSpPr>
          <p:spPr bwMode="auto">
            <a:xfrm>
              <a:off x="912" y="2592"/>
              <a:ext cx="1008" cy="0"/>
            </a:xfrm>
            <a:prstGeom prst="line">
              <a:avLst/>
            </a:prstGeom>
            <a:noFill/>
            <a:ln w="762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6" name="Line 60"/>
            <p:cNvSpPr>
              <a:spLocks noChangeShapeType="1"/>
            </p:cNvSpPr>
            <p:nvPr/>
          </p:nvSpPr>
          <p:spPr bwMode="auto">
            <a:xfrm>
              <a:off x="2064" y="1248"/>
              <a:ext cx="0" cy="912"/>
            </a:xfrm>
            <a:prstGeom prst="line">
              <a:avLst/>
            </a:prstGeom>
            <a:noFill/>
            <a:ln w="762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grpSp>
          <p:nvGrpSpPr>
            <p:cNvPr id="57" name="Group 61"/>
            <p:cNvGrpSpPr>
              <a:grpSpLocks/>
            </p:cNvGrpSpPr>
            <p:nvPr/>
          </p:nvGrpSpPr>
          <p:grpSpPr bwMode="auto">
            <a:xfrm>
              <a:off x="720" y="1104"/>
              <a:ext cx="1296" cy="1056"/>
              <a:chOff x="720" y="1104"/>
              <a:chExt cx="1296" cy="1056"/>
            </a:xfrm>
          </p:grpSpPr>
          <p:sp>
            <p:nvSpPr>
              <p:cNvPr id="58" name="Freeform 62"/>
              <p:cNvSpPr>
                <a:spLocks/>
              </p:cNvSpPr>
              <p:nvPr/>
            </p:nvSpPr>
            <p:spPr bwMode="auto">
              <a:xfrm>
                <a:off x="912" y="1248"/>
                <a:ext cx="996" cy="912"/>
              </a:xfrm>
              <a:custGeom>
                <a:avLst/>
                <a:gdLst/>
                <a:ahLst/>
                <a:cxnLst>
                  <a:cxn ang="0">
                    <a:pos x="996" y="438"/>
                  </a:cxn>
                  <a:cxn ang="0">
                    <a:pos x="624" y="0"/>
                  </a:cxn>
                  <a:cxn ang="0">
                    <a:pos x="0" y="912"/>
                  </a:cxn>
                  <a:cxn ang="0">
                    <a:pos x="996" y="438"/>
                  </a:cxn>
                </a:cxnLst>
                <a:rect l="0" t="0" r="r" b="b"/>
                <a:pathLst>
                  <a:path w="996" h="912">
                    <a:moveTo>
                      <a:pt x="996" y="438"/>
                    </a:moveTo>
                    <a:lnTo>
                      <a:pt x="624" y="0"/>
                    </a:lnTo>
                    <a:lnTo>
                      <a:pt x="0" y="912"/>
                    </a:lnTo>
                    <a:lnTo>
                      <a:pt x="996" y="438"/>
                    </a:lnTo>
                    <a:close/>
                  </a:path>
                </a:pathLst>
              </a:custGeom>
              <a:solidFill>
                <a:srgbClr val="FF9933"/>
              </a:solidFill>
              <a:ln w="38100" cmpd="sng">
                <a:solidFill>
                  <a:srgbClr val="FF33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9" name="Text Box 63"/>
              <p:cNvSpPr txBox="1">
                <a:spLocks noChangeArrowheads="1"/>
              </p:cNvSpPr>
              <p:nvPr/>
            </p:nvSpPr>
            <p:spPr bwMode="auto">
              <a:xfrm>
                <a:off x="720" y="1872"/>
                <a:ext cx="18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C</a:t>
                </a:r>
              </a:p>
            </p:txBody>
          </p:sp>
          <p:sp>
            <p:nvSpPr>
              <p:cNvPr id="60" name="Text Box 64"/>
              <p:cNvSpPr txBox="1">
                <a:spLocks noChangeArrowheads="1"/>
              </p:cNvSpPr>
              <p:nvPr/>
            </p:nvSpPr>
            <p:spPr bwMode="auto">
              <a:xfrm>
                <a:off x="1200" y="1104"/>
                <a:ext cx="16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61" name="Text Box 65"/>
              <p:cNvSpPr txBox="1">
                <a:spLocks noChangeArrowheads="1"/>
              </p:cNvSpPr>
              <p:nvPr/>
            </p:nvSpPr>
            <p:spPr bwMode="auto">
              <a:xfrm>
                <a:off x="1831" y="1433"/>
                <a:ext cx="185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</a:p>
            </p:txBody>
          </p:sp>
        </p:grpSp>
      </p:grpSp>
      <p:sp>
        <p:nvSpPr>
          <p:cNvPr id="62" name="Rectangle 66"/>
          <p:cNvSpPr>
            <a:spLocks noChangeArrowheads="1"/>
          </p:cNvSpPr>
          <p:nvPr/>
        </p:nvSpPr>
        <p:spPr bwMode="auto">
          <a:xfrm>
            <a:off x="467544" y="5110311"/>
            <a:ext cx="8224837" cy="1343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投影特性：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1. </a:t>
            </a:r>
            <a:r>
              <a:rPr lang="en-US" altLang="zh-CN" sz="2400" b="1" i="1" dirty="0" err="1">
                <a:latin typeface="楷体_GB2312" pitchFamily="49" charset="-122"/>
                <a:ea typeface="楷体_GB2312" pitchFamily="49" charset="-122"/>
              </a:rPr>
              <a:t>abc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、 </a:t>
            </a:r>
            <a:r>
              <a:rPr lang="en-US" altLang="zh-CN" sz="2400" b="1" i="1" dirty="0" err="1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en-US" altLang="zh-CN" sz="2400" b="1" i="1" dirty="0" err="1">
                <a:latin typeface="楷体_GB2312" pitchFamily="49" charset="-122"/>
                <a:ea typeface="楷体_GB2312" pitchFamily="49" charset="-122"/>
                <a:sym typeface="Symbol" pitchFamily="18" charset="2"/>
              </a:rPr>
              <a:t></a:t>
            </a:r>
            <a:r>
              <a:rPr lang="en-US" altLang="zh-CN" sz="2400" b="1" i="1" dirty="0" err="1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en-US" altLang="zh-CN" sz="2400" b="1" i="1" dirty="0" err="1">
                <a:latin typeface="楷体_GB2312" pitchFamily="49" charset="-122"/>
                <a:ea typeface="楷体_GB2312" pitchFamily="49" charset="-122"/>
                <a:sym typeface="Symbol" pitchFamily="18" charset="2"/>
              </a:rPr>
              <a:t></a:t>
            </a:r>
            <a:r>
              <a:rPr lang="en-US" altLang="zh-CN" sz="2400" b="1" i="1" dirty="0" err="1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  <a:sym typeface="Symbol" pitchFamily="18" charset="2"/>
              </a:rPr>
              <a:t> 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积聚为一条直线，具有积聚性</a:t>
            </a:r>
          </a:p>
          <a:p>
            <a:pPr marL="342900" indent="-342900">
              <a:spcBef>
                <a:spcPct val="20000"/>
              </a:spcBef>
            </a:pP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        </a:t>
            </a:r>
            <a:r>
              <a:rPr lang="en-US" altLang="zh-CN" sz="2400" b="1" dirty="0"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正平面投影</a:t>
            </a:r>
            <a:r>
              <a:rPr lang="en-US" altLang="zh-CN" sz="2400" b="1" i="1" dirty="0" err="1">
                <a:latin typeface="楷体_GB2312" pitchFamily="49" charset="-122"/>
                <a:ea typeface="楷体_GB2312" pitchFamily="49" charset="-122"/>
              </a:rPr>
              <a:t>a</a:t>
            </a:r>
            <a:r>
              <a:rPr lang="en-US" altLang="zh-CN" sz="2400" b="1" i="1" dirty="0" err="1">
                <a:latin typeface="楷体_GB2312" pitchFamily="49" charset="-122"/>
                <a:ea typeface="楷体_GB2312" pitchFamily="49" charset="-122"/>
                <a:sym typeface="Symbol" pitchFamily="18" charset="2"/>
              </a:rPr>
              <a:t></a:t>
            </a:r>
            <a:r>
              <a:rPr lang="en-US" altLang="zh-CN" sz="2400" b="1" i="1" dirty="0" err="1">
                <a:latin typeface="楷体_GB2312" pitchFamily="49" charset="-122"/>
                <a:ea typeface="楷体_GB2312" pitchFamily="49" charset="-122"/>
              </a:rPr>
              <a:t>b</a:t>
            </a:r>
            <a:r>
              <a:rPr lang="en-US" altLang="zh-CN" sz="2400" b="1" i="1" dirty="0" err="1">
                <a:latin typeface="楷体_GB2312" pitchFamily="49" charset="-122"/>
                <a:ea typeface="楷体_GB2312" pitchFamily="49" charset="-122"/>
                <a:sym typeface="Symbol" pitchFamily="18" charset="2"/>
              </a:rPr>
              <a:t></a:t>
            </a:r>
            <a:r>
              <a:rPr lang="en-US" altLang="zh-CN" sz="2400" b="1" i="1" dirty="0" err="1">
                <a:latin typeface="楷体_GB2312" pitchFamily="49" charset="-122"/>
                <a:ea typeface="楷体_GB2312" pitchFamily="49" charset="-122"/>
              </a:rPr>
              <a:t>c</a:t>
            </a: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  <a:sym typeface="Symbol" pitchFamily="18" charset="2"/>
              </a:rPr>
              <a:t>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反映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  <a:sym typeface="Symbol" pitchFamily="18" charset="2"/>
              </a:rPr>
              <a:t>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400" b="1" i="1" dirty="0">
                <a:latin typeface="楷体_GB2312" pitchFamily="49" charset="-122"/>
                <a:ea typeface="楷体_GB2312" pitchFamily="49" charset="-122"/>
              </a:rPr>
              <a:t>ABC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实形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62" grpId="0" animBg="1" autoUpdateAnimBg="0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3419475" y="190500"/>
            <a:ext cx="1765300" cy="517525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  </a:t>
            </a:r>
            <a:r>
              <a:rPr kumimoji="0" lang="zh-CN" altLang="en-US" sz="24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楷体_GB2312" pitchFamily="49" charset="-122"/>
                <a:ea typeface="楷体_GB2312" pitchFamily="49" charset="-122"/>
                <a:cs typeface="+mj-cs"/>
              </a:rPr>
              <a:t>侧平面</a:t>
            </a:r>
            <a:endParaRPr kumimoji="0" lang="zh-CN" altLang="en-US" sz="24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楷体_GB2312" pitchFamily="49" charset="-122"/>
              <a:ea typeface="楷体_GB2312" pitchFamily="49" charset="-122"/>
              <a:cs typeface="+mj-cs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228600" y="723900"/>
            <a:ext cx="3886200" cy="4038600"/>
            <a:chOff x="0" y="432"/>
            <a:chExt cx="2448" cy="2544"/>
          </a:xfrm>
        </p:grpSpPr>
        <p:grpSp>
          <p:nvGrpSpPr>
            <p:cNvPr id="4" name="Group 5"/>
            <p:cNvGrpSpPr>
              <a:grpSpLocks/>
            </p:cNvGrpSpPr>
            <p:nvPr/>
          </p:nvGrpSpPr>
          <p:grpSpPr bwMode="auto">
            <a:xfrm>
              <a:off x="48" y="480"/>
              <a:ext cx="2352" cy="2448"/>
              <a:chOff x="48" y="480"/>
              <a:chExt cx="2352" cy="2448"/>
            </a:xfrm>
          </p:grpSpPr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48" y="480"/>
                <a:ext cx="2352" cy="244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40"/>
                  </a:cxn>
                  <a:cxn ang="0">
                    <a:pos x="816" y="2256"/>
                  </a:cxn>
                  <a:cxn ang="0">
                    <a:pos x="2112" y="2256"/>
                  </a:cxn>
                  <a:cxn ang="0">
                    <a:pos x="2112" y="816"/>
                  </a:cxn>
                  <a:cxn ang="0">
                    <a:pos x="1296" y="0"/>
                  </a:cxn>
                  <a:cxn ang="0">
                    <a:pos x="0" y="0"/>
                  </a:cxn>
                </a:cxnLst>
                <a:rect l="0" t="0" r="r" b="b"/>
                <a:pathLst>
                  <a:path w="2112" h="2256">
                    <a:moveTo>
                      <a:pt x="0" y="0"/>
                    </a:moveTo>
                    <a:lnTo>
                      <a:pt x="0" y="1440"/>
                    </a:lnTo>
                    <a:lnTo>
                      <a:pt x="816" y="2256"/>
                    </a:lnTo>
                    <a:lnTo>
                      <a:pt x="2112" y="2256"/>
                    </a:lnTo>
                    <a:lnTo>
                      <a:pt x="2112" y="816"/>
                    </a:lnTo>
                    <a:lnTo>
                      <a:pt x="1296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9" name="Line 7"/>
              <p:cNvSpPr>
                <a:spLocks noChangeShapeType="1"/>
              </p:cNvSpPr>
              <p:nvPr/>
            </p:nvSpPr>
            <p:spPr bwMode="auto">
              <a:xfrm>
                <a:off x="48" y="2043"/>
                <a:ext cx="1443" cy="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8"/>
              <p:cNvSpPr>
                <a:spLocks noChangeShapeType="1"/>
              </p:cNvSpPr>
              <p:nvPr/>
            </p:nvSpPr>
            <p:spPr bwMode="auto">
              <a:xfrm flipH="1" flipV="1">
                <a:off x="1491" y="2043"/>
                <a:ext cx="909" cy="88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1" name="Line 9"/>
              <p:cNvSpPr>
                <a:spLocks noChangeShapeType="1"/>
              </p:cNvSpPr>
              <p:nvPr/>
            </p:nvSpPr>
            <p:spPr bwMode="auto">
              <a:xfrm>
                <a:off x="1491" y="480"/>
                <a:ext cx="1" cy="156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sp>
          <p:nvSpPr>
            <p:cNvPr id="5" name="Text Box 10"/>
            <p:cNvSpPr txBox="1">
              <a:spLocks noChangeArrowheads="1"/>
            </p:cNvSpPr>
            <p:nvPr/>
          </p:nvSpPr>
          <p:spPr bwMode="auto">
            <a:xfrm>
              <a:off x="0" y="432"/>
              <a:ext cx="24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V</a:t>
              </a:r>
            </a:p>
          </p:txBody>
        </p:sp>
        <p:sp>
          <p:nvSpPr>
            <p:cNvPr id="6" name="Text Box 11"/>
            <p:cNvSpPr txBox="1">
              <a:spLocks noChangeArrowheads="1"/>
            </p:cNvSpPr>
            <p:nvPr/>
          </p:nvSpPr>
          <p:spPr bwMode="auto">
            <a:xfrm>
              <a:off x="2100" y="1260"/>
              <a:ext cx="34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W</a:t>
              </a:r>
            </a:p>
          </p:txBody>
        </p:sp>
        <p:sp>
          <p:nvSpPr>
            <p:cNvPr id="7" name="Text Box 12"/>
            <p:cNvSpPr txBox="1">
              <a:spLocks noChangeArrowheads="1"/>
            </p:cNvSpPr>
            <p:nvPr/>
          </p:nvSpPr>
          <p:spPr bwMode="auto">
            <a:xfrm>
              <a:off x="864" y="2688"/>
              <a:ext cx="336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H</a:t>
              </a:r>
            </a:p>
          </p:txBody>
        </p:sp>
      </p:grpSp>
      <p:sp>
        <p:nvSpPr>
          <p:cNvPr id="12" name="Freeform 13"/>
          <p:cNvSpPr>
            <a:spLocks/>
          </p:cNvSpPr>
          <p:nvPr/>
        </p:nvSpPr>
        <p:spPr bwMode="auto">
          <a:xfrm>
            <a:off x="838200" y="914400"/>
            <a:ext cx="1447800" cy="3771900"/>
          </a:xfrm>
          <a:custGeom>
            <a:avLst/>
            <a:gdLst/>
            <a:ahLst/>
            <a:cxnLst>
              <a:cxn ang="0">
                <a:pos x="16" y="0"/>
              </a:cxn>
              <a:cxn ang="0">
                <a:pos x="0" y="1464"/>
              </a:cxn>
              <a:cxn ang="0">
                <a:pos x="912" y="2376"/>
              </a:cxn>
              <a:cxn ang="0">
                <a:pos x="912" y="792"/>
              </a:cxn>
              <a:cxn ang="0">
                <a:pos x="16" y="0"/>
              </a:cxn>
            </a:cxnLst>
            <a:rect l="0" t="0" r="r" b="b"/>
            <a:pathLst>
              <a:path w="912" h="2376">
                <a:moveTo>
                  <a:pt x="16" y="0"/>
                </a:moveTo>
                <a:lnTo>
                  <a:pt x="0" y="1464"/>
                </a:lnTo>
                <a:lnTo>
                  <a:pt x="912" y="2376"/>
                </a:lnTo>
                <a:lnTo>
                  <a:pt x="912" y="792"/>
                </a:lnTo>
                <a:lnTo>
                  <a:pt x="16" y="0"/>
                </a:lnTo>
                <a:close/>
              </a:path>
            </a:pathLst>
          </a:custGeom>
          <a:solidFill>
            <a:srgbClr val="33CC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/>
          </a:p>
        </p:txBody>
      </p:sp>
      <p:grpSp>
        <p:nvGrpSpPr>
          <p:cNvPr id="13" name="Group 73"/>
          <p:cNvGrpSpPr>
            <a:grpSpLocks/>
          </p:cNvGrpSpPr>
          <p:nvPr/>
        </p:nvGrpSpPr>
        <p:grpSpPr bwMode="auto">
          <a:xfrm>
            <a:off x="4419600" y="766763"/>
            <a:ext cx="4724400" cy="4694237"/>
            <a:chOff x="2784" y="483"/>
            <a:chExt cx="2976" cy="2957"/>
          </a:xfrm>
        </p:grpSpPr>
        <p:sp>
          <p:nvSpPr>
            <p:cNvPr id="14" name="Freeform 15"/>
            <p:cNvSpPr>
              <a:spLocks/>
            </p:cNvSpPr>
            <p:nvPr/>
          </p:nvSpPr>
          <p:spPr bwMode="auto">
            <a:xfrm>
              <a:off x="2790" y="1896"/>
              <a:ext cx="2691" cy="3"/>
            </a:xfrm>
            <a:custGeom>
              <a:avLst/>
              <a:gdLst/>
              <a:ahLst/>
              <a:cxnLst>
                <a:cxn ang="0">
                  <a:pos x="2691" y="3"/>
                </a:cxn>
                <a:cxn ang="0">
                  <a:pos x="0" y="0"/>
                </a:cxn>
              </a:cxnLst>
              <a:rect l="0" t="0" r="r" b="b"/>
              <a:pathLst>
                <a:path w="2691" h="3">
                  <a:moveTo>
                    <a:pt x="2691" y="3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5" name="Freeform 16"/>
            <p:cNvSpPr>
              <a:spLocks/>
            </p:cNvSpPr>
            <p:nvPr/>
          </p:nvSpPr>
          <p:spPr bwMode="auto">
            <a:xfrm>
              <a:off x="3884" y="1896"/>
              <a:ext cx="1536" cy="13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36" y="1364"/>
                </a:cxn>
              </a:cxnLst>
              <a:rect l="0" t="0" r="r" b="b"/>
              <a:pathLst>
                <a:path w="1536" h="1364">
                  <a:moveTo>
                    <a:pt x="0" y="0"/>
                  </a:moveTo>
                  <a:lnTo>
                    <a:pt x="1536" y="1364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 rot="5400000" flipH="1" flipV="1">
              <a:off x="2429" y="1986"/>
              <a:ext cx="290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auto">
            <a:xfrm>
              <a:off x="3136" y="3088"/>
              <a:ext cx="2099" cy="5"/>
            </a:xfrm>
            <a:custGeom>
              <a:avLst/>
              <a:gdLst/>
              <a:ahLst/>
              <a:cxnLst>
                <a:cxn ang="0">
                  <a:pos x="2099" y="5"/>
                </a:cxn>
                <a:cxn ang="0">
                  <a:pos x="0" y="0"/>
                </a:cxn>
              </a:cxnLst>
              <a:rect l="0" t="0" r="r" b="b"/>
              <a:pathLst>
                <a:path w="2099" h="5">
                  <a:moveTo>
                    <a:pt x="2099" y="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8" name="Freeform 19"/>
            <p:cNvSpPr>
              <a:spLocks/>
            </p:cNvSpPr>
            <p:nvPr/>
          </p:nvSpPr>
          <p:spPr bwMode="auto">
            <a:xfrm>
              <a:off x="3144" y="2228"/>
              <a:ext cx="1108" cy="2"/>
            </a:xfrm>
            <a:custGeom>
              <a:avLst/>
              <a:gdLst/>
              <a:ahLst/>
              <a:cxnLst>
                <a:cxn ang="0">
                  <a:pos x="0" y="2"/>
                </a:cxn>
                <a:cxn ang="0">
                  <a:pos x="1108" y="0"/>
                </a:cxn>
              </a:cxnLst>
              <a:rect l="0" t="0" r="r" b="b"/>
              <a:pathLst>
                <a:path w="1108" h="2">
                  <a:moveTo>
                    <a:pt x="0" y="2"/>
                  </a:moveTo>
                  <a:lnTo>
                    <a:pt x="1108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9" name="Freeform 20"/>
            <p:cNvSpPr>
              <a:spLocks/>
            </p:cNvSpPr>
            <p:nvPr/>
          </p:nvSpPr>
          <p:spPr bwMode="auto">
            <a:xfrm>
              <a:off x="5236" y="1632"/>
              <a:ext cx="1" cy="1460"/>
            </a:xfrm>
            <a:custGeom>
              <a:avLst/>
              <a:gdLst/>
              <a:ahLst/>
              <a:cxnLst>
                <a:cxn ang="0">
                  <a:pos x="0" y="1460"/>
                </a:cxn>
                <a:cxn ang="0">
                  <a:pos x="0" y="0"/>
                </a:cxn>
              </a:cxnLst>
              <a:rect l="0" t="0" r="r" b="b"/>
              <a:pathLst>
                <a:path w="1" h="1460">
                  <a:moveTo>
                    <a:pt x="0" y="1460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0" name="Freeform 21"/>
            <p:cNvSpPr>
              <a:spLocks/>
            </p:cNvSpPr>
            <p:nvPr/>
          </p:nvSpPr>
          <p:spPr bwMode="auto">
            <a:xfrm>
              <a:off x="3147" y="1640"/>
              <a:ext cx="1" cy="1025"/>
            </a:xfrm>
            <a:custGeom>
              <a:avLst/>
              <a:gdLst/>
              <a:ahLst/>
              <a:cxnLst>
                <a:cxn ang="0">
                  <a:pos x="1" y="0"/>
                </a:cxn>
                <a:cxn ang="0">
                  <a:pos x="0" y="1025"/>
                </a:cxn>
              </a:cxnLst>
              <a:rect l="0" t="0" r="r" b="b"/>
              <a:pathLst>
                <a:path w="1" h="1025">
                  <a:moveTo>
                    <a:pt x="1" y="0"/>
                  </a:moveTo>
                  <a:lnTo>
                    <a:pt x="0" y="1025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 rot="5400000" flipV="1">
              <a:off x="3876" y="-14"/>
              <a:ext cx="0" cy="14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2" name="Freeform 23"/>
            <p:cNvSpPr>
              <a:spLocks/>
            </p:cNvSpPr>
            <p:nvPr/>
          </p:nvSpPr>
          <p:spPr bwMode="auto">
            <a:xfrm>
              <a:off x="4254" y="1163"/>
              <a:ext cx="2" cy="1065"/>
            </a:xfrm>
            <a:custGeom>
              <a:avLst/>
              <a:gdLst/>
              <a:ahLst/>
              <a:cxnLst>
                <a:cxn ang="0">
                  <a:pos x="2" y="1065"/>
                </a:cxn>
                <a:cxn ang="0">
                  <a:pos x="0" y="0"/>
                </a:cxn>
              </a:cxnLst>
              <a:rect l="0" t="0" r="r" b="b"/>
              <a:pathLst>
                <a:path w="2" h="1065">
                  <a:moveTo>
                    <a:pt x="2" y="1065"/>
                  </a:moveTo>
                  <a:lnTo>
                    <a:pt x="0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3" name="Text Box 24"/>
            <p:cNvSpPr txBox="1">
              <a:spLocks noChangeArrowheads="1"/>
            </p:cNvSpPr>
            <p:nvPr/>
          </p:nvSpPr>
          <p:spPr bwMode="auto">
            <a:xfrm rot="10800000" flipV="1">
              <a:off x="2784" y="1008"/>
              <a:ext cx="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24" name="Text Box 25"/>
            <p:cNvSpPr txBox="1">
              <a:spLocks noChangeArrowheads="1"/>
            </p:cNvSpPr>
            <p:nvPr/>
          </p:nvSpPr>
          <p:spPr bwMode="auto">
            <a:xfrm rot="10800000" flipV="1">
              <a:off x="2784" y="576"/>
              <a:ext cx="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25" name="Text Box 26"/>
            <p:cNvSpPr txBox="1">
              <a:spLocks noChangeArrowheads="1"/>
            </p:cNvSpPr>
            <p:nvPr/>
          </p:nvSpPr>
          <p:spPr bwMode="auto">
            <a:xfrm rot="10800000" flipV="1">
              <a:off x="4405" y="483"/>
              <a:ext cx="49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6" name="Text Box 27"/>
            <p:cNvSpPr txBox="1">
              <a:spLocks noChangeArrowheads="1"/>
            </p:cNvSpPr>
            <p:nvPr/>
          </p:nvSpPr>
          <p:spPr bwMode="auto">
            <a:xfrm rot="10800000" flipV="1">
              <a:off x="2879" y="2400"/>
              <a:ext cx="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27" name="Text Box 28"/>
            <p:cNvSpPr txBox="1">
              <a:spLocks noChangeArrowheads="1"/>
            </p:cNvSpPr>
            <p:nvPr/>
          </p:nvSpPr>
          <p:spPr bwMode="auto">
            <a:xfrm rot="10800000" flipV="1">
              <a:off x="3984" y="909"/>
              <a:ext cx="531" cy="6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  <a:p>
              <a:pPr>
                <a:spcBef>
                  <a:spcPct val="50000"/>
                </a:spcBef>
              </a:pP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28" name="Text Box 29"/>
            <p:cNvSpPr txBox="1">
              <a:spLocks noChangeArrowheads="1"/>
            </p:cNvSpPr>
            <p:nvPr/>
          </p:nvSpPr>
          <p:spPr bwMode="auto">
            <a:xfrm rot="10800000" flipV="1">
              <a:off x="2797" y="1539"/>
              <a:ext cx="33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29" name="Text Box 30"/>
            <p:cNvSpPr txBox="1">
              <a:spLocks noChangeArrowheads="1"/>
            </p:cNvSpPr>
            <p:nvPr/>
          </p:nvSpPr>
          <p:spPr bwMode="auto">
            <a:xfrm rot="10800000" flipV="1">
              <a:off x="5259" y="1488"/>
              <a:ext cx="50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30" name="Freeform 31"/>
            <p:cNvSpPr>
              <a:spLocks/>
            </p:cNvSpPr>
            <p:nvPr/>
          </p:nvSpPr>
          <p:spPr bwMode="auto">
            <a:xfrm>
              <a:off x="3145" y="726"/>
              <a:ext cx="1" cy="933"/>
            </a:xfrm>
            <a:custGeom>
              <a:avLst/>
              <a:gdLst/>
              <a:ahLst/>
              <a:cxnLst>
                <a:cxn ang="0">
                  <a:pos x="0" y="933"/>
                </a:cxn>
                <a:cxn ang="0">
                  <a:pos x="0" y="0"/>
                </a:cxn>
              </a:cxnLst>
              <a:rect l="0" t="0" r="r" b="b"/>
              <a:pathLst>
                <a:path w="1" h="933">
                  <a:moveTo>
                    <a:pt x="0" y="933"/>
                  </a:moveTo>
                  <a:lnTo>
                    <a:pt x="0" y="0"/>
                  </a:lnTo>
                </a:path>
              </a:pathLst>
            </a:custGeom>
            <a:noFill/>
            <a:ln w="76200">
              <a:solidFill>
                <a:srgbClr val="FF99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1" name="Freeform 32"/>
            <p:cNvSpPr>
              <a:spLocks/>
            </p:cNvSpPr>
            <p:nvPr/>
          </p:nvSpPr>
          <p:spPr bwMode="auto">
            <a:xfrm>
              <a:off x="3144" y="2224"/>
              <a:ext cx="1" cy="8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" y="868"/>
                </a:cxn>
              </a:cxnLst>
              <a:rect l="0" t="0" r="r" b="b"/>
              <a:pathLst>
                <a:path w="1" h="868">
                  <a:moveTo>
                    <a:pt x="0" y="0"/>
                  </a:moveTo>
                  <a:lnTo>
                    <a:pt x="1" y="868"/>
                  </a:lnTo>
                </a:path>
              </a:pathLst>
            </a:custGeom>
            <a:noFill/>
            <a:ln w="76200">
              <a:solidFill>
                <a:srgbClr val="FF99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2" name="Line 33"/>
            <p:cNvSpPr>
              <a:spLocks noChangeShapeType="1"/>
            </p:cNvSpPr>
            <p:nvPr/>
          </p:nvSpPr>
          <p:spPr bwMode="auto">
            <a:xfrm rot="5400000">
              <a:off x="3685" y="639"/>
              <a:ext cx="0" cy="10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 rot="5400000" flipV="1">
              <a:off x="3696" y="1632"/>
              <a:ext cx="182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4" name="Line 35"/>
            <p:cNvSpPr>
              <a:spLocks noChangeShapeType="1"/>
            </p:cNvSpPr>
            <p:nvPr/>
          </p:nvSpPr>
          <p:spPr bwMode="auto">
            <a:xfrm rot="5400000">
              <a:off x="3864" y="1800"/>
              <a:ext cx="0" cy="14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5" name="Freeform 36"/>
            <p:cNvSpPr>
              <a:spLocks/>
            </p:cNvSpPr>
            <p:nvPr/>
          </p:nvSpPr>
          <p:spPr bwMode="auto">
            <a:xfrm>
              <a:off x="3144" y="1636"/>
              <a:ext cx="2079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079" y="0"/>
                </a:cxn>
              </a:cxnLst>
              <a:rect l="0" t="0" r="r" b="b"/>
              <a:pathLst>
                <a:path w="2079" h="1">
                  <a:moveTo>
                    <a:pt x="0" y="0"/>
                  </a:moveTo>
                  <a:lnTo>
                    <a:pt x="2079" y="0"/>
                  </a:ln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6" name="Text Box 37"/>
            <p:cNvSpPr txBox="1">
              <a:spLocks noChangeArrowheads="1"/>
            </p:cNvSpPr>
            <p:nvPr/>
          </p:nvSpPr>
          <p:spPr bwMode="auto">
            <a:xfrm rot="10800000" flipV="1">
              <a:off x="2879" y="2928"/>
              <a:ext cx="33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37" name="Text Box 38"/>
            <p:cNvSpPr txBox="1">
              <a:spLocks noChangeArrowheads="1"/>
            </p:cNvSpPr>
            <p:nvPr/>
          </p:nvSpPr>
          <p:spPr bwMode="auto">
            <a:xfrm rot="10800000" flipV="1">
              <a:off x="2879" y="2064"/>
              <a:ext cx="6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4260" y="720"/>
              <a:ext cx="964" cy="912"/>
            </a:xfrm>
            <a:custGeom>
              <a:avLst/>
              <a:gdLst/>
              <a:ahLst/>
              <a:cxnLst>
                <a:cxn ang="0">
                  <a:pos x="0" y="464"/>
                </a:cxn>
                <a:cxn ang="0">
                  <a:pos x="331" y="0"/>
                </a:cxn>
                <a:cxn ang="0">
                  <a:pos x="964" y="912"/>
                </a:cxn>
                <a:cxn ang="0">
                  <a:pos x="0" y="464"/>
                </a:cxn>
              </a:cxnLst>
              <a:rect l="0" t="0" r="r" b="b"/>
              <a:pathLst>
                <a:path w="964" h="912">
                  <a:moveTo>
                    <a:pt x="0" y="464"/>
                  </a:moveTo>
                  <a:lnTo>
                    <a:pt x="331" y="0"/>
                  </a:lnTo>
                  <a:lnTo>
                    <a:pt x="964" y="912"/>
                  </a:lnTo>
                  <a:lnTo>
                    <a:pt x="0" y="464"/>
                  </a:lnTo>
                  <a:close/>
                </a:path>
              </a:pathLst>
            </a:custGeom>
            <a:solidFill>
              <a:srgbClr val="FF9933">
                <a:alpha val="50000"/>
              </a:srgbClr>
            </a:solidFill>
            <a:ln w="57150" cmpd="sng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39" name="Group 40"/>
          <p:cNvGrpSpPr>
            <a:grpSpLocks/>
          </p:cNvGrpSpPr>
          <p:nvPr/>
        </p:nvGrpSpPr>
        <p:grpSpPr bwMode="auto">
          <a:xfrm>
            <a:off x="304800" y="914400"/>
            <a:ext cx="3505200" cy="3810000"/>
            <a:chOff x="192" y="576"/>
            <a:chExt cx="2208" cy="2400"/>
          </a:xfrm>
        </p:grpSpPr>
        <p:sp>
          <p:nvSpPr>
            <p:cNvPr id="40" name="Line 41"/>
            <p:cNvSpPr>
              <a:spLocks noChangeShapeType="1"/>
            </p:cNvSpPr>
            <p:nvPr/>
          </p:nvSpPr>
          <p:spPr bwMode="auto">
            <a:xfrm>
              <a:off x="624" y="1632"/>
              <a:ext cx="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41" name="Text Box 42"/>
            <p:cNvSpPr txBox="1">
              <a:spLocks noChangeArrowheads="1"/>
            </p:cNvSpPr>
            <p:nvPr/>
          </p:nvSpPr>
          <p:spPr bwMode="auto">
            <a:xfrm>
              <a:off x="1572" y="81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42" name="Text Box 43"/>
            <p:cNvSpPr txBox="1">
              <a:spLocks noChangeArrowheads="1"/>
            </p:cNvSpPr>
            <p:nvPr/>
          </p:nvSpPr>
          <p:spPr bwMode="auto">
            <a:xfrm>
              <a:off x="192" y="576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43" name="Text Box 44"/>
            <p:cNvSpPr txBox="1">
              <a:spLocks noChangeArrowheads="1"/>
            </p:cNvSpPr>
            <p:nvPr/>
          </p:nvSpPr>
          <p:spPr bwMode="auto">
            <a:xfrm>
              <a:off x="672" y="2304"/>
              <a:ext cx="1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44" name="Text Box 45"/>
            <p:cNvSpPr txBox="1">
              <a:spLocks noChangeArrowheads="1"/>
            </p:cNvSpPr>
            <p:nvPr/>
          </p:nvSpPr>
          <p:spPr bwMode="auto">
            <a:xfrm>
              <a:off x="384" y="2016"/>
              <a:ext cx="19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45" name="Text Box 46"/>
            <p:cNvSpPr txBox="1">
              <a:spLocks noChangeArrowheads="1"/>
            </p:cNvSpPr>
            <p:nvPr/>
          </p:nvSpPr>
          <p:spPr bwMode="auto">
            <a:xfrm>
              <a:off x="1056" y="2688"/>
              <a:ext cx="1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46" name="Text Box 47"/>
            <p:cNvSpPr txBox="1">
              <a:spLocks noChangeArrowheads="1"/>
            </p:cNvSpPr>
            <p:nvPr/>
          </p:nvSpPr>
          <p:spPr bwMode="auto">
            <a:xfrm>
              <a:off x="192" y="1440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47" name="Text Box 48"/>
            <p:cNvSpPr txBox="1">
              <a:spLocks noChangeArrowheads="1"/>
            </p:cNvSpPr>
            <p:nvPr/>
          </p:nvSpPr>
          <p:spPr bwMode="auto">
            <a:xfrm>
              <a:off x="192" y="1200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48" name="Text Box 49"/>
            <p:cNvSpPr txBox="1">
              <a:spLocks noChangeArrowheads="1"/>
            </p:cNvSpPr>
            <p:nvPr/>
          </p:nvSpPr>
          <p:spPr bwMode="auto">
            <a:xfrm>
              <a:off x="1968" y="2208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49" name="Freeform 50"/>
            <p:cNvSpPr>
              <a:spLocks/>
            </p:cNvSpPr>
            <p:nvPr/>
          </p:nvSpPr>
          <p:spPr bwMode="auto">
            <a:xfrm>
              <a:off x="640" y="1064"/>
              <a:ext cx="704" cy="1200"/>
            </a:xfrm>
            <a:custGeom>
              <a:avLst/>
              <a:gdLst/>
              <a:ahLst/>
              <a:cxnLst>
                <a:cxn ang="0">
                  <a:pos x="0" y="568"/>
                </a:cxn>
                <a:cxn ang="0">
                  <a:pos x="704" y="1200"/>
                </a:cxn>
                <a:cxn ang="0">
                  <a:pos x="288" y="0"/>
                </a:cxn>
                <a:cxn ang="0">
                  <a:pos x="0" y="568"/>
                </a:cxn>
              </a:cxnLst>
              <a:rect l="0" t="0" r="r" b="b"/>
              <a:pathLst>
                <a:path w="704" h="1200">
                  <a:moveTo>
                    <a:pt x="0" y="568"/>
                  </a:moveTo>
                  <a:lnTo>
                    <a:pt x="704" y="1200"/>
                  </a:lnTo>
                  <a:lnTo>
                    <a:pt x="288" y="0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FF9933"/>
            </a:solidFill>
            <a:ln w="38100" cmpd="sng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0" name="Text Box 51"/>
            <p:cNvSpPr txBox="1">
              <a:spLocks noChangeArrowheads="1"/>
            </p:cNvSpPr>
            <p:nvPr/>
          </p:nvSpPr>
          <p:spPr bwMode="auto">
            <a:xfrm>
              <a:off x="1104" y="2208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51" name="Text Box 52"/>
            <p:cNvSpPr txBox="1">
              <a:spLocks noChangeArrowheads="1"/>
            </p:cNvSpPr>
            <p:nvPr/>
          </p:nvSpPr>
          <p:spPr bwMode="auto">
            <a:xfrm>
              <a:off x="432" y="1632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52" name="Text Box 53"/>
            <p:cNvSpPr txBox="1">
              <a:spLocks noChangeArrowheads="1"/>
            </p:cNvSpPr>
            <p:nvPr/>
          </p:nvSpPr>
          <p:spPr bwMode="auto">
            <a:xfrm>
              <a:off x="816" y="816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53" name="Freeform 54"/>
            <p:cNvSpPr>
              <a:spLocks/>
            </p:cNvSpPr>
            <p:nvPr/>
          </p:nvSpPr>
          <p:spPr bwMode="auto">
            <a:xfrm>
              <a:off x="1584" y="1056"/>
              <a:ext cx="704" cy="1200"/>
            </a:xfrm>
            <a:custGeom>
              <a:avLst/>
              <a:gdLst/>
              <a:ahLst/>
              <a:cxnLst>
                <a:cxn ang="0">
                  <a:pos x="0" y="568"/>
                </a:cxn>
                <a:cxn ang="0">
                  <a:pos x="704" y="1200"/>
                </a:cxn>
                <a:cxn ang="0">
                  <a:pos x="288" y="0"/>
                </a:cxn>
                <a:cxn ang="0">
                  <a:pos x="0" y="568"/>
                </a:cxn>
              </a:cxnLst>
              <a:rect l="0" t="0" r="r" b="b"/>
              <a:pathLst>
                <a:path w="704" h="1200">
                  <a:moveTo>
                    <a:pt x="0" y="568"/>
                  </a:moveTo>
                  <a:lnTo>
                    <a:pt x="704" y="1200"/>
                  </a:lnTo>
                  <a:lnTo>
                    <a:pt x="288" y="0"/>
                  </a:lnTo>
                  <a:lnTo>
                    <a:pt x="0" y="568"/>
                  </a:lnTo>
                  <a:close/>
                </a:path>
              </a:pathLst>
            </a:custGeom>
            <a:solidFill>
              <a:srgbClr val="FF9933"/>
            </a:solidFill>
            <a:ln w="38100" cmpd="sng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4" name="Line 55"/>
            <p:cNvSpPr>
              <a:spLocks noChangeShapeType="1"/>
            </p:cNvSpPr>
            <p:nvPr/>
          </p:nvSpPr>
          <p:spPr bwMode="auto">
            <a:xfrm>
              <a:off x="912" y="1056"/>
              <a:ext cx="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5" name="Line 56"/>
            <p:cNvSpPr>
              <a:spLocks noChangeShapeType="1"/>
            </p:cNvSpPr>
            <p:nvPr/>
          </p:nvSpPr>
          <p:spPr bwMode="auto">
            <a:xfrm>
              <a:off x="1344" y="225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6" name="Line 57"/>
            <p:cNvSpPr>
              <a:spLocks noChangeShapeType="1"/>
            </p:cNvSpPr>
            <p:nvPr/>
          </p:nvSpPr>
          <p:spPr bwMode="auto">
            <a:xfrm>
              <a:off x="1344" y="2832"/>
              <a:ext cx="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7" name="Line 58"/>
            <p:cNvSpPr>
              <a:spLocks noChangeShapeType="1"/>
            </p:cNvSpPr>
            <p:nvPr/>
          </p:nvSpPr>
          <p:spPr bwMode="auto">
            <a:xfrm flipV="1">
              <a:off x="2304" y="2256"/>
              <a:ext cx="0" cy="57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8" name="Line 59"/>
            <p:cNvSpPr>
              <a:spLocks noChangeShapeType="1"/>
            </p:cNvSpPr>
            <p:nvPr/>
          </p:nvSpPr>
          <p:spPr bwMode="auto">
            <a:xfrm>
              <a:off x="1344" y="2256"/>
              <a:ext cx="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9" name="Line 60"/>
            <p:cNvSpPr>
              <a:spLocks noChangeShapeType="1"/>
            </p:cNvSpPr>
            <p:nvPr/>
          </p:nvSpPr>
          <p:spPr bwMode="auto">
            <a:xfrm>
              <a:off x="912" y="1056"/>
              <a:ext cx="96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0" name="Line 61"/>
            <p:cNvSpPr>
              <a:spLocks noChangeShapeType="1"/>
            </p:cNvSpPr>
            <p:nvPr/>
          </p:nvSpPr>
          <p:spPr bwMode="auto">
            <a:xfrm flipH="1" flipV="1">
              <a:off x="528" y="1536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1" name="Line 62"/>
            <p:cNvSpPr>
              <a:spLocks noChangeShapeType="1"/>
            </p:cNvSpPr>
            <p:nvPr/>
          </p:nvSpPr>
          <p:spPr bwMode="auto">
            <a:xfrm flipH="1" flipV="1">
              <a:off x="528" y="720"/>
              <a:ext cx="384" cy="3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2" name="Line 63"/>
            <p:cNvSpPr>
              <a:spLocks noChangeShapeType="1"/>
            </p:cNvSpPr>
            <p:nvPr/>
          </p:nvSpPr>
          <p:spPr bwMode="auto">
            <a:xfrm>
              <a:off x="624" y="1632"/>
              <a:ext cx="0" cy="5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3" name="Line 64"/>
            <p:cNvSpPr>
              <a:spLocks noChangeShapeType="1"/>
            </p:cNvSpPr>
            <p:nvPr/>
          </p:nvSpPr>
          <p:spPr bwMode="auto">
            <a:xfrm>
              <a:off x="528" y="720"/>
              <a:ext cx="0" cy="816"/>
            </a:xfrm>
            <a:prstGeom prst="line">
              <a:avLst/>
            </a:prstGeom>
            <a:noFill/>
            <a:ln w="57150">
              <a:solidFill>
                <a:srgbClr val="CC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4" name="Line 65"/>
            <p:cNvSpPr>
              <a:spLocks noChangeShapeType="1"/>
            </p:cNvSpPr>
            <p:nvPr/>
          </p:nvSpPr>
          <p:spPr bwMode="auto">
            <a:xfrm flipH="1" flipV="1">
              <a:off x="624" y="2112"/>
              <a:ext cx="720" cy="720"/>
            </a:xfrm>
            <a:prstGeom prst="line">
              <a:avLst/>
            </a:prstGeom>
            <a:noFill/>
            <a:ln w="57150">
              <a:solidFill>
                <a:srgbClr val="CC66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5" name="Line 66"/>
            <p:cNvSpPr>
              <a:spLocks noChangeShapeType="1"/>
            </p:cNvSpPr>
            <p:nvPr/>
          </p:nvSpPr>
          <p:spPr bwMode="auto">
            <a:xfrm>
              <a:off x="912" y="1056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6" name="Line 67"/>
            <p:cNvSpPr>
              <a:spLocks noChangeShapeType="1"/>
            </p:cNvSpPr>
            <p:nvPr/>
          </p:nvSpPr>
          <p:spPr bwMode="auto">
            <a:xfrm flipH="1" flipV="1">
              <a:off x="525" y="1392"/>
              <a:ext cx="819" cy="8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7" name="Text Box 68"/>
            <p:cNvSpPr txBox="1">
              <a:spLocks noChangeArrowheads="1"/>
            </p:cNvSpPr>
            <p:nvPr/>
          </p:nvSpPr>
          <p:spPr bwMode="auto">
            <a:xfrm>
              <a:off x="1419" y="1717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</p:grpSp>
      <p:sp>
        <p:nvSpPr>
          <p:cNvPr id="68" name="Rectangle 69"/>
          <p:cNvSpPr>
            <a:spLocks noChangeArrowheads="1"/>
          </p:cNvSpPr>
          <p:nvPr/>
        </p:nvSpPr>
        <p:spPr bwMode="auto">
          <a:xfrm>
            <a:off x="704850" y="5254327"/>
            <a:ext cx="7543800" cy="13430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投影特性：</a:t>
            </a: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         </a:t>
            </a:r>
            <a:r>
              <a:rPr kumimoji="1" lang="en-US" altLang="zh-CN" sz="2400" b="1">
                <a:latin typeface="Times New Roman" pitchFamily="18" charset="0"/>
                <a:ea typeface="楷体_GB2312" pitchFamily="49" charset="-122"/>
              </a:rPr>
              <a:t>1.  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abc</a:t>
            </a:r>
            <a:r>
              <a:rPr kumimoji="1" lang="en-US" altLang="zh-CN" sz="2400" b="1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 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积聚为一直条线，具有积聚性</a:t>
            </a: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         </a:t>
            </a:r>
            <a:r>
              <a:rPr kumimoji="1" lang="en-US" altLang="zh-CN" sz="2400" b="1">
                <a:latin typeface="Times New Roman" pitchFamily="18" charset="0"/>
                <a:ea typeface="楷体_GB2312" pitchFamily="49" charset="-122"/>
              </a:rPr>
              <a:t>2. 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侧平面投影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反映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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ABC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实形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68" grpId="0" animBg="1" autoUpdateAnimBg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 txBox="1">
            <a:spLocks noChangeArrowheads="1"/>
          </p:cNvSpPr>
          <p:nvPr/>
        </p:nvSpPr>
        <p:spPr>
          <a:xfrm>
            <a:off x="2762250" y="114300"/>
            <a:ext cx="3302000" cy="533400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j-ea"/>
                <a:cs typeface="+mj-cs"/>
              </a:rPr>
              <a:t> </a:t>
            </a:r>
            <a:r>
              <a:rPr kumimoji="0" lang="zh-CN" altLang="en-US" sz="2800" b="1" i="0" u="none" strike="noStrike" kern="1200" cap="none" spc="0" normalizeH="0" baseline="0" noProof="0" smtClean="0">
                <a:ln>
                  <a:noFill/>
                </a:ln>
                <a:effectLst/>
                <a:uLnTx/>
                <a:uFillTx/>
                <a:latin typeface="宋体" pitchFamily="2" charset="-122"/>
                <a:ea typeface="+mj-ea"/>
                <a:cs typeface="+mj-cs"/>
              </a:rPr>
              <a:t>一般位置平面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effectLst/>
              <a:uLnTx/>
              <a:uFillTx/>
              <a:latin typeface="宋体" pitchFamily="2" charset="-122"/>
              <a:ea typeface="+mj-ea"/>
              <a:cs typeface="+mj-cs"/>
            </a:endParaRPr>
          </a:p>
        </p:txBody>
      </p:sp>
      <p:grpSp>
        <p:nvGrpSpPr>
          <p:cNvPr id="3" name="Group 4"/>
          <p:cNvGrpSpPr>
            <a:grpSpLocks/>
          </p:cNvGrpSpPr>
          <p:nvPr/>
        </p:nvGrpSpPr>
        <p:grpSpPr bwMode="auto">
          <a:xfrm>
            <a:off x="361950" y="800100"/>
            <a:ext cx="3733800" cy="3886200"/>
            <a:chOff x="192" y="480"/>
            <a:chExt cx="2352" cy="2448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192" y="480"/>
              <a:ext cx="2352" cy="244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40"/>
                </a:cxn>
                <a:cxn ang="0">
                  <a:pos x="816" y="2256"/>
                </a:cxn>
                <a:cxn ang="0">
                  <a:pos x="2112" y="2256"/>
                </a:cxn>
                <a:cxn ang="0">
                  <a:pos x="2112" y="816"/>
                </a:cxn>
                <a:cxn ang="0">
                  <a:pos x="1296" y="0"/>
                </a:cxn>
                <a:cxn ang="0">
                  <a:pos x="0" y="0"/>
                </a:cxn>
              </a:cxnLst>
              <a:rect l="0" t="0" r="r" b="b"/>
              <a:pathLst>
                <a:path w="2112" h="2256">
                  <a:moveTo>
                    <a:pt x="0" y="0"/>
                  </a:moveTo>
                  <a:lnTo>
                    <a:pt x="0" y="1440"/>
                  </a:lnTo>
                  <a:lnTo>
                    <a:pt x="816" y="2256"/>
                  </a:lnTo>
                  <a:lnTo>
                    <a:pt x="2112" y="2256"/>
                  </a:lnTo>
                  <a:lnTo>
                    <a:pt x="2112" y="816"/>
                  </a:lnTo>
                  <a:lnTo>
                    <a:pt x="129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5" name="Line 6"/>
            <p:cNvSpPr>
              <a:spLocks noChangeShapeType="1"/>
            </p:cNvSpPr>
            <p:nvPr/>
          </p:nvSpPr>
          <p:spPr bwMode="auto">
            <a:xfrm>
              <a:off x="192" y="2043"/>
              <a:ext cx="1443" cy="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6" name="Line 7"/>
            <p:cNvSpPr>
              <a:spLocks noChangeShapeType="1"/>
            </p:cNvSpPr>
            <p:nvPr/>
          </p:nvSpPr>
          <p:spPr bwMode="auto">
            <a:xfrm flipH="1" flipV="1">
              <a:off x="1635" y="2043"/>
              <a:ext cx="909" cy="88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7" name="Line 8"/>
            <p:cNvSpPr>
              <a:spLocks noChangeShapeType="1"/>
            </p:cNvSpPr>
            <p:nvPr/>
          </p:nvSpPr>
          <p:spPr bwMode="auto">
            <a:xfrm>
              <a:off x="1635" y="480"/>
              <a:ext cx="1" cy="15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8" name="Group 9"/>
          <p:cNvGrpSpPr>
            <a:grpSpLocks/>
          </p:cNvGrpSpPr>
          <p:nvPr/>
        </p:nvGrpSpPr>
        <p:grpSpPr bwMode="auto">
          <a:xfrm>
            <a:off x="61913" y="685800"/>
            <a:ext cx="4059237" cy="3657600"/>
            <a:chOff x="135" y="432"/>
            <a:chExt cx="2557" cy="2304"/>
          </a:xfrm>
        </p:grpSpPr>
        <p:sp>
          <p:nvSpPr>
            <p:cNvPr id="9" name="Text Box 10"/>
            <p:cNvSpPr txBox="1">
              <a:spLocks noChangeArrowheads="1"/>
            </p:cNvSpPr>
            <p:nvPr/>
          </p:nvSpPr>
          <p:spPr bwMode="auto">
            <a:xfrm>
              <a:off x="2308" y="1636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1872" y="816"/>
              <a:ext cx="528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11" name="Text Box 12"/>
            <p:cNvSpPr txBox="1">
              <a:spLocks noChangeArrowheads="1"/>
            </p:cNvSpPr>
            <p:nvPr/>
          </p:nvSpPr>
          <p:spPr bwMode="auto">
            <a:xfrm>
              <a:off x="2016" y="1920"/>
              <a:ext cx="62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</a:t>
              </a:r>
              <a:endParaRPr kumimoji="1" lang="en-US" altLang="zh-CN" sz="2400" b="1" i="1">
                <a:latin typeface="Times New Roman" pitchFamily="18" charset="0"/>
              </a:endParaRPr>
            </a:p>
          </p:txBody>
        </p:sp>
        <p:sp>
          <p:nvSpPr>
            <p:cNvPr id="12" name="Text Box 13"/>
            <p:cNvSpPr txBox="1">
              <a:spLocks noChangeArrowheads="1"/>
            </p:cNvSpPr>
            <p:nvPr/>
          </p:nvSpPr>
          <p:spPr bwMode="auto">
            <a:xfrm>
              <a:off x="1104" y="2112"/>
              <a:ext cx="5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3" name="Text Box 14"/>
            <p:cNvSpPr txBox="1">
              <a:spLocks noChangeArrowheads="1"/>
            </p:cNvSpPr>
            <p:nvPr/>
          </p:nvSpPr>
          <p:spPr bwMode="auto">
            <a:xfrm>
              <a:off x="768" y="2400"/>
              <a:ext cx="5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14" name="Text Box 15"/>
            <p:cNvSpPr txBox="1">
              <a:spLocks noChangeArrowheads="1"/>
            </p:cNvSpPr>
            <p:nvPr/>
          </p:nvSpPr>
          <p:spPr bwMode="auto">
            <a:xfrm>
              <a:off x="1872" y="2400"/>
              <a:ext cx="350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15" name="Line 16"/>
            <p:cNvSpPr>
              <a:spLocks noChangeShapeType="1"/>
            </p:cNvSpPr>
            <p:nvPr/>
          </p:nvSpPr>
          <p:spPr bwMode="auto">
            <a:xfrm flipH="1" flipV="1">
              <a:off x="768" y="672"/>
              <a:ext cx="48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6" name="Line 17"/>
            <p:cNvSpPr>
              <a:spLocks noChangeShapeType="1"/>
            </p:cNvSpPr>
            <p:nvPr/>
          </p:nvSpPr>
          <p:spPr bwMode="auto">
            <a:xfrm flipH="1" flipV="1">
              <a:off x="240" y="1056"/>
              <a:ext cx="768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7" name="Line 18"/>
            <p:cNvSpPr>
              <a:spLocks noChangeShapeType="1"/>
            </p:cNvSpPr>
            <p:nvPr/>
          </p:nvSpPr>
          <p:spPr bwMode="auto">
            <a:xfrm flipH="1" flipV="1">
              <a:off x="1488" y="1584"/>
              <a:ext cx="43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8" name="Line 19"/>
            <p:cNvSpPr>
              <a:spLocks noChangeShapeType="1"/>
            </p:cNvSpPr>
            <p:nvPr/>
          </p:nvSpPr>
          <p:spPr bwMode="auto">
            <a:xfrm>
              <a:off x="768" y="672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19" name="Line 20"/>
            <p:cNvSpPr>
              <a:spLocks noChangeShapeType="1"/>
            </p:cNvSpPr>
            <p:nvPr/>
          </p:nvSpPr>
          <p:spPr bwMode="auto">
            <a:xfrm>
              <a:off x="1488" y="1584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0" name="Line 21"/>
            <p:cNvSpPr>
              <a:spLocks noChangeShapeType="1"/>
            </p:cNvSpPr>
            <p:nvPr/>
          </p:nvSpPr>
          <p:spPr bwMode="auto">
            <a:xfrm>
              <a:off x="768" y="2016"/>
              <a:ext cx="480" cy="48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1" name="Line 22"/>
            <p:cNvSpPr>
              <a:spLocks noChangeShapeType="1"/>
            </p:cNvSpPr>
            <p:nvPr/>
          </p:nvSpPr>
          <p:spPr bwMode="auto">
            <a:xfrm>
              <a:off x="1488" y="2016"/>
              <a:ext cx="43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2" name="Line 23"/>
            <p:cNvSpPr>
              <a:spLocks noChangeShapeType="1"/>
            </p:cNvSpPr>
            <p:nvPr/>
          </p:nvSpPr>
          <p:spPr bwMode="auto">
            <a:xfrm>
              <a:off x="1920" y="20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3" name="Line 24"/>
            <p:cNvSpPr>
              <a:spLocks noChangeShapeType="1"/>
            </p:cNvSpPr>
            <p:nvPr/>
          </p:nvSpPr>
          <p:spPr bwMode="auto">
            <a:xfrm flipV="1">
              <a:off x="2016" y="1056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4" name="Line 25"/>
            <p:cNvSpPr>
              <a:spLocks noChangeShapeType="1"/>
            </p:cNvSpPr>
            <p:nvPr/>
          </p:nvSpPr>
          <p:spPr bwMode="auto">
            <a:xfrm>
              <a:off x="1920" y="2448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5" name="Line 26"/>
            <p:cNvSpPr>
              <a:spLocks noChangeShapeType="1"/>
            </p:cNvSpPr>
            <p:nvPr/>
          </p:nvSpPr>
          <p:spPr bwMode="auto">
            <a:xfrm>
              <a:off x="1920" y="2016"/>
              <a:ext cx="1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6" name="Line 27"/>
            <p:cNvSpPr>
              <a:spLocks noChangeShapeType="1"/>
            </p:cNvSpPr>
            <p:nvPr/>
          </p:nvSpPr>
          <p:spPr bwMode="auto">
            <a:xfrm flipV="1">
              <a:off x="2064" y="2016"/>
              <a:ext cx="0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7" name="Freeform 28"/>
            <p:cNvSpPr>
              <a:spLocks/>
            </p:cNvSpPr>
            <p:nvPr/>
          </p:nvSpPr>
          <p:spPr bwMode="auto">
            <a:xfrm>
              <a:off x="1008" y="2400"/>
              <a:ext cx="912" cy="33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144" y="0"/>
                </a:cxn>
                <a:cxn ang="0">
                  <a:pos x="912" y="52"/>
                </a:cxn>
                <a:cxn ang="0">
                  <a:pos x="0" y="336"/>
                </a:cxn>
              </a:cxnLst>
              <a:rect l="0" t="0" r="r" b="b"/>
              <a:pathLst>
                <a:path w="912" h="336">
                  <a:moveTo>
                    <a:pt x="0" y="336"/>
                  </a:moveTo>
                  <a:lnTo>
                    <a:pt x="144" y="0"/>
                  </a:lnTo>
                  <a:lnTo>
                    <a:pt x="912" y="52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00FFFF"/>
            </a:solidFill>
            <a:ln w="381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8" name="Line 29"/>
            <p:cNvSpPr>
              <a:spLocks noChangeShapeType="1"/>
            </p:cNvSpPr>
            <p:nvPr/>
          </p:nvSpPr>
          <p:spPr bwMode="auto">
            <a:xfrm flipV="1">
              <a:off x="240" y="1056"/>
              <a:ext cx="0" cy="9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29" name="Line 30"/>
            <p:cNvSpPr>
              <a:spLocks noChangeShapeType="1"/>
            </p:cNvSpPr>
            <p:nvPr/>
          </p:nvSpPr>
          <p:spPr bwMode="auto">
            <a:xfrm flipV="1">
              <a:off x="1152" y="1056"/>
              <a:ext cx="0" cy="134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0" name="Line 31"/>
            <p:cNvSpPr>
              <a:spLocks noChangeShapeType="1"/>
            </p:cNvSpPr>
            <p:nvPr/>
          </p:nvSpPr>
          <p:spPr bwMode="auto">
            <a:xfrm>
              <a:off x="240" y="2016"/>
              <a:ext cx="768" cy="72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1" name="Line 32"/>
            <p:cNvSpPr>
              <a:spLocks noChangeShapeType="1"/>
            </p:cNvSpPr>
            <p:nvPr/>
          </p:nvSpPr>
          <p:spPr bwMode="auto">
            <a:xfrm flipV="1">
              <a:off x="1008" y="1824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2" name="Freeform 33"/>
            <p:cNvSpPr>
              <a:spLocks/>
            </p:cNvSpPr>
            <p:nvPr/>
          </p:nvSpPr>
          <p:spPr bwMode="auto">
            <a:xfrm>
              <a:off x="240" y="680"/>
              <a:ext cx="1264" cy="920"/>
            </a:xfrm>
            <a:custGeom>
              <a:avLst/>
              <a:gdLst/>
              <a:ahLst/>
              <a:cxnLst>
                <a:cxn ang="0">
                  <a:pos x="0" y="368"/>
                </a:cxn>
                <a:cxn ang="0">
                  <a:pos x="1264" y="920"/>
                </a:cxn>
                <a:cxn ang="0">
                  <a:pos x="544" y="0"/>
                </a:cxn>
                <a:cxn ang="0">
                  <a:pos x="0" y="368"/>
                </a:cxn>
              </a:cxnLst>
              <a:rect l="0" t="0" r="r" b="b"/>
              <a:pathLst>
                <a:path w="1264" h="920">
                  <a:moveTo>
                    <a:pt x="0" y="368"/>
                  </a:moveTo>
                  <a:lnTo>
                    <a:pt x="1264" y="920"/>
                  </a:lnTo>
                  <a:lnTo>
                    <a:pt x="544" y="0"/>
                  </a:lnTo>
                  <a:lnTo>
                    <a:pt x="0" y="368"/>
                  </a:lnTo>
                  <a:close/>
                </a:path>
              </a:pathLst>
            </a:custGeom>
            <a:solidFill>
              <a:srgbClr val="00FFFF"/>
            </a:solidFill>
            <a:ln w="381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3" name="Line 34"/>
            <p:cNvSpPr>
              <a:spLocks noChangeShapeType="1"/>
            </p:cNvSpPr>
            <p:nvPr/>
          </p:nvSpPr>
          <p:spPr bwMode="auto">
            <a:xfrm>
              <a:off x="1008" y="2736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4" name="Line 35"/>
            <p:cNvSpPr>
              <a:spLocks noChangeShapeType="1"/>
            </p:cNvSpPr>
            <p:nvPr/>
          </p:nvSpPr>
          <p:spPr bwMode="auto">
            <a:xfrm flipV="1">
              <a:off x="2352" y="1824"/>
              <a:ext cx="0" cy="9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5" name="Line 36"/>
            <p:cNvSpPr>
              <a:spLocks noChangeShapeType="1"/>
            </p:cNvSpPr>
            <p:nvPr/>
          </p:nvSpPr>
          <p:spPr bwMode="auto">
            <a:xfrm>
              <a:off x="1008" y="1824"/>
              <a:ext cx="134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6" name="Line 37"/>
            <p:cNvSpPr>
              <a:spLocks noChangeShapeType="1"/>
            </p:cNvSpPr>
            <p:nvPr/>
          </p:nvSpPr>
          <p:spPr bwMode="auto">
            <a:xfrm>
              <a:off x="1152" y="2400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7" name="Line 38"/>
            <p:cNvSpPr>
              <a:spLocks noChangeShapeType="1"/>
            </p:cNvSpPr>
            <p:nvPr/>
          </p:nvSpPr>
          <p:spPr bwMode="auto">
            <a:xfrm>
              <a:off x="1152" y="1056"/>
              <a:ext cx="86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8" name="Freeform 39"/>
            <p:cNvSpPr>
              <a:spLocks/>
            </p:cNvSpPr>
            <p:nvPr/>
          </p:nvSpPr>
          <p:spPr bwMode="auto">
            <a:xfrm>
              <a:off x="2016" y="1064"/>
              <a:ext cx="320" cy="960"/>
            </a:xfrm>
            <a:custGeom>
              <a:avLst/>
              <a:gdLst/>
              <a:ahLst/>
              <a:cxnLst>
                <a:cxn ang="0">
                  <a:pos x="64" y="960"/>
                </a:cxn>
                <a:cxn ang="0">
                  <a:pos x="320" y="768"/>
                </a:cxn>
                <a:cxn ang="0">
                  <a:pos x="0" y="0"/>
                </a:cxn>
                <a:cxn ang="0">
                  <a:pos x="64" y="960"/>
                </a:cxn>
              </a:cxnLst>
              <a:rect l="0" t="0" r="r" b="b"/>
              <a:pathLst>
                <a:path w="320" h="960">
                  <a:moveTo>
                    <a:pt x="64" y="960"/>
                  </a:moveTo>
                  <a:lnTo>
                    <a:pt x="320" y="768"/>
                  </a:lnTo>
                  <a:lnTo>
                    <a:pt x="0" y="0"/>
                  </a:lnTo>
                  <a:lnTo>
                    <a:pt x="64" y="960"/>
                  </a:lnTo>
                  <a:close/>
                </a:path>
              </a:pathLst>
            </a:custGeom>
            <a:solidFill>
              <a:srgbClr val="00FFFF"/>
            </a:solidFill>
            <a:ln w="381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  <p:sp>
          <p:nvSpPr>
            <p:cNvPr id="39" name="Text Box 40"/>
            <p:cNvSpPr txBox="1">
              <a:spLocks noChangeArrowheads="1"/>
            </p:cNvSpPr>
            <p:nvPr/>
          </p:nvSpPr>
          <p:spPr bwMode="auto">
            <a:xfrm>
              <a:off x="135" y="708"/>
              <a:ext cx="448" cy="288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40" name="Text Box 41"/>
            <p:cNvSpPr txBox="1">
              <a:spLocks noChangeArrowheads="1"/>
            </p:cNvSpPr>
            <p:nvPr/>
          </p:nvSpPr>
          <p:spPr bwMode="auto">
            <a:xfrm>
              <a:off x="576" y="432"/>
              <a:ext cx="571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  <a:r>
                <a:rPr kumimoji="1" lang="en-US" altLang="zh-CN" sz="2400" b="1" i="1">
                  <a:latin typeface="Times New Roman" pitchFamily="18" charset="0"/>
                  <a:sym typeface="Symbol" pitchFamily="18" charset="2"/>
                </a:rPr>
                <a:t></a:t>
              </a:r>
            </a:p>
          </p:txBody>
        </p:sp>
        <p:sp>
          <p:nvSpPr>
            <p:cNvPr id="41" name="Freeform 42"/>
            <p:cNvSpPr>
              <a:spLocks/>
            </p:cNvSpPr>
            <p:nvPr/>
          </p:nvSpPr>
          <p:spPr bwMode="auto">
            <a:xfrm>
              <a:off x="1008" y="2400"/>
              <a:ext cx="912" cy="336"/>
            </a:xfrm>
            <a:custGeom>
              <a:avLst/>
              <a:gdLst/>
              <a:ahLst/>
              <a:cxnLst>
                <a:cxn ang="0">
                  <a:pos x="0" y="336"/>
                </a:cxn>
                <a:cxn ang="0">
                  <a:pos x="144" y="0"/>
                </a:cxn>
                <a:cxn ang="0">
                  <a:pos x="912" y="52"/>
                </a:cxn>
                <a:cxn ang="0">
                  <a:pos x="0" y="336"/>
                </a:cxn>
              </a:cxnLst>
              <a:rect l="0" t="0" r="r" b="b"/>
              <a:pathLst>
                <a:path w="912" h="336">
                  <a:moveTo>
                    <a:pt x="0" y="336"/>
                  </a:moveTo>
                  <a:lnTo>
                    <a:pt x="144" y="0"/>
                  </a:lnTo>
                  <a:lnTo>
                    <a:pt x="912" y="52"/>
                  </a:lnTo>
                  <a:lnTo>
                    <a:pt x="0" y="336"/>
                  </a:lnTo>
                  <a:close/>
                </a:path>
              </a:pathLst>
            </a:custGeom>
            <a:solidFill>
              <a:srgbClr val="00FFFF"/>
            </a:solidFill>
            <a:ln w="38100" cmpd="sng">
              <a:solidFill>
                <a:schemeClr val="accent2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grpSp>
        <p:nvGrpSpPr>
          <p:cNvPr id="42" name="Group 43"/>
          <p:cNvGrpSpPr>
            <a:grpSpLocks/>
          </p:cNvGrpSpPr>
          <p:nvPr/>
        </p:nvGrpSpPr>
        <p:grpSpPr bwMode="auto">
          <a:xfrm>
            <a:off x="4502150" y="552450"/>
            <a:ext cx="4641850" cy="4318000"/>
            <a:chOff x="2932" y="516"/>
            <a:chExt cx="2924" cy="2720"/>
          </a:xfrm>
        </p:grpSpPr>
        <p:grpSp>
          <p:nvGrpSpPr>
            <p:cNvPr id="43" name="Group 44"/>
            <p:cNvGrpSpPr>
              <a:grpSpLocks/>
            </p:cNvGrpSpPr>
            <p:nvPr/>
          </p:nvGrpSpPr>
          <p:grpSpPr bwMode="auto">
            <a:xfrm>
              <a:off x="3069" y="584"/>
              <a:ext cx="2630" cy="2652"/>
              <a:chOff x="3029" y="576"/>
              <a:chExt cx="2630" cy="2652"/>
            </a:xfrm>
          </p:grpSpPr>
          <p:sp>
            <p:nvSpPr>
              <p:cNvPr id="70" name="Line 45"/>
              <p:cNvSpPr>
                <a:spLocks noChangeShapeType="1"/>
              </p:cNvSpPr>
              <p:nvPr/>
            </p:nvSpPr>
            <p:spPr bwMode="auto">
              <a:xfrm flipV="1">
                <a:off x="4272" y="576"/>
                <a:ext cx="0" cy="265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71" name="Line 46"/>
              <p:cNvSpPr>
                <a:spLocks noChangeShapeType="1"/>
              </p:cNvSpPr>
              <p:nvPr/>
            </p:nvSpPr>
            <p:spPr bwMode="auto">
              <a:xfrm flipH="1">
                <a:off x="3029" y="1824"/>
                <a:ext cx="263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  <p:grpSp>
          <p:nvGrpSpPr>
            <p:cNvPr id="44" name="Group 47"/>
            <p:cNvGrpSpPr>
              <a:grpSpLocks/>
            </p:cNvGrpSpPr>
            <p:nvPr/>
          </p:nvGrpSpPr>
          <p:grpSpPr bwMode="auto">
            <a:xfrm>
              <a:off x="2932" y="516"/>
              <a:ext cx="2924" cy="2664"/>
              <a:chOff x="2932" y="516"/>
              <a:chExt cx="2924" cy="2664"/>
            </a:xfrm>
          </p:grpSpPr>
          <p:sp>
            <p:nvSpPr>
              <p:cNvPr id="45" name="Freeform 48"/>
              <p:cNvSpPr>
                <a:spLocks/>
              </p:cNvSpPr>
              <p:nvPr/>
            </p:nvSpPr>
            <p:spPr bwMode="auto">
              <a:xfrm>
                <a:off x="4316" y="1836"/>
                <a:ext cx="1160" cy="13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160" y="1344"/>
                  </a:cxn>
                </a:cxnLst>
                <a:rect l="0" t="0" r="r" b="b"/>
                <a:pathLst>
                  <a:path w="1160" h="1344">
                    <a:moveTo>
                      <a:pt x="0" y="0"/>
                    </a:moveTo>
                    <a:lnTo>
                      <a:pt x="1160" y="1344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46" name="Line 49"/>
              <p:cNvSpPr>
                <a:spLocks noChangeShapeType="1"/>
              </p:cNvSpPr>
              <p:nvPr/>
            </p:nvSpPr>
            <p:spPr bwMode="auto">
              <a:xfrm flipV="1">
                <a:off x="5330" y="1152"/>
                <a:ext cx="0" cy="185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47" name="Text Box 50"/>
              <p:cNvSpPr txBox="1">
                <a:spLocks noChangeArrowheads="1"/>
              </p:cNvSpPr>
              <p:nvPr/>
            </p:nvSpPr>
            <p:spPr bwMode="auto">
              <a:xfrm>
                <a:off x="2932" y="1000"/>
                <a:ext cx="57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</a:t>
                </a:r>
              </a:p>
            </p:txBody>
          </p:sp>
          <p:sp>
            <p:nvSpPr>
              <p:cNvPr id="48" name="Text Box 51"/>
              <p:cNvSpPr txBox="1">
                <a:spLocks noChangeArrowheads="1"/>
              </p:cNvSpPr>
              <p:nvPr/>
            </p:nvSpPr>
            <p:spPr bwMode="auto">
              <a:xfrm>
                <a:off x="3380" y="524"/>
                <a:ext cx="57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</a:t>
                </a:r>
              </a:p>
            </p:txBody>
          </p:sp>
          <p:sp>
            <p:nvSpPr>
              <p:cNvPr id="49" name="Text Box 52"/>
              <p:cNvSpPr txBox="1">
                <a:spLocks noChangeArrowheads="1"/>
              </p:cNvSpPr>
              <p:nvPr/>
            </p:nvSpPr>
            <p:spPr bwMode="auto">
              <a:xfrm>
                <a:off x="4468" y="516"/>
                <a:ext cx="658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</a:t>
                </a:r>
                <a:endParaRPr kumimoji="1" lang="en-US" altLang="zh-CN" sz="2400" b="1" i="1">
                  <a:latin typeface="Times New Roman" pitchFamily="18" charset="0"/>
                </a:endParaRPr>
              </a:p>
            </p:txBody>
          </p:sp>
          <p:sp>
            <p:nvSpPr>
              <p:cNvPr id="50" name="Freeform 53"/>
              <p:cNvSpPr>
                <a:spLocks/>
              </p:cNvSpPr>
              <p:nvPr/>
            </p:nvSpPr>
            <p:spPr bwMode="auto">
              <a:xfrm>
                <a:off x="4554" y="751"/>
                <a:ext cx="2" cy="136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" y="1365"/>
                  </a:cxn>
                </a:cxnLst>
                <a:rect l="0" t="0" r="r" b="b"/>
                <a:pathLst>
                  <a:path w="2" h="1365">
                    <a:moveTo>
                      <a:pt x="0" y="0"/>
                    </a:moveTo>
                    <a:lnTo>
                      <a:pt x="2" y="1365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1" name="Freeform 54"/>
              <p:cNvSpPr>
                <a:spLocks/>
              </p:cNvSpPr>
              <p:nvPr/>
            </p:nvSpPr>
            <p:spPr bwMode="auto">
              <a:xfrm>
                <a:off x="3182" y="3010"/>
                <a:ext cx="2150" cy="2"/>
              </a:xfrm>
              <a:custGeom>
                <a:avLst/>
                <a:gdLst/>
                <a:ahLst/>
                <a:cxnLst>
                  <a:cxn ang="0">
                    <a:pos x="2150" y="2"/>
                  </a:cxn>
                  <a:cxn ang="0">
                    <a:pos x="0" y="0"/>
                  </a:cxn>
                </a:cxnLst>
                <a:rect l="0" t="0" r="r" b="b"/>
                <a:pathLst>
                  <a:path w="2150" h="2">
                    <a:moveTo>
                      <a:pt x="2150" y="2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2" name="Line 55"/>
              <p:cNvSpPr>
                <a:spLocks noChangeShapeType="1"/>
              </p:cNvSpPr>
              <p:nvPr/>
            </p:nvSpPr>
            <p:spPr bwMode="auto">
              <a:xfrm flipH="1">
                <a:off x="3584" y="751"/>
                <a:ext cx="97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3" name="Text Box 56"/>
              <p:cNvSpPr txBox="1">
                <a:spLocks noChangeArrowheads="1"/>
              </p:cNvSpPr>
              <p:nvPr/>
            </p:nvSpPr>
            <p:spPr bwMode="auto">
              <a:xfrm>
                <a:off x="5280" y="960"/>
                <a:ext cx="5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</a:t>
                </a:r>
                <a:endParaRPr kumimoji="1" lang="en-US" altLang="zh-CN" sz="2400" b="1" i="1">
                  <a:latin typeface="Times New Roman" pitchFamily="18" charset="0"/>
                </a:endParaRPr>
              </a:p>
            </p:txBody>
          </p:sp>
          <p:sp>
            <p:nvSpPr>
              <p:cNvPr id="54" name="Freeform 57"/>
              <p:cNvSpPr>
                <a:spLocks/>
              </p:cNvSpPr>
              <p:nvPr/>
            </p:nvSpPr>
            <p:spPr bwMode="auto">
              <a:xfrm>
                <a:off x="3184" y="2112"/>
                <a:ext cx="853" cy="896"/>
              </a:xfrm>
              <a:custGeom>
                <a:avLst/>
                <a:gdLst/>
                <a:ahLst/>
                <a:cxnLst>
                  <a:cxn ang="0">
                    <a:pos x="400" y="0"/>
                  </a:cxn>
                  <a:cxn ang="0">
                    <a:pos x="0" y="896"/>
                  </a:cxn>
                  <a:cxn ang="0">
                    <a:pos x="853" y="452"/>
                  </a:cxn>
                  <a:cxn ang="0">
                    <a:pos x="400" y="0"/>
                  </a:cxn>
                </a:cxnLst>
                <a:rect l="0" t="0" r="r" b="b"/>
                <a:pathLst>
                  <a:path w="853" h="896">
                    <a:moveTo>
                      <a:pt x="400" y="0"/>
                    </a:moveTo>
                    <a:lnTo>
                      <a:pt x="0" y="896"/>
                    </a:lnTo>
                    <a:lnTo>
                      <a:pt x="853" y="452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rgbClr val="CC6600"/>
              </a:solidFill>
              <a:ln w="38100" cmpd="sng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5" name="Freeform 58"/>
              <p:cNvSpPr>
                <a:spLocks/>
              </p:cNvSpPr>
              <p:nvPr/>
            </p:nvSpPr>
            <p:spPr bwMode="auto">
              <a:xfrm>
                <a:off x="3176" y="1152"/>
                <a:ext cx="2152" cy="3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52" y="3"/>
                  </a:cxn>
                </a:cxnLst>
                <a:rect l="0" t="0" r="r" b="b"/>
                <a:pathLst>
                  <a:path w="2152" h="3">
                    <a:moveTo>
                      <a:pt x="0" y="0"/>
                    </a:moveTo>
                    <a:lnTo>
                      <a:pt x="2152" y="3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6" name="Line 59"/>
              <p:cNvSpPr>
                <a:spLocks noChangeShapeType="1"/>
              </p:cNvSpPr>
              <p:nvPr/>
            </p:nvSpPr>
            <p:spPr bwMode="auto">
              <a:xfrm>
                <a:off x="4942" y="1536"/>
                <a:ext cx="0" cy="103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7" name="Line 60"/>
              <p:cNvSpPr>
                <a:spLocks noChangeShapeType="1"/>
              </p:cNvSpPr>
              <p:nvPr/>
            </p:nvSpPr>
            <p:spPr bwMode="auto">
              <a:xfrm>
                <a:off x="4037" y="1536"/>
                <a:ext cx="0" cy="103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8" name="Line 61"/>
              <p:cNvSpPr>
                <a:spLocks noChangeShapeType="1"/>
              </p:cNvSpPr>
              <p:nvPr/>
            </p:nvSpPr>
            <p:spPr bwMode="auto">
              <a:xfrm flipH="1">
                <a:off x="4037" y="2573"/>
                <a:ext cx="90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59" name="Line 62"/>
              <p:cNvSpPr>
                <a:spLocks noChangeShapeType="1"/>
              </p:cNvSpPr>
              <p:nvPr/>
            </p:nvSpPr>
            <p:spPr bwMode="auto">
              <a:xfrm flipH="1">
                <a:off x="4032" y="1536"/>
                <a:ext cx="91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0" name="Line 63"/>
              <p:cNvSpPr>
                <a:spLocks noChangeShapeType="1"/>
              </p:cNvSpPr>
              <p:nvPr/>
            </p:nvSpPr>
            <p:spPr bwMode="auto">
              <a:xfrm>
                <a:off x="3182" y="1152"/>
                <a:ext cx="0" cy="185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1" name="Freeform 64"/>
              <p:cNvSpPr>
                <a:spLocks/>
              </p:cNvSpPr>
              <p:nvPr/>
            </p:nvSpPr>
            <p:spPr bwMode="auto">
              <a:xfrm>
                <a:off x="3584" y="745"/>
                <a:ext cx="1" cy="1371"/>
              </a:xfrm>
              <a:custGeom>
                <a:avLst/>
                <a:gdLst/>
                <a:ahLst/>
                <a:cxnLst>
                  <a:cxn ang="0">
                    <a:pos x="0" y="1371"/>
                  </a:cxn>
                  <a:cxn ang="0">
                    <a:pos x="0" y="0"/>
                  </a:cxn>
                </a:cxnLst>
                <a:rect l="0" t="0" r="r" b="b"/>
                <a:pathLst>
                  <a:path w="1" h="1371">
                    <a:moveTo>
                      <a:pt x="0" y="1371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 type="none" w="med" len="med"/>
                <a:tailEnd type="none" w="med" len="med"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2" name="Text Box 65"/>
              <p:cNvSpPr txBox="1">
                <a:spLocks noChangeArrowheads="1"/>
              </p:cNvSpPr>
              <p:nvPr/>
            </p:nvSpPr>
            <p:spPr bwMode="auto">
              <a:xfrm>
                <a:off x="3964" y="1300"/>
                <a:ext cx="576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c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</a:t>
                </a:r>
              </a:p>
            </p:txBody>
          </p:sp>
          <p:sp>
            <p:nvSpPr>
              <p:cNvPr id="63" name="Text Box 66"/>
              <p:cNvSpPr txBox="1">
                <a:spLocks noChangeArrowheads="1"/>
              </p:cNvSpPr>
              <p:nvPr/>
            </p:nvSpPr>
            <p:spPr bwMode="auto">
              <a:xfrm>
                <a:off x="4892" y="1420"/>
                <a:ext cx="453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c</a:t>
                </a:r>
                <a:r>
                  <a:rPr kumimoji="1" lang="en-US" altLang="zh-CN" sz="2400" b="1" i="1">
                    <a:latin typeface="Times New Roman" pitchFamily="18" charset="0"/>
                    <a:sym typeface="Symbol" pitchFamily="18" charset="2"/>
                  </a:rPr>
                  <a:t></a:t>
                </a:r>
                <a:endParaRPr kumimoji="1" lang="en-US" altLang="zh-CN" sz="2400" b="1" i="1">
                  <a:latin typeface="Times New Roman" pitchFamily="18" charset="0"/>
                </a:endParaRPr>
              </a:p>
            </p:txBody>
          </p:sp>
          <p:sp>
            <p:nvSpPr>
              <p:cNvPr id="64" name="Freeform 67"/>
              <p:cNvSpPr>
                <a:spLocks/>
              </p:cNvSpPr>
              <p:nvPr/>
            </p:nvSpPr>
            <p:spPr bwMode="auto">
              <a:xfrm>
                <a:off x="4552" y="748"/>
                <a:ext cx="776" cy="78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92" y="788"/>
                  </a:cxn>
                  <a:cxn ang="0">
                    <a:pos x="776" y="404"/>
                  </a:cxn>
                  <a:cxn ang="0">
                    <a:pos x="0" y="0"/>
                  </a:cxn>
                </a:cxnLst>
                <a:rect l="0" t="0" r="r" b="b"/>
                <a:pathLst>
                  <a:path w="776" h="788">
                    <a:moveTo>
                      <a:pt x="0" y="0"/>
                    </a:moveTo>
                    <a:lnTo>
                      <a:pt x="392" y="788"/>
                    </a:lnTo>
                    <a:lnTo>
                      <a:pt x="776" y="40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CC6600"/>
              </a:solidFill>
              <a:ln w="38100" cmpd="sng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5" name="Freeform 68"/>
              <p:cNvSpPr>
                <a:spLocks/>
              </p:cNvSpPr>
              <p:nvPr/>
            </p:nvSpPr>
            <p:spPr bwMode="auto">
              <a:xfrm>
                <a:off x="3180" y="756"/>
                <a:ext cx="860" cy="780"/>
              </a:xfrm>
              <a:custGeom>
                <a:avLst/>
                <a:gdLst/>
                <a:ahLst/>
                <a:cxnLst>
                  <a:cxn ang="0">
                    <a:pos x="400" y="0"/>
                  </a:cxn>
                  <a:cxn ang="0">
                    <a:pos x="0" y="400"/>
                  </a:cxn>
                  <a:cxn ang="0">
                    <a:pos x="860" y="780"/>
                  </a:cxn>
                  <a:cxn ang="0">
                    <a:pos x="400" y="0"/>
                  </a:cxn>
                </a:cxnLst>
                <a:rect l="0" t="0" r="r" b="b"/>
                <a:pathLst>
                  <a:path w="860" h="780">
                    <a:moveTo>
                      <a:pt x="400" y="0"/>
                    </a:moveTo>
                    <a:lnTo>
                      <a:pt x="0" y="400"/>
                    </a:lnTo>
                    <a:lnTo>
                      <a:pt x="860" y="780"/>
                    </a:lnTo>
                    <a:lnTo>
                      <a:pt x="400" y="0"/>
                    </a:lnTo>
                    <a:close/>
                  </a:path>
                </a:pathLst>
              </a:custGeom>
              <a:solidFill>
                <a:srgbClr val="CC6600"/>
              </a:solidFill>
              <a:ln w="38100" cmpd="sng">
                <a:solidFill>
                  <a:srgbClr val="FFFF00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66" name="Text Box 69"/>
              <p:cNvSpPr txBox="1">
                <a:spLocks noChangeArrowheads="1"/>
              </p:cNvSpPr>
              <p:nvPr/>
            </p:nvSpPr>
            <p:spPr bwMode="auto">
              <a:xfrm>
                <a:off x="3352" y="1928"/>
                <a:ext cx="57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b</a:t>
                </a:r>
              </a:p>
            </p:txBody>
          </p:sp>
          <p:sp>
            <p:nvSpPr>
              <p:cNvPr id="67" name="Text Box 70"/>
              <p:cNvSpPr txBox="1">
                <a:spLocks noChangeArrowheads="1"/>
              </p:cNvSpPr>
              <p:nvPr/>
            </p:nvSpPr>
            <p:spPr bwMode="auto">
              <a:xfrm>
                <a:off x="2960" y="2768"/>
                <a:ext cx="571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68" name="Text Box 71"/>
              <p:cNvSpPr txBox="1">
                <a:spLocks noChangeArrowheads="1"/>
              </p:cNvSpPr>
              <p:nvPr/>
            </p:nvSpPr>
            <p:spPr bwMode="auto">
              <a:xfrm>
                <a:off x="3940" y="2480"/>
                <a:ext cx="350" cy="28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kumimoji="1" lang="en-US" altLang="zh-CN" sz="2400" b="1" i="1">
                    <a:latin typeface="Times New Roman" pitchFamily="18" charset="0"/>
                  </a:rPr>
                  <a:t>c</a:t>
                </a:r>
              </a:p>
            </p:txBody>
          </p:sp>
          <p:sp>
            <p:nvSpPr>
              <p:cNvPr id="69" name="Freeform 72"/>
              <p:cNvSpPr>
                <a:spLocks/>
              </p:cNvSpPr>
              <p:nvPr/>
            </p:nvSpPr>
            <p:spPr bwMode="auto">
              <a:xfrm>
                <a:off x="3584" y="2112"/>
                <a:ext cx="976" cy="1"/>
              </a:xfrm>
              <a:custGeom>
                <a:avLst/>
                <a:gdLst/>
                <a:ahLst/>
                <a:cxnLst>
                  <a:cxn ang="0">
                    <a:pos x="976" y="0"/>
                  </a:cxn>
                  <a:cxn ang="0">
                    <a:pos x="0" y="0"/>
                  </a:cxn>
                </a:cxnLst>
                <a:rect l="0" t="0" r="r" b="b"/>
                <a:pathLst>
                  <a:path w="976" h="1">
                    <a:moveTo>
                      <a:pt x="976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</p:grpSp>
      </p:grpSp>
      <p:grpSp>
        <p:nvGrpSpPr>
          <p:cNvPr id="72" name="Group 73"/>
          <p:cNvGrpSpPr>
            <a:grpSpLocks/>
          </p:cNvGrpSpPr>
          <p:nvPr/>
        </p:nvGrpSpPr>
        <p:grpSpPr bwMode="auto">
          <a:xfrm>
            <a:off x="1066800" y="1295400"/>
            <a:ext cx="2133600" cy="2286000"/>
            <a:chOff x="768" y="816"/>
            <a:chExt cx="1344" cy="1440"/>
          </a:xfrm>
        </p:grpSpPr>
        <p:sp>
          <p:nvSpPr>
            <p:cNvPr id="73" name="Text Box 74"/>
            <p:cNvSpPr txBox="1">
              <a:spLocks noChangeArrowheads="1"/>
            </p:cNvSpPr>
            <p:nvPr/>
          </p:nvSpPr>
          <p:spPr bwMode="auto">
            <a:xfrm>
              <a:off x="1680" y="1968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74" name="Text Box 75"/>
            <p:cNvSpPr txBox="1">
              <a:spLocks noChangeArrowheads="1"/>
            </p:cNvSpPr>
            <p:nvPr/>
          </p:nvSpPr>
          <p:spPr bwMode="auto">
            <a:xfrm>
              <a:off x="768" y="1728"/>
              <a:ext cx="38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75" name="Text Box 76"/>
            <p:cNvSpPr txBox="1">
              <a:spLocks noChangeArrowheads="1"/>
            </p:cNvSpPr>
            <p:nvPr/>
          </p:nvSpPr>
          <p:spPr bwMode="auto">
            <a:xfrm>
              <a:off x="1104" y="816"/>
              <a:ext cx="432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kumimoji="1" lang="en-US" altLang="zh-CN" sz="24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76" name="Freeform 77"/>
            <p:cNvSpPr>
              <a:spLocks/>
            </p:cNvSpPr>
            <p:nvPr/>
          </p:nvSpPr>
          <p:spPr bwMode="auto">
            <a:xfrm>
              <a:off x="992" y="1040"/>
              <a:ext cx="936" cy="984"/>
            </a:xfrm>
            <a:custGeom>
              <a:avLst/>
              <a:gdLst/>
              <a:ahLst/>
              <a:cxnLst>
                <a:cxn ang="0">
                  <a:pos x="0" y="776"/>
                </a:cxn>
                <a:cxn ang="0">
                  <a:pos x="936" y="984"/>
                </a:cxn>
                <a:cxn ang="0">
                  <a:pos x="168" y="0"/>
                </a:cxn>
                <a:cxn ang="0">
                  <a:pos x="0" y="776"/>
                </a:cxn>
              </a:cxnLst>
              <a:rect l="0" t="0" r="r" b="b"/>
              <a:pathLst>
                <a:path w="936" h="984">
                  <a:moveTo>
                    <a:pt x="0" y="776"/>
                  </a:moveTo>
                  <a:lnTo>
                    <a:pt x="936" y="984"/>
                  </a:lnTo>
                  <a:lnTo>
                    <a:pt x="168" y="0"/>
                  </a:lnTo>
                  <a:lnTo>
                    <a:pt x="0" y="776"/>
                  </a:lnTo>
                  <a:close/>
                </a:path>
              </a:pathLst>
            </a:custGeom>
            <a:solidFill>
              <a:srgbClr val="0066CC">
                <a:alpha val="50000"/>
              </a:srgbClr>
            </a:solidFill>
            <a:ln w="38100" cmpd="sng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b="1"/>
            </a:p>
          </p:txBody>
        </p:sp>
      </p:grpSp>
      <p:sp>
        <p:nvSpPr>
          <p:cNvPr id="77" name="Rectangle 78"/>
          <p:cNvSpPr>
            <a:spLocks noChangeArrowheads="1"/>
          </p:cNvSpPr>
          <p:nvPr/>
        </p:nvSpPr>
        <p:spPr bwMode="auto">
          <a:xfrm>
            <a:off x="723900" y="5134694"/>
            <a:ext cx="7623175" cy="139065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投影特性</a:t>
            </a: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         </a:t>
            </a:r>
            <a:r>
              <a:rPr kumimoji="1" lang="en-US" altLang="zh-CN" sz="2400" b="1">
                <a:latin typeface="Times New Roman" pitchFamily="18" charset="0"/>
                <a:ea typeface="楷体_GB2312" pitchFamily="49" charset="-122"/>
              </a:rPr>
              <a:t>1.  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abc </a:t>
            </a:r>
            <a:r>
              <a:rPr kumimoji="1" lang="zh-CN" altLang="en-US" sz="2400" b="1" i="1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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 </a:t>
            </a:r>
            <a:r>
              <a:rPr kumimoji="1" lang="zh-CN" altLang="en-US" sz="2400" b="1" i="1">
                <a:latin typeface="Times New Roman" pitchFamily="18" charset="0"/>
                <a:ea typeface="楷体_GB2312" pitchFamily="49" charset="-122"/>
              </a:rPr>
              <a:t>、 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a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b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</a:rPr>
              <a:t>c</a:t>
            </a:r>
            <a:r>
              <a:rPr kumimoji="1" lang="en-US" altLang="zh-CN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 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均为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 </a:t>
            </a:r>
            <a:r>
              <a:rPr kumimoji="1" lang="en-US" altLang="zh-CN" sz="2400" b="1">
                <a:latin typeface="Times New Roman" pitchFamily="18" charset="0"/>
                <a:ea typeface="楷体_GB2312" pitchFamily="49" charset="-122"/>
              </a:rPr>
              <a:t>ABC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的类似形</a:t>
            </a:r>
          </a:p>
          <a:p>
            <a:pPr marL="342900" indent="-342900">
              <a:spcBef>
                <a:spcPct val="20000"/>
              </a:spcBef>
            </a:pP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         </a:t>
            </a:r>
            <a:r>
              <a:rPr kumimoji="1" lang="en-US" altLang="zh-CN" sz="2400" b="1">
                <a:latin typeface="Times New Roman" pitchFamily="18" charset="0"/>
                <a:ea typeface="楷体_GB2312" pitchFamily="49" charset="-122"/>
              </a:rPr>
              <a:t>2. 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</a:rPr>
              <a:t>不反映</a:t>
            </a:r>
            <a:r>
              <a:rPr kumimoji="1" lang="zh-CN" altLang="en-US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</a:t>
            </a:r>
            <a:r>
              <a:rPr kumimoji="1" lang="zh-CN" altLang="en-US" sz="2400" b="1" i="1">
                <a:latin typeface="Times New Roman" pitchFamily="18" charset="0"/>
                <a:ea typeface="楷体_GB2312" pitchFamily="49" charset="-122"/>
                <a:sym typeface="Math1" pitchFamily="2" charset="2"/>
              </a:rPr>
              <a:t>、</a:t>
            </a:r>
            <a:r>
              <a:rPr kumimoji="1" lang="zh-CN" altLang="en-US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</a:t>
            </a:r>
            <a:r>
              <a:rPr kumimoji="1" lang="zh-CN" altLang="en-US" sz="2400" b="1" i="1">
                <a:latin typeface="Times New Roman" pitchFamily="18" charset="0"/>
                <a:ea typeface="楷体_GB2312" pitchFamily="49" charset="-122"/>
                <a:sym typeface="Math1" pitchFamily="2" charset="2"/>
              </a:rPr>
              <a:t>、</a:t>
            </a:r>
            <a:r>
              <a:rPr kumimoji="1" lang="zh-CN" altLang="en-US" sz="2400" b="1" i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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  <a:sym typeface="Symbol" pitchFamily="18" charset="2"/>
              </a:rPr>
              <a:t>  </a:t>
            </a:r>
            <a:r>
              <a:rPr kumimoji="1" lang="zh-CN" altLang="en-US" sz="2400" b="1">
                <a:latin typeface="Times New Roman" pitchFamily="18" charset="0"/>
                <a:ea typeface="楷体_GB2312" pitchFamily="49" charset="-122"/>
                <a:sym typeface="Math1" pitchFamily="2" charset="2"/>
              </a:rPr>
              <a:t>的真实角度</a:t>
            </a:r>
            <a:r>
              <a:rPr kumimoji="1" lang="zh-CN" altLang="en-US" sz="2800" b="1">
                <a:latin typeface="Times New Roman" pitchFamily="18" charset="0"/>
                <a:ea typeface="楷体_GB2312" pitchFamily="49" charset="-122"/>
                <a:sym typeface="Math1" pitchFamily="2" charset="2"/>
              </a:rPr>
              <a:t>               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9"/>
          <p:cNvSpPr>
            <a:spLocks noChangeArrowheads="1"/>
          </p:cNvSpPr>
          <p:nvPr/>
        </p:nvSpPr>
        <p:spPr bwMode="auto">
          <a:xfrm>
            <a:off x="2483768" y="476672"/>
            <a:ext cx="4178300" cy="406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kumimoji="1" lang="en-US" altLang="zh-CN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kumimoji="1" lang="zh-CN" altLang="en-US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平行投影法</a:t>
            </a:r>
            <a:r>
              <a:rPr kumimoji="1" lang="en-US" altLang="zh-CN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----</a:t>
            </a:r>
            <a:r>
              <a:rPr kumimoji="1" lang="zh-CN" altLang="en-US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斜投影</a:t>
            </a:r>
          </a:p>
        </p:txBody>
      </p:sp>
      <p:sp>
        <p:nvSpPr>
          <p:cNvPr id="3" name="Freeform 33"/>
          <p:cNvSpPr>
            <a:spLocks/>
          </p:cNvSpPr>
          <p:nvPr/>
        </p:nvSpPr>
        <p:spPr bwMode="auto">
          <a:xfrm>
            <a:off x="1051273" y="4218782"/>
            <a:ext cx="6772275" cy="2274887"/>
          </a:xfrm>
          <a:custGeom>
            <a:avLst/>
            <a:gdLst/>
            <a:ahLst/>
            <a:cxnLst>
              <a:cxn ang="0">
                <a:pos x="0" y="95"/>
              </a:cxn>
              <a:cxn ang="0">
                <a:pos x="7325" y="7325"/>
              </a:cxn>
              <a:cxn ang="0">
                <a:pos x="21787" y="7278"/>
              </a:cxn>
              <a:cxn ang="0">
                <a:pos x="14462" y="0"/>
              </a:cxn>
              <a:cxn ang="0">
                <a:pos x="0" y="95"/>
              </a:cxn>
              <a:cxn ang="0">
                <a:pos x="1" y="95"/>
              </a:cxn>
            </a:cxnLst>
            <a:rect l="0" t="0" r="r" b="b"/>
            <a:pathLst>
              <a:path w="21787" h="7325">
                <a:moveTo>
                  <a:pt x="0" y="95"/>
                </a:moveTo>
                <a:lnTo>
                  <a:pt x="7325" y="7325"/>
                </a:lnTo>
                <a:lnTo>
                  <a:pt x="21787" y="7278"/>
                </a:lnTo>
                <a:lnTo>
                  <a:pt x="14462" y="0"/>
                </a:lnTo>
                <a:lnTo>
                  <a:pt x="0" y="95"/>
                </a:lnTo>
                <a:lnTo>
                  <a:pt x="1" y="95"/>
                </a:lnTo>
              </a:path>
            </a:pathLst>
          </a:custGeom>
          <a:solidFill>
            <a:schemeClr val="accent1"/>
          </a:solidFill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34"/>
          <p:cNvGrpSpPr>
            <a:grpSpLocks/>
          </p:cNvGrpSpPr>
          <p:nvPr/>
        </p:nvGrpSpPr>
        <p:grpSpPr bwMode="auto">
          <a:xfrm>
            <a:off x="2411760" y="4912519"/>
            <a:ext cx="2439988" cy="904875"/>
            <a:chOff x="2381" y="2557"/>
            <a:chExt cx="981" cy="364"/>
          </a:xfrm>
        </p:grpSpPr>
        <p:sp>
          <p:nvSpPr>
            <p:cNvPr id="5" name="Freeform 35"/>
            <p:cNvSpPr>
              <a:spLocks/>
            </p:cNvSpPr>
            <p:nvPr/>
          </p:nvSpPr>
          <p:spPr bwMode="auto">
            <a:xfrm>
              <a:off x="2381" y="2557"/>
              <a:ext cx="374" cy="3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96" y="2902"/>
                </a:cxn>
                <a:cxn ang="0">
                  <a:pos x="2997" y="2902"/>
                </a:cxn>
              </a:cxnLst>
              <a:rect l="0" t="0" r="r" b="b"/>
              <a:pathLst>
                <a:path w="2997" h="2902">
                  <a:moveTo>
                    <a:pt x="0" y="0"/>
                  </a:moveTo>
                  <a:lnTo>
                    <a:pt x="2996" y="2902"/>
                  </a:lnTo>
                  <a:lnTo>
                    <a:pt x="2997" y="2902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36"/>
            <p:cNvSpPr>
              <a:spLocks/>
            </p:cNvSpPr>
            <p:nvPr/>
          </p:nvSpPr>
          <p:spPr bwMode="auto">
            <a:xfrm>
              <a:off x="2755" y="2920"/>
              <a:ext cx="607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53" y="0"/>
                </a:cxn>
                <a:cxn ang="0">
                  <a:pos x="4854" y="0"/>
                </a:cxn>
              </a:cxnLst>
              <a:rect l="0" t="0" r="r" b="b"/>
              <a:pathLst>
                <a:path w="4854">
                  <a:moveTo>
                    <a:pt x="0" y="0"/>
                  </a:moveTo>
                  <a:lnTo>
                    <a:pt x="4853" y="0"/>
                  </a:lnTo>
                  <a:lnTo>
                    <a:pt x="4854" y="0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37"/>
            <p:cNvSpPr>
              <a:spLocks/>
            </p:cNvSpPr>
            <p:nvPr/>
          </p:nvSpPr>
          <p:spPr bwMode="auto">
            <a:xfrm>
              <a:off x="2381" y="2557"/>
              <a:ext cx="981" cy="363"/>
            </a:xfrm>
            <a:custGeom>
              <a:avLst/>
              <a:gdLst/>
              <a:ahLst/>
              <a:cxnLst>
                <a:cxn ang="0">
                  <a:pos x="7849" y="2902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7849" h="2902">
                  <a:moveTo>
                    <a:pt x="7849" y="290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38"/>
            <p:cNvSpPr>
              <a:spLocks/>
            </p:cNvSpPr>
            <p:nvPr/>
          </p:nvSpPr>
          <p:spPr bwMode="auto">
            <a:xfrm>
              <a:off x="2595" y="2687"/>
              <a:ext cx="458" cy="170"/>
            </a:xfrm>
            <a:custGeom>
              <a:avLst/>
              <a:gdLst/>
              <a:ahLst/>
              <a:cxnLst>
                <a:cxn ang="0">
                  <a:pos x="3668" y="1355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3668" h="1355">
                  <a:moveTo>
                    <a:pt x="3668" y="135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39"/>
            <p:cNvSpPr>
              <a:spLocks/>
            </p:cNvSpPr>
            <p:nvPr/>
          </p:nvSpPr>
          <p:spPr bwMode="auto">
            <a:xfrm>
              <a:off x="2595" y="2687"/>
              <a:ext cx="175" cy="17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00" y="1355"/>
                </a:cxn>
                <a:cxn ang="0">
                  <a:pos x="1401" y="1355"/>
                </a:cxn>
              </a:cxnLst>
              <a:rect l="0" t="0" r="r" b="b"/>
              <a:pathLst>
                <a:path w="1401" h="1355">
                  <a:moveTo>
                    <a:pt x="0" y="0"/>
                  </a:moveTo>
                  <a:lnTo>
                    <a:pt x="1400" y="1355"/>
                  </a:lnTo>
                  <a:lnTo>
                    <a:pt x="1401" y="1355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40"/>
            <p:cNvSpPr>
              <a:spLocks/>
            </p:cNvSpPr>
            <p:nvPr/>
          </p:nvSpPr>
          <p:spPr bwMode="auto">
            <a:xfrm>
              <a:off x="2770" y="2857"/>
              <a:ext cx="28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68" y="0"/>
                </a:cxn>
                <a:cxn ang="0">
                  <a:pos x="2269" y="0"/>
                </a:cxn>
              </a:cxnLst>
              <a:rect l="0" t="0" r="r" b="b"/>
              <a:pathLst>
                <a:path w="2269">
                  <a:moveTo>
                    <a:pt x="0" y="0"/>
                  </a:moveTo>
                  <a:lnTo>
                    <a:pt x="2268" y="0"/>
                  </a:lnTo>
                  <a:lnTo>
                    <a:pt x="2269" y="0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41"/>
          <p:cNvGrpSpPr>
            <a:grpSpLocks/>
          </p:cNvGrpSpPr>
          <p:nvPr/>
        </p:nvGrpSpPr>
        <p:grpSpPr bwMode="auto">
          <a:xfrm>
            <a:off x="2891185" y="2823369"/>
            <a:ext cx="2439988" cy="904875"/>
            <a:chOff x="2574" y="1717"/>
            <a:chExt cx="981" cy="364"/>
          </a:xfrm>
        </p:grpSpPr>
        <p:sp>
          <p:nvSpPr>
            <p:cNvPr id="12" name="Freeform 42"/>
            <p:cNvSpPr>
              <a:spLocks/>
            </p:cNvSpPr>
            <p:nvPr/>
          </p:nvSpPr>
          <p:spPr bwMode="auto">
            <a:xfrm>
              <a:off x="2574" y="1717"/>
              <a:ext cx="981" cy="363"/>
            </a:xfrm>
            <a:custGeom>
              <a:avLst/>
              <a:gdLst/>
              <a:ahLst/>
              <a:cxnLst>
                <a:cxn ang="0">
                  <a:pos x="7849" y="2902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7849" h="2902">
                  <a:moveTo>
                    <a:pt x="7849" y="2902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43"/>
            <p:cNvSpPr>
              <a:spLocks/>
            </p:cNvSpPr>
            <p:nvPr/>
          </p:nvSpPr>
          <p:spPr bwMode="auto">
            <a:xfrm>
              <a:off x="2949" y="2080"/>
              <a:ext cx="606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52" y="0"/>
                </a:cxn>
                <a:cxn ang="0">
                  <a:pos x="4853" y="0"/>
                </a:cxn>
              </a:cxnLst>
              <a:rect l="0" t="0" r="r" b="b"/>
              <a:pathLst>
                <a:path w="4853">
                  <a:moveTo>
                    <a:pt x="0" y="0"/>
                  </a:moveTo>
                  <a:lnTo>
                    <a:pt x="4852" y="0"/>
                  </a:lnTo>
                  <a:lnTo>
                    <a:pt x="4853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44"/>
            <p:cNvSpPr>
              <a:spLocks/>
            </p:cNvSpPr>
            <p:nvPr/>
          </p:nvSpPr>
          <p:spPr bwMode="auto">
            <a:xfrm>
              <a:off x="2574" y="1717"/>
              <a:ext cx="375" cy="36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97" y="2902"/>
                </a:cxn>
                <a:cxn ang="0">
                  <a:pos x="2998" y="2902"/>
                </a:cxn>
              </a:cxnLst>
              <a:rect l="0" t="0" r="r" b="b"/>
              <a:pathLst>
                <a:path w="2998" h="2902">
                  <a:moveTo>
                    <a:pt x="0" y="0"/>
                  </a:moveTo>
                  <a:lnTo>
                    <a:pt x="2997" y="2902"/>
                  </a:lnTo>
                  <a:lnTo>
                    <a:pt x="2998" y="2902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45"/>
            <p:cNvSpPr>
              <a:spLocks/>
            </p:cNvSpPr>
            <p:nvPr/>
          </p:nvSpPr>
          <p:spPr bwMode="auto">
            <a:xfrm>
              <a:off x="2963" y="2017"/>
              <a:ext cx="284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267" y="0"/>
                </a:cxn>
                <a:cxn ang="0">
                  <a:pos x="2268" y="0"/>
                </a:cxn>
              </a:cxnLst>
              <a:rect l="0" t="0" r="r" b="b"/>
              <a:pathLst>
                <a:path w="2268">
                  <a:moveTo>
                    <a:pt x="0" y="0"/>
                  </a:moveTo>
                  <a:lnTo>
                    <a:pt x="2267" y="0"/>
                  </a:lnTo>
                  <a:lnTo>
                    <a:pt x="2268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46"/>
            <p:cNvSpPr>
              <a:spLocks/>
            </p:cNvSpPr>
            <p:nvPr/>
          </p:nvSpPr>
          <p:spPr bwMode="auto">
            <a:xfrm>
              <a:off x="2788" y="1848"/>
              <a:ext cx="459" cy="169"/>
            </a:xfrm>
            <a:custGeom>
              <a:avLst/>
              <a:gdLst/>
              <a:ahLst/>
              <a:cxnLst>
                <a:cxn ang="0">
                  <a:pos x="3668" y="1355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3668" h="1355">
                  <a:moveTo>
                    <a:pt x="3668" y="1355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47"/>
            <p:cNvSpPr>
              <a:spLocks/>
            </p:cNvSpPr>
            <p:nvPr/>
          </p:nvSpPr>
          <p:spPr bwMode="auto">
            <a:xfrm>
              <a:off x="2788" y="1848"/>
              <a:ext cx="175" cy="16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401" y="1355"/>
                </a:cxn>
                <a:cxn ang="0">
                  <a:pos x="1402" y="1355"/>
                </a:cxn>
              </a:cxnLst>
              <a:rect l="0" t="0" r="r" b="b"/>
              <a:pathLst>
                <a:path w="1402" h="1355">
                  <a:moveTo>
                    <a:pt x="0" y="0"/>
                  </a:moveTo>
                  <a:lnTo>
                    <a:pt x="1401" y="1355"/>
                  </a:lnTo>
                  <a:lnTo>
                    <a:pt x="1402" y="1355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8" name="Group 48"/>
          <p:cNvGrpSpPr>
            <a:grpSpLocks/>
          </p:cNvGrpSpPr>
          <p:nvPr/>
        </p:nvGrpSpPr>
        <p:grpSpPr bwMode="auto">
          <a:xfrm>
            <a:off x="2411760" y="1124744"/>
            <a:ext cx="4406900" cy="4719638"/>
            <a:chOff x="1241" y="480"/>
            <a:chExt cx="2776" cy="2973"/>
          </a:xfrm>
        </p:grpSpPr>
        <p:grpSp>
          <p:nvGrpSpPr>
            <p:cNvPr id="19" name="Group 49"/>
            <p:cNvGrpSpPr>
              <a:grpSpLocks/>
            </p:cNvGrpSpPr>
            <p:nvPr/>
          </p:nvGrpSpPr>
          <p:grpSpPr bwMode="auto">
            <a:xfrm>
              <a:off x="1239" y="480"/>
              <a:ext cx="2089" cy="2954"/>
              <a:chOff x="1239" y="480"/>
              <a:chExt cx="2089" cy="2954"/>
            </a:xfrm>
          </p:grpSpPr>
          <p:sp>
            <p:nvSpPr>
              <p:cNvPr id="24" name="Freeform 50"/>
              <p:cNvSpPr>
                <a:spLocks/>
              </p:cNvSpPr>
              <p:nvPr/>
            </p:nvSpPr>
            <p:spPr bwMode="auto">
              <a:xfrm>
                <a:off x="2778" y="1049"/>
                <a:ext cx="550" cy="2385"/>
              </a:xfrm>
              <a:custGeom>
                <a:avLst/>
                <a:gdLst/>
                <a:ahLst/>
                <a:cxnLst>
                  <a:cxn ang="0">
                    <a:pos x="2807" y="0"/>
                  </a:cxn>
                  <a:cxn ang="0">
                    <a:pos x="0" y="12182"/>
                  </a:cxn>
                  <a:cxn ang="0">
                    <a:pos x="1" y="12182"/>
                  </a:cxn>
                </a:cxnLst>
                <a:rect l="0" t="0" r="r" b="b"/>
                <a:pathLst>
                  <a:path w="2807" h="12182">
                    <a:moveTo>
                      <a:pt x="2807" y="0"/>
                    </a:moveTo>
                    <a:lnTo>
                      <a:pt x="0" y="12182"/>
                    </a:lnTo>
                    <a:lnTo>
                      <a:pt x="1" y="12182"/>
                    </a:lnTo>
                  </a:path>
                </a:pathLst>
              </a:custGeom>
              <a:noFill/>
              <a:ln w="0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grpSp>
            <p:nvGrpSpPr>
              <p:cNvPr id="25" name="Group 51"/>
              <p:cNvGrpSpPr>
                <a:grpSpLocks/>
              </p:cNvGrpSpPr>
              <p:nvPr/>
            </p:nvGrpSpPr>
            <p:grpSpPr bwMode="auto">
              <a:xfrm>
                <a:off x="1239" y="480"/>
                <a:ext cx="1602" cy="2953"/>
                <a:chOff x="2381" y="1034"/>
                <a:chExt cx="1023" cy="1886"/>
              </a:xfrm>
            </p:grpSpPr>
            <p:sp>
              <p:nvSpPr>
                <p:cNvPr id="26" name="Freeform 52"/>
                <p:cNvSpPr>
                  <a:spLocks/>
                </p:cNvSpPr>
                <p:nvPr/>
              </p:nvSpPr>
              <p:spPr bwMode="auto">
                <a:xfrm>
                  <a:off x="2381" y="1034"/>
                  <a:ext cx="350" cy="1523"/>
                </a:xfrm>
                <a:custGeom>
                  <a:avLst/>
                  <a:gdLst/>
                  <a:ahLst/>
                  <a:cxnLst>
                    <a:cxn ang="0">
                      <a:pos x="2806" y="0"/>
                    </a:cxn>
                    <a:cxn ang="0">
                      <a:pos x="0" y="12182"/>
                    </a:cxn>
                    <a:cxn ang="0">
                      <a:pos x="1" y="12182"/>
                    </a:cxn>
                  </a:cxnLst>
                  <a:rect l="0" t="0" r="r" b="b"/>
                  <a:pathLst>
                    <a:path w="2806" h="12182">
                      <a:moveTo>
                        <a:pt x="2806" y="0"/>
                      </a:moveTo>
                      <a:lnTo>
                        <a:pt x="0" y="12182"/>
                      </a:lnTo>
                      <a:lnTo>
                        <a:pt x="1" y="12182"/>
                      </a:lnTo>
                    </a:path>
                  </a:pathLst>
                </a:custGeom>
                <a:noFill/>
                <a:ln w="0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7" name="Freeform 53"/>
                <p:cNvSpPr>
                  <a:spLocks/>
                </p:cNvSpPr>
                <p:nvPr/>
              </p:nvSpPr>
              <p:spPr bwMode="auto">
                <a:xfrm>
                  <a:off x="2755" y="1397"/>
                  <a:ext cx="351" cy="1523"/>
                </a:xfrm>
                <a:custGeom>
                  <a:avLst/>
                  <a:gdLst/>
                  <a:ahLst/>
                  <a:cxnLst>
                    <a:cxn ang="0">
                      <a:pos x="2807" y="0"/>
                    </a:cxn>
                    <a:cxn ang="0">
                      <a:pos x="0" y="12182"/>
                    </a:cxn>
                    <a:cxn ang="0">
                      <a:pos x="1" y="12182"/>
                    </a:cxn>
                  </a:cxnLst>
                  <a:rect l="0" t="0" r="r" b="b"/>
                  <a:pathLst>
                    <a:path w="2807" h="12182">
                      <a:moveTo>
                        <a:pt x="2807" y="0"/>
                      </a:moveTo>
                      <a:lnTo>
                        <a:pt x="0" y="12182"/>
                      </a:lnTo>
                      <a:lnTo>
                        <a:pt x="1" y="12182"/>
                      </a:lnTo>
                    </a:path>
                  </a:pathLst>
                </a:custGeom>
                <a:noFill/>
                <a:ln w="0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8" name="Freeform 54"/>
                <p:cNvSpPr>
                  <a:spLocks/>
                </p:cNvSpPr>
                <p:nvPr/>
              </p:nvSpPr>
              <p:spPr bwMode="auto">
                <a:xfrm>
                  <a:off x="2595" y="1165"/>
                  <a:ext cx="350" cy="1522"/>
                </a:xfrm>
                <a:custGeom>
                  <a:avLst/>
                  <a:gdLst/>
                  <a:ahLst/>
                  <a:cxnLst>
                    <a:cxn ang="0">
                      <a:pos x="2807" y="0"/>
                    </a:cxn>
                    <a:cxn ang="0">
                      <a:pos x="0" y="12183"/>
                    </a:cxn>
                    <a:cxn ang="0">
                      <a:pos x="1" y="12183"/>
                    </a:cxn>
                  </a:cxnLst>
                  <a:rect l="0" t="0" r="r" b="b"/>
                  <a:pathLst>
                    <a:path w="2807" h="12183">
                      <a:moveTo>
                        <a:pt x="2807" y="0"/>
                      </a:moveTo>
                      <a:lnTo>
                        <a:pt x="0" y="12183"/>
                      </a:lnTo>
                      <a:lnTo>
                        <a:pt x="1" y="12183"/>
                      </a:lnTo>
                    </a:path>
                  </a:pathLst>
                </a:custGeom>
                <a:noFill/>
                <a:ln w="0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29" name="Freeform 55"/>
                <p:cNvSpPr>
                  <a:spLocks/>
                </p:cNvSpPr>
                <p:nvPr/>
              </p:nvSpPr>
              <p:spPr bwMode="auto">
                <a:xfrm>
                  <a:off x="3053" y="1334"/>
                  <a:ext cx="351" cy="1523"/>
                </a:xfrm>
                <a:custGeom>
                  <a:avLst/>
                  <a:gdLst/>
                  <a:ahLst/>
                  <a:cxnLst>
                    <a:cxn ang="0">
                      <a:pos x="2807" y="0"/>
                    </a:cxn>
                    <a:cxn ang="0">
                      <a:pos x="0" y="12182"/>
                    </a:cxn>
                    <a:cxn ang="0">
                      <a:pos x="1" y="12182"/>
                    </a:cxn>
                  </a:cxnLst>
                  <a:rect l="0" t="0" r="r" b="b"/>
                  <a:pathLst>
                    <a:path w="2807" h="12182">
                      <a:moveTo>
                        <a:pt x="2807" y="0"/>
                      </a:moveTo>
                      <a:lnTo>
                        <a:pt x="0" y="12182"/>
                      </a:lnTo>
                      <a:lnTo>
                        <a:pt x="1" y="12182"/>
                      </a:lnTo>
                    </a:path>
                  </a:pathLst>
                </a:custGeom>
                <a:noFill/>
                <a:ln w="0">
                  <a:solidFill>
                    <a:schemeClr val="tx1"/>
                  </a:solidFill>
                  <a:prstDash val="solid"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</p:grpSp>
        <p:grpSp>
          <p:nvGrpSpPr>
            <p:cNvPr id="20" name="Group 56"/>
            <p:cNvGrpSpPr>
              <a:grpSpLocks/>
            </p:cNvGrpSpPr>
            <p:nvPr/>
          </p:nvGrpSpPr>
          <p:grpSpPr bwMode="auto">
            <a:xfrm>
              <a:off x="3401" y="1066"/>
              <a:ext cx="616" cy="2387"/>
              <a:chOff x="3760" y="1408"/>
              <a:chExt cx="393" cy="1524"/>
            </a:xfrm>
          </p:grpSpPr>
          <p:sp>
            <p:nvSpPr>
              <p:cNvPr id="21" name="Freeform 57"/>
              <p:cNvSpPr>
                <a:spLocks/>
              </p:cNvSpPr>
              <p:nvPr/>
            </p:nvSpPr>
            <p:spPr bwMode="auto">
              <a:xfrm>
                <a:off x="3760" y="1408"/>
                <a:ext cx="351" cy="1523"/>
              </a:xfrm>
              <a:custGeom>
                <a:avLst/>
                <a:gdLst/>
                <a:ahLst/>
                <a:cxnLst>
                  <a:cxn ang="0">
                    <a:pos x="2807" y="0"/>
                  </a:cxn>
                  <a:cxn ang="0">
                    <a:pos x="0" y="12183"/>
                  </a:cxn>
                  <a:cxn ang="0">
                    <a:pos x="1" y="12183"/>
                  </a:cxn>
                </a:cxnLst>
                <a:rect l="0" t="0" r="r" b="b"/>
                <a:pathLst>
                  <a:path w="2807" h="12183">
                    <a:moveTo>
                      <a:pt x="2807" y="0"/>
                    </a:moveTo>
                    <a:lnTo>
                      <a:pt x="0" y="12183"/>
                    </a:lnTo>
                    <a:lnTo>
                      <a:pt x="1" y="12183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58"/>
              <p:cNvSpPr>
                <a:spLocks/>
              </p:cNvSpPr>
              <p:nvPr/>
            </p:nvSpPr>
            <p:spPr bwMode="auto">
              <a:xfrm>
                <a:off x="3760" y="2931"/>
                <a:ext cx="393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140" y="0"/>
                  </a:cxn>
                  <a:cxn ang="0">
                    <a:pos x="3141" y="0"/>
                  </a:cxn>
                </a:cxnLst>
                <a:rect l="0" t="0" r="r" b="b"/>
                <a:pathLst>
                  <a:path w="3141">
                    <a:moveTo>
                      <a:pt x="0" y="0"/>
                    </a:moveTo>
                    <a:lnTo>
                      <a:pt x="3140" y="0"/>
                    </a:lnTo>
                    <a:lnTo>
                      <a:pt x="3141" y="0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59"/>
              <p:cNvSpPr>
                <a:spLocks/>
              </p:cNvSpPr>
              <p:nvPr/>
            </p:nvSpPr>
            <p:spPr bwMode="auto">
              <a:xfrm>
                <a:off x="3805" y="2737"/>
                <a:ext cx="154" cy="194"/>
              </a:xfrm>
              <a:custGeom>
                <a:avLst/>
                <a:gdLst/>
                <a:ahLst/>
                <a:cxnLst>
                  <a:cxn ang="0">
                    <a:pos x="1236" y="1554"/>
                  </a:cxn>
                  <a:cxn ang="0">
                    <a:pos x="1147" y="1028"/>
                  </a:cxn>
                  <a:cxn ang="0">
                    <a:pos x="889" y="561"/>
                  </a:cxn>
                  <a:cxn ang="0">
                    <a:pos x="493" y="205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236" h="1554">
                    <a:moveTo>
                      <a:pt x="1236" y="1554"/>
                    </a:moveTo>
                    <a:lnTo>
                      <a:pt x="1147" y="1028"/>
                    </a:lnTo>
                    <a:lnTo>
                      <a:pt x="889" y="561"/>
                    </a:lnTo>
                    <a:lnTo>
                      <a:pt x="493" y="205"/>
                    </a:ln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28575" cmpd="sng">
                <a:solidFill>
                  <a:schemeClr val="tx1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sp>
        <p:nvSpPr>
          <p:cNvPr id="30" name="Text Box 61"/>
          <p:cNvSpPr txBox="1">
            <a:spLocks noChangeArrowheads="1"/>
          </p:cNvSpPr>
          <p:nvPr/>
        </p:nvSpPr>
        <p:spPr bwMode="auto">
          <a:xfrm>
            <a:off x="6526560" y="5995194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2"/>
          <p:cNvSpPr txBox="1">
            <a:spLocks noChangeArrowheads="1"/>
          </p:cNvSpPr>
          <p:nvPr/>
        </p:nvSpPr>
        <p:spPr bwMode="auto">
          <a:xfrm>
            <a:off x="323528" y="332656"/>
            <a:ext cx="3505200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990000"/>
                </a:solidFill>
                <a:latin typeface="Times New Roman" pitchFamily="18" charset="0"/>
              </a:rPr>
              <a:t>例</a:t>
            </a:r>
            <a:r>
              <a:rPr lang="en-US" altLang="zh-CN" sz="2800" b="1" dirty="0">
                <a:solidFill>
                  <a:srgbClr val="990000"/>
                </a:solidFill>
                <a:latin typeface="Times New Roman" pitchFamily="18" charset="0"/>
              </a:rPr>
              <a:t>1  </a:t>
            </a:r>
            <a:r>
              <a:rPr lang="zh-CN" altLang="en-US" sz="2800" b="1" dirty="0">
                <a:solidFill>
                  <a:srgbClr val="990000"/>
                </a:solidFill>
                <a:latin typeface="Times New Roman" pitchFamily="18" charset="0"/>
              </a:rPr>
              <a:t>过点</a:t>
            </a:r>
            <a:r>
              <a:rPr lang="en-US" altLang="zh-CN" sz="2800" b="1" dirty="0">
                <a:solidFill>
                  <a:srgbClr val="990000"/>
                </a:solidFill>
                <a:latin typeface="Times New Roman" pitchFamily="18" charset="0"/>
              </a:rPr>
              <a:t>A</a:t>
            </a:r>
            <a:r>
              <a:rPr lang="zh-CN" altLang="en-US" sz="2800" b="1" dirty="0">
                <a:solidFill>
                  <a:srgbClr val="990000"/>
                </a:solidFill>
                <a:latin typeface="Times New Roman" pitchFamily="18" charset="0"/>
              </a:rPr>
              <a:t>作铅垂面</a:t>
            </a:r>
            <a:r>
              <a:rPr lang="zh-CN" altLang="en-US" sz="2800" b="1" dirty="0" smtClean="0">
                <a:solidFill>
                  <a:srgbClr val="990000"/>
                </a:solidFill>
                <a:latin typeface="Times New Roman" pitchFamily="18" charset="0"/>
              </a:rPr>
              <a:t>，  </a:t>
            </a:r>
            <a:endParaRPr lang="en-US" altLang="zh-CN" sz="2800" b="1" dirty="0" smtClean="0">
              <a:solidFill>
                <a:srgbClr val="990000"/>
              </a:solidFill>
              <a:latin typeface="Times New Roman" pitchFamily="18" charset="0"/>
            </a:endParaRPr>
          </a:p>
          <a:p>
            <a:pPr>
              <a:spcBef>
                <a:spcPct val="50000"/>
              </a:spcBef>
            </a:pPr>
            <a:r>
              <a:rPr lang="en-US" altLang="zh-CN" sz="2800" b="1" dirty="0" smtClean="0">
                <a:solidFill>
                  <a:srgbClr val="990000"/>
                </a:solidFill>
                <a:latin typeface="Times New Roman" pitchFamily="18" charset="0"/>
              </a:rPr>
              <a:t>        </a:t>
            </a:r>
            <a:r>
              <a:rPr lang="zh-CN" altLang="en-US" sz="2800" b="1" dirty="0" smtClean="0">
                <a:solidFill>
                  <a:srgbClr val="990000"/>
                </a:solidFill>
                <a:latin typeface="Times New Roman" pitchFamily="18" charset="0"/>
              </a:rPr>
              <a:t>使</a:t>
            </a:r>
            <a:r>
              <a:rPr lang="zh-CN" altLang="en-US" sz="2800" b="1" dirty="0">
                <a:solidFill>
                  <a:srgbClr val="990000"/>
                </a:solidFill>
                <a:latin typeface="Times New Roman" pitchFamily="18" charset="0"/>
                <a:sym typeface="Symbol" pitchFamily="18" charset="2"/>
              </a:rPr>
              <a:t></a:t>
            </a:r>
            <a:r>
              <a:rPr lang="en-US" altLang="zh-CN" sz="2800" b="1" dirty="0">
                <a:solidFill>
                  <a:srgbClr val="990000"/>
                </a:solidFill>
                <a:latin typeface="Times New Roman" pitchFamily="18" charset="0"/>
                <a:sym typeface="Symbol" pitchFamily="18" charset="2"/>
              </a:rPr>
              <a:t>=30</a:t>
            </a:r>
            <a:r>
              <a:rPr lang="en-US" altLang="zh-CN" sz="2800" b="1" dirty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  <a:sym typeface="Symbol" pitchFamily="18" charset="2"/>
              </a:rPr>
              <a:t>º</a:t>
            </a:r>
            <a:r>
              <a:rPr lang="zh-CN" altLang="en-US" sz="2800" b="1" dirty="0">
                <a:solidFill>
                  <a:srgbClr val="990000"/>
                </a:solidFill>
                <a:latin typeface="Times New Roman" pitchFamily="18" charset="0"/>
                <a:sym typeface="Symbol" pitchFamily="18" charset="2"/>
              </a:rPr>
              <a:t>。</a:t>
            </a:r>
            <a:endParaRPr lang="zh-CN" altLang="en-US" sz="2800" b="1" dirty="0">
              <a:solidFill>
                <a:srgbClr val="990000"/>
              </a:solidFill>
              <a:latin typeface="Times New Roman" pitchFamily="18" charset="0"/>
            </a:endParaRPr>
          </a:p>
        </p:txBody>
      </p:sp>
      <p:grpSp>
        <p:nvGrpSpPr>
          <p:cNvPr id="3" name="Group 3"/>
          <p:cNvGrpSpPr>
            <a:grpSpLocks/>
          </p:cNvGrpSpPr>
          <p:nvPr/>
        </p:nvGrpSpPr>
        <p:grpSpPr bwMode="auto">
          <a:xfrm>
            <a:off x="309240" y="1889995"/>
            <a:ext cx="3657600" cy="3914777"/>
            <a:chOff x="240" y="981"/>
            <a:chExt cx="2304" cy="2466"/>
          </a:xfrm>
        </p:grpSpPr>
        <p:grpSp>
          <p:nvGrpSpPr>
            <p:cNvPr id="4" name="Group 4"/>
            <p:cNvGrpSpPr>
              <a:grpSpLocks/>
            </p:cNvGrpSpPr>
            <p:nvPr/>
          </p:nvGrpSpPr>
          <p:grpSpPr bwMode="auto">
            <a:xfrm>
              <a:off x="240" y="981"/>
              <a:ext cx="2304" cy="2235"/>
              <a:chOff x="240" y="981"/>
              <a:chExt cx="2304" cy="2235"/>
            </a:xfrm>
          </p:grpSpPr>
          <p:sp>
            <p:nvSpPr>
              <p:cNvPr id="6" name="Line 5"/>
              <p:cNvSpPr>
                <a:spLocks noChangeShapeType="1"/>
              </p:cNvSpPr>
              <p:nvPr/>
            </p:nvSpPr>
            <p:spPr bwMode="auto">
              <a:xfrm>
                <a:off x="480" y="2256"/>
                <a:ext cx="2064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" name="Text Box 6"/>
              <p:cNvSpPr txBox="1">
                <a:spLocks noChangeArrowheads="1"/>
              </p:cNvSpPr>
              <p:nvPr/>
            </p:nvSpPr>
            <p:spPr bwMode="auto">
              <a:xfrm>
                <a:off x="240" y="2112"/>
                <a:ext cx="384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chemeClr val="tx1"/>
                    </a:solidFill>
                    <a:latin typeface="Times New Roman" pitchFamily="18" charset="0"/>
                  </a:rPr>
                  <a:t>X</a:t>
                </a:r>
              </a:p>
            </p:txBody>
          </p:sp>
          <p:sp>
            <p:nvSpPr>
              <p:cNvPr id="8" name="Oval 7"/>
              <p:cNvSpPr>
                <a:spLocks noChangeArrowheads="1"/>
              </p:cNvSpPr>
              <p:nvPr/>
            </p:nvSpPr>
            <p:spPr bwMode="auto">
              <a:xfrm>
                <a:off x="927" y="1114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9" name="Oval 8"/>
              <p:cNvSpPr>
                <a:spLocks noChangeArrowheads="1"/>
              </p:cNvSpPr>
              <p:nvPr/>
            </p:nvSpPr>
            <p:spPr bwMode="auto">
              <a:xfrm>
                <a:off x="952" y="3168"/>
                <a:ext cx="48" cy="48"/>
              </a:xfrm>
              <a:prstGeom prst="ellipse">
                <a:avLst/>
              </a:prstGeom>
              <a:solidFill>
                <a:schemeClr val="tx1"/>
              </a:soli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 b="1"/>
              </a:p>
            </p:txBody>
          </p:sp>
          <p:sp>
            <p:nvSpPr>
              <p:cNvPr id="10" name="Line 9"/>
              <p:cNvSpPr>
                <a:spLocks noChangeShapeType="1"/>
              </p:cNvSpPr>
              <p:nvPr/>
            </p:nvSpPr>
            <p:spPr bwMode="auto">
              <a:xfrm>
                <a:off x="930" y="1117"/>
                <a:ext cx="0" cy="204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1" name="Text Box 10"/>
              <p:cNvSpPr txBox="1">
                <a:spLocks noChangeArrowheads="1"/>
              </p:cNvSpPr>
              <p:nvPr/>
            </p:nvSpPr>
            <p:spPr bwMode="auto">
              <a:xfrm>
                <a:off x="657" y="981"/>
                <a:ext cx="339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square"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sz="2800" b="1" dirty="0">
                    <a:solidFill>
                      <a:schemeClr val="tx1"/>
                    </a:solidFill>
                    <a:latin typeface="Times New Roman" pitchFamily="18" charset="0"/>
                  </a:rPr>
                  <a:t>a’</a:t>
                </a:r>
              </a:p>
            </p:txBody>
          </p:sp>
        </p:grpSp>
        <p:sp>
          <p:nvSpPr>
            <p:cNvPr id="5" name="Text Box 11"/>
            <p:cNvSpPr txBox="1">
              <a:spLocks noChangeArrowheads="1"/>
            </p:cNvSpPr>
            <p:nvPr/>
          </p:nvSpPr>
          <p:spPr bwMode="auto">
            <a:xfrm>
              <a:off x="1008" y="3120"/>
              <a:ext cx="28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sz="2800" b="1">
                  <a:solidFill>
                    <a:schemeClr val="tx1"/>
                  </a:solidFill>
                  <a:latin typeface="Times New Roman" pitchFamily="18" charset="0"/>
                </a:rPr>
                <a:t>a</a:t>
              </a:r>
            </a:p>
          </p:txBody>
        </p:sp>
      </p:grpSp>
      <p:grpSp>
        <p:nvGrpSpPr>
          <p:cNvPr id="12" name="Group 12"/>
          <p:cNvGrpSpPr>
            <a:grpSpLocks/>
          </p:cNvGrpSpPr>
          <p:nvPr/>
        </p:nvGrpSpPr>
        <p:grpSpPr bwMode="auto">
          <a:xfrm>
            <a:off x="1452240" y="3914056"/>
            <a:ext cx="1905000" cy="1447800"/>
            <a:chOff x="960" y="2256"/>
            <a:chExt cx="1200" cy="912"/>
          </a:xfrm>
        </p:grpSpPr>
        <p:sp>
          <p:nvSpPr>
            <p:cNvPr id="13" name="Line 13"/>
            <p:cNvSpPr>
              <a:spLocks noChangeShapeType="1"/>
            </p:cNvSpPr>
            <p:nvPr/>
          </p:nvSpPr>
          <p:spPr bwMode="auto">
            <a:xfrm flipV="1">
              <a:off x="960" y="2496"/>
              <a:ext cx="1200" cy="672"/>
            </a:xfrm>
            <a:prstGeom prst="line">
              <a:avLst/>
            </a:prstGeom>
            <a:noFill/>
            <a:ln w="76200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816" y="2256"/>
              <a:ext cx="104" cy="384"/>
            </a:xfrm>
            <a:custGeom>
              <a:avLst/>
              <a:gdLst/>
              <a:ahLst/>
              <a:cxnLst>
                <a:cxn ang="0">
                  <a:pos x="8" y="0"/>
                </a:cxn>
                <a:cxn ang="0">
                  <a:pos x="8" y="144"/>
                </a:cxn>
                <a:cxn ang="0">
                  <a:pos x="56" y="288"/>
                </a:cxn>
                <a:cxn ang="0">
                  <a:pos x="104" y="384"/>
                </a:cxn>
              </a:cxnLst>
              <a:rect l="0" t="0" r="r" b="b"/>
              <a:pathLst>
                <a:path w="104" h="384">
                  <a:moveTo>
                    <a:pt x="8" y="0"/>
                  </a:moveTo>
                  <a:cubicBezTo>
                    <a:pt x="4" y="48"/>
                    <a:pt x="0" y="96"/>
                    <a:pt x="8" y="144"/>
                  </a:cubicBezTo>
                  <a:cubicBezTo>
                    <a:pt x="16" y="192"/>
                    <a:pt x="40" y="248"/>
                    <a:pt x="56" y="288"/>
                  </a:cubicBezTo>
                  <a:cubicBezTo>
                    <a:pt x="72" y="328"/>
                    <a:pt x="88" y="368"/>
                    <a:pt x="104" y="384"/>
                  </a:cubicBezTo>
                </a:path>
              </a:pathLst>
            </a:custGeom>
            <a:noFill/>
            <a:ln w="28575" cmpd="sng">
              <a:solidFill>
                <a:srgbClr val="FF99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5" name="Rectangle 15"/>
            <p:cNvSpPr>
              <a:spLocks noChangeArrowheads="1"/>
            </p:cNvSpPr>
            <p:nvPr/>
          </p:nvSpPr>
          <p:spPr bwMode="auto">
            <a:xfrm>
              <a:off x="1392" y="2304"/>
              <a:ext cx="41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FF9900"/>
                  </a:solidFill>
                  <a:latin typeface="Times New Roman" pitchFamily="18" charset="0"/>
                  <a:sym typeface="Symbol" pitchFamily="18" charset="2"/>
                </a:rPr>
                <a:t>30</a:t>
              </a:r>
              <a:r>
                <a:rPr lang="en-US" altLang="zh-CN" sz="2800" b="1">
                  <a:solidFill>
                    <a:srgbClr val="FF9900"/>
                  </a:solidFill>
                  <a:latin typeface="Times New Roman" pitchFamily="18" charset="0"/>
                  <a:cs typeface="Times New Roman" pitchFamily="18" charset="0"/>
                  <a:sym typeface="Symbol" pitchFamily="18" charset="2"/>
                </a:rPr>
                <a:t>º</a:t>
              </a:r>
            </a:p>
          </p:txBody>
        </p:sp>
      </p:grpSp>
      <p:sp>
        <p:nvSpPr>
          <p:cNvPr id="16" name="Freeform 16"/>
          <p:cNvSpPr>
            <a:spLocks/>
          </p:cNvSpPr>
          <p:nvPr/>
        </p:nvSpPr>
        <p:spPr bwMode="auto">
          <a:xfrm rot="12722190">
            <a:off x="1269434" y="2372799"/>
            <a:ext cx="2045457" cy="712477"/>
          </a:xfrm>
          <a:custGeom>
            <a:avLst/>
            <a:gdLst/>
            <a:ahLst/>
            <a:cxnLst>
              <a:cxn ang="0">
                <a:pos x="0" y="768"/>
              </a:cxn>
              <a:cxn ang="0">
                <a:pos x="1200" y="480"/>
              </a:cxn>
              <a:cxn ang="0">
                <a:pos x="480" y="0"/>
              </a:cxn>
              <a:cxn ang="0">
                <a:pos x="0" y="768"/>
              </a:cxn>
            </a:cxnLst>
            <a:rect l="0" t="0" r="r" b="b"/>
            <a:pathLst>
              <a:path w="1200" h="768">
                <a:moveTo>
                  <a:pt x="0" y="768"/>
                </a:moveTo>
                <a:lnTo>
                  <a:pt x="1200" y="480"/>
                </a:lnTo>
                <a:lnTo>
                  <a:pt x="480" y="0"/>
                </a:lnTo>
                <a:lnTo>
                  <a:pt x="0" y="768"/>
                </a:lnTo>
                <a:close/>
              </a:path>
            </a:pathLst>
          </a:custGeom>
          <a:noFill/>
          <a:ln w="76200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17" name="Rectangle 17"/>
          <p:cNvSpPr>
            <a:spLocks noChangeArrowheads="1"/>
          </p:cNvSpPr>
          <p:nvPr/>
        </p:nvSpPr>
        <p:spPr bwMode="auto">
          <a:xfrm>
            <a:off x="1619920" y="2969568"/>
            <a:ext cx="5016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</a:rPr>
              <a:t>b’</a:t>
            </a:r>
          </a:p>
        </p:txBody>
      </p:sp>
      <p:sp>
        <p:nvSpPr>
          <p:cNvPr id="18" name="Rectangle 18"/>
          <p:cNvSpPr>
            <a:spLocks noChangeArrowheads="1"/>
          </p:cNvSpPr>
          <p:nvPr/>
        </p:nvSpPr>
        <p:spPr bwMode="auto">
          <a:xfrm>
            <a:off x="3348112" y="2609528"/>
            <a:ext cx="460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chemeClr val="tx1"/>
                </a:solidFill>
                <a:latin typeface="Times New Roman" pitchFamily="18" charset="0"/>
              </a:rPr>
              <a:t>c’</a:t>
            </a:r>
          </a:p>
        </p:txBody>
      </p:sp>
      <p:grpSp>
        <p:nvGrpSpPr>
          <p:cNvPr id="19" name="Group 19"/>
          <p:cNvGrpSpPr>
            <a:grpSpLocks/>
          </p:cNvGrpSpPr>
          <p:nvPr/>
        </p:nvGrpSpPr>
        <p:grpSpPr bwMode="auto">
          <a:xfrm>
            <a:off x="1452240" y="2969494"/>
            <a:ext cx="2093913" cy="2530476"/>
            <a:chOff x="960" y="1661"/>
            <a:chExt cx="1319" cy="1594"/>
          </a:xfrm>
        </p:grpSpPr>
        <p:sp>
          <p:nvSpPr>
            <p:cNvPr id="20" name="Line 20"/>
            <p:cNvSpPr>
              <a:spLocks noChangeShapeType="1"/>
            </p:cNvSpPr>
            <p:nvPr/>
          </p:nvSpPr>
          <p:spPr bwMode="auto">
            <a:xfrm flipH="1" flipV="1">
              <a:off x="2154" y="1661"/>
              <a:ext cx="6" cy="8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1" name="Line 21"/>
            <p:cNvSpPr>
              <a:spLocks noChangeShapeType="1"/>
            </p:cNvSpPr>
            <p:nvPr/>
          </p:nvSpPr>
          <p:spPr bwMode="auto">
            <a:xfrm flipH="1" flipV="1">
              <a:off x="1429" y="1752"/>
              <a:ext cx="11" cy="112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2" name="Rectangle 22"/>
            <p:cNvSpPr>
              <a:spLocks noChangeArrowheads="1"/>
            </p:cNvSpPr>
            <p:nvPr/>
          </p:nvSpPr>
          <p:spPr bwMode="auto">
            <a:xfrm>
              <a:off x="1440" y="2928"/>
              <a:ext cx="241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chemeClr val="tx1"/>
                  </a:solidFill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23" name="Rectangle 23"/>
            <p:cNvSpPr>
              <a:spLocks noChangeArrowheads="1"/>
            </p:cNvSpPr>
            <p:nvPr/>
          </p:nvSpPr>
          <p:spPr bwMode="auto">
            <a:xfrm>
              <a:off x="2064" y="2544"/>
              <a:ext cx="215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2800" b="1" dirty="0">
                  <a:solidFill>
                    <a:schemeClr val="tx1"/>
                  </a:solidFill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24" name="Line 24"/>
            <p:cNvSpPr>
              <a:spLocks noChangeShapeType="1"/>
            </p:cNvSpPr>
            <p:nvPr/>
          </p:nvSpPr>
          <p:spPr bwMode="auto">
            <a:xfrm flipV="1">
              <a:off x="960" y="2496"/>
              <a:ext cx="1200" cy="672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5005065" y="332656"/>
            <a:ext cx="3581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990000"/>
                </a:solidFill>
                <a:latin typeface="Times New Roman" pitchFamily="18" charset="0"/>
              </a:rPr>
              <a:t>例</a:t>
            </a:r>
            <a:r>
              <a:rPr lang="en-US" altLang="zh-CN" sz="2800" b="1" dirty="0">
                <a:solidFill>
                  <a:srgbClr val="990000"/>
                </a:solidFill>
                <a:latin typeface="Times New Roman" pitchFamily="18" charset="0"/>
              </a:rPr>
              <a:t>2  </a:t>
            </a:r>
            <a:r>
              <a:rPr lang="zh-CN" altLang="en-US" sz="2800" b="1" dirty="0">
                <a:solidFill>
                  <a:srgbClr val="990000"/>
                </a:solidFill>
                <a:latin typeface="Times New Roman" pitchFamily="18" charset="0"/>
              </a:rPr>
              <a:t>过直线</a:t>
            </a:r>
            <a:r>
              <a:rPr lang="en-US" altLang="zh-CN" sz="2800" b="1" dirty="0">
                <a:solidFill>
                  <a:srgbClr val="990000"/>
                </a:solidFill>
                <a:latin typeface="Times New Roman" pitchFamily="18" charset="0"/>
              </a:rPr>
              <a:t>AB</a:t>
            </a:r>
            <a:r>
              <a:rPr lang="zh-CN" altLang="en-US" sz="2800" b="1" dirty="0" smtClean="0">
                <a:solidFill>
                  <a:srgbClr val="990000"/>
                </a:solidFill>
                <a:latin typeface="Times New Roman" pitchFamily="18" charset="0"/>
              </a:rPr>
              <a:t>作</a:t>
            </a:r>
            <a:endParaRPr lang="en-US" altLang="zh-CN" sz="2800" b="1" dirty="0" smtClean="0">
              <a:solidFill>
                <a:srgbClr val="990000"/>
              </a:solidFill>
              <a:latin typeface="Times New Roman" pitchFamily="18" charset="0"/>
            </a:endParaRPr>
          </a:p>
          <a:p>
            <a:r>
              <a:rPr lang="en-US" altLang="zh-CN" sz="2800" b="1" dirty="0" smtClean="0">
                <a:solidFill>
                  <a:srgbClr val="990000"/>
                </a:solidFill>
                <a:latin typeface="Times New Roman" pitchFamily="18" charset="0"/>
              </a:rPr>
              <a:t>        </a:t>
            </a:r>
            <a:r>
              <a:rPr lang="zh-CN" altLang="en-US" sz="2800" b="1" dirty="0" smtClean="0">
                <a:solidFill>
                  <a:srgbClr val="990000"/>
                </a:solidFill>
                <a:latin typeface="Times New Roman" pitchFamily="18" charset="0"/>
              </a:rPr>
              <a:t>正</a:t>
            </a:r>
            <a:r>
              <a:rPr lang="zh-CN" altLang="en-US" sz="2800" b="1" dirty="0">
                <a:solidFill>
                  <a:srgbClr val="990000"/>
                </a:solidFill>
                <a:latin typeface="Times New Roman" pitchFamily="18" charset="0"/>
              </a:rPr>
              <a:t>垂面。</a:t>
            </a:r>
          </a:p>
        </p:txBody>
      </p:sp>
      <p:grpSp>
        <p:nvGrpSpPr>
          <p:cNvPr id="26" name="Group 26"/>
          <p:cNvGrpSpPr>
            <a:grpSpLocks/>
          </p:cNvGrpSpPr>
          <p:nvPr/>
        </p:nvGrpSpPr>
        <p:grpSpPr bwMode="auto">
          <a:xfrm>
            <a:off x="4728840" y="1628056"/>
            <a:ext cx="3429000" cy="4100513"/>
            <a:chOff x="3024" y="816"/>
            <a:chExt cx="2160" cy="2583"/>
          </a:xfrm>
        </p:grpSpPr>
        <p:sp>
          <p:nvSpPr>
            <p:cNvPr id="27" name="Line 27"/>
            <p:cNvSpPr>
              <a:spLocks noChangeShapeType="1"/>
            </p:cNvSpPr>
            <p:nvPr/>
          </p:nvSpPr>
          <p:spPr bwMode="auto">
            <a:xfrm>
              <a:off x="3696" y="1824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8" name="Line 28"/>
            <p:cNvSpPr>
              <a:spLocks noChangeShapeType="1"/>
            </p:cNvSpPr>
            <p:nvPr/>
          </p:nvSpPr>
          <p:spPr bwMode="auto">
            <a:xfrm>
              <a:off x="4704" y="1104"/>
              <a:ext cx="0" cy="216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29" name="Group 29"/>
            <p:cNvGrpSpPr>
              <a:grpSpLocks/>
            </p:cNvGrpSpPr>
            <p:nvPr/>
          </p:nvGrpSpPr>
          <p:grpSpPr bwMode="auto">
            <a:xfrm>
              <a:off x="3024" y="816"/>
              <a:ext cx="2160" cy="2583"/>
              <a:chOff x="3024" y="816"/>
              <a:chExt cx="2160" cy="2583"/>
            </a:xfrm>
          </p:grpSpPr>
          <p:sp>
            <p:nvSpPr>
              <p:cNvPr id="30" name="Line 30"/>
              <p:cNvSpPr>
                <a:spLocks noChangeShapeType="1"/>
              </p:cNvSpPr>
              <p:nvPr/>
            </p:nvSpPr>
            <p:spPr bwMode="auto">
              <a:xfrm>
                <a:off x="3312" y="2256"/>
                <a:ext cx="1872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31" name="Text Box 31"/>
              <p:cNvSpPr txBox="1">
                <a:spLocks noChangeArrowheads="1"/>
              </p:cNvSpPr>
              <p:nvPr/>
            </p:nvSpPr>
            <p:spPr bwMode="auto">
              <a:xfrm>
                <a:off x="3024" y="2112"/>
                <a:ext cx="336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solidFill>
                      <a:schemeClr val="tx1"/>
                    </a:solidFill>
                    <a:latin typeface="Times New Roman" pitchFamily="18" charset="0"/>
                  </a:rPr>
                  <a:t>X</a:t>
                </a:r>
              </a:p>
            </p:txBody>
          </p:sp>
          <p:sp>
            <p:nvSpPr>
              <p:cNvPr id="32" name="Line 32"/>
              <p:cNvSpPr>
                <a:spLocks noChangeShapeType="1"/>
              </p:cNvSpPr>
              <p:nvPr/>
            </p:nvSpPr>
            <p:spPr bwMode="auto">
              <a:xfrm flipV="1">
                <a:off x="3696" y="1104"/>
                <a:ext cx="1008" cy="720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33" name="Line 33"/>
              <p:cNvSpPr>
                <a:spLocks noChangeShapeType="1"/>
              </p:cNvSpPr>
              <p:nvPr/>
            </p:nvSpPr>
            <p:spPr bwMode="auto">
              <a:xfrm>
                <a:off x="3696" y="2592"/>
                <a:ext cx="1008" cy="672"/>
              </a:xfrm>
              <a:prstGeom prst="line">
                <a:avLst/>
              </a:prstGeom>
              <a:noFill/>
              <a:ln w="762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34" name="Rectangle 34"/>
              <p:cNvSpPr>
                <a:spLocks noChangeArrowheads="1"/>
              </p:cNvSpPr>
              <p:nvPr/>
            </p:nvSpPr>
            <p:spPr bwMode="auto">
              <a:xfrm>
                <a:off x="3408" y="1584"/>
                <a:ext cx="303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solidFill>
                      <a:schemeClr val="tx1"/>
                    </a:solidFill>
                    <a:latin typeface="Times New Roman" pitchFamily="18" charset="0"/>
                  </a:rPr>
                  <a:t>a’</a:t>
                </a:r>
              </a:p>
            </p:txBody>
          </p:sp>
          <p:sp>
            <p:nvSpPr>
              <p:cNvPr id="35" name="Rectangle 35"/>
              <p:cNvSpPr>
                <a:spLocks noChangeArrowheads="1"/>
              </p:cNvSpPr>
              <p:nvPr/>
            </p:nvSpPr>
            <p:spPr bwMode="auto">
              <a:xfrm>
                <a:off x="4416" y="816"/>
                <a:ext cx="316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solidFill>
                      <a:schemeClr val="tx1"/>
                    </a:solidFill>
                    <a:latin typeface="Times New Roman" pitchFamily="18" charset="0"/>
                  </a:rPr>
                  <a:t>b’</a:t>
                </a:r>
              </a:p>
            </p:txBody>
          </p:sp>
          <p:sp>
            <p:nvSpPr>
              <p:cNvPr id="36" name="Rectangle 36"/>
              <p:cNvSpPr>
                <a:spLocks noChangeArrowheads="1"/>
              </p:cNvSpPr>
              <p:nvPr/>
            </p:nvSpPr>
            <p:spPr bwMode="auto">
              <a:xfrm>
                <a:off x="3456" y="2592"/>
                <a:ext cx="228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solidFill>
                      <a:schemeClr val="tx1"/>
                    </a:solidFill>
                    <a:latin typeface="Times New Roman" pitchFamily="18" charset="0"/>
                  </a:rPr>
                  <a:t>a</a:t>
                </a:r>
              </a:p>
            </p:txBody>
          </p:sp>
          <p:sp>
            <p:nvSpPr>
              <p:cNvPr id="37" name="Rectangle 37"/>
              <p:cNvSpPr>
                <a:spLocks noChangeArrowheads="1"/>
              </p:cNvSpPr>
              <p:nvPr/>
            </p:nvSpPr>
            <p:spPr bwMode="auto">
              <a:xfrm>
                <a:off x="4704" y="3072"/>
                <a:ext cx="241" cy="327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>
                    <a:solidFill>
                      <a:schemeClr val="tx1"/>
                    </a:solidFill>
                    <a:latin typeface="Times New Roman" pitchFamily="18" charset="0"/>
                  </a:rPr>
                  <a:t>b</a:t>
                </a:r>
              </a:p>
            </p:txBody>
          </p:sp>
        </p:grpSp>
      </p:grpSp>
      <p:grpSp>
        <p:nvGrpSpPr>
          <p:cNvPr id="38" name="Group 38"/>
          <p:cNvGrpSpPr>
            <a:grpSpLocks/>
          </p:cNvGrpSpPr>
          <p:nvPr/>
        </p:nvGrpSpPr>
        <p:grpSpPr bwMode="auto">
          <a:xfrm>
            <a:off x="5795640" y="4447456"/>
            <a:ext cx="1600200" cy="1524000"/>
            <a:chOff x="3696" y="2592"/>
            <a:chExt cx="1008" cy="960"/>
          </a:xfrm>
        </p:grpSpPr>
        <p:sp>
          <p:nvSpPr>
            <p:cNvPr id="39" name="Line 39"/>
            <p:cNvSpPr>
              <a:spLocks noChangeShapeType="1"/>
            </p:cNvSpPr>
            <p:nvPr/>
          </p:nvSpPr>
          <p:spPr bwMode="auto">
            <a:xfrm>
              <a:off x="3696" y="2592"/>
              <a:ext cx="576" cy="960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0" name="Line 40"/>
            <p:cNvSpPr>
              <a:spLocks noChangeShapeType="1"/>
            </p:cNvSpPr>
            <p:nvPr/>
          </p:nvSpPr>
          <p:spPr bwMode="auto">
            <a:xfrm flipV="1">
              <a:off x="4272" y="3264"/>
              <a:ext cx="432" cy="28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 b="1"/>
            </a:p>
          </p:txBody>
        </p:sp>
      </p:grpSp>
      <p:sp>
        <p:nvSpPr>
          <p:cNvPr id="41" name="Rectangle 41"/>
          <p:cNvSpPr>
            <a:spLocks noChangeArrowheads="1"/>
          </p:cNvSpPr>
          <p:nvPr/>
        </p:nvSpPr>
        <p:spPr bwMode="auto">
          <a:xfrm>
            <a:off x="6176640" y="5819056"/>
            <a:ext cx="34131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42" name="Line 42"/>
          <p:cNvSpPr>
            <a:spLocks noChangeShapeType="1"/>
          </p:cNvSpPr>
          <p:nvPr/>
        </p:nvSpPr>
        <p:spPr bwMode="auto">
          <a:xfrm flipV="1">
            <a:off x="6710040" y="2618656"/>
            <a:ext cx="0" cy="3352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 b="1"/>
          </a:p>
        </p:txBody>
      </p:sp>
      <p:sp>
        <p:nvSpPr>
          <p:cNvPr id="43" name="Rectangle 43"/>
          <p:cNvSpPr>
            <a:spLocks noChangeArrowheads="1"/>
          </p:cNvSpPr>
          <p:nvPr/>
        </p:nvSpPr>
        <p:spPr bwMode="auto">
          <a:xfrm>
            <a:off x="6252840" y="2161456"/>
            <a:ext cx="460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tx1"/>
                </a:solidFill>
                <a:latin typeface="Times New Roman" pitchFamily="18" charset="0"/>
              </a:rPr>
              <a:t>c’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utoUpdateAnimBg="0"/>
      <p:bldP spid="18" grpId="0" autoUpdateAnimBg="0"/>
      <p:bldP spid="25" grpId="0" autoUpdateAnimBg="0"/>
      <p:bldP spid="41" grpId="0" autoUpdateAnimBg="0"/>
      <p:bldP spid="42" grpId="0" animBg="1"/>
      <p:bldP spid="43" grpId="0" autoUpdateAnimBg="0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7744" y="404664"/>
            <a:ext cx="468052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六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回转体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Freeform 2"/>
          <p:cNvSpPr>
            <a:spLocks/>
          </p:cNvSpPr>
          <p:nvPr/>
        </p:nvSpPr>
        <p:spPr bwMode="auto">
          <a:xfrm>
            <a:off x="6981180" y="3796978"/>
            <a:ext cx="501650" cy="1408112"/>
          </a:xfrm>
          <a:custGeom>
            <a:avLst/>
            <a:gdLst/>
            <a:ahLst/>
            <a:cxnLst>
              <a:cxn ang="0">
                <a:pos x="0" y="177"/>
              </a:cxn>
              <a:cxn ang="0">
                <a:pos x="0" y="887"/>
              </a:cxn>
              <a:cxn ang="0">
                <a:pos x="316" y="720"/>
              </a:cxn>
              <a:cxn ang="0">
                <a:pos x="316" y="0"/>
              </a:cxn>
              <a:cxn ang="0">
                <a:pos x="0" y="177"/>
              </a:cxn>
            </a:cxnLst>
            <a:rect l="0" t="0" r="r" b="b"/>
            <a:pathLst>
              <a:path w="316" h="887">
                <a:moveTo>
                  <a:pt x="0" y="177"/>
                </a:moveTo>
                <a:lnTo>
                  <a:pt x="0" y="887"/>
                </a:lnTo>
                <a:lnTo>
                  <a:pt x="316" y="720"/>
                </a:lnTo>
                <a:lnTo>
                  <a:pt x="316" y="0"/>
                </a:lnTo>
                <a:lnTo>
                  <a:pt x="0" y="177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28575" cmpd="sng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Line 3"/>
          <p:cNvSpPr>
            <a:spLocks noChangeShapeType="1"/>
          </p:cNvSpPr>
          <p:nvPr/>
        </p:nvSpPr>
        <p:spPr bwMode="auto">
          <a:xfrm>
            <a:off x="7478068" y="3184203"/>
            <a:ext cx="0" cy="2028825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" name="Group 4"/>
          <p:cNvGrpSpPr>
            <a:grpSpLocks/>
          </p:cNvGrpSpPr>
          <p:nvPr/>
        </p:nvGrpSpPr>
        <p:grpSpPr bwMode="auto">
          <a:xfrm>
            <a:off x="941388" y="2368550"/>
            <a:ext cx="1530350" cy="3414713"/>
            <a:chOff x="527" y="1215"/>
            <a:chExt cx="964" cy="2151"/>
          </a:xfrm>
        </p:grpSpPr>
        <p:sp>
          <p:nvSpPr>
            <p:cNvPr id="7" name="AutoShape 5"/>
            <p:cNvSpPr>
              <a:spLocks noChangeArrowheads="1"/>
            </p:cNvSpPr>
            <p:nvPr/>
          </p:nvSpPr>
          <p:spPr bwMode="auto">
            <a:xfrm>
              <a:off x="527" y="1541"/>
              <a:ext cx="964" cy="1291"/>
            </a:xfrm>
            <a:prstGeom prst="can">
              <a:avLst>
                <a:gd name="adj" fmla="val 33480"/>
              </a:avLst>
            </a:prstGeom>
            <a:gradFill rotWithShape="0">
              <a:gsLst>
                <a:gs pos="0">
                  <a:srgbClr val="00FF99"/>
                </a:gs>
                <a:gs pos="100000">
                  <a:srgbClr val="00FF99">
                    <a:gamma/>
                    <a:shade val="6275"/>
                    <a:invGamma/>
                  </a:srgbClr>
                </a:gs>
              </a:gsLst>
              <a:lin ang="0" scaled="1"/>
            </a:gra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6"/>
            <p:cNvSpPr>
              <a:spLocks noChangeShapeType="1"/>
            </p:cNvSpPr>
            <p:nvPr/>
          </p:nvSpPr>
          <p:spPr bwMode="auto">
            <a:xfrm flipV="1">
              <a:off x="1000" y="1398"/>
              <a:ext cx="0" cy="30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7"/>
            <p:cNvSpPr>
              <a:spLocks noChangeShapeType="1"/>
            </p:cNvSpPr>
            <p:nvPr/>
          </p:nvSpPr>
          <p:spPr bwMode="auto">
            <a:xfrm>
              <a:off x="1036" y="2832"/>
              <a:ext cx="0" cy="383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Text Box 8"/>
            <p:cNvSpPr txBox="1">
              <a:spLocks noChangeArrowheads="1"/>
            </p:cNvSpPr>
            <p:nvPr/>
          </p:nvSpPr>
          <p:spPr bwMode="auto">
            <a:xfrm>
              <a:off x="978" y="1215"/>
              <a:ext cx="29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/>
                <a:t>O</a:t>
              </a:r>
            </a:p>
          </p:txBody>
        </p:sp>
        <p:sp>
          <p:nvSpPr>
            <p:cNvPr id="11" name="Text Box 9"/>
            <p:cNvSpPr txBox="1">
              <a:spLocks noChangeArrowheads="1"/>
            </p:cNvSpPr>
            <p:nvPr/>
          </p:nvSpPr>
          <p:spPr bwMode="auto">
            <a:xfrm>
              <a:off x="1021" y="3039"/>
              <a:ext cx="29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/>
                <a:t>O</a:t>
              </a:r>
            </a:p>
          </p:txBody>
        </p:sp>
      </p:grpSp>
      <p:sp>
        <p:nvSpPr>
          <p:cNvPr id="13" name="Text Box 11" descr="紫色网格"/>
          <p:cNvSpPr txBox="1">
            <a:spLocks noChangeArrowheads="1"/>
          </p:cNvSpPr>
          <p:nvPr/>
        </p:nvSpPr>
        <p:spPr bwMode="auto">
          <a:xfrm>
            <a:off x="323528" y="1340768"/>
            <a:ext cx="2501006" cy="646331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+mn-ea"/>
              </a:rPr>
              <a:t>一、圆柱体</a:t>
            </a:r>
            <a:endParaRPr lang="zh-CN" altLang="en-US" sz="36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580112" y="1412776"/>
            <a:ext cx="10086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66"/>
                </a:solidFill>
                <a:latin typeface="+mn-ea"/>
                <a:sym typeface="Marlett" pitchFamily="2" charset="2"/>
              </a:rPr>
              <a:t>形成</a:t>
            </a:r>
            <a:endParaRPr lang="zh-CN" altLang="en-US" sz="3200" b="1" dirty="0">
              <a:solidFill>
                <a:srgbClr val="000066"/>
              </a:solidFill>
              <a:latin typeface="+mn-ea"/>
            </a:endParaRPr>
          </a:p>
        </p:txBody>
      </p:sp>
      <p:sp>
        <p:nvSpPr>
          <p:cNvPr id="15" name="Text Box 13"/>
          <p:cNvSpPr txBox="1">
            <a:spLocks noChangeArrowheads="1"/>
          </p:cNvSpPr>
          <p:nvPr/>
        </p:nvSpPr>
        <p:spPr bwMode="auto">
          <a:xfrm>
            <a:off x="2454275" y="4965700"/>
            <a:ext cx="110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ea typeface="隶书" pitchFamily="49" charset="-122"/>
              </a:rPr>
              <a:t>轴线</a:t>
            </a:r>
          </a:p>
        </p:txBody>
      </p:sp>
      <p:sp>
        <p:nvSpPr>
          <p:cNvPr id="16" name="Text Box 14"/>
          <p:cNvSpPr txBox="1">
            <a:spLocks noChangeArrowheads="1"/>
          </p:cNvSpPr>
          <p:nvPr/>
        </p:nvSpPr>
        <p:spPr bwMode="auto">
          <a:xfrm>
            <a:off x="2778125" y="2187575"/>
            <a:ext cx="110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ea typeface="隶书" pitchFamily="49" charset="-122"/>
              </a:rPr>
              <a:t>底面</a:t>
            </a:r>
          </a:p>
        </p:txBody>
      </p:sp>
      <p:sp>
        <p:nvSpPr>
          <p:cNvPr id="17" name="Text Box 15"/>
          <p:cNvSpPr txBox="1">
            <a:spLocks noChangeArrowheads="1"/>
          </p:cNvSpPr>
          <p:nvPr/>
        </p:nvSpPr>
        <p:spPr bwMode="auto">
          <a:xfrm>
            <a:off x="2889250" y="3529013"/>
            <a:ext cx="156527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ea typeface="隶书" pitchFamily="49" charset="-122"/>
              </a:rPr>
              <a:t>圆柱面</a:t>
            </a:r>
          </a:p>
        </p:txBody>
      </p:sp>
      <p:sp>
        <p:nvSpPr>
          <p:cNvPr id="18" name="Line 16"/>
          <p:cNvSpPr>
            <a:spLocks noChangeShapeType="1"/>
          </p:cNvSpPr>
          <p:nvPr/>
        </p:nvSpPr>
        <p:spPr bwMode="auto">
          <a:xfrm flipV="1">
            <a:off x="2089150" y="2635250"/>
            <a:ext cx="727075" cy="496888"/>
          </a:xfrm>
          <a:prstGeom prst="line">
            <a:avLst/>
          </a:prstGeom>
          <a:noFill/>
          <a:ln w="127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Line 17"/>
          <p:cNvSpPr>
            <a:spLocks noChangeShapeType="1"/>
          </p:cNvSpPr>
          <p:nvPr/>
        </p:nvSpPr>
        <p:spPr bwMode="auto">
          <a:xfrm flipV="1">
            <a:off x="2422525" y="3954463"/>
            <a:ext cx="527050" cy="241300"/>
          </a:xfrm>
          <a:prstGeom prst="line">
            <a:avLst/>
          </a:prstGeom>
          <a:noFill/>
          <a:ln w="127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>
            <a:off x="1757363" y="5172075"/>
            <a:ext cx="719137" cy="115888"/>
          </a:xfrm>
          <a:prstGeom prst="line">
            <a:avLst/>
          </a:prstGeom>
          <a:noFill/>
          <a:ln w="12700">
            <a:solidFill>
              <a:srgbClr val="000066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Text Box 19"/>
          <p:cNvSpPr txBox="1">
            <a:spLocks noChangeArrowheads="1"/>
          </p:cNvSpPr>
          <p:nvPr/>
        </p:nvSpPr>
        <p:spPr bwMode="auto">
          <a:xfrm>
            <a:off x="5580112" y="2132856"/>
            <a:ext cx="2709396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latin typeface="+mn-ea"/>
              </a:rPr>
              <a:t>母线</a:t>
            </a:r>
            <a:r>
              <a:rPr lang="zh-CN" altLang="en-US" sz="2800" b="1" dirty="0" smtClean="0">
                <a:latin typeface="+mn-ea"/>
              </a:rPr>
              <a:t>绕轴线旋转</a:t>
            </a:r>
            <a:endParaRPr lang="en-US" altLang="zh-CN" sz="2800" b="1" dirty="0" smtClean="0">
              <a:latin typeface="+mn-ea"/>
            </a:endParaRPr>
          </a:p>
          <a:p>
            <a:r>
              <a:rPr lang="en-US" altLang="zh-CN" sz="2800" b="1" dirty="0">
                <a:latin typeface="+mn-ea"/>
              </a:rPr>
              <a:t> </a:t>
            </a:r>
            <a:r>
              <a:rPr lang="zh-CN" altLang="en-US" sz="2800" b="1" dirty="0" smtClean="0">
                <a:latin typeface="+mn-ea"/>
              </a:rPr>
              <a:t>一周形成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22" name="Oval 20"/>
          <p:cNvSpPr>
            <a:spLocks noChangeArrowheads="1"/>
          </p:cNvSpPr>
          <p:nvPr/>
        </p:nvSpPr>
        <p:spPr bwMode="auto">
          <a:xfrm>
            <a:off x="4542780" y="4633590"/>
            <a:ext cx="1433513" cy="515938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 flipV="1">
            <a:off x="6011218" y="3839840"/>
            <a:ext cx="0" cy="82867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AutoShape 23"/>
          <p:cNvSpPr>
            <a:spLocks noChangeArrowheads="1"/>
          </p:cNvSpPr>
          <p:nvPr/>
        </p:nvSpPr>
        <p:spPr bwMode="auto">
          <a:xfrm flipV="1">
            <a:off x="7101830" y="4343078"/>
            <a:ext cx="877888" cy="254000"/>
          </a:xfrm>
          <a:custGeom>
            <a:avLst/>
            <a:gdLst>
              <a:gd name="G0" fmla="+- -1268977 0 0"/>
              <a:gd name="G1" fmla="+- -11796480 0 0"/>
              <a:gd name="G2" fmla="+- -1268977 0 -11796480"/>
              <a:gd name="G3" fmla="+- 10800 0 0"/>
              <a:gd name="G4" fmla="+- 0 0 -1268977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7223 0 0"/>
              <a:gd name="G9" fmla="+- 0 0 -11796480"/>
              <a:gd name="G10" fmla="+- 7223 0 2700"/>
              <a:gd name="G11" fmla="cos G10 -1268977"/>
              <a:gd name="G12" fmla="sin G10 -1268977"/>
              <a:gd name="G13" fmla="cos 13500 -1268977"/>
              <a:gd name="G14" fmla="sin 13500 -1268977"/>
              <a:gd name="G15" fmla="+- G11 10800 0"/>
              <a:gd name="G16" fmla="+- G12 10800 0"/>
              <a:gd name="G17" fmla="+- G13 10800 0"/>
              <a:gd name="G18" fmla="+- G14 10800 0"/>
              <a:gd name="G19" fmla="*/ 7223 1 2"/>
              <a:gd name="G20" fmla="+- G19 5400 0"/>
              <a:gd name="G21" fmla="cos G20 -1268977"/>
              <a:gd name="G22" fmla="sin G20 -1268977"/>
              <a:gd name="G23" fmla="+- G21 10800 0"/>
              <a:gd name="G24" fmla="+- G12 G23 G22"/>
              <a:gd name="G25" fmla="+- G22 G23 G11"/>
              <a:gd name="G26" fmla="cos 10800 -1268977"/>
              <a:gd name="G27" fmla="sin 10800 -1268977"/>
              <a:gd name="G28" fmla="cos 7223 -1268977"/>
              <a:gd name="G29" fmla="sin 7223 -1268977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-1268977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7223 G39"/>
              <a:gd name="G43" fmla="sin 7223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8983 w 21600"/>
              <a:gd name="T5" fmla="*/ 153 h 21600"/>
              <a:gd name="T6" fmla="*/ 1788 w 21600"/>
              <a:gd name="T7" fmla="*/ 10800 h 21600"/>
              <a:gd name="T8" fmla="*/ 9585 w 21600"/>
              <a:gd name="T9" fmla="*/ 3679 h 21600"/>
              <a:gd name="T10" fmla="*/ 23536 w 21600"/>
              <a:gd name="T11" fmla="*/ 6324 h 21600"/>
              <a:gd name="T12" fmla="*/ 20790 w 21600"/>
              <a:gd name="T13" fmla="*/ 12047 h 21600"/>
              <a:gd name="T14" fmla="*/ 15067 w 21600"/>
              <a:gd name="T15" fmla="*/ 93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7614" y="8405"/>
                </a:moveTo>
                <a:cubicBezTo>
                  <a:pt x="16597" y="5512"/>
                  <a:pt x="13865" y="3577"/>
                  <a:pt x="10800" y="3577"/>
                </a:cubicBezTo>
                <a:cubicBezTo>
                  <a:pt x="6810" y="3577"/>
                  <a:pt x="3577" y="6810"/>
                  <a:pt x="3577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5384" y="0"/>
                  <a:pt x="19469" y="2894"/>
                  <a:pt x="20989" y="7219"/>
                </a:cubicBezTo>
                <a:lnTo>
                  <a:pt x="23536" y="6324"/>
                </a:lnTo>
                <a:lnTo>
                  <a:pt x="20790" y="12047"/>
                </a:lnTo>
                <a:lnTo>
                  <a:pt x="15067" y="9300"/>
                </a:lnTo>
                <a:lnTo>
                  <a:pt x="17614" y="8405"/>
                </a:lnTo>
                <a:close/>
              </a:path>
            </a:pathLst>
          </a:custGeom>
          <a:solidFill>
            <a:srgbClr val="FFFFCC">
              <a:alpha val="50000"/>
            </a:srgbClr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6022330" y="3577903"/>
            <a:ext cx="3873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b="1">
                <a:solidFill>
                  <a:srgbClr val="000066"/>
                </a:solidFill>
              </a:rPr>
              <a:t>L</a:t>
            </a: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7471718" y="3631878"/>
            <a:ext cx="0" cy="1698625"/>
          </a:xfrm>
          <a:prstGeom prst="line">
            <a:avLst/>
          </a:prstGeom>
          <a:noFill/>
          <a:ln w="12700">
            <a:solidFill>
              <a:srgbClr val="A50021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5318219" y="1543236"/>
            <a:ext cx="265112" cy="265113"/>
          </a:xfrm>
          <a:prstGeom prst="ellipse">
            <a:avLst/>
          </a:prstGeom>
          <a:gradFill rotWithShape="0">
            <a:gsLst>
              <a:gs pos="0">
                <a:srgbClr val="FF7C80"/>
              </a:gs>
              <a:gs pos="100000">
                <a:srgbClr val="FF7C80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6982768" y="40652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Oval 29"/>
          <p:cNvSpPr>
            <a:spLocks noChangeArrowheads="1"/>
          </p:cNvSpPr>
          <p:nvPr/>
        </p:nvSpPr>
        <p:spPr bwMode="auto">
          <a:xfrm>
            <a:off x="4553893" y="4644703"/>
            <a:ext cx="1433512" cy="515937"/>
          </a:xfrm>
          <a:prstGeom prst="ellipse">
            <a:avLst/>
          </a:prstGeom>
          <a:solidFill>
            <a:srgbClr val="99CCFF">
              <a:alpha val="50000"/>
            </a:srgbClr>
          </a:solidFill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5092055" y="5528940"/>
            <a:ext cx="2927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333399"/>
                </a:solidFill>
                <a:ea typeface="隶书" pitchFamily="49" charset="-122"/>
              </a:rPr>
              <a:t>圆柱面的形成</a:t>
            </a:r>
          </a:p>
        </p:txBody>
      </p: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5292080" y="3789040"/>
            <a:ext cx="74613" cy="1308100"/>
            <a:chOff x="3139" y="2954"/>
            <a:chExt cx="47" cy="824"/>
          </a:xfrm>
        </p:grpSpPr>
        <p:sp>
          <p:nvSpPr>
            <p:cNvPr id="33" name="Line 32"/>
            <p:cNvSpPr>
              <a:spLocks noChangeShapeType="1"/>
            </p:cNvSpPr>
            <p:nvPr/>
          </p:nvSpPr>
          <p:spPr bwMode="auto">
            <a:xfrm flipV="1">
              <a:off x="3163" y="3128"/>
              <a:ext cx="0" cy="650"/>
            </a:xfrm>
            <a:prstGeom prst="line">
              <a:avLst/>
            </a:prstGeom>
            <a:noFill/>
            <a:ln w="19050">
              <a:solidFill>
                <a:srgbClr val="99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AutoShape 33"/>
            <p:cNvSpPr>
              <a:spLocks noChangeArrowheads="1"/>
            </p:cNvSpPr>
            <p:nvPr/>
          </p:nvSpPr>
          <p:spPr bwMode="auto">
            <a:xfrm>
              <a:off x="3139" y="2954"/>
              <a:ext cx="47" cy="192"/>
            </a:xfrm>
            <a:prstGeom prst="triangle">
              <a:avLst>
                <a:gd name="adj" fmla="val 50000"/>
              </a:avLst>
            </a:prstGeom>
            <a:solidFill>
              <a:srgbClr val="A50021"/>
            </a:solidFill>
            <a:ln w="9525">
              <a:solidFill>
                <a:srgbClr val="990033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5" name="Oval 34"/>
          <p:cNvSpPr>
            <a:spLocks noChangeArrowheads="1"/>
          </p:cNvSpPr>
          <p:nvPr/>
        </p:nvSpPr>
        <p:spPr bwMode="auto">
          <a:xfrm>
            <a:off x="6752580" y="3598540"/>
            <a:ext cx="1433513" cy="515938"/>
          </a:xfrm>
          <a:prstGeom prst="ellipse">
            <a:avLst/>
          </a:prstGeom>
          <a:noFill/>
          <a:ln w="28575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>
            <a:off x="7097068" y="40779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Line 36"/>
          <p:cNvSpPr>
            <a:spLocks noChangeShapeType="1"/>
          </p:cNvSpPr>
          <p:nvPr/>
        </p:nvSpPr>
        <p:spPr bwMode="auto">
          <a:xfrm>
            <a:off x="7224068" y="41033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7363768" y="41160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>
            <a:off x="7484418" y="41160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>
            <a:off x="7605068" y="41160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>
            <a:off x="7732068" y="41033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7852718" y="40779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Line 42"/>
          <p:cNvSpPr>
            <a:spLocks noChangeShapeType="1"/>
          </p:cNvSpPr>
          <p:nvPr/>
        </p:nvSpPr>
        <p:spPr bwMode="auto">
          <a:xfrm>
            <a:off x="7967018" y="40398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8068618" y="40081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>
            <a:off x="8151168" y="39446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8184505" y="38303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>
            <a:off x="8138468" y="37668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>
            <a:off x="8055918" y="37160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>
            <a:off x="7973368" y="36715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>
            <a:off x="7884468" y="36398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Line 50"/>
          <p:cNvSpPr>
            <a:spLocks noChangeShapeType="1"/>
          </p:cNvSpPr>
          <p:nvPr/>
        </p:nvSpPr>
        <p:spPr bwMode="auto">
          <a:xfrm>
            <a:off x="7789218" y="36271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Line 51"/>
          <p:cNvSpPr>
            <a:spLocks noChangeShapeType="1"/>
          </p:cNvSpPr>
          <p:nvPr/>
        </p:nvSpPr>
        <p:spPr bwMode="auto">
          <a:xfrm>
            <a:off x="7693968" y="36144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Line 52"/>
          <p:cNvSpPr>
            <a:spLocks noChangeShapeType="1"/>
          </p:cNvSpPr>
          <p:nvPr/>
        </p:nvSpPr>
        <p:spPr bwMode="auto">
          <a:xfrm>
            <a:off x="7598718" y="36080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Line 53"/>
          <p:cNvSpPr>
            <a:spLocks noChangeShapeType="1"/>
          </p:cNvSpPr>
          <p:nvPr/>
        </p:nvSpPr>
        <p:spPr bwMode="auto">
          <a:xfrm>
            <a:off x="7497118" y="35953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Line 54"/>
          <p:cNvSpPr>
            <a:spLocks noChangeShapeType="1"/>
          </p:cNvSpPr>
          <p:nvPr/>
        </p:nvSpPr>
        <p:spPr bwMode="auto">
          <a:xfrm>
            <a:off x="7401868" y="35953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Line 55"/>
          <p:cNvSpPr>
            <a:spLocks noChangeShapeType="1"/>
          </p:cNvSpPr>
          <p:nvPr/>
        </p:nvSpPr>
        <p:spPr bwMode="auto">
          <a:xfrm>
            <a:off x="7306618" y="36017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Line 56"/>
          <p:cNvSpPr>
            <a:spLocks noChangeShapeType="1"/>
          </p:cNvSpPr>
          <p:nvPr/>
        </p:nvSpPr>
        <p:spPr bwMode="auto">
          <a:xfrm>
            <a:off x="7198668" y="36080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Line 57"/>
          <p:cNvSpPr>
            <a:spLocks noChangeShapeType="1"/>
          </p:cNvSpPr>
          <p:nvPr/>
        </p:nvSpPr>
        <p:spPr bwMode="auto">
          <a:xfrm>
            <a:off x="7090718" y="36398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Line 58"/>
          <p:cNvSpPr>
            <a:spLocks noChangeShapeType="1"/>
          </p:cNvSpPr>
          <p:nvPr/>
        </p:nvSpPr>
        <p:spPr bwMode="auto">
          <a:xfrm>
            <a:off x="6989118" y="36652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Line 59"/>
          <p:cNvSpPr>
            <a:spLocks noChangeShapeType="1"/>
          </p:cNvSpPr>
          <p:nvPr/>
        </p:nvSpPr>
        <p:spPr bwMode="auto">
          <a:xfrm>
            <a:off x="6900218" y="37033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Line 60"/>
          <p:cNvSpPr>
            <a:spLocks noChangeShapeType="1"/>
          </p:cNvSpPr>
          <p:nvPr/>
        </p:nvSpPr>
        <p:spPr bwMode="auto">
          <a:xfrm>
            <a:off x="6811318" y="37604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" name="Line 61"/>
          <p:cNvSpPr>
            <a:spLocks noChangeShapeType="1"/>
          </p:cNvSpPr>
          <p:nvPr/>
        </p:nvSpPr>
        <p:spPr bwMode="auto">
          <a:xfrm>
            <a:off x="6747818" y="38366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Line 62"/>
          <p:cNvSpPr>
            <a:spLocks noChangeShapeType="1"/>
          </p:cNvSpPr>
          <p:nvPr/>
        </p:nvSpPr>
        <p:spPr bwMode="auto">
          <a:xfrm>
            <a:off x="6798618" y="395096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" name="Line 63"/>
          <p:cNvSpPr>
            <a:spLocks noChangeShapeType="1"/>
          </p:cNvSpPr>
          <p:nvPr/>
        </p:nvSpPr>
        <p:spPr bwMode="auto">
          <a:xfrm>
            <a:off x="6881168" y="3995415"/>
            <a:ext cx="0" cy="1147763"/>
          </a:xfrm>
          <a:prstGeom prst="line">
            <a:avLst/>
          </a:prstGeom>
          <a:noFill/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Oval 64"/>
          <p:cNvSpPr>
            <a:spLocks noChangeArrowheads="1"/>
          </p:cNvSpPr>
          <p:nvPr/>
        </p:nvSpPr>
        <p:spPr bwMode="auto">
          <a:xfrm>
            <a:off x="6744643" y="4747890"/>
            <a:ext cx="1433512" cy="515938"/>
          </a:xfrm>
          <a:prstGeom prst="ellipse">
            <a:avLst/>
          </a:prstGeom>
          <a:noFill/>
          <a:ln w="28575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Line 65"/>
          <p:cNvSpPr>
            <a:spLocks noChangeShapeType="1"/>
          </p:cNvSpPr>
          <p:nvPr/>
        </p:nvSpPr>
        <p:spPr bwMode="auto">
          <a:xfrm flipV="1">
            <a:off x="7459018" y="3185790"/>
            <a:ext cx="423862" cy="211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" name="Text Box 66"/>
          <p:cNvSpPr txBox="1">
            <a:spLocks noChangeArrowheads="1"/>
          </p:cNvSpPr>
          <p:nvPr/>
        </p:nvSpPr>
        <p:spPr bwMode="auto">
          <a:xfrm>
            <a:off x="7878118" y="2879403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轴线</a:t>
            </a:r>
          </a:p>
        </p:txBody>
      </p:sp>
      <p:sp>
        <p:nvSpPr>
          <p:cNvPr id="68" name="Line 67"/>
          <p:cNvSpPr>
            <a:spLocks noChangeShapeType="1"/>
          </p:cNvSpPr>
          <p:nvPr/>
        </p:nvSpPr>
        <p:spPr bwMode="auto">
          <a:xfrm flipH="1">
            <a:off x="6382693" y="4612953"/>
            <a:ext cx="582612" cy="600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Text Box 68"/>
          <p:cNvSpPr txBox="1">
            <a:spLocks noChangeArrowheads="1"/>
          </p:cNvSpPr>
          <p:nvPr/>
        </p:nvSpPr>
        <p:spPr bwMode="auto">
          <a:xfrm>
            <a:off x="5850880" y="5082853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母线</a:t>
            </a:r>
          </a:p>
        </p:txBody>
      </p:sp>
      <p:sp>
        <p:nvSpPr>
          <p:cNvPr id="70" name="Line 69"/>
          <p:cNvSpPr>
            <a:spLocks noChangeShapeType="1"/>
          </p:cNvSpPr>
          <p:nvPr/>
        </p:nvSpPr>
        <p:spPr bwMode="auto">
          <a:xfrm>
            <a:off x="7725718" y="4878065"/>
            <a:ext cx="352425" cy="4778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" name="Text Box 70"/>
          <p:cNvSpPr txBox="1">
            <a:spLocks noChangeArrowheads="1"/>
          </p:cNvSpPr>
          <p:nvPr/>
        </p:nvSpPr>
        <p:spPr bwMode="auto">
          <a:xfrm>
            <a:off x="7766993" y="5225728"/>
            <a:ext cx="8953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990033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素线</a:t>
            </a:r>
          </a:p>
        </p:txBody>
      </p:sp>
      <p:sp>
        <p:nvSpPr>
          <p:cNvPr id="72" name="动作按钮: 后退或前一项 71">
            <a:hlinkClick r:id="rId2" action="ppaction://hlinksldjump" highlightClick="1"/>
          </p:cNvPr>
          <p:cNvSpPr/>
          <p:nvPr/>
        </p:nvSpPr>
        <p:spPr>
          <a:xfrm>
            <a:off x="8172400" y="6165304"/>
            <a:ext cx="648072" cy="40466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6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3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100"/>
                            </p:stCondLst>
                            <p:childTnLst>
                              <p:par>
                                <p:cTn id="106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1700"/>
                            </p:stCondLst>
                            <p:childTnLst>
                              <p:par>
                                <p:cTn id="109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2300"/>
                            </p:stCondLst>
                            <p:childTnLst>
                              <p:par>
                                <p:cTn id="112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2900"/>
                            </p:stCondLst>
                            <p:childTnLst>
                              <p:par>
                                <p:cTn id="115" presetID="1" presetClass="entr" presetSubtype="0" fill="hold" grpId="0" nodeType="after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500"/>
                            </p:stCondLst>
                            <p:childTnLst>
                              <p:par>
                                <p:cTn id="11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4500"/>
                            </p:stCondLst>
                            <p:childTnLst>
                              <p:par>
                                <p:cTn id="12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5500"/>
                            </p:stCondLst>
                            <p:childTnLst>
                              <p:par>
                                <p:cTn id="12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6500"/>
                            </p:stCondLst>
                            <p:childTnLst>
                              <p:par>
                                <p:cTn id="12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7500"/>
                            </p:stCondLst>
                            <p:childTnLst>
                              <p:par>
                                <p:cTn id="13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8500"/>
                            </p:stCondLst>
                            <p:childTnLst>
                              <p:par>
                                <p:cTn id="13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5" fill="hold">
                            <p:stCondLst>
                              <p:cond delay="9500"/>
                            </p:stCondLst>
                            <p:childTnLst>
                              <p:par>
                                <p:cTn id="13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12500"/>
                            </p:stCondLst>
                            <p:childTnLst>
                              <p:par>
                                <p:cTn id="14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3500"/>
                            </p:stCondLst>
                            <p:childTnLst>
                              <p:par>
                                <p:cTn id="14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14500"/>
                            </p:stCondLst>
                            <p:childTnLst>
                              <p:par>
                                <p:cTn id="15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15500"/>
                            </p:stCondLst>
                            <p:childTnLst>
                              <p:par>
                                <p:cTn id="15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16500"/>
                            </p:stCondLst>
                            <p:childTnLst>
                              <p:par>
                                <p:cTn id="15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7500"/>
                            </p:stCondLst>
                            <p:childTnLst>
                              <p:par>
                                <p:cTn id="16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185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9500"/>
                            </p:stCondLst>
                            <p:childTnLst>
                              <p:par>
                                <p:cTn id="16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20500"/>
                            </p:stCondLst>
                            <p:childTnLst>
                              <p:par>
                                <p:cTn id="16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21500"/>
                            </p:stCondLst>
                            <p:childTnLst>
                              <p:par>
                                <p:cTn id="17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22500"/>
                            </p:stCondLst>
                            <p:childTnLst>
                              <p:par>
                                <p:cTn id="175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7" fill="hold">
                            <p:stCondLst>
                              <p:cond delay="23500"/>
                            </p:stCondLst>
                            <p:childTnLst>
                              <p:par>
                                <p:cTn id="17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4500"/>
                            </p:stCondLst>
                            <p:childTnLst>
                              <p:par>
                                <p:cTn id="18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2550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26500"/>
                            </p:stCondLst>
                            <p:childTnLst>
                              <p:par>
                                <p:cTn id="18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27500"/>
                            </p:stCondLst>
                            <p:childTnLst>
                              <p:par>
                                <p:cTn id="19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28000"/>
                            </p:stCondLst>
                            <p:childTnLst>
                              <p:par>
                                <p:cTn id="19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3" dur="500"/>
                                        <p:tgtEl>
                                          <p:spTgt spid="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2" dur="500"/>
                                        <p:tgtEl>
                                          <p:spTgt spid="6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500"/>
                            </p:stCondLst>
                            <p:childTnLst>
                              <p:par>
                                <p:cTn id="21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1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3" grpId="0" animBg="1" autoUpdateAnimBg="0"/>
      <p:bldP spid="14" grpId="0" autoUpdateAnimBg="0"/>
      <p:bldP spid="15" grpId="0" autoUpdateAnimBg="0"/>
      <p:bldP spid="16" grpId="0" autoUpdateAnimBg="0"/>
      <p:bldP spid="17" grpId="0" autoUpdateAnimBg="0"/>
      <p:bldP spid="18" grpId="0" animBg="1"/>
      <p:bldP spid="19" grpId="0" animBg="1"/>
      <p:bldP spid="20" grpId="0" animBg="1"/>
      <p:bldP spid="21" grpId="0" autoUpdateAnimBg="0"/>
      <p:bldP spid="22" grpId="0" animBg="1"/>
      <p:bldP spid="23" grpId="0" animBg="1"/>
      <p:bldP spid="24" grpId="0" animBg="1"/>
      <p:bldP spid="25" grpId="0" autoUpdateAnimBg="0"/>
      <p:bldP spid="26" grpId="0" animBg="1"/>
      <p:bldP spid="28" grpId="0" animBg="1"/>
      <p:bldP spid="29" grpId="0" animBg="1"/>
      <p:bldP spid="30" grpId="0" animBg="1"/>
      <p:bldP spid="31" grpId="0" build="p" autoUpdateAnimBg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build="p" autoUpdateAnimBg="0" advAuto="0"/>
      <p:bldP spid="68" grpId="0" animBg="1"/>
      <p:bldP spid="69" grpId="0" build="p" autoUpdateAnimBg="0" advAuto="0"/>
      <p:bldP spid="70" grpId="0" animBg="1"/>
      <p:bldP spid="71" grpId="0" autoUpdateAnimBg="0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fld id="{820CBEFB-9D66-4391-ABE2-8ADD6016F37F}" type="slidenum">
              <a:rPr lang="en-US" altLang="zh-CN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pPr/>
              <a:t>62</a:t>
            </a:fld>
            <a:endParaRPr lang="en-US" altLang="zh-CN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347663" y="1330325"/>
            <a:ext cx="3498850" cy="3381376"/>
            <a:chOff x="219" y="1234"/>
            <a:chExt cx="2204" cy="2130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219" y="1234"/>
              <a:ext cx="2204" cy="2107"/>
              <a:chOff x="219" y="1234"/>
              <a:chExt cx="2204" cy="2107"/>
            </a:xfrm>
          </p:grpSpPr>
          <p:sp>
            <p:nvSpPr>
              <p:cNvPr id="6" name="Freeform 4"/>
              <p:cNvSpPr>
                <a:spLocks/>
              </p:cNvSpPr>
              <p:nvPr/>
            </p:nvSpPr>
            <p:spPr bwMode="auto">
              <a:xfrm>
                <a:off x="263" y="2719"/>
                <a:ext cx="2147" cy="622"/>
              </a:xfrm>
              <a:custGeom>
                <a:avLst/>
                <a:gdLst/>
                <a:ahLst/>
                <a:cxnLst>
                  <a:cxn ang="0">
                    <a:pos x="1125" y="0"/>
                  </a:cxn>
                  <a:cxn ang="0">
                    <a:pos x="0" y="415"/>
                  </a:cxn>
                  <a:cxn ang="0">
                    <a:pos x="1058" y="622"/>
                  </a:cxn>
                  <a:cxn ang="0">
                    <a:pos x="2147" y="255"/>
                  </a:cxn>
                  <a:cxn ang="0">
                    <a:pos x="1125" y="0"/>
                  </a:cxn>
                </a:cxnLst>
                <a:rect l="0" t="0" r="r" b="b"/>
                <a:pathLst>
                  <a:path w="2147" h="622">
                    <a:moveTo>
                      <a:pt x="1125" y="0"/>
                    </a:moveTo>
                    <a:lnTo>
                      <a:pt x="0" y="415"/>
                    </a:lnTo>
                    <a:lnTo>
                      <a:pt x="1058" y="622"/>
                    </a:lnTo>
                    <a:lnTo>
                      <a:pt x="2147" y="255"/>
                    </a:lnTo>
                    <a:lnTo>
                      <a:pt x="1125" y="0"/>
                    </a:lnTo>
                    <a:close/>
                  </a:path>
                </a:pathLst>
              </a:custGeom>
              <a:solidFill>
                <a:srgbClr val="CCFF99">
                  <a:alpha val="50000"/>
                </a:srgbClr>
              </a:solidFill>
              <a:ln w="28575" cmpd="sng">
                <a:solidFill>
                  <a:srgbClr val="CCFF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1367" y="1234"/>
                <a:ext cx="1056" cy="1744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811"/>
                  </a:cxn>
                  <a:cxn ang="0">
                    <a:pos x="1056" y="2156"/>
                  </a:cxn>
                  <a:cxn ang="0">
                    <a:pos x="1056" y="345"/>
                  </a:cxn>
                  <a:cxn ang="0">
                    <a:pos x="0" y="0"/>
                  </a:cxn>
                </a:cxnLst>
                <a:rect l="0" t="0" r="r" b="b"/>
                <a:pathLst>
                  <a:path w="1056" h="2156">
                    <a:moveTo>
                      <a:pt x="0" y="0"/>
                    </a:moveTo>
                    <a:lnTo>
                      <a:pt x="0" y="1811"/>
                    </a:lnTo>
                    <a:lnTo>
                      <a:pt x="1056" y="2156"/>
                    </a:lnTo>
                    <a:lnTo>
                      <a:pt x="1056" y="3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99">
                  <a:alpha val="50000"/>
                </a:srgbClr>
              </a:solidFill>
              <a:ln w="28575" cmpd="sng">
                <a:solidFill>
                  <a:srgbClr val="FFFF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255" y="1236"/>
                <a:ext cx="1123" cy="1899"/>
              </a:xfrm>
              <a:custGeom>
                <a:avLst/>
                <a:gdLst/>
                <a:ahLst/>
                <a:cxnLst>
                  <a:cxn ang="0">
                    <a:pos x="0" y="384"/>
                  </a:cxn>
                  <a:cxn ang="0">
                    <a:pos x="1123" y="0"/>
                  </a:cxn>
                  <a:cxn ang="0">
                    <a:pos x="1123" y="1467"/>
                  </a:cxn>
                  <a:cxn ang="0">
                    <a:pos x="1" y="1899"/>
                  </a:cxn>
                  <a:cxn ang="0">
                    <a:pos x="0" y="384"/>
                  </a:cxn>
                </a:cxnLst>
                <a:rect l="0" t="0" r="r" b="b"/>
                <a:pathLst>
                  <a:path w="1123" h="1899">
                    <a:moveTo>
                      <a:pt x="0" y="384"/>
                    </a:moveTo>
                    <a:lnTo>
                      <a:pt x="1123" y="0"/>
                    </a:lnTo>
                    <a:lnTo>
                      <a:pt x="1123" y="1467"/>
                    </a:lnTo>
                    <a:lnTo>
                      <a:pt x="1" y="1899"/>
                    </a:lnTo>
                    <a:lnTo>
                      <a:pt x="0" y="384"/>
                    </a:lnTo>
                    <a:close/>
                  </a:path>
                </a:pathLst>
              </a:custGeom>
              <a:solidFill>
                <a:srgbClr val="CCFFCC">
                  <a:alpha val="50000"/>
                </a:srgbClr>
              </a:solidFill>
              <a:ln w="28575" cmpd="sng">
                <a:solidFill>
                  <a:srgbClr val="CCFF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9" name="Text Box 7"/>
              <p:cNvSpPr txBox="1">
                <a:spLocks noChangeArrowheads="1"/>
              </p:cNvSpPr>
              <p:nvPr/>
            </p:nvSpPr>
            <p:spPr bwMode="auto">
              <a:xfrm>
                <a:off x="219" y="1555"/>
                <a:ext cx="247" cy="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solidFill>
                      <a:srgbClr val="00006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V</a:t>
                </a:r>
              </a:p>
            </p:txBody>
          </p:sp>
          <p:sp>
            <p:nvSpPr>
              <p:cNvPr id="10" name="Text Box 8"/>
              <p:cNvSpPr txBox="1">
                <a:spLocks noChangeArrowheads="1"/>
              </p:cNvSpPr>
              <p:nvPr/>
            </p:nvSpPr>
            <p:spPr bwMode="auto">
              <a:xfrm>
                <a:off x="2048" y="1428"/>
                <a:ext cx="247" cy="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solidFill>
                      <a:srgbClr val="000066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W</a:t>
                </a:r>
              </a:p>
            </p:txBody>
          </p:sp>
        </p:grp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1137" y="2996"/>
              <a:ext cx="247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solidFill>
                    <a:srgbClr val="000066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H</a:t>
              </a:r>
            </a:p>
          </p:txBody>
        </p:sp>
      </p:grpSp>
      <p:grpSp>
        <p:nvGrpSpPr>
          <p:cNvPr id="11" name="Group 10"/>
          <p:cNvGrpSpPr>
            <a:grpSpLocks/>
          </p:cNvGrpSpPr>
          <p:nvPr/>
        </p:nvGrpSpPr>
        <p:grpSpPr bwMode="auto">
          <a:xfrm>
            <a:off x="1316038" y="1347788"/>
            <a:ext cx="1530350" cy="2979738"/>
            <a:chOff x="829" y="1245"/>
            <a:chExt cx="964" cy="1877"/>
          </a:xfrm>
        </p:grpSpPr>
        <p:sp>
          <p:nvSpPr>
            <p:cNvPr id="12" name="AutoShape 11"/>
            <p:cNvSpPr>
              <a:spLocks noChangeArrowheads="1"/>
            </p:cNvSpPr>
            <p:nvPr/>
          </p:nvSpPr>
          <p:spPr bwMode="auto">
            <a:xfrm>
              <a:off x="829" y="1571"/>
              <a:ext cx="964" cy="1291"/>
            </a:xfrm>
            <a:prstGeom prst="can">
              <a:avLst>
                <a:gd name="adj" fmla="val 33480"/>
              </a:avLst>
            </a:prstGeom>
            <a:gradFill rotWithShape="0">
              <a:gsLst>
                <a:gs pos="0">
                  <a:srgbClr val="00FF99"/>
                </a:gs>
                <a:gs pos="100000">
                  <a:srgbClr val="00FF99">
                    <a:gamma/>
                    <a:shade val="6275"/>
                    <a:invGamma/>
                  </a:srgbClr>
                </a:gs>
              </a:gsLst>
              <a:lin ang="0" scaled="1"/>
            </a:gra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V="1">
              <a:off x="1302" y="1428"/>
              <a:ext cx="0" cy="30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1338" y="2862"/>
              <a:ext cx="0" cy="15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5" name="Text Box 14"/>
            <p:cNvSpPr txBox="1">
              <a:spLocks noChangeArrowheads="1"/>
            </p:cNvSpPr>
            <p:nvPr/>
          </p:nvSpPr>
          <p:spPr bwMode="auto">
            <a:xfrm>
              <a:off x="1280" y="1245"/>
              <a:ext cx="23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O</a:t>
              </a:r>
            </a:p>
          </p:txBody>
        </p:sp>
        <p:sp>
          <p:nvSpPr>
            <p:cNvPr id="16" name="Text Box 15"/>
            <p:cNvSpPr txBox="1">
              <a:spLocks noChangeArrowheads="1"/>
            </p:cNvSpPr>
            <p:nvPr/>
          </p:nvSpPr>
          <p:spPr bwMode="auto">
            <a:xfrm>
              <a:off x="1379" y="2792"/>
              <a:ext cx="23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O</a:t>
              </a:r>
            </a:p>
          </p:txBody>
        </p:sp>
      </p:grpSp>
      <p:sp>
        <p:nvSpPr>
          <p:cNvPr id="17" name="Oval 16"/>
          <p:cNvSpPr>
            <a:spLocks noChangeArrowheads="1"/>
          </p:cNvSpPr>
          <p:nvPr/>
        </p:nvSpPr>
        <p:spPr bwMode="auto">
          <a:xfrm>
            <a:off x="4699000" y="3609975"/>
            <a:ext cx="1570038" cy="1570038"/>
          </a:xfrm>
          <a:prstGeom prst="ellipse">
            <a:avLst/>
          </a:prstGeom>
          <a:solidFill>
            <a:srgbClr val="99CCFF"/>
          </a:soli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8" name="Text Box 17"/>
          <p:cNvSpPr txBox="1">
            <a:spLocks noChangeArrowheads="1"/>
          </p:cNvSpPr>
          <p:nvPr/>
        </p:nvSpPr>
        <p:spPr bwMode="auto">
          <a:xfrm>
            <a:off x="811213" y="201613"/>
            <a:ext cx="29642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Marlett" pitchFamily="2" charset="2"/>
              </a:rPr>
              <a:t>圆柱体的投影</a:t>
            </a:r>
            <a:endParaRPr lang="zh-CN" altLang="en-US" sz="3600" b="1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9" name="AutoShape 18"/>
          <p:cNvSpPr>
            <a:spLocks noChangeArrowheads="1"/>
          </p:cNvSpPr>
          <p:nvPr/>
        </p:nvSpPr>
        <p:spPr bwMode="auto">
          <a:xfrm>
            <a:off x="2005013" y="906463"/>
            <a:ext cx="358775" cy="32385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9999">
                  <a:gamma/>
                  <a:shade val="46275"/>
                  <a:invGamma/>
                </a:srgbClr>
              </a:gs>
              <a:gs pos="100000">
                <a:srgbClr val="FF9999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eaVert"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0" name="AutoShape 19"/>
          <p:cNvSpPr>
            <a:spLocks noChangeArrowheads="1"/>
          </p:cNvSpPr>
          <p:nvPr/>
        </p:nvSpPr>
        <p:spPr bwMode="auto">
          <a:xfrm rot="7054636">
            <a:off x="3070225" y="3832226"/>
            <a:ext cx="358775" cy="32385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9999"/>
              </a:gs>
              <a:gs pos="100000">
                <a:srgbClr val="FF9999">
                  <a:gamma/>
                  <a:shade val="46275"/>
                  <a:invGamma/>
                </a:srgbClr>
              </a:gs>
            </a:gsLst>
            <a:lin ang="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eaVert"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1" name="AutoShape 20"/>
          <p:cNvSpPr>
            <a:spLocks noChangeArrowheads="1"/>
          </p:cNvSpPr>
          <p:nvPr/>
        </p:nvSpPr>
        <p:spPr bwMode="auto">
          <a:xfrm rot="14297777">
            <a:off x="544512" y="3241676"/>
            <a:ext cx="358775" cy="32385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9999">
                  <a:gamma/>
                  <a:shade val="46275"/>
                  <a:invGamma/>
                </a:srgbClr>
              </a:gs>
              <a:gs pos="100000">
                <a:srgbClr val="FF9999"/>
              </a:gs>
            </a:gsLst>
            <a:lin ang="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eaVert"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4430713" y="4394200"/>
            <a:ext cx="2106612" cy="0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5483225" y="3432175"/>
            <a:ext cx="0" cy="2017713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flipV="1">
            <a:off x="5483225" y="966788"/>
            <a:ext cx="0" cy="2284412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4689475" y="1190625"/>
            <a:ext cx="158432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4678363" y="3095625"/>
            <a:ext cx="15906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 flipV="1">
            <a:off x="4678363" y="1171575"/>
            <a:ext cx="0" cy="19415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 flipV="1">
            <a:off x="6278563" y="1179513"/>
            <a:ext cx="0" cy="19335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 flipV="1">
            <a:off x="5476875" y="5456238"/>
            <a:ext cx="0" cy="422275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4041775" y="4376738"/>
            <a:ext cx="401638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 flipV="1">
            <a:off x="7524750" y="984250"/>
            <a:ext cx="0" cy="2284413"/>
          </a:xfrm>
          <a:prstGeom prst="line">
            <a:avLst/>
          </a:prstGeom>
          <a:noFill/>
          <a:ln w="12700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>
            <a:off x="6750050" y="1187450"/>
            <a:ext cx="157638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6748463" y="3084513"/>
            <a:ext cx="1577975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 flipV="1">
            <a:off x="6757988" y="1174750"/>
            <a:ext cx="0" cy="1911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 flipV="1">
            <a:off x="8304213" y="1181100"/>
            <a:ext cx="0" cy="19113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6" name="Arc 35"/>
          <p:cNvSpPr>
            <a:spLocks/>
          </p:cNvSpPr>
          <p:nvPr/>
        </p:nvSpPr>
        <p:spPr bwMode="auto">
          <a:xfrm rot="10928259">
            <a:off x="4681538" y="4359275"/>
            <a:ext cx="1584325" cy="83343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72 w 43200"/>
              <a:gd name="T1" fmla="*/ 24318 h 24318"/>
              <a:gd name="T2" fmla="*/ 43198 w 43200"/>
              <a:gd name="T3" fmla="*/ 21891 h 24318"/>
              <a:gd name="T4" fmla="*/ 21600 w 43200"/>
              <a:gd name="T5" fmla="*/ 21600 h 2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4318" fill="none" extrusionOk="0">
                <a:moveTo>
                  <a:pt x="171" y="24318"/>
                </a:moveTo>
                <a:cubicBezTo>
                  <a:pt x="57" y="23416"/>
                  <a:pt x="0" y="2250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97"/>
                  <a:pt x="43199" y="21794"/>
                  <a:pt x="43198" y="21891"/>
                </a:cubicBezTo>
              </a:path>
              <a:path w="43200" h="24318" stroke="0" extrusionOk="0">
                <a:moveTo>
                  <a:pt x="171" y="24318"/>
                </a:moveTo>
                <a:cubicBezTo>
                  <a:pt x="57" y="23416"/>
                  <a:pt x="0" y="2250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97"/>
                  <a:pt x="43199" y="21794"/>
                  <a:pt x="43198" y="21891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7" name="Arc 36"/>
          <p:cNvSpPr>
            <a:spLocks/>
          </p:cNvSpPr>
          <p:nvPr/>
        </p:nvSpPr>
        <p:spPr bwMode="auto">
          <a:xfrm rot="10928259">
            <a:off x="4678363" y="4356100"/>
            <a:ext cx="1584325" cy="83343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72 w 43200"/>
              <a:gd name="T1" fmla="*/ 24318 h 24318"/>
              <a:gd name="T2" fmla="*/ 43198 w 43200"/>
              <a:gd name="T3" fmla="*/ 21891 h 24318"/>
              <a:gd name="T4" fmla="*/ 21600 w 43200"/>
              <a:gd name="T5" fmla="*/ 21600 h 243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4318" fill="none" extrusionOk="0">
                <a:moveTo>
                  <a:pt x="171" y="24318"/>
                </a:moveTo>
                <a:cubicBezTo>
                  <a:pt x="57" y="23416"/>
                  <a:pt x="0" y="2250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97"/>
                  <a:pt x="43199" y="21794"/>
                  <a:pt x="43198" y="21891"/>
                </a:cubicBezTo>
              </a:path>
              <a:path w="43200" h="24318" stroke="0" extrusionOk="0">
                <a:moveTo>
                  <a:pt x="171" y="24318"/>
                </a:moveTo>
                <a:cubicBezTo>
                  <a:pt x="57" y="23416"/>
                  <a:pt x="0" y="22508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1697"/>
                  <a:pt x="43199" y="21794"/>
                  <a:pt x="43198" y="21891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8" name="Rectangle 37"/>
          <p:cNvSpPr>
            <a:spLocks noChangeArrowheads="1"/>
          </p:cNvSpPr>
          <p:nvPr/>
        </p:nvSpPr>
        <p:spPr bwMode="auto">
          <a:xfrm>
            <a:off x="4691063" y="1201738"/>
            <a:ext cx="1581150" cy="1881187"/>
          </a:xfrm>
          <a:prstGeom prst="rect">
            <a:avLst/>
          </a:prstGeom>
          <a:solidFill>
            <a:srgbClr val="FF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9" name="Rectangle 38"/>
          <p:cNvSpPr>
            <a:spLocks noChangeArrowheads="1"/>
          </p:cNvSpPr>
          <p:nvPr/>
        </p:nvSpPr>
        <p:spPr bwMode="auto">
          <a:xfrm>
            <a:off x="4689475" y="1198563"/>
            <a:ext cx="1581150" cy="1881187"/>
          </a:xfrm>
          <a:prstGeom prst="rect">
            <a:avLst/>
          </a:prstGeom>
          <a:solidFill>
            <a:srgbClr val="FFCCFF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0" name="Oval 39"/>
          <p:cNvSpPr>
            <a:spLocks noChangeArrowheads="1"/>
          </p:cNvSpPr>
          <p:nvPr/>
        </p:nvSpPr>
        <p:spPr bwMode="auto">
          <a:xfrm>
            <a:off x="4579938" y="4273550"/>
            <a:ext cx="230187" cy="230188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31373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6765925" y="1201738"/>
            <a:ext cx="1522413" cy="1881187"/>
          </a:xfrm>
          <a:prstGeom prst="rect">
            <a:avLst/>
          </a:prstGeom>
          <a:solidFill>
            <a:srgbClr val="66FF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6762750" y="1198563"/>
            <a:ext cx="1522413" cy="1881187"/>
          </a:xfrm>
          <a:prstGeom prst="rect">
            <a:avLst/>
          </a:prstGeom>
          <a:solidFill>
            <a:srgbClr val="66FFCC">
              <a:alpha val="50000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3" name="Arc 42"/>
          <p:cNvSpPr>
            <a:spLocks/>
          </p:cNvSpPr>
          <p:nvPr/>
        </p:nvSpPr>
        <p:spPr bwMode="auto">
          <a:xfrm rot="16427368">
            <a:off x="4316412" y="3976688"/>
            <a:ext cx="1573213" cy="808038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57 w 43200"/>
              <a:gd name="T1" fmla="*/ 24196 h 24196"/>
              <a:gd name="T2" fmla="*/ 43140 w 43200"/>
              <a:gd name="T3" fmla="*/ 23202 h 24196"/>
              <a:gd name="T4" fmla="*/ 21600 w 43200"/>
              <a:gd name="T5" fmla="*/ 21600 h 24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24196" fill="none" extrusionOk="0">
                <a:moveTo>
                  <a:pt x="156" y="24196"/>
                </a:moveTo>
                <a:cubicBezTo>
                  <a:pt x="52" y="23334"/>
                  <a:pt x="0" y="224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2134"/>
                  <a:pt x="43180" y="22668"/>
                  <a:pt x="43140" y="23202"/>
                </a:cubicBezTo>
              </a:path>
              <a:path w="43200" h="24196" stroke="0" extrusionOk="0">
                <a:moveTo>
                  <a:pt x="156" y="24196"/>
                </a:moveTo>
                <a:cubicBezTo>
                  <a:pt x="52" y="23334"/>
                  <a:pt x="0" y="224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2134"/>
                  <a:pt x="43180" y="22668"/>
                  <a:pt x="43140" y="23202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4" name="Arc 43"/>
          <p:cNvSpPr>
            <a:spLocks/>
          </p:cNvSpPr>
          <p:nvPr/>
        </p:nvSpPr>
        <p:spPr bwMode="auto">
          <a:xfrm rot="16304988">
            <a:off x="4326732" y="3980656"/>
            <a:ext cx="1566862" cy="80327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57 w 43199"/>
              <a:gd name="T1" fmla="*/ 24196 h 24196"/>
              <a:gd name="T2" fmla="*/ 43199 w 43199"/>
              <a:gd name="T3" fmla="*/ 21378 h 24196"/>
              <a:gd name="T4" fmla="*/ 21600 w 43199"/>
              <a:gd name="T5" fmla="*/ 21600 h 241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199" h="24196" fill="none" extrusionOk="0">
                <a:moveTo>
                  <a:pt x="156" y="24196"/>
                </a:moveTo>
                <a:cubicBezTo>
                  <a:pt x="52" y="23334"/>
                  <a:pt x="0" y="224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442" y="-1"/>
                  <a:pt x="43077" y="9535"/>
                  <a:pt x="43198" y="21378"/>
                </a:cubicBezTo>
              </a:path>
              <a:path w="43199" h="24196" stroke="0" extrusionOk="0">
                <a:moveTo>
                  <a:pt x="156" y="24196"/>
                </a:moveTo>
                <a:cubicBezTo>
                  <a:pt x="52" y="23334"/>
                  <a:pt x="0" y="2246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442" y="-1"/>
                  <a:pt x="43077" y="9535"/>
                  <a:pt x="43198" y="21378"/>
                </a:cubicBezTo>
                <a:lnTo>
                  <a:pt x="21600" y="21600"/>
                </a:lnTo>
                <a:close/>
              </a:path>
            </a:pathLst>
          </a:custGeom>
          <a:noFill/>
          <a:ln w="76200">
            <a:solidFill>
              <a:srgbClr val="3399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5" name="Oval 44"/>
          <p:cNvSpPr>
            <a:spLocks noChangeArrowheads="1"/>
          </p:cNvSpPr>
          <p:nvPr/>
        </p:nvSpPr>
        <p:spPr bwMode="auto">
          <a:xfrm>
            <a:off x="6164263" y="4273550"/>
            <a:ext cx="230187" cy="230188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31373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>
            <a:off x="4683125" y="1169988"/>
            <a:ext cx="0" cy="1938337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>
            <a:off x="4670425" y="1184275"/>
            <a:ext cx="0" cy="1919288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>
            <a:off x="6280150" y="1177925"/>
            <a:ext cx="0" cy="1919288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>
            <a:off x="6280150" y="1192213"/>
            <a:ext cx="0" cy="1919287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0" name="Text Box 49" descr="紫色网格"/>
          <p:cNvSpPr txBox="1">
            <a:spLocks noChangeArrowheads="1"/>
          </p:cNvSpPr>
          <p:nvPr/>
        </p:nvSpPr>
        <p:spPr bwMode="auto">
          <a:xfrm>
            <a:off x="430213" y="5067300"/>
            <a:ext cx="1808508" cy="9541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对</a:t>
            </a:r>
            <a:r>
              <a:rPr lang="en-US" altLang="zh-CN" sz="28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V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面的转</a:t>
            </a:r>
            <a:endParaRPr lang="en-US" altLang="zh-CN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向轮廓线</a:t>
            </a:r>
            <a:endParaRPr lang="zh-CN" altLang="en-US" sz="2800" b="1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1" name="Line 50"/>
          <p:cNvSpPr>
            <a:spLocks noChangeShapeType="1"/>
          </p:cNvSpPr>
          <p:nvPr/>
        </p:nvSpPr>
        <p:spPr bwMode="auto">
          <a:xfrm>
            <a:off x="1506538" y="2290763"/>
            <a:ext cx="0" cy="1538287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2" name="Line 51"/>
          <p:cNvSpPr>
            <a:spLocks noChangeShapeType="1"/>
          </p:cNvSpPr>
          <p:nvPr/>
        </p:nvSpPr>
        <p:spPr bwMode="auto">
          <a:xfrm flipH="1">
            <a:off x="1023938" y="3554413"/>
            <a:ext cx="508000" cy="151288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53" name="Group 52"/>
          <p:cNvGrpSpPr>
            <a:grpSpLocks/>
          </p:cNvGrpSpPr>
          <p:nvPr/>
        </p:nvGrpSpPr>
        <p:grpSpPr bwMode="auto">
          <a:xfrm>
            <a:off x="963613" y="2160588"/>
            <a:ext cx="554037" cy="1651000"/>
            <a:chOff x="552" y="1471"/>
            <a:chExt cx="349" cy="1040"/>
          </a:xfrm>
        </p:grpSpPr>
        <p:sp>
          <p:nvSpPr>
            <p:cNvPr id="54" name="Line 53"/>
            <p:cNvSpPr>
              <a:spLocks noChangeShapeType="1"/>
            </p:cNvSpPr>
            <p:nvPr/>
          </p:nvSpPr>
          <p:spPr bwMode="auto">
            <a:xfrm flipH="1" flipV="1">
              <a:off x="563" y="1471"/>
              <a:ext cx="337" cy="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 flipH="1" flipV="1">
              <a:off x="568" y="1578"/>
              <a:ext cx="333" cy="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 flipH="1" flipV="1">
              <a:off x="560" y="1705"/>
              <a:ext cx="337" cy="7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 flipH="1" flipV="1">
              <a:off x="552" y="1933"/>
              <a:ext cx="341" cy="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 flipH="1" flipV="1">
              <a:off x="552" y="2066"/>
              <a:ext cx="345" cy="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 flipH="1" flipV="1">
              <a:off x="560" y="2194"/>
              <a:ext cx="337" cy="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60" name="Line 59"/>
            <p:cNvSpPr>
              <a:spLocks noChangeShapeType="1"/>
            </p:cNvSpPr>
            <p:nvPr/>
          </p:nvSpPr>
          <p:spPr bwMode="auto">
            <a:xfrm flipH="1" flipV="1">
              <a:off x="552" y="2429"/>
              <a:ext cx="341" cy="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61" name="Line 60"/>
            <p:cNvSpPr>
              <a:spLocks noChangeShapeType="1"/>
            </p:cNvSpPr>
            <p:nvPr/>
          </p:nvSpPr>
          <p:spPr bwMode="auto">
            <a:xfrm flipH="1" flipV="1">
              <a:off x="560" y="1821"/>
              <a:ext cx="337" cy="8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 flipH="1" flipV="1">
              <a:off x="561" y="2306"/>
              <a:ext cx="337" cy="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63" name="Group 62"/>
          <p:cNvGrpSpPr>
            <a:grpSpLocks/>
          </p:cNvGrpSpPr>
          <p:nvPr/>
        </p:nvGrpSpPr>
        <p:grpSpPr bwMode="auto">
          <a:xfrm>
            <a:off x="2713038" y="2090738"/>
            <a:ext cx="477837" cy="1709737"/>
            <a:chOff x="1654" y="1427"/>
            <a:chExt cx="301" cy="1077"/>
          </a:xfrm>
        </p:grpSpPr>
        <p:sp>
          <p:nvSpPr>
            <p:cNvPr id="64" name="Line 63"/>
            <p:cNvSpPr>
              <a:spLocks noChangeShapeType="1"/>
            </p:cNvSpPr>
            <p:nvPr/>
          </p:nvSpPr>
          <p:spPr bwMode="auto">
            <a:xfrm flipV="1">
              <a:off x="1654" y="1427"/>
              <a:ext cx="288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 flipV="1">
              <a:off x="1660" y="1547"/>
              <a:ext cx="282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 flipV="1">
              <a:off x="1660" y="1673"/>
              <a:ext cx="286" cy="1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 flipV="1">
              <a:off x="1661" y="1788"/>
              <a:ext cx="290" cy="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 flipV="1">
              <a:off x="1654" y="1906"/>
              <a:ext cx="298" cy="1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 flipV="1">
              <a:off x="1660" y="2029"/>
              <a:ext cx="290" cy="1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 flipV="1">
              <a:off x="1661" y="2148"/>
              <a:ext cx="294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 flipV="1">
              <a:off x="1662" y="2276"/>
              <a:ext cx="286" cy="1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 flipV="1">
              <a:off x="1655" y="2388"/>
              <a:ext cx="298" cy="1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 type="triangle" w="sm" len="lg"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73" name="Line 72"/>
          <p:cNvSpPr>
            <a:spLocks noChangeShapeType="1"/>
          </p:cNvSpPr>
          <p:nvPr/>
        </p:nvSpPr>
        <p:spPr bwMode="auto">
          <a:xfrm>
            <a:off x="2714625" y="2244725"/>
            <a:ext cx="0" cy="1570038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74" name="Line 73"/>
          <p:cNvSpPr>
            <a:spLocks noChangeShapeType="1"/>
          </p:cNvSpPr>
          <p:nvPr/>
        </p:nvSpPr>
        <p:spPr bwMode="auto">
          <a:xfrm>
            <a:off x="2705100" y="3663950"/>
            <a:ext cx="774700" cy="140335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75" name="Text Box 74" descr="紫色网格"/>
          <p:cNvSpPr txBox="1">
            <a:spLocks noChangeArrowheads="1"/>
          </p:cNvSpPr>
          <p:nvPr/>
        </p:nvSpPr>
        <p:spPr bwMode="auto">
          <a:xfrm>
            <a:off x="2498725" y="5053013"/>
            <a:ext cx="1808508" cy="95410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对</a:t>
            </a:r>
            <a:r>
              <a:rPr lang="en-US" altLang="zh-CN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W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面的</a:t>
            </a:r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转</a:t>
            </a:r>
            <a:endParaRPr lang="en-US" altLang="zh-CN" sz="28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  <a:p>
            <a:r>
              <a:rPr lang="zh-CN" altLang="en-US" sz="2800" b="1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向</a:t>
            </a:r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轮廓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线</a:t>
            </a:r>
          </a:p>
        </p:txBody>
      </p:sp>
      <p:sp>
        <p:nvSpPr>
          <p:cNvPr id="76" name="Line 75"/>
          <p:cNvSpPr>
            <a:spLocks noChangeShapeType="1"/>
          </p:cNvSpPr>
          <p:nvPr/>
        </p:nvSpPr>
        <p:spPr bwMode="auto">
          <a:xfrm>
            <a:off x="7526338" y="1181100"/>
            <a:ext cx="0" cy="1919288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77" name="Line 76"/>
          <p:cNvSpPr>
            <a:spLocks noChangeShapeType="1"/>
          </p:cNvSpPr>
          <p:nvPr/>
        </p:nvSpPr>
        <p:spPr bwMode="auto">
          <a:xfrm>
            <a:off x="7526338" y="1179513"/>
            <a:ext cx="0" cy="1919287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82" name="Oval 81"/>
          <p:cNvSpPr>
            <a:spLocks noChangeArrowheads="1"/>
          </p:cNvSpPr>
          <p:nvPr/>
        </p:nvSpPr>
        <p:spPr bwMode="auto">
          <a:xfrm>
            <a:off x="5373688" y="5068888"/>
            <a:ext cx="230187" cy="230187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31373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83" name="Oval 82"/>
          <p:cNvSpPr>
            <a:spLocks noChangeArrowheads="1"/>
          </p:cNvSpPr>
          <p:nvPr/>
        </p:nvSpPr>
        <p:spPr bwMode="auto">
          <a:xfrm>
            <a:off x="5372100" y="3482975"/>
            <a:ext cx="230188" cy="230188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31373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84" name="Line 83"/>
          <p:cNvSpPr>
            <a:spLocks noChangeShapeType="1"/>
          </p:cNvSpPr>
          <p:nvPr/>
        </p:nvSpPr>
        <p:spPr bwMode="auto">
          <a:xfrm>
            <a:off x="8310563" y="1176338"/>
            <a:ext cx="0" cy="1919287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85" name="Line 84"/>
          <p:cNvSpPr>
            <a:spLocks noChangeShapeType="1"/>
          </p:cNvSpPr>
          <p:nvPr/>
        </p:nvSpPr>
        <p:spPr bwMode="auto">
          <a:xfrm>
            <a:off x="8315325" y="1185863"/>
            <a:ext cx="0" cy="1919287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86" name="Line 85"/>
          <p:cNvSpPr>
            <a:spLocks noChangeShapeType="1"/>
          </p:cNvSpPr>
          <p:nvPr/>
        </p:nvSpPr>
        <p:spPr bwMode="auto">
          <a:xfrm>
            <a:off x="6750050" y="1185863"/>
            <a:ext cx="0" cy="1919287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87" name="Line 86"/>
          <p:cNvSpPr>
            <a:spLocks noChangeShapeType="1"/>
          </p:cNvSpPr>
          <p:nvPr/>
        </p:nvSpPr>
        <p:spPr bwMode="auto">
          <a:xfrm>
            <a:off x="6750050" y="1187450"/>
            <a:ext cx="0" cy="1919288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88" name="Line 87"/>
          <p:cNvSpPr>
            <a:spLocks noChangeShapeType="1"/>
          </p:cNvSpPr>
          <p:nvPr/>
        </p:nvSpPr>
        <p:spPr bwMode="auto">
          <a:xfrm>
            <a:off x="5491163" y="1201738"/>
            <a:ext cx="0" cy="1900237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89" name="Line 88"/>
          <p:cNvSpPr>
            <a:spLocks noChangeShapeType="1"/>
          </p:cNvSpPr>
          <p:nvPr/>
        </p:nvSpPr>
        <p:spPr bwMode="auto">
          <a:xfrm>
            <a:off x="5489575" y="1184275"/>
            <a:ext cx="0" cy="1919288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0" name="Line 89"/>
          <p:cNvSpPr>
            <a:spLocks noChangeShapeType="1"/>
          </p:cNvSpPr>
          <p:nvPr/>
        </p:nvSpPr>
        <p:spPr bwMode="auto">
          <a:xfrm flipV="1">
            <a:off x="4679950" y="3094038"/>
            <a:ext cx="0" cy="124460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1" name="Line 90"/>
          <p:cNvSpPr>
            <a:spLocks noChangeShapeType="1"/>
          </p:cNvSpPr>
          <p:nvPr/>
        </p:nvSpPr>
        <p:spPr bwMode="auto">
          <a:xfrm flipV="1">
            <a:off x="6286500" y="3105150"/>
            <a:ext cx="0" cy="12414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92" name="Oval 91"/>
          <p:cNvSpPr>
            <a:spLocks noChangeArrowheads="1"/>
          </p:cNvSpPr>
          <p:nvPr/>
        </p:nvSpPr>
        <p:spPr bwMode="auto">
          <a:xfrm>
            <a:off x="476250" y="433388"/>
            <a:ext cx="265113" cy="265112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500"/>
                            </p:stCondLst>
                            <p:childTnLst>
                              <p:par>
                                <p:cTn id="128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3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>
                      <p:stCondLst>
                        <p:cond delay="indefinite"/>
                      </p:stCondLst>
                      <p:childTnLst>
                        <p:par>
                          <p:cTn id="210" fill="hold">
                            <p:stCondLst>
                              <p:cond delay="0"/>
                            </p:stCondLst>
                            <p:childTnLst>
                              <p:par>
                                <p:cTn id="21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utoUpdateAnimBg="0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 autoUpdateAnimBg="0"/>
      <p:bldP spid="51" grpId="0" animBg="1"/>
      <p:bldP spid="52" grpId="0" animBg="1"/>
      <p:bldP spid="73" grpId="0" animBg="1"/>
      <p:bldP spid="74" grpId="0" animBg="1"/>
      <p:bldP spid="75" grpId="0" animBg="1" autoUpdateAnimBg="0"/>
      <p:bldP spid="76" grpId="0" animBg="1"/>
      <p:bldP spid="77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第八章 常见回转体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525" y="0"/>
            <a:ext cx="9134475" cy="6848475"/>
          </a:xfrm>
          <a:prstGeom prst="rect">
            <a:avLst/>
          </a:prstGeom>
          <a:noFill/>
        </p:spPr>
      </p:pic>
      <p:sp>
        <p:nvSpPr>
          <p:cNvPr id="3" name="Freeform 3"/>
          <p:cNvSpPr>
            <a:spLocks/>
          </p:cNvSpPr>
          <p:nvPr/>
        </p:nvSpPr>
        <p:spPr bwMode="auto">
          <a:xfrm>
            <a:off x="2773363" y="4314825"/>
            <a:ext cx="1687512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6378" y="0"/>
              </a:cxn>
              <a:cxn ang="0">
                <a:pos x="6379" y="0"/>
              </a:cxn>
            </a:cxnLst>
            <a:rect l="0" t="0" r="r" b="b"/>
            <a:pathLst>
              <a:path w="6379">
                <a:moveTo>
                  <a:pt x="0" y="0"/>
                </a:moveTo>
                <a:lnTo>
                  <a:pt x="6378" y="0"/>
                </a:lnTo>
                <a:lnTo>
                  <a:pt x="6379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4" name="Freeform 4"/>
          <p:cNvSpPr>
            <a:spLocks/>
          </p:cNvSpPr>
          <p:nvPr/>
        </p:nvSpPr>
        <p:spPr bwMode="auto">
          <a:xfrm>
            <a:off x="1477963" y="6067425"/>
            <a:ext cx="4733925" cy="158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7892" y="0"/>
              </a:cxn>
              <a:cxn ang="0">
                <a:pos x="17893" y="0"/>
              </a:cxn>
            </a:cxnLst>
            <a:rect l="0" t="0" r="r" b="b"/>
            <a:pathLst>
              <a:path w="17893">
                <a:moveTo>
                  <a:pt x="0" y="0"/>
                </a:moveTo>
                <a:lnTo>
                  <a:pt x="17892" y="0"/>
                </a:lnTo>
                <a:lnTo>
                  <a:pt x="17893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5" name="Freeform 5"/>
          <p:cNvSpPr>
            <a:spLocks/>
          </p:cNvSpPr>
          <p:nvPr/>
        </p:nvSpPr>
        <p:spPr bwMode="auto">
          <a:xfrm>
            <a:off x="6211888" y="2100263"/>
            <a:ext cx="1587" cy="3967162"/>
          </a:xfrm>
          <a:custGeom>
            <a:avLst/>
            <a:gdLst/>
            <a:ahLst/>
            <a:cxnLst>
              <a:cxn ang="0">
                <a:pos x="0" y="14994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 h="14994">
                <a:moveTo>
                  <a:pt x="0" y="14994"/>
                </a:moveTo>
                <a:lnTo>
                  <a:pt x="0" y="0"/>
                </a:lnTo>
                <a:lnTo>
                  <a:pt x="1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  <p:sp>
        <p:nvSpPr>
          <p:cNvPr id="6" name="Freeform 6"/>
          <p:cNvSpPr>
            <a:spLocks/>
          </p:cNvSpPr>
          <p:nvPr/>
        </p:nvSpPr>
        <p:spPr bwMode="auto">
          <a:xfrm>
            <a:off x="4460875" y="1758950"/>
            <a:ext cx="1588" cy="2555875"/>
          </a:xfrm>
          <a:custGeom>
            <a:avLst/>
            <a:gdLst/>
            <a:ahLst/>
            <a:cxnLst>
              <a:cxn ang="0">
                <a:pos x="0" y="9662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1" h="9662">
                <a:moveTo>
                  <a:pt x="0" y="9662"/>
                </a:moveTo>
                <a:lnTo>
                  <a:pt x="0" y="0"/>
                </a:lnTo>
                <a:lnTo>
                  <a:pt x="1" y="0"/>
                </a:lnTo>
              </a:path>
            </a:pathLst>
          </a:custGeom>
          <a:noFill/>
          <a:ln w="19050" cmpd="sng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 b="1"/>
          </a:p>
        </p:txBody>
      </p:sp>
      <p:grpSp>
        <p:nvGrpSpPr>
          <p:cNvPr id="7" name="Group 7"/>
          <p:cNvGrpSpPr>
            <a:grpSpLocks/>
          </p:cNvGrpSpPr>
          <p:nvPr/>
        </p:nvGrpSpPr>
        <p:grpSpPr bwMode="auto">
          <a:xfrm>
            <a:off x="1190625" y="2100263"/>
            <a:ext cx="360363" cy="4079875"/>
            <a:chOff x="727" y="1060"/>
            <a:chExt cx="227" cy="2570"/>
          </a:xfrm>
        </p:grpSpPr>
        <p:sp>
          <p:nvSpPr>
            <p:cNvPr id="8" name="Freeform 8"/>
            <p:cNvSpPr>
              <a:spLocks/>
            </p:cNvSpPr>
            <p:nvPr/>
          </p:nvSpPr>
          <p:spPr bwMode="auto">
            <a:xfrm>
              <a:off x="727" y="3483"/>
              <a:ext cx="40" cy="147"/>
            </a:xfrm>
            <a:custGeom>
              <a:avLst/>
              <a:gdLst/>
              <a:ahLst/>
              <a:cxnLst>
                <a:cxn ang="0">
                  <a:pos x="0" y="882"/>
                </a:cxn>
                <a:cxn ang="0">
                  <a:pos x="236" y="0"/>
                </a:cxn>
                <a:cxn ang="0">
                  <a:pos x="237" y="0"/>
                </a:cxn>
              </a:cxnLst>
              <a:rect l="0" t="0" r="r" b="b"/>
              <a:pathLst>
                <a:path w="237" h="882">
                  <a:moveTo>
                    <a:pt x="0" y="882"/>
                  </a:moveTo>
                  <a:lnTo>
                    <a:pt x="236" y="0"/>
                  </a:lnTo>
                  <a:lnTo>
                    <a:pt x="237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9" name="Group 9"/>
            <p:cNvGrpSpPr>
              <a:grpSpLocks/>
            </p:cNvGrpSpPr>
            <p:nvPr/>
          </p:nvGrpSpPr>
          <p:grpSpPr bwMode="auto">
            <a:xfrm>
              <a:off x="733" y="1060"/>
              <a:ext cx="221" cy="2570"/>
              <a:chOff x="733" y="1060"/>
              <a:chExt cx="221" cy="2570"/>
            </a:xfrm>
          </p:grpSpPr>
          <p:sp>
            <p:nvSpPr>
              <p:cNvPr id="10" name="Freeform 10"/>
              <p:cNvSpPr>
                <a:spLocks/>
              </p:cNvSpPr>
              <p:nvPr/>
            </p:nvSpPr>
            <p:spPr bwMode="auto">
              <a:xfrm>
                <a:off x="908" y="1060"/>
                <a:ext cx="1" cy="249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4994"/>
                  </a:cxn>
                  <a:cxn ang="0">
                    <a:pos x="1" y="14994"/>
                  </a:cxn>
                </a:cxnLst>
                <a:rect l="0" t="0" r="r" b="b"/>
                <a:pathLst>
                  <a:path w="1" h="14994">
                    <a:moveTo>
                      <a:pt x="0" y="0"/>
                    </a:moveTo>
                    <a:lnTo>
                      <a:pt x="0" y="14994"/>
                    </a:lnTo>
                    <a:lnTo>
                      <a:pt x="1" y="14994"/>
                    </a:lnTo>
                  </a:path>
                </a:pathLst>
              </a:custGeom>
              <a:noFill/>
              <a:ln w="19050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1" name="Freeform 11"/>
              <p:cNvSpPr>
                <a:spLocks/>
              </p:cNvSpPr>
              <p:nvPr/>
            </p:nvSpPr>
            <p:spPr bwMode="auto">
              <a:xfrm>
                <a:off x="863" y="3514"/>
                <a:ext cx="91" cy="91"/>
              </a:xfrm>
              <a:custGeom>
                <a:avLst/>
                <a:gdLst/>
                <a:ahLst/>
                <a:cxnLst>
                  <a:cxn ang="0">
                    <a:pos x="544" y="272"/>
                  </a:cxn>
                  <a:cxn ang="0">
                    <a:pos x="464" y="80"/>
                  </a:cxn>
                  <a:cxn ang="0">
                    <a:pos x="272" y="0"/>
                  </a:cxn>
                  <a:cxn ang="0">
                    <a:pos x="81" y="80"/>
                  </a:cxn>
                  <a:cxn ang="0">
                    <a:pos x="0" y="272"/>
                  </a:cxn>
                  <a:cxn ang="0">
                    <a:pos x="81" y="463"/>
                  </a:cxn>
                  <a:cxn ang="0">
                    <a:pos x="272" y="544"/>
                  </a:cxn>
                  <a:cxn ang="0">
                    <a:pos x="464" y="463"/>
                  </a:cxn>
                  <a:cxn ang="0">
                    <a:pos x="544" y="272"/>
                  </a:cxn>
                  <a:cxn ang="0">
                    <a:pos x="545" y="272"/>
                  </a:cxn>
                </a:cxnLst>
                <a:rect l="0" t="0" r="r" b="b"/>
                <a:pathLst>
                  <a:path w="545" h="544">
                    <a:moveTo>
                      <a:pt x="544" y="272"/>
                    </a:moveTo>
                    <a:lnTo>
                      <a:pt x="464" y="80"/>
                    </a:lnTo>
                    <a:lnTo>
                      <a:pt x="272" y="0"/>
                    </a:lnTo>
                    <a:lnTo>
                      <a:pt x="81" y="80"/>
                    </a:lnTo>
                    <a:lnTo>
                      <a:pt x="0" y="272"/>
                    </a:lnTo>
                    <a:lnTo>
                      <a:pt x="81" y="463"/>
                    </a:lnTo>
                    <a:lnTo>
                      <a:pt x="272" y="544"/>
                    </a:lnTo>
                    <a:lnTo>
                      <a:pt x="464" y="463"/>
                    </a:lnTo>
                    <a:lnTo>
                      <a:pt x="544" y="272"/>
                    </a:lnTo>
                    <a:lnTo>
                      <a:pt x="545" y="272"/>
                    </a:lnTo>
                  </a:path>
                </a:pathLst>
              </a:custGeom>
              <a:solidFill>
                <a:srgbClr val="FF33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12" name="Freeform 12"/>
              <p:cNvSpPr>
                <a:spLocks/>
              </p:cNvSpPr>
              <p:nvPr/>
            </p:nvSpPr>
            <p:spPr bwMode="auto">
              <a:xfrm>
                <a:off x="733" y="3532"/>
                <a:ext cx="61" cy="98"/>
              </a:xfrm>
              <a:custGeom>
                <a:avLst/>
                <a:gdLst/>
                <a:ahLst/>
                <a:cxnLst>
                  <a:cxn ang="0">
                    <a:pos x="90" y="127"/>
                  </a:cxn>
                  <a:cxn ang="0">
                    <a:pos x="163" y="43"/>
                  </a:cxn>
                  <a:cxn ang="0">
                    <a:pos x="224" y="0"/>
                  </a:cxn>
                  <a:cxn ang="0">
                    <a:pos x="300" y="0"/>
                  </a:cxn>
                  <a:cxn ang="0">
                    <a:pos x="339" y="43"/>
                  </a:cxn>
                  <a:cxn ang="0">
                    <a:pos x="367" y="127"/>
                  </a:cxn>
                  <a:cxn ang="0">
                    <a:pos x="358" y="253"/>
                  </a:cxn>
                  <a:cxn ang="0">
                    <a:pos x="336" y="336"/>
                  </a:cxn>
                  <a:cxn ang="0">
                    <a:pos x="277" y="463"/>
                  </a:cxn>
                  <a:cxn ang="0">
                    <a:pos x="204" y="547"/>
                  </a:cxn>
                  <a:cxn ang="0">
                    <a:pos x="143" y="589"/>
                  </a:cxn>
                  <a:cxn ang="0">
                    <a:pos x="67" y="589"/>
                  </a:cxn>
                  <a:cxn ang="0">
                    <a:pos x="28" y="547"/>
                  </a:cxn>
                  <a:cxn ang="0">
                    <a:pos x="0" y="463"/>
                  </a:cxn>
                  <a:cxn ang="0">
                    <a:pos x="1" y="463"/>
                  </a:cxn>
                </a:cxnLst>
                <a:rect l="0" t="0" r="r" b="b"/>
                <a:pathLst>
                  <a:path w="367" h="589">
                    <a:moveTo>
                      <a:pt x="90" y="127"/>
                    </a:moveTo>
                    <a:lnTo>
                      <a:pt x="163" y="43"/>
                    </a:lnTo>
                    <a:lnTo>
                      <a:pt x="224" y="0"/>
                    </a:lnTo>
                    <a:lnTo>
                      <a:pt x="300" y="0"/>
                    </a:lnTo>
                    <a:lnTo>
                      <a:pt x="339" y="43"/>
                    </a:lnTo>
                    <a:lnTo>
                      <a:pt x="367" y="127"/>
                    </a:lnTo>
                    <a:lnTo>
                      <a:pt x="358" y="253"/>
                    </a:lnTo>
                    <a:lnTo>
                      <a:pt x="336" y="336"/>
                    </a:lnTo>
                    <a:lnTo>
                      <a:pt x="277" y="463"/>
                    </a:lnTo>
                    <a:lnTo>
                      <a:pt x="204" y="547"/>
                    </a:lnTo>
                    <a:lnTo>
                      <a:pt x="143" y="589"/>
                    </a:lnTo>
                    <a:lnTo>
                      <a:pt x="67" y="589"/>
                    </a:lnTo>
                    <a:lnTo>
                      <a:pt x="28" y="547"/>
                    </a:lnTo>
                    <a:lnTo>
                      <a:pt x="0" y="463"/>
                    </a:lnTo>
                    <a:lnTo>
                      <a:pt x="1" y="46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</p:grpSp>
      </p:grpSp>
      <p:grpSp>
        <p:nvGrpSpPr>
          <p:cNvPr id="13" name="Group 13"/>
          <p:cNvGrpSpPr>
            <a:grpSpLocks/>
          </p:cNvGrpSpPr>
          <p:nvPr/>
        </p:nvGrpSpPr>
        <p:grpSpPr bwMode="auto">
          <a:xfrm>
            <a:off x="2465388" y="1758950"/>
            <a:ext cx="379412" cy="2803525"/>
            <a:chOff x="1530" y="845"/>
            <a:chExt cx="239" cy="1766"/>
          </a:xfrm>
        </p:grpSpPr>
        <p:sp>
          <p:nvSpPr>
            <p:cNvPr id="14" name="Freeform 14"/>
            <p:cNvSpPr>
              <a:spLocks/>
            </p:cNvSpPr>
            <p:nvPr/>
          </p:nvSpPr>
          <p:spPr bwMode="auto">
            <a:xfrm>
              <a:off x="1724" y="845"/>
              <a:ext cx="1" cy="161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9662"/>
                </a:cxn>
                <a:cxn ang="0">
                  <a:pos x="1" y="9662"/>
                </a:cxn>
              </a:cxnLst>
              <a:rect l="0" t="0" r="r" b="b"/>
              <a:pathLst>
                <a:path w="1" h="9662">
                  <a:moveTo>
                    <a:pt x="0" y="0"/>
                  </a:moveTo>
                  <a:lnTo>
                    <a:pt x="0" y="9662"/>
                  </a:lnTo>
                  <a:lnTo>
                    <a:pt x="1" y="9662"/>
                  </a:lnTo>
                </a:path>
              </a:pathLst>
            </a:custGeom>
            <a:noFill/>
            <a:ln w="19050" cmpd="sng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5" name="Freeform 15"/>
            <p:cNvSpPr>
              <a:spLocks/>
            </p:cNvSpPr>
            <p:nvPr/>
          </p:nvSpPr>
          <p:spPr bwMode="auto">
            <a:xfrm>
              <a:off x="1678" y="2410"/>
              <a:ext cx="91" cy="91"/>
            </a:xfrm>
            <a:custGeom>
              <a:avLst/>
              <a:gdLst/>
              <a:ahLst/>
              <a:cxnLst>
                <a:cxn ang="0">
                  <a:pos x="543" y="272"/>
                </a:cxn>
                <a:cxn ang="0">
                  <a:pos x="464" y="79"/>
                </a:cxn>
                <a:cxn ang="0">
                  <a:pos x="272" y="0"/>
                </a:cxn>
                <a:cxn ang="0">
                  <a:pos x="79" y="79"/>
                </a:cxn>
                <a:cxn ang="0">
                  <a:pos x="0" y="272"/>
                </a:cxn>
                <a:cxn ang="0">
                  <a:pos x="79" y="464"/>
                </a:cxn>
                <a:cxn ang="0">
                  <a:pos x="272" y="543"/>
                </a:cxn>
                <a:cxn ang="0">
                  <a:pos x="464" y="464"/>
                </a:cxn>
                <a:cxn ang="0">
                  <a:pos x="543" y="272"/>
                </a:cxn>
                <a:cxn ang="0">
                  <a:pos x="544" y="272"/>
                </a:cxn>
              </a:cxnLst>
              <a:rect l="0" t="0" r="r" b="b"/>
              <a:pathLst>
                <a:path w="544" h="543">
                  <a:moveTo>
                    <a:pt x="543" y="272"/>
                  </a:moveTo>
                  <a:lnTo>
                    <a:pt x="464" y="79"/>
                  </a:lnTo>
                  <a:lnTo>
                    <a:pt x="272" y="0"/>
                  </a:lnTo>
                  <a:lnTo>
                    <a:pt x="79" y="79"/>
                  </a:lnTo>
                  <a:lnTo>
                    <a:pt x="0" y="272"/>
                  </a:lnTo>
                  <a:lnTo>
                    <a:pt x="79" y="464"/>
                  </a:lnTo>
                  <a:lnTo>
                    <a:pt x="272" y="543"/>
                  </a:lnTo>
                  <a:lnTo>
                    <a:pt x="464" y="464"/>
                  </a:lnTo>
                  <a:lnTo>
                    <a:pt x="543" y="272"/>
                  </a:lnTo>
                  <a:lnTo>
                    <a:pt x="544" y="272"/>
                  </a:lnTo>
                </a:path>
              </a:pathLst>
            </a:custGeom>
            <a:solidFill>
              <a:srgbClr val="993366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6" name="Freeform 16"/>
            <p:cNvSpPr>
              <a:spLocks/>
            </p:cNvSpPr>
            <p:nvPr/>
          </p:nvSpPr>
          <p:spPr bwMode="auto">
            <a:xfrm>
              <a:off x="1570" y="2464"/>
              <a:ext cx="40" cy="147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0" y="882"/>
                </a:cxn>
                <a:cxn ang="0">
                  <a:pos x="1" y="882"/>
                </a:cxn>
              </a:cxnLst>
              <a:rect l="0" t="0" r="r" b="b"/>
              <a:pathLst>
                <a:path w="237" h="882">
                  <a:moveTo>
                    <a:pt x="237" y="0"/>
                  </a:moveTo>
                  <a:lnTo>
                    <a:pt x="0" y="882"/>
                  </a:lnTo>
                  <a:lnTo>
                    <a:pt x="1" y="88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17" name="Freeform 17"/>
            <p:cNvSpPr>
              <a:spLocks/>
            </p:cNvSpPr>
            <p:nvPr/>
          </p:nvSpPr>
          <p:spPr bwMode="auto">
            <a:xfrm>
              <a:off x="1530" y="2513"/>
              <a:ext cx="61" cy="98"/>
            </a:xfrm>
            <a:custGeom>
              <a:avLst/>
              <a:gdLst/>
              <a:ahLst/>
              <a:cxnLst>
                <a:cxn ang="0">
                  <a:pos x="367" y="127"/>
                </a:cxn>
                <a:cxn ang="0">
                  <a:pos x="339" y="43"/>
                </a:cxn>
                <a:cxn ang="0">
                  <a:pos x="300" y="0"/>
                </a:cxn>
                <a:cxn ang="0">
                  <a:pos x="224" y="0"/>
                </a:cxn>
                <a:cxn ang="0">
                  <a:pos x="163" y="43"/>
                </a:cxn>
                <a:cxn ang="0">
                  <a:pos x="90" y="127"/>
                </a:cxn>
                <a:cxn ang="0">
                  <a:pos x="31" y="253"/>
                </a:cxn>
                <a:cxn ang="0">
                  <a:pos x="8" y="337"/>
                </a:cxn>
                <a:cxn ang="0">
                  <a:pos x="0" y="463"/>
                </a:cxn>
                <a:cxn ang="0">
                  <a:pos x="28" y="548"/>
                </a:cxn>
                <a:cxn ang="0">
                  <a:pos x="67" y="589"/>
                </a:cxn>
                <a:cxn ang="0">
                  <a:pos x="143" y="589"/>
                </a:cxn>
                <a:cxn ang="0">
                  <a:pos x="204" y="548"/>
                </a:cxn>
                <a:cxn ang="0">
                  <a:pos x="277" y="463"/>
                </a:cxn>
                <a:cxn ang="0">
                  <a:pos x="278" y="463"/>
                </a:cxn>
              </a:cxnLst>
              <a:rect l="0" t="0" r="r" b="b"/>
              <a:pathLst>
                <a:path w="367" h="589">
                  <a:moveTo>
                    <a:pt x="367" y="127"/>
                  </a:moveTo>
                  <a:lnTo>
                    <a:pt x="339" y="43"/>
                  </a:lnTo>
                  <a:lnTo>
                    <a:pt x="300" y="0"/>
                  </a:lnTo>
                  <a:lnTo>
                    <a:pt x="224" y="0"/>
                  </a:lnTo>
                  <a:lnTo>
                    <a:pt x="163" y="43"/>
                  </a:lnTo>
                  <a:lnTo>
                    <a:pt x="90" y="127"/>
                  </a:lnTo>
                  <a:lnTo>
                    <a:pt x="31" y="253"/>
                  </a:lnTo>
                  <a:lnTo>
                    <a:pt x="8" y="337"/>
                  </a:lnTo>
                  <a:lnTo>
                    <a:pt x="0" y="463"/>
                  </a:lnTo>
                  <a:lnTo>
                    <a:pt x="28" y="548"/>
                  </a:lnTo>
                  <a:lnTo>
                    <a:pt x="67" y="589"/>
                  </a:lnTo>
                  <a:lnTo>
                    <a:pt x="143" y="589"/>
                  </a:lnTo>
                  <a:lnTo>
                    <a:pt x="204" y="548"/>
                  </a:lnTo>
                  <a:lnTo>
                    <a:pt x="277" y="463"/>
                  </a:lnTo>
                  <a:lnTo>
                    <a:pt x="278" y="46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18" name="Group 18"/>
          <p:cNvGrpSpPr>
            <a:grpSpLocks/>
          </p:cNvGrpSpPr>
          <p:nvPr/>
        </p:nvGrpSpPr>
        <p:grpSpPr bwMode="auto">
          <a:xfrm>
            <a:off x="2133600" y="914400"/>
            <a:ext cx="4681538" cy="511175"/>
            <a:chOff x="1297" y="319"/>
            <a:chExt cx="2949" cy="322"/>
          </a:xfrm>
        </p:grpSpPr>
        <p:sp>
          <p:nvSpPr>
            <p:cNvPr id="19" name="Freeform 19"/>
            <p:cNvSpPr>
              <a:spLocks/>
            </p:cNvSpPr>
            <p:nvPr/>
          </p:nvSpPr>
          <p:spPr bwMode="auto">
            <a:xfrm>
              <a:off x="4191" y="319"/>
              <a:ext cx="17" cy="42"/>
            </a:xfrm>
            <a:custGeom>
              <a:avLst/>
              <a:gdLst/>
              <a:ahLst/>
              <a:cxnLst>
                <a:cxn ang="0">
                  <a:pos x="107" y="42"/>
                </a:cxn>
                <a:cxn ang="0">
                  <a:pos x="70" y="85"/>
                </a:cxn>
                <a:cxn ang="0">
                  <a:pos x="56" y="42"/>
                </a:cxn>
                <a:cxn ang="0">
                  <a:pos x="93" y="0"/>
                </a:cxn>
                <a:cxn ang="0">
                  <a:pos x="107" y="42"/>
                </a:cxn>
                <a:cxn ang="0">
                  <a:pos x="85" y="126"/>
                </a:cxn>
                <a:cxn ang="0">
                  <a:pos x="36" y="210"/>
                </a:cxn>
                <a:cxn ang="0">
                  <a:pos x="0" y="253"/>
                </a:cxn>
                <a:cxn ang="0">
                  <a:pos x="1" y="253"/>
                </a:cxn>
              </a:cxnLst>
              <a:rect l="0" t="0" r="r" b="b"/>
              <a:pathLst>
                <a:path w="107" h="253">
                  <a:moveTo>
                    <a:pt x="107" y="42"/>
                  </a:moveTo>
                  <a:lnTo>
                    <a:pt x="70" y="85"/>
                  </a:lnTo>
                  <a:lnTo>
                    <a:pt x="56" y="42"/>
                  </a:lnTo>
                  <a:lnTo>
                    <a:pt x="93" y="0"/>
                  </a:lnTo>
                  <a:lnTo>
                    <a:pt x="107" y="42"/>
                  </a:lnTo>
                  <a:lnTo>
                    <a:pt x="85" y="126"/>
                  </a:lnTo>
                  <a:lnTo>
                    <a:pt x="36" y="210"/>
                  </a:lnTo>
                  <a:lnTo>
                    <a:pt x="0" y="253"/>
                  </a:lnTo>
                  <a:lnTo>
                    <a:pt x="1" y="25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20" name="Group 20"/>
            <p:cNvGrpSpPr>
              <a:grpSpLocks/>
            </p:cNvGrpSpPr>
            <p:nvPr/>
          </p:nvGrpSpPr>
          <p:grpSpPr bwMode="auto">
            <a:xfrm>
              <a:off x="1297" y="319"/>
              <a:ext cx="2949" cy="322"/>
              <a:chOff x="1297" y="319"/>
              <a:chExt cx="2949" cy="322"/>
            </a:xfrm>
          </p:grpSpPr>
          <p:sp>
            <p:nvSpPr>
              <p:cNvPr id="21" name="Freeform 21"/>
              <p:cNvSpPr>
                <a:spLocks/>
              </p:cNvSpPr>
              <p:nvPr/>
            </p:nvSpPr>
            <p:spPr bwMode="auto">
              <a:xfrm>
                <a:off x="1297" y="596"/>
                <a:ext cx="2714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283" y="0"/>
                  </a:cxn>
                  <a:cxn ang="0">
                    <a:pos x="16284" y="0"/>
                  </a:cxn>
                </a:cxnLst>
                <a:rect l="0" t="0" r="r" b="b"/>
                <a:pathLst>
                  <a:path w="16284">
                    <a:moveTo>
                      <a:pt x="0" y="0"/>
                    </a:moveTo>
                    <a:lnTo>
                      <a:pt x="16283" y="0"/>
                    </a:lnTo>
                    <a:lnTo>
                      <a:pt x="16284" y="0"/>
                    </a:lnTo>
                  </a:path>
                </a:pathLst>
              </a:custGeom>
              <a:noFill/>
              <a:ln w="19050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22" name="Freeform 22"/>
              <p:cNvSpPr>
                <a:spLocks/>
              </p:cNvSpPr>
              <p:nvPr/>
            </p:nvSpPr>
            <p:spPr bwMode="auto">
              <a:xfrm>
                <a:off x="3966" y="551"/>
                <a:ext cx="90" cy="90"/>
              </a:xfrm>
              <a:custGeom>
                <a:avLst/>
                <a:gdLst/>
                <a:ahLst/>
                <a:cxnLst>
                  <a:cxn ang="0">
                    <a:pos x="544" y="271"/>
                  </a:cxn>
                  <a:cxn ang="0">
                    <a:pos x="463" y="79"/>
                  </a:cxn>
                  <a:cxn ang="0">
                    <a:pos x="272" y="0"/>
                  </a:cxn>
                  <a:cxn ang="0">
                    <a:pos x="80" y="79"/>
                  </a:cxn>
                  <a:cxn ang="0">
                    <a:pos x="0" y="271"/>
                  </a:cxn>
                  <a:cxn ang="0">
                    <a:pos x="80" y="464"/>
                  </a:cxn>
                  <a:cxn ang="0">
                    <a:pos x="272" y="543"/>
                  </a:cxn>
                  <a:cxn ang="0">
                    <a:pos x="463" y="464"/>
                  </a:cxn>
                  <a:cxn ang="0">
                    <a:pos x="544" y="271"/>
                  </a:cxn>
                  <a:cxn ang="0">
                    <a:pos x="545" y="271"/>
                  </a:cxn>
                </a:cxnLst>
                <a:rect l="0" t="0" r="r" b="b"/>
                <a:pathLst>
                  <a:path w="545" h="543">
                    <a:moveTo>
                      <a:pt x="544" y="271"/>
                    </a:moveTo>
                    <a:lnTo>
                      <a:pt x="463" y="79"/>
                    </a:lnTo>
                    <a:lnTo>
                      <a:pt x="272" y="0"/>
                    </a:lnTo>
                    <a:lnTo>
                      <a:pt x="80" y="79"/>
                    </a:lnTo>
                    <a:lnTo>
                      <a:pt x="0" y="271"/>
                    </a:lnTo>
                    <a:lnTo>
                      <a:pt x="80" y="464"/>
                    </a:lnTo>
                    <a:lnTo>
                      <a:pt x="272" y="543"/>
                    </a:lnTo>
                    <a:lnTo>
                      <a:pt x="463" y="464"/>
                    </a:lnTo>
                    <a:lnTo>
                      <a:pt x="544" y="271"/>
                    </a:lnTo>
                    <a:lnTo>
                      <a:pt x="545" y="271"/>
                    </a:lnTo>
                  </a:path>
                </a:pathLst>
              </a:custGeom>
              <a:solidFill>
                <a:schemeClr val="accent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23" name="Freeform 23"/>
              <p:cNvSpPr>
                <a:spLocks/>
              </p:cNvSpPr>
              <p:nvPr/>
            </p:nvSpPr>
            <p:spPr bwMode="auto">
              <a:xfrm>
                <a:off x="4089" y="396"/>
                <a:ext cx="62" cy="98"/>
              </a:xfrm>
              <a:custGeom>
                <a:avLst/>
                <a:gdLst/>
                <a:ahLst/>
                <a:cxnLst>
                  <a:cxn ang="0">
                    <a:pos x="368" y="126"/>
                  </a:cxn>
                  <a:cxn ang="0">
                    <a:pos x="340" y="41"/>
                  </a:cxn>
                  <a:cxn ang="0">
                    <a:pos x="301" y="0"/>
                  </a:cxn>
                  <a:cxn ang="0">
                    <a:pos x="225" y="0"/>
                  </a:cxn>
                  <a:cxn ang="0">
                    <a:pos x="163" y="41"/>
                  </a:cxn>
                  <a:cxn ang="0">
                    <a:pos x="90" y="126"/>
                  </a:cxn>
                  <a:cxn ang="0">
                    <a:pos x="31" y="251"/>
                  </a:cxn>
                  <a:cxn ang="0">
                    <a:pos x="9" y="336"/>
                  </a:cxn>
                  <a:cxn ang="0">
                    <a:pos x="0" y="462"/>
                  </a:cxn>
                  <a:cxn ang="0">
                    <a:pos x="28" y="546"/>
                  </a:cxn>
                  <a:cxn ang="0">
                    <a:pos x="67" y="588"/>
                  </a:cxn>
                  <a:cxn ang="0">
                    <a:pos x="143" y="588"/>
                  </a:cxn>
                  <a:cxn ang="0">
                    <a:pos x="204" y="546"/>
                  </a:cxn>
                  <a:cxn ang="0">
                    <a:pos x="277" y="462"/>
                  </a:cxn>
                  <a:cxn ang="0">
                    <a:pos x="278" y="462"/>
                  </a:cxn>
                </a:cxnLst>
                <a:rect l="0" t="0" r="r" b="b"/>
                <a:pathLst>
                  <a:path w="368" h="588">
                    <a:moveTo>
                      <a:pt x="368" y="126"/>
                    </a:moveTo>
                    <a:lnTo>
                      <a:pt x="340" y="41"/>
                    </a:lnTo>
                    <a:lnTo>
                      <a:pt x="301" y="0"/>
                    </a:lnTo>
                    <a:lnTo>
                      <a:pt x="225" y="0"/>
                    </a:lnTo>
                    <a:lnTo>
                      <a:pt x="163" y="41"/>
                    </a:lnTo>
                    <a:lnTo>
                      <a:pt x="90" y="126"/>
                    </a:lnTo>
                    <a:lnTo>
                      <a:pt x="31" y="251"/>
                    </a:lnTo>
                    <a:lnTo>
                      <a:pt x="9" y="336"/>
                    </a:lnTo>
                    <a:lnTo>
                      <a:pt x="0" y="462"/>
                    </a:lnTo>
                    <a:lnTo>
                      <a:pt x="28" y="546"/>
                    </a:lnTo>
                    <a:lnTo>
                      <a:pt x="67" y="588"/>
                    </a:lnTo>
                    <a:lnTo>
                      <a:pt x="143" y="588"/>
                    </a:lnTo>
                    <a:lnTo>
                      <a:pt x="204" y="546"/>
                    </a:lnTo>
                    <a:lnTo>
                      <a:pt x="277" y="462"/>
                    </a:lnTo>
                    <a:lnTo>
                      <a:pt x="278" y="46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24" name="Freeform 24"/>
              <p:cNvSpPr>
                <a:spLocks/>
              </p:cNvSpPr>
              <p:nvPr/>
            </p:nvSpPr>
            <p:spPr bwMode="auto">
              <a:xfrm>
                <a:off x="4229" y="319"/>
                <a:ext cx="17" cy="42"/>
              </a:xfrm>
              <a:custGeom>
                <a:avLst/>
                <a:gdLst/>
                <a:ahLst/>
                <a:cxnLst>
                  <a:cxn ang="0">
                    <a:pos x="107" y="42"/>
                  </a:cxn>
                  <a:cxn ang="0">
                    <a:pos x="70" y="85"/>
                  </a:cxn>
                  <a:cxn ang="0">
                    <a:pos x="56" y="42"/>
                  </a:cxn>
                  <a:cxn ang="0">
                    <a:pos x="92" y="0"/>
                  </a:cxn>
                  <a:cxn ang="0">
                    <a:pos x="107" y="42"/>
                  </a:cxn>
                  <a:cxn ang="0">
                    <a:pos x="84" y="126"/>
                  </a:cxn>
                  <a:cxn ang="0">
                    <a:pos x="36" y="210"/>
                  </a:cxn>
                  <a:cxn ang="0">
                    <a:pos x="0" y="253"/>
                  </a:cxn>
                  <a:cxn ang="0">
                    <a:pos x="1" y="253"/>
                  </a:cxn>
                </a:cxnLst>
                <a:rect l="0" t="0" r="r" b="b"/>
                <a:pathLst>
                  <a:path w="107" h="253">
                    <a:moveTo>
                      <a:pt x="107" y="42"/>
                    </a:moveTo>
                    <a:lnTo>
                      <a:pt x="70" y="85"/>
                    </a:lnTo>
                    <a:lnTo>
                      <a:pt x="56" y="42"/>
                    </a:lnTo>
                    <a:lnTo>
                      <a:pt x="92" y="0"/>
                    </a:lnTo>
                    <a:lnTo>
                      <a:pt x="107" y="42"/>
                    </a:lnTo>
                    <a:lnTo>
                      <a:pt x="84" y="126"/>
                    </a:lnTo>
                    <a:lnTo>
                      <a:pt x="36" y="210"/>
                    </a:lnTo>
                    <a:lnTo>
                      <a:pt x="0" y="253"/>
                    </a:lnTo>
                    <a:lnTo>
                      <a:pt x="1" y="25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</p:grpSp>
      </p:grpSp>
      <p:grpSp>
        <p:nvGrpSpPr>
          <p:cNvPr id="25" name="Group 25"/>
          <p:cNvGrpSpPr>
            <a:grpSpLocks/>
          </p:cNvGrpSpPr>
          <p:nvPr/>
        </p:nvGrpSpPr>
        <p:grpSpPr bwMode="auto">
          <a:xfrm>
            <a:off x="1477963" y="1643063"/>
            <a:ext cx="4805362" cy="530225"/>
            <a:chOff x="908" y="772"/>
            <a:chExt cx="3027" cy="334"/>
          </a:xfrm>
        </p:grpSpPr>
        <p:sp>
          <p:nvSpPr>
            <p:cNvPr id="26" name="Freeform 26"/>
            <p:cNvSpPr>
              <a:spLocks/>
            </p:cNvSpPr>
            <p:nvPr/>
          </p:nvSpPr>
          <p:spPr bwMode="auto">
            <a:xfrm>
              <a:off x="908" y="1060"/>
              <a:ext cx="298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7892" y="0"/>
                </a:cxn>
                <a:cxn ang="0">
                  <a:pos x="17893" y="0"/>
                </a:cxn>
              </a:cxnLst>
              <a:rect l="0" t="0" r="r" b="b"/>
              <a:pathLst>
                <a:path w="17893">
                  <a:moveTo>
                    <a:pt x="0" y="0"/>
                  </a:moveTo>
                  <a:lnTo>
                    <a:pt x="17892" y="0"/>
                  </a:lnTo>
                  <a:lnTo>
                    <a:pt x="17893" y="0"/>
                  </a:lnTo>
                </a:path>
              </a:pathLst>
            </a:custGeom>
            <a:noFill/>
            <a:ln w="19050" cmpd="sng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27" name="Group 27"/>
            <p:cNvGrpSpPr>
              <a:grpSpLocks/>
            </p:cNvGrpSpPr>
            <p:nvPr/>
          </p:nvGrpSpPr>
          <p:grpSpPr bwMode="auto">
            <a:xfrm>
              <a:off x="3762" y="800"/>
              <a:ext cx="173" cy="306"/>
              <a:chOff x="3762" y="800"/>
              <a:chExt cx="173" cy="306"/>
            </a:xfrm>
          </p:grpSpPr>
          <p:sp>
            <p:nvSpPr>
              <p:cNvPr id="31" name="Freeform 28"/>
              <p:cNvSpPr>
                <a:spLocks/>
              </p:cNvSpPr>
              <p:nvPr/>
            </p:nvSpPr>
            <p:spPr bwMode="auto">
              <a:xfrm>
                <a:off x="3845" y="1015"/>
                <a:ext cx="90" cy="91"/>
              </a:xfrm>
              <a:custGeom>
                <a:avLst/>
                <a:gdLst/>
                <a:ahLst/>
                <a:cxnLst>
                  <a:cxn ang="0">
                    <a:pos x="542" y="272"/>
                  </a:cxn>
                  <a:cxn ang="0">
                    <a:pos x="463" y="80"/>
                  </a:cxn>
                  <a:cxn ang="0">
                    <a:pos x="272" y="0"/>
                  </a:cxn>
                  <a:cxn ang="0">
                    <a:pos x="80" y="80"/>
                  </a:cxn>
                  <a:cxn ang="0">
                    <a:pos x="0" y="272"/>
                  </a:cxn>
                  <a:cxn ang="0">
                    <a:pos x="80" y="464"/>
                  </a:cxn>
                  <a:cxn ang="0">
                    <a:pos x="272" y="544"/>
                  </a:cxn>
                  <a:cxn ang="0">
                    <a:pos x="463" y="464"/>
                  </a:cxn>
                  <a:cxn ang="0">
                    <a:pos x="542" y="272"/>
                  </a:cxn>
                  <a:cxn ang="0">
                    <a:pos x="544" y="272"/>
                  </a:cxn>
                </a:cxnLst>
                <a:rect l="0" t="0" r="r" b="b"/>
                <a:pathLst>
                  <a:path w="544" h="544">
                    <a:moveTo>
                      <a:pt x="542" y="272"/>
                    </a:moveTo>
                    <a:lnTo>
                      <a:pt x="463" y="80"/>
                    </a:lnTo>
                    <a:lnTo>
                      <a:pt x="272" y="0"/>
                    </a:lnTo>
                    <a:lnTo>
                      <a:pt x="80" y="80"/>
                    </a:lnTo>
                    <a:lnTo>
                      <a:pt x="0" y="272"/>
                    </a:lnTo>
                    <a:lnTo>
                      <a:pt x="80" y="464"/>
                    </a:lnTo>
                    <a:lnTo>
                      <a:pt x="272" y="544"/>
                    </a:lnTo>
                    <a:lnTo>
                      <a:pt x="463" y="464"/>
                    </a:lnTo>
                    <a:lnTo>
                      <a:pt x="542" y="272"/>
                    </a:lnTo>
                    <a:lnTo>
                      <a:pt x="544" y="272"/>
                    </a:lnTo>
                  </a:path>
                </a:pathLst>
              </a:custGeom>
              <a:solidFill>
                <a:srgbClr val="FF33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32" name="Freeform 29"/>
              <p:cNvSpPr>
                <a:spLocks/>
              </p:cNvSpPr>
              <p:nvPr/>
            </p:nvSpPr>
            <p:spPr bwMode="auto">
              <a:xfrm>
                <a:off x="3762" y="800"/>
                <a:ext cx="40" cy="147"/>
              </a:xfrm>
              <a:custGeom>
                <a:avLst/>
                <a:gdLst/>
                <a:ahLst/>
                <a:cxnLst>
                  <a:cxn ang="0">
                    <a:pos x="0" y="883"/>
                  </a:cxn>
                  <a:cxn ang="0">
                    <a:pos x="236" y="0"/>
                  </a:cxn>
                  <a:cxn ang="0">
                    <a:pos x="237" y="0"/>
                  </a:cxn>
                </a:cxnLst>
                <a:rect l="0" t="0" r="r" b="b"/>
                <a:pathLst>
                  <a:path w="237" h="883">
                    <a:moveTo>
                      <a:pt x="0" y="883"/>
                    </a:moveTo>
                    <a:lnTo>
                      <a:pt x="236" y="0"/>
                    </a:lnTo>
                    <a:lnTo>
                      <a:pt x="237" y="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sp>
          <p:nvSpPr>
            <p:cNvPr id="28" name="Freeform 30"/>
            <p:cNvSpPr>
              <a:spLocks/>
            </p:cNvSpPr>
            <p:nvPr/>
          </p:nvSpPr>
          <p:spPr bwMode="auto">
            <a:xfrm>
              <a:off x="3768" y="849"/>
              <a:ext cx="61" cy="98"/>
            </a:xfrm>
            <a:custGeom>
              <a:avLst/>
              <a:gdLst/>
              <a:ahLst/>
              <a:cxnLst>
                <a:cxn ang="0">
                  <a:pos x="90" y="125"/>
                </a:cxn>
                <a:cxn ang="0">
                  <a:pos x="163" y="41"/>
                </a:cxn>
                <a:cxn ang="0">
                  <a:pos x="225" y="0"/>
                </a:cxn>
                <a:cxn ang="0">
                  <a:pos x="301" y="0"/>
                </a:cxn>
                <a:cxn ang="0">
                  <a:pos x="340" y="41"/>
                </a:cxn>
                <a:cxn ang="0">
                  <a:pos x="368" y="125"/>
                </a:cxn>
                <a:cxn ang="0">
                  <a:pos x="360" y="251"/>
                </a:cxn>
                <a:cxn ang="0">
                  <a:pos x="336" y="336"/>
                </a:cxn>
                <a:cxn ang="0">
                  <a:pos x="277" y="461"/>
                </a:cxn>
                <a:cxn ang="0">
                  <a:pos x="204" y="546"/>
                </a:cxn>
                <a:cxn ang="0">
                  <a:pos x="143" y="588"/>
                </a:cxn>
                <a:cxn ang="0">
                  <a:pos x="67" y="588"/>
                </a:cxn>
                <a:cxn ang="0">
                  <a:pos x="28" y="546"/>
                </a:cxn>
                <a:cxn ang="0">
                  <a:pos x="0" y="461"/>
                </a:cxn>
                <a:cxn ang="0">
                  <a:pos x="1" y="461"/>
                </a:cxn>
              </a:cxnLst>
              <a:rect l="0" t="0" r="r" b="b"/>
              <a:pathLst>
                <a:path w="368" h="588">
                  <a:moveTo>
                    <a:pt x="90" y="125"/>
                  </a:moveTo>
                  <a:lnTo>
                    <a:pt x="163" y="41"/>
                  </a:lnTo>
                  <a:lnTo>
                    <a:pt x="225" y="0"/>
                  </a:lnTo>
                  <a:lnTo>
                    <a:pt x="301" y="0"/>
                  </a:lnTo>
                  <a:lnTo>
                    <a:pt x="340" y="41"/>
                  </a:lnTo>
                  <a:lnTo>
                    <a:pt x="368" y="125"/>
                  </a:lnTo>
                  <a:lnTo>
                    <a:pt x="360" y="251"/>
                  </a:lnTo>
                  <a:lnTo>
                    <a:pt x="336" y="336"/>
                  </a:lnTo>
                  <a:lnTo>
                    <a:pt x="277" y="461"/>
                  </a:lnTo>
                  <a:lnTo>
                    <a:pt x="204" y="546"/>
                  </a:lnTo>
                  <a:lnTo>
                    <a:pt x="143" y="588"/>
                  </a:lnTo>
                  <a:lnTo>
                    <a:pt x="67" y="588"/>
                  </a:lnTo>
                  <a:lnTo>
                    <a:pt x="28" y="546"/>
                  </a:lnTo>
                  <a:lnTo>
                    <a:pt x="0" y="461"/>
                  </a:lnTo>
                  <a:lnTo>
                    <a:pt x="1" y="46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29" name="Freeform 31"/>
            <p:cNvSpPr>
              <a:spLocks/>
            </p:cNvSpPr>
            <p:nvPr/>
          </p:nvSpPr>
          <p:spPr bwMode="auto">
            <a:xfrm>
              <a:off x="3878" y="772"/>
              <a:ext cx="18" cy="42"/>
            </a:xfrm>
            <a:custGeom>
              <a:avLst/>
              <a:gdLst/>
              <a:ahLst/>
              <a:cxnLst>
                <a:cxn ang="0">
                  <a:pos x="107" y="42"/>
                </a:cxn>
                <a:cxn ang="0">
                  <a:pos x="70" y="84"/>
                </a:cxn>
                <a:cxn ang="0">
                  <a:pos x="56" y="42"/>
                </a:cxn>
                <a:cxn ang="0">
                  <a:pos x="93" y="0"/>
                </a:cxn>
                <a:cxn ang="0">
                  <a:pos x="107" y="42"/>
                </a:cxn>
                <a:cxn ang="0">
                  <a:pos x="83" y="126"/>
                </a:cxn>
                <a:cxn ang="0">
                  <a:pos x="36" y="210"/>
                </a:cxn>
                <a:cxn ang="0">
                  <a:pos x="0" y="252"/>
                </a:cxn>
                <a:cxn ang="0">
                  <a:pos x="1" y="252"/>
                </a:cxn>
              </a:cxnLst>
              <a:rect l="0" t="0" r="r" b="b"/>
              <a:pathLst>
                <a:path w="107" h="252">
                  <a:moveTo>
                    <a:pt x="107" y="42"/>
                  </a:moveTo>
                  <a:lnTo>
                    <a:pt x="70" y="84"/>
                  </a:lnTo>
                  <a:lnTo>
                    <a:pt x="56" y="42"/>
                  </a:lnTo>
                  <a:lnTo>
                    <a:pt x="93" y="0"/>
                  </a:lnTo>
                  <a:lnTo>
                    <a:pt x="107" y="42"/>
                  </a:lnTo>
                  <a:lnTo>
                    <a:pt x="83" y="126"/>
                  </a:lnTo>
                  <a:lnTo>
                    <a:pt x="36" y="210"/>
                  </a:lnTo>
                  <a:lnTo>
                    <a:pt x="0" y="252"/>
                  </a:lnTo>
                  <a:lnTo>
                    <a:pt x="1" y="25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0" name="Freeform 32"/>
            <p:cNvSpPr>
              <a:spLocks/>
            </p:cNvSpPr>
            <p:nvPr/>
          </p:nvSpPr>
          <p:spPr bwMode="auto">
            <a:xfrm>
              <a:off x="3916" y="772"/>
              <a:ext cx="17" cy="42"/>
            </a:xfrm>
            <a:custGeom>
              <a:avLst/>
              <a:gdLst/>
              <a:ahLst/>
              <a:cxnLst>
                <a:cxn ang="0">
                  <a:pos x="107" y="42"/>
                </a:cxn>
                <a:cxn ang="0">
                  <a:pos x="71" y="84"/>
                </a:cxn>
                <a:cxn ang="0">
                  <a:pos x="57" y="42"/>
                </a:cxn>
                <a:cxn ang="0">
                  <a:pos x="93" y="0"/>
                </a:cxn>
                <a:cxn ang="0">
                  <a:pos x="107" y="42"/>
                </a:cxn>
                <a:cxn ang="0">
                  <a:pos x="85" y="126"/>
                </a:cxn>
                <a:cxn ang="0">
                  <a:pos x="37" y="210"/>
                </a:cxn>
                <a:cxn ang="0">
                  <a:pos x="0" y="252"/>
                </a:cxn>
                <a:cxn ang="0">
                  <a:pos x="1" y="252"/>
                </a:cxn>
              </a:cxnLst>
              <a:rect l="0" t="0" r="r" b="b"/>
              <a:pathLst>
                <a:path w="107" h="252">
                  <a:moveTo>
                    <a:pt x="107" y="42"/>
                  </a:moveTo>
                  <a:lnTo>
                    <a:pt x="71" y="84"/>
                  </a:lnTo>
                  <a:lnTo>
                    <a:pt x="57" y="42"/>
                  </a:lnTo>
                  <a:lnTo>
                    <a:pt x="93" y="0"/>
                  </a:lnTo>
                  <a:lnTo>
                    <a:pt x="107" y="42"/>
                  </a:lnTo>
                  <a:lnTo>
                    <a:pt x="85" y="126"/>
                  </a:lnTo>
                  <a:lnTo>
                    <a:pt x="37" y="210"/>
                  </a:lnTo>
                  <a:lnTo>
                    <a:pt x="0" y="252"/>
                  </a:lnTo>
                  <a:lnTo>
                    <a:pt x="1" y="25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33" name="Group 33"/>
          <p:cNvGrpSpPr>
            <a:grpSpLocks/>
          </p:cNvGrpSpPr>
          <p:nvPr/>
        </p:nvGrpSpPr>
        <p:grpSpPr bwMode="auto">
          <a:xfrm>
            <a:off x="2773363" y="1390650"/>
            <a:ext cx="2051050" cy="439738"/>
            <a:chOff x="1724" y="613"/>
            <a:chExt cx="1292" cy="277"/>
          </a:xfrm>
        </p:grpSpPr>
        <p:sp>
          <p:nvSpPr>
            <p:cNvPr id="34" name="Freeform 34"/>
            <p:cNvSpPr>
              <a:spLocks/>
            </p:cNvSpPr>
            <p:nvPr/>
          </p:nvSpPr>
          <p:spPr bwMode="auto">
            <a:xfrm>
              <a:off x="1724" y="845"/>
              <a:ext cx="1063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6378" y="0"/>
                </a:cxn>
                <a:cxn ang="0">
                  <a:pos x="6379" y="0"/>
                </a:cxn>
              </a:cxnLst>
              <a:rect l="0" t="0" r="r" b="b"/>
              <a:pathLst>
                <a:path w="6379">
                  <a:moveTo>
                    <a:pt x="0" y="0"/>
                  </a:moveTo>
                  <a:lnTo>
                    <a:pt x="6378" y="0"/>
                  </a:lnTo>
                  <a:lnTo>
                    <a:pt x="6379" y="0"/>
                  </a:lnTo>
                </a:path>
              </a:pathLst>
            </a:custGeom>
            <a:noFill/>
            <a:ln w="19050" cmpd="sng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5" name="Freeform 35"/>
            <p:cNvSpPr>
              <a:spLocks/>
            </p:cNvSpPr>
            <p:nvPr/>
          </p:nvSpPr>
          <p:spPr bwMode="auto">
            <a:xfrm>
              <a:off x="2741" y="800"/>
              <a:ext cx="91" cy="90"/>
            </a:xfrm>
            <a:custGeom>
              <a:avLst/>
              <a:gdLst/>
              <a:ahLst/>
              <a:cxnLst>
                <a:cxn ang="0">
                  <a:pos x="543" y="271"/>
                </a:cxn>
                <a:cxn ang="0">
                  <a:pos x="464" y="79"/>
                </a:cxn>
                <a:cxn ang="0">
                  <a:pos x="272" y="0"/>
                </a:cxn>
                <a:cxn ang="0">
                  <a:pos x="79" y="79"/>
                </a:cxn>
                <a:cxn ang="0">
                  <a:pos x="0" y="271"/>
                </a:cxn>
                <a:cxn ang="0">
                  <a:pos x="79" y="464"/>
                </a:cxn>
                <a:cxn ang="0">
                  <a:pos x="272" y="543"/>
                </a:cxn>
                <a:cxn ang="0">
                  <a:pos x="464" y="464"/>
                </a:cxn>
                <a:cxn ang="0">
                  <a:pos x="543" y="271"/>
                </a:cxn>
                <a:cxn ang="0">
                  <a:pos x="544" y="271"/>
                </a:cxn>
              </a:cxnLst>
              <a:rect l="0" t="0" r="r" b="b"/>
              <a:pathLst>
                <a:path w="544" h="543">
                  <a:moveTo>
                    <a:pt x="543" y="271"/>
                  </a:moveTo>
                  <a:lnTo>
                    <a:pt x="464" y="79"/>
                  </a:lnTo>
                  <a:lnTo>
                    <a:pt x="272" y="0"/>
                  </a:lnTo>
                  <a:lnTo>
                    <a:pt x="79" y="79"/>
                  </a:lnTo>
                  <a:lnTo>
                    <a:pt x="0" y="271"/>
                  </a:lnTo>
                  <a:lnTo>
                    <a:pt x="79" y="464"/>
                  </a:lnTo>
                  <a:lnTo>
                    <a:pt x="272" y="543"/>
                  </a:lnTo>
                  <a:lnTo>
                    <a:pt x="464" y="464"/>
                  </a:lnTo>
                  <a:lnTo>
                    <a:pt x="543" y="271"/>
                  </a:lnTo>
                  <a:lnTo>
                    <a:pt x="544" y="271"/>
                  </a:lnTo>
                </a:path>
              </a:pathLst>
            </a:custGeom>
            <a:solidFill>
              <a:srgbClr val="993366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6" name="Freeform 36"/>
            <p:cNvSpPr>
              <a:spLocks/>
            </p:cNvSpPr>
            <p:nvPr/>
          </p:nvSpPr>
          <p:spPr bwMode="auto">
            <a:xfrm>
              <a:off x="2895" y="641"/>
              <a:ext cx="40" cy="148"/>
            </a:xfrm>
            <a:custGeom>
              <a:avLst/>
              <a:gdLst/>
              <a:ahLst/>
              <a:cxnLst>
                <a:cxn ang="0">
                  <a:pos x="237" y="0"/>
                </a:cxn>
                <a:cxn ang="0">
                  <a:pos x="0" y="883"/>
                </a:cxn>
                <a:cxn ang="0">
                  <a:pos x="1" y="883"/>
                </a:cxn>
              </a:cxnLst>
              <a:rect l="0" t="0" r="r" b="b"/>
              <a:pathLst>
                <a:path w="237" h="883">
                  <a:moveTo>
                    <a:pt x="237" y="0"/>
                  </a:moveTo>
                  <a:lnTo>
                    <a:pt x="0" y="883"/>
                  </a:lnTo>
                  <a:lnTo>
                    <a:pt x="1" y="883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7" name="Freeform 37"/>
            <p:cNvSpPr>
              <a:spLocks/>
            </p:cNvSpPr>
            <p:nvPr/>
          </p:nvSpPr>
          <p:spPr bwMode="auto">
            <a:xfrm>
              <a:off x="2855" y="691"/>
              <a:ext cx="61" cy="98"/>
            </a:xfrm>
            <a:custGeom>
              <a:avLst/>
              <a:gdLst/>
              <a:ahLst/>
              <a:cxnLst>
                <a:cxn ang="0">
                  <a:pos x="368" y="125"/>
                </a:cxn>
                <a:cxn ang="0">
                  <a:pos x="340" y="42"/>
                </a:cxn>
                <a:cxn ang="0">
                  <a:pos x="301" y="0"/>
                </a:cxn>
                <a:cxn ang="0">
                  <a:pos x="225" y="0"/>
                </a:cxn>
                <a:cxn ang="0">
                  <a:pos x="164" y="42"/>
                </a:cxn>
                <a:cxn ang="0">
                  <a:pos x="91" y="125"/>
                </a:cxn>
                <a:cxn ang="0">
                  <a:pos x="32" y="251"/>
                </a:cxn>
                <a:cxn ang="0">
                  <a:pos x="9" y="336"/>
                </a:cxn>
                <a:cxn ang="0">
                  <a:pos x="0" y="461"/>
                </a:cxn>
                <a:cxn ang="0">
                  <a:pos x="28" y="546"/>
                </a:cxn>
                <a:cxn ang="0">
                  <a:pos x="67" y="588"/>
                </a:cxn>
                <a:cxn ang="0">
                  <a:pos x="142" y="588"/>
                </a:cxn>
                <a:cxn ang="0">
                  <a:pos x="205" y="546"/>
                </a:cxn>
                <a:cxn ang="0">
                  <a:pos x="278" y="461"/>
                </a:cxn>
                <a:cxn ang="0">
                  <a:pos x="279" y="461"/>
                </a:cxn>
              </a:cxnLst>
              <a:rect l="0" t="0" r="r" b="b"/>
              <a:pathLst>
                <a:path w="368" h="588">
                  <a:moveTo>
                    <a:pt x="368" y="125"/>
                  </a:moveTo>
                  <a:lnTo>
                    <a:pt x="340" y="42"/>
                  </a:lnTo>
                  <a:lnTo>
                    <a:pt x="301" y="0"/>
                  </a:lnTo>
                  <a:lnTo>
                    <a:pt x="225" y="0"/>
                  </a:lnTo>
                  <a:lnTo>
                    <a:pt x="164" y="42"/>
                  </a:lnTo>
                  <a:lnTo>
                    <a:pt x="91" y="125"/>
                  </a:lnTo>
                  <a:lnTo>
                    <a:pt x="32" y="251"/>
                  </a:lnTo>
                  <a:lnTo>
                    <a:pt x="9" y="336"/>
                  </a:lnTo>
                  <a:lnTo>
                    <a:pt x="0" y="461"/>
                  </a:lnTo>
                  <a:lnTo>
                    <a:pt x="28" y="546"/>
                  </a:lnTo>
                  <a:lnTo>
                    <a:pt x="67" y="588"/>
                  </a:lnTo>
                  <a:lnTo>
                    <a:pt x="142" y="588"/>
                  </a:lnTo>
                  <a:lnTo>
                    <a:pt x="205" y="546"/>
                  </a:lnTo>
                  <a:lnTo>
                    <a:pt x="278" y="461"/>
                  </a:lnTo>
                  <a:lnTo>
                    <a:pt x="279" y="46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8" name="Freeform 38"/>
            <p:cNvSpPr>
              <a:spLocks/>
            </p:cNvSpPr>
            <p:nvPr/>
          </p:nvSpPr>
          <p:spPr bwMode="auto">
            <a:xfrm>
              <a:off x="2960" y="613"/>
              <a:ext cx="18" cy="43"/>
            </a:xfrm>
            <a:custGeom>
              <a:avLst/>
              <a:gdLst/>
              <a:ahLst/>
              <a:cxnLst>
                <a:cxn ang="0">
                  <a:pos x="107" y="42"/>
                </a:cxn>
                <a:cxn ang="0">
                  <a:pos x="71" y="84"/>
                </a:cxn>
                <a:cxn ang="0">
                  <a:pos x="57" y="42"/>
                </a:cxn>
                <a:cxn ang="0">
                  <a:pos x="93" y="0"/>
                </a:cxn>
                <a:cxn ang="0">
                  <a:pos x="107" y="42"/>
                </a:cxn>
                <a:cxn ang="0">
                  <a:pos x="85" y="126"/>
                </a:cxn>
                <a:cxn ang="0">
                  <a:pos x="37" y="210"/>
                </a:cxn>
                <a:cxn ang="0">
                  <a:pos x="0" y="252"/>
                </a:cxn>
                <a:cxn ang="0">
                  <a:pos x="1" y="252"/>
                </a:cxn>
              </a:cxnLst>
              <a:rect l="0" t="0" r="r" b="b"/>
              <a:pathLst>
                <a:path w="107" h="252">
                  <a:moveTo>
                    <a:pt x="107" y="42"/>
                  </a:moveTo>
                  <a:lnTo>
                    <a:pt x="71" y="84"/>
                  </a:lnTo>
                  <a:lnTo>
                    <a:pt x="57" y="42"/>
                  </a:lnTo>
                  <a:lnTo>
                    <a:pt x="93" y="0"/>
                  </a:lnTo>
                  <a:lnTo>
                    <a:pt x="107" y="42"/>
                  </a:lnTo>
                  <a:lnTo>
                    <a:pt x="85" y="126"/>
                  </a:lnTo>
                  <a:lnTo>
                    <a:pt x="37" y="210"/>
                  </a:lnTo>
                  <a:lnTo>
                    <a:pt x="0" y="252"/>
                  </a:lnTo>
                  <a:lnTo>
                    <a:pt x="1" y="25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39" name="Freeform 39"/>
            <p:cNvSpPr>
              <a:spLocks/>
            </p:cNvSpPr>
            <p:nvPr/>
          </p:nvSpPr>
          <p:spPr bwMode="auto">
            <a:xfrm>
              <a:off x="2998" y="613"/>
              <a:ext cx="18" cy="43"/>
            </a:xfrm>
            <a:custGeom>
              <a:avLst/>
              <a:gdLst/>
              <a:ahLst/>
              <a:cxnLst>
                <a:cxn ang="0">
                  <a:pos x="107" y="42"/>
                </a:cxn>
                <a:cxn ang="0">
                  <a:pos x="70" y="84"/>
                </a:cxn>
                <a:cxn ang="0">
                  <a:pos x="56" y="42"/>
                </a:cxn>
                <a:cxn ang="0">
                  <a:pos x="93" y="0"/>
                </a:cxn>
                <a:cxn ang="0">
                  <a:pos x="107" y="42"/>
                </a:cxn>
                <a:cxn ang="0">
                  <a:pos x="85" y="126"/>
                </a:cxn>
                <a:cxn ang="0">
                  <a:pos x="37" y="210"/>
                </a:cxn>
                <a:cxn ang="0">
                  <a:pos x="0" y="252"/>
                </a:cxn>
                <a:cxn ang="0">
                  <a:pos x="1" y="252"/>
                </a:cxn>
              </a:cxnLst>
              <a:rect l="0" t="0" r="r" b="b"/>
              <a:pathLst>
                <a:path w="107" h="252">
                  <a:moveTo>
                    <a:pt x="107" y="42"/>
                  </a:moveTo>
                  <a:lnTo>
                    <a:pt x="70" y="84"/>
                  </a:lnTo>
                  <a:lnTo>
                    <a:pt x="56" y="42"/>
                  </a:lnTo>
                  <a:lnTo>
                    <a:pt x="93" y="0"/>
                  </a:lnTo>
                  <a:lnTo>
                    <a:pt x="107" y="42"/>
                  </a:lnTo>
                  <a:lnTo>
                    <a:pt x="85" y="126"/>
                  </a:lnTo>
                  <a:lnTo>
                    <a:pt x="37" y="210"/>
                  </a:lnTo>
                  <a:lnTo>
                    <a:pt x="0" y="252"/>
                  </a:lnTo>
                  <a:lnTo>
                    <a:pt x="1" y="25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40" name="Group 40"/>
          <p:cNvGrpSpPr>
            <a:grpSpLocks/>
          </p:cNvGrpSpPr>
          <p:nvPr/>
        </p:nvGrpSpPr>
        <p:grpSpPr bwMode="auto">
          <a:xfrm>
            <a:off x="1006475" y="2416175"/>
            <a:ext cx="4716463" cy="349250"/>
            <a:chOff x="611" y="1259"/>
            <a:chExt cx="2971" cy="220"/>
          </a:xfrm>
        </p:grpSpPr>
        <p:sp>
          <p:nvSpPr>
            <p:cNvPr id="41" name="Freeform 41"/>
            <p:cNvSpPr>
              <a:spLocks/>
            </p:cNvSpPr>
            <p:nvPr/>
          </p:nvSpPr>
          <p:spPr bwMode="auto">
            <a:xfrm>
              <a:off x="3279" y="1389"/>
              <a:ext cx="91" cy="90"/>
            </a:xfrm>
            <a:custGeom>
              <a:avLst/>
              <a:gdLst/>
              <a:ahLst/>
              <a:cxnLst>
                <a:cxn ang="0">
                  <a:pos x="543" y="273"/>
                </a:cxn>
                <a:cxn ang="0">
                  <a:pos x="464" y="81"/>
                </a:cxn>
                <a:cxn ang="0">
                  <a:pos x="272" y="0"/>
                </a:cxn>
                <a:cxn ang="0">
                  <a:pos x="80" y="81"/>
                </a:cxn>
                <a:cxn ang="0">
                  <a:pos x="0" y="273"/>
                </a:cxn>
                <a:cxn ang="0">
                  <a:pos x="80" y="464"/>
                </a:cxn>
                <a:cxn ang="0">
                  <a:pos x="272" y="545"/>
                </a:cxn>
                <a:cxn ang="0">
                  <a:pos x="464" y="464"/>
                </a:cxn>
                <a:cxn ang="0">
                  <a:pos x="543" y="273"/>
                </a:cxn>
                <a:cxn ang="0">
                  <a:pos x="544" y="273"/>
                </a:cxn>
              </a:cxnLst>
              <a:rect l="0" t="0" r="r" b="b"/>
              <a:pathLst>
                <a:path w="544" h="545">
                  <a:moveTo>
                    <a:pt x="543" y="273"/>
                  </a:moveTo>
                  <a:lnTo>
                    <a:pt x="464" y="81"/>
                  </a:lnTo>
                  <a:lnTo>
                    <a:pt x="272" y="0"/>
                  </a:lnTo>
                  <a:lnTo>
                    <a:pt x="80" y="81"/>
                  </a:lnTo>
                  <a:lnTo>
                    <a:pt x="0" y="273"/>
                  </a:lnTo>
                  <a:lnTo>
                    <a:pt x="80" y="464"/>
                  </a:lnTo>
                  <a:lnTo>
                    <a:pt x="272" y="545"/>
                  </a:lnTo>
                  <a:lnTo>
                    <a:pt x="464" y="464"/>
                  </a:lnTo>
                  <a:lnTo>
                    <a:pt x="543" y="273"/>
                  </a:lnTo>
                  <a:lnTo>
                    <a:pt x="544" y="273"/>
                  </a:lnTo>
                </a:path>
              </a:pathLst>
            </a:custGeom>
            <a:solidFill>
              <a:schemeClr val="accent1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2" name="Freeform 42"/>
            <p:cNvSpPr>
              <a:spLocks/>
            </p:cNvSpPr>
            <p:nvPr/>
          </p:nvSpPr>
          <p:spPr bwMode="auto">
            <a:xfrm>
              <a:off x="3462" y="1336"/>
              <a:ext cx="26" cy="98"/>
            </a:xfrm>
            <a:custGeom>
              <a:avLst/>
              <a:gdLst/>
              <a:ahLst/>
              <a:cxnLst>
                <a:cxn ang="0">
                  <a:pos x="159" y="0"/>
                </a:cxn>
                <a:cxn ang="0">
                  <a:pos x="0" y="589"/>
                </a:cxn>
                <a:cxn ang="0">
                  <a:pos x="1" y="589"/>
                </a:cxn>
              </a:cxnLst>
              <a:rect l="0" t="0" r="r" b="b"/>
              <a:pathLst>
                <a:path w="159" h="589">
                  <a:moveTo>
                    <a:pt x="159" y="0"/>
                  </a:moveTo>
                  <a:lnTo>
                    <a:pt x="0" y="589"/>
                  </a:lnTo>
                  <a:lnTo>
                    <a:pt x="1" y="58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43" name="Group 43"/>
            <p:cNvGrpSpPr>
              <a:grpSpLocks/>
            </p:cNvGrpSpPr>
            <p:nvPr/>
          </p:nvGrpSpPr>
          <p:grpSpPr bwMode="auto">
            <a:xfrm>
              <a:off x="611" y="1336"/>
              <a:ext cx="2871" cy="99"/>
              <a:chOff x="611" y="1336"/>
              <a:chExt cx="2871" cy="99"/>
            </a:xfrm>
          </p:grpSpPr>
          <p:sp>
            <p:nvSpPr>
              <p:cNvPr id="46" name="Freeform 44"/>
              <p:cNvSpPr>
                <a:spLocks/>
              </p:cNvSpPr>
              <p:nvPr/>
            </p:nvSpPr>
            <p:spPr bwMode="auto">
              <a:xfrm>
                <a:off x="611" y="1434"/>
                <a:ext cx="2713" cy="1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6282" y="0"/>
                  </a:cxn>
                  <a:cxn ang="0">
                    <a:pos x="16283" y="0"/>
                  </a:cxn>
                </a:cxnLst>
                <a:rect l="0" t="0" r="r" b="b"/>
                <a:pathLst>
                  <a:path w="16283">
                    <a:moveTo>
                      <a:pt x="0" y="0"/>
                    </a:moveTo>
                    <a:lnTo>
                      <a:pt x="16282" y="0"/>
                    </a:lnTo>
                    <a:lnTo>
                      <a:pt x="16283" y="0"/>
                    </a:lnTo>
                  </a:path>
                </a:pathLst>
              </a:custGeom>
              <a:noFill/>
              <a:ln w="19050" cmpd="sng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47" name="Freeform 45"/>
              <p:cNvSpPr>
                <a:spLocks/>
              </p:cNvSpPr>
              <p:nvPr/>
            </p:nvSpPr>
            <p:spPr bwMode="auto">
              <a:xfrm>
                <a:off x="3421" y="1336"/>
                <a:ext cx="61" cy="98"/>
              </a:xfrm>
              <a:custGeom>
                <a:avLst/>
                <a:gdLst/>
                <a:ahLst/>
                <a:cxnLst>
                  <a:cxn ang="0">
                    <a:pos x="368" y="126"/>
                  </a:cxn>
                  <a:cxn ang="0">
                    <a:pos x="339" y="42"/>
                  </a:cxn>
                  <a:cxn ang="0">
                    <a:pos x="300" y="0"/>
                  </a:cxn>
                  <a:cxn ang="0">
                    <a:pos x="225" y="0"/>
                  </a:cxn>
                  <a:cxn ang="0">
                    <a:pos x="163" y="42"/>
                  </a:cxn>
                  <a:cxn ang="0">
                    <a:pos x="90" y="126"/>
                  </a:cxn>
                  <a:cxn ang="0">
                    <a:pos x="31" y="252"/>
                  </a:cxn>
                  <a:cxn ang="0">
                    <a:pos x="9" y="336"/>
                  </a:cxn>
                  <a:cxn ang="0">
                    <a:pos x="0" y="462"/>
                  </a:cxn>
                  <a:cxn ang="0">
                    <a:pos x="28" y="547"/>
                  </a:cxn>
                  <a:cxn ang="0">
                    <a:pos x="67" y="589"/>
                  </a:cxn>
                  <a:cxn ang="0">
                    <a:pos x="143" y="589"/>
                  </a:cxn>
                  <a:cxn ang="0">
                    <a:pos x="204" y="547"/>
                  </a:cxn>
                  <a:cxn ang="0">
                    <a:pos x="277" y="462"/>
                  </a:cxn>
                  <a:cxn ang="0">
                    <a:pos x="278" y="462"/>
                  </a:cxn>
                </a:cxnLst>
                <a:rect l="0" t="0" r="r" b="b"/>
                <a:pathLst>
                  <a:path w="368" h="589">
                    <a:moveTo>
                      <a:pt x="368" y="126"/>
                    </a:moveTo>
                    <a:lnTo>
                      <a:pt x="339" y="42"/>
                    </a:lnTo>
                    <a:lnTo>
                      <a:pt x="300" y="0"/>
                    </a:lnTo>
                    <a:lnTo>
                      <a:pt x="225" y="0"/>
                    </a:lnTo>
                    <a:lnTo>
                      <a:pt x="163" y="42"/>
                    </a:lnTo>
                    <a:lnTo>
                      <a:pt x="90" y="126"/>
                    </a:lnTo>
                    <a:lnTo>
                      <a:pt x="31" y="252"/>
                    </a:lnTo>
                    <a:lnTo>
                      <a:pt x="9" y="336"/>
                    </a:lnTo>
                    <a:lnTo>
                      <a:pt x="0" y="462"/>
                    </a:lnTo>
                    <a:lnTo>
                      <a:pt x="28" y="547"/>
                    </a:lnTo>
                    <a:lnTo>
                      <a:pt x="67" y="589"/>
                    </a:lnTo>
                    <a:lnTo>
                      <a:pt x="143" y="589"/>
                    </a:lnTo>
                    <a:lnTo>
                      <a:pt x="204" y="547"/>
                    </a:lnTo>
                    <a:lnTo>
                      <a:pt x="277" y="462"/>
                    </a:lnTo>
                    <a:lnTo>
                      <a:pt x="278" y="46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3527" y="1259"/>
              <a:ext cx="18" cy="42"/>
            </a:xfrm>
            <a:custGeom>
              <a:avLst/>
              <a:gdLst/>
              <a:ahLst/>
              <a:cxnLst>
                <a:cxn ang="0">
                  <a:pos x="107" y="42"/>
                </a:cxn>
                <a:cxn ang="0">
                  <a:pos x="70" y="83"/>
                </a:cxn>
                <a:cxn ang="0">
                  <a:pos x="56" y="42"/>
                </a:cxn>
                <a:cxn ang="0">
                  <a:pos x="93" y="0"/>
                </a:cxn>
                <a:cxn ang="0">
                  <a:pos x="107" y="42"/>
                </a:cxn>
                <a:cxn ang="0">
                  <a:pos x="84" y="125"/>
                </a:cxn>
                <a:cxn ang="0">
                  <a:pos x="36" y="210"/>
                </a:cxn>
                <a:cxn ang="0">
                  <a:pos x="0" y="252"/>
                </a:cxn>
                <a:cxn ang="0">
                  <a:pos x="1" y="252"/>
                </a:cxn>
              </a:cxnLst>
              <a:rect l="0" t="0" r="r" b="b"/>
              <a:pathLst>
                <a:path w="107" h="252">
                  <a:moveTo>
                    <a:pt x="107" y="42"/>
                  </a:moveTo>
                  <a:lnTo>
                    <a:pt x="70" y="83"/>
                  </a:lnTo>
                  <a:lnTo>
                    <a:pt x="56" y="42"/>
                  </a:lnTo>
                  <a:lnTo>
                    <a:pt x="93" y="0"/>
                  </a:lnTo>
                  <a:lnTo>
                    <a:pt x="107" y="42"/>
                  </a:lnTo>
                  <a:lnTo>
                    <a:pt x="84" y="125"/>
                  </a:lnTo>
                  <a:lnTo>
                    <a:pt x="36" y="210"/>
                  </a:lnTo>
                  <a:lnTo>
                    <a:pt x="0" y="252"/>
                  </a:lnTo>
                  <a:lnTo>
                    <a:pt x="1" y="25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3564" y="1259"/>
              <a:ext cx="18" cy="42"/>
            </a:xfrm>
            <a:custGeom>
              <a:avLst/>
              <a:gdLst/>
              <a:ahLst/>
              <a:cxnLst>
                <a:cxn ang="0">
                  <a:pos x="107" y="42"/>
                </a:cxn>
                <a:cxn ang="0">
                  <a:pos x="71" y="83"/>
                </a:cxn>
                <a:cxn ang="0">
                  <a:pos x="58" y="42"/>
                </a:cxn>
                <a:cxn ang="0">
                  <a:pos x="94" y="0"/>
                </a:cxn>
                <a:cxn ang="0">
                  <a:pos x="107" y="42"/>
                </a:cxn>
                <a:cxn ang="0">
                  <a:pos x="85" y="125"/>
                </a:cxn>
                <a:cxn ang="0">
                  <a:pos x="37" y="210"/>
                </a:cxn>
                <a:cxn ang="0">
                  <a:pos x="0" y="252"/>
                </a:cxn>
                <a:cxn ang="0">
                  <a:pos x="2" y="252"/>
                </a:cxn>
              </a:cxnLst>
              <a:rect l="0" t="0" r="r" b="b"/>
              <a:pathLst>
                <a:path w="107" h="252">
                  <a:moveTo>
                    <a:pt x="107" y="42"/>
                  </a:moveTo>
                  <a:lnTo>
                    <a:pt x="71" y="83"/>
                  </a:lnTo>
                  <a:lnTo>
                    <a:pt x="58" y="42"/>
                  </a:lnTo>
                  <a:lnTo>
                    <a:pt x="94" y="0"/>
                  </a:lnTo>
                  <a:lnTo>
                    <a:pt x="107" y="42"/>
                  </a:lnTo>
                  <a:lnTo>
                    <a:pt x="85" y="125"/>
                  </a:lnTo>
                  <a:lnTo>
                    <a:pt x="37" y="210"/>
                  </a:lnTo>
                  <a:lnTo>
                    <a:pt x="0" y="252"/>
                  </a:lnTo>
                  <a:lnTo>
                    <a:pt x="2" y="25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48" name="Group 48"/>
          <p:cNvGrpSpPr>
            <a:grpSpLocks/>
          </p:cNvGrpSpPr>
          <p:nvPr/>
        </p:nvGrpSpPr>
        <p:grpSpPr bwMode="auto">
          <a:xfrm>
            <a:off x="738188" y="2325688"/>
            <a:ext cx="339725" cy="439737"/>
            <a:chOff x="442" y="1202"/>
            <a:chExt cx="214" cy="277"/>
          </a:xfrm>
        </p:grpSpPr>
        <p:sp>
          <p:nvSpPr>
            <p:cNvPr id="49" name="Freeform 49"/>
            <p:cNvSpPr>
              <a:spLocks/>
            </p:cNvSpPr>
            <p:nvPr/>
          </p:nvSpPr>
          <p:spPr bwMode="auto">
            <a:xfrm>
              <a:off x="483" y="1279"/>
              <a:ext cx="26" cy="98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0" y="589"/>
                </a:cxn>
                <a:cxn ang="0">
                  <a:pos x="1" y="589"/>
                </a:cxn>
              </a:cxnLst>
              <a:rect l="0" t="0" r="r" b="b"/>
              <a:pathLst>
                <a:path w="158" h="589">
                  <a:moveTo>
                    <a:pt x="158" y="0"/>
                  </a:moveTo>
                  <a:lnTo>
                    <a:pt x="0" y="589"/>
                  </a:lnTo>
                  <a:lnTo>
                    <a:pt x="1" y="589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50" name="Group 50"/>
            <p:cNvGrpSpPr>
              <a:grpSpLocks/>
            </p:cNvGrpSpPr>
            <p:nvPr/>
          </p:nvGrpSpPr>
          <p:grpSpPr bwMode="auto">
            <a:xfrm>
              <a:off x="442" y="1279"/>
              <a:ext cx="214" cy="200"/>
              <a:chOff x="442" y="1279"/>
              <a:chExt cx="214" cy="200"/>
            </a:xfrm>
          </p:grpSpPr>
          <p:sp>
            <p:nvSpPr>
              <p:cNvPr id="52" name="Freeform 51"/>
              <p:cNvSpPr>
                <a:spLocks/>
              </p:cNvSpPr>
              <p:nvPr/>
            </p:nvSpPr>
            <p:spPr bwMode="auto">
              <a:xfrm>
                <a:off x="565" y="1389"/>
                <a:ext cx="91" cy="90"/>
              </a:xfrm>
              <a:custGeom>
                <a:avLst/>
                <a:gdLst/>
                <a:ahLst/>
                <a:cxnLst>
                  <a:cxn ang="0">
                    <a:pos x="543" y="273"/>
                  </a:cxn>
                  <a:cxn ang="0">
                    <a:pos x="463" y="81"/>
                  </a:cxn>
                  <a:cxn ang="0">
                    <a:pos x="272" y="0"/>
                  </a:cxn>
                  <a:cxn ang="0">
                    <a:pos x="79" y="81"/>
                  </a:cxn>
                  <a:cxn ang="0">
                    <a:pos x="0" y="273"/>
                  </a:cxn>
                  <a:cxn ang="0">
                    <a:pos x="79" y="464"/>
                  </a:cxn>
                  <a:cxn ang="0">
                    <a:pos x="272" y="545"/>
                  </a:cxn>
                  <a:cxn ang="0">
                    <a:pos x="463" y="464"/>
                  </a:cxn>
                  <a:cxn ang="0">
                    <a:pos x="543" y="273"/>
                  </a:cxn>
                  <a:cxn ang="0">
                    <a:pos x="544" y="273"/>
                  </a:cxn>
                </a:cxnLst>
                <a:rect l="0" t="0" r="r" b="b"/>
                <a:pathLst>
                  <a:path w="544" h="545">
                    <a:moveTo>
                      <a:pt x="543" y="273"/>
                    </a:moveTo>
                    <a:lnTo>
                      <a:pt x="463" y="81"/>
                    </a:lnTo>
                    <a:lnTo>
                      <a:pt x="272" y="0"/>
                    </a:lnTo>
                    <a:lnTo>
                      <a:pt x="79" y="81"/>
                    </a:lnTo>
                    <a:lnTo>
                      <a:pt x="0" y="273"/>
                    </a:lnTo>
                    <a:lnTo>
                      <a:pt x="79" y="464"/>
                    </a:lnTo>
                    <a:lnTo>
                      <a:pt x="272" y="545"/>
                    </a:lnTo>
                    <a:lnTo>
                      <a:pt x="463" y="464"/>
                    </a:lnTo>
                    <a:lnTo>
                      <a:pt x="543" y="273"/>
                    </a:lnTo>
                    <a:lnTo>
                      <a:pt x="544" y="273"/>
                    </a:lnTo>
                  </a:path>
                </a:pathLst>
              </a:custGeom>
              <a:solidFill>
                <a:schemeClr val="accent1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53" name="Freeform 52"/>
              <p:cNvSpPr>
                <a:spLocks/>
              </p:cNvSpPr>
              <p:nvPr/>
            </p:nvSpPr>
            <p:spPr bwMode="auto">
              <a:xfrm>
                <a:off x="442" y="1279"/>
                <a:ext cx="61" cy="98"/>
              </a:xfrm>
              <a:custGeom>
                <a:avLst/>
                <a:gdLst/>
                <a:ahLst/>
                <a:cxnLst>
                  <a:cxn ang="0">
                    <a:pos x="367" y="127"/>
                  </a:cxn>
                  <a:cxn ang="0">
                    <a:pos x="339" y="42"/>
                  </a:cxn>
                  <a:cxn ang="0">
                    <a:pos x="300" y="0"/>
                  </a:cxn>
                  <a:cxn ang="0">
                    <a:pos x="224" y="0"/>
                  </a:cxn>
                  <a:cxn ang="0">
                    <a:pos x="163" y="42"/>
                  </a:cxn>
                  <a:cxn ang="0">
                    <a:pos x="90" y="127"/>
                  </a:cxn>
                  <a:cxn ang="0">
                    <a:pos x="31" y="253"/>
                  </a:cxn>
                  <a:cxn ang="0">
                    <a:pos x="9" y="336"/>
                  </a:cxn>
                  <a:cxn ang="0">
                    <a:pos x="0" y="463"/>
                  </a:cxn>
                  <a:cxn ang="0">
                    <a:pos x="28" y="546"/>
                  </a:cxn>
                  <a:cxn ang="0">
                    <a:pos x="67" y="589"/>
                  </a:cxn>
                  <a:cxn ang="0">
                    <a:pos x="143" y="589"/>
                  </a:cxn>
                  <a:cxn ang="0">
                    <a:pos x="204" y="546"/>
                  </a:cxn>
                  <a:cxn ang="0">
                    <a:pos x="277" y="463"/>
                  </a:cxn>
                  <a:cxn ang="0">
                    <a:pos x="278" y="463"/>
                  </a:cxn>
                </a:cxnLst>
                <a:rect l="0" t="0" r="r" b="b"/>
                <a:pathLst>
                  <a:path w="367" h="589">
                    <a:moveTo>
                      <a:pt x="367" y="127"/>
                    </a:moveTo>
                    <a:lnTo>
                      <a:pt x="339" y="42"/>
                    </a:lnTo>
                    <a:lnTo>
                      <a:pt x="300" y="0"/>
                    </a:lnTo>
                    <a:lnTo>
                      <a:pt x="224" y="0"/>
                    </a:lnTo>
                    <a:lnTo>
                      <a:pt x="163" y="42"/>
                    </a:lnTo>
                    <a:lnTo>
                      <a:pt x="90" y="127"/>
                    </a:lnTo>
                    <a:lnTo>
                      <a:pt x="31" y="253"/>
                    </a:lnTo>
                    <a:lnTo>
                      <a:pt x="9" y="336"/>
                    </a:lnTo>
                    <a:lnTo>
                      <a:pt x="0" y="463"/>
                    </a:lnTo>
                    <a:lnTo>
                      <a:pt x="28" y="546"/>
                    </a:lnTo>
                    <a:lnTo>
                      <a:pt x="67" y="589"/>
                    </a:lnTo>
                    <a:lnTo>
                      <a:pt x="143" y="589"/>
                    </a:lnTo>
                    <a:lnTo>
                      <a:pt x="204" y="546"/>
                    </a:lnTo>
                    <a:lnTo>
                      <a:pt x="277" y="463"/>
                    </a:lnTo>
                    <a:lnTo>
                      <a:pt x="278" y="46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548" y="1202"/>
              <a:ext cx="18" cy="42"/>
            </a:xfrm>
            <a:custGeom>
              <a:avLst/>
              <a:gdLst/>
              <a:ahLst/>
              <a:cxnLst>
                <a:cxn ang="0">
                  <a:pos x="107" y="42"/>
                </a:cxn>
                <a:cxn ang="0">
                  <a:pos x="70" y="84"/>
                </a:cxn>
                <a:cxn ang="0">
                  <a:pos x="56" y="42"/>
                </a:cxn>
                <a:cxn ang="0">
                  <a:pos x="92" y="0"/>
                </a:cxn>
                <a:cxn ang="0">
                  <a:pos x="107" y="42"/>
                </a:cxn>
                <a:cxn ang="0">
                  <a:pos x="84" y="126"/>
                </a:cxn>
                <a:cxn ang="0">
                  <a:pos x="36" y="210"/>
                </a:cxn>
                <a:cxn ang="0">
                  <a:pos x="0" y="252"/>
                </a:cxn>
                <a:cxn ang="0">
                  <a:pos x="1" y="252"/>
                </a:cxn>
              </a:cxnLst>
              <a:rect l="0" t="0" r="r" b="b"/>
              <a:pathLst>
                <a:path w="107" h="252">
                  <a:moveTo>
                    <a:pt x="107" y="42"/>
                  </a:moveTo>
                  <a:lnTo>
                    <a:pt x="70" y="84"/>
                  </a:lnTo>
                  <a:lnTo>
                    <a:pt x="56" y="42"/>
                  </a:lnTo>
                  <a:lnTo>
                    <a:pt x="92" y="0"/>
                  </a:lnTo>
                  <a:lnTo>
                    <a:pt x="107" y="42"/>
                  </a:lnTo>
                  <a:lnTo>
                    <a:pt x="84" y="126"/>
                  </a:lnTo>
                  <a:lnTo>
                    <a:pt x="36" y="210"/>
                  </a:lnTo>
                  <a:lnTo>
                    <a:pt x="0" y="252"/>
                  </a:lnTo>
                  <a:lnTo>
                    <a:pt x="1" y="25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54" name="Group 54"/>
          <p:cNvGrpSpPr>
            <a:grpSpLocks/>
          </p:cNvGrpSpPr>
          <p:nvPr/>
        </p:nvGrpSpPr>
        <p:grpSpPr bwMode="auto">
          <a:xfrm>
            <a:off x="1244600" y="1697038"/>
            <a:ext cx="306388" cy="476250"/>
            <a:chOff x="761" y="806"/>
            <a:chExt cx="193" cy="300"/>
          </a:xfrm>
        </p:grpSpPr>
        <p:sp>
          <p:nvSpPr>
            <p:cNvPr id="55" name="Freeform 55"/>
            <p:cNvSpPr>
              <a:spLocks/>
            </p:cNvSpPr>
            <p:nvPr/>
          </p:nvSpPr>
          <p:spPr bwMode="auto">
            <a:xfrm>
              <a:off x="761" y="834"/>
              <a:ext cx="40" cy="147"/>
            </a:xfrm>
            <a:custGeom>
              <a:avLst/>
              <a:gdLst/>
              <a:ahLst/>
              <a:cxnLst>
                <a:cxn ang="0">
                  <a:pos x="0" y="882"/>
                </a:cxn>
                <a:cxn ang="0">
                  <a:pos x="237" y="0"/>
                </a:cxn>
                <a:cxn ang="0">
                  <a:pos x="238" y="0"/>
                </a:cxn>
              </a:cxnLst>
              <a:rect l="0" t="0" r="r" b="b"/>
              <a:pathLst>
                <a:path w="238" h="882">
                  <a:moveTo>
                    <a:pt x="0" y="882"/>
                  </a:moveTo>
                  <a:lnTo>
                    <a:pt x="237" y="0"/>
                  </a:lnTo>
                  <a:lnTo>
                    <a:pt x="238" y="0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56" name="Group 56"/>
            <p:cNvGrpSpPr>
              <a:grpSpLocks/>
            </p:cNvGrpSpPr>
            <p:nvPr/>
          </p:nvGrpSpPr>
          <p:grpSpPr bwMode="auto">
            <a:xfrm>
              <a:off x="767" y="883"/>
              <a:ext cx="187" cy="223"/>
              <a:chOff x="767" y="883"/>
              <a:chExt cx="187" cy="223"/>
            </a:xfrm>
          </p:grpSpPr>
          <p:sp>
            <p:nvSpPr>
              <p:cNvPr id="58" name="Freeform 57"/>
              <p:cNvSpPr>
                <a:spLocks/>
              </p:cNvSpPr>
              <p:nvPr/>
            </p:nvSpPr>
            <p:spPr bwMode="auto">
              <a:xfrm>
                <a:off x="863" y="1015"/>
                <a:ext cx="91" cy="91"/>
              </a:xfrm>
              <a:custGeom>
                <a:avLst/>
                <a:gdLst/>
                <a:ahLst/>
                <a:cxnLst>
                  <a:cxn ang="0">
                    <a:pos x="544" y="272"/>
                  </a:cxn>
                  <a:cxn ang="0">
                    <a:pos x="464" y="80"/>
                  </a:cxn>
                  <a:cxn ang="0">
                    <a:pos x="272" y="0"/>
                  </a:cxn>
                  <a:cxn ang="0">
                    <a:pos x="81" y="80"/>
                  </a:cxn>
                  <a:cxn ang="0">
                    <a:pos x="0" y="272"/>
                  </a:cxn>
                  <a:cxn ang="0">
                    <a:pos x="81" y="464"/>
                  </a:cxn>
                  <a:cxn ang="0">
                    <a:pos x="272" y="544"/>
                  </a:cxn>
                  <a:cxn ang="0">
                    <a:pos x="464" y="464"/>
                  </a:cxn>
                  <a:cxn ang="0">
                    <a:pos x="544" y="272"/>
                  </a:cxn>
                  <a:cxn ang="0">
                    <a:pos x="545" y="272"/>
                  </a:cxn>
                </a:cxnLst>
                <a:rect l="0" t="0" r="r" b="b"/>
                <a:pathLst>
                  <a:path w="545" h="544">
                    <a:moveTo>
                      <a:pt x="544" y="272"/>
                    </a:moveTo>
                    <a:lnTo>
                      <a:pt x="464" y="80"/>
                    </a:lnTo>
                    <a:lnTo>
                      <a:pt x="272" y="0"/>
                    </a:lnTo>
                    <a:lnTo>
                      <a:pt x="81" y="80"/>
                    </a:lnTo>
                    <a:lnTo>
                      <a:pt x="0" y="272"/>
                    </a:lnTo>
                    <a:lnTo>
                      <a:pt x="81" y="464"/>
                    </a:lnTo>
                    <a:lnTo>
                      <a:pt x="272" y="544"/>
                    </a:lnTo>
                    <a:lnTo>
                      <a:pt x="464" y="464"/>
                    </a:lnTo>
                    <a:lnTo>
                      <a:pt x="544" y="272"/>
                    </a:lnTo>
                    <a:lnTo>
                      <a:pt x="545" y="272"/>
                    </a:lnTo>
                  </a:path>
                </a:pathLst>
              </a:custGeom>
              <a:solidFill>
                <a:srgbClr val="FF3300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59" name="Freeform 58"/>
              <p:cNvSpPr>
                <a:spLocks/>
              </p:cNvSpPr>
              <p:nvPr/>
            </p:nvSpPr>
            <p:spPr bwMode="auto">
              <a:xfrm>
                <a:off x="767" y="883"/>
                <a:ext cx="61" cy="98"/>
              </a:xfrm>
              <a:custGeom>
                <a:avLst/>
                <a:gdLst/>
                <a:ahLst/>
                <a:cxnLst>
                  <a:cxn ang="0">
                    <a:pos x="91" y="126"/>
                  </a:cxn>
                  <a:cxn ang="0">
                    <a:pos x="164" y="42"/>
                  </a:cxn>
                  <a:cxn ang="0">
                    <a:pos x="225" y="0"/>
                  </a:cxn>
                  <a:cxn ang="0">
                    <a:pos x="301" y="0"/>
                  </a:cxn>
                  <a:cxn ang="0">
                    <a:pos x="340" y="42"/>
                  </a:cxn>
                  <a:cxn ang="0">
                    <a:pos x="368" y="126"/>
                  </a:cxn>
                  <a:cxn ang="0">
                    <a:pos x="359" y="252"/>
                  </a:cxn>
                  <a:cxn ang="0">
                    <a:pos x="337" y="337"/>
                  </a:cxn>
                  <a:cxn ang="0">
                    <a:pos x="278" y="462"/>
                  </a:cxn>
                  <a:cxn ang="0">
                    <a:pos x="205" y="547"/>
                  </a:cxn>
                  <a:cxn ang="0">
                    <a:pos x="143" y="588"/>
                  </a:cxn>
                  <a:cxn ang="0">
                    <a:pos x="68" y="588"/>
                  </a:cxn>
                  <a:cxn ang="0">
                    <a:pos x="29" y="547"/>
                  </a:cxn>
                  <a:cxn ang="0">
                    <a:pos x="0" y="462"/>
                  </a:cxn>
                  <a:cxn ang="0">
                    <a:pos x="1" y="462"/>
                  </a:cxn>
                </a:cxnLst>
                <a:rect l="0" t="0" r="r" b="b"/>
                <a:pathLst>
                  <a:path w="368" h="588">
                    <a:moveTo>
                      <a:pt x="91" y="126"/>
                    </a:moveTo>
                    <a:lnTo>
                      <a:pt x="164" y="42"/>
                    </a:lnTo>
                    <a:lnTo>
                      <a:pt x="225" y="0"/>
                    </a:lnTo>
                    <a:lnTo>
                      <a:pt x="301" y="0"/>
                    </a:lnTo>
                    <a:lnTo>
                      <a:pt x="340" y="42"/>
                    </a:lnTo>
                    <a:lnTo>
                      <a:pt x="368" y="126"/>
                    </a:lnTo>
                    <a:lnTo>
                      <a:pt x="359" y="252"/>
                    </a:lnTo>
                    <a:lnTo>
                      <a:pt x="337" y="337"/>
                    </a:lnTo>
                    <a:lnTo>
                      <a:pt x="278" y="462"/>
                    </a:lnTo>
                    <a:lnTo>
                      <a:pt x="205" y="547"/>
                    </a:lnTo>
                    <a:lnTo>
                      <a:pt x="143" y="588"/>
                    </a:lnTo>
                    <a:lnTo>
                      <a:pt x="68" y="588"/>
                    </a:lnTo>
                    <a:lnTo>
                      <a:pt x="29" y="547"/>
                    </a:lnTo>
                    <a:lnTo>
                      <a:pt x="0" y="462"/>
                    </a:lnTo>
                    <a:lnTo>
                      <a:pt x="1" y="46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sp>
          <p:nvSpPr>
            <p:cNvPr id="57" name="Freeform 59"/>
            <p:cNvSpPr>
              <a:spLocks/>
            </p:cNvSpPr>
            <p:nvPr/>
          </p:nvSpPr>
          <p:spPr bwMode="auto">
            <a:xfrm>
              <a:off x="876" y="806"/>
              <a:ext cx="18" cy="42"/>
            </a:xfrm>
            <a:custGeom>
              <a:avLst/>
              <a:gdLst/>
              <a:ahLst/>
              <a:cxnLst>
                <a:cxn ang="0">
                  <a:pos x="106" y="42"/>
                </a:cxn>
                <a:cxn ang="0">
                  <a:pos x="70" y="83"/>
                </a:cxn>
                <a:cxn ang="0">
                  <a:pos x="56" y="42"/>
                </a:cxn>
                <a:cxn ang="0">
                  <a:pos x="93" y="0"/>
                </a:cxn>
                <a:cxn ang="0">
                  <a:pos x="106" y="42"/>
                </a:cxn>
                <a:cxn ang="0">
                  <a:pos x="84" y="126"/>
                </a:cxn>
                <a:cxn ang="0">
                  <a:pos x="37" y="210"/>
                </a:cxn>
                <a:cxn ang="0">
                  <a:pos x="0" y="252"/>
                </a:cxn>
                <a:cxn ang="0">
                  <a:pos x="1" y="252"/>
                </a:cxn>
              </a:cxnLst>
              <a:rect l="0" t="0" r="r" b="b"/>
              <a:pathLst>
                <a:path w="106" h="252">
                  <a:moveTo>
                    <a:pt x="106" y="42"/>
                  </a:moveTo>
                  <a:lnTo>
                    <a:pt x="70" y="83"/>
                  </a:lnTo>
                  <a:lnTo>
                    <a:pt x="56" y="42"/>
                  </a:lnTo>
                  <a:lnTo>
                    <a:pt x="93" y="0"/>
                  </a:lnTo>
                  <a:lnTo>
                    <a:pt x="106" y="42"/>
                  </a:lnTo>
                  <a:lnTo>
                    <a:pt x="84" y="126"/>
                  </a:lnTo>
                  <a:lnTo>
                    <a:pt x="37" y="210"/>
                  </a:lnTo>
                  <a:lnTo>
                    <a:pt x="0" y="252"/>
                  </a:lnTo>
                  <a:lnTo>
                    <a:pt x="1" y="25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60" name="Group 60"/>
          <p:cNvGrpSpPr>
            <a:grpSpLocks/>
          </p:cNvGrpSpPr>
          <p:nvPr/>
        </p:nvGrpSpPr>
        <p:grpSpPr bwMode="auto">
          <a:xfrm>
            <a:off x="1854200" y="1103313"/>
            <a:ext cx="312738" cy="331787"/>
            <a:chOff x="1145" y="432"/>
            <a:chExt cx="197" cy="209"/>
          </a:xfrm>
        </p:grpSpPr>
        <p:grpSp>
          <p:nvGrpSpPr>
            <p:cNvPr id="61" name="Group 61"/>
            <p:cNvGrpSpPr>
              <a:grpSpLocks/>
            </p:cNvGrpSpPr>
            <p:nvPr/>
          </p:nvGrpSpPr>
          <p:grpSpPr bwMode="auto">
            <a:xfrm>
              <a:off x="1145" y="509"/>
              <a:ext cx="197" cy="132"/>
              <a:chOff x="1145" y="509"/>
              <a:chExt cx="197" cy="132"/>
            </a:xfrm>
          </p:grpSpPr>
          <p:sp>
            <p:nvSpPr>
              <p:cNvPr id="63" name="Freeform 62"/>
              <p:cNvSpPr>
                <a:spLocks/>
              </p:cNvSpPr>
              <p:nvPr/>
            </p:nvSpPr>
            <p:spPr bwMode="auto">
              <a:xfrm>
                <a:off x="1252" y="551"/>
                <a:ext cx="90" cy="90"/>
              </a:xfrm>
              <a:custGeom>
                <a:avLst/>
                <a:gdLst/>
                <a:ahLst/>
                <a:cxnLst>
                  <a:cxn ang="0">
                    <a:pos x="543" y="271"/>
                  </a:cxn>
                  <a:cxn ang="0">
                    <a:pos x="464" y="79"/>
                  </a:cxn>
                  <a:cxn ang="0">
                    <a:pos x="272" y="0"/>
                  </a:cxn>
                  <a:cxn ang="0">
                    <a:pos x="79" y="79"/>
                  </a:cxn>
                  <a:cxn ang="0">
                    <a:pos x="0" y="271"/>
                  </a:cxn>
                  <a:cxn ang="0">
                    <a:pos x="79" y="464"/>
                  </a:cxn>
                  <a:cxn ang="0">
                    <a:pos x="272" y="543"/>
                  </a:cxn>
                  <a:cxn ang="0">
                    <a:pos x="464" y="464"/>
                  </a:cxn>
                  <a:cxn ang="0">
                    <a:pos x="543" y="271"/>
                  </a:cxn>
                  <a:cxn ang="0">
                    <a:pos x="544" y="271"/>
                  </a:cxn>
                </a:cxnLst>
                <a:rect l="0" t="0" r="r" b="b"/>
                <a:pathLst>
                  <a:path w="544" h="543">
                    <a:moveTo>
                      <a:pt x="543" y="271"/>
                    </a:moveTo>
                    <a:lnTo>
                      <a:pt x="464" y="79"/>
                    </a:lnTo>
                    <a:lnTo>
                      <a:pt x="272" y="0"/>
                    </a:lnTo>
                    <a:lnTo>
                      <a:pt x="79" y="79"/>
                    </a:lnTo>
                    <a:lnTo>
                      <a:pt x="0" y="271"/>
                    </a:lnTo>
                    <a:lnTo>
                      <a:pt x="79" y="464"/>
                    </a:lnTo>
                    <a:lnTo>
                      <a:pt x="272" y="543"/>
                    </a:lnTo>
                    <a:lnTo>
                      <a:pt x="464" y="464"/>
                    </a:lnTo>
                    <a:lnTo>
                      <a:pt x="543" y="271"/>
                    </a:lnTo>
                    <a:lnTo>
                      <a:pt x="544" y="271"/>
                    </a:lnTo>
                  </a:path>
                </a:pathLst>
              </a:custGeom>
              <a:solidFill>
                <a:schemeClr val="accent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64" name="Freeform 63"/>
              <p:cNvSpPr>
                <a:spLocks/>
              </p:cNvSpPr>
              <p:nvPr/>
            </p:nvSpPr>
            <p:spPr bwMode="auto">
              <a:xfrm>
                <a:off x="1145" y="509"/>
                <a:ext cx="61" cy="98"/>
              </a:xfrm>
              <a:custGeom>
                <a:avLst/>
                <a:gdLst/>
                <a:ahLst/>
                <a:cxnLst>
                  <a:cxn ang="0">
                    <a:pos x="367" y="127"/>
                  </a:cxn>
                  <a:cxn ang="0">
                    <a:pos x="340" y="43"/>
                  </a:cxn>
                  <a:cxn ang="0">
                    <a:pos x="301" y="0"/>
                  </a:cxn>
                  <a:cxn ang="0">
                    <a:pos x="224" y="0"/>
                  </a:cxn>
                  <a:cxn ang="0">
                    <a:pos x="163" y="43"/>
                  </a:cxn>
                  <a:cxn ang="0">
                    <a:pos x="90" y="127"/>
                  </a:cxn>
                  <a:cxn ang="0">
                    <a:pos x="31" y="253"/>
                  </a:cxn>
                  <a:cxn ang="0">
                    <a:pos x="9" y="337"/>
                  </a:cxn>
                  <a:cxn ang="0">
                    <a:pos x="0" y="463"/>
                  </a:cxn>
                  <a:cxn ang="0">
                    <a:pos x="28" y="548"/>
                  </a:cxn>
                  <a:cxn ang="0">
                    <a:pos x="67" y="589"/>
                  </a:cxn>
                  <a:cxn ang="0">
                    <a:pos x="143" y="589"/>
                  </a:cxn>
                  <a:cxn ang="0">
                    <a:pos x="204" y="548"/>
                  </a:cxn>
                  <a:cxn ang="0">
                    <a:pos x="277" y="463"/>
                  </a:cxn>
                  <a:cxn ang="0">
                    <a:pos x="278" y="463"/>
                  </a:cxn>
                </a:cxnLst>
                <a:rect l="0" t="0" r="r" b="b"/>
                <a:pathLst>
                  <a:path w="367" h="589">
                    <a:moveTo>
                      <a:pt x="367" y="127"/>
                    </a:moveTo>
                    <a:lnTo>
                      <a:pt x="340" y="43"/>
                    </a:lnTo>
                    <a:lnTo>
                      <a:pt x="301" y="0"/>
                    </a:lnTo>
                    <a:lnTo>
                      <a:pt x="224" y="0"/>
                    </a:lnTo>
                    <a:lnTo>
                      <a:pt x="163" y="43"/>
                    </a:lnTo>
                    <a:lnTo>
                      <a:pt x="90" y="127"/>
                    </a:lnTo>
                    <a:lnTo>
                      <a:pt x="31" y="253"/>
                    </a:lnTo>
                    <a:lnTo>
                      <a:pt x="9" y="337"/>
                    </a:lnTo>
                    <a:lnTo>
                      <a:pt x="0" y="463"/>
                    </a:lnTo>
                    <a:lnTo>
                      <a:pt x="28" y="548"/>
                    </a:lnTo>
                    <a:lnTo>
                      <a:pt x="67" y="589"/>
                    </a:lnTo>
                    <a:lnTo>
                      <a:pt x="143" y="589"/>
                    </a:lnTo>
                    <a:lnTo>
                      <a:pt x="204" y="548"/>
                    </a:lnTo>
                    <a:lnTo>
                      <a:pt x="277" y="463"/>
                    </a:lnTo>
                    <a:lnTo>
                      <a:pt x="278" y="46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sp>
          <p:nvSpPr>
            <p:cNvPr id="62" name="Freeform 64"/>
            <p:cNvSpPr>
              <a:spLocks/>
            </p:cNvSpPr>
            <p:nvPr/>
          </p:nvSpPr>
          <p:spPr bwMode="auto">
            <a:xfrm>
              <a:off x="1246" y="432"/>
              <a:ext cx="18" cy="42"/>
            </a:xfrm>
            <a:custGeom>
              <a:avLst/>
              <a:gdLst/>
              <a:ahLst/>
              <a:cxnLst>
                <a:cxn ang="0">
                  <a:pos x="107" y="41"/>
                </a:cxn>
                <a:cxn ang="0">
                  <a:pos x="70" y="83"/>
                </a:cxn>
                <a:cxn ang="0">
                  <a:pos x="56" y="41"/>
                </a:cxn>
                <a:cxn ang="0">
                  <a:pos x="93" y="0"/>
                </a:cxn>
                <a:cxn ang="0">
                  <a:pos x="107" y="41"/>
                </a:cxn>
                <a:cxn ang="0">
                  <a:pos x="84" y="125"/>
                </a:cxn>
                <a:cxn ang="0">
                  <a:pos x="36" y="210"/>
                </a:cxn>
                <a:cxn ang="0">
                  <a:pos x="0" y="251"/>
                </a:cxn>
                <a:cxn ang="0">
                  <a:pos x="1" y="251"/>
                </a:cxn>
              </a:cxnLst>
              <a:rect l="0" t="0" r="r" b="b"/>
              <a:pathLst>
                <a:path w="107" h="251">
                  <a:moveTo>
                    <a:pt x="107" y="41"/>
                  </a:moveTo>
                  <a:lnTo>
                    <a:pt x="70" y="83"/>
                  </a:lnTo>
                  <a:lnTo>
                    <a:pt x="56" y="41"/>
                  </a:lnTo>
                  <a:lnTo>
                    <a:pt x="93" y="0"/>
                  </a:lnTo>
                  <a:lnTo>
                    <a:pt x="107" y="41"/>
                  </a:lnTo>
                  <a:lnTo>
                    <a:pt x="84" y="125"/>
                  </a:lnTo>
                  <a:lnTo>
                    <a:pt x="36" y="210"/>
                  </a:lnTo>
                  <a:lnTo>
                    <a:pt x="0" y="251"/>
                  </a:lnTo>
                  <a:lnTo>
                    <a:pt x="1" y="251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65" name="Group 65"/>
          <p:cNvGrpSpPr>
            <a:grpSpLocks/>
          </p:cNvGrpSpPr>
          <p:nvPr/>
        </p:nvGrpSpPr>
        <p:grpSpPr bwMode="auto">
          <a:xfrm>
            <a:off x="792163" y="4875213"/>
            <a:ext cx="285750" cy="366712"/>
            <a:chOff x="476" y="2808"/>
            <a:chExt cx="180" cy="231"/>
          </a:xfrm>
        </p:grpSpPr>
        <p:sp>
          <p:nvSpPr>
            <p:cNvPr id="66" name="Freeform 66"/>
            <p:cNvSpPr>
              <a:spLocks/>
            </p:cNvSpPr>
            <p:nvPr/>
          </p:nvSpPr>
          <p:spPr bwMode="auto">
            <a:xfrm>
              <a:off x="517" y="2808"/>
              <a:ext cx="26" cy="97"/>
            </a:xfrm>
            <a:custGeom>
              <a:avLst/>
              <a:gdLst/>
              <a:ahLst/>
              <a:cxnLst>
                <a:cxn ang="0">
                  <a:pos x="158" y="0"/>
                </a:cxn>
                <a:cxn ang="0">
                  <a:pos x="0" y="588"/>
                </a:cxn>
                <a:cxn ang="0">
                  <a:pos x="1" y="588"/>
                </a:cxn>
              </a:cxnLst>
              <a:rect l="0" t="0" r="r" b="b"/>
              <a:pathLst>
                <a:path w="158" h="588">
                  <a:moveTo>
                    <a:pt x="158" y="0"/>
                  </a:moveTo>
                  <a:lnTo>
                    <a:pt x="0" y="588"/>
                  </a:lnTo>
                  <a:lnTo>
                    <a:pt x="1" y="588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67" name="Group 67"/>
            <p:cNvGrpSpPr>
              <a:grpSpLocks/>
            </p:cNvGrpSpPr>
            <p:nvPr/>
          </p:nvGrpSpPr>
          <p:grpSpPr bwMode="auto">
            <a:xfrm>
              <a:off x="476" y="2808"/>
              <a:ext cx="180" cy="231"/>
              <a:chOff x="476" y="2808"/>
              <a:chExt cx="180" cy="231"/>
            </a:xfrm>
          </p:grpSpPr>
          <p:sp>
            <p:nvSpPr>
              <p:cNvPr id="68" name="Freeform 68"/>
              <p:cNvSpPr>
                <a:spLocks/>
              </p:cNvSpPr>
              <p:nvPr/>
            </p:nvSpPr>
            <p:spPr bwMode="auto">
              <a:xfrm>
                <a:off x="565" y="2948"/>
                <a:ext cx="91" cy="91"/>
              </a:xfrm>
              <a:custGeom>
                <a:avLst/>
                <a:gdLst/>
                <a:ahLst/>
                <a:cxnLst>
                  <a:cxn ang="0">
                    <a:pos x="543" y="272"/>
                  </a:cxn>
                  <a:cxn ang="0">
                    <a:pos x="463" y="81"/>
                  </a:cxn>
                  <a:cxn ang="0">
                    <a:pos x="272" y="0"/>
                  </a:cxn>
                  <a:cxn ang="0">
                    <a:pos x="79" y="81"/>
                  </a:cxn>
                  <a:cxn ang="0">
                    <a:pos x="0" y="272"/>
                  </a:cxn>
                  <a:cxn ang="0">
                    <a:pos x="79" y="464"/>
                  </a:cxn>
                  <a:cxn ang="0">
                    <a:pos x="272" y="543"/>
                  </a:cxn>
                  <a:cxn ang="0">
                    <a:pos x="463" y="464"/>
                  </a:cxn>
                  <a:cxn ang="0">
                    <a:pos x="543" y="272"/>
                  </a:cxn>
                  <a:cxn ang="0">
                    <a:pos x="544" y="272"/>
                  </a:cxn>
                </a:cxnLst>
                <a:rect l="0" t="0" r="r" b="b"/>
                <a:pathLst>
                  <a:path w="544" h="543">
                    <a:moveTo>
                      <a:pt x="543" y="272"/>
                    </a:moveTo>
                    <a:lnTo>
                      <a:pt x="463" y="81"/>
                    </a:lnTo>
                    <a:lnTo>
                      <a:pt x="272" y="0"/>
                    </a:lnTo>
                    <a:lnTo>
                      <a:pt x="79" y="81"/>
                    </a:lnTo>
                    <a:lnTo>
                      <a:pt x="0" y="272"/>
                    </a:lnTo>
                    <a:lnTo>
                      <a:pt x="79" y="464"/>
                    </a:lnTo>
                    <a:lnTo>
                      <a:pt x="272" y="543"/>
                    </a:lnTo>
                    <a:lnTo>
                      <a:pt x="463" y="464"/>
                    </a:lnTo>
                    <a:lnTo>
                      <a:pt x="543" y="272"/>
                    </a:lnTo>
                    <a:lnTo>
                      <a:pt x="544" y="272"/>
                    </a:lnTo>
                  </a:path>
                </a:pathLst>
              </a:custGeom>
              <a:solidFill>
                <a:schemeClr val="accent1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69" name="Freeform 69"/>
              <p:cNvSpPr>
                <a:spLocks/>
              </p:cNvSpPr>
              <p:nvPr/>
            </p:nvSpPr>
            <p:spPr bwMode="auto">
              <a:xfrm>
                <a:off x="476" y="2808"/>
                <a:ext cx="61" cy="97"/>
              </a:xfrm>
              <a:custGeom>
                <a:avLst/>
                <a:gdLst/>
                <a:ahLst/>
                <a:cxnLst>
                  <a:cxn ang="0">
                    <a:pos x="367" y="126"/>
                  </a:cxn>
                  <a:cxn ang="0">
                    <a:pos x="339" y="41"/>
                  </a:cxn>
                  <a:cxn ang="0">
                    <a:pos x="300" y="0"/>
                  </a:cxn>
                  <a:cxn ang="0">
                    <a:pos x="224" y="0"/>
                  </a:cxn>
                  <a:cxn ang="0">
                    <a:pos x="163" y="41"/>
                  </a:cxn>
                  <a:cxn ang="0">
                    <a:pos x="90" y="126"/>
                  </a:cxn>
                  <a:cxn ang="0">
                    <a:pos x="31" y="252"/>
                  </a:cxn>
                  <a:cxn ang="0">
                    <a:pos x="9" y="336"/>
                  </a:cxn>
                  <a:cxn ang="0">
                    <a:pos x="0" y="462"/>
                  </a:cxn>
                  <a:cxn ang="0">
                    <a:pos x="28" y="546"/>
                  </a:cxn>
                  <a:cxn ang="0">
                    <a:pos x="67" y="588"/>
                  </a:cxn>
                  <a:cxn ang="0">
                    <a:pos x="143" y="588"/>
                  </a:cxn>
                  <a:cxn ang="0">
                    <a:pos x="204" y="546"/>
                  </a:cxn>
                  <a:cxn ang="0">
                    <a:pos x="277" y="462"/>
                  </a:cxn>
                  <a:cxn ang="0">
                    <a:pos x="278" y="462"/>
                  </a:cxn>
                </a:cxnLst>
                <a:rect l="0" t="0" r="r" b="b"/>
                <a:pathLst>
                  <a:path w="367" h="588">
                    <a:moveTo>
                      <a:pt x="367" y="126"/>
                    </a:moveTo>
                    <a:lnTo>
                      <a:pt x="339" y="41"/>
                    </a:lnTo>
                    <a:lnTo>
                      <a:pt x="300" y="0"/>
                    </a:lnTo>
                    <a:lnTo>
                      <a:pt x="224" y="0"/>
                    </a:lnTo>
                    <a:lnTo>
                      <a:pt x="163" y="41"/>
                    </a:lnTo>
                    <a:lnTo>
                      <a:pt x="90" y="126"/>
                    </a:lnTo>
                    <a:lnTo>
                      <a:pt x="31" y="252"/>
                    </a:lnTo>
                    <a:lnTo>
                      <a:pt x="9" y="336"/>
                    </a:lnTo>
                    <a:lnTo>
                      <a:pt x="0" y="462"/>
                    </a:lnTo>
                    <a:lnTo>
                      <a:pt x="28" y="546"/>
                    </a:lnTo>
                    <a:lnTo>
                      <a:pt x="67" y="588"/>
                    </a:lnTo>
                    <a:lnTo>
                      <a:pt x="143" y="588"/>
                    </a:lnTo>
                    <a:lnTo>
                      <a:pt x="204" y="546"/>
                    </a:lnTo>
                    <a:lnTo>
                      <a:pt x="277" y="462"/>
                    </a:lnTo>
                    <a:lnTo>
                      <a:pt x="278" y="462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</p:grpSp>
      </p:grpSp>
      <p:grpSp>
        <p:nvGrpSpPr>
          <p:cNvPr id="70" name="Group 70"/>
          <p:cNvGrpSpPr>
            <a:grpSpLocks/>
          </p:cNvGrpSpPr>
          <p:nvPr/>
        </p:nvGrpSpPr>
        <p:grpSpPr bwMode="auto">
          <a:xfrm>
            <a:off x="1871663" y="6188075"/>
            <a:ext cx="295275" cy="333375"/>
            <a:chOff x="1156" y="3635"/>
            <a:chExt cx="186" cy="210"/>
          </a:xfrm>
        </p:grpSpPr>
        <p:sp>
          <p:nvSpPr>
            <p:cNvPr id="71" name="Freeform 71"/>
            <p:cNvSpPr>
              <a:spLocks/>
            </p:cNvSpPr>
            <p:nvPr/>
          </p:nvSpPr>
          <p:spPr bwMode="auto">
            <a:xfrm>
              <a:off x="1252" y="3635"/>
              <a:ext cx="90" cy="90"/>
            </a:xfrm>
            <a:custGeom>
              <a:avLst/>
              <a:gdLst/>
              <a:ahLst/>
              <a:cxnLst>
                <a:cxn ang="0">
                  <a:pos x="543" y="272"/>
                </a:cxn>
                <a:cxn ang="0">
                  <a:pos x="464" y="80"/>
                </a:cxn>
                <a:cxn ang="0">
                  <a:pos x="272" y="0"/>
                </a:cxn>
                <a:cxn ang="0">
                  <a:pos x="79" y="80"/>
                </a:cxn>
                <a:cxn ang="0">
                  <a:pos x="0" y="272"/>
                </a:cxn>
                <a:cxn ang="0">
                  <a:pos x="79" y="464"/>
                </a:cxn>
                <a:cxn ang="0">
                  <a:pos x="272" y="544"/>
                </a:cxn>
                <a:cxn ang="0">
                  <a:pos x="464" y="464"/>
                </a:cxn>
                <a:cxn ang="0">
                  <a:pos x="543" y="272"/>
                </a:cxn>
                <a:cxn ang="0">
                  <a:pos x="544" y="272"/>
                </a:cxn>
              </a:cxnLst>
              <a:rect l="0" t="0" r="r" b="b"/>
              <a:pathLst>
                <a:path w="544" h="544">
                  <a:moveTo>
                    <a:pt x="543" y="272"/>
                  </a:moveTo>
                  <a:lnTo>
                    <a:pt x="464" y="80"/>
                  </a:lnTo>
                  <a:lnTo>
                    <a:pt x="272" y="0"/>
                  </a:lnTo>
                  <a:lnTo>
                    <a:pt x="79" y="80"/>
                  </a:lnTo>
                  <a:lnTo>
                    <a:pt x="0" y="272"/>
                  </a:lnTo>
                  <a:lnTo>
                    <a:pt x="79" y="464"/>
                  </a:lnTo>
                  <a:lnTo>
                    <a:pt x="272" y="544"/>
                  </a:lnTo>
                  <a:lnTo>
                    <a:pt x="464" y="464"/>
                  </a:lnTo>
                  <a:lnTo>
                    <a:pt x="543" y="272"/>
                  </a:lnTo>
                  <a:lnTo>
                    <a:pt x="544" y="272"/>
                  </a:lnTo>
                </a:path>
              </a:pathLst>
            </a:custGeom>
            <a:solidFill>
              <a:schemeClr val="accent2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72" name="Freeform 72"/>
            <p:cNvSpPr>
              <a:spLocks/>
            </p:cNvSpPr>
            <p:nvPr/>
          </p:nvSpPr>
          <p:spPr bwMode="auto">
            <a:xfrm>
              <a:off x="1156" y="3747"/>
              <a:ext cx="61" cy="98"/>
            </a:xfrm>
            <a:custGeom>
              <a:avLst/>
              <a:gdLst/>
              <a:ahLst/>
              <a:cxnLst>
                <a:cxn ang="0">
                  <a:pos x="368" y="126"/>
                </a:cxn>
                <a:cxn ang="0">
                  <a:pos x="339" y="42"/>
                </a:cxn>
                <a:cxn ang="0">
                  <a:pos x="300" y="0"/>
                </a:cxn>
                <a:cxn ang="0">
                  <a:pos x="225" y="0"/>
                </a:cxn>
                <a:cxn ang="0">
                  <a:pos x="163" y="42"/>
                </a:cxn>
                <a:cxn ang="0">
                  <a:pos x="90" y="126"/>
                </a:cxn>
                <a:cxn ang="0">
                  <a:pos x="31" y="252"/>
                </a:cxn>
                <a:cxn ang="0">
                  <a:pos x="8" y="337"/>
                </a:cxn>
                <a:cxn ang="0">
                  <a:pos x="0" y="462"/>
                </a:cxn>
                <a:cxn ang="0">
                  <a:pos x="28" y="547"/>
                </a:cxn>
                <a:cxn ang="0">
                  <a:pos x="68" y="588"/>
                </a:cxn>
                <a:cxn ang="0">
                  <a:pos x="143" y="588"/>
                </a:cxn>
                <a:cxn ang="0">
                  <a:pos x="204" y="547"/>
                </a:cxn>
                <a:cxn ang="0">
                  <a:pos x="277" y="462"/>
                </a:cxn>
                <a:cxn ang="0">
                  <a:pos x="278" y="462"/>
                </a:cxn>
              </a:cxnLst>
              <a:rect l="0" t="0" r="r" b="b"/>
              <a:pathLst>
                <a:path w="368" h="588">
                  <a:moveTo>
                    <a:pt x="368" y="126"/>
                  </a:moveTo>
                  <a:lnTo>
                    <a:pt x="339" y="42"/>
                  </a:lnTo>
                  <a:lnTo>
                    <a:pt x="300" y="0"/>
                  </a:lnTo>
                  <a:lnTo>
                    <a:pt x="225" y="0"/>
                  </a:lnTo>
                  <a:lnTo>
                    <a:pt x="163" y="42"/>
                  </a:lnTo>
                  <a:lnTo>
                    <a:pt x="90" y="126"/>
                  </a:lnTo>
                  <a:lnTo>
                    <a:pt x="31" y="252"/>
                  </a:lnTo>
                  <a:lnTo>
                    <a:pt x="8" y="337"/>
                  </a:lnTo>
                  <a:lnTo>
                    <a:pt x="0" y="462"/>
                  </a:lnTo>
                  <a:lnTo>
                    <a:pt x="28" y="547"/>
                  </a:lnTo>
                  <a:lnTo>
                    <a:pt x="68" y="588"/>
                  </a:lnTo>
                  <a:lnTo>
                    <a:pt x="143" y="588"/>
                  </a:lnTo>
                  <a:lnTo>
                    <a:pt x="204" y="547"/>
                  </a:lnTo>
                  <a:lnTo>
                    <a:pt x="277" y="462"/>
                  </a:lnTo>
                  <a:lnTo>
                    <a:pt x="278" y="462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</p:grpSp>
      <p:grpSp>
        <p:nvGrpSpPr>
          <p:cNvPr id="73" name="Group 73"/>
          <p:cNvGrpSpPr>
            <a:grpSpLocks/>
          </p:cNvGrpSpPr>
          <p:nvPr/>
        </p:nvGrpSpPr>
        <p:grpSpPr bwMode="auto">
          <a:xfrm>
            <a:off x="2556223" y="1484215"/>
            <a:ext cx="685800" cy="427038"/>
            <a:chOff x="1483" y="621"/>
            <a:chExt cx="432" cy="269"/>
          </a:xfrm>
        </p:grpSpPr>
        <p:grpSp>
          <p:nvGrpSpPr>
            <p:cNvPr id="74" name="Group 74"/>
            <p:cNvGrpSpPr>
              <a:grpSpLocks/>
            </p:cNvGrpSpPr>
            <p:nvPr/>
          </p:nvGrpSpPr>
          <p:grpSpPr bwMode="auto">
            <a:xfrm>
              <a:off x="1575" y="625"/>
              <a:ext cx="194" cy="265"/>
              <a:chOff x="1575" y="625"/>
              <a:chExt cx="194" cy="265"/>
            </a:xfrm>
          </p:grpSpPr>
          <p:sp>
            <p:nvSpPr>
              <p:cNvPr id="76" name="Freeform 75"/>
              <p:cNvSpPr>
                <a:spLocks/>
              </p:cNvSpPr>
              <p:nvPr/>
            </p:nvSpPr>
            <p:spPr bwMode="auto">
              <a:xfrm>
                <a:off x="1678" y="800"/>
                <a:ext cx="91" cy="90"/>
              </a:xfrm>
              <a:custGeom>
                <a:avLst/>
                <a:gdLst/>
                <a:ahLst/>
                <a:cxnLst>
                  <a:cxn ang="0">
                    <a:pos x="543" y="271"/>
                  </a:cxn>
                  <a:cxn ang="0">
                    <a:pos x="464" y="79"/>
                  </a:cxn>
                  <a:cxn ang="0">
                    <a:pos x="272" y="0"/>
                  </a:cxn>
                  <a:cxn ang="0">
                    <a:pos x="79" y="79"/>
                  </a:cxn>
                  <a:cxn ang="0">
                    <a:pos x="0" y="271"/>
                  </a:cxn>
                  <a:cxn ang="0">
                    <a:pos x="79" y="464"/>
                  </a:cxn>
                  <a:cxn ang="0">
                    <a:pos x="272" y="543"/>
                  </a:cxn>
                  <a:cxn ang="0">
                    <a:pos x="464" y="464"/>
                  </a:cxn>
                  <a:cxn ang="0">
                    <a:pos x="543" y="271"/>
                  </a:cxn>
                  <a:cxn ang="0">
                    <a:pos x="544" y="271"/>
                  </a:cxn>
                </a:cxnLst>
                <a:rect l="0" t="0" r="r" b="b"/>
                <a:pathLst>
                  <a:path w="544" h="543">
                    <a:moveTo>
                      <a:pt x="543" y="271"/>
                    </a:moveTo>
                    <a:lnTo>
                      <a:pt x="464" y="79"/>
                    </a:lnTo>
                    <a:lnTo>
                      <a:pt x="272" y="0"/>
                    </a:lnTo>
                    <a:lnTo>
                      <a:pt x="79" y="79"/>
                    </a:lnTo>
                    <a:lnTo>
                      <a:pt x="0" y="271"/>
                    </a:lnTo>
                    <a:lnTo>
                      <a:pt x="79" y="464"/>
                    </a:lnTo>
                    <a:lnTo>
                      <a:pt x="272" y="543"/>
                    </a:lnTo>
                    <a:lnTo>
                      <a:pt x="464" y="464"/>
                    </a:lnTo>
                    <a:lnTo>
                      <a:pt x="543" y="271"/>
                    </a:lnTo>
                    <a:lnTo>
                      <a:pt x="544" y="271"/>
                    </a:lnTo>
                  </a:path>
                </a:pathLst>
              </a:custGeom>
              <a:solidFill>
                <a:srgbClr val="993366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7" name="Freeform 76"/>
              <p:cNvSpPr>
                <a:spLocks/>
              </p:cNvSpPr>
              <p:nvPr/>
            </p:nvSpPr>
            <p:spPr bwMode="auto">
              <a:xfrm>
                <a:off x="1615" y="653"/>
                <a:ext cx="40" cy="147"/>
              </a:xfrm>
              <a:custGeom>
                <a:avLst/>
                <a:gdLst/>
                <a:ahLst/>
                <a:cxnLst>
                  <a:cxn ang="0">
                    <a:pos x="237" y="0"/>
                  </a:cxn>
                  <a:cxn ang="0">
                    <a:pos x="0" y="883"/>
                  </a:cxn>
                  <a:cxn ang="0">
                    <a:pos x="1" y="883"/>
                  </a:cxn>
                </a:cxnLst>
                <a:rect l="0" t="0" r="r" b="b"/>
                <a:pathLst>
                  <a:path w="237" h="883">
                    <a:moveTo>
                      <a:pt x="237" y="0"/>
                    </a:moveTo>
                    <a:lnTo>
                      <a:pt x="0" y="883"/>
                    </a:lnTo>
                    <a:lnTo>
                      <a:pt x="1" y="88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8" name="Freeform 77"/>
              <p:cNvSpPr>
                <a:spLocks/>
              </p:cNvSpPr>
              <p:nvPr/>
            </p:nvSpPr>
            <p:spPr bwMode="auto">
              <a:xfrm>
                <a:off x="1575" y="702"/>
                <a:ext cx="61" cy="98"/>
              </a:xfrm>
              <a:custGeom>
                <a:avLst/>
                <a:gdLst/>
                <a:ahLst/>
                <a:cxnLst>
                  <a:cxn ang="0">
                    <a:pos x="366" y="126"/>
                  </a:cxn>
                  <a:cxn ang="0">
                    <a:pos x="339" y="43"/>
                  </a:cxn>
                  <a:cxn ang="0">
                    <a:pos x="300" y="0"/>
                  </a:cxn>
                  <a:cxn ang="0">
                    <a:pos x="224" y="0"/>
                  </a:cxn>
                  <a:cxn ang="0">
                    <a:pos x="162" y="43"/>
                  </a:cxn>
                  <a:cxn ang="0">
                    <a:pos x="90" y="126"/>
                  </a:cxn>
                  <a:cxn ang="0">
                    <a:pos x="30" y="253"/>
                  </a:cxn>
                  <a:cxn ang="0">
                    <a:pos x="8" y="336"/>
                  </a:cxn>
                  <a:cxn ang="0">
                    <a:pos x="0" y="463"/>
                  </a:cxn>
                  <a:cxn ang="0">
                    <a:pos x="27" y="547"/>
                  </a:cxn>
                  <a:cxn ang="0">
                    <a:pos x="66" y="589"/>
                  </a:cxn>
                  <a:cxn ang="0">
                    <a:pos x="142" y="589"/>
                  </a:cxn>
                  <a:cxn ang="0">
                    <a:pos x="204" y="547"/>
                  </a:cxn>
                  <a:cxn ang="0">
                    <a:pos x="277" y="463"/>
                  </a:cxn>
                  <a:cxn ang="0">
                    <a:pos x="278" y="463"/>
                  </a:cxn>
                </a:cxnLst>
                <a:rect l="0" t="0" r="r" b="b"/>
                <a:pathLst>
                  <a:path w="366" h="589">
                    <a:moveTo>
                      <a:pt x="366" y="126"/>
                    </a:moveTo>
                    <a:lnTo>
                      <a:pt x="339" y="43"/>
                    </a:lnTo>
                    <a:lnTo>
                      <a:pt x="300" y="0"/>
                    </a:lnTo>
                    <a:lnTo>
                      <a:pt x="224" y="0"/>
                    </a:lnTo>
                    <a:lnTo>
                      <a:pt x="162" y="43"/>
                    </a:lnTo>
                    <a:lnTo>
                      <a:pt x="90" y="126"/>
                    </a:lnTo>
                    <a:lnTo>
                      <a:pt x="30" y="253"/>
                    </a:lnTo>
                    <a:lnTo>
                      <a:pt x="8" y="336"/>
                    </a:lnTo>
                    <a:lnTo>
                      <a:pt x="0" y="463"/>
                    </a:lnTo>
                    <a:lnTo>
                      <a:pt x="27" y="547"/>
                    </a:lnTo>
                    <a:lnTo>
                      <a:pt x="66" y="589"/>
                    </a:lnTo>
                    <a:lnTo>
                      <a:pt x="142" y="589"/>
                    </a:lnTo>
                    <a:lnTo>
                      <a:pt x="204" y="547"/>
                    </a:lnTo>
                    <a:lnTo>
                      <a:pt x="277" y="463"/>
                    </a:lnTo>
                    <a:lnTo>
                      <a:pt x="278" y="46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79" name="Freeform 78"/>
              <p:cNvSpPr>
                <a:spLocks/>
              </p:cNvSpPr>
              <p:nvPr/>
            </p:nvSpPr>
            <p:spPr bwMode="auto">
              <a:xfrm>
                <a:off x="1681" y="625"/>
                <a:ext cx="17" cy="42"/>
              </a:xfrm>
              <a:custGeom>
                <a:avLst/>
                <a:gdLst/>
                <a:ahLst/>
                <a:cxnLst>
                  <a:cxn ang="0">
                    <a:pos x="107" y="43"/>
                  </a:cxn>
                  <a:cxn ang="0">
                    <a:pos x="70" y="85"/>
                  </a:cxn>
                  <a:cxn ang="0">
                    <a:pos x="56" y="43"/>
                  </a:cxn>
                  <a:cxn ang="0">
                    <a:pos x="92" y="0"/>
                  </a:cxn>
                  <a:cxn ang="0">
                    <a:pos x="107" y="43"/>
                  </a:cxn>
                  <a:cxn ang="0">
                    <a:pos x="83" y="127"/>
                  </a:cxn>
                  <a:cxn ang="0">
                    <a:pos x="36" y="211"/>
                  </a:cxn>
                  <a:cxn ang="0">
                    <a:pos x="0" y="253"/>
                  </a:cxn>
                  <a:cxn ang="0">
                    <a:pos x="1" y="253"/>
                  </a:cxn>
                </a:cxnLst>
                <a:rect l="0" t="0" r="r" b="b"/>
                <a:pathLst>
                  <a:path w="107" h="253">
                    <a:moveTo>
                      <a:pt x="107" y="43"/>
                    </a:moveTo>
                    <a:lnTo>
                      <a:pt x="70" y="85"/>
                    </a:lnTo>
                    <a:lnTo>
                      <a:pt x="56" y="43"/>
                    </a:lnTo>
                    <a:lnTo>
                      <a:pt x="92" y="0"/>
                    </a:lnTo>
                    <a:lnTo>
                      <a:pt x="107" y="43"/>
                    </a:lnTo>
                    <a:lnTo>
                      <a:pt x="83" y="127"/>
                    </a:lnTo>
                    <a:lnTo>
                      <a:pt x="36" y="211"/>
                    </a:lnTo>
                    <a:lnTo>
                      <a:pt x="0" y="253"/>
                    </a:lnTo>
                    <a:lnTo>
                      <a:pt x="1" y="253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</p:grpSp>
        <p:sp>
          <p:nvSpPr>
            <p:cNvPr id="75" name="Text Box 79"/>
            <p:cNvSpPr txBox="1">
              <a:spLocks noChangeArrowheads="1"/>
            </p:cNvSpPr>
            <p:nvPr/>
          </p:nvSpPr>
          <p:spPr bwMode="auto">
            <a:xfrm>
              <a:off x="1483" y="621"/>
              <a:ext cx="432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 dirty="0">
                  <a:latin typeface="Times New Roman" pitchFamily="18" charset="0"/>
                </a:rPr>
                <a:t>(   )</a:t>
              </a:r>
            </a:p>
          </p:txBody>
        </p:sp>
      </p:grpSp>
      <p:sp>
        <p:nvSpPr>
          <p:cNvPr id="80" name="Text Box 80"/>
          <p:cNvSpPr txBox="1">
            <a:spLocks noChangeArrowheads="1"/>
          </p:cNvSpPr>
          <p:nvPr/>
        </p:nvSpPr>
        <p:spPr bwMode="auto">
          <a:xfrm>
            <a:off x="4427984" y="1340768"/>
            <a:ext cx="9906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b="1">
                <a:latin typeface="Times New Roman" pitchFamily="18" charset="0"/>
              </a:rPr>
              <a:t>(   )</a:t>
            </a:r>
          </a:p>
        </p:txBody>
      </p:sp>
      <p:grpSp>
        <p:nvGrpSpPr>
          <p:cNvPr id="81" name="Group 81"/>
          <p:cNvGrpSpPr>
            <a:grpSpLocks/>
          </p:cNvGrpSpPr>
          <p:nvPr/>
        </p:nvGrpSpPr>
        <p:grpSpPr bwMode="auto">
          <a:xfrm>
            <a:off x="6858000" y="4400550"/>
            <a:ext cx="533400" cy="1847850"/>
            <a:chOff x="4320" y="2772"/>
            <a:chExt cx="336" cy="1164"/>
          </a:xfrm>
        </p:grpSpPr>
        <p:sp>
          <p:nvSpPr>
            <p:cNvPr id="82" name="Freeform 82"/>
            <p:cNvSpPr>
              <a:spLocks/>
            </p:cNvSpPr>
            <p:nvPr/>
          </p:nvSpPr>
          <p:spPr bwMode="auto">
            <a:xfrm>
              <a:off x="4374" y="2772"/>
              <a:ext cx="5" cy="116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9" y="6984"/>
                </a:cxn>
                <a:cxn ang="0">
                  <a:pos x="30" y="6984"/>
                </a:cxn>
              </a:cxnLst>
              <a:rect l="0" t="0" r="r" b="b"/>
              <a:pathLst>
                <a:path w="30" h="6984">
                  <a:moveTo>
                    <a:pt x="0" y="0"/>
                  </a:moveTo>
                  <a:lnTo>
                    <a:pt x="29" y="6984"/>
                  </a:lnTo>
                  <a:lnTo>
                    <a:pt x="30" y="6984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83" name="Group 83"/>
            <p:cNvGrpSpPr>
              <a:grpSpLocks/>
            </p:cNvGrpSpPr>
            <p:nvPr/>
          </p:nvGrpSpPr>
          <p:grpSpPr bwMode="auto">
            <a:xfrm>
              <a:off x="4320" y="3456"/>
              <a:ext cx="336" cy="377"/>
              <a:chOff x="4320" y="3456"/>
              <a:chExt cx="336" cy="377"/>
            </a:xfrm>
          </p:grpSpPr>
          <p:sp>
            <p:nvSpPr>
              <p:cNvPr id="84" name="Freeform 84"/>
              <p:cNvSpPr>
                <a:spLocks/>
              </p:cNvSpPr>
              <p:nvPr/>
            </p:nvSpPr>
            <p:spPr bwMode="auto">
              <a:xfrm>
                <a:off x="4320" y="3456"/>
                <a:ext cx="91" cy="90"/>
              </a:xfrm>
              <a:custGeom>
                <a:avLst/>
                <a:gdLst/>
                <a:ahLst/>
                <a:cxnLst>
                  <a:cxn ang="0">
                    <a:pos x="543" y="273"/>
                  </a:cxn>
                  <a:cxn ang="0">
                    <a:pos x="463" y="81"/>
                  </a:cxn>
                  <a:cxn ang="0">
                    <a:pos x="272" y="0"/>
                  </a:cxn>
                  <a:cxn ang="0">
                    <a:pos x="79" y="81"/>
                  </a:cxn>
                  <a:cxn ang="0">
                    <a:pos x="0" y="273"/>
                  </a:cxn>
                  <a:cxn ang="0">
                    <a:pos x="79" y="464"/>
                  </a:cxn>
                  <a:cxn ang="0">
                    <a:pos x="272" y="545"/>
                  </a:cxn>
                  <a:cxn ang="0">
                    <a:pos x="463" y="464"/>
                  </a:cxn>
                  <a:cxn ang="0">
                    <a:pos x="543" y="273"/>
                  </a:cxn>
                  <a:cxn ang="0">
                    <a:pos x="544" y="273"/>
                  </a:cxn>
                </a:cxnLst>
                <a:rect l="0" t="0" r="r" b="b"/>
                <a:pathLst>
                  <a:path w="544" h="545">
                    <a:moveTo>
                      <a:pt x="543" y="273"/>
                    </a:moveTo>
                    <a:lnTo>
                      <a:pt x="463" y="81"/>
                    </a:lnTo>
                    <a:lnTo>
                      <a:pt x="272" y="0"/>
                    </a:lnTo>
                    <a:lnTo>
                      <a:pt x="79" y="81"/>
                    </a:lnTo>
                    <a:lnTo>
                      <a:pt x="0" y="273"/>
                    </a:lnTo>
                    <a:lnTo>
                      <a:pt x="79" y="464"/>
                    </a:lnTo>
                    <a:lnTo>
                      <a:pt x="272" y="545"/>
                    </a:lnTo>
                    <a:lnTo>
                      <a:pt x="463" y="464"/>
                    </a:lnTo>
                    <a:lnTo>
                      <a:pt x="543" y="273"/>
                    </a:lnTo>
                    <a:lnTo>
                      <a:pt x="544" y="273"/>
                    </a:lnTo>
                  </a:path>
                </a:pathLst>
              </a:custGeom>
              <a:solidFill>
                <a:schemeClr val="accent1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85" name="Text Box 85"/>
              <p:cNvSpPr txBox="1">
                <a:spLocks noChangeArrowheads="1"/>
              </p:cNvSpPr>
              <p:nvPr/>
            </p:nvSpPr>
            <p:spPr bwMode="auto">
              <a:xfrm>
                <a:off x="4416" y="3600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latin typeface="Times New Roman" pitchFamily="18" charset="0"/>
                  </a:rPr>
                  <a:t>A</a:t>
                </a:r>
              </a:p>
            </p:txBody>
          </p:sp>
        </p:grpSp>
      </p:grpSp>
      <p:grpSp>
        <p:nvGrpSpPr>
          <p:cNvPr id="86" name="Group 86"/>
          <p:cNvGrpSpPr>
            <a:grpSpLocks/>
          </p:cNvGrpSpPr>
          <p:nvPr/>
        </p:nvGrpSpPr>
        <p:grpSpPr bwMode="auto">
          <a:xfrm>
            <a:off x="7391400" y="3276600"/>
            <a:ext cx="1143000" cy="523875"/>
            <a:chOff x="4656" y="2064"/>
            <a:chExt cx="720" cy="330"/>
          </a:xfrm>
        </p:grpSpPr>
        <p:sp>
          <p:nvSpPr>
            <p:cNvPr id="87" name="Freeform 87"/>
            <p:cNvSpPr>
              <a:spLocks/>
            </p:cNvSpPr>
            <p:nvPr/>
          </p:nvSpPr>
          <p:spPr bwMode="auto">
            <a:xfrm>
              <a:off x="4800" y="2304"/>
              <a:ext cx="91" cy="90"/>
            </a:xfrm>
            <a:custGeom>
              <a:avLst/>
              <a:gdLst/>
              <a:ahLst/>
              <a:cxnLst>
                <a:cxn ang="0">
                  <a:pos x="543" y="271"/>
                </a:cxn>
                <a:cxn ang="0">
                  <a:pos x="464" y="79"/>
                </a:cxn>
                <a:cxn ang="0">
                  <a:pos x="272" y="0"/>
                </a:cxn>
                <a:cxn ang="0">
                  <a:pos x="79" y="79"/>
                </a:cxn>
                <a:cxn ang="0">
                  <a:pos x="0" y="271"/>
                </a:cxn>
                <a:cxn ang="0">
                  <a:pos x="79" y="464"/>
                </a:cxn>
                <a:cxn ang="0">
                  <a:pos x="272" y="543"/>
                </a:cxn>
                <a:cxn ang="0">
                  <a:pos x="464" y="464"/>
                </a:cxn>
                <a:cxn ang="0">
                  <a:pos x="543" y="271"/>
                </a:cxn>
                <a:cxn ang="0">
                  <a:pos x="544" y="271"/>
                </a:cxn>
              </a:cxnLst>
              <a:rect l="0" t="0" r="r" b="b"/>
              <a:pathLst>
                <a:path w="544" h="543">
                  <a:moveTo>
                    <a:pt x="543" y="271"/>
                  </a:moveTo>
                  <a:lnTo>
                    <a:pt x="464" y="79"/>
                  </a:lnTo>
                  <a:lnTo>
                    <a:pt x="272" y="0"/>
                  </a:lnTo>
                  <a:lnTo>
                    <a:pt x="79" y="79"/>
                  </a:lnTo>
                  <a:lnTo>
                    <a:pt x="0" y="271"/>
                  </a:lnTo>
                  <a:lnTo>
                    <a:pt x="79" y="464"/>
                  </a:lnTo>
                  <a:lnTo>
                    <a:pt x="272" y="543"/>
                  </a:lnTo>
                  <a:lnTo>
                    <a:pt x="464" y="464"/>
                  </a:lnTo>
                  <a:lnTo>
                    <a:pt x="543" y="271"/>
                  </a:lnTo>
                  <a:lnTo>
                    <a:pt x="544" y="271"/>
                  </a:lnTo>
                </a:path>
              </a:pathLst>
            </a:custGeom>
            <a:solidFill>
              <a:srgbClr val="CC3399">
                <a:alpha val="50000"/>
              </a:srgbClr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88" name="Text Box 88"/>
            <p:cNvSpPr txBox="1">
              <a:spLocks noChangeArrowheads="1"/>
            </p:cNvSpPr>
            <p:nvPr/>
          </p:nvSpPr>
          <p:spPr bwMode="auto">
            <a:xfrm>
              <a:off x="4656" y="2064"/>
              <a:ext cx="72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itchFamily="18" charset="0"/>
                </a:rPr>
                <a:t>(D)</a:t>
              </a:r>
            </a:p>
          </p:txBody>
        </p:sp>
      </p:grpSp>
      <p:grpSp>
        <p:nvGrpSpPr>
          <p:cNvPr id="89" name="Group 89"/>
          <p:cNvGrpSpPr>
            <a:grpSpLocks/>
          </p:cNvGrpSpPr>
          <p:nvPr/>
        </p:nvGrpSpPr>
        <p:grpSpPr bwMode="auto">
          <a:xfrm>
            <a:off x="8077200" y="4400550"/>
            <a:ext cx="447675" cy="1843088"/>
            <a:chOff x="5088" y="2772"/>
            <a:chExt cx="282" cy="1161"/>
          </a:xfrm>
        </p:grpSpPr>
        <p:sp>
          <p:nvSpPr>
            <p:cNvPr id="90" name="Freeform 90"/>
            <p:cNvSpPr>
              <a:spLocks/>
            </p:cNvSpPr>
            <p:nvPr/>
          </p:nvSpPr>
          <p:spPr bwMode="auto">
            <a:xfrm>
              <a:off x="5345" y="2772"/>
              <a:ext cx="1" cy="116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6967"/>
                </a:cxn>
                <a:cxn ang="0">
                  <a:pos x="1" y="6967"/>
                </a:cxn>
              </a:cxnLst>
              <a:rect l="0" t="0" r="r" b="b"/>
              <a:pathLst>
                <a:path w="1" h="6967">
                  <a:moveTo>
                    <a:pt x="0" y="0"/>
                  </a:moveTo>
                  <a:lnTo>
                    <a:pt x="0" y="6967"/>
                  </a:lnTo>
                  <a:lnTo>
                    <a:pt x="1" y="6967"/>
                  </a:lnTo>
                </a:path>
              </a:pathLst>
            </a:custGeom>
            <a:noFill/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grpSp>
          <p:nvGrpSpPr>
            <p:cNvPr id="91" name="Group 91"/>
            <p:cNvGrpSpPr>
              <a:grpSpLocks/>
            </p:cNvGrpSpPr>
            <p:nvPr/>
          </p:nvGrpSpPr>
          <p:grpSpPr bwMode="auto">
            <a:xfrm>
              <a:off x="5088" y="2928"/>
              <a:ext cx="282" cy="233"/>
              <a:chOff x="5088" y="2928"/>
              <a:chExt cx="282" cy="233"/>
            </a:xfrm>
          </p:grpSpPr>
          <p:sp>
            <p:nvSpPr>
              <p:cNvPr id="92" name="Freeform 92"/>
              <p:cNvSpPr>
                <a:spLocks/>
              </p:cNvSpPr>
              <p:nvPr/>
            </p:nvSpPr>
            <p:spPr bwMode="auto">
              <a:xfrm>
                <a:off x="5280" y="2976"/>
                <a:ext cx="90" cy="90"/>
              </a:xfrm>
              <a:custGeom>
                <a:avLst/>
                <a:gdLst/>
                <a:ahLst/>
                <a:cxnLst>
                  <a:cxn ang="0">
                    <a:pos x="543" y="271"/>
                  </a:cxn>
                  <a:cxn ang="0">
                    <a:pos x="464" y="79"/>
                  </a:cxn>
                  <a:cxn ang="0">
                    <a:pos x="272" y="0"/>
                  </a:cxn>
                  <a:cxn ang="0">
                    <a:pos x="79" y="79"/>
                  </a:cxn>
                  <a:cxn ang="0">
                    <a:pos x="0" y="271"/>
                  </a:cxn>
                  <a:cxn ang="0">
                    <a:pos x="79" y="464"/>
                  </a:cxn>
                  <a:cxn ang="0">
                    <a:pos x="272" y="543"/>
                  </a:cxn>
                  <a:cxn ang="0">
                    <a:pos x="464" y="464"/>
                  </a:cxn>
                  <a:cxn ang="0">
                    <a:pos x="543" y="271"/>
                  </a:cxn>
                  <a:cxn ang="0">
                    <a:pos x="544" y="271"/>
                  </a:cxn>
                </a:cxnLst>
                <a:rect l="0" t="0" r="r" b="b"/>
                <a:pathLst>
                  <a:path w="544" h="543">
                    <a:moveTo>
                      <a:pt x="543" y="271"/>
                    </a:moveTo>
                    <a:lnTo>
                      <a:pt x="464" y="79"/>
                    </a:lnTo>
                    <a:lnTo>
                      <a:pt x="272" y="0"/>
                    </a:lnTo>
                    <a:lnTo>
                      <a:pt x="79" y="79"/>
                    </a:lnTo>
                    <a:lnTo>
                      <a:pt x="0" y="271"/>
                    </a:lnTo>
                    <a:lnTo>
                      <a:pt x="79" y="464"/>
                    </a:lnTo>
                    <a:lnTo>
                      <a:pt x="272" y="543"/>
                    </a:lnTo>
                    <a:lnTo>
                      <a:pt x="464" y="464"/>
                    </a:lnTo>
                    <a:lnTo>
                      <a:pt x="543" y="271"/>
                    </a:lnTo>
                    <a:lnTo>
                      <a:pt x="544" y="271"/>
                    </a:lnTo>
                  </a:path>
                </a:pathLst>
              </a:custGeom>
              <a:solidFill>
                <a:schemeClr val="accent2"/>
              </a:solidFill>
              <a:ln w="0">
                <a:solidFill>
                  <a:srgbClr val="00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 b="1"/>
              </a:p>
            </p:txBody>
          </p:sp>
          <p:sp>
            <p:nvSpPr>
              <p:cNvPr id="93" name="Text Box 93"/>
              <p:cNvSpPr txBox="1">
                <a:spLocks noChangeArrowheads="1"/>
              </p:cNvSpPr>
              <p:nvPr/>
            </p:nvSpPr>
            <p:spPr bwMode="auto">
              <a:xfrm>
                <a:off x="5088" y="2928"/>
                <a:ext cx="240" cy="2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>
                  <a:spcBef>
                    <a:spcPct val="50000"/>
                  </a:spcBef>
                </a:pPr>
                <a:r>
                  <a:rPr lang="en-US" altLang="zh-CN" b="1">
                    <a:latin typeface="Times New Roman" pitchFamily="18" charset="0"/>
                  </a:rPr>
                  <a:t>C</a:t>
                </a:r>
              </a:p>
            </p:txBody>
          </p:sp>
        </p:grpSp>
      </p:grpSp>
      <p:grpSp>
        <p:nvGrpSpPr>
          <p:cNvPr id="94" name="Group 94"/>
          <p:cNvGrpSpPr>
            <a:grpSpLocks/>
          </p:cNvGrpSpPr>
          <p:nvPr/>
        </p:nvGrpSpPr>
        <p:grpSpPr bwMode="auto">
          <a:xfrm>
            <a:off x="7620000" y="5410205"/>
            <a:ext cx="381000" cy="522288"/>
            <a:chOff x="4800" y="3408"/>
            <a:chExt cx="240" cy="329"/>
          </a:xfrm>
        </p:grpSpPr>
        <p:sp>
          <p:nvSpPr>
            <p:cNvPr id="95" name="Freeform 95"/>
            <p:cNvSpPr>
              <a:spLocks/>
            </p:cNvSpPr>
            <p:nvPr/>
          </p:nvSpPr>
          <p:spPr bwMode="auto">
            <a:xfrm>
              <a:off x="4848" y="3408"/>
              <a:ext cx="91" cy="91"/>
            </a:xfrm>
            <a:custGeom>
              <a:avLst/>
              <a:gdLst/>
              <a:ahLst/>
              <a:cxnLst>
                <a:cxn ang="0">
                  <a:pos x="544" y="272"/>
                </a:cxn>
                <a:cxn ang="0">
                  <a:pos x="464" y="80"/>
                </a:cxn>
                <a:cxn ang="0">
                  <a:pos x="272" y="0"/>
                </a:cxn>
                <a:cxn ang="0">
                  <a:pos x="81" y="80"/>
                </a:cxn>
                <a:cxn ang="0">
                  <a:pos x="0" y="272"/>
                </a:cxn>
                <a:cxn ang="0">
                  <a:pos x="81" y="464"/>
                </a:cxn>
                <a:cxn ang="0">
                  <a:pos x="272" y="544"/>
                </a:cxn>
                <a:cxn ang="0">
                  <a:pos x="464" y="464"/>
                </a:cxn>
                <a:cxn ang="0">
                  <a:pos x="544" y="272"/>
                </a:cxn>
                <a:cxn ang="0">
                  <a:pos x="545" y="272"/>
                </a:cxn>
              </a:cxnLst>
              <a:rect l="0" t="0" r="r" b="b"/>
              <a:pathLst>
                <a:path w="545" h="544">
                  <a:moveTo>
                    <a:pt x="544" y="272"/>
                  </a:moveTo>
                  <a:lnTo>
                    <a:pt x="464" y="80"/>
                  </a:lnTo>
                  <a:lnTo>
                    <a:pt x="272" y="0"/>
                  </a:lnTo>
                  <a:lnTo>
                    <a:pt x="81" y="80"/>
                  </a:lnTo>
                  <a:lnTo>
                    <a:pt x="0" y="272"/>
                  </a:lnTo>
                  <a:lnTo>
                    <a:pt x="81" y="464"/>
                  </a:lnTo>
                  <a:lnTo>
                    <a:pt x="272" y="544"/>
                  </a:lnTo>
                  <a:lnTo>
                    <a:pt x="464" y="464"/>
                  </a:lnTo>
                  <a:lnTo>
                    <a:pt x="544" y="272"/>
                  </a:lnTo>
                  <a:lnTo>
                    <a:pt x="545" y="272"/>
                  </a:lnTo>
                </a:path>
              </a:pathLst>
            </a:custGeom>
            <a:solidFill>
              <a:srgbClr val="FF3300"/>
            </a:solidFill>
            <a:ln w="0">
              <a:solidFill>
                <a:srgbClr val="00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 b="1"/>
            </a:p>
          </p:txBody>
        </p:sp>
        <p:sp>
          <p:nvSpPr>
            <p:cNvPr id="96" name="Text Box 96"/>
            <p:cNvSpPr txBox="1">
              <a:spLocks noChangeArrowheads="1"/>
            </p:cNvSpPr>
            <p:nvPr/>
          </p:nvSpPr>
          <p:spPr bwMode="auto">
            <a:xfrm>
              <a:off x="4800" y="3504"/>
              <a:ext cx="240" cy="2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en-US" altLang="zh-CN" b="1">
                  <a:latin typeface="Times New Roman" pitchFamily="18" charset="0"/>
                </a:rPr>
                <a:t>B</a:t>
              </a:r>
            </a:p>
          </p:txBody>
        </p:sp>
      </p:grpSp>
      <p:sp>
        <p:nvSpPr>
          <p:cNvPr id="99" name="Rectangle 100"/>
          <p:cNvSpPr txBox="1">
            <a:spLocks noChangeArrowheads="1"/>
          </p:cNvSpPr>
          <p:nvPr/>
        </p:nvSpPr>
        <p:spPr>
          <a:xfrm>
            <a:off x="683568" y="188640"/>
            <a:ext cx="6400800" cy="609600"/>
          </a:xfrm>
          <a:prstGeom prst="rect">
            <a:avLst/>
          </a:prstGeom>
        </p:spPr>
        <p:txBody>
          <a:bodyPr/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+mn-lt"/>
                <a:ea typeface="+mn-ea"/>
                <a:cs typeface="+mn-cs"/>
              </a:rPr>
              <a:t>圆柱表面上取点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0" name="AutoShape 102"/>
          <p:cNvSpPr>
            <a:spLocks noChangeArrowheads="1"/>
          </p:cNvSpPr>
          <p:nvPr/>
        </p:nvSpPr>
        <p:spPr bwMode="auto">
          <a:xfrm>
            <a:off x="0" y="3733800"/>
            <a:ext cx="1259632" cy="457200"/>
          </a:xfrm>
          <a:prstGeom prst="wedgeRectCallout">
            <a:avLst>
              <a:gd name="adj1" fmla="val 22992"/>
              <a:gd name="adj2" fmla="val -254861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2800" b="1">
                <a:latin typeface="Times New Roman" pitchFamily="18" charset="0"/>
              </a:rPr>
              <a:t>特殊点</a:t>
            </a:r>
          </a:p>
        </p:txBody>
      </p:sp>
      <p:sp>
        <p:nvSpPr>
          <p:cNvPr id="101" name="Oval 27"/>
          <p:cNvSpPr>
            <a:spLocks noChangeArrowheads="1"/>
          </p:cNvSpPr>
          <p:nvPr/>
        </p:nvSpPr>
        <p:spPr bwMode="auto">
          <a:xfrm>
            <a:off x="395536" y="332656"/>
            <a:ext cx="265112" cy="265113"/>
          </a:xfrm>
          <a:prstGeom prst="ellipse">
            <a:avLst/>
          </a:prstGeom>
          <a:gradFill rotWithShape="0">
            <a:gsLst>
              <a:gs pos="0">
                <a:srgbClr val="FF7C80"/>
              </a:gs>
              <a:gs pos="100000">
                <a:srgbClr val="FF7C80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0" grpId="0" autoUpdateAnimBg="0"/>
      <p:bldP spid="100" grpId="0" animBg="1" autoUpdateAnimBg="0"/>
      <p:bldP spid="101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fld id="{E8904333-3DBC-4EB5-9A5E-0F49CB61D74A}" type="slidenum">
              <a:rPr lang="en-US" altLang="zh-CN"/>
              <a:pPr/>
              <a:t>64</a:t>
            </a:fld>
            <a:endParaRPr lang="en-US" altLang="zh-CN"/>
          </a:p>
        </p:txBody>
      </p:sp>
      <p:sp>
        <p:nvSpPr>
          <p:cNvPr id="3" name="Text Box 2" descr="紫色网格"/>
          <p:cNvSpPr txBox="1">
            <a:spLocks noChangeArrowheads="1"/>
          </p:cNvSpPr>
          <p:nvPr/>
        </p:nvSpPr>
        <p:spPr bwMode="auto">
          <a:xfrm>
            <a:off x="611560" y="260648"/>
            <a:ext cx="2037737" cy="646331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+mn-ea"/>
              </a:rPr>
              <a:t>二、圆球</a:t>
            </a:r>
            <a:endParaRPr lang="zh-CN" altLang="en-US" sz="3600" b="1" dirty="0">
              <a:solidFill>
                <a:schemeClr val="tx1"/>
              </a:solidFill>
              <a:latin typeface="+mn-ea"/>
            </a:endParaRP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019175" y="1377950"/>
            <a:ext cx="2135188" cy="3616325"/>
            <a:chOff x="3841" y="911"/>
            <a:chExt cx="1345" cy="2278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3841" y="1374"/>
              <a:ext cx="1345" cy="1345"/>
            </a:xfrm>
            <a:prstGeom prst="ellipse">
              <a:avLst/>
            </a:prstGeom>
            <a:gradFill rotWithShape="0">
              <a:gsLst>
                <a:gs pos="0">
                  <a:srgbClr val="99CCFF"/>
                </a:gs>
                <a:gs pos="100000">
                  <a:srgbClr val="99CCFF">
                    <a:gamma/>
                    <a:shade val="39216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4507" y="1097"/>
              <a:ext cx="0" cy="386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4504" y="2722"/>
              <a:ext cx="0" cy="389"/>
            </a:xfrm>
            <a:prstGeom prst="line">
              <a:avLst/>
            </a:prstGeom>
            <a:noFill/>
            <a:ln w="9525">
              <a:solidFill>
                <a:srgbClr val="990033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4234" y="911"/>
              <a:ext cx="29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/>
                <a:t>O</a:t>
              </a:r>
            </a:p>
          </p:txBody>
        </p:sp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4195" y="2862"/>
              <a:ext cx="290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/>
                <a:t>O</a:t>
              </a:r>
            </a:p>
          </p:txBody>
        </p:sp>
      </p:grp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2690813" y="4545013"/>
            <a:ext cx="110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ea typeface="隶书" pitchFamily="49" charset="-122"/>
              </a:rPr>
              <a:t>轴线</a:t>
            </a:r>
          </a:p>
        </p:txBody>
      </p:sp>
      <p:sp>
        <p:nvSpPr>
          <p:cNvPr id="12" name="Arc 11"/>
          <p:cNvSpPr>
            <a:spLocks/>
          </p:cNvSpPr>
          <p:nvPr/>
        </p:nvSpPr>
        <p:spPr bwMode="auto">
          <a:xfrm flipV="1">
            <a:off x="1233488" y="2406650"/>
            <a:ext cx="1712912" cy="527050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912 w 43200"/>
              <a:gd name="T1" fmla="*/ 27809 h 33987"/>
              <a:gd name="T2" fmla="*/ 39295 w 43200"/>
              <a:gd name="T3" fmla="*/ 33987 h 33987"/>
              <a:gd name="T4" fmla="*/ 21600 w 43200"/>
              <a:gd name="T5" fmla="*/ 21600 h 33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33987" fill="none" extrusionOk="0">
                <a:moveTo>
                  <a:pt x="911" y="27809"/>
                </a:moveTo>
                <a:cubicBezTo>
                  <a:pt x="307" y="25794"/>
                  <a:pt x="0" y="2370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031"/>
                  <a:pt x="41836" y="30356"/>
                  <a:pt x="39295" y="33987"/>
                </a:cubicBezTo>
              </a:path>
              <a:path w="43200" h="33987" stroke="0" extrusionOk="0">
                <a:moveTo>
                  <a:pt x="911" y="27809"/>
                </a:moveTo>
                <a:cubicBezTo>
                  <a:pt x="307" y="25794"/>
                  <a:pt x="0" y="2370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031"/>
                  <a:pt x="41836" y="30356"/>
                  <a:pt x="39295" y="33987"/>
                </a:cubicBezTo>
                <a:lnTo>
                  <a:pt x="21600" y="21600"/>
                </a:lnTo>
                <a:close/>
              </a:path>
            </a:pathLst>
          </a:custGeom>
          <a:noFill/>
          <a:ln w="38100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2078038" y="4548188"/>
            <a:ext cx="646112" cy="300037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256213" y="752475"/>
            <a:ext cx="111120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000066"/>
                </a:solidFill>
                <a:latin typeface="+mn-ea"/>
                <a:sym typeface="Marlett" pitchFamily="2" charset="2"/>
              </a:rPr>
              <a:t>形成</a:t>
            </a:r>
            <a:endParaRPr lang="zh-CN" altLang="en-US" sz="3600" b="1" dirty="0">
              <a:solidFill>
                <a:srgbClr val="000066"/>
              </a:solidFill>
              <a:latin typeface="+mn-ea"/>
            </a:endParaRPr>
          </a:p>
        </p:txBody>
      </p: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5205413" y="2663825"/>
            <a:ext cx="2540000" cy="2586038"/>
            <a:chOff x="3345" y="1766"/>
            <a:chExt cx="1600" cy="1629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3476" y="1926"/>
              <a:ext cx="1309" cy="1309"/>
            </a:xfrm>
            <a:prstGeom prst="ellipse">
              <a:avLst/>
            </a:prstGeom>
            <a:solidFill>
              <a:srgbClr val="33CCCC">
                <a:alpha val="50000"/>
              </a:srgbClr>
            </a:solidFill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4130" y="1766"/>
              <a:ext cx="0" cy="1629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3345" y="2580"/>
              <a:ext cx="16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" name="AutoShape 18"/>
          <p:cNvSpPr>
            <a:spLocks noChangeArrowheads="1"/>
          </p:cNvSpPr>
          <p:nvPr/>
        </p:nvSpPr>
        <p:spPr bwMode="auto">
          <a:xfrm flipV="1">
            <a:off x="6027738" y="3322638"/>
            <a:ext cx="901700" cy="261937"/>
          </a:xfrm>
          <a:custGeom>
            <a:avLst/>
            <a:gdLst>
              <a:gd name="G0" fmla="+- 0 0 0"/>
              <a:gd name="G1" fmla="+- -11796480 0 0"/>
              <a:gd name="G2" fmla="+- 0 0 -11796480"/>
              <a:gd name="G3" fmla="+- 10800 0 0"/>
              <a:gd name="G4" fmla="+- 0 0 0"/>
              <a:gd name="T0" fmla="*/ 360 256 1"/>
              <a:gd name="T1" fmla="*/ 0 256 1"/>
              <a:gd name="G5" fmla="+- G2 T0 T1"/>
              <a:gd name="G6" fmla="?: G2 G2 G5"/>
              <a:gd name="G7" fmla="+- 0 0 G6"/>
              <a:gd name="G8" fmla="+- 5400 0 0"/>
              <a:gd name="G9" fmla="+- 0 0 -11796480"/>
              <a:gd name="G10" fmla="+- 5400 0 2700"/>
              <a:gd name="G11" fmla="cos G10 0"/>
              <a:gd name="G12" fmla="sin G10 0"/>
              <a:gd name="G13" fmla="cos 13500 0"/>
              <a:gd name="G14" fmla="sin 13500 0"/>
              <a:gd name="G15" fmla="+- G11 10800 0"/>
              <a:gd name="G16" fmla="+- G12 10800 0"/>
              <a:gd name="G17" fmla="+- G13 10800 0"/>
              <a:gd name="G18" fmla="+- G14 10800 0"/>
              <a:gd name="G19" fmla="*/ 5400 1 2"/>
              <a:gd name="G20" fmla="+- G19 5400 0"/>
              <a:gd name="G21" fmla="cos G20 0"/>
              <a:gd name="G22" fmla="sin G20 0"/>
              <a:gd name="G23" fmla="+- G21 10800 0"/>
              <a:gd name="G24" fmla="+- G12 G23 G22"/>
              <a:gd name="G25" fmla="+- G22 G23 G11"/>
              <a:gd name="G26" fmla="cos 10800 0"/>
              <a:gd name="G27" fmla="sin 10800 0"/>
              <a:gd name="G28" fmla="cos 5400 0"/>
              <a:gd name="G29" fmla="sin 5400 0"/>
              <a:gd name="G30" fmla="+- G26 10800 0"/>
              <a:gd name="G31" fmla="+- G27 10800 0"/>
              <a:gd name="G32" fmla="+- G28 10800 0"/>
              <a:gd name="G33" fmla="+- G29 10800 0"/>
              <a:gd name="G34" fmla="+- G19 5400 0"/>
              <a:gd name="G35" fmla="cos G34 -11796480"/>
              <a:gd name="G36" fmla="sin G34 -11796480"/>
              <a:gd name="G37" fmla="+/ -11796480 0 2"/>
              <a:gd name="T2" fmla="*/ 180 256 1"/>
              <a:gd name="T3" fmla="*/ 0 256 1"/>
              <a:gd name="G38" fmla="+- G37 T2 T3"/>
              <a:gd name="G39" fmla="?: G2 G37 G38"/>
              <a:gd name="G40" fmla="cos 10800 G39"/>
              <a:gd name="G41" fmla="sin 10800 G39"/>
              <a:gd name="G42" fmla="cos 5400 G39"/>
              <a:gd name="G43" fmla="sin 5400 G39"/>
              <a:gd name="G44" fmla="+- G40 10800 0"/>
              <a:gd name="G45" fmla="+- G41 10800 0"/>
              <a:gd name="G46" fmla="+- G42 10800 0"/>
              <a:gd name="G47" fmla="+- G43 10800 0"/>
              <a:gd name="G48" fmla="+- G35 10800 0"/>
              <a:gd name="G49" fmla="+- G36 10800 0"/>
              <a:gd name="T4" fmla="*/ 10799 w 21600"/>
              <a:gd name="T5" fmla="*/ 0 h 21600"/>
              <a:gd name="T6" fmla="*/ 2700 w 21600"/>
              <a:gd name="T7" fmla="*/ 10800 h 21600"/>
              <a:gd name="T8" fmla="*/ 10799 w 21600"/>
              <a:gd name="T9" fmla="*/ 5400 h 21600"/>
              <a:gd name="T10" fmla="*/ 24300 w 21600"/>
              <a:gd name="T11" fmla="*/ 10800 h 21600"/>
              <a:gd name="T12" fmla="*/ 18900 w 21600"/>
              <a:gd name="T13" fmla="*/ 16200 h 21600"/>
              <a:gd name="T14" fmla="*/ 13500 w 21600"/>
              <a:gd name="T15" fmla="*/ 10800 h 21600"/>
              <a:gd name="T16" fmla="*/ 3163 w 21600"/>
              <a:gd name="T17" fmla="*/ 3163 h 21600"/>
              <a:gd name="T18" fmla="*/ 18437 w 21600"/>
              <a:gd name="T19" fmla="*/ 18437 h 21600"/>
            </a:gdLst>
            <a:ahLst/>
            <a:cxnLst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T16" t="T17" r="T18" b="T19"/>
            <a:pathLst>
              <a:path w="21600" h="21600">
                <a:moveTo>
                  <a:pt x="16200" y="10800"/>
                </a:moveTo>
                <a:cubicBezTo>
                  <a:pt x="16200" y="7817"/>
                  <a:pt x="13782" y="5400"/>
                  <a:pt x="10800" y="5400"/>
                </a:cubicBezTo>
                <a:cubicBezTo>
                  <a:pt x="7817" y="5400"/>
                  <a:pt x="5400" y="7817"/>
                  <a:pt x="5400" y="10800"/>
                </a:cubicBezTo>
                <a:lnTo>
                  <a:pt x="0" y="10800"/>
                </a:lnTo>
                <a:cubicBezTo>
                  <a:pt x="0" y="4835"/>
                  <a:pt x="4835" y="0"/>
                  <a:pt x="10800" y="0"/>
                </a:cubicBezTo>
                <a:cubicBezTo>
                  <a:pt x="16764" y="0"/>
                  <a:pt x="21599" y="4835"/>
                  <a:pt x="21600" y="10799"/>
                </a:cubicBezTo>
                <a:lnTo>
                  <a:pt x="21600" y="10800"/>
                </a:lnTo>
                <a:lnTo>
                  <a:pt x="24300" y="10800"/>
                </a:lnTo>
                <a:lnTo>
                  <a:pt x="18900" y="16200"/>
                </a:lnTo>
                <a:lnTo>
                  <a:pt x="13500" y="10800"/>
                </a:lnTo>
                <a:lnTo>
                  <a:pt x="16200" y="10800"/>
                </a:lnTo>
                <a:close/>
              </a:path>
            </a:pathLst>
          </a:custGeom>
          <a:solidFill>
            <a:srgbClr val="FFFFFF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Arc 19"/>
          <p:cNvSpPr>
            <a:spLocks/>
          </p:cNvSpPr>
          <p:nvPr/>
        </p:nvSpPr>
        <p:spPr bwMode="auto">
          <a:xfrm flipH="1">
            <a:off x="1181100" y="2170113"/>
            <a:ext cx="941388" cy="2081212"/>
          </a:xfrm>
          <a:custGeom>
            <a:avLst/>
            <a:gdLst>
              <a:gd name="G0" fmla="+- 523 0 0"/>
              <a:gd name="G1" fmla="+- 21600 0 0"/>
              <a:gd name="G2" fmla="+- 21600 0 0"/>
              <a:gd name="T0" fmla="*/ 0 w 22123"/>
              <a:gd name="T1" fmla="*/ 6 h 43157"/>
              <a:gd name="T2" fmla="*/ 1892 w 22123"/>
              <a:gd name="T3" fmla="*/ 43157 h 43157"/>
              <a:gd name="T4" fmla="*/ 523 w 22123"/>
              <a:gd name="T5" fmla="*/ 21600 h 431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2123" h="43157" fill="none" extrusionOk="0">
                <a:moveTo>
                  <a:pt x="0" y="6"/>
                </a:moveTo>
                <a:cubicBezTo>
                  <a:pt x="174" y="2"/>
                  <a:pt x="348" y="-1"/>
                  <a:pt x="523" y="0"/>
                </a:cubicBezTo>
                <a:cubicBezTo>
                  <a:pt x="12452" y="0"/>
                  <a:pt x="22123" y="9670"/>
                  <a:pt x="22123" y="21600"/>
                </a:cubicBezTo>
                <a:cubicBezTo>
                  <a:pt x="22123" y="32997"/>
                  <a:pt x="13266" y="42434"/>
                  <a:pt x="1891" y="43156"/>
                </a:cubicBezTo>
              </a:path>
              <a:path w="22123" h="43157" stroke="0" extrusionOk="0">
                <a:moveTo>
                  <a:pt x="0" y="6"/>
                </a:moveTo>
                <a:cubicBezTo>
                  <a:pt x="174" y="2"/>
                  <a:pt x="348" y="-1"/>
                  <a:pt x="523" y="0"/>
                </a:cubicBezTo>
                <a:cubicBezTo>
                  <a:pt x="12452" y="0"/>
                  <a:pt x="22123" y="9670"/>
                  <a:pt x="22123" y="21600"/>
                </a:cubicBezTo>
                <a:cubicBezTo>
                  <a:pt x="22123" y="32997"/>
                  <a:pt x="13266" y="42434"/>
                  <a:pt x="1891" y="43156"/>
                </a:cubicBezTo>
                <a:lnTo>
                  <a:pt x="523" y="21600"/>
                </a:lnTo>
                <a:close/>
              </a:path>
            </a:pathLst>
          </a:custGeom>
          <a:noFill/>
          <a:ln w="38100">
            <a:solidFill>
              <a:srgbClr val="FFFF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Oval 20"/>
          <p:cNvSpPr>
            <a:spLocks noChangeArrowheads="1"/>
          </p:cNvSpPr>
          <p:nvPr/>
        </p:nvSpPr>
        <p:spPr bwMode="auto">
          <a:xfrm>
            <a:off x="1166813" y="2605088"/>
            <a:ext cx="314325" cy="314325"/>
          </a:xfrm>
          <a:prstGeom prst="ellipse">
            <a:avLst/>
          </a:prstGeom>
          <a:gradFill rotWithShape="0">
            <a:gsLst>
              <a:gs pos="0">
                <a:srgbClr val="FFCCCC"/>
              </a:gs>
              <a:gs pos="100000">
                <a:srgbClr val="FFCCCC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4814888" y="1371600"/>
            <a:ext cx="338455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600" b="1" dirty="0">
                <a:ea typeface="隶书" pitchFamily="49" charset="-122"/>
              </a:rPr>
              <a:t>圆绕其直径旋转</a:t>
            </a:r>
          </a:p>
          <a:p>
            <a:r>
              <a:rPr lang="zh-CN" altLang="en-US" sz="3600" b="1" dirty="0">
                <a:ea typeface="隶书" pitchFamily="49" charset="-122"/>
              </a:rPr>
              <a:t>而成</a:t>
            </a:r>
          </a:p>
        </p:txBody>
      </p:sp>
      <p:sp>
        <p:nvSpPr>
          <p:cNvPr id="23" name="Arc 22"/>
          <p:cNvSpPr>
            <a:spLocks/>
          </p:cNvSpPr>
          <p:nvPr/>
        </p:nvSpPr>
        <p:spPr bwMode="auto">
          <a:xfrm flipH="1">
            <a:off x="2130425" y="2171700"/>
            <a:ext cx="474663" cy="833438"/>
          </a:xfrm>
          <a:custGeom>
            <a:avLst/>
            <a:gdLst>
              <a:gd name="G0" fmla="+- 9654 0 0"/>
              <a:gd name="G1" fmla="+- 21600 0 0"/>
              <a:gd name="G2" fmla="+- 21600 0 0"/>
              <a:gd name="T0" fmla="*/ 0 w 10826"/>
              <a:gd name="T1" fmla="*/ 2278 h 21600"/>
              <a:gd name="T2" fmla="*/ 10826 w 10826"/>
              <a:gd name="T3" fmla="*/ 32 h 21600"/>
              <a:gd name="T4" fmla="*/ 9654 w 10826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0826" h="21600" fill="none" extrusionOk="0">
                <a:moveTo>
                  <a:pt x="-1" y="2277"/>
                </a:moveTo>
                <a:cubicBezTo>
                  <a:pt x="2997" y="779"/>
                  <a:pt x="6302" y="-1"/>
                  <a:pt x="9654" y="0"/>
                </a:cubicBezTo>
                <a:cubicBezTo>
                  <a:pt x="10044" y="0"/>
                  <a:pt x="10435" y="10"/>
                  <a:pt x="10826" y="31"/>
                </a:cubicBezTo>
              </a:path>
              <a:path w="10826" h="21600" stroke="0" extrusionOk="0">
                <a:moveTo>
                  <a:pt x="-1" y="2277"/>
                </a:moveTo>
                <a:cubicBezTo>
                  <a:pt x="2997" y="779"/>
                  <a:pt x="6302" y="-1"/>
                  <a:pt x="9654" y="0"/>
                </a:cubicBezTo>
                <a:cubicBezTo>
                  <a:pt x="10044" y="0"/>
                  <a:pt x="10435" y="10"/>
                  <a:pt x="10826" y="31"/>
                </a:cubicBezTo>
                <a:lnTo>
                  <a:pt x="9654" y="21600"/>
                </a:lnTo>
                <a:close/>
              </a:path>
            </a:pathLst>
          </a:custGeom>
          <a:noFill/>
          <a:ln w="38100">
            <a:solidFill>
              <a:srgbClr val="FFFF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Oval 23"/>
          <p:cNvSpPr>
            <a:spLocks noChangeArrowheads="1"/>
          </p:cNvSpPr>
          <p:nvPr/>
        </p:nvSpPr>
        <p:spPr bwMode="auto">
          <a:xfrm>
            <a:off x="4960938" y="979488"/>
            <a:ext cx="265112" cy="265112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3054350" y="1557338"/>
            <a:ext cx="11049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ea typeface="隶书" pitchFamily="49" charset="-122"/>
              </a:rPr>
              <a:t>球面</a:t>
            </a: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 flipV="1">
            <a:off x="2601913" y="2001838"/>
            <a:ext cx="450850" cy="423862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5237163" y="5283200"/>
            <a:ext cx="2622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ea typeface="隶书" pitchFamily="49" charset="-122"/>
              </a:rPr>
              <a:t>圆球面的形成</a:t>
            </a:r>
          </a:p>
        </p:txBody>
      </p:sp>
      <p:sp>
        <p:nvSpPr>
          <p:cNvPr id="28" name="Oval 27"/>
          <p:cNvSpPr>
            <a:spLocks noChangeArrowheads="1"/>
          </p:cNvSpPr>
          <p:nvPr/>
        </p:nvSpPr>
        <p:spPr bwMode="auto">
          <a:xfrm>
            <a:off x="5435600" y="2924175"/>
            <a:ext cx="2063750" cy="2046288"/>
          </a:xfrm>
          <a:prstGeom prst="ellipse">
            <a:avLst/>
          </a:prstGeom>
          <a:solidFill>
            <a:srgbClr val="99CCFF">
              <a:alpha val="50000"/>
            </a:srgbClr>
          </a:solidFill>
          <a:ln w="5715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50"/>
                            </p:stCondLst>
                            <p:childTnLst>
                              <p:par>
                                <p:cTn id="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75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3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10" grpId="0" build="p" autoUpdateAnimBg="0"/>
      <p:bldP spid="12" grpId="0" animBg="1"/>
      <p:bldP spid="13" grpId="0" animBg="1"/>
      <p:bldP spid="14" grpId="0" build="p" autoUpdateAnimBg="0"/>
      <p:bldP spid="19" grpId="0" animBg="1"/>
      <p:bldP spid="20" grpId="0" animBg="1"/>
      <p:bldP spid="21" grpId="0" animBg="1"/>
      <p:bldP spid="22" grpId="0" autoUpdateAnimBg="0"/>
      <p:bldP spid="23" grpId="0" animBg="1"/>
      <p:bldP spid="24" grpId="0" animBg="1"/>
      <p:bldP spid="25" grpId="0" build="p" autoUpdateAnimBg="0"/>
      <p:bldP spid="26" grpId="0" animBg="1"/>
      <p:bldP spid="27" grpId="0" build="p" autoUpdateAnimBg="0"/>
      <p:bldP spid="28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fld id="{6DFD6DB7-4743-494E-9196-8C826CF2C88A}" type="slidenum">
              <a:rPr lang="en-US" altLang="zh-CN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pPr/>
              <a:t>65</a:t>
            </a:fld>
            <a:endParaRPr lang="en-US" altLang="zh-CN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538163" y="1519238"/>
            <a:ext cx="3167063" cy="3027362"/>
            <a:chOff x="163" y="957"/>
            <a:chExt cx="1995" cy="1907"/>
          </a:xfrm>
        </p:grpSpPr>
        <p:sp>
          <p:nvSpPr>
            <p:cNvPr id="4" name="Freeform 3"/>
            <p:cNvSpPr>
              <a:spLocks/>
            </p:cNvSpPr>
            <p:nvPr/>
          </p:nvSpPr>
          <p:spPr bwMode="auto">
            <a:xfrm>
              <a:off x="203" y="2301"/>
              <a:ext cx="1944" cy="563"/>
            </a:xfrm>
            <a:custGeom>
              <a:avLst/>
              <a:gdLst/>
              <a:ahLst/>
              <a:cxnLst>
                <a:cxn ang="0">
                  <a:pos x="1125" y="0"/>
                </a:cxn>
                <a:cxn ang="0">
                  <a:pos x="0" y="415"/>
                </a:cxn>
                <a:cxn ang="0">
                  <a:pos x="1058" y="622"/>
                </a:cxn>
                <a:cxn ang="0">
                  <a:pos x="2147" y="255"/>
                </a:cxn>
                <a:cxn ang="0">
                  <a:pos x="1125" y="0"/>
                </a:cxn>
              </a:cxnLst>
              <a:rect l="0" t="0" r="r" b="b"/>
              <a:pathLst>
                <a:path w="2147" h="622">
                  <a:moveTo>
                    <a:pt x="1125" y="0"/>
                  </a:moveTo>
                  <a:lnTo>
                    <a:pt x="0" y="415"/>
                  </a:lnTo>
                  <a:lnTo>
                    <a:pt x="1058" y="622"/>
                  </a:lnTo>
                  <a:lnTo>
                    <a:pt x="2147" y="255"/>
                  </a:lnTo>
                  <a:lnTo>
                    <a:pt x="1125" y="0"/>
                  </a:lnTo>
                  <a:close/>
                </a:path>
              </a:pathLst>
            </a:custGeom>
            <a:solidFill>
              <a:srgbClr val="CCFF99">
                <a:alpha val="50000"/>
              </a:srgbClr>
            </a:solidFill>
            <a:ln w="28575" cmpd="sng">
              <a:solidFill>
                <a:srgbClr val="CCFF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5" name="Freeform 4"/>
            <p:cNvSpPr>
              <a:spLocks/>
            </p:cNvSpPr>
            <p:nvPr/>
          </p:nvSpPr>
          <p:spPr bwMode="auto">
            <a:xfrm>
              <a:off x="1202" y="957"/>
              <a:ext cx="956" cy="157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811"/>
                </a:cxn>
                <a:cxn ang="0">
                  <a:pos x="1056" y="2156"/>
                </a:cxn>
                <a:cxn ang="0">
                  <a:pos x="1056" y="345"/>
                </a:cxn>
                <a:cxn ang="0">
                  <a:pos x="0" y="0"/>
                </a:cxn>
              </a:cxnLst>
              <a:rect l="0" t="0" r="r" b="b"/>
              <a:pathLst>
                <a:path w="1056" h="2156">
                  <a:moveTo>
                    <a:pt x="0" y="0"/>
                  </a:moveTo>
                  <a:lnTo>
                    <a:pt x="0" y="1811"/>
                  </a:lnTo>
                  <a:lnTo>
                    <a:pt x="1056" y="2156"/>
                  </a:lnTo>
                  <a:lnTo>
                    <a:pt x="1056" y="34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99">
                <a:alpha val="50000"/>
              </a:srgbClr>
            </a:solidFill>
            <a:ln w="28575" cmpd="sng">
              <a:solidFill>
                <a:srgbClr val="FFFF99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96" y="959"/>
              <a:ext cx="1016" cy="1719"/>
            </a:xfrm>
            <a:custGeom>
              <a:avLst/>
              <a:gdLst/>
              <a:ahLst/>
              <a:cxnLst>
                <a:cxn ang="0">
                  <a:pos x="0" y="384"/>
                </a:cxn>
                <a:cxn ang="0">
                  <a:pos x="1123" y="0"/>
                </a:cxn>
                <a:cxn ang="0">
                  <a:pos x="1123" y="1467"/>
                </a:cxn>
                <a:cxn ang="0">
                  <a:pos x="1" y="1899"/>
                </a:cxn>
                <a:cxn ang="0">
                  <a:pos x="0" y="384"/>
                </a:cxn>
              </a:cxnLst>
              <a:rect l="0" t="0" r="r" b="b"/>
              <a:pathLst>
                <a:path w="1123" h="1899">
                  <a:moveTo>
                    <a:pt x="0" y="384"/>
                  </a:moveTo>
                  <a:lnTo>
                    <a:pt x="1123" y="0"/>
                  </a:lnTo>
                  <a:lnTo>
                    <a:pt x="1123" y="1467"/>
                  </a:lnTo>
                  <a:lnTo>
                    <a:pt x="1" y="1899"/>
                  </a:lnTo>
                  <a:lnTo>
                    <a:pt x="0" y="384"/>
                  </a:lnTo>
                  <a:close/>
                </a:path>
              </a:pathLst>
            </a:custGeom>
            <a:solidFill>
              <a:srgbClr val="CCFFCC">
                <a:alpha val="50000"/>
              </a:srgbClr>
            </a:solidFill>
            <a:ln w="28575" cmpd="sng">
              <a:solidFill>
                <a:srgbClr val="CCFFCC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7" name="Text Box 6"/>
            <p:cNvSpPr txBox="1">
              <a:spLocks noChangeArrowheads="1"/>
            </p:cNvSpPr>
            <p:nvPr/>
          </p:nvSpPr>
          <p:spPr bwMode="auto">
            <a:xfrm>
              <a:off x="163" y="1248"/>
              <a:ext cx="247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V</a:t>
              </a:r>
            </a:p>
          </p:txBody>
        </p:sp>
        <p:sp>
          <p:nvSpPr>
            <p:cNvPr id="8" name="Text Box 7"/>
            <p:cNvSpPr txBox="1">
              <a:spLocks noChangeArrowheads="1"/>
            </p:cNvSpPr>
            <p:nvPr/>
          </p:nvSpPr>
          <p:spPr bwMode="auto">
            <a:xfrm>
              <a:off x="1819" y="1133"/>
              <a:ext cx="247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W</a:t>
              </a:r>
            </a:p>
          </p:txBody>
        </p:sp>
      </p:grpSp>
      <p:grpSp>
        <p:nvGrpSpPr>
          <p:cNvPr id="9" name="Group 8"/>
          <p:cNvGrpSpPr>
            <a:grpSpLocks/>
          </p:cNvGrpSpPr>
          <p:nvPr/>
        </p:nvGrpSpPr>
        <p:grpSpPr bwMode="auto">
          <a:xfrm>
            <a:off x="4089400" y="1016000"/>
            <a:ext cx="4298950" cy="3971925"/>
            <a:chOff x="2510" y="871"/>
            <a:chExt cx="2708" cy="2502"/>
          </a:xfrm>
        </p:grpSpPr>
        <p:sp>
          <p:nvSpPr>
            <p:cNvPr id="10" name="Oval 9"/>
            <p:cNvSpPr>
              <a:spLocks noChangeArrowheads="1"/>
            </p:cNvSpPr>
            <p:nvPr/>
          </p:nvSpPr>
          <p:spPr bwMode="auto">
            <a:xfrm>
              <a:off x="2661" y="2226"/>
              <a:ext cx="981" cy="981"/>
            </a:xfrm>
            <a:prstGeom prst="ellipse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4074" y="998"/>
              <a:ext cx="981" cy="981"/>
            </a:xfrm>
            <a:prstGeom prst="ellipse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2668" y="984"/>
              <a:ext cx="981" cy="981"/>
            </a:xfrm>
            <a:prstGeom prst="ellipse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2539" y="1483"/>
              <a:ext cx="125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3927" y="1483"/>
              <a:ext cx="12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4560" y="871"/>
              <a:ext cx="0" cy="12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3163" y="883"/>
              <a:ext cx="0" cy="11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3163" y="2100"/>
              <a:ext cx="0" cy="1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2510" y="2719"/>
              <a:ext cx="1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1106488" y="473075"/>
            <a:ext cx="25010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sym typeface="Marlett" pitchFamily="2" charset="2"/>
              </a:rPr>
              <a:t>圆球的投影</a:t>
            </a:r>
            <a:endParaRPr lang="zh-CN" altLang="en-US" sz="36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5724525" y="2432050"/>
            <a:ext cx="239713" cy="247650"/>
          </a:xfrm>
          <a:prstGeom prst="line">
            <a:avLst/>
          </a:prstGeom>
          <a:noFill/>
          <a:ln w="1270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5910263" y="2371725"/>
            <a:ext cx="582612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a'</a:t>
            </a: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 flipH="1">
            <a:off x="4505325" y="4697413"/>
            <a:ext cx="319088" cy="230187"/>
          </a:xfrm>
          <a:prstGeom prst="line">
            <a:avLst/>
          </a:prstGeom>
          <a:noFill/>
          <a:ln w="127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4216400" y="4640263"/>
            <a:ext cx="3658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b</a:t>
            </a: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>
            <a:off x="7796213" y="2619375"/>
            <a:ext cx="252412" cy="157163"/>
          </a:xfrm>
          <a:prstGeom prst="line">
            <a:avLst/>
          </a:prstGeom>
          <a:noFill/>
          <a:ln w="12700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8010525" y="2514600"/>
            <a:ext cx="5469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c"</a:t>
            </a: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4303713" y="3941763"/>
            <a:ext cx="1587500" cy="9525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7348538" y="1231900"/>
            <a:ext cx="0" cy="153035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4324350" y="1992313"/>
            <a:ext cx="1558925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>
            <a:off x="6569075" y="1990725"/>
            <a:ext cx="1558925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0" name="Line 29"/>
          <p:cNvSpPr>
            <a:spLocks noChangeShapeType="1"/>
          </p:cNvSpPr>
          <p:nvPr/>
        </p:nvSpPr>
        <p:spPr bwMode="auto">
          <a:xfrm>
            <a:off x="5126038" y="1201738"/>
            <a:ext cx="0" cy="1549400"/>
          </a:xfrm>
          <a:prstGeom prst="line">
            <a:avLst/>
          </a:prstGeom>
          <a:noFill/>
          <a:ln w="57150">
            <a:solidFill>
              <a:srgbClr val="3399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1" name="Line 30"/>
          <p:cNvSpPr>
            <a:spLocks noChangeShapeType="1"/>
          </p:cNvSpPr>
          <p:nvPr/>
        </p:nvSpPr>
        <p:spPr bwMode="auto">
          <a:xfrm>
            <a:off x="5126038" y="3165475"/>
            <a:ext cx="0" cy="1558925"/>
          </a:xfrm>
          <a:prstGeom prst="line">
            <a:avLst/>
          </a:prstGeom>
          <a:noFill/>
          <a:ln w="57150">
            <a:solidFill>
              <a:srgbClr val="3399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992188" y="1254125"/>
            <a:ext cx="2135187" cy="3621088"/>
            <a:chOff x="3841" y="911"/>
            <a:chExt cx="1345" cy="2281"/>
          </a:xfrm>
        </p:grpSpPr>
        <p:sp>
          <p:nvSpPr>
            <p:cNvPr id="33" name="Oval 32"/>
            <p:cNvSpPr>
              <a:spLocks noChangeArrowheads="1"/>
            </p:cNvSpPr>
            <p:nvPr/>
          </p:nvSpPr>
          <p:spPr bwMode="auto">
            <a:xfrm>
              <a:off x="3841" y="1374"/>
              <a:ext cx="1345" cy="1345"/>
            </a:xfrm>
            <a:prstGeom prst="ellipse">
              <a:avLst/>
            </a:prstGeom>
            <a:gradFill rotWithShape="0">
              <a:gsLst>
                <a:gs pos="0">
                  <a:srgbClr val="99CCFF"/>
                </a:gs>
                <a:gs pos="100000">
                  <a:srgbClr val="99CCFF">
                    <a:gamma/>
                    <a:shade val="39216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4507" y="1097"/>
              <a:ext cx="0" cy="386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4504" y="2722"/>
              <a:ext cx="0" cy="389"/>
            </a:xfrm>
            <a:prstGeom prst="line">
              <a:avLst/>
            </a:prstGeom>
            <a:noFill/>
            <a:ln w="9525">
              <a:solidFill>
                <a:srgbClr val="990033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6" name="Text Box 35"/>
            <p:cNvSpPr txBox="1">
              <a:spLocks noChangeArrowheads="1"/>
            </p:cNvSpPr>
            <p:nvPr/>
          </p:nvSpPr>
          <p:spPr bwMode="auto">
            <a:xfrm>
              <a:off x="4234" y="911"/>
              <a:ext cx="23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O</a:t>
              </a:r>
            </a:p>
          </p:txBody>
        </p:sp>
        <p:sp>
          <p:nvSpPr>
            <p:cNvPr id="37" name="Text Box 36"/>
            <p:cNvSpPr txBox="1">
              <a:spLocks noChangeArrowheads="1"/>
            </p:cNvSpPr>
            <p:nvPr/>
          </p:nvSpPr>
          <p:spPr bwMode="auto">
            <a:xfrm>
              <a:off x="4195" y="2862"/>
              <a:ext cx="23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O</a:t>
              </a:r>
            </a:p>
          </p:txBody>
        </p:sp>
      </p:grpSp>
      <p:sp>
        <p:nvSpPr>
          <p:cNvPr id="38" name="Line 37"/>
          <p:cNvSpPr>
            <a:spLocks noChangeShapeType="1"/>
          </p:cNvSpPr>
          <p:nvPr/>
        </p:nvSpPr>
        <p:spPr bwMode="auto">
          <a:xfrm flipV="1">
            <a:off x="4298950" y="3940175"/>
            <a:ext cx="1568450" cy="11113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>
            <a:off x="7345363" y="1276350"/>
            <a:ext cx="0" cy="1530350"/>
          </a:xfrm>
          <a:prstGeom prst="line">
            <a:avLst/>
          </a:prstGeom>
          <a:noFill/>
          <a:ln w="57150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>
            <a:off x="4324350" y="1995488"/>
            <a:ext cx="1558925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>
            <a:off x="6569075" y="1990725"/>
            <a:ext cx="1558925" cy="0"/>
          </a:xfrm>
          <a:prstGeom prst="lin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5126038" y="1201738"/>
            <a:ext cx="0" cy="1549400"/>
          </a:xfrm>
          <a:prstGeom prst="line">
            <a:avLst/>
          </a:prstGeom>
          <a:noFill/>
          <a:ln w="57150">
            <a:solidFill>
              <a:srgbClr val="3399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3" name="Line 42"/>
          <p:cNvSpPr>
            <a:spLocks noChangeShapeType="1"/>
          </p:cNvSpPr>
          <p:nvPr/>
        </p:nvSpPr>
        <p:spPr bwMode="auto">
          <a:xfrm>
            <a:off x="5129213" y="3176588"/>
            <a:ext cx="0" cy="1558925"/>
          </a:xfrm>
          <a:prstGeom prst="line">
            <a:avLst/>
          </a:prstGeom>
          <a:noFill/>
          <a:ln w="57150">
            <a:solidFill>
              <a:srgbClr val="339933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3030538" y="5251450"/>
            <a:ext cx="2656496" cy="107721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外形轮廓线投</a:t>
            </a:r>
          </a:p>
          <a:p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影的对应关系</a:t>
            </a:r>
          </a:p>
        </p:txBody>
      </p:sp>
      <p:sp>
        <p:nvSpPr>
          <p:cNvPr id="48" name="Oval 47"/>
          <p:cNvSpPr>
            <a:spLocks noChangeArrowheads="1"/>
          </p:cNvSpPr>
          <p:nvPr/>
        </p:nvSpPr>
        <p:spPr bwMode="auto">
          <a:xfrm>
            <a:off x="723900" y="681038"/>
            <a:ext cx="265113" cy="265112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49" name="Freeform 48"/>
          <p:cNvSpPr>
            <a:spLocks/>
          </p:cNvSpPr>
          <p:nvPr/>
        </p:nvSpPr>
        <p:spPr bwMode="auto">
          <a:xfrm>
            <a:off x="4330700" y="3949700"/>
            <a:ext cx="1543050" cy="75565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72" y="0"/>
              </a:cxn>
              <a:cxn ang="0">
                <a:pos x="964" y="72"/>
              </a:cxn>
              <a:cxn ang="0">
                <a:pos x="956" y="124"/>
              </a:cxn>
              <a:cxn ang="0">
                <a:pos x="936" y="176"/>
              </a:cxn>
              <a:cxn ang="0">
                <a:pos x="920" y="220"/>
              </a:cxn>
              <a:cxn ang="0">
                <a:pos x="896" y="256"/>
              </a:cxn>
              <a:cxn ang="0">
                <a:pos x="860" y="308"/>
              </a:cxn>
              <a:cxn ang="0">
                <a:pos x="828" y="348"/>
              </a:cxn>
              <a:cxn ang="0">
                <a:pos x="768" y="388"/>
              </a:cxn>
              <a:cxn ang="0">
                <a:pos x="708" y="420"/>
              </a:cxn>
              <a:cxn ang="0">
                <a:pos x="656" y="444"/>
              </a:cxn>
              <a:cxn ang="0">
                <a:pos x="568" y="468"/>
              </a:cxn>
              <a:cxn ang="0">
                <a:pos x="512" y="476"/>
              </a:cxn>
              <a:cxn ang="0">
                <a:pos x="428" y="468"/>
              </a:cxn>
              <a:cxn ang="0">
                <a:pos x="352" y="452"/>
              </a:cxn>
              <a:cxn ang="0">
                <a:pos x="280" y="424"/>
              </a:cxn>
              <a:cxn ang="0">
                <a:pos x="212" y="388"/>
              </a:cxn>
              <a:cxn ang="0">
                <a:pos x="156" y="340"/>
              </a:cxn>
              <a:cxn ang="0">
                <a:pos x="116" y="296"/>
              </a:cxn>
              <a:cxn ang="0">
                <a:pos x="76" y="244"/>
              </a:cxn>
              <a:cxn ang="0">
                <a:pos x="44" y="184"/>
              </a:cxn>
              <a:cxn ang="0">
                <a:pos x="24" y="120"/>
              </a:cxn>
              <a:cxn ang="0">
                <a:pos x="12" y="60"/>
              </a:cxn>
              <a:cxn ang="0">
                <a:pos x="0" y="0"/>
              </a:cxn>
            </a:cxnLst>
            <a:rect l="0" t="0" r="r" b="b"/>
            <a:pathLst>
              <a:path w="972" h="476">
                <a:moveTo>
                  <a:pt x="0" y="0"/>
                </a:moveTo>
                <a:lnTo>
                  <a:pt x="972" y="0"/>
                </a:lnTo>
                <a:lnTo>
                  <a:pt x="964" y="72"/>
                </a:lnTo>
                <a:lnTo>
                  <a:pt x="956" y="124"/>
                </a:lnTo>
                <a:lnTo>
                  <a:pt x="936" y="176"/>
                </a:lnTo>
                <a:lnTo>
                  <a:pt x="920" y="220"/>
                </a:lnTo>
                <a:lnTo>
                  <a:pt x="896" y="256"/>
                </a:lnTo>
                <a:lnTo>
                  <a:pt x="860" y="308"/>
                </a:lnTo>
                <a:lnTo>
                  <a:pt x="828" y="348"/>
                </a:lnTo>
                <a:lnTo>
                  <a:pt x="768" y="388"/>
                </a:lnTo>
                <a:lnTo>
                  <a:pt x="708" y="420"/>
                </a:lnTo>
                <a:lnTo>
                  <a:pt x="656" y="444"/>
                </a:lnTo>
                <a:lnTo>
                  <a:pt x="568" y="468"/>
                </a:lnTo>
                <a:lnTo>
                  <a:pt x="512" y="476"/>
                </a:lnTo>
                <a:lnTo>
                  <a:pt x="428" y="468"/>
                </a:lnTo>
                <a:lnTo>
                  <a:pt x="352" y="452"/>
                </a:lnTo>
                <a:lnTo>
                  <a:pt x="280" y="424"/>
                </a:lnTo>
                <a:lnTo>
                  <a:pt x="212" y="388"/>
                </a:lnTo>
                <a:lnTo>
                  <a:pt x="156" y="340"/>
                </a:lnTo>
                <a:lnTo>
                  <a:pt x="116" y="296"/>
                </a:lnTo>
                <a:lnTo>
                  <a:pt x="76" y="244"/>
                </a:lnTo>
                <a:lnTo>
                  <a:pt x="44" y="184"/>
                </a:lnTo>
                <a:lnTo>
                  <a:pt x="24" y="120"/>
                </a:lnTo>
                <a:lnTo>
                  <a:pt x="12" y="6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0" name="Oval 49"/>
          <p:cNvSpPr>
            <a:spLocks noChangeArrowheads="1"/>
          </p:cNvSpPr>
          <p:nvPr/>
        </p:nvSpPr>
        <p:spPr bwMode="auto">
          <a:xfrm>
            <a:off x="4356100" y="1206500"/>
            <a:ext cx="1524000" cy="1524000"/>
          </a:xfrm>
          <a:prstGeom prst="ellipse">
            <a:avLst/>
          </a:prstGeom>
          <a:solidFill>
            <a:schemeClr val="accent1">
              <a:alpha val="5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1" name="Freeform 50"/>
          <p:cNvSpPr>
            <a:spLocks/>
          </p:cNvSpPr>
          <p:nvPr/>
        </p:nvSpPr>
        <p:spPr bwMode="auto">
          <a:xfrm>
            <a:off x="4356100" y="1200150"/>
            <a:ext cx="762000" cy="1536700"/>
          </a:xfrm>
          <a:custGeom>
            <a:avLst/>
            <a:gdLst/>
            <a:ahLst/>
            <a:cxnLst>
              <a:cxn ang="0">
                <a:pos x="480" y="0"/>
              </a:cxn>
              <a:cxn ang="0">
                <a:pos x="480" y="968"/>
              </a:cxn>
              <a:cxn ang="0">
                <a:pos x="436" y="964"/>
              </a:cxn>
              <a:cxn ang="0">
                <a:pos x="381" y="951"/>
              </a:cxn>
              <a:cxn ang="0">
                <a:pos x="332" y="940"/>
              </a:cxn>
              <a:cxn ang="0">
                <a:pos x="276" y="908"/>
              </a:cxn>
              <a:cxn ang="0">
                <a:pos x="228" y="888"/>
              </a:cxn>
              <a:cxn ang="0">
                <a:pos x="188" y="856"/>
              </a:cxn>
              <a:cxn ang="0">
                <a:pos x="140" y="816"/>
              </a:cxn>
              <a:cxn ang="0">
                <a:pos x="96" y="768"/>
              </a:cxn>
              <a:cxn ang="0">
                <a:pos x="64" y="716"/>
              </a:cxn>
              <a:cxn ang="0">
                <a:pos x="27" y="654"/>
              </a:cxn>
              <a:cxn ang="0">
                <a:pos x="9" y="591"/>
              </a:cxn>
              <a:cxn ang="0">
                <a:pos x="0" y="524"/>
              </a:cxn>
              <a:cxn ang="0">
                <a:pos x="0" y="440"/>
              </a:cxn>
              <a:cxn ang="0">
                <a:pos x="16" y="376"/>
              </a:cxn>
              <a:cxn ang="0">
                <a:pos x="54" y="267"/>
              </a:cxn>
              <a:cxn ang="0">
                <a:pos x="90" y="204"/>
              </a:cxn>
              <a:cxn ang="0">
                <a:pos x="144" y="140"/>
              </a:cxn>
              <a:cxn ang="0">
                <a:pos x="228" y="76"/>
              </a:cxn>
              <a:cxn ang="0">
                <a:pos x="296" y="36"/>
              </a:cxn>
              <a:cxn ang="0">
                <a:pos x="396" y="8"/>
              </a:cxn>
              <a:cxn ang="0">
                <a:pos x="480" y="0"/>
              </a:cxn>
            </a:cxnLst>
            <a:rect l="0" t="0" r="r" b="b"/>
            <a:pathLst>
              <a:path w="480" h="968">
                <a:moveTo>
                  <a:pt x="480" y="0"/>
                </a:moveTo>
                <a:lnTo>
                  <a:pt x="480" y="968"/>
                </a:lnTo>
                <a:lnTo>
                  <a:pt x="436" y="964"/>
                </a:lnTo>
                <a:lnTo>
                  <a:pt x="381" y="951"/>
                </a:lnTo>
                <a:lnTo>
                  <a:pt x="332" y="940"/>
                </a:lnTo>
                <a:lnTo>
                  <a:pt x="276" y="908"/>
                </a:lnTo>
                <a:lnTo>
                  <a:pt x="228" y="888"/>
                </a:lnTo>
                <a:lnTo>
                  <a:pt x="188" y="856"/>
                </a:lnTo>
                <a:lnTo>
                  <a:pt x="140" y="816"/>
                </a:lnTo>
                <a:lnTo>
                  <a:pt x="96" y="768"/>
                </a:lnTo>
                <a:lnTo>
                  <a:pt x="64" y="716"/>
                </a:lnTo>
                <a:lnTo>
                  <a:pt x="27" y="654"/>
                </a:lnTo>
                <a:lnTo>
                  <a:pt x="9" y="591"/>
                </a:lnTo>
                <a:lnTo>
                  <a:pt x="0" y="524"/>
                </a:lnTo>
                <a:lnTo>
                  <a:pt x="0" y="440"/>
                </a:lnTo>
                <a:lnTo>
                  <a:pt x="16" y="376"/>
                </a:lnTo>
                <a:lnTo>
                  <a:pt x="54" y="267"/>
                </a:lnTo>
                <a:lnTo>
                  <a:pt x="90" y="204"/>
                </a:lnTo>
                <a:lnTo>
                  <a:pt x="144" y="140"/>
                </a:lnTo>
                <a:lnTo>
                  <a:pt x="228" y="76"/>
                </a:lnTo>
                <a:lnTo>
                  <a:pt x="296" y="36"/>
                </a:lnTo>
                <a:lnTo>
                  <a:pt x="396" y="8"/>
                </a:lnTo>
                <a:lnTo>
                  <a:pt x="480" y="0"/>
                </a:lnTo>
                <a:close/>
              </a:path>
            </a:pathLst>
          </a:cu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2" name="Oval 51"/>
          <p:cNvSpPr>
            <a:spLocks noChangeArrowheads="1"/>
          </p:cNvSpPr>
          <p:nvPr/>
        </p:nvSpPr>
        <p:spPr bwMode="auto">
          <a:xfrm>
            <a:off x="6591300" y="1231900"/>
            <a:ext cx="1517650" cy="1517650"/>
          </a:xfrm>
          <a:prstGeom prst="ellipse">
            <a:avLst/>
          </a:prstGeom>
          <a:solidFill>
            <a:srgbClr val="FFFF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3" name="Freeform 52"/>
          <p:cNvSpPr>
            <a:spLocks/>
          </p:cNvSpPr>
          <p:nvPr/>
        </p:nvSpPr>
        <p:spPr bwMode="auto">
          <a:xfrm>
            <a:off x="4343400" y="1204913"/>
            <a:ext cx="1543050" cy="788987"/>
          </a:xfrm>
          <a:custGeom>
            <a:avLst/>
            <a:gdLst/>
            <a:ahLst/>
            <a:cxnLst>
              <a:cxn ang="0">
                <a:pos x="0" y="497"/>
              </a:cxn>
              <a:cxn ang="0">
                <a:pos x="972" y="497"/>
              </a:cxn>
              <a:cxn ang="0">
                <a:pos x="964" y="433"/>
              </a:cxn>
              <a:cxn ang="0">
                <a:pos x="956" y="365"/>
              </a:cxn>
              <a:cxn ang="0">
                <a:pos x="941" y="309"/>
              </a:cxn>
              <a:cxn ang="0">
                <a:pos x="914" y="264"/>
              </a:cxn>
              <a:cxn ang="0">
                <a:pos x="892" y="225"/>
              </a:cxn>
              <a:cxn ang="0">
                <a:pos x="857" y="180"/>
              </a:cxn>
              <a:cxn ang="0">
                <a:pos x="818" y="138"/>
              </a:cxn>
              <a:cxn ang="0">
                <a:pos x="782" y="105"/>
              </a:cxn>
              <a:cxn ang="0">
                <a:pos x="737" y="72"/>
              </a:cxn>
              <a:cxn ang="0">
                <a:pos x="686" y="36"/>
              </a:cxn>
              <a:cxn ang="0">
                <a:pos x="626" y="18"/>
              </a:cxn>
              <a:cxn ang="0">
                <a:pos x="568" y="9"/>
              </a:cxn>
              <a:cxn ang="0">
                <a:pos x="494" y="0"/>
              </a:cxn>
              <a:cxn ang="0">
                <a:pos x="440" y="3"/>
              </a:cxn>
              <a:cxn ang="0">
                <a:pos x="383" y="12"/>
              </a:cxn>
              <a:cxn ang="0">
                <a:pos x="312" y="33"/>
              </a:cxn>
              <a:cxn ang="0">
                <a:pos x="257" y="60"/>
              </a:cxn>
              <a:cxn ang="0">
                <a:pos x="218" y="84"/>
              </a:cxn>
              <a:cxn ang="0">
                <a:pos x="179" y="111"/>
              </a:cxn>
              <a:cxn ang="0">
                <a:pos x="140" y="153"/>
              </a:cxn>
              <a:cxn ang="0">
                <a:pos x="88" y="217"/>
              </a:cxn>
              <a:cxn ang="0">
                <a:pos x="44" y="297"/>
              </a:cxn>
              <a:cxn ang="0">
                <a:pos x="20" y="369"/>
              </a:cxn>
              <a:cxn ang="0">
                <a:pos x="8" y="447"/>
              </a:cxn>
              <a:cxn ang="0">
                <a:pos x="0" y="497"/>
              </a:cxn>
            </a:cxnLst>
            <a:rect l="0" t="0" r="r" b="b"/>
            <a:pathLst>
              <a:path w="972" h="497">
                <a:moveTo>
                  <a:pt x="0" y="497"/>
                </a:moveTo>
                <a:lnTo>
                  <a:pt x="972" y="497"/>
                </a:lnTo>
                <a:lnTo>
                  <a:pt x="964" y="433"/>
                </a:lnTo>
                <a:lnTo>
                  <a:pt x="956" y="365"/>
                </a:lnTo>
                <a:lnTo>
                  <a:pt x="941" y="309"/>
                </a:lnTo>
                <a:lnTo>
                  <a:pt x="914" y="264"/>
                </a:lnTo>
                <a:lnTo>
                  <a:pt x="892" y="225"/>
                </a:lnTo>
                <a:lnTo>
                  <a:pt x="857" y="180"/>
                </a:lnTo>
                <a:lnTo>
                  <a:pt x="818" y="138"/>
                </a:lnTo>
                <a:lnTo>
                  <a:pt x="782" y="105"/>
                </a:lnTo>
                <a:lnTo>
                  <a:pt x="737" y="72"/>
                </a:lnTo>
                <a:lnTo>
                  <a:pt x="686" y="36"/>
                </a:lnTo>
                <a:lnTo>
                  <a:pt x="626" y="18"/>
                </a:lnTo>
                <a:lnTo>
                  <a:pt x="568" y="9"/>
                </a:lnTo>
                <a:lnTo>
                  <a:pt x="494" y="0"/>
                </a:lnTo>
                <a:lnTo>
                  <a:pt x="440" y="3"/>
                </a:lnTo>
                <a:lnTo>
                  <a:pt x="383" y="12"/>
                </a:lnTo>
                <a:lnTo>
                  <a:pt x="312" y="33"/>
                </a:lnTo>
                <a:lnTo>
                  <a:pt x="257" y="60"/>
                </a:lnTo>
                <a:lnTo>
                  <a:pt x="218" y="84"/>
                </a:lnTo>
                <a:lnTo>
                  <a:pt x="179" y="111"/>
                </a:lnTo>
                <a:lnTo>
                  <a:pt x="140" y="153"/>
                </a:lnTo>
                <a:lnTo>
                  <a:pt x="88" y="217"/>
                </a:lnTo>
                <a:lnTo>
                  <a:pt x="44" y="297"/>
                </a:lnTo>
                <a:lnTo>
                  <a:pt x="20" y="369"/>
                </a:lnTo>
                <a:lnTo>
                  <a:pt x="8" y="447"/>
                </a:lnTo>
                <a:lnTo>
                  <a:pt x="0" y="497"/>
                </a:lnTo>
                <a:close/>
              </a:path>
            </a:pathLst>
          </a:custGeom>
          <a:solidFill>
            <a:srgbClr val="FF99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4" name="Oval 53"/>
          <p:cNvSpPr>
            <a:spLocks noChangeArrowheads="1"/>
          </p:cNvSpPr>
          <p:nvPr/>
        </p:nvSpPr>
        <p:spPr bwMode="auto">
          <a:xfrm>
            <a:off x="4343400" y="3192463"/>
            <a:ext cx="1524000" cy="1524000"/>
          </a:xfrm>
          <a:prstGeom prst="ellipse">
            <a:avLst/>
          </a:prstGeom>
          <a:solidFill>
            <a:srgbClr val="FF9999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5" name="AutoShape 54"/>
          <p:cNvSpPr>
            <a:spLocks noChangeArrowheads="1"/>
          </p:cNvSpPr>
          <p:nvPr/>
        </p:nvSpPr>
        <p:spPr bwMode="auto">
          <a:xfrm>
            <a:off x="2054225" y="1341438"/>
            <a:ext cx="358775" cy="32385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9999">
                  <a:gamma/>
                  <a:shade val="46275"/>
                  <a:invGamma/>
                </a:srgbClr>
              </a:gs>
              <a:gs pos="100000">
                <a:srgbClr val="FF9999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eaVert"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6" name="AutoShape 55"/>
          <p:cNvSpPr>
            <a:spLocks noChangeArrowheads="1"/>
          </p:cNvSpPr>
          <p:nvPr/>
        </p:nvSpPr>
        <p:spPr bwMode="auto">
          <a:xfrm rot="7054636">
            <a:off x="3376612" y="3194051"/>
            <a:ext cx="358775" cy="32385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9999"/>
              </a:gs>
              <a:gs pos="100000">
                <a:srgbClr val="FF9999">
                  <a:gamma/>
                  <a:shade val="46275"/>
                  <a:invGamma/>
                </a:srgbClr>
              </a:gs>
            </a:gsLst>
            <a:lin ang="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eaVert"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7" name="AutoShape 56"/>
          <p:cNvSpPr>
            <a:spLocks noChangeArrowheads="1"/>
          </p:cNvSpPr>
          <p:nvPr/>
        </p:nvSpPr>
        <p:spPr bwMode="auto">
          <a:xfrm rot="15065530">
            <a:off x="528637" y="3452813"/>
            <a:ext cx="358775" cy="32385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9999">
                  <a:gamma/>
                  <a:shade val="46275"/>
                  <a:invGamma/>
                </a:srgbClr>
              </a:gs>
              <a:gs pos="100000">
                <a:srgbClr val="FF9999"/>
              </a:gs>
            </a:gsLst>
            <a:lin ang="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eaVert"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3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utoUpdateAnimBg="0"/>
      <p:bldP spid="20" grpId="0" animBg="1"/>
      <p:bldP spid="21" grpId="0" autoUpdateAnimBg="0"/>
      <p:bldP spid="22" grpId="0" animBg="1"/>
      <p:bldP spid="23" grpId="0" autoUpdateAnimBg="0"/>
      <p:bldP spid="24" grpId="0" animBg="1"/>
      <p:bldP spid="25" grpId="0" autoUpdateAnimBg="0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5" grpId="0" animBg="1" autoUpdateAnimBg="0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3679825" y="1722859"/>
            <a:ext cx="4298950" cy="3971925"/>
            <a:chOff x="2510" y="871"/>
            <a:chExt cx="2708" cy="2502"/>
          </a:xfrm>
        </p:grpSpPr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2661" y="2226"/>
              <a:ext cx="981" cy="981"/>
            </a:xfrm>
            <a:prstGeom prst="ellipse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4074" y="998"/>
              <a:ext cx="981" cy="981"/>
            </a:xfrm>
            <a:prstGeom prst="ellipse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2668" y="984"/>
              <a:ext cx="981" cy="981"/>
            </a:xfrm>
            <a:prstGeom prst="ellipse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2539" y="1483"/>
              <a:ext cx="125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3927" y="1483"/>
              <a:ext cx="1291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4560" y="871"/>
              <a:ext cx="0" cy="129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3163" y="883"/>
              <a:ext cx="0" cy="11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3163" y="2100"/>
              <a:ext cx="0" cy="127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2510" y="2719"/>
              <a:ext cx="1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635000" y="5221709"/>
            <a:ext cx="25495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ea"/>
              </a:rPr>
              <a:t>点</a:t>
            </a:r>
            <a:r>
              <a:rPr lang="en-US" altLang="zh-CN" sz="2800" b="1" dirty="0">
                <a:latin typeface="+mn-ea"/>
              </a:rPr>
              <a:t>N</a:t>
            </a:r>
            <a:r>
              <a:rPr lang="zh-CN" altLang="en-US" sz="2800" b="1" dirty="0">
                <a:latin typeface="+mn-ea"/>
              </a:rPr>
              <a:t>在球面的</a:t>
            </a:r>
          </a:p>
          <a:p>
            <a:r>
              <a:rPr lang="zh-CN" altLang="en-US" sz="2800" b="1" dirty="0">
                <a:latin typeface="+mn-ea"/>
              </a:rPr>
              <a:t>一水平圆上</a:t>
            </a: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4908550" y="2208634"/>
            <a:ext cx="173037" cy="173038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23529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5" name="Text Box 14"/>
          <p:cNvSpPr txBox="1">
            <a:spLocks noChangeArrowheads="1"/>
          </p:cNvSpPr>
          <p:nvPr/>
        </p:nvSpPr>
        <p:spPr bwMode="auto">
          <a:xfrm>
            <a:off x="4572000" y="1916832"/>
            <a:ext cx="9361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n'</a:t>
            </a: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4014787" y="2302297"/>
            <a:ext cx="1385888" cy="0"/>
          </a:xfrm>
          <a:prstGeom prst="line">
            <a:avLst/>
          </a:prstGeom>
          <a:noFill/>
          <a:ln w="127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>
            <a:off x="5365750" y="2319759"/>
            <a:ext cx="0" cy="2336800"/>
          </a:xfrm>
          <a:prstGeom prst="line">
            <a:avLst/>
          </a:prstGeom>
          <a:noFill/>
          <a:ln w="127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8" name="Line 17"/>
          <p:cNvSpPr>
            <a:spLocks noChangeShapeType="1"/>
          </p:cNvSpPr>
          <p:nvPr/>
        </p:nvSpPr>
        <p:spPr bwMode="auto">
          <a:xfrm>
            <a:off x="4994275" y="2310234"/>
            <a:ext cx="0" cy="2963863"/>
          </a:xfrm>
          <a:prstGeom prst="line">
            <a:avLst/>
          </a:prstGeom>
          <a:noFill/>
          <a:ln w="127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9" name="Oval 18"/>
          <p:cNvSpPr>
            <a:spLocks noChangeArrowheads="1"/>
          </p:cNvSpPr>
          <p:nvPr/>
        </p:nvSpPr>
        <p:spPr bwMode="auto">
          <a:xfrm>
            <a:off x="7421562" y="2216572"/>
            <a:ext cx="173038" cy="173037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27451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0" name="Oval 19"/>
          <p:cNvSpPr>
            <a:spLocks noChangeArrowheads="1"/>
          </p:cNvSpPr>
          <p:nvPr/>
        </p:nvSpPr>
        <p:spPr bwMode="auto">
          <a:xfrm>
            <a:off x="4908550" y="5145509"/>
            <a:ext cx="173037" cy="173038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29412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5019675" y="5166147"/>
            <a:ext cx="3658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n</a:t>
            </a: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 rot="2617279" flipV="1">
            <a:off x="4833937" y="4899447"/>
            <a:ext cx="284163" cy="42862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7107237" y="2167359"/>
            <a:ext cx="87313" cy="257175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7481887" y="1797472"/>
            <a:ext cx="5469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n"</a:t>
            </a: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>
            <a:off x="5434012" y="2307059"/>
            <a:ext cx="2006600" cy="0"/>
          </a:xfrm>
          <a:prstGeom prst="line">
            <a:avLst/>
          </a:prstGeom>
          <a:noFill/>
          <a:ln w="127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765175" y="236959"/>
            <a:ext cx="389080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+mn-ea"/>
                <a:sym typeface="Marlett" pitchFamily="2" charset="2"/>
              </a:rPr>
              <a:t>圆球表面取</a:t>
            </a:r>
            <a:r>
              <a:rPr lang="zh-CN" altLang="en-US" sz="3600" b="1" dirty="0" smtClean="0">
                <a:latin typeface="+mn-ea"/>
                <a:sym typeface="Marlett" pitchFamily="2" charset="2"/>
              </a:rPr>
              <a:t>点投影</a:t>
            </a:r>
            <a:endParaRPr lang="zh-CN" altLang="en-US" sz="3600" b="1" dirty="0">
              <a:latin typeface="+mn-ea"/>
            </a:endParaRPr>
          </a:p>
        </p:txBody>
      </p:sp>
      <p:grpSp>
        <p:nvGrpSpPr>
          <p:cNvPr id="27" name="Group 26"/>
          <p:cNvGrpSpPr>
            <a:grpSpLocks/>
          </p:cNvGrpSpPr>
          <p:nvPr/>
        </p:nvGrpSpPr>
        <p:grpSpPr bwMode="auto">
          <a:xfrm>
            <a:off x="554037" y="1503784"/>
            <a:ext cx="2135188" cy="3621088"/>
            <a:chOff x="3841" y="911"/>
            <a:chExt cx="1345" cy="2281"/>
          </a:xfrm>
        </p:grpSpPr>
        <p:sp>
          <p:nvSpPr>
            <p:cNvPr id="28" name="Oval 27"/>
            <p:cNvSpPr>
              <a:spLocks noChangeArrowheads="1"/>
            </p:cNvSpPr>
            <p:nvPr/>
          </p:nvSpPr>
          <p:spPr bwMode="auto">
            <a:xfrm>
              <a:off x="3841" y="1374"/>
              <a:ext cx="1345" cy="1345"/>
            </a:xfrm>
            <a:prstGeom prst="ellipse">
              <a:avLst/>
            </a:prstGeom>
            <a:gradFill rotWithShape="0">
              <a:gsLst>
                <a:gs pos="0">
                  <a:srgbClr val="99CCFF"/>
                </a:gs>
                <a:gs pos="100000">
                  <a:srgbClr val="99CCFF">
                    <a:gamma/>
                    <a:shade val="39216"/>
                    <a:invGamma/>
                  </a:srgbClr>
                </a:gs>
              </a:gsLst>
              <a:path path="shape">
                <a:fillToRect l="50000" t="50000" r="50000" b="50000"/>
              </a:path>
            </a:gradFill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4507" y="1097"/>
              <a:ext cx="0" cy="386"/>
            </a:xfrm>
            <a:prstGeom prst="line">
              <a:avLst/>
            </a:prstGeom>
            <a:noFill/>
            <a:ln w="12700">
              <a:solidFill>
                <a:srgbClr val="CC0000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4504" y="2722"/>
              <a:ext cx="0" cy="389"/>
            </a:xfrm>
            <a:prstGeom prst="line">
              <a:avLst/>
            </a:prstGeom>
            <a:noFill/>
            <a:ln w="9525">
              <a:solidFill>
                <a:srgbClr val="990033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1" name="Text Box 30"/>
            <p:cNvSpPr txBox="1">
              <a:spLocks noChangeArrowheads="1"/>
            </p:cNvSpPr>
            <p:nvPr/>
          </p:nvSpPr>
          <p:spPr bwMode="auto">
            <a:xfrm>
              <a:off x="4234" y="911"/>
              <a:ext cx="23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O</a:t>
              </a:r>
            </a:p>
          </p:txBody>
        </p:sp>
        <p:sp>
          <p:nvSpPr>
            <p:cNvPr id="32" name="Text Box 31"/>
            <p:cNvSpPr txBox="1">
              <a:spLocks noChangeArrowheads="1"/>
            </p:cNvSpPr>
            <p:nvPr/>
          </p:nvSpPr>
          <p:spPr bwMode="auto">
            <a:xfrm>
              <a:off x="4195" y="2862"/>
              <a:ext cx="230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O</a:t>
              </a:r>
            </a:p>
          </p:txBody>
        </p:sp>
      </p:grpSp>
      <p:sp>
        <p:nvSpPr>
          <p:cNvPr id="33" name="Text Box 32"/>
          <p:cNvSpPr txBox="1">
            <a:spLocks noChangeArrowheads="1"/>
          </p:cNvSpPr>
          <p:nvPr/>
        </p:nvSpPr>
        <p:spPr bwMode="auto">
          <a:xfrm>
            <a:off x="1719262" y="2254672"/>
            <a:ext cx="36580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N</a:t>
            </a:r>
          </a:p>
        </p:txBody>
      </p:sp>
      <p:sp>
        <p:nvSpPr>
          <p:cNvPr id="34" name="Arc 33"/>
          <p:cNvSpPr>
            <a:spLocks/>
          </p:cNvSpPr>
          <p:nvPr/>
        </p:nvSpPr>
        <p:spPr bwMode="auto">
          <a:xfrm flipV="1">
            <a:off x="4032250" y="3988222"/>
            <a:ext cx="1330325" cy="133032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1600 w 43200"/>
              <a:gd name="T1" fmla="*/ 0 h 43200"/>
              <a:gd name="T2" fmla="*/ 17180 w 43200"/>
              <a:gd name="T3" fmla="*/ 457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1374"/>
                  <a:pt x="7170" y="2549"/>
                  <a:pt x="17180" y="457"/>
                </a:cubicBezTo>
              </a:path>
              <a:path w="43200" h="43200" stroke="0" extrusionOk="0">
                <a:moveTo>
                  <a:pt x="21599" y="0"/>
                </a:moveTo>
                <a:cubicBezTo>
                  <a:pt x="33529" y="0"/>
                  <a:pt x="43200" y="9670"/>
                  <a:pt x="43200" y="21600"/>
                </a:cubicBezTo>
                <a:cubicBezTo>
                  <a:pt x="43200" y="33529"/>
                  <a:pt x="33529" y="43200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-1" y="11374"/>
                  <a:pt x="7170" y="2549"/>
                  <a:pt x="17180" y="457"/>
                </a:cubicBezTo>
                <a:lnTo>
                  <a:pt x="21600" y="21600"/>
                </a:lnTo>
                <a:close/>
              </a:path>
            </a:pathLst>
          </a:custGeom>
          <a:noFill/>
          <a:ln w="12700">
            <a:solidFill>
              <a:srgbClr val="A500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5" name="Arc 34"/>
          <p:cNvSpPr>
            <a:spLocks/>
          </p:cNvSpPr>
          <p:nvPr/>
        </p:nvSpPr>
        <p:spPr bwMode="auto">
          <a:xfrm flipV="1">
            <a:off x="900112" y="2394372"/>
            <a:ext cx="1436688" cy="44132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912 w 43200"/>
              <a:gd name="T1" fmla="*/ 27809 h 33987"/>
              <a:gd name="T2" fmla="*/ 39295 w 43200"/>
              <a:gd name="T3" fmla="*/ 33987 h 33987"/>
              <a:gd name="T4" fmla="*/ 21600 w 43200"/>
              <a:gd name="T5" fmla="*/ 21600 h 339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33987" fill="none" extrusionOk="0">
                <a:moveTo>
                  <a:pt x="911" y="27809"/>
                </a:moveTo>
                <a:cubicBezTo>
                  <a:pt x="307" y="25794"/>
                  <a:pt x="0" y="2370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031"/>
                  <a:pt x="41836" y="30356"/>
                  <a:pt x="39295" y="33987"/>
                </a:cubicBezTo>
              </a:path>
              <a:path w="43200" h="33987" stroke="0" extrusionOk="0">
                <a:moveTo>
                  <a:pt x="911" y="27809"/>
                </a:moveTo>
                <a:cubicBezTo>
                  <a:pt x="307" y="25794"/>
                  <a:pt x="0" y="23703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031"/>
                  <a:pt x="41836" y="30356"/>
                  <a:pt x="39295" y="33987"/>
                </a:cubicBezTo>
                <a:lnTo>
                  <a:pt x="21600" y="21600"/>
                </a:lnTo>
                <a:close/>
              </a:path>
            </a:pathLst>
          </a:cu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6" name="Oval 35"/>
          <p:cNvSpPr>
            <a:spLocks noChangeArrowheads="1"/>
          </p:cNvSpPr>
          <p:nvPr/>
        </p:nvSpPr>
        <p:spPr bwMode="auto">
          <a:xfrm>
            <a:off x="2044700" y="2642022"/>
            <a:ext cx="252412" cy="252412"/>
          </a:xfrm>
          <a:prstGeom prst="ellipse">
            <a:avLst/>
          </a:prstGeom>
          <a:gradFill rotWithShape="0">
            <a:gsLst>
              <a:gs pos="0">
                <a:srgbClr val="FFFFCC"/>
              </a:gs>
              <a:gs pos="100000">
                <a:srgbClr val="FFFFCC">
                  <a:gamma/>
                  <a:shade val="27451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7" name="Text Box 36"/>
          <p:cNvSpPr txBox="1">
            <a:spLocks noChangeArrowheads="1"/>
          </p:cNvSpPr>
          <p:nvPr/>
        </p:nvSpPr>
        <p:spPr bwMode="auto">
          <a:xfrm>
            <a:off x="7127776" y="1844824"/>
            <a:ext cx="201622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(   </a:t>
            </a:r>
            <a:r>
              <a:rPr lang="en-US" altLang="zh-CN" sz="28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)</a:t>
            </a:r>
          </a:p>
        </p:txBody>
      </p:sp>
      <p:sp>
        <p:nvSpPr>
          <p:cNvPr id="38" name="Oval 37"/>
          <p:cNvSpPr>
            <a:spLocks noChangeArrowheads="1"/>
          </p:cNvSpPr>
          <p:nvPr/>
        </p:nvSpPr>
        <p:spPr bwMode="auto">
          <a:xfrm>
            <a:off x="269875" y="476672"/>
            <a:ext cx="265112" cy="265112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39" name="Text Box 38"/>
          <p:cNvSpPr txBox="1">
            <a:spLocks noChangeArrowheads="1"/>
          </p:cNvSpPr>
          <p:nvPr/>
        </p:nvSpPr>
        <p:spPr bwMode="auto">
          <a:xfrm>
            <a:off x="539552" y="908720"/>
            <a:ext cx="751998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+mn-ea"/>
              </a:rPr>
              <a:t>例 圆球表面一点</a:t>
            </a:r>
            <a:r>
              <a:rPr lang="en-US" altLang="zh-CN" sz="2800" b="1" dirty="0">
                <a:latin typeface="+mn-ea"/>
              </a:rPr>
              <a:t>N</a:t>
            </a:r>
            <a:r>
              <a:rPr lang="zh-CN" altLang="en-US" sz="2800" b="1" dirty="0">
                <a:latin typeface="+mn-ea"/>
              </a:rPr>
              <a:t>，已知</a:t>
            </a:r>
            <a:r>
              <a:rPr lang="en-US" altLang="zh-CN" sz="2800" b="1" dirty="0">
                <a:latin typeface="+mn-ea"/>
              </a:rPr>
              <a:t>n′</a:t>
            </a:r>
            <a:r>
              <a:rPr lang="zh-CN" altLang="en-US" sz="2800" b="1" dirty="0">
                <a:latin typeface="+mn-ea"/>
              </a:rPr>
              <a:t>，求</a:t>
            </a:r>
            <a:r>
              <a:rPr lang="en-US" altLang="zh-CN" sz="2800" b="1" dirty="0">
                <a:latin typeface="+mn-ea"/>
              </a:rPr>
              <a:t>n </a:t>
            </a:r>
            <a:r>
              <a:rPr lang="zh-CN" altLang="en-US" sz="2800" b="1" dirty="0">
                <a:latin typeface="+mn-ea"/>
              </a:rPr>
              <a:t>，</a:t>
            </a:r>
            <a:r>
              <a:rPr lang="en-US" altLang="zh-CN" sz="2800" b="1" dirty="0">
                <a:latin typeface="+mn-ea"/>
              </a:rPr>
              <a:t>n"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75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utoUpdateAnimBg="0"/>
      <p:bldP spid="14" grpId="0" animBg="1"/>
      <p:bldP spid="15" grpId="0" autoUpdateAnimBg="0"/>
      <p:bldP spid="16" grpId="0" animBg="1"/>
      <p:bldP spid="17" grpId="0" animBg="1"/>
      <p:bldP spid="18" grpId="0" animBg="1"/>
      <p:bldP spid="19" grpId="0" animBg="1"/>
      <p:bldP spid="20" grpId="0" animBg="1"/>
      <p:bldP spid="21" grpId="0" autoUpdateAnimBg="0"/>
      <p:bldP spid="22" grpId="0" animBg="1"/>
      <p:bldP spid="23" grpId="0" animBg="1"/>
      <p:bldP spid="24" grpId="0" autoUpdateAnimBg="0"/>
      <p:bldP spid="25" grpId="0" animBg="1"/>
      <p:bldP spid="26" grpId="0" build="p" autoUpdateAnimBg="0"/>
      <p:bldP spid="33" grpId="0" autoUpdateAnimBg="0"/>
      <p:bldP spid="34" grpId="0" animBg="1"/>
      <p:bldP spid="35" grpId="0" animBg="1"/>
      <p:bldP spid="36" grpId="0" animBg="1"/>
      <p:bldP spid="37" grpId="0" autoUpdateAnimBg="0"/>
      <p:bldP spid="38" grpId="0" animBg="1"/>
      <p:bldP spid="39" grpId="0" build="p" autoUpdateAnimBg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 descr="紫色网格"/>
          <p:cNvSpPr txBox="1">
            <a:spLocks noChangeArrowheads="1"/>
          </p:cNvSpPr>
          <p:nvPr/>
        </p:nvSpPr>
        <p:spPr bwMode="auto">
          <a:xfrm>
            <a:off x="395536" y="548680"/>
            <a:ext cx="1832553" cy="584775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latin typeface="+mn-ea"/>
              </a:rPr>
              <a:t>三、圆环</a:t>
            </a:r>
            <a:endParaRPr lang="zh-CN" altLang="en-US" sz="3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5376863" y="809625"/>
            <a:ext cx="100860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66"/>
                </a:solidFill>
                <a:latin typeface="+mn-ea"/>
                <a:sym typeface="Marlett" pitchFamily="2" charset="2"/>
              </a:rPr>
              <a:t>形成</a:t>
            </a:r>
            <a:endParaRPr lang="zh-CN" altLang="en-US" sz="3200" b="1" dirty="0">
              <a:solidFill>
                <a:srgbClr val="000066"/>
              </a:solidFill>
              <a:latin typeface="+mn-ea"/>
            </a:endParaRP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4932040" y="980728"/>
            <a:ext cx="265113" cy="265112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4833938" y="3297238"/>
            <a:ext cx="1552575" cy="1552575"/>
            <a:chOff x="2645" y="1455"/>
            <a:chExt cx="767" cy="767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2645" y="1478"/>
              <a:ext cx="700" cy="711"/>
              <a:chOff x="2645" y="1478"/>
              <a:chExt cx="700" cy="711"/>
            </a:xfrm>
          </p:grpSpPr>
          <p:sp>
            <p:nvSpPr>
              <p:cNvPr id="10" name="Oval 7"/>
              <p:cNvSpPr>
                <a:spLocks noChangeArrowheads="1"/>
              </p:cNvSpPr>
              <p:nvPr/>
            </p:nvSpPr>
            <p:spPr bwMode="auto">
              <a:xfrm>
                <a:off x="2734" y="1577"/>
                <a:ext cx="500" cy="500"/>
              </a:xfrm>
              <a:prstGeom prst="ellipse">
                <a:avLst/>
              </a:prstGeom>
              <a:solidFill>
                <a:schemeClr val="accent1">
                  <a:alpha val="50000"/>
                </a:schemeClr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" name="Line 8"/>
              <p:cNvSpPr>
                <a:spLocks noChangeShapeType="1"/>
              </p:cNvSpPr>
              <p:nvPr/>
            </p:nvSpPr>
            <p:spPr bwMode="auto">
              <a:xfrm>
                <a:off x="2989" y="1478"/>
                <a:ext cx="0" cy="7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Line 9"/>
              <p:cNvSpPr>
                <a:spLocks noChangeShapeType="1"/>
              </p:cNvSpPr>
              <p:nvPr/>
            </p:nvSpPr>
            <p:spPr bwMode="auto">
              <a:xfrm>
                <a:off x="2645" y="1822"/>
                <a:ext cx="700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" name="Line 10"/>
            <p:cNvSpPr>
              <a:spLocks noChangeShapeType="1"/>
            </p:cNvSpPr>
            <p:nvPr/>
          </p:nvSpPr>
          <p:spPr bwMode="auto">
            <a:xfrm>
              <a:off x="3412" y="1455"/>
              <a:ext cx="0" cy="767"/>
            </a:xfrm>
            <a:prstGeom prst="line">
              <a:avLst/>
            </a:prstGeom>
            <a:noFill/>
            <a:ln w="9525">
              <a:solidFill>
                <a:srgbClr val="990033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AutoShape 11"/>
            <p:cNvSpPr>
              <a:spLocks noChangeArrowheads="1"/>
            </p:cNvSpPr>
            <p:nvPr/>
          </p:nvSpPr>
          <p:spPr bwMode="auto">
            <a:xfrm>
              <a:off x="3260" y="1539"/>
              <a:ext cx="140" cy="122"/>
            </a:xfrm>
            <a:prstGeom prst="curvedRightArrow">
              <a:avLst>
                <a:gd name="adj1" fmla="val 20000"/>
                <a:gd name="adj2" fmla="val 40000"/>
                <a:gd name="adj3" fmla="val 38251"/>
              </a:avLst>
            </a:prstGeom>
            <a:solidFill>
              <a:srgbClr val="FFFF99">
                <a:alpha val="50000"/>
              </a:srgbClr>
            </a:solidFill>
            <a:ln w="190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4602163" y="1477963"/>
            <a:ext cx="3480440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ea typeface="隶书" pitchFamily="49" charset="-122"/>
              </a:rPr>
              <a:t>圆绕与其共面、但</a:t>
            </a:r>
          </a:p>
          <a:p>
            <a:r>
              <a:rPr lang="zh-CN" altLang="en-US" sz="3200" b="1">
                <a:ea typeface="隶书" pitchFamily="49" charset="-122"/>
              </a:rPr>
              <a:t>不通过圆心的轴线</a:t>
            </a:r>
          </a:p>
          <a:p>
            <a:r>
              <a:rPr lang="zh-CN" altLang="en-US" sz="3200" b="1">
                <a:ea typeface="隶书" pitchFamily="49" charset="-122"/>
              </a:rPr>
              <a:t>旋转而成</a:t>
            </a:r>
          </a:p>
        </p:txBody>
      </p:sp>
      <p:grpSp>
        <p:nvGrpSpPr>
          <p:cNvPr id="14" name="Group 13"/>
          <p:cNvGrpSpPr>
            <a:grpSpLocks/>
          </p:cNvGrpSpPr>
          <p:nvPr/>
        </p:nvGrpSpPr>
        <p:grpSpPr bwMode="auto">
          <a:xfrm>
            <a:off x="822325" y="2335213"/>
            <a:ext cx="2493963" cy="1881187"/>
            <a:chOff x="517" y="993"/>
            <a:chExt cx="1571" cy="1185"/>
          </a:xfrm>
        </p:grpSpPr>
        <p:pic>
          <p:nvPicPr>
            <p:cNvPr id="15" name="Picture 14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17" y="993"/>
              <a:ext cx="1571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277" y="1167"/>
              <a:ext cx="0" cy="533"/>
            </a:xfrm>
            <a:prstGeom prst="line">
              <a:avLst/>
            </a:prstGeom>
            <a:noFill/>
            <a:ln w="9525">
              <a:solidFill>
                <a:srgbClr val="990033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1266" y="2000"/>
              <a:ext cx="0" cy="178"/>
            </a:xfrm>
            <a:prstGeom prst="line">
              <a:avLst/>
            </a:prstGeom>
            <a:noFill/>
            <a:ln w="9525">
              <a:solidFill>
                <a:srgbClr val="990033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" name="Line 17"/>
          <p:cNvSpPr>
            <a:spLocks noChangeShapeType="1"/>
          </p:cNvSpPr>
          <p:nvPr/>
        </p:nvSpPr>
        <p:spPr bwMode="auto">
          <a:xfrm flipV="1">
            <a:off x="2046288" y="2205038"/>
            <a:ext cx="493712" cy="4762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2590800" y="1827213"/>
            <a:ext cx="100330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ea typeface="隶书" pitchFamily="49" charset="-122"/>
              </a:rPr>
              <a:t>轴线</a:t>
            </a: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2276475" y="3792538"/>
            <a:ext cx="387350" cy="6524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2447925" y="4314825"/>
            <a:ext cx="14128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ea typeface="隶书" pitchFamily="49" charset="-122"/>
              </a:rPr>
              <a:t>圆环面</a:t>
            </a: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5006975" y="5230813"/>
            <a:ext cx="26564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ea typeface="隶书" pitchFamily="49" charset="-122"/>
              </a:rPr>
              <a:t>圆环面的形成</a:t>
            </a:r>
          </a:p>
        </p:txBody>
      </p:sp>
      <p:sp>
        <p:nvSpPr>
          <p:cNvPr id="23" name="Oval 22"/>
          <p:cNvSpPr>
            <a:spLocks noChangeArrowheads="1"/>
          </p:cNvSpPr>
          <p:nvPr/>
        </p:nvSpPr>
        <p:spPr bwMode="auto">
          <a:xfrm>
            <a:off x="5018088" y="3552825"/>
            <a:ext cx="1006475" cy="1006475"/>
          </a:xfrm>
          <a:prstGeom prst="ellipse">
            <a:avLst/>
          </a:prstGeom>
          <a:solidFill>
            <a:srgbClr val="99CCFF">
              <a:alpha val="50000"/>
            </a:srgbClr>
          </a:solidFill>
          <a:ln w="38100">
            <a:solidFill>
              <a:srgbClr val="990033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build="p" autoUpdateAnimBg="0"/>
      <p:bldP spid="5" grpId="0" animBg="1"/>
      <p:bldP spid="13" grpId="0" autoUpdateAnimBg="0"/>
      <p:bldP spid="18" grpId="0" animBg="1"/>
      <p:bldP spid="19" grpId="0" build="p" autoUpdateAnimBg="0" advAuto="0"/>
      <p:bldP spid="20" grpId="0" animBg="1"/>
      <p:bldP spid="21" grpId="0" build="p" autoUpdateAnimBg="0" advAuto="0"/>
      <p:bldP spid="22" grpId="0" build="p" autoUpdateAnimBg="0"/>
      <p:bldP spid="23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6248400"/>
            <a:ext cx="1905000" cy="457200"/>
          </a:xfrm>
        </p:spPr>
        <p:txBody>
          <a:bodyPr/>
          <a:lstStyle/>
          <a:p>
            <a:fld id="{A6944E7E-1ED9-4559-AF91-3C1BD652071B}" type="slidenum">
              <a:rPr lang="en-US" altLang="zh-CN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pPr/>
              <a:t>68</a:t>
            </a:fld>
            <a:endParaRPr lang="en-US" altLang="zh-CN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258763" y="1519238"/>
            <a:ext cx="3167063" cy="3086099"/>
            <a:chOff x="163" y="957"/>
            <a:chExt cx="1995" cy="1944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63" y="957"/>
              <a:ext cx="1995" cy="1907"/>
              <a:chOff x="163" y="957"/>
              <a:chExt cx="1995" cy="1907"/>
            </a:xfrm>
          </p:grpSpPr>
          <p:sp>
            <p:nvSpPr>
              <p:cNvPr id="6" name="Freeform 4"/>
              <p:cNvSpPr>
                <a:spLocks/>
              </p:cNvSpPr>
              <p:nvPr/>
            </p:nvSpPr>
            <p:spPr bwMode="auto">
              <a:xfrm>
                <a:off x="203" y="2301"/>
                <a:ext cx="1944" cy="563"/>
              </a:xfrm>
              <a:custGeom>
                <a:avLst/>
                <a:gdLst/>
                <a:ahLst/>
                <a:cxnLst>
                  <a:cxn ang="0">
                    <a:pos x="1125" y="0"/>
                  </a:cxn>
                  <a:cxn ang="0">
                    <a:pos x="0" y="415"/>
                  </a:cxn>
                  <a:cxn ang="0">
                    <a:pos x="1058" y="622"/>
                  </a:cxn>
                  <a:cxn ang="0">
                    <a:pos x="2147" y="255"/>
                  </a:cxn>
                  <a:cxn ang="0">
                    <a:pos x="1125" y="0"/>
                  </a:cxn>
                </a:cxnLst>
                <a:rect l="0" t="0" r="r" b="b"/>
                <a:pathLst>
                  <a:path w="2147" h="622">
                    <a:moveTo>
                      <a:pt x="1125" y="0"/>
                    </a:moveTo>
                    <a:lnTo>
                      <a:pt x="0" y="415"/>
                    </a:lnTo>
                    <a:lnTo>
                      <a:pt x="1058" y="622"/>
                    </a:lnTo>
                    <a:lnTo>
                      <a:pt x="2147" y="255"/>
                    </a:lnTo>
                    <a:lnTo>
                      <a:pt x="1125" y="0"/>
                    </a:lnTo>
                    <a:close/>
                  </a:path>
                </a:pathLst>
              </a:custGeom>
              <a:solidFill>
                <a:srgbClr val="CCFF99">
                  <a:alpha val="50000"/>
                </a:srgbClr>
              </a:solidFill>
              <a:ln w="28575" cmpd="sng">
                <a:solidFill>
                  <a:srgbClr val="CCFF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1202" y="957"/>
                <a:ext cx="956" cy="1578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811"/>
                  </a:cxn>
                  <a:cxn ang="0">
                    <a:pos x="1056" y="2156"/>
                  </a:cxn>
                  <a:cxn ang="0">
                    <a:pos x="1056" y="345"/>
                  </a:cxn>
                  <a:cxn ang="0">
                    <a:pos x="0" y="0"/>
                  </a:cxn>
                </a:cxnLst>
                <a:rect l="0" t="0" r="r" b="b"/>
                <a:pathLst>
                  <a:path w="1056" h="2156">
                    <a:moveTo>
                      <a:pt x="0" y="0"/>
                    </a:moveTo>
                    <a:lnTo>
                      <a:pt x="0" y="1811"/>
                    </a:lnTo>
                    <a:lnTo>
                      <a:pt x="1056" y="2156"/>
                    </a:lnTo>
                    <a:lnTo>
                      <a:pt x="1056" y="345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99">
                  <a:alpha val="50000"/>
                </a:srgbClr>
              </a:solidFill>
              <a:ln w="28575" cmpd="sng">
                <a:solidFill>
                  <a:srgbClr val="FFFF99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196" y="959"/>
                <a:ext cx="1016" cy="1719"/>
              </a:xfrm>
              <a:custGeom>
                <a:avLst/>
                <a:gdLst/>
                <a:ahLst/>
                <a:cxnLst>
                  <a:cxn ang="0">
                    <a:pos x="0" y="384"/>
                  </a:cxn>
                  <a:cxn ang="0">
                    <a:pos x="1123" y="0"/>
                  </a:cxn>
                  <a:cxn ang="0">
                    <a:pos x="1123" y="1467"/>
                  </a:cxn>
                  <a:cxn ang="0">
                    <a:pos x="1" y="1899"/>
                  </a:cxn>
                  <a:cxn ang="0">
                    <a:pos x="0" y="384"/>
                  </a:cxn>
                </a:cxnLst>
                <a:rect l="0" t="0" r="r" b="b"/>
                <a:pathLst>
                  <a:path w="1123" h="1899">
                    <a:moveTo>
                      <a:pt x="0" y="384"/>
                    </a:moveTo>
                    <a:lnTo>
                      <a:pt x="1123" y="0"/>
                    </a:lnTo>
                    <a:lnTo>
                      <a:pt x="1123" y="1467"/>
                    </a:lnTo>
                    <a:lnTo>
                      <a:pt x="1" y="1899"/>
                    </a:lnTo>
                    <a:lnTo>
                      <a:pt x="0" y="384"/>
                    </a:lnTo>
                    <a:close/>
                  </a:path>
                </a:pathLst>
              </a:custGeom>
              <a:solidFill>
                <a:srgbClr val="CCFFCC">
                  <a:alpha val="50000"/>
                </a:srgbClr>
              </a:solidFill>
              <a:ln w="28575" cmpd="sng">
                <a:solidFill>
                  <a:srgbClr val="CCFFCC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</p:txBody>
          </p:sp>
          <p:sp>
            <p:nvSpPr>
              <p:cNvPr id="9" name="Text Box 7"/>
              <p:cNvSpPr txBox="1">
                <a:spLocks noChangeArrowheads="1"/>
              </p:cNvSpPr>
              <p:nvPr/>
            </p:nvSpPr>
            <p:spPr bwMode="auto">
              <a:xfrm>
                <a:off x="163" y="1248"/>
                <a:ext cx="247" cy="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V</a:t>
                </a:r>
              </a:p>
            </p:txBody>
          </p:sp>
          <p:sp>
            <p:nvSpPr>
              <p:cNvPr id="10" name="Text Box 8"/>
              <p:cNvSpPr txBox="1">
                <a:spLocks noChangeArrowheads="1"/>
              </p:cNvSpPr>
              <p:nvPr/>
            </p:nvSpPr>
            <p:spPr bwMode="auto">
              <a:xfrm>
                <a:off x="1819" y="1133"/>
                <a:ext cx="247" cy="368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r>
                  <a:rPr lang="en-US" altLang="zh-CN" sz="3200" b="1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latin typeface="+mn-ea"/>
                  </a:rPr>
                  <a:t>W</a:t>
                </a:r>
              </a:p>
            </p:txBody>
          </p:sp>
        </p:grpSp>
        <p:sp>
          <p:nvSpPr>
            <p:cNvPr id="5" name="Text Box 9"/>
            <p:cNvSpPr txBox="1">
              <a:spLocks noChangeArrowheads="1"/>
            </p:cNvSpPr>
            <p:nvPr/>
          </p:nvSpPr>
          <p:spPr bwMode="auto">
            <a:xfrm>
              <a:off x="993" y="2533"/>
              <a:ext cx="247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altLang="zh-CN" sz="3200" b="1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rPr>
                <a:t>H</a:t>
              </a:r>
            </a:p>
          </p:txBody>
        </p:sp>
      </p:grp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827584" y="404664"/>
            <a:ext cx="250100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latin typeface="+mn-ea"/>
                <a:sym typeface="Marlett" pitchFamily="2" charset="2"/>
              </a:rPr>
              <a:t>圆环的投影</a:t>
            </a:r>
            <a:endParaRPr lang="zh-CN" altLang="en-US" sz="3600" b="1" dirty="0">
              <a:latin typeface="+mn-ea"/>
            </a:endParaRPr>
          </a:p>
        </p:txBody>
      </p:sp>
      <p:sp>
        <p:nvSpPr>
          <p:cNvPr id="12" name="Oval 11"/>
          <p:cNvSpPr>
            <a:spLocks noChangeArrowheads="1"/>
          </p:cNvSpPr>
          <p:nvPr/>
        </p:nvSpPr>
        <p:spPr bwMode="auto">
          <a:xfrm>
            <a:off x="395536" y="548680"/>
            <a:ext cx="265113" cy="265113"/>
          </a:xfrm>
          <a:prstGeom prst="ellipse">
            <a:avLst/>
          </a:prstGeom>
          <a:gradFill rotWithShape="0">
            <a:gsLst>
              <a:gs pos="0">
                <a:srgbClr val="CC0000"/>
              </a:gs>
              <a:gs pos="100000">
                <a:srgbClr val="CC0000">
                  <a:gamma/>
                  <a:shade val="0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13" name="Group 12"/>
          <p:cNvGrpSpPr>
            <a:grpSpLocks/>
          </p:cNvGrpSpPr>
          <p:nvPr/>
        </p:nvGrpSpPr>
        <p:grpSpPr bwMode="auto">
          <a:xfrm>
            <a:off x="839788" y="2370138"/>
            <a:ext cx="2103437" cy="1585912"/>
            <a:chOff x="517" y="993"/>
            <a:chExt cx="1571" cy="1185"/>
          </a:xfrm>
        </p:grpSpPr>
        <p:pic>
          <p:nvPicPr>
            <p:cNvPr id="14" name="Picture 13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17" y="993"/>
              <a:ext cx="1571" cy="109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1277" y="1167"/>
              <a:ext cx="0" cy="533"/>
            </a:xfrm>
            <a:prstGeom prst="line">
              <a:avLst/>
            </a:prstGeom>
            <a:noFill/>
            <a:ln w="9525">
              <a:solidFill>
                <a:srgbClr val="990033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266" y="2000"/>
              <a:ext cx="0" cy="178"/>
            </a:xfrm>
            <a:prstGeom prst="line">
              <a:avLst/>
            </a:prstGeom>
            <a:noFill/>
            <a:ln w="9525">
              <a:solidFill>
                <a:srgbClr val="990033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17" name="AutoShape 16"/>
          <p:cNvSpPr>
            <a:spLocks noChangeArrowheads="1"/>
          </p:cNvSpPr>
          <p:nvPr/>
        </p:nvSpPr>
        <p:spPr bwMode="auto">
          <a:xfrm>
            <a:off x="1774825" y="2049463"/>
            <a:ext cx="358775" cy="32385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9999">
                  <a:gamma/>
                  <a:shade val="46275"/>
                  <a:invGamma/>
                </a:srgbClr>
              </a:gs>
              <a:gs pos="100000">
                <a:srgbClr val="FF9999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eaVert"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8" name="AutoShape 17"/>
          <p:cNvSpPr>
            <a:spLocks noChangeArrowheads="1"/>
          </p:cNvSpPr>
          <p:nvPr/>
        </p:nvSpPr>
        <p:spPr bwMode="auto">
          <a:xfrm rot="7054636">
            <a:off x="3062287" y="3387726"/>
            <a:ext cx="358775" cy="32385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9999"/>
              </a:gs>
              <a:gs pos="100000">
                <a:srgbClr val="FF9999">
                  <a:gamma/>
                  <a:shade val="46275"/>
                  <a:invGamma/>
                </a:srgbClr>
              </a:gs>
            </a:gsLst>
            <a:lin ang="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eaVert"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19" name="AutoShape 18"/>
          <p:cNvSpPr>
            <a:spLocks noChangeArrowheads="1"/>
          </p:cNvSpPr>
          <p:nvPr/>
        </p:nvSpPr>
        <p:spPr bwMode="auto">
          <a:xfrm rot="15065530">
            <a:off x="496887" y="3522663"/>
            <a:ext cx="358775" cy="32385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9999">
                  <a:gamma/>
                  <a:shade val="46275"/>
                  <a:invGamma/>
                </a:srgbClr>
              </a:gs>
              <a:gs pos="100000">
                <a:srgbClr val="FF9999"/>
              </a:gs>
            </a:gsLst>
            <a:lin ang="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vert="eaVert"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3497263" y="4498975"/>
            <a:ext cx="2840037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4926013" y="3121025"/>
            <a:ext cx="0" cy="2806700"/>
          </a:xfrm>
          <a:prstGeom prst="line">
            <a:avLst/>
          </a:prstGeom>
          <a:noFill/>
          <a:ln w="9525">
            <a:solidFill>
              <a:schemeClr val="tx1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3725863" y="3298825"/>
            <a:ext cx="2381250" cy="2381250"/>
            <a:chOff x="2534" y="2078"/>
            <a:chExt cx="1500" cy="1500"/>
          </a:xfrm>
        </p:grpSpPr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2534" y="2078"/>
              <a:ext cx="1500" cy="150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2779" y="2322"/>
              <a:ext cx="1022" cy="1022"/>
            </a:xfrm>
            <a:prstGeom prst="ellipse">
              <a:avLst/>
            </a:prstGeom>
            <a:noFill/>
            <a:ln w="9525">
              <a:solidFill>
                <a:srgbClr val="990033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3021" y="2554"/>
              <a:ext cx="545" cy="545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26" name="Line 25"/>
          <p:cNvSpPr>
            <a:spLocks noChangeShapeType="1"/>
          </p:cNvSpPr>
          <p:nvPr/>
        </p:nvSpPr>
        <p:spPr bwMode="auto">
          <a:xfrm flipV="1">
            <a:off x="4921250" y="5921375"/>
            <a:ext cx="0" cy="422275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3065463" y="4495800"/>
            <a:ext cx="401637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 type="triangle" w="med" len="med"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3602038" y="1589088"/>
            <a:ext cx="2628900" cy="1216025"/>
            <a:chOff x="2269" y="1001"/>
            <a:chExt cx="1656" cy="766"/>
          </a:xfrm>
        </p:grpSpPr>
        <p:sp>
          <p:nvSpPr>
            <p:cNvPr id="29" name="Oval 28"/>
            <p:cNvSpPr>
              <a:spLocks noChangeArrowheads="1"/>
            </p:cNvSpPr>
            <p:nvPr/>
          </p:nvSpPr>
          <p:spPr bwMode="auto">
            <a:xfrm>
              <a:off x="3367" y="1133"/>
              <a:ext cx="477" cy="47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0" name="Oval 29"/>
            <p:cNvSpPr>
              <a:spLocks noChangeArrowheads="1"/>
            </p:cNvSpPr>
            <p:nvPr/>
          </p:nvSpPr>
          <p:spPr bwMode="auto">
            <a:xfrm>
              <a:off x="2363" y="1130"/>
              <a:ext cx="477" cy="47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 flipV="1">
              <a:off x="2591" y="1022"/>
              <a:ext cx="0" cy="6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 flipV="1">
              <a:off x="3614" y="1011"/>
              <a:ext cx="0" cy="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3" name="Rectangle 32"/>
            <p:cNvSpPr>
              <a:spLocks noChangeArrowheads="1"/>
            </p:cNvSpPr>
            <p:nvPr/>
          </p:nvSpPr>
          <p:spPr bwMode="auto">
            <a:xfrm>
              <a:off x="2603" y="1092"/>
              <a:ext cx="1002" cy="54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99CC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2577" y="1131"/>
              <a:ext cx="10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2591" y="1611"/>
              <a:ext cx="10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2269" y="1367"/>
              <a:ext cx="6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 flipH="1">
              <a:off x="3280" y="1367"/>
              <a:ext cx="6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3102" y="1001"/>
              <a:ext cx="0" cy="7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39" name="Arc 38"/>
            <p:cNvSpPr>
              <a:spLocks/>
            </p:cNvSpPr>
            <p:nvPr/>
          </p:nvSpPr>
          <p:spPr bwMode="auto">
            <a:xfrm flipV="1">
              <a:off x="2591" y="1125"/>
              <a:ext cx="245" cy="486"/>
            </a:xfrm>
            <a:custGeom>
              <a:avLst/>
              <a:gdLst>
                <a:gd name="G0" fmla="+- 131 0 0"/>
                <a:gd name="G1" fmla="+- 21600 0 0"/>
                <a:gd name="G2" fmla="+- 21600 0 0"/>
                <a:gd name="T0" fmla="*/ 131 w 21731"/>
                <a:gd name="T1" fmla="*/ 0 h 43200"/>
                <a:gd name="T2" fmla="*/ 0 w 21731"/>
                <a:gd name="T3" fmla="*/ 43200 h 43200"/>
                <a:gd name="T4" fmla="*/ 131 w 21731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31" h="43200" fill="none" extrusionOk="0">
                  <a:moveTo>
                    <a:pt x="130" y="0"/>
                  </a:moveTo>
                  <a:cubicBezTo>
                    <a:pt x="12060" y="0"/>
                    <a:pt x="21731" y="9670"/>
                    <a:pt x="21731" y="21600"/>
                  </a:cubicBezTo>
                  <a:cubicBezTo>
                    <a:pt x="21731" y="33529"/>
                    <a:pt x="12060" y="43200"/>
                    <a:pt x="131" y="43200"/>
                  </a:cubicBezTo>
                  <a:cubicBezTo>
                    <a:pt x="87" y="43200"/>
                    <a:pt x="43" y="43199"/>
                    <a:pt x="0" y="43199"/>
                  </a:cubicBezTo>
                </a:path>
                <a:path w="21731" h="43200" stroke="0" extrusionOk="0">
                  <a:moveTo>
                    <a:pt x="130" y="0"/>
                  </a:moveTo>
                  <a:cubicBezTo>
                    <a:pt x="12060" y="0"/>
                    <a:pt x="21731" y="9670"/>
                    <a:pt x="21731" y="21600"/>
                  </a:cubicBezTo>
                  <a:cubicBezTo>
                    <a:pt x="21731" y="33529"/>
                    <a:pt x="12060" y="43200"/>
                    <a:pt x="131" y="43200"/>
                  </a:cubicBezTo>
                  <a:cubicBezTo>
                    <a:pt x="87" y="43200"/>
                    <a:pt x="43" y="43199"/>
                    <a:pt x="0" y="43199"/>
                  </a:cubicBezTo>
                  <a:lnTo>
                    <a:pt x="131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40" name="Arc 39"/>
            <p:cNvSpPr>
              <a:spLocks/>
            </p:cNvSpPr>
            <p:nvPr/>
          </p:nvSpPr>
          <p:spPr bwMode="auto">
            <a:xfrm flipH="1" flipV="1">
              <a:off x="3368" y="1128"/>
              <a:ext cx="245" cy="486"/>
            </a:xfrm>
            <a:custGeom>
              <a:avLst/>
              <a:gdLst>
                <a:gd name="G0" fmla="+- 131 0 0"/>
                <a:gd name="G1" fmla="+- 21600 0 0"/>
                <a:gd name="G2" fmla="+- 21600 0 0"/>
                <a:gd name="T0" fmla="*/ 131 w 21731"/>
                <a:gd name="T1" fmla="*/ 0 h 43200"/>
                <a:gd name="T2" fmla="*/ 0 w 21731"/>
                <a:gd name="T3" fmla="*/ 43200 h 43200"/>
                <a:gd name="T4" fmla="*/ 131 w 21731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31" h="43200" fill="none" extrusionOk="0">
                  <a:moveTo>
                    <a:pt x="130" y="0"/>
                  </a:moveTo>
                  <a:cubicBezTo>
                    <a:pt x="12060" y="0"/>
                    <a:pt x="21731" y="9670"/>
                    <a:pt x="21731" y="21600"/>
                  </a:cubicBezTo>
                  <a:cubicBezTo>
                    <a:pt x="21731" y="33529"/>
                    <a:pt x="12060" y="43200"/>
                    <a:pt x="131" y="43200"/>
                  </a:cubicBezTo>
                  <a:cubicBezTo>
                    <a:pt x="87" y="43200"/>
                    <a:pt x="43" y="43199"/>
                    <a:pt x="0" y="43199"/>
                  </a:cubicBezTo>
                </a:path>
                <a:path w="21731" h="43200" stroke="0" extrusionOk="0">
                  <a:moveTo>
                    <a:pt x="130" y="0"/>
                  </a:moveTo>
                  <a:cubicBezTo>
                    <a:pt x="12060" y="0"/>
                    <a:pt x="21731" y="9670"/>
                    <a:pt x="21731" y="21600"/>
                  </a:cubicBezTo>
                  <a:cubicBezTo>
                    <a:pt x="21731" y="33529"/>
                    <a:pt x="12060" y="43200"/>
                    <a:pt x="131" y="43200"/>
                  </a:cubicBezTo>
                  <a:cubicBezTo>
                    <a:pt x="87" y="43200"/>
                    <a:pt x="43" y="43199"/>
                    <a:pt x="0" y="43199"/>
                  </a:cubicBezTo>
                  <a:lnTo>
                    <a:pt x="131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grpSp>
        <p:nvGrpSpPr>
          <p:cNvPr id="41" name="Group 40"/>
          <p:cNvGrpSpPr>
            <a:grpSpLocks/>
          </p:cNvGrpSpPr>
          <p:nvPr/>
        </p:nvGrpSpPr>
        <p:grpSpPr bwMode="auto">
          <a:xfrm>
            <a:off x="6335713" y="1589088"/>
            <a:ext cx="2628900" cy="1216025"/>
            <a:chOff x="3991" y="1001"/>
            <a:chExt cx="1656" cy="766"/>
          </a:xfrm>
        </p:grpSpPr>
        <p:sp>
          <p:nvSpPr>
            <p:cNvPr id="42" name="Oval 41"/>
            <p:cNvSpPr>
              <a:spLocks noChangeArrowheads="1"/>
            </p:cNvSpPr>
            <p:nvPr/>
          </p:nvSpPr>
          <p:spPr bwMode="auto">
            <a:xfrm>
              <a:off x="5089" y="1133"/>
              <a:ext cx="477" cy="47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43" name="Oval 42"/>
            <p:cNvSpPr>
              <a:spLocks noChangeArrowheads="1"/>
            </p:cNvSpPr>
            <p:nvPr/>
          </p:nvSpPr>
          <p:spPr bwMode="auto">
            <a:xfrm>
              <a:off x="4085" y="1130"/>
              <a:ext cx="477" cy="477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 flipV="1">
              <a:off x="4313" y="1022"/>
              <a:ext cx="0" cy="66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 flipV="1">
              <a:off x="5336" y="1011"/>
              <a:ext cx="0" cy="70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46" name="Rectangle 45"/>
            <p:cNvSpPr>
              <a:spLocks noChangeArrowheads="1"/>
            </p:cNvSpPr>
            <p:nvPr/>
          </p:nvSpPr>
          <p:spPr bwMode="auto">
            <a:xfrm>
              <a:off x="4325" y="1092"/>
              <a:ext cx="1002" cy="540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99CCFF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4299" y="1131"/>
              <a:ext cx="10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4313" y="1611"/>
              <a:ext cx="10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3991" y="1367"/>
              <a:ext cx="6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 flipH="1">
              <a:off x="5002" y="1367"/>
              <a:ext cx="64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 flipV="1">
              <a:off x="4824" y="1001"/>
              <a:ext cx="0" cy="76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52" name="Arc 51"/>
            <p:cNvSpPr>
              <a:spLocks/>
            </p:cNvSpPr>
            <p:nvPr/>
          </p:nvSpPr>
          <p:spPr bwMode="auto">
            <a:xfrm flipV="1">
              <a:off x="4316" y="1122"/>
              <a:ext cx="245" cy="486"/>
            </a:xfrm>
            <a:custGeom>
              <a:avLst/>
              <a:gdLst>
                <a:gd name="G0" fmla="+- 131 0 0"/>
                <a:gd name="G1" fmla="+- 21600 0 0"/>
                <a:gd name="G2" fmla="+- 21600 0 0"/>
                <a:gd name="T0" fmla="*/ 131 w 21731"/>
                <a:gd name="T1" fmla="*/ 0 h 43200"/>
                <a:gd name="T2" fmla="*/ 0 w 21731"/>
                <a:gd name="T3" fmla="*/ 43200 h 43200"/>
                <a:gd name="T4" fmla="*/ 131 w 21731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31" h="43200" fill="none" extrusionOk="0">
                  <a:moveTo>
                    <a:pt x="130" y="0"/>
                  </a:moveTo>
                  <a:cubicBezTo>
                    <a:pt x="12060" y="0"/>
                    <a:pt x="21731" y="9670"/>
                    <a:pt x="21731" y="21600"/>
                  </a:cubicBezTo>
                  <a:cubicBezTo>
                    <a:pt x="21731" y="33529"/>
                    <a:pt x="12060" y="43200"/>
                    <a:pt x="131" y="43200"/>
                  </a:cubicBezTo>
                  <a:cubicBezTo>
                    <a:pt x="87" y="43200"/>
                    <a:pt x="43" y="43199"/>
                    <a:pt x="0" y="43199"/>
                  </a:cubicBezTo>
                </a:path>
                <a:path w="21731" h="43200" stroke="0" extrusionOk="0">
                  <a:moveTo>
                    <a:pt x="130" y="0"/>
                  </a:moveTo>
                  <a:cubicBezTo>
                    <a:pt x="12060" y="0"/>
                    <a:pt x="21731" y="9670"/>
                    <a:pt x="21731" y="21600"/>
                  </a:cubicBezTo>
                  <a:cubicBezTo>
                    <a:pt x="21731" y="33529"/>
                    <a:pt x="12060" y="43200"/>
                    <a:pt x="131" y="43200"/>
                  </a:cubicBezTo>
                  <a:cubicBezTo>
                    <a:pt x="87" y="43200"/>
                    <a:pt x="43" y="43199"/>
                    <a:pt x="0" y="43199"/>
                  </a:cubicBezTo>
                  <a:lnTo>
                    <a:pt x="131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53" name="Arc 52"/>
            <p:cNvSpPr>
              <a:spLocks/>
            </p:cNvSpPr>
            <p:nvPr/>
          </p:nvSpPr>
          <p:spPr bwMode="auto">
            <a:xfrm flipH="1" flipV="1">
              <a:off x="5090" y="1128"/>
              <a:ext cx="245" cy="486"/>
            </a:xfrm>
            <a:custGeom>
              <a:avLst/>
              <a:gdLst>
                <a:gd name="G0" fmla="+- 131 0 0"/>
                <a:gd name="G1" fmla="+- 21600 0 0"/>
                <a:gd name="G2" fmla="+- 21600 0 0"/>
                <a:gd name="T0" fmla="*/ 131 w 21731"/>
                <a:gd name="T1" fmla="*/ 0 h 43200"/>
                <a:gd name="T2" fmla="*/ 0 w 21731"/>
                <a:gd name="T3" fmla="*/ 43200 h 43200"/>
                <a:gd name="T4" fmla="*/ 131 w 21731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731" h="43200" fill="none" extrusionOk="0">
                  <a:moveTo>
                    <a:pt x="130" y="0"/>
                  </a:moveTo>
                  <a:cubicBezTo>
                    <a:pt x="12060" y="0"/>
                    <a:pt x="21731" y="9670"/>
                    <a:pt x="21731" y="21600"/>
                  </a:cubicBezTo>
                  <a:cubicBezTo>
                    <a:pt x="21731" y="33529"/>
                    <a:pt x="12060" y="43200"/>
                    <a:pt x="131" y="43200"/>
                  </a:cubicBezTo>
                  <a:cubicBezTo>
                    <a:pt x="87" y="43200"/>
                    <a:pt x="43" y="43199"/>
                    <a:pt x="0" y="43199"/>
                  </a:cubicBezTo>
                </a:path>
                <a:path w="21731" h="43200" stroke="0" extrusionOk="0">
                  <a:moveTo>
                    <a:pt x="130" y="0"/>
                  </a:moveTo>
                  <a:cubicBezTo>
                    <a:pt x="12060" y="0"/>
                    <a:pt x="21731" y="9670"/>
                    <a:pt x="21731" y="21600"/>
                  </a:cubicBezTo>
                  <a:cubicBezTo>
                    <a:pt x="21731" y="33529"/>
                    <a:pt x="12060" y="43200"/>
                    <a:pt x="131" y="43200"/>
                  </a:cubicBezTo>
                  <a:cubicBezTo>
                    <a:pt x="87" y="43200"/>
                    <a:pt x="43" y="43199"/>
                    <a:pt x="0" y="43199"/>
                  </a:cubicBezTo>
                  <a:lnTo>
                    <a:pt x="131" y="21600"/>
                  </a:lnTo>
                  <a:close/>
                </a:path>
              </a:pathLst>
            </a:cu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  <p:sp>
        <p:nvSpPr>
          <p:cNvPr id="54" name="AutoShape 53" descr="紫色网格"/>
          <p:cNvSpPr>
            <a:spLocks noChangeArrowheads="1"/>
          </p:cNvSpPr>
          <p:nvPr/>
        </p:nvSpPr>
        <p:spPr bwMode="auto">
          <a:xfrm>
            <a:off x="6773863" y="4056063"/>
            <a:ext cx="1254125" cy="530225"/>
          </a:xfrm>
          <a:prstGeom prst="wedgeRoundRectCallout">
            <a:avLst>
              <a:gd name="adj1" fmla="val -115824"/>
              <a:gd name="adj2" fmla="val -69463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zh-CN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5" name="Text Box 54"/>
          <p:cNvSpPr txBox="1">
            <a:spLocks noChangeArrowheads="1"/>
          </p:cNvSpPr>
          <p:nvPr/>
        </p:nvSpPr>
        <p:spPr bwMode="auto">
          <a:xfrm>
            <a:off x="6770688" y="4049713"/>
            <a:ext cx="1260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赤道圆</a:t>
            </a:r>
          </a:p>
        </p:txBody>
      </p:sp>
      <p:sp>
        <p:nvSpPr>
          <p:cNvPr id="56" name="AutoShape 55" descr="紫色网格"/>
          <p:cNvSpPr>
            <a:spLocks noChangeArrowheads="1"/>
          </p:cNvSpPr>
          <p:nvPr/>
        </p:nvSpPr>
        <p:spPr bwMode="auto">
          <a:xfrm>
            <a:off x="6032500" y="5327650"/>
            <a:ext cx="935038" cy="458788"/>
          </a:xfrm>
          <a:prstGeom prst="wedgeRoundRectCallout">
            <a:avLst>
              <a:gd name="adj1" fmla="val -124194"/>
              <a:gd name="adj2" fmla="val -195329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zh-CN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57" name="Text Box 56"/>
          <p:cNvSpPr txBox="1">
            <a:spLocks noChangeArrowheads="1"/>
          </p:cNvSpPr>
          <p:nvPr/>
        </p:nvSpPr>
        <p:spPr bwMode="auto">
          <a:xfrm>
            <a:off x="6064250" y="5284788"/>
            <a:ext cx="9017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喉圆</a:t>
            </a:r>
          </a:p>
        </p:txBody>
      </p:sp>
      <p:sp>
        <p:nvSpPr>
          <p:cNvPr id="58" name="AutoShape 57" descr="紫色网格"/>
          <p:cNvSpPr>
            <a:spLocks noChangeArrowheads="1"/>
          </p:cNvSpPr>
          <p:nvPr/>
        </p:nvSpPr>
        <p:spPr bwMode="auto">
          <a:xfrm>
            <a:off x="1115616" y="5445224"/>
            <a:ext cx="2789808" cy="744661"/>
          </a:xfrm>
          <a:prstGeom prst="wedgeRoundRectCallout">
            <a:avLst>
              <a:gd name="adj1" fmla="val 70912"/>
              <a:gd name="adj2" fmla="val -115468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zh-CN" altLang="en-US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母线圆圆心轨迹</a:t>
            </a:r>
          </a:p>
        </p:txBody>
      </p:sp>
      <p:sp>
        <p:nvSpPr>
          <p:cNvPr id="60" name="AutoShape 59" descr="紫色网格"/>
          <p:cNvSpPr>
            <a:spLocks noChangeArrowheads="1"/>
          </p:cNvSpPr>
          <p:nvPr/>
        </p:nvSpPr>
        <p:spPr bwMode="auto">
          <a:xfrm>
            <a:off x="3951288" y="989013"/>
            <a:ext cx="1217612" cy="476250"/>
          </a:xfrm>
          <a:prstGeom prst="wedgeRoundRectCallout">
            <a:avLst>
              <a:gd name="adj1" fmla="val 66819"/>
              <a:gd name="adj2" fmla="val 157333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zh-CN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61" name="Text Box 60"/>
          <p:cNvSpPr txBox="1">
            <a:spLocks noChangeArrowheads="1"/>
          </p:cNvSpPr>
          <p:nvPr/>
        </p:nvSpPr>
        <p:spPr bwMode="auto">
          <a:xfrm>
            <a:off x="3930650" y="944563"/>
            <a:ext cx="1260475" cy="51911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内环面</a:t>
            </a:r>
          </a:p>
        </p:txBody>
      </p:sp>
      <p:sp>
        <p:nvSpPr>
          <p:cNvPr id="62" name="AutoShape 61" descr="紫色网格"/>
          <p:cNvSpPr>
            <a:spLocks noChangeArrowheads="1"/>
          </p:cNvSpPr>
          <p:nvPr/>
        </p:nvSpPr>
        <p:spPr bwMode="auto">
          <a:xfrm>
            <a:off x="6297613" y="987425"/>
            <a:ext cx="1236662" cy="457200"/>
          </a:xfrm>
          <a:prstGeom prst="wedgeRoundRectCallout">
            <a:avLst>
              <a:gd name="adj1" fmla="val -78241"/>
              <a:gd name="adj2" fmla="val 137500"/>
              <a:gd name="adj3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zh-CN" sz="32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sp>
        <p:nvSpPr>
          <p:cNvPr id="63" name="Text Box 62"/>
          <p:cNvSpPr txBox="1">
            <a:spLocks noChangeArrowheads="1"/>
          </p:cNvSpPr>
          <p:nvPr/>
        </p:nvSpPr>
        <p:spPr bwMode="auto">
          <a:xfrm>
            <a:off x="6292850" y="946150"/>
            <a:ext cx="12604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rPr>
              <a:t>外环面</a:t>
            </a:r>
          </a:p>
        </p:txBody>
      </p:sp>
      <p:sp>
        <p:nvSpPr>
          <p:cNvPr id="64" name="Oval 63"/>
          <p:cNvSpPr>
            <a:spLocks noChangeArrowheads="1"/>
          </p:cNvSpPr>
          <p:nvPr/>
        </p:nvSpPr>
        <p:spPr bwMode="auto">
          <a:xfrm>
            <a:off x="4108450" y="3684588"/>
            <a:ext cx="1622425" cy="1622425"/>
          </a:xfrm>
          <a:prstGeom prst="ellipse">
            <a:avLst/>
          </a:prstGeom>
          <a:noFill/>
          <a:ln w="28575">
            <a:solidFill>
              <a:srgbClr val="CC0000"/>
            </a:solidFill>
            <a:prstDash val="dash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</a:endParaRPr>
          </a:p>
        </p:txBody>
      </p:sp>
      <p:grpSp>
        <p:nvGrpSpPr>
          <p:cNvPr id="65" name="Group 64"/>
          <p:cNvGrpSpPr>
            <a:grpSpLocks/>
          </p:cNvGrpSpPr>
          <p:nvPr/>
        </p:nvGrpSpPr>
        <p:grpSpPr bwMode="auto">
          <a:xfrm>
            <a:off x="4568825" y="1798638"/>
            <a:ext cx="1287463" cy="1428750"/>
            <a:chOff x="2878" y="1133"/>
            <a:chExt cx="811" cy="900"/>
          </a:xfrm>
        </p:grpSpPr>
        <p:sp>
          <p:nvSpPr>
            <p:cNvPr id="66" name="Line 65"/>
            <p:cNvSpPr>
              <a:spLocks noChangeShapeType="1"/>
            </p:cNvSpPr>
            <p:nvPr/>
          </p:nvSpPr>
          <p:spPr bwMode="auto">
            <a:xfrm>
              <a:off x="2967" y="1133"/>
              <a:ext cx="722" cy="900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>
              <a:off x="2878" y="1611"/>
              <a:ext cx="800" cy="422"/>
            </a:xfrm>
            <a:prstGeom prst="line">
              <a:avLst/>
            </a:prstGeom>
            <a:noFill/>
            <a:ln w="38100">
              <a:solidFill>
                <a:srgbClr val="9900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500"/>
                            </p:stCondLst>
                            <p:childTnLst>
                              <p:par>
                                <p:cTn id="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utoUpdateAnimBg="0"/>
      <p:bldP spid="12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6" grpId="0" animBg="1"/>
      <p:bldP spid="27" grpId="0" animBg="1"/>
      <p:bldP spid="54" grpId="0" animBg="1" autoUpdateAnimBg="0"/>
      <p:bldP spid="55" grpId="0" build="p" autoUpdateAnimBg="0" advAuto="0"/>
      <p:bldP spid="56" grpId="0" animBg="1" autoUpdateAnimBg="0"/>
      <p:bldP spid="57" grpId="0" build="p" autoUpdateAnimBg="0" advAuto="0"/>
      <p:bldP spid="58" grpId="0" animBg="1" autoUpdateAnimBg="0"/>
      <p:bldP spid="60" grpId="0" animBg="1" autoUpdateAnimBg="0"/>
      <p:bldP spid="61" grpId="0" build="p" autoUpdateAnimBg="0" advAuto="0"/>
      <p:bldP spid="62" grpId="0" animBg="1" autoUpdateAnimBg="0"/>
      <p:bldP spid="63" grpId="0" build="p" autoUpdateAnimBg="0" advAuto="0"/>
      <p:bldP spid="6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979712" y="476672"/>
            <a:ext cx="4406900" cy="44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kumimoji="1" lang="en-US" altLang="zh-CN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kumimoji="1" lang="zh-CN" altLang="en-US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平行投影法</a:t>
            </a:r>
            <a:r>
              <a:rPr kumimoji="1" lang="en-US" altLang="zh-CN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----</a:t>
            </a:r>
            <a:r>
              <a:rPr kumimoji="1" lang="zh-CN" altLang="en-US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正投影</a:t>
            </a:r>
          </a:p>
        </p:txBody>
      </p:sp>
      <p:sp>
        <p:nvSpPr>
          <p:cNvPr id="3" name="Freeform 39"/>
          <p:cNvSpPr>
            <a:spLocks/>
          </p:cNvSpPr>
          <p:nvPr/>
        </p:nvSpPr>
        <p:spPr bwMode="auto">
          <a:xfrm>
            <a:off x="641648" y="4073302"/>
            <a:ext cx="7467600" cy="24463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248" y="7343"/>
              </a:cxn>
              <a:cxn ang="0">
                <a:pos x="22415" y="7343"/>
              </a:cxn>
              <a:cxn ang="0">
                <a:pos x="15215" y="47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22415" h="7343">
                <a:moveTo>
                  <a:pt x="0" y="0"/>
                </a:moveTo>
                <a:lnTo>
                  <a:pt x="7248" y="7343"/>
                </a:lnTo>
                <a:lnTo>
                  <a:pt x="22415" y="7343"/>
                </a:lnTo>
                <a:lnTo>
                  <a:pt x="15215" y="47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solidFill>
            <a:schemeClr val="accent1"/>
          </a:solidFill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grpSp>
        <p:nvGrpSpPr>
          <p:cNvPr id="4" name="Group 40"/>
          <p:cNvGrpSpPr>
            <a:grpSpLocks/>
          </p:cNvGrpSpPr>
          <p:nvPr/>
        </p:nvGrpSpPr>
        <p:grpSpPr bwMode="auto">
          <a:xfrm>
            <a:off x="2768898" y="4601940"/>
            <a:ext cx="2733675" cy="1011237"/>
            <a:chOff x="1772" y="2541"/>
            <a:chExt cx="1722" cy="637"/>
          </a:xfrm>
        </p:grpSpPr>
        <p:sp>
          <p:nvSpPr>
            <p:cNvPr id="5" name="Freeform 41"/>
            <p:cNvSpPr>
              <a:spLocks/>
            </p:cNvSpPr>
            <p:nvPr/>
          </p:nvSpPr>
          <p:spPr bwMode="auto">
            <a:xfrm>
              <a:off x="1772" y="2541"/>
              <a:ext cx="634" cy="6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4" y="3024"/>
                </a:cxn>
                <a:cxn ang="0">
                  <a:pos x="3025" y="3024"/>
                </a:cxn>
              </a:cxnLst>
              <a:rect l="0" t="0" r="r" b="b"/>
              <a:pathLst>
                <a:path w="3025" h="3024">
                  <a:moveTo>
                    <a:pt x="0" y="0"/>
                  </a:moveTo>
                  <a:lnTo>
                    <a:pt x="3024" y="3024"/>
                  </a:lnTo>
                  <a:lnTo>
                    <a:pt x="3025" y="3024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Freeform 42"/>
            <p:cNvSpPr>
              <a:spLocks/>
            </p:cNvSpPr>
            <p:nvPr/>
          </p:nvSpPr>
          <p:spPr bwMode="auto">
            <a:xfrm>
              <a:off x="2406" y="3176"/>
              <a:ext cx="1088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83" y="0"/>
                </a:cxn>
                <a:cxn ang="0">
                  <a:pos x="5184" y="0"/>
                </a:cxn>
              </a:cxnLst>
              <a:rect l="0" t="0" r="r" b="b"/>
              <a:pathLst>
                <a:path w="5184">
                  <a:moveTo>
                    <a:pt x="0" y="0"/>
                  </a:moveTo>
                  <a:lnTo>
                    <a:pt x="5183" y="0"/>
                  </a:lnTo>
                  <a:lnTo>
                    <a:pt x="5184" y="0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43"/>
            <p:cNvSpPr>
              <a:spLocks/>
            </p:cNvSpPr>
            <p:nvPr/>
          </p:nvSpPr>
          <p:spPr bwMode="auto">
            <a:xfrm>
              <a:off x="1772" y="2541"/>
              <a:ext cx="1722" cy="635"/>
            </a:xfrm>
            <a:custGeom>
              <a:avLst/>
              <a:gdLst/>
              <a:ahLst/>
              <a:cxnLst>
                <a:cxn ang="0">
                  <a:pos x="8207" y="3024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8207" h="3024">
                  <a:moveTo>
                    <a:pt x="8207" y="302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44"/>
            <p:cNvSpPr>
              <a:spLocks/>
            </p:cNvSpPr>
            <p:nvPr/>
          </p:nvSpPr>
          <p:spPr bwMode="auto">
            <a:xfrm>
              <a:off x="2124" y="2743"/>
              <a:ext cx="323" cy="32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36" y="1536"/>
                </a:cxn>
                <a:cxn ang="0">
                  <a:pos x="1537" y="1536"/>
                </a:cxn>
              </a:cxnLst>
              <a:rect l="0" t="0" r="r" b="b"/>
              <a:pathLst>
                <a:path w="1537" h="1536">
                  <a:moveTo>
                    <a:pt x="0" y="0"/>
                  </a:moveTo>
                  <a:lnTo>
                    <a:pt x="1536" y="1536"/>
                  </a:lnTo>
                  <a:lnTo>
                    <a:pt x="1537" y="1536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45"/>
            <p:cNvSpPr>
              <a:spLocks/>
            </p:cNvSpPr>
            <p:nvPr/>
          </p:nvSpPr>
          <p:spPr bwMode="auto">
            <a:xfrm>
              <a:off x="2124" y="2743"/>
              <a:ext cx="875" cy="322"/>
            </a:xfrm>
            <a:custGeom>
              <a:avLst/>
              <a:gdLst/>
              <a:ahLst/>
              <a:cxnLst>
                <a:cxn ang="0">
                  <a:pos x="4169" y="1536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4169" h="1536">
                  <a:moveTo>
                    <a:pt x="4169" y="153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46"/>
            <p:cNvSpPr>
              <a:spLocks/>
            </p:cNvSpPr>
            <p:nvPr/>
          </p:nvSpPr>
          <p:spPr bwMode="auto">
            <a:xfrm>
              <a:off x="2447" y="3065"/>
              <a:ext cx="552" cy="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33" y="0"/>
                </a:cxn>
                <a:cxn ang="0">
                  <a:pos x="2634" y="0"/>
                </a:cxn>
              </a:cxnLst>
              <a:rect l="0" t="0" r="r" b="b"/>
              <a:pathLst>
                <a:path w="2634">
                  <a:moveTo>
                    <a:pt x="0" y="0"/>
                  </a:moveTo>
                  <a:lnTo>
                    <a:pt x="2633" y="0"/>
                  </a:lnTo>
                  <a:lnTo>
                    <a:pt x="2634" y="0"/>
                  </a:lnTo>
                </a:path>
              </a:pathLst>
            </a:custGeom>
            <a:noFill/>
            <a:ln w="38100" cmpd="sng">
              <a:solidFill>
                <a:srgbClr val="FFFF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1" name="Group 47"/>
          <p:cNvGrpSpPr>
            <a:grpSpLocks/>
          </p:cNvGrpSpPr>
          <p:nvPr/>
        </p:nvGrpSpPr>
        <p:grpSpPr bwMode="auto">
          <a:xfrm>
            <a:off x="1403648" y="1196752"/>
            <a:ext cx="4102100" cy="4413250"/>
            <a:chOff x="912" y="396"/>
            <a:chExt cx="2584" cy="2780"/>
          </a:xfrm>
        </p:grpSpPr>
        <p:sp>
          <p:nvSpPr>
            <p:cNvPr id="12" name="Freeform 48"/>
            <p:cNvSpPr>
              <a:spLocks/>
            </p:cNvSpPr>
            <p:nvPr/>
          </p:nvSpPr>
          <p:spPr bwMode="auto">
            <a:xfrm>
              <a:off x="1772" y="396"/>
              <a:ext cx="1" cy="2145"/>
            </a:xfrm>
            <a:custGeom>
              <a:avLst/>
              <a:gdLst/>
              <a:ahLst/>
              <a:cxnLst>
                <a:cxn ang="0">
                  <a:pos x="0" y="10223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0223">
                  <a:moveTo>
                    <a:pt x="0" y="1022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49"/>
            <p:cNvSpPr>
              <a:spLocks/>
            </p:cNvSpPr>
            <p:nvPr/>
          </p:nvSpPr>
          <p:spPr bwMode="auto">
            <a:xfrm>
              <a:off x="2124" y="597"/>
              <a:ext cx="2" cy="2146"/>
            </a:xfrm>
            <a:custGeom>
              <a:avLst/>
              <a:gdLst/>
              <a:ahLst/>
              <a:cxnLst>
                <a:cxn ang="0">
                  <a:pos x="0" y="10223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0223">
                  <a:moveTo>
                    <a:pt x="0" y="1022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50"/>
            <p:cNvSpPr>
              <a:spLocks/>
            </p:cNvSpPr>
            <p:nvPr/>
          </p:nvSpPr>
          <p:spPr bwMode="auto">
            <a:xfrm>
              <a:off x="2406" y="1031"/>
              <a:ext cx="2" cy="2145"/>
            </a:xfrm>
            <a:custGeom>
              <a:avLst/>
              <a:gdLst/>
              <a:ahLst/>
              <a:cxnLst>
                <a:cxn ang="0">
                  <a:pos x="0" y="10223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0223">
                  <a:moveTo>
                    <a:pt x="0" y="1022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51"/>
            <p:cNvSpPr>
              <a:spLocks/>
            </p:cNvSpPr>
            <p:nvPr/>
          </p:nvSpPr>
          <p:spPr bwMode="auto">
            <a:xfrm>
              <a:off x="2447" y="920"/>
              <a:ext cx="1" cy="2145"/>
            </a:xfrm>
            <a:custGeom>
              <a:avLst/>
              <a:gdLst/>
              <a:ahLst/>
              <a:cxnLst>
                <a:cxn ang="0">
                  <a:pos x="0" y="10223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0223">
                  <a:moveTo>
                    <a:pt x="0" y="1022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52"/>
            <p:cNvSpPr>
              <a:spLocks/>
            </p:cNvSpPr>
            <p:nvPr/>
          </p:nvSpPr>
          <p:spPr bwMode="auto">
            <a:xfrm>
              <a:off x="2999" y="920"/>
              <a:ext cx="2" cy="2145"/>
            </a:xfrm>
            <a:custGeom>
              <a:avLst/>
              <a:gdLst/>
              <a:ahLst/>
              <a:cxnLst>
                <a:cxn ang="0">
                  <a:pos x="0" y="10223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0223">
                  <a:moveTo>
                    <a:pt x="0" y="1022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53"/>
            <p:cNvSpPr>
              <a:spLocks/>
            </p:cNvSpPr>
            <p:nvPr/>
          </p:nvSpPr>
          <p:spPr bwMode="auto">
            <a:xfrm>
              <a:off x="3494" y="1031"/>
              <a:ext cx="2" cy="2145"/>
            </a:xfrm>
            <a:custGeom>
              <a:avLst/>
              <a:gdLst/>
              <a:ahLst/>
              <a:cxnLst>
                <a:cxn ang="0">
                  <a:pos x="0" y="10223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1" h="10223">
                  <a:moveTo>
                    <a:pt x="0" y="10223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12700" cmpd="sng">
              <a:solidFill>
                <a:schemeClr val="tx1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18" name="Group 54"/>
            <p:cNvGrpSpPr>
              <a:grpSpLocks/>
            </p:cNvGrpSpPr>
            <p:nvPr/>
          </p:nvGrpSpPr>
          <p:grpSpPr bwMode="auto">
            <a:xfrm>
              <a:off x="912" y="597"/>
              <a:ext cx="657" cy="2164"/>
              <a:chOff x="912" y="597"/>
              <a:chExt cx="657" cy="2164"/>
            </a:xfrm>
          </p:grpSpPr>
          <p:sp>
            <p:nvSpPr>
              <p:cNvPr id="19" name="Rectangle 55"/>
              <p:cNvSpPr>
                <a:spLocks noChangeArrowheads="1"/>
              </p:cNvSpPr>
              <p:nvPr/>
            </p:nvSpPr>
            <p:spPr bwMode="auto">
              <a:xfrm>
                <a:off x="912" y="2256"/>
                <a:ext cx="386" cy="2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r>
                  <a:rPr kumimoji="1" lang="en-US" altLang="zh-CN" sz="2400" b="1" i="1">
                    <a:latin typeface="ISOCP" pitchFamily="2" charset="0"/>
                  </a:rPr>
                  <a:t>90°</a:t>
                </a:r>
              </a:p>
            </p:txBody>
          </p:sp>
          <p:sp>
            <p:nvSpPr>
              <p:cNvPr id="20" name="Freeform 56"/>
              <p:cNvSpPr>
                <a:spLocks/>
              </p:cNvSpPr>
              <p:nvPr/>
            </p:nvSpPr>
            <p:spPr bwMode="auto">
              <a:xfrm>
                <a:off x="1409" y="597"/>
                <a:ext cx="2" cy="2005"/>
              </a:xfrm>
              <a:custGeom>
                <a:avLst/>
                <a:gdLst/>
                <a:ahLst/>
                <a:cxnLst>
                  <a:cxn ang="0">
                    <a:pos x="0" y="9551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1" h="9551">
                    <a:moveTo>
                      <a:pt x="0" y="9551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28575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1" name="Freeform 57"/>
              <p:cNvSpPr>
                <a:spLocks/>
              </p:cNvSpPr>
              <p:nvPr/>
            </p:nvSpPr>
            <p:spPr bwMode="auto">
              <a:xfrm>
                <a:off x="956" y="2602"/>
                <a:ext cx="453" cy="1"/>
              </a:xfrm>
              <a:custGeom>
                <a:avLst/>
                <a:gdLst/>
                <a:ahLst/>
                <a:cxnLst>
                  <a:cxn ang="0">
                    <a:pos x="2160" y="0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2160">
                    <a:moveTo>
                      <a:pt x="2160" y="0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28575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2" name="Freeform 58"/>
              <p:cNvSpPr>
                <a:spLocks/>
              </p:cNvSpPr>
              <p:nvPr/>
            </p:nvSpPr>
            <p:spPr bwMode="auto">
              <a:xfrm>
                <a:off x="1493" y="2337"/>
                <a:ext cx="76" cy="36"/>
              </a:xfrm>
              <a:custGeom>
                <a:avLst/>
                <a:gdLst/>
                <a:ahLst/>
                <a:cxnLst>
                  <a:cxn ang="0">
                    <a:pos x="361" y="178"/>
                  </a:cxn>
                  <a:cxn ang="0">
                    <a:pos x="0" y="0"/>
                  </a:cxn>
                  <a:cxn ang="0">
                    <a:pos x="1" y="0"/>
                  </a:cxn>
                </a:cxnLst>
                <a:rect l="0" t="0" r="r" b="b"/>
                <a:pathLst>
                  <a:path w="361" h="178">
                    <a:moveTo>
                      <a:pt x="361" y="178"/>
                    </a:moveTo>
                    <a:lnTo>
                      <a:pt x="0" y="0"/>
                    </a:lnTo>
                    <a:lnTo>
                      <a:pt x="1" y="0"/>
                    </a:lnTo>
                  </a:path>
                </a:pathLst>
              </a:custGeom>
              <a:noFill/>
              <a:ln w="127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3" name="Freeform 59"/>
              <p:cNvSpPr>
                <a:spLocks/>
              </p:cNvSpPr>
              <p:nvPr/>
            </p:nvSpPr>
            <p:spPr bwMode="auto">
              <a:xfrm>
                <a:off x="1144" y="2686"/>
                <a:ext cx="38" cy="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79" y="362"/>
                  </a:cxn>
                  <a:cxn ang="0">
                    <a:pos x="180" y="362"/>
                  </a:cxn>
                </a:cxnLst>
                <a:rect l="0" t="0" r="r" b="b"/>
                <a:pathLst>
                  <a:path w="180" h="362">
                    <a:moveTo>
                      <a:pt x="0" y="0"/>
                    </a:moveTo>
                    <a:lnTo>
                      <a:pt x="179" y="362"/>
                    </a:lnTo>
                    <a:lnTo>
                      <a:pt x="180" y="362"/>
                    </a:lnTo>
                  </a:path>
                </a:pathLst>
              </a:custGeom>
              <a:noFill/>
              <a:ln w="127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4" name="Freeform 60"/>
              <p:cNvSpPr>
                <a:spLocks/>
              </p:cNvSpPr>
              <p:nvPr/>
            </p:nvSpPr>
            <p:spPr bwMode="auto">
              <a:xfrm>
                <a:off x="1132" y="2323"/>
                <a:ext cx="277" cy="279"/>
              </a:xfrm>
              <a:custGeom>
                <a:avLst/>
                <a:gdLst/>
                <a:ahLst/>
                <a:cxnLst>
                  <a:cxn ang="0">
                    <a:pos x="1323" y="0"/>
                  </a:cxn>
                  <a:cxn ang="0">
                    <a:pos x="816" y="100"/>
                  </a:cxn>
                  <a:cxn ang="0">
                    <a:pos x="387" y="388"/>
                  </a:cxn>
                  <a:cxn ang="0">
                    <a:pos x="100" y="818"/>
                  </a:cxn>
                  <a:cxn ang="0">
                    <a:pos x="0" y="1324"/>
                  </a:cxn>
                  <a:cxn ang="0">
                    <a:pos x="1" y="1324"/>
                  </a:cxn>
                </a:cxnLst>
                <a:rect l="0" t="0" r="r" b="b"/>
                <a:pathLst>
                  <a:path w="1323" h="1324">
                    <a:moveTo>
                      <a:pt x="1323" y="0"/>
                    </a:moveTo>
                    <a:lnTo>
                      <a:pt x="816" y="100"/>
                    </a:lnTo>
                    <a:lnTo>
                      <a:pt x="387" y="388"/>
                    </a:lnTo>
                    <a:lnTo>
                      <a:pt x="100" y="818"/>
                    </a:lnTo>
                    <a:lnTo>
                      <a:pt x="0" y="1324"/>
                    </a:lnTo>
                    <a:lnTo>
                      <a:pt x="1" y="1324"/>
                    </a:lnTo>
                  </a:path>
                </a:pathLst>
              </a:custGeom>
              <a:noFill/>
              <a:ln w="19050" cmpd="sng">
                <a:solidFill>
                  <a:srgbClr val="FF33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5" name="Freeform 61"/>
              <p:cNvSpPr>
                <a:spLocks/>
              </p:cNvSpPr>
              <p:nvPr/>
            </p:nvSpPr>
            <p:spPr bwMode="auto">
              <a:xfrm>
                <a:off x="1409" y="2323"/>
                <a:ext cx="86" cy="27"/>
              </a:xfrm>
              <a:custGeom>
                <a:avLst/>
                <a:gdLst/>
                <a:ahLst/>
                <a:cxnLst>
                  <a:cxn ang="0">
                    <a:pos x="387" y="132"/>
                  </a:cxn>
                  <a:cxn ang="0">
                    <a:pos x="408" y="0"/>
                  </a:cxn>
                  <a:cxn ang="0">
                    <a:pos x="0" y="5"/>
                  </a:cxn>
                  <a:cxn ang="0">
                    <a:pos x="387" y="132"/>
                  </a:cxn>
                </a:cxnLst>
                <a:rect l="0" t="0" r="r" b="b"/>
                <a:pathLst>
                  <a:path w="408" h="132">
                    <a:moveTo>
                      <a:pt x="387" y="132"/>
                    </a:moveTo>
                    <a:lnTo>
                      <a:pt x="408" y="0"/>
                    </a:lnTo>
                    <a:lnTo>
                      <a:pt x="0" y="5"/>
                    </a:lnTo>
                    <a:lnTo>
                      <a:pt x="387" y="132"/>
                    </a:lnTo>
                    <a:close/>
                  </a:path>
                </a:pathLst>
              </a:custGeom>
              <a:solidFill>
                <a:srgbClr val="FF0000"/>
              </a:solidFill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6" name="Freeform 62"/>
              <p:cNvSpPr>
                <a:spLocks/>
              </p:cNvSpPr>
              <p:nvPr/>
            </p:nvSpPr>
            <p:spPr bwMode="auto">
              <a:xfrm>
                <a:off x="1409" y="2323"/>
                <a:ext cx="86" cy="27"/>
              </a:xfrm>
              <a:custGeom>
                <a:avLst/>
                <a:gdLst/>
                <a:ahLst/>
                <a:cxnLst>
                  <a:cxn ang="0">
                    <a:pos x="387" y="132"/>
                  </a:cxn>
                  <a:cxn ang="0">
                    <a:pos x="408" y="0"/>
                  </a:cxn>
                  <a:cxn ang="0">
                    <a:pos x="0" y="5"/>
                  </a:cxn>
                  <a:cxn ang="0">
                    <a:pos x="387" y="132"/>
                  </a:cxn>
                </a:cxnLst>
                <a:rect l="0" t="0" r="r" b="b"/>
                <a:pathLst>
                  <a:path w="408" h="132">
                    <a:moveTo>
                      <a:pt x="387" y="132"/>
                    </a:moveTo>
                    <a:lnTo>
                      <a:pt x="408" y="0"/>
                    </a:lnTo>
                    <a:lnTo>
                      <a:pt x="0" y="5"/>
                    </a:lnTo>
                    <a:lnTo>
                      <a:pt x="387" y="132"/>
                    </a:lnTo>
                  </a:path>
                </a:pathLst>
              </a:custGeom>
              <a:noFill/>
              <a:ln w="127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7" name="Freeform 63"/>
              <p:cNvSpPr>
                <a:spLocks/>
              </p:cNvSpPr>
              <p:nvPr/>
            </p:nvSpPr>
            <p:spPr bwMode="auto">
              <a:xfrm>
                <a:off x="1130" y="2602"/>
                <a:ext cx="29" cy="85"/>
              </a:xfrm>
              <a:custGeom>
                <a:avLst/>
                <a:gdLst/>
                <a:ahLst/>
                <a:cxnLst>
                  <a:cxn ang="0">
                    <a:pos x="0" y="409"/>
                  </a:cxn>
                  <a:cxn ang="0">
                    <a:pos x="132" y="388"/>
                  </a:cxn>
                  <a:cxn ang="0">
                    <a:pos x="5" y="0"/>
                  </a:cxn>
                  <a:cxn ang="0">
                    <a:pos x="0" y="409"/>
                  </a:cxn>
                </a:cxnLst>
                <a:rect l="0" t="0" r="r" b="b"/>
                <a:pathLst>
                  <a:path w="132" h="409">
                    <a:moveTo>
                      <a:pt x="0" y="409"/>
                    </a:moveTo>
                    <a:lnTo>
                      <a:pt x="132" y="388"/>
                    </a:lnTo>
                    <a:lnTo>
                      <a:pt x="5" y="0"/>
                    </a:lnTo>
                    <a:lnTo>
                      <a:pt x="0" y="409"/>
                    </a:lnTo>
                    <a:close/>
                  </a:path>
                </a:pathLst>
              </a:custGeom>
              <a:solidFill>
                <a:srgbClr val="FF0000"/>
              </a:solidFill>
              <a:ln w="1270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28" name="Freeform 64"/>
              <p:cNvSpPr>
                <a:spLocks/>
              </p:cNvSpPr>
              <p:nvPr/>
            </p:nvSpPr>
            <p:spPr bwMode="auto">
              <a:xfrm>
                <a:off x="1130" y="2602"/>
                <a:ext cx="29" cy="85"/>
              </a:xfrm>
              <a:custGeom>
                <a:avLst/>
                <a:gdLst/>
                <a:ahLst/>
                <a:cxnLst>
                  <a:cxn ang="0">
                    <a:pos x="0" y="409"/>
                  </a:cxn>
                  <a:cxn ang="0">
                    <a:pos x="132" y="388"/>
                  </a:cxn>
                  <a:cxn ang="0">
                    <a:pos x="5" y="0"/>
                  </a:cxn>
                  <a:cxn ang="0">
                    <a:pos x="0" y="409"/>
                  </a:cxn>
                </a:cxnLst>
                <a:rect l="0" t="0" r="r" b="b"/>
                <a:pathLst>
                  <a:path w="132" h="409">
                    <a:moveTo>
                      <a:pt x="0" y="409"/>
                    </a:moveTo>
                    <a:lnTo>
                      <a:pt x="132" y="388"/>
                    </a:lnTo>
                    <a:lnTo>
                      <a:pt x="5" y="0"/>
                    </a:lnTo>
                    <a:lnTo>
                      <a:pt x="0" y="409"/>
                    </a:lnTo>
                  </a:path>
                </a:pathLst>
              </a:custGeom>
              <a:noFill/>
              <a:ln w="12700" cmpd="sng">
                <a:solidFill>
                  <a:srgbClr val="FF0000"/>
                </a:solidFill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</p:grpSp>
      <p:grpSp>
        <p:nvGrpSpPr>
          <p:cNvPr id="29" name="Group 65"/>
          <p:cNvGrpSpPr>
            <a:grpSpLocks/>
          </p:cNvGrpSpPr>
          <p:nvPr/>
        </p:nvGrpSpPr>
        <p:grpSpPr bwMode="auto">
          <a:xfrm>
            <a:off x="2768898" y="2539777"/>
            <a:ext cx="2733675" cy="1009650"/>
            <a:chOff x="1772" y="1242"/>
            <a:chExt cx="1722" cy="636"/>
          </a:xfrm>
        </p:grpSpPr>
        <p:sp>
          <p:nvSpPr>
            <p:cNvPr id="30" name="Freeform 66"/>
            <p:cNvSpPr>
              <a:spLocks/>
            </p:cNvSpPr>
            <p:nvPr/>
          </p:nvSpPr>
          <p:spPr bwMode="auto">
            <a:xfrm>
              <a:off x="2447" y="1766"/>
              <a:ext cx="552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633" y="0"/>
                </a:cxn>
                <a:cxn ang="0">
                  <a:pos x="2634" y="0"/>
                </a:cxn>
              </a:cxnLst>
              <a:rect l="0" t="0" r="r" b="b"/>
              <a:pathLst>
                <a:path w="2634">
                  <a:moveTo>
                    <a:pt x="0" y="0"/>
                  </a:moveTo>
                  <a:lnTo>
                    <a:pt x="2633" y="0"/>
                  </a:lnTo>
                  <a:lnTo>
                    <a:pt x="2634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67"/>
            <p:cNvSpPr>
              <a:spLocks/>
            </p:cNvSpPr>
            <p:nvPr/>
          </p:nvSpPr>
          <p:spPr bwMode="auto">
            <a:xfrm>
              <a:off x="2124" y="1443"/>
              <a:ext cx="875" cy="323"/>
            </a:xfrm>
            <a:custGeom>
              <a:avLst/>
              <a:gdLst/>
              <a:ahLst/>
              <a:cxnLst>
                <a:cxn ang="0">
                  <a:pos x="4169" y="1536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4169" h="1536">
                  <a:moveTo>
                    <a:pt x="4169" y="1536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68"/>
            <p:cNvSpPr>
              <a:spLocks/>
            </p:cNvSpPr>
            <p:nvPr/>
          </p:nvSpPr>
          <p:spPr bwMode="auto">
            <a:xfrm>
              <a:off x="1772" y="1242"/>
              <a:ext cx="1722" cy="635"/>
            </a:xfrm>
            <a:custGeom>
              <a:avLst/>
              <a:gdLst/>
              <a:ahLst/>
              <a:cxnLst>
                <a:cxn ang="0">
                  <a:pos x="8207" y="3024"/>
                </a:cxn>
                <a:cxn ang="0">
                  <a:pos x="0" y="0"/>
                </a:cxn>
                <a:cxn ang="0">
                  <a:pos x="1" y="0"/>
                </a:cxn>
              </a:cxnLst>
              <a:rect l="0" t="0" r="r" b="b"/>
              <a:pathLst>
                <a:path w="8207" h="3024">
                  <a:moveTo>
                    <a:pt x="8207" y="3024"/>
                  </a:moveTo>
                  <a:lnTo>
                    <a:pt x="0" y="0"/>
                  </a:lnTo>
                  <a:lnTo>
                    <a:pt x="1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69"/>
            <p:cNvSpPr>
              <a:spLocks/>
            </p:cNvSpPr>
            <p:nvPr/>
          </p:nvSpPr>
          <p:spPr bwMode="auto">
            <a:xfrm>
              <a:off x="2406" y="1877"/>
              <a:ext cx="1088" cy="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183" y="0"/>
                </a:cxn>
                <a:cxn ang="0">
                  <a:pos x="5184" y="0"/>
                </a:cxn>
              </a:cxnLst>
              <a:rect l="0" t="0" r="r" b="b"/>
              <a:pathLst>
                <a:path w="5184">
                  <a:moveTo>
                    <a:pt x="0" y="0"/>
                  </a:moveTo>
                  <a:lnTo>
                    <a:pt x="5183" y="0"/>
                  </a:lnTo>
                  <a:lnTo>
                    <a:pt x="5184" y="0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70"/>
            <p:cNvSpPr>
              <a:spLocks/>
            </p:cNvSpPr>
            <p:nvPr/>
          </p:nvSpPr>
          <p:spPr bwMode="auto">
            <a:xfrm>
              <a:off x="2124" y="1443"/>
              <a:ext cx="323" cy="32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536" y="1536"/>
                </a:cxn>
                <a:cxn ang="0">
                  <a:pos x="1537" y="1536"/>
                </a:cxn>
              </a:cxnLst>
              <a:rect l="0" t="0" r="r" b="b"/>
              <a:pathLst>
                <a:path w="1537" h="1536">
                  <a:moveTo>
                    <a:pt x="0" y="0"/>
                  </a:moveTo>
                  <a:lnTo>
                    <a:pt x="1536" y="1536"/>
                  </a:lnTo>
                  <a:lnTo>
                    <a:pt x="1537" y="1536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71"/>
            <p:cNvSpPr>
              <a:spLocks/>
            </p:cNvSpPr>
            <p:nvPr/>
          </p:nvSpPr>
          <p:spPr bwMode="auto">
            <a:xfrm>
              <a:off x="1772" y="1242"/>
              <a:ext cx="634" cy="63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024" y="3024"/>
                </a:cxn>
                <a:cxn ang="0">
                  <a:pos x="3025" y="3024"/>
                </a:cxn>
              </a:cxnLst>
              <a:rect l="0" t="0" r="r" b="b"/>
              <a:pathLst>
                <a:path w="3025" h="3024">
                  <a:moveTo>
                    <a:pt x="0" y="0"/>
                  </a:moveTo>
                  <a:lnTo>
                    <a:pt x="3024" y="3024"/>
                  </a:lnTo>
                  <a:lnTo>
                    <a:pt x="3025" y="3024"/>
                  </a:lnTo>
                </a:path>
              </a:pathLst>
            </a:custGeom>
            <a:noFill/>
            <a:ln w="38100" cmpd="sng">
              <a:solidFill>
                <a:srgbClr val="FF0000"/>
              </a:solidFill>
              <a:prstDash val="solid"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6" name="Text Box 72"/>
          <p:cNvSpPr txBox="1">
            <a:spLocks noChangeArrowheads="1"/>
          </p:cNvSpPr>
          <p:nvPr/>
        </p:nvSpPr>
        <p:spPr bwMode="auto">
          <a:xfrm>
            <a:off x="6509048" y="5908452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2000" i="1">
                <a:latin typeface="Times New Roman" pitchFamily="18" charset="0"/>
              </a:rPr>
              <a:t>H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259632" y="476672"/>
            <a:ext cx="64008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ct val="20000"/>
              </a:spcBef>
            </a:pPr>
            <a:r>
              <a:rPr lang="zh-CN" altLang="zh-CN" sz="3200" b="1" dirty="0" smtClean="0">
                <a:solidFill>
                  <a:srgbClr val="00B050"/>
                </a:solidFill>
              </a:rPr>
              <a:t>平面和直线的投影特点</a:t>
            </a:r>
            <a:endParaRPr kumimoji="1" lang="zh-CN" altLang="en-US" sz="3200" b="1" dirty="0">
              <a:solidFill>
                <a:srgbClr val="00B05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827584" y="1412776"/>
            <a:ext cx="7372350" cy="4192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en-US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实形性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zh-CN" altLang="en-US" sz="2800" b="1" dirty="0">
                <a:solidFill>
                  <a:schemeClr val="accent6">
                    <a:lumMod val="50000"/>
                  </a:schemeClr>
                </a:solidFill>
                <a:latin typeface="仿宋_GB2312" pitchFamily="49" charset="-122"/>
                <a:ea typeface="仿宋_GB2312" pitchFamily="49" charset="-122"/>
              </a:rPr>
              <a:t>当线段或平面平行于投影面时，其投影反映实长或实形。</a:t>
            </a:r>
          </a:p>
          <a:p>
            <a:pPr algn="just">
              <a:spcBef>
                <a:spcPct val="80000"/>
              </a:spcBef>
              <a:spcAft>
                <a:spcPct val="80000"/>
              </a:spcAft>
            </a:pP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en-US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积聚性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zh-CN" altLang="en-US" sz="2800" b="1" dirty="0">
                <a:solidFill>
                  <a:schemeClr val="accent6">
                    <a:lumMod val="50000"/>
                  </a:schemeClr>
                </a:solidFill>
                <a:latin typeface="仿宋_GB2312" pitchFamily="49" charset="-122"/>
                <a:ea typeface="仿宋_GB2312" pitchFamily="49" charset="-122"/>
              </a:rPr>
              <a:t>当线段或平面垂直于投影面时，其投影积聚为点或线段。</a:t>
            </a:r>
          </a:p>
          <a:p>
            <a:pPr algn="just">
              <a:spcBef>
                <a:spcPct val="50000"/>
              </a:spcBef>
            </a:pP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  </a:t>
            </a:r>
            <a:r>
              <a:rPr kumimoji="1" lang="en-US" altLang="zh-CN" sz="2800" b="1" dirty="0">
                <a:solidFill>
                  <a:srgbClr val="FF33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类似性</a:t>
            </a:r>
            <a:r>
              <a:rPr kumimoji="1" lang="zh-CN" altLang="en-US" sz="2800" b="1" dirty="0">
                <a:latin typeface="黑体" pitchFamily="49" charset="-122"/>
                <a:ea typeface="黑体" pitchFamily="49" charset="-122"/>
              </a:rPr>
              <a:t>  </a:t>
            </a:r>
            <a:r>
              <a:rPr kumimoji="1" lang="zh-CN" altLang="en-US" sz="2800" b="1" dirty="0">
                <a:solidFill>
                  <a:schemeClr val="accent6">
                    <a:lumMod val="50000"/>
                  </a:schemeClr>
                </a:solidFill>
                <a:latin typeface="宋体" pitchFamily="2" charset="-122"/>
                <a:ea typeface="仿宋_GB2312" pitchFamily="49" charset="-122"/>
              </a:rPr>
              <a:t>当线段或平面倾斜于投影面时，其投影变短或变小。</a:t>
            </a:r>
          </a:p>
          <a:p>
            <a:pPr algn="just">
              <a:spcBef>
                <a:spcPct val="50000"/>
              </a:spcBef>
            </a:pPr>
            <a:endParaRPr kumimoji="1" lang="en-US" altLang="zh-CN" sz="2800" b="1" dirty="0">
              <a:solidFill>
                <a:srgbClr val="FFFF00"/>
              </a:solidFill>
              <a:latin typeface="黑体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5"/>
          <p:cNvSpPr>
            <a:spLocks/>
          </p:cNvSpPr>
          <p:nvPr/>
        </p:nvSpPr>
        <p:spPr bwMode="auto">
          <a:xfrm>
            <a:off x="683568" y="3068960"/>
            <a:ext cx="7467600" cy="24463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7248" y="7343"/>
              </a:cxn>
              <a:cxn ang="0">
                <a:pos x="22415" y="7343"/>
              </a:cxn>
              <a:cxn ang="0">
                <a:pos x="15215" y="47"/>
              </a:cxn>
              <a:cxn ang="0">
                <a:pos x="0" y="0"/>
              </a:cxn>
              <a:cxn ang="0">
                <a:pos x="1" y="0"/>
              </a:cxn>
            </a:cxnLst>
            <a:rect l="0" t="0" r="r" b="b"/>
            <a:pathLst>
              <a:path w="22415" h="7343">
                <a:moveTo>
                  <a:pt x="0" y="0"/>
                </a:moveTo>
                <a:lnTo>
                  <a:pt x="7248" y="7343"/>
                </a:lnTo>
                <a:lnTo>
                  <a:pt x="22415" y="7343"/>
                </a:lnTo>
                <a:lnTo>
                  <a:pt x="15215" y="47"/>
                </a:lnTo>
                <a:lnTo>
                  <a:pt x="0" y="0"/>
                </a:lnTo>
                <a:lnTo>
                  <a:pt x="1" y="0"/>
                </a:lnTo>
              </a:path>
            </a:pathLst>
          </a:custGeom>
          <a:solidFill>
            <a:schemeClr val="accent1"/>
          </a:solidFill>
          <a:ln w="28575" cmpd="sng">
            <a:solidFill>
              <a:schemeClr val="tx1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539552" y="188640"/>
            <a:ext cx="7772400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ctr"/>
            <a:r>
              <a:rPr kumimoji="1" lang="en-US" altLang="zh-CN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1. </a:t>
            </a:r>
            <a:r>
              <a:rPr kumimoji="1" lang="zh-CN" altLang="en-US" sz="2800" b="1" dirty="0">
                <a:solidFill>
                  <a:schemeClr val="accent6">
                    <a:lumMod val="50000"/>
                  </a:schemeClr>
                </a:solidFill>
                <a:latin typeface="楷体_GB2312" pitchFamily="49" charset="-122"/>
                <a:ea typeface="楷体_GB2312" pitchFamily="49" charset="-122"/>
              </a:rPr>
              <a:t>实形性</a:t>
            </a:r>
          </a:p>
        </p:txBody>
      </p:sp>
      <p:grpSp>
        <p:nvGrpSpPr>
          <p:cNvPr id="4" name="Group 32"/>
          <p:cNvGrpSpPr>
            <a:grpSpLocks/>
          </p:cNvGrpSpPr>
          <p:nvPr/>
        </p:nvGrpSpPr>
        <p:grpSpPr bwMode="auto">
          <a:xfrm>
            <a:off x="1597968" y="859160"/>
            <a:ext cx="5181600" cy="1768475"/>
            <a:chOff x="1008" y="816"/>
            <a:chExt cx="3264" cy="1114"/>
          </a:xfrm>
        </p:grpSpPr>
        <p:sp>
          <p:nvSpPr>
            <p:cNvPr id="5" name="Line 7"/>
            <p:cNvSpPr>
              <a:spLocks noChangeShapeType="1"/>
            </p:cNvSpPr>
            <p:nvPr/>
          </p:nvSpPr>
          <p:spPr bwMode="auto">
            <a:xfrm flipV="1">
              <a:off x="3024" y="1392"/>
              <a:ext cx="960" cy="336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8"/>
            <p:cNvSpPr>
              <a:spLocks noChangeShapeType="1"/>
            </p:cNvSpPr>
            <p:nvPr/>
          </p:nvSpPr>
          <p:spPr bwMode="auto">
            <a:xfrm>
              <a:off x="2544" y="1104"/>
              <a:ext cx="480" cy="624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9"/>
            <p:cNvSpPr>
              <a:spLocks noChangeShapeType="1"/>
            </p:cNvSpPr>
            <p:nvPr/>
          </p:nvSpPr>
          <p:spPr bwMode="auto">
            <a:xfrm>
              <a:off x="2544" y="1104"/>
              <a:ext cx="1440" cy="288"/>
            </a:xfrm>
            <a:prstGeom prst="line">
              <a:avLst/>
            </a:prstGeom>
            <a:noFill/>
            <a:ln w="76200">
              <a:solidFill>
                <a:srgbClr val="99FF33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10"/>
            <p:cNvSpPr>
              <a:spLocks noChangeShapeType="1"/>
            </p:cNvSpPr>
            <p:nvPr/>
          </p:nvSpPr>
          <p:spPr bwMode="auto">
            <a:xfrm rot="18474890" flipV="1">
              <a:off x="1680" y="864"/>
              <a:ext cx="1" cy="1008"/>
            </a:xfrm>
            <a:prstGeom prst="line">
              <a:avLst/>
            </a:prstGeom>
            <a:noFill/>
            <a:ln w="76200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Text Box 11"/>
            <p:cNvSpPr txBox="1">
              <a:spLocks noChangeArrowheads="1"/>
            </p:cNvSpPr>
            <p:nvPr/>
          </p:nvSpPr>
          <p:spPr bwMode="auto">
            <a:xfrm>
              <a:off x="2400" y="816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10" name="Text Box 12"/>
            <p:cNvSpPr txBox="1">
              <a:spLocks noChangeArrowheads="1"/>
            </p:cNvSpPr>
            <p:nvPr/>
          </p:nvSpPr>
          <p:spPr bwMode="auto">
            <a:xfrm>
              <a:off x="3936" y="1248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11" name="Text Box 13"/>
            <p:cNvSpPr txBox="1">
              <a:spLocks noChangeArrowheads="1"/>
            </p:cNvSpPr>
            <p:nvPr/>
          </p:nvSpPr>
          <p:spPr bwMode="auto">
            <a:xfrm>
              <a:off x="2976" y="1680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12" name="Text Box 18"/>
            <p:cNvSpPr txBox="1">
              <a:spLocks noChangeArrowheads="1"/>
            </p:cNvSpPr>
            <p:nvPr/>
          </p:nvSpPr>
          <p:spPr bwMode="auto">
            <a:xfrm>
              <a:off x="2112" y="1632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13" name="Text Box 19"/>
            <p:cNvSpPr txBox="1">
              <a:spLocks noChangeArrowheads="1"/>
            </p:cNvSpPr>
            <p:nvPr/>
          </p:nvSpPr>
          <p:spPr bwMode="auto">
            <a:xfrm>
              <a:off x="1008" y="864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</a:p>
          </p:txBody>
        </p:sp>
      </p:grpSp>
      <p:sp>
        <p:nvSpPr>
          <p:cNvPr id="14" name="Text Box 21"/>
          <p:cNvSpPr txBox="1">
            <a:spLocks noChangeArrowheads="1"/>
          </p:cNvSpPr>
          <p:nvPr/>
        </p:nvSpPr>
        <p:spPr bwMode="auto">
          <a:xfrm>
            <a:off x="3198168" y="5050160"/>
            <a:ext cx="5334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kumimoji="1" lang="en-US" altLang="zh-CN" sz="2000" b="1" i="1">
                <a:latin typeface="Times New Roman" pitchFamily="18" charset="0"/>
              </a:rPr>
              <a:t>H</a:t>
            </a:r>
          </a:p>
        </p:txBody>
      </p:sp>
      <p:grpSp>
        <p:nvGrpSpPr>
          <p:cNvPr id="15" name="Group 33"/>
          <p:cNvGrpSpPr>
            <a:grpSpLocks/>
          </p:cNvGrpSpPr>
          <p:nvPr/>
        </p:nvGrpSpPr>
        <p:grpSpPr bwMode="auto">
          <a:xfrm>
            <a:off x="2055168" y="1316360"/>
            <a:ext cx="1219200" cy="3200400"/>
            <a:chOff x="1296" y="1104"/>
            <a:chExt cx="768" cy="2016"/>
          </a:xfrm>
        </p:grpSpPr>
        <p:sp>
          <p:nvSpPr>
            <p:cNvPr id="16" name="Line 23"/>
            <p:cNvSpPr>
              <a:spLocks noChangeShapeType="1"/>
            </p:cNvSpPr>
            <p:nvPr/>
          </p:nvSpPr>
          <p:spPr bwMode="auto">
            <a:xfrm>
              <a:off x="1296" y="1104"/>
              <a:ext cx="0" cy="14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24"/>
            <p:cNvSpPr>
              <a:spLocks noChangeShapeType="1"/>
            </p:cNvSpPr>
            <p:nvPr/>
          </p:nvSpPr>
          <p:spPr bwMode="auto">
            <a:xfrm>
              <a:off x="2064" y="1680"/>
              <a:ext cx="0" cy="144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" name="Group 35"/>
          <p:cNvGrpSpPr>
            <a:grpSpLocks/>
          </p:cNvGrpSpPr>
          <p:nvPr/>
        </p:nvGrpSpPr>
        <p:grpSpPr bwMode="auto">
          <a:xfrm>
            <a:off x="1674168" y="3526160"/>
            <a:ext cx="1905000" cy="1387475"/>
            <a:chOff x="1056" y="2496"/>
            <a:chExt cx="1200" cy="874"/>
          </a:xfrm>
        </p:grpSpPr>
        <p:sp>
          <p:nvSpPr>
            <p:cNvPr id="19" name="Text Box 17"/>
            <p:cNvSpPr txBox="1">
              <a:spLocks noChangeArrowheads="1"/>
            </p:cNvSpPr>
            <p:nvPr/>
          </p:nvSpPr>
          <p:spPr bwMode="auto">
            <a:xfrm>
              <a:off x="1056" y="2496"/>
              <a:ext cx="288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a</a:t>
              </a: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1920" y="3120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b</a:t>
              </a:r>
            </a:p>
          </p:txBody>
        </p:sp>
        <p:sp>
          <p:nvSpPr>
            <p:cNvPr id="21" name="Line 25"/>
            <p:cNvSpPr>
              <a:spLocks noChangeShapeType="1"/>
            </p:cNvSpPr>
            <p:nvPr/>
          </p:nvSpPr>
          <p:spPr bwMode="auto">
            <a:xfrm>
              <a:off x="1296" y="2544"/>
              <a:ext cx="768" cy="576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2" name="Group 34"/>
          <p:cNvGrpSpPr>
            <a:grpSpLocks/>
          </p:cNvGrpSpPr>
          <p:nvPr/>
        </p:nvGrpSpPr>
        <p:grpSpPr bwMode="auto">
          <a:xfrm>
            <a:off x="4036368" y="1316360"/>
            <a:ext cx="2286000" cy="3733800"/>
            <a:chOff x="2544" y="1104"/>
            <a:chExt cx="1440" cy="2352"/>
          </a:xfrm>
        </p:grpSpPr>
        <p:sp>
          <p:nvSpPr>
            <p:cNvPr id="23" name="Line 26"/>
            <p:cNvSpPr>
              <a:spLocks noChangeShapeType="1"/>
            </p:cNvSpPr>
            <p:nvPr/>
          </p:nvSpPr>
          <p:spPr bwMode="auto">
            <a:xfrm>
              <a:off x="2544" y="1104"/>
              <a:ext cx="0" cy="17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27"/>
            <p:cNvSpPr>
              <a:spLocks noChangeShapeType="1"/>
            </p:cNvSpPr>
            <p:nvPr/>
          </p:nvSpPr>
          <p:spPr bwMode="auto">
            <a:xfrm>
              <a:off x="3024" y="1728"/>
              <a:ext cx="0" cy="17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28"/>
            <p:cNvSpPr>
              <a:spLocks noChangeShapeType="1"/>
            </p:cNvSpPr>
            <p:nvPr/>
          </p:nvSpPr>
          <p:spPr bwMode="auto">
            <a:xfrm>
              <a:off x="3984" y="1440"/>
              <a:ext cx="0" cy="172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6" name="Group 36"/>
          <p:cNvGrpSpPr>
            <a:grpSpLocks/>
          </p:cNvGrpSpPr>
          <p:nvPr/>
        </p:nvGrpSpPr>
        <p:grpSpPr bwMode="auto">
          <a:xfrm>
            <a:off x="3579168" y="3983360"/>
            <a:ext cx="3200400" cy="1387475"/>
            <a:chOff x="2256" y="2784"/>
            <a:chExt cx="2016" cy="874"/>
          </a:xfrm>
        </p:grpSpPr>
        <p:sp>
          <p:nvSpPr>
            <p:cNvPr id="27" name="Text Box 14"/>
            <p:cNvSpPr txBox="1">
              <a:spLocks noChangeArrowheads="1"/>
            </p:cNvSpPr>
            <p:nvPr/>
          </p:nvSpPr>
          <p:spPr bwMode="auto">
            <a:xfrm>
              <a:off x="2928" y="3408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e</a:t>
              </a:r>
            </a:p>
          </p:txBody>
        </p:sp>
        <p:sp>
          <p:nvSpPr>
            <p:cNvPr id="28" name="Text Box 15"/>
            <p:cNvSpPr txBox="1">
              <a:spLocks noChangeArrowheads="1"/>
            </p:cNvSpPr>
            <p:nvPr/>
          </p:nvSpPr>
          <p:spPr bwMode="auto">
            <a:xfrm>
              <a:off x="3936" y="3072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d</a:t>
              </a:r>
            </a:p>
          </p:txBody>
        </p:sp>
        <p:sp>
          <p:nvSpPr>
            <p:cNvPr id="29" name="Text Box 16"/>
            <p:cNvSpPr txBox="1">
              <a:spLocks noChangeArrowheads="1"/>
            </p:cNvSpPr>
            <p:nvPr/>
          </p:nvSpPr>
          <p:spPr bwMode="auto">
            <a:xfrm>
              <a:off x="2256" y="2784"/>
              <a:ext cx="33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kumimoji="1" lang="en-US" altLang="zh-CN" sz="2000" b="1" i="1">
                  <a:latin typeface="Times New Roman" pitchFamily="18" charset="0"/>
                </a:rPr>
                <a:t>c</a:t>
              </a:r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2544" y="2832"/>
              <a:ext cx="480" cy="624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 flipV="1">
              <a:off x="3024" y="3168"/>
              <a:ext cx="960" cy="288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 flipH="1" flipV="1">
              <a:off x="2544" y="2832"/>
              <a:ext cx="1440" cy="336"/>
            </a:xfrm>
            <a:prstGeom prst="line">
              <a:avLst/>
            </a:prstGeom>
            <a:noFill/>
            <a:ln w="76200">
              <a:solidFill>
                <a:srgbClr val="FFFF00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3" name="Text Box 37"/>
          <p:cNvSpPr txBox="1">
            <a:spLocks noChangeArrowheads="1"/>
          </p:cNvSpPr>
          <p:nvPr/>
        </p:nvSpPr>
        <p:spPr bwMode="auto">
          <a:xfrm>
            <a:off x="607368" y="5761360"/>
            <a:ext cx="8020050" cy="46672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80000"/>
              </a:spcBef>
              <a:spcAft>
                <a:spcPct val="80000"/>
              </a:spcAft>
            </a:pPr>
            <a:r>
              <a:rPr kumimoji="1" lang="zh-CN" altLang="en-US" sz="2400" b="1" dirty="0">
                <a:latin typeface="宋体" pitchFamily="2" charset="-122"/>
                <a:ea typeface="楷体_GB2312" pitchFamily="49" charset="-122"/>
              </a:rPr>
              <a:t>当线段或平面平行于投影面时，其投影反映实长或实形。</a:t>
            </a:r>
            <a:endParaRPr kumimoji="1" lang="zh-CN" altLang="en-US" sz="2400" b="1" dirty="0"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0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835</TotalTime>
  <Words>3664</Words>
  <Application>Microsoft Office PowerPoint</Application>
  <PresentationFormat>全屏显示(4:3)</PresentationFormat>
  <Paragraphs>1197</Paragraphs>
  <Slides>68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68</vt:i4>
      </vt:variant>
    </vt:vector>
  </HeadingPairs>
  <TitlesOfParts>
    <vt:vector size="71" baseType="lpstr">
      <vt:lpstr>Office 主题</vt:lpstr>
      <vt:lpstr>Slide</vt:lpstr>
      <vt:lpstr>BMP 图象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秋水无痕</dc:creator>
  <cp:lastModifiedBy>qiushui1987</cp:lastModifiedBy>
  <cp:revision>104</cp:revision>
  <dcterms:created xsi:type="dcterms:W3CDTF">2011-03-28T14:00:22Z</dcterms:created>
  <dcterms:modified xsi:type="dcterms:W3CDTF">2011-04-13T02:06:48Z</dcterms:modified>
</cp:coreProperties>
</file>