
<file path=[Content_Types].xml><?xml version="1.0" encoding="utf-8"?>
<Types xmlns="http://schemas.openxmlformats.org/package/2006/content-types">
  <Default Extension="mp3" ContentType="audio/unknown"/>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61"/>
  </p:notesMasterIdLst>
  <p:sldIdLst>
    <p:sldId id="1539" r:id="rId3"/>
    <p:sldId id="529" r:id="rId4"/>
    <p:sldId id="1130" r:id="rId5"/>
    <p:sldId id="2559" r:id="rId6"/>
    <p:sldId id="496" r:id="rId7"/>
    <p:sldId id="2079" r:id="rId8"/>
    <p:sldId id="1132" r:id="rId9"/>
    <p:sldId id="1696" r:id="rId10"/>
    <p:sldId id="2080" r:id="rId11"/>
    <p:sldId id="2081" r:id="rId12"/>
    <p:sldId id="1698" r:id="rId13"/>
    <p:sldId id="1699" r:id="rId14"/>
    <p:sldId id="1700" r:id="rId15"/>
    <p:sldId id="1701" r:id="rId16"/>
    <p:sldId id="1702" r:id="rId17"/>
    <p:sldId id="2083" r:id="rId18"/>
    <p:sldId id="1703" r:id="rId19"/>
    <p:sldId id="1704" r:id="rId20"/>
    <p:sldId id="1705" r:id="rId21"/>
    <p:sldId id="1706" r:id="rId22"/>
    <p:sldId id="1707" r:id="rId23"/>
    <p:sldId id="1708" r:id="rId24"/>
    <p:sldId id="1710" r:id="rId25"/>
    <p:sldId id="1712" r:id="rId26"/>
    <p:sldId id="1711" r:id="rId27"/>
    <p:sldId id="1713" r:id="rId28"/>
    <p:sldId id="1714" r:id="rId29"/>
    <p:sldId id="1716" r:id="rId30"/>
    <p:sldId id="1717" r:id="rId31"/>
    <p:sldId id="1718" r:id="rId32"/>
    <p:sldId id="1719" r:id="rId33"/>
    <p:sldId id="1720" r:id="rId34"/>
    <p:sldId id="1721" r:id="rId35"/>
    <p:sldId id="1722" r:id="rId36"/>
    <p:sldId id="1723" r:id="rId37"/>
    <p:sldId id="1724" r:id="rId38"/>
    <p:sldId id="1726" r:id="rId39"/>
    <p:sldId id="1725" r:id="rId40"/>
    <p:sldId id="1728" r:id="rId41"/>
    <p:sldId id="1727" r:id="rId42"/>
    <p:sldId id="1729" r:id="rId43"/>
    <p:sldId id="1730" r:id="rId44"/>
    <p:sldId id="1731" r:id="rId45"/>
    <p:sldId id="1734" r:id="rId46"/>
    <p:sldId id="1735" r:id="rId47"/>
    <p:sldId id="1736" r:id="rId48"/>
    <p:sldId id="1733" r:id="rId49"/>
    <p:sldId id="1746" r:id="rId50"/>
    <p:sldId id="1747" r:id="rId51"/>
    <p:sldId id="1748" r:id="rId52"/>
    <p:sldId id="1749" r:id="rId53"/>
    <p:sldId id="1750" r:id="rId54"/>
    <p:sldId id="1751" r:id="rId55"/>
    <p:sldId id="1752" r:id="rId56"/>
    <p:sldId id="1753" r:id="rId57"/>
    <p:sldId id="1754" r:id="rId58"/>
    <p:sldId id="1755" r:id="rId59"/>
    <p:sldId id="1756" r:id="rId60"/>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0000FF"/>
    <a:srgbClr val="FF00FF"/>
    <a:srgbClr val="CCFF33"/>
    <a:srgbClr val="00CC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15" autoAdjust="0"/>
  </p:normalViewPr>
  <p:slideViewPr>
    <p:cSldViewPr snapToObjects="1">
      <p:cViewPr varScale="1">
        <p:scale>
          <a:sx n="81" d="100"/>
          <a:sy n="81" d="100"/>
        </p:scale>
        <p:origin x="-1566" y="-84"/>
      </p:cViewPr>
      <p:guideLst>
        <p:guide orient="horz" pos="2113"/>
        <p:guide pos="287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98690" name="Rectangle 2"/>
          <p:cNvSpPr>
            <a:spLocks noGrp="1" noRot="1" noChangeAspect="1" noChangeArrowheads="1" noTextEdit="1"/>
          </p:cNvSpPr>
          <p:nvPr>
            <p:ph type="sldImg"/>
          </p:nvPr>
        </p:nvSpPr>
        <p:spPr/>
      </p:sp>
      <p:sp>
        <p:nvSpPr>
          <p:cNvPr id="498691" name="Rectangle 3"/>
          <p:cNvSpPr>
            <a:spLocks noGrp="1" noChangeArrowheads="1"/>
          </p:cNvSpPr>
          <p:nvPr>
            <p:ph type="body" idx="1"/>
          </p:nvPr>
        </p:nvSpPr>
        <p:spPr>
          <a:noFill/>
        </p:spPr>
        <p:txBody>
          <a:bodyPr/>
          <a:lstStyle/>
          <a:p>
            <a:pPr eaLnBrk="1" hangingPunct="1"/>
            <a:r>
              <a:rPr lang="en-US" altLang="zh-CN" b="1" dirty="0" smtClean="0">
                <a:solidFill>
                  <a:srgbClr val="FF0000"/>
                </a:solidFill>
              </a:rPr>
              <a:t>1</a:t>
            </a:r>
            <a:r>
              <a:rPr lang="zh-CN" altLang="en-US" b="1" dirty="0" smtClean="0">
                <a:solidFill>
                  <a:srgbClr val="FF0000"/>
                </a:solidFill>
              </a:rPr>
              <a:t>）帕斯卡计算机</a:t>
            </a:r>
            <a:endParaRPr lang="en-US" altLang="zh-CN" b="1" dirty="0" smtClean="0">
              <a:solidFill>
                <a:srgbClr val="FF0000"/>
              </a:solidFill>
            </a:endParaRPr>
          </a:p>
          <a:p>
            <a:pPr eaLnBrk="1" hangingPunct="1"/>
            <a:r>
              <a:rPr lang="en-US" altLang="zh-CN" dirty="0" smtClean="0"/>
              <a:t>    1642</a:t>
            </a:r>
            <a:r>
              <a:rPr lang="zh-CN" altLang="en-US" dirty="0" smtClean="0"/>
              <a:t>年，法国科学家帕斯 卡（</a:t>
            </a:r>
            <a:r>
              <a:rPr lang="en-US" altLang="zh-CN" dirty="0" err="1" smtClean="0"/>
              <a:t>Blaise</a:t>
            </a:r>
            <a:r>
              <a:rPr lang="en-US" altLang="zh-CN" dirty="0" smtClean="0"/>
              <a:t> Pascal,1623-1662</a:t>
            </a:r>
            <a:r>
              <a:rPr lang="zh-CN" altLang="en-US" dirty="0" smtClean="0"/>
              <a:t>）发明了世界上第一台加减法计算机。它是利用齿轮传动原理制成的机械式计算机，通过手摇方式操作运算。他称“这种算术机器所进行的工作，比动物的行为更接近人类的思维”。这一思想对以后计算机的发展产生了重大的影响。帕斯卡的计算机是一种系列齿轮组成的装置，外形像一个长方盒子，用儿童玩具那种钥匙旋紧发条后才能转动，只能够做加法和减法。然而，即使只做加法，也有个“逢十进一”的进位问题。聪明的帕斯卡采用了一种小爪子式的棘轮装置。当定位齿轮朝</a:t>
            </a:r>
            <a:r>
              <a:rPr lang="en-US" altLang="zh-CN" dirty="0" smtClean="0"/>
              <a:t>9</a:t>
            </a:r>
            <a:r>
              <a:rPr lang="zh-CN" altLang="en-US" dirty="0" smtClean="0"/>
              <a:t>转动时，棘爪便逐渐升高；一旦齿轮转到</a:t>
            </a:r>
            <a:r>
              <a:rPr lang="en-US" altLang="zh-CN" dirty="0" smtClean="0"/>
              <a:t>0</a:t>
            </a:r>
            <a:r>
              <a:rPr lang="zh-CN" altLang="en-US" dirty="0" smtClean="0"/>
              <a:t>，棘爪就“咔嚓”一声跌落下来，推动十位数的齿轮前进一档。</a:t>
            </a:r>
            <a:endParaRPr lang="en-US" altLang="zh-CN" dirty="0" smtClean="0"/>
          </a:p>
          <a:p>
            <a:pPr eaLnBrk="1" hangingPunct="1"/>
            <a:r>
              <a:rPr lang="en-US" altLang="zh-CN" b="1" dirty="0" smtClean="0"/>
              <a:t>2</a:t>
            </a:r>
            <a:r>
              <a:rPr lang="zh-CN" altLang="en-US" b="1" dirty="0" smtClean="0"/>
              <a:t>）差分计算机</a:t>
            </a:r>
            <a:endParaRPr lang="en-US" altLang="zh-CN" b="1" dirty="0" smtClean="0"/>
          </a:p>
          <a:p>
            <a:pPr eaLnBrk="1" hangingPunct="1"/>
            <a:r>
              <a:rPr lang="en-US" altLang="zh-CN" dirty="0" smtClean="0"/>
              <a:t>    1822 </a:t>
            </a:r>
            <a:r>
              <a:rPr lang="zh-CN" altLang="en-US" dirty="0" smtClean="0"/>
              <a:t>年</a:t>
            </a:r>
            <a:r>
              <a:rPr lang="en-US" altLang="zh-CN" dirty="0" smtClean="0"/>
              <a:t>:</a:t>
            </a:r>
            <a:r>
              <a:rPr lang="zh-CN" altLang="en-US" dirty="0" smtClean="0"/>
              <a:t>英国人</a:t>
            </a:r>
            <a:r>
              <a:rPr lang="en-US" altLang="zh-CN" dirty="0" smtClean="0"/>
              <a:t>Charles Babbage(1792 </a:t>
            </a:r>
            <a:r>
              <a:rPr lang="zh-CN" altLang="en-US" dirty="0" smtClean="0"/>
              <a:t>～</a:t>
            </a:r>
            <a:r>
              <a:rPr lang="en-US" altLang="zh-CN" dirty="0" smtClean="0"/>
              <a:t>1871 </a:t>
            </a:r>
            <a:r>
              <a:rPr lang="zh-CN" altLang="en-US" dirty="0" smtClean="0"/>
              <a:t>年</a:t>
            </a:r>
            <a:r>
              <a:rPr lang="en-US" altLang="zh-CN" dirty="0" smtClean="0"/>
              <a:t>)</a:t>
            </a:r>
            <a:r>
              <a:rPr lang="zh-CN" altLang="en-US" dirty="0" smtClean="0"/>
              <a:t>设计了差分机和分析机，其设计理论非常超前，类似于百年后的电子计算机，特别是利用卡片输入程序和数据的设计被后人所采用。</a:t>
            </a:r>
          </a:p>
          <a:p>
            <a:pPr eaLnBrk="1" hangingPunct="1"/>
            <a:r>
              <a:rPr lang="en-US" altLang="zh-CN" smtClean="0"/>
              <a:t>    1834 </a:t>
            </a:r>
            <a:r>
              <a:rPr lang="zh-CN" altLang="en-US" dirty="0" smtClean="0"/>
              <a:t>年</a:t>
            </a:r>
            <a:r>
              <a:rPr lang="en-US" altLang="zh-CN" dirty="0" smtClean="0"/>
              <a:t>:Babbage </a:t>
            </a:r>
            <a:r>
              <a:rPr lang="zh-CN" altLang="en-US" dirty="0" smtClean="0"/>
              <a:t>设想制造一台通用分析机，在只读存储器</a:t>
            </a:r>
            <a:r>
              <a:rPr lang="en-US" altLang="zh-CN" dirty="0" smtClean="0"/>
              <a:t>(</a:t>
            </a:r>
            <a:r>
              <a:rPr lang="zh-CN" altLang="en-US" dirty="0" smtClean="0"/>
              <a:t>穿孔卡片</a:t>
            </a:r>
            <a:r>
              <a:rPr lang="en-US" altLang="zh-CN" dirty="0" smtClean="0"/>
              <a:t>)</a:t>
            </a:r>
            <a:r>
              <a:rPr lang="zh-CN" altLang="en-US" dirty="0" smtClean="0"/>
              <a:t>中存储程序和数据 。</a:t>
            </a:r>
            <a:r>
              <a:rPr lang="en-US" altLang="zh-CN" dirty="0" smtClean="0"/>
              <a:t>Babbage</a:t>
            </a:r>
            <a:r>
              <a:rPr lang="zh-CN" altLang="en-US" dirty="0" smtClean="0"/>
              <a:t>在以后的时间里继续他的研究工作，并于</a:t>
            </a:r>
            <a:r>
              <a:rPr lang="en-US" altLang="zh-CN" dirty="0" smtClean="0"/>
              <a:t>1840 </a:t>
            </a:r>
            <a:r>
              <a:rPr lang="zh-CN" altLang="en-US" dirty="0" smtClean="0"/>
              <a:t>年将操作位数提高到了</a:t>
            </a:r>
            <a:r>
              <a:rPr lang="en-US" altLang="zh-CN" dirty="0" smtClean="0"/>
              <a:t>40 </a:t>
            </a:r>
            <a:r>
              <a:rPr lang="zh-CN" altLang="en-US" dirty="0" smtClean="0"/>
              <a:t>位，并基本实现了控制中心</a:t>
            </a:r>
            <a:r>
              <a:rPr lang="en-US" altLang="zh-CN" dirty="0" smtClean="0"/>
              <a:t>(CPU)</a:t>
            </a:r>
            <a:r>
              <a:rPr lang="zh-CN" altLang="en-US" dirty="0" smtClean="0"/>
              <a:t>和存储程序的设想，而且程序可以根据条件进行跳转，能在几秒内做出一般的加法，几分钟内做出乘、除法。</a:t>
            </a:r>
            <a:endParaRPr lang="en-US" altLang="zh-CN" dirty="0" smtClean="0"/>
          </a:p>
          <a:p>
            <a:pPr eaLnBrk="1" hangingPunct="1"/>
            <a:r>
              <a:rPr lang="en-US" altLang="zh-CN" b="1" dirty="0" smtClean="0"/>
              <a:t>3</a:t>
            </a:r>
            <a:r>
              <a:rPr lang="zh-CN" altLang="en-US" b="1" dirty="0" smtClean="0"/>
              <a:t>）手摇计算机</a:t>
            </a:r>
          </a:p>
          <a:p>
            <a:pPr eaLnBrk="1" hangingPunct="1"/>
            <a:r>
              <a:rPr lang="zh-CN" altLang="en-US" dirty="0" smtClean="0"/>
              <a:t>    手摇计算机是1878年由一位在俄国工作的瑞典发明家奥涅尔制造的，这是一种齿数可变的齿轮计算机。</a:t>
            </a:r>
          </a:p>
          <a:p>
            <a:pPr eaLnBrk="1" hangingPunct="1"/>
            <a:r>
              <a:rPr lang="zh-CN" altLang="en-US" dirty="0" smtClean="0"/>
              <a:t>　　奥涅尔计算机的主要特点是，它利用齿数可变的齿轮，代替了莱布尼兹的阶梯形轴。其中，字轮与基数齿轮之间没有中间齿轮，数字直接刻在齿数可变齿轮上，置好的数在外壳窗口中显示出来。它是后来流几十年的台式手摇计算机的前身。 </a:t>
            </a:r>
          </a:p>
          <a:p>
            <a:pPr eaLnBrk="1" hangingPunct="1"/>
            <a:r>
              <a:rPr lang="zh-CN" altLang="en-US" dirty="0" smtClean="0"/>
              <a:t>　　奥涅尔后来在俄国批量生产他研制的计算机。国外的许多公司也在纷纷按照类似的结构原理生产计算机，其中最著名的是德国的布龙斯维加公司，他们从1892年起投产，到1912年，年产量已高达2万台。 </a:t>
            </a:r>
          </a:p>
          <a:p>
            <a:pPr eaLnBrk="1" hangingPunct="1"/>
            <a:r>
              <a:rPr lang="zh-CN" altLang="en-US" dirty="0" smtClean="0"/>
              <a:t>　　在20世纪最初的二三十年间，手摇计算机已成为人类主要的一种计算装置。</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7906" name="Rectangle 2"/>
          <p:cNvSpPr>
            <a:spLocks noGrp="1" noRot="1" noChangeAspect="1" noChangeArrowheads="1" noTextEdit="1"/>
          </p:cNvSpPr>
          <p:nvPr>
            <p:ph type="sldImg"/>
          </p:nvPr>
        </p:nvSpPr>
        <p:spPr/>
      </p:sp>
      <p:sp>
        <p:nvSpPr>
          <p:cNvPr id="507907" name="Rectangle 3"/>
          <p:cNvSpPr>
            <a:spLocks noGrp="1" noChangeArrowheads="1"/>
          </p:cNvSpPr>
          <p:nvPr>
            <p:ph type="body" idx="1"/>
          </p:nvPr>
        </p:nvSpPr>
        <p:spPr>
          <a:noFill/>
        </p:spPr>
        <p:txBody>
          <a:bodyPr/>
          <a:lstStyle/>
          <a:p>
            <a:pPr eaLnBrk="1" hangingPunct="1"/>
            <a:r>
              <a:rPr lang="zh-CN" altLang="en-US" smtClean="0"/>
              <a:t>各种汉字代码之间的关系 </a:t>
            </a:r>
          </a:p>
          <a:p>
            <a:pPr eaLnBrk="1" hangingPunct="1"/>
            <a:r>
              <a:rPr lang="zh-CN" altLang="en-US" smtClean="0"/>
              <a:t>　　 汉字的输入、处理和输出的过程，实际上是汉字的各种代码之间的转换过程，或者说汉字代码在系统有关部件之间流动的过程。图1-3表示了这些代码在汉字信息处理系统中的位置及它们之间的关系。汉字输入码向内码的转换是通过使用输入字典(或称索引表,即外码与内码的对照表)实现的。一般的系统具有多种输入方法，每种输入方法都有各自的索引表。在计算机的内部处理过程中，汉字信息的存储和各种必要的加工，以及向软盘、硬盘或磁带存储汉字信息，都是以汉字内码形式进行的。汉字通信过程中,处理机将汉字内码转换为适合于通信用的交换码以实现通信处理。在汉字的显示和打印输出过程中，处理机根据汉字内码计算出地址码，按地址码从字库中取出汉字字型码，实现汉字的显示和打印输出。有的汉字打印机，只要送入汉字内码，就可以自行将汉字印出，汉字内码到字形码的转换由打印机本身完成。</a:t>
            </a:r>
          </a:p>
          <a:p>
            <a:pPr eaLnBrk="1" hangingPunct="1"/>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99714" name="Rectangle 2"/>
          <p:cNvSpPr>
            <a:spLocks noGrp="1" noRot="1" noChangeAspect="1" noChangeArrowheads="1" noTextEdit="1"/>
          </p:cNvSpPr>
          <p:nvPr>
            <p:ph type="sldImg"/>
          </p:nvPr>
        </p:nvSpPr>
        <p:spPr/>
      </p:sp>
      <p:sp>
        <p:nvSpPr>
          <p:cNvPr id="499715" name="Rectangle 3"/>
          <p:cNvSpPr>
            <a:spLocks noGrp="1" noChangeArrowheads="1"/>
          </p:cNvSpPr>
          <p:nvPr>
            <p:ph type="body" idx="1"/>
          </p:nvPr>
        </p:nvSpPr>
        <p:spPr>
          <a:noFill/>
        </p:spPr>
        <p:txBody>
          <a:bodyPr/>
          <a:lstStyle/>
          <a:p>
            <a:pPr eaLnBrk="1" hangingPunct="1"/>
            <a:r>
              <a:rPr lang="zh-CN" altLang="en-US" dirty="0" smtClean="0"/>
              <a:t>    1936年，图灵根据自己的设想，发表了在计算机发展历史上影响深远的论文《论可计算数及其在判定问题中的应用》，首次阐明了现代电脑原理，从理论上证明了现代通用计算机存在的可能性。</a:t>
            </a:r>
          </a:p>
          <a:p>
            <a:pPr eaLnBrk="1" hangingPunct="1"/>
            <a:r>
              <a:rPr lang="zh-CN" altLang="en-US" dirty="0" smtClean="0"/>
              <a:t>　　图灵把人在计算时所做的工作分解成简单的动作，与人的计算类似，机器需要：（1）存储器，用于贮存计算结果；（2）一种语言，表示运算和数字；(3)扫描；（4）计算意向，即在计算过程中下一步打算做什么；（5）执行下一步计算。具体到一步计算，则分成：（1）改变数字可符号；（2）扫描区改变，如往左进位和往右添位等；（3）改变计算意向等。整个计算过程采用了二进位制，这就是后来人们所称的</a:t>
            </a:r>
            <a:r>
              <a:rPr lang="zh-CN" altLang="en-US" dirty="0" smtClean="0">
                <a:latin typeface="Arial" pitchFamily="34" charset="0"/>
              </a:rPr>
              <a:t>“</a:t>
            </a:r>
            <a:r>
              <a:rPr lang="zh-CN" altLang="en-US" dirty="0" smtClean="0"/>
              <a:t>图灵机</a:t>
            </a:r>
            <a:r>
              <a:rPr lang="zh-CN" altLang="en-US" dirty="0" smtClean="0">
                <a:latin typeface="Arial" pitchFamily="34" charset="0"/>
              </a:rPr>
              <a:t>”</a:t>
            </a:r>
            <a:r>
              <a:rPr lang="zh-CN" altLang="en-US" dirty="0" smtClean="0"/>
              <a:t>。</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0738" name="Rectangle 2"/>
          <p:cNvSpPr>
            <a:spLocks noGrp="1" noRot="1" noChangeAspect="1" noChangeArrowheads="1" noTextEdit="1"/>
          </p:cNvSpPr>
          <p:nvPr>
            <p:ph type="sldImg"/>
          </p:nvPr>
        </p:nvSpPr>
        <p:spPr/>
      </p:sp>
      <p:sp>
        <p:nvSpPr>
          <p:cNvPr id="500739" name="Rectangle 3"/>
          <p:cNvSpPr>
            <a:spLocks noGrp="1" noChangeArrowheads="1"/>
          </p:cNvSpPr>
          <p:nvPr>
            <p:ph type="body" idx="1"/>
          </p:nvPr>
        </p:nvSpPr>
        <p:spPr>
          <a:noFill/>
        </p:spPr>
        <p:txBody>
          <a:bodyPr/>
          <a:lstStyle/>
          <a:p>
            <a:pPr eaLnBrk="1" hangingPunct="1"/>
            <a:r>
              <a:rPr lang="zh-CN" altLang="en-US" smtClean="0"/>
              <a:t>工作站是具有很强功能和性能的单用户计算机，它通常使用在处理要求比较高的应用场合，如平面制作、工程或产品的计算机辅助设计。Apple公司的Mac机器在平面制作领域使用就非常广泛，它的图像处理能力非常强。另外工作站也被用于小型企业或机构的网络服务和Internet等。</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1762" name="Rectangle 2"/>
          <p:cNvSpPr>
            <a:spLocks noGrp="1" noRot="1" noChangeAspect="1" noChangeArrowheads="1" noTextEdit="1"/>
          </p:cNvSpPr>
          <p:nvPr>
            <p:ph type="sldImg"/>
          </p:nvPr>
        </p:nvSpPr>
        <p:spPr/>
      </p:sp>
      <p:sp>
        <p:nvSpPr>
          <p:cNvPr id="501763" name="Rectangle 3"/>
          <p:cNvSpPr>
            <a:spLocks noGrp="1" noChangeArrowheads="1"/>
          </p:cNvSpPr>
          <p:nvPr>
            <p:ph type="body" idx="1"/>
          </p:nvPr>
        </p:nvSpPr>
        <p:spPr>
          <a:noFill/>
        </p:spPr>
        <p:txBody>
          <a:bodyPr/>
          <a:lstStyle/>
          <a:p>
            <a:pPr eaLnBrk="1" hangingPunct="1">
              <a:lnSpc>
                <a:spcPct val="80000"/>
              </a:lnSpc>
            </a:pPr>
            <a:r>
              <a:rPr lang="zh-CN" altLang="en-US" sz="800" b="1" smtClean="0"/>
              <a:t>进位计数制及其相互转换</a:t>
            </a:r>
            <a:endParaRPr lang="zh-CN" altLang="en-US" sz="800" smtClean="0"/>
          </a:p>
          <a:p>
            <a:pPr eaLnBrk="1" hangingPunct="1">
              <a:lnSpc>
                <a:spcPct val="80000"/>
              </a:lnSpc>
            </a:pPr>
            <a:r>
              <a:rPr lang="zh-CN" altLang="en-US" sz="800" smtClean="0"/>
              <a:t/>
            </a:r>
            <a:br>
              <a:rPr lang="zh-CN" altLang="en-US" sz="800" smtClean="0"/>
            </a:br>
            <a:r>
              <a:rPr lang="zh-CN" altLang="en-US" sz="800" smtClean="0"/>
              <a:t>　　</a:t>
            </a:r>
            <a:r>
              <a:rPr lang="zh-CN" altLang="en-US" sz="800" b="1" smtClean="0"/>
              <a:t>一、进位计数制</a:t>
            </a:r>
            <a:endParaRPr lang="zh-CN" altLang="en-US" sz="800" smtClean="0"/>
          </a:p>
          <a:p>
            <a:pPr eaLnBrk="1" hangingPunct="1">
              <a:lnSpc>
                <a:spcPct val="80000"/>
              </a:lnSpc>
            </a:pPr>
            <a:r>
              <a:rPr lang="zh-CN" altLang="en-US" sz="800" smtClean="0"/>
              <a:t/>
            </a:r>
            <a:br>
              <a:rPr lang="zh-CN" altLang="en-US" sz="800" smtClean="0"/>
            </a:br>
            <a:r>
              <a:rPr lang="zh-CN" altLang="en-US" sz="800" smtClean="0"/>
              <a:t>　　凡是按进位的方式计数的数制称为进位计数制，简称进位制。数据无论使用哪种进位制表示，都涉及到基数(Radix)与各位数的</a:t>
            </a:r>
            <a:r>
              <a:rPr lang="zh-CN" altLang="en-US" sz="800" smtClean="0">
                <a:latin typeface="Arial" pitchFamily="34" charset="0"/>
              </a:rPr>
              <a:t>“</a:t>
            </a:r>
            <a:r>
              <a:rPr lang="zh-CN" altLang="en-US" sz="800" smtClean="0"/>
              <a:t>权</a:t>
            </a:r>
            <a:r>
              <a:rPr lang="zh-CN" altLang="en-US" sz="800" smtClean="0">
                <a:latin typeface="Arial" pitchFamily="34" charset="0"/>
              </a:rPr>
              <a:t>”</a:t>
            </a:r>
            <a:r>
              <a:rPr lang="zh-CN" altLang="en-US" sz="800" smtClean="0"/>
              <a:t>(Weight)。所谓某进位制的基数是指该进位制中允许选用的基本数码的个数。对任意进位制数都可以写成按权展开的多项式和的形式</a:t>
            </a:r>
            <a:br>
              <a:rPr lang="zh-CN" altLang="en-US" sz="800" smtClean="0"/>
            </a:br>
            <a:r>
              <a:rPr lang="zh-CN" altLang="en-US" sz="800" smtClean="0"/>
              <a:t>　　 </a:t>
            </a:r>
            <a:br>
              <a:rPr lang="zh-CN" altLang="en-US" sz="800" smtClean="0"/>
            </a:br>
            <a:r>
              <a:rPr lang="zh-CN" altLang="en-US" sz="800" smtClean="0"/>
              <a:t>式中 i</a:t>
            </a:r>
            <a:r>
              <a:rPr lang="zh-CN" altLang="en-US" sz="800" smtClean="0">
                <a:latin typeface="Arial" pitchFamily="34" charset="0"/>
              </a:rPr>
              <a:t>——</a:t>
            </a:r>
            <a:r>
              <a:rPr lang="zh-CN" altLang="en-US" sz="800" smtClean="0"/>
              <a:t>数位；</a:t>
            </a:r>
            <a:br>
              <a:rPr lang="zh-CN" altLang="en-US" sz="800" smtClean="0"/>
            </a:br>
            <a:r>
              <a:rPr lang="zh-CN" altLang="en-US" sz="800" smtClean="0"/>
              <a:t>　　m,n</a:t>
            </a:r>
            <a:r>
              <a:rPr lang="zh-CN" altLang="en-US" sz="800" smtClean="0">
                <a:latin typeface="Arial" pitchFamily="34" charset="0"/>
              </a:rPr>
              <a:t>——</a:t>
            </a:r>
            <a:r>
              <a:rPr lang="zh-CN" altLang="en-US" sz="800" smtClean="0"/>
              <a:t>正整数；</a:t>
            </a:r>
            <a:br>
              <a:rPr lang="zh-CN" altLang="en-US" sz="800" smtClean="0"/>
            </a:br>
            <a:r>
              <a:rPr lang="zh-CN" altLang="en-US" sz="800" smtClean="0"/>
              <a:t>　　R</a:t>
            </a:r>
            <a:r>
              <a:rPr lang="zh-CN" altLang="en-US" sz="800" smtClean="0">
                <a:latin typeface="Arial" pitchFamily="34" charset="0"/>
              </a:rPr>
              <a:t>——</a:t>
            </a:r>
            <a:r>
              <a:rPr lang="zh-CN" altLang="en-US" sz="800" smtClean="0"/>
              <a:t>基数；</a:t>
            </a:r>
            <a:br>
              <a:rPr lang="zh-CN" altLang="en-US" sz="800" smtClean="0"/>
            </a:br>
            <a:r>
              <a:rPr lang="zh-CN" altLang="en-US" sz="800" smtClean="0"/>
              <a:t>　　Ki</a:t>
            </a:r>
            <a:r>
              <a:rPr lang="zh-CN" altLang="en-US" sz="800" smtClean="0">
                <a:latin typeface="Arial" pitchFamily="34" charset="0"/>
              </a:rPr>
              <a:t>——</a:t>
            </a:r>
            <a:r>
              <a:rPr lang="zh-CN" altLang="en-US" sz="800" smtClean="0"/>
              <a:t>第i位数码。</a:t>
            </a:r>
            <a:br>
              <a:rPr lang="zh-CN" altLang="en-US" sz="800" smtClean="0"/>
            </a:br>
            <a:r>
              <a:rPr lang="zh-CN" altLang="en-US" sz="800" smtClean="0"/>
              <a:t>　　总之，位置计数法(带权记数法)的数制均有以下几个主要特点：</a:t>
            </a:r>
            <a:br>
              <a:rPr lang="zh-CN" altLang="en-US" sz="800" smtClean="0"/>
            </a:br>
            <a:r>
              <a:rPr lang="zh-CN" altLang="en-US" sz="800" smtClean="0"/>
              <a:t>　　(1) 数码个数等于基数，最大数码比基数小1；</a:t>
            </a:r>
            <a:br>
              <a:rPr lang="zh-CN" altLang="en-US" sz="800" smtClean="0"/>
            </a:br>
            <a:r>
              <a:rPr lang="zh-CN" altLang="en-US" sz="800" smtClean="0"/>
              <a:t>　　(2) 每个数码都要乘以基数的幂次，而该幂次是由每个数所在的位置决定的，即</a:t>
            </a:r>
            <a:r>
              <a:rPr lang="zh-CN" altLang="en-US" sz="800" smtClean="0">
                <a:latin typeface="Arial" pitchFamily="34" charset="0"/>
              </a:rPr>
              <a:t>“</a:t>
            </a:r>
            <a:r>
              <a:rPr lang="zh-CN" altLang="en-US" sz="800" smtClean="0"/>
              <a:t>位权</a:t>
            </a:r>
            <a:r>
              <a:rPr lang="zh-CN" altLang="en-US" sz="800" smtClean="0">
                <a:latin typeface="Arial" pitchFamily="34" charset="0"/>
              </a:rPr>
              <a:t>”</a:t>
            </a:r>
            <a:r>
              <a:rPr lang="zh-CN" altLang="en-US" sz="800" smtClean="0"/>
              <a:t>，简称权；</a:t>
            </a:r>
            <a:br>
              <a:rPr lang="zh-CN" altLang="en-US" sz="800" smtClean="0"/>
            </a:br>
            <a:r>
              <a:rPr lang="zh-CN" altLang="en-US" sz="800" smtClean="0"/>
              <a:t>　　(3) 低位向高位的进位是</a:t>
            </a:r>
            <a:r>
              <a:rPr lang="zh-CN" altLang="en-US" sz="800" smtClean="0">
                <a:latin typeface="Arial" pitchFamily="34" charset="0"/>
              </a:rPr>
              <a:t>“</a:t>
            </a:r>
            <a:r>
              <a:rPr lang="zh-CN" altLang="en-US" sz="800" smtClean="0"/>
              <a:t>逢基数进1</a:t>
            </a:r>
            <a:r>
              <a:rPr lang="zh-CN" altLang="en-US" sz="800" smtClean="0">
                <a:latin typeface="Arial" pitchFamily="34" charset="0"/>
              </a:rPr>
              <a:t>”</a:t>
            </a:r>
            <a:r>
              <a:rPr lang="zh-CN" altLang="en-US" sz="800" smtClean="0"/>
              <a:t>。</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二、 几种常用的进位制</a:t>
            </a:r>
            <a:endParaRPr lang="zh-CN" altLang="en-US" sz="800" smtClean="0"/>
          </a:p>
          <a:p>
            <a:pPr eaLnBrk="1" hangingPunct="1">
              <a:lnSpc>
                <a:spcPct val="80000"/>
              </a:lnSpc>
            </a:pPr>
            <a:r>
              <a:rPr lang="zh-CN" altLang="en-US" sz="800" smtClean="0"/>
              <a:t/>
            </a:r>
            <a:br>
              <a:rPr lang="zh-CN" altLang="en-US" sz="800" smtClean="0"/>
            </a:br>
            <a:r>
              <a:rPr lang="zh-CN" altLang="en-US" sz="800" smtClean="0"/>
              <a:t>　　众所周知，在计算机中采用二进制计数法。但在编程时，为了书写方便，常采用八进制或者十六进制数，特别是十六进制数。因为它们和二进制数之间有一种特殊的</a:t>
            </a:r>
            <a:r>
              <a:rPr lang="zh-CN" altLang="en-US" sz="800" smtClean="0">
                <a:latin typeface="Arial" pitchFamily="34" charset="0"/>
              </a:rPr>
              <a:t>“</a:t>
            </a:r>
            <a:r>
              <a:rPr lang="zh-CN" altLang="en-US" sz="800" smtClean="0"/>
              <a:t>缩写</a:t>
            </a:r>
            <a:r>
              <a:rPr lang="zh-CN" altLang="en-US" sz="800" smtClean="0">
                <a:latin typeface="Arial" pitchFamily="34" charset="0"/>
              </a:rPr>
              <a:t>”</a:t>
            </a:r>
            <a:r>
              <a:rPr lang="zh-CN" altLang="en-US" sz="800" smtClean="0"/>
              <a:t>关系，因此得到广泛使用。而人们日常生活最习惯使用的是十进制数，这样它们之间就存在着一种对应转换关系。</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1. 十进制数(Decimal Notation)</a:t>
            </a:r>
            <a:endParaRPr lang="zh-CN" altLang="en-US" sz="800" smtClean="0"/>
          </a:p>
          <a:p>
            <a:pPr eaLnBrk="1" hangingPunct="1">
              <a:lnSpc>
                <a:spcPct val="80000"/>
              </a:lnSpc>
            </a:pPr>
            <a:r>
              <a:rPr lang="zh-CN" altLang="en-US" sz="800" smtClean="0"/>
              <a:t/>
            </a:r>
            <a:br>
              <a:rPr lang="zh-CN" altLang="en-US" sz="800" smtClean="0"/>
            </a:br>
            <a:r>
              <a:rPr lang="zh-CN" altLang="en-US" sz="800" smtClean="0"/>
              <a:t>　　它有以下3个特点。</a:t>
            </a:r>
            <a:br>
              <a:rPr lang="zh-CN" altLang="en-US" sz="800" smtClean="0"/>
            </a:br>
            <a:r>
              <a:rPr lang="zh-CN" altLang="en-US" sz="800" smtClean="0"/>
              <a:t>　　(1) 10个数码，即0，1，2，3，4，5，6，7，8，9。</a:t>
            </a:r>
            <a:br>
              <a:rPr lang="zh-CN" altLang="en-US" sz="800" smtClean="0"/>
            </a:br>
            <a:r>
              <a:rPr lang="zh-CN" altLang="en-US" sz="800" smtClean="0"/>
              <a:t>　　(2) 在数的表示中，每个数码都要乘以基数10的幂次，而此幂次是由该数码所在位置决定的。</a:t>
            </a:r>
            <a:br>
              <a:rPr lang="zh-CN" altLang="en-US" sz="800" smtClean="0"/>
            </a:br>
            <a:r>
              <a:rPr lang="zh-CN" altLang="en-US" sz="800" smtClean="0"/>
              <a:t>　　例 1.1　</a:t>
            </a:r>
          </a:p>
          <a:p>
            <a:pPr eaLnBrk="1" hangingPunct="1">
              <a:lnSpc>
                <a:spcPct val="80000"/>
              </a:lnSpc>
            </a:pPr>
            <a:r>
              <a:rPr lang="zh-CN" altLang="en-US" sz="800" smtClean="0"/>
              <a:t>　　　　　 </a:t>
            </a:r>
            <a:br>
              <a:rPr lang="zh-CN" altLang="en-US" sz="800" smtClean="0"/>
            </a:br>
            <a:r>
              <a:rPr lang="zh-CN" altLang="en-US" sz="800" smtClean="0"/>
              <a:t>　　D可以省略。可以看出同样的数码在不同的位置(权不一样)所表示的数值不一样。</a:t>
            </a:r>
            <a:br>
              <a:rPr lang="zh-CN" altLang="en-US" sz="800" smtClean="0"/>
            </a:br>
            <a:r>
              <a:rPr lang="zh-CN" altLang="en-US" sz="800" smtClean="0"/>
              <a:t>　　(3)低位向高位的进位是逢10进1。</a:t>
            </a:r>
          </a:p>
          <a:p>
            <a:pPr eaLnBrk="1" hangingPunct="1">
              <a:lnSpc>
                <a:spcPct val="80000"/>
              </a:lnSpc>
            </a:pPr>
            <a:r>
              <a:rPr lang="zh-CN" altLang="en-US" sz="800" b="1" smtClean="0"/>
              <a:t/>
            </a:r>
            <a:br>
              <a:rPr lang="zh-CN" altLang="en-US" sz="800" b="1" smtClean="0"/>
            </a:br>
            <a:r>
              <a:rPr lang="zh-CN" altLang="en-US" sz="800" b="1" smtClean="0"/>
              <a:t>　　2.二进制数(Binary Notation)</a:t>
            </a:r>
            <a:endParaRPr lang="zh-CN" altLang="en-US" sz="800" smtClean="0"/>
          </a:p>
          <a:p>
            <a:pPr eaLnBrk="1" hangingPunct="1">
              <a:lnSpc>
                <a:spcPct val="80000"/>
              </a:lnSpc>
            </a:pPr>
            <a:r>
              <a:rPr lang="zh-CN" altLang="en-US" sz="800" smtClean="0"/>
              <a:t/>
            </a:r>
            <a:br>
              <a:rPr lang="zh-CN" altLang="en-US" sz="800" smtClean="0"/>
            </a:br>
            <a:r>
              <a:rPr lang="zh-CN" altLang="en-US" sz="800" smtClean="0"/>
              <a:t>　　它有以下3个特点。</a:t>
            </a:r>
            <a:br>
              <a:rPr lang="zh-CN" altLang="en-US" sz="800" smtClean="0"/>
            </a:br>
            <a:r>
              <a:rPr lang="zh-CN" altLang="en-US" sz="800" smtClean="0"/>
              <a:t>　　(1) 2个数码，即0和1。</a:t>
            </a:r>
            <a:br>
              <a:rPr lang="zh-CN" altLang="en-US" sz="800" smtClean="0"/>
            </a:br>
            <a:r>
              <a:rPr lang="zh-CN" altLang="en-US" sz="800" smtClean="0"/>
              <a:t>　　(2) 在数的表示中，每个数码都要乘以基数2的幂次，而此幂次是由该数码所在位置决定的。</a:t>
            </a:r>
            <a:br>
              <a:rPr lang="zh-CN" altLang="en-US" sz="800" smtClean="0"/>
            </a:br>
            <a:r>
              <a:rPr lang="zh-CN" altLang="en-US" sz="800" smtClean="0"/>
              <a:t>　　例 1.2　</a:t>
            </a:r>
          </a:p>
          <a:p>
            <a:pPr eaLnBrk="1" hangingPunct="1">
              <a:lnSpc>
                <a:spcPct val="80000"/>
              </a:lnSpc>
            </a:pPr>
            <a:r>
              <a:rPr lang="zh-CN" altLang="en-US" sz="800" smtClean="0"/>
              <a:t>　　　　　 </a:t>
            </a:r>
            <a:br>
              <a:rPr lang="zh-CN" altLang="en-US" sz="800" smtClean="0"/>
            </a:br>
            <a:r>
              <a:rPr lang="zh-CN" altLang="en-US" sz="800" smtClean="0"/>
              <a:t>　　B不能省略。</a:t>
            </a:r>
            <a:br>
              <a:rPr lang="zh-CN" altLang="en-US" sz="800" smtClean="0"/>
            </a:br>
            <a:r>
              <a:rPr lang="zh-CN" altLang="en-US" sz="800" smtClean="0"/>
              <a:t>　　(3) 低位向高位的进位是逢2进1。</a:t>
            </a:r>
            <a:br>
              <a:rPr lang="zh-CN" altLang="en-US" sz="800" smtClean="0"/>
            </a:br>
            <a:r>
              <a:rPr lang="zh-CN" altLang="en-US" sz="800" smtClean="0"/>
              <a:t>　　由于二进制数还具有以下独特的性质，所以奠定了当代计算机的设计基础。</a:t>
            </a:r>
            <a:br>
              <a:rPr lang="zh-CN" altLang="en-US" sz="800" smtClean="0"/>
            </a:br>
            <a:r>
              <a:rPr lang="zh-CN" altLang="en-US" sz="800" smtClean="0"/>
              <a:t>　　(1) 具有两个不同的数码，在自然里很容易找到具有两个稳定的物理状态来实现它。</a:t>
            </a:r>
            <a:br>
              <a:rPr lang="zh-CN" altLang="en-US" sz="800" smtClean="0"/>
            </a:br>
            <a:r>
              <a:rPr lang="zh-CN" altLang="en-US" sz="800" smtClean="0"/>
              <a:t>　　(2) 整个数向左移一位，数值增大一倍，反之，向右移一位，数值就减小一半。</a:t>
            </a:r>
            <a:br>
              <a:rPr lang="zh-CN" altLang="en-US" sz="800" smtClean="0"/>
            </a:br>
            <a:r>
              <a:rPr lang="zh-CN" altLang="en-US" sz="800" smtClean="0"/>
              <a:t>　　(3) 对于二进制整数，若最低位是1则为奇数，是0则为偶数。</a:t>
            </a:r>
            <a:br>
              <a:rPr lang="zh-CN" altLang="en-US" sz="800" smtClean="0"/>
            </a:br>
            <a:r>
              <a:rPr lang="zh-CN" altLang="en-US" sz="800" smtClean="0"/>
              <a:t>　　(4) 二进制数运算规则简单，如</a:t>
            </a:r>
            <a:br>
              <a:rPr lang="zh-CN" altLang="en-US" sz="800" smtClean="0"/>
            </a:br>
            <a:r>
              <a:rPr lang="zh-CN" altLang="en-US" sz="800" smtClean="0"/>
              <a:t>　　0+0=0;</a:t>
            </a:r>
            <a:br>
              <a:rPr lang="zh-CN" altLang="en-US" sz="800" smtClean="0"/>
            </a:br>
            <a:r>
              <a:rPr lang="zh-CN" altLang="en-US" sz="800" smtClean="0"/>
              <a:t>　　0+1=1；</a:t>
            </a:r>
            <a:br>
              <a:rPr lang="zh-CN" altLang="en-US" sz="800" smtClean="0"/>
            </a:br>
            <a:r>
              <a:rPr lang="zh-CN" altLang="en-US" sz="800" smtClean="0"/>
              <a:t>　　1+0=1；</a:t>
            </a:r>
            <a:br>
              <a:rPr lang="zh-CN" altLang="en-US" sz="800" smtClean="0"/>
            </a:br>
            <a:r>
              <a:rPr lang="zh-CN" altLang="en-US" sz="800" smtClean="0"/>
              <a:t>　　1+1=0，向上进位1。</a:t>
            </a:r>
            <a:br>
              <a:rPr lang="zh-CN" altLang="en-US" sz="800" smtClean="0"/>
            </a:br>
            <a:r>
              <a:rPr lang="zh-CN" altLang="en-US" sz="800" smtClean="0"/>
              <a:t>　　也就是说，两个一位二进制数相加，相同则本位和为0，不相同则本位和为1；只有在都为1时才有进位。本位和恰好是异或二值逻辑的关系，进位则是二值逻辑与的关系。这样，在计算机里，是把二进制数的运算用逻辑运算来实现的，因此CPU是由一些组合逻辑电路(实现一定逻辑关系的门电路)和时序逻辑电路(能够存储二进制信息的电路)组成的。</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3．八进制数(Octal Notation)</a:t>
            </a:r>
            <a:endParaRPr lang="zh-CN" altLang="en-US" sz="800" smtClean="0"/>
          </a:p>
          <a:p>
            <a:pPr eaLnBrk="1" hangingPunct="1">
              <a:lnSpc>
                <a:spcPct val="80000"/>
              </a:lnSpc>
            </a:pPr>
            <a:r>
              <a:rPr lang="zh-CN" altLang="en-US" sz="800" smtClean="0"/>
              <a:t/>
            </a:r>
            <a:br>
              <a:rPr lang="zh-CN" altLang="en-US" sz="800" smtClean="0"/>
            </a:br>
            <a:r>
              <a:rPr lang="zh-CN" altLang="en-US" sz="800" smtClean="0"/>
              <a:t>　　它有以下3个特点。</a:t>
            </a:r>
            <a:br>
              <a:rPr lang="zh-CN" altLang="en-US" sz="800" smtClean="0"/>
            </a:br>
            <a:r>
              <a:rPr lang="zh-CN" altLang="en-US" sz="800" smtClean="0"/>
              <a:t>　　(1) 有8个数码，即0，1，2，3，4，5，6，7。</a:t>
            </a:r>
            <a:br>
              <a:rPr lang="zh-CN" altLang="en-US" sz="800" smtClean="0"/>
            </a:br>
            <a:r>
              <a:rPr lang="zh-CN" altLang="en-US" sz="800" smtClean="0"/>
              <a:t>　　(2) 在数的表示中，每个数码都要乘以基数8的幂次，而此幂次是由该数码所在位置决定的。</a:t>
            </a:r>
            <a:br>
              <a:rPr lang="zh-CN" altLang="en-US" sz="800" smtClean="0"/>
            </a:br>
            <a:r>
              <a:rPr lang="zh-CN" altLang="en-US" sz="800" smtClean="0"/>
              <a:t>　　例 1.3　　</a:t>
            </a:r>
          </a:p>
          <a:p>
            <a:pPr eaLnBrk="1" hangingPunct="1">
              <a:lnSpc>
                <a:spcPct val="80000"/>
              </a:lnSpc>
            </a:pPr>
            <a:r>
              <a:rPr lang="zh-CN" altLang="en-US" sz="800" smtClean="0"/>
              <a:t>　　　　　  </a:t>
            </a:r>
            <a:br>
              <a:rPr lang="zh-CN" altLang="en-US" sz="800" smtClean="0"/>
            </a:br>
            <a:r>
              <a:rPr lang="zh-CN" altLang="en-US" sz="800" smtClean="0"/>
              <a:t>　　Q不能省略。这里用Q而不用O是为避免把字母O误作数字0。</a:t>
            </a:r>
            <a:br>
              <a:rPr lang="zh-CN" altLang="en-US" sz="800" smtClean="0"/>
            </a:br>
            <a:r>
              <a:rPr lang="zh-CN" altLang="en-US" sz="800" smtClean="0"/>
              <a:t>　　(3) 低位向高位的进位是逢8进1。</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4．十六进制数(Hexadecimal Notation)</a:t>
            </a:r>
            <a:endParaRPr lang="zh-CN" altLang="en-US" sz="800" smtClean="0"/>
          </a:p>
          <a:p>
            <a:pPr eaLnBrk="1" hangingPunct="1">
              <a:lnSpc>
                <a:spcPct val="80000"/>
              </a:lnSpc>
            </a:pPr>
            <a:r>
              <a:rPr lang="zh-CN" altLang="en-US" sz="800" smtClean="0"/>
              <a:t/>
            </a:r>
            <a:br>
              <a:rPr lang="zh-CN" altLang="en-US" sz="800" smtClean="0"/>
            </a:br>
            <a:r>
              <a:rPr lang="zh-CN" altLang="en-US" sz="800" smtClean="0"/>
              <a:t>　　它有以下3个特点。</a:t>
            </a:r>
            <a:br>
              <a:rPr lang="zh-CN" altLang="en-US" sz="800" smtClean="0"/>
            </a:br>
            <a:r>
              <a:rPr lang="zh-CN" altLang="en-US" sz="800" smtClean="0"/>
              <a:t>　　(1) 有16个数码，即0，1，2，3，4，5，6，7，8，9，A，B，C，D，E，F。</a:t>
            </a:r>
            <a:br>
              <a:rPr lang="zh-CN" altLang="en-US" sz="800" smtClean="0"/>
            </a:br>
            <a:r>
              <a:rPr lang="zh-CN" altLang="en-US" sz="800" smtClean="0"/>
              <a:t>　　(2) 在数的表示中，每个数码都要乘以基数16的幂次，而此幂次是由该数码所在位置决定的。</a:t>
            </a:r>
          </a:p>
          <a:p>
            <a:pPr eaLnBrk="1" hangingPunct="1">
              <a:lnSpc>
                <a:spcPct val="80000"/>
              </a:lnSpc>
            </a:pPr>
            <a:r>
              <a:rPr lang="zh-CN" altLang="en-US" sz="800" smtClean="0"/>
              <a:t>　　例 1．4　</a:t>
            </a:r>
          </a:p>
          <a:p>
            <a:pPr eaLnBrk="1" hangingPunct="1">
              <a:lnSpc>
                <a:spcPct val="80000"/>
              </a:lnSpc>
            </a:pPr>
            <a:r>
              <a:rPr lang="zh-CN" altLang="en-US" sz="800" smtClean="0"/>
              <a:t>　　　　　　 </a:t>
            </a:r>
            <a:br>
              <a:rPr lang="zh-CN" altLang="en-US" sz="800" smtClean="0"/>
            </a:br>
            <a:r>
              <a:rPr lang="zh-CN" altLang="en-US" sz="800" smtClean="0"/>
              <a:t>　 　例 1．5　</a:t>
            </a:r>
          </a:p>
          <a:p>
            <a:pPr eaLnBrk="1" hangingPunct="1">
              <a:lnSpc>
                <a:spcPct val="80000"/>
              </a:lnSpc>
            </a:pPr>
            <a:r>
              <a:rPr lang="zh-CN" altLang="en-US" sz="800" smtClean="0"/>
              <a:t>　　　　　　 </a:t>
            </a:r>
            <a:br>
              <a:rPr lang="zh-CN" altLang="en-US" sz="800" smtClean="0"/>
            </a:br>
            <a:r>
              <a:rPr lang="zh-CN" altLang="en-US" sz="800" smtClean="0"/>
              <a:t>　　H不能省略。第一个数码为字母时，前面要加数字0，避免把十六进制数误作变量或标号名(变量和标号在后面汇编语言章　　节中将要说明)。</a:t>
            </a:r>
            <a:br>
              <a:rPr lang="zh-CN" altLang="en-US" sz="800" smtClean="0"/>
            </a:br>
            <a:r>
              <a:rPr lang="zh-CN" altLang="en-US" sz="800" smtClean="0"/>
              <a:t>　　(3) 低位向高位的进位是逢16进1。</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三、数制之间的转换关系</a:t>
            </a:r>
            <a:endParaRPr lang="zh-CN" altLang="en-US" sz="800" smtClean="0"/>
          </a:p>
          <a:p>
            <a:pPr eaLnBrk="1" hangingPunct="1">
              <a:lnSpc>
                <a:spcPct val="80000"/>
              </a:lnSpc>
            </a:pPr>
            <a:r>
              <a:rPr lang="zh-CN" altLang="en-US" sz="800" smtClean="0"/>
              <a:t/>
            </a:r>
            <a:br>
              <a:rPr lang="zh-CN" altLang="en-US" sz="800" smtClean="0"/>
            </a:br>
            <a:r>
              <a:rPr lang="zh-CN" altLang="en-US" sz="800" smtClean="0"/>
              <a:t>　　1．任意进制数转换成十进制数</a:t>
            </a:r>
          </a:p>
          <a:p>
            <a:pPr eaLnBrk="1" hangingPunct="1">
              <a:lnSpc>
                <a:spcPct val="80000"/>
              </a:lnSpc>
            </a:pPr>
            <a:r>
              <a:rPr lang="zh-CN" altLang="en-US" sz="800" smtClean="0"/>
              <a:t/>
            </a:r>
            <a:br>
              <a:rPr lang="zh-CN" altLang="en-US" sz="800" smtClean="0"/>
            </a:br>
            <a:r>
              <a:rPr lang="zh-CN" altLang="en-US" sz="800" smtClean="0"/>
              <a:t>　　任意进制数转换成十进制数就是该数按权展开多项式之和。</a:t>
            </a:r>
            <a:br>
              <a:rPr lang="zh-CN" altLang="en-US" sz="800" smtClean="0"/>
            </a:br>
            <a:r>
              <a:rPr lang="zh-CN" altLang="en-US" sz="800" smtClean="0"/>
              <a:t>　　例 1．6　二进制数101．1B转换成十进制数</a:t>
            </a:r>
            <a:br>
              <a:rPr lang="zh-CN" altLang="en-US" sz="800" smtClean="0"/>
            </a:br>
            <a:r>
              <a:rPr lang="zh-CN" altLang="en-US" sz="800" smtClean="0"/>
              <a:t>　　　　 </a:t>
            </a:r>
            <a:br>
              <a:rPr lang="zh-CN" altLang="en-US" sz="800" smtClean="0"/>
            </a:br>
            <a:r>
              <a:rPr lang="zh-CN" altLang="en-US" sz="800" smtClean="0"/>
              <a:t>　　其它进位制数同理。</a:t>
            </a:r>
          </a:p>
          <a:p>
            <a:pPr eaLnBrk="1" hangingPunct="1">
              <a:lnSpc>
                <a:spcPct val="80000"/>
              </a:lnSpc>
            </a:pPr>
            <a:r>
              <a:rPr lang="zh-CN" altLang="en-US" sz="800" smtClean="0"/>
              <a:t/>
            </a:r>
            <a:br>
              <a:rPr lang="zh-CN" altLang="en-US" sz="800" smtClean="0"/>
            </a:br>
            <a:r>
              <a:rPr lang="zh-CN" altLang="en-US" sz="800" smtClean="0"/>
              <a:t>　　2．十进制数转换成任意进制数</a:t>
            </a:r>
          </a:p>
          <a:p>
            <a:pPr eaLnBrk="1" hangingPunct="1">
              <a:lnSpc>
                <a:spcPct val="80000"/>
              </a:lnSpc>
            </a:pPr>
            <a:r>
              <a:rPr lang="zh-CN" altLang="en-US" sz="800" smtClean="0"/>
              <a:t/>
            </a:r>
            <a:br>
              <a:rPr lang="zh-CN" altLang="en-US" sz="800" smtClean="0"/>
            </a:br>
            <a:r>
              <a:rPr lang="zh-CN" altLang="en-US" sz="800" smtClean="0"/>
              <a:t>　　(1) 整数转换整数转换法就是除基数取余数法，第一次得到的余数为最低位，最后得到的余数为最高位。</a:t>
            </a:r>
            <a:br>
              <a:rPr lang="zh-CN" altLang="en-US" sz="800" smtClean="0"/>
            </a:br>
            <a:r>
              <a:rPr lang="zh-CN" altLang="en-US" sz="800" smtClean="0"/>
              <a:t>　　例 1.7(28)10=(?)2</a:t>
            </a:r>
            <a:br>
              <a:rPr lang="zh-CN" altLang="en-US" sz="800" smtClean="0"/>
            </a:br>
            <a:r>
              <a:rPr lang="zh-CN" altLang="en-US" sz="800" smtClean="0"/>
              <a:t>　　 　</a:t>
            </a:r>
            <a:br>
              <a:rPr lang="zh-CN" altLang="en-US" sz="800" smtClean="0"/>
            </a:br>
            <a:r>
              <a:rPr lang="zh-CN" altLang="en-US" sz="800" smtClean="0"/>
              <a:t/>
            </a:r>
            <a:br>
              <a:rPr lang="zh-CN" altLang="en-US" sz="800" smtClean="0"/>
            </a:br>
            <a:r>
              <a:rPr lang="zh-CN" altLang="en-US" sz="800" smtClean="0"/>
              <a:t>最后转换的结果是28D=11100B</a:t>
            </a:r>
            <a:br>
              <a:rPr lang="zh-CN" altLang="en-US" sz="800" smtClean="0"/>
            </a:br>
            <a:r>
              <a:rPr lang="zh-CN" altLang="en-US" sz="800" smtClean="0"/>
              <a:t>　　其它进位制数同理。</a:t>
            </a:r>
            <a:br>
              <a:rPr lang="zh-CN" altLang="en-US" sz="800" smtClean="0"/>
            </a:br>
            <a:r>
              <a:rPr lang="zh-CN" altLang="en-US" sz="800" smtClean="0"/>
              <a:t>　　(2) 小数转换小数转换法就是乘基数取整数法，第一次得到的整数为小数的最高位，直到十进制小数部分乘积为0时停止，最后得到的是转换结果的小数最末位(若出现无限循环，可按要求取小数点后几位即可)。</a:t>
            </a:r>
            <a:br>
              <a:rPr lang="zh-CN" altLang="en-US" sz="800" smtClean="0"/>
            </a:br>
            <a:r>
              <a:rPr lang="zh-CN" altLang="en-US" sz="800" smtClean="0"/>
              <a:t>　　例 1.8　　(0．125)10=(?)2</a:t>
            </a:r>
            <a:br>
              <a:rPr lang="zh-CN" altLang="en-US" sz="800" smtClean="0"/>
            </a:br>
            <a:r>
              <a:rPr lang="zh-CN" altLang="en-US" sz="800" smtClean="0"/>
              <a:t>　　　　　　　　0.125 　取整数部分</a:t>
            </a:r>
          </a:p>
          <a:p>
            <a:pPr eaLnBrk="1" hangingPunct="1">
              <a:lnSpc>
                <a:spcPct val="80000"/>
              </a:lnSpc>
            </a:pPr>
            <a:r>
              <a:rPr lang="zh-CN" altLang="en-US" sz="800" smtClean="0"/>
              <a:t>　　　　　　</a:t>
            </a:r>
            <a:r>
              <a:rPr lang="zh-CN" altLang="en-US" sz="800" u="sng" smtClean="0"/>
              <a:t>×　　　２　</a:t>
            </a:r>
            <a:endParaRPr lang="zh-CN" altLang="en-US" sz="800" smtClean="0"/>
          </a:p>
          <a:p>
            <a:pPr eaLnBrk="1" hangingPunct="1">
              <a:lnSpc>
                <a:spcPct val="80000"/>
              </a:lnSpc>
            </a:pPr>
            <a:r>
              <a:rPr lang="zh-CN" altLang="en-US" sz="800" smtClean="0"/>
              <a:t>　　　　　　　　0.250 　　　０</a:t>
            </a:r>
          </a:p>
          <a:p>
            <a:pPr eaLnBrk="1" hangingPunct="1">
              <a:lnSpc>
                <a:spcPct val="80000"/>
              </a:lnSpc>
            </a:pPr>
            <a:r>
              <a:rPr lang="zh-CN" altLang="en-US" sz="800" smtClean="0"/>
              <a:t>　　　　　</a:t>
            </a:r>
            <a:r>
              <a:rPr lang="zh-CN" altLang="en-US" sz="800" u="sng" smtClean="0"/>
              <a:t>　× 　 　２　 </a:t>
            </a:r>
            <a:endParaRPr lang="zh-CN" altLang="en-US" sz="800" smtClean="0"/>
          </a:p>
          <a:p>
            <a:pPr eaLnBrk="1" hangingPunct="1">
              <a:lnSpc>
                <a:spcPct val="80000"/>
              </a:lnSpc>
            </a:pPr>
            <a:r>
              <a:rPr lang="zh-CN" altLang="en-US" sz="800" smtClean="0"/>
              <a:t>　　　　　　　 0.500 　　　 ０</a:t>
            </a:r>
          </a:p>
          <a:p>
            <a:pPr eaLnBrk="1" hangingPunct="1">
              <a:lnSpc>
                <a:spcPct val="80000"/>
              </a:lnSpc>
            </a:pPr>
            <a:r>
              <a:rPr lang="zh-CN" altLang="en-US" sz="800" smtClean="0"/>
              <a:t>　　　　　</a:t>
            </a:r>
            <a:r>
              <a:rPr lang="zh-CN" altLang="en-US" sz="800" u="sng" smtClean="0"/>
              <a:t>　×　　　２</a:t>
            </a:r>
            <a:endParaRPr lang="zh-CN" altLang="en-US" sz="800" smtClean="0"/>
          </a:p>
          <a:p>
            <a:pPr eaLnBrk="1" hangingPunct="1">
              <a:lnSpc>
                <a:spcPct val="80000"/>
              </a:lnSpc>
            </a:pPr>
            <a:r>
              <a:rPr lang="zh-CN" altLang="en-US" sz="800" smtClean="0"/>
              <a:t>　　　　　　　 1.000 　　 　１　　</a:t>
            </a:r>
          </a:p>
          <a:p>
            <a:pPr eaLnBrk="1" hangingPunct="1">
              <a:lnSpc>
                <a:spcPct val="80000"/>
              </a:lnSpc>
            </a:pPr>
            <a:r>
              <a:rPr lang="zh-CN" altLang="en-US" sz="800" smtClean="0"/>
              <a:t>　　　　　　 </a:t>
            </a:r>
            <a:br>
              <a:rPr lang="zh-CN" altLang="en-US" sz="800" smtClean="0"/>
            </a:br>
            <a:r>
              <a:rPr lang="zh-CN" altLang="en-US" sz="800" smtClean="0"/>
              <a:t>最后转换结果是0.125D=0.001B</a:t>
            </a:r>
            <a:br>
              <a:rPr lang="zh-CN" altLang="en-US" sz="800" smtClean="0"/>
            </a:br>
            <a:r>
              <a:rPr lang="zh-CN" altLang="en-US" sz="800" smtClean="0"/>
              <a:t>　　其它进位制数同理。</a:t>
            </a:r>
          </a:p>
          <a:p>
            <a:pPr eaLnBrk="1" hangingPunct="1">
              <a:lnSpc>
                <a:spcPct val="80000"/>
              </a:lnSpc>
            </a:pPr>
            <a:r>
              <a:rPr lang="zh-CN" altLang="en-US" sz="800" smtClean="0"/>
              <a:t/>
            </a:r>
            <a:br>
              <a:rPr lang="zh-CN" altLang="en-US" sz="800" smtClean="0"/>
            </a:br>
            <a:r>
              <a:rPr lang="zh-CN" altLang="en-US" sz="800" smtClean="0"/>
              <a:t>　　3 二进制、八进制和十六进制之间的转换</a:t>
            </a:r>
          </a:p>
          <a:p>
            <a:pPr eaLnBrk="1" hangingPunct="1">
              <a:lnSpc>
                <a:spcPct val="80000"/>
              </a:lnSpc>
            </a:pPr>
            <a:r>
              <a:rPr lang="zh-CN" altLang="en-US" sz="800" smtClean="0"/>
              <a:t/>
            </a:r>
            <a:br>
              <a:rPr lang="zh-CN" altLang="en-US" sz="800" smtClean="0"/>
            </a:br>
            <a:r>
              <a:rPr lang="zh-CN" altLang="en-US" sz="800" smtClean="0"/>
              <a:t>　　这3种进制表示的数据之间的转换十分方便，因为每3个二进制位正好对应一个八进制位，每4个二进制位可以变换成一个十六进制位。表1.2给出一组基本的对应关系。</a:t>
            </a:r>
            <a:br>
              <a:rPr lang="zh-CN" altLang="en-US" sz="800" smtClean="0"/>
            </a:br>
            <a:r>
              <a:rPr lang="zh-CN" altLang="en-US" sz="800" smtClean="0"/>
              <a:t>　　把二进制数转换成八进制或十六进制数时，按每3位或每4位二进制位分组，应保证从小数点所在位置分别向左和向右进行划分，若整数部分的位数不是3或4的整数倍，可按在数的最左侧补0的方法处理，对小数部分则按在数的右侧补0的方法处理。</a:t>
            </a:r>
          </a:p>
          <a:p>
            <a:pPr eaLnBrk="1" hangingPunct="1">
              <a:lnSpc>
                <a:spcPct val="80000"/>
              </a:lnSpc>
            </a:pPr>
            <a:r>
              <a:rPr lang="zh-CN" altLang="en-US" sz="800" smtClean="0"/>
              <a:t>表1.2 二进制、八进制和十六进制的基本对应关系 </a:t>
            </a:r>
            <a:endParaRPr lang="zh-CN" altLang="en-US" sz="800" b="1" smtClean="0"/>
          </a:p>
          <a:p>
            <a:pPr eaLnBrk="1" hangingPunct="1">
              <a:lnSpc>
                <a:spcPct val="80000"/>
              </a:lnSpc>
            </a:pPr>
            <a:r>
              <a:rPr lang="zh-CN" altLang="en-US" sz="800" b="1" smtClean="0"/>
              <a:t>二进制数</a:t>
            </a:r>
          </a:p>
          <a:p>
            <a:pPr eaLnBrk="1" hangingPunct="1">
              <a:lnSpc>
                <a:spcPct val="80000"/>
              </a:lnSpc>
            </a:pPr>
            <a:r>
              <a:rPr lang="zh-CN" altLang="en-US" sz="800" b="1" smtClean="0"/>
              <a:t>八进制数</a:t>
            </a:r>
          </a:p>
          <a:p>
            <a:pPr eaLnBrk="1" hangingPunct="1">
              <a:lnSpc>
                <a:spcPct val="80000"/>
              </a:lnSpc>
            </a:pPr>
            <a:r>
              <a:rPr lang="zh-CN" altLang="en-US" sz="800" b="1" smtClean="0"/>
              <a:t>十六进制数</a:t>
            </a:r>
          </a:p>
          <a:p>
            <a:pPr eaLnBrk="1" hangingPunct="1">
              <a:lnSpc>
                <a:spcPct val="80000"/>
              </a:lnSpc>
            </a:pPr>
            <a:r>
              <a:rPr lang="zh-CN" altLang="en-US" sz="800" b="1" smtClean="0"/>
              <a:t>十进制数</a:t>
            </a:r>
            <a:endParaRPr lang="zh-CN" altLang="en-US" sz="800" smtClean="0"/>
          </a:p>
          <a:p>
            <a:pPr eaLnBrk="1" hangingPunct="1">
              <a:lnSpc>
                <a:spcPct val="80000"/>
              </a:lnSpc>
            </a:pPr>
            <a:r>
              <a:rPr lang="zh-CN" altLang="en-US" sz="800" smtClean="0"/>
              <a:t>0000</a:t>
            </a:r>
          </a:p>
          <a:p>
            <a:pPr eaLnBrk="1" hangingPunct="1">
              <a:lnSpc>
                <a:spcPct val="80000"/>
              </a:lnSpc>
            </a:pPr>
            <a:r>
              <a:rPr lang="zh-CN" altLang="en-US" sz="800" smtClean="0"/>
              <a:t>0001</a:t>
            </a:r>
          </a:p>
          <a:p>
            <a:pPr eaLnBrk="1" hangingPunct="1">
              <a:lnSpc>
                <a:spcPct val="80000"/>
              </a:lnSpc>
            </a:pPr>
            <a:r>
              <a:rPr lang="zh-CN" altLang="en-US" sz="800" smtClean="0"/>
              <a:t>0010</a:t>
            </a:r>
          </a:p>
          <a:p>
            <a:pPr eaLnBrk="1" hangingPunct="1">
              <a:lnSpc>
                <a:spcPct val="80000"/>
              </a:lnSpc>
            </a:pPr>
            <a:r>
              <a:rPr lang="zh-CN" altLang="en-US" sz="800" smtClean="0"/>
              <a:t>0011</a:t>
            </a:r>
          </a:p>
          <a:p>
            <a:pPr eaLnBrk="1" hangingPunct="1">
              <a:lnSpc>
                <a:spcPct val="80000"/>
              </a:lnSpc>
            </a:pPr>
            <a:r>
              <a:rPr lang="zh-CN" altLang="en-US" sz="800" smtClean="0"/>
              <a:t>0100</a:t>
            </a:r>
          </a:p>
          <a:p>
            <a:pPr eaLnBrk="1" hangingPunct="1">
              <a:lnSpc>
                <a:spcPct val="80000"/>
              </a:lnSpc>
            </a:pPr>
            <a:r>
              <a:rPr lang="zh-CN" altLang="en-US" sz="800" smtClean="0"/>
              <a:t>0101</a:t>
            </a:r>
          </a:p>
          <a:p>
            <a:pPr eaLnBrk="1" hangingPunct="1">
              <a:lnSpc>
                <a:spcPct val="80000"/>
              </a:lnSpc>
            </a:pPr>
            <a:r>
              <a:rPr lang="zh-CN" altLang="en-US" sz="800" smtClean="0"/>
              <a:t>0110</a:t>
            </a:r>
          </a:p>
          <a:p>
            <a:pPr eaLnBrk="1" hangingPunct="1">
              <a:lnSpc>
                <a:spcPct val="80000"/>
              </a:lnSpc>
            </a:pPr>
            <a:r>
              <a:rPr lang="zh-CN" altLang="en-US" sz="800" smtClean="0"/>
              <a:t>0111</a:t>
            </a:r>
          </a:p>
          <a:p>
            <a:pPr eaLnBrk="1" hangingPunct="1">
              <a:lnSpc>
                <a:spcPct val="80000"/>
              </a:lnSpc>
            </a:pPr>
            <a:r>
              <a:rPr lang="zh-CN" altLang="en-US" sz="800" smtClean="0"/>
              <a:t>1000</a:t>
            </a:r>
          </a:p>
          <a:p>
            <a:pPr eaLnBrk="1" hangingPunct="1">
              <a:lnSpc>
                <a:spcPct val="80000"/>
              </a:lnSpc>
            </a:pPr>
            <a:r>
              <a:rPr lang="zh-CN" altLang="en-US" sz="800" smtClean="0"/>
              <a:t>1001</a:t>
            </a:r>
          </a:p>
          <a:p>
            <a:pPr eaLnBrk="1" hangingPunct="1">
              <a:lnSpc>
                <a:spcPct val="80000"/>
              </a:lnSpc>
            </a:pPr>
            <a:r>
              <a:rPr lang="zh-CN" altLang="en-US" sz="800" smtClean="0"/>
              <a:t>1010</a:t>
            </a:r>
          </a:p>
          <a:p>
            <a:pPr eaLnBrk="1" hangingPunct="1">
              <a:lnSpc>
                <a:spcPct val="80000"/>
              </a:lnSpc>
            </a:pPr>
            <a:r>
              <a:rPr lang="zh-CN" altLang="en-US" sz="800" smtClean="0"/>
              <a:t>1011</a:t>
            </a:r>
          </a:p>
          <a:p>
            <a:pPr eaLnBrk="1" hangingPunct="1">
              <a:lnSpc>
                <a:spcPct val="80000"/>
              </a:lnSpc>
            </a:pPr>
            <a:r>
              <a:rPr lang="zh-CN" altLang="en-US" sz="800" smtClean="0"/>
              <a:t>1100</a:t>
            </a:r>
          </a:p>
          <a:p>
            <a:pPr eaLnBrk="1" hangingPunct="1">
              <a:lnSpc>
                <a:spcPct val="80000"/>
              </a:lnSpc>
            </a:pPr>
            <a:r>
              <a:rPr lang="zh-CN" altLang="en-US" sz="800" smtClean="0"/>
              <a:t>1101</a:t>
            </a:r>
          </a:p>
          <a:p>
            <a:pPr eaLnBrk="1" hangingPunct="1">
              <a:lnSpc>
                <a:spcPct val="80000"/>
              </a:lnSpc>
            </a:pPr>
            <a:r>
              <a:rPr lang="zh-CN" altLang="en-US" sz="800" smtClean="0"/>
              <a:t>1110</a:t>
            </a:r>
          </a:p>
          <a:p>
            <a:pPr eaLnBrk="1" hangingPunct="1">
              <a:lnSpc>
                <a:spcPct val="80000"/>
              </a:lnSpc>
            </a:pPr>
            <a:r>
              <a:rPr lang="zh-CN" altLang="en-US" sz="800" smtClean="0"/>
              <a:t>1111</a:t>
            </a:r>
          </a:p>
          <a:p>
            <a:pPr eaLnBrk="1" hangingPunct="1">
              <a:lnSpc>
                <a:spcPct val="80000"/>
              </a:lnSpc>
            </a:pPr>
            <a:r>
              <a:rPr lang="zh-CN" altLang="en-US" sz="800" smtClean="0"/>
              <a:t>00</a:t>
            </a:r>
          </a:p>
          <a:p>
            <a:pPr eaLnBrk="1" hangingPunct="1">
              <a:lnSpc>
                <a:spcPct val="80000"/>
              </a:lnSpc>
            </a:pPr>
            <a:r>
              <a:rPr lang="zh-CN" altLang="en-US" sz="800" smtClean="0"/>
              <a:t>01</a:t>
            </a:r>
          </a:p>
          <a:p>
            <a:pPr eaLnBrk="1" hangingPunct="1">
              <a:lnSpc>
                <a:spcPct val="80000"/>
              </a:lnSpc>
            </a:pPr>
            <a:r>
              <a:rPr lang="zh-CN" altLang="en-US" sz="800" smtClean="0"/>
              <a:t>02</a:t>
            </a:r>
          </a:p>
          <a:p>
            <a:pPr eaLnBrk="1" hangingPunct="1">
              <a:lnSpc>
                <a:spcPct val="80000"/>
              </a:lnSpc>
            </a:pPr>
            <a:r>
              <a:rPr lang="zh-CN" altLang="en-US" sz="800" smtClean="0"/>
              <a:t>03</a:t>
            </a:r>
          </a:p>
          <a:p>
            <a:pPr eaLnBrk="1" hangingPunct="1">
              <a:lnSpc>
                <a:spcPct val="80000"/>
              </a:lnSpc>
            </a:pPr>
            <a:r>
              <a:rPr lang="zh-CN" altLang="en-US" sz="800" smtClean="0"/>
              <a:t>04</a:t>
            </a:r>
          </a:p>
          <a:p>
            <a:pPr eaLnBrk="1" hangingPunct="1">
              <a:lnSpc>
                <a:spcPct val="80000"/>
              </a:lnSpc>
            </a:pPr>
            <a:r>
              <a:rPr lang="zh-CN" altLang="en-US" sz="800" smtClean="0"/>
              <a:t>05</a:t>
            </a:r>
          </a:p>
          <a:p>
            <a:pPr eaLnBrk="1" hangingPunct="1">
              <a:lnSpc>
                <a:spcPct val="80000"/>
              </a:lnSpc>
            </a:pPr>
            <a:r>
              <a:rPr lang="zh-CN" altLang="en-US" sz="800" smtClean="0"/>
              <a:t>06</a:t>
            </a:r>
          </a:p>
          <a:p>
            <a:pPr eaLnBrk="1" hangingPunct="1">
              <a:lnSpc>
                <a:spcPct val="80000"/>
              </a:lnSpc>
            </a:pPr>
            <a:r>
              <a:rPr lang="zh-CN" altLang="en-US" sz="800" smtClean="0"/>
              <a:t>07</a:t>
            </a:r>
          </a:p>
          <a:p>
            <a:pPr eaLnBrk="1" hangingPunct="1">
              <a:lnSpc>
                <a:spcPct val="80000"/>
              </a:lnSpc>
            </a:pPr>
            <a:r>
              <a:rPr lang="zh-CN" altLang="en-US" sz="800" smtClean="0"/>
              <a:t>10</a:t>
            </a:r>
          </a:p>
          <a:p>
            <a:pPr eaLnBrk="1" hangingPunct="1">
              <a:lnSpc>
                <a:spcPct val="80000"/>
              </a:lnSpc>
            </a:pPr>
            <a:r>
              <a:rPr lang="zh-CN" altLang="en-US" sz="800" smtClean="0"/>
              <a:t>11</a:t>
            </a:r>
          </a:p>
          <a:p>
            <a:pPr eaLnBrk="1" hangingPunct="1">
              <a:lnSpc>
                <a:spcPct val="80000"/>
              </a:lnSpc>
            </a:pPr>
            <a:r>
              <a:rPr lang="zh-CN" altLang="en-US" sz="800" smtClean="0"/>
              <a:t>12</a:t>
            </a:r>
          </a:p>
          <a:p>
            <a:pPr eaLnBrk="1" hangingPunct="1">
              <a:lnSpc>
                <a:spcPct val="80000"/>
              </a:lnSpc>
            </a:pPr>
            <a:r>
              <a:rPr lang="zh-CN" altLang="en-US" sz="800" smtClean="0"/>
              <a:t>13</a:t>
            </a:r>
          </a:p>
          <a:p>
            <a:pPr eaLnBrk="1" hangingPunct="1">
              <a:lnSpc>
                <a:spcPct val="80000"/>
              </a:lnSpc>
            </a:pPr>
            <a:r>
              <a:rPr lang="zh-CN" altLang="en-US" sz="800" smtClean="0"/>
              <a:t>14</a:t>
            </a:r>
          </a:p>
          <a:p>
            <a:pPr eaLnBrk="1" hangingPunct="1">
              <a:lnSpc>
                <a:spcPct val="80000"/>
              </a:lnSpc>
            </a:pPr>
            <a:r>
              <a:rPr lang="zh-CN" altLang="en-US" sz="800" smtClean="0"/>
              <a:t>15</a:t>
            </a:r>
          </a:p>
          <a:p>
            <a:pPr eaLnBrk="1" hangingPunct="1">
              <a:lnSpc>
                <a:spcPct val="80000"/>
              </a:lnSpc>
            </a:pPr>
            <a:r>
              <a:rPr lang="zh-CN" altLang="en-US" sz="800" smtClean="0"/>
              <a:t>16</a:t>
            </a:r>
          </a:p>
          <a:p>
            <a:pPr eaLnBrk="1" hangingPunct="1">
              <a:lnSpc>
                <a:spcPct val="80000"/>
              </a:lnSpc>
            </a:pPr>
            <a:r>
              <a:rPr lang="zh-CN" altLang="en-US" sz="800" smtClean="0"/>
              <a:t>17</a:t>
            </a:r>
          </a:p>
          <a:p>
            <a:pPr eaLnBrk="1" hangingPunct="1">
              <a:lnSpc>
                <a:spcPct val="80000"/>
              </a:lnSpc>
            </a:pPr>
            <a:r>
              <a:rPr lang="zh-CN" altLang="en-US" sz="800" smtClean="0"/>
              <a:t>0</a:t>
            </a:r>
          </a:p>
          <a:p>
            <a:pPr eaLnBrk="1" hangingPunct="1">
              <a:lnSpc>
                <a:spcPct val="80000"/>
              </a:lnSpc>
            </a:pPr>
            <a:r>
              <a:rPr lang="zh-CN" altLang="en-US" sz="800" smtClean="0"/>
              <a:t>1</a:t>
            </a:r>
          </a:p>
          <a:p>
            <a:pPr eaLnBrk="1" hangingPunct="1">
              <a:lnSpc>
                <a:spcPct val="80000"/>
              </a:lnSpc>
            </a:pPr>
            <a:r>
              <a:rPr lang="zh-CN" altLang="en-US" sz="800" smtClean="0"/>
              <a:t>2</a:t>
            </a:r>
          </a:p>
          <a:p>
            <a:pPr eaLnBrk="1" hangingPunct="1">
              <a:lnSpc>
                <a:spcPct val="80000"/>
              </a:lnSpc>
            </a:pPr>
            <a:r>
              <a:rPr lang="zh-CN" altLang="en-US" sz="800" smtClean="0"/>
              <a:t>3</a:t>
            </a:r>
          </a:p>
          <a:p>
            <a:pPr eaLnBrk="1" hangingPunct="1">
              <a:lnSpc>
                <a:spcPct val="80000"/>
              </a:lnSpc>
            </a:pPr>
            <a:r>
              <a:rPr lang="zh-CN" altLang="en-US" sz="800" smtClean="0"/>
              <a:t>4</a:t>
            </a:r>
          </a:p>
          <a:p>
            <a:pPr eaLnBrk="1" hangingPunct="1">
              <a:lnSpc>
                <a:spcPct val="80000"/>
              </a:lnSpc>
            </a:pPr>
            <a:r>
              <a:rPr lang="zh-CN" altLang="en-US" sz="800" smtClean="0"/>
              <a:t>5</a:t>
            </a:r>
          </a:p>
          <a:p>
            <a:pPr eaLnBrk="1" hangingPunct="1">
              <a:lnSpc>
                <a:spcPct val="80000"/>
              </a:lnSpc>
            </a:pPr>
            <a:r>
              <a:rPr lang="zh-CN" altLang="en-US" sz="800" smtClean="0"/>
              <a:t>6</a:t>
            </a:r>
          </a:p>
          <a:p>
            <a:pPr eaLnBrk="1" hangingPunct="1">
              <a:lnSpc>
                <a:spcPct val="80000"/>
              </a:lnSpc>
            </a:pPr>
            <a:r>
              <a:rPr lang="zh-CN" altLang="en-US" sz="800" smtClean="0"/>
              <a:t>7</a:t>
            </a:r>
          </a:p>
          <a:p>
            <a:pPr eaLnBrk="1" hangingPunct="1">
              <a:lnSpc>
                <a:spcPct val="80000"/>
              </a:lnSpc>
            </a:pPr>
            <a:r>
              <a:rPr lang="zh-CN" altLang="en-US" sz="800" smtClean="0"/>
              <a:t>8</a:t>
            </a:r>
          </a:p>
          <a:p>
            <a:pPr eaLnBrk="1" hangingPunct="1">
              <a:lnSpc>
                <a:spcPct val="80000"/>
              </a:lnSpc>
            </a:pPr>
            <a:r>
              <a:rPr lang="zh-CN" altLang="en-US" sz="800" smtClean="0"/>
              <a:t>9</a:t>
            </a:r>
          </a:p>
          <a:p>
            <a:pPr eaLnBrk="1" hangingPunct="1">
              <a:lnSpc>
                <a:spcPct val="80000"/>
              </a:lnSpc>
            </a:pPr>
            <a:r>
              <a:rPr lang="zh-CN" altLang="en-US" sz="800" smtClean="0"/>
              <a:t>A</a:t>
            </a:r>
          </a:p>
          <a:p>
            <a:pPr eaLnBrk="1" hangingPunct="1">
              <a:lnSpc>
                <a:spcPct val="80000"/>
              </a:lnSpc>
            </a:pPr>
            <a:r>
              <a:rPr lang="zh-CN" altLang="en-US" sz="800" smtClean="0"/>
              <a:t>B</a:t>
            </a:r>
          </a:p>
          <a:p>
            <a:pPr eaLnBrk="1" hangingPunct="1">
              <a:lnSpc>
                <a:spcPct val="80000"/>
              </a:lnSpc>
            </a:pPr>
            <a:r>
              <a:rPr lang="zh-CN" altLang="en-US" sz="800" smtClean="0"/>
              <a:t>C</a:t>
            </a:r>
          </a:p>
          <a:p>
            <a:pPr eaLnBrk="1" hangingPunct="1">
              <a:lnSpc>
                <a:spcPct val="80000"/>
              </a:lnSpc>
            </a:pPr>
            <a:r>
              <a:rPr lang="zh-CN" altLang="en-US" sz="800" smtClean="0"/>
              <a:t>D</a:t>
            </a:r>
          </a:p>
          <a:p>
            <a:pPr eaLnBrk="1" hangingPunct="1">
              <a:lnSpc>
                <a:spcPct val="80000"/>
              </a:lnSpc>
            </a:pPr>
            <a:r>
              <a:rPr lang="zh-CN" altLang="en-US" sz="800" smtClean="0"/>
              <a:t>E</a:t>
            </a:r>
          </a:p>
          <a:p>
            <a:pPr eaLnBrk="1" hangingPunct="1">
              <a:lnSpc>
                <a:spcPct val="80000"/>
              </a:lnSpc>
            </a:pPr>
            <a:r>
              <a:rPr lang="zh-CN" altLang="en-US" sz="800" smtClean="0"/>
              <a:t>F</a:t>
            </a:r>
          </a:p>
          <a:p>
            <a:pPr eaLnBrk="1" hangingPunct="1">
              <a:lnSpc>
                <a:spcPct val="80000"/>
              </a:lnSpc>
            </a:pPr>
            <a:r>
              <a:rPr lang="zh-CN" altLang="en-US" sz="800" smtClean="0"/>
              <a:t>0</a:t>
            </a:r>
          </a:p>
          <a:p>
            <a:pPr eaLnBrk="1" hangingPunct="1">
              <a:lnSpc>
                <a:spcPct val="80000"/>
              </a:lnSpc>
            </a:pPr>
            <a:r>
              <a:rPr lang="zh-CN" altLang="en-US" sz="800" smtClean="0"/>
              <a:t>1</a:t>
            </a:r>
          </a:p>
          <a:p>
            <a:pPr eaLnBrk="1" hangingPunct="1">
              <a:lnSpc>
                <a:spcPct val="80000"/>
              </a:lnSpc>
            </a:pPr>
            <a:r>
              <a:rPr lang="zh-CN" altLang="en-US" sz="800" smtClean="0"/>
              <a:t>2</a:t>
            </a:r>
          </a:p>
          <a:p>
            <a:pPr eaLnBrk="1" hangingPunct="1">
              <a:lnSpc>
                <a:spcPct val="80000"/>
              </a:lnSpc>
            </a:pPr>
            <a:r>
              <a:rPr lang="zh-CN" altLang="en-US" sz="800" smtClean="0"/>
              <a:t>3</a:t>
            </a:r>
          </a:p>
          <a:p>
            <a:pPr eaLnBrk="1" hangingPunct="1">
              <a:lnSpc>
                <a:spcPct val="80000"/>
              </a:lnSpc>
            </a:pPr>
            <a:r>
              <a:rPr lang="zh-CN" altLang="en-US" sz="800" smtClean="0"/>
              <a:t>4</a:t>
            </a:r>
          </a:p>
          <a:p>
            <a:pPr eaLnBrk="1" hangingPunct="1">
              <a:lnSpc>
                <a:spcPct val="80000"/>
              </a:lnSpc>
            </a:pPr>
            <a:r>
              <a:rPr lang="zh-CN" altLang="en-US" sz="800" smtClean="0"/>
              <a:t>5</a:t>
            </a:r>
          </a:p>
          <a:p>
            <a:pPr eaLnBrk="1" hangingPunct="1">
              <a:lnSpc>
                <a:spcPct val="80000"/>
              </a:lnSpc>
            </a:pPr>
            <a:r>
              <a:rPr lang="zh-CN" altLang="en-US" sz="800" smtClean="0"/>
              <a:t>6</a:t>
            </a:r>
          </a:p>
          <a:p>
            <a:pPr eaLnBrk="1" hangingPunct="1">
              <a:lnSpc>
                <a:spcPct val="80000"/>
              </a:lnSpc>
            </a:pPr>
            <a:r>
              <a:rPr lang="zh-CN" altLang="en-US" sz="800" smtClean="0"/>
              <a:t>7</a:t>
            </a:r>
          </a:p>
          <a:p>
            <a:pPr eaLnBrk="1" hangingPunct="1">
              <a:lnSpc>
                <a:spcPct val="80000"/>
              </a:lnSpc>
            </a:pPr>
            <a:r>
              <a:rPr lang="zh-CN" altLang="en-US" sz="800" smtClean="0"/>
              <a:t>8</a:t>
            </a:r>
          </a:p>
          <a:p>
            <a:pPr eaLnBrk="1" hangingPunct="1">
              <a:lnSpc>
                <a:spcPct val="80000"/>
              </a:lnSpc>
            </a:pPr>
            <a:r>
              <a:rPr lang="zh-CN" altLang="en-US" sz="800" smtClean="0"/>
              <a:t>9</a:t>
            </a:r>
          </a:p>
          <a:p>
            <a:pPr eaLnBrk="1" hangingPunct="1">
              <a:lnSpc>
                <a:spcPct val="80000"/>
              </a:lnSpc>
            </a:pPr>
            <a:r>
              <a:rPr lang="zh-CN" altLang="en-US" sz="800" smtClean="0"/>
              <a:t>10</a:t>
            </a:r>
          </a:p>
          <a:p>
            <a:pPr eaLnBrk="1" hangingPunct="1">
              <a:lnSpc>
                <a:spcPct val="80000"/>
              </a:lnSpc>
            </a:pPr>
            <a:r>
              <a:rPr lang="zh-CN" altLang="en-US" sz="800" smtClean="0"/>
              <a:t>11</a:t>
            </a:r>
          </a:p>
          <a:p>
            <a:pPr eaLnBrk="1" hangingPunct="1">
              <a:lnSpc>
                <a:spcPct val="80000"/>
              </a:lnSpc>
            </a:pPr>
            <a:r>
              <a:rPr lang="zh-CN" altLang="en-US" sz="800" smtClean="0"/>
              <a:t>12</a:t>
            </a:r>
          </a:p>
          <a:p>
            <a:pPr eaLnBrk="1" hangingPunct="1">
              <a:lnSpc>
                <a:spcPct val="80000"/>
              </a:lnSpc>
            </a:pPr>
            <a:r>
              <a:rPr lang="zh-CN" altLang="en-US" sz="800" smtClean="0"/>
              <a:t>13</a:t>
            </a:r>
          </a:p>
          <a:p>
            <a:pPr eaLnBrk="1" hangingPunct="1">
              <a:lnSpc>
                <a:spcPct val="80000"/>
              </a:lnSpc>
            </a:pPr>
            <a:r>
              <a:rPr lang="zh-CN" altLang="en-US" sz="800" smtClean="0"/>
              <a:t>14</a:t>
            </a:r>
          </a:p>
          <a:p>
            <a:pPr eaLnBrk="1" hangingPunct="1">
              <a:lnSpc>
                <a:spcPct val="80000"/>
              </a:lnSpc>
            </a:pPr>
            <a:r>
              <a:rPr lang="zh-CN" altLang="en-US" sz="800" smtClean="0"/>
              <a:t>15</a:t>
            </a:r>
          </a:p>
          <a:p>
            <a:pPr eaLnBrk="1" hangingPunct="1">
              <a:lnSpc>
                <a:spcPct val="80000"/>
              </a:lnSpc>
            </a:pPr>
            <a:r>
              <a:rPr lang="zh-CN" altLang="en-US" sz="800" smtClean="0">
                <a:latin typeface="Arial" pitchFamily="34" charset="0"/>
              </a:rPr>
              <a:t> </a:t>
            </a:r>
            <a:endParaRPr lang="zh-CN" altLang="en-US" sz="800" smtClean="0"/>
          </a:p>
          <a:p>
            <a:pPr eaLnBrk="1" hangingPunct="1">
              <a:lnSpc>
                <a:spcPct val="80000"/>
              </a:lnSpc>
            </a:pPr>
            <a:r>
              <a:rPr lang="zh-CN" altLang="en-US" sz="800" smtClean="0"/>
              <a:t/>
            </a:r>
            <a:br>
              <a:rPr lang="zh-CN" altLang="en-US" sz="800" smtClean="0"/>
            </a:br>
            <a:endParaRPr lang="zh-CN" altLang="en-US" sz="800" smtClean="0"/>
          </a:p>
          <a:p>
            <a:pPr eaLnBrk="1" hangingPunct="1">
              <a:lnSpc>
                <a:spcPct val="80000"/>
              </a:lnSpc>
            </a:pPr>
            <a:r>
              <a:rPr lang="zh-CN" altLang="en-US" sz="800" smtClean="0"/>
              <a:t>　　例 1.9 将二进制数1011011.10101B分别转换成八进制和十六进制。</a:t>
            </a:r>
            <a:br>
              <a:rPr lang="zh-CN" altLang="en-US" sz="800" smtClean="0"/>
            </a:br>
            <a:r>
              <a:rPr lang="zh-CN" altLang="en-US" sz="800" smtClean="0"/>
              <a:t>　　1011011.10101B=001,011,011.101，010B=133.52Q</a:t>
            </a:r>
            <a:br>
              <a:rPr lang="zh-CN" altLang="en-US" sz="800" smtClean="0"/>
            </a:br>
            <a:r>
              <a:rPr lang="zh-CN" altLang="en-US" sz="800" smtClean="0"/>
              <a:t>　　1011011.10101B=0101,1011.1010，1000B=5B.A8H</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1.2.2　二进制数的运算规则</a:t>
            </a:r>
            <a:endParaRPr lang="zh-CN" altLang="en-US" sz="800" smtClean="0"/>
          </a:p>
          <a:p>
            <a:pPr eaLnBrk="1" hangingPunct="1">
              <a:lnSpc>
                <a:spcPct val="80000"/>
              </a:lnSpc>
            </a:pPr>
            <a:r>
              <a:rPr lang="zh-CN" altLang="en-US" sz="800" smtClean="0"/>
              <a:t/>
            </a:r>
            <a:br>
              <a:rPr lang="zh-CN" altLang="en-US" sz="800" smtClean="0"/>
            </a:br>
            <a:r>
              <a:rPr lang="zh-CN" altLang="en-US" sz="800" smtClean="0"/>
              <a:t>　　采用二进制实现各种算术与逻辑运算，是因为二进制数每一位都仅有0和1两个状态，实现它的物理器件很容易找到，它很好地对应着半导体器件的饱和与截止、电流的有和无、电位的高与低等。另外二进制数运算规则简单，容易用逻辑电路实现。</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一、 加法规则</a:t>
            </a:r>
            <a:endParaRPr lang="zh-CN" altLang="en-US" sz="800" smtClean="0"/>
          </a:p>
          <a:p>
            <a:pPr eaLnBrk="1" hangingPunct="1">
              <a:lnSpc>
                <a:spcPct val="80000"/>
              </a:lnSpc>
            </a:pPr>
            <a:r>
              <a:rPr lang="zh-CN" altLang="en-US" sz="800" smtClean="0"/>
              <a:t/>
            </a:r>
            <a:br>
              <a:rPr lang="zh-CN" altLang="en-US" sz="800" smtClean="0"/>
            </a:br>
            <a:r>
              <a:rPr lang="zh-CN" altLang="en-US" sz="800" smtClean="0"/>
              <a:t>　　1．一位二进制数加法规则</a:t>
            </a:r>
          </a:p>
          <a:p>
            <a:pPr eaLnBrk="1" hangingPunct="1">
              <a:lnSpc>
                <a:spcPct val="80000"/>
              </a:lnSpc>
            </a:pPr>
            <a:r>
              <a:rPr lang="zh-CN" altLang="en-US" sz="800" smtClean="0"/>
              <a:t/>
            </a:r>
            <a:br>
              <a:rPr lang="zh-CN" altLang="en-US" sz="800" smtClean="0"/>
            </a:br>
            <a:r>
              <a:rPr lang="zh-CN" altLang="en-US" sz="800" smtClean="0"/>
              <a:t>　　0+0=0;</a:t>
            </a:r>
            <a:br>
              <a:rPr lang="zh-CN" altLang="en-US" sz="800" smtClean="0"/>
            </a:br>
            <a:r>
              <a:rPr lang="zh-CN" altLang="en-US" sz="800" smtClean="0"/>
              <a:t>　　0+1=1;</a:t>
            </a:r>
            <a:br>
              <a:rPr lang="zh-CN" altLang="en-US" sz="800" smtClean="0"/>
            </a:br>
            <a:r>
              <a:rPr lang="zh-CN" altLang="en-US" sz="800" smtClean="0"/>
              <a:t>　　1+0=1;</a:t>
            </a:r>
            <a:br>
              <a:rPr lang="zh-CN" altLang="en-US" sz="800" smtClean="0"/>
            </a:br>
            <a:r>
              <a:rPr lang="zh-CN" altLang="en-US" sz="800" smtClean="0"/>
              <a:t>　　1+1=0且向高位产生进位1。</a:t>
            </a:r>
            <a:br>
              <a:rPr lang="zh-CN" altLang="en-US" sz="800" smtClean="0"/>
            </a:br>
            <a:r>
              <a:rPr lang="zh-CN" altLang="en-US" sz="800" smtClean="0"/>
              <a:t>　　2．多位二进制数加法规则</a:t>
            </a:r>
            <a:br>
              <a:rPr lang="zh-CN" altLang="en-US" sz="800" smtClean="0"/>
            </a:br>
            <a:r>
              <a:rPr lang="zh-CN" altLang="en-US" sz="800" smtClean="0"/>
              <a:t>　　例 1.10　1101</a:t>
            </a:r>
            <a:br>
              <a:rPr lang="zh-CN" altLang="en-US" sz="800" smtClean="0"/>
            </a:br>
            <a:r>
              <a:rPr lang="zh-CN" altLang="en-US" sz="800" smtClean="0"/>
              <a:t>　　　　　</a:t>
            </a:r>
            <a:r>
              <a:rPr lang="zh-CN" altLang="en-US" sz="800" u="sng" smtClean="0"/>
              <a:t>　+1001</a:t>
            </a:r>
            <a:r>
              <a:rPr lang="zh-CN" altLang="en-US" sz="800" smtClean="0"/>
              <a:t/>
            </a:r>
            <a:br>
              <a:rPr lang="zh-CN" altLang="en-US" sz="800" smtClean="0"/>
            </a:br>
            <a:r>
              <a:rPr lang="zh-CN" altLang="en-US" sz="800" smtClean="0"/>
              <a:t>　　　　　　10110　　　最高位产生向上进位1。</a:t>
            </a:r>
            <a:br>
              <a:rPr lang="zh-CN" altLang="en-US" sz="800" smtClean="0"/>
            </a:br>
            <a:r>
              <a:rPr lang="zh-CN" altLang="en-US" sz="800" smtClean="0"/>
              <a:t>　　　　　　　　</a:t>
            </a:r>
            <a:br>
              <a:rPr lang="zh-CN" altLang="en-US" sz="800" smtClean="0"/>
            </a:br>
            <a:r>
              <a:rPr lang="zh-CN" altLang="en-US" sz="800" smtClean="0"/>
              <a:t>　</a:t>
            </a:r>
            <a:r>
              <a:rPr lang="zh-CN" altLang="en-US" sz="800" b="1" smtClean="0"/>
              <a:t>　二、减法规则</a:t>
            </a:r>
            <a:endParaRPr lang="zh-CN" altLang="en-US" sz="800" smtClean="0"/>
          </a:p>
          <a:p>
            <a:pPr eaLnBrk="1" hangingPunct="1">
              <a:lnSpc>
                <a:spcPct val="80000"/>
              </a:lnSpc>
            </a:pPr>
            <a:r>
              <a:rPr lang="zh-CN" altLang="en-US" sz="800" smtClean="0"/>
              <a:t/>
            </a:r>
            <a:br>
              <a:rPr lang="zh-CN" altLang="en-US" sz="800" smtClean="0"/>
            </a:br>
            <a:r>
              <a:rPr lang="zh-CN" altLang="en-US" sz="800" smtClean="0"/>
              <a:t>　　1．一位二进制数减法规则</a:t>
            </a:r>
            <a:br>
              <a:rPr lang="zh-CN" altLang="en-US" sz="800" smtClean="0"/>
            </a:br>
            <a:r>
              <a:rPr lang="zh-CN" altLang="en-US" sz="800" smtClean="0"/>
              <a:t>　　0-0=0;</a:t>
            </a:r>
            <a:br>
              <a:rPr lang="zh-CN" altLang="en-US" sz="800" smtClean="0"/>
            </a:br>
            <a:r>
              <a:rPr lang="zh-CN" altLang="en-US" sz="800" smtClean="0"/>
              <a:t>　　0-1=1且向高位产生借位1；</a:t>
            </a:r>
            <a:br>
              <a:rPr lang="zh-CN" altLang="en-US" sz="800" smtClean="0"/>
            </a:br>
            <a:r>
              <a:rPr lang="zh-CN" altLang="en-US" sz="800" smtClean="0"/>
              <a:t>　　1-0=1;</a:t>
            </a:r>
            <a:br>
              <a:rPr lang="zh-CN" altLang="en-US" sz="800" smtClean="0"/>
            </a:br>
            <a:r>
              <a:rPr lang="zh-CN" altLang="en-US" sz="800" smtClean="0"/>
              <a:t>　　1-1=0。</a:t>
            </a:r>
            <a:br>
              <a:rPr lang="zh-CN" altLang="en-US" sz="800" smtClean="0"/>
            </a:br>
            <a:r>
              <a:rPr lang="zh-CN" altLang="en-US" sz="800" smtClean="0"/>
              <a:t>　　2．多位二进制数减法规则</a:t>
            </a:r>
            <a:br>
              <a:rPr lang="zh-CN" altLang="en-US" sz="800" smtClean="0"/>
            </a:br>
            <a:r>
              <a:rPr lang="zh-CN" altLang="en-US" sz="800" smtClean="0"/>
              <a:t>　　例 1.11 　　0110</a:t>
            </a:r>
            <a:br>
              <a:rPr lang="zh-CN" altLang="en-US" sz="800" smtClean="0"/>
            </a:br>
            <a:r>
              <a:rPr lang="zh-CN" altLang="en-US" sz="800" smtClean="0"/>
              <a:t>　　　　　　　 </a:t>
            </a:r>
            <a:r>
              <a:rPr lang="zh-CN" altLang="en-US" sz="800" u="sng" smtClean="0"/>
              <a:t>-1101</a:t>
            </a:r>
            <a:r>
              <a:rPr lang="zh-CN" altLang="en-US" sz="800" smtClean="0"/>
              <a:t/>
            </a:r>
            <a:br>
              <a:rPr lang="zh-CN" altLang="en-US" sz="800" smtClean="0"/>
            </a:br>
            <a:r>
              <a:rPr lang="zh-CN" altLang="en-US" sz="800" smtClean="0"/>
              <a:t>　　　　　　　　1001 　　最高位产生向上借位1。 </a:t>
            </a:r>
            <a:br>
              <a:rPr lang="zh-CN" altLang="en-US" sz="800" smtClean="0"/>
            </a:br>
            <a:r>
              <a:rPr lang="zh-CN" altLang="en-US" sz="800" smtClean="0"/>
              <a:t/>
            </a:r>
            <a:br>
              <a:rPr lang="zh-CN" altLang="en-US" sz="800" smtClean="0"/>
            </a:br>
            <a:r>
              <a:rPr lang="zh-CN" altLang="en-US" sz="800" smtClean="0"/>
              <a:t>　</a:t>
            </a:r>
            <a:r>
              <a:rPr lang="zh-CN" altLang="en-US" sz="800" b="1" smtClean="0"/>
              <a:t>　三、乘法规则</a:t>
            </a:r>
            <a:endParaRPr lang="zh-CN" altLang="en-US" sz="800" smtClean="0"/>
          </a:p>
          <a:p>
            <a:pPr eaLnBrk="1" hangingPunct="1">
              <a:lnSpc>
                <a:spcPct val="80000"/>
              </a:lnSpc>
            </a:pPr>
            <a:r>
              <a:rPr lang="zh-CN" altLang="en-US" sz="800" smtClean="0"/>
              <a:t/>
            </a:r>
            <a:br>
              <a:rPr lang="zh-CN" altLang="en-US" sz="800" smtClean="0"/>
            </a:br>
            <a:r>
              <a:rPr lang="zh-CN" altLang="en-US" sz="800" smtClean="0"/>
              <a:t>　　1．一位二进制数乘法规则</a:t>
            </a:r>
            <a:br>
              <a:rPr lang="zh-CN" altLang="en-US" sz="800" smtClean="0"/>
            </a:br>
            <a:r>
              <a:rPr lang="zh-CN" altLang="en-US" sz="800" smtClean="0"/>
              <a:t>　　0×0=0;</a:t>
            </a:r>
            <a:br>
              <a:rPr lang="zh-CN" altLang="en-US" sz="800" smtClean="0"/>
            </a:br>
            <a:r>
              <a:rPr lang="zh-CN" altLang="en-US" sz="800" smtClean="0"/>
              <a:t>　　0×1=0;</a:t>
            </a:r>
            <a:br>
              <a:rPr lang="zh-CN" altLang="en-US" sz="800" smtClean="0"/>
            </a:br>
            <a:r>
              <a:rPr lang="zh-CN" altLang="en-US" sz="800" smtClean="0"/>
              <a:t>　　1×0=0;</a:t>
            </a:r>
            <a:br>
              <a:rPr lang="zh-CN" altLang="en-US" sz="800" smtClean="0"/>
            </a:br>
            <a:r>
              <a:rPr lang="zh-CN" altLang="en-US" sz="800" smtClean="0"/>
              <a:t>　　1×1=1。</a:t>
            </a:r>
            <a:br>
              <a:rPr lang="zh-CN" altLang="en-US" sz="800" smtClean="0"/>
            </a:br>
            <a:r>
              <a:rPr lang="zh-CN" altLang="en-US" sz="800" smtClean="0"/>
              <a:t>　　可以看出，乘数为0时，其结果为0；乘数为1时，其结果等于被乘数。</a:t>
            </a:r>
            <a:br>
              <a:rPr lang="zh-CN" altLang="en-US" sz="800" smtClean="0"/>
            </a:br>
            <a:r>
              <a:rPr lang="zh-CN" altLang="en-US" sz="800" smtClean="0"/>
              <a:t>　　2．多位二进制数乘法规则</a:t>
            </a:r>
            <a:br>
              <a:rPr lang="zh-CN" altLang="en-US" sz="800" smtClean="0"/>
            </a:br>
            <a:r>
              <a:rPr lang="zh-CN" altLang="en-US" sz="800" smtClean="0"/>
              <a:t>　　例 1.12　　　1011</a:t>
            </a:r>
            <a:br>
              <a:rPr lang="zh-CN" altLang="en-US" sz="800" smtClean="0"/>
            </a:br>
            <a:r>
              <a:rPr lang="zh-CN" altLang="en-US" sz="800" smtClean="0"/>
              <a:t>　　　　　　　 </a:t>
            </a:r>
            <a:r>
              <a:rPr lang="zh-CN" altLang="en-US" sz="800" u="sng" smtClean="0"/>
              <a:t>×1101</a:t>
            </a:r>
            <a:r>
              <a:rPr lang="zh-CN" altLang="en-US" sz="800" smtClean="0"/>
              <a:t/>
            </a:r>
            <a:br>
              <a:rPr lang="zh-CN" altLang="en-US" sz="800" smtClean="0"/>
            </a:br>
            <a:r>
              <a:rPr lang="zh-CN" altLang="en-US" sz="800" smtClean="0"/>
              <a:t>　　　　　　　　 1011</a:t>
            </a:r>
            <a:br>
              <a:rPr lang="zh-CN" altLang="en-US" sz="800" smtClean="0"/>
            </a:br>
            <a:r>
              <a:rPr lang="zh-CN" altLang="en-US" sz="800" smtClean="0"/>
              <a:t>　　　　　　　　0000</a:t>
            </a:r>
            <a:br>
              <a:rPr lang="zh-CN" altLang="en-US" sz="800" smtClean="0"/>
            </a:br>
            <a:r>
              <a:rPr lang="zh-CN" altLang="en-US" sz="800" smtClean="0"/>
              <a:t>　　　　　　　1011</a:t>
            </a:r>
            <a:br>
              <a:rPr lang="zh-CN" altLang="en-US" sz="800" smtClean="0"/>
            </a:br>
            <a:r>
              <a:rPr lang="zh-CN" altLang="en-US" sz="800" smtClean="0"/>
              <a:t>　　　　　 </a:t>
            </a:r>
            <a:r>
              <a:rPr lang="zh-CN" altLang="en-US" sz="800" u="sng" smtClean="0"/>
              <a:t>+)1011　　</a:t>
            </a:r>
            <a:r>
              <a:rPr lang="zh-CN" altLang="en-US" sz="800" smtClean="0"/>
              <a:t/>
            </a:r>
            <a:br>
              <a:rPr lang="zh-CN" altLang="en-US" sz="800" smtClean="0"/>
            </a:br>
            <a:r>
              <a:rPr lang="zh-CN" altLang="en-US" sz="800" smtClean="0"/>
              <a:t>　　　　　　 10001111</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四、除法规则</a:t>
            </a:r>
            <a:endParaRPr lang="zh-CN" altLang="en-US" sz="800" smtClean="0"/>
          </a:p>
          <a:p>
            <a:pPr eaLnBrk="1" hangingPunct="1">
              <a:lnSpc>
                <a:spcPct val="80000"/>
              </a:lnSpc>
            </a:pPr>
            <a:r>
              <a:rPr lang="zh-CN" altLang="en-US" sz="800" smtClean="0"/>
              <a:t/>
            </a:r>
            <a:br>
              <a:rPr lang="zh-CN" altLang="en-US" sz="800" smtClean="0"/>
            </a:br>
            <a:r>
              <a:rPr lang="zh-CN" altLang="en-US" sz="800" smtClean="0"/>
              <a:t>　　1．一位二进制数除法规则</a:t>
            </a:r>
            <a:br>
              <a:rPr lang="zh-CN" altLang="en-US" sz="800" smtClean="0"/>
            </a:br>
            <a:r>
              <a:rPr lang="zh-CN" altLang="en-US" sz="800" smtClean="0"/>
              <a:t>　　0÷0</a:t>
            </a:r>
            <a:br>
              <a:rPr lang="zh-CN" altLang="en-US" sz="800" smtClean="0"/>
            </a:br>
            <a:r>
              <a:rPr lang="zh-CN" altLang="en-US" sz="800" smtClean="0"/>
              <a:t>　　1÷0非法，除数不能为0</a:t>
            </a:r>
            <a:br>
              <a:rPr lang="zh-CN" altLang="en-US" sz="800" smtClean="0"/>
            </a:br>
            <a:r>
              <a:rPr lang="zh-CN" altLang="en-US" sz="800" smtClean="0"/>
              <a:t>　　0÷1=0</a:t>
            </a:r>
            <a:br>
              <a:rPr lang="zh-CN" altLang="en-US" sz="800" smtClean="0"/>
            </a:br>
            <a:r>
              <a:rPr lang="zh-CN" altLang="en-US" sz="800" smtClean="0"/>
              <a:t>　　1÷1=1</a:t>
            </a:r>
            <a:br>
              <a:rPr lang="zh-CN" altLang="en-US" sz="800" smtClean="0"/>
            </a:br>
            <a:r>
              <a:rPr lang="zh-CN" altLang="en-US" sz="800" smtClean="0"/>
              <a:t>　　2．多位二进制数除法规则</a:t>
            </a:r>
            <a:br>
              <a:rPr lang="zh-CN" altLang="en-US" sz="800" smtClean="0"/>
            </a:br>
            <a:r>
              <a:rPr lang="zh-CN" altLang="en-US" sz="800" smtClean="0"/>
              <a:t>例 1.13　　</a:t>
            </a:r>
          </a:p>
          <a:p>
            <a:pPr eaLnBrk="1" hangingPunct="1">
              <a:lnSpc>
                <a:spcPct val="80000"/>
              </a:lnSpc>
            </a:pPr>
            <a:r>
              <a:rPr lang="zh-CN" altLang="en-US" sz="800" smtClean="0"/>
              <a:t>　 </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1.2.3　计算机中的四则运算</a:t>
            </a:r>
            <a:endParaRPr lang="zh-CN" altLang="en-US" sz="800" smtClean="0"/>
          </a:p>
          <a:p>
            <a:pPr eaLnBrk="1" hangingPunct="1">
              <a:lnSpc>
                <a:spcPct val="80000"/>
              </a:lnSpc>
            </a:pPr>
            <a:r>
              <a:rPr lang="zh-CN" altLang="en-US" sz="800" smtClean="0"/>
              <a:t/>
            </a:r>
            <a:br>
              <a:rPr lang="zh-CN" altLang="en-US" sz="800" smtClean="0"/>
            </a:br>
            <a:r>
              <a:rPr lang="zh-CN" altLang="en-US" sz="800" smtClean="0"/>
              <a:t>　　在计算机里完成二进制数的四则运算最终都是进行加法运算，所以在CPU内部只有加法器。它把减法运算通过加补码来实现；把乘法运算通过部分积右移加被乘数或0实现；把除法运算通过部分余数左移加除数补码或0实现。减法用加补码实现，在后面讲到补码时再加以说明。这里仅对实现乘法运算加以说明。</a:t>
            </a:r>
            <a:br>
              <a:rPr lang="zh-CN" altLang="en-US" sz="800" smtClean="0"/>
            </a:br>
            <a:r>
              <a:rPr lang="zh-CN" altLang="en-US" sz="800" smtClean="0"/>
              <a:t>如前所举之例1011B×1101B=10001111B。</a:t>
            </a:r>
            <a:br>
              <a:rPr lang="zh-CN" altLang="en-US" sz="800" smtClean="0"/>
            </a:br>
            <a:r>
              <a:rPr lang="zh-CN" altLang="en-US" sz="800" smtClean="0"/>
              <a:t>　　从前面相乘的过程来看，类似于十进制数相乘的规律。但用计算机按此规律实现就不容易了。因为n位数乘n位数要完成n个2n位数同时相加，而且重复性差。因此在计算机里用叫作部分积右移的方法来实现。</a:t>
            </a:r>
            <a:br>
              <a:rPr lang="zh-CN" altLang="en-US" sz="800" smtClean="0"/>
            </a:br>
            <a:r>
              <a:rPr lang="zh-CN" altLang="en-US" sz="800" smtClean="0"/>
              <a:t>例 1.14</a:t>
            </a:r>
            <a:br>
              <a:rPr lang="zh-CN" altLang="en-US" sz="800" smtClean="0"/>
            </a:br>
            <a:r>
              <a:rPr lang="zh-CN" altLang="en-US" sz="800" smtClean="0"/>
              <a:t>被乘数x乘数y</a:t>
            </a:r>
            <a:br>
              <a:rPr lang="zh-CN" altLang="en-US" sz="800" smtClean="0"/>
            </a:br>
            <a:r>
              <a:rPr lang="zh-CN" altLang="en-US" sz="800" smtClean="0"/>
              <a:t>x=1011　　y=1101</a:t>
            </a:r>
            <a:br>
              <a:rPr lang="zh-CN" altLang="en-US" sz="800" smtClean="0"/>
            </a:br>
            <a:r>
              <a:rPr lang="zh-CN" altLang="en-US" sz="800" smtClean="0"/>
              <a:t>(1) 乘数末位y0为1，所以在Z的初值上加被乘数，得新的部分积，部分积和y右移一位。</a:t>
            </a:r>
            <a:br>
              <a:rPr lang="zh-CN" altLang="en-US" sz="800" smtClean="0"/>
            </a:br>
            <a:r>
              <a:rPr lang="zh-CN" altLang="en-US" sz="800" smtClean="0"/>
              <a:t>(2) 乘数末位y0已是Y1的值为0，所以给部分积加0，得新的部分积，部分积和y右移一位。</a:t>
            </a:r>
            <a:br>
              <a:rPr lang="zh-CN" altLang="en-US" sz="800" smtClean="0"/>
            </a:br>
            <a:r>
              <a:rPr lang="zh-CN" altLang="en-US" sz="800" smtClean="0"/>
              <a:t>(3) 乘数末位y0已是Y2的值为1，所以给部分积加被乘数，得新的部分积，部分积和y右移一位。</a:t>
            </a:r>
            <a:br>
              <a:rPr lang="zh-CN" altLang="en-US" sz="800" smtClean="0"/>
            </a:br>
            <a:r>
              <a:rPr lang="zh-CN" altLang="en-US" sz="800" smtClean="0"/>
              <a:t>(4) 乘数末位y0已是Y3的值为1，所以给部分积加被乘数，得新的部分积，部分积和y右移一位。</a:t>
            </a:r>
          </a:p>
          <a:p>
            <a:pPr eaLnBrk="1" hangingPunct="1">
              <a:lnSpc>
                <a:spcPct val="80000"/>
              </a:lnSpc>
            </a:pPr>
            <a:r>
              <a:rPr lang="zh-CN" altLang="en-US" sz="800" smtClean="0"/>
              <a:t>部分积Z</a:t>
            </a:r>
            <a:br>
              <a:rPr lang="zh-CN" altLang="en-US" sz="800" smtClean="0"/>
            </a:br>
            <a:r>
              <a:rPr lang="zh-CN" altLang="en-US" sz="800" smtClean="0"/>
              <a:t>　　　　　0000</a:t>
            </a:r>
            <a:br>
              <a:rPr lang="zh-CN" altLang="en-US" sz="800" smtClean="0"/>
            </a:br>
            <a:r>
              <a:rPr lang="zh-CN" altLang="en-US" sz="800" smtClean="0"/>
              <a:t>　　　　</a:t>
            </a:r>
            <a:r>
              <a:rPr lang="zh-CN" altLang="en-US" sz="800" u="sng" smtClean="0"/>
              <a:t>+)1011</a:t>
            </a:r>
            <a:r>
              <a:rPr lang="zh-CN" altLang="en-US" sz="800" smtClean="0"/>
              <a:t/>
            </a:r>
            <a:br>
              <a:rPr lang="zh-CN" altLang="en-US" sz="800" smtClean="0"/>
            </a:br>
            <a:r>
              <a:rPr lang="zh-CN" altLang="en-US" sz="800" smtClean="0"/>
              <a:t>　　　　　1011</a:t>
            </a:r>
            <a:br>
              <a:rPr lang="zh-CN" altLang="en-US" sz="800" smtClean="0"/>
            </a:br>
            <a:r>
              <a:rPr lang="zh-CN" altLang="en-US" sz="800" smtClean="0"/>
              <a:t>　　　　→0101　1</a:t>
            </a:r>
            <a:br>
              <a:rPr lang="zh-CN" altLang="en-US" sz="800" smtClean="0"/>
            </a:br>
            <a:r>
              <a:rPr lang="zh-CN" altLang="en-US" sz="800" smtClean="0"/>
              <a:t>　　　　</a:t>
            </a:r>
            <a:r>
              <a:rPr lang="zh-CN" altLang="en-US" sz="800" u="sng" smtClean="0"/>
              <a:t>+)0000</a:t>
            </a:r>
            <a:r>
              <a:rPr lang="zh-CN" altLang="en-US" sz="800" smtClean="0"/>
              <a:t/>
            </a:r>
            <a:br>
              <a:rPr lang="zh-CN" altLang="en-US" sz="800" smtClean="0"/>
            </a:br>
            <a:r>
              <a:rPr lang="zh-CN" altLang="en-US" sz="800" smtClean="0"/>
              <a:t>　　　　　0101　1</a:t>
            </a:r>
            <a:br>
              <a:rPr lang="zh-CN" altLang="en-US" sz="800" smtClean="0"/>
            </a:br>
            <a:r>
              <a:rPr lang="zh-CN" altLang="en-US" sz="800" smtClean="0"/>
              <a:t>　　　　→0010　1 1</a:t>
            </a:r>
            <a:br>
              <a:rPr lang="zh-CN" altLang="en-US" sz="800" smtClean="0"/>
            </a:br>
            <a:r>
              <a:rPr lang="zh-CN" altLang="en-US" sz="800" smtClean="0"/>
              <a:t>　　　　</a:t>
            </a:r>
            <a:r>
              <a:rPr lang="zh-CN" altLang="en-US" sz="800" u="sng" smtClean="0"/>
              <a:t>+)1011</a:t>
            </a:r>
            <a:r>
              <a:rPr lang="zh-CN" altLang="en-US" sz="800" smtClean="0"/>
              <a:t/>
            </a:r>
            <a:br>
              <a:rPr lang="zh-CN" altLang="en-US" sz="800" smtClean="0"/>
            </a:br>
            <a:r>
              <a:rPr lang="zh-CN" altLang="en-US" sz="800" smtClean="0"/>
              <a:t>　　　　　1101　1 1</a:t>
            </a:r>
            <a:br>
              <a:rPr lang="zh-CN" altLang="en-US" sz="800" smtClean="0"/>
            </a:br>
            <a:r>
              <a:rPr lang="zh-CN" altLang="en-US" sz="800" smtClean="0"/>
              <a:t>　　　　→0110　1 1 1</a:t>
            </a:r>
            <a:br>
              <a:rPr lang="zh-CN" altLang="en-US" sz="800" smtClean="0"/>
            </a:br>
            <a:r>
              <a:rPr lang="zh-CN" altLang="en-US" sz="800" smtClean="0"/>
              <a:t>　　　　</a:t>
            </a:r>
            <a:r>
              <a:rPr lang="zh-CN" altLang="en-US" sz="800" u="sng" smtClean="0"/>
              <a:t>+)1011</a:t>
            </a:r>
            <a:r>
              <a:rPr lang="zh-CN" altLang="en-US" sz="800" smtClean="0"/>
              <a:t/>
            </a:r>
            <a:br>
              <a:rPr lang="zh-CN" altLang="en-US" sz="800" smtClean="0"/>
            </a:br>
            <a:r>
              <a:rPr lang="zh-CN" altLang="en-US" sz="800" smtClean="0"/>
              <a:t>　　　　　1000　1 1 1 1</a:t>
            </a:r>
            <a:br>
              <a:rPr lang="zh-CN" altLang="en-US" sz="800" smtClean="0"/>
            </a:br>
            <a:r>
              <a:rPr lang="zh-CN" altLang="en-US" sz="800" smtClean="0"/>
              <a:t>　　　　→1000　1 1 1 1</a:t>
            </a:r>
          </a:p>
          <a:p>
            <a:pPr eaLnBrk="1" hangingPunct="1">
              <a:lnSpc>
                <a:spcPct val="80000"/>
              </a:lnSpc>
            </a:pPr>
            <a:r>
              <a:rPr lang="zh-CN" altLang="en-US" sz="800" smtClean="0"/>
              <a:t>　　可以看出，4位数乘4位数变成了4次相加，4次移位，每次相加都是两个4位数相加。图1.1说明它的流程；图1.2则为它的工作原理示意图。</a:t>
            </a:r>
          </a:p>
          <a:p>
            <a:pPr eaLnBrk="1" hangingPunct="1">
              <a:lnSpc>
                <a:spcPct val="80000"/>
              </a:lnSpc>
            </a:pPr>
            <a:r>
              <a:rPr lang="zh-CN" altLang="en-US" sz="800" smtClean="0"/>
              <a:t> </a:t>
            </a:r>
          </a:p>
          <a:p>
            <a:pPr eaLnBrk="1" hangingPunct="1">
              <a:lnSpc>
                <a:spcPct val="80000"/>
              </a:lnSpc>
            </a:pPr>
            <a:r>
              <a:rPr lang="zh-CN" altLang="en-US" sz="800" smtClean="0"/>
              <a:t>　　　　　　　　　图1.1二进制数乘法流程图</a:t>
            </a:r>
          </a:p>
          <a:p>
            <a:pPr eaLnBrk="1" hangingPunct="1">
              <a:lnSpc>
                <a:spcPct val="80000"/>
              </a:lnSpc>
            </a:pPr>
            <a:r>
              <a:rPr lang="zh-CN" altLang="en-US" sz="800" smtClean="0"/>
              <a:t> </a:t>
            </a:r>
          </a:p>
          <a:p>
            <a:pPr eaLnBrk="1" hangingPunct="1">
              <a:lnSpc>
                <a:spcPct val="80000"/>
              </a:lnSpc>
            </a:pPr>
            <a:r>
              <a:rPr lang="zh-CN" altLang="en-US" sz="800" smtClean="0"/>
              <a:t>　　　　　　　　　图1.2二进制数乘法示意图</a:t>
            </a:r>
          </a:p>
          <a:p>
            <a:pPr eaLnBrk="1" hangingPunct="1">
              <a:lnSpc>
                <a:spcPct val="80000"/>
              </a:lnSpc>
            </a:pPr>
            <a:r>
              <a:rPr lang="zh-CN" altLang="en-US" sz="800" b="1" smtClean="0"/>
              <a:t>　1.2.4计算机中带符号数的表示方法</a:t>
            </a:r>
            <a:endParaRPr lang="zh-CN" altLang="en-US" sz="800" smtClean="0"/>
          </a:p>
          <a:p>
            <a:pPr eaLnBrk="1" hangingPunct="1">
              <a:lnSpc>
                <a:spcPct val="80000"/>
              </a:lnSpc>
            </a:pPr>
            <a:r>
              <a:rPr lang="zh-CN" altLang="en-US" sz="800" smtClean="0"/>
              <a:t/>
            </a:r>
            <a:br>
              <a:rPr lang="zh-CN" altLang="en-US" sz="800" smtClean="0"/>
            </a:br>
            <a:r>
              <a:rPr lang="zh-CN" altLang="en-US" sz="800" smtClean="0"/>
              <a:t>　　数有带符号数和不带符号数之分，例如人口普查中男性公民数，女性公民数，此类数据就为不带符号数，因为它不可能出现负数。而表示温度的数据就有正负之分等等。</a:t>
            </a:r>
            <a:br>
              <a:rPr lang="zh-CN" altLang="en-US" sz="800" smtClean="0"/>
            </a:br>
            <a:r>
              <a:rPr lang="zh-CN" altLang="en-US" sz="800" smtClean="0"/>
              <a:t>　　　在计算机中表示的数就叫机器数。其含义有二：其一，由于计算机的字长有个定值，如16位机字长为16位，32位机字长为32位，8位机字长就为8位。那么也就是说对某一个机器来说，它的一个字所能表示数的范围是有限制的。其二，对于不带符号数，机器数的各位都是数的有效值；而对带符号数，机器数最高位为0表示正数，为1表示负数。所以，对于带符号数来说，数的符号位也数字化了。也就是说，带符号数据的机器数由符号位和数值两部分组成。</a:t>
            </a:r>
            <a:br>
              <a:rPr lang="zh-CN" altLang="en-US" sz="800" smtClean="0"/>
            </a:br>
            <a:r>
              <a:rPr lang="zh-CN" altLang="en-US" sz="800" smtClean="0"/>
              <a:t>带符号数的机器数最常用的是原码、反码和补码三种形式(下面我们均以8位机器数来说明)。</a:t>
            </a:r>
          </a:p>
          <a:p>
            <a:pPr eaLnBrk="1" hangingPunct="1">
              <a:lnSpc>
                <a:spcPct val="80000"/>
              </a:lnSpc>
            </a:pPr>
            <a:r>
              <a:rPr lang="zh-CN" altLang="en-US" sz="800" smtClean="0"/>
              <a:t>　　</a:t>
            </a:r>
            <a:r>
              <a:rPr lang="zh-CN" altLang="en-US" sz="800" b="1" smtClean="0"/>
              <a:t>一、原码表示法</a:t>
            </a:r>
            <a:endParaRPr lang="zh-CN" altLang="en-US" sz="800" smtClean="0"/>
          </a:p>
          <a:p>
            <a:pPr eaLnBrk="1" hangingPunct="1">
              <a:lnSpc>
                <a:spcPct val="80000"/>
              </a:lnSpc>
            </a:pPr>
            <a:r>
              <a:rPr lang="zh-CN" altLang="en-US" sz="800" smtClean="0"/>
              <a:t/>
            </a:r>
            <a:br>
              <a:rPr lang="zh-CN" altLang="en-US" sz="800" smtClean="0"/>
            </a:br>
            <a:r>
              <a:rPr lang="zh-CN" altLang="en-US" sz="800" smtClean="0"/>
              <a:t>　　数的最高位表示数的符号，数值部分是数的绝对值，也称真值，这种表示法称为原码表示法。</a:t>
            </a:r>
            <a:br>
              <a:rPr lang="zh-CN" altLang="en-US" sz="800" smtClean="0"/>
            </a:br>
            <a:r>
              <a:rPr lang="zh-CN" altLang="en-US" sz="800" smtClean="0"/>
              <a:t>　　1．对于正数</a:t>
            </a:r>
            <a:br>
              <a:rPr lang="zh-CN" altLang="en-US" sz="800" smtClean="0"/>
            </a:br>
            <a:r>
              <a:rPr lang="zh-CN" altLang="en-US" sz="800" smtClean="0"/>
              <a:t>　　例 1.15 　　x=+5=+101 B</a:t>
            </a:r>
            <a:br>
              <a:rPr lang="zh-CN" altLang="en-US" sz="800" smtClean="0"/>
            </a:br>
            <a:r>
              <a:rPr lang="zh-CN" altLang="en-US" sz="800" smtClean="0"/>
              <a:t>　　　　　　　　　[x]原=00000101 B</a:t>
            </a:r>
            <a:br>
              <a:rPr lang="zh-CN" altLang="en-US" sz="800" smtClean="0"/>
            </a:br>
            <a:r>
              <a:rPr lang="zh-CN" altLang="en-US" sz="800" smtClean="0"/>
              <a:t>　　2．对于负数</a:t>
            </a:r>
            <a:br>
              <a:rPr lang="zh-CN" altLang="en-US" sz="800" smtClean="0"/>
            </a:br>
            <a:r>
              <a:rPr lang="zh-CN" altLang="en-US" sz="800" smtClean="0"/>
              <a:t>　　例 1.16 　　y=-75=-1001011 B</a:t>
            </a:r>
            <a:br>
              <a:rPr lang="zh-CN" altLang="en-US" sz="800" smtClean="0"/>
            </a:br>
            <a:r>
              <a:rPr lang="zh-CN" altLang="en-US" sz="800" smtClean="0"/>
              <a:t>　　　　　　　　　[y]原=11001011 B</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二、反码表示法</a:t>
            </a:r>
            <a:endParaRPr lang="zh-CN" altLang="en-US" sz="800" smtClean="0"/>
          </a:p>
          <a:p>
            <a:pPr eaLnBrk="1" hangingPunct="1">
              <a:lnSpc>
                <a:spcPct val="80000"/>
              </a:lnSpc>
            </a:pPr>
            <a:r>
              <a:rPr lang="zh-CN" altLang="en-US" sz="800" smtClean="0"/>
              <a:t/>
            </a:r>
            <a:br>
              <a:rPr lang="zh-CN" altLang="en-US" sz="800" smtClean="0"/>
            </a:br>
            <a:r>
              <a:rPr lang="zh-CN" altLang="en-US" sz="800" smtClean="0"/>
              <a:t>　　数的最高位表示数的符号，数值部分对于正数同真值，对于负数是真值各位取反，这种表示法就叫反码表示法。</a:t>
            </a:r>
            <a:br>
              <a:rPr lang="zh-CN" altLang="en-US" sz="800" smtClean="0"/>
            </a:br>
            <a:r>
              <a:rPr lang="zh-CN" altLang="en-US" sz="800" smtClean="0"/>
              <a:t>　　1．对于正数</a:t>
            </a:r>
            <a:br>
              <a:rPr lang="zh-CN" altLang="en-US" sz="800" smtClean="0"/>
            </a:br>
            <a:r>
              <a:rPr lang="zh-CN" altLang="en-US" sz="800" smtClean="0"/>
              <a:t>　　例 1.17　　　x=+5=+101 B</a:t>
            </a:r>
            <a:br>
              <a:rPr lang="zh-CN" altLang="en-US" sz="800" smtClean="0"/>
            </a:br>
            <a:r>
              <a:rPr lang="zh-CN" altLang="en-US" sz="800" smtClean="0"/>
              <a:t>　　　　　　　　　　　[x]反=00000101 B</a:t>
            </a:r>
            <a:br>
              <a:rPr lang="zh-CN" altLang="en-US" sz="800" smtClean="0"/>
            </a:br>
            <a:r>
              <a:rPr lang="zh-CN" altLang="en-US" sz="800" smtClean="0"/>
              <a:t>　　2.对于负数</a:t>
            </a:r>
            <a:br>
              <a:rPr lang="zh-CN" altLang="en-US" sz="800" smtClean="0"/>
            </a:br>
            <a:r>
              <a:rPr lang="zh-CN" altLang="en-US" sz="800" smtClean="0"/>
              <a:t>　　例 1.18　　　y=-75=-1001011 B</a:t>
            </a:r>
            <a:br>
              <a:rPr lang="zh-CN" altLang="en-US" sz="800" smtClean="0"/>
            </a:br>
            <a:r>
              <a:rPr lang="zh-CN" altLang="en-US" sz="800" smtClean="0"/>
              <a:t>　　　　　　　　　　　[y]反=10110100 B</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三、补码表示法</a:t>
            </a:r>
            <a:endParaRPr lang="zh-CN" altLang="en-US" sz="800" smtClean="0"/>
          </a:p>
          <a:p>
            <a:pPr eaLnBrk="1" hangingPunct="1">
              <a:lnSpc>
                <a:spcPct val="80000"/>
              </a:lnSpc>
            </a:pPr>
            <a:r>
              <a:rPr lang="zh-CN" altLang="en-US" sz="800" smtClean="0"/>
              <a:t/>
            </a:r>
            <a:br>
              <a:rPr lang="zh-CN" altLang="en-US" sz="800" smtClean="0"/>
            </a:br>
            <a:r>
              <a:rPr lang="zh-CN" altLang="en-US" sz="800" smtClean="0"/>
              <a:t>　　数的最高位表示数的符号，数值部分对于正数同真值，对于负数是该数反码数值部分末位加1，这种表示法就叫补码表示法。</a:t>
            </a:r>
            <a:br>
              <a:rPr lang="zh-CN" altLang="en-US" sz="800" smtClean="0"/>
            </a:br>
            <a:r>
              <a:rPr lang="zh-CN" altLang="en-US" sz="800" smtClean="0"/>
              <a:t>　　1．对于正数</a:t>
            </a:r>
            <a:br>
              <a:rPr lang="zh-CN" altLang="en-US" sz="800" smtClean="0"/>
            </a:br>
            <a:r>
              <a:rPr lang="zh-CN" altLang="en-US" sz="800" smtClean="0"/>
              <a:t>　　例 1.19 　　　x=+5=+101 B</a:t>
            </a:r>
            <a:br>
              <a:rPr lang="zh-CN" altLang="en-US" sz="800" smtClean="0"/>
            </a:br>
            <a:r>
              <a:rPr lang="zh-CN" altLang="en-US" sz="800" smtClean="0"/>
              <a:t>　　　　　　　　　　　[x]补=00000101 B</a:t>
            </a:r>
            <a:br>
              <a:rPr lang="zh-CN" altLang="en-US" sz="800" smtClean="0"/>
            </a:br>
            <a:r>
              <a:rPr lang="zh-CN" altLang="en-US" sz="800" smtClean="0"/>
              <a:t>　　2．对于负数</a:t>
            </a:r>
            <a:br>
              <a:rPr lang="zh-CN" altLang="en-US" sz="800" smtClean="0"/>
            </a:br>
            <a:r>
              <a:rPr lang="zh-CN" altLang="en-US" sz="800" smtClean="0"/>
              <a:t>　　例 1.20 　　　y=-75=-1001011 B</a:t>
            </a:r>
            <a:br>
              <a:rPr lang="zh-CN" altLang="en-US" sz="800" smtClean="0"/>
            </a:br>
            <a:r>
              <a:rPr lang="zh-CN" altLang="en-US" sz="800" smtClean="0"/>
              <a:t>　　　　　　　　　　　[y]补=10110101 B</a:t>
            </a:r>
          </a:p>
          <a:p>
            <a:pPr eaLnBrk="1" hangingPunct="1">
              <a:lnSpc>
                <a:spcPct val="80000"/>
              </a:lnSpc>
            </a:pPr>
            <a:r>
              <a:rPr lang="zh-CN" altLang="en-US" sz="800" b="1" smtClean="0"/>
              <a:t/>
            </a:r>
            <a:br>
              <a:rPr lang="zh-CN" altLang="en-US" sz="800" b="1" smtClean="0"/>
            </a:br>
            <a:r>
              <a:rPr lang="zh-CN" altLang="en-US" sz="800" b="1" smtClean="0"/>
              <a:t>　　四、3种带符号数机器数表示法比较</a:t>
            </a:r>
            <a:endParaRPr lang="zh-CN" altLang="en-US" sz="800" smtClean="0"/>
          </a:p>
          <a:p>
            <a:pPr eaLnBrk="1" hangingPunct="1">
              <a:lnSpc>
                <a:spcPct val="80000"/>
              </a:lnSpc>
            </a:pPr>
            <a:r>
              <a:rPr lang="zh-CN" altLang="en-US" sz="800" smtClean="0"/>
              <a:t/>
            </a:r>
            <a:br>
              <a:rPr lang="zh-CN" altLang="en-US" sz="800" smtClean="0"/>
            </a:br>
            <a:r>
              <a:rPr lang="zh-CN" altLang="en-US" sz="800" smtClean="0"/>
              <a:t>　　（1） 对于正数，3种形式相同。</a:t>
            </a:r>
            <a:br>
              <a:rPr lang="zh-CN" altLang="en-US" sz="800" smtClean="0"/>
            </a:br>
            <a:r>
              <a:rPr lang="zh-CN" altLang="en-US" sz="800" smtClean="0"/>
              <a:t>　　（2） 对于负数，符号位都为1，数值部分</a:t>
            </a:r>
            <a:br>
              <a:rPr lang="zh-CN" altLang="en-US" sz="800" smtClean="0"/>
            </a:br>
            <a:r>
              <a:rPr lang="zh-CN" altLang="en-US" sz="800" smtClean="0"/>
              <a:t>　　原码</a:t>
            </a:r>
            <a:r>
              <a:rPr lang="zh-CN" altLang="en-US" sz="800" smtClean="0">
                <a:latin typeface="Arial" pitchFamily="34" charset="0"/>
              </a:rPr>
              <a:t>——</a:t>
            </a:r>
            <a:r>
              <a:rPr lang="zh-CN" altLang="en-US" sz="800" smtClean="0"/>
              <a:t>同真值；</a:t>
            </a:r>
            <a:br>
              <a:rPr lang="zh-CN" altLang="en-US" sz="800" smtClean="0"/>
            </a:br>
            <a:r>
              <a:rPr lang="zh-CN" altLang="en-US" sz="800" smtClean="0"/>
              <a:t>　　反码</a:t>
            </a:r>
            <a:r>
              <a:rPr lang="zh-CN" altLang="en-US" sz="800" smtClean="0">
                <a:latin typeface="Arial" pitchFamily="34" charset="0"/>
              </a:rPr>
              <a:t>——</a:t>
            </a:r>
            <a:r>
              <a:rPr lang="zh-CN" altLang="en-US" sz="800" smtClean="0"/>
              <a:t>真值按位取反；</a:t>
            </a:r>
            <a:br>
              <a:rPr lang="zh-CN" altLang="en-US" sz="800" smtClean="0"/>
            </a:br>
            <a:r>
              <a:rPr lang="zh-CN" altLang="en-US" sz="800" smtClean="0"/>
              <a:t>　　补码</a:t>
            </a:r>
            <a:r>
              <a:rPr lang="zh-CN" altLang="en-US" sz="800" smtClean="0">
                <a:latin typeface="Arial" pitchFamily="34" charset="0"/>
              </a:rPr>
              <a:t>——</a:t>
            </a:r>
            <a:r>
              <a:rPr lang="zh-CN" altLang="en-US" sz="800" smtClean="0"/>
              <a:t>反码末位加1。</a:t>
            </a:r>
            <a:br>
              <a:rPr lang="zh-CN" altLang="en-US" sz="800" smtClean="0"/>
            </a:br>
            <a:r>
              <a:rPr lang="zh-CN" altLang="en-US" sz="800" smtClean="0"/>
              <a:t>　　（3） 数字0的表示</a:t>
            </a:r>
            <a:br>
              <a:rPr lang="zh-CN" altLang="en-US" sz="800" smtClean="0"/>
            </a:br>
            <a:r>
              <a:rPr lang="zh-CN" altLang="en-US" sz="800" smtClean="0"/>
              <a:t>　　原码有两种形式</a:t>
            </a:r>
            <a:br>
              <a:rPr lang="zh-CN" altLang="en-US" sz="800" smtClean="0"/>
            </a:br>
            <a:r>
              <a:rPr lang="zh-CN" altLang="en-US" sz="800" smtClean="0"/>
              <a:t>　　[+0]原=00000000 B</a:t>
            </a:r>
            <a:br>
              <a:rPr lang="zh-CN" altLang="en-US" sz="800" smtClean="0"/>
            </a:br>
            <a:r>
              <a:rPr lang="zh-CN" altLang="en-US" sz="800" smtClean="0"/>
              <a:t>　　[-0]原=10000000 B</a:t>
            </a:r>
            <a:br>
              <a:rPr lang="zh-CN" altLang="en-US" sz="800" smtClean="0"/>
            </a:br>
            <a:r>
              <a:rPr lang="zh-CN" altLang="en-US" sz="800" smtClean="0"/>
              <a:t>　　反码有两种形式</a:t>
            </a:r>
            <a:br>
              <a:rPr lang="zh-CN" altLang="en-US" sz="800" smtClean="0"/>
            </a:br>
            <a:r>
              <a:rPr lang="zh-CN" altLang="en-US" sz="800" smtClean="0"/>
              <a:t>　　[+0]反=00000000 B</a:t>
            </a:r>
            <a:br>
              <a:rPr lang="zh-CN" altLang="en-US" sz="800" smtClean="0"/>
            </a:br>
            <a:r>
              <a:rPr lang="zh-CN" altLang="en-US" sz="800" smtClean="0"/>
              <a:t>　　[-0]反=11111111 B</a:t>
            </a:r>
            <a:br>
              <a:rPr lang="zh-CN" altLang="en-US" sz="800" smtClean="0"/>
            </a:br>
            <a:r>
              <a:rPr lang="zh-CN" altLang="en-US" sz="800" smtClean="0"/>
              <a:t>　　补码只有一种形式</a:t>
            </a:r>
            <a:br>
              <a:rPr lang="zh-CN" altLang="en-US" sz="800" smtClean="0"/>
            </a:br>
            <a:r>
              <a:rPr lang="zh-CN" altLang="en-US" sz="800" smtClean="0"/>
              <a:t>　　[+0]补=00000000 B</a:t>
            </a:r>
            <a:br>
              <a:rPr lang="zh-CN" altLang="en-US" sz="800" smtClean="0"/>
            </a:br>
            <a:r>
              <a:rPr lang="zh-CN" altLang="en-US" sz="800" smtClean="0"/>
              <a:t>　　[-0]补=00000000 B</a:t>
            </a:r>
            <a:br>
              <a:rPr lang="zh-CN" altLang="en-US" sz="800" smtClean="0"/>
            </a:br>
            <a:r>
              <a:rPr lang="zh-CN" altLang="en-US" sz="800" smtClean="0"/>
              <a:t>　　（4） 数的表示范围一个机器字对于8位机：</a:t>
            </a:r>
            <a:br>
              <a:rPr lang="zh-CN" altLang="en-US" sz="800" smtClean="0"/>
            </a:br>
            <a:r>
              <a:rPr lang="zh-CN" altLang="en-US" sz="800" smtClean="0"/>
              <a:t>　　原码</a:t>
            </a:r>
          </a:p>
          <a:p>
            <a:pPr eaLnBrk="1" hangingPunct="1">
              <a:lnSpc>
                <a:spcPct val="80000"/>
              </a:lnSpc>
            </a:pPr>
            <a:r>
              <a:rPr lang="zh-CN" altLang="en-US" sz="800" smtClean="0"/>
              <a:t>　　　　 </a:t>
            </a:r>
            <a:br>
              <a:rPr lang="zh-CN" altLang="en-US" sz="800" smtClean="0"/>
            </a:br>
            <a:r>
              <a:rPr lang="zh-CN" altLang="en-US" sz="800" smtClean="0"/>
              <a:t/>
            </a:r>
            <a:br>
              <a:rPr lang="zh-CN" altLang="en-US" sz="800" smtClean="0"/>
            </a:br>
            <a:r>
              <a:rPr lang="zh-CN" altLang="en-US" sz="800" smtClean="0"/>
              <a:t>　　反码</a:t>
            </a:r>
          </a:p>
          <a:p>
            <a:pPr eaLnBrk="1" hangingPunct="1">
              <a:lnSpc>
                <a:spcPct val="80000"/>
              </a:lnSpc>
            </a:pPr>
            <a:r>
              <a:rPr lang="zh-CN" altLang="en-US" sz="800" smtClean="0"/>
              <a:t>　　　　 </a:t>
            </a:r>
            <a:br>
              <a:rPr lang="zh-CN" altLang="en-US" sz="800" smtClean="0"/>
            </a:br>
            <a:r>
              <a:rPr lang="zh-CN" altLang="en-US" sz="800" smtClean="0"/>
              <a:t>　　补码</a:t>
            </a:r>
          </a:p>
          <a:p>
            <a:pPr eaLnBrk="1" hangingPunct="1">
              <a:lnSpc>
                <a:spcPct val="80000"/>
              </a:lnSpc>
            </a:pPr>
            <a:r>
              <a:rPr lang="zh-CN" altLang="en-US" sz="800" smtClean="0"/>
              <a:t>　　　　 </a:t>
            </a:r>
          </a:p>
          <a:p>
            <a:pPr eaLnBrk="1" hangingPunct="1">
              <a:lnSpc>
                <a:spcPct val="80000"/>
              </a:lnSpc>
            </a:pPr>
            <a:r>
              <a:rPr lang="zh-CN" altLang="en-US" sz="800" smtClean="0"/>
              <a:t/>
            </a:r>
            <a:br>
              <a:rPr lang="zh-CN" altLang="en-US" sz="800" smtClean="0"/>
            </a:br>
            <a:r>
              <a:rPr lang="zh-CN" altLang="en-US" sz="800" smtClean="0"/>
              <a:t>　　对于16位机和32位机可以类推。</a:t>
            </a:r>
          </a:p>
          <a:p>
            <a:pPr eaLnBrk="1" hangingPunct="1">
              <a:lnSpc>
                <a:spcPct val="80000"/>
              </a:lnSpc>
            </a:pPr>
            <a:r>
              <a:rPr lang="zh-CN" altLang="en-US" sz="800" smtClean="0"/>
              <a:t/>
            </a:r>
            <a:br>
              <a:rPr lang="zh-CN" altLang="en-US" sz="800" smtClean="0"/>
            </a:br>
            <a:r>
              <a:rPr lang="zh-CN" altLang="en-US" sz="800" smtClean="0"/>
              <a:t>　　（5） 机器数是二进制数，由于符号位占据一位，因此有符号的数的形式值不等于真正的数值。特别对于负数的表示形式，原码形式最高位的1表示负号，不是数，数值部分是数的真正值；而反码和补码就连数值部分也不是数本身了。所以，要计算一个机器数为十进制的多少时，只有负数的原码的数值部分才可展开按权相加。</a:t>
            </a:r>
            <a:br>
              <a:rPr lang="zh-CN" altLang="en-US" sz="800" smtClean="0"/>
            </a:br>
            <a:r>
              <a:rPr lang="zh-CN" altLang="en-US" sz="800" smtClean="0"/>
              <a:t>注意，二进制数不是机器数，一个是符号位，一个是数的位数的问题。</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五、补码运算</a:t>
            </a:r>
            <a:endParaRPr lang="zh-CN" altLang="en-US" sz="800" smtClean="0"/>
          </a:p>
          <a:p>
            <a:pPr eaLnBrk="1" hangingPunct="1">
              <a:lnSpc>
                <a:spcPct val="80000"/>
              </a:lnSpc>
            </a:pPr>
            <a:r>
              <a:rPr lang="zh-CN" altLang="en-US" sz="800" smtClean="0"/>
              <a:t/>
            </a:r>
            <a:br>
              <a:rPr lang="zh-CN" altLang="en-US" sz="800" smtClean="0"/>
            </a:br>
            <a:r>
              <a:rPr lang="zh-CN" altLang="en-US" sz="800" smtClean="0"/>
              <a:t>　　补码表示的机器数其符号位能和有效数值部分一起参加数值计算，从而简化运算规则，节省运算时间；更重要的是使减法运算转化为加法运算，简化了运算器的线路设计。</a:t>
            </a:r>
            <a:br>
              <a:rPr lang="zh-CN" altLang="en-US" sz="800" smtClean="0"/>
            </a:br>
            <a:r>
              <a:rPr lang="zh-CN" altLang="en-US" sz="800" smtClean="0"/>
              <a:t>　　例如，一块钟表指针指向9点，要把它拨向2点，可以逆时针倒拨7个格，也可顺时针顺拨5个格，即</a:t>
            </a:r>
            <a:br>
              <a:rPr lang="zh-CN" altLang="en-US" sz="800" smtClean="0"/>
            </a:br>
            <a:r>
              <a:rPr lang="zh-CN" altLang="en-US" sz="800" smtClean="0"/>
              <a:t>　　倒拨：9-7=2</a:t>
            </a:r>
            <a:br>
              <a:rPr lang="zh-CN" altLang="en-US" sz="800" smtClean="0"/>
            </a:br>
            <a:r>
              <a:rPr lang="zh-CN" altLang="en-US" sz="800" smtClean="0"/>
              <a:t>　　顺拨：9+5=14=2(modl2)</a:t>
            </a:r>
            <a:br>
              <a:rPr lang="zh-CN" altLang="en-US" sz="800" smtClean="0"/>
            </a:br>
            <a:r>
              <a:rPr lang="zh-CN" altLang="en-US" sz="800" smtClean="0"/>
              <a:t>　　也就是说，对于以12为模的表来说，9-7等效于9+5，这样就把减法变成加法了。那么，对于以12为模的计数系统中，+5就是-7的补码，-4的补码就是8，-3的补码就是9等等。当然，它们是互为补码的，如-9的补码是3等等。也就是说，它们的绝对值相加等于模。</a:t>
            </a:r>
            <a:br>
              <a:rPr lang="zh-CN" altLang="en-US" sz="800" smtClean="0"/>
            </a:br>
            <a:r>
              <a:rPr lang="zh-CN" altLang="en-US" sz="800" smtClean="0"/>
              <a:t>　　对于n位机器数，符号位为1位，数值部分为n-1位，模为2n。对于8位机器数，其模为256。</a:t>
            </a:r>
            <a:br>
              <a:rPr lang="zh-CN" altLang="en-US" sz="800" smtClean="0"/>
            </a:br>
            <a:r>
              <a:rPr lang="zh-CN" altLang="en-US" sz="800" smtClean="0"/>
              <a:t>　　例 1.21　　计算x=64-10。</a:t>
            </a:r>
            <a:br>
              <a:rPr lang="zh-CN" altLang="en-US" sz="800" smtClean="0"/>
            </a:br>
            <a:r>
              <a:rPr lang="zh-CN" altLang="en-US" sz="800" smtClean="0"/>
              <a:t>　　若用8位机器数来计算，要把减10变成加(-10)的补码，同样可得到正确的结果。</a:t>
            </a:r>
            <a:br>
              <a:rPr lang="zh-CN" altLang="en-US" sz="800" smtClean="0"/>
            </a:br>
            <a:r>
              <a:rPr lang="zh-CN" altLang="en-US" sz="800" smtClean="0"/>
              <a:t>　　[-10]补=256-10=246=11110110B</a:t>
            </a:r>
            <a:br>
              <a:rPr lang="zh-CN" altLang="en-US" sz="800" smtClean="0"/>
            </a:br>
            <a:r>
              <a:rPr lang="zh-CN" altLang="en-US" sz="800" smtClean="0"/>
              <a:t>　　[x]补=[64]补-[10]补=[64]补+[-10]补</a:t>
            </a:r>
            <a:br>
              <a:rPr lang="zh-CN" altLang="en-US" sz="800" smtClean="0"/>
            </a:br>
            <a:r>
              <a:rPr lang="zh-CN" altLang="en-US" sz="800" smtClean="0"/>
              <a:t>　　[64]补=　　　　01000000B</a:t>
            </a:r>
            <a:br>
              <a:rPr lang="zh-CN" altLang="en-US" sz="800" smtClean="0"/>
            </a:br>
            <a:r>
              <a:rPr lang="zh-CN" altLang="en-US" sz="800" smtClean="0"/>
              <a:t>　　[-10]补=　　　 11110110B</a:t>
            </a:r>
            <a:br>
              <a:rPr lang="zh-CN" altLang="en-US" sz="800" smtClean="0"/>
            </a:br>
            <a:r>
              <a:rPr lang="zh-CN" altLang="en-US" sz="800" smtClean="0"/>
              <a:t>　　　　　 　　</a:t>
            </a:r>
            <a:r>
              <a:rPr lang="zh-CN" altLang="en-US" sz="800" u="sng" smtClean="0"/>
              <a:t>+　　　　　　</a:t>
            </a:r>
            <a:r>
              <a:rPr lang="zh-CN" altLang="en-US" sz="800" smtClean="0"/>
              <a:t/>
            </a:r>
            <a:br>
              <a:rPr lang="zh-CN" altLang="en-US" sz="800" smtClean="0"/>
            </a:br>
            <a:r>
              <a:rPr lang="zh-CN" altLang="en-US" sz="800" smtClean="0"/>
              <a:t>　　　　　　 　</a:t>
            </a:r>
            <a:r>
              <a:rPr lang="zh-CN" altLang="en-US" sz="800" u="sng" smtClean="0"/>
              <a:t>１</a:t>
            </a:r>
            <a:r>
              <a:rPr lang="zh-CN" altLang="en-US" sz="800" smtClean="0"/>
              <a:t>　00110110B</a:t>
            </a:r>
          </a:p>
          <a:p>
            <a:pPr eaLnBrk="1" hangingPunct="1">
              <a:lnSpc>
                <a:spcPct val="80000"/>
              </a:lnSpc>
            </a:pPr>
            <a:r>
              <a:rPr lang="zh-CN" altLang="en-US" sz="800" smtClean="0"/>
              <a:t>　　　　　　　丢失　　　</a:t>
            </a:r>
            <a:br>
              <a:rPr lang="zh-CN" altLang="en-US" sz="800" smtClean="0"/>
            </a:br>
            <a:r>
              <a:rPr lang="zh-CN" altLang="en-US" sz="800" smtClean="0"/>
              <a:t>　　即[x]补=00110110B</a:t>
            </a:r>
            <a:br>
              <a:rPr lang="zh-CN" altLang="en-US" sz="800" smtClean="0"/>
            </a:br>
            <a:r>
              <a:rPr lang="zh-CN" altLang="en-US" sz="800" smtClean="0"/>
              <a:t>　　符号位为0(最高位)，说明x是正数，所以按权展开相加得</a:t>
            </a:r>
            <a:br>
              <a:rPr lang="zh-CN" altLang="en-US" sz="800" smtClean="0"/>
            </a:br>
            <a:r>
              <a:rPr lang="zh-CN" altLang="en-US" sz="800" smtClean="0"/>
              <a:t>　　x=54</a:t>
            </a:r>
            <a:br>
              <a:rPr lang="zh-CN" altLang="en-US" sz="800" smtClean="0"/>
            </a:br>
            <a:r>
              <a:rPr lang="zh-CN" altLang="en-US" sz="800" smtClean="0"/>
              <a:t>　　结果是正确的。但是，读者会发现，为了把减法变成加法运算才这样做的，而在求［-10］补的时侯，进行256-10还不是做减法吗?这不是徒劳吗?关键就是不执行256-10能不能得到[-10]补的问题。</a:t>
            </a:r>
            <a:br>
              <a:rPr lang="zh-CN" altLang="en-US" sz="800" smtClean="0"/>
            </a:br>
            <a:r>
              <a:rPr lang="zh-CN" altLang="en-US" sz="800" smtClean="0"/>
              <a:t>　　我们知道，[+10]补=00001010B</a:t>
            </a:r>
            <a:br>
              <a:rPr lang="zh-CN" altLang="en-US" sz="800" smtClean="0"/>
            </a:br>
            <a:r>
              <a:rPr lang="zh-CN" altLang="en-US" sz="800" smtClean="0"/>
              <a:t>　　因为正数补码的数值部分同真值，很容易得到。那么，[-10]补就是从[+10]补的最右端寻找第一个</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，找到之后，该</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不变，它的右端各位数位均为0，而左端(包括符号位)按位取反，即得到[-10]补=11110110B。</a:t>
            </a:r>
            <a:br>
              <a:rPr lang="zh-CN" altLang="en-US" sz="800" smtClean="0"/>
            </a:br>
            <a:r>
              <a:rPr lang="zh-CN" altLang="en-US" sz="800" smtClean="0"/>
              <a:t>　　如[y]补=01010000B</a:t>
            </a:r>
            <a:br>
              <a:rPr lang="zh-CN" altLang="en-US" sz="800" smtClean="0"/>
            </a:br>
            <a:r>
              <a:rPr lang="zh-CN" altLang="en-US" sz="800" smtClean="0"/>
              <a:t>　　[-y]补=10110000B</a:t>
            </a:r>
            <a:br>
              <a:rPr lang="zh-CN" altLang="en-US" sz="800" smtClean="0"/>
            </a:br>
            <a:r>
              <a:rPr lang="zh-CN" altLang="en-US" sz="800" smtClean="0"/>
              <a:t>　　[z]补=10010100B</a:t>
            </a:r>
            <a:br>
              <a:rPr lang="zh-CN" altLang="en-US" sz="800" smtClean="0"/>
            </a:br>
            <a:r>
              <a:rPr lang="zh-CN" altLang="en-US" sz="800" smtClean="0"/>
              <a:t>　　[-z]补=01101100B</a:t>
            </a:r>
            <a:br>
              <a:rPr lang="zh-CN" altLang="en-US" sz="800" smtClean="0"/>
            </a:br>
            <a:r>
              <a:rPr lang="zh-CN" altLang="en-US" sz="800" smtClean="0"/>
              <a:t>　　读者不妨把y和z值计算出来验证它们是否正确。</a:t>
            </a:r>
            <a:br>
              <a:rPr lang="zh-CN" altLang="en-US" sz="800" smtClean="0"/>
            </a:br>
            <a:r>
              <a:rPr lang="zh-CN" altLang="en-US" sz="800" smtClean="0"/>
              <a:t>　　前面我们提到，计算机中把除法运算变成部分余数左移加除数补码或0(要看够减不够减)，这里我们就不再详述了。总之，算术四则运算在计算机内最终都变成加法运算，所以在运算器中只有加法器，简化了设计，这也是二进制数特性带来的好处。</a:t>
            </a:r>
            <a:br>
              <a:rPr lang="zh-CN" altLang="en-US" sz="800" smtClean="0"/>
            </a:br>
            <a:r>
              <a:rPr lang="zh-CN" altLang="en-US" sz="800" smtClean="0"/>
              <a:t>　　补码运算的溢出问题：异号数相加，同号数相减（变成加补码）不会出现此问题。</a:t>
            </a:r>
          </a:p>
          <a:p>
            <a:pPr eaLnBrk="1" hangingPunct="1">
              <a:lnSpc>
                <a:spcPct val="80000"/>
              </a:lnSpc>
            </a:pPr>
            <a:r>
              <a:rPr lang="zh-CN" altLang="en-US" sz="800" smtClean="0"/>
              <a:t/>
            </a:r>
            <a:br>
              <a:rPr lang="zh-CN" altLang="en-US" sz="800" smtClean="0"/>
            </a:br>
            <a:r>
              <a:rPr lang="zh-CN" altLang="en-US" sz="800" smtClean="0"/>
              <a:t>　（1） 上溢正数+正数，其符号位变为1，即成为负数。</a:t>
            </a:r>
          </a:p>
          <a:p>
            <a:pPr eaLnBrk="1" hangingPunct="1">
              <a:lnSpc>
                <a:spcPct val="80000"/>
              </a:lnSpc>
            </a:pPr>
            <a:r>
              <a:rPr lang="zh-CN" altLang="en-US" sz="800" smtClean="0"/>
              <a:t/>
            </a:r>
            <a:br>
              <a:rPr lang="zh-CN" altLang="en-US" sz="800" smtClean="0"/>
            </a:br>
            <a:r>
              <a:rPr lang="zh-CN" altLang="en-US" sz="800" smtClean="0"/>
              <a:t>　　例1.22</a:t>
            </a:r>
            <a:br>
              <a:rPr lang="zh-CN" altLang="en-US" sz="800" smtClean="0"/>
            </a:br>
            <a:r>
              <a:rPr lang="zh-CN" altLang="en-US" sz="800" smtClean="0"/>
              <a:t>　　[x]补=01100010　　　９８</a:t>
            </a:r>
            <a:br>
              <a:rPr lang="zh-CN" altLang="en-US" sz="800" smtClean="0"/>
            </a:br>
            <a:r>
              <a:rPr lang="zh-CN" altLang="en-US" sz="800" smtClean="0"/>
              <a:t>　　</a:t>
            </a:r>
            <a:r>
              <a:rPr lang="zh-CN" altLang="en-US" sz="800" u="sng" smtClean="0"/>
              <a:t>[y]补=01001001　　＋７３</a:t>
            </a:r>
            <a:endParaRPr lang="zh-CN" altLang="en-US" sz="800" smtClean="0"/>
          </a:p>
          <a:p>
            <a:pPr eaLnBrk="1" hangingPunct="1">
              <a:lnSpc>
                <a:spcPct val="80000"/>
              </a:lnSpc>
            </a:pPr>
            <a:r>
              <a:rPr lang="zh-CN" altLang="en-US" sz="800" smtClean="0"/>
              <a:t>　　　　　10101011　　１７１</a:t>
            </a:r>
            <a:br>
              <a:rPr lang="zh-CN" altLang="en-US" sz="800" smtClean="0"/>
            </a:br>
            <a:r>
              <a:rPr lang="zh-CN" altLang="en-US" sz="800" smtClean="0"/>
              <a:t/>
            </a:r>
            <a:br>
              <a:rPr lang="zh-CN" altLang="en-US" sz="800" smtClean="0"/>
            </a:br>
            <a:r>
              <a:rPr lang="zh-CN" altLang="en-US" sz="800" smtClean="0"/>
              <a:t>　　因为八位机器数，正数补码值最大为 +127，+171超过了所能表示（一个机器字 ）的范围。</a:t>
            </a:r>
          </a:p>
          <a:p>
            <a:pPr eaLnBrk="1" hangingPunct="1">
              <a:lnSpc>
                <a:spcPct val="80000"/>
              </a:lnSpc>
            </a:pPr>
            <a:r>
              <a:rPr lang="zh-CN" altLang="en-US" sz="800" smtClean="0"/>
              <a:t/>
            </a:r>
            <a:br>
              <a:rPr lang="zh-CN" altLang="en-US" sz="800" smtClean="0"/>
            </a:br>
            <a:r>
              <a:rPr lang="zh-CN" altLang="en-US" sz="800" smtClean="0"/>
              <a:t>（2） 下溢负数+负数还应为负数，即符号位应为1；若变成0，即变成正数。</a:t>
            </a:r>
          </a:p>
          <a:p>
            <a:pPr eaLnBrk="1" hangingPunct="1">
              <a:lnSpc>
                <a:spcPct val="80000"/>
              </a:lnSpc>
            </a:pPr>
            <a:r>
              <a:rPr lang="zh-CN" altLang="en-US" sz="800" smtClean="0"/>
              <a:t/>
            </a:r>
            <a:br>
              <a:rPr lang="zh-CN" altLang="en-US" sz="800" smtClean="0"/>
            </a:br>
            <a:r>
              <a:rPr lang="zh-CN" altLang="en-US" sz="800" smtClean="0"/>
              <a:t>　　例1.23</a:t>
            </a:r>
            <a:br>
              <a:rPr lang="zh-CN" altLang="en-US" sz="800" smtClean="0"/>
            </a:br>
            <a:r>
              <a:rPr lang="zh-CN" altLang="en-US" sz="800" smtClean="0"/>
              <a:t>　　[x]补=10100010　　　－９４</a:t>
            </a:r>
            <a:br>
              <a:rPr lang="zh-CN" altLang="en-US" sz="800" smtClean="0"/>
            </a:br>
            <a:r>
              <a:rPr lang="zh-CN" altLang="en-US" sz="800" smtClean="0"/>
              <a:t>　　</a:t>
            </a:r>
            <a:r>
              <a:rPr lang="zh-CN" altLang="en-US" sz="800" u="sng" smtClean="0"/>
              <a:t>[y]补=11001001　　＋－５５</a:t>
            </a:r>
            <a:endParaRPr lang="zh-CN" altLang="en-US" sz="800" smtClean="0"/>
          </a:p>
          <a:p>
            <a:pPr eaLnBrk="1" hangingPunct="1">
              <a:lnSpc>
                <a:spcPct val="80000"/>
              </a:lnSpc>
            </a:pPr>
            <a:r>
              <a:rPr lang="zh-CN" altLang="en-US" sz="800" smtClean="0"/>
              <a:t>　　　　①01101011　　－１４９</a:t>
            </a:r>
            <a:br>
              <a:rPr lang="zh-CN" altLang="en-US" sz="800" smtClean="0"/>
            </a:br>
            <a:r>
              <a:rPr lang="zh-CN" altLang="en-US" sz="800" smtClean="0"/>
              <a:t/>
            </a:r>
            <a:br>
              <a:rPr lang="zh-CN" altLang="en-US" sz="800" smtClean="0"/>
            </a:br>
            <a:r>
              <a:rPr lang="zh-CN" altLang="en-US" sz="800" smtClean="0"/>
              <a:t>　　因为八位机器数，负数补码最小为-128，-149超过它能表示的范围，所以溢出 。</a:t>
            </a:r>
            <a:br>
              <a:rPr lang="zh-CN" altLang="en-US" sz="800" smtClean="0"/>
            </a:br>
            <a:r>
              <a:rPr lang="zh-CN" altLang="en-US" sz="800" smtClean="0"/>
              <a:t>　　*补码运算符号位也像数一样参予运算，这是补码运算的特征。</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1.2.5计算机中数的小数点表示方法</a:t>
            </a:r>
            <a:endParaRPr lang="zh-CN" altLang="en-US" sz="800" smtClean="0"/>
          </a:p>
          <a:p>
            <a:pPr eaLnBrk="1" hangingPunct="1">
              <a:lnSpc>
                <a:spcPct val="80000"/>
              </a:lnSpc>
            </a:pPr>
            <a:r>
              <a:rPr lang="zh-CN" altLang="en-US" sz="800" smtClean="0"/>
              <a:t/>
            </a:r>
            <a:br>
              <a:rPr lang="zh-CN" altLang="en-US" sz="800" smtClean="0"/>
            </a:br>
            <a:r>
              <a:rPr lang="zh-CN" altLang="en-US" sz="800" smtClean="0"/>
              <a:t>　　一个二进制数1010.01可表示为</a:t>
            </a:r>
            <a:br>
              <a:rPr lang="zh-CN" altLang="en-US" sz="800" smtClean="0"/>
            </a:br>
            <a:r>
              <a:rPr lang="zh-CN" altLang="en-US" sz="800" smtClean="0"/>
              <a:t>　　 </a:t>
            </a:r>
            <a:br>
              <a:rPr lang="zh-CN" altLang="en-US" sz="800" smtClean="0"/>
            </a:br>
            <a:r>
              <a:rPr lang="zh-CN" altLang="en-US" sz="800" smtClean="0"/>
              <a:t>　　任意一个二进制数N的通式为</a:t>
            </a:r>
            <a:br>
              <a:rPr lang="zh-CN" altLang="en-US" sz="800" smtClean="0"/>
            </a:br>
            <a:r>
              <a:rPr lang="zh-CN" altLang="en-US" sz="800" smtClean="0"/>
              <a:t>　　 </a:t>
            </a:r>
            <a:br>
              <a:rPr lang="zh-CN" altLang="en-US" sz="800" smtClean="0"/>
            </a:br>
            <a:r>
              <a:rPr lang="zh-CN" altLang="en-US" sz="800" smtClean="0"/>
              <a:t>　　式中j</a:t>
            </a:r>
            <a:r>
              <a:rPr lang="zh-CN" altLang="en-US" sz="800" smtClean="0">
                <a:latin typeface="Arial" pitchFamily="34" charset="0"/>
              </a:rPr>
              <a:t>——</a:t>
            </a:r>
            <a:r>
              <a:rPr lang="zh-CN" altLang="en-US" sz="800" smtClean="0"/>
              <a:t>二进制整数的位数，称其为数N的阶码；</a:t>
            </a:r>
            <a:br>
              <a:rPr lang="zh-CN" altLang="en-US" sz="800" smtClean="0"/>
            </a:br>
            <a:r>
              <a:rPr lang="zh-CN" altLang="en-US" sz="800" smtClean="0"/>
              <a:t>　　S</a:t>
            </a:r>
            <a:r>
              <a:rPr lang="zh-CN" altLang="en-US" sz="800" smtClean="0">
                <a:latin typeface="Arial" pitchFamily="34" charset="0"/>
              </a:rPr>
              <a:t>——</a:t>
            </a:r>
            <a:r>
              <a:rPr lang="zh-CN" altLang="en-US" sz="800" smtClean="0"/>
              <a:t>二进制小数，称其为数N的尾数。</a:t>
            </a:r>
            <a:br>
              <a:rPr lang="zh-CN" altLang="en-US" sz="800" smtClean="0"/>
            </a:br>
            <a:r>
              <a:rPr lang="zh-CN" altLang="en-US" sz="800" smtClean="0"/>
              <a:t>　　尾数S表示数N的全部有效数字，而阶码j指明了小数点的位置。</a:t>
            </a:r>
            <a:br>
              <a:rPr lang="zh-CN" altLang="en-US" sz="800" smtClean="0"/>
            </a:br>
            <a:r>
              <a:rPr lang="zh-CN" altLang="en-US" sz="800" smtClean="0"/>
              <a:t>　　对任何一个数，若阶码j总是固定不变的，则把这种表示法称为数的定点表示，这样的数称为定点数，采用这种表示法的机器叫做定点计算机。如果阶码j可以取不同的值，则把这种表示称为数的浮点表示，这样的数称为浮点数，采用这种表示法的机器叫做浮点计算机。</a:t>
            </a:r>
            <a:br>
              <a:rPr lang="zh-CN" altLang="en-US" sz="800" smtClean="0"/>
            </a:br>
            <a:r>
              <a:rPr lang="zh-CN" altLang="en-US" sz="800" smtClean="0"/>
              <a:t>　　若定点计算机的阶码j=0，则该定点数只能是小数，其表示的格式为</a:t>
            </a:r>
          </a:p>
          <a:p>
            <a:pPr eaLnBrk="1" hangingPunct="1">
              <a:lnSpc>
                <a:spcPct val="80000"/>
              </a:lnSpc>
            </a:pPr>
            <a:r>
              <a:rPr lang="zh-CN" altLang="en-US" sz="800" smtClean="0"/>
              <a:t>符号 </a:t>
            </a:r>
            <a:r>
              <a:rPr lang="zh-CN" altLang="en-US" sz="800" smtClean="0">
                <a:latin typeface="Arial" pitchFamily="34" charset="0"/>
              </a:rPr>
              <a:t>·</a:t>
            </a:r>
            <a:r>
              <a:rPr lang="zh-CN" altLang="en-US" sz="800" smtClean="0"/>
              <a:t>数值</a:t>
            </a:r>
          </a:p>
          <a:p>
            <a:pPr eaLnBrk="1" hangingPunct="1">
              <a:lnSpc>
                <a:spcPct val="80000"/>
              </a:lnSpc>
            </a:pPr>
            <a:r>
              <a:rPr lang="zh-CN" altLang="en-US" sz="800" smtClean="0"/>
              <a:t/>
            </a:r>
            <a:br>
              <a:rPr lang="zh-CN" altLang="en-US" sz="800" smtClean="0"/>
            </a:br>
            <a:r>
              <a:rPr lang="zh-CN" altLang="en-US" sz="800" smtClean="0"/>
              <a:t>　　小数点的位置在符号位与尾数部分最高位之间。</a:t>
            </a:r>
            <a:br>
              <a:rPr lang="zh-CN" altLang="en-US" sz="800" smtClean="0"/>
            </a:br>
            <a:r>
              <a:rPr lang="zh-CN" altLang="en-US" sz="800" smtClean="0"/>
              <a:t>　　按上述约定，在定点计算机中参与运算的数的绝对值必须小于1。通常，在实际需要计算的数中，不一定都是小数。为了在定点计算机中用这些数进行运算。可以乘上一个比例因子，使其变成小数。例如258.98乘上一个 的比例因子，即成为0.258 98，当计算机输出后，再乘上比例因子 就恢复原来的值。</a:t>
            </a:r>
            <a:br>
              <a:rPr lang="zh-CN" altLang="en-US" sz="800" smtClean="0"/>
            </a:br>
            <a:r>
              <a:rPr lang="zh-CN" altLang="en-US" sz="800" smtClean="0"/>
              <a:t>　　比例因子要选择恰当，不能选得太小，否则计算机运算结果仍可能超过1，即计算机出现了溢出。若比例因子选得过大，小数点后几位都是0，虽然不会溢出，但计算结果的精度将受到很大影响。</a:t>
            </a:r>
            <a:br>
              <a:rPr lang="zh-CN" altLang="en-US" sz="800" smtClean="0"/>
            </a:br>
            <a:r>
              <a:rPr lang="zh-CN" altLang="en-US" sz="800" smtClean="0"/>
              <a:t>　　为了扩展数的表达范围，提高有效数字的位数，就要采用浮点表示法。在浮点计算机中，浮点数的表示由四部分组成：阶符、阶码、数符(尾数的符号)、数码(尾数)。其格式为</a:t>
            </a:r>
          </a:p>
          <a:p>
            <a:pPr eaLnBrk="1" hangingPunct="1">
              <a:lnSpc>
                <a:spcPct val="80000"/>
              </a:lnSpc>
            </a:pPr>
            <a:r>
              <a:rPr lang="zh-CN" altLang="en-US" sz="800" smtClean="0"/>
              <a:t>阶符阶码　数符</a:t>
            </a:r>
            <a:r>
              <a:rPr lang="zh-CN" altLang="en-US" sz="800" smtClean="0">
                <a:latin typeface="Arial" pitchFamily="34" charset="0"/>
              </a:rPr>
              <a:t>·</a:t>
            </a:r>
            <a:r>
              <a:rPr lang="zh-CN" altLang="en-US" sz="800" smtClean="0"/>
              <a:t>数码</a:t>
            </a:r>
          </a:p>
          <a:p>
            <a:pPr eaLnBrk="1" hangingPunct="1">
              <a:lnSpc>
                <a:spcPct val="80000"/>
              </a:lnSpc>
            </a:pPr>
            <a:r>
              <a:rPr lang="zh-CN" altLang="en-US" sz="800" smtClean="0"/>
              <a:t/>
            </a:r>
            <a:br>
              <a:rPr lang="zh-CN" altLang="en-US" sz="800" smtClean="0"/>
            </a:br>
            <a:r>
              <a:rPr lang="zh-CN" altLang="en-US" sz="800" smtClean="0"/>
              <a:t>　　若定点计算机的字长为9位，其中8个二进制数码位，一个符号位，则该计算机所能表示的数值范围(绝对值)是</a:t>
            </a:r>
            <a:br>
              <a:rPr lang="zh-CN" altLang="en-US" sz="800" smtClean="0"/>
            </a:br>
            <a:r>
              <a:rPr lang="zh-CN" altLang="en-US" sz="800" smtClean="0"/>
              <a:t>　　0.00000001</a:t>
            </a:r>
            <a:r>
              <a:rPr lang="zh-CN" altLang="en-US" sz="800" smtClean="0">
                <a:latin typeface="Arial" pitchFamily="34" charset="0"/>
              </a:rPr>
              <a:t>—</a:t>
            </a:r>
            <a:r>
              <a:rPr lang="zh-CN" altLang="en-US" sz="800" smtClean="0"/>
              <a:t>0.11111111</a:t>
            </a:r>
            <a:br>
              <a:rPr lang="zh-CN" altLang="en-US" sz="800" smtClean="0"/>
            </a:br>
            <a:r>
              <a:rPr lang="zh-CN" altLang="en-US" sz="800" smtClean="0"/>
              <a:t>　　或 </a:t>
            </a:r>
            <a:br>
              <a:rPr lang="zh-CN" altLang="en-US" sz="800" smtClean="0"/>
            </a:br>
            <a:r>
              <a:rPr lang="zh-CN" altLang="en-US" sz="800" smtClean="0"/>
              <a:t>　　若计算机的字长是n位，则其所能表示的数值范围是</a:t>
            </a:r>
            <a:br>
              <a:rPr lang="zh-CN" altLang="en-US" sz="800" smtClean="0"/>
            </a:br>
            <a:r>
              <a:rPr lang="zh-CN" altLang="en-US" sz="800" smtClean="0"/>
              <a:t>　　 </a:t>
            </a:r>
            <a:br>
              <a:rPr lang="zh-CN" altLang="en-US" sz="800" smtClean="0"/>
            </a:br>
            <a:r>
              <a:rPr lang="zh-CN" altLang="en-US" sz="800" smtClean="0"/>
              <a:t>　　对于浮点计算机，总是规定尾数部分的最高位是1，即</a:t>
            </a:r>
            <a:br>
              <a:rPr lang="zh-CN" altLang="en-US" sz="800" smtClean="0"/>
            </a:br>
            <a:r>
              <a:rPr lang="zh-CN" altLang="en-US" sz="800" smtClean="0"/>
              <a:t>　　 </a:t>
            </a:r>
            <a:br>
              <a:rPr lang="zh-CN" altLang="en-US" sz="800" smtClean="0"/>
            </a:br>
            <a:r>
              <a:rPr lang="zh-CN" altLang="en-US" sz="800" smtClean="0"/>
              <a:t>　　若浮点计算机的字长为13位，阶符为1位，阶码为3位，数符为1位，数码为8位，则所能表示数的范围是：</a:t>
            </a:r>
            <a:br>
              <a:rPr lang="zh-CN" altLang="en-US" sz="800" smtClean="0"/>
            </a:br>
            <a:r>
              <a:rPr lang="zh-CN" altLang="en-US" sz="800" smtClean="0"/>
              <a:t>　　最小值：11110.10000000</a:t>
            </a:r>
            <a:br>
              <a:rPr lang="zh-CN" altLang="en-US" sz="800" smtClean="0"/>
            </a:br>
            <a:r>
              <a:rPr lang="zh-CN" altLang="en-US" sz="800" smtClean="0"/>
              <a:t>　　最大值：01110.11111111</a:t>
            </a:r>
            <a:br>
              <a:rPr lang="zh-CN" altLang="en-US" sz="800" smtClean="0"/>
            </a:br>
            <a:r>
              <a:rPr lang="zh-CN" altLang="en-US" sz="800" smtClean="0"/>
              <a:t>　　或 </a:t>
            </a:r>
            <a:br>
              <a:rPr lang="zh-CN" altLang="en-US" sz="800" smtClean="0"/>
            </a:br>
            <a:r>
              <a:rPr lang="zh-CN" altLang="en-US" sz="800" smtClean="0"/>
              <a:t>　　若阶码是m位，数码是n位，阶码和数码各有一位符号位，则所能表示数的范围为</a:t>
            </a:r>
            <a:br>
              <a:rPr lang="zh-CN" altLang="en-US" sz="800" smtClean="0"/>
            </a:br>
            <a:r>
              <a:rPr lang="zh-CN" altLang="en-US" sz="800" smtClean="0"/>
              <a:t>　　 </a:t>
            </a:r>
            <a:br>
              <a:rPr lang="zh-CN" altLang="en-US" sz="800" smtClean="0"/>
            </a:br>
            <a:r>
              <a:rPr lang="zh-CN" altLang="en-US" sz="800" smtClean="0"/>
              <a:t>　　应当注意，浮点数的正负号是由尾数的正负号决定的，而阶码的正负号只决定小数点的位置，即决定浮点数的绝对值大小。</a:t>
            </a:r>
            <a:br>
              <a:rPr lang="zh-CN" altLang="en-US" sz="800" smtClean="0"/>
            </a:br>
            <a:r>
              <a:rPr lang="zh-CN" altLang="en-US" sz="800" smtClean="0"/>
              <a:t>　　因为浮点计算机中数的小数点是浮动的，故一般的数就可以不用比例因子了。</a:t>
            </a:r>
            <a:br>
              <a:rPr lang="zh-CN" altLang="en-US" sz="800" smtClean="0"/>
            </a:br>
            <a:r>
              <a:rPr lang="zh-CN" altLang="en-US" sz="800" smtClean="0"/>
              <a:t>　　浮点计算机通用性强，但结构复杂；定点计算机结构简单，但使用不太方便。</a:t>
            </a:r>
            <a:br>
              <a:rPr lang="zh-CN" altLang="en-US" sz="800" smtClean="0"/>
            </a:br>
            <a:r>
              <a:rPr lang="zh-CN" altLang="en-US" sz="800" smtClean="0"/>
              <a:t>　　通常，微型计算机多为定点计算机(有的附加硬件电路也可进行浮点运算)，而且又是整数，即小数点固定在数的末尾。因此，以下的讨论仅限于定点数。</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1.2.6二进制编码</a:t>
            </a:r>
            <a:endParaRPr lang="zh-CN" altLang="en-US" sz="800" smtClean="0"/>
          </a:p>
          <a:p>
            <a:pPr eaLnBrk="1" hangingPunct="1">
              <a:lnSpc>
                <a:spcPct val="80000"/>
              </a:lnSpc>
            </a:pPr>
            <a:r>
              <a:rPr lang="zh-CN" altLang="en-US" sz="800" smtClean="0"/>
              <a:t/>
            </a:r>
            <a:br>
              <a:rPr lang="zh-CN" altLang="en-US" sz="800" smtClean="0"/>
            </a:br>
            <a:r>
              <a:rPr lang="zh-CN" altLang="en-US" sz="800" smtClean="0"/>
              <a:t>　　在计算机中，所有信息都是采用二进制代码，因而计算机中表示的数、字母、符号等都是要以特定的二进制代码来表示，即进行二进制编码。虽然它们也都是以0，1形式出现，但它们是非数值数据，不是真正的二进制数。</a:t>
            </a:r>
          </a:p>
          <a:p>
            <a:pPr eaLnBrk="1" hangingPunct="1">
              <a:lnSpc>
                <a:spcPct val="80000"/>
              </a:lnSpc>
            </a:pPr>
            <a:r>
              <a:rPr lang="zh-CN" altLang="en-US" sz="800" b="1" smtClean="0"/>
              <a:t/>
            </a:r>
            <a:br>
              <a:rPr lang="zh-CN" altLang="en-US" sz="800" b="1" smtClean="0"/>
            </a:br>
            <a:r>
              <a:rPr lang="zh-CN" altLang="en-US" sz="800" b="1" smtClean="0"/>
              <a:t>　　一、二进制编码的十进制数</a:t>
            </a:r>
            <a:endParaRPr lang="zh-CN" altLang="en-US" sz="800" smtClean="0"/>
          </a:p>
          <a:p>
            <a:pPr eaLnBrk="1" hangingPunct="1">
              <a:lnSpc>
                <a:spcPct val="80000"/>
              </a:lnSpc>
            </a:pPr>
            <a:r>
              <a:rPr lang="zh-CN" altLang="en-US" sz="800" smtClean="0"/>
              <a:t/>
            </a:r>
            <a:br>
              <a:rPr lang="zh-CN" altLang="en-US" sz="800" smtClean="0"/>
            </a:br>
            <a:r>
              <a:rPr lang="zh-CN" altLang="en-US" sz="800" smtClean="0"/>
              <a:t>　　一位十进制数用4位二进制编码来表示，方法很多，而较常用的是8421BCD码。它有10个不同的数字符号，但它是逢十进位的，所以实质上仍是十进制数，但由于它的每一位都是用4位二进制编码来表示的，因此称为二进制编码的十进制数，简称为BCD码(Binary Coded Decimal)，BCD编码如表1.3所示。</a:t>
            </a:r>
          </a:p>
          <a:p>
            <a:pPr eaLnBrk="1" hangingPunct="1">
              <a:lnSpc>
                <a:spcPct val="80000"/>
              </a:lnSpc>
            </a:pPr>
            <a:r>
              <a:rPr lang="zh-CN" altLang="en-US" sz="800" smtClean="0"/>
              <a:t>表1.3 BCD编码 </a:t>
            </a:r>
            <a:endParaRPr lang="zh-CN" altLang="en-US" sz="800" b="1" smtClean="0"/>
          </a:p>
          <a:p>
            <a:pPr eaLnBrk="1" hangingPunct="1">
              <a:lnSpc>
                <a:spcPct val="80000"/>
              </a:lnSpc>
            </a:pPr>
            <a:r>
              <a:rPr lang="zh-CN" altLang="en-US" sz="800" b="1" smtClean="0"/>
              <a:t>十进制数</a:t>
            </a:r>
          </a:p>
          <a:p>
            <a:pPr eaLnBrk="1" hangingPunct="1">
              <a:lnSpc>
                <a:spcPct val="80000"/>
              </a:lnSpc>
            </a:pPr>
            <a:r>
              <a:rPr lang="zh-CN" altLang="en-US" sz="800" b="1" smtClean="0"/>
              <a:t>8421BCD码</a:t>
            </a:r>
          </a:p>
          <a:p>
            <a:pPr eaLnBrk="1" hangingPunct="1">
              <a:lnSpc>
                <a:spcPct val="80000"/>
              </a:lnSpc>
            </a:pPr>
            <a:r>
              <a:rPr lang="zh-CN" altLang="en-US" sz="800" b="1" smtClean="0"/>
              <a:t>十进制数</a:t>
            </a:r>
          </a:p>
          <a:p>
            <a:pPr eaLnBrk="1" hangingPunct="1">
              <a:lnSpc>
                <a:spcPct val="80000"/>
              </a:lnSpc>
            </a:pPr>
            <a:r>
              <a:rPr lang="zh-CN" altLang="en-US" sz="800" b="1" smtClean="0"/>
              <a:t>8421BCD码</a:t>
            </a:r>
            <a:endParaRPr lang="zh-CN" altLang="en-US" sz="800" smtClean="0"/>
          </a:p>
          <a:p>
            <a:pPr eaLnBrk="1" hangingPunct="1">
              <a:lnSpc>
                <a:spcPct val="80000"/>
              </a:lnSpc>
            </a:pPr>
            <a:r>
              <a:rPr lang="zh-CN" altLang="en-US" sz="800" smtClean="0"/>
              <a:t>0</a:t>
            </a:r>
          </a:p>
          <a:p>
            <a:pPr eaLnBrk="1" hangingPunct="1">
              <a:lnSpc>
                <a:spcPct val="80000"/>
              </a:lnSpc>
            </a:pPr>
            <a:r>
              <a:rPr lang="zh-CN" altLang="en-US" sz="800" smtClean="0"/>
              <a:t>1</a:t>
            </a:r>
          </a:p>
          <a:p>
            <a:pPr eaLnBrk="1" hangingPunct="1">
              <a:lnSpc>
                <a:spcPct val="80000"/>
              </a:lnSpc>
            </a:pPr>
            <a:r>
              <a:rPr lang="zh-CN" altLang="en-US" sz="800" smtClean="0"/>
              <a:t>2</a:t>
            </a:r>
          </a:p>
          <a:p>
            <a:pPr eaLnBrk="1" hangingPunct="1">
              <a:lnSpc>
                <a:spcPct val="80000"/>
              </a:lnSpc>
            </a:pPr>
            <a:r>
              <a:rPr lang="zh-CN" altLang="en-US" sz="800" smtClean="0"/>
              <a:t>3</a:t>
            </a:r>
          </a:p>
          <a:p>
            <a:pPr eaLnBrk="1" hangingPunct="1">
              <a:lnSpc>
                <a:spcPct val="80000"/>
              </a:lnSpc>
            </a:pPr>
            <a:r>
              <a:rPr lang="zh-CN" altLang="en-US" sz="800" smtClean="0"/>
              <a:t>4</a:t>
            </a:r>
          </a:p>
          <a:p>
            <a:pPr eaLnBrk="1" hangingPunct="1">
              <a:lnSpc>
                <a:spcPct val="80000"/>
              </a:lnSpc>
            </a:pPr>
            <a:r>
              <a:rPr lang="zh-CN" altLang="en-US" sz="800" smtClean="0"/>
              <a:t>5</a:t>
            </a:r>
          </a:p>
          <a:p>
            <a:pPr eaLnBrk="1" hangingPunct="1">
              <a:lnSpc>
                <a:spcPct val="80000"/>
              </a:lnSpc>
            </a:pPr>
            <a:r>
              <a:rPr lang="zh-CN" altLang="en-US" sz="800" smtClean="0"/>
              <a:t>6</a:t>
            </a:r>
          </a:p>
          <a:p>
            <a:pPr eaLnBrk="1" hangingPunct="1">
              <a:lnSpc>
                <a:spcPct val="80000"/>
              </a:lnSpc>
            </a:pPr>
            <a:r>
              <a:rPr lang="zh-CN" altLang="en-US" sz="800" smtClean="0"/>
              <a:t>7</a:t>
            </a:r>
          </a:p>
          <a:p>
            <a:pPr eaLnBrk="1" hangingPunct="1">
              <a:lnSpc>
                <a:spcPct val="80000"/>
              </a:lnSpc>
            </a:pPr>
            <a:r>
              <a:rPr lang="zh-CN" altLang="en-US" sz="800" smtClean="0"/>
              <a:t>8</a:t>
            </a:r>
          </a:p>
          <a:p>
            <a:pPr eaLnBrk="1" hangingPunct="1">
              <a:lnSpc>
                <a:spcPct val="80000"/>
              </a:lnSpc>
            </a:pPr>
            <a:r>
              <a:rPr lang="zh-CN" altLang="en-US" sz="800" smtClean="0"/>
              <a:t>9</a:t>
            </a:r>
          </a:p>
          <a:p>
            <a:pPr eaLnBrk="1" hangingPunct="1">
              <a:lnSpc>
                <a:spcPct val="80000"/>
              </a:lnSpc>
            </a:pPr>
            <a:r>
              <a:rPr lang="zh-CN" altLang="en-US" sz="800" smtClean="0"/>
              <a:t>0000</a:t>
            </a:r>
          </a:p>
          <a:p>
            <a:pPr eaLnBrk="1" hangingPunct="1">
              <a:lnSpc>
                <a:spcPct val="80000"/>
              </a:lnSpc>
            </a:pPr>
            <a:r>
              <a:rPr lang="zh-CN" altLang="en-US" sz="800" smtClean="0"/>
              <a:t>0001</a:t>
            </a:r>
          </a:p>
          <a:p>
            <a:pPr eaLnBrk="1" hangingPunct="1">
              <a:lnSpc>
                <a:spcPct val="80000"/>
              </a:lnSpc>
            </a:pPr>
            <a:r>
              <a:rPr lang="zh-CN" altLang="en-US" sz="800" smtClean="0"/>
              <a:t>0010</a:t>
            </a:r>
          </a:p>
          <a:p>
            <a:pPr eaLnBrk="1" hangingPunct="1">
              <a:lnSpc>
                <a:spcPct val="80000"/>
              </a:lnSpc>
            </a:pPr>
            <a:r>
              <a:rPr lang="zh-CN" altLang="en-US" sz="800" smtClean="0"/>
              <a:t>0011</a:t>
            </a:r>
          </a:p>
          <a:p>
            <a:pPr eaLnBrk="1" hangingPunct="1">
              <a:lnSpc>
                <a:spcPct val="80000"/>
              </a:lnSpc>
            </a:pPr>
            <a:r>
              <a:rPr lang="zh-CN" altLang="en-US" sz="800" smtClean="0"/>
              <a:t>0100</a:t>
            </a:r>
          </a:p>
          <a:p>
            <a:pPr eaLnBrk="1" hangingPunct="1">
              <a:lnSpc>
                <a:spcPct val="80000"/>
              </a:lnSpc>
            </a:pPr>
            <a:r>
              <a:rPr lang="zh-CN" altLang="en-US" sz="800" smtClean="0"/>
              <a:t>0101</a:t>
            </a:r>
          </a:p>
          <a:p>
            <a:pPr eaLnBrk="1" hangingPunct="1">
              <a:lnSpc>
                <a:spcPct val="80000"/>
              </a:lnSpc>
            </a:pPr>
            <a:r>
              <a:rPr lang="zh-CN" altLang="en-US" sz="800" smtClean="0"/>
              <a:t>0110</a:t>
            </a:r>
          </a:p>
          <a:p>
            <a:pPr eaLnBrk="1" hangingPunct="1">
              <a:lnSpc>
                <a:spcPct val="80000"/>
              </a:lnSpc>
            </a:pPr>
            <a:r>
              <a:rPr lang="zh-CN" altLang="en-US" sz="800" smtClean="0"/>
              <a:t>0111</a:t>
            </a:r>
          </a:p>
          <a:p>
            <a:pPr eaLnBrk="1" hangingPunct="1">
              <a:lnSpc>
                <a:spcPct val="80000"/>
              </a:lnSpc>
            </a:pPr>
            <a:r>
              <a:rPr lang="zh-CN" altLang="en-US" sz="800" smtClean="0"/>
              <a:t>1000</a:t>
            </a:r>
          </a:p>
          <a:p>
            <a:pPr eaLnBrk="1" hangingPunct="1">
              <a:lnSpc>
                <a:spcPct val="80000"/>
              </a:lnSpc>
            </a:pPr>
            <a:r>
              <a:rPr lang="zh-CN" altLang="en-US" sz="800" smtClean="0"/>
              <a:t>1001</a:t>
            </a:r>
          </a:p>
          <a:p>
            <a:pPr eaLnBrk="1" hangingPunct="1">
              <a:lnSpc>
                <a:spcPct val="80000"/>
              </a:lnSpc>
            </a:pPr>
            <a:r>
              <a:rPr lang="zh-CN" altLang="en-US" sz="800" smtClean="0"/>
              <a:t>10</a:t>
            </a:r>
          </a:p>
          <a:p>
            <a:pPr eaLnBrk="1" hangingPunct="1">
              <a:lnSpc>
                <a:spcPct val="80000"/>
              </a:lnSpc>
            </a:pPr>
            <a:r>
              <a:rPr lang="zh-CN" altLang="en-US" sz="800" smtClean="0"/>
              <a:t>11</a:t>
            </a:r>
          </a:p>
          <a:p>
            <a:pPr eaLnBrk="1" hangingPunct="1">
              <a:lnSpc>
                <a:spcPct val="80000"/>
              </a:lnSpc>
            </a:pPr>
            <a:r>
              <a:rPr lang="zh-CN" altLang="en-US" sz="800" smtClean="0"/>
              <a:t>12</a:t>
            </a:r>
          </a:p>
          <a:p>
            <a:pPr eaLnBrk="1" hangingPunct="1">
              <a:lnSpc>
                <a:spcPct val="80000"/>
              </a:lnSpc>
            </a:pPr>
            <a:r>
              <a:rPr lang="zh-CN" altLang="en-US" sz="800" smtClean="0"/>
              <a:t>13</a:t>
            </a:r>
          </a:p>
          <a:p>
            <a:pPr eaLnBrk="1" hangingPunct="1">
              <a:lnSpc>
                <a:spcPct val="80000"/>
              </a:lnSpc>
            </a:pPr>
            <a:r>
              <a:rPr lang="zh-CN" altLang="en-US" sz="800" smtClean="0"/>
              <a:t>14</a:t>
            </a:r>
          </a:p>
          <a:p>
            <a:pPr eaLnBrk="1" hangingPunct="1">
              <a:lnSpc>
                <a:spcPct val="80000"/>
              </a:lnSpc>
            </a:pPr>
            <a:r>
              <a:rPr lang="zh-CN" altLang="en-US" sz="800" smtClean="0"/>
              <a:t>15</a:t>
            </a:r>
          </a:p>
          <a:p>
            <a:pPr eaLnBrk="1" hangingPunct="1">
              <a:lnSpc>
                <a:spcPct val="80000"/>
              </a:lnSpc>
            </a:pPr>
            <a:r>
              <a:rPr lang="zh-CN" altLang="en-US" sz="800" smtClean="0"/>
              <a:t>16</a:t>
            </a:r>
          </a:p>
          <a:p>
            <a:pPr eaLnBrk="1" hangingPunct="1">
              <a:lnSpc>
                <a:spcPct val="80000"/>
              </a:lnSpc>
            </a:pPr>
            <a:r>
              <a:rPr lang="zh-CN" altLang="en-US" sz="800" smtClean="0"/>
              <a:t>17</a:t>
            </a:r>
          </a:p>
          <a:p>
            <a:pPr eaLnBrk="1" hangingPunct="1">
              <a:lnSpc>
                <a:spcPct val="80000"/>
              </a:lnSpc>
            </a:pPr>
            <a:r>
              <a:rPr lang="zh-CN" altLang="en-US" sz="800" smtClean="0"/>
              <a:t>18</a:t>
            </a:r>
          </a:p>
          <a:p>
            <a:pPr eaLnBrk="1" hangingPunct="1">
              <a:lnSpc>
                <a:spcPct val="80000"/>
              </a:lnSpc>
            </a:pPr>
            <a:r>
              <a:rPr lang="zh-CN" altLang="en-US" sz="800" smtClean="0"/>
              <a:t>19</a:t>
            </a:r>
          </a:p>
          <a:p>
            <a:pPr eaLnBrk="1" hangingPunct="1">
              <a:lnSpc>
                <a:spcPct val="80000"/>
              </a:lnSpc>
            </a:pPr>
            <a:r>
              <a:rPr lang="zh-CN" altLang="en-US" sz="800" smtClean="0"/>
              <a:t>0001 0000</a:t>
            </a:r>
          </a:p>
          <a:p>
            <a:pPr eaLnBrk="1" hangingPunct="1">
              <a:lnSpc>
                <a:spcPct val="80000"/>
              </a:lnSpc>
            </a:pPr>
            <a:r>
              <a:rPr lang="zh-CN" altLang="en-US" sz="800" smtClean="0"/>
              <a:t>0001 0001</a:t>
            </a:r>
          </a:p>
          <a:p>
            <a:pPr eaLnBrk="1" hangingPunct="1">
              <a:lnSpc>
                <a:spcPct val="80000"/>
              </a:lnSpc>
            </a:pPr>
            <a:r>
              <a:rPr lang="zh-CN" altLang="en-US" sz="800" smtClean="0"/>
              <a:t>0001 0010</a:t>
            </a:r>
          </a:p>
          <a:p>
            <a:pPr eaLnBrk="1" hangingPunct="1">
              <a:lnSpc>
                <a:spcPct val="80000"/>
              </a:lnSpc>
            </a:pPr>
            <a:r>
              <a:rPr lang="zh-CN" altLang="en-US" sz="800" smtClean="0"/>
              <a:t>0001 0011</a:t>
            </a:r>
          </a:p>
          <a:p>
            <a:pPr eaLnBrk="1" hangingPunct="1">
              <a:lnSpc>
                <a:spcPct val="80000"/>
              </a:lnSpc>
            </a:pPr>
            <a:r>
              <a:rPr lang="zh-CN" altLang="en-US" sz="800" smtClean="0"/>
              <a:t>0001 0100</a:t>
            </a:r>
          </a:p>
          <a:p>
            <a:pPr eaLnBrk="1" hangingPunct="1">
              <a:lnSpc>
                <a:spcPct val="80000"/>
              </a:lnSpc>
            </a:pPr>
            <a:r>
              <a:rPr lang="zh-CN" altLang="en-US" sz="800" smtClean="0"/>
              <a:t>0001 0101</a:t>
            </a:r>
          </a:p>
          <a:p>
            <a:pPr eaLnBrk="1" hangingPunct="1">
              <a:lnSpc>
                <a:spcPct val="80000"/>
              </a:lnSpc>
            </a:pPr>
            <a:r>
              <a:rPr lang="zh-CN" altLang="en-US" sz="800" smtClean="0"/>
              <a:t>0001 0110</a:t>
            </a:r>
          </a:p>
          <a:p>
            <a:pPr eaLnBrk="1" hangingPunct="1">
              <a:lnSpc>
                <a:spcPct val="80000"/>
              </a:lnSpc>
            </a:pPr>
            <a:r>
              <a:rPr lang="zh-CN" altLang="en-US" sz="800" smtClean="0"/>
              <a:t>0001 0111</a:t>
            </a:r>
          </a:p>
          <a:p>
            <a:pPr eaLnBrk="1" hangingPunct="1">
              <a:lnSpc>
                <a:spcPct val="80000"/>
              </a:lnSpc>
            </a:pPr>
            <a:r>
              <a:rPr lang="zh-CN" altLang="en-US" sz="800" smtClean="0"/>
              <a:t>0001 1000</a:t>
            </a:r>
          </a:p>
          <a:p>
            <a:pPr eaLnBrk="1" hangingPunct="1">
              <a:lnSpc>
                <a:spcPct val="80000"/>
              </a:lnSpc>
            </a:pPr>
            <a:r>
              <a:rPr lang="zh-CN" altLang="en-US" sz="800" smtClean="0"/>
              <a:t>0001 1001 </a:t>
            </a:r>
          </a:p>
          <a:p>
            <a:pPr eaLnBrk="1" hangingPunct="1">
              <a:lnSpc>
                <a:spcPct val="80000"/>
              </a:lnSpc>
            </a:pPr>
            <a:r>
              <a:rPr lang="zh-CN" altLang="en-US" sz="800" smtClean="0">
                <a:latin typeface="Arial" pitchFamily="34" charset="0"/>
              </a:rPr>
              <a:t> </a:t>
            </a:r>
            <a:endParaRPr lang="zh-CN" altLang="en-US" sz="800" smtClean="0"/>
          </a:p>
          <a:p>
            <a:pPr eaLnBrk="1" hangingPunct="1">
              <a:lnSpc>
                <a:spcPct val="80000"/>
              </a:lnSpc>
            </a:pPr>
            <a:r>
              <a:rPr lang="zh-CN" altLang="en-US" sz="800" smtClean="0"/>
              <a:t>　　BCD码是比较直观的，如十进制数85.6可方便地写成</a:t>
            </a:r>
            <a:br>
              <a:rPr lang="zh-CN" altLang="en-US" sz="800" smtClean="0"/>
            </a:br>
            <a:r>
              <a:rPr lang="zh-CN" altLang="en-US" sz="800" smtClean="0"/>
              <a:t>　　　　　　　　　　　　　　　　　　　　　　　　　　(10000101.0110)BCD</a:t>
            </a:r>
            <a:br>
              <a:rPr lang="zh-CN" altLang="en-US" sz="800" smtClean="0"/>
            </a:br>
            <a:r>
              <a:rPr lang="zh-CN" altLang="en-US" sz="800" smtClean="0"/>
              <a:t>　　但是BCD码与二进制之间的转换是不直接的，要先经过十进制，即先将BCD码转换为十进制数后，再转换为二进制数。反之亦然。</a:t>
            </a:r>
          </a:p>
          <a:p>
            <a:pPr eaLnBrk="1" hangingPunct="1">
              <a:lnSpc>
                <a:spcPct val="80000"/>
              </a:lnSpc>
            </a:pPr>
            <a:r>
              <a:rPr lang="zh-CN" altLang="en-US" sz="800" b="1" smtClean="0"/>
              <a:t/>
            </a:r>
            <a:br>
              <a:rPr lang="zh-CN" altLang="en-US" sz="800" b="1" smtClean="0"/>
            </a:br>
            <a:r>
              <a:rPr lang="zh-CN" altLang="en-US" sz="800" b="1" smtClean="0"/>
              <a:t>　　二、字母与其它字符的编码</a:t>
            </a:r>
            <a:endParaRPr lang="zh-CN" altLang="en-US" sz="800" smtClean="0"/>
          </a:p>
          <a:p>
            <a:pPr eaLnBrk="1" hangingPunct="1">
              <a:lnSpc>
                <a:spcPct val="80000"/>
              </a:lnSpc>
            </a:pPr>
            <a:r>
              <a:rPr lang="zh-CN" altLang="en-US" sz="800" smtClean="0"/>
              <a:t/>
            </a:r>
            <a:br>
              <a:rPr lang="zh-CN" altLang="en-US" sz="800" smtClean="0"/>
            </a:br>
            <a:r>
              <a:rPr lang="zh-CN" altLang="en-US" sz="800" smtClean="0"/>
              <a:t>　　在计算机应用中，各种字符也必须用二进制代码来编码，如26个英文字母、10个阿拉伯数字、运算符号、标点符号以及一些特殊的控制符，如换行、换页、回车等。</a:t>
            </a:r>
            <a:br>
              <a:rPr lang="zh-CN" altLang="en-US" sz="800" smtClean="0"/>
            </a:br>
            <a:r>
              <a:rPr lang="zh-CN" altLang="en-US" sz="800" smtClean="0"/>
              <a:t>　　目前在微型机中最常用的一种编码是ASCII码(American Standard Code for Information Interchange，即美国信息交换标准代码)。它采用7位二进制代码来对一个字符进行编码，故可表示128个字符。因为微型机通常以字节表示信息单位为8位，所以最高位可用作奇偶校验位。不过在机器内部通常将此位视为零。故用一个字节(8个二进制位称为一个字节，即一个Byte)即可存放一个ASCII码。数字0～9的ASCII码为30H～39H；大写英语字母A～Z的ASCII码为41H～5AH；小写英文字母a～z的ASCII码为61H～7AH(H意指其前的两个数码为十六进制数码)。详见书后附录1。</a:t>
            </a:r>
          </a:p>
          <a:p>
            <a:pPr eaLnBrk="1" hangingPunct="1">
              <a:lnSpc>
                <a:spcPct val="80000"/>
              </a:lnSpc>
            </a:pPr>
            <a:r>
              <a:rPr lang="zh-CN" altLang="en-US" sz="800" smtClean="0"/>
              <a:t>　</a:t>
            </a:r>
            <a:br>
              <a:rPr lang="zh-CN" altLang="en-US" sz="800" smtClean="0"/>
            </a:br>
            <a:r>
              <a:rPr lang="zh-CN" altLang="en-US" sz="800" smtClean="0"/>
              <a:t>　　</a:t>
            </a:r>
            <a:r>
              <a:rPr lang="zh-CN" altLang="en-US" sz="800" b="1" smtClean="0"/>
              <a:t>三、汉字编码</a:t>
            </a:r>
            <a:endParaRPr lang="zh-CN" altLang="en-US" sz="800" smtClean="0"/>
          </a:p>
          <a:p>
            <a:pPr eaLnBrk="1" hangingPunct="1">
              <a:lnSpc>
                <a:spcPct val="80000"/>
              </a:lnSpc>
            </a:pPr>
            <a:r>
              <a:rPr lang="zh-CN" altLang="en-US" sz="800" smtClean="0"/>
              <a:t/>
            </a:r>
            <a:br>
              <a:rPr lang="zh-CN" altLang="en-US" sz="800" smtClean="0"/>
            </a:br>
            <a:r>
              <a:rPr lang="zh-CN" altLang="en-US" sz="800" smtClean="0"/>
              <a:t>　　计算机汉字处理技术对在我国推广计算机应用以及加强国际交流都具有十分重要的意义。汉字也是一种字符，但是汉字的计算机处理技术远比拼音文字复杂。例如，英语是一种拼音文字，计算机键盘只需配备26个字母键，并规定26个字母的编码，就能方便地输入任意英文信息了。但是汉字与英文差别很大，汉字是象形字，字的数目又多，形状和笔划多少差异也很大。要在计算机中表示汉字，最方便的方法还是为每个汉字安排一个确定的编码，而且要使这种编码能很容易地区别于西文字母和其它字符。</a:t>
            </a:r>
            <a:br>
              <a:rPr lang="zh-CN" altLang="en-US" sz="800" smtClean="0"/>
            </a:br>
            <a:r>
              <a:rPr lang="zh-CN" altLang="en-US" sz="800" smtClean="0"/>
              <a:t>　　一个汉字从输入设备输入到输出设备输出的过程，如图1.3所示。</a:t>
            </a:r>
          </a:p>
          <a:p>
            <a:pPr eaLnBrk="1" hangingPunct="1">
              <a:lnSpc>
                <a:spcPct val="80000"/>
              </a:lnSpc>
            </a:pPr>
            <a:r>
              <a:rPr lang="zh-CN" altLang="en-US" sz="800" smtClean="0"/>
              <a:t> </a:t>
            </a:r>
          </a:p>
          <a:p>
            <a:pPr eaLnBrk="1" hangingPunct="1">
              <a:lnSpc>
                <a:spcPct val="80000"/>
              </a:lnSpc>
            </a:pPr>
            <a:r>
              <a:rPr lang="zh-CN" altLang="en-US" sz="800" smtClean="0"/>
              <a:t/>
            </a:r>
            <a:br>
              <a:rPr lang="zh-CN" altLang="en-US" sz="800" smtClean="0"/>
            </a:br>
            <a:r>
              <a:rPr lang="zh-CN" altLang="en-US" sz="800" smtClean="0"/>
              <a:t>　　　　　　　　　　　 图1.3 汉字编码 </a:t>
            </a:r>
          </a:p>
          <a:p>
            <a:pPr eaLnBrk="1" hangingPunct="1">
              <a:lnSpc>
                <a:spcPct val="80000"/>
              </a:lnSpc>
            </a:pPr>
            <a:r>
              <a:rPr lang="zh-CN" altLang="en-US" sz="800" smtClean="0"/>
              <a:t>　　输入汉字的第一步是对汉字进行编码。汉字编码的方法有许多种，方案各有特色，但都有不足之处，或过于繁琐，或编码过长，或操作不便，或不易记忆。现在比较流行的编码方式有汉字字音编码、汉字字形编码、汉字音形编码等。字音编码是以汉字拼音为基础，在汉字拼音键盘或经过处理的西文键盘上，根据汉字读音直接键入拼音即可。当遇到同音异字时，屏幕显示重码汉字，再由人指定或输入附加信息，最后选定一个汉字。字形编码是把汉字逐一分解归纳成一基本构字部件，每个部件都赋予一个编码并规定选取字形构架的顺序，不同的汉字因为组成的构字部件和字型构架顺序不同，就能获得一组不同的编码，表达不同的汉字。</a:t>
            </a:r>
            <a:br>
              <a:rPr lang="zh-CN" altLang="en-US" sz="800" smtClean="0"/>
            </a:br>
            <a:r>
              <a:rPr lang="zh-CN" altLang="en-US" sz="800" smtClean="0"/>
              <a:t>　　为了能在不同的汉字系统之间互相通信，共享汉字信息，有必要规定大家公认的中文信息处理标准。比如1981年我国制定推行的GB2312</a:t>
            </a:r>
            <a:r>
              <a:rPr lang="zh-CN" altLang="en-US" sz="800" smtClean="0">
                <a:latin typeface="Arial" pitchFamily="34" charset="0"/>
              </a:rPr>
              <a:t>—</a:t>
            </a:r>
            <a:r>
              <a:rPr lang="zh-CN" altLang="en-US" sz="800" smtClean="0"/>
              <a:t>80国家标准信息交换用汉字编码字符集(基本集)，简称国标码。在国标码中，每个图形字符都规定了二进制表示的编码，每个编码字长为两字节，每字节内占用7 bit信息。例如汉字</a:t>
            </a:r>
            <a:r>
              <a:rPr lang="zh-CN" altLang="en-US" sz="800" smtClean="0">
                <a:latin typeface="Arial" pitchFamily="34" charset="0"/>
              </a:rPr>
              <a:t>“</a:t>
            </a:r>
            <a:r>
              <a:rPr lang="zh-CN" altLang="en-US" sz="800" smtClean="0"/>
              <a:t>啊</a:t>
            </a:r>
            <a:r>
              <a:rPr lang="zh-CN" altLang="en-US" sz="800" smtClean="0">
                <a:latin typeface="Arial" pitchFamily="34" charset="0"/>
              </a:rPr>
              <a:t>”</a:t>
            </a:r>
            <a:r>
              <a:rPr lang="zh-CN" altLang="en-US" sz="800" smtClean="0"/>
              <a:t>的国标码，前一字节是0110000，后一字节是0100001，编码为3021H。当一个汉字以某种汉字输入方案送入计算机后，管理模块立刻将它换成两字节长的GB2312</a:t>
            </a:r>
            <a:r>
              <a:rPr lang="zh-CN" altLang="en-US" sz="800" smtClean="0">
                <a:latin typeface="Arial" pitchFamily="34" charset="0"/>
              </a:rPr>
              <a:t>—</a:t>
            </a:r>
            <a:r>
              <a:rPr lang="zh-CN" altLang="en-US" sz="800" smtClean="0"/>
              <a:t>80国标码。</a:t>
            </a:r>
            <a:br>
              <a:rPr lang="zh-CN" altLang="en-US" sz="800" smtClean="0"/>
            </a:br>
            <a:r>
              <a:rPr lang="zh-CN" altLang="en-US" sz="800" smtClean="0"/>
              <a:t>　　国标码不能作为在计算机内存储、运算的信息代码，这是因为它容易和ASCII码混淆，在中西文兼容时无法使用。汉字内部码是在国标码的基础上增加标识符的汉字代码。方法很简单，即在国标码的每个字节最高位加</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，作为汉字标识符。例如上面提到的</a:t>
            </a:r>
            <a:r>
              <a:rPr lang="zh-CN" altLang="en-US" sz="800" smtClean="0">
                <a:latin typeface="Arial" pitchFamily="34" charset="0"/>
              </a:rPr>
              <a:t>“</a:t>
            </a:r>
            <a:r>
              <a:rPr lang="zh-CN" altLang="en-US" sz="800" smtClean="0"/>
              <a:t>啊</a:t>
            </a:r>
            <a:r>
              <a:rPr lang="zh-CN" altLang="en-US" sz="800" smtClean="0">
                <a:latin typeface="Arial" pitchFamily="34" charset="0"/>
              </a:rPr>
              <a:t>”</a:t>
            </a:r>
            <a:r>
              <a:rPr lang="zh-CN" altLang="en-US" sz="800" smtClean="0"/>
              <a:t>字国标码是3021H，加上标识符后的汉字内部码则变为B0A1H，生成汉字内部码的过程如下：</a:t>
            </a:r>
          </a:p>
          <a:p>
            <a:pPr eaLnBrk="1" hangingPunct="1">
              <a:lnSpc>
                <a:spcPct val="80000"/>
              </a:lnSpc>
            </a:pPr>
            <a:r>
              <a:rPr lang="zh-CN" altLang="en-US" sz="800" smtClean="0"/>
              <a:t/>
            </a:r>
            <a:br>
              <a:rPr lang="zh-CN" altLang="en-US" sz="800" smtClean="0"/>
            </a:br>
            <a:r>
              <a:rPr lang="zh-CN" altLang="en-US" sz="800" smtClean="0">
                <a:latin typeface="Arial" pitchFamily="34" charset="0"/>
              </a:rPr>
              <a:t>“</a:t>
            </a:r>
            <a:r>
              <a:rPr lang="zh-CN" altLang="en-US" sz="800" smtClean="0"/>
              <a:t>啊</a:t>
            </a:r>
            <a:r>
              <a:rPr lang="zh-CN" altLang="en-US" sz="800" smtClean="0">
                <a:latin typeface="Arial" pitchFamily="34" charset="0"/>
              </a:rPr>
              <a:t>”</a:t>
            </a:r>
            <a:r>
              <a:rPr lang="zh-CN" altLang="en-US" sz="800" smtClean="0"/>
              <a:t>字国标码　００１１００００　　００１００００１</a:t>
            </a:r>
            <a:br>
              <a:rPr lang="zh-CN" altLang="en-US" sz="800" smtClean="0"/>
            </a:br>
            <a:r>
              <a:rPr lang="zh-CN" altLang="en-US" sz="800" smtClean="0"/>
              <a:t>　　　　　　　　↓置</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　　　　　 ↓置</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
            </a:r>
            <a:br>
              <a:rPr lang="zh-CN" altLang="en-US" sz="800" smtClean="0"/>
            </a:br>
            <a:r>
              <a:rPr lang="zh-CN" altLang="en-US" sz="800" smtClean="0">
                <a:latin typeface="Arial" pitchFamily="34" charset="0"/>
              </a:rPr>
              <a:t>“</a:t>
            </a:r>
            <a:r>
              <a:rPr lang="zh-CN" altLang="en-US" sz="800" smtClean="0"/>
              <a:t>啊</a:t>
            </a:r>
            <a:r>
              <a:rPr lang="zh-CN" altLang="en-US" sz="800" smtClean="0">
                <a:latin typeface="Arial" pitchFamily="34" charset="0"/>
              </a:rPr>
              <a:t>”</a:t>
            </a:r>
            <a:r>
              <a:rPr lang="zh-CN" altLang="en-US" sz="800" smtClean="0"/>
              <a:t>字内部码　１０１１００００　　１０１００００１</a:t>
            </a:r>
          </a:p>
          <a:p>
            <a:pPr eaLnBrk="1" hangingPunct="1">
              <a:lnSpc>
                <a:spcPct val="80000"/>
              </a:lnSpc>
            </a:pPr>
            <a:r>
              <a:rPr lang="zh-CN" altLang="en-US" sz="800" smtClean="0"/>
              <a:t/>
            </a:r>
            <a:br>
              <a:rPr lang="zh-CN" altLang="en-US" sz="800" smtClean="0"/>
            </a:br>
            <a:r>
              <a:rPr lang="zh-CN" altLang="en-US" sz="800" smtClean="0"/>
              <a:t>　　汉字内部码结构简短，一个汉字内部码只占2个字节，足以表达数千汉字和各种图形，且又节省存储空间。另外，汉字内部码便于和西文字符兼容，这是因为在同一计算机系统中，只要从最高位标识符就能区分西文的非扩充ASCII码(最高位为0)和汉字内部码(最高位为1)。</a:t>
            </a:r>
            <a:br>
              <a:rPr lang="zh-CN" altLang="en-US" sz="800" smtClean="0"/>
            </a:br>
            <a:r>
              <a:rPr lang="zh-CN" altLang="en-US" sz="800" smtClean="0"/>
              <a:t>　　当计算机内的汉字要输出时，汉字内部码还不能直接作为每个汉字的字形信息输出，而必须通过系统提供的汉字字模库检索出该汉字的字形信息后输出。</a:t>
            </a:r>
            <a:br>
              <a:rPr lang="zh-CN" altLang="en-US" sz="800" smtClean="0"/>
            </a:br>
            <a:r>
              <a:rPr lang="zh-CN" altLang="en-US" sz="800" smtClean="0"/>
              <a:t>　　顺便提一下，汉字内部码除采用2字节长的代码外，也有用3字节或4字节的，这样可以描述更多的汉字字符。</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1.2.7逻辑运算与基本逻辑电路</a:t>
            </a:r>
            <a:endParaRPr lang="zh-CN" altLang="en-US" sz="800" smtClean="0"/>
          </a:p>
          <a:p>
            <a:pPr eaLnBrk="1" hangingPunct="1">
              <a:lnSpc>
                <a:spcPct val="80000"/>
              </a:lnSpc>
            </a:pPr>
            <a:r>
              <a:rPr lang="zh-CN" altLang="en-US" sz="800" smtClean="0"/>
              <a:t/>
            </a:r>
            <a:br>
              <a:rPr lang="zh-CN" altLang="en-US" sz="800" smtClean="0"/>
            </a:br>
            <a:r>
              <a:rPr lang="zh-CN" altLang="en-US" sz="800" smtClean="0"/>
              <a:t>　　逻辑，表示输入与输出的一种因果关系。一种用字母和符号代替文字来进行运算推理的方法称为逻辑代数或布尔代数或开关代数。它和普通代数一样，可以写成如下逻辑表达式</a:t>
            </a:r>
            <a:br>
              <a:rPr lang="zh-CN" altLang="en-US" sz="800" smtClean="0"/>
            </a:br>
            <a:r>
              <a:rPr lang="zh-CN" altLang="en-US" sz="800" smtClean="0"/>
              <a:t>　　Y=F(A,B,C,D)</a:t>
            </a:r>
            <a:br>
              <a:rPr lang="zh-CN" altLang="en-US" sz="800" smtClean="0"/>
            </a:br>
            <a:r>
              <a:rPr lang="zh-CN" altLang="en-US" sz="800" smtClean="0"/>
              <a:t>　　式中Y</a:t>
            </a:r>
            <a:r>
              <a:rPr lang="zh-CN" altLang="en-US" sz="800" smtClean="0">
                <a:latin typeface="Arial" pitchFamily="34" charset="0"/>
              </a:rPr>
              <a:t>——</a:t>
            </a:r>
            <a:r>
              <a:rPr lang="zh-CN" altLang="en-US" sz="800" smtClean="0"/>
              <a:t>逻辑函数的值；</a:t>
            </a:r>
            <a:br>
              <a:rPr lang="zh-CN" altLang="en-US" sz="800" smtClean="0"/>
            </a:br>
            <a:r>
              <a:rPr lang="zh-CN" altLang="en-US" sz="800" smtClean="0"/>
              <a:t>　　F</a:t>
            </a:r>
            <a:r>
              <a:rPr lang="zh-CN" altLang="en-US" sz="800" smtClean="0">
                <a:latin typeface="Arial" pitchFamily="34" charset="0"/>
              </a:rPr>
              <a:t>——</a:t>
            </a:r>
            <a:r>
              <a:rPr lang="zh-CN" altLang="en-US" sz="800" smtClean="0"/>
              <a:t>逻辑函数(逻辑关系)；</a:t>
            </a:r>
            <a:br>
              <a:rPr lang="zh-CN" altLang="en-US" sz="800" smtClean="0"/>
            </a:br>
            <a:r>
              <a:rPr lang="zh-CN" altLang="en-US" sz="800" smtClean="0"/>
              <a:t>　　A，B，C，D</a:t>
            </a:r>
            <a:r>
              <a:rPr lang="zh-CN" altLang="en-US" sz="800" smtClean="0">
                <a:latin typeface="Arial" pitchFamily="34" charset="0"/>
              </a:rPr>
              <a:t>——</a:t>
            </a:r>
            <a:r>
              <a:rPr lang="zh-CN" altLang="en-US" sz="800" smtClean="0"/>
              <a:t>逻辑变量，数量可多可少。</a:t>
            </a:r>
            <a:br>
              <a:rPr lang="zh-CN" altLang="en-US" sz="800" smtClean="0"/>
            </a:br>
            <a:r>
              <a:rPr lang="zh-CN" altLang="en-US" sz="800" smtClean="0"/>
              <a:t>　　其有以下特点。</a:t>
            </a:r>
            <a:br>
              <a:rPr lang="zh-CN" altLang="en-US" sz="800" smtClean="0"/>
            </a:br>
            <a:r>
              <a:rPr lang="zh-CN" altLang="en-US" sz="800" smtClean="0"/>
              <a:t>　　(1) 变量的取值只有两种可能，即0和1。它并无大小之意，只代表事物的两个不同的性质，如命题的</a:t>
            </a:r>
            <a:r>
              <a:rPr lang="zh-CN" altLang="en-US" sz="800" smtClean="0">
                <a:latin typeface="Arial" pitchFamily="34" charset="0"/>
              </a:rPr>
              <a:t>“</a:t>
            </a:r>
            <a:r>
              <a:rPr lang="zh-CN" altLang="en-US" sz="800" smtClean="0"/>
              <a:t>真</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假</a:t>
            </a:r>
            <a:r>
              <a:rPr lang="zh-CN" altLang="en-US" sz="800" smtClean="0">
                <a:latin typeface="Arial" pitchFamily="34" charset="0"/>
              </a:rPr>
              <a:t>”</a:t>
            </a:r>
            <a:r>
              <a:rPr lang="zh-CN" altLang="en-US" sz="800" smtClean="0"/>
              <a:t>，　</a:t>
            </a:r>
            <a:r>
              <a:rPr lang="zh-CN" altLang="en-US" sz="800" smtClean="0">
                <a:latin typeface="Arial" pitchFamily="34" charset="0"/>
              </a:rPr>
              <a:t>“</a:t>
            </a:r>
            <a:r>
              <a:rPr lang="zh-CN" altLang="en-US" sz="800" smtClean="0"/>
              <a:t>有</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无</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开</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关</a:t>
            </a:r>
            <a:r>
              <a:rPr lang="zh-CN" altLang="en-US" sz="800" smtClean="0">
                <a:latin typeface="Arial" pitchFamily="34" charset="0"/>
              </a:rPr>
              <a:t>”</a:t>
            </a:r>
            <a:r>
              <a:rPr lang="zh-CN" altLang="en-US" sz="800" smtClean="0"/>
              <a:t>等等。函数值也只有两种可能，如</a:t>
            </a:r>
            <a:r>
              <a:rPr lang="zh-CN" altLang="en-US" sz="800" smtClean="0">
                <a:latin typeface="Arial" pitchFamily="34" charset="0"/>
              </a:rPr>
              <a:t>“</a:t>
            </a:r>
            <a:r>
              <a:rPr lang="zh-CN" altLang="en-US" sz="800" smtClean="0"/>
              <a:t>成立</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不成立</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发生</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不发生</a:t>
            </a:r>
            <a:r>
              <a:rPr lang="zh-CN" altLang="en-US" sz="800" smtClean="0">
                <a:latin typeface="Arial" pitchFamily="34" charset="0"/>
              </a:rPr>
              <a:t>”</a:t>
            </a:r>
            <a:r>
              <a:rPr lang="zh-CN" altLang="en-US" sz="800" smtClean="0"/>
              <a:t>等等。</a:t>
            </a:r>
            <a:br>
              <a:rPr lang="zh-CN" altLang="en-US" sz="800" smtClean="0"/>
            </a:br>
            <a:r>
              <a:rPr lang="zh-CN" altLang="en-US" sz="800" smtClean="0"/>
              <a:t>　　(2) 各种逻辑关系，用逻辑代数概括起来，只有三种基本关系：逻辑加法(</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运算)、逻辑乘法(</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运算)、逻辑否定(</a:t>
            </a:r>
            <a:r>
              <a:rPr lang="zh-CN" altLang="en-US" sz="800" smtClean="0">
                <a:latin typeface="Arial" pitchFamily="34" charset="0"/>
              </a:rPr>
              <a:t>“</a:t>
            </a:r>
            <a:r>
              <a:rPr lang="zh-CN" altLang="en-US" sz="800" smtClean="0"/>
              <a:t>反</a:t>
            </a:r>
            <a:r>
              <a:rPr lang="zh-CN" altLang="en-US" sz="800" smtClean="0">
                <a:latin typeface="Arial" pitchFamily="34" charset="0"/>
              </a:rPr>
              <a:t>”</a:t>
            </a:r>
            <a:r>
              <a:rPr lang="zh-CN" altLang="en-US" sz="800" smtClean="0"/>
              <a:t>运算或称</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运算)。</a:t>
            </a:r>
            <a:br>
              <a:rPr lang="zh-CN" altLang="en-US" sz="800" smtClean="0"/>
            </a:br>
            <a:r>
              <a:rPr lang="zh-CN" altLang="en-US" sz="800" smtClean="0"/>
              <a:t>　　能实现</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等逻辑运算的电路称为逻辑门电路。通常，以高电平表示逻辑</a:t>
            </a:r>
            <a:r>
              <a:rPr lang="zh-CN" altLang="en-US" sz="800" smtClean="0">
                <a:latin typeface="Arial" pitchFamily="34" charset="0"/>
              </a:rPr>
              <a:t>“</a:t>
            </a:r>
            <a:r>
              <a:rPr lang="zh-CN" altLang="en-US" sz="800" smtClean="0"/>
              <a:t>1</a:t>
            </a:r>
            <a:r>
              <a:rPr lang="zh-CN" altLang="en-US" sz="800" smtClean="0">
                <a:latin typeface="Arial" pitchFamily="34" charset="0"/>
              </a:rPr>
              <a:t>”</a:t>
            </a:r>
            <a:r>
              <a:rPr lang="zh-CN" altLang="en-US" sz="800" smtClean="0"/>
              <a:t>，低电平表示逻辑</a:t>
            </a:r>
            <a:r>
              <a:rPr lang="zh-CN" altLang="en-US" sz="800" smtClean="0">
                <a:latin typeface="Arial" pitchFamily="34" charset="0"/>
              </a:rPr>
              <a:t>“</a:t>
            </a:r>
            <a:r>
              <a:rPr lang="zh-CN" altLang="en-US" sz="800" smtClean="0"/>
              <a:t>0</a:t>
            </a:r>
            <a:r>
              <a:rPr lang="zh-CN" altLang="en-US" sz="800" smtClean="0">
                <a:latin typeface="Arial" pitchFamily="34" charset="0"/>
              </a:rPr>
              <a:t>”</a:t>
            </a:r>
            <a:r>
              <a:rPr lang="zh-CN" altLang="en-US" sz="800" smtClean="0"/>
              <a:t>(称为正逻辑)。</a:t>
            </a:r>
          </a:p>
          <a:p>
            <a:pPr eaLnBrk="1" hangingPunct="1">
              <a:lnSpc>
                <a:spcPct val="80000"/>
              </a:lnSpc>
            </a:pPr>
            <a:r>
              <a:rPr lang="zh-CN" altLang="en-US" sz="800" smtClean="0"/>
              <a:t> </a:t>
            </a:r>
          </a:p>
          <a:p>
            <a:pPr eaLnBrk="1" hangingPunct="1">
              <a:lnSpc>
                <a:spcPct val="80000"/>
              </a:lnSpc>
            </a:pPr>
            <a:r>
              <a:rPr lang="zh-CN" altLang="en-US" sz="800" smtClean="0"/>
              <a:t>　　　　　　　　　　　　图1.4 基本逻辑电路的符号</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一、</a:t>
            </a:r>
            <a:r>
              <a:rPr lang="zh-CN" altLang="en-US" sz="800" b="1" smtClean="0">
                <a:latin typeface="Arial" pitchFamily="34" charset="0"/>
              </a:rPr>
              <a:t>“</a:t>
            </a:r>
            <a:r>
              <a:rPr lang="zh-CN" altLang="en-US" sz="800" b="1" smtClean="0"/>
              <a:t>与</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能实现</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运算的电路称为</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门。它有两个或更多个信号输入端和一个输出端。两个输入端的</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门电路的逻辑符号如图1.4(a)所示。它完成逻辑</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运算为</a:t>
            </a:r>
            <a:br>
              <a:rPr lang="zh-CN" altLang="en-US" sz="800" smtClean="0"/>
            </a:br>
            <a:r>
              <a:rPr lang="zh-CN" altLang="en-US" sz="800" smtClean="0"/>
              <a:t>　　Y=A</a:t>
            </a:r>
            <a:r>
              <a:rPr lang="zh-CN" altLang="en-US" sz="800" smtClean="0">
                <a:latin typeface="Arial" pitchFamily="34" charset="0"/>
              </a:rPr>
              <a:t>·</a:t>
            </a:r>
            <a:r>
              <a:rPr lang="zh-CN" altLang="en-US" sz="800" smtClean="0"/>
              <a:t>B=A∧B=AB=A×B</a:t>
            </a:r>
            <a:br>
              <a:rPr lang="zh-CN" altLang="en-US" sz="800" smtClean="0"/>
            </a:br>
            <a:r>
              <a:rPr lang="zh-CN" altLang="en-US" sz="800" smtClean="0"/>
              <a:t>　　若输入A，B中，只要有一个为低电平，则输出Y为低电平，故有</a:t>
            </a:r>
            <a:br>
              <a:rPr lang="zh-CN" altLang="en-US" sz="800" smtClean="0"/>
            </a:br>
            <a:r>
              <a:rPr lang="zh-CN" altLang="en-US" sz="800" smtClean="0"/>
              <a:t>　　Y=A</a:t>
            </a:r>
            <a:r>
              <a:rPr lang="zh-CN" altLang="en-US" sz="800" smtClean="0">
                <a:latin typeface="Arial" pitchFamily="34" charset="0"/>
              </a:rPr>
              <a:t>·</a:t>
            </a:r>
            <a:r>
              <a:rPr lang="zh-CN" altLang="en-US" sz="800" smtClean="0"/>
              <a:t>B=1</a:t>
            </a:r>
            <a:r>
              <a:rPr lang="zh-CN" altLang="en-US" sz="800" smtClean="0">
                <a:latin typeface="Arial" pitchFamily="34" charset="0"/>
              </a:rPr>
              <a:t>·</a:t>
            </a:r>
            <a:r>
              <a:rPr lang="zh-CN" altLang="en-US" sz="800" smtClean="0"/>
              <a:t>0=0</a:t>
            </a:r>
            <a:r>
              <a:rPr lang="zh-CN" altLang="en-US" sz="800" smtClean="0">
                <a:latin typeface="Arial" pitchFamily="34" charset="0"/>
              </a:rPr>
              <a:t>·</a:t>
            </a:r>
            <a:r>
              <a:rPr lang="zh-CN" altLang="en-US" sz="800" smtClean="0"/>
              <a:t>1=0</a:t>
            </a:r>
            <a:r>
              <a:rPr lang="zh-CN" altLang="en-US" sz="800" smtClean="0">
                <a:latin typeface="Arial" pitchFamily="34" charset="0"/>
              </a:rPr>
              <a:t>·</a:t>
            </a:r>
            <a:r>
              <a:rPr lang="zh-CN" altLang="en-US" sz="800" smtClean="0"/>
              <a:t>0=0</a:t>
            </a:r>
            <a:br>
              <a:rPr lang="zh-CN" altLang="en-US" sz="800" smtClean="0"/>
            </a:br>
            <a:r>
              <a:rPr lang="zh-CN" altLang="en-US" sz="800" smtClean="0"/>
              <a:t>　　若输入A，B均为高电平时，输出才为高电平，即有</a:t>
            </a:r>
            <a:br>
              <a:rPr lang="zh-CN" altLang="en-US" sz="800" smtClean="0"/>
            </a:br>
            <a:r>
              <a:rPr lang="zh-CN" altLang="en-US" sz="800" smtClean="0"/>
              <a:t>　　Y=A</a:t>
            </a:r>
            <a:r>
              <a:rPr lang="zh-CN" altLang="en-US" sz="800" smtClean="0">
                <a:latin typeface="Arial" pitchFamily="34" charset="0"/>
              </a:rPr>
              <a:t>·</a:t>
            </a:r>
            <a:r>
              <a:rPr lang="zh-CN" altLang="en-US" sz="800" smtClean="0"/>
              <a:t>B=1</a:t>
            </a:r>
            <a:r>
              <a:rPr lang="zh-CN" altLang="en-US" sz="800" smtClean="0">
                <a:latin typeface="Arial" pitchFamily="34" charset="0"/>
              </a:rPr>
              <a:t>·</a:t>
            </a:r>
            <a:r>
              <a:rPr lang="zh-CN" altLang="en-US" sz="800" smtClean="0"/>
              <a:t>1=1</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二、</a:t>
            </a:r>
            <a:r>
              <a:rPr lang="zh-CN" altLang="en-US" sz="800" b="1" smtClean="0">
                <a:latin typeface="Arial" pitchFamily="34" charset="0"/>
              </a:rPr>
              <a:t>“</a:t>
            </a:r>
            <a:r>
              <a:rPr lang="zh-CN" altLang="en-US" sz="800" b="1" smtClean="0"/>
              <a:t>或</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能实现</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运算的电路称为</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门。它有两个或更多的输入端和一个输出端。两个输入端的</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门逻辑符号如图1.4(b)所示。它完成逻辑</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运算为</a:t>
            </a:r>
            <a:br>
              <a:rPr lang="zh-CN" altLang="en-US" sz="800" smtClean="0"/>
            </a:br>
            <a:r>
              <a:rPr lang="zh-CN" altLang="en-US" sz="800" smtClean="0"/>
              <a:t>　　Y=A+B=A∨B</a:t>
            </a:r>
            <a:br>
              <a:rPr lang="zh-CN" altLang="en-US" sz="800" smtClean="0"/>
            </a:br>
            <a:r>
              <a:rPr lang="zh-CN" altLang="en-US" sz="800" smtClean="0"/>
              <a:t>　　若输入A，B均为低电平时，输出才为低电平，故有</a:t>
            </a:r>
            <a:br>
              <a:rPr lang="zh-CN" altLang="en-US" sz="800" smtClean="0"/>
            </a:br>
            <a:r>
              <a:rPr lang="zh-CN" altLang="en-US" sz="800" smtClean="0"/>
              <a:t>　　Y=A+B=0+0=0</a:t>
            </a:r>
            <a:br>
              <a:rPr lang="zh-CN" altLang="en-US" sz="800" smtClean="0"/>
            </a:br>
            <a:r>
              <a:rPr lang="zh-CN" altLang="en-US" sz="800" smtClean="0"/>
              <a:t>　　若输入A，B中，只要有一个为高电平，则输出为高电平，即有</a:t>
            </a:r>
            <a:br>
              <a:rPr lang="zh-CN" altLang="en-US" sz="800" smtClean="0"/>
            </a:br>
            <a:r>
              <a:rPr lang="zh-CN" altLang="en-US" sz="800" smtClean="0"/>
              <a:t>　　Y=A+B=1+0=0+1=1+1=1</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三、</a:t>
            </a:r>
            <a:r>
              <a:rPr lang="zh-CN" altLang="en-US" sz="800" b="1" smtClean="0">
                <a:latin typeface="Arial" pitchFamily="34" charset="0"/>
              </a:rPr>
              <a:t>“</a:t>
            </a:r>
            <a:r>
              <a:rPr lang="zh-CN" altLang="en-US" sz="800" b="1" smtClean="0"/>
              <a:t>非</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实现</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运算的电路称为</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门，又称反相器。它只有一个输入端和一个输出端，即对单个逻辑值的处理。</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门的逻辑符号如图1.4(c)所示。它完成</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运算为(运算符为在某个逻辑值上加一横</a:t>
            </a:r>
            <a:r>
              <a:rPr lang="zh-CN" altLang="en-US" sz="800" smtClean="0">
                <a:latin typeface="Arial" pitchFamily="34" charset="0"/>
              </a:rPr>
              <a:t>“—”</a:t>
            </a:r>
            <a:r>
              <a:rPr lang="zh-CN" altLang="en-US" sz="800" smtClean="0"/>
              <a:t>表示)</a:t>
            </a:r>
            <a:br>
              <a:rPr lang="zh-CN" altLang="en-US" sz="800" smtClean="0"/>
            </a:br>
            <a:r>
              <a:rPr lang="zh-CN" altLang="en-US" sz="800" smtClean="0"/>
              <a:t>　　 </a:t>
            </a:r>
            <a:br>
              <a:rPr lang="zh-CN" altLang="en-US" sz="800" smtClean="0"/>
            </a:br>
            <a:r>
              <a:rPr lang="zh-CN" altLang="en-US" sz="800" smtClean="0"/>
              <a:t>　　若输入A为高电平，则输出为低电平</a:t>
            </a:r>
            <a:br>
              <a:rPr lang="zh-CN" altLang="en-US" sz="800" smtClean="0"/>
            </a:br>
            <a:r>
              <a:rPr lang="zh-CN" altLang="en-US" sz="800" smtClean="0"/>
              <a:t>　　 </a:t>
            </a:r>
            <a:br>
              <a:rPr lang="zh-CN" altLang="en-US" sz="800" smtClean="0"/>
            </a:br>
            <a:r>
              <a:rPr lang="zh-CN" altLang="en-US" sz="800" smtClean="0"/>
              <a:t>　　若输入A为低电平，则输出为高电平</a:t>
            </a:r>
            <a:br>
              <a:rPr lang="zh-CN" altLang="en-US" sz="800" smtClean="0"/>
            </a:br>
            <a:r>
              <a:rPr lang="zh-CN" altLang="en-US" sz="800" smtClean="0"/>
              <a:t>　　 </a:t>
            </a:r>
          </a:p>
          <a:p>
            <a:pPr eaLnBrk="1" hangingPunct="1">
              <a:lnSpc>
                <a:spcPct val="80000"/>
              </a:lnSpc>
            </a:pPr>
            <a:r>
              <a:rPr lang="zh-CN" altLang="en-US" sz="800" smtClean="0"/>
              <a:t/>
            </a:r>
            <a:br>
              <a:rPr lang="zh-CN" altLang="en-US" sz="800" smtClean="0"/>
            </a:br>
            <a:r>
              <a:rPr lang="zh-CN" altLang="en-US" sz="800" b="1" smtClean="0"/>
              <a:t>　　四、</a:t>
            </a:r>
            <a:r>
              <a:rPr lang="zh-CN" altLang="en-US" sz="800" b="1" smtClean="0">
                <a:latin typeface="Arial" pitchFamily="34" charset="0"/>
              </a:rPr>
              <a:t>“</a:t>
            </a:r>
            <a:r>
              <a:rPr lang="zh-CN" altLang="en-US" sz="800" b="1" smtClean="0"/>
              <a:t>异或</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实现</a:t>
            </a:r>
            <a:r>
              <a:rPr lang="zh-CN" altLang="en-US" sz="800" smtClean="0">
                <a:latin typeface="Arial" pitchFamily="34" charset="0"/>
              </a:rPr>
              <a:t>“</a:t>
            </a:r>
            <a:r>
              <a:rPr lang="zh-CN" altLang="en-US" sz="800" smtClean="0"/>
              <a:t>异或</a:t>
            </a:r>
            <a:r>
              <a:rPr lang="zh-CN" altLang="en-US" sz="800" smtClean="0">
                <a:latin typeface="Arial" pitchFamily="34" charset="0"/>
              </a:rPr>
              <a:t>”</a:t>
            </a:r>
            <a:r>
              <a:rPr lang="zh-CN" altLang="en-US" sz="800" smtClean="0"/>
              <a:t>运算的电路称为</a:t>
            </a:r>
            <a:r>
              <a:rPr lang="zh-CN" altLang="en-US" sz="800" smtClean="0">
                <a:latin typeface="Arial" pitchFamily="34" charset="0"/>
              </a:rPr>
              <a:t>“</a:t>
            </a:r>
            <a:r>
              <a:rPr lang="zh-CN" altLang="en-US" sz="800" smtClean="0"/>
              <a:t>异或</a:t>
            </a:r>
            <a:r>
              <a:rPr lang="zh-CN" altLang="en-US" sz="800" smtClean="0">
                <a:latin typeface="Arial" pitchFamily="34" charset="0"/>
              </a:rPr>
              <a:t>”</a:t>
            </a:r>
            <a:r>
              <a:rPr lang="zh-CN" altLang="en-US" sz="800" smtClean="0"/>
              <a:t>门。</a:t>
            </a:r>
            <a:r>
              <a:rPr lang="zh-CN" altLang="en-US" sz="800" smtClean="0">
                <a:latin typeface="Arial" pitchFamily="34" charset="0"/>
              </a:rPr>
              <a:t>“</a:t>
            </a:r>
            <a:r>
              <a:rPr lang="zh-CN" altLang="en-US" sz="800" smtClean="0"/>
              <a:t>异或</a:t>
            </a:r>
            <a:r>
              <a:rPr lang="zh-CN" altLang="en-US" sz="800" smtClean="0">
                <a:latin typeface="Arial" pitchFamily="34" charset="0"/>
              </a:rPr>
              <a:t>”</a:t>
            </a:r>
            <a:r>
              <a:rPr lang="zh-CN" altLang="en-US" sz="800" smtClean="0"/>
              <a:t>逻辑表达式为　　 </a:t>
            </a:r>
            <a:br>
              <a:rPr lang="zh-CN" altLang="en-US" sz="800" smtClean="0"/>
            </a:br>
            <a:r>
              <a:rPr lang="zh-CN" altLang="en-US" sz="800" smtClean="0"/>
              <a:t>　　  </a:t>
            </a:r>
            <a:br>
              <a:rPr lang="zh-CN" altLang="en-US" sz="800" smtClean="0"/>
            </a:br>
            <a:r>
              <a:rPr lang="zh-CN" altLang="en-US" sz="800" smtClean="0"/>
              <a:t>　　</a:t>
            </a:r>
            <a:r>
              <a:rPr lang="zh-CN" altLang="en-US" sz="800" smtClean="0">
                <a:latin typeface="Arial" pitchFamily="34" charset="0"/>
              </a:rPr>
              <a:t>“</a:t>
            </a:r>
            <a:r>
              <a:rPr lang="zh-CN" altLang="en-US" sz="800" smtClean="0"/>
              <a:t>异或</a:t>
            </a:r>
            <a:r>
              <a:rPr lang="zh-CN" altLang="en-US" sz="800" smtClean="0">
                <a:latin typeface="Arial" pitchFamily="34" charset="0"/>
              </a:rPr>
              <a:t>”</a:t>
            </a:r>
            <a:r>
              <a:rPr lang="zh-CN" altLang="en-US" sz="800" smtClean="0"/>
              <a:t>门只有两个输入端和一个输出端。其逻辑符号如图1.4(d)所示。它完成的</a:t>
            </a:r>
            <a:r>
              <a:rPr lang="zh-CN" altLang="en-US" sz="800" smtClean="0">
                <a:latin typeface="Arial" pitchFamily="34" charset="0"/>
              </a:rPr>
              <a:t>“</a:t>
            </a:r>
            <a:r>
              <a:rPr lang="zh-CN" altLang="en-US" sz="800" smtClean="0"/>
              <a:t>异或</a:t>
            </a:r>
            <a:r>
              <a:rPr lang="zh-CN" altLang="en-US" sz="800" smtClean="0">
                <a:latin typeface="Arial" pitchFamily="34" charset="0"/>
              </a:rPr>
              <a:t>”</a:t>
            </a:r>
            <a:r>
              <a:rPr lang="zh-CN" altLang="en-US" sz="800" smtClean="0"/>
              <a:t>运算为</a:t>
            </a:r>
            <a:br>
              <a:rPr lang="zh-CN" altLang="en-US" sz="800" smtClean="0"/>
            </a:br>
            <a:r>
              <a:rPr lang="zh-CN" altLang="en-US" sz="800" smtClean="0"/>
              <a:t>　　 </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五、</a:t>
            </a:r>
            <a:r>
              <a:rPr lang="zh-CN" altLang="en-US" sz="800" b="1" smtClean="0">
                <a:latin typeface="Arial" pitchFamily="34" charset="0"/>
              </a:rPr>
              <a:t>“</a:t>
            </a:r>
            <a:r>
              <a:rPr lang="zh-CN" altLang="en-US" sz="800" b="1" smtClean="0"/>
              <a:t>与非</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任何复杂的逻辑电路都可以利用</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等门电路组合而成。而</a:t>
            </a:r>
            <a:r>
              <a:rPr lang="zh-CN" altLang="en-US" sz="800" smtClean="0">
                <a:latin typeface="Arial" pitchFamily="34" charset="0"/>
              </a:rPr>
              <a:t>“</a:t>
            </a:r>
            <a:r>
              <a:rPr lang="zh-CN" altLang="en-US" sz="800" smtClean="0"/>
              <a:t>与非</a:t>
            </a:r>
            <a:r>
              <a:rPr lang="zh-CN" altLang="en-US" sz="800" smtClean="0">
                <a:latin typeface="Arial" pitchFamily="34" charset="0"/>
              </a:rPr>
              <a:t>”</a:t>
            </a:r>
            <a:r>
              <a:rPr lang="zh-CN" altLang="en-US" sz="800" smtClean="0"/>
              <a:t>门是由</a:t>
            </a:r>
            <a:r>
              <a:rPr lang="zh-CN" altLang="en-US" sz="800" smtClean="0">
                <a:latin typeface="Arial" pitchFamily="34" charset="0"/>
              </a:rPr>
              <a:t>“</a:t>
            </a:r>
            <a:r>
              <a:rPr lang="zh-CN" altLang="en-US" sz="800" smtClean="0"/>
              <a:t>与</a:t>
            </a:r>
            <a:r>
              <a:rPr lang="zh-CN" altLang="en-US" sz="800" smtClean="0">
                <a:latin typeface="Arial" pitchFamily="34" charset="0"/>
              </a:rPr>
              <a:t>”</a:t>
            </a:r>
            <a:r>
              <a:rPr lang="zh-CN" altLang="en-US" sz="800" smtClean="0"/>
              <a:t>门和</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门组合而成。它有两个或更多的输入端和一个输出端。两个输入端的</a:t>
            </a:r>
            <a:r>
              <a:rPr lang="zh-CN" altLang="en-US" sz="800" smtClean="0">
                <a:latin typeface="Arial" pitchFamily="34" charset="0"/>
              </a:rPr>
              <a:t>“</a:t>
            </a:r>
            <a:r>
              <a:rPr lang="zh-CN" altLang="en-US" sz="800" smtClean="0"/>
              <a:t>与非</a:t>
            </a:r>
            <a:r>
              <a:rPr lang="zh-CN" altLang="en-US" sz="800" smtClean="0">
                <a:latin typeface="Arial" pitchFamily="34" charset="0"/>
              </a:rPr>
              <a:t>”</a:t>
            </a:r>
            <a:r>
              <a:rPr lang="zh-CN" altLang="en-US" sz="800" smtClean="0"/>
              <a:t>门逻辑符号如图1.4(e)所示。它完成的逻辑运算为</a:t>
            </a:r>
            <a:br>
              <a:rPr lang="zh-CN" altLang="en-US" sz="800" smtClean="0"/>
            </a:br>
            <a:r>
              <a:rPr lang="zh-CN" altLang="en-US" sz="800" smtClean="0"/>
              <a:t>　　 </a:t>
            </a:r>
            <a:br>
              <a:rPr lang="zh-CN" altLang="en-US" sz="800" smtClean="0"/>
            </a:br>
            <a:r>
              <a:rPr lang="zh-CN" altLang="en-US" sz="800" smtClean="0"/>
              <a:t>　　若输入A，B均为高电平时，则输出为低电平</a:t>
            </a:r>
            <a:br>
              <a:rPr lang="zh-CN" altLang="en-US" sz="800" smtClean="0"/>
            </a:br>
            <a:r>
              <a:rPr lang="zh-CN" altLang="en-US" sz="800" smtClean="0"/>
              <a:t>　　 </a:t>
            </a:r>
            <a:br>
              <a:rPr lang="zh-CN" altLang="en-US" sz="800" smtClean="0"/>
            </a:br>
            <a:r>
              <a:rPr lang="zh-CN" altLang="en-US" sz="800" smtClean="0"/>
              <a:t>　　若输入A，B中，只要其中有一个为低电平，则输出为高电平</a:t>
            </a:r>
            <a:br>
              <a:rPr lang="zh-CN" altLang="en-US" sz="800" smtClean="0"/>
            </a:br>
            <a:r>
              <a:rPr lang="zh-CN" altLang="en-US" sz="800" smtClean="0"/>
              <a:t>　　 </a:t>
            </a:r>
          </a:p>
          <a:p>
            <a:pPr eaLnBrk="1" hangingPunct="1">
              <a:lnSpc>
                <a:spcPct val="80000"/>
              </a:lnSpc>
            </a:pPr>
            <a:r>
              <a:rPr lang="zh-CN" altLang="en-US" sz="800" b="1" smtClean="0"/>
              <a:t/>
            </a:r>
            <a:br>
              <a:rPr lang="zh-CN" altLang="en-US" sz="800" b="1" smtClean="0"/>
            </a:br>
            <a:r>
              <a:rPr lang="zh-CN" altLang="en-US" sz="800" b="1" smtClean="0"/>
              <a:t>　　六、</a:t>
            </a:r>
            <a:r>
              <a:rPr lang="zh-CN" altLang="en-US" sz="800" b="1" smtClean="0">
                <a:latin typeface="Arial" pitchFamily="34" charset="0"/>
              </a:rPr>
              <a:t>“</a:t>
            </a:r>
            <a:r>
              <a:rPr lang="zh-CN" altLang="en-US" sz="800" b="1" smtClean="0"/>
              <a:t>或非</a:t>
            </a:r>
            <a:r>
              <a:rPr lang="zh-CN" altLang="en-US" sz="800" b="1" smtClean="0">
                <a:latin typeface="Arial" pitchFamily="34" charset="0"/>
              </a:rPr>
              <a:t>”</a:t>
            </a:r>
            <a:r>
              <a:rPr lang="zh-CN" altLang="en-US" sz="800" b="1" smtClean="0"/>
              <a:t>门</a:t>
            </a:r>
            <a:endParaRPr lang="zh-CN" altLang="en-US" sz="800" smtClean="0"/>
          </a:p>
          <a:p>
            <a:pPr eaLnBrk="1" hangingPunct="1">
              <a:lnSpc>
                <a:spcPct val="80000"/>
              </a:lnSpc>
            </a:pPr>
            <a:r>
              <a:rPr lang="zh-CN" altLang="en-US" sz="800" smtClean="0"/>
              <a:t/>
            </a:r>
            <a:br>
              <a:rPr lang="zh-CN" altLang="en-US" sz="800" smtClean="0"/>
            </a:br>
            <a:r>
              <a:rPr lang="zh-CN" altLang="en-US" sz="800" smtClean="0"/>
              <a:t>　　</a:t>
            </a:r>
            <a:r>
              <a:rPr lang="zh-CN" altLang="en-US" sz="800" smtClean="0">
                <a:latin typeface="Arial" pitchFamily="34" charset="0"/>
              </a:rPr>
              <a:t>“</a:t>
            </a:r>
            <a:r>
              <a:rPr lang="zh-CN" altLang="en-US" sz="800" smtClean="0"/>
              <a:t>或非</a:t>
            </a:r>
            <a:r>
              <a:rPr lang="zh-CN" altLang="en-US" sz="800" smtClean="0">
                <a:latin typeface="Arial" pitchFamily="34" charset="0"/>
              </a:rPr>
              <a:t>”</a:t>
            </a:r>
            <a:r>
              <a:rPr lang="zh-CN" altLang="en-US" sz="800" smtClean="0"/>
              <a:t>门是由</a:t>
            </a:r>
            <a:r>
              <a:rPr lang="zh-CN" altLang="en-US" sz="800" smtClean="0">
                <a:latin typeface="Arial" pitchFamily="34" charset="0"/>
              </a:rPr>
              <a:t>“</a:t>
            </a:r>
            <a:r>
              <a:rPr lang="zh-CN" altLang="en-US" sz="800" smtClean="0"/>
              <a:t>或</a:t>
            </a:r>
            <a:r>
              <a:rPr lang="zh-CN" altLang="en-US" sz="800" smtClean="0">
                <a:latin typeface="Arial" pitchFamily="34" charset="0"/>
              </a:rPr>
              <a:t>”</a:t>
            </a:r>
            <a:r>
              <a:rPr lang="zh-CN" altLang="en-US" sz="800" smtClean="0"/>
              <a:t>门和</a:t>
            </a:r>
            <a:r>
              <a:rPr lang="zh-CN" altLang="en-US" sz="800" smtClean="0">
                <a:latin typeface="Arial" pitchFamily="34" charset="0"/>
              </a:rPr>
              <a:t>“</a:t>
            </a:r>
            <a:r>
              <a:rPr lang="zh-CN" altLang="en-US" sz="800" smtClean="0"/>
              <a:t>非</a:t>
            </a:r>
            <a:r>
              <a:rPr lang="zh-CN" altLang="en-US" sz="800" smtClean="0">
                <a:latin typeface="Arial" pitchFamily="34" charset="0"/>
              </a:rPr>
              <a:t>”</a:t>
            </a:r>
            <a:r>
              <a:rPr lang="zh-CN" altLang="en-US" sz="800" smtClean="0"/>
              <a:t>门组合而成。它有两个或更多的输入端和一个输出端。两个输入端</a:t>
            </a:r>
            <a:r>
              <a:rPr lang="zh-CN" altLang="en-US" sz="800" smtClean="0">
                <a:latin typeface="Arial" pitchFamily="34" charset="0"/>
              </a:rPr>
              <a:t>“</a:t>
            </a:r>
            <a:r>
              <a:rPr lang="zh-CN" altLang="en-US" sz="800" smtClean="0"/>
              <a:t>或非</a:t>
            </a:r>
            <a:r>
              <a:rPr lang="zh-CN" altLang="en-US" sz="800" smtClean="0">
                <a:latin typeface="Arial" pitchFamily="34" charset="0"/>
              </a:rPr>
              <a:t>”</a:t>
            </a:r>
            <a:r>
              <a:rPr lang="zh-CN" altLang="en-US" sz="800" smtClean="0"/>
              <a:t>门的逻辑符号如图1.4(f)所示。</a:t>
            </a:r>
          </a:p>
          <a:p>
            <a:pPr eaLnBrk="1" hangingPunct="1">
              <a:lnSpc>
                <a:spcPct val="80000"/>
              </a:lnSpc>
            </a:pPr>
            <a:r>
              <a:rPr lang="zh-CN" altLang="en-US" sz="800" smtClean="0"/>
              <a:t>　　它完成的逻辑运算为</a:t>
            </a:r>
            <a:br>
              <a:rPr lang="zh-CN" altLang="en-US" sz="800" smtClean="0"/>
            </a:br>
            <a:r>
              <a:rPr lang="zh-CN" altLang="en-US" sz="800" smtClean="0"/>
              <a:t>　　 </a:t>
            </a:r>
            <a:br>
              <a:rPr lang="zh-CN" altLang="en-US" sz="800" smtClean="0"/>
            </a:br>
            <a:r>
              <a:rPr lang="zh-CN" altLang="en-US" sz="800" smtClean="0"/>
              <a:t>　　若输入A，B均为低电平时，则输出为高电平</a:t>
            </a:r>
            <a:br>
              <a:rPr lang="zh-CN" altLang="en-US" sz="800" smtClean="0"/>
            </a:br>
            <a:r>
              <a:rPr lang="zh-CN" altLang="en-US" sz="800" smtClean="0"/>
              <a:t>　　 </a:t>
            </a:r>
            <a:br>
              <a:rPr lang="zh-CN" altLang="en-US" sz="800" smtClean="0"/>
            </a:br>
            <a:r>
              <a:rPr lang="zh-CN" altLang="en-US" sz="800" smtClean="0"/>
              <a:t>　　若输入A，B中，只要其中一个为高电平，则输出为低电平</a:t>
            </a:r>
            <a:br>
              <a:rPr lang="zh-CN" altLang="en-US" sz="800" smtClean="0"/>
            </a:br>
            <a:r>
              <a:rPr lang="zh-CN" altLang="en-US" sz="800" smtClean="0"/>
              <a:t>　　 </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　七、多位逻辑或运算规则(运算符为∨)</a:t>
            </a:r>
            <a:endParaRPr lang="zh-CN" altLang="en-US" sz="800" smtClean="0"/>
          </a:p>
          <a:p>
            <a:pPr eaLnBrk="1" hangingPunct="1">
              <a:lnSpc>
                <a:spcPct val="80000"/>
              </a:lnSpc>
            </a:pPr>
            <a:r>
              <a:rPr lang="zh-CN" altLang="en-US" sz="800" smtClean="0"/>
              <a:t/>
            </a:r>
            <a:br>
              <a:rPr lang="zh-CN" altLang="en-US" sz="800" smtClean="0"/>
            </a:br>
            <a:r>
              <a:rPr lang="zh-CN" altLang="en-US" sz="800" smtClean="0"/>
              <a:t>　　0∨0=0　　　　例如：</a:t>
            </a:r>
            <a:br>
              <a:rPr lang="zh-CN" altLang="en-US" sz="800" smtClean="0"/>
            </a:br>
            <a:r>
              <a:rPr lang="zh-CN" altLang="en-US" sz="800" smtClean="0"/>
              <a:t>　　0∨1=1　　　　　　　1011　　　　　　</a:t>
            </a:r>
            <a:br>
              <a:rPr lang="zh-CN" altLang="en-US" sz="800" smtClean="0"/>
            </a:br>
            <a:r>
              <a:rPr lang="zh-CN" altLang="en-US" sz="800" smtClean="0"/>
              <a:t>　　1∨0=1　　　　　 </a:t>
            </a:r>
            <a:r>
              <a:rPr lang="zh-CN" altLang="en-US" sz="800" u="sng" smtClean="0"/>
              <a:t>∨)1001</a:t>
            </a:r>
            <a:r>
              <a:rPr lang="zh-CN" altLang="en-US" sz="800" smtClean="0"/>
              <a:t/>
            </a:r>
            <a:br>
              <a:rPr lang="zh-CN" altLang="en-US" sz="800" smtClean="0"/>
            </a:br>
            <a:r>
              <a:rPr lang="zh-CN" altLang="en-US" sz="800" smtClean="0"/>
              <a:t>　　1∨1=1 　　　　　 　1011　　　　　　　</a:t>
            </a:r>
            <a:br>
              <a:rPr lang="zh-CN" altLang="en-US" sz="800" smtClean="0"/>
            </a:br>
            <a:r>
              <a:rPr lang="zh-CN" altLang="en-US" sz="800" smtClean="0"/>
              <a:t>　　　　　　</a:t>
            </a:r>
            <a:br>
              <a:rPr lang="zh-CN" altLang="en-US" sz="800" smtClean="0"/>
            </a:br>
            <a:r>
              <a:rPr lang="zh-CN" altLang="en-US" sz="800" smtClean="0"/>
              <a:t/>
            </a:r>
            <a:br>
              <a:rPr lang="zh-CN" altLang="en-US" sz="800" smtClean="0"/>
            </a:br>
            <a:r>
              <a:rPr lang="zh-CN" altLang="en-US" sz="800" smtClean="0"/>
              <a:t>　　逻辑运算是在对应的两个二进制位之间进行的，与相邻的高低位的值无关，即不存在进位或借位问题。即按位相或。</a:t>
            </a:r>
          </a:p>
          <a:p>
            <a:pPr eaLnBrk="1" hangingPunct="1">
              <a:lnSpc>
                <a:spcPct val="80000"/>
              </a:lnSpc>
            </a:pPr>
            <a:r>
              <a:rPr lang="zh-CN" altLang="en-US" sz="800" smtClean="0"/>
              <a:t/>
            </a:r>
            <a:br>
              <a:rPr lang="zh-CN" altLang="en-US" sz="800" smtClean="0"/>
            </a:br>
            <a:r>
              <a:rPr lang="zh-CN" altLang="en-US" sz="800" b="1" smtClean="0"/>
              <a:t>　　八、 多位逻辑与运算规则(运算符为∧)</a:t>
            </a:r>
            <a:endParaRPr lang="zh-CN" altLang="en-US" sz="800" smtClean="0"/>
          </a:p>
          <a:p>
            <a:pPr eaLnBrk="1" hangingPunct="1">
              <a:lnSpc>
                <a:spcPct val="80000"/>
              </a:lnSpc>
            </a:pPr>
            <a:r>
              <a:rPr lang="zh-CN" altLang="en-US" sz="800" smtClean="0"/>
              <a:t/>
            </a:r>
            <a:br>
              <a:rPr lang="zh-CN" altLang="en-US" sz="800" smtClean="0"/>
            </a:br>
            <a:r>
              <a:rPr lang="zh-CN" altLang="en-US" sz="800" smtClean="0"/>
              <a:t>　　0∧0=0　　　　例如：</a:t>
            </a:r>
            <a:br>
              <a:rPr lang="zh-CN" altLang="en-US" sz="800" smtClean="0"/>
            </a:br>
            <a:r>
              <a:rPr lang="zh-CN" altLang="en-US" sz="800" smtClean="0"/>
              <a:t>　　0∧1=0　　　　　　　1011</a:t>
            </a:r>
            <a:br>
              <a:rPr lang="zh-CN" altLang="en-US" sz="800" smtClean="0"/>
            </a:br>
            <a:r>
              <a:rPr lang="zh-CN" altLang="en-US" sz="800" smtClean="0"/>
              <a:t>　　1∧0=0 　　　　　</a:t>
            </a:r>
            <a:r>
              <a:rPr lang="zh-CN" altLang="en-US" sz="800" u="sng" smtClean="0"/>
              <a:t>∧)1001 </a:t>
            </a:r>
            <a:r>
              <a:rPr lang="zh-CN" altLang="en-US" sz="800" smtClean="0"/>
              <a:t/>
            </a:r>
            <a:br>
              <a:rPr lang="zh-CN" altLang="en-US" sz="800" smtClean="0"/>
            </a:br>
            <a:r>
              <a:rPr lang="zh-CN" altLang="en-US" sz="800" smtClean="0"/>
              <a:t>　　1∧1=1　　　　　　　1001</a:t>
            </a:r>
            <a:br>
              <a:rPr lang="zh-CN" altLang="en-US" sz="800" smtClean="0"/>
            </a:br>
            <a:r>
              <a:rPr lang="zh-CN" altLang="en-US" sz="800" smtClean="0"/>
              <a:t/>
            </a:r>
            <a:br>
              <a:rPr lang="zh-CN" altLang="en-US" sz="800" smtClean="0"/>
            </a:br>
            <a:r>
              <a:rPr lang="zh-CN" altLang="en-US" sz="800" smtClean="0"/>
              <a:t/>
            </a:r>
            <a:br>
              <a:rPr lang="zh-CN" altLang="en-US" sz="800" smtClean="0"/>
            </a:br>
            <a:r>
              <a:rPr lang="zh-CN" altLang="en-US" sz="800" smtClean="0"/>
              <a:t>　　按位相与。</a:t>
            </a:r>
          </a:p>
          <a:p>
            <a:pPr eaLnBrk="1" hangingPunct="1">
              <a:lnSpc>
                <a:spcPct val="80000"/>
              </a:lnSpc>
            </a:pPr>
            <a:r>
              <a:rPr lang="zh-CN" altLang="en-US" sz="800" smtClean="0"/>
              <a:t/>
            </a:r>
            <a:br>
              <a:rPr lang="zh-CN" altLang="en-US" sz="800" smtClean="0"/>
            </a:br>
            <a:r>
              <a:rPr lang="zh-CN" altLang="en-US" sz="800" smtClean="0"/>
              <a:t>　　</a:t>
            </a:r>
            <a:r>
              <a:rPr lang="zh-CN" altLang="en-US" sz="800" b="1" smtClean="0"/>
              <a:t>九、多位逻辑异或运算规则(运算符为 )</a:t>
            </a:r>
            <a:r>
              <a:rPr lang="zh-CN" altLang="en-US" sz="800" smtClean="0"/>
              <a:t/>
            </a:r>
            <a:br>
              <a:rPr lang="zh-CN" altLang="en-US" sz="800" smtClean="0"/>
            </a:br>
            <a:r>
              <a:rPr lang="zh-CN" altLang="en-US" sz="800" smtClean="0"/>
              <a:t>　　 　　　　　 </a:t>
            </a:r>
            <a:br>
              <a:rPr lang="zh-CN" altLang="en-US" sz="800" smtClean="0"/>
            </a:br>
            <a:r>
              <a:rPr lang="zh-CN" altLang="en-US" sz="800" smtClean="0"/>
              <a:t>　　逻辑异或实现的是按位加功能，但不产生进位，只有参与异或操作的两个逻辑值不同时结果才为1。 </a:t>
            </a:r>
          </a:p>
          <a:p>
            <a:pPr eaLnBrk="1" hangingPunct="1">
              <a:lnSpc>
                <a:spcPct val="80000"/>
              </a:lnSpc>
            </a:pPr>
            <a:endParaRPr lang="zh-CN" altLang="en-US" sz="800" smtClean="0"/>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2786" name="Rectangle 2"/>
          <p:cNvSpPr>
            <a:spLocks noGrp="1" noRot="1" noChangeAspect="1" noChangeArrowheads="1" noTextEdit="1"/>
          </p:cNvSpPr>
          <p:nvPr>
            <p:ph type="sldImg"/>
          </p:nvPr>
        </p:nvSpPr>
        <p:spPr/>
      </p:sp>
      <p:sp>
        <p:nvSpPr>
          <p:cNvPr id="502787" name="Rectangle 3"/>
          <p:cNvSpPr>
            <a:spLocks noGrp="1" noChangeArrowheads="1"/>
          </p:cNvSpPr>
          <p:nvPr>
            <p:ph type="body" idx="1"/>
          </p:nvPr>
        </p:nvSpPr>
        <p:spPr>
          <a:noFill/>
        </p:spPr>
        <p:txBody>
          <a:bodyPr/>
          <a:lstStyle/>
          <a:p>
            <a:pPr eaLnBrk="1" hangingPunct="1"/>
            <a:r>
              <a:rPr lang="zh-CN" altLang="en-US" b="1" smtClean="0"/>
              <a:t>【例一】求A∧B		【例二】 求A∨B		【例三】求A∞B	【例四】求A</a:t>
            </a:r>
          </a:p>
          <a:p>
            <a:pPr eaLnBrk="1" hangingPunct="1"/>
            <a:r>
              <a:rPr lang="zh-CN" altLang="en-US" b="1" smtClean="0"/>
              <a:t>	1101					  1101			1101</a:t>
            </a:r>
          </a:p>
          <a:p>
            <a:pPr eaLnBrk="1" hangingPunct="1"/>
            <a:r>
              <a:rPr lang="zh-CN" altLang="en-US" b="1" smtClean="0"/>
              <a:t>∧	 1001				∨	  1001		  ∞	1001		 A=0010</a:t>
            </a:r>
          </a:p>
          <a:p>
            <a:pPr eaLnBrk="1" hangingPunct="1"/>
            <a:r>
              <a:rPr lang="zh-CN" altLang="en-US" b="1" smtClean="0"/>
              <a:t>	1001					  1101			0100</a:t>
            </a:r>
            <a:r>
              <a:rPr lang="zh-CN" altLang="en-US" smtClean="0"/>
              <a:t> </a:t>
            </a:r>
          </a:p>
          <a:p>
            <a:pPr eaLnBrk="1" hangingPunct="1"/>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3810" name="Rectangle 2"/>
          <p:cNvSpPr>
            <a:spLocks noGrp="1" noRot="1" noChangeAspect="1" noChangeArrowheads="1" noTextEdit="1"/>
          </p:cNvSpPr>
          <p:nvPr>
            <p:ph type="sldImg"/>
          </p:nvPr>
        </p:nvSpPr>
        <p:spPr/>
      </p:sp>
      <p:sp>
        <p:nvSpPr>
          <p:cNvPr id="503811" name="Rectangle 3"/>
          <p:cNvSpPr>
            <a:spLocks noGrp="1" noChangeArrowheads="1"/>
          </p:cNvSpPr>
          <p:nvPr>
            <p:ph type="body" idx="1"/>
          </p:nvPr>
        </p:nvSpPr>
        <p:spPr>
          <a:noFill/>
        </p:spPr>
        <p:txBody>
          <a:bodyPr/>
          <a:lstStyle/>
          <a:p>
            <a:pPr eaLnBrk="1" hangingPunct="1">
              <a:lnSpc>
                <a:spcPct val="80000"/>
              </a:lnSpc>
            </a:pPr>
            <a:r>
              <a:rPr lang="zh-CN" altLang="en-US" sz="800" smtClean="0"/>
              <a:t>计算机中如何表示数字-01机器数与真值</a:t>
            </a:r>
          </a:p>
          <a:p>
            <a:pPr eaLnBrk="1" hangingPunct="1">
              <a:lnSpc>
                <a:spcPct val="80000"/>
              </a:lnSpc>
            </a:pPr>
            <a:r>
              <a:rPr lang="zh-CN" altLang="en-US" sz="800" smtClean="0"/>
              <a:t>    机器数就是数值在计算机中的表示形式，真值则是它在现实中的实际数值。可以这样简单的理解。</a:t>
            </a:r>
          </a:p>
          <a:p>
            <a:pPr eaLnBrk="1" hangingPunct="1">
              <a:lnSpc>
                <a:spcPct val="80000"/>
              </a:lnSpc>
            </a:pPr>
            <a:r>
              <a:rPr lang="zh-CN" altLang="en-US" sz="800" smtClean="0"/>
              <a:t>    因为计算机只能直接识别和处理用0、1两种状态的二进制形式的数据，所以在计算机中无法按人们的日常书写习惯用正、负符号加绝对值来表示数值，而与数字一样采用二进制代码0和1来表示正、负号。这样在计算机中表示带符号的数值数据时，符号和数均采用了0、1进行了代码化。这种采用二进制表示形式，连同正负符号一起代码化的数据，称为机器数或者机器码（即，数值在计算机中的二进制表示形式）。与机器数对应,用正、负符号加绝对值来表示的实际数值称为真值。</a:t>
            </a:r>
          </a:p>
          <a:p>
            <a:pPr eaLnBrk="1" hangingPunct="1">
              <a:lnSpc>
                <a:spcPct val="80000"/>
              </a:lnSpc>
            </a:pPr>
            <a:r>
              <a:rPr lang="zh-CN" altLang="en-US" sz="800" smtClean="0"/>
              <a:t>    根据约定机器数是否存在符号位，机器数可以分为无符号数和带符号数。无符号数是指计算机字长的所有二进制位均表示数值。带符号数是指机器数分为符号位和数值两部分，且均采用二进制表示。一般约定最高位表示符号。</a:t>
            </a:r>
          </a:p>
          <a:p>
            <a:pPr eaLnBrk="1" hangingPunct="1">
              <a:lnSpc>
                <a:spcPct val="80000"/>
              </a:lnSpc>
            </a:pPr>
            <a:r>
              <a:rPr lang="zh-CN" altLang="en-US" sz="800" smtClean="0"/>
              <a:t>例1-1:10011001作为无符号定点整数时，真值是153；作为带符号定点整数时，第一位是符号位，1代表负号，二进制数10011001的真值是-0011001，转化成十进制是-25。</a:t>
            </a:r>
          </a:p>
          <a:p>
            <a:pPr eaLnBrk="1" hangingPunct="1">
              <a:lnSpc>
                <a:spcPct val="80000"/>
              </a:lnSpc>
            </a:pPr>
            <a:r>
              <a:rPr lang="zh-CN" altLang="en-US" sz="800" smtClean="0"/>
              <a:t>    对于带符号数，根据小数点位置固定与否，又可以分为定点数和浮点数。在介绍浮点数之前我们要将注意力完全放在定点数上面，要有点耐心，对定点数的理解程度决定了我们对浮点数的理解程度，因为可以将浮点数看成是对定点数的一种应用，以后就会明白了。好了，先看一看什么是定点数。</a:t>
            </a:r>
          </a:p>
          <a:p>
            <a:pPr eaLnBrk="1" hangingPunct="1">
              <a:lnSpc>
                <a:spcPct val="80000"/>
              </a:lnSpc>
            </a:pPr>
            <a:r>
              <a:rPr lang="zh-CN" altLang="en-US" sz="800" smtClean="0"/>
              <a:t>    定点数约定所有数据的小数点位置均是相同且固定不变的。计算机中通常使用的定点数有定点小数和定点整数两类。</a:t>
            </a:r>
          </a:p>
          <a:p>
            <a:pPr eaLnBrk="1" hangingPunct="1">
              <a:lnSpc>
                <a:spcPct val="80000"/>
              </a:lnSpc>
            </a:pPr>
            <a:r>
              <a:rPr lang="zh-CN" altLang="en-US" sz="800" smtClean="0"/>
              <a:t>    定点小数：对于一个长度为n位的机器数，定点小数约定小数点在符号位和最高数值位之间，如下</a:t>
            </a:r>
          </a:p>
          <a:p>
            <a:pPr eaLnBrk="1" hangingPunct="1">
              <a:lnSpc>
                <a:spcPct val="80000"/>
              </a:lnSpc>
            </a:pPr>
            <a:r>
              <a:rPr lang="zh-CN" altLang="en-US" sz="800" smtClean="0"/>
              <a:t>数符（最高位，占用1位）. 尾数（剩余n-1位）</a:t>
            </a:r>
          </a:p>
          <a:p>
            <a:pPr eaLnBrk="1" hangingPunct="1">
              <a:lnSpc>
                <a:spcPct val="80000"/>
              </a:lnSpc>
            </a:pPr>
            <a:r>
              <a:rPr lang="zh-CN" altLang="en-US" sz="800" smtClean="0"/>
              <a:t>小数点只是一个约定，是隐含的，不占用空间。</a:t>
            </a:r>
          </a:p>
          <a:p>
            <a:pPr eaLnBrk="1" hangingPunct="1">
              <a:lnSpc>
                <a:spcPct val="80000"/>
              </a:lnSpc>
            </a:pPr>
            <a:r>
              <a:rPr lang="zh-CN" altLang="en-US" sz="800" smtClean="0"/>
              <a:t>定点整数：对于一个长度为n位的机器数，定点整数约定小数点在最低数值位之后，如下</a:t>
            </a:r>
          </a:p>
          <a:p>
            <a:pPr eaLnBrk="1" hangingPunct="1">
              <a:lnSpc>
                <a:spcPct val="80000"/>
              </a:lnSpc>
            </a:pPr>
            <a:r>
              <a:rPr lang="zh-CN" altLang="en-US" sz="800" smtClean="0"/>
              <a:t>数符（最高位，占用1位）尾数（剩余n-1位）.</a:t>
            </a:r>
          </a:p>
          <a:p>
            <a:pPr eaLnBrk="1" hangingPunct="1">
              <a:lnSpc>
                <a:spcPct val="80000"/>
              </a:lnSpc>
            </a:pPr>
            <a:r>
              <a:rPr lang="zh-CN" altLang="en-US" sz="800" smtClean="0"/>
              <a:t>小数点也是隐含的。</a:t>
            </a:r>
          </a:p>
          <a:p>
            <a:pPr eaLnBrk="1" hangingPunct="1">
              <a:lnSpc>
                <a:spcPct val="80000"/>
              </a:lnSpc>
            </a:pPr>
            <a:r>
              <a:rPr lang="zh-CN" altLang="en-US" sz="800" smtClean="0"/>
              <a:t>例1-2:下的八位二进制数，我们看看它们所代表的值是多少</a:t>
            </a:r>
          </a:p>
          <a:p>
            <a:pPr eaLnBrk="1" hangingPunct="1">
              <a:lnSpc>
                <a:spcPct val="80000"/>
              </a:lnSpc>
            </a:pPr>
            <a:r>
              <a:rPr lang="zh-CN" altLang="en-US" sz="800" smtClean="0"/>
              <a:t>定点小数：1.1011001      真值=-0.1011001=-0.6953125</a:t>
            </a:r>
          </a:p>
          <a:p>
            <a:pPr eaLnBrk="1" hangingPunct="1">
              <a:lnSpc>
                <a:spcPct val="80000"/>
              </a:lnSpc>
            </a:pPr>
            <a:r>
              <a:rPr lang="zh-CN" altLang="en-US" sz="800" smtClean="0"/>
              <a:t>定点整数：11011001       真值=-1011001=-89</a:t>
            </a:r>
          </a:p>
          <a:p>
            <a:pPr eaLnBrk="1" hangingPunct="1">
              <a:lnSpc>
                <a:spcPct val="80000"/>
              </a:lnSpc>
            </a:pPr>
            <a:r>
              <a:rPr lang="zh-CN" altLang="en-US" sz="800" smtClean="0"/>
              <a:t>真值：127=+1111111       定点整数：01111111</a:t>
            </a:r>
          </a:p>
          <a:p>
            <a:pPr eaLnBrk="1" hangingPunct="1">
              <a:lnSpc>
                <a:spcPct val="80000"/>
              </a:lnSpc>
            </a:pPr>
            <a:r>
              <a:rPr lang="zh-CN" altLang="en-US" sz="800" smtClean="0"/>
              <a:t>真值：-0.125=-0.001      定点小数：1.0010000</a:t>
            </a:r>
          </a:p>
          <a:p>
            <a:pPr eaLnBrk="1" hangingPunct="1">
              <a:lnSpc>
                <a:spcPct val="80000"/>
              </a:lnSpc>
            </a:pPr>
            <a:r>
              <a:rPr lang="zh-CN" altLang="en-US" sz="800" smtClean="0"/>
              <a:t>总结上面的内容，机器数的特点是：</a:t>
            </a:r>
          </a:p>
          <a:p>
            <a:pPr eaLnBrk="1" hangingPunct="1">
              <a:lnSpc>
                <a:spcPct val="80000"/>
              </a:lnSpc>
            </a:pPr>
            <a:r>
              <a:rPr lang="zh-CN" altLang="en-US" sz="800" smtClean="0"/>
              <a:t>1. 符号数值化，0代表正、1代表负。通常将符号的代码放在数据的最高位；</a:t>
            </a:r>
          </a:p>
          <a:p>
            <a:pPr eaLnBrk="1" hangingPunct="1">
              <a:lnSpc>
                <a:spcPct val="80000"/>
              </a:lnSpc>
            </a:pPr>
            <a:r>
              <a:rPr lang="zh-CN" altLang="en-US" sz="800" smtClean="0"/>
              <a:t>2. 小数点是隐藏的，不占用存储空间；</a:t>
            </a:r>
          </a:p>
          <a:p>
            <a:pPr eaLnBrk="1" hangingPunct="1">
              <a:lnSpc>
                <a:spcPct val="80000"/>
              </a:lnSpc>
            </a:pPr>
            <a:r>
              <a:rPr lang="zh-CN" altLang="en-US" sz="800" smtClean="0"/>
              <a:t>3. 每个机器数所占据的二进制位数受机器硬件条件的限制，与机器字长有关，超过机器字长的数值要舍去。</a:t>
            </a:r>
          </a:p>
          <a:p>
            <a:pPr eaLnBrk="1" hangingPunct="1">
              <a:lnSpc>
                <a:spcPct val="80000"/>
              </a:lnSpc>
            </a:pPr>
            <a:r>
              <a:rPr lang="zh-CN" altLang="en-US" sz="800" smtClean="0"/>
              <a:t>4. 因为机器数的长度是由机器的硬件规模规定的，所以机器数表示的数值是不连续的。</a:t>
            </a:r>
          </a:p>
          <a:p>
            <a:pPr eaLnBrk="1" hangingPunct="1">
              <a:lnSpc>
                <a:spcPct val="80000"/>
              </a:lnSpc>
            </a:pPr>
            <a:r>
              <a:rPr lang="zh-CN" altLang="en-US" sz="800" smtClean="0"/>
              <a:t>注：机器内部设备一次能表示的二进制位数叫机器的字长，一台机器的字长是固定的。8位长度的二进制数称为一个字节（Byte），现在机器字长一般都是字节的整数倍，如字长8位、16位、32位、64位。</a:t>
            </a:r>
          </a:p>
          <a:p>
            <a:pPr eaLnBrk="1" hangingPunct="1">
              <a:lnSpc>
                <a:spcPct val="80000"/>
              </a:lnSpc>
            </a:pPr>
            <a:r>
              <a:rPr lang="zh-CN" altLang="en-US" sz="800" smtClean="0"/>
              <a:t>在计算机中为了便于数值的运算和处理，对机器数定义了不同的表示方法，其中包括了数的原码、补码、反码和移码表示。以后将分别对它们进行介绍。</a:t>
            </a:r>
          </a:p>
          <a:p>
            <a:pPr eaLnBrk="1" hangingPunct="1">
              <a:lnSpc>
                <a:spcPct val="80000"/>
              </a:lnSpc>
            </a:pPr>
            <a:endParaRPr lang="zh-CN" altLang="en-US" sz="800" smtClean="0"/>
          </a:p>
          <a:p>
            <a:pPr eaLnBrk="1" hangingPunct="1">
              <a:lnSpc>
                <a:spcPct val="80000"/>
              </a:lnSpc>
            </a:pPr>
            <a:r>
              <a:rPr lang="zh-CN" altLang="en-US" sz="800" smtClean="0"/>
              <a:t>在计算机内部通常用二进制代码来作为内部存储、传输和处理数据。</a:t>
            </a:r>
          </a:p>
          <a:p>
            <a:pPr eaLnBrk="1" hangingPunct="1">
              <a:lnSpc>
                <a:spcPct val="80000"/>
              </a:lnSpc>
            </a:pPr>
            <a:r>
              <a:rPr lang="zh-CN" altLang="en-US" sz="800" smtClean="0"/>
              <a:t>一、可行性：若使用十进制数，则需要这样的电子器件，它必须有能表示0</a:t>
            </a:r>
            <a:r>
              <a:rPr lang="zh-CN" altLang="en-US" sz="800" smtClean="0">
                <a:latin typeface="Arial" pitchFamily="34" charset="0"/>
              </a:rPr>
              <a:t>—</a:t>
            </a:r>
            <a:r>
              <a:rPr lang="zh-CN" altLang="en-US" sz="800" smtClean="0"/>
              <a:t>9数码的10个物理状态，这在技术上是相当困难的(目前为止没有完全解决)，而使用二进制数，只需0，1两个状态，技术上轻而易举，如开关的通与断，晶体管中导通与截止等，磁介质的带磁与不带磁。</a:t>
            </a:r>
          </a:p>
          <a:p>
            <a:pPr eaLnBrk="1" hangingPunct="1">
              <a:lnSpc>
                <a:spcPct val="80000"/>
              </a:lnSpc>
            </a:pPr>
            <a:r>
              <a:rPr lang="zh-CN" altLang="en-US" sz="800" smtClean="0"/>
              <a:t>二、可靠性：二进制只有两种状态，数字传输处理不易出错。</a:t>
            </a:r>
          </a:p>
          <a:p>
            <a:pPr eaLnBrk="1" hangingPunct="1">
              <a:lnSpc>
                <a:spcPct val="80000"/>
              </a:lnSpc>
            </a:pPr>
            <a:r>
              <a:rPr lang="zh-CN" altLang="en-US" sz="800" smtClean="0"/>
              <a:t>三、简易性：二进制运算法则比较简单，如：</a:t>
            </a:r>
          </a:p>
          <a:p>
            <a:pPr eaLnBrk="1" hangingPunct="1">
              <a:lnSpc>
                <a:spcPct val="80000"/>
              </a:lnSpc>
            </a:pPr>
            <a:r>
              <a:rPr lang="zh-CN" altLang="en-US" sz="800" smtClean="0"/>
              <a:t>求和法则(3个) ：0+0=0 , 0+1=1+0=1, 1+1=10</a:t>
            </a:r>
          </a:p>
          <a:p>
            <a:pPr eaLnBrk="1" hangingPunct="1">
              <a:lnSpc>
                <a:spcPct val="80000"/>
              </a:lnSpc>
            </a:pPr>
            <a:r>
              <a:rPr lang="zh-CN" altLang="en-US" sz="800" smtClean="0"/>
              <a:t>求积法则(3个) ：0×0=0，0×1=1×0=0， 1×1=1</a:t>
            </a:r>
          </a:p>
          <a:p>
            <a:pPr eaLnBrk="1" hangingPunct="1">
              <a:lnSpc>
                <a:spcPct val="80000"/>
              </a:lnSpc>
            </a:pPr>
            <a:r>
              <a:rPr lang="zh-CN" altLang="en-US" sz="800" smtClean="0"/>
              <a:t>这就使计算机运算器的结构大大简化，控制也简单，较容易实现</a:t>
            </a:r>
          </a:p>
          <a:p>
            <a:pPr eaLnBrk="1" hangingPunct="1">
              <a:lnSpc>
                <a:spcPct val="80000"/>
              </a:lnSpc>
            </a:pPr>
            <a:r>
              <a:rPr lang="zh-CN" altLang="en-US" sz="800" smtClean="0"/>
              <a:t>四、逻辑性：可用进制的0，1直接代表逻辑代数中的</a:t>
            </a:r>
            <a:r>
              <a:rPr lang="zh-CN" altLang="en-US" sz="800" smtClean="0">
                <a:latin typeface="Arial" pitchFamily="34" charset="0"/>
              </a:rPr>
              <a:t>“</a:t>
            </a:r>
            <a:r>
              <a:rPr lang="zh-CN" altLang="en-US" sz="800" smtClean="0"/>
              <a:t>假</a:t>
            </a:r>
            <a:r>
              <a:rPr lang="zh-CN" altLang="en-US" sz="800" smtClean="0">
                <a:latin typeface="Arial" pitchFamily="34" charset="0"/>
              </a:rPr>
              <a:t>”</a:t>
            </a:r>
            <a:r>
              <a:rPr lang="zh-CN" altLang="en-US" sz="800" smtClean="0"/>
              <a:t>和</a:t>
            </a:r>
            <a:r>
              <a:rPr lang="zh-CN" altLang="en-US" sz="800" smtClean="0">
                <a:latin typeface="Arial" pitchFamily="34" charset="0"/>
              </a:rPr>
              <a:t>“</a:t>
            </a:r>
            <a:r>
              <a:rPr lang="zh-CN" altLang="en-US" sz="800" smtClean="0"/>
              <a:t>真</a:t>
            </a:r>
            <a:r>
              <a:rPr lang="zh-CN" altLang="en-US" sz="800" smtClean="0">
                <a:latin typeface="Arial" pitchFamily="34" charset="0"/>
              </a:rPr>
              <a:t>”</a:t>
            </a:r>
            <a:endParaRPr lang="zh-CN" altLang="en-US" sz="800" smtClean="0"/>
          </a:p>
          <a:p>
            <a:pPr eaLnBrk="1" hangingPunct="1">
              <a:lnSpc>
                <a:spcPct val="80000"/>
              </a:lnSpc>
            </a:pPr>
            <a:r>
              <a:rPr lang="zh-CN" altLang="en-US" sz="800" smtClean="0"/>
              <a:t>电子元件只能出现两种状态,即打开与闭合,电平也只有高和低的区别,二进位制的准确性比较高,容易区别也最为稳定，并且最容易实现对电路本身的控制。 </a:t>
            </a:r>
          </a:p>
          <a:p>
            <a:pPr eaLnBrk="1" hangingPunct="1">
              <a:lnSpc>
                <a:spcPct val="80000"/>
              </a:lnSpc>
            </a:pPr>
            <a:endParaRPr lang="zh-CN" altLang="en-US" sz="800" smtClean="0"/>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4834" name="Rectangle 2"/>
          <p:cNvSpPr>
            <a:spLocks noGrp="1" noRot="1" noChangeAspect="1" noChangeArrowheads="1" noTextEdit="1"/>
          </p:cNvSpPr>
          <p:nvPr>
            <p:ph type="sldImg"/>
          </p:nvPr>
        </p:nvSpPr>
        <p:spPr/>
      </p:sp>
      <p:sp>
        <p:nvSpPr>
          <p:cNvPr id="504835" name="Rectangle 3"/>
          <p:cNvSpPr>
            <a:spLocks noGrp="1" noChangeArrowheads="1"/>
          </p:cNvSpPr>
          <p:nvPr>
            <p:ph type="body" idx="1"/>
          </p:nvPr>
        </p:nvSpPr>
        <p:spPr>
          <a:noFill/>
        </p:spPr>
        <p:txBody>
          <a:bodyPr/>
          <a:lstStyle/>
          <a:p>
            <a:pPr eaLnBrk="1" hangingPunct="1"/>
            <a:r>
              <a:rPr lang="zh-CN" altLang="en-US" b="1" smtClean="0">
                <a:solidFill>
                  <a:srgbClr val="339933"/>
                </a:solidFill>
              </a:rPr>
              <a:t>问题  </a:t>
            </a:r>
          </a:p>
          <a:p>
            <a:pPr eaLnBrk="1" hangingPunct="1"/>
            <a:r>
              <a:rPr lang="zh-CN" altLang="en-US" b="1" smtClean="0"/>
              <a:t>       1、 两个bit 可以表示状态？</a:t>
            </a:r>
          </a:p>
          <a:p>
            <a:pPr eaLnBrk="1" hangingPunct="1"/>
            <a:r>
              <a:rPr lang="zh-CN" altLang="en-US" b="1" smtClean="0"/>
              <a:t>       2、11011100有几个bit？</a:t>
            </a:r>
          </a:p>
          <a:p>
            <a:pPr eaLnBrk="1" hangingPunct="1"/>
            <a:r>
              <a:rPr lang="zh-CN" altLang="en-US" b="1" smtClean="0">
                <a:solidFill>
                  <a:srgbClr val="990000"/>
                </a:solidFill>
              </a:rPr>
              <a:t>       3、以下数值中与十进制数25.625不等值的是</a:t>
            </a:r>
            <a:r>
              <a:rPr lang="zh-CN" altLang="en-US" b="1" smtClean="0">
                <a:solidFill>
                  <a:srgbClr val="990000"/>
                </a:solidFill>
                <a:latin typeface="Arial" pitchFamily="34" charset="0"/>
              </a:rPr>
              <a:t>——</a:t>
            </a:r>
            <a:r>
              <a:rPr lang="zh-CN" altLang="en-US" b="1" smtClean="0">
                <a:solidFill>
                  <a:srgbClr val="990000"/>
                </a:solidFill>
              </a:rPr>
              <a:t>。  </a:t>
            </a:r>
          </a:p>
          <a:p>
            <a:pPr eaLnBrk="1" hangingPunct="1"/>
            <a:r>
              <a:rPr lang="zh-CN" altLang="en-US" b="1" smtClean="0">
                <a:solidFill>
                  <a:srgbClr val="990000"/>
                </a:solidFill>
              </a:rPr>
              <a:t>             A）11001.101B  B) 31.5Q   C)19.AH  D)11001.1001B</a:t>
            </a:r>
          </a:p>
          <a:p>
            <a:pPr eaLnBrk="1" hangingPunct="1"/>
            <a:r>
              <a:rPr lang="zh-CN" altLang="en-US" b="1" smtClean="0">
                <a:solidFill>
                  <a:srgbClr val="990000"/>
                </a:solidFill>
              </a:rPr>
              <a:t>       4、如下几类数中，不能直接用浮点数表示的是______。</a:t>
            </a:r>
          </a:p>
          <a:p>
            <a:pPr eaLnBrk="1" hangingPunct="1"/>
            <a:r>
              <a:rPr lang="zh-CN" altLang="en-US" b="1" smtClean="0">
                <a:solidFill>
                  <a:srgbClr val="990000"/>
                </a:solidFill>
              </a:rPr>
              <a:t>             A）纯小数	B）负整数</a:t>
            </a:r>
          </a:p>
          <a:p>
            <a:pPr eaLnBrk="1" hangingPunct="1"/>
            <a:r>
              <a:rPr lang="zh-CN" altLang="en-US" b="1" smtClean="0">
                <a:solidFill>
                  <a:srgbClr val="990000"/>
                </a:solidFill>
              </a:rPr>
              <a:t>             C）分数         D）第一小数位是0的数</a:t>
            </a:r>
          </a:p>
          <a:p>
            <a:pPr eaLnBrk="1" hangingPunct="1"/>
            <a:r>
              <a:rPr lang="zh-CN" altLang="en-US" b="1" smtClean="0">
                <a:solidFill>
                  <a:srgbClr val="990000"/>
                </a:solidFill>
              </a:rPr>
              <a:t>       5、冯、诺依曼式的计算机的核心思想是______。</a:t>
            </a:r>
          </a:p>
          <a:p>
            <a:pPr eaLnBrk="1" hangingPunct="1"/>
            <a:r>
              <a:rPr lang="zh-CN" altLang="en-US" b="1" smtClean="0">
                <a:solidFill>
                  <a:srgbClr val="990000"/>
                </a:solidFill>
              </a:rPr>
              <a:t>             A）二进制	B）程序  C）程序存储原理	D）数据存储</a:t>
            </a:r>
          </a:p>
          <a:p>
            <a:pPr eaLnBrk="1" hangingPunct="1"/>
            <a:endParaRPr lang="zh-CN" altLang="en-US" smtClean="0"/>
          </a:p>
          <a:p>
            <a:pPr eaLnBrk="1" hangingPunct="1"/>
            <a:endParaRPr lang="zh-CN" altLang="en-US" smtClean="0"/>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5858" name="Rectangle 2"/>
          <p:cNvSpPr>
            <a:spLocks noGrp="1" noRot="1" noChangeAspect="1" noChangeArrowheads="1" noTextEdit="1"/>
          </p:cNvSpPr>
          <p:nvPr>
            <p:ph type="sldImg"/>
          </p:nvPr>
        </p:nvSpPr>
        <p:spPr/>
      </p:sp>
      <p:sp>
        <p:nvSpPr>
          <p:cNvPr id="505859" name="Rectangle 3"/>
          <p:cNvSpPr>
            <a:spLocks noGrp="1" noChangeArrowheads="1"/>
          </p:cNvSpPr>
          <p:nvPr>
            <p:ph type="body" idx="1"/>
          </p:nvPr>
        </p:nvSpPr>
        <p:spPr>
          <a:noFill/>
        </p:spPr>
        <p:txBody>
          <a:bodyPr/>
          <a:lstStyle/>
          <a:p>
            <a:pPr eaLnBrk="1" hangingPunct="1">
              <a:lnSpc>
                <a:spcPct val="80000"/>
              </a:lnSpc>
            </a:pPr>
            <a:r>
              <a:rPr lang="zh-CN" altLang="en-US" sz="500" smtClean="0"/>
              <a:t>汉字的编码 </a:t>
            </a:r>
          </a:p>
          <a:p>
            <a:pPr eaLnBrk="1" hangingPunct="1">
              <a:lnSpc>
                <a:spcPct val="80000"/>
              </a:lnSpc>
            </a:pPr>
            <a:r>
              <a:rPr lang="zh-CN" altLang="en-US" sz="500" smtClean="0"/>
              <a:t>　　 ASCII码只对英文字母、数字和标点符号作编码。为了用计算机处理汉字，同样也需要对汉字进行编码。从汉字编码的角度看，计算机对汉字信息的处理过程实际上是各种汉字编码间的转换过程。这些编码主要包括：汉字输入码、汉字字形码、汉字地址码及汉字信息交换码等。也许它们的名称叫法各类教科书可能不统一，但它们所表示的含义和具体的职能却是明确的。 </a:t>
            </a:r>
          </a:p>
          <a:p>
            <a:pPr eaLnBrk="1" hangingPunct="1">
              <a:lnSpc>
                <a:spcPct val="80000"/>
              </a:lnSpc>
            </a:pPr>
            <a:r>
              <a:rPr lang="zh-CN" altLang="en-US" sz="500" smtClean="0"/>
              <a:t>（一）汉字信息交换码（国标码） </a:t>
            </a:r>
          </a:p>
          <a:p>
            <a:pPr eaLnBrk="1" hangingPunct="1">
              <a:lnSpc>
                <a:spcPct val="80000"/>
              </a:lnSpc>
            </a:pPr>
            <a:r>
              <a:rPr lang="zh-CN" altLang="en-US" sz="500" smtClean="0"/>
              <a:t>　　 汉字信息交换码是用于汉字信息处理系统之间或者与通信系统之间进行信息交换的汉字代码，简称交换码，也叫国标码。她是为使系统、设备之间信息交换时采用统一的形式而制定的。我国1981年颁布了国家标准</a:t>
            </a:r>
            <a:r>
              <a:rPr lang="zh-CN" altLang="en-US" sz="500" smtClean="0">
                <a:latin typeface="Arial" pitchFamily="34" charset="0"/>
              </a:rPr>
              <a:t>——</a:t>
            </a:r>
            <a:r>
              <a:rPr lang="zh-CN" altLang="en-US" sz="500" smtClean="0"/>
              <a:t>《信息交换用汉字编码字符集</a:t>
            </a:r>
            <a:r>
              <a:rPr lang="zh-CN" altLang="en-US" sz="500" smtClean="0">
                <a:latin typeface="Arial" pitchFamily="34" charset="0"/>
              </a:rPr>
              <a:t>——</a:t>
            </a:r>
            <a:r>
              <a:rPr lang="zh-CN" altLang="en-US" sz="500" smtClean="0"/>
              <a:t>基本集》，代号</a:t>
            </a:r>
            <a:r>
              <a:rPr lang="zh-CN" altLang="en-US" sz="500" smtClean="0">
                <a:latin typeface="Arial" pitchFamily="34" charset="0"/>
              </a:rPr>
              <a:t>“</a:t>
            </a:r>
            <a:r>
              <a:rPr lang="zh-CN" altLang="en-US" sz="500" smtClean="0"/>
              <a:t>GB2312-80</a:t>
            </a:r>
            <a:r>
              <a:rPr lang="zh-CN" altLang="en-US" sz="500" smtClean="0">
                <a:latin typeface="Arial" pitchFamily="34" charset="0"/>
              </a:rPr>
              <a:t>”</a:t>
            </a:r>
            <a:r>
              <a:rPr lang="zh-CN" altLang="en-US" sz="500" smtClean="0"/>
              <a:t>，即国标码。 </a:t>
            </a:r>
          </a:p>
          <a:p>
            <a:pPr eaLnBrk="1" hangingPunct="1">
              <a:lnSpc>
                <a:spcPct val="80000"/>
              </a:lnSpc>
            </a:pPr>
            <a:r>
              <a:rPr lang="zh-CN" altLang="en-US" sz="500" smtClean="0"/>
              <a:t>（二）汉字输入码 </a:t>
            </a:r>
          </a:p>
          <a:p>
            <a:pPr eaLnBrk="1" hangingPunct="1">
              <a:lnSpc>
                <a:spcPct val="80000"/>
              </a:lnSpc>
            </a:pPr>
            <a:r>
              <a:rPr lang="zh-CN" altLang="en-US" sz="500" smtClean="0"/>
              <a:t>　　 为将汉字输入计算机而编制的代码称为汉字输入码，也叫外码。目前汉字主要是经标准键盘输入计算机的，所以汉字输入码都是由键盘上的字符或数字组合而成。如用全拼输入法输入</a:t>
            </a:r>
            <a:r>
              <a:rPr lang="zh-CN" altLang="en-US" sz="500" smtClean="0">
                <a:latin typeface="Arial" pitchFamily="34" charset="0"/>
              </a:rPr>
              <a:t>“</a:t>
            </a:r>
            <a:r>
              <a:rPr lang="zh-CN" altLang="en-US" sz="500" smtClean="0"/>
              <a:t>中</a:t>
            </a:r>
            <a:r>
              <a:rPr lang="zh-CN" altLang="en-US" sz="500" smtClean="0">
                <a:latin typeface="Arial" pitchFamily="34" charset="0"/>
              </a:rPr>
              <a:t>”</a:t>
            </a:r>
            <a:r>
              <a:rPr lang="zh-CN" altLang="en-US" sz="500" smtClean="0"/>
              <a:t>字，就要键盘代码</a:t>
            </a:r>
            <a:r>
              <a:rPr lang="zh-CN" altLang="en-US" sz="500" smtClean="0">
                <a:latin typeface="Arial" pitchFamily="34" charset="0"/>
              </a:rPr>
              <a:t>“</a:t>
            </a:r>
            <a:r>
              <a:rPr lang="zh-CN" altLang="en-US" sz="500" smtClean="0"/>
              <a:t>zhong</a:t>
            </a:r>
            <a:r>
              <a:rPr lang="zh-CN" altLang="en-US" sz="500" smtClean="0">
                <a:latin typeface="Arial" pitchFamily="34" charset="0"/>
              </a:rPr>
              <a:t>”</a:t>
            </a:r>
            <a:r>
              <a:rPr lang="zh-CN" altLang="en-US" sz="500" smtClean="0"/>
              <a:t>，再选字。汉字输入码是根据汉字的发音或字形结构等多种属性和汉语有关规则编制的，目前流行的汉字输入码的编码方按已有很多，如全拼输入法、双拼输入法、自然码输入法、五笔字型输入法等等。全拼输入法和双拼输入法是根据汉字的发音进行编码的，称为音码；五笔型输入法根据汉字的字形结构进行编码的，称为形码；自然码输入法是以拼音为主，辅以形字义进行编码的，称为音形码。 </a:t>
            </a:r>
          </a:p>
          <a:p>
            <a:pPr eaLnBrk="1" hangingPunct="1">
              <a:lnSpc>
                <a:spcPct val="80000"/>
              </a:lnSpc>
            </a:pPr>
            <a:r>
              <a:rPr lang="zh-CN" altLang="en-US" sz="500" smtClean="0"/>
              <a:t>对于同一个汉字，不同的输入法有不同的输入码。例如：</a:t>
            </a:r>
            <a:r>
              <a:rPr lang="zh-CN" altLang="en-US" sz="500" smtClean="0">
                <a:latin typeface="Arial" pitchFamily="34" charset="0"/>
              </a:rPr>
              <a:t>“</a:t>
            </a:r>
            <a:r>
              <a:rPr lang="zh-CN" altLang="en-US" sz="500" smtClean="0"/>
              <a:t>中</a:t>
            </a:r>
            <a:r>
              <a:rPr lang="zh-CN" altLang="en-US" sz="500" smtClean="0">
                <a:latin typeface="Arial" pitchFamily="34" charset="0"/>
              </a:rPr>
              <a:t>”</a:t>
            </a:r>
            <a:r>
              <a:rPr lang="zh-CN" altLang="en-US" sz="500" smtClean="0"/>
              <a:t>字的全拼音输入码是</a:t>
            </a:r>
            <a:r>
              <a:rPr lang="zh-CN" altLang="en-US" sz="500" smtClean="0">
                <a:latin typeface="Arial" pitchFamily="34" charset="0"/>
              </a:rPr>
              <a:t>“</a:t>
            </a:r>
            <a:r>
              <a:rPr lang="zh-CN" altLang="en-US" sz="500" smtClean="0"/>
              <a:t>zhong</a:t>
            </a:r>
            <a:r>
              <a:rPr lang="zh-CN" altLang="en-US" sz="500" smtClean="0">
                <a:latin typeface="Arial" pitchFamily="34" charset="0"/>
              </a:rPr>
              <a:t>”</a:t>
            </a:r>
            <a:r>
              <a:rPr lang="zh-CN" altLang="en-US" sz="500" smtClean="0"/>
              <a:t>其双拼输入码是</a:t>
            </a:r>
            <a:r>
              <a:rPr lang="zh-CN" altLang="en-US" sz="500" smtClean="0">
                <a:latin typeface="Arial" pitchFamily="34" charset="0"/>
              </a:rPr>
              <a:t>“</a:t>
            </a:r>
            <a:r>
              <a:rPr lang="zh-CN" altLang="en-US" sz="500" smtClean="0"/>
              <a:t>vs</a:t>
            </a:r>
            <a:r>
              <a:rPr lang="zh-CN" altLang="en-US" sz="500" smtClean="0">
                <a:latin typeface="Arial" pitchFamily="34" charset="0"/>
              </a:rPr>
              <a:t>”</a:t>
            </a:r>
            <a:r>
              <a:rPr lang="zh-CN" altLang="en-US" sz="500" smtClean="0"/>
              <a:t>，而五笔型的输入码是</a:t>
            </a:r>
            <a:r>
              <a:rPr lang="zh-CN" altLang="en-US" sz="500" smtClean="0">
                <a:latin typeface="Arial" pitchFamily="34" charset="0"/>
              </a:rPr>
              <a:t>“</a:t>
            </a:r>
            <a:r>
              <a:rPr lang="zh-CN" altLang="en-US" sz="500" smtClean="0"/>
              <a:t>kh</a:t>
            </a:r>
            <a:r>
              <a:rPr lang="zh-CN" altLang="en-US" sz="500" smtClean="0">
                <a:latin typeface="Arial" pitchFamily="34" charset="0"/>
              </a:rPr>
              <a:t>”</a:t>
            </a:r>
            <a:r>
              <a:rPr lang="zh-CN" altLang="en-US" sz="500" smtClean="0"/>
              <a:t>。这种不同的输入字典转换统一到标准的国标码之下。 </a:t>
            </a:r>
          </a:p>
          <a:p>
            <a:pPr eaLnBrk="1" hangingPunct="1">
              <a:lnSpc>
                <a:spcPct val="80000"/>
              </a:lnSpc>
            </a:pPr>
            <a:r>
              <a:rPr lang="zh-CN" altLang="en-US" sz="500" smtClean="0"/>
              <a:t>（三）汉字内码 </a:t>
            </a:r>
          </a:p>
          <a:p>
            <a:pPr eaLnBrk="1" hangingPunct="1">
              <a:lnSpc>
                <a:spcPct val="80000"/>
              </a:lnSpc>
            </a:pPr>
            <a:r>
              <a:rPr lang="zh-CN" altLang="en-US" sz="500" smtClean="0"/>
              <a:t>　　 汉字内码是为在计算机内部对汉字进行存储，处理和传输而编制的汉字代码，它应能满足存储、处理和传输的要求。当一个汉字输入计算机后就转换为内码，然后才能在机器内流动、处理。汉字内码的形式特多种多样。目前，对应于国标码一个汉字的内码也用2个字节存储，并把每个字节的最高二进制位置</a:t>
            </a:r>
            <a:r>
              <a:rPr lang="zh-CN" altLang="en-US" sz="500" smtClean="0">
                <a:latin typeface="Arial" pitchFamily="34" charset="0"/>
              </a:rPr>
              <a:t>“</a:t>
            </a:r>
            <a:r>
              <a:rPr lang="zh-CN" altLang="en-US" sz="500" smtClean="0"/>
              <a:t>1</a:t>
            </a:r>
            <a:r>
              <a:rPr lang="zh-CN" altLang="en-US" sz="500" smtClean="0">
                <a:latin typeface="Arial" pitchFamily="34" charset="0"/>
              </a:rPr>
              <a:t>”</a:t>
            </a:r>
            <a:r>
              <a:rPr lang="zh-CN" altLang="en-US" sz="500" smtClean="0"/>
              <a:t>作为汉字内码的表识，以免与单字节的ASCII码产生歧义。如果用十六进制来表述，就是把汉字国标码的每个字节上加一个80H（即二进制数10000000）。所以，汉字的国标码与其内码有下列关系： </a:t>
            </a:r>
          </a:p>
          <a:p>
            <a:pPr eaLnBrk="1" hangingPunct="1">
              <a:lnSpc>
                <a:spcPct val="80000"/>
              </a:lnSpc>
            </a:pPr>
            <a:r>
              <a:rPr lang="zh-CN" altLang="en-US" sz="500" smtClean="0"/>
              <a:t>汉字内码=汉字的国标码+8080H。 </a:t>
            </a:r>
          </a:p>
          <a:p>
            <a:pPr eaLnBrk="1" hangingPunct="1">
              <a:lnSpc>
                <a:spcPct val="80000"/>
              </a:lnSpc>
            </a:pPr>
            <a:r>
              <a:rPr lang="zh-CN" altLang="en-US" sz="500" smtClean="0"/>
              <a:t>例如，已知</a:t>
            </a:r>
            <a:r>
              <a:rPr lang="zh-CN" altLang="en-US" sz="500" smtClean="0">
                <a:latin typeface="Arial" pitchFamily="34" charset="0"/>
              </a:rPr>
              <a:t>“</a:t>
            </a:r>
            <a:r>
              <a:rPr lang="zh-CN" altLang="en-US" sz="500" smtClean="0"/>
              <a:t>中</a:t>
            </a:r>
            <a:r>
              <a:rPr lang="zh-CN" altLang="en-US" sz="500" smtClean="0">
                <a:latin typeface="Arial" pitchFamily="34" charset="0"/>
              </a:rPr>
              <a:t>”</a:t>
            </a:r>
            <a:r>
              <a:rPr lang="zh-CN" altLang="en-US" sz="500" smtClean="0"/>
              <a:t>字的国标码为5650H，则根据上述公式得： </a:t>
            </a:r>
          </a:p>
          <a:p>
            <a:pPr eaLnBrk="1" hangingPunct="1">
              <a:lnSpc>
                <a:spcPct val="80000"/>
              </a:lnSpc>
            </a:pPr>
            <a:r>
              <a:rPr lang="zh-CN" altLang="en-US" sz="500" smtClean="0">
                <a:latin typeface="Arial" pitchFamily="34" charset="0"/>
              </a:rPr>
              <a:t>“</a:t>
            </a:r>
            <a:r>
              <a:rPr lang="zh-CN" altLang="en-US" sz="500" smtClean="0"/>
              <a:t>中</a:t>
            </a:r>
            <a:r>
              <a:rPr lang="zh-CN" altLang="en-US" sz="500" smtClean="0">
                <a:latin typeface="Arial" pitchFamily="34" charset="0"/>
              </a:rPr>
              <a:t>”</a:t>
            </a:r>
            <a:r>
              <a:rPr lang="zh-CN" altLang="en-US" sz="500" smtClean="0"/>
              <a:t>字的内码=</a:t>
            </a:r>
            <a:r>
              <a:rPr lang="zh-CN" altLang="en-US" sz="500" smtClean="0">
                <a:latin typeface="Arial" pitchFamily="34" charset="0"/>
              </a:rPr>
              <a:t>“</a:t>
            </a:r>
            <a:r>
              <a:rPr lang="zh-CN" altLang="en-US" sz="500" smtClean="0"/>
              <a:t>中</a:t>
            </a:r>
            <a:r>
              <a:rPr lang="zh-CN" altLang="en-US" sz="500" smtClean="0">
                <a:latin typeface="Arial" pitchFamily="34" charset="0"/>
              </a:rPr>
              <a:t>”</a:t>
            </a:r>
            <a:r>
              <a:rPr lang="zh-CN" altLang="en-US" sz="500" smtClean="0"/>
              <a:t>字的国标码5650H+8080H=D6D0H。 </a:t>
            </a:r>
          </a:p>
          <a:p>
            <a:pPr eaLnBrk="1" hangingPunct="1">
              <a:lnSpc>
                <a:spcPct val="80000"/>
              </a:lnSpc>
            </a:pPr>
            <a:r>
              <a:rPr lang="zh-CN" altLang="en-US" sz="500" smtClean="0"/>
              <a:t>（四）汉字字形码 </a:t>
            </a:r>
          </a:p>
          <a:p>
            <a:pPr eaLnBrk="1" hangingPunct="1">
              <a:lnSpc>
                <a:spcPct val="80000"/>
              </a:lnSpc>
            </a:pPr>
            <a:r>
              <a:rPr lang="zh-CN" altLang="en-US" sz="500" smtClean="0"/>
              <a:t>　　 经过计算机处理的汉字信息，如果要显示或打印出来阅读，则必须将汉字内码转换成人们可读的放块汉字。每个汉字的字形信息是预先存放在计算机内的，长称汉字库。汉字内码与汉字字形一一对应。输出时，根据内码在字库中查到其字形描述信息，然后显示或打印输出。描述汉字字形的方法主要有：点阵字形和轮廓字形两种。 </a:t>
            </a:r>
          </a:p>
          <a:p>
            <a:pPr eaLnBrk="1" hangingPunct="1">
              <a:lnSpc>
                <a:spcPct val="80000"/>
              </a:lnSpc>
            </a:pPr>
            <a:r>
              <a:rPr lang="zh-CN" altLang="en-US" sz="500" smtClean="0"/>
              <a:t>点阵字形方法比较简单，就是用一个排列成方阵的点黑白来描述汉字。具体如下： </a:t>
            </a:r>
          </a:p>
          <a:p>
            <a:pPr eaLnBrk="1" hangingPunct="1">
              <a:lnSpc>
                <a:spcPct val="80000"/>
              </a:lnSpc>
            </a:pPr>
            <a:r>
              <a:rPr lang="zh-CN" altLang="en-US" sz="500" smtClean="0"/>
              <a:t>汉字是方块字，将方块等分成有n行n列的格子，简称它为点阵。凡笔画所到的格子点为黑点。用二进制</a:t>
            </a:r>
            <a:r>
              <a:rPr lang="zh-CN" altLang="en-US" sz="500" smtClean="0">
                <a:latin typeface="Arial" pitchFamily="34" charset="0"/>
              </a:rPr>
              <a:t>“</a:t>
            </a:r>
            <a:r>
              <a:rPr lang="zh-CN" altLang="en-US" sz="500" smtClean="0"/>
              <a:t>1</a:t>
            </a:r>
            <a:r>
              <a:rPr lang="zh-CN" altLang="en-US" sz="500" smtClean="0">
                <a:latin typeface="Arial" pitchFamily="34" charset="0"/>
              </a:rPr>
              <a:t>”</a:t>
            </a:r>
            <a:r>
              <a:rPr lang="zh-CN" altLang="en-US" sz="500" smtClean="0"/>
              <a:t>表示，否则为白点，用二进制</a:t>
            </a:r>
            <a:r>
              <a:rPr lang="zh-CN" altLang="en-US" sz="500" smtClean="0">
                <a:latin typeface="Arial" pitchFamily="34" charset="0"/>
              </a:rPr>
              <a:t>“</a:t>
            </a:r>
            <a:r>
              <a:rPr lang="zh-CN" altLang="en-US" sz="500" smtClean="0"/>
              <a:t>0</a:t>
            </a:r>
            <a:r>
              <a:rPr lang="zh-CN" altLang="en-US" sz="500" smtClean="0">
                <a:latin typeface="Arial" pitchFamily="34" charset="0"/>
              </a:rPr>
              <a:t>”</a:t>
            </a:r>
            <a:r>
              <a:rPr lang="zh-CN" altLang="en-US" sz="500" smtClean="0"/>
              <a:t>表示。这样，一个汉字的字形就可用一串二进制数表示了。例如，16*16汉字点阵有256个点，需要256位二进制位来表示一个汉字的字形码。这就是汉字点阵的二进制数字化。 </a:t>
            </a:r>
          </a:p>
          <a:p>
            <a:pPr eaLnBrk="1" hangingPunct="1">
              <a:lnSpc>
                <a:spcPct val="80000"/>
              </a:lnSpc>
            </a:pPr>
            <a:r>
              <a:rPr lang="zh-CN" altLang="en-US" sz="500" smtClean="0"/>
              <a:t>　　 计算机中，8位二进制位组成一个字节，它是度量存储空间的基本单位。可见一个16*16点阵的字形码,需要16*16/8=32字节存储空间；同理，24*24点阵的字形码需要24*24/8=72字节存储空间；32*32点阵的字形码需要32*32/8=128字节存储空间。. </a:t>
            </a:r>
          </a:p>
          <a:p>
            <a:pPr eaLnBrk="1" hangingPunct="1">
              <a:lnSpc>
                <a:spcPct val="80000"/>
              </a:lnSpc>
            </a:pPr>
            <a:r>
              <a:rPr lang="zh-CN" altLang="en-US" sz="500" smtClean="0"/>
              <a:t>　　 显然,点阵中行，列数划分越多，字形的质量越好，锯齿现象也就越小，但存储汉字字形码所占用的存储容量也越多。 </a:t>
            </a:r>
          </a:p>
          <a:p>
            <a:pPr eaLnBrk="1" hangingPunct="1">
              <a:lnSpc>
                <a:spcPct val="80000"/>
              </a:lnSpc>
            </a:pPr>
            <a:r>
              <a:rPr lang="zh-CN" altLang="en-US" sz="500" smtClean="0"/>
              <a:t>　　 汉字输出时经常要使用汉字的点阵字形，所以把各个汉字的字形码以汉字库的形式存储起来。为满足不同需要，还出现了各种各样的字库，如宋体字库,仿宋体字库,楷体字库,简体字库和繁体字字库等。汉字的点阵字形的缺点是放大后会出现锯齿现象，很不美观。 </a:t>
            </a:r>
          </a:p>
          <a:p>
            <a:pPr eaLnBrk="1" hangingPunct="1">
              <a:lnSpc>
                <a:spcPct val="80000"/>
              </a:lnSpc>
            </a:pPr>
            <a:r>
              <a:rPr lang="zh-CN" altLang="en-US" sz="500" smtClean="0"/>
              <a:t>　　 轮廓字形方法比点阵字形复杂,一个汉字中笔画的轮廓可用一组曲线来勾画，它采用数学方法来描述每个汉字的轮廓曲线。中文windows下广泛应用的TrueType字型就是采用轮廓字型法。这种方法的优点是字型精度高，且可以任意放大、缩小而不产生锯齿现象；缺点是输出之前必须经过复杂的数学运算处理。 </a:t>
            </a:r>
          </a:p>
          <a:p>
            <a:pPr eaLnBrk="1" hangingPunct="1">
              <a:lnSpc>
                <a:spcPct val="80000"/>
              </a:lnSpc>
            </a:pPr>
            <a:r>
              <a:rPr lang="zh-CN" altLang="en-US" sz="500" smtClean="0"/>
              <a:t>（五）汉字地址码 </a:t>
            </a:r>
          </a:p>
          <a:p>
            <a:pPr eaLnBrk="1" hangingPunct="1">
              <a:lnSpc>
                <a:spcPct val="80000"/>
              </a:lnSpc>
            </a:pPr>
            <a:r>
              <a:rPr lang="zh-CN" altLang="en-US" sz="500" smtClean="0"/>
              <a:t>　　 汉字地址码是指汉字库(这里主要指整字形的点阵式字模库)中存储汉字字型信息的逻辑地址码。汉字库中，字型信息都是按一定的顺序(大多数按标准汉字交换码中汉字的排列顺序)连续存放在存储介质上，所以汉字地址码也大多是连续有序的，而且与汉字内码间有着简单的对应关系，以简化汉字内码到汉字地址码的转换。 </a:t>
            </a:r>
          </a:p>
          <a:p>
            <a:pPr eaLnBrk="1" hangingPunct="1">
              <a:lnSpc>
                <a:spcPct val="80000"/>
              </a:lnSpc>
            </a:pPr>
            <a:r>
              <a:rPr lang="zh-CN" altLang="en-US" sz="800" b="1" smtClean="0"/>
              <a:t>汉字编码问题</a:t>
            </a:r>
          </a:p>
          <a:p>
            <a:pPr eaLnBrk="1" hangingPunct="1">
              <a:lnSpc>
                <a:spcPct val="80000"/>
              </a:lnSpc>
            </a:pPr>
            <a:r>
              <a:rPr lang="zh-CN" altLang="en-US" sz="800" smtClean="0">
                <a:latin typeface="Arial" pitchFamily="34" charset="0"/>
              </a:rPr>
              <a:t>   </a:t>
            </a:r>
            <a:r>
              <a:rPr lang="zh-CN" altLang="en-US" sz="800" smtClean="0"/>
              <a:t> 由于常常要和汉字处理打交道，因此，我常常受到汉字编码问题的困扰。在不断的打击与坚持中，也积累了一点汉字编码方面的经验，想和大家一起分享。</a:t>
            </a:r>
          </a:p>
          <a:p>
            <a:pPr eaLnBrk="1" hangingPunct="1">
              <a:lnSpc>
                <a:spcPct val="80000"/>
              </a:lnSpc>
            </a:pPr>
            <a:r>
              <a:rPr lang="zh-CN" altLang="en-US" sz="800" smtClean="0"/>
              <a:t>一、汉字编码的种类</a:t>
            </a:r>
          </a:p>
          <a:p>
            <a:pPr eaLnBrk="1" hangingPunct="1">
              <a:lnSpc>
                <a:spcPct val="80000"/>
              </a:lnSpc>
            </a:pPr>
            <a:r>
              <a:rPr lang="zh-CN" altLang="en-US" sz="800" smtClean="0">
                <a:latin typeface="Arial" pitchFamily="34" charset="0"/>
              </a:rPr>
              <a:t>   </a:t>
            </a:r>
            <a:r>
              <a:rPr lang="zh-CN" altLang="en-US" sz="800" smtClean="0"/>
              <a:t> 汉字编码中现在主要用到的有三类，包括GBK，GB2312和Big5。</a:t>
            </a:r>
          </a:p>
          <a:p>
            <a:pPr eaLnBrk="1" hangingPunct="1">
              <a:lnSpc>
                <a:spcPct val="80000"/>
              </a:lnSpc>
            </a:pPr>
            <a:r>
              <a:rPr lang="zh-CN" altLang="en-US" sz="800" smtClean="0">
                <a:latin typeface="Arial" pitchFamily="34" charset="0"/>
              </a:rPr>
              <a:t>   </a:t>
            </a:r>
            <a:r>
              <a:rPr lang="zh-CN" altLang="en-US" sz="800" smtClean="0"/>
              <a:t> 1、GB2312又称国标码，由国家标准总局发布，1981年5月1日实施，通行于大陆。新加坡等地也使用此编码。它是一个简化字的编码规范，当然也包括其他的符号、字母、日文假名等，共7445个图形字符，其中汉字占6763个。我们平时说6768个汉字，实际上里边有5个编码为空白，所以总共有6763个汉字。</a:t>
            </a:r>
          </a:p>
          <a:p>
            <a:pPr eaLnBrk="1" hangingPunct="1">
              <a:lnSpc>
                <a:spcPct val="80000"/>
              </a:lnSpc>
            </a:pPr>
            <a:r>
              <a:rPr lang="zh-CN" altLang="en-US" sz="800" smtClean="0">
                <a:latin typeface="Arial" pitchFamily="34" charset="0"/>
              </a:rPr>
              <a:t> </a:t>
            </a:r>
            <a:r>
              <a:rPr lang="zh-CN" altLang="en-US" sz="800" smtClean="0"/>
              <a:t> </a:t>
            </a:r>
            <a:r>
              <a:rPr lang="zh-CN" altLang="en-US" sz="800" smtClean="0">
                <a:latin typeface="Arial" pitchFamily="34" charset="0"/>
              </a:rPr>
              <a:t>   </a:t>
            </a:r>
            <a:r>
              <a:rPr lang="zh-CN" altLang="en-US" sz="800" smtClean="0"/>
              <a:t> GB2312规定</a:t>
            </a:r>
            <a:r>
              <a:rPr lang="zh-CN" altLang="en-US" sz="800" smtClean="0">
                <a:latin typeface="Arial" pitchFamily="34" charset="0"/>
              </a:rPr>
              <a:t>“</a:t>
            </a:r>
            <a:r>
              <a:rPr lang="zh-CN" altLang="en-US" sz="800" smtClean="0"/>
              <a:t>对任意一个图形字符都采用两个字节表示，每个字节均采用七位编码表示</a:t>
            </a:r>
            <a:r>
              <a:rPr lang="zh-CN" altLang="en-US" sz="800" smtClean="0">
                <a:latin typeface="Arial" pitchFamily="34" charset="0"/>
              </a:rPr>
              <a:t>”</a:t>
            </a:r>
            <a:r>
              <a:rPr lang="zh-CN" altLang="en-US" sz="800" smtClean="0"/>
              <a:t>，习惯上称第一个字节为</a:t>
            </a:r>
            <a:r>
              <a:rPr lang="zh-CN" altLang="en-US" sz="800" smtClean="0">
                <a:latin typeface="Arial" pitchFamily="34" charset="0"/>
              </a:rPr>
              <a:t>“</a:t>
            </a:r>
            <a:r>
              <a:rPr lang="zh-CN" altLang="en-US" sz="800" smtClean="0"/>
              <a:t>高字节</a:t>
            </a:r>
            <a:r>
              <a:rPr lang="zh-CN" altLang="en-US" sz="800" smtClean="0">
                <a:latin typeface="Arial" pitchFamily="34" charset="0"/>
              </a:rPr>
              <a:t>”</a:t>
            </a:r>
            <a:r>
              <a:rPr lang="zh-CN" altLang="en-US" sz="800" smtClean="0"/>
              <a:t>，第二个字节为</a:t>
            </a:r>
            <a:r>
              <a:rPr lang="zh-CN" altLang="en-US" sz="800" smtClean="0">
                <a:latin typeface="Arial" pitchFamily="34" charset="0"/>
              </a:rPr>
              <a:t>“</a:t>
            </a:r>
            <a:r>
              <a:rPr lang="zh-CN" altLang="en-US" sz="800" smtClean="0"/>
              <a:t>低字节</a:t>
            </a:r>
            <a:r>
              <a:rPr lang="zh-CN" altLang="en-US" sz="800" smtClean="0">
                <a:latin typeface="Arial" pitchFamily="34" charset="0"/>
              </a:rPr>
              <a:t>”</a:t>
            </a:r>
            <a:r>
              <a:rPr lang="zh-CN" altLang="en-US" sz="800" smtClean="0"/>
              <a:t>。GB2312中汉字的编码范围为，第一字节0xB0-0xF7(对应十进制为176-247)，第二个字节0xA0-0xFE（对应十进制为160-254）。</a:t>
            </a:r>
          </a:p>
          <a:p>
            <a:pPr eaLnBrk="1" hangingPunct="1">
              <a:lnSpc>
                <a:spcPct val="80000"/>
              </a:lnSpc>
            </a:pPr>
            <a:r>
              <a:rPr lang="zh-CN" altLang="en-US" sz="800" smtClean="0">
                <a:latin typeface="Arial" pitchFamily="34" charset="0"/>
              </a:rPr>
              <a:t>   </a:t>
            </a:r>
            <a:r>
              <a:rPr lang="zh-CN" altLang="en-US" sz="800" smtClean="0"/>
              <a:t> GB2312将代码表分为94个区，对应第一字节（0xa1-0xfe）；每个区94个位（0xa1-0xfe），对应第二字节，两个字节的值分别为区号值和位号值加32（2OH），因此也称为区位码。01-09区为符号、数字区，16-87区为汉字区（0xb0-0xf7），10-15区、88-94区是有待进一步标准化的空白区。</a:t>
            </a:r>
            <a:r>
              <a:rPr lang="zh-CN" altLang="en-US" sz="800" smtClean="0">
                <a:latin typeface="Arial" pitchFamily="34" charset="0"/>
              </a:rPr>
              <a:t> </a:t>
            </a:r>
            <a:endParaRPr lang="zh-CN" altLang="en-US" sz="800" smtClean="0"/>
          </a:p>
          <a:p>
            <a:pPr eaLnBrk="1" hangingPunct="1">
              <a:lnSpc>
                <a:spcPct val="80000"/>
              </a:lnSpc>
            </a:pPr>
            <a:r>
              <a:rPr lang="zh-CN" altLang="en-US" sz="800" smtClean="0">
                <a:latin typeface="Arial" pitchFamily="34" charset="0"/>
              </a:rPr>
              <a:t>      </a:t>
            </a:r>
            <a:r>
              <a:rPr lang="zh-CN" altLang="en-US" sz="800" smtClean="0"/>
              <a:t> 2、Big5又称大五码，主要为香港与台湾使用，即是一个繁体字编码。每个汉字由两个字节构成，第一个字节的范围从0X81－0XFE（即129-255），共126种。第二个字节的范围不连续，分别为0X40－0X7E（即64-126），0XA1－0XFE（即161-254），共157种。</a:t>
            </a:r>
          </a:p>
          <a:p>
            <a:pPr eaLnBrk="1" hangingPunct="1">
              <a:lnSpc>
                <a:spcPct val="80000"/>
              </a:lnSpc>
            </a:pPr>
            <a:r>
              <a:rPr lang="zh-CN" altLang="en-US" sz="800" smtClean="0">
                <a:latin typeface="Arial" pitchFamily="34" charset="0"/>
              </a:rPr>
              <a:t> </a:t>
            </a:r>
            <a:r>
              <a:rPr lang="zh-CN" altLang="en-US" sz="800" smtClean="0"/>
              <a:t>   </a:t>
            </a:r>
            <a:r>
              <a:rPr lang="zh-CN" altLang="en-US" sz="800" smtClean="0">
                <a:latin typeface="Arial" pitchFamily="34" charset="0"/>
              </a:rPr>
              <a:t>   </a:t>
            </a:r>
            <a:r>
              <a:rPr lang="zh-CN" altLang="en-US" sz="800" smtClean="0"/>
              <a:t> 3、GBK是GB2312的扩展，是向上兼容的，因此GB2312中的汉字的编码与GBK中汉字的相同。另外，GBK中还包含繁体字的编码，它与Big5编码之间的关系我还没有弄明白，好像是不一致的。GBK中每个汉字仍然包含两个字节，第一个字节的范围是0x81-0xFE（即129-254），第二个字节的范围是0x40-0xFE（即64-254）。GBK中有码位23940个，包含汉字21003个。</a:t>
            </a:r>
          </a:p>
          <a:p>
            <a:pPr eaLnBrk="1" hangingPunct="1">
              <a:lnSpc>
                <a:spcPct val="80000"/>
              </a:lnSpc>
            </a:pPr>
            <a:r>
              <a:rPr lang="zh-CN" altLang="en-US" sz="800" smtClean="0"/>
              <a:t>    GB2312支持的汉字太少。1995年的汉字扩展规范GBK1.0收录了21886个符号，它分为汉字区和图形符号区。汉字区包括21003个字符。2000年的GB18030是取代GBK1.0的正式国家标准。该标准收录了27484个汉字，同时还收录了藏文、蒙文、维吾尔文等主要的少数民族文字。现在的PC平台必须支持GB18030，对嵌入式产品暂不作要求。所以手机、MP3一般只支持GB2312。 </a:t>
            </a:r>
          </a:p>
          <a:p>
            <a:pPr eaLnBrk="1" hangingPunct="1">
              <a:lnSpc>
                <a:spcPct val="80000"/>
              </a:lnSpc>
            </a:pPr>
            <a:r>
              <a:rPr lang="zh-CN" altLang="en-US" sz="800" b="1" smtClean="0"/>
              <a:t>      4、Unicode、UCS和UTF</a:t>
            </a:r>
            <a:endParaRPr lang="zh-CN" altLang="en-US" sz="800" smtClean="0"/>
          </a:p>
          <a:p>
            <a:pPr eaLnBrk="1" hangingPunct="1">
              <a:lnSpc>
                <a:spcPct val="80000"/>
              </a:lnSpc>
            </a:pPr>
            <a:r>
              <a:rPr lang="zh-CN" altLang="en-US" sz="800" smtClean="0"/>
              <a:t>　　前面提到从ASCII、GB2312、GBK到GB18030的编码方法是向下兼容的。而Unicode只与ASCII兼容（更准确地说，是与ISO-8859-1兼容），与GB码不兼容。例如</a:t>
            </a:r>
            <a:r>
              <a:rPr lang="zh-CN" altLang="en-US" sz="800" smtClean="0">
                <a:latin typeface="Arial" pitchFamily="34" charset="0"/>
              </a:rPr>
              <a:t>“</a:t>
            </a:r>
            <a:r>
              <a:rPr lang="zh-CN" altLang="en-US" sz="800" smtClean="0"/>
              <a:t>汉</a:t>
            </a:r>
            <a:r>
              <a:rPr lang="zh-CN" altLang="en-US" sz="800" smtClean="0">
                <a:latin typeface="Arial" pitchFamily="34" charset="0"/>
              </a:rPr>
              <a:t>”</a:t>
            </a:r>
            <a:r>
              <a:rPr lang="zh-CN" altLang="en-US" sz="800" smtClean="0"/>
              <a:t>字的Unicode编码是6C49，而GB码是BABA。</a:t>
            </a:r>
          </a:p>
          <a:p>
            <a:pPr eaLnBrk="1" hangingPunct="1">
              <a:lnSpc>
                <a:spcPct val="80000"/>
              </a:lnSpc>
            </a:pPr>
            <a:r>
              <a:rPr lang="zh-CN" altLang="en-US" sz="800" smtClean="0"/>
              <a:t>　　Unicode也是一种字符编码方法，不过它是由国际组织设计，可以容纳全世界所有语言文字的编码方案。Unicode的学名是</a:t>
            </a:r>
            <a:r>
              <a:rPr lang="zh-CN" altLang="en-US" sz="800" smtClean="0">
                <a:latin typeface="Arial" pitchFamily="34" charset="0"/>
              </a:rPr>
              <a:t>“</a:t>
            </a:r>
            <a:r>
              <a:rPr lang="zh-CN" altLang="en-US" sz="800" smtClean="0"/>
              <a:t>Universal Multiple-Octet Coded Character Set</a:t>
            </a:r>
            <a:r>
              <a:rPr lang="zh-CN" altLang="en-US" sz="800" smtClean="0">
                <a:latin typeface="Arial" pitchFamily="34" charset="0"/>
              </a:rPr>
              <a:t>”</a:t>
            </a:r>
            <a:r>
              <a:rPr lang="zh-CN" altLang="en-US" sz="800" smtClean="0"/>
              <a:t>，简称为UCS。UCS可以看作是</a:t>
            </a:r>
            <a:r>
              <a:rPr lang="zh-CN" altLang="en-US" sz="800" smtClean="0">
                <a:latin typeface="Arial" pitchFamily="34" charset="0"/>
              </a:rPr>
              <a:t>“</a:t>
            </a:r>
            <a:r>
              <a:rPr lang="zh-CN" altLang="en-US" sz="800" smtClean="0"/>
              <a:t>Unicode Character Set</a:t>
            </a:r>
            <a:r>
              <a:rPr lang="zh-CN" altLang="en-US" sz="800" smtClean="0">
                <a:latin typeface="Arial" pitchFamily="34" charset="0"/>
              </a:rPr>
              <a:t>”</a:t>
            </a:r>
            <a:r>
              <a:rPr lang="zh-CN" altLang="en-US" sz="800" smtClean="0"/>
              <a:t>的缩写。注：</a:t>
            </a:r>
            <a:r>
              <a:rPr lang="zh-CN" altLang="en-US" sz="800" b="1" smtClean="0"/>
              <a:t>Unicode为</a:t>
            </a:r>
            <a:r>
              <a:rPr lang="zh-CN" altLang="en-US" sz="800" b="1" smtClean="0">
                <a:latin typeface="Arial" pitchFamily="34" charset="0"/>
              </a:rPr>
              <a:t>“</a:t>
            </a:r>
            <a:r>
              <a:rPr lang="zh-CN" altLang="en-US" sz="800" b="1" smtClean="0"/>
              <a:t>统一字符标准</a:t>
            </a:r>
            <a:r>
              <a:rPr lang="zh-CN" altLang="en-US" sz="800" b="1" smtClean="0">
                <a:latin typeface="Arial" pitchFamily="34" charset="0"/>
              </a:rPr>
              <a:t>”</a:t>
            </a:r>
            <a:r>
              <a:rPr lang="zh-CN" altLang="en-US" sz="800" b="1" smtClean="0"/>
              <a:t>，又称万国码 (一种国际标准字符集, 为世界上绝大多数已知的字符集定义了唯一的16位数值)</a:t>
            </a:r>
            <a:r>
              <a:rPr lang="zh-CN" altLang="en-US" sz="800" smtClean="0"/>
              <a:t> 。</a:t>
            </a:r>
          </a:p>
          <a:p>
            <a:pPr eaLnBrk="1" hangingPunct="1">
              <a:lnSpc>
                <a:spcPct val="80000"/>
              </a:lnSpc>
            </a:pPr>
            <a:r>
              <a:rPr lang="zh-CN" altLang="en-US" sz="800" smtClean="0"/>
              <a:t>      UCS规定了怎么用多个字节表示各种文字。怎样传输这些编码，是由UTF(UCS Transformation Format)规范规定的，常见的UTF规范包括UTF-8、UTF-7、UTF-16 </a:t>
            </a: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表1 汉字编码范围</a:t>
            </a:r>
          </a:p>
          <a:p>
            <a:pPr eaLnBrk="1" hangingPunct="1">
              <a:lnSpc>
                <a:spcPct val="80000"/>
              </a:lnSpc>
            </a:pPr>
            <a:r>
              <a:rPr lang="zh-CN" altLang="en-US" sz="800" smtClean="0"/>
              <a:t>名称		第一字节			第二字节</a:t>
            </a:r>
          </a:p>
          <a:p>
            <a:pPr eaLnBrk="1" hangingPunct="1">
              <a:lnSpc>
                <a:spcPct val="80000"/>
              </a:lnSpc>
            </a:pPr>
            <a:r>
              <a:rPr lang="zh-CN" altLang="en-US" sz="800" smtClean="0"/>
              <a:t>GB2312	0xB0-0xF7(176-247) 	0xA0-0xFE（160-254）</a:t>
            </a:r>
          </a:p>
          <a:p>
            <a:pPr eaLnBrk="1" hangingPunct="1">
              <a:lnSpc>
                <a:spcPct val="80000"/>
              </a:lnSpc>
            </a:pPr>
            <a:r>
              <a:rPr lang="zh-CN" altLang="en-US" sz="800" smtClean="0"/>
              <a:t>GBK		0x81-0xFE（129-254）	0x40-0xFE（64-254）</a:t>
            </a:r>
          </a:p>
          <a:p>
            <a:pPr eaLnBrk="1" hangingPunct="1">
              <a:lnSpc>
                <a:spcPct val="80000"/>
              </a:lnSpc>
            </a:pPr>
            <a:r>
              <a:rPr lang="zh-CN" altLang="en-US" sz="800" smtClean="0"/>
              <a:t>Big5		0x81-0xFE（129-255）	0x40-0x7E（64-126）0xA1－0xFE（161-254）</a:t>
            </a:r>
            <a:r>
              <a:rPr lang="zh-CN" altLang="en-US" sz="800" smtClean="0">
                <a:latin typeface="Arial" pitchFamily="34" charset="0"/>
              </a:rPr>
              <a:t> </a:t>
            </a:r>
            <a:endParaRPr lang="zh-CN" altLang="en-US" sz="800" smtClean="0"/>
          </a:p>
          <a:p>
            <a:pPr eaLnBrk="1" hangingPunct="1">
              <a:lnSpc>
                <a:spcPct val="80000"/>
              </a:lnSpc>
            </a:pPr>
            <a:r>
              <a:rPr lang="zh-CN" altLang="en-US" sz="800" smtClean="0">
                <a:latin typeface="Arial" pitchFamily="34" charset="0"/>
              </a:rPr>
              <a:t> </a:t>
            </a:r>
            <a:r>
              <a:rPr lang="zh-CN" altLang="en-US" sz="800" smtClean="0"/>
              <a:t>二、对汉字进行hash</a:t>
            </a:r>
          </a:p>
          <a:p>
            <a:pPr eaLnBrk="1" hangingPunct="1">
              <a:lnSpc>
                <a:spcPct val="80000"/>
              </a:lnSpc>
            </a:pPr>
            <a:r>
              <a:rPr lang="zh-CN" altLang="en-US" sz="800" smtClean="0">
                <a:latin typeface="Arial" pitchFamily="34" charset="0"/>
              </a:rPr>
              <a:t>   </a:t>
            </a:r>
            <a:r>
              <a:rPr lang="zh-CN" altLang="en-US" sz="800" smtClean="0"/>
              <a:t> 为了处理汉字的方便，在查找汉字的时候，我们通常会用到hash的方法，那怎么来确定一个汉字位置呢？这就和每种编码的排列有关了，这里主要给出一种hash函数的策略。</a:t>
            </a:r>
          </a:p>
          <a:p>
            <a:pPr eaLnBrk="1" hangingPunct="1">
              <a:lnSpc>
                <a:spcPct val="80000"/>
              </a:lnSpc>
            </a:pPr>
            <a:r>
              <a:rPr lang="zh-CN" altLang="en-US" sz="800" smtClean="0">
                <a:latin typeface="Arial" pitchFamily="34" charset="0"/>
              </a:rPr>
              <a:t>   </a:t>
            </a:r>
            <a:r>
              <a:rPr lang="zh-CN" altLang="en-US" sz="800" smtClean="0"/>
              <a:t> 对于GB2312编码，设输入的汉字为GBword，我们可以采用公式(C1-176)*94 + (C2-161)确定GBindex。其中，C1表示第一字节，C2表示第二字节。具体如下：</a:t>
            </a:r>
          </a:p>
          <a:p>
            <a:pPr eaLnBrk="1" hangingPunct="1">
              <a:lnSpc>
                <a:spcPct val="80000"/>
              </a:lnSpc>
            </a:pPr>
            <a:r>
              <a:rPr lang="zh-CN" altLang="en-US" sz="800" smtClean="0">
                <a:latin typeface="Arial" pitchFamily="34" charset="0"/>
              </a:rPr>
              <a:t>   </a:t>
            </a:r>
            <a:r>
              <a:rPr lang="zh-CN" altLang="en-US" sz="800" smtClean="0"/>
              <a:t> GBindex = ((unsigned char)GBword.at(0)-176)*94 + (unsigned char)GBword.at(1) - 161;</a:t>
            </a:r>
          </a:p>
          <a:p>
            <a:pPr eaLnBrk="1" hangingPunct="1">
              <a:lnSpc>
                <a:spcPct val="80000"/>
              </a:lnSpc>
            </a:pPr>
            <a:r>
              <a:rPr lang="zh-CN" altLang="en-US" sz="800" smtClean="0">
                <a:latin typeface="Arial" pitchFamily="34" charset="0"/>
              </a:rPr>
              <a:t>   </a:t>
            </a:r>
            <a:r>
              <a:rPr lang="zh-CN" altLang="en-US" sz="800" smtClean="0"/>
              <a:t> 之所以用unsigned char类型，是因为char是一个字节，如果用unsigend int，因为int是4个字节的，所以会造成扩展，导致错误。</a:t>
            </a:r>
          </a:p>
          <a:p>
            <a:pPr eaLnBrk="1" hangingPunct="1">
              <a:lnSpc>
                <a:spcPct val="80000"/>
              </a:lnSpc>
            </a:pPr>
            <a:r>
              <a:rPr lang="zh-CN" altLang="en-US" sz="800" smtClean="0">
                <a:latin typeface="Arial" pitchFamily="34" charset="0"/>
              </a:rPr>
              <a:t>      </a:t>
            </a:r>
            <a:r>
              <a:rPr lang="zh-CN" altLang="en-US" sz="800" smtClean="0"/>
              <a:t> 对于GBK编码，设输入的汉字为GBKword，则可以采用公式</a:t>
            </a:r>
            <a:r>
              <a:rPr lang="zh-CN" altLang="en-US" sz="800" smtClean="0">
                <a:latin typeface="Arial" pitchFamily="34" charset="0"/>
              </a:rPr>
              <a:t>  </a:t>
            </a:r>
            <a:r>
              <a:rPr lang="zh-CN" altLang="en-US" sz="800" smtClean="0"/>
              <a:t> index=(ch1-0x81)*190+(ch2-0x40)-(ch2/128)，其中ch1是第一字节，ch2是第二字节。</a:t>
            </a:r>
          </a:p>
          <a:p>
            <a:pPr eaLnBrk="1" hangingPunct="1">
              <a:lnSpc>
                <a:spcPct val="80000"/>
              </a:lnSpc>
            </a:pPr>
            <a:r>
              <a:rPr lang="zh-CN" altLang="en-US" sz="800" smtClean="0">
                <a:latin typeface="Arial" pitchFamily="34" charset="0"/>
              </a:rPr>
              <a:t>   </a:t>
            </a:r>
            <a:r>
              <a:rPr lang="zh-CN" altLang="en-US" sz="800" smtClean="0"/>
              <a:t> 具体的，</a:t>
            </a:r>
          </a:p>
          <a:p>
            <a:pPr eaLnBrk="1" hangingPunct="1">
              <a:lnSpc>
                <a:spcPct val="80000"/>
              </a:lnSpc>
            </a:pPr>
            <a:r>
              <a:rPr lang="zh-CN" altLang="en-US" sz="800" smtClean="0">
                <a:latin typeface="Arial" pitchFamily="34" charset="0"/>
              </a:rPr>
              <a:t>   </a:t>
            </a:r>
            <a:r>
              <a:rPr lang="zh-CN" altLang="en-US" sz="800" smtClean="0"/>
              <a:t> GBKindex = ((unsigned char)GBKword[0]-129)*190 +</a:t>
            </a:r>
          </a:p>
          <a:p>
            <a:pPr eaLnBrk="1" hangingPunct="1">
              <a:lnSpc>
                <a:spcPct val="80000"/>
              </a:lnSpc>
            </a:pPr>
            <a:r>
              <a:rPr lang="zh-CN" altLang="en-US" sz="800" smtClean="0">
                <a:latin typeface="Arial" pitchFamily="34" charset="0"/>
              </a:rPr>
              <a:t>       </a:t>
            </a:r>
            <a:r>
              <a:rPr lang="zh-CN" altLang="en-US" sz="800" smtClean="0"/>
              <a:t> </a:t>
            </a:r>
            <a:r>
              <a:rPr lang="zh-CN" altLang="en-US" sz="800" smtClean="0">
                <a:latin typeface="Arial" pitchFamily="34" charset="0"/>
              </a:rPr>
              <a:t>      </a:t>
            </a:r>
            <a:r>
              <a:rPr lang="zh-CN" altLang="en-US" sz="800" smtClean="0"/>
              <a:t> ((unsigned char)GBKword[1]-64) - (unsigned char)GBKword[1]/128;</a:t>
            </a:r>
          </a:p>
          <a:p>
            <a:pPr eaLnBrk="1" hangingPunct="1">
              <a:lnSpc>
                <a:spcPct val="80000"/>
              </a:lnSpc>
            </a:pPr>
            <a:r>
              <a:rPr lang="zh-CN" altLang="en-US" sz="800" smtClean="0">
                <a:latin typeface="Arial" pitchFamily="34" charset="0"/>
              </a:rPr>
              <a:t> </a:t>
            </a:r>
            <a:r>
              <a:rPr lang="zh-CN" altLang="en-US" sz="800" smtClean="0"/>
              <a:t>三、怎样判断一个汉字的是什么编码</a:t>
            </a:r>
          </a:p>
          <a:p>
            <a:pPr eaLnBrk="1" hangingPunct="1">
              <a:lnSpc>
                <a:spcPct val="80000"/>
              </a:lnSpc>
            </a:pPr>
            <a:r>
              <a:rPr lang="zh-CN" altLang="en-US" sz="800" smtClean="0"/>
              <a:t>直接根据汉字的编码范围判断，对于GB2312和GBK可用下面两个程序实现。</a:t>
            </a:r>
          </a:p>
          <a:p>
            <a:pPr eaLnBrk="1" hangingPunct="1">
              <a:lnSpc>
                <a:spcPct val="80000"/>
              </a:lnSpc>
            </a:pPr>
            <a:r>
              <a:rPr lang="zh-CN" altLang="en-US" sz="800" smtClean="0"/>
              <a:t>1、判断是否是GB2312</a:t>
            </a:r>
          </a:p>
          <a:p>
            <a:pPr eaLnBrk="1" hangingPunct="1">
              <a:lnSpc>
                <a:spcPct val="80000"/>
              </a:lnSpc>
            </a:pPr>
            <a:r>
              <a:rPr lang="zh-CN" altLang="en-US" sz="800" smtClean="0"/>
              <a:t>bool isGBCode(const string&amp; strIn)</a:t>
            </a:r>
          </a:p>
          <a:p>
            <a:pPr eaLnBrk="1" hangingPunct="1">
              <a:lnSpc>
                <a:spcPct val="80000"/>
              </a:lnSpc>
            </a:pPr>
            <a:r>
              <a:rPr lang="zh-CN" altLang="en-US" sz="800" smtClean="0"/>
              <a:t>{</a:t>
            </a:r>
          </a:p>
          <a:p>
            <a:pPr eaLnBrk="1" hangingPunct="1">
              <a:lnSpc>
                <a:spcPct val="80000"/>
              </a:lnSpc>
            </a:pPr>
            <a:r>
              <a:rPr lang="zh-CN" altLang="en-US" sz="800" smtClean="0">
                <a:latin typeface="Arial" pitchFamily="34" charset="0"/>
              </a:rPr>
              <a:t>   </a:t>
            </a:r>
            <a:r>
              <a:rPr lang="zh-CN" altLang="en-US" sz="800" smtClean="0"/>
              <a:t> unsigned char ch1;</a:t>
            </a:r>
          </a:p>
          <a:p>
            <a:pPr eaLnBrk="1" hangingPunct="1">
              <a:lnSpc>
                <a:spcPct val="80000"/>
              </a:lnSpc>
            </a:pPr>
            <a:r>
              <a:rPr lang="zh-CN" altLang="en-US" sz="800" smtClean="0">
                <a:latin typeface="Arial" pitchFamily="34" charset="0"/>
              </a:rPr>
              <a:t>   </a:t>
            </a:r>
            <a:r>
              <a:rPr lang="zh-CN" altLang="en-US" sz="800" smtClean="0"/>
              <a:t> unsigned char ch2;</a:t>
            </a:r>
          </a:p>
          <a:p>
            <a:pPr eaLnBrk="1" hangingPunct="1">
              <a:lnSpc>
                <a:spcPct val="80000"/>
              </a:lnSpc>
            </a:pPr>
            <a:r>
              <a:rPr lang="zh-CN" altLang="en-US" sz="800" smtClean="0">
                <a:latin typeface="Arial" pitchFamily="34" charset="0"/>
              </a:rPr>
              <a:t>   </a:t>
            </a:r>
            <a:r>
              <a:rPr lang="zh-CN" altLang="en-US" sz="800" smtClean="0"/>
              <a:t> if (strIn.size() &gt;= 2)</a:t>
            </a:r>
          </a:p>
          <a:p>
            <a:pPr eaLnBrk="1" hangingPunct="1">
              <a:lnSpc>
                <a:spcPct val="80000"/>
              </a:lnSpc>
            </a:pP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ch1 = (unsigned char)strIn.at(0);</a:t>
            </a:r>
          </a:p>
          <a:p>
            <a:pPr eaLnBrk="1" hangingPunct="1">
              <a:lnSpc>
                <a:spcPct val="80000"/>
              </a:lnSpc>
            </a:pPr>
            <a:r>
              <a:rPr lang="zh-CN" altLang="en-US" sz="800" smtClean="0">
                <a:latin typeface="Arial" pitchFamily="34" charset="0"/>
              </a:rPr>
              <a:t>       </a:t>
            </a:r>
            <a:r>
              <a:rPr lang="zh-CN" altLang="en-US" sz="800" smtClean="0"/>
              <a:t> ch2 = (unsigned char)strIn.at(1);</a:t>
            </a:r>
          </a:p>
          <a:p>
            <a:pPr eaLnBrk="1" hangingPunct="1">
              <a:lnSpc>
                <a:spcPct val="80000"/>
              </a:lnSpc>
            </a:pPr>
            <a:r>
              <a:rPr lang="zh-CN" altLang="en-US" sz="800" smtClean="0">
                <a:latin typeface="Arial" pitchFamily="34" charset="0"/>
              </a:rPr>
              <a:t>       </a:t>
            </a:r>
            <a:r>
              <a:rPr lang="zh-CN" altLang="en-US" sz="800" smtClean="0"/>
              <a:t> if (ch1&gt;=176 &amp;&amp; ch1&lt;=247 &amp;&amp; ch2&gt;=160 &amp;&amp; ch2&lt;=254)</a:t>
            </a:r>
          </a:p>
          <a:p>
            <a:pPr eaLnBrk="1" hangingPunct="1">
              <a:lnSpc>
                <a:spcPct val="80000"/>
              </a:lnSpc>
            </a:pPr>
            <a:r>
              <a:rPr lang="zh-CN" altLang="en-US" sz="800" smtClean="0">
                <a:latin typeface="Arial" pitchFamily="34" charset="0"/>
              </a:rPr>
              <a:t>           </a:t>
            </a:r>
            <a:r>
              <a:rPr lang="zh-CN" altLang="en-US" sz="800" smtClean="0"/>
              <a:t> return true;</a:t>
            </a:r>
          </a:p>
          <a:p>
            <a:pPr eaLnBrk="1" hangingPunct="1">
              <a:lnSpc>
                <a:spcPct val="80000"/>
              </a:lnSpc>
            </a:pPr>
            <a:r>
              <a:rPr lang="zh-CN" altLang="en-US" sz="800" smtClean="0">
                <a:latin typeface="Arial" pitchFamily="34" charset="0"/>
              </a:rPr>
              <a:t>       </a:t>
            </a:r>
            <a:r>
              <a:rPr lang="zh-CN" altLang="en-US" sz="800" smtClean="0"/>
              <a:t> else return false;</a:t>
            </a:r>
          </a:p>
          <a:p>
            <a:pPr eaLnBrk="1" hangingPunct="1">
              <a:lnSpc>
                <a:spcPct val="80000"/>
              </a:lnSpc>
            </a:pP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else return false;</a:t>
            </a:r>
          </a:p>
          <a:p>
            <a:pPr eaLnBrk="1" hangingPunct="1">
              <a:lnSpc>
                <a:spcPct val="80000"/>
              </a:lnSpc>
            </a:pPr>
            <a:r>
              <a:rPr lang="zh-CN" altLang="en-US" sz="800" smtClean="0"/>
              <a:t>}</a:t>
            </a:r>
          </a:p>
          <a:p>
            <a:pPr eaLnBrk="1" hangingPunct="1">
              <a:lnSpc>
                <a:spcPct val="80000"/>
              </a:lnSpc>
            </a:pPr>
            <a:r>
              <a:rPr lang="zh-CN" altLang="en-US" sz="800" smtClean="0"/>
              <a:t>2、判断是否是GBK编码</a:t>
            </a:r>
          </a:p>
          <a:p>
            <a:pPr eaLnBrk="1" hangingPunct="1">
              <a:lnSpc>
                <a:spcPct val="80000"/>
              </a:lnSpc>
            </a:pPr>
            <a:r>
              <a:rPr lang="zh-CN" altLang="en-US" sz="800" smtClean="0"/>
              <a:t>bool isGBKCode(const string&amp; strIn)</a:t>
            </a:r>
          </a:p>
          <a:p>
            <a:pPr eaLnBrk="1" hangingPunct="1">
              <a:lnSpc>
                <a:spcPct val="80000"/>
              </a:lnSpc>
            </a:pPr>
            <a:r>
              <a:rPr lang="zh-CN" altLang="en-US" sz="800" smtClean="0"/>
              <a:t>{</a:t>
            </a:r>
          </a:p>
          <a:p>
            <a:pPr eaLnBrk="1" hangingPunct="1">
              <a:lnSpc>
                <a:spcPct val="80000"/>
              </a:lnSpc>
            </a:pPr>
            <a:r>
              <a:rPr lang="zh-CN" altLang="en-US" sz="800" smtClean="0">
                <a:latin typeface="Arial" pitchFamily="34" charset="0"/>
              </a:rPr>
              <a:t>   </a:t>
            </a:r>
            <a:r>
              <a:rPr lang="zh-CN" altLang="en-US" sz="800" smtClean="0"/>
              <a:t> unsigned char ch1;</a:t>
            </a:r>
          </a:p>
          <a:p>
            <a:pPr eaLnBrk="1" hangingPunct="1">
              <a:lnSpc>
                <a:spcPct val="80000"/>
              </a:lnSpc>
            </a:pPr>
            <a:r>
              <a:rPr lang="zh-CN" altLang="en-US" sz="800" smtClean="0">
                <a:latin typeface="Arial" pitchFamily="34" charset="0"/>
              </a:rPr>
              <a:t>   </a:t>
            </a:r>
            <a:r>
              <a:rPr lang="zh-CN" altLang="en-US" sz="800" smtClean="0"/>
              <a:t> unsigned char ch2;</a:t>
            </a:r>
          </a:p>
          <a:p>
            <a:pPr eaLnBrk="1" hangingPunct="1">
              <a:lnSpc>
                <a:spcPct val="80000"/>
              </a:lnSpc>
            </a:pP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if (strIn.size() &gt;= 2)</a:t>
            </a:r>
          </a:p>
          <a:p>
            <a:pPr eaLnBrk="1" hangingPunct="1">
              <a:lnSpc>
                <a:spcPct val="80000"/>
              </a:lnSpc>
            </a:pP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ch1 = (unsigned char)strIn.at(0);</a:t>
            </a:r>
          </a:p>
          <a:p>
            <a:pPr eaLnBrk="1" hangingPunct="1">
              <a:lnSpc>
                <a:spcPct val="80000"/>
              </a:lnSpc>
            </a:pPr>
            <a:r>
              <a:rPr lang="zh-CN" altLang="en-US" sz="800" smtClean="0">
                <a:latin typeface="Arial" pitchFamily="34" charset="0"/>
              </a:rPr>
              <a:t>       </a:t>
            </a:r>
            <a:r>
              <a:rPr lang="zh-CN" altLang="en-US" sz="800" smtClean="0"/>
              <a:t> ch2 = (unsigned char)strIn.at(1);</a:t>
            </a:r>
          </a:p>
          <a:p>
            <a:pPr eaLnBrk="1" hangingPunct="1">
              <a:lnSpc>
                <a:spcPct val="80000"/>
              </a:lnSpc>
            </a:pPr>
            <a:r>
              <a:rPr lang="zh-CN" altLang="en-US" sz="800" smtClean="0">
                <a:latin typeface="Arial" pitchFamily="34" charset="0"/>
              </a:rPr>
              <a:t>       </a:t>
            </a:r>
            <a:r>
              <a:rPr lang="zh-CN" altLang="en-US" sz="800" smtClean="0"/>
              <a:t> if (ch1&gt;=129 &amp;&amp; ch1&lt;=254 &amp;&amp; ch2&gt;=64 &amp;&amp; ch2&lt;=254)</a:t>
            </a:r>
          </a:p>
          <a:p>
            <a:pPr eaLnBrk="1" hangingPunct="1">
              <a:lnSpc>
                <a:spcPct val="80000"/>
              </a:lnSpc>
            </a:pPr>
            <a:r>
              <a:rPr lang="zh-CN" altLang="en-US" sz="800" smtClean="0">
                <a:latin typeface="Arial" pitchFamily="34" charset="0"/>
              </a:rPr>
              <a:t>           </a:t>
            </a:r>
            <a:r>
              <a:rPr lang="zh-CN" altLang="en-US" sz="800" smtClean="0"/>
              <a:t> return true;</a:t>
            </a:r>
          </a:p>
          <a:p>
            <a:pPr eaLnBrk="1" hangingPunct="1">
              <a:lnSpc>
                <a:spcPct val="80000"/>
              </a:lnSpc>
            </a:pPr>
            <a:r>
              <a:rPr lang="zh-CN" altLang="en-US" sz="800" smtClean="0">
                <a:latin typeface="Arial" pitchFamily="34" charset="0"/>
              </a:rPr>
              <a:t>       </a:t>
            </a:r>
            <a:r>
              <a:rPr lang="zh-CN" altLang="en-US" sz="800" smtClean="0"/>
              <a:t> else return false;</a:t>
            </a:r>
          </a:p>
          <a:p>
            <a:pPr eaLnBrk="1" hangingPunct="1">
              <a:lnSpc>
                <a:spcPct val="80000"/>
              </a:lnSpc>
            </a:pPr>
            <a:r>
              <a:rPr lang="zh-CN" altLang="en-US" sz="800" smtClean="0">
                <a:latin typeface="Arial" pitchFamily="34" charset="0"/>
              </a:rPr>
              <a:t>   </a:t>
            </a:r>
            <a:r>
              <a:rPr lang="zh-CN" altLang="en-US" sz="800" smtClean="0"/>
              <a:t> }</a:t>
            </a:r>
          </a:p>
          <a:p>
            <a:pPr eaLnBrk="1" hangingPunct="1">
              <a:lnSpc>
                <a:spcPct val="80000"/>
              </a:lnSpc>
            </a:pPr>
            <a:r>
              <a:rPr lang="zh-CN" altLang="en-US" sz="800" smtClean="0">
                <a:latin typeface="Arial" pitchFamily="34" charset="0"/>
              </a:rPr>
              <a:t>   </a:t>
            </a:r>
            <a:r>
              <a:rPr lang="zh-CN" altLang="en-US" sz="800" smtClean="0"/>
              <a:t> else return false;</a:t>
            </a:r>
          </a:p>
          <a:p>
            <a:pPr eaLnBrk="1" hangingPunct="1">
              <a:lnSpc>
                <a:spcPct val="80000"/>
              </a:lnSpc>
            </a:pPr>
            <a:r>
              <a:rPr lang="zh-CN" altLang="en-US" sz="800" smtClean="0"/>
              <a:t>}</a:t>
            </a:r>
            <a:r>
              <a:rPr lang="zh-CN" altLang="en-US" sz="800" smtClean="0">
                <a:latin typeface="Arial" pitchFamily="34" charset="0"/>
              </a:rPr>
              <a:t> </a:t>
            </a:r>
            <a:endParaRPr lang="zh-CN" altLang="en-US" sz="800" smtClean="0"/>
          </a:p>
          <a:p>
            <a:pPr eaLnBrk="1" hangingPunct="1">
              <a:lnSpc>
                <a:spcPct val="80000"/>
              </a:lnSpc>
            </a:pPr>
            <a:r>
              <a:rPr lang="zh-CN" altLang="en-US" sz="800" smtClean="0"/>
              <a:t>3、对于Big5</a:t>
            </a:r>
          </a:p>
          <a:p>
            <a:pPr eaLnBrk="1" hangingPunct="1">
              <a:lnSpc>
                <a:spcPct val="80000"/>
              </a:lnSpc>
            </a:pPr>
            <a:r>
              <a:rPr lang="zh-CN" altLang="en-US" sz="800" smtClean="0">
                <a:latin typeface="Arial" pitchFamily="34" charset="0"/>
              </a:rPr>
              <a:t>   </a:t>
            </a:r>
            <a:r>
              <a:rPr lang="zh-CN" altLang="en-US" sz="800" smtClean="0"/>
              <a:t> 它的范围为：高字节从0xA0到0xFE，低字节从0x40到0x7E，和0xA1到0xFE两部分。判断一个汉字是否是BIG5编码，可以如上对字符的编码范围判断即可。如何定位呢？那么也想象所有编码排列为一个二维坐标，纵坐标是高字节，横坐标是低字节。这样一行上的汉字个数：(0x7E-0x40+1)+(0xFE-0xA1+1)＝157。那么定位算法分两块，为: </a:t>
            </a:r>
            <a:r>
              <a:rPr lang="zh-CN" altLang="en-US" sz="800" smtClean="0">
                <a:latin typeface="Arial" pitchFamily="34" charset="0"/>
              </a:rPr>
              <a:t> </a:t>
            </a:r>
            <a:endParaRPr lang="zh-CN" altLang="en-US" sz="800" smtClean="0"/>
          </a:p>
          <a:p>
            <a:pPr eaLnBrk="1" hangingPunct="1">
              <a:lnSpc>
                <a:spcPct val="80000"/>
              </a:lnSpc>
            </a:pPr>
            <a:r>
              <a:rPr lang="zh-CN" altLang="en-US" sz="800" smtClean="0">
                <a:latin typeface="Arial" pitchFamily="34" charset="0"/>
              </a:rPr>
              <a:t>   </a:t>
            </a:r>
            <a:r>
              <a:rPr lang="zh-CN" altLang="en-US" sz="800" smtClean="0"/>
              <a:t> if 0x40&lt;=ch2&lt;=0x7E: #is big5 char </a:t>
            </a:r>
          </a:p>
          <a:p>
            <a:pPr eaLnBrk="1" hangingPunct="1">
              <a:lnSpc>
                <a:spcPct val="80000"/>
              </a:lnSpc>
            </a:pPr>
            <a:r>
              <a:rPr lang="zh-CN" altLang="en-US" sz="800" smtClean="0">
                <a:latin typeface="Arial" pitchFamily="34" charset="0"/>
              </a:rPr>
              <a:t>   </a:t>
            </a:r>
            <a:r>
              <a:rPr lang="zh-CN" altLang="en-US" sz="800" smtClean="0"/>
              <a:t> </a:t>
            </a:r>
            <a:r>
              <a:rPr lang="pt-BR" altLang="en-US" sz="800" smtClean="0"/>
              <a:t>index=((ch1-0xA1)*157+(ch2-0x40))*2 </a:t>
            </a:r>
            <a:endParaRPr lang="zh-CN" altLang="en-US" sz="800" smtClean="0"/>
          </a:p>
          <a:p>
            <a:pPr eaLnBrk="1" hangingPunct="1">
              <a:lnSpc>
                <a:spcPct val="80000"/>
              </a:lnSpc>
            </a:pPr>
            <a:r>
              <a:rPr lang="zh-CN" altLang="en-US" sz="800" smtClean="0">
                <a:latin typeface="Arial" pitchFamily="34" charset="0"/>
              </a:rPr>
              <a:t>   </a:t>
            </a:r>
            <a:r>
              <a:rPr lang="zh-CN" altLang="en-US" sz="800" smtClean="0"/>
              <a:t> elif 0xA1&lt;=ch2&lt;=0xFE: #is big5 char </a:t>
            </a:r>
          </a:p>
          <a:p>
            <a:pPr eaLnBrk="1" hangingPunct="1">
              <a:lnSpc>
                <a:spcPct val="80000"/>
              </a:lnSpc>
            </a:pPr>
            <a:r>
              <a:rPr lang="zh-CN" altLang="en-US" sz="800" smtClean="0">
                <a:latin typeface="Arial" pitchFamily="34" charset="0"/>
              </a:rPr>
              <a:t>   </a:t>
            </a:r>
            <a:r>
              <a:rPr lang="zh-CN" altLang="en-US" sz="800" smtClean="0"/>
              <a:t> </a:t>
            </a:r>
            <a:r>
              <a:rPr lang="pt-BR" altLang="en-US" sz="800" smtClean="0"/>
              <a:t>index=((ch1-0xA1)*157+(ch2-0xA1+63))*2 </a:t>
            </a:r>
            <a:r>
              <a:rPr lang="zh-CN" altLang="en-US" sz="800" smtClean="0">
                <a:latin typeface="Arial" pitchFamily="34" charset="0"/>
              </a:rPr>
              <a:t> </a:t>
            </a:r>
            <a:endParaRPr lang="zh-CN" altLang="en-US" sz="800" smtClean="0"/>
          </a:p>
          <a:p>
            <a:pPr eaLnBrk="1" hangingPunct="1">
              <a:lnSpc>
                <a:spcPct val="80000"/>
              </a:lnSpc>
            </a:pPr>
            <a:r>
              <a:rPr lang="zh-CN" altLang="en-US" sz="800" smtClean="0"/>
              <a:t>对于第二块，计算偏移量时因为有两块数值，所以在计算后面一段值时，不要忘了前面还有一段值。0x7E-0x40+1=63。</a:t>
            </a:r>
          </a:p>
          <a:p>
            <a:pPr eaLnBrk="1" hangingPunct="1">
              <a:lnSpc>
                <a:spcPct val="80000"/>
              </a:lnSpc>
            </a:pPr>
            <a:r>
              <a:rPr lang="zh-CN" altLang="en-US" sz="800" smtClean="0"/>
              <a:t>四、如果判断一个字符是西文字符还是中文字符</a:t>
            </a:r>
          </a:p>
          <a:p>
            <a:pPr eaLnBrk="1" hangingPunct="1">
              <a:lnSpc>
                <a:spcPct val="80000"/>
              </a:lnSpc>
            </a:pPr>
            <a:r>
              <a:rPr lang="zh-CN" altLang="en-US" sz="800" smtClean="0">
                <a:latin typeface="Arial" pitchFamily="34" charset="0"/>
              </a:rPr>
              <a:t>   </a:t>
            </a:r>
            <a:r>
              <a:rPr lang="zh-CN" altLang="en-US" sz="800" smtClean="0"/>
              <a:t> 大家知道西文字符主要是指ASCII码，它用一个字节表示。且这个字符转换成数字之后，该数字是大于0的，而汉字是两个字节的，第一个字节的转化为数字之后应该是小于0的，因此可以根据每个字节转化为数字之后是否小于0，判断它是否是汉字。</a:t>
            </a:r>
          </a:p>
          <a:p>
            <a:pPr eaLnBrk="1" hangingPunct="1">
              <a:lnSpc>
                <a:spcPct val="80000"/>
              </a:lnSpc>
            </a:pPr>
            <a:r>
              <a:rPr lang="zh-CN" altLang="en-US" sz="800" smtClean="0">
                <a:latin typeface="Arial" pitchFamily="34" charset="0"/>
              </a:rPr>
              <a:t>   </a:t>
            </a:r>
            <a:r>
              <a:rPr lang="zh-CN" altLang="en-US" sz="800" smtClean="0"/>
              <a:t> 例如，设输入字为strin，则，</a:t>
            </a:r>
          </a:p>
          <a:p>
            <a:pPr eaLnBrk="1" hangingPunct="1">
              <a:lnSpc>
                <a:spcPct val="80000"/>
              </a:lnSpc>
            </a:pPr>
            <a:r>
              <a:rPr lang="zh-CN" altLang="en-US" sz="800" smtClean="0">
                <a:latin typeface="Arial" pitchFamily="34" charset="0"/>
              </a:rPr>
              <a:t>    </a:t>
            </a:r>
            <a:r>
              <a:rPr lang="zh-CN" altLang="en-US" sz="800" smtClean="0"/>
              <a:t> If (strin.at(0) &lt; 0)</a:t>
            </a:r>
          </a:p>
          <a:p>
            <a:pPr eaLnBrk="1" hangingPunct="1">
              <a:lnSpc>
                <a:spcPct val="80000"/>
              </a:lnSpc>
            </a:pPr>
            <a:r>
              <a:rPr lang="zh-CN" altLang="en-US" sz="800" smtClean="0">
                <a:latin typeface="Arial" pitchFamily="34" charset="0"/>
              </a:rPr>
              <a:t>      </a:t>
            </a:r>
            <a:r>
              <a:rPr lang="zh-CN" altLang="en-US" sz="800" smtClean="0"/>
              <a:t> cout &lt;&lt; </a:t>
            </a:r>
            <a:r>
              <a:rPr lang="zh-CN" altLang="en-US" sz="800" smtClean="0">
                <a:latin typeface="Arial" pitchFamily="34" charset="0"/>
              </a:rPr>
              <a:t>”</a:t>
            </a:r>
            <a:r>
              <a:rPr lang="zh-CN" altLang="en-US" sz="800" smtClean="0"/>
              <a:t>是汉字</a:t>
            </a:r>
            <a:r>
              <a:rPr lang="zh-CN" altLang="en-US" sz="800" smtClean="0">
                <a:latin typeface="Arial" pitchFamily="34" charset="0"/>
              </a:rPr>
              <a:t>”</a:t>
            </a:r>
            <a:r>
              <a:rPr lang="zh-CN" altLang="en-US" sz="800" smtClean="0"/>
              <a:t> &lt;&lt; endl;</a:t>
            </a:r>
          </a:p>
          <a:p>
            <a:pPr eaLnBrk="1" hangingPunct="1">
              <a:lnSpc>
                <a:spcPct val="80000"/>
              </a:lnSpc>
            </a:pPr>
            <a:r>
              <a:rPr lang="zh-CN" altLang="en-US" sz="800" smtClean="0">
                <a:latin typeface="Arial" pitchFamily="34" charset="0"/>
              </a:rPr>
              <a:t>    </a:t>
            </a:r>
            <a:r>
              <a:rPr lang="zh-CN" altLang="en-US" sz="800" smtClean="0"/>
              <a:t> else cout &lt;&lt; </a:t>
            </a:r>
            <a:r>
              <a:rPr lang="zh-CN" altLang="en-US" sz="800" smtClean="0">
                <a:latin typeface="Arial" pitchFamily="34" charset="0"/>
              </a:rPr>
              <a:t>”</a:t>
            </a:r>
            <a:r>
              <a:rPr lang="zh-CN" altLang="en-US" sz="800" smtClean="0"/>
              <a:t>不是汉字</a:t>
            </a:r>
            <a:r>
              <a:rPr lang="zh-CN" altLang="en-US" sz="800" smtClean="0">
                <a:latin typeface="Arial" pitchFamily="34" charset="0"/>
              </a:rPr>
              <a:t>”</a:t>
            </a:r>
            <a:r>
              <a:rPr lang="zh-CN" altLang="en-US" sz="800" smtClean="0"/>
              <a:t> &lt;&lt; endl;</a:t>
            </a:r>
          </a:p>
          <a:p>
            <a:pPr eaLnBrk="1" hangingPunct="1">
              <a:lnSpc>
                <a:spcPct val="80000"/>
              </a:lnSpc>
            </a:pPr>
            <a:endParaRPr lang="zh-CN" altLang="en-US" sz="800" smtClean="0"/>
          </a:p>
          <a:p>
            <a:pPr eaLnBrk="1" hangingPunct="1">
              <a:lnSpc>
                <a:spcPct val="80000"/>
              </a:lnSpc>
            </a:pPr>
            <a:endParaRPr lang="zh-CN" altLang="en-US" sz="800" smtClean="0"/>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506882" name="Rectangle 2"/>
          <p:cNvSpPr>
            <a:spLocks noGrp="1" noRot="1" noChangeAspect="1" noChangeArrowheads="1" noTextEdit="1"/>
          </p:cNvSpPr>
          <p:nvPr>
            <p:ph type="sldImg"/>
          </p:nvPr>
        </p:nvSpPr>
        <p:spPr/>
      </p:sp>
      <p:sp>
        <p:nvSpPr>
          <p:cNvPr id="506883" name="Rectangle 3"/>
          <p:cNvSpPr>
            <a:spLocks noGrp="1" noChangeArrowheads="1"/>
          </p:cNvSpPr>
          <p:nvPr>
            <p:ph type="body" idx="1"/>
          </p:nvPr>
        </p:nvSpPr>
        <p:spPr>
          <a:noFill/>
        </p:spPr>
        <p:txBody>
          <a:bodyPr/>
          <a:lstStyle/>
          <a:p>
            <a:pPr eaLnBrk="1" hangingPunct="1">
              <a:lnSpc>
                <a:spcPct val="80000"/>
              </a:lnSpc>
            </a:pPr>
            <a:r>
              <a:rPr lang="zh-CN" altLang="en-US" sz="800" smtClean="0"/>
              <a:t>计算机基础知识</a:t>
            </a:r>
          </a:p>
          <a:p>
            <a:pPr eaLnBrk="1" hangingPunct="1">
              <a:lnSpc>
                <a:spcPct val="80000"/>
              </a:lnSpc>
            </a:pPr>
            <a:r>
              <a:rPr lang="zh-CN" altLang="en-US" sz="800" smtClean="0"/>
              <a:t>1．第二代计算机使用的电子元件是(    )  。</a:t>
            </a:r>
          </a:p>
          <a:p>
            <a:pPr eaLnBrk="1" hangingPunct="1">
              <a:lnSpc>
                <a:spcPct val="80000"/>
              </a:lnSpc>
            </a:pPr>
            <a:r>
              <a:rPr lang="zh-CN" altLang="en-US" sz="800" smtClean="0"/>
              <a:t>     A)电子管    B)晶体管      C)集成电路      D)超大规模集成电路</a:t>
            </a:r>
          </a:p>
          <a:p>
            <a:pPr eaLnBrk="1" hangingPunct="1">
              <a:lnSpc>
                <a:spcPct val="80000"/>
              </a:lnSpc>
            </a:pPr>
            <a:r>
              <a:rPr lang="zh-CN" altLang="en-US" sz="800" smtClean="0"/>
              <a:t>2．目前制造计算机所用的电子元件是(    )。</a:t>
            </a:r>
          </a:p>
          <a:p>
            <a:pPr eaLnBrk="1" hangingPunct="1">
              <a:lnSpc>
                <a:spcPct val="80000"/>
              </a:lnSpc>
            </a:pPr>
            <a:r>
              <a:rPr lang="zh-CN" altLang="en-US" sz="800" smtClean="0"/>
              <a:t>    A)电子管      B)晶体管     C)集成电路    D)超大规模集成电路</a:t>
            </a:r>
          </a:p>
          <a:p>
            <a:pPr eaLnBrk="1" hangingPunct="1">
              <a:lnSpc>
                <a:spcPct val="80000"/>
              </a:lnSpc>
            </a:pPr>
            <a:r>
              <a:rPr lang="zh-CN" altLang="en-US" sz="800" smtClean="0"/>
              <a:t>3．下列4条叙述中，正确的一条是(    )。</a:t>
            </a:r>
          </a:p>
          <a:p>
            <a:pPr eaLnBrk="1" hangingPunct="1">
              <a:lnSpc>
                <a:spcPct val="80000"/>
              </a:lnSpc>
            </a:pPr>
            <a:r>
              <a:rPr lang="zh-CN" altLang="en-US" sz="800" smtClean="0"/>
              <a:t>    A)二进制正数原码的补码就是原码本身</a:t>
            </a:r>
          </a:p>
          <a:p>
            <a:pPr eaLnBrk="1" hangingPunct="1">
              <a:lnSpc>
                <a:spcPct val="80000"/>
              </a:lnSpc>
            </a:pPr>
            <a:r>
              <a:rPr lang="zh-CN" altLang="en-US" sz="800" smtClean="0"/>
              <a:t>    B)所有十进制小数都能准确地转换为有限位的二进制小数</a:t>
            </a:r>
          </a:p>
          <a:p>
            <a:pPr eaLnBrk="1" hangingPunct="1">
              <a:lnSpc>
                <a:spcPct val="80000"/>
              </a:lnSpc>
            </a:pPr>
            <a:r>
              <a:rPr lang="zh-CN" altLang="en-US" sz="800" smtClean="0"/>
              <a:t>    C)存储器中存储的信息即使断电也不会丢失</a:t>
            </a:r>
          </a:p>
          <a:p>
            <a:pPr eaLnBrk="1" hangingPunct="1">
              <a:lnSpc>
                <a:spcPct val="80000"/>
              </a:lnSpc>
            </a:pPr>
            <a:r>
              <a:rPr lang="zh-CN" altLang="en-US" sz="800" smtClean="0"/>
              <a:t>    D)汉字的机内码就是汉字的输入码</a:t>
            </a:r>
          </a:p>
          <a:p>
            <a:pPr eaLnBrk="1" hangingPunct="1">
              <a:lnSpc>
                <a:spcPct val="80000"/>
              </a:lnSpc>
            </a:pPr>
            <a:r>
              <a:rPr lang="zh-CN" altLang="en-US" sz="800" smtClean="0"/>
              <a:t>4．微型计算机中1K字节表示的二进制位数是(    )。</a:t>
            </a:r>
          </a:p>
          <a:p>
            <a:pPr eaLnBrk="1" hangingPunct="1">
              <a:lnSpc>
                <a:spcPct val="80000"/>
              </a:lnSpc>
            </a:pPr>
            <a:r>
              <a:rPr lang="zh-CN" altLang="en-US" sz="800" smtClean="0"/>
              <a:t>    A)1000    B)8X1000    C)1024    D)8~1024</a:t>
            </a:r>
          </a:p>
          <a:p>
            <a:pPr eaLnBrk="1" hangingPunct="1">
              <a:lnSpc>
                <a:spcPct val="80000"/>
              </a:lnSpc>
            </a:pPr>
            <a:r>
              <a:rPr lang="zh-CN" altLang="en-US" sz="800" smtClean="0"/>
              <a:t>5．在下列叙述中，正确的一条是(    )。</a:t>
            </a:r>
          </a:p>
          <a:p>
            <a:pPr eaLnBrk="1" hangingPunct="1">
              <a:lnSpc>
                <a:spcPct val="80000"/>
              </a:lnSpc>
            </a:pPr>
            <a:r>
              <a:rPr lang="zh-CN" altLang="en-US" sz="800" smtClean="0"/>
              <a:t>     A)在计算机中，汉字的区位码就是机内码</a:t>
            </a:r>
          </a:p>
          <a:p>
            <a:pPr eaLnBrk="1" hangingPunct="1">
              <a:lnSpc>
                <a:spcPct val="80000"/>
              </a:lnSpc>
            </a:pPr>
            <a:r>
              <a:rPr lang="zh-CN" altLang="en-US" sz="800" smtClean="0"/>
              <a:t>B)在汉字国标码GB2312-80的字符集中，共收集了6763个常用汉字</a:t>
            </a:r>
          </a:p>
          <a:p>
            <a:pPr eaLnBrk="1" hangingPunct="1">
              <a:lnSpc>
                <a:spcPct val="80000"/>
              </a:lnSpc>
            </a:pPr>
            <a:r>
              <a:rPr lang="zh-CN" altLang="en-US" sz="800" smtClean="0"/>
              <a:t>C)英文小写字母</a:t>
            </a:r>
            <a:r>
              <a:rPr lang="zh-CN" altLang="en-US" sz="800" smtClean="0">
                <a:latin typeface="Arial" pitchFamily="34" charset="0"/>
              </a:rPr>
              <a:t>“</a:t>
            </a:r>
            <a:r>
              <a:rPr lang="zh-CN" altLang="en-US" sz="800" smtClean="0"/>
              <a:t>e</a:t>
            </a:r>
            <a:r>
              <a:rPr lang="zh-CN" altLang="en-US" sz="800" smtClean="0">
                <a:latin typeface="Arial" pitchFamily="34" charset="0"/>
              </a:rPr>
              <a:t>”</a:t>
            </a:r>
            <a:r>
              <a:rPr lang="zh-CN" altLang="en-US" sz="800" smtClean="0"/>
              <a:t>的ASCII码为101，英文小写字母</a:t>
            </a:r>
            <a:r>
              <a:rPr lang="zh-CN" altLang="en-US" sz="800" smtClean="0">
                <a:latin typeface="Arial" pitchFamily="34" charset="0"/>
              </a:rPr>
              <a:t>“</a:t>
            </a:r>
            <a:r>
              <a:rPr lang="zh-CN" altLang="en-US" sz="800" smtClean="0"/>
              <a:t>旷的</a:t>
            </a:r>
            <a:r>
              <a:rPr lang="zh-CN" altLang="en-US" sz="800" smtClean="0">
                <a:latin typeface="Arial" pitchFamily="34" charset="0"/>
              </a:rPr>
              <a:t>·</a:t>
            </a:r>
            <a:r>
              <a:rPr lang="zh-CN" altLang="en-US" sz="800" smtClean="0"/>
              <a:t>ASCII码为103</a:t>
            </a:r>
          </a:p>
          <a:p>
            <a:pPr eaLnBrk="1" hangingPunct="1">
              <a:lnSpc>
                <a:spcPct val="80000"/>
              </a:lnSpc>
            </a:pPr>
            <a:r>
              <a:rPr lang="zh-CN" altLang="en-US" sz="800" smtClean="0"/>
              <a:t>D)存放80个24~24点阵的汉字字模信息需要占用2560个字节</a:t>
            </a:r>
          </a:p>
          <a:p>
            <a:pPr eaLnBrk="1" hangingPunct="1">
              <a:lnSpc>
                <a:spcPct val="80000"/>
              </a:lnSpc>
            </a:pPr>
            <a:r>
              <a:rPr lang="zh-CN" altLang="en-US" sz="800" smtClean="0"/>
              <a:t>6．下列叙述中，正确的一条是(    )。</a:t>
            </a:r>
          </a:p>
          <a:p>
            <a:pPr eaLnBrk="1" hangingPunct="1">
              <a:lnSpc>
                <a:spcPct val="80000"/>
              </a:lnSpc>
            </a:pPr>
            <a:r>
              <a:rPr lang="zh-CN" altLang="en-US" sz="800" smtClean="0"/>
              <a:t>    A)显示器既是输入设备又是输出设备</a:t>
            </a:r>
          </a:p>
          <a:p>
            <a:pPr eaLnBrk="1" hangingPunct="1">
              <a:lnSpc>
                <a:spcPct val="80000"/>
              </a:lnSpc>
            </a:pPr>
            <a:r>
              <a:rPr lang="zh-CN" altLang="en-US" sz="800" smtClean="0"/>
              <a:t>    B)使用杀毒软件可以清除一切病毒</a:t>
            </a:r>
          </a:p>
          <a:p>
            <a:pPr eaLnBrk="1" hangingPunct="1">
              <a:lnSpc>
                <a:spcPct val="80000"/>
              </a:lnSpc>
            </a:pPr>
            <a:r>
              <a:rPr lang="zh-CN" altLang="en-US" sz="800" smtClean="0"/>
              <a:t>    C)温度是影响计算机正常工作的重要因素</a:t>
            </a:r>
          </a:p>
          <a:p>
            <a:pPr eaLnBrk="1" hangingPunct="1">
              <a:lnSpc>
                <a:spcPct val="80000"/>
              </a:lnSpc>
            </a:pPr>
            <a:r>
              <a:rPr lang="zh-CN" altLang="en-US" sz="800" smtClean="0"/>
              <a:t>    D)喷墨打印机属于击打式打印机</a:t>
            </a:r>
          </a:p>
          <a:p>
            <a:pPr eaLnBrk="1" hangingPunct="1">
              <a:lnSpc>
                <a:spcPct val="80000"/>
              </a:lnSpc>
            </a:pPr>
            <a:r>
              <a:rPr lang="zh-CN" altLang="en-US" sz="800" smtClean="0"/>
              <a:t>7．计算机辅助设计常用的英文缩写是(    )。</a:t>
            </a:r>
          </a:p>
          <a:p>
            <a:pPr eaLnBrk="1" hangingPunct="1">
              <a:lnSpc>
                <a:spcPct val="80000"/>
              </a:lnSpc>
            </a:pPr>
            <a:r>
              <a:rPr lang="zh-CN" altLang="en-US" sz="800" smtClean="0"/>
              <a:t>    A)CAD    B)CAI      C)CAT    D)CAM</a:t>
            </a:r>
          </a:p>
          <a:p>
            <a:pPr eaLnBrk="1" hangingPunct="1">
              <a:lnSpc>
                <a:spcPct val="80000"/>
              </a:lnSpc>
            </a:pPr>
            <a:r>
              <a:rPr lang="zh-CN" altLang="en-US" sz="800" smtClean="0"/>
              <a:t>8．下列叙述中，有错误的一条是(    )。</a:t>
            </a:r>
          </a:p>
          <a:p>
            <a:pPr eaLnBrk="1" hangingPunct="1">
              <a:lnSpc>
                <a:spcPct val="80000"/>
              </a:lnSpc>
            </a:pPr>
            <a:r>
              <a:rPr lang="zh-CN" altLang="en-US" sz="800" smtClean="0"/>
              <a:t>A)通过自动(如扫描)或人工(如击键、语音)方法将汉字信息(图形、编码或</a:t>
            </a:r>
          </a:p>
          <a:p>
            <a:pPr eaLnBrk="1" hangingPunct="1">
              <a:lnSpc>
                <a:spcPct val="80000"/>
              </a:lnSpc>
            </a:pPr>
            <a:r>
              <a:rPr lang="zh-CN" altLang="en-US" sz="800" smtClean="0"/>
              <a:t>    语音)转换为计算机内部表示汉字的机内码并存储起来的过程，称为汉字输入</a:t>
            </a:r>
          </a:p>
          <a:p>
            <a:pPr eaLnBrk="1" hangingPunct="1">
              <a:lnSpc>
                <a:spcPct val="80000"/>
              </a:lnSpc>
            </a:pPr>
            <a:r>
              <a:rPr lang="zh-CN" altLang="en-US" sz="800" smtClean="0"/>
              <a:t>B)将计算机内存储的汉字内码恢复成汉字并在计算机外部设备上显示或通过某种</a:t>
            </a:r>
          </a:p>
          <a:p>
            <a:pPr eaLnBrk="1" hangingPunct="1">
              <a:lnSpc>
                <a:spcPct val="80000"/>
              </a:lnSpc>
            </a:pPr>
            <a:r>
              <a:rPr lang="zh-CN" altLang="en-US" sz="800" smtClean="0"/>
              <a:t>    介质保存下来的过程，称为汉字输出    </a:t>
            </a:r>
            <a:r>
              <a:rPr lang="zh-CN" altLang="en-US" sz="800" smtClean="0">
                <a:latin typeface="Arial" pitchFamily="34" charset="0"/>
              </a:rPr>
              <a:t>’</a:t>
            </a:r>
            <a:endParaRPr lang="zh-CN" altLang="en-US" sz="800" smtClean="0"/>
          </a:p>
          <a:p>
            <a:pPr eaLnBrk="1" hangingPunct="1">
              <a:lnSpc>
                <a:spcPct val="80000"/>
              </a:lnSpc>
            </a:pPr>
            <a:r>
              <a:rPr lang="zh-CN" altLang="en-US" sz="800" smtClean="0"/>
              <a:t>C)将汉字信息处理软件固化，构成一块插件板，这种插件板称为汉卡</a:t>
            </a:r>
          </a:p>
          <a:p>
            <a:pPr eaLnBrk="1" hangingPunct="1">
              <a:lnSpc>
                <a:spcPct val="80000"/>
              </a:lnSpc>
            </a:pPr>
            <a:r>
              <a:rPr lang="zh-CN" altLang="en-US" sz="800" smtClean="0"/>
              <a:t>D)汉字国标码就是汉字拼音码</a:t>
            </a:r>
          </a:p>
          <a:p>
            <a:pPr eaLnBrk="1" hangingPunct="1">
              <a:lnSpc>
                <a:spcPct val="80000"/>
              </a:lnSpc>
            </a:pPr>
            <a:r>
              <a:rPr lang="zh-CN" altLang="en-US" sz="800" smtClean="0"/>
              <a:t>9．通常以KB或MB或GB为单位来反映存储器的容量。所谓容量指的是存储器中所包</a:t>
            </a:r>
          </a:p>
          <a:p>
            <a:pPr eaLnBrk="1" hangingPunct="1">
              <a:lnSpc>
                <a:spcPct val="80000"/>
              </a:lnSpc>
            </a:pPr>
            <a:r>
              <a:rPr lang="zh-CN" altLang="en-US" sz="800" smtClean="0"/>
              <a:t>含的字节数。1KB等于(  )字节。</a:t>
            </a:r>
          </a:p>
          <a:p>
            <a:pPr eaLnBrk="1" hangingPunct="1">
              <a:lnSpc>
                <a:spcPct val="80000"/>
              </a:lnSpc>
            </a:pPr>
            <a:r>
              <a:rPr lang="zh-CN" altLang="en-US" sz="800" smtClean="0"/>
              <a:t>    A)1000      B)1048        C)1024        D)1056</a:t>
            </a:r>
          </a:p>
          <a:p>
            <a:pPr eaLnBrk="1" hangingPunct="1">
              <a:lnSpc>
                <a:spcPct val="80000"/>
              </a:lnSpc>
            </a:pPr>
            <a:r>
              <a:rPr lang="zh-CN" altLang="en-US" sz="800" smtClean="0"/>
              <a:t>10．1MB等于(    )字节。</a:t>
            </a:r>
          </a:p>
          <a:p>
            <a:pPr eaLnBrk="1" hangingPunct="1">
              <a:lnSpc>
                <a:spcPct val="80000"/>
              </a:lnSpc>
            </a:pPr>
            <a:r>
              <a:rPr lang="zh-CN" altLang="en-US" sz="800" smtClean="0"/>
              <a:t>    A)100000   B) 1024000     C)1000000     D)1048576</a:t>
            </a:r>
          </a:p>
          <a:p>
            <a:pPr eaLnBrk="1" hangingPunct="1">
              <a:lnSpc>
                <a:spcPct val="80000"/>
              </a:lnSpc>
            </a:pPr>
            <a:r>
              <a:rPr lang="zh-CN" altLang="en-US" sz="800" smtClean="0"/>
              <a:t>11．640KB等于(     )字节。</a:t>
            </a:r>
          </a:p>
          <a:p>
            <a:pPr eaLnBrk="1" hangingPunct="1">
              <a:lnSpc>
                <a:spcPct val="80000"/>
              </a:lnSpc>
            </a:pPr>
            <a:r>
              <a:rPr lang="zh-CN" altLang="en-US" sz="800" smtClean="0"/>
              <a:t>    A)655360   B)640000        C)600000   D) 64000</a:t>
            </a:r>
          </a:p>
          <a:p>
            <a:pPr eaLnBrk="1" hangingPunct="1">
              <a:lnSpc>
                <a:spcPct val="80000"/>
              </a:lnSpc>
            </a:pPr>
            <a:r>
              <a:rPr lang="zh-CN" altLang="en-US" sz="800" smtClean="0"/>
              <a:t>12．在计算机内部，一切信息的存取、处理和传递都是以(   )形式运行的。</a:t>
            </a:r>
          </a:p>
          <a:p>
            <a:pPr eaLnBrk="1" hangingPunct="1">
              <a:lnSpc>
                <a:spcPct val="80000"/>
              </a:lnSpc>
            </a:pPr>
            <a:r>
              <a:rPr lang="zh-CN" altLang="en-US" sz="800" smtClean="0"/>
              <a:t>  A)EBCDIC码    B)ASCII码    C)十六进制数    D)二进制数</a:t>
            </a:r>
          </a:p>
          <a:p>
            <a:pPr eaLnBrk="1" hangingPunct="1">
              <a:lnSpc>
                <a:spcPct val="80000"/>
              </a:lnSpc>
            </a:pPr>
            <a:r>
              <a:rPr lang="zh-CN" altLang="en-US" sz="800" smtClean="0"/>
              <a:t>13．对于R进制数来说，其基数(能用的数字符号)个数是(  )。</a:t>
            </a:r>
          </a:p>
          <a:p>
            <a:pPr eaLnBrk="1" hangingPunct="1">
              <a:lnSpc>
                <a:spcPct val="80000"/>
              </a:lnSpc>
            </a:pPr>
            <a:r>
              <a:rPr lang="zh-CN" altLang="en-US" sz="800" smtClean="0"/>
              <a:t>    A)R-1    B)R      C)R+I    D)2R</a:t>
            </a:r>
          </a:p>
          <a:p>
            <a:pPr eaLnBrk="1" hangingPunct="1">
              <a:lnSpc>
                <a:spcPct val="80000"/>
              </a:lnSpc>
            </a:pPr>
            <a:r>
              <a:rPr lang="zh-CN" altLang="en-US" sz="800" smtClean="0"/>
              <a:t>14．在R进制数中，能使用的最小数字符号是(    )。</a:t>
            </a:r>
          </a:p>
          <a:p>
            <a:pPr eaLnBrk="1" hangingPunct="1">
              <a:lnSpc>
                <a:spcPct val="80000"/>
              </a:lnSpc>
            </a:pPr>
            <a:r>
              <a:rPr lang="zh-CN" altLang="en-US" sz="800" smtClean="0"/>
              <a:t>    A)</a:t>
            </a:r>
            <a:r>
              <a:rPr lang="zh-CN" altLang="en-US" sz="800" smtClean="0">
                <a:latin typeface="Arial" pitchFamily="34" charset="0"/>
              </a:rPr>
              <a:t>—</a:t>
            </a:r>
            <a:r>
              <a:rPr lang="zh-CN" altLang="en-US" sz="800" smtClean="0"/>
              <a:t>1    B)1    C)0    D)R-1</a:t>
            </a:r>
          </a:p>
          <a:p>
            <a:pPr eaLnBrk="1" hangingPunct="1">
              <a:lnSpc>
                <a:spcPct val="80000"/>
              </a:lnSpc>
            </a:pPr>
            <a:r>
              <a:rPr lang="zh-CN" altLang="en-US" sz="800" smtClean="0"/>
              <a:t>15．  </a:t>
            </a:r>
            <a:r>
              <a:rPr lang="zh-CN" altLang="en-US" sz="800" smtClean="0">
                <a:latin typeface="Arial" pitchFamily="34" charset="0"/>
              </a:rPr>
              <a:t>“</a:t>
            </a:r>
            <a:r>
              <a:rPr lang="zh-CN" altLang="en-US" sz="800" smtClean="0"/>
              <a:t>美国信息交换标准代码</a:t>
            </a:r>
            <a:r>
              <a:rPr lang="zh-CN" altLang="en-US" sz="800" smtClean="0">
                <a:latin typeface="Arial" pitchFamily="34" charset="0"/>
              </a:rPr>
              <a:t>”</a:t>
            </a:r>
            <a:r>
              <a:rPr lang="zh-CN" altLang="en-US" sz="800" smtClean="0"/>
              <a:t>的简称是(    )。</a:t>
            </a:r>
          </a:p>
          <a:p>
            <a:pPr eaLnBrk="1" hangingPunct="1">
              <a:lnSpc>
                <a:spcPct val="80000"/>
              </a:lnSpc>
            </a:pPr>
            <a:r>
              <a:rPr lang="zh-CN" altLang="en-US" sz="800" smtClean="0"/>
              <a:t>    A)EBCDIC    B)ASCII    C)GB2312-80    D)BCD</a:t>
            </a:r>
          </a:p>
          <a:p>
            <a:pPr eaLnBrk="1" hangingPunct="1">
              <a:lnSpc>
                <a:spcPct val="80000"/>
              </a:lnSpc>
            </a:pPr>
            <a:r>
              <a:rPr lang="zh-CN" altLang="en-US" sz="800" smtClean="0"/>
              <a:t>16．数字字符2的ASCII码为十进制数50，数字字符5的ASCII码为十进制数(   )。</a:t>
            </a:r>
          </a:p>
          <a:p>
            <a:pPr eaLnBrk="1" hangingPunct="1">
              <a:lnSpc>
                <a:spcPct val="80000"/>
              </a:lnSpc>
            </a:pPr>
            <a:r>
              <a:rPr lang="zh-CN" altLang="en-US" sz="800" smtClean="0"/>
              <a:t>    A)52    B)53    C)54    D)55</a:t>
            </a:r>
          </a:p>
          <a:p>
            <a:pPr eaLnBrk="1" hangingPunct="1">
              <a:lnSpc>
                <a:spcPct val="80000"/>
              </a:lnSpc>
            </a:pPr>
            <a:r>
              <a:rPr lang="zh-CN" altLang="en-US" sz="800" smtClean="0"/>
              <a:t>17．已知英文大写字母A的ASCII码为十进制数65,则英文大写字母E的ASCII码为十进制数(    )。</a:t>
            </a:r>
          </a:p>
          <a:p>
            <a:pPr eaLnBrk="1" hangingPunct="1">
              <a:lnSpc>
                <a:spcPct val="80000"/>
              </a:lnSpc>
            </a:pPr>
            <a:r>
              <a:rPr lang="zh-CN" altLang="en-US" sz="800" smtClean="0"/>
              <a:t>    A)67    B)68    C)69    D)70</a:t>
            </a:r>
          </a:p>
          <a:p>
            <a:pPr eaLnBrk="1" hangingPunct="1">
              <a:lnSpc>
                <a:spcPct val="80000"/>
              </a:lnSpc>
            </a:pPr>
            <a:r>
              <a:rPr lang="zh-CN" altLang="en-US" sz="800" smtClean="0"/>
              <a:t>18．已知英文大写字母G的ASCII码为十进制数71，则英文大写字母W的ASCII码为十进制数(    )。</a:t>
            </a:r>
          </a:p>
          <a:p>
            <a:pPr eaLnBrk="1" hangingPunct="1">
              <a:lnSpc>
                <a:spcPct val="80000"/>
              </a:lnSpc>
            </a:pPr>
            <a:r>
              <a:rPr lang="zh-CN" altLang="en-US" sz="800" smtClean="0"/>
              <a:t>    A)84       B)85        C)86   D)87</a:t>
            </a:r>
          </a:p>
          <a:p>
            <a:pPr eaLnBrk="1" hangingPunct="1">
              <a:lnSpc>
                <a:spcPct val="80000"/>
              </a:lnSpc>
            </a:pPr>
            <a:r>
              <a:rPr lang="zh-CN" altLang="en-US" sz="800" smtClean="0"/>
              <a:t>19．下列可以进行换算的是(  )。</a:t>
            </a:r>
          </a:p>
          <a:p>
            <a:pPr eaLnBrk="1" hangingPunct="1">
              <a:lnSpc>
                <a:spcPct val="80000"/>
              </a:lnSpc>
            </a:pPr>
            <a:r>
              <a:rPr lang="zh-CN" altLang="en-US" sz="800" smtClean="0"/>
              <a:t>    A)简体字和繁体字          B)国标码和机内码</a:t>
            </a:r>
          </a:p>
          <a:p>
            <a:pPr eaLnBrk="1" hangingPunct="1">
              <a:lnSpc>
                <a:spcPct val="80000"/>
              </a:lnSpc>
            </a:pPr>
            <a:r>
              <a:rPr lang="zh-CN" altLang="en-US" sz="800" smtClean="0"/>
              <a:t>    C)ASCII和EBCDIC          D)二进制数和八进制数</a:t>
            </a:r>
          </a:p>
          <a:p>
            <a:pPr eaLnBrk="1" hangingPunct="1">
              <a:lnSpc>
                <a:spcPct val="80000"/>
              </a:lnSpc>
            </a:pPr>
            <a:r>
              <a:rPr lang="zh-CN" altLang="en-US" sz="800" smtClean="0"/>
              <a:t>20．汉字</a:t>
            </a:r>
            <a:r>
              <a:rPr lang="zh-CN" altLang="en-US" sz="800" smtClean="0">
                <a:latin typeface="Arial" pitchFamily="34" charset="0"/>
              </a:rPr>
              <a:t>“</a:t>
            </a:r>
            <a:r>
              <a:rPr lang="zh-CN" altLang="en-US" sz="800" smtClean="0"/>
              <a:t>川</a:t>
            </a:r>
            <a:r>
              <a:rPr lang="zh-CN" altLang="en-US" sz="800" smtClean="0">
                <a:latin typeface="Arial" pitchFamily="34" charset="0"/>
              </a:rPr>
              <a:t>”</a:t>
            </a:r>
            <a:r>
              <a:rPr lang="zh-CN" altLang="en-US" sz="800" smtClean="0"/>
              <a:t>的区位码为</a:t>
            </a:r>
            <a:r>
              <a:rPr lang="zh-CN" altLang="en-US" sz="800" smtClean="0">
                <a:latin typeface="Arial" pitchFamily="34" charset="0"/>
              </a:rPr>
              <a:t>“</a:t>
            </a:r>
            <a:r>
              <a:rPr lang="zh-CN" altLang="en-US" sz="800" smtClean="0"/>
              <a:t>2008</a:t>
            </a:r>
            <a:r>
              <a:rPr lang="zh-CN" altLang="en-US" sz="800" smtClean="0">
                <a:latin typeface="Arial" pitchFamily="34" charset="0"/>
              </a:rPr>
              <a:t>”</a:t>
            </a:r>
            <a:r>
              <a:rPr lang="zh-CN" altLang="en-US" sz="800" smtClean="0"/>
              <a:t>，正确的说法是(    )</a:t>
            </a:r>
          </a:p>
          <a:p>
            <a:pPr eaLnBrk="1" hangingPunct="1">
              <a:lnSpc>
                <a:spcPct val="80000"/>
              </a:lnSpc>
            </a:pPr>
            <a:r>
              <a:rPr lang="zh-CN" altLang="en-US" sz="800" smtClean="0"/>
              <a:t>    A)该汉字的区码是20，位码是08</a:t>
            </a:r>
          </a:p>
          <a:p>
            <a:pPr eaLnBrk="1" hangingPunct="1">
              <a:lnSpc>
                <a:spcPct val="80000"/>
              </a:lnSpc>
            </a:pPr>
            <a:r>
              <a:rPr lang="zh-CN" altLang="en-US" sz="800" smtClean="0"/>
              <a:t>    B)该汉字的区码是08，位码是20</a:t>
            </a:r>
          </a:p>
          <a:p>
            <a:pPr eaLnBrk="1" hangingPunct="1">
              <a:lnSpc>
                <a:spcPct val="80000"/>
              </a:lnSpc>
            </a:pPr>
            <a:r>
              <a:rPr lang="zh-CN" altLang="en-US" sz="800" smtClean="0"/>
              <a:t>    C)该汉字的机内码高位是20，机内码低位是08</a:t>
            </a:r>
          </a:p>
          <a:p>
            <a:pPr eaLnBrk="1" hangingPunct="1">
              <a:lnSpc>
                <a:spcPct val="80000"/>
              </a:lnSpc>
            </a:pPr>
            <a:r>
              <a:rPr lang="zh-CN" altLang="en-US" sz="800" smtClean="0"/>
              <a:t>    D)该汉字的机内码高位是08，机内码低位是20</a:t>
            </a:r>
          </a:p>
          <a:p>
            <a:pPr eaLnBrk="1" hangingPunct="1">
              <a:lnSpc>
                <a:spcPct val="80000"/>
              </a:lnSpc>
            </a:pPr>
            <a:r>
              <a:rPr lang="zh-CN" altLang="en-US" sz="800" smtClean="0"/>
              <a:t>21．若要表示0～99999的十进制数，使用二进制数最少需(  )。</a:t>
            </a:r>
          </a:p>
          <a:p>
            <a:pPr eaLnBrk="1" hangingPunct="1">
              <a:lnSpc>
                <a:spcPct val="80000"/>
              </a:lnSpc>
            </a:pPr>
            <a:r>
              <a:rPr lang="zh-CN" altLang="en-US" sz="800" smtClean="0"/>
              <a:t>   A)16    B)18  C)17    D)100000</a:t>
            </a:r>
          </a:p>
          <a:p>
            <a:pPr eaLnBrk="1" hangingPunct="1">
              <a:lnSpc>
                <a:spcPct val="80000"/>
              </a:lnSpc>
            </a:pPr>
            <a:r>
              <a:rPr lang="zh-CN" altLang="en-US" sz="800" smtClean="0"/>
              <a:t>22．字符a对应的'ASCII码值是(    )。</a:t>
            </a:r>
          </a:p>
          <a:p>
            <a:pPr eaLnBrk="1" hangingPunct="1">
              <a:lnSpc>
                <a:spcPct val="80000"/>
              </a:lnSpc>
            </a:pPr>
            <a:r>
              <a:rPr lang="zh-CN" altLang="en-US" sz="800" smtClean="0"/>
              <a:t>    A)9    B)96    C)97    D)98</a:t>
            </a:r>
          </a:p>
          <a:p>
            <a:pPr eaLnBrk="1" hangingPunct="1">
              <a:lnSpc>
                <a:spcPct val="80000"/>
              </a:lnSpc>
            </a:pPr>
            <a:r>
              <a:rPr lang="zh-CN" altLang="en-US" sz="800" smtClean="0"/>
              <a:t>23．字符0对应的ASCII码值是(    )。</a:t>
            </a:r>
          </a:p>
          <a:p>
            <a:pPr eaLnBrk="1" hangingPunct="1">
              <a:lnSpc>
                <a:spcPct val="80000"/>
              </a:lnSpc>
            </a:pPr>
            <a:r>
              <a:rPr lang="zh-CN" altLang="en-US" sz="800" smtClean="0"/>
              <a:t>  A)47    B)48  C)46    D)49</a:t>
            </a:r>
          </a:p>
          <a:p>
            <a:pPr eaLnBrk="1" hangingPunct="1">
              <a:lnSpc>
                <a:spcPct val="80000"/>
              </a:lnSpc>
            </a:pPr>
            <a:r>
              <a:rPr lang="zh-CN" altLang="en-US" sz="800" smtClean="0"/>
              <a:t>24．字符1对应的ASCII码值是(    )。</a:t>
            </a:r>
          </a:p>
          <a:p>
            <a:pPr eaLnBrk="1" hangingPunct="1">
              <a:lnSpc>
                <a:spcPct val="80000"/>
              </a:lnSpc>
            </a:pPr>
            <a:r>
              <a:rPr lang="zh-CN" altLang="en-US" sz="800" smtClean="0"/>
              <a:t>    A)43     B)44    C)49    D)56</a:t>
            </a:r>
          </a:p>
          <a:p>
            <a:pPr eaLnBrk="1" hangingPunct="1">
              <a:lnSpc>
                <a:spcPct val="80000"/>
              </a:lnSpc>
            </a:pPr>
            <a:r>
              <a:rPr lang="zh-CN" altLang="en-US" sz="800" smtClean="0"/>
              <a:t>25．一个完整的计算机系统包括(    )。</a:t>
            </a:r>
          </a:p>
          <a:p>
            <a:pPr eaLnBrk="1" hangingPunct="1">
              <a:lnSpc>
                <a:spcPct val="80000"/>
              </a:lnSpc>
            </a:pPr>
            <a:r>
              <a:rPr lang="zh-CN" altLang="en-US" sz="800" smtClean="0"/>
              <a:t>    A)计算机及其外部设备    B)主机、键盘、显示器</a:t>
            </a:r>
          </a:p>
          <a:p>
            <a:pPr eaLnBrk="1" hangingPunct="1">
              <a:lnSpc>
                <a:spcPct val="80000"/>
              </a:lnSpc>
            </a:pPr>
            <a:r>
              <a:rPr lang="zh-CN" altLang="en-US" sz="800" smtClean="0"/>
              <a:t>    C)系统软件和应用软件    D)硬件系统和软件系统</a:t>
            </a:r>
          </a:p>
          <a:p>
            <a:pPr eaLnBrk="1" hangingPunct="1">
              <a:lnSpc>
                <a:spcPct val="80000"/>
              </a:lnSpc>
            </a:pPr>
            <a:r>
              <a:rPr lang="zh-CN" altLang="en-US" sz="800" smtClean="0"/>
              <a:t>26．中央处理器CPU主要由(    )组成。</a:t>
            </a:r>
          </a:p>
          <a:p>
            <a:pPr eaLnBrk="1" hangingPunct="1">
              <a:lnSpc>
                <a:spcPct val="80000"/>
              </a:lnSpc>
            </a:pPr>
            <a:r>
              <a:rPr lang="zh-CN" altLang="en-US" sz="800" smtClean="0"/>
              <a:t>    A)控制器和内存    B)运算器和内存    C)控制器和寄存器    D)运算器和控制器</a:t>
            </a:r>
          </a:p>
          <a:p>
            <a:pPr eaLnBrk="1" hangingPunct="1">
              <a:lnSpc>
                <a:spcPct val="80000"/>
              </a:lnSpc>
            </a:pPr>
            <a:r>
              <a:rPr lang="zh-CN" altLang="en-US" sz="800" smtClean="0"/>
              <a:t>27．硬件系统一般包括外部设备和(    )。</a:t>
            </a:r>
          </a:p>
          <a:p>
            <a:pPr eaLnBrk="1" hangingPunct="1">
              <a:lnSpc>
                <a:spcPct val="80000"/>
              </a:lnSpc>
            </a:pPr>
            <a:r>
              <a:rPr lang="zh-CN" altLang="en-US" sz="800" smtClean="0"/>
              <a:t>    A)运算器和控制器    B)存储器    C)主机             D)内存储器</a:t>
            </a:r>
          </a:p>
          <a:p>
            <a:pPr eaLnBrk="1" hangingPunct="1">
              <a:lnSpc>
                <a:spcPct val="80000"/>
              </a:lnSpc>
            </a:pPr>
            <a:r>
              <a:rPr lang="zh-CN" altLang="en-US" sz="800" smtClean="0"/>
              <a:t>28．微型计算机的运算器、控制器及内存储器的总称是(  )。</a:t>
            </a:r>
          </a:p>
          <a:p>
            <a:pPr eaLnBrk="1" hangingPunct="1">
              <a:lnSpc>
                <a:spcPct val="80000"/>
              </a:lnSpc>
            </a:pPr>
            <a:r>
              <a:rPr lang="zh-CN" altLang="en-US" sz="800" smtClean="0"/>
              <a:t>    A)CPU    B)ALU    C)MPU    D)主机</a:t>
            </a:r>
          </a:p>
          <a:p>
            <a:pPr eaLnBrk="1" hangingPunct="1">
              <a:lnSpc>
                <a:spcPct val="80000"/>
              </a:lnSpc>
            </a:pPr>
            <a:r>
              <a:rPr lang="zh-CN" altLang="en-US" sz="800" smtClean="0"/>
              <a:t>29．微型计算机中运算器的主要功能是进行(    )。</a:t>
            </a:r>
          </a:p>
          <a:p>
            <a:pPr eaLnBrk="1" hangingPunct="1">
              <a:lnSpc>
                <a:spcPct val="80000"/>
              </a:lnSpc>
            </a:pPr>
            <a:r>
              <a:rPr lang="zh-CN" altLang="en-US" sz="800" smtClean="0"/>
              <a:t>   A)算术运算。  B)逻辑运算  C)算术或逻辑运算      D)函数运算</a:t>
            </a:r>
          </a:p>
          <a:p>
            <a:pPr eaLnBrk="1" hangingPunct="1">
              <a:lnSpc>
                <a:spcPct val="80000"/>
              </a:lnSpc>
            </a:pPr>
            <a:r>
              <a:rPr lang="zh-CN" altLang="en-US" sz="800" smtClean="0"/>
              <a:t>30．硬盘连同驱动器是一种(   )。</a:t>
            </a:r>
          </a:p>
          <a:p>
            <a:pPr eaLnBrk="1" hangingPunct="1">
              <a:lnSpc>
                <a:spcPct val="80000"/>
              </a:lnSpc>
            </a:pPr>
            <a:r>
              <a:rPr lang="zh-CN" altLang="en-US" sz="800" smtClean="0"/>
              <a:t>  A)内存储器    B)外存储器   C)只读存储器          D)半导体存储器</a:t>
            </a:r>
          </a:p>
          <a:p>
            <a:pPr eaLnBrk="1" hangingPunct="1">
              <a:lnSpc>
                <a:spcPct val="80000"/>
              </a:lnSpc>
            </a:pPr>
            <a:r>
              <a:rPr lang="zh-CN" altLang="en-US" sz="800" smtClean="0"/>
              <a:t>31．运算器和控制器的总称是(  )。</a:t>
            </a:r>
          </a:p>
          <a:p>
            <a:pPr eaLnBrk="1" hangingPunct="1">
              <a:lnSpc>
                <a:spcPct val="80000"/>
              </a:lnSpc>
            </a:pPr>
            <a:r>
              <a:rPr lang="zh-CN" altLang="en-US" sz="800" smtClean="0"/>
              <a:t>  A)CPU             B)ALU                C)集成器         D) 逻辑器</a:t>
            </a:r>
          </a:p>
          <a:p>
            <a:pPr eaLnBrk="1" hangingPunct="1">
              <a:lnSpc>
                <a:spcPct val="80000"/>
              </a:lnSpc>
            </a:pPr>
            <a:r>
              <a:rPr lang="zh-CN" altLang="en-US" sz="800" smtClean="0"/>
              <a:t>32．在计算机中，控制器的基本功能是(    )。</a:t>
            </a:r>
          </a:p>
          <a:p>
            <a:pPr eaLnBrk="1" hangingPunct="1">
              <a:lnSpc>
                <a:spcPct val="80000"/>
              </a:lnSpc>
            </a:pPr>
            <a:r>
              <a:rPr lang="zh-CN" altLang="en-US" sz="800" smtClean="0"/>
              <a:t>    A)实现算术运算和逻辑运算    B)存储各种控制信息</a:t>
            </a:r>
          </a:p>
          <a:p>
            <a:pPr eaLnBrk="1" hangingPunct="1">
              <a:lnSpc>
                <a:spcPct val="80000"/>
              </a:lnSpc>
            </a:pPr>
            <a:r>
              <a:rPr lang="zh-CN" altLang="en-US" sz="800" smtClean="0"/>
              <a:t>    C)保持各种控制状态          D)控制机器各个部件协调一致工作</a:t>
            </a:r>
          </a:p>
          <a:p>
            <a:pPr eaLnBrk="1" hangingPunct="1">
              <a:lnSpc>
                <a:spcPct val="80000"/>
              </a:lnSpc>
            </a:pPr>
            <a:r>
              <a:rPr lang="zh-CN" altLang="en-US" sz="800" smtClean="0"/>
              <a:t>33．通常说1．44MB软盘中的1．44MB指的是(    )。</a:t>
            </a:r>
          </a:p>
          <a:p>
            <a:pPr eaLnBrk="1" hangingPunct="1">
              <a:lnSpc>
                <a:spcPct val="80000"/>
              </a:lnSpc>
            </a:pPr>
            <a:r>
              <a:rPr lang="zh-CN" altLang="en-US" sz="800" smtClean="0"/>
              <a:t>   A)一家代号    B)商标号</a:t>
            </a:r>
          </a:p>
          <a:p>
            <a:pPr eaLnBrk="1" hangingPunct="1">
              <a:lnSpc>
                <a:spcPct val="80000"/>
              </a:lnSpc>
            </a:pPr>
            <a:r>
              <a:rPr lang="zh-CN" altLang="en-US" sz="800" smtClean="0"/>
              <a:t>  C)磁盘标号      D)磁盘容量  </a:t>
            </a:r>
          </a:p>
          <a:p>
            <a:pPr eaLnBrk="1" hangingPunct="1">
              <a:lnSpc>
                <a:spcPct val="80000"/>
              </a:lnSpc>
            </a:pPr>
            <a:r>
              <a:rPr lang="zh-CN" altLang="en-US" sz="800" smtClean="0"/>
              <a:t>34．CPU中有一个程序计数器(又称指令计数器)，它用于存放(    )。</a:t>
            </a:r>
          </a:p>
          <a:p>
            <a:pPr eaLnBrk="1" hangingPunct="1">
              <a:lnSpc>
                <a:spcPct val="80000"/>
              </a:lnSpc>
            </a:pPr>
            <a:r>
              <a:rPr lang="zh-CN" altLang="en-US" sz="800" smtClean="0"/>
              <a:t>    A)正在执行的指令               B)下一条要执行的指令内容</a:t>
            </a:r>
          </a:p>
          <a:p>
            <a:pPr eaLnBrk="1" hangingPunct="1">
              <a:lnSpc>
                <a:spcPct val="80000"/>
              </a:lnSpc>
            </a:pPr>
            <a:r>
              <a:rPr lang="zh-CN" altLang="en-US" sz="800" smtClean="0"/>
              <a:t>    C)正在执行的指令的内存地址     D)下一条要执行的指令的内存地址</a:t>
            </a:r>
          </a:p>
          <a:p>
            <a:pPr eaLnBrk="1" hangingPunct="1">
              <a:lnSpc>
                <a:spcPct val="80000"/>
              </a:lnSpc>
            </a:pPr>
            <a:r>
              <a:rPr lang="zh-CN" altLang="en-US" sz="800" smtClean="0"/>
              <a:t>35．硬盘与软盘相比(    )。</a:t>
            </a:r>
          </a:p>
          <a:p>
            <a:pPr eaLnBrk="1" hangingPunct="1">
              <a:lnSpc>
                <a:spcPct val="80000"/>
              </a:lnSpc>
            </a:pPr>
            <a:r>
              <a:rPr lang="zh-CN" altLang="en-US" sz="800" smtClean="0"/>
              <a:t>    A)硬盘旋转速度慢    B)硬盘存取速度高    C)硬盘容量小    D)硬盘便于携带</a:t>
            </a:r>
          </a:p>
          <a:p>
            <a:pPr eaLnBrk="1" hangingPunct="1">
              <a:lnSpc>
                <a:spcPct val="80000"/>
              </a:lnSpc>
            </a:pPr>
            <a:r>
              <a:rPr lang="zh-CN" altLang="en-US" sz="800" smtClean="0"/>
              <a:t>36．计算机对数据进行加工处理的部件，通常称为(    )。</a:t>
            </a:r>
          </a:p>
          <a:p>
            <a:pPr eaLnBrk="1" hangingPunct="1">
              <a:lnSpc>
                <a:spcPct val="80000"/>
              </a:lnSpc>
            </a:pPr>
            <a:r>
              <a:rPr lang="zh-CN" altLang="en-US" sz="800" smtClean="0"/>
              <a:t>    A)运算器    B)控制器         C)显示器       D)存储器</a:t>
            </a:r>
          </a:p>
          <a:p>
            <a:pPr eaLnBrk="1" hangingPunct="1">
              <a:lnSpc>
                <a:spcPct val="80000"/>
              </a:lnSpc>
            </a:pPr>
            <a:r>
              <a:rPr lang="zh-CN" altLang="en-US" sz="800" smtClean="0"/>
              <a:t>37．微型计算机内存容量的大小，一般是指(    )而言。</a:t>
            </a:r>
          </a:p>
          <a:p>
            <a:pPr eaLnBrk="1" hangingPunct="1">
              <a:lnSpc>
                <a:spcPct val="80000"/>
              </a:lnSpc>
            </a:pPr>
            <a:r>
              <a:rPr lang="zh-CN" altLang="en-US" sz="800" smtClean="0"/>
              <a:t>    A)ROM    B) RAM    C)Cache    D)SRAM</a:t>
            </a:r>
          </a:p>
          <a:p>
            <a:pPr eaLnBrk="1" hangingPunct="1">
              <a:lnSpc>
                <a:spcPct val="80000"/>
              </a:lnSpc>
            </a:pPr>
            <a:r>
              <a:rPr lang="zh-CN" altLang="en-US" sz="800" smtClean="0"/>
              <a:t>38．具有多媒体功能的微型计算机系统中，常用的CD-ROM是(    )。</a:t>
            </a:r>
          </a:p>
          <a:p>
            <a:pPr eaLnBrk="1" hangingPunct="1">
              <a:lnSpc>
                <a:spcPct val="80000"/>
              </a:lnSpc>
            </a:pPr>
            <a:r>
              <a:rPr lang="zh-CN" altLang="en-US" sz="800" smtClean="0"/>
              <a:t>  A)只读型大容量软盘    B)只读型光盘</a:t>
            </a:r>
          </a:p>
          <a:p>
            <a:pPr eaLnBrk="1" hangingPunct="1">
              <a:lnSpc>
                <a:spcPct val="80000"/>
              </a:lnSpc>
            </a:pPr>
            <a:r>
              <a:rPr lang="zh-CN" altLang="en-US" sz="800" smtClean="0"/>
              <a:t>  C)只读型硬盘    D)半导体只读存储器</a:t>
            </a:r>
          </a:p>
          <a:p>
            <a:pPr eaLnBrk="1" hangingPunct="1">
              <a:lnSpc>
                <a:spcPct val="80000"/>
              </a:lnSpc>
            </a:pPr>
            <a:r>
              <a:rPr lang="zh-CN" altLang="en-US" sz="800" smtClean="0"/>
              <a:t>39．计算机的主存储器是指(    )。</a:t>
            </a:r>
          </a:p>
          <a:p>
            <a:pPr eaLnBrk="1" hangingPunct="1">
              <a:lnSpc>
                <a:spcPct val="80000"/>
              </a:lnSpc>
            </a:pPr>
            <a:r>
              <a:rPr lang="zh-CN" altLang="en-US" sz="800" smtClean="0"/>
              <a:t>    A)RAM和C磁盘    B)ROM    C)ROM和RAM    D)硬盘和控制器</a:t>
            </a:r>
          </a:p>
          <a:p>
            <a:pPr eaLnBrk="1" hangingPunct="1">
              <a:lnSpc>
                <a:spcPct val="80000"/>
              </a:lnSpc>
            </a:pPr>
            <a:r>
              <a:rPr lang="zh-CN" altLang="en-US" sz="800" smtClean="0"/>
              <a:t>40．下列各类存储器中断电后其中信息会丢失的是(    )。</a:t>
            </a:r>
          </a:p>
          <a:p>
            <a:pPr eaLnBrk="1" hangingPunct="1">
              <a:lnSpc>
                <a:spcPct val="80000"/>
              </a:lnSpc>
            </a:pPr>
            <a:r>
              <a:rPr lang="zh-CN" altLang="en-US" sz="800" smtClean="0"/>
              <a:t>    A)RAM       B)ROM       C)硬盘        D)软盘</a:t>
            </a:r>
          </a:p>
          <a:p>
            <a:pPr eaLnBrk="1" hangingPunct="1">
              <a:lnSpc>
                <a:spcPct val="80000"/>
              </a:lnSpc>
            </a:pPr>
            <a:r>
              <a:rPr lang="zh-CN" altLang="en-US" sz="800" smtClean="0"/>
              <a:t>41．计算机能够直接识别和执行的语言是(    )。</a:t>
            </a:r>
          </a:p>
          <a:p>
            <a:pPr eaLnBrk="1" hangingPunct="1">
              <a:lnSpc>
                <a:spcPct val="80000"/>
              </a:lnSpc>
            </a:pPr>
            <a:r>
              <a:rPr lang="zh-CN" altLang="en-US" sz="800" smtClean="0"/>
              <a:t>    A)汇编语言    B)自然语言    C)机器语言    D)高级语言</a:t>
            </a:r>
          </a:p>
          <a:p>
            <a:pPr eaLnBrk="1" hangingPunct="1">
              <a:lnSpc>
                <a:spcPct val="80000"/>
              </a:lnSpc>
            </a:pPr>
            <a:r>
              <a:rPr lang="zh-CN" altLang="en-US" sz="800" smtClean="0"/>
              <a:t>42．高级语言程序必须翻译成目标程序后才能执行，完成这种翻译过程的程序是(    )。</a:t>
            </a:r>
          </a:p>
          <a:p>
            <a:pPr eaLnBrk="1" hangingPunct="1">
              <a:lnSpc>
                <a:spcPct val="80000"/>
              </a:lnSpc>
            </a:pPr>
            <a:r>
              <a:rPr lang="zh-CN" altLang="en-US" sz="800" smtClean="0"/>
              <a:t>  A)汇编程序    B)编辑程序  C)解释程序    D)编译程序</a:t>
            </a:r>
          </a:p>
          <a:p>
            <a:pPr eaLnBrk="1" hangingPunct="1">
              <a:lnSpc>
                <a:spcPct val="80000"/>
              </a:lnSpc>
            </a:pPr>
            <a:r>
              <a:rPr lang="zh-CN" altLang="en-US" sz="800" smtClean="0"/>
              <a:t>43．下列各组设备中，全部属于输入设备的一组是(    )。</a:t>
            </a:r>
          </a:p>
          <a:p>
            <a:pPr eaLnBrk="1" hangingPunct="1">
              <a:lnSpc>
                <a:spcPct val="80000"/>
              </a:lnSpc>
            </a:pPr>
            <a:r>
              <a:rPr lang="zh-CN" altLang="en-US" sz="800" smtClean="0"/>
              <a:t>    A)键盘、硬盘和打印机    B)键盘、扫描仪和鼠标</a:t>
            </a:r>
          </a:p>
          <a:p>
            <a:pPr eaLnBrk="1" hangingPunct="1">
              <a:lnSpc>
                <a:spcPct val="80000"/>
              </a:lnSpc>
            </a:pPr>
            <a:r>
              <a:rPr lang="zh-CN" altLang="en-US" sz="800" smtClean="0"/>
              <a:t>    C)键盘、鼠标和显示器    D)硬盘、打印机和键盘</a:t>
            </a:r>
          </a:p>
          <a:p>
            <a:pPr eaLnBrk="1" hangingPunct="1">
              <a:lnSpc>
                <a:spcPct val="80000"/>
              </a:lnSpc>
            </a:pPr>
            <a:r>
              <a:rPr lang="zh-CN" altLang="en-US" sz="800" smtClean="0"/>
              <a:t>44．计算机内存储器是(    )。 </a:t>
            </a:r>
          </a:p>
          <a:p>
            <a:pPr eaLnBrk="1" hangingPunct="1">
              <a:lnSpc>
                <a:spcPct val="80000"/>
              </a:lnSpc>
            </a:pPr>
            <a:r>
              <a:rPr lang="zh-CN" altLang="en-US" sz="800" smtClean="0"/>
              <a:t>    A)按二进制编址    B)按字节编址</a:t>
            </a:r>
          </a:p>
          <a:p>
            <a:pPr eaLnBrk="1" hangingPunct="1">
              <a:lnSpc>
                <a:spcPct val="80000"/>
              </a:lnSpc>
            </a:pPr>
            <a:r>
              <a:rPr lang="zh-CN" altLang="en-US" sz="800" smtClean="0"/>
              <a:t>    C)按字长编址    D)根据微处理器型号不同而编址不同</a:t>
            </a:r>
          </a:p>
          <a:p>
            <a:pPr eaLnBrk="1" hangingPunct="1">
              <a:lnSpc>
                <a:spcPct val="80000"/>
              </a:lnSpc>
            </a:pPr>
            <a:r>
              <a:rPr lang="zh-CN" altLang="en-US" sz="800" smtClean="0"/>
              <a:t>45．在计算机领域中通常用MIPS来描述(    )。</a:t>
            </a:r>
          </a:p>
          <a:p>
            <a:pPr eaLnBrk="1" hangingPunct="1">
              <a:lnSpc>
                <a:spcPct val="80000"/>
              </a:lnSpc>
            </a:pPr>
            <a:r>
              <a:rPr lang="zh-CN" altLang="en-US" sz="800" smtClean="0"/>
              <a:t>    A)计算机的运算速度    B)计算机的可靠性</a:t>
            </a:r>
          </a:p>
          <a:p>
            <a:pPr eaLnBrk="1" hangingPunct="1">
              <a:lnSpc>
                <a:spcPct val="80000"/>
              </a:lnSpc>
            </a:pPr>
            <a:r>
              <a:rPr lang="zh-CN" altLang="en-US" sz="800" smtClean="0"/>
              <a:t>    C)计算机的可运行性    D)计算机的可扩充性</a:t>
            </a:r>
          </a:p>
          <a:p>
            <a:pPr eaLnBrk="1" hangingPunct="1">
              <a:lnSpc>
                <a:spcPct val="80000"/>
              </a:lnSpc>
            </a:pPr>
            <a:r>
              <a:rPr lang="zh-CN" altLang="en-US" sz="800" smtClean="0"/>
              <a:t>46．微型计算机的内存储器比外存储器(    )。 </a:t>
            </a:r>
          </a:p>
          <a:p>
            <a:pPr eaLnBrk="1" hangingPunct="1">
              <a:lnSpc>
                <a:spcPct val="80000"/>
              </a:lnSpc>
            </a:pPr>
            <a:r>
              <a:rPr lang="zh-CN" altLang="en-US" sz="800" smtClean="0"/>
              <a:t>    A)读写速度快    B)存储容量大</a:t>
            </a:r>
          </a:p>
          <a:p>
            <a:pPr eaLnBrk="1" hangingPunct="1">
              <a:lnSpc>
                <a:spcPct val="80000"/>
              </a:lnSpc>
            </a:pPr>
            <a:r>
              <a:rPr lang="zh-CN" altLang="en-US" sz="800" smtClean="0"/>
              <a:t>    C)运算速度快        D)以上3项都对</a:t>
            </a:r>
          </a:p>
          <a:p>
            <a:pPr eaLnBrk="1" hangingPunct="1">
              <a:lnSpc>
                <a:spcPct val="80000"/>
              </a:lnSpc>
            </a:pPr>
            <a:r>
              <a:rPr lang="zh-CN" altLang="en-US" sz="800" smtClean="0"/>
              <a:t>47．衡量微型计算机的性能指标中， (    )是表示微型计算机系统的性能稳定。</a:t>
            </a:r>
          </a:p>
          <a:p>
            <a:pPr eaLnBrk="1" hangingPunct="1">
              <a:lnSpc>
                <a:spcPct val="80000"/>
              </a:lnSpc>
            </a:pPr>
            <a:r>
              <a:rPr lang="zh-CN" altLang="en-US" sz="800" smtClean="0"/>
              <a:t>    A)可用性      B)兼容性     C)平均无障碍工作时间      D)性能价格比</a:t>
            </a:r>
          </a:p>
          <a:p>
            <a:pPr eaLnBrk="1" hangingPunct="1">
              <a:lnSpc>
                <a:spcPct val="80000"/>
              </a:lnSpc>
            </a:pPr>
            <a:r>
              <a:rPr lang="zh-CN" altLang="en-US" sz="800" smtClean="0"/>
              <a:t>48．在下列存储器中，访问周期最短的是(    )。</a:t>
            </a:r>
          </a:p>
          <a:p>
            <a:pPr eaLnBrk="1" hangingPunct="1">
              <a:lnSpc>
                <a:spcPct val="80000"/>
              </a:lnSpc>
            </a:pPr>
            <a:r>
              <a:rPr lang="zh-CN" altLang="en-US" sz="800" smtClean="0"/>
              <a:t>   A)硬盘存储器    B)外存储器      C)内存储器      D)软盘存储器</a:t>
            </a:r>
          </a:p>
          <a:p>
            <a:pPr eaLnBrk="1" hangingPunct="1">
              <a:lnSpc>
                <a:spcPct val="80000"/>
              </a:lnSpc>
            </a:pPr>
            <a:r>
              <a:rPr lang="zh-CN" altLang="en-US" sz="800" smtClean="0"/>
              <a:t>49．断电后会使存储数据丢失的存储器是(    )。</a:t>
            </a:r>
          </a:p>
          <a:p>
            <a:pPr eaLnBrk="1" hangingPunct="1">
              <a:lnSpc>
                <a:spcPct val="80000"/>
              </a:lnSpc>
            </a:pPr>
            <a:r>
              <a:rPr lang="zh-CN" altLang="en-US" sz="800" smtClean="0"/>
              <a:t>    A)RAM    B)硬盘  C)ROM    D)软盘</a:t>
            </a:r>
          </a:p>
          <a:p>
            <a:pPr eaLnBrk="1" hangingPunct="1">
              <a:lnSpc>
                <a:spcPct val="80000"/>
              </a:lnSpc>
            </a:pPr>
            <a:r>
              <a:rPr lang="zh-CN" altLang="en-US" sz="800" smtClean="0"/>
              <a:t>50．对于3．5英寸软盘，若使写保护窗口也透亮，可使此盘片(  )。</a:t>
            </a:r>
          </a:p>
          <a:p>
            <a:pPr eaLnBrk="1" hangingPunct="1">
              <a:lnSpc>
                <a:spcPct val="80000"/>
              </a:lnSpc>
            </a:pPr>
            <a:r>
              <a:rPr lang="zh-CN" altLang="en-US" sz="800" smtClean="0"/>
              <a:t>    A)只能读出，不能写入    B)既可读，也可写</a:t>
            </a:r>
          </a:p>
          <a:p>
            <a:pPr eaLnBrk="1" hangingPunct="1">
              <a:lnSpc>
                <a:spcPct val="80000"/>
              </a:lnSpc>
            </a:pPr>
            <a:r>
              <a:rPr lang="zh-CN" altLang="en-US" sz="800" smtClean="0"/>
              <a:t>    C)不能读，也不能写      D)可防止磁性干扰</a:t>
            </a:r>
          </a:p>
          <a:p>
            <a:pPr eaLnBrk="1" hangingPunct="1">
              <a:lnSpc>
                <a:spcPct val="80000"/>
              </a:lnSpc>
            </a:pPr>
            <a:r>
              <a:rPr lang="zh-CN" altLang="en-US" sz="800" smtClean="0"/>
              <a:t>51．下列不能用作存储容量单位的是(    )。</a:t>
            </a:r>
          </a:p>
          <a:p>
            <a:pPr eaLnBrk="1" hangingPunct="1">
              <a:lnSpc>
                <a:spcPct val="80000"/>
              </a:lnSpc>
            </a:pPr>
            <a:r>
              <a:rPr lang="zh-CN" altLang="en-US" sz="800" smtClean="0"/>
              <a:t>    A)Byte   B)MIPS      C)KB    D)GB</a:t>
            </a:r>
          </a:p>
          <a:p>
            <a:pPr eaLnBrk="1" hangingPunct="1">
              <a:lnSpc>
                <a:spcPct val="80000"/>
              </a:lnSpc>
            </a:pPr>
            <a:r>
              <a:rPr lang="zh-CN" altLang="en-US" sz="800" smtClean="0"/>
              <a:t>52．ROM是(    )。 </a:t>
            </a:r>
          </a:p>
          <a:p>
            <a:pPr eaLnBrk="1" hangingPunct="1">
              <a:lnSpc>
                <a:spcPct val="80000"/>
              </a:lnSpc>
            </a:pPr>
            <a:r>
              <a:rPr lang="zh-CN" altLang="en-US" sz="800" smtClean="0"/>
              <a:t>  A)随机存储器     B)高速缓冲存储器  C)顺序存储器    D)只读存储器</a:t>
            </a:r>
          </a:p>
          <a:p>
            <a:pPr eaLnBrk="1" hangingPunct="1">
              <a:lnSpc>
                <a:spcPct val="80000"/>
              </a:lnSpc>
            </a:pPr>
            <a:r>
              <a:rPr lang="zh-CN" altLang="en-US" sz="800" smtClean="0"/>
              <a:t>53．在微型计算机内存储器中，不能用指令修改其存储内容的部分是(   )。</a:t>
            </a:r>
          </a:p>
          <a:p>
            <a:pPr eaLnBrk="1" hangingPunct="1">
              <a:lnSpc>
                <a:spcPct val="80000"/>
              </a:lnSpc>
            </a:pPr>
            <a:r>
              <a:rPr lang="zh-CN" altLang="en-US" sz="800" smtClean="0"/>
              <a:t>  A)RAM   B) DRAM   C)ROM    D) SRAM</a:t>
            </a:r>
          </a:p>
          <a:p>
            <a:pPr eaLnBrk="1" hangingPunct="1">
              <a:lnSpc>
                <a:spcPct val="80000"/>
              </a:lnSpc>
            </a:pPr>
            <a:r>
              <a:rPr lang="zh-CN" altLang="en-US" sz="800" smtClean="0"/>
              <a:t>54．存储容量的基本单位是(  )。</a:t>
            </a:r>
          </a:p>
          <a:p>
            <a:pPr eaLnBrk="1" hangingPunct="1">
              <a:lnSpc>
                <a:spcPct val="80000"/>
              </a:lnSpc>
            </a:pPr>
            <a:r>
              <a:rPr lang="zh-CN" altLang="en-US" sz="800" smtClean="0"/>
              <a:t>    A)字      B)字节       C)位    D)KB</a:t>
            </a:r>
          </a:p>
          <a:p>
            <a:pPr eaLnBrk="1" hangingPunct="1">
              <a:lnSpc>
                <a:spcPct val="80000"/>
              </a:lnSpc>
            </a:pPr>
            <a:r>
              <a:rPr lang="zh-CN" altLang="en-US" sz="800" smtClean="0"/>
              <a:t>55．SRAM存储器是(  )。</a:t>
            </a:r>
          </a:p>
          <a:p>
            <a:pPr eaLnBrk="1" hangingPunct="1">
              <a:lnSpc>
                <a:spcPct val="80000"/>
              </a:lnSpc>
            </a:pPr>
            <a:r>
              <a:rPr lang="zh-CN" altLang="en-US" sz="800" smtClean="0"/>
              <a:t>  A)静态随机存储器   B)静态只读存储器  C)动态随机存储器    D)动态只读存储器</a:t>
            </a:r>
          </a:p>
          <a:p>
            <a:pPr eaLnBrk="1" hangingPunct="1">
              <a:lnSpc>
                <a:spcPct val="80000"/>
              </a:lnSpc>
            </a:pPr>
            <a:r>
              <a:rPr lang="zh-CN" altLang="en-US" sz="800" smtClean="0"/>
              <a:t>56．静态RAM的特点是(    )。</a:t>
            </a:r>
          </a:p>
          <a:p>
            <a:pPr eaLnBrk="1" hangingPunct="1">
              <a:lnSpc>
                <a:spcPct val="80000"/>
              </a:lnSpc>
            </a:pPr>
            <a:r>
              <a:rPr lang="zh-CN" altLang="en-US" sz="800" smtClean="0"/>
              <a:t>    A)在不断电的情况下，其中的信息保持不变，因而不必定期刷新</a:t>
            </a:r>
          </a:p>
          <a:p>
            <a:pPr eaLnBrk="1" hangingPunct="1">
              <a:lnSpc>
                <a:spcPct val="80000"/>
              </a:lnSpc>
            </a:pPr>
            <a:r>
              <a:rPr lang="zh-CN" altLang="en-US" sz="800" smtClean="0"/>
              <a:t>    B)在不断电的情况下，其中的信息不能长期保持，因而必须定期刷新才不会丢失信息</a:t>
            </a:r>
          </a:p>
          <a:p>
            <a:pPr eaLnBrk="1" hangingPunct="1">
              <a:lnSpc>
                <a:spcPct val="80000"/>
              </a:lnSpc>
            </a:pPr>
            <a:r>
              <a:rPr lang="zh-CN" altLang="en-US" sz="800" smtClean="0"/>
              <a:t>    C)其中的信息只能读不能写</a:t>
            </a:r>
          </a:p>
          <a:p>
            <a:pPr eaLnBrk="1" hangingPunct="1">
              <a:lnSpc>
                <a:spcPct val="80000"/>
              </a:lnSpc>
            </a:pPr>
            <a:r>
              <a:rPr lang="zh-CN" altLang="en-US" sz="800" smtClean="0"/>
              <a:t>    D)其中的信息断电后也不丢失</a:t>
            </a:r>
          </a:p>
          <a:p>
            <a:pPr eaLnBrk="1" hangingPunct="1">
              <a:lnSpc>
                <a:spcPct val="80000"/>
              </a:lnSpc>
            </a:pPr>
            <a:r>
              <a:rPr lang="zh-CN" altLang="en-US" sz="800" smtClean="0"/>
              <a:t>57．下列选项中正确的一条是(    )。</a:t>
            </a:r>
          </a:p>
          <a:p>
            <a:pPr eaLnBrk="1" hangingPunct="1">
              <a:lnSpc>
                <a:spcPct val="80000"/>
              </a:lnSpc>
            </a:pPr>
            <a:r>
              <a:rPr lang="zh-CN" altLang="en-US" sz="800" smtClean="0"/>
              <a:t>    A)假若CPU向外输出20位地址，则它能直接访问的存储空间可达1MB</a:t>
            </a:r>
          </a:p>
          <a:p>
            <a:pPr eaLnBrk="1" hangingPunct="1">
              <a:lnSpc>
                <a:spcPct val="80000"/>
              </a:lnSpc>
            </a:pPr>
            <a:r>
              <a:rPr lang="zh-CN" altLang="en-US" sz="800" smtClean="0"/>
              <a:t>    B)PC机在使用过程中突然断电，SRAM中存储的信息不会丢失</a:t>
            </a:r>
          </a:p>
          <a:p>
            <a:pPr eaLnBrk="1" hangingPunct="1">
              <a:lnSpc>
                <a:spcPct val="80000"/>
              </a:lnSpc>
            </a:pPr>
            <a:r>
              <a:rPr lang="zh-CN" altLang="en-US" sz="800" smtClean="0"/>
              <a:t>    C)PC机在使用过程中突然断电，DRAM中存储的信息不会丢失</a:t>
            </a:r>
          </a:p>
          <a:p>
            <a:pPr eaLnBrk="1" hangingPunct="1">
              <a:lnSpc>
                <a:spcPct val="80000"/>
              </a:lnSpc>
            </a:pPr>
            <a:r>
              <a:rPr lang="zh-CN" altLang="en-US" sz="800" smtClean="0"/>
              <a:t>    D)外存储器中的信息可以直接被CPU处理</a:t>
            </a:r>
          </a:p>
          <a:p>
            <a:pPr eaLnBrk="1" hangingPunct="1">
              <a:lnSpc>
                <a:spcPct val="80000"/>
              </a:lnSpc>
            </a:pPr>
            <a:r>
              <a:rPr lang="zh-CN" altLang="en-US" sz="800" smtClean="0"/>
              <a:t>58．微型计算机的中央处理器每执行一条(    )就完成一步基本运算或判断。</a:t>
            </a:r>
          </a:p>
          <a:p>
            <a:pPr eaLnBrk="1" hangingPunct="1">
              <a:lnSpc>
                <a:spcPct val="80000"/>
              </a:lnSpc>
            </a:pPr>
            <a:r>
              <a:rPr lang="zh-CN" altLang="en-US" sz="800" smtClean="0"/>
              <a:t>  A)命令    B)指令  C)程序    D)语句</a:t>
            </a:r>
          </a:p>
          <a:p>
            <a:pPr eaLnBrk="1" hangingPunct="1">
              <a:lnSpc>
                <a:spcPct val="80000"/>
              </a:lnSpc>
            </a:pPr>
            <a:r>
              <a:rPr lang="zh-CN" altLang="en-US" sz="800" smtClean="0"/>
              <a:t>59．微型计算机存储器系统中的Cache是(    )。</a:t>
            </a:r>
          </a:p>
          <a:p>
            <a:pPr eaLnBrk="1" hangingPunct="1">
              <a:lnSpc>
                <a:spcPct val="80000"/>
              </a:lnSpc>
            </a:pPr>
            <a:r>
              <a:rPr lang="zh-CN" altLang="en-US" sz="800" smtClean="0"/>
              <a:t>    A)只读存储器    B)高速缓冲存储器</a:t>
            </a:r>
          </a:p>
          <a:p>
            <a:pPr eaLnBrk="1" hangingPunct="1">
              <a:lnSpc>
                <a:spcPct val="80000"/>
              </a:lnSpc>
            </a:pPr>
            <a:r>
              <a:rPr lang="zh-CN" altLang="en-US" sz="800" smtClean="0"/>
              <a:t>    C)可编程只读存储器    D)可擦除的可编程只读存储器</a:t>
            </a:r>
          </a:p>
          <a:p>
            <a:pPr eaLnBrk="1" hangingPunct="1">
              <a:lnSpc>
                <a:spcPct val="80000"/>
              </a:lnSpc>
            </a:pPr>
            <a:r>
              <a:rPr lang="zh-CN" altLang="en-US" sz="800" smtClean="0"/>
              <a:t>60．下列叙述中，正确的是(    )。</a:t>
            </a:r>
          </a:p>
          <a:p>
            <a:pPr eaLnBrk="1" hangingPunct="1">
              <a:lnSpc>
                <a:spcPct val="80000"/>
              </a:lnSpc>
            </a:pPr>
            <a:r>
              <a:rPr lang="zh-CN" altLang="en-US" sz="800" smtClean="0"/>
              <a:t>    A)激光打印机属击打式打印机</a:t>
            </a:r>
          </a:p>
          <a:p>
            <a:pPr eaLnBrk="1" hangingPunct="1">
              <a:lnSpc>
                <a:spcPct val="80000"/>
              </a:lnSpc>
            </a:pPr>
            <a:r>
              <a:rPr lang="zh-CN" altLang="en-US" sz="800" smtClean="0"/>
              <a:t>    B)CAI软件属于系统软件</a:t>
            </a:r>
          </a:p>
          <a:p>
            <a:pPr eaLnBrk="1" hangingPunct="1">
              <a:lnSpc>
                <a:spcPct val="80000"/>
              </a:lnSpc>
            </a:pPr>
            <a:r>
              <a:rPr lang="zh-CN" altLang="en-US" sz="800" smtClean="0"/>
              <a:t>    C)就存取速度而论，软盘比硬盘快，硬盘比内存快</a:t>
            </a:r>
          </a:p>
          <a:p>
            <a:pPr eaLnBrk="1" hangingPunct="1">
              <a:lnSpc>
                <a:spcPct val="80000"/>
              </a:lnSpc>
            </a:pPr>
            <a:r>
              <a:rPr lang="zh-CN" altLang="en-US" sz="800" smtClean="0"/>
              <a:t>    D)计算机的运算速度可以用MIPS来表示 </a:t>
            </a:r>
          </a:p>
          <a:p>
            <a:pPr eaLnBrk="1" hangingPunct="1">
              <a:lnSpc>
                <a:spcPct val="80000"/>
              </a:lnSpc>
            </a:pPr>
            <a:r>
              <a:rPr lang="zh-CN" altLang="en-US" sz="800" smtClean="0"/>
              <a:t>61．微型计算机键盘上Enter键是(    )。</a:t>
            </a:r>
          </a:p>
          <a:p>
            <a:pPr eaLnBrk="1" hangingPunct="1">
              <a:lnSpc>
                <a:spcPct val="80000"/>
              </a:lnSpc>
            </a:pPr>
            <a:r>
              <a:rPr lang="zh-CN" altLang="en-US" sz="800" smtClean="0"/>
              <a:t>  A)输入键    B)回车换行键  C)空格键    D)换挡键</a:t>
            </a:r>
          </a:p>
          <a:p>
            <a:pPr eaLnBrk="1" hangingPunct="1">
              <a:lnSpc>
                <a:spcPct val="80000"/>
              </a:lnSpc>
            </a:pPr>
            <a:r>
              <a:rPr lang="zh-CN" altLang="en-US" sz="800" smtClean="0"/>
              <a:t>62．DOS操作系统属于(   )。</a:t>
            </a:r>
          </a:p>
          <a:p>
            <a:pPr eaLnBrk="1" hangingPunct="1">
              <a:lnSpc>
                <a:spcPct val="80000"/>
              </a:lnSpc>
            </a:pPr>
            <a:r>
              <a:rPr lang="zh-CN" altLang="en-US" sz="800" smtClean="0"/>
              <a:t>A)网络操作系统          B)16位的单用户多任务系统</a:t>
            </a:r>
          </a:p>
          <a:p>
            <a:pPr eaLnBrk="1" hangingPunct="1">
              <a:lnSpc>
                <a:spcPct val="80000"/>
              </a:lnSpc>
            </a:pPr>
            <a:r>
              <a:rPr lang="zh-CN" altLang="en-US" sz="800" smtClean="0"/>
              <a:t>C)32位的单任务操作系统   D) 16位的单用户单任务系统</a:t>
            </a:r>
          </a:p>
          <a:p>
            <a:pPr eaLnBrk="1" hangingPunct="1">
              <a:lnSpc>
                <a:spcPct val="80000"/>
              </a:lnSpc>
            </a:pPr>
            <a:r>
              <a:rPr lang="zh-CN" altLang="en-US" sz="800" smtClean="0"/>
              <a:t>63．在3．5英寸软盘上有一个带滑块的小方孔，其作用是(   )。</a:t>
            </a:r>
          </a:p>
          <a:p>
            <a:pPr eaLnBrk="1" hangingPunct="1">
              <a:lnSpc>
                <a:spcPct val="80000"/>
              </a:lnSpc>
            </a:pPr>
            <a:r>
              <a:rPr lang="zh-CN" altLang="en-US" sz="800" smtClean="0"/>
              <a:t>    A)进行读写保护    B)没有任何作用</a:t>
            </a:r>
          </a:p>
          <a:p>
            <a:pPr eaLnBrk="1" hangingPunct="1">
              <a:lnSpc>
                <a:spcPct val="80000"/>
              </a:lnSpc>
            </a:pPr>
            <a:r>
              <a:rPr lang="zh-CN" altLang="en-US" sz="800" smtClean="0"/>
              <a:t>    C)进行读保护    D)进行写保护</a:t>
            </a:r>
          </a:p>
          <a:p>
            <a:pPr eaLnBrk="1" hangingPunct="1">
              <a:lnSpc>
                <a:spcPct val="80000"/>
              </a:lnSpc>
            </a:pPr>
            <a:r>
              <a:rPr lang="zh-CN" altLang="en-US" sz="800" smtClean="0"/>
              <a:t>64．在微型计算机中，数据写到软盘上称为(    )。</a:t>
            </a:r>
          </a:p>
          <a:p>
            <a:pPr eaLnBrk="1" hangingPunct="1">
              <a:lnSpc>
                <a:spcPct val="80000"/>
              </a:lnSpc>
            </a:pPr>
            <a:r>
              <a:rPr lang="zh-CN" altLang="en-US" sz="800" smtClean="0"/>
              <a:t>    A)写盘    B)读盘    C)输入       D)以上都不是</a:t>
            </a:r>
          </a:p>
          <a:p>
            <a:pPr eaLnBrk="1" hangingPunct="1">
              <a:lnSpc>
                <a:spcPct val="80000"/>
              </a:lnSpc>
            </a:pPr>
            <a:r>
              <a:rPr lang="zh-CN" altLang="en-US" sz="800" smtClean="0"/>
              <a:t>65．3．5英寸高密度软盘的每个盘面上有(    )个磁道。</a:t>
            </a:r>
          </a:p>
          <a:p>
            <a:pPr eaLnBrk="1" hangingPunct="1">
              <a:lnSpc>
                <a:spcPct val="80000"/>
              </a:lnSpc>
            </a:pPr>
            <a:r>
              <a:rPr lang="zh-CN" altLang="en-US" sz="800" smtClean="0"/>
              <a:t>   A)40        B)80      C)120    D)256</a:t>
            </a:r>
          </a:p>
          <a:p>
            <a:pPr eaLnBrk="1" hangingPunct="1">
              <a:lnSpc>
                <a:spcPct val="80000"/>
              </a:lnSpc>
            </a:pPr>
            <a:r>
              <a:rPr lang="zh-CN" altLang="en-US" sz="800" smtClean="0"/>
              <a:t>66．速度快、分辨率高的打印机类型是(    )。</a:t>
            </a:r>
          </a:p>
          <a:p>
            <a:pPr eaLnBrk="1" hangingPunct="1">
              <a:lnSpc>
                <a:spcPct val="80000"/>
              </a:lnSpc>
            </a:pPr>
            <a:r>
              <a:rPr lang="zh-CN" altLang="en-US" sz="800" smtClean="0"/>
              <a:t>   A)非击打式    B)激光式  C)击打式    D)点阵式</a:t>
            </a:r>
          </a:p>
          <a:p>
            <a:pPr eaLnBrk="1" hangingPunct="1">
              <a:lnSpc>
                <a:spcPct val="80000"/>
              </a:lnSpc>
            </a:pPr>
            <a:r>
              <a:rPr lang="zh-CN" altLang="en-US" sz="800" smtClean="0"/>
              <a:t>67．磁盘工作时，应特别注意避免(   )。</a:t>
            </a:r>
          </a:p>
          <a:p>
            <a:pPr eaLnBrk="1" hangingPunct="1">
              <a:lnSpc>
                <a:spcPct val="80000"/>
              </a:lnSpc>
            </a:pPr>
            <a:r>
              <a:rPr lang="zh-CN" altLang="en-US" sz="800" smtClean="0"/>
              <a:t>  A)光线直射        B)强烈震动   C)卫生环境         D)噪声</a:t>
            </a:r>
          </a:p>
          <a:p>
            <a:pPr eaLnBrk="1" hangingPunct="1">
              <a:lnSpc>
                <a:spcPct val="80000"/>
              </a:lnSpc>
            </a:pPr>
            <a:r>
              <a:rPr lang="zh-CN" altLang="en-US" sz="800" smtClean="0"/>
              <a:t>68．下列描述中不正确的是(    )。</a:t>
            </a:r>
          </a:p>
          <a:p>
            <a:pPr eaLnBrk="1" hangingPunct="1">
              <a:lnSpc>
                <a:spcPct val="80000"/>
              </a:lnSpc>
            </a:pPr>
            <a:r>
              <a:rPr lang="zh-CN" altLang="en-US" sz="800" smtClean="0"/>
              <a:t>    A)多媒体技术最主要的两个特点是集成性和交互性</a:t>
            </a:r>
          </a:p>
          <a:p>
            <a:pPr eaLnBrk="1" hangingPunct="1">
              <a:lnSpc>
                <a:spcPct val="80000"/>
              </a:lnSpc>
            </a:pPr>
            <a:r>
              <a:rPr lang="zh-CN" altLang="en-US" sz="800" smtClean="0"/>
              <a:t>    B)所有计算机的字长都是固定不变的</a:t>
            </a:r>
          </a:p>
          <a:p>
            <a:pPr eaLnBrk="1" hangingPunct="1">
              <a:lnSpc>
                <a:spcPct val="80000"/>
              </a:lnSpc>
            </a:pPr>
            <a:r>
              <a:rPr lang="zh-CN" altLang="en-US" sz="800" smtClean="0"/>
              <a:t>    C)通常计算机存储容量越大，性能越好</a:t>
            </a:r>
          </a:p>
          <a:p>
            <a:pPr eaLnBrk="1" hangingPunct="1">
              <a:lnSpc>
                <a:spcPct val="80000"/>
              </a:lnSpc>
            </a:pPr>
            <a:r>
              <a:rPr lang="zh-CN" altLang="en-US" sz="800" smtClean="0"/>
              <a:t>    D)各种高级语言的翻译程序都属于系统软件</a:t>
            </a:r>
          </a:p>
          <a:p>
            <a:pPr eaLnBrk="1" hangingPunct="1">
              <a:lnSpc>
                <a:spcPct val="80000"/>
              </a:lnSpc>
            </a:pPr>
            <a:r>
              <a:rPr lang="zh-CN" altLang="en-US" sz="800" smtClean="0"/>
              <a:t>69．在一般情况下，软盘中存储的信息在断电后(    )</a:t>
            </a:r>
          </a:p>
          <a:p>
            <a:pPr eaLnBrk="1" hangingPunct="1">
              <a:lnSpc>
                <a:spcPct val="80000"/>
              </a:lnSpc>
            </a:pPr>
            <a:r>
              <a:rPr lang="zh-CN" altLang="en-US" sz="800" smtClean="0"/>
              <a:t>    A)不会丢失    B)全部丢失    C)大部分丢失    D)局部丢失</a:t>
            </a:r>
          </a:p>
          <a:p>
            <a:pPr eaLnBrk="1" hangingPunct="1">
              <a:lnSpc>
                <a:spcPct val="80000"/>
              </a:lnSpc>
            </a:pPr>
            <a:r>
              <a:rPr lang="zh-CN" altLang="en-US" sz="800" smtClean="0"/>
              <a:t>70．学校的学籍管理软件属于(    )。</a:t>
            </a:r>
          </a:p>
          <a:p>
            <a:pPr eaLnBrk="1" hangingPunct="1">
              <a:lnSpc>
                <a:spcPct val="80000"/>
              </a:lnSpc>
            </a:pPr>
            <a:r>
              <a:rPr lang="zh-CN" altLang="en-US" sz="800" smtClean="0"/>
              <a:t>    A)应用软件         B)系统软件    C)32具软件    D)字处理软件</a:t>
            </a:r>
          </a:p>
          <a:p>
            <a:pPr eaLnBrk="1" hangingPunct="1">
              <a:lnSpc>
                <a:spcPct val="80000"/>
              </a:lnSpc>
            </a:pPr>
            <a:r>
              <a:rPr lang="zh-CN" altLang="en-US" sz="800" smtClean="0"/>
              <a:t>71．CPU不能直接访问的存储器是(    )。</a:t>
            </a:r>
          </a:p>
          <a:p>
            <a:pPr eaLnBrk="1" hangingPunct="1">
              <a:lnSpc>
                <a:spcPct val="80000"/>
              </a:lnSpc>
            </a:pPr>
            <a:r>
              <a:rPr lang="zh-CN" altLang="en-US" sz="800" smtClean="0"/>
              <a:t>    A)ROM       B)RAM      C)Cache    D)外存储器</a:t>
            </a:r>
          </a:p>
          <a:p>
            <a:pPr eaLnBrk="1" hangingPunct="1">
              <a:lnSpc>
                <a:spcPct val="80000"/>
              </a:lnSpc>
            </a:pPr>
            <a:r>
              <a:rPr lang="zh-CN" altLang="en-US" sz="800" smtClean="0"/>
              <a:t>72．计算机字长取决于(    )的宽度。</a:t>
            </a:r>
          </a:p>
          <a:p>
            <a:pPr eaLnBrk="1" hangingPunct="1">
              <a:lnSpc>
                <a:spcPct val="80000"/>
              </a:lnSpc>
            </a:pPr>
            <a:r>
              <a:rPr lang="zh-CN" altLang="en-US" sz="800" smtClean="0"/>
              <a:t>  A)数据总线    B)地址总线  C)控制总线    D)通信总线</a:t>
            </a:r>
          </a:p>
          <a:p>
            <a:pPr eaLnBrk="1" hangingPunct="1">
              <a:lnSpc>
                <a:spcPct val="80000"/>
              </a:lnSpc>
            </a:pPr>
            <a:r>
              <a:rPr lang="zh-CN" altLang="en-US" sz="800" smtClean="0"/>
              <a:t>73．下列设备中，既能向主机输入数据又能接收主机输出数据的是(    )。</a:t>
            </a:r>
          </a:p>
          <a:p>
            <a:pPr eaLnBrk="1" hangingPunct="1">
              <a:lnSpc>
                <a:spcPct val="80000"/>
              </a:lnSpc>
            </a:pPr>
            <a:r>
              <a:rPr lang="zh-CN" altLang="en-US" sz="800" smtClean="0"/>
              <a:t>    A)CD-ROM    B)光笔        C)软磁盘驱动器    D)触摸屏</a:t>
            </a:r>
          </a:p>
          <a:p>
            <a:pPr eaLnBrk="1" hangingPunct="1">
              <a:lnSpc>
                <a:spcPct val="80000"/>
              </a:lnSpc>
            </a:pPr>
            <a:r>
              <a:rPr lang="zh-CN" altLang="en-US" sz="800" smtClean="0"/>
              <a:t>74．操作系统是计算机系统中的(    )。</a:t>
            </a:r>
          </a:p>
          <a:p>
            <a:pPr eaLnBrk="1" hangingPunct="1">
              <a:lnSpc>
                <a:spcPct val="80000"/>
              </a:lnSpc>
            </a:pPr>
            <a:r>
              <a:rPr lang="zh-CN" altLang="en-US" sz="800" smtClean="0"/>
              <a:t>  A)核心系统部件    B)关键的硬件部件    C)广泛使用的应用软件    D)外部设备</a:t>
            </a:r>
          </a:p>
          <a:p>
            <a:pPr eaLnBrk="1" hangingPunct="1">
              <a:lnSpc>
                <a:spcPct val="80000"/>
              </a:lnSpc>
            </a:pPr>
            <a:r>
              <a:rPr lang="zh-CN" altLang="en-US" sz="800" smtClean="0"/>
              <a:t>75．下列叙述中，正确的一条是(    )。</a:t>
            </a:r>
          </a:p>
          <a:p>
            <a:pPr eaLnBrk="1" hangingPunct="1">
              <a:lnSpc>
                <a:spcPct val="80000"/>
              </a:lnSpc>
            </a:pPr>
            <a:r>
              <a:rPr lang="zh-CN" altLang="en-US" sz="800" smtClean="0"/>
              <a:t>    A)存储在任何存储器中的信息，断电后都不会丢失</a:t>
            </a:r>
          </a:p>
          <a:p>
            <a:pPr eaLnBrk="1" hangingPunct="1">
              <a:lnSpc>
                <a:spcPct val="80000"/>
              </a:lnSpc>
            </a:pPr>
            <a:r>
              <a:rPr lang="zh-CN" altLang="en-US" sz="800" smtClean="0"/>
              <a:t>    B)操作系统只是对硬盘进行管理的程序</a:t>
            </a:r>
          </a:p>
          <a:p>
            <a:pPr eaLnBrk="1" hangingPunct="1">
              <a:lnSpc>
                <a:spcPct val="80000"/>
              </a:lnSpc>
            </a:pPr>
            <a:r>
              <a:rPr lang="zh-CN" altLang="en-US" sz="800" smtClean="0"/>
              <a:t>    C)硬盘装在主机箱内，因此硬盘属于主存</a:t>
            </a:r>
          </a:p>
          <a:p>
            <a:pPr eaLnBrk="1" hangingPunct="1">
              <a:lnSpc>
                <a:spcPct val="80000"/>
              </a:lnSpc>
            </a:pPr>
            <a:r>
              <a:rPr lang="zh-CN" altLang="en-US" sz="800" smtClean="0"/>
              <a:t>    D)硬盘驱动器属于外部设备</a:t>
            </a:r>
          </a:p>
          <a:p>
            <a:pPr eaLnBrk="1" hangingPunct="1">
              <a:lnSpc>
                <a:spcPct val="80000"/>
              </a:lnSpc>
            </a:pPr>
            <a:r>
              <a:rPr lang="zh-CN" altLang="en-US" sz="800" smtClean="0"/>
              <a:t>76．下列选项中，都是硬件的是(    )。</a:t>
            </a:r>
          </a:p>
          <a:p>
            <a:pPr eaLnBrk="1" hangingPunct="1">
              <a:lnSpc>
                <a:spcPct val="80000"/>
              </a:lnSpc>
            </a:pPr>
            <a:r>
              <a:rPr lang="zh-CN" altLang="en-US" sz="800" smtClean="0"/>
              <a:t>    A)CPU、RAM和DOS      B)RAM、DOS和BASIC</a:t>
            </a:r>
          </a:p>
          <a:p>
            <a:pPr eaLnBrk="1" hangingPunct="1">
              <a:lnSpc>
                <a:spcPct val="80000"/>
              </a:lnSpc>
            </a:pPr>
            <a:r>
              <a:rPr lang="zh-CN" altLang="en-US" sz="800" smtClean="0"/>
              <a:t>    C)软盘、硬盘和光盘    D)键盘、打印机和WPS</a:t>
            </a:r>
          </a:p>
          <a:p>
            <a:pPr eaLnBrk="1" hangingPunct="1">
              <a:lnSpc>
                <a:spcPct val="80000"/>
              </a:lnSpc>
            </a:pPr>
            <a:r>
              <a:rPr lang="zh-CN" altLang="en-US" sz="800" smtClean="0"/>
              <a:t>77．某种双面高密度软盘格式化后，若盘面有80个磁道，每个磁道有18个扇区，每个扇区有512个字节，则该种软盘的容量是(    )。</a:t>
            </a:r>
          </a:p>
          <a:p>
            <a:pPr eaLnBrk="1" hangingPunct="1">
              <a:lnSpc>
                <a:spcPct val="80000"/>
              </a:lnSpc>
            </a:pPr>
            <a:r>
              <a:rPr lang="zh-CN" altLang="en-US" sz="800" smtClean="0"/>
              <a:t>    A)720KB    B)360KB    C)1200KB    D)1．44MB</a:t>
            </a:r>
          </a:p>
          <a:p>
            <a:pPr eaLnBrk="1" hangingPunct="1">
              <a:lnSpc>
                <a:spcPct val="80000"/>
              </a:lnSpc>
            </a:pPr>
            <a:r>
              <a:rPr lang="zh-CN" altLang="en-US" sz="800" smtClean="0"/>
              <a:t>78．要使用外存储器中的．信息，应先将其调入(    )</a:t>
            </a:r>
          </a:p>
          <a:p>
            <a:pPr eaLnBrk="1" hangingPunct="1">
              <a:lnSpc>
                <a:spcPct val="80000"/>
              </a:lnSpc>
            </a:pPr>
            <a:r>
              <a:rPr lang="zh-CN" altLang="en-US" sz="800" smtClean="0"/>
              <a:t>    A)控制器    B)运算器    C)微处理器     D)内存储器</a:t>
            </a:r>
          </a:p>
          <a:p>
            <a:pPr eaLnBrk="1" hangingPunct="1">
              <a:lnSpc>
                <a:spcPct val="80000"/>
              </a:lnSpc>
            </a:pPr>
            <a:r>
              <a:rPr lang="zh-CN" altLang="en-US" sz="800" smtClean="0"/>
              <a:t>79．微型计算机键盘上Ctrl键称为(    )。</a:t>
            </a:r>
          </a:p>
          <a:p>
            <a:pPr eaLnBrk="1" hangingPunct="1">
              <a:lnSpc>
                <a:spcPct val="80000"/>
              </a:lnSpc>
            </a:pPr>
            <a:r>
              <a:rPr lang="zh-CN" altLang="en-US" sz="800" smtClean="0"/>
              <a:t>    A)上挡键   B)控制器      C)回车键   D)强打退出键</a:t>
            </a:r>
          </a:p>
          <a:p>
            <a:pPr eaLnBrk="1" hangingPunct="1">
              <a:lnSpc>
                <a:spcPct val="80000"/>
              </a:lnSpc>
            </a:pPr>
            <a:r>
              <a:rPr lang="zh-CN" altLang="en-US" sz="800" smtClean="0"/>
              <a:t>80．数据库系统的核心是(   )。</a:t>
            </a:r>
          </a:p>
          <a:p>
            <a:pPr eaLnBrk="1" hangingPunct="1">
              <a:lnSpc>
                <a:spcPct val="80000"/>
              </a:lnSpc>
            </a:pPr>
            <a:r>
              <a:rPr lang="zh-CN" altLang="en-US" sz="800" smtClean="0"/>
              <a:t>  A)操作系统    B)编译系统    C)数据库    D)数据库管理系统</a:t>
            </a:r>
          </a:p>
          <a:p>
            <a:pPr eaLnBrk="1" hangingPunct="1">
              <a:lnSpc>
                <a:spcPct val="80000"/>
              </a:lnSpc>
            </a:pPr>
            <a:r>
              <a:rPr lang="zh-CN" altLang="en-US" sz="800" smtClean="0"/>
              <a:t>81．在微型计算机中，I／O设备的含义是(    )。</a:t>
            </a:r>
          </a:p>
          <a:p>
            <a:pPr eaLnBrk="1" hangingPunct="1">
              <a:lnSpc>
                <a:spcPct val="80000"/>
              </a:lnSpc>
            </a:pPr>
            <a:r>
              <a:rPr lang="zh-CN" altLang="en-US" sz="800" smtClean="0"/>
              <a:t>    A)输入／输出设备    B)通信设备     C)网络设备       D)控制设备</a:t>
            </a:r>
          </a:p>
          <a:p>
            <a:pPr eaLnBrk="1" hangingPunct="1">
              <a:lnSpc>
                <a:spcPct val="80000"/>
              </a:lnSpc>
            </a:pPr>
            <a:r>
              <a:rPr lang="zh-CN" altLang="en-US" sz="800" smtClean="0"/>
              <a:t>82．PCI系列P586／500微型计算机，其中PCI是指(    )。</a:t>
            </a:r>
          </a:p>
          <a:p>
            <a:pPr eaLnBrk="1" hangingPunct="1">
              <a:lnSpc>
                <a:spcPct val="80000"/>
              </a:lnSpc>
            </a:pPr>
            <a:r>
              <a:rPr lang="zh-CN" altLang="en-US" sz="800" smtClean="0"/>
              <a:t>  A)产品型号      B)总线标准        C)微型计算机系统名称     D)微处理器型号</a:t>
            </a:r>
          </a:p>
          <a:p>
            <a:pPr eaLnBrk="1" hangingPunct="1">
              <a:lnSpc>
                <a:spcPct val="80000"/>
              </a:lnSpc>
            </a:pPr>
            <a:r>
              <a:rPr lang="zh-CN" altLang="en-US" sz="800" smtClean="0"/>
              <a:t>83．微型计算机键盘上的Tab键是(   )。</a:t>
            </a:r>
          </a:p>
          <a:p>
            <a:pPr eaLnBrk="1" hangingPunct="1">
              <a:lnSpc>
                <a:spcPct val="80000"/>
              </a:lnSpc>
            </a:pPr>
            <a:r>
              <a:rPr lang="zh-CN" altLang="en-US" sz="800" smtClean="0"/>
              <a:t>  A)退格键      B)控制键     C)换挡键      D)制表定位键</a:t>
            </a:r>
          </a:p>
          <a:p>
            <a:pPr eaLnBrk="1" hangingPunct="1">
              <a:lnSpc>
                <a:spcPct val="80000"/>
              </a:lnSpc>
            </a:pPr>
            <a:r>
              <a:rPr lang="zh-CN" altLang="en-US" sz="800" smtClean="0"/>
              <a:t>84．在下列设备中(  ) 属于输出设备。</a:t>
            </a:r>
          </a:p>
          <a:p>
            <a:pPr eaLnBrk="1" hangingPunct="1">
              <a:lnSpc>
                <a:spcPct val="80000"/>
              </a:lnSpc>
            </a:pPr>
            <a:r>
              <a:rPr lang="zh-CN" altLang="en-US" sz="800" smtClean="0"/>
              <a:t>  A)显示器          B)键盘        C)鼠标器          D)软盘</a:t>
            </a:r>
          </a:p>
          <a:p>
            <a:pPr eaLnBrk="1" hangingPunct="1">
              <a:lnSpc>
                <a:spcPct val="80000"/>
              </a:lnSpc>
            </a:pPr>
            <a:r>
              <a:rPr lang="zh-CN" altLang="en-US" sz="800" smtClean="0"/>
              <a:t>85．下列操作中，最易磨损硬盘的是(  )。</a:t>
            </a:r>
          </a:p>
          <a:p>
            <a:pPr eaLnBrk="1" hangingPunct="1">
              <a:lnSpc>
                <a:spcPct val="80000"/>
              </a:lnSpc>
            </a:pPr>
            <a:r>
              <a:rPr lang="zh-CN" altLang="en-US" sz="800" smtClean="0"/>
              <a:t>  A)在硬盘建立目录      B)向硬盘拷贝文件     C)高级格式化      D)低级格式化</a:t>
            </a:r>
          </a:p>
          <a:p>
            <a:pPr eaLnBrk="1" hangingPunct="1">
              <a:lnSpc>
                <a:spcPct val="80000"/>
              </a:lnSpc>
            </a:pPr>
            <a:r>
              <a:rPr lang="zh-CN" altLang="en-US" sz="800" smtClean="0"/>
              <a:t>86．通常说的24针打印机属于 (    )</a:t>
            </a:r>
          </a:p>
          <a:p>
            <a:pPr eaLnBrk="1" hangingPunct="1">
              <a:lnSpc>
                <a:spcPct val="80000"/>
              </a:lnSpc>
            </a:pPr>
            <a:r>
              <a:rPr lang="zh-CN" altLang="en-US" sz="800" smtClean="0"/>
              <a:t>    A)击打式打印机    B)激光打印机    C)喷墨打印机    D)热敏打印机</a:t>
            </a:r>
          </a:p>
          <a:p>
            <a:pPr eaLnBrk="1" hangingPunct="1">
              <a:lnSpc>
                <a:spcPct val="80000"/>
              </a:lnSpc>
            </a:pPr>
            <a:r>
              <a:rPr lang="zh-CN" altLang="en-US" sz="800" smtClean="0"/>
              <a:t>87．下列4种软件中属于应用软件的是(    )。</a:t>
            </a:r>
          </a:p>
          <a:p>
            <a:pPr eaLnBrk="1" hangingPunct="1">
              <a:lnSpc>
                <a:spcPct val="80000"/>
              </a:lnSpc>
            </a:pPr>
            <a:r>
              <a:rPr lang="zh-CN" altLang="en-US" sz="800" smtClean="0"/>
              <a:t>    A)BASIC解释程序    B)WindowsNT    C)财务管理系统    D)C语言编译程序</a:t>
            </a:r>
          </a:p>
          <a:p>
            <a:pPr eaLnBrk="1" hangingPunct="1">
              <a:lnSpc>
                <a:spcPct val="80000"/>
              </a:lnSpc>
            </a:pPr>
            <a:r>
              <a:rPr lang="zh-CN" altLang="en-US" sz="800" smtClean="0"/>
              <a:t>88．在微型计算机中，VGA的含义是(    )。</a:t>
            </a:r>
          </a:p>
          <a:p>
            <a:pPr eaLnBrk="1" hangingPunct="1">
              <a:lnSpc>
                <a:spcPct val="80000"/>
              </a:lnSpc>
            </a:pPr>
            <a:r>
              <a:rPr lang="zh-CN" altLang="en-US" sz="800" smtClean="0"/>
              <a:t>  A)微型计算机型号    B)键盘型号       C)显示标准    D)显示器型号</a:t>
            </a:r>
          </a:p>
          <a:p>
            <a:pPr eaLnBrk="1" hangingPunct="1">
              <a:lnSpc>
                <a:spcPct val="80000"/>
              </a:lnSpc>
            </a:pPr>
            <a:r>
              <a:rPr lang="zh-CN" altLang="en-US" sz="800" smtClean="0"/>
              <a:t>89．设当前操作盘是硬盘，存盘命令中没有指明盘符，则信息将存放于(   )。</a:t>
            </a:r>
          </a:p>
          <a:p>
            <a:pPr eaLnBrk="1" hangingPunct="1">
              <a:lnSpc>
                <a:spcPct val="80000"/>
              </a:lnSpc>
            </a:pPr>
            <a:r>
              <a:rPr lang="zh-CN" altLang="en-US" sz="800" smtClean="0"/>
              <a:t>  A)内存      B)软盘     C)硬盘    D)硬盘和软盘</a:t>
            </a:r>
          </a:p>
          <a:p>
            <a:pPr eaLnBrk="1" hangingPunct="1">
              <a:lnSpc>
                <a:spcPct val="80000"/>
              </a:lnSpc>
            </a:pPr>
            <a:r>
              <a:rPr lang="zh-CN" altLang="en-US" sz="800" smtClean="0"/>
              <a:t>90．在微型计算机中与VGA密切相关的设备是(  )。</a:t>
            </a:r>
          </a:p>
          <a:p>
            <a:pPr eaLnBrk="1" hangingPunct="1">
              <a:lnSpc>
                <a:spcPct val="80000"/>
              </a:lnSpc>
            </a:pPr>
            <a:r>
              <a:rPr lang="zh-CN" altLang="en-US" sz="800" smtClean="0"/>
              <a:t>    A)针式打印机      B)鼠标       C)显示器     D)键盘</a:t>
            </a:r>
          </a:p>
          <a:p>
            <a:pPr eaLnBrk="1" hangingPunct="1">
              <a:lnSpc>
                <a:spcPct val="80000"/>
              </a:lnSpc>
            </a:pPr>
            <a:r>
              <a:rPr lang="zh-CN" altLang="en-US" sz="800" smtClean="0"/>
              <a:t>91．CPU与内存交换信息必须经过(    )。</a:t>
            </a:r>
          </a:p>
          <a:p>
            <a:pPr eaLnBrk="1" hangingPunct="1">
              <a:lnSpc>
                <a:spcPct val="80000"/>
              </a:lnSpc>
            </a:pPr>
            <a:r>
              <a:rPr lang="zh-CN" altLang="en-US" sz="800" smtClean="0"/>
              <a:t>    A)指令寄存器       B)地址译码器</a:t>
            </a:r>
          </a:p>
          <a:p>
            <a:pPr eaLnBrk="1" hangingPunct="1">
              <a:lnSpc>
                <a:spcPct val="80000"/>
              </a:lnSpc>
            </a:pPr>
            <a:r>
              <a:rPr lang="zh-CN" altLang="en-US" sz="800" smtClean="0"/>
              <a:t>    C)数据缓冲寄存器    D)标志寄存器</a:t>
            </a:r>
          </a:p>
          <a:p>
            <a:pPr eaLnBrk="1" hangingPunct="1">
              <a:lnSpc>
                <a:spcPct val="80000"/>
              </a:lnSpc>
            </a:pPr>
            <a:r>
              <a:rPr lang="zh-CN" altLang="en-US" sz="800" smtClean="0"/>
              <a:t>92．微型计算机显示器一般有两组引线，它们是(    )。</a:t>
            </a:r>
          </a:p>
          <a:p>
            <a:pPr eaLnBrk="1" hangingPunct="1">
              <a:lnSpc>
                <a:spcPct val="80000"/>
              </a:lnSpc>
            </a:pPr>
            <a:r>
              <a:rPr lang="zh-CN" altLang="en-US" sz="800" smtClean="0"/>
              <a:t>    A)信号线与地址线    B)控制线与地址线</a:t>
            </a:r>
          </a:p>
          <a:p>
            <a:pPr eaLnBrk="1" hangingPunct="1">
              <a:lnSpc>
                <a:spcPct val="80000"/>
              </a:lnSpc>
            </a:pPr>
            <a:r>
              <a:rPr lang="zh-CN" altLang="en-US" sz="800" smtClean="0"/>
              <a:t>    C)电源线与信号线    D)电源线与控制线</a:t>
            </a:r>
          </a:p>
          <a:p>
            <a:pPr eaLnBrk="1" hangingPunct="1">
              <a:lnSpc>
                <a:spcPct val="80000"/>
              </a:lnSpc>
            </a:pPr>
            <a:r>
              <a:rPr lang="zh-CN" altLang="en-US" sz="800" smtClean="0"/>
              <a:t>93．下列4种设备中，属于计算机输入设备的是(</a:t>
            </a:r>
          </a:p>
          <a:p>
            <a:pPr eaLnBrk="1" hangingPunct="1">
              <a:lnSpc>
                <a:spcPct val="80000"/>
              </a:lnSpc>
            </a:pPr>
            <a:r>
              <a:rPr lang="zh-CN" altLang="en-US" sz="800" smtClean="0"/>
              <a:t>    A)显示器    B)服务器    C)绘图仪    D)鼠标器</a:t>
            </a:r>
          </a:p>
          <a:p>
            <a:pPr eaLnBrk="1" hangingPunct="1">
              <a:lnSpc>
                <a:spcPct val="80000"/>
              </a:lnSpc>
            </a:pPr>
            <a:r>
              <a:rPr lang="zh-CN" altLang="en-US" sz="800" smtClean="0"/>
              <a:t>94．磁盘上存放信息的最小物理单位是(    )。</a:t>
            </a:r>
          </a:p>
          <a:p>
            <a:pPr eaLnBrk="1" hangingPunct="1">
              <a:lnSpc>
                <a:spcPct val="80000"/>
              </a:lnSpc>
            </a:pPr>
            <a:r>
              <a:rPr lang="zh-CN" altLang="en-US" sz="800" smtClean="0"/>
              <a:t>    A)位      B)字节    C)字    D)扇区</a:t>
            </a:r>
          </a:p>
          <a:p>
            <a:pPr eaLnBrk="1" hangingPunct="1">
              <a:lnSpc>
                <a:spcPct val="80000"/>
              </a:lnSpc>
            </a:pPr>
            <a:r>
              <a:rPr lang="zh-CN" altLang="en-US" sz="800" smtClean="0"/>
              <a:t>95．为使在本系统中开发的硬、软件能推广到多种系统中，需要考虑本系统的(  )。</a:t>
            </a:r>
          </a:p>
          <a:p>
            <a:pPr eaLnBrk="1" hangingPunct="1">
              <a:lnSpc>
                <a:spcPct val="80000"/>
              </a:lnSpc>
            </a:pPr>
            <a:r>
              <a:rPr lang="zh-CN" altLang="en-US" sz="800" smtClean="0"/>
              <a:t>    A)兼容性    B)可靠性    C)可扩充性    D)可用性</a:t>
            </a:r>
          </a:p>
          <a:p>
            <a:pPr eaLnBrk="1" hangingPunct="1">
              <a:lnSpc>
                <a:spcPct val="80000"/>
              </a:lnSpc>
            </a:pPr>
            <a:r>
              <a:rPr lang="zh-CN" altLang="en-US" sz="800" smtClean="0"/>
              <a:t>96．若已知彩色显示器分辨率为1024~768像素，若能同时显示256种颜色，则显示存储器的容量最少应为(    )。</a:t>
            </a:r>
          </a:p>
          <a:p>
            <a:pPr eaLnBrk="1" hangingPunct="1">
              <a:lnSpc>
                <a:spcPct val="80000"/>
              </a:lnSpc>
            </a:pPr>
            <a:r>
              <a:rPr lang="zh-CN" altLang="en-US" sz="800" smtClean="0"/>
              <a:t>    A)384KB    B)768KB    C)1536KB    D)192KB</a:t>
            </a:r>
          </a:p>
          <a:p>
            <a:pPr eaLnBrk="1" hangingPunct="1">
              <a:lnSpc>
                <a:spcPct val="80000"/>
              </a:lnSpc>
            </a:pPr>
            <a:r>
              <a:rPr lang="zh-CN" altLang="en-US" sz="800" smtClean="0"/>
              <a:t>97．微型计算机系统采用总线结构对CPU、存储器和外部设备进行连接，总线通常由3部分组成，它们是(    )。</a:t>
            </a:r>
          </a:p>
          <a:p>
            <a:pPr eaLnBrk="1" hangingPunct="1">
              <a:lnSpc>
                <a:spcPct val="80000"/>
              </a:lnSpc>
            </a:pPr>
            <a:r>
              <a:rPr lang="zh-CN" altLang="en-US" sz="800" smtClean="0"/>
              <a:t>    A)逻辑总线、传输总线和通信总线</a:t>
            </a:r>
          </a:p>
          <a:p>
            <a:pPr eaLnBrk="1" hangingPunct="1">
              <a:lnSpc>
                <a:spcPct val="80000"/>
              </a:lnSpc>
            </a:pPr>
            <a:r>
              <a:rPr lang="zh-CN" altLang="en-US" sz="800" smtClean="0"/>
              <a:t>    B)地址总线、运算总线和逻辑总线</a:t>
            </a:r>
          </a:p>
          <a:p>
            <a:pPr eaLnBrk="1" hangingPunct="1">
              <a:lnSpc>
                <a:spcPct val="80000"/>
              </a:lnSpc>
            </a:pPr>
            <a:r>
              <a:rPr lang="zh-CN" altLang="en-US" sz="800" smtClean="0"/>
              <a:t>  C)数据总线、信号总线和传输总线</a:t>
            </a:r>
          </a:p>
          <a:p>
            <a:pPr eaLnBrk="1" hangingPunct="1">
              <a:lnSpc>
                <a:spcPct val="80000"/>
              </a:lnSpc>
            </a:pPr>
            <a:r>
              <a:rPr lang="zh-CN" altLang="en-US" sz="800" smtClean="0"/>
              <a:t>    D)数据总线、地址总线和控制总线</a:t>
            </a:r>
          </a:p>
          <a:p>
            <a:pPr eaLnBrk="1" hangingPunct="1">
              <a:lnSpc>
                <a:spcPct val="80000"/>
              </a:lnSpc>
            </a:pPr>
            <a:r>
              <a:rPr lang="zh-CN" altLang="en-US" sz="800" smtClean="0"/>
              <a:t>98．打印清晰度最高的是(    )打印机，它的特点是(  )。</a:t>
            </a:r>
          </a:p>
          <a:p>
            <a:pPr eaLnBrk="1" hangingPunct="1">
              <a:lnSpc>
                <a:spcPct val="80000"/>
              </a:lnSpc>
            </a:pPr>
            <a:r>
              <a:rPr lang="zh-CN" altLang="en-US" sz="800" smtClean="0"/>
              <a:t>    A)喷墨，按页输出    B)激光，按页输出</a:t>
            </a:r>
          </a:p>
          <a:p>
            <a:pPr eaLnBrk="1" hangingPunct="1">
              <a:lnSpc>
                <a:spcPct val="80000"/>
              </a:lnSpc>
            </a:pPr>
            <a:r>
              <a:rPr lang="zh-CN" altLang="en-US" sz="800" smtClean="0"/>
              <a:t>    C)喷墨，按行输出    D)激光，按行输出</a:t>
            </a:r>
          </a:p>
          <a:p>
            <a:pPr eaLnBrk="1" hangingPunct="1">
              <a:lnSpc>
                <a:spcPct val="80000"/>
              </a:lnSpc>
            </a:pPr>
            <a:r>
              <a:rPr lang="zh-CN" altLang="en-US" sz="800" smtClean="0"/>
              <a:t>99．下列4种软件中属于系统软件的是(    )。</a:t>
            </a:r>
          </a:p>
          <a:p>
            <a:pPr eaLnBrk="1" hangingPunct="1">
              <a:lnSpc>
                <a:spcPct val="80000"/>
              </a:lnSpc>
            </a:pPr>
            <a:r>
              <a:rPr lang="zh-CN" altLang="en-US" sz="800" smtClean="0"/>
              <a:t>  A)PowerPoint    B)Word    C)UNIX    D)Excel</a:t>
            </a:r>
          </a:p>
          <a:p>
            <a:pPr eaLnBrk="1" hangingPunct="1">
              <a:lnSpc>
                <a:spcPct val="80000"/>
              </a:lnSpc>
            </a:pPr>
            <a:r>
              <a:rPr lang="zh-CN" altLang="en-US" sz="800" smtClean="0"/>
              <a:t>100．一台计算机的字长是4个字节，这意味着它(    )。</a:t>
            </a:r>
          </a:p>
          <a:p>
            <a:pPr eaLnBrk="1" hangingPunct="1">
              <a:lnSpc>
                <a:spcPct val="80000"/>
              </a:lnSpc>
            </a:pPr>
            <a:r>
              <a:rPr lang="zh-CN" altLang="en-US" sz="800" smtClean="0"/>
              <a:t>    A)能处理的字符串最多由4个英文字母组成</a:t>
            </a:r>
          </a:p>
          <a:p>
            <a:pPr eaLnBrk="1" hangingPunct="1">
              <a:lnSpc>
                <a:spcPct val="80000"/>
              </a:lnSpc>
            </a:pPr>
            <a:r>
              <a:rPr lang="zh-CN" altLang="en-US" sz="800" smtClean="0"/>
              <a:t>B)能处理的数值最大为4位十进制数9999</a:t>
            </a:r>
          </a:p>
          <a:p>
            <a:pPr eaLnBrk="1" hangingPunct="1">
              <a:lnSpc>
                <a:spcPct val="80000"/>
              </a:lnSpc>
            </a:pPr>
            <a:r>
              <a:rPr lang="zh-CN" altLang="en-US" sz="800" smtClean="0"/>
              <a:t>C)在 CPU中作为一个整体加以传送处理的二进制数码为32位</a:t>
            </a:r>
          </a:p>
          <a:p>
            <a:pPr eaLnBrk="1" hangingPunct="1">
              <a:lnSpc>
                <a:spcPct val="80000"/>
              </a:lnSpc>
            </a:pPr>
            <a:r>
              <a:rPr lang="zh-CN" altLang="en-US" sz="800" smtClean="0"/>
              <a:t>    D)在CPU中运算的结果最大为232</a:t>
            </a:r>
          </a:p>
          <a:p>
            <a:pPr eaLnBrk="1" hangingPunct="1">
              <a:lnSpc>
                <a:spcPct val="80000"/>
              </a:lnSpc>
            </a:pPr>
            <a:r>
              <a:rPr lang="zh-CN" altLang="en-US" sz="800" smtClean="0"/>
              <a:t>101．存储的内容被读出后并不被破坏，这是（  ）的特性。</a:t>
            </a:r>
          </a:p>
          <a:p>
            <a:pPr eaLnBrk="1" hangingPunct="1">
              <a:lnSpc>
                <a:spcPct val="80000"/>
              </a:lnSpc>
            </a:pPr>
            <a:r>
              <a:rPr lang="zh-CN" altLang="en-US" sz="800" smtClean="0"/>
              <a:t>  A)随机存储器        B)内存     C)磁盘       D)存储器共同</a:t>
            </a:r>
          </a:p>
          <a:p>
            <a:pPr eaLnBrk="1" hangingPunct="1">
              <a:lnSpc>
                <a:spcPct val="80000"/>
              </a:lnSpc>
            </a:pPr>
            <a:r>
              <a:rPr lang="zh-CN" altLang="en-US" sz="800" smtClean="0"/>
              <a:t>102．CPU能直接访问的存储部件是(       )。</a:t>
            </a:r>
          </a:p>
          <a:p>
            <a:pPr eaLnBrk="1" hangingPunct="1">
              <a:lnSpc>
                <a:spcPct val="80000"/>
              </a:lnSpc>
            </a:pPr>
            <a:r>
              <a:rPr lang="zh-CN" altLang="en-US" sz="800" smtClean="0"/>
              <a:t>  A)软盘      B) 硬盘     C)内存    D)光盘</a:t>
            </a:r>
          </a:p>
          <a:p>
            <a:pPr eaLnBrk="1" hangingPunct="1">
              <a:lnSpc>
                <a:spcPct val="80000"/>
              </a:lnSpc>
            </a:pPr>
            <a:r>
              <a:rPr lang="zh-CN" altLang="en-US" sz="800" smtClean="0"/>
              <a:t>103．计算机的控制器不包括(     )。</a:t>
            </a:r>
          </a:p>
          <a:p>
            <a:pPr eaLnBrk="1" hangingPunct="1">
              <a:lnSpc>
                <a:spcPct val="80000"/>
              </a:lnSpc>
            </a:pPr>
            <a:r>
              <a:rPr lang="zh-CN" altLang="en-US" sz="800" smtClean="0"/>
              <a:t>  A)指令部件    B)运算部件    C)控制部件      D)时序部件</a:t>
            </a:r>
          </a:p>
          <a:p>
            <a:pPr eaLnBrk="1" hangingPunct="1">
              <a:lnSpc>
                <a:spcPct val="80000"/>
              </a:lnSpc>
            </a:pPr>
            <a:r>
              <a:rPr lang="zh-CN" altLang="en-US" sz="800" smtClean="0"/>
              <a:t>104．指令系统是计算机硬件的语言系统，因此也称(    )。</a:t>
            </a:r>
          </a:p>
          <a:p>
            <a:pPr eaLnBrk="1" hangingPunct="1">
              <a:lnSpc>
                <a:spcPct val="80000"/>
              </a:lnSpc>
            </a:pPr>
            <a:r>
              <a:rPr lang="zh-CN" altLang="en-US" sz="800" smtClean="0"/>
              <a:t>  A)高级语言    B)编辑语言     C)机器语言     D)汇编语言</a:t>
            </a:r>
          </a:p>
          <a:p>
            <a:pPr eaLnBrk="1" hangingPunct="1">
              <a:lnSpc>
                <a:spcPct val="80000"/>
              </a:lnSpc>
            </a:pPr>
            <a:r>
              <a:rPr lang="zh-CN" altLang="en-US" sz="800" smtClean="0"/>
              <a:t>105．某硬盘上有6个盘片，则至少有(   )个磁头。</a:t>
            </a:r>
          </a:p>
          <a:p>
            <a:pPr eaLnBrk="1" hangingPunct="1">
              <a:lnSpc>
                <a:spcPct val="80000"/>
              </a:lnSpc>
            </a:pPr>
            <a:r>
              <a:rPr lang="zh-CN" altLang="en-US" sz="800" smtClean="0"/>
              <a:t>    A)2        B)6            C)8          D)lO </a:t>
            </a:r>
          </a:p>
          <a:p>
            <a:pPr eaLnBrk="1" hangingPunct="1">
              <a:lnSpc>
                <a:spcPct val="80000"/>
              </a:lnSpc>
            </a:pPr>
            <a:r>
              <a:rPr lang="zh-CN" altLang="en-US" sz="800" smtClean="0"/>
              <a:t>106．  (    )是存储在计算机内的相关数据的集合。</a:t>
            </a:r>
          </a:p>
          <a:p>
            <a:pPr eaLnBrk="1" hangingPunct="1">
              <a:lnSpc>
                <a:spcPct val="80000"/>
              </a:lnSpc>
            </a:pPr>
            <a:r>
              <a:rPr lang="zh-CN" altLang="en-US" sz="800" smtClean="0"/>
              <a:t>    A)数据库    B)操作系统    C)编译系统    D)网络系统</a:t>
            </a:r>
          </a:p>
          <a:p>
            <a:pPr eaLnBrk="1" hangingPunct="1">
              <a:lnSpc>
                <a:spcPct val="80000"/>
              </a:lnSpc>
            </a:pPr>
            <a:r>
              <a:rPr lang="zh-CN" altLang="en-US" sz="800" smtClean="0"/>
              <a:t>107．在内存储器中，需要对(    )所存的信息进行周期性的刷新。</a:t>
            </a:r>
          </a:p>
          <a:p>
            <a:pPr eaLnBrk="1" hangingPunct="1">
              <a:lnSpc>
                <a:spcPct val="80000"/>
              </a:lnSpc>
            </a:pPr>
            <a:r>
              <a:rPr lang="zh-CN" altLang="en-US" sz="800" smtClean="0"/>
              <a:t>      A)PROM       B)EPROM       C)SRAM        D)DRAM</a:t>
            </a:r>
          </a:p>
          <a:p>
            <a:pPr eaLnBrk="1" hangingPunct="1">
              <a:lnSpc>
                <a:spcPct val="80000"/>
              </a:lnSpc>
            </a:pPr>
            <a:r>
              <a:rPr lang="zh-CN" altLang="en-US" sz="800" smtClean="0"/>
              <a:t>108．已知彩色显示器的分辨率为1024~768像素，如果它能同时显示16色，则显示存储器存储容量至少应为(   )。</a:t>
            </a:r>
          </a:p>
          <a:p>
            <a:pPr eaLnBrk="1" hangingPunct="1">
              <a:lnSpc>
                <a:spcPct val="80000"/>
              </a:lnSpc>
            </a:pPr>
            <a:r>
              <a:rPr lang="zh-CN" altLang="en-US" sz="800" smtClean="0"/>
              <a:t>    A)192KB   B) 192MB     C)384MB   D) 384KB </a:t>
            </a:r>
          </a:p>
          <a:p>
            <a:pPr eaLnBrk="1" hangingPunct="1">
              <a:lnSpc>
                <a:spcPct val="80000"/>
              </a:lnSpc>
            </a:pPr>
            <a:r>
              <a:rPr lang="zh-CN" altLang="en-US" sz="800" smtClean="0"/>
              <a:t>109．磁盘是(  )。</a:t>
            </a:r>
          </a:p>
          <a:p>
            <a:pPr eaLnBrk="1" hangingPunct="1">
              <a:lnSpc>
                <a:spcPct val="80000"/>
              </a:lnSpc>
            </a:pPr>
            <a:r>
              <a:rPr lang="zh-CN" altLang="en-US" sz="800" smtClean="0"/>
              <a:t>   A)随机存取设备   B)只读存取设备     C)直接存取设备    D)顺序存取设备</a:t>
            </a:r>
          </a:p>
          <a:p>
            <a:pPr eaLnBrk="1" hangingPunct="1">
              <a:lnSpc>
                <a:spcPct val="80000"/>
              </a:lnSpc>
            </a:pPr>
            <a:r>
              <a:rPr lang="zh-CN" altLang="en-US" sz="800" smtClean="0"/>
              <a:t>110.通用寄存器是一个位数为（  ）的寄存器。</a:t>
            </a:r>
          </a:p>
          <a:p>
            <a:pPr eaLnBrk="1" hangingPunct="1">
              <a:lnSpc>
                <a:spcPct val="80000"/>
              </a:lnSpc>
            </a:pPr>
            <a:r>
              <a:rPr lang="zh-CN" altLang="en-US" sz="800" smtClean="0"/>
              <a:t>     A)16位      B)32位       C) 64位       D) 计算机字长</a:t>
            </a:r>
          </a:p>
          <a:p>
            <a:pPr eaLnBrk="1" hangingPunct="1">
              <a:lnSpc>
                <a:spcPct val="80000"/>
              </a:lnSpc>
            </a:pPr>
            <a:r>
              <a:rPr lang="zh-CN" altLang="en-US" sz="800" smtClean="0"/>
              <a:t>111．下面关于系统软件的叙述中，正确的一项是（   ）。</a:t>
            </a:r>
          </a:p>
          <a:p>
            <a:pPr eaLnBrk="1" hangingPunct="1">
              <a:lnSpc>
                <a:spcPct val="80000"/>
              </a:lnSpc>
            </a:pPr>
            <a:r>
              <a:rPr lang="zh-CN" altLang="en-US" sz="800" smtClean="0"/>
              <a:t>    A)系统软件与具体应用领域无关</a:t>
            </a:r>
          </a:p>
          <a:p>
            <a:pPr eaLnBrk="1" hangingPunct="1">
              <a:lnSpc>
                <a:spcPct val="80000"/>
              </a:lnSpc>
            </a:pPr>
            <a:r>
              <a:rPr lang="zh-CN" altLang="en-US" sz="800" smtClean="0"/>
              <a:t>B)系统软件与具体硬件逻辑功能无关</a:t>
            </a:r>
          </a:p>
          <a:p>
            <a:pPr eaLnBrk="1" hangingPunct="1">
              <a:lnSpc>
                <a:spcPct val="80000"/>
              </a:lnSpc>
            </a:pPr>
            <a:r>
              <a:rPr lang="zh-CN" altLang="en-US" sz="800" smtClean="0"/>
              <a:t>    C)系统软件是在应用软件的基础上开发的</a:t>
            </a:r>
          </a:p>
          <a:p>
            <a:pPr eaLnBrk="1" hangingPunct="1">
              <a:lnSpc>
                <a:spcPct val="80000"/>
              </a:lnSpc>
            </a:pPr>
            <a:r>
              <a:rPr lang="zh-CN" altLang="en-US" sz="800" smtClean="0"/>
              <a:t>    D)系统软件不具体提供人机界面</a:t>
            </a:r>
          </a:p>
          <a:p>
            <a:pPr eaLnBrk="1" hangingPunct="1">
              <a:lnSpc>
                <a:spcPct val="80000"/>
              </a:lnSpc>
            </a:pPr>
            <a:r>
              <a:rPr lang="zh-CN" altLang="en-US" sz="800" smtClean="0"/>
              <a:t>112．解释程序的功能是(    )。</a:t>
            </a:r>
          </a:p>
          <a:p>
            <a:pPr eaLnBrk="1" hangingPunct="1">
              <a:lnSpc>
                <a:spcPct val="80000"/>
              </a:lnSpc>
            </a:pPr>
            <a:r>
              <a:rPr lang="zh-CN" altLang="en-US" sz="800" smtClean="0"/>
              <a:t> A)将汇编语言程序转换为目标程序</a:t>
            </a:r>
          </a:p>
          <a:p>
            <a:pPr eaLnBrk="1" hangingPunct="1">
              <a:lnSpc>
                <a:spcPct val="80000"/>
              </a:lnSpc>
            </a:pPr>
            <a:r>
              <a:rPr lang="zh-CN" altLang="en-US" sz="800" smtClean="0"/>
              <a:t>   B)解释执行汇编语言程序</a:t>
            </a:r>
          </a:p>
          <a:p>
            <a:pPr eaLnBrk="1" hangingPunct="1">
              <a:lnSpc>
                <a:spcPct val="80000"/>
              </a:lnSpc>
            </a:pPr>
            <a:r>
              <a:rPr lang="zh-CN" altLang="en-US" sz="800" smtClean="0"/>
              <a:t>   C)将高级语言程序转换为目标程序</a:t>
            </a:r>
          </a:p>
          <a:p>
            <a:pPr eaLnBrk="1" hangingPunct="1">
              <a:lnSpc>
                <a:spcPct val="80000"/>
              </a:lnSpc>
            </a:pPr>
            <a:r>
              <a:rPr lang="zh-CN" altLang="en-US" sz="800" smtClean="0"/>
              <a:t> D)解释执行高级语言程序</a:t>
            </a:r>
          </a:p>
          <a:p>
            <a:pPr eaLnBrk="1" hangingPunct="1">
              <a:lnSpc>
                <a:spcPct val="80000"/>
              </a:lnSpc>
            </a:pPr>
            <a:r>
              <a:rPr lang="zh-CN" altLang="en-US" sz="800" smtClean="0"/>
              <a:t>113．在多级存储体系中，  </a:t>
            </a:r>
            <a:r>
              <a:rPr lang="zh-CN" altLang="en-US" sz="800" smtClean="0">
                <a:latin typeface="Arial" pitchFamily="34" charset="0"/>
              </a:rPr>
              <a:t>“</a:t>
            </a:r>
            <a:r>
              <a:rPr lang="zh-CN" altLang="en-US" sz="800" smtClean="0"/>
              <a:t>Cache-主存</a:t>
            </a:r>
            <a:r>
              <a:rPr lang="zh-CN" altLang="en-US" sz="800" smtClean="0">
                <a:latin typeface="Arial" pitchFamily="34" charset="0"/>
              </a:rPr>
              <a:t>”</a:t>
            </a:r>
            <a:r>
              <a:rPr lang="zh-CN" altLang="en-US" sz="800" smtClean="0"/>
              <a:t>结构的作用是为了解决(    )的问题。</a:t>
            </a:r>
          </a:p>
          <a:p>
            <a:pPr eaLnBrk="1" hangingPunct="1">
              <a:lnSpc>
                <a:spcPct val="80000"/>
              </a:lnSpc>
            </a:pPr>
            <a:r>
              <a:rPr lang="zh-CN" altLang="en-US" sz="800" smtClean="0"/>
              <a:t>  A)主存容量不足            B)CPU与辅存速度不匹配</a:t>
            </a:r>
          </a:p>
          <a:p>
            <a:pPr eaLnBrk="1" hangingPunct="1">
              <a:lnSpc>
                <a:spcPct val="80000"/>
              </a:lnSpc>
            </a:pPr>
            <a:r>
              <a:rPr lang="zh-CN" altLang="en-US" sz="800" smtClean="0"/>
              <a:t>  C)CPU与主存速度不匹配    D)主存与辅存速度不匹配</a:t>
            </a:r>
          </a:p>
          <a:p>
            <a:pPr eaLnBrk="1" hangingPunct="1">
              <a:lnSpc>
                <a:spcPct val="80000"/>
              </a:lnSpc>
            </a:pPr>
            <a:r>
              <a:rPr lang="zh-CN" altLang="en-US" sz="800" smtClean="0"/>
              <a:t>114．Intel 80486的下一代产品是(    )。</a:t>
            </a:r>
          </a:p>
          <a:p>
            <a:pPr eaLnBrk="1" hangingPunct="1">
              <a:lnSpc>
                <a:spcPct val="80000"/>
              </a:lnSpc>
            </a:pPr>
            <a:r>
              <a:rPr lang="zh-CN" altLang="en-US" sz="800" smtClean="0"/>
              <a:t>  A)Pentium处理器    B)Cache高速缓冲存储器</a:t>
            </a:r>
          </a:p>
          <a:p>
            <a:pPr eaLnBrk="1" hangingPunct="1">
              <a:lnSpc>
                <a:spcPct val="80000"/>
              </a:lnSpc>
            </a:pPr>
            <a:r>
              <a:rPr lang="zh-CN" altLang="en-US" sz="800" smtClean="0"/>
              <a:t>  C)CD-ROM光盘      D)PCI总线  </a:t>
            </a:r>
          </a:p>
          <a:p>
            <a:pPr eaLnBrk="1" hangingPunct="1">
              <a:lnSpc>
                <a:spcPct val="80000"/>
              </a:lnSpc>
            </a:pPr>
            <a:r>
              <a:rPr lang="zh-CN" altLang="en-US" sz="800" smtClean="0"/>
              <a:t>115．某32位微型计算机中，若存储器容量为1MB，按字节编址，那么主存的地址寄存器至少应有(    )位。</a:t>
            </a:r>
          </a:p>
          <a:p>
            <a:pPr eaLnBrk="1" hangingPunct="1">
              <a:lnSpc>
                <a:spcPct val="80000"/>
              </a:lnSpc>
            </a:pPr>
            <a:r>
              <a:rPr lang="zh-CN" altLang="en-US" sz="800" smtClean="0"/>
              <a:t>    A)20       B)24        C)32         D)16</a:t>
            </a:r>
          </a:p>
          <a:p>
            <a:pPr eaLnBrk="1" hangingPunct="1">
              <a:lnSpc>
                <a:spcPct val="80000"/>
              </a:lnSpc>
            </a:pPr>
            <a:r>
              <a:rPr lang="zh-CN" altLang="en-US" sz="800" smtClean="0"/>
              <a:t>116．在下列部件中(    ) 不包括在运算器中。</a:t>
            </a:r>
          </a:p>
          <a:p>
            <a:pPr eaLnBrk="1" hangingPunct="1">
              <a:lnSpc>
                <a:spcPct val="80000"/>
              </a:lnSpc>
            </a:pPr>
            <a:r>
              <a:rPr lang="zh-CN" altLang="en-US" sz="800" smtClean="0"/>
              <a:t>    A)标志寄存器    B)累加器      C)指令寄存器        D)ALU </a:t>
            </a:r>
          </a:p>
          <a:p>
            <a:pPr eaLnBrk="1" hangingPunct="1">
              <a:lnSpc>
                <a:spcPct val="80000"/>
              </a:lnSpc>
            </a:pPr>
            <a:r>
              <a:rPr lang="zh-CN" altLang="en-US" sz="800" smtClean="0"/>
              <a:t>117．关于显示器的叙述中，正确的是(    )。</a:t>
            </a:r>
          </a:p>
          <a:p>
            <a:pPr eaLnBrk="1" hangingPunct="1">
              <a:lnSpc>
                <a:spcPct val="80000"/>
              </a:lnSpc>
            </a:pPr>
            <a:r>
              <a:rPr lang="zh-CN" altLang="en-US" sz="800" smtClean="0"/>
              <a:t>    A)显示器是输入设备    B)显示器是存储设备</a:t>
            </a:r>
          </a:p>
          <a:p>
            <a:pPr eaLnBrk="1" hangingPunct="1">
              <a:lnSpc>
                <a:spcPct val="80000"/>
              </a:lnSpc>
            </a:pPr>
            <a:r>
              <a:rPr lang="zh-CN" altLang="en-US" sz="800" smtClean="0"/>
              <a:t>    C)显示器是输出设备    D)显示器是输入／输出设备</a:t>
            </a:r>
          </a:p>
          <a:p>
            <a:pPr eaLnBrk="1" hangingPunct="1">
              <a:lnSpc>
                <a:spcPct val="80000"/>
              </a:lnSpc>
            </a:pPr>
            <a:r>
              <a:rPr lang="zh-CN" altLang="en-US" sz="800" smtClean="0"/>
              <a:t>118．指令在取指和执行过程中，在微处理器中的顺序是(    )。</a:t>
            </a:r>
          </a:p>
          <a:p>
            <a:pPr eaLnBrk="1" hangingPunct="1">
              <a:lnSpc>
                <a:spcPct val="80000"/>
              </a:lnSpc>
            </a:pPr>
            <a:r>
              <a:rPr lang="zh-CN" altLang="en-US" sz="800" smtClean="0"/>
              <a:t>    A)并行    B)串行    C)先并行后串行    D)先串行后并行</a:t>
            </a:r>
          </a:p>
          <a:p>
            <a:pPr eaLnBrk="1" hangingPunct="1">
              <a:lnSpc>
                <a:spcPct val="80000"/>
              </a:lnSpc>
            </a:pPr>
            <a:r>
              <a:rPr lang="zh-CN" altLang="en-US" sz="800" smtClean="0"/>
              <a:t> 119.显示器是目前使用最多的（  ）。</a:t>
            </a:r>
          </a:p>
          <a:p>
            <a:pPr eaLnBrk="1" hangingPunct="1">
              <a:lnSpc>
                <a:spcPct val="80000"/>
              </a:lnSpc>
            </a:pPr>
            <a:r>
              <a:rPr lang="zh-CN" altLang="en-US" sz="800" smtClean="0"/>
              <a:t> A)控制设备    B)存储设备       C)输出设备    D)输入设备</a:t>
            </a:r>
          </a:p>
          <a:p>
            <a:pPr eaLnBrk="1" hangingPunct="1">
              <a:lnSpc>
                <a:spcPct val="80000"/>
              </a:lnSpc>
            </a:pPr>
            <a:r>
              <a:rPr lang="zh-CN" altLang="en-US" sz="800" smtClean="0"/>
              <a:t>120．两个软件都是系统软件的选项是(    )。</a:t>
            </a:r>
          </a:p>
          <a:p>
            <a:pPr eaLnBrk="1" hangingPunct="1">
              <a:lnSpc>
                <a:spcPct val="80000"/>
              </a:lnSpc>
            </a:pPr>
            <a:r>
              <a:rPr lang="zh-CN" altLang="en-US" sz="800" smtClean="0"/>
              <a:t>    A)Windows和MIS    B)Windows和UNIX</a:t>
            </a:r>
          </a:p>
          <a:p>
            <a:pPr eaLnBrk="1" hangingPunct="1">
              <a:lnSpc>
                <a:spcPct val="80000"/>
              </a:lnSpc>
            </a:pPr>
            <a:r>
              <a:rPr lang="zh-CN" altLang="en-US" sz="800" smtClean="0"/>
              <a:t>    C)Word和UNIX    D)UNIX和Excel</a:t>
            </a:r>
          </a:p>
          <a:p>
            <a:pPr eaLnBrk="1" hangingPunct="1">
              <a:lnSpc>
                <a:spcPct val="80000"/>
              </a:lnSpc>
            </a:pPr>
            <a:r>
              <a:rPr lang="zh-CN" altLang="en-US" sz="800" smtClean="0"/>
              <a:t>121．微型计算机键盘上Shift键称为(    )。</a:t>
            </a:r>
          </a:p>
          <a:p>
            <a:pPr eaLnBrk="1" hangingPunct="1">
              <a:lnSpc>
                <a:spcPct val="80000"/>
              </a:lnSpc>
            </a:pPr>
            <a:r>
              <a:rPr lang="zh-CN" altLang="en-US" sz="800" smtClean="0"/>
              <a:t>  A)空格键    B)退格键         C)回车换行键    D)换挡键</a:t>
            </a:r>
          </a:p>
          <a:p>
            <a:pPr eaLnBrk="1" hangingPunct="1">
              <a:lnSpc>
                <a:spcPct val="80000"/>
              </a:lnSpc>
            </a:pPr>
            <a:r>
              <a:rPr lang="zh-CN" altLang="en-US" sz="800" smtClean="0"/>
              <a:t>122．下列几种存储器中，  (    )存取周期最短。</a:t>
            </a:r>
          </a:p>
          <a:p>
            <a:pPr eaLnBrk="1" hangingPunct="1">
              <a:lnSpc>
                <a:spcPct val="80000"/>
              </a:lnSpc>
            </a:pPr>
            <a:r>
              <a:rPr lang="zh-CN" altLang="en-US" sz="800" smtClean="0"/>
              <a:t>  A)硬盘存储器    B)内存储器    C)光盘存储器    D)软盘存储器</a:t>
            </a:r>
          </a:p>
          <a:p>
            <a:pPr eaLnBrk="1" hangingPunct="1">
              <a:lnSpc>
                <a:spcPct val="80000"/>
              </a:lnSpc>
            </a:pPr>
            <a:r>
              <a:rPr lang="zh-CN" altLang="en-US" sz="800" smtClean="0"/>
              <a:t>123．WPS2003、Word2000等字处理软件属于(     )。</a:t>
            </a:r>
          </a:p>
          <a:p>
            <a:pPr eaLnBrk="1" hangingPunct="1">
              <a:lnSpc>
                <a:spcPct val="80000"/>
              </a:lnSpc>
            </a:pPr>
            <a:r>
              <a:rPr lang="zh-CN" altLang="en-US" sz="800" smtClean="0"/>
              <a:t>  A)应用软件    B)管理软件      C)网络软件        D)系统软件</a:t>
            </a:r>
          </a:p>
          <a:p>
            <a:pPr eaLnBrk="1" hangingPunct="1">
              <a:lnSpc>
                <a:spcPct val="80000"/>
              </a:lnSpc>
            </a:pPr>
            <a:r>
              <a:rPr lang="zh-CN" altLang="en-US" sz="800" smtClean="0"/>
              <a:t>124．在3．5英寸1．2MB高密软盘的每个磁道上有(     ) 个扇区。</a:t>
            </a:r>
          </a:p>
          <a:p>
            <a:pPr eaLnBrk="1" hangingPunct="1">
              <a:lnSpc>
                <a:spcPct val="80000"/>
              </a:lnSpc>
            </a:pPr>
            <a:r>
              <a:rPr lang="zh-CN" altLang="en-US" sz="800" smtClean="0"/>
              <a:t> A)9        B)12           C)15           D)18</a:t>
            </a:r>
          </a:p>
          <a:p>
            <a:pPr eaLnBrk="1" hangingPunct="1">
              <a:lnSpc>
                <a:spcPct val="80000"/>
              </a:lnSpc>
            </a:pPr>
            <a:r>
              <a:rPr lang="zh-CN" altLang="en-US" sz="800" smtClean="0"/>
              <a:t>125．下列选项中，正确的是(    )。</a:t>
            </a:r>
          </a:p>
          <a:p>
            <a:pPr eaLnBrk="1" hangingPunct="1">
              <a:lnSpc>
                <a:spcPct val="80000"/>
              </a:lnSpc>
            </a:pPr>
            <a:r>
              <a:rPr lang="zh-CN" altLang="en-US" sz="800" smtClean="0"/>
              <a:t>A)目前广泛使用的Pentium机，其字长为5个字节</a:t>
            </a:r>
          </a:p>
          <a:p>
            <a:pPr eaLnBrk="1" hangingPunct="1">
              <a:lnSpc>
                <a:spcPct val="80000"/>
              </a:lnSpc>
            </a:pPr>
            <a:r>
              <a:rPr lang="zh-CN" altLang="en-US" sz="800" smtClean="0"/>
              <a:t>B)字节通常用英文单词</a:t>
            </a:r>
            <a:r>
              <a:rPr lang="zh-CN" altLang="en-US" sz="800" smtClean="0">
                <a:latin typeface="Arial" pitchFamily="34" charset="0"/>
              </a:rPr>
              <a:t>“</a:t>
            </a:r>
            <a:r>
              <a:rPr lang="zh-CN" altLang="en-US" sz="800" smtClean="0"/>
              <a:t>bit'</a:t>
            </a:r>
            <a:r>
              <a:rPr lang="zh-CN" altLang="en-US" sz="800" smtClean="0">
                <a:latin typeface="Arial" pitchFamily="34" charset="0"/>
              </a:rPr>
              <a:t>’</a:t>
            </a:r>
            <a:r>
              <a:rPr lang="zh-CN" altLang="en-US" sz="800" smtClean="0"/>
              <a:t>来表示，有时也可写成</a:t>
            </a:r>
            <a:r>
              <a:rPr lang="zh-CN" altLang="en-US" sz="800" smtClean="0">
                <a:latin typeface="Arial" pitchFamily="34" charset="0"/>
              </a:rPr>
              <a:t>“</a:t>
            </a:r>
            <a:r>
              <a:rPr lang="zh-CN" altLang="en-US" sz="800" smtClean="0"/>
              <a:t>b</a:t>
            </a:r>
            <a:r>
              <a:rPr lang="zh-CN" altLang="en-US" sz="800" smtClean="0">
                <a:latin typeface="Arial" pitchFamily="34" charset="0"/>
              </a:rPr>
              <a:t>”</a:t>
            </a:r>
            <a:endParaRPr lang="zh-CN" altLang="en-US" sz="800" smtClean="0"/>
          </a:p>
          <a:p>
            <a:pPr eaLnBrk="1" hangingPunct="1">
              <a:lnSpc>
                <a:spcPct val="80000"/>
              </a:lnSpc>
            </a:pPr>
            <a:r>
              <a:rPr lang="zh-CN" altLang="en-US" sz="800" smtClean="0"/>
              <a:t>C)计算机的字长并不一定是字节的整数倍</a:t>
            </a:r>
          </a:p>
          <a:p>
            <a:pPr eaLnBrk="1" hangingPunct="1">
              <a:lnSpc>
                <a:spcPct val="80000"/>
              </a:lnSpc>
            </a:pPr>
            <a:r>
              <a:rPr lang="zh-CN" altLang="en-US" sz="800" smtClean="0"/>
              <a:t>D)计算机中将8个相邻的二进制位作为一个单位，这种单位称为字节</a:t>
            </a:r>
          </a:p>
          <a:p>
            <a:pPr eaLnBrk="1" hangingPunct="1">
              <a:lnSpc>
                <a:spcPct val="80000"/>
              </a:lnSpc>
            </a:pPr>
            <a:r>
              <a:rPr lang="zh-CN" altLang="en-US" sz="800" smtClean="0"/>
              <a:t>126．计算机指令中规定该指令执行功能的部分称为(     )。 </a:t>
            </a:r>
          </a:p>
          <a:p>
            <a:pPr eaLnBrk="1" hangingPunct="1">
              <a:lnSpc>
                <a:spcPct val="80000"/>
              </a:lnSpc>
            </a:pPr>
            <a:r>
              <a:rPr lang="zh-CN" altLang="en-US" sz="800" smtClean="0"/>
              <a:t>A)数据码    B)操作码      C)源地址码    D)目标地址码</a:t>
            </a:r>
          </a:p>
          <a:p>
            <a:pPr eaLnBrk="1" hangingPunct="1">
              <a:lnSpc>
                <a:spcPct val="80000"/>
              </a:lnSpc>
            </a:pPr>
            <a:r>
              <a:rPr lang="zh-CN" altLang="en-US" sz="800" smtClean="0"/>
              <a:t>127．下列选项中错误的一项是(    )。  </a:t>
            </a:r>
          </a:p>
          <a:p>
            <a:pPr eaLnBrk="1" hangingPunct="1">
              <a:lnSpc>
                <a:spcPct val="80000"/>
              </a:lnSpc>
            </a:pPr>
            <a:r>
              <a:rPr lang="zh-CN" altLang="en-US" sz="800" smtClean="0"/>
              <a:t>    A)计算机系统在不改变原来已有部分的前提下，增加新的部件、新的处理能力或增加新的容量的能力，称为可扩充性</a:t>
            </a:r>
          </a:p>
          <a:p>
            <a:pPr eaLnBrk="1" hangingPunct="1">
              <a:lnSpc>
                <a:spcPct val="80000"/>
              </a:lnSpc>
            </a:pPr>
            <a:r>
              <a:rPr lang="zh-CN" altLang="en-US" sz="800" smtClean="0"/>
              <a:t>  B)计算机系统从故障发生到故障修复平均所需的时间称为平均修复时间</a:t>
            </a:r>
          </a:p>
          <a:p>
            <a:pPr eaLnBrk="1" hangingPunct="1">
              <a:lnSpc>
                <a:spcPct val="80000"/>
              </a:lnSpc>
            </a:pPr>
            <a:r>
              <a:rPr lang="zh-CN" altLang="en-US" sz="800" smtClean="0"/>
              <a:t>   C)计算机系统可靠性指标可用平均无故障运行时间来描述</a:t>
            </a:r>
          </a:p>
          <a:p>
            <a:pPr eaLnBrk="1" hangingPunct="1">
              <a:lnSpc>
                <a:spcPct val="80000"/>
              </a:lnSpc>
            </a:pPr>
            <a:r>
              <a:rPr lang="zh-CN" altLang="en-US" sz="800" smtClean="0"/>
              <a:t>   D)描述计算机执行速度的单位是MB</a:t>
            </a:r>
          </a:p>
          <a:p>
            <a:pPr eaLnBrk="1" hangingPunct="1">
              <a:lnSpc>
                <a:spcPct val="80000"/>
              </a:lnSpc>
            </a:pPr>
            <a:r>
              <a:rPr lang="zh-CN" altLang="en-US" sz="800" smtClean="0"/>
              <a:t>128．下列关于运算器功能的说法中，正确的一项是(    )。</a:t>
            </a:r>
          </a:p>
          <a:p>
            <a:pPr eaLnBrk="1" hangingPunct="1">
              <a:lnSpc>
                <a:spcPct val="80000"/>
              </a:lnSpc>
            </a:pPr>
            <a:r>
              <a:rPr lang="zh-CN" altLang="en-US" sz="800" smtClean="0"/>
              <a:t>  A)分析指令并进行译码           B)保存各种指令信息供系统其他部件使用</a:t>
            </a:r>
          </a:p>
          <a:p>
            <a:pPr eaLnBrk="1" hangingPunct="1">
              <a:lnSpc>
                <a:spcPct val="80000"/>
              </a:lnSpc>
            </a:pPr>
            <a:r>
              <a:rPr lang="zh-CN" altLang="en-US" sz="800" smtClean="0"/>
              <a:t>  C)实现算术运算和逻辑运算       D)按主频指标规定发出时钟脉冲</a:t>
            </a:r>
          </a:p>
          <a:p>
            <a:pPr eaLnBrk="1" hangingPunct="1">
              <a:lnSpc>
                <a:spcPct val="80000"/>
              </a:lnSpc>
            </a:pPr>
            <a:r>
              <a:rPr lang="zh-CN" altLang="en-US" sz="800" smtClean="0"/>
              <a:t>129．下列叙述中，正确的一条是(    )。</a:t>
            </a:r>
          </a:p>
          <a:p>
            <a:pPr eaLnBrk="1" hangingPunct="1">
              <a:lnSpc>
                <a:spcPct val="80000"/>
              </a:lnSpc>
            </a:pPr>
            <a:r>
              <a:rPr lang="zh-CN" altLang="en-US" sz="800" smtClean="0"/>
              <a:t>  A)显示器既是输入设备又是输出设备  B)喷墨打印机属于击打式打印机</a:t>
            </a:r>
          </a:p>
          <a:p>
            <a:pPr eaLnBrk="1" hangingPunct="1">
              <a:lnSpc>
                <a:spcPct val="80000"/>
              </a:lnSpc>
            </a:pPr>
            <a:r>
              <a:rPr lang="zh-CN" altLang="en-US" sz="800" smtClean="0"/>
              <a:t>  C)使用杀毒软件可以清除一切病毒    D)温度是影响计算机正常工作的重要因素</a:t>
            </a:r>
          </a:p>
          <a:p>
            <a:pPr eaLnBrk="1" hangingPunct="1">
              <a:lnSpc>
                <a:spcPct val="80000"/>
              </a:lnSpc>
            </a:pPr>
            <a:r>
              <a:rPr lang="zh-CN" altLang="en-US" sz="800" smtClean="0"/>
              <a:t>L30．温盘(温彻斯特盘)是一种(    )。</a:t>
            </a:r>
          </a:p>
          <a:p>
            <a:pPr eaLnBrk="1" hangingPunct="1">
              <a:lnSpc>
                <a:spcPct val="80000"/>
              </a:lnSpc>
            </a:pPr>
            <a:r>
              <a:rPr lang="zh-CN" altLang="en-US" sz="800" smtClean="0"/>
              <a:t>  A)光盘     B)硬盘        C)软盘    D)硬盘驱动器</a:t>
            </a:r>
          </a:p>
          <a:p>
            <a:pPr eaLnBrk="1" hangingPunct="1">
              <a:lnSpc>
                <a:spcPct val="80000"/>
              </a:lnSpc>
            </a:pPr>
            <a:r>
              <a:rPr lang="zh-CN" altLang="en-US" sz="800" smtClean="0"/>
              <a:t>131．下列选项中正确的一项是(    )。</a:t>
            </a:r>
          </a:p>
          <a:p>
            <a:pPr eaLnBrk="1" hangingPunct="1">
              <a:lnSpc>
                <a:spcPct val="80000"/>
              </a:lnSpc>
            </a:pPr>
            <a:r>
              <a:rPr lang="zh-CN" altLang="en-US" sz="800" smtClean="0"/>
              <a:t>  A)若计算机配了C语言，就是说它一开机就可以用C语言编写和执行程序</a:t>
            </a:r>
          </a:p>
          <a:p>
            <a:pPr eaLnBrk="1" hangingPunct="1">
              <a:lnSpc>
                <a:spcPct val="80000"/>
              </a:lnSpc>
            </a:pPr>
            <a:r>
              <a:rPr lang="zh-CN" altLang="en-US" sz="800" smtClean="0"/>
              <a:t>  B)外存上的信息可以直接进入CPU被处理</a:t>
            </a:r>
          </a:p>
          <a:p>
            <a:pPr eaLnBrk="1" hangingPunct="1">
              <a:lnSpc>
                <a:spcPct val="80000"/>
              </a:lnSpc>
            </a:pPr>
            <a:r>
              <a:rPr lang="zh-CN" altLang="en-US" sz="800" smtClean="0"/>
              <a:t>  C)用机器语言编写的程序可以由计算机直接执行，用高级语言编写的程序必须经    过编译(解释)才能执行程序</a:t>
            </a:r>
          </a:p>
          <a:p>
            <a:pPr eaLnBrk="1" hangingPunct="1">
              <a:lnSpc>
                <a:spcPct val="80000"/>
              </a:lnSpc>
            </a:pPr>
            <a:r>
              <a:rPr lang="zh-CN" altLang="en-US" sz="800" smtClean="0"/>
              <a:t>  D)系统软件就是买来的软件，应用软件就是自己编写的软件</a:t>
            </a:r>
          </a:p>
          <a:p>
            <a:pPr eaLnBrk="1" hangingPunct="1">
              <a:lnSpc>
                <a:spcPct val="80000"/>
              </a:lnSpc>
            </a:pPr>
            <a:r>
              <a:rPr lang="zh-CN" altLang="en-US" sz="800" smtClean="0"/>
              <a:t>132．下列叙述中，错误的一个是(    )。</a:t>
            </a:r>
          </a:p>
          <a:p>
            <a:pPr eaLnBrk="1" hangingPunct="1">
              <a:lnSpc>
                <a:spcPct val="80000"/>
              </a:lnSpc>
            </a:pPr>
            <a:r>
              <a:rPr lang="zh-CN" altLang="en-US" sz="800" smtClean="0"/>
              <a:t>  A)个人微型计算机键盘上的Ctrl键是起控制作用的，它必须与其他键同时按下才有作用</a:t>
            </a:r>
          </a:p>
          <a:p>
            <a:pPr eaLnBrk="1" hangingPunct="1">
              <a:lnSpc>
                <a:spcPct val="80000"/>
              </a:lnSpc>
            </a:pPr>
            <a:r>
              <a:rPr lang="zh-CN" altLang="en-US" sz="800" smtClean="0"/>
              <a:t>  B)个人微型计算机在使用过程中突然断电，内存RAM中保存的信息全部丢失，ROM中保存的信息不受影响</a:t>
            </a:r>
          </a:p>
          <a:p>
            <a:pPr eaLnBrk="1" hangingPunct="1">
              <a:lnSpc>
                <a:spcPct val="80000"/>
              </a:lnSpc>
            </a:pPr>
            <a:r>
              <a:rPr lang="zh-CN" altLang="en-US" sz="800" smtClean="0"/>
              <a:t>  C)计算机指令是指挥CPU进行操作的命令，指令通常由操作码和操作数组成</a:t>
            </a:r>
          </a:p>
          <a:p>
            <a:pPr eaLnBrk="1" hangingPunct="1">
              <a:lnSpc>
                <a:spcPct val="80000"/>
              </a:lnSpc>
            </a:pPr>
            <a:r>
              <a:rPr lang="zh-CN" altLang="en-US" sz="800" smtClean="0"/>
              <a:t>  D)键盘属于输入设备，但显示器上显示的内容既有机器输出的结果，又有用户通过键盘打入的内容，所以显示器既是输入设备，又是输出设备</a:t>
            </a:r>
          </a:p>
          <a:p>
            <a:pPr eaLnBrk="1" hangingPunct="1">
              <a:lnSpc>
                <a:spcPct val="80000"/>
              </a:lnSpc>
            </a:pPr>
            <a:r>
              <a:rPr lang="zh-CN" altLang="en-US" sz="800" smtClean="0"/>
              <a:t>133．目前计算机的基本工作原理是(    )。</a:t>
            </a:r>
          </a:p>
          <a:p>
            <a:pPr eaLnBrk="1" hangingPunct="1">
              <a:lnSpc>
                <a:spcPct val="80000"/>
              </a:lnSpc>
            </a:pPr>
            <a:r>
              <a:rPr lang="zh-CN" altLang="en-US" sz="800" smtClean="0"/>
              <a:t>   A)存储程序     B)程序设计    C)程序设计与存储程序    D)存储程序控制</a:t>
            </a:r>
          </a:p>
          <a:p>
            <a:pPr eaLnBrk="1" hangingPunct="1">
              <a:lnSpc>
                <a:spcPct val="80000"/>
              </a:lnSpc>
            </a:pPr>
            <a:r>
              <a:rPr lang="zh-CN" altLang="en-US" sz="800" smtClean="0"/>
              <a:t>134．ROM与RAM的主要区别是(    )。</a:t>
            </a:r>
          </a:p>
          <a:p>
            <a:pPr eaLnBrk="1" hangingPunct="1">
              <a:lnSpc>
                <a:spcPct val="80000"/>
              </a:lnSpc>
            </a:pPr>
            <a:r>
              <a:rPr lang="zh-CN" altLang="en-US" sz="800" smtClean="0"/>
              <a:t>    A)ROM是内存储器，RAM是外存储器</a:t>
            </a:r>
          </a:p>
          <a:p>
            <a:pPr eaLnBrk="1" hangingPunct="1">
              <a:lnSpc>
                <a:spcPct val="80000"/>
              </a:lnSpc>
            </a:pPr>
            <a:r>
              <a:rPr lang="zh-CN" altLang="en-US" sz="800" smtClean="0"/>
              <a:t>    B)ROM是外存储器，RAM是内存储器 </a:t>
            </a:r>
          </a:p>
          <a:p>
            <a:pPr eaLnBrk="1" hangingPunct="1">
              <a:lnSpc>
                <a:spcPct val="80000"/>
              </a:lnSpc>
            </a:pPr>
            <a:r>
              <a:rPr lang="zh-CN" altLang="en-US" sz="800" smtClean="0"/>
              <a:t>    C)断电后，ROM内保存的信息会丢失，而RAM中的信息则可长期保存、不会丢失</a:t>
            </a:r>
          </a:p>
          <a:p>
            <a:pPr eaLnBrk="1" hangingPunct="1">
              <a:lnSpc>
                <a:spcPct val="80000"/>
              </a:lnSpc>
            </a:pPr>
            <a:r>
              <a:rPr lang="zh-CN" altLang="en-US" sz="800" smtClean="0"/>
              <a:t>    D)断电后，RAM内保存的信息会丢失，而ROM中的信息则可长期保存、不会丢失</a:t>
            </a:r>
          </a:p>
          <a:p>
            <a:pPr eaLnBrk="1" hangingPunct="1">
              <a:lnSpc>
                <a:spcPct val="80000"/>
              </a:lnSpc>
            </a:pPr>
            <a:r>
              <a:rPr lang="zh-CN" altLang="en-US" sz="800" smtClean="0"/>
              <a:t>135．世界上最先实现存储程序的计算机是(    )。</a:t>
            </a:r>
          </a:p>
          <a:p>
            <a:pPr eaLnBrk="1" hangingPunct="1">
              <a:lnSpc>
                <a:spcPct val="80000"/>
              </a:lnSpc>
            </a:pPr>
            <a:r>
              <a:rPr lang="zh-CN" altLang="en-US" sz="800" smtClean="0"/>
              <a:t>  A)EDIAC     B)EDSAC    C)UNIVAC   D)EDVAC</a:t>
            </a:r>
          </a:p>
          <a:p>
            <a:pPr eaLnBrk="1" hangingPunct="1">
              <a:lnSpc>
                <a:spcPct val="80000"/>
              </a:lnSpc>
            </a:pPr>
            <a:r>
              <a:rPr lang="zh-CN" altLang="en-US" sz="800" smtClean="0"/>
              <a:t>136．现代计算机之所以能自动地连续进行数据处理，主要是因为(      )。</a:t>
            </a:r>
          </a:p>
          <a:p>
            <a:pPr eaLnBrk="1" hangingPunct="1">
              <a:lnSpc>
                <a:spcPct val="80000"/>
              </a:lnSpc>
            </a:pPr>
            <a:r>
              <a:rPr lang="zh-CN" altLang="en-US" sz="800" smtClean="0"/>
              <a:t>  A)采用了开关电路    B)采用了半导体器件</a:t>
            </a:r>
          </a:p>
          <a:p>
            <a:pPr eaLnBrk="1" hangingPunct="1">
              <a:lnSpc>
                <a:spcPct val="80000"/>
              </a:lnSpc>
            </a:pPr>
            <a:r>
              <a:rPr lang="zh-CN" altLang="en-US" sz="800" smtClean="0"/>
              <a:t>    C)具有存储程序的功能    D)采用了二进制</a:t>
            </a:r>
          </a:p>
          <a:p>
            <a:pPr eaLnBrk="1" hangingPunct="1">
              <a:lnSpc>
                <a:spcPct val="80000"/>
              </a:lnSpc>
            </a:pPr>
            <a:r>
              <a:rPr lang="zh-CN" altLang="en-US" sz="800" smtClean="0"/>
              <a:t>137．个人计算机简称为PC机。这种计算机属于(    )。</a:t>
            </a:r>
          </a:p>
          <a:p>
            <a:pPr eaLnBrk="1" hangingPunct="1">
              <a:lnSpc>
                <a:spcPct val="80000"/>
              </a:lnSpc>
            </a:pPr>
            <a:r>
              <a:rPr lang="zh-CN" altLang="en-US" sz="800" smtClean="0"/>
              <a:t>  A)微型计算机     B)小型计算机    C)超级计算机    D)巨型计算机</a:t>
            </a:r>
          </a:p>
          <a:p>
            <a:pPr eaLnBrk="1" hangingPunct="1">
              <a:lnSpc>
                <a:spcPct val="80000"/>
              </a:lnSpc>
            </a:pPr>
            <a:r>
              <a:rPr lang="zh-CN" altLang="en-US" sz="800" smtClean="0"/>
              <a:t>138．我国自行设计研制的银河Ⅱ型计算机是(    )。</a:t>
            </a:r>
          </a:p>
          <a:p>
            <a:pPr eaLnBrk="1" hangingPunct="1">
              <a:lnSpc>
                <a:spcPct val="80000"/>
              </a:lnSpc>
            </a:pPr>
            <a:r>
              <a:rPr lang="zh-CN" altLang="en-US" sz="800" smtClean="0"/>
              <a:t>  A)微型计算机       B)小型计算机  C)中型计算机、p)巨型计算机</a:t>
            </a:r>
          </a:p>
          <a:p>
            <a:pPr eaLnBrk="1" hangingPunct="1">
              <a:lnSpc>
                <a:spcPct val="80000"/>
              </a:lnSpc>
            </a:pPr>
            <a:r>
              <a:rPr lang="zh-CN" altLang="en-US" sz="800" smtClean="0"/>
              <a:t>139．汇编语言源程序须经(    )翻译成目标程序。</a:t>
            </a:r>
          </a:p>
          <a:p>
            <a:pPr eaLnBrk="1" hangingPunct="1">
              <a:lnSpc>
                <a:spcPct val="80000"/>
              </a:lnSpc>
            </a:pPr>
            <a:r>
              <a:rPr lang="zh-CN" altLang="en-US" sz="800" smtClean="0"/>
              <a:t>  A)监控程序    B)汇编程序       C)机器语言程序    D)诊断程序</a:t>
            </a:r>
          </a:p>
          <a:p>
            <a:pPr eaLnBrk="1" hangingPunct="1">
              <a:lnSpc>
                <a:spcPct val="80000"/>
              </a:lnSpc>
            </a:pPr>
            <a:r>
              <a:rPr lang="zh-CN" altLang="en-US" sz="800" smtClean="0"/>
              <a:t>140．从第一代计算机到第四代计算机的体系结构都是相同的，都是由运算器、控制器、存储器及输入/输出设备组成的。这种体系结构称为(    )体系结构。</a:t>
            </a:r>
          </a:p>
          <a:p>
            <a:pPr eaLnBrk="1" hangingPunct="1">
              <a:lnSpc>
                <a:spcPct val="80000"/>
              </a:lnSpc>
            </a:pPr>
            <a:r>
              <a:rPr lang="zh-CN" altLang="en-US" sz="800" smtClean="0"/>
              <a:t>    A)艾伦</a:t>
            </a:r>
            <a:r>
              <a:rPr lang="zh-CN" altLang="en-US" sz="800" smtClean="0">
                <a:latin typeface="Arial" pitchFamily="34" charset="0"/>
              </a:rPr>
              <a:t>·</a:t>
            </a:r>
            <a:r>
              <a:rPr lang="zh-CN" altLang="en-US" sz="800" smtClean="0"/>
              <a:t>图灵    B)罗伯特</a:t>
            </a:r>
            <a:r>
              <a:rPr lang="zh-CN" altLang="en-US" sz="800" smtClean="0">
                <a:latin typeface="Arial" pitchFamily="34" charset="0"/>
              </a:rPr>
              <a:t>·</a:t>
            </a:r>
            <a:r>
              <a:rPr lang="zh-CN" altLang="en-US" sz="800" smtClean="0"/>
              <a:t>诺依斯       C)比尔</a:t>
            </a:r>
            <a:r>
              <a:rPr lang="zh-CN" altLang="en-US" sz="800" smtClean="0">
                <a:latin typeface="Arial" pitchFamily="34" charset="0"/>
              </a:rPr>
              <a:t>·</a:t>
            </a:r>
            <a:r>
              <a:rPr lang="zh-CN" altLang="en-US" sz="800" smtClean="0"/>
              <a:t>盖茨    D)冯</a:t>
            </a:r>
            <a:r>
              <a:rPr lang="zh-CN" altLang="en-US" sz="800" smtClean="0">
                <a:latin typeface="Arial" pitchFamily="34" charset="0"/>
              </a:rPr>
              <a:t>·</a:t>
            </a:r>
            <a:r>
              <a:rPr lang="zh-CN" altLang="en-US" sz="800" smtClean="0"/>
              <a:t>诺依曼</a:t>
            </a:r>
          </a:p>
          <a:p>
            <a:pPr eaLnBrk="1" hangingPunct="1">
              <a:lnSpc>
                <a:spcPct val="80000"/>
              </a:lnSpc>
            </a:pPr>
            <a:r>
              <a:rPr lang="zh-CN" altLang="en-US" sz="800" smtClean="0"/>
              <a:t>141．下列属于高级程序设计语言的是(    )。</a:t>
            </a:r>
          </a:p>
          <a:p>
            <a:pPr eaLnBrk="1" hangingPunct="1">
              <a:lnSpc>
                <a:spcPct val="80000"/>
              </a:lnSpc>
            </a:pPr>
            <a:r>
              <a:rPr lang="zh-CN" altLang="en-US" sz="800" smtClean="0"/>
              <a:t>  A)Windows2000    B)FORTRAN      C)CCED    D)汇编语言</a:t>
            </a:r>
          </a:p>
          <a:p>
            <a:pPr eaLnBrk="1" hangingPunct="1">
              <a:lnSpc>
                <a:spcPct val="80000"/>
              </a:lnSpc>
            </a:pPr>
            <a:r>
              <a:rPr lang="zh-CN" altLang="en-US" sz="800" smtClean="0"/>
              <a:t>142．若某台微型计算机的型号是486／25，其中25的含义是(    )</a:t>
            </a:r>
          </a:p>
          <a:p>
            <a:pPr eaLnBrk="1" hangingPunct="1">
              <a:lnSpc>
                <a:spcPct val="80000"/>
              </a:lnSpc>
            </a:pPr>
            <a:r>
              <a:rPr lang="zh-CN" altLang="en-US" sz="800" smtClean="0"/>
              <a:t>  A)CPU中有25个寄存器             B)CPU中有25个运算器</a:t>
            </a:r>
          </a:p>
          <a:p>
            <a:pPr eaLnBrk="1" hangingPunct="1">
              <a:lnSpc>
                <a:spcPct val="80000"/>
              </a:lnSpc>
            </a:pPr>
            <a:r>
              <a:rPr lang="zh-CN" altLang="en-US" sz="800" smtClean="0"/>
              <a:t>  C)该微型计算机的内存为25MB．     D)时钟频率为2．5MHz，</a:t>
            </a:r>
          </a:p>
          <a:p>
            <a:pPr eaLnBrk="1" hangingPunct="1">
              <a:lnSpc>
                <a:spcPct val="80000"/>
              </a:lnSpc>
            </a:pPr>
            <a:r>
              <a:rPr lang="zh-CN" altLang="en-US" sz="800" smtClean="0"/>
              <a:t>143．单倍速CD-ROM驱动器的数据传输速率为(    )。</a:t>
            </a:r>
          </a:p>
          <a:p>
            <a:pPr eaLnBrk="1" hangingPunct="1">
              <a:lnSpc>
                <a:spcPct val="80000"/>
              </a:lnSpc>
            </a:pPr>
            <a:r>
              <a:rPr lang="zh-CN" altLang="en-US" sz="800" smtClean="0"/>
              <a:t>  A)1OOKB／s       B)128KB／s          C)150KB／s          D)250KB／s</a:t>
            </a:r>
          </a:p>
          <a:p>
            <a:pPr eaLnBrk="1" hangingPunct="1">
              <a:lnSpc>
                <a:spcPct val="80000"/>
              </a:lnSpc>
            </a:pPr>
            <a:endParaRPr lang="zh-CN" altLang="en-US" sz="800" smtClean="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35.wmf"/><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1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5.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6.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9.ppt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5.emf"/></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5.xml"/><Relationship Id="rId1" Type="http://schemas.openxmlformats.org/officeDocument/2006/relationships/slideLayout" Target="../slideLayouts/slideLayout18.xml"/><Relationship Id="rId5" Type="http://schemas.openxmlformats.org/officeDocument/2006/relationships/slide" Target="slide47.xml"/><Relationship Id="rId4" Type="http://schemas.openxmlformats.org/officeDocument/2006/relationships/slide" Target="slide2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3.jpe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jpeg"/><Relationship Id="rId11" Type="http://schemas.openxmlformats.org/officeDocument/2006/relationships/image" Target="http:/www.f5edu.com/baike/uploadpic/bk20067314655.jpg" TargetMode="External"/><Relationship Id="rId5" Type="http://schemas.openxmlformats.org/officeDocument/2006/relationships/image" Target="../media/image7.jpeg"/><Relationship Id="rId10" Type="http://schemas.openxmlformats.org/officeDocument/2006/relationships/image" Target="../media/image11.jpeg"/><Relationship Id="rId4" Type="http://schemas.openxmlformats.org/officeDocument/2006/relationships/image" Target="../media/image6.jpeg"/><Relationship Id="rId9" Type="http://schemas.openxmlformats.org/officeDocument/2006/relationships/image" Target="http:/www.lzu.edu.cn/netteach/dncz/jbyl/lszl/images/histor18.gif"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http:/news.ccidnet.com/zhuanti/051017father/index.files/pic_fengnuo.gif" TargetMode="External"/><Relationship Id="rId3" Type="http://schemas.openxmlformats.org/officeDocument/2006/relationships/image" Target="../media/image14.jpeg"/><Relationship Id="rId7" Type="http://schemas.openxmlformats.org/officeDocument/2006/relationships/image" Target="../media/image16.g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http:/news.ccidnet.com/zhuanti/051017father/index.files/pic_tuling.gif" TargetMode="External"/><Relationship Id="rId5" Type="http://schemas.openxmlformats.org/officeDocument/2006/relationships/image" Target="../media/image15.gif"/><Relationship Id="rId4" Type="http://schemas.openxmlformats.org/officeDocument/2006/relationships/image" Target="http:/t6.baidu.com/it/u=2096780242,1511201311&amp;gp=44.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http:/www.f5edu.com/baike/uploadpic/bk20067314929.jpg" TargetMode="External"/><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2528465"/>
            <a:ext cx="2187575" cy="174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Text Box 3"/>
          <p:cNvSpPr txBox="1">
            <a:spLocks noChangeArrowheads="1"/>
          </p:cNvSpPr>
          <p:nvPr/>
        </p:nvSpPr>
        <p:spPr bwMode="auto">
          <a:xfrm>
            <a:off x="5507038" y="2601490"/>
            <a:ext cx="3636962"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solidFill>
                  <a:srgbClr val="FFFF00"/>
                </a:solidFill>
                <a:latin typeface="Arial" pitchFamily="34" charset="0"/>
                <a:ea typeface="黑体" pitchFamily="49" charset="-122"/>
              </a:rPr>
              <a:t>       集成电路：在一个半导体材料上做了多个电子元器件，用互联线把它们连接起来，成为一个电子器件。右图IC有4介晶体管和5个电阻。</a:t>
            </a:r>
          </a:p>
        </p:txBody>
      </p:sp>
      <p:sp>
        <p:nvSpPr>
          <p:cNvPr id="13316" name="Text Box 4"/>
          <p:cNvSpPr txBox="1">
            <a:spLocks noChangeArrowheads="1"/>
          </p:cNvSpPr>
          <p:nvPr/>
        </p:nvSpPr>
        <p:spPr bwMode="auto">
          <a:xfrm>
            <a:off x="104775" y="193675"/>
            <a:ext cx="8997950" cy="2155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ea typeface="黑体" pitchFamily="49" charset="-122"/>
              </a:rPr>
              <a:t>        （3）集成电路(第三代)计算机（1965～1971年）</a:t>
            </a:r>
            <a:r>
              <a:rPr lang="zh-CN" altLang="en-US" sz="2000" dirty="0" smtClean="0">
                <a:ea typeface="黑体" pitchFamily="49" charset="-122"/>
              </a:rPr>
              <a:t>。</a:t>
            </a:r>
            <a:endParaRPr lang="zh-CN" altLang="en-US" sz="2000" dirty="0">
              <a:ea typeface="黑体" pitchFamily="49" charset="-122"/>
            </a:endParaRPr>
          </a:p>
          <a:p>
            <a:pPr eaLnBrk="1" hangingPunct="1"/>
            <a:r>
              <a:rPr lang="zh-CN" altLang="en-US" sz="2000" dirty="0">
                <a:ea typeface="黑体" pitchFamily="49" charset="-122"/>
              </a:rPr>
              <a:t>        1)采用中、小规模集成电路制作各种逻辑部件</a:t>
            </a:r>
            <a:r>
              <a:rPr lang="zh-CN" altLang="en-US" sz="2000" dirty="0" smtClean="0">
                <a:ea typeface="黑体" pitchFamily="49" charset="-122"/>
              </a:rPr>
              <a:t>，计算机</a:t>
            </a:r>
            <a:r>
              <a:rPr lang="zh-CN" altLang="en-US" sz="2000" dirty="0">
                <a:ea typeface="黑体" pitchFamily="49" charset="-122"/>
              </a:rPr>
              <a:t>体积更小，重量更轻，耗电更省，寿命更长，成本更低，运算速度有了更大的提高。</a:t>
            </a:r>
          </a:p>
          <a:p>
            <a:pPr eaLnBrk="1" hangingPunct="1"/>
            <a:r>
              <a:rPr lang="zh-CN" altLang="en-US" sz="2000" dirty="0" smtClean="0">
                <a:ea typeface="黑体" pitchFamily="49" charset="-122"/>
              </a:rPr>
              <a:t>        2</a:t>
            </a:r>
            <a:r>
              <a:rPr lang="zh-CN" altLang="en-US" sz="2000" dirty="0">
                <a:ea typeface="黑体" pitchFamily="49" charset="-122"/>
              </a:rPr>
              <a:t>)第一次采用半导体存储器作为主存，取代了原来的磁芯存储器，使存储容量的存取速度有了革命性的突破，增加了系统的处理能力。</a:t>
            </a:r>
          </a:p>
          <a:p>
            <a:pPr eaLnBrk="1" hangingPunct="1"/>
            <a:r>
              <a:rPr lang="zh-CN" altLang="en-US" sz="2000" dirty="0">
                <a:ea typeface="黑体" pitchFamily="49" charset="-122"/>
              </a:rPr>
              <a:t>        3)系统软件有了很大发展，并且出现了多种高级语言，如BASIC、Pascal、C语言等</a:t>
            </a:r>
            <a:r>
              <a:rPr lang="zh-CN" altLang="en-US" sz="2000" dirty="0" smtClean="0">
                <a:ea typeface="黑体" pitchFamily="49" charset="-122"/>
              </a:rPr>
              <a:t>。早期</a:t>
            </a:r>
            <a:r>
              <a:rPr lang="zh-CN" altLang="en-US" sz="2000" dirty="0">
                <a:ea typeface="黑体" pitchFamily="49" charset="-122"/>
              </a:rPr>
              <a:t>的的集成电路如下图所示。</a:t>
            </a:r>
          </a:p>
        </p:txBody>
      </p:sp>
      <p:sp>
        <p:nvSpPr>
          <p:cNvPr id="13317" name="Text Box 5"/>
          <p:cNvSpPr txBox="1">
            <a:spLocks noChangeArrowheads="1"/>
          </p:cNvSpPr>
          <p:nvPr/>
        </p:nvSpPr>
        <p:spPr bwMode="auto">
          <a:xfrm>
            <a:off x="104775" y="5057353"/>
            <a:ext cx="453866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latin typeface="Arial" pitchFamily="34" charset="0"/>
                <a:ea typeface="黑体" pitchFamily="49" charset="-122"/>
              </a:rPr>
              <a:t>       </a:t>
            </a:r>
            <a:r>
              <a:rPr lang="zh-CN" altLang="en-US" sz="2000" dirty="0">
                <a:solidFill>
                  <a:srgbClr val="FFFF00"/>
                </a:solidFill>
                <a:latin typeface="Arial" pitchFamily="34" charset="0"/>
                <a:ea typeface="黑体" pitchFamily="49" charset="-122"/>
              </a:rPr>
              <a:t>半导体存储器用半导体器件组成的存储器称为半导体存储器；特点：集成度高、容量大、体积小、存取速度快、功耗低、价格便宜、维护简单。</a:t>
            </a:r>
          </a:p>
        </p:txBody>
      </p:sp>
      <p:pic>
        <p:nvPicPr>
          <p:cNvPr id="13318" name="Picture 6" descr="200809090451013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1863" y="5085184"/>
            <a:ext cx="24511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7" descr="013000002412831221203935673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858915"/>
            <a:ext cx="2089150"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2313" y="3249190"/>
            <a:ext cx="1858962" cy="163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1" name="Picture 9" descr="原始的集成电路"/>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2458615"/>
            <a:ext cx="10922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2" name="Text Box 10"/>
          <p:cNvSpPr txBox="1">
            <a:spLocks noChangeArrowheads="1"/>
          </p:cNvSpPr>
          <p:nvPr/>
        </p:nvSpPr>
        <p:spPr bwMode="auto">
          <a:xfrm>
            <a:off x="684213" y="4473153"/>
            <a:ext cx="11715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a:ea typeface="黑体" pitchFamily="49" charset="-122"/>
              </a:rPr>
              <a:t>原始的IC</a:t>
            </a:r>
          </a:p>
        </p:txBody>
      </p:sp>
      <p:pic>
        <p:nvPicPr>
          <p:cNvPr id="13323" name="Picture 11" descr="放大的集成电路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4300" y="3104728"/>
            <a:ext cx="162718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4" name="Text Box 12"/>
          <p:cNvSpPr txBox="1">
            <a:spLocks noChangeArrowheads="1"/>
          </p:cNvSpPr>
          <p:nvPr/>
        </p:nvSpPr>
        <p:spPr bwMode="auto">
          <a:xfrm>
            <a:off x="5651500" y="4401715"/>
            <a:ext cx="11255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a:ea typeface="黑体" pitchFamily="49" charset="-122"/>
              </a:rPr>
              <a:t>放大的IC</a:t>
            </a: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04775" y="260350"/>
            <a:ext cx="8997950" cy="208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4）大规模、超大规模集成电路(第四代)计算机（1972年至今）。其主要特点是基于基本逻辑部件，采用大规模、超大规模集成电路，使计算机体积、重量、成本均大幅度降低，计算机的性能空前提高，操作系统和高级语言的功能越来越大，并且出现了微型计算机。主要应用领域有：科学计算、数据处理、过程控制，并进入以计算机网络为特征的应用时代。</a:t>
            </a:r>
          </a:p>
        </p:txBody>
      </p:sp>
      <p:pic>
        <p:nvPicPr>
          <p:cNvPr id="1433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88238" y="5084763"/>
            <a:ext cx="1417637"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4"/>
          <p:cNvSpPr>
            <a:spLocks noChangeArrowheads="1"/>
          </p:cNvSpPr>
          <p:nvPr/>
        </p:nvSpPr>
        <p:spPr bwMode="auto">
          <a:xfrm>
            <a:off x="179388" y="5599113"/>
            <a:ext cx="15843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ea typeface="黑体" pitchFamily="49" charset="-122"/>
              </a:rPr>
              <a:t>1971年，Intel 4004芯片(含2300个晶体管)，10um工艺。</a:t>
            </a:r>
          </a:p>
        </p:txBody>
      </p:sp>
      <p:sp>
        <p:nvSpPr>
          <p:cNvPr id="14341" name="Rectangle 5"/>
          <p:cNvSpPr>
            <a:spLocks noChangeArrowheads="1"/>
          </p:cNvSpPr>
          <p:nvPr/>
        </p:nvSpPr>
        <p:spPr bwMode="auto">
          <a:xfrm>
            <a:off x="6932613" y="4221163"/>
            <a:ext cx="1960562"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ea typeface="黑体" pitchFamily="49" charset="-122"/>
              </a:rPr>
              <a:t>2001年，Pentium 4 ，4200万个晶体管，0.18um工艺。</a:t>
            </a:r>
          </a:p>
        </p:txBody>
      </p:sp>
      <p:sp>
        <p:nvSpPr>
          <p:cNvPr id="14342" name="Rectangle 6"/>
          <p:cNvSpPr>
            <a:spLocks noChangeArrowheads="1"/>
          </p:cNvSpPr>
          <p:nvPr/>
        </p:nvSpPr>
        <p:spPr bwMode="auto">
          <a:xfrm>
            <a:off x="5148263" y="6032500"/>
            <a:ext cx="2519362"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ea typeface="黑体" pitchFamily="49" charset="-122"/>
              </a:rPr>
              <a:t>2006年，Intel Core 2 (2.9亿个晶体管)，65nm 工艺</a:t>
            </a:r>
          </a:p>
          <a:p>
            <a:r>
              <a:rPr lang="zh-CN" altLang="en-US" sz="1600">
                <a:ea typeface="黑体" pitchFamily="49" charset="-122"/>
              </a:rPr>
              <a:t>面积143 mm2，64位。</a:t>
            </a:r>
          </a:p>
        </p:txBody>
      </p:sp>
      <p:pic>
        <p:nvPicPr>
          <p:cNvPr id="14343" name="Picture 7" descr="4004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035300"/>
            <a:ext cx="1749425"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8" descr="Inte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2275" y="2676525"/>
            <a:ext cx="2062163"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9" descr="Int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8038" y="3213100"/>
            <a:ext cx="1966912"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Rectangle 10"/>
          <p:cNvSpPr>
            <a:spLocks noChangeArrowheads="1"/>
          </p:cNvSpPr>
          <p:nvPr/>
        </p:nvSpPr>
        <p:spPr bwMode="auto">
          <a:xfrm>
            <a:off x="3348038" y="5516563"/>
            <a:ext cx="1944687"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ea typeface="黑体" pitchFamily="49" charset="-122"/>
              </a:rPr>
              <a:t>1982年，CPU286发布，1500nm 工艺13.4万个晶体管。</a:t>
            </a:r>
          </a:p>
        </p:txBody>
      </p:sp>
      <p:pic>
        <p:nvPicPr>
          <p:cNvPr id="14347" name="Picture 11" descr="Int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163" y="2214563"/>
            <a:ext cx="15875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Rectangle 12"/>
          <p:cNvSpPr>
            <a:spLocks noChangeArrowheads="1"/>
          </p:cNvSpPr>
          <p:nvPr/>
        </p:nvSpPr>
        <p:spPr bwMode="auto">
          <a:xfrm>
            <a:off x="5219700" y="4735513"/>
            <a:ext cx="20161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dirty="0">
                <a:ea typeface="黑体" pitchFamily="49" charset="-122"/>
              </a:rPr>
              <a:t>1985年，CPU386，1500~1000nm工艺，，27.5万个晶体管，32位。</a:t>
            </a:r>
          </a:p>
        </p:txBody>
      </p:sp>
      <p:sp>
        <p:nvSpPr>
          <p:cNvPr id="14349" name="Rectangle 13"/>
          <p:cNvSpPr>
            <a:spLocks noChangeArrowheads="1"/>
          </p:cNvSpPr>
          <p:nvPr/>
        </p:nvSpPr>
        <p:spPr bwMode="auto">
          <a:xfrm>
            <a:off x="1835150" y="4908550"/>
            <a:ext cx="144145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ea typeface="黑体" pitchFamily="49" charset="-122"/>
              </a:rPr>
              <a:t>1979年，8086CPU发布，3000nm 工艺2.9万个晶体管。</a:t>
            </a:r>
          </a:p>
        </p:txBody>
      </p:sp>
      <p:pic>
        <p:nvPicPr>
          <p:cNvPr id="1435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7200" y="2349500"/>
            <a:ext cx="2301875" cy="17414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104775" y="125413"/>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2</a:t>
            </a:r>
            <a:r>
              <a:rPr lang="en-US" sz="2400">
                <a:latin typeface="黑体" pitchFamily="49" charset="-122"/>
                <a:ea typeface="黑体" pitchFamily="49" charset="-122"/>
              </a:rPr>
              <a:t>．微处理器和微型计算机的发展</a:t>
            </a:r>
            <a:r>
              <a:rPr lang="zh-CN" altLang="en-US" sz="2400">
                <a:latin typeface="黑体" pitchFamily="49" charset="-122"/>
                <a:ea typeface="黑体" pitchFamily="49" charset="-122"/>
              </a:rPr>
              <a:t>*</a:t>
            </a:r>
            <a:endParaRPr lang="en-US" sz="2400">
              <a:latin typeface="黑体" pitchFamily="49" charset="-122"/>
              <a:ea typeface="黑体" pitchFamily="49" charset="-122"/>
            </a:endParaRPr>
          </a:p>
        </p:txBody>
      </p:sp>
      <p:sp>
        <p:nvSpPr>
          <p:cNvPr id="15363" name="Text Box 3"/>
          <p:cNvSpPr txBox="1">
            <a:spLocks noChangeArrowheads="1"/>
          </p:cNvSpPr>
          <p:nvPr/>
        </p:nvSpPr>
        <p:spPr bwMode="auto">
          <a:xfrm>
            <a:off x="104775" y="692696"/>
            <a:ext cx="8997950" cy="606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第四代计算机的另一个重要分支是以大规模、超大规模集成电路为基础发展起来的微处理器和微型计算机，先后经历了四个阶段：</a:t>
            </a:r>
          </a:p>
          <a:p>
            <a:pPr eaLnBrk="1" hangingPunct="1"/>
            <a:r>
              <a:rPr lang="zh-CN" altLang="en-US" sz="2300" dirty="0">
                <a:ea typeface="黑体" pitchFamily="49" charset="-122"/>
              </a:rPr>
              <a:t>        第一阶段是1971～1973年，微处理器有4004、4040、8008。1971年Intel公司研制出MCS-4微型计算机（CPU为4040，四位机）。后来又推出以8008为核心的MCS-8型。</a:t>
            </a:r>
          </a:p>
          <a:p>
            <a:pPr eaLnBrk="1" hangingPunct="1"/>
            <a:r>
              <a:rPr lang="zh-CN" altLang="en-US" sz="2300" dirty="0">
                <a:ea typeface="黑体" pitchFamily="49" charset="-122"/>
              </a:rPr>
              <a:t>        第二阶段是1974～1977年，微型计算机的发展和改进阶段。微处理器有8080、8085、M6800、Z80。初期产品有Intel公司的MCS-80型（CPU为8080，八位机）。后期有TRS-80型（CPU为Z80）和APPLE-II型（CPU为6502。</a:t>
            </a:r>
          </a:p>
          <a:p>
            <a:pPr eaLnBrk="1" hangingPunct="1"/>
            <a:r>
              <a:rPr lang="zh-CN" altLang="en-US" sz="2300" dirty="0">
                <a:ea typeface="黑体" pitchFamily="49" charset="-122"/>
              </a:rPr>
              <a:t>        第三阶段是1978～1983年，16位微处理器有8086、8088、80186、80286、M68000、Z8000。微型计算机代表产品是IBM-PC（CPU为8086）。产品有APPLE公司的Macintosh（1984年）和IBM公司的PC/AT286（1986年）微型计算机。</a:t>
            </a:r>
          </a:p>
          <a:p>
            <a:pPr eaLnBrk="1" hangingPunct="1"/>
            <a:r>
              <a:rPr lang="zh-CN" altLang="en-US" sz="2300" dirty="0">
                <a:ea typeface="黑体" pitchFamily="49" charset="-122"/>
              </a:rPr>
              <a:t>        第四阶段便是从1983年开始的32位微型计算机的发展阶段。微处理器80386、486。1993年以后，有Pentium 、Ⅱ、Ⅲ、IV、Intel Core 2 Duo（酷睿2）等。酷睿2分为2、四、六和八核。由此可见，微型计算机的性能主要取决于它的核心器件—微处理器（CPU）的性能。</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04775" y="196850"/>
            <a:ext cx="8997950" cy="251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（5）第五代计算机（20世纪80年代～将来）</a:t>
            </a:r>
          </a:p>
          <a:p>
            <a:pPr eaLnBrk="1" hangingPunct="1"/>
            <a:r>
              <a:rPr lang="zh-CN" altLang="en-US" sz="2300" dirty="0">
                <a:ea typeface="黑体" pitchFamily="49" charset="-122"/>
              </a:rPr>
              <a:t>        第五代计算机或人工智能计算机，将把信息采集、存储、处理、通信和人工智能结合在一起，具有推理、联想、学习和解释能力。第五代计算机具有如下功能：</a:t>
            </a:r>
          </a:p>
          <a:p>
            <a:pPr eaLnBrk="1" hangingPunct="1"/>
            <a:r>
              <a:rPr lang="zh-CN" altLang="en-US" sz="2300" dirty="0">
                <a:ea typeface="黑体" pitchFamily="49" charset="-122"/>
              </a:rPr>
              <a:t>        ①处理各种信息的能力，除目前计算机能处理离散数据外，第五代计算机应对声音、文字、图像等形式的信息进行识别处理。</a:t>
            </a:r>
          </a:p>
          <a:p>
            <a:pPr eaLnBrk="1" hangingPunct="1"/>
            <a:r>
              <a:rPr lang="zh-CN" altLang="en-US" sz="2300" dirty="0">
                <a:ea typeface="黑体" pitchFamily="49" charset="-122"/>
              </a:rPr>
              <a:t>        ②具有学习、联想、推理和解释问题的能力。</a:t>
            </a:r>
          </a:p>
        </p:txBody>
      </p:sp>
      <p:pic>
        <p:nvPicPr>
          <p:cNvPr id="16387" name="Picture 3" descr="12242727_9929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2924175"/>
            <a:ext cx="1944687"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4"/>
          <p:cNvSpPr txBox="1">
            <a:spLocks noChangeArrowheads="1"/>
          </p:cNvSpPr>
          <p:nvPr/>
        </p:nvSpPr>
        <p:spPr bwMode="auto">
          <a:xfrm>
            <a:off x="104775" y="2852738"/>
            <a:ext cx="5187950" cy="358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③对人的自然语言的理解处理能力，用自然语言编写程序的能力。即只需把要处理或计算的问题，用自然语言写出要求和说明，计算机就能理解其意，按人的要求进行处理或计算。而不像现在这样，要使用专门的计算机算法语言把处理过程与数据描述出来。</a:t>
            </a:r>
          </a:p>
          <a:p>
            <a:pPr eaLnBrk="1" hangingPunct="1"/>
            <a:r>
              <a:rPr lang="zh-CN" altLang="en-US" sz="2300" dirty="0">
                <a:ea typeface="黑体" pitchFamily="49" charset="-122"/>
              </a:rPr>
              <a:t>        </a:t>
            </a:r>
            <a:r>
              <a:rPr lang="zh-CN" altLang="en-US" sz="2300" dirty="0">
                <a:solidFill>
                  <a:srgbClr val="FFFF00"/>
                </a:solidFill>
                <a:ea typeface="黑体" pitchFamily="49" charset="-122"/>
              </a:rPr>
              <a:t>对第五代计算机来说，只需告诉它要“做什么”，而不必告诉它“怎么做”。</a:t>
            </a:r>
          </a:p>
        </p:txBody>
      </p:sp>
      <p:sp>
        <p:nvSpPr>
          <p:cNvPr id="16389" name="Rectangle 5"/>
          <p:cNvSpPr>
            <a:spLocks noChangeArrowheads="1"/>
          </p:cNvSpPr>
          <p:nvPr/>
        </p:nvSpPr>
        <p:spPr bwMode="auto">
          <a:xfrm>
            <a:off x="5930900" y="6237288"/>
            <a:ext cx="946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sz="2000">
                <a:ea typeface="黑体" pitchFamily="49" charset="-122"/>
              </a:rPr>
              <a:t>机器人</a:t>
            </a:r>
          </a:p>
        </p:txBody>
      </p:sp>
      <p:pic>
        <p:nvPicPr>
          <p:cNvPr id="16390" name="Picture 6" descr="1112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125" y="3776663"/>
            <a:ext cx="1666875" cy="235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7"/>
          <p:cNvSpPr>
            <a:spLocks noChangeArrowheads="1"/>
          </p:cNvSpPr>
          <p:nvPr/>
        </p:nvSpPr>
        <p:spPr bwMode="auto">
          <a:xfrm>
            <a:off x="7651750" y="6237288"/>
            <a:ext cx="1384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ea typeface="黑体" pitchFamily="49" charset="-122"/>
              </a:rPr>
              <a:t>机器人Qbo</a:t>
            </a: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04775" y="188913"/>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1.1.3  </a:t>
            </a:r>
            <a:r>
              <a:rPr lang="en-US" sz="2400">
                <a:latin typeface="黑体" pitchFamily="49" charset="-122"/>
                <a:ea typeface="黑体" pitchFamily="49" charset="-122"/>
              </a:rPr>
              <a:t>计算机的发展趋势</a:t>
            </a:r>
          </a:p>
        </p:txBody>
      </p:sp>
      <p:sp>
        <p:nvSpPr>
          <p:cNvPr id="17411" name="Text Box 3"/>
          <p:cNvSpPr txBox="1">
            <a:spLocks noChangeArrowheads="1"/>
          </p:cNvSpPr>
          <p:nvPr/>
        </p:nvSpPr>
        <p:spPr bwMode="auto">
          <a:xfrm>
            <a:off x="104775" y="732037"/>
            <a:ext cx="8997950" cy="752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随着计算机技术的发展以及社会对计算机不同层次的需求，当前计算机正在向巨型化、微型化、网络化和智能化方向发展。</a:t>
            </a:r>
          </a:p>
        </p:txBody>
      </p:sp>
      <p:sp>
        <p:nvSpPr>
          <p:cNvPr id="17412" name="Text Box 4"/>
          <p:cNvSpPr txBox="1">
            <a:spLocks noChangeArrowheads="1"/>
          </p:cNvSpPr>
          <p:nvPr/>
        </p:nvSpPr>
        <p:spPr bwMode="auto">
          <a:xfrm>
            <a:off x="104775" y="1570069"/>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1.1.4  </a:t>
            </a:r>
            <a:r>
              <a:rPr lang="en-US" sz="2400">
                <a:latin typeface="黑体" pitchFamily="49" charset="-122"/>
                <a:ea typeface="黑体" pitchFamily="49" charset="-122"/>
              </a:rPr>
              <a:t>计算机的分类</a:t>
            </a:r>
          </a:p>
        </p:txBody>
      </p:sp>
      <p:sp>
        <p:nvSpPr>
          <p:cNvPr id="17413" name="Text Box 5"/>
          <p:cNvSpPr txBox="1">
            <a:spLocks noChangeArrowheads="1"/>
          </p:cNvSpPr>
          <p:nvPr/>
        </p:nvSpPr>
        <p:spPr bwMode="auto">
          <a:xfrm>
            <a:off x="104775" y="2113193"/>
            <a:ext cx="8997950" cy="73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a:t>
            </a:r>
            <a:r>
              <a:rPr lang="zh-CN" altLang="en-US" sz="2300" dirty="0">
                <a:solidFill>
                  <a:srgbClr val="FFC000"/>
                </a:solidFill>
                <a:ea typeface="黑体" pitchFamily="49" charset="-122"/>
              </a:rPr>
              <a:t>1．按结构原理分类：</a:t>
            </a:r>
            <a:r>
              <a:rPr lang="zh-CN" altLang="en-US" sz="2300" dirty="0">
                <a:ea typeface="黑体" pitchFamily="49" charset="-122"/>
              </a:rPr>
              <a:t>有数字电子计算机和模拟电子计算机。  </a:t>
            </a:r>
          </a:p>
          <a:p>
            <a:pPr eaLnBrk="1" hangingPunct="1"/>
            <a:r>
              <a:rPr lang="zh-CN" altLang="en-US" sz="2300" dirty="0">
                <a:ea typeface="黑体" pitchFamily="49" charset="-122"/>
              </a:rPr>
              <a:t>         </a:t>
            </a:r>
            <a:r>
              <a:rPr lang="zh-CN" altLang="en-US" sz="2300" dirty="0">
                <a:solidFill>
                  <a:srgbClr val="FFC000"/>
                </a:solidFill>
                <a:ea typeface="黑体" pitchFamily="49" charset="-122"/>
              </a:rPr>
              <a:t>2．按用途分类：</a:t>
            </a:r>
            <a:r>
              <a:rPr lang="zh-CN" altLang="en-US" sz="2300" dirty="0">
                <a:ea typeface="黑体" pitchFamily="49" charset="-122"/>
              </a:rPr>
              <a:t>有通用计算机和专用电子计算机。        </a:t>
            </a:r>
          </a:p>
        </p:txBody>
      </p:sp>
      <p:sp>
        <p:nvSpPr>
          <p:cNvPr id="17414" name="Rectangle 6"/>
          <p:cNvSpPr>
            <a:spLocks noChangeArrowheads="1"/>
          </p:cNvSpPr>
          <p:nvPr/>
        </p:nvSpPr>
        <p:spPr bwMode="auto">
          <a:xfrm>
            <a:off x="4284663" y="5229225"/>
            <a:ext cx="19431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dirty="0">
                <a:solidFill>
                  <a:srgbClr val="FFC000"/>
                </a:solidFill>
                <a:latin typeface="Arial" pitchFamily="34" charset="0"/>
                <a:ea typeface="黑体" pitchFamily="49" charset="-122"/>
              </a:rPr>
              <a:t>图1-10  “天河”一号千万亿次巨型计算机</a:t>
            </a:r>
          </a:p>
        </p:txBody>
      </p:sp>
      <p:pic>
        <p:nvPicPr>
          <p:cNvPr id="17415" name="Picture 7" descr="2009102917292927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810" y="2996952"/>
            <a:ext cx="4025902"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Text Box 8"/>
          <p:cNvSpPr txBox="1">
            <a:spLocks noChangeArrowheads="1"/>
          </p:cNvSpPr>
          <p:nvPr/>
        </p:nvSpPr>
        <p:spPr bwMode="auto">
          <a:xfrm>
            <a:off x="104775" y="2931443"/>
            <a:ext cx="4314825" cy="3207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a:t>
            </a:r>
            <a:r>
              <a:rPr lang="zh-CN" altLang="en-US" sz="2300" dirty="0">
                <a:solidFill>
                  <a:srgbClr val="FFC000"/>
                </a:solidFill>
                <a:ea typeface="黑体" pitchFamily="49" charset="-122"/>
              </a:rPr>
              <a:t>3．按型体和软硬件功能分类（尤其是按速度划分）：</a:t>
            </a:r>
          </a:p>
          <a:p>
            <a:pPr eaLnBrk="1" hangingPunct="1"/>
            <a:r>
              <a:rPr lang="zh-CN" altLang="en-US" sz="2300" dirty="0">
                <a:ea typeface="黑体" pitchFamily="49" charset="-122"/>
              </a:rPr>
              <a:t>        （1）巨型计算机（SuperComputer）。巨型机是技术性能最先进的通用超级计算机，其速度已达到每秒数千亿次。衡量计算机运行速度的一个主要指标，是每秒百万条指令，简称MIPS。</a:t>
            </a:r>
          </a:p>
        </p:txBody>
      </p:sp>
      <p:sp>
        <p:nvSpPr>
          <p:cNvPr id="17418" name="Rectangle 10"/>
          <p:cNvSpPr>
            <a:spLocks noChangeArrowheads="1"/>
          </p:cNvSpPr>
          <p:nvPr/>
        </p:nvSpPr>
        <p:spPr bwMode="auto">
          <a:xfrm>
            <a:off x="2917180" y="6309320"/>
            <a:ext cx="33830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dirty="0" smtClean="0">
                <a:latin typeface="Arial" pitchFamily="34" charset="0"/>
                <a:ea typeface="黑体" pitchFamily="49" charset="-122"/>
              </a:rPr>
              <a:t>研究恐龙</a:t>
            </a:r>
            <a:r>
              <a:rPr lang="en-US" altLang="zh-CN" dirty="0" smtClean="0">
                <a:latin typeface="Arial" pitchFamily="34" charset="0"/>
                <a:ea typeface="黑体" pitchFamily="49" charset="-122"/>
              </a:rPr>
              <a:t>(dinosaur)</a:t>
            </a:r>
            <a:r>
              <a:rPr lang="zh-CN" dirty="0" smtClean="0">
                <a:latin typeface="Arial" pitchFamily="34" charset="0"/>
                <a:ea typeface="黑体" pitchFamily="49" charset="-122"/>
              </a:rPr>
              <a:t>的</a:t>
            </a:r>
            <a:r>
              <a:rPr lang="zh-CN" dirty="0">
                <a:latin typeface="Arial" pitchFamily="34" charset="0"/>
                <a:ea typeface="黑体" pitchFamily="49" charset="-122"/>
              </a:rPr>
              <a:t>生活环境</a:t>
            </a:r>
          </a:p>
        </p:txBody>
      </p:sp>
      <p:pic>
        <p:nvPicPr>
          <p:cNvPr id="4505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4762552"/>
            <a:ext cx="2702816" cy="179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1" name="Picture 5" descr="c:\users\ADMINI~1\appdata\roaming\360se6\USERDA~1\Temp\91EF7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4762551"/>
            <a:ext cx="2702816" cy="18018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4775" y="188913"/>
            <a:ext cx="3963169" cy="367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2）大中型计算机（mainframe）。规模次于巨型机，有比较完善的指令和丰富的外部设备，主要用于计算机网络和大型计算中心。大型机一般用于大型企业、大专院校和科研机构。不过随着微机与网络的迅速发展，大型机正在走下坡路，许多计算中心的大型机正在被高档微机群取代。</a:t>
            </a:r>
          </a:p>
        </p:txBody>
      </p:sp>
      <p:sp>
        <p:nvSpPr>
          <p:cNvPr id="18435" name="Text Box 3"/>
          <p:cNvSpPr txBox="1">
            <a:spLocks noChangeArrowheads="1"/>
          </p:cNvSpPr>
          <p:nvPr/>
        </p:nvSpPr>
        <p:spPr bwMode="auto">
          <a:xfrm>
            <a:off x="104775" y="3932238"/>
            <a:ext cx="8997950"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大型主机和超级计算机的主要区别：1.大型主机使用专用指令系统和操作系统，超级计算机使用通用处理器及UNIX或类UNIX操作系统(如linux)。2.大型主机长于非数值计算(数据处理)，超级计算机长于数值计算(科学计算)。3.大型主机主要用于商业领域，如银行和电信，而超级计算机用于尖端科学领域，特别是国防领域。4.大型主机大量使用冗余等技术确保其安全性及稳定性，所以内部结构通常有两套。而超级计算机使用大量处理器，通常由多个机柜组成。5.为了确保兼容性，大型主机的部分技术较为保守。</a:t>
            </a:r>
          </a:p>
        </p:txBody>
      </p:sp>
      <p:sp>
        <p:nvSpPr>
          <p:cNvPr id="18436" name="Rectangle 4"/>
          <p:cNvSpPr>
            <a:spLocks noChangeArrowheads="1"/>
          </p:cNvSpPr>
          <p:nvPr/>
        </p:nvSpPr>
        <p:spPr bwMode="auto">
          <a:xfrm>
            <a:off x="4572000" y="2701925"/>
            <a:ext cx="2241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dirty="0">
                <a:ea typeface="黑体" pitchFamily="49" charset="-122"/>
              </a:rPr>
              <a:t>较早型的大型计算机</a:t>
            </a:r>
          </a:p>
        </p:txBody>
      </p:sp>
      <p:pic>
        <p:nvPicPr>
          <p:cNvPr id="18437" name="Picture 5" descr="大型机※大型机早期大型主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188913"/>
            <a:ext cx="2598737"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descr="大型机※大型机现代大型主机（Z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050" y="1125538"/>
            <a:ext cx="21161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Rectangle 7"/>
          <p:cNvSpPr>
            <a:spLocks noChangeArrowheads="1"/>
          </p:cNvSpPr>
          <p:nvPr/>
        </p:nvSpPr>
        <p:spPr bwMode="auto">
          <a:xfrm>
            <a:off x="5003800" y="3357563"/>
            <a:ext cx="1784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ea typeface="黑体" pitchFamily="49" charset="-122"/>
              </a:rPr>
              <a:t>现代大型计算机</a:t>
            </a:r>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04775" y="260350"/>
            <a:ext cx="8997950" cy="288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（3）小型计算机</a:t>
            </a:r>
          </a:p>
          <a:p>
            <a:pPr eaLnBrk="1" hangingPunct="1"/>
            <a:r>
              <a:rPr lang="zh-CN" altLang="en-US" sz="2300" dirty="0">
                <a:ea typeface="黑体" pitchFamily="49" charset="-122"/>
              </a:rPr>
              <a:t>        小型计算机（Small computer）是相对于大型计算机而言，小型计算机的软件、硬件系统规模比较小，其结构简单、设计周期短，便于采用先进工艺，运行环境要求低，价格低、可靠性高。</a:t>
            </a:r>
          </a:p>
          <a:p>
            <a:pPr eaLnBrk="1" hangingPunct="1"/>
            <a:r>
              <a:rPr lang="zh-CN" altLang="en-US" sz="2300" dirty="0">
                <a:ea typeface="黑体" pitchFamily="49" charset="-122"/>
              </a:rPr>
              <a:t>        小型计算机的运算速度和存储容量低于大型机，便于维护和使用。但与终端和各种外部设备连接比较容易，适于作为联机系统的主机或者工业生产过程的自动化控制。小型机可以为多个用户执行任务，通常是一个多用户系统。小型计算机目前多为高档微机所替代。</a:t>
            </a:r>
          </a:p>
        </p:txBody>
      </p:sp>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7525" y="3284538"/>
            <a:ext cx="1800225" cy="163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descr="f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25" y="4978400"/>
            <a:ext cx="2357438"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5"/>
          <p:cNvSpPr txBox="1">
            <a:spLocks noChangeArrowheads="1"/>
          </p:cNvSpPr>
          <p:nvPr/>
        </p:nvSpPr>
        <p:spPr bwMode="auto">
          <a:xfrm>
            <a:off x="104775" y="3141663"/>
            <a:ext cx="6554788" cy="3167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a:ea typeface="黑体" pitchFamily="49" charset="-122"/>
              </a:rPr>
              <a:t>        （4）微型计算机。</a:t>
            </a:r>
          </a:p>
          <a:p>
            <a:pPr eaLnBrk="1" hangingPunct="1"/>
            <a:r>
              <a:rPr lang="zh-CN" altLang="en-US" sz="2300">
                <a:ea typeface="黑体" pitchFamily="49" charset="-122"/>
              </a:rPr>
              <a:t>        微型机具有体积小，价格低，功能较全，可靠性高，操作方便等突出优点，现已进入社会生活的各个领域。</a:t>
            </a:r>
          </a:p>
          <a:p>
            <a:pPr eaLnBrk="1" hangingPunct="1"/>
            <a:r>
              <a:rPr lang="zh-CN" altLang="en-US" sz="2300">
                <a:ea typeface="黑体" pitchFamily="49" charset="-122"/>
              </a:rPr>
              <a:t>微型机指每秒运算速度在100亿次以下，微型机的普及程度代表了一个国家的计算机应用水平。</a:t>
            </a:r>
          </a:p>
          <a:p>
            <a:pPr eaLnBrk="1" hangingPunct="1"/>
            <a:r>
              <a:rPr lang="zh-CN" altLang="en-US" sz="2300">
                <a:ea typeface="黑体" pitchFamily="49" charset="-122"/>
              </a:rPr>
              <a:t>        微型机也可按系统规模划分，分为单片机、单板机、便携式微机、个人机、微机工作站等几种类型。</a:t>
            </a:r>
          </a:p>
        </p:txBody>
      </p:sp>
      <p:sp>
        <p:nvSpPr>
          <p:cNvPr id="19462" name="Rectangle 6"/>
          <p:cNvSpPr>
            <a:spLocks noChangeArrowheads="1"/>
          </p:cNvSpPr>
          <p:nvPr/>
        </p:nvSpPr>
        <p:spPr bwMode="auto">
          <a:xfrm>
            <a:off x="3602038" y="6237288"/>
            <a:ext cx="2698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ea typeface="黑体" pitchFamily="49" charset="-122"/>
              </a:rPr>
              <a:t>笔记本和立式微型计算机</a:t>
            </a: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104775" y="2311400"/>
            <a:ext cx="4899025" cy="519113"/>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800">
                <a:latin typeface="黑体" pitchFamily="49" charset="-122"/>
                <a:ea typeface="黑体" pitchFamily="49" charset="-122"/>
              </a:rPr>
              <a:t> 1.2  </a:t>
            </a:r>
            <a:r>
              <a:rPr lang="en-US" sz="2800">
                <a:latin typeface="黑体" pitchFamily="49" charset="-122"/>
                <a:ea typeface="黑体" pitchFamily="49" charset="-122"/>
              </a:rPr>
              <a:t>计算机的特点和应用</a:t>
            </a:r>
          </a:p>
        </p:txBody>
      </p:sp>
      <p:sp>
        <p:nvSpPr>
          <p:cNvPr id="20483" name="Text Box 3"/>
          <p:cNvSpPr txBox="1">
            <a:spLocks noChangeArrowheads="1"/>
          </p:cNvSpPr>
          <p:nvPr/>
        </p:nvSpPr>
        <p:spPr bwMode="auto">
          <a:xfrm>
            <a:off x="104775" y="180975"/>
            <a:ext cx="8997950"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        4．按字长分类</a:t>
            </a:r>
          </a:p>
          <a:p>
            <a:pPr eaLnBrk="1" hangingPunct="1"/>
            <a:r>
              <a:rPr lang="zh-CN" altLang="en-US" sz="2400" dirty="0">
                <a:ea typeface="黑体" pitchFamily="49" charset="-122"/>
              </a:rPr>
              <a:t>        在计算机中，字长的位数是衡量计算机性能的主要指标之一。一般巨型机的字长在64位以上，微型机的字长在16～64位之间，可分为8位机、16位机、32位机、64位机。</a:t>
            </a:r>
          </a:p>
          <a:p>
            <a:pPr eaLnBrk="1" hangingPunct="1"/>
            <a:r>
              <a:rPr lang="zh-CN" altLang="en-US" sz="2400" dirty="0">
                <a:ea typeface="黑体" pitchFamily="49" charset="-122"/>
              </a:rPr>
              <a:t>        另外还可按其工作模式分为服务器和工作站。</a:t>
            </a:r>
          </a:p>
        </p:txBody>
      </p:sp>
      <p:sp>
        <p:nvSpPr>
          <p:cNvPr id="20484" name="Text Box 4"/>
          <p:cNvSpPr txBox="1">
            <a:spLocks noChangeArrowheads="1"/>
          </p:cNvSpPr>
          <p:nvPr/>
        </p:nvSpPr>
        <p:spPr bwMode="auto">
          <a:xfrm>
            <a:off x="104775" y="3789363"/>
            <a:ext cx="8997950"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        1．记忆（存储）能力强</a:t>
            </a:r>
          </a:p>
          <a:p>
            <a:r>
              <a:rPr lang="zh-CN" altLang="en-US" sz="2400">
                <a:latin typeface="Arial" pitchFamily="34" charset="0"/>
                <a:ea typeface="黑体" pitchFamily="49" charset="-122"/>
              </a:rPr>
              <a:t>        2．计算精度高与逻辑判断准确</a:t>
            </a:r>
          </a:p>
          <a:p>
            <a:r>
              <a:rPr lang="zh-CN" altLang="en-US" sz="2400">
                <a:latin typeface="Arial" pitchFamily="34" charset="0"/>
                <a:ea typeface="黑体" pitchFamily="49" charset="-122"/>
              </a:rPr>
              <a:t>        3．高速的处理能力</a:t>
            </a:r>
          </a:p>
          <a:p>
            <a:r>
              <a:rPr lang="zh-CN" altLang="en-US" sz="2400">
                <a:latin typeface="Arial" pitchFamily="34" charset="0"/>
                <a:ea typeface="黑体" pitchFamily="49" charset="-122"/>
              </a:rPr>
              <a:t>        4．能自动完成各种操作</a:t>
            </a:r>
          </a:p>
          <a:p>
            <a:r>
              <a:rPr lang="zh-CN" altLang="en-US" sz="2400">
                <a:latin typeface="Arial" pitchFamily="34" charset="0"/>
                <a:ea typeface="黑体" pitchFamily="49" charset="-122"/>
              </a:rPr>
              <a:t>        5．具有一定的智能化</a:t>
            </a:r>
          </a:p>
        </p:txBody>
      </p:sp>
      <p:sp>
        <p:nvSpPr>
          <p:cNvPr id="20485" name="Text Box 5"/>
          <p:cNvSpPr txBox="1">
            <a:spLocks noChangeArrowheads="1"/>
          </p:cNvSpPr>
          <p:nvPr/>
        </p:nvSpPr>
        <p:spPr bwMode="auto">
          <a:xfrm>
            <a:off x="104775" y="3081338"/>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1.2.1  </a:t>
            </a:r>
            <a:r>
              <a:rPr lang="en-US" sz="2400">
                <a:latin typeface="黑体" pitchFamily="49" charset="-122"/>
                <a:ea typeface="黑体" pitchFamily="49" charset="-122"/>
              </a:rPr>
              <a:t>计算机的特点</a:t>
            </a:r>
          </a:p>
        </p:txBody>
      </p:sp>
      <p:pic>
        <p:nvPicPr>
          <p:cNvPr id="204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3068638"/>
            <a:ext cx="3673475" cy="275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04775" y="933450"/>
            <a:ext cx="8997950" cy="407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目前，计算机的应用可概括为以下几个方面</a:t>
            </a:r>
            <a:r>
              <a:rPr lang="zh-CN" altLang="en-US" sz="2400" dirty="0" smtClean="0">
                <a:latin typeface="Arial" pitchFamily="34" charset="0"/>
                <a:ea typeface="黑体" pitchFamily="49" charset="-122"/>
              </a:rPr>
              <a:t>。</a:t>
            </a:r>
            <a:endParaRPr lang="zh-CN" altLang="en-US" sz="2400" dirty="0">
              <a:latin typeface="Arial" pitchFamily="34" charset="0"/>
              <a:ea typeface="黑体" pitchFamily="49" charset="-122"/>
            </a:endParaRPr>
          </a:p>
        </p:txBody>
      </p:sp>
      <p:sp>
        <p:nvSpPr>
          <p:cNvPr id="21507" name="Text Box 3"/>
          <p:cNvSpPr txBox="1">
            <a:spLocks noChangeArrowheads="1"/>
          </p:cNvSpPr>
          <p:nvPr/>
        </p:nvSpPr>
        <p:spPr bwMode="auto">
          <a:xfrm>
            <a:off x="104775" y="260350"/>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1.2.1  </a:t>
            </a:r>
            <a:r>
              <a:rPr lang="en-US" sz="2400">
                <a:latin typeface="黑体" pitchFamily="49" charset="-122"/>
                <a:ea typeface="黑体" pitchFamily="49" charset="-122"/>
              </a:rPr>
              <a:t>计算机的</a:t>
            </a:r>
            <a:r>
              <a:rPr lang="zh-CN" altLang="en-US" sz="2400">
                <a:latin typeface="黑体" pitchFamily="49" charset="-122"/>
                <a:ea typeface="黑体" pitchFamily="49" charset="-122"/>
              </a:rPr>
              <a:t>应用</a:t>
            </a:r>
            <a:endParaRPr lang="en-US" sz="2400">
              <a:latin typeface="黑体" pitchFamily="49" charset="-122"/>
              <a:ea typeface="黑体" pitchFamily="49" charset="-122"/>
            </a:endParaRPr>
          </a:p>
        </p:txBody>
      </p:sp>
      <p:sp>
        <p:nvSpPr>
          <p:cNvPr id="4" name="Text Box 3"/>
          <p:cNvSpPr txBox="1">
            <a:spLocks noChangeArrowheads="1"/>
          </p:cNvSpPr>
          <p:nvPr/>
        </p:nvSpPr>
        <p:spPr bwMode="auto">
          <a:xfrm>
            <a:off x="104775" y="150821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．科学计算（或称为数值计算）</a:t>
            </a:r>
          </a:p>
        </p:txBody>
      </p:sp>
      <p:sp>
        <p:nvSpPr>
          <p:cNvPr id="5" name="Text Box 2"/>
          <p:cNvSpPr txBox="1">
            <a:spLocks noChangeArrowheads="1"/>
          </p:cNvSpPr>
          <p:nvPr/>
        </p:nvSpPr>
        <p:spPr bwMode="auto">
          <a:xfrm>
            <a:off x="104775" y="2132856"/>
            <a:ext cx="8997950" cy="4446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目前，科学计算仍然是计算机应用的一个重要领域。如高能物理、工程设计、地震预测、气象预报、航天技术等。由于计算机具有高运算速度和精度以及逻辑判断能力，因此出现了计算力学、计算物理、计算化学、生物控制论等新的学科。</a:t>
            </a:r>
          </a:p>
          <a:p>
            <a:r>
              <a:rPr lang="zh-CN" altLang="en-US" sz="2400" dirty="0">
                <a:latin typeface="Arial" pitchFamily="34" charset="0"/>
                <a:ea typeface="黑体" pitchFamily="49" charset="-122"/>
              </a:rPr>
              <a:t>        （1）四色猜想的提出来自英国。1852年，毕业于伦敦大学的弗朗西斯·格思里（Francis Guthrie）来到一家科研单位搞地图着色工作时，发现了一种有趣的现象：“看来，每幅地图都可以用四种颜色着色，使得有共同边界的国家着上不同的颜色。”</a:t>
            </a:r>
          </a:p>
          <a:p>
            <a:r>
              <a:rPr lang="zh-CN" altLang="en-US" sz="2400" dirty="0">
                <a:latin typeface="Arial" pitchFamily="34" charset="0"/>
                <a:ea typeface="黑体" pitchFamily="49" charset="-122"/>
              </a:rPr>
              <a:t>        1976年，在J.Koch算法的支持下，美国数学家阿佩尔（Kenneth Appert）与哈肯（Wolfgang Haken）在美国伊利诺斯大学的两台不同的电子计算机上，用了1200个小时，作了100亿个判断，终于完成了四色定理的证明。</a:t>
            </a:r>
          </a:p>
        </p:txBody>
      </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04775" y="260350"/>
            <a:ext cx="8997950" cy="3717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（2）300多年以前，法国数学家费马（Pierre de Fermat）在一本书的空白处写下了一个定理：“设n是大于2的正整数，则不定方程x</a:t>
            </a:r>
            <a:r>
              <a:rPr lang="zh-CN" altLang="en-US" sz="2400" baseline="30000" dirty="0">
                <a:latin typeface="Arial" pitchFamily="34" charset="0"/>
                <a:ea typeface="黑体" pitchFamily="49" charset="-122"/>
              </a:rPr>
              <a:t>n</a:t>
            </a:r>
            <a:r>
              <a:rPr lang="zh-CN" altLang="en-US" sz="2400" dirty="0">
                <a:latin typeface="Arial" pitchFamily="34" charset="0"/>
                <a:ea typeface="黑体" pitchFamily="49" charset="-122"/>
              </a:rPr>
              <a:t>+y</a:t>
            </a:r>
            <a:r>
              <a:rPr lang="zh-CN" altLang="en-US" sz="2400" baseline="30000" dirty="0">
                <a:latin typeface="Arial" pitchFamily="34" charset="0"/>
                <a:ea typeface="黑体" pitchFamily="49" charset="-122"/>
              </a:rPr>
              <a:t>n</a:t>
            </a:r>
            <a:r>
              <a:rPr lang="zh-CN" altLang="en-US" sz="2400" dirty="0">
                <a:latin typeface="Arial" pitchFamily="34" charset="0"/>
                <a:ea typeface="黑体" pitchFamily="49" charset="-122"/>
              </a:rPr>
              <a:t>=z</a:t>
            </a:r>
            <a:r>
              <a:rPr lang="zh-CN" altLang="en-US" sz="2400" baseline="30000" dirty="0">
                <a:latin typeface="Arial" pitchFamily="34" charset="0"/>
                <a:ea typeface="黑体" pitchFamily="49" charset="-122"/>
              </a:rPr>
              <a:t>n</a:t>
            </a:r>
            <a:r>
              <a:rPr lang="zh-CN" altLang="en-US" sz="2400" dirty="0">
                <a:latin typeface="Arial" pitchFamily="34" charset="0"/>
                <a:ea typeface="黑体" pitchFamily="49" charset="-122"/>
              </a:rPr>
              <a:t>，没有非零整数解”，这就是纯数学中最著名的定理</a:t>
            </a:r>
            <a:r>
              <a:rPr lang="zh-CN" altLang="en-US" sz="2400" dirty="0" smtClean="0">
                <a:latin typeface="Arial" pitchFamily="34" charset="0"/>
                <a:ea typeface="黑体" pitchFamily="49" charset="-122"/>
              </a:rPr>
              <a:t>—费马大定理</a:t>
            </a:r>
            <a:r>
              <a:rPr lang="zh-CN" altLang="en-US" sz="2400" dirty="0">
                <a:latin typeface="Arial" pitchFamily="34" charset="0"/>
                <a:ea typeface="黑体" pitchFamily="49" charset="-122"/>
              </a:rPr>
              <a:t>，在20世纪80年代中期，被计算机加以证明。</a:t>
            </a:r>
          </a:p>
          <a:p>
            <a:r>
              <a:rPr lang="zh-CN" altLang="en-US" sz="2400" dirty="0">
                <a:latin typeface="Arial" pitchFamily="34" charset="0"/>
                <a:ea typeface="黑体" pitchFamily="49" charset="-122"/>
              </a:rPr>
              <a:t>        （3）吴文俊与数学机械化——可以让电脑代替人脑去进行几何定理的证明。</a:t>
            </a:r>
          </a:p>
          <a:p>
            <a:r>
              <a:rPr lang="zh-CN" altLang="en-US" sz="2400" dirty="0">
                <a:latin typeface="Arial" pitchFamily="34" charset="0"/>
                <a:ea typeface="黑体" pitchFamily="49" charset="-122"/>
              </a:rPr>
              <a:t>        吴文俊建立了多项式组特征列的概念，提出了多项式组的“整序原理”，创立了几何定理机器证明的“吴方法”，首次实现了高效的几何定理的机器证明。把非机械化的几何定理证明转化为多项式方程的处理，从而实现了几何定理的机器证明</a:t>
            </a:r>
            <a:r>
              <a:rPr lang="zh-CN" altLang="en-US" sz="2400" dirty="0" smtClean="0">
                <a:latin typeface="Arial" pitchFamily="34" charset="0"/>
                <a:ea typeface="黑体" pitchFamily="49" charset="-122"/>
              </a:rPr>
              <a:t>。</a:t>
            </a:r>
            <a:endParaRPr lang="zh-CN" altLang="en-US" sz="2400" dirty="0">
              <a:latin typeface="Arial" pitchFamily="34" charset="0"/>
              <a:ea typeface="黑体" pitchFamily="49" charset="-122"/>
            </a:endParaRPr>
          </a:p>
        </p:txBody>
      </p:sp>
      <p:sp>
        <p:nvSpPr>
          <p:cNvPr id="3" name="Text Box 3"/>
          <p:cNvSpPr txBox="1">
            <a:spLocks noChangeArrowheads="1"/>
          </p:cNvSpPr>
          <p:nvPr/>
        </p:nvSpPr>
        <p:spPr bwMode="auto">
          <a:xfrm>
            <a:off x="104775" y="4077349"/>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．过程检测与控制</a:t>
            </a:r>
          </a:p>
        </p:txBody>
      </p:sp>
      <p:sp>
        <p:nvSpPr>
          <p:cNvPr id="4" name="Text Box 2"/>
          <p:cNvSpPr txBox="1">
            <a:spLocks noChangeArrowheads="1"/>
          </p:cNvSpPr>
          <p:nvPr/>
        </p:nvSpPr>
        <p:spPr bwMode="auto">
          <a:xfrm>
            <a:off x="104775" y="4633664"/>
            <a:ext cx="8997950" cy="1891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利用</a:t>
            </a:r>
            <a:r>
              <a:rPr lang="zh-CN" altLang="en-US" sz="2400" dirty="0">
                <a:latin typeface="Arial" pitchFamily="34" charset="0"/>
                <a:ea typeface="黑体" pitchFamily="49" charset="-122"/>
              </a:rPr>
              <a:t>计算机对工业生产过程中的某些信号自动进行检测，并把检测到的数据存入计算机，再根据需要对这些数据进行处理，这样的系统称为计算机检测系统。特别是仪器仪表引进计算机技术后所构成的智能化仪器仪表，将工业自动化推向了一个更高的水平。</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0"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第1章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04775" y="684014"/>
            <a:ext cx="8997950" cy="2232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信息管理</a:t>
            </a:r>
            <a:r>
              <a:rPr lang="zh-CN" altLang="en-US" sz="2400" dirty="0">
                <a:latin typeface="Arial" pitchFamily="34" charset="0"/>
                <a:ea typeface="黑体" pitchFamily="49" charset="-122"/>
              </a:rPr>
              <a:t>是目前计算机应用最广泛的一个领域。利用计算机来加工、管理与操作任何形式的数据资料，如企业管理、物资管理、报表统计、账目计算、信息情报检索等。近年来，国内许多机构纷纷建设自己的管理信息系统（MIS）；生产企业也开始采用制造资源规划软件（MRP），商业流通领域则逐步使用电子信息交换系统（EDI），即所谓无纸贸易</a:t>
            </a:r>
            <a:r>
              <a:rPr lang="zh-CN" altLang="en-US" sz="2400" dirty="0" smtClean="0">
                <a:latin typeface="Arial" pitchFamily="34" charset="0"/>
                <a:ea typeface="黑体" pitchFamily="49" charset="-122"/>
              </a:rPr>
              <a:t>。</a:t>
            </a:r>
            <a:endParaRPr lang="zh-CN" altLang="en-US" sz="2400" dirty="0">
              <a:latin typeface="Arial" pitchFamily="34" charset="0"/>
              <a:ea typeface="黑体" pitchFamily="49" charset="-122"/>
            </a:endParaRPr>
          </a:p>
        </p:txBody>
      </p:sp>
      <p:sp>
        <p:nvSpPr>
          <p:cNvPr id="3" name="Text Box 3"/>
          <p:cNvSpPr txBox="1">
            <a:spLocks noChangeArrowheads="1"/>
          </p:cNvSpPr>
          <p:nvPr/>
        </p:nvSpPr>
        <p:spPr bwMode="auto">
          <a:xfrm>
            <a:off x="104775" y="163190"/>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．信息管理（数据处理）</a:t>
            </a:r>
          </a:p>
        </p:txBody>
      </p:sp>
      <p:sp>
        <p:nvSpPr>
          <p:cNvPr id="4" name="Text Box 3"/>
          <p:cNvSpPr txBox="1">
            <a:spLocks noChangeArrowheads="1"/>
          </p:cNvSpPr>
          <p:nvPr/>
        </p:nvSpPr>
        <p:spPr bwMode="auto">
          <a:xfrm>
            <a:off x="104775" y="2980184"/>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．计算机辅助系统</a:t>
            </a:r>
            <a:endParaRPr lang="zh-CN" altLang="en-US" sz="2400" dirty="0">
              <a:latin typeface="黑体" pitchFamily="49" charset="-122"/>
              <a:ea typeface="黑体" pitchFamily="49" charset="-122"/>
            </a:endParaRPr>
          </a:p>
        </p:txBody>
      </p:sp>
      <p:sp>
        <p:nvSpPr>
          <p:cNvPr id="5" name="Text Box 2"/>
          <p:cNvSpPr txBox="1">
            <a:spLocks noChangeArrowheads="1"/>
          </p:cNvSpPr>
          <p:nvPr/>
        </p:nvSpPr>
        <p:spPr bwMode="auto">
          <a:xfrm>
            <a:off x="104775" y="3501008"/>
            <a:ext cx="899795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（1</a:t>
            </a:r>
            <a:r>
              <a:rPr lang="zh-CN" altLang="en-US" sz="2400" dirty="0">
                <a:latin typeface="Arial" pitchFamily="34" charset="0"/>
                <a:ea typeface="黑体" pitchFamily="49" charset="-122"/>
              </a:rPr>
              <a:t>）计算机辅助设计（CAD）。</a:t>
            </a:r>
          </a:p>
          <a:p>
            <a:r>
              <a:rPr lang="zh-CN" altLang="en-US" sz="2400" dirty="0">
                <a:latin typeface="Arial" pitchFamily="34" charset="0"/>
                <a:ea typeface="黑体" pitchFamily="49" charset="-122"/>
              </a:rPr>
              <a:t>        （2）计算机辅助制造（CAM）。</a:t>
            </a:r>
          </a:p>
          <a:p>
            <a:r>
              <a:rPr lang="zh-CN" altLang="en-US" sz="2400" dirty="0">
                <a:latin typeface="Arial" pitchFamily="34" charset="0"/>
                <a:ea typeface="黑体" pitchFamily="49" charset="-122"/>
              </a:rPr>
              <a:t>        （3）计算机辅助测试（CAT）。</a:t>
            </a:r>
          </a:p>
          <a:p>
            <a:r>
              <a:rPr lang="zh-CN" altLang="en-US" sz="2400" dirty="0">
                <a:latin typeface="Arial" pitchFamily="34" charset="0"/>
                <a:ea typeface="黑体" pitchFamily="49" charset="-122"/>
              </a:rPr>
              <a:t>        （4）计算机辅助教学（CAI）。</a:t>
            </a:r>
          </a:p>
          <a:p>
            <a:r>
              <a:rPr lang="zh-CN" altLang="en-US" sz="2400" dirty="0">
                <a:latin typeface="Arial" pitchFamily="34" charset="0"/>
                <a:ea typeface="黑体" pitchFamily="49" charset="-122"/>
              </a:rPr>
              <a:t>        （5）其他计算机辅助系统。如，计算机辅助</a:t>
            </a:r>
            <a:r>
              <a:rPr lang="zh-CN" altLang="en-US" sz="2400" dirty="0" smtClean="0">
                <a:latin typeface="Arial" pitchFamily="34" charset="0"/>
                <a:ea typeface="黑体" pitchFamily="49" charset="-122"/>
              </a:rPr>
              <a:t>教育系统</a:t>
            </a:r>
            <a:r>
              <a:rPr lang="zh-CN" altLang="en-US" sz="2400" dirty="0">
                <a:latin typeface="Arial" pitchFamily="34" charset="0"/>
                <a:ea typeface="黑体" pitchFamily="49" charset="-122"/>
              </a:rPr>
              <a:t>（CAE）；利用计算机对文字、图像等信息进行处理、编辑、排版的计算机辅助出版系统（CAP）；以及计算机辅助医疗诊断系统（CAMPS）等。</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04775" y="619453"/>
            <a:ext cx="8997950" cy="1872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随着</a:t>
            </a:r>
            <a:r>
              <a:rPr lang="zh-CN" altLang="en-US" dirty="0"/>
              <a:t>信息社会的发展，特别是计算机网络的迅速发展，使得计算机在通信领域的作用越来越大，目前遍布全球的因特网（Internet）已把全球大多数国家联系在一起。如远程教学，利用计算机辅助教学和计算机网络在家里学习来代替学校、课堂这种传统教学方式已经变成现实</a:t>
            </a:r>
            <a:r>
              <a:rPr lang="zh-CN" altLang="en-US" dirty="0" smtClean="0"/>
              <a:t>。</a:t>
            </a:r>
            <a:endParaRPr lang="zh-CN" altLang="en-US" dirty="0"/>
          </a:p>
        </p:txBody>
      </p:sp>
      <p:sp>
        <p:nvSpPr>
          <p:cNvPr id="3" name="Text Box 3"/>
          <p:cNvSpPr txBox="1">
            <a:spLocks noChangeArrowheads="1"/>
          </p:cNvSpPr>
          <p:nvPr/>
        </p:nvSpPr>
        <p:spPr bwMode="auto">
          <a:xfrm>
            <a:off x="104775" y="13597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．通信与网络</a:t>
            </a:r>
            <a:endParaRPr lang="zh-CN" altLang="en-US" sz="2400" dirty="0">
              <a:latin typeface="黑体" pitchFamily="49" charset="-122"/>
              <a:ea typeface="黑体" pitchFamily="49" charset="-122"/>
            </a:endParaRPr>
          </a:p>
        </p:txBody>
      </p:sp>
      <p:sp>
        <p:nvSpPr>
          <p:cNvPr id="4" name="Text Box 3"/>
          <p:cNvSpPr txBox="1">
            <a:spLocks noChangeArrowheads="1"/>
          </p:cNvSpPr>
          <p:nvPr/>
        </p:nvSpPr>
        <p:spPr bwMode="auto">
          <a:xfrm>
            <a:off x="104775" y="2518240"/>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6</a:t>
            </a:r>
            <a:r>
              <a:rPr lang="zh-CN" altLang="en-US" sz="2400" dirty="0" smtClean="0">
                <a:latin typeface="黑体" pitchFamily="49" charset="-122"/>
                <a:ea typeface="黑体" pitchFamily="49" charset="-122"/>
              </a:rPr>
              <a:t>．计算机模拟</a:t>
            </a:r>
            <a:endParaRPr lang="zh-CN" altLang="en-US" sz="2400" dirty="0">
              <a:latin typeface="黑体" pitchFamily="49" charset="-122"/>
              <a:ea typeface="黑体" pitchFamily="49" charset="-122"/>
            </a:endParaRPr>
          </a:p>
        </p:txBody>
      </p:sp>
      <p:sp>
        <p:nvSpPr>
          <p:cNvPr id="5" name="Text Box 2"/>
          <p:cNvSpPr txBox="1">
            <a:spLocks noChangeArrowheads="1"/>
          </p:cNvSpPr>
          <p:nvPr/>
        </p:nvSpPr>
        <p:spPr bwMode="auto">
          <a:xfrm>
            <a:off x="104775" y="3001720"/>
            <a:ext cx="8997950" cy="3727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在</a:t>
            </a:r>
            <a:r>
              <a:rPr lang="zh-CN" altLang="en-US" dirty="0"/>
              <a:t>传统的工业生产中，常使用“模拟”对产品或工程进行分析和设计。20世纪后期，人们尝试利用计算机程序代替实物模型进行模拟试验，并为此开发了一系列通用模拟语言。事实证明，计算机容易实现仿真环境、器件的模拟，特别是破坏性试验模拟，更能突出计算机模拟的优势，从而被科研部门广泛采用，例如模拟核爆炸实验。目前，计算机模拟广泛应用于飞机和汽车等产品设计、危险或代价很高的人体试验和环境试验、人员训练、“虚拟现实”技术，以及社会科学等领域。</a:t>
            </a:r>
          </a:p>
          <a:p>
            <a:r>
              <a:rPr lang="zh-CN" altLang="en-US" dirty="0"/>
              <a:t>        除此以外，计算机在电子商务、电子政务等领域的应用也得到了快速的发展。</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04775" y="722766"/>
            <a:ext cx="8997950" cy="335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数据</a:t>
            </a:r>
            <a:r>
              <a:rPr lang="zh-CN" altLang="en-US" dirty="0"/>
              <a:t>信息是计算机加工处理的对象，可分为数值数据和非数值数据。数值数据有确定的值，并在数轴上有对应的点，非数值数据一般用来表示符号或文字，它没有确定的值。</a:t>
            </a:r>
          </a:p>
          <a:p>
            <a:r>
              <a:rPr lang="zh-CN" altLang="en-US" dirty="0"/>
              <a:t>       </a:t>
            </a:r>
            <a:r>
              <a:rPr lang="zh-CN" altLang="en-US" dirty="0" smtClean="0"/>
              <a:t>计算机</a:t>
            </a:r>
            <a:r>
              <a:rPr lang="zh-CN" altLang="en-US" dirty="0"/>
              <a:t>中，无论数值数据还是非数值数据都是以二进制的形式存储的，即无论是参与运算的数值数据，还是文字、图形、声音、动画等非数值数据，都是以0和1组成的二进制代码表示的。为了使用户便于输入、输出或书写数据，也常用到八进制和十六进制。同一个数用不同的数制表示，就存在它们之间的想到转换问题。</a:t>
            </a:r>
          </a:p>
        </p:txBody>
      </p:sp>
      <p:sp>
        <p:nvSpPr>
          <p:cNvPr id="25603" name="Text Box 3"/>
          <p:cNvSpPr txBox="1">
            <a:spLocks noChangeArrowheads="1"/>
          </p:cNvSpPr>
          <p:nvPr/>
        </p:nvSpPr>
        <p:spPr bwMode="auto">
          <a:xfrm>
            <a:off x="104775" y="180975"/>
            <a:ext cx="6051550" cy="519113"/>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800">
                <a:latin typeface="Arial" pitchFamily="34" charset="0"/>
              </a:rPr>
              <a:t>1.3  信息在计算机内部的表示与存储</a:t>
            </a:r>
            <a:endParaRPr lang="en-US" sz="2800">
              <a:latin typeface="Arial" pitchFamily="34" charset="0"/>
            </a:endParaRPr>
          </a:p>
        </p:txBody>
      </p:sp>
      <p:sp>
        <p:nvSpPr>
          <p:cNvPr id="25604" name="Text Box 4"/>
          <p:cNvSpPr txBox="1">
            <a:spLocks noChangeArrowheads="1"/>
          </p:cNvSpPr>
          <p:nvPr/>
        </p:nvSpPr>
        <p:spPr bwMode="auto">
          <a:xfrm>
            <a:off x="104775" y="4104594"/>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1.3.1  </a:t>
            </a:r>
            <a:r>
              <a:rPr lang="en-US" sz="2400">
                <a:latin typeface="黑体" pitchFamily="49" charset="-122"/>
                <a:ea typeface="黑体" pitchFamily="49" charset="-122"/>
              </a:rPr>
              <a:t>数制的概念</a:t>
            </a:r>
          </a:p>
        </p:txBody>
      </p:sp>
      <p:sp>
        <p:nvSpPr>
          <p:cNvPr id="25605" name="Text Box 5"/>
          <p:cNvSpPr txBox="1">
            <a:spLocks noChangeArrowheads="1"/>
          </p:cNvSpPr>
          <p:nvPr/>
        </p:nvSpPr>
        <p:spPr bwMode="auto">
          <a:xfrm>
            <a:off x="104775" y="4584472"/>
            <a:ext cx="8997950" cy="43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数制</a:t>
            </a:r>
            <a:r>
              <a:rPr lang="zh-CN" altLang="en-US" dirty="0"/>
              <a:t>是指用一组固定的符号和统一的规则来计数的方法</a:t>
            </a:r>
            <a:r>
              <a:rPr lang="zh-CN" altLang="en-US" dirty="0" smtClean="0"/>
              <a:t>。</a:t>
            </a:r>
            <a:endParaRPr lang="zh-CN" altLang="en-US" dirty="0"/>
          </a:p>
        </p:txBody>
      </p:sp>
      <p:sp>
        <p:nvSpPr>
          <p:cNvPr id="6" name="Text Box 3"/>
          <p:cNvSpPr txBox="1">
            <a:spLocks noChangeArrowheads="1"/>
          </p:cNvSpPr>
          <p:nvPr/>
        </p:nvSpPr>
        <p:spPr bwMode="auto">
          <a:xfrm>
            <a:off x="104775" y="5037354"/>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1</a:t>
            </a:r>
            <a:r>
              <a:rPr lang="zh-CN" altLang="en-US" sz="2400" dirty="0" smtClean="0">
                <a:latin typeface="黑体" pitchFamily="49" charset="-122"/>
                <a:ea typeface="黑体" pitchFamily="49" charset="-122"/>
              </a:rPr>
              <a:t>．进位计数制</a:t>
            </a:r>
            <a:endParaRPr lang="zh-CN" altLang="en-US" sz="2400" dirty="0">
              <a:latin typeface="黑体" pitchFamily="49" charset="-122"/>
              <a:ea typeface="黑体" pitchFamily="49" charset="-122"/>
            </a:endParaRPr>
          </a:p>
        </p:txBody>
      </p:sp>
      <p:sp>
        <p:nvSpPr>
          <p:cNvPr id="7" name="Text Box 5"/>
          <p:cNvSpPr txBox="1">
            <a:spLocks noChangeArrowheads="1"/>
          </p:cNvSpPr>
          <p:nvPr/>
        </p:nvSpPr>
        <p:spPr bwMode="auto">
          <a:xfrm>
            <a:off x="104775" y="5517232"/>
            <a:ext cx="8997950"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数据</a:t>
            </a:r>
            <a:r>
              <a:rPr lang="zh-CN" altLang="en-US" dirty="0"/>
              <a:t>无论采用哪种进位制表示，都涉及两个基本概念：基数和权。如十进制有0，1，2，…，9共10个数码，二进制有0，1两个数码，通常把数码的个数称为基数。</a:t>
            </a: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104775" y="260349"/>
            <a:ext cx="8997950" cy="4086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十进制数</a:t>
            </a:r>
            <a:r>
              <a:rPr lang="zh-CN" altLang="en-US" dirty="0"/>
              <a:t>的基数为10，进位原则是“逢十进一”；二进制数的基数为2，进位原则是“逢二进一”。一般进制简称为R进制，则进位原则是“逢R进一”，其中R是基数。</a:t>
            </a:r>
          </a:p>
          <a:p>
            <a:r>
              <a:rPr lang="zh-CN" altLang="en-US" dirty="0"/>
              <a:t>       </a:t>
            </a:r>
            <a:r>
              <a:rPr lang="zh-CN" altLang="en-US" dirty="0" smtClean="0"/>
              <a:t>在</a:t>
            </a:r>
            <a:r>
              <a:rPr lang="zh-CN" altLang="en-US" dirty="0"/>
              <a:t>进位计数制中，一个数可以由有限个数码排列在一起构成，数码所在数位不同，其代表的数值也不同，这个数码所表示的数值等于该数码本身乘以一个与它所在数位有关的常数，这个常数称为“位权”，简称“权”。如十进制数345，由3、4和5三个数码排列而成，3在百位，代表300（3×10</a:t>
            </a:r>
            <a:r>
              <a:rPr lang="zh-CN" altLang="en-US" baseline="30000" dirty="0"/>
              <a:t>2</a:t>
            </a:r>
            <a:r>
              <a:rPr lang="zh-CN" altLang="en-US" dirty="0"/>
              <a:t>），4在十位，代表40（4×10</a:t>
            </a:r>
            <a:r>
              <a:rPr lang="zh-CN" altLang="en-US" baseline="30000" dirty="0"/>
              <a:t>1</a:t>
            </a:r>
            <a:r>
              <a:rPr lang="zh-CN" altLang="en-US" dirty="0"/>
              <a:t>）；5在个位，代表5（5×10</a:t>
            </a:r>
            <a:r>
              <a:rPr lang="zh-CN" altLang="en-US" baseline="30000" dirty="0"/>
              <a:t>0</a:t>
            </a:r>
            <a:r>
              <a:rPr lang="zh-CN" altLang="en-US" dirty="0"/>
              <a:t>），它们分别具有不同的位权，3所在数位的位权为10</a:t>
            </a:r>
            <a:r>
              <a:rPr lang="zh-CN" altLang="en-US" baseline="30000" dirty="0"/>
              <a:t>2</a:t>
            </a:r>
            <a:r>
              <a:rPr lang="zh-CN" altLang="en-US" dirty="0"/>
              <a:t>，4所在数位的位权为10</a:t>
            </a:r>
            <a:r>
              <a:rPr lang="zh-CN" altLang="en-US" baseline="30000" dirty="0"/>
              <a:t>1</a:t>
            </a:r>
            <a:r>
              <a:rPr lang="zh-CN" altLang="en-US" dirty="0"/>
              <a:t>，5所在数位的位权为10</a:t>
            </a:r>
            <a:r>
              <a:rPr lang="zh-CN" altLang="en-US" baseline="30000" dirty="0"/>
              <a:t>0</a:t>
            </a:r>
            <a:r>
              <a:rPr lang="zh-CN" altLang="en-US" dirty="0"/>
              <a:t>。明显地，权是基数的幂</a:t>
            </a:r>
            <a:r>
              <a:rPr lang="zh-CN" altLang="en-US" dirty="0" smtClean="0"/>
              <a:t>。</a:t>
            </a:r>
            <a:endParaRPr lang="zh-CN" altLang="en-US" dirty="0"/>
          </a:p>
        </p:txBody>
      </p:sp>
      <p:sp>
        <p:nvSpPr>
          <p:cNvPr id="3" name="Text Box 3"/>
          <p:cNvSpPr txBox="1">
            <a:spLocks noChangeArrowheads="1"/>
          </p:cNvSpPr>
          <p:nvPr/>
        </p:nvSpPr>
        <p:spPr bwMode="auto">
          <a:xfrm>
            <a:off x="104775" y="4441436"/>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．计算机内部采用二进制的原因</a:t>
            </a:r>
          </a:p>
        </p:txBody>
      </p:sp>
      <p:sp>
        <p:nvSpPr>
          <p:cNvPr id="4" name="Text Box 2"/>
          <p:cNvSpPr txBox="1">
            <a:spLocks noChangeArrowheads="1"/>
          </p:cNvSpPr>
          <p:nvPr/>
        </p:nvSpPr>
        <p:spPr bwMode="auto">
          <a:xfrm>
            <a:off x="104775" y="4993704"/>
            <a:ext cx="8997950" cy="1531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a:t>
            </a:r>
            <a:r>
              <a:rPr lang="zh-CN" altLang="en-US" dirty="0"/>
              <a:t>1）易于物理实现。</a:t>
            </a:r>
          </a:p>
          <a:p>
            <a:r>
              <a:rPr lang="zh-CN" altLang="en-US" dirty="0"/>
              <a:t>       </a:t>
            </a:r>
            <a:r>
              <a:rPr lang="zh-CN" altLang="en-US" dirty="0" smtClean="0"/>
              <a:t>（</a:t>
            </a:r>
            <a:r>
              <a:rPr lang="zh-CN" altLang="en-US" dirty="0"/>
              <a:t>2）运算规则简单。</a:t>
            </a:r>
          </a:p>
          <a:p>
            <a:r>
              <a:rPr lang="zh-CN" altLang="en-US" dirty="0"/>
              <a:t>       </a:t>
            </a:r>
            <a:r>
              <a:rPr lang="zh-CN" altLang="en-US" dirty="0" smtClean="0"/>
              <a:t>（</a:t>
            </a:r>
            <a:r>
              <a:rPr lang="zh-CN" altLang="en-US" dirty="0"/>
              <a:t>3）工作稳定性高。</a:t>
            </a:r>
          </a:p>
          <a:p>
            <a:r>
              <a:rPr lang="zh-CN" altLang="en-US" dirty="0"/>
              <a:t>       </a:t>
            </a:r>
            <a:r>
              <a:rPr lang="zh-CN" altLang="en-US" dirty="0" smtClean="0"/>
              <a:t>（</a:t>
            </a:r>
            <a:r>
              <a:rPr lang="zh-CN" altLang="en-US" dirty="0"/>
              <a:t>4）适合逻辑运算。</a:t>
            </a: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04775" y="692398"/>
            <a:ext cx="8997950" cy="151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计算机</a:t>
            </a:r>
            <a:r>
              <a:rPr lang="zh-CN" altLang="en-US" dirty="0"/>
              <a:t>内部采用二进制，但二进制数在表达一个具体的数字时，倍数可能很长，书写烦琐，不易识别。因此，在书写时经常用到八进制数、十进制数和十六进制数。常见进位计数制的基数和数码如表1-1所示。</a:t>
            </a:r>
          </a:p>
        </p:txBody>
      </p:sp>
      <p:graphicFrame>
        <p:nvGraphicFramePr>
          <p:cNvPr id="31747" name="Group 3"/>
          <p:cNvGraphicFramePr>
            <a:graphicFrameLocks noGrp="1"/>
          </p:cNvGraphicFramePr>
          <p:nvPr>
            <p:extLst>
              <p:ext uri="{D42A27DB-BD31-4B8C-83A1-F6EECF244321}">
                <p14:modId xmlns:p14="http://schemas.microsoft.com/office/powerpoint/2010/main" val="4205329351"/>
              </p:ext>
            </p:extLst>
          </p:nvPr>
        </p:nvGraphicFramePr>
        <p:xfrm>
          <a:off x="755650" y="2819400"/>
          <a:ext cx="7888288" cy="2651650"/>
        </p:xfrm>
        <a:graphic>
          <a:graphicData uri="http://schemas.openxmlformats.org/drawingml/2006/table">
            <a:tbl>
              <a:tblPr/>
              <a:tblGrid>
                <a:gridCol w="1403350"/>
                <a:gridCol w="798513"/>
                <a:gridCol w="4756150"/>
                <a:gridCol w="930275"/>
              </a:tblGrid>
              <a:tr h="4570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黑体" pitchFamily="49" charset="-122"/>
                        </a:rPr>
                        <a:t>进位制</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rPr>
                        <a:t>基数</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rPr>
                        <a:t>数字符号</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rPr>
                        <a:t>标识</a:t>
                      </a: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二进制</a:t>
                      </a:r>
                      <a:endParaRPr kumimoji="0" lang="zh-CN"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2</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0，1</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B</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八进制</a:t>
                      </a:r>
                      <a:endParaRPr kumimoji="0" lang="zh-CN"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8</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0，1，2，3，4，5，6，7</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O或Q</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0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十进制</a:t>
                      </a:r>
                      <a:endParaRPr kumimoji="0" lang="zh-CN"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10</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0，1，2，3，4，5，6，7，8，9</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D</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7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黑体" pitchFamily="49" charset="-122"/>
                          <a:cs typeface="Times New Roman" pitchFamily="18" charset="0"/>
                        </a:rPr>
                        <a:t>十六进制</a:t>
                      </a:r>
                      <a:endParaRPr kumimoji="0" lang="zh-CN" sz="2400" b="0" i="0" u="none" strike="noStrike" cap="none" normalizeH="0" baseline="0" dirty="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16</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0，1，2，3，4，5，6，7，8，9，</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Times New Roman" pitchFamily="18" charset="0"/>
                          <a:ea typeface="黑体" pitchFamily="49" charset="-122"/>
                          <a:cs typeface="Times New Roman" pitchFamily="18" charset="0"/>
                        </a:rPr>
                        <a:t>A，B，C，D，E，F</a:t>
                      </a:r>
                      <a:endParaRPr kumimoji="0" lang="zh-CN" altLang="en-US" sz="2400" b="0" i="0" u="none" strike="noStrike" cap="none" normalizeH="0" baseline="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smtClean="0">
                          <a:ln>
                            <a:noFill/>
                          </a:ln>
                          <a:solidFill>
                            <a:schemeClr val="tx1"/>
                          </a:solidFill>
                          <a:effectLst/>
                          <a:latin typeface="Times New Roman" pitchFamily="18" charset="0"/>
                          <a:ea typeface="黑体" pitchFamily="49" charset="-122"/>
                          <a:cs typeface="Times New Roman" pitchFamily="18" charset="0"/>
                        </a:rPr>
                        <a:t>H</a:t>
                      </a:r>
                      <a:endParaRPr kumimoji="0" lang="zh-CN" altLang="en-US" sz="2400" b="0" i="0" u="none" strike="noStrike" cap="none" normalizeH="0" baseline="0" dirty="0" smtClean="0">
                        <a:ln>
                          <a:noFill/>
                        </a:ln>
                        <a:solidFill>
                          <a:schemeClr val="tx1"/>
                        </a:solidFill>
                        <a:effectLst/>
                        <a:latin typeface="Times New Roman" pitchFamily="18" charset="0"/>
                        <a:ea typeface="黑体" pitchFamily="49" charset="-122"/>
                      </a:endParaRPr>
                    </a:p>
                  </a:txBody>
                  <a:tcPr marT="45709" marB="4570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83" name="Text Box 35"/>
          <p:cNvSpPr txBox="1">
            <a:spLocks noChangeArrowheads="1"/>
          </p:cNvSpPr>
          <p:nvPr/>
        </p:nvSpPr>
        <p:spPr bwMode="auto">
          <a:xfrm>
            <a:off x="104775" y="2348111"/>
            <a:ext cx="8997950"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lgn="ctr"/>
            <a:r>
              <a:rPr lang="zh-CN" altLang="en-US" sz="2100" dirty="0">
                <a:latin typeface="Arial" pitchFamily="34" charset="0"/>
                <a:ea typeface="黑体" pitchFamily="49" charset="-122"/>
              </a:rPr>
              <a:t>表1-1  常见进位计数制的基数和数码表 </a:t>
            </a:r>
          </a:p>
        </p:txBody>
      </p:sp>
      <p:sp>
        <p:nvSpPr>
          <p:cNvPr id="27684" name="Text Box 36"/>
          <p:cNvSpPr txBox="1">
            <a:spLocks noChangeArrowheads="1"/>
          </p:cNvSpPr>
          <p:nvPr/>
        </p:nvSpPr>
        <p:spPr bwMode="auto">
          <a:xfrm>
            <a:off x="104775" y="5517232"/>
            <a:ext cx="8997950" cy="112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为了区分不同计数制的数，还采用括号外面加数字下标的表示方法，或在数字后面加上相应的英文字母来表示。如十进制数的321可表示为(321)10或321D。</a:t>
            </a:r>
          </a:p>
        </p:txBody>
      </p:sp>
      <p:sp>
        <p:nvSpPr>
          <p:cNvPr id="7" name="Text Box 3"/>
          <p:cNvSpPr txBox="1">
            <a:spLocks noChangeArrowheads="1"/>
          </p:cNvSpPr>
          <p:nvPr/>
        </p:nvSpPr>
        <p:spPr bwMode="auto">
          <a:xfrm>
            <a:off x="104775" y="11663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．计算机中常用的数制</a:t>
            </a: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04775" y="261938"/>
            <a:ext cx="89979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任何一种进位数都</a:t>
            </a:r>
            <a:r>
              <a:rPr lang="zh-CN" altLang="en-US" sz="2300" dirty="0" smtClean="0">
                <a:latin typeface="Arial" pitchFamily="34" charset="0"/>
                <a:ea typeface="黑体" pitchFamily="49" charset="-122"/>
              </a:rPr>
              <a:t>可表示</a:t>
            </a:r>
            <a:r>
              <a:rPr lang="zh-CN" altLang="en-US" sz="2300" dirty="0">
                <a:latin typeface="Arial" pitchFamily="34" charset="0"/>
                <a:ea typeface="黑体" pitchFamily="49" charset="-122"/>
              </a:rPr>
              <a:t>成按位权展开的多项式之和的形式。</a:t>
            </a:r>
          </a:p>
        </p:txBody>
      </p:sp>
      <p:pic>
        <p:nvPicPr>
          <p:cNvPr id="286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818038"/>
            <a:ext cx="7710488"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Text Box 4"/>
          <p:cNvSpPr txBox="1">
            <a:spLocks noChangeArrowheads="1"/>
          </p:cNvSpPr>
          <p:nvPr/>
        </p:nvSpPr>
        <p:spPr bwMode="auto">
          <a:xfrm>
            <a:off x="104775" y="1282063"/>
            <a:ext cx="8997950" cy="2950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其中：X为R进制数，D为数码，R为基数，n是整数倍数，m是小数倍数，下标表示位置，上标表示幂的次数。</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例如，十进制数(321.45)10可以表示为：</a:t>
            </a:r>
          </a:p>
          <a:p>
            <a:r>
              <a:rPr lang="zh-CN" altLang="en-US" sz="2300" dirty="0">
                <a:latin typeface="Arial" pitchFamily="34" charset="0"/>
                <a:ea typeface="黑体" pitchFamily="49" charset="-122"/>
              </a:rPr>
              <a:t>(321.45)10=3×10</a:t>
            </a:r>
            <a:r>
              <a:rPr lang="zh-CN" altLang="en-US" sz="2300" baseline="30000" dirty="0">
                <a:latin typeface="Arial" pitchFamily="34" charset="0"/>
                <a:ea typeface="黑体" pitchFamily="49" charset="-122"/>
              </a:rPr>
              <a:t>2</a:t>
            </a:r>
            <a:r>
              <a:rPr lang="zh-CN" altLang="en-US" sz="2300" dirty="0">
                <a:latin typeface="Arial" pitchFamily="34" charset="0"/>
                <a:ea typeface="黑体" pitchFamily="49" charset="-122"/>
              </a:rPr>
              <a:t>+2×10</a:t>
            </a:r>
            <a:r>
              <a:rPr lang="zh-CN" altLang="en-US" sz="2300" baseline="30000" dirty="0">
                <a:latin typeface="Arial" pitchFamily="34" charset="0"/>
                <a:ea typeface="黑体" pitchFamily="49" charset="-122"/>
              </a:rPr>
              <a:t>1</a:t>
            </a:r>
            <a:r>
              <a:rPr lang="zh-CN" altLang="en-US" sz="2300" dirty="0">
                <a:latin typeface="Arial" pitchFamily="34" charset="0"/>
                <a:ea typeface="黑体" pitchFamily="49" charset="-122"/>
              </a:rPr>
              <a:t>+1×10</a:t>
            </a:r>
            <a:r>
              <a:rPr lang="zh-CN" altLang="en-US" sz="2300" baseline="30000" dirty="0">
                <a:latin typeface="Arial" pitchFamily="34" charset="0"/>
                <a:ea typeface="黑体" pitchFamily="49" charset="-122"/>
              </a:rPr>
              <a:t>0</a:t>
            </a:r>
            <a:r>
              <a:rPr lang="zh-CN" altLang="en-US" sz="2300" dirty="0">
                <a:latin typeface="Arial" pitchFamily="34" charset="0"/>
                <a:ea typeface="黑体" pitchFamily="49" charset="-122"/>
              </a:rPr>
              <a:t>+4×10</a:t>
            </a:r>
            <a:r>
              <a:rPr lang="zh-CN" altLang="en-US" sz="2300" baseline="30000" dirty="0">
                <a:latin typeface="Arial" pitchFamily="34" charset="0"/>
                <a:ea typeface="黑体" pitchFamily="49" charset="-122"/>
              </a:rPr>
              <a:t>-1</a:t>
            </a:r>
            <a:r>
              <a:rPr lang="zh-CN" altLang="en-US" sz="2300" dirty="0">
                <a:latin typeface="Arial" pitchFamily="34" charset="0"/>
                <a:ea typeface="黑体" pitchFamily="49" charset="-122"/>
              </a:rPr>
              <a:t>+5×10</a:t>
            </a:r>
            <a:r>
              <a:rPr lang="zh-CN" altLang="en-US" sz="2300" baseline="30000" dirty="0">
                <a:latin typeface="Arial" pitchFamily="34" charset="0"/>
                <a:ea typeface="黑体" pitchFamily="49" charset="-122"/>
              </a:rPr>
              <a:t>-2</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八进制数(321.45)8可以表示为：</a:t>
            </a:r>
          </a:p>
          <a:p>
            <a:r>
              <a:rPr lang="zh-CN" altLang="en-US" sz="2300" dirty="0">
                <a:latin typeface="Arial" pitchFamily="34" charset="0"/>
                <a:ea typeface="黑体" pitchFamily="49" charset="-122"/>
              </a:rPr>
              <a:t>(321.45)8=3×8</a:t>
            </a:r>
            <a:r>
              <a:rPr lang="zh-CN" altLang="en-US" sz="2300" baseline="30000" dirty="0">
                <a:latin typeface="Arial" pitchFamily="34" charset="0"/>
                <a:ea typeface="黑体" pitchFamily="49" charset="-122"/>
              </a:rPr>
              <a:t>2</a:t>
            </a:r>
            <a:r>
              <a:rPr lang="zh-CN" altLang="en-US" sz="2300" dirty="0">
                <a:latin typeface="Arial" pitchFamily="34" charset="0"/>
                <a:ea typeface="黑体" pitchFamily="49" charset="-122"/>
              </a:rPr>
              <a:t>+2×8</a:t>
            </a:r>
            <a:r>
              <a:rPr lang="zh-CN" altLang="en-US" sz="2300" baseline="30000" dirty="0">
                <a:latin typeface="Arial" pitchFamily="34" charset="0"/>
                <a:ea typeface="黑体" pitchFamily="49" charset="-122"/>
              </a:rPr>
              <a:t>1</a:t>
            </a:r>
            <a:r>
              <a:rPr lang="zh-CN" altLang="en-US" sz="2300" dirty="0">
                <a:latin typeface="Arial" pitchFamily="34" charset="0"/>
                <a:ea typeface="黑体" pitchFamily="49" charset="-122"/>
              </a:rPr>
              <a:t>+1×8</a:t>
            </a:r>
            <a:r>
              <a:rPr lang="zh-CN" altLang="en-US" sz="2300" baseline="30000" dirty="0">
                <a:latin typeface="Arial" pitchFamily="34" charset="0"/>
                <a:ea typeface="黑体" pitchFamily="49" charset="-122"/>
              </a:rPr>
              <a:t>0</a:t>
            </a:r>
            <a:r>
              <a:rPr lang="zh-CN" altLang="en-US" sz="2300" dirty="0">
                <a:latin typeface="Arial" pitchFamily="34" charset="0"/>
                <a:ea typeface="黑体" pitchFamily="49" charset="-122"/>
              </a:rPr>
              <a:t>+4×8</a:t>
            </a:r>
            <a:r>
              <a:rPr lang="zh-CN" altLang="en-US" sz="2300" baseline="30000" dirty="0">
                <a:latin typeface="Arial" pitchFamily="34" charset="0"/>
                <a:ea typeface="黑体" pitchFamily="49" charset="-122"/>
              </a:rPr>
              <a:t>-1</a:t>
            </a:r>
            <a:r>
              <a:rPr lang="zh-CN" altLang="en-US" sz="2300" dirty="0">
                <a:latin typeface="Arial" pitchFamily="34" charset="0"/>
                <a:ea typeface="黑体" pitchFamily="49" charset="-122"/>
              </a:rPr>
              <a:t>+5×8</a:t>
            </a:r>
            <a:r>
              <a:rPr lang="zh-CN" altLang="en-US" sz="2300" baseline="30000" dirty="0">
                <a:latin typeface="Arial" pitchFamily="34" charset="0"/>
                <a:ea typeface="黑体" pitchFamily="49" charset="-122"/>
              </a:rPr>
              <a:t>-2</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同理，十六进制数(C32.45D)16可以表示为：</a:t>
            </a:r>
          </a:p>
          <a:p>
            <a:r>
              <a:rPr lang="zh-CN" altLang="en-US" sz="2300" dirty="0">
                <a:latin typeface="Arial" pitchFamily="34" charset="0"/>
                <a:ea typeface="黑体" pitchFamily="49" charset="-122"/>
              </a:rPr>
              <a:t>(C32.5D)16=12×16</a:t>
            </a:r>
            <a:r>
              <a:rPr lang="zh-CN" altLang="en-US" sz="2300" baseline="30000" dirty="0">
                <a:latin typeface="Arial" pitchFamily="34" charset="0"/>
                <a:ea typeface="黑体" pitchFamily="49" charset="-122"/>
              </a:rPr>
              <a:t>2</a:t>
            </a:r>
            <a:r>
              <a:rPr lang="zh-CN" altLang="en-US" sz="2300" dirty="0">
                <a:latin typeface="Arial" pitchFamily="34" charset="0"/>
                <a:ea typeface="黑体" pitchFamily="49" charset="-122"/>
              </a:rPr>
              <a:t>+3×16</a:t>
            </a:r>
            <a:r>
              <a:rPr lang="zh-CN" altLang="en-US" sz="2300" baseline="30000" dirty="0">
                <a:latin typeface="Arial" pitchFamily="34" charset="0"/>
                <a:ea typeface="黑体" pitchFamily="49" charset="-122"/>
              </a:rPr>
              <a:t>1</a:t>
            </a:r>
            <a:r>
              <a:rPr lang="zh-CN" altLang="en-US" sz="2300" dirty="0">
                <a:latin typeface="Arial" pitchFamily="34" charset="0"/>
                <a:ea typeface="黑体" pitchFamily="49" charset="-122"/>
              </a:rPr>
              <a:t>+2×16</a:t>
            </a:r>
            <a:r>
              <a:rPr lang="zh-CN" altLang="en-US" sz="2300" baseline="30000" dirty="0">
                <a:latin typeface="Arial" pitchFamily="34" charset="0"/>
                <a:ea typeface="黑体" pitchFamily="49" charset="-122"/>
              </a:rPr>
              <a:t>0</a:t>
            </a:r>
            <a:r>
              <a:rPr lang="zh-CN" altLang="en-US" sz="2300" dirty="0">
                <a:latin typeface="Arial" pitchFamily="34" charset="0"/>
                <a:ea typeface="黑体" pitchFamily="49" charset="-122"/>
              </a:rPr>
              <a:t>+5×16</a:t>
            </a:r>
            <a:r>
              <a:rPr lang="zh-CN" altLang="en-US" sz="2300" baseline="30000" dirty="0">
                <a:latin typeface="Arial" pitchFamily="34" charset="0"/>
                <a:ea typeface="黑体" pitchFamily="49" charset="-122"/>
              </a:rPr>
              <a:t>-2</a:t>
            </a:r>
            <a:r>
              <a:rPr lang="zh-CN" altLang="en-US" sz="2300" dirty="0">
                <a:latin typeface="Arial" pitchFamily="34" charset="0"/>
                <a:ea typeface="黑体" pitchFamily="49" charset="-122"/>
              </a:rPr>
              <a:t>+13×16</a:t>
            </a:r>
            <a:r>
              <a:rPr lang="zh-CN" altLang="en-US" sz="2300" baseline="30000" dirty="0">
                <a:latin typeface="Arial" pitchFamily="34" charset="0"/>
                <a:ea typeface="黑体" pitchFamily="49" charset="-122"/>
              </a:rPr>
              <a:t>-3</a:t>
            </a:r>
          </a:p>
        </p:txBody>
      </p:sp>
      <p:sp>
        <p:nvSpPr>
          <p:cNvPr id="5" name="Text Box 3"/>
          <p:cNvSpPr txBox="1">
            <a:spLocks noChangeArrowheads="1"/>
          </p:cNvSpPr>
          <p:nvPr/>
        </p:nvSpPr>
        <p:spPr bwMode="auto">
          <a:xfrm>
            <a:off x="104775" y="493818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．将</a:t>
            </a:r>
            <a:r>
              <a:rPr lang="en-US" altLang="zh-CN" sz="2400" dirty="0">
                <a:latin typeface="黑体" pitchFamily="49" charset="-122"/>
                <a:ea typeface="黑体" pitchFamily="49" charset="-122"/>
              </a:rPr>
              <a:t>R</a:t>
            </a:r>
            <a:r>
              <a:rPr lang="zh-CN" altLang="en-US" sz="2400" dirty="0">
                <a:latin typeface="黑体" pitchFamily="49" charset="-122"/>
                <a:ea typeface="黑体" pitchFamily="49" charset="-122"/>
              </a:rPr>
              <a:t>进制数转换为十进制数</a:t>
            </a:r>
          </a:p>
        </p:txBody>
      </p:sp>
      <p:sp>
        <p:nvSpPr>
          <p:cNvPr id="6" name="Text Box 2"/>
          <p:cNvSpPr txBox="1">
            <a:spLocks noChangeArrowheads="1"/>
          </p:cNvSpPr>
          <p:nvPr/>
        </p:nvSpPr>
        <p:spPr bwMode="auto">
          <a:xfrm>
            <a:off x="104775" y="4356682"/>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 1.3.2  </a:t>
            </a:r>
            <a:r>
              <a:rPr lang="en-US" sz="2400">
                <a:latin typeface="黑体" pitchFamily="49" charset="-122"/>
                <a:ea typeface="黑体" pitchFamily="49" charset="-122"/>
              </a:rPr>
              <a:t>数制转换</a:t>
            </a:r>
          </a:p>
        </p:txBody>
      </p:sp>
      <p:sp>
        <p:nvSpPr>
          <p:cNvPr id="7" name="Text Box 3"/>
          <p:cNvSpPr txBox="1">
            <a:spLocks noChangeArrowheads="1"/>
          </p:cNvSpPr>
          <p:nvPr/>
        </p:nvSpPr>
        <p:spPr bwMode="auto">
          <a:xfrm>
            <a:off x="104775" y="5519680"/>
            <a:ext cx="8997950" cy="789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将</a:t>
            </a:r>
            <a:r>
              <a:rPr lang="zh-CN" altLang="en-US" sz="2300" dirty="0">
                <a:latin typeface="Arial" pitchFamily="34" charset="0"/>
                <a:ea typeface="黑体" pitchFamily="49" charset="-122"/>
              </a:rPr>
              <a:t>一个R进制数转换为十进制数的方法是：按权展开，然后按十进制运算法则将数值相加</a:t>
            </a:r>
            <a:r>
              <a:rPr lang="zh-CN" altLang="en-US" sz="2300" dirty="0" smtClean="0">
                <a:latin typeface="Arial" pitchFamily="34" charset="0"/>
                <a:ea typeface="黑体" pitchFamily="49" charset="-122"/>
              </a:rPr>
              <a:t>。</a:t>
            </a:r>
            <a:endParaRPr lang="zh-CN" altLang="en-US" sz="2300" dirty="0">
              <a:latin typeface="Arial" pitchFamily="34" charset="0"/>
              <a:ea typeface="黑体" pitchFamily="49" charset="-122"/>
            </a:endParaRP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104775" y="116632"/>
            <a:ext cx="899795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【例1-1】 将二进制数(10110.011)2转换为十进制数。</a:t>
            </a:r>
          </a:p>
          <a:p>
            <a:r>
              <a:rPr lang="zh-CN" altLang="en-US" sz="2200" dirty="0">
                <a:latin typeface="Arial" pitchFamily="34" charset="0"/>
                <a:ea typeface="黑体" pitchFamily="49" charset="-122"/>
              </a:rPr>
              <a:t>(10110.011)2=1×2</a:t>
            </a:r>
            <a:r>
              <a:rPr lang="zh-CN" altLang="en-US" sz="2200" baseline="30000" dirty="0">
                <a:latin typeface="Arial" pitchFamily="34" charset="0"/>
                <a:ea typeface="黑体" pitchFamily="49" charset="-122"/>
              </a:rPr>
              <a:t>4</a:t>
            </a:r>
            <a:r>
              <a:rPr lang="zh-CN" altLang="en-US" sz="2200" dirty="0">
                <a:latin typeface="Arial" pitchFamily="34" charset="0"/>
                <a:ea typeface="黑体" pitchFamily="49" charset="-122"/>
              </a:rPr>
              <a:t>+0×2</a:t>
            </a:r>
            <a:r>
              <a:rPr lang="zh-CN" altLang="en-US" sz="2200" baseline="30000" dirty="0">
                <a:latin typeface="Arial" pitchFamily="34" charset="0"/>
                <a:ea typeface="黑体" pitchFamily="49" charset="-122"/>
              </a:rPr>
              <a:t>3</a:t>
            </a:r>
            <a:r>
              <a:rPr lang="zh-CN" altLang="en-US" sz="2200" dirty="0">
                <a:latin typeface="Arial" pitchFamily="34" charset="0"/>
                <a:ea typeface="黑体" pitchFamily="49" charset="-122"/>
              </a:rPr>
              <a:t>+1×2</a:t>
            </a:r>
            <a:r>
              <a:rPr lang="zh-CN" altLang="en-US" sz="2200" baseline="30000" dirty="0">
                <a:latin typeface="Arial" pitchFamily="34" charset="0"/>
                <a:ea typeface="黑体" pitchFamily="49" charset="-122"/>
              </a:rPr>
              <a:t>2</a:t>
            </a:r>
            <a:r>
              <a:rPr lang="zh-CN" altLang="en-US" sz="2200" dirty="0">
                <a:latin typeface="Arial" pitchFamily="34" charset="0"/>
                <a:ea typeface="黑体" pitchFamily="49" charset="-122"/>
              </a:rPr>
              <a:t>+1×2</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+0×2</a:t>
            </a:r>
            <a:r>
              <a:rPr lang="zh-CN" altLang="en-US" sz="2200" baseline="30000" dirty="0">
                <a:latin typeface="Arial" pitchFamily="34" charset="0"/>
                <a:ea typeface="黑体" pitchFamily="49" charset="-122"/>
              </a:rPr>
              <a:t>0</a:t>
            </a:r>
            <a:r>
              <a:rPr lang="zh-CN" altLang="en-US" sz="2200" dirty="0">
                <a:latin typeface="Arial" pitchFamily="34" charset="0"/>
                <a:ea typeface="黑体" pitchFamily="49" charset="-122"/>
              </a:rPr>
              <a:t>+0×2</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+1×2</a:t>
            </a:r>
            <a:r>
              <a:rPr lang="zh-CN" altLang="en-US" sz="2200" baseline="30000" dirty="0">
                <a:latin typeface="Arial" pitchFamily="34" charset="0"/>
                <a:ea typeface="黑体" pitchFamily="49" charset="-122"/>
              </a:rPr>
              <a:t>-2</a:t>
            </a:r>
            <a:r>
              <a:rPr lang="zh-CN" altLang="en-US" sz="2200" dirty="0">
                <a:latin typeface="Arial" pitchFamily="34" charset="0"/>
                <a:ea typeface="黑体" pitchFamily="49" charset="-122"/>
              </a:rPr>
              <a:t>+1×2</a:t>
            </a:r>
            <a:r>
              <a:rPr lang="zh-CN" altLang="en-US" sz="2200" baseline="30000" dirty="0">
                <a:latin typeface="Arial" pitchFamily="34" charset="0"/>
                <a:ea typeface="黑体" pitchFamily="49" charset="-122"/>
              </a:rPr>
              <a:t>-3</a:t>
            </a:r>
          </a:p>
          <a:p>
            <a:r>
              <a:rPr lang="zh-CN" altLang="en-US" sz="2200" dirty="0">
                <a:latin typeface="Arial" pitchFamily="34" charset="0"/>
                <a:ea typeface="黑体" pitchFamily="49" charset="-122"/>
              </a:rPr>
              <a:t>=16+0+4+2+0+0+0.25+0.</a:t>
            </a:r>
            <a:r>
              <a:rPr lang="zh-CN" altLang="en-US" sz="2200" dirty="0" smtClean="0">
                <a:latin typeface="Arial" pitchFamily="34" charset="0"/>
                <a:ea typeface="黑体" pitchFamily="49" charset="-122"/>
              </a:rPr>
              <a:t>125=(</a:t>
            </a:r>
            <a:r>
              <a:rPr lang="zh-CN" altLang="en-US" sz="2200" dirty="0">
                <a:latin typeface="Arial" pitchFamily="34" charset="0"/>
                <a:ea typeface="黑体" pitchFamily="49" charset="-122"/>
              </a:rPr>
              <a:t>22.375)10</a:t>
            </a:r>
          </a:p>
          <a:p>
            <a:r>
              <a:rPr lang="zh-CN" altLang="en-US" sz="2200" dirty="0">
                <a:latin typeface="Arial" pitchFamily="34" charset="0"/>
                <a:ea typeface="黑体" pitchFamily="49" charset="-122"/>
              </a:rPr>
              <a:t>        【例1-2】 将八进制数转换为十进制数。</a:t>
            </a:r>
          </a:p>
          <a:p>
            <a:r>
              <a:rPr lang="zh-CN" altLang="en-US" sz="2200" dirty="0">
                <a:latin typeface="Arial" pitchFamily="34" charset="0"/>
                <a:ea typeface="黑体" pitchFamily="49" charset="-122"/>
              </a:rPr>
              <a:t>(345.67)8=3×8</a:t>
            </a:r>
            <a:r>
              <a:rPr lang="zh-CN" altLang="en-US" sz="2200" baseline="30000" dirty="0">
                <a:latin typeface="Arial" pitchFamily="34" charset="0"/>
                <a:ea typeface="黑体" pitchFamily="49" charset="-122"/>
              </a:rPr>
              <a:t>2</a:t>
            </a:r>
            <a:r>
              <a:rPr lang="zh-CN" altLang="en-US" sz="2200" dirty="0">
                <a:latin typeface="Arial" pitchFamily="34" charset="0"/>
                <a:ea typeface="黑体" pitchFamily="49" charset="-122"/>
              </a:rPr>
              <a:t>+4×8</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+5×8</a:t>
            </a:r>
            <a:r>
              <a:rPr lang="zh-CN" altLang="en-US" sz="2200" baseline="30000" dirty="0">
                <a:latin typeface="Arial" pitchFamily="34" charset="0"/>
                <a:ea typeface="黑体" pitchFamily="49" charset="-122"/>
              </a:rPr>
              <a:t>0</a:t>
            </a:r>
            <a:r>
              <a:rPr lang="zh-CN" altLang="en-US" sz="2200" dirty="0">
                <a:latin typeface="Arial" pitchFamily="34" charset="0"/>
                <a:ea typeface="黑体" pitchFamily="49" charset="-122"/>
              </a:rPr>
              <a:t>+6×8</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+7×8</a:t>
            </a:r>
            <a:r>
              <a:rPr lang="zh-CN" altLang="en-US" sz="2200" baseline="30000" dirty="0">
                <a:latin typeface="Arial" pitchFamily="34" charset="0"/>
                <a:ea typeface="黑体" pitchFamily="49" charset="-122"/>
              </a:rPr>
              <a:t>-2</a:t>
            </a:r>
          </a:p>
          <a:p>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229.859375)10</a:t>
            </a:r>
          </a:p>
          <a:p>
            <a:r>
              <a:rPr lang="zh-CN" altLang="en-US" sz="2200" dirty="0">
                <a:latin typeface="Arial" pitchFamily="34" charset="0"/>
                <a:ea typeface="黑体" pitchFamily="49" charset="-122"/>
              </a:rPr>
              <a:t>        【例1-3】 将十六进制数转换为十进制数。</a:t>
            </a:r>
          </a:p>
          <a:p>
            <a:r>
              <a:rPr lang="zh-CN" altLang="en-US" sz="2200" dirty="0">
                <a:latin typeface="Arial" pitchFamily="34" charset="0"/>
                <a:ea typeface="黑体" pitchFamily="49" charset="-122"/>
              </a:rPr>
              <a:t>(8AB.9C)16=8×16</a:t>
            </a:r>
            <a:r>
              <a:rPr lang="zh-CN" altLang="en-US" sz="2200" baseline="30000" dirty="0">
                <a:latin typeface="Arial" pitchFamily="34" charset="0"/>
                <a:ea typeface="黑体" pitchFamily="49" charset="-122"/>
              </a:rPr>
              <a:t>2</a:t>
            </a:r>
            <a:r>
              <a:rPr lang="zh-CN" altLang="en-US" sz="2200" dirty="0">
                <a:latin typeface="Arial" pitchFamily="34" charset="0"/>
                <a:ea typeface="黑体" pitchFamily="49" charset="-122"/>
              </a:rPr>
              <a:t>+10×16</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+11×16</a:t>
            </a:r>
            <a:r>
              <a:rPr lang="zh-CN" altLang="en-US" sz="2200" baseline="30000" dirty="0">
                <a:latin typeface="Arial" pitchFamily="34" charset="0"/>
                <a:ea typeface="黑体" pitchFamily="49" charset="-122"/>
              </a:rPr>
              <a:t>0</a:t>
            </a:r>
            <a:r>
              <a:rPr lang="zh-CN" altLang="en-US" sz="2200" dirty="0">
                <a:latin typeface="Arial" pitchFamily="34" charset="0"/>
                <a:ea typeface="黑体" pitchFamily="49" charset="-122"/>
              </a:rPr>
              <a:t>+9×16</a:t>
            </a:r>
            <a:r>
              <a:rPr lang="zh-CN" altLang="en-US" sz="2200" baseline="30000" dirty="0">
                <a:latin typeface="Arial" pitchFamily="34" charset="0"/>
                <a:ea typeface="黑体" pitchFamily="49" charset="-122"/>
              </a:rPr>
              <a:t>-1</a:t>
            </a:r>
            <a:r>
              <a:rPr lang="zh-CN" altLang="en-US" sz="2200" dirty="0">
                <a:latin typeface="Arial" pitchFamily="34" charset="0"/>
                <a:ea typeface="黑体" pitchFamily="49" charset="-122"/>
              </a:rPr>
              <a:t>+12×16</a:t>
            </a:r>
            <a:r>
              <a:rPr lang="zh-CN" altLang="en-US" sz="2200" baseline="30000" dirty="0">
                <a:latin typeface="Arial" pitchFamily="34" charset="0"/>
                <a:ea typeface="黑体" pitchFamily="49" charset="-122"/>
              </a:rPr>
              <a:t>-</a:t>
            </a:r>
            <a:r>
              <a:rPr lang="zh-CN" altLang="en-US" sz="2200" baseline="30000" dirty="0" smtClean="0">
                <a:latin typeface="Arial" pitchFamily="34" charset="0"/>
                <a:ea typeface="黑体" pitchFamily="49" charset="-122"/>
              </a:rPr>
              <a:t>2</a:t>
            </a:r>
            <a:endParaRPr lang="en-US" altLang="zh-CN" sz="2200" baseline="30000" dirty="0" smtClean="0">
              <a:latin typeface="Arial" pitchFamily="34" charset="0"/>
              <a:ea typeface="黑体" pitchFamily="49" charset="-122"/>
            </a:endParaRPr>
          </a:p>
          <a:p>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2219.609375)10</a:t>
            </a:r>
          </a:p>
        </p:txBody>
      </p:sp>
      <p:sp>
        <p:nvSpPr>
          <p:cNvPr id="4" name="Text Box 3"/>
          <p:cNvSpPr txBox="1">
            <a:spLocks noChangeArrowheads="1"/>
          </p:cNvSpPr>
          <p:nvPr/>
        </p:nvSpPr>
        <p:spPr bwMode="auto">
          <a:xfrm>
            <a:off x="104775" y="3212976"/>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．将十进制数转换成</a:t>
            </a:r>
            <a:r>
              <a:rPr lang="en-US" altLang="zh-CN" sz="2400" dirty="0">
                <a:latin typeface="黑体" pitchFamily="49" charset="-122"/>
                <a:ea typeface="黑体" pitchFamily="49" charset="-122"/>
              </a:rPr>
              <a:t>R</a:t>
            </a:r>
            <a:r>
              <a:rPr lang="zh-CN" altLang="en-US" sz="2400" dirty="0">
                <a:latin typeface="黑体" pitchFamily="49" charset="-122"/>
                <a:ea typeface="黑体" pitchFamily="49" charset="-122"/>
              </a:rPr>
              <a:t>进制数</a:t>
            </a:r>
          </a:p>
        </p:txBody>
      </p:sp>
      <p:sp>
        <p:nvSpPr>
          <p:cNvPr id="5" name="Text Box 2"/>
          <p:cNvSpPr txBox="1">
            <a:spLocks noChangeArrowheads="1"/>
          </p:cNvSpPr>
          <p:nvPr/>
        </p:nvSpPr>
        <p:spPr bwMode="auto">
          <a:xfrm>
            <a:off x="104775" y="3662759"/>
            <a:ext cx="8997950" cy="307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       将</a:t>
            </a:r>
            <a:r>
              <a:rPr lang="zh-CN" altLang="en-US" sz="2200" dirty="0">
                <a:latin typeface="Arial" pitchFamily="34" charset="0"/>
                <a:ea typeface="黑体" pitchFamily="49" charset="-122"/>
              </a:rPr>
              <a:t>十进制数转换成R进制数时，其</a:t>
            </a:r>
            <a:r>
              <a:rPr lang="zh-CN" altLang="en-US" sz="2200" dirty="0" smtClean="0">
                <a:latin typeface="Arial" pitchFamily="34" charset="0"/>
                <a:ea typeface="黑体" pitchFamily="49" charset="-122"/>
              </a:rPr>
              <a:t>法则如下：</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①</a:t>
            </a:r>
            <a:r>
              <a:rPr lang="zh-CN" altLang="en-US" sz="2200" dirty="0" smtClean="0">
                <a:latin typeface="Arial" pitchFamily="34" charset="0"/>
                <a:ea typeface="黑体" pitchFamily="49" charset="-122"/>
              </a:rPr>
              <a:t>整数</a:t>
            </a:r>
            <a:r>
              <a:rPr lang="zh-CN" altLang="en-US" sz="2200" dirty="0">
                <a:latin typeface="Arial" pitchFamily="34" charset="0"/>
                <a:ea typeface="黑体" pitchFamily="49" charset="-122"/>
              </a:rPr>
              <a:t>部分采用“除R取余”的方法，即将十进制数除以R，得到一个商和余数，再将商除以R，又得到一个商和一个余数，如此继续下去，直到商为0为止，将每次得到的余数按照得到的顺序逆序排列（即最后得到的余数写到整数的左侧，最先得到的余数写到整数的右侧），即为R进制的整数</a:t>
            </a:r>
            <a:r>
              <a:rPr lang="zh-CN" altLang="en-US" sz="2200" dirty="0" smtClean="0">
                <a:latin typeface="Arial" pitchFamily="34" charset="0"/>
                <a:ea typeface="黑体" pitchFamily="49" charset="-122"/>
              </a:rPr>
              <a:t>部分。</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②</a:t>
            </a:r>
            <a:r>
              <a:rPr lang="zh-CN" altLang="en-US" sz="2200" dirty="0" smtClean="0">
                <a:latin typeface="Arial" pitchFamily="34" charset="0"/>
                <a:ea typeface="黑体" pitchFamily="49" charset="-122"/>
              </a:rPr>
              <a:t>小数</a:t>
            </a:r>
            <a:r>
              <a:rPr lang="zh-CN" altLang="en-US" sz="2200" dirty="0">
                <a:latin typeface="Arial" pitchFamily="34" charset="0"/>
                <a:ea typeface="黑体" pitchFamily="49" charset="-122"/>
              </a:rPr>
              <a:t>部分采用“乘R取整”的方法，即将小数部分连续地乘以R，保留每次相乘的整数部分，直到小数部分为0或达到精度要求的倍数为止，将得到的整数部分按照得到的数排列，即为R进制的小数部分。        </a:t>
            </a: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534548"/>
            <a:ext cx="4860032" cy="1814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4" name="Text Box 4"/>
          <p:cNvSpPr txBox="1">
            <a:spLocks noChangeArrowheads="1"/>
          </p:cNvSpPr>
          <p:nvPr/>
        </p:nvSpPr>
        <p:spPr bwMode="auto">
          <a:xfrm>
            <a:off x="104774" y="116632"/>
            <a:ext cx="900000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【例1-4】 将十进制数(39.625)10转换为二进制数</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(39</a:t>
            </a:r>
            <a:r>
              <a:rPr lang="zh-CN" altLang="en-US" sz="2100" dirty="0">
                <a:latin typeface="Arial" pitchFamily="34" charset="0"/>
                <a:ea typeface="黑体" pitchFamily="49" charset="-122"/>
              </a:rPr>
              <a:t>.625)</a:t>
            </a:r>
            <a:r>
              <a:rPr lang="zh-CN" altLang="en-US" sz="2100" dirty="0" smtClean="0">
                <a:latin typeface="Arial" pitchFamily="34" charset="0"/>
                <a:ea typeface="黑体" pitchFamily="49" charset="-122"/>
              </a:rPr>
              <a:t>10</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100111.101)</a:t>
            </a:r>
            <a:r>
              <a:rPr lang="zh-CN" altLang="en-US" sz="2100" dirty="0" smtClean="0">
                <a:latin typeface="Arial" pitchFamily="34" charset="0"/>
                <a:ea typeface="黑体" pitchFamily="49" charset="-122"/>
              </a:rPr>
              <a:t>2</a:t>
            </a:r>
            <a:endParaRPr lang="zh-CN" altLang="en-US" sz="2100" dirty="0">
              <a:latin typeface="Arial" pitchFamily="34" charset="0"/>
              <a:ea typeface="黑体" pitchFamily="49" charset="-122"/>
            </a:endParaRPr>
          </a:p>
        </p:txBody>
      </p:sp>
      <p:sp>
        <p:nvSpPr>
          <p:cNvPr id="6" name="Text Box 2"/>
          <p:cNvSpPr txBox="1">
            <a:spLocks noChangeArrowheads="1"/>
          </p:cNvSpPr>
          <p:nvPr/>
        </p:nvSpPr>
        <p:spPr bwMode="auto">
          <a:xfrm>
            <a:off x="104774" y="2384884"/>
            <a:ext cx="899795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1）二进制数和八进制的互换。由于2</a:t>
            </a:r>
            <a:r>
              <a:rPr lang="zh-CN" altLang="en-US" sz="2100" baseline="30000" dirty="0">
                <a:latin typeface="Arial" pitchFamily="34" charset="0"/>
                <a:ea typeface="黑体" pitchFamily="49" charset="-122"/>
              </a:rPr>
              <a:t>3</a:t>
            </a:r>
            <a:r>
              <a:rPr lang="zh-CN" altLang="en-US" sz="2100" dirty="0">
                <a:latin typeface="Arial" pitchFamily="34" charset="0"/>
                <a:ea typeface="黑体" pitchFamily="49" charset="-122"/>
              </a:rPr>
              <a:t>=8。因此3位二进制数可以对应1位八进制，如表1-2所示，利用这种对应关系，可以方便地实现二进制数和八进制数的相互转换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graphicFrame>
        <p:nvGraphicFramePr>
          <p:cNvPr id="7" name="Group 3"/>
          <p:cNvGraphicFramePr>
            <a:graphicFrameLocks noGrp="1"/>
          </p:cNvGraphicFramePr>
          <p:nvPr>
            <p:extLst>
              <p:ext uri="{D42A27DB-BD31-4B8C-83A1-F6EECF244321}">
                <p14:modId xmlns:p14="http://schemas.microsoft.com/office/powerpoint/2010/main" val="3884213534"/>
              </p:ext>
            </p:extLst>
          </p:nvPr>
        </p:nvGraphicFramePr>
        <p:xfrm>
          <a:off x="3999307" y="4120480"/>
          <a:ext cx="4617720" cy="1828800"/>
        </p:xfrm>
        <a:graphic>
          <a:graphicData uri="http://schemas.openxmlformats.org/drawingml/2006/table">
            <a:tbl>
              <a:tblPr/>
              <a:tblGrid>
                <a:gridCol w="1154430"/>
                <a:gridCol w="1154430"/>
                <a:gridCol w="1154430"/>
                <a:gridCol w="1154430"/>
              </a:tblGrid>
              <a:tr h="2172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Times New Roman" pitchFamily="18" charset="0"/>
                          <a:ea typeface="黑体" pitchFamily="49" charset="-122"/>
                        </a:rPr>
                        <a:t>二进制数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Times New Roman" pitchFamily="18" charset="0"/>
                          <a:ea typeface="黑体" pitchFamily="49" charset="-122"/>
                        </a:rPr>
                        <a:t>八进制数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Times New Roman" pitchFamily="18" charset="0"/>
                          <a:ea typeface="黑体" pitchFamily="49" charset="-122"/>
                        </a:rPr>
                        <a:t>二进制数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smtClean="0">
                          <a:ln>
                            <a:noFill/>
                          </a:ln>
                          <a:solidFill>
                            <a:schemeClr val="tx1"/>
                          </a:solidFill>
                          <a:effectLst/>
                          <a:latin typeface="Times New Roman" pitchFamily="18" charset="0"/>
                          <a:ea typeface="黑体" pitchFamily="49" charset="-122"/>
                        </a:rPr>
                        <a:t>八进制数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53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000</a:t>
                      </a:r>
                      <a:endPar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381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001</a:t>
                      </a:r>
                      <a:endPar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endPar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80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237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a:t>
                      </a:r>
                      <a:endParaRPr kumimoji="0" lang="zh-CN" altLang="en-US" sz="18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7</a:t>
                      </a:r>
                      <a:endPar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 Box 35"/>
          <p:cNvSpPr txBox="1">
            <a:spLocks noChangeArrowheads="1"/>
          </p:cNvSpPr>
          <p:nvPr/>
        </p:nvSpPr>
        <p:spPr bwMode="auto">
          <a:xfrm>
            <a:off x="104774" y="3429000"/>
            <a:ext cx="3819154" cy="328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转换方法如下：</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以小数点为界</a:t>
            </a:r>
            <a:r>
              <a:rPr lang="zh-CN" altLang="en-US" sz="2100" dirty="0">
                <a:latin typeface="Arial" pitchFamily="34" charset="0"/>
                <a:ea typeface="黑体" pitchFamily="49" charset="-122"/>
              </a:rPr>
              <a:t>，整数部分从右向左每3位分为一组，若不够3位时，在左面补“0”，补足3位</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小数</a:t>
            </a:r>
            <a:r>
              <a:rPr lang="zh-CN" altLang="en-US" sz="2100" dirty="0">
                <a:latin typeface="Arial" pitchFamily="34" charset="0"/>
                <a:ea typeface="黑体" pitchFamily="49" charset="-122"/>
              </a:rPr>
              <a:t>部分从左向右每3位一组，不够3位时在右面补“0”，然后将每3位二进制用1位八进制数表示，即可完成转换。</a:t>
            </a:r>
          </a:p>
        </p:txBody>
      </p:sp>
      <p:sp>
        <p:nvSpPr>
          <p:cNvPr id="9" name="矩形 8"/>
          <p:cNvSpPr/>
          <p:nvPr/>
        </p:nvSpPr>
        <p:spPr>
          <a:xfrm>
            <a:off x="4067944" y="3688432"/>
            <a:ext cx="4608512"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表1-2  二进制数与八进制数相互转换对照表</a:t>
            </a:r>
            <a:endParaRPr lang="zh-CN" altLang="en-US" dirty="0"/>
          </a:p>
        </p:txBody>
      </p:sp>
      <p:sp>
        <p:nvSpPr>
          <p:cNvPr id="10" name="Text Box 3"/>
          <p:cNvSpPr txBox="1">
            <a:spLocks noChangeArrowheads="1"/>
          </p:cNvSpPr>
          <p:nvPr/>
        </p:nvSpPr>
        <p:spPr bwMode="auto">
          <a:xfrm>
            <a:off x="78000" y="1579439"/>
            <a:ext cx="3485888" cy="769441"/>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200" dirty="0">
                <a:latin typeface="黑体" pitchFamily="49" charset="-122"/>
                <a:ea typeface="黑体" pitchFamily="49" charset="-122"/>
              </a:rPr>
              <a:t>3</a:t>
            </a:r>
            <a:r>
              <a:rPr lang="zh-CN" altLang="en-US" sz="2200" dirty="0">
                <a:latin typeface="黑体" pitchFamily="49" charset="-122"/>
                <a:ea typeface="黑体" pitchFamily="49" charset="-122"/>
              </a:rPr>
              <a:t>．二、八与十六进制数的相互转换</a:t>
            </a:r>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104775" y="333375"/>
            <a:ext cx="89979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【例1-7】 将二进制数(10101101.1101)2转换成八进制数。</a:t>
            </a:r>
          </a:p>
        </p:txBody>
      </p:sp>
      <p:sp>
        <p:nvSpPr>
          <p:cNvPr id="32771" name="Text Box 3"/>
          <p:cNvSpPr txBox="1">
            <a:spLocks noChangeArrowheads="1"/>
          </p:cNvSpPr>
          <p:nvPr/>
        </p:nvSpPr>
        <p:spPr bwMode="auto">
          <a:xfrm>
            <a:off x="104775" y="2565400"/>
            <a:ext cx="8997950"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        （2）二进制数和十六进制的互换。由于2</a:t>
            </a:r>
            <a:r>
              <a:rPr lang="zh-CN" altLang="en-US" sz="2400" baseline="30000">
                <a:latin typeface="Arial" pitchFamily="34" charset="0"/>
                <a:ea typeface="黑体" pitchFamily="49" charset="-122"/>
              </a:rPr>
              <a:t>4</a:t>
            </a:r>
            <a:r>
              <a:rPr lang="zh-CN" altLang="en-US" sz="2400">
                <a:latin typeface="Arial" pitchFamily="34" charset="0"/>
                <a:ea typeface="黑体" pitchFamily="49" charset="-122"/>
              </a:rPr>
              <a:t>=16。因此4位二进制数可以对应1位十六进制，如表1-3所示，利用这种对应关系，可以方便地实现二进制数和十六进制数的相互转换。</a:t>
            </a:r>
          </a:p>
          <a:p>
            <a:pPr algn="ctr"/>
            <a:r>
              <a:rPr lang="zh-CN" altLang="en-US" sz="2400">
                <a:latin typeface="Arial" pitchFamily="34" charset="0"/>
                <a:ea typeface="黑体" pitchFamily="49" charset="-122"/>
              </a:rPr>
              <a:t>表1-3  二进制数与十六进制数相互转换对照表</a:t>
            </a:r>
          </a:p>
        </p:txBody>
      </p:sp>
      <p:pic>
        <p:nvPicPr>
          <p:cNvPr id="327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538" y="836613"/>
            <a:ext cx="2647950" cy="114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425" y="836613"/>
            <a:ext cx="399573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4" name="Text Box 6"/>
          <p:cNvSpPr txBox="1">
            <a:spLocks noChangeArrowheads="1"/>
          </p:cNvSpPr>
          <p:nvPr/>
        </p:nvSpPr>
        <p:spPr bwMode="auto">
          <a:xfrm>
            <a:off x="104775" y="2133600"/>
            <a:ext cx="89979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【例1-8】 将八进制数(7654.321)8转换成二进制数。</a:t>
            </a:r>
          </a:p>
        </p:txBody>
      </p:sp>
      <p:pic>
        <p:nvPicPr>
          <p:cNvPr id="3277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9525" y="4132263"/>
            <a:ext cx="6626225" cy="2551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04775" y="238125"/>
            <a:ext cx="899795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【例1-9】 将二进制数(1101101.101110)2转换成十六进制数。</a:t>
            </a:r>
          </a:p>
          <a:p>
            <a:r>
              <a:rPr lang="zh-CN" altLang="en-US" sz="2300" dirty="0">
                <a:latin typeface="Arial" pitchFamily="34" charset="0"/>
                <a:ea typeface="黑体" pitchFamily="49" charset="-122"/>
              </a:rPr>
              <a:t>【例1-10】 将十六进制数(1E2F.3D)16转换成二进制数。</a:t>
            </a:r>
          </a:p>
        </p:txBody>
      </p:sp>
      <p:sp>
        <p:nvSpPr>
          <p:cNvPr id="33795" name="Text Box 3"/>
          <p:cNvSpPr txBox="1">
            <a:spLocks noChangeArrowheads="1"/>
          </p:cNvSpPr>
          <p:nvPr/>
        </p:nvSpPr>
        <p:spPr bwMode="auto">
          <a:xfrm>
            <a:off x="104775" y="3140968"/>
            <a:ext cx="8997950"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smtClean="0">
                <a:latin typeface="Arial" pitchFamily="34" charset="0"/>
                <a:ea typeface="黑体" pitchFamily="49" charset="-122"/>
              </a:rPr>
              <a:t>       二进制数</a:t>
            </a:r>
            <a:r>
              <a:rPr lang="zh-CN" altLang="en-US" sz="2300" dirty="0">
                <a:latin typeface="Arial" pitchFamily="34" charset="0"/>
                <a:ea typeface="黑体" pitchFamily="49" charset="-122"/>
              </a:rPr>
              <a:t>的运算包括算术和逻辑运算。</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a:t>
            </a:r>
            <a:r>
              <a:rPr lang="zh-CN" altLang="en-US" sz="2300" dirty="0">
                <a:latin typeface="Arial" pitchFamily="34" charset="0"/>
                <a:ea typeface="黑体" pitchFamily="49" charset="-122"/>
              </a:rPr>
              <a:t>1）二进制数的算术运算。</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二进制数</a:t>
            </a:r>
            <a:r>
              <a:rPr lang="zh-CN" altLang="en-US" sz="2300" dirty="0">
                <a:latin typeface="Arial" pitchFamily="34" charset="0"/>
                <a:ea typeface="黑体" pitchFamily="49" charset="-122"/>
              </a:rPr>
              <a:t>的加法运算规则</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0</a:t>
            </a:r>
            <a:r>
              <a:rPr lang="zh-CN" altLang="en-US" sz="2300" dirty="0">
                <a:latin typeface="Arial" pitchFamily="34" charset="0"/>
                <a:ea typeface="黑体" pitchFamily="49" charset="-122"/>
              </a:rPr>
              <a:t>+0=0；0+1=1+0=1；1+1=10（向高位进位）</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二进制数</a:t>
            </a:r>
            <a:r>
              <a:rPr lang="zh-CN" altLang="en-US" sz="2300" dirty="0">
                <a:latin typeface="Arial" pitchFamily="34" charset="0"/>
                <a:ea typeface="黑体" pitchFamily="49" charset="-122"/>
              </a:rPr>
              <a:t>的减法运算规则</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0</a:t>
            </a:r>
            <a:r>
              <a:rPr lang="zh-CN" altLang="en-US" sz="2300" dirty="0">
                <a:latin typeface="Arial" pitchFamily="34" charset="0"/>
                <a:ea typeface="黑体" pitchFamily="49" charset="-122"/>
              </a:rPr>
              <a:t>-0=1-1=0；1-0=1；0-1=1（向高位借位）</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二进制数</a:t>
            </a:r>
            <a:r>
              <a:rPr lang="zh-CN" altLang="en-US" sz="2300" dirty="0">
                <a:latin typeface="Arial" pitchFamily="34" charset="0"/>
                <a:ea typeface="黑体" pitchFamily="49" charset="-122"/>
              </a:rPr>
              <a:t>的乘法运算规则</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0</a:t>
            </a:r>
            <a:r>
              <a:rPr lang="zh-CN" altLang="en-US" sz="2300" dirty="0">
                <a:latin typeface="Arial" pitchFamily="34" charset="0"/>
                <a:ea typeface="黑体" pitchFamily="49" charset="-122"/>
              </a:rPr>
              <a:t>×0=0；1×0=0×1=0；1×1=1</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二进制数</a:t>
            </a:r>
            <a:r>
              <a:rPr lang="zh-CN" altLang="en-US" sz="2300" dirty="0">
                <a:latin typeface="Arial" pitchFamily="34" charset="0"/>
                <a:ea typeface="黑体" pitchFamily="49" charset="-122"/>
              </a:rPr>
              <a:t>的除法运算规则</a:t>
            </a:r>
          </a:p>
          <a:p>
            <a:r>
              <a:rPr lang="zh-CN" altLang="en-US" sz="2300" dirty="0">
                <a:latin typeface="Arial" pitchFamily="34" charset="0"/>
                <a:ea typeface="黑体" pitchFamily="49" charset="-122"/>
              </a:rPr>
              <a:t>       0÷1=0（1÷0无意义）；1÷1=1</a:t>
            </a:r>
          </a:p>
        </p:txBody>
      </p:sp>
      <p:pic>
        <p:nvPicPr>
          <p:cNvPr id="33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838" y="1125538"/>
            <a:ext cx="3395662"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9213" y="1125538"/>
            <a:ext cx="4889500" cy="135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Box 3"/>
          <p:cNvSpPr txBox="1">
            <a:spLocks noChangeArrowheads="1"/>
          </p:cNvSpPr>
          <p:nvPr/>
        </p:nvSpPr>
        <p:spPr bwMode="auto">
          <a:xfrm>
            <a:off x="104775" y="263691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4</a:t>
            </a:r>
            <a:r>
              <a:rPr lang="zh-CN" altLang="en-US" sz="2400" dirty="0">
                <a:latin typeface="黑体" pitchFamily="49" charset="-122"/>
                <a:ea typeface="黑体" pitchFamily="49" charset="-122"/>
              </a:rPr>
              <a:t>．二进制数的算术和逻辑运算</a:t>
            </a: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971550" y="2019300"/>
            <a:ext cx="7343775" cy="914400"/>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400">
                <a:ea typeface="黑体" pitchFamily="49" charset="-122"/>
              </a:rPr>
              <a:t>第1章  计算机基础知识</a:t>
            </a:r>
          </a:p>
        </p:txBody>
      </p:sp>
      <p:sp>
        <p:nvSpPr>
          <p:cNvPr id="5123" name="Text Box 3"/>
          <p:cNvSpPr txBox="1">
            <a:spLocks noChangeArrowheads="1"/>
          </p:cNvSpPr>
          <p:nvPr/>
        </p:nvSpPr>
        <p:spPr bwMode="auto">
          <a:xfrm>
            <a:off x="104775" y="3284538"/>
            <a:ext cx="899795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rPr>
              <a:t>       计算机的发明和创造是人类文明史的一个具有时代意义的大事，计算机的应用现今已渗透到人类应用的各个方面，由此人类和计算机息息相关。</a:t>
            </a:r>
          </a:p>
          <a:p>
            <a:r>
              <a:rPr lang="zh-CN" altLang="en-US" sz="2400">
                <a:latin typeface="Arial" pitchFamily="34" charset="0"/>
              </a:rPr>
              <a:t>       本章向读者介绍了计算机的产生、发展、特点与应用，此外在本章还将向读者介绍信息（数据））在计算机中的表示方法以及计算机的安全常识。</a:t>
            </a: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04775" y="260350"/>
            <a:ext cx="899795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【例1-11】 设有二进制数A=(11001)2和B=(101)2，分别求A+B，A-B，A×B和A÷B。</a:t>
            </a:r>
          </a:p>
        </p:txBody>
      </p:sp>
      <p:pic>
        <p:nvPicPr>
          <p:cNvPr id="348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163" y="1125538"/>
            <a:ext cx="7812087" cy="2322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Text Box 4"/>
          <p:cNvSpPr txBox="1">
            <a:spLocks noChangeArrowheads="1"/>
          </p:cNvSpPr>
          <p:nvPr/>
        </p:nvSpPr>
        <p:spPr bwMode="auto">
          <a:xfrm>
            <a:off x="104775" y="3573463"/>
            <a:ext cx="8997950" cy="3167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（2）二进制数的逻辑运算。</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逻辑运算有：“或”运算、“与”运算、“非”运算和“异或”运算。</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“或”</a:t>
            </a:r>
            <a:r>
              <a:rPr lang="zh-CN" altLang="en-US" sz="2300" dirty="0">
                <a:latin typeface="Arial" pitchFamily="34" charset="0"/>
                <a:ea typeface="黑体" pitchFamily="49" charset="-122"/>
              </a:rPr>
              <a:t>运算：又称逻辑加，常用∨、＋或OR等符号表示，两个数进行逻辑或就是按位求它们的或。运算规则是：0∨0=0；0∨1=1∨0=1；1∨1=1。</a:t>
            </a:r>
          </a:p>
          <a:p>
            <a:r>
              <a:rPr lang="zh-CN" altLang="en-US" sz="2300" dirty="0">
                <a:latin typeface="Arial" pitchFamily="34" charset="0"/>
                <a:ea typeface="黑体" pitchFamily="49" charset="-122"/>
              </a:rPr>
              <a:t>      </a:t>
            </a:r>
            <a:r>
              <a:rPr lang="zh-CN" altLang="en-US" sz="2300" dirty="0" smtClean="0">
                <a:latin typeface="Arial" pitchFamily="34" charset="0"/>
                <a:ea typeface="黑体" pitchFamily="49" charset="-122"/>
              </a:rPr>
              <a:t> </a:t>
            </a:r>
            <a:r>
              <a:rPr lang="zh-CN" altLang="en-US" sz="2300" dirty="0">
                <a:latin typeface="Arial" pitchFamily="34" charset="0"/>
                <a:ea typeface="黑体" pitchFamily="49" charset="-122"/>
              </a:rPr>
              <a:t>“与”运算：又称逻辑乘，常用∧或AND等符号表示，两个数进行逻辑与就是按位求它们的与。运算规则是：0∧0=0；0∧1=1∧0=0；1∧1=1。        </a:t>
            </a:r>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04775" y="188913"/>
            <a:ext cx="8997950"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“非”运算：又称求反，例如数A的非记为，或NOT A。对某数进行逻辑非，就是按位求反。</a:t>
            </a:r>
          </a:p>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“异或”运算：常用∞或</a:t>
            </a:r>
            <a:r>
              <a:rPr lang="zh-CN" altLang="en-US" sz="2400" dirty="0">
                <a:latin typeface="Arial" pitchFamily="34" charset="0"/>
                <a:ea typeface="黑体" pitchFamily="49" charset="-122"/>
                <a:sym typeface="Symbol" pitchFamily="18" charset="2"/>
              </a:rPr>
              <a:t></a:t>
            </a:r>
            <a:r>
              <a:rPr lang="zh-CN" altLang="en-US" sz="2400" dirty="0">
                <a:latin typeface="Arial" pitchFamily="34" charset="0"/>
                <a:ea typeface="黑体" pitchFamily="49" charset="-122"/>
              </a:rPr>
              <a:t>符号表示，运算规则是：0∞0=0；0∞1=1∞0=1；1∞1=0。从运算规则中可以看出，当两个逻辑量相异时，结果才为1。</a:t>
            </a:r>
          </a:p>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【例1-12】设A=1101，B=1011，求A∧B、A∨B、A∞B。</a:t>
            </a:r>
          </a:p>
        </p:txBody>
      </p:sp>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2492375"/>
            <a:ext cx="860425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Text Box 4"/>
          <p:cNvSpPr txBox="1">
            <a:spLocks noChangeArrowheads="1"/>
          </p:cNvSpPr>
          <p:nvPr/>
        </p:nvSpPr>
        <p:spPr bwMode="auto">
          <a:xfrm>
            <a:off x="104775" y="4724400"/>
            <a:ext cx="8997950"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广义上的数据是指表达现实世界中各种信息的一组可以记录和识别的标记或符号，它是信息的载体，是信息在计算机中的具体表现形式。</a:t>
            </a:r>
          </a:p>
          <a:p>
            <a:r>
              <a:rPr lang="zh-CN" altLang="en-US" sz="2400" dirty="0">
                <a:latin typeface="Arial" pitchFamily="34" charset="0"/>
                <a:ea typeface="黑体" pitchFamily="49" charset="-122"/>
              </a:rPr>
              <a:t>     </a:t>
            </a:r>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计算机中的编码主要分为数值型数据编码和非数值型数据编码。</a:t>
            </a:r>
          </a:p>
        </p:txBody>
      </p:sp>
      <p:sp>
        <p:nvSpPr>
          <p:cNvPr id="35845" name="Text Box 5"/>
          <p:cNvSpPr txBox="1">
            <a:spLocks noChangeArrowheads="1"/>
          </p:cNvSpPr>
          <p:nvPr/>
        </p:nvSpPr>
        <p:spPr bwMode="auto">
          <a:xfrm>
            <a:off x="104775" y="4124325"/>
            <a:ext cx="4899025"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a:latin typeface="黑体" pitchFamily="49" charset="-122"/>
                <a:ea typeface="黑体" pitchFamily="49" charset="-122"/>
              </a:rPr>
              <a:t> 1.3.3  </a:t>
            </a:r>
            <a:r>
              <a:rPr lang="en-US" sz="2400">
                <a:latin typeface="黑体" pitchFamily="49" charset="-122"/>
                <a:ea typeface="黑体" pitchFamily="49" charset="-122"/>
              </a:rPr>
              <a:t>计算机中的编码</a:t>
            </a: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98425" y="624284"/>
            <a:ext cx="8997950" cy="590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solidFill>
                  <a:srgbClr val="CC3300"/>
                </a:solidFill>
                <a:latin typeface="Arial" pitchFamily="34" charset="0"/>
                <a:ea typeface="黑体" pitchFamily="49" charset="-122"/>
              </a:rPr>
              <a:t>       </a:t>
            </a:r>
            <a:r>
              <a:rPr lang="en-US" altLang="zh-CN" sz="2400" dirty="0" smtClean="0">
                <a:solidFill>
                  <a:srgbClr val="CC3300"/>
                </a:solidFill>
                <a:latin typeface="Arial" pitchFamily="34" charset="0"/>
                <a:ea typeface="黑体" pitchFamily="49" charset="-122"/>
              </a:rPr>
              <a:t>⑴</a:t>
            </a:r>
            <a:r>
              <a:rPr lang="zh-CN" altLang="en-US" sz="2400" dirty="0" smtClean="0">
                <a:solidFill>
                  <a:srgbClr val="CC3300"/>
                </a:solidFill>
                <a:latin typeface="Arial" pitchFamily="34" charset="0"/>
                <a:ea typeface="黑体" pitchFamily="49" charset="-122"/>
              </a:rPr>
              <a:t>位（bit）</a:t>
            </a:r>
          </a:p>
          <a:p>
            <a:r>
              <a:rPr lang="zh-CN" altLang="en-US" sz="2400" dirty="0" smtClean="0">
                <a:latin typeface="Arial" pitchFamily="34" charset="0"/>
                <a:ea typeface="黑体" pitchFamily="49" charset="-122"/>
              </a:rPr>
              <a:t>       计算机中最小的数据单位是二进制中的一个数位，简称位（比特），1位二进制数取值为0或1。</a:t>
            </a:r>
          </a:p>
          <a:p>
            <a:r>
              <a:rPr lang="zh-CN" altLang="en-US" sz="2400" dirty="0" smtClean="0">
                <a:latin typeface="Arial" pitchFamily="34" charset="0"/>
                <a:ea typeface="黑体" pitchFamily="49" charset="-122"/>
              </a:rPr>
              <a:t>       </a:t>
            </a:r>
            <a:r>
              <a:rPr lang="en-US" altLang="zh-CN" sz="2400" dirty="0" smtClean="0">
                <a:latin typeface="Arial" pitchFamily="34" charset="0"/>
                <a:ea typeface="黑体" pitchFamily="49" charset="-122"/>
              </a:rPr>
              <a:t>⑵</a:t>
            </a:r>
            <a:r>
              <a:rPr lang="zh-CN" altLang="en-US" sz="2400" dirty="0" smtClean="0">
                <a:solidFill>
                  <a:srgbClr val="CC3300"/>
                </a:solidFill>
                <a:latin typeface="Arial" pitchFamily="34" charset="0"/>
                <a:ea typeface="黑体" pitchFamily="49" charset="-122"/>
              </a:rPr>
              <a:t>字节（Byte）</a:t>
            </a:r>
          </a:p>
          <a:p>
            <a:r>
              <a:rPr lang="zh-CN" altLang="en-US" sz="2400" dirty="0" smtClean="0">
                <a:latin typeface="Arial" pitchFamily="34" charset="0"/>
                <a:ea typeface="黑体" pitchFamily="49" charset="-122"/>
              </a:rPr>
              <a:t>是计算机中存储信息的基本单位，规定将8位二进制数称为1个字节，单位是B，（1B=8bit），常用来衡量存储容量的不同单位之间的换算规则如下。</a:t>
            </a:r>
          </a:p>
          <a:p>
            <a:r>
              <a:rPr lang="zh-CN" altLang="en-US" sz="2400" dirty="0" smtClean="0">
                <a:latin typeface="Arial" pitchFamily="34" charset="0"/>
                <a:ea typeface="黑体" pitchFamily="49" charset="-122"/>
              </a:rPr>
              <a:t>1KB=1024B=2</a:t>
            </a:r>
            <a:r>
              <a:rPr lang="zh-CN" altLang="en-US" sz="2400" baseline="30000" dirty="0" smtClean="0">
                <a:latin typeface="Arial" pitchFamily="34" charset="0"/>
                <a:ea typeface="黑体" pitchFamily="49" charset="-122"/>
              </a:rPr>
              <a:t>10</a:t>
            </a:r>
            <a:r>
              <a:rPr lang="zh-CN" altLang="en-US" sz="2400" dirty="0" smtClean="0">
                <a:latin typeface="Arial" pitchFamily="34" charset="0"/>
                <a:ea typeface="黑体" pitchFamily="49" charset="-122"/>
              </a:rPr>
              <a:t>B			1MB=1024KB=2</a:t>
            </a:r>
            <a:r>
              <a:rPr lang="zh-CN" altLang="en-US" sz="2400" baseline="30000" dirty="0" smtClean="0">
                <a:latin typeface="Arial" pitchFamily="34" charset="0"/>
                <a:ea typeface="黑体" pitchFamily="49" charset="-122"/>
              </a:rPr>
              <a:t>20</a:t>
            </a:r>
            <a:r>
              <a:rPr lang="zh-CN" altLang="en-US" sz="2400" dirty="0" smtClean="0">
                <a:latin typeface="Arial" pitchFamily="34" charset="0"/>
                <a:ea typeface="黑体" pitchFamily="49" charset="-122"/>
              </a:rPr>
              <a:t>B</a:t>
            </a:r>
          </a:p>
          <a:p>
            <a:r>
              <a:rPr lang="zh-CN" altLang="en-US" sz="2400" dirty="0" smtClean="0">
                <a:latin typeface="Arial" pitchFamily="34" charset="0"/>
                <a:ea typeface="黑体" pitchFamily="49" charset="-122"/>
              </a:rPr>
              <a:t>1GB=1024MB=2</a:t>
            </a:r>
            <a:r>
              <a:rPr lang="zh-CN" altLang="en-US" sz="2400" baseline="30000" dirty="0" smtClean="0">
                <a:latin typeface="Arial" pitchFamily="34" charset="0"/>
                <a:ea typeface="黑体" pitchFamily="49" charset="-122"/>
              </a:rPr>
              <a:t>30</a:t>
            </a:r>
            <a:r>
              <a:rPr lang="zh-CN" altLang="en-US" sz="2400" dirty="0" smtClean="0">
                <a:latin typeface="Arial" pitchFamily="34" charset="0"/>
                <a:ea typeface="黑体" pitchFamily="49" charset="-122"/>
              </a:rPr>
              <a:t>B		1TB=1024GB=2</a:t>
            </a:r>
            <a:r>
              <a:rPr lang="zh-CN" altLang="en-US" sz="2400" baseline="30000" dirty="0" smtClean="0">
                <a:latin typeface="Arial" pitchFamily="34" charset="0"/>
                <a:ea typeface="黑体" pitchFamily="49" charset="-122"/>
              </a:rPr>
              <a:t>40</a:t>
            </a:r>
            <a:r>
              <a:rPr lang="zh-CN" altLang="en-US" sz="2400" dirty="0" smtClean="0">
                <a:latin typeface="Arial" pitchFamily="34" charset="0"/>
                <a:ea typeface="黑体" pitchFamily="49" charset="-122"/>
              </a:rPr>
              <a:t>B</a:t>
            </a:r>
          </a:p>
          <a:p>
            <a:r>
              <a:rPr lang="zh-CN" altLang="en-US" sz="2400" dirty="0" smtClean="0">
                <a:latin typeface="Arial" pitchFamily="34" charset="0"/>
                <a:ea typeface="黑体" pitchFamily="49" charset="-122"/>
              </a:rPr>
              <a:t>另外用于表示存储容量的单位还有1PB（=1024TB=2</a:t>
            </a:r>
            <a:r>
              <a:rPr lang="zh-CN" altLang="en-US" sz="2400" baseline="30000" dirty="0" smtClean="0">
                <a:latin typeface="Arial" pitchFamily="34" charset="0"/>
                <a:ea typeface="黑体" pitchFamily="49" charset="-122"/>
              </a:rPr>
              <a:t>50</a:t>
            </a:r>
            <a:r>
              <a:rPr lang="zh-CN" altLang="en-US" sz="2400" dirty="0" smtClean="0">
                <a:latin typeface="Arial" pitchFamily="34" charset="0"/>
                <a:ea typeface="黑体" pitchFamily="49" charset="-122"/>
              </a:rPr>
              <a:t>B）、1EB、1ZB、1YB、1DB和1NB等。</a:t>
            </a:r>
          </a:p>
          <a:p>
            <a:r>
              <a:rPr lang="zh-CN" altLang="en-US" sz="2400" dirty="0" smtClean="0">
                <a:latin typeface="Arial" pitchFamily="34" charset="0"/>
                <a:ea typeface="黑体" pitchFamily="49" charset="-122"/>
              </a:rPr>
              <a:t>       </a:t>
            </a:r>
            <a:r>
              <a:rPr lang="en-US" altLang="zh-CN" sz="2400" dirty="0" smtClean="0">
                <a:latin typeface="Arial" pitchFamily="34" charset="0"/>
                <a:ea typeface="黑体" pitchFamily="49" charset="-122"/>
              </a:rPr>
              <a:t>⑶</a:t>
            </a:r>
            <a:r>
              <a:rPr lang="zh-CN" altLang="en-US" sz="2400" dirty="0" smtClean="0">
                <a:solidFill>
                  <a:srgbClr val="CC3300"/>
                </a:solidFill>
                <a:latin typeface="Arial" pitchFamily="34" charset="0"/>
                <a:ea typeface="黑体" pitchFamily="49" charset="-122"/>
              </a:rPr>
              <a:t>字（word）</a:t>
            </a:r>
          </a:p>
          <a:p>
            <a:r>
              <a:rPr lang="zh-CN" altLang="en-US" sz="2400" dirty="0" smtClean="0">
                <a:latin typeface="Arial" pitchFamily="34" charset="0"/>
                <a:ea typeface="黑体" pitchFamily="49" charset="-122"/>
              </a:rPr>
              <a:t>       计算机同时存储、加工和传递时一次性读取信息的长度。字的长度通常是字节的偶数倍，如2、4、8倍等。字的长度越长，相应的计算机配套软、硬件越丰富，计算机的性能越高，因此字是反映计算硬件性能的一个指标。</a:t>
            </a:r>
            <a:endParaRPr lang="zh-CN" altLang="en-US" sz="2400" dirty="0">
              <a:latin typeface="Arial" pitchFamily="34" charset="0"/>
              <a:ea typeface="黑体" pitchFamily="49" charset="-122"/>
            </a:endParaRPr>
          </a:p>
        </p:txBody>
      </p:sp>
      <p:sp>
        <p:nvSpPr>
          <p:cNvPr id="3" name="Text Box 3"/>
          <p:cNvSpPr txBox="1">
            <a:spLocks noChangeArrowheads="1"/>
          </p:cNvSpPr>
          <p:nvPr/>
        </p:nvSpPr>
        <p:spPr bwMode="auto">
          <a:xfrm>
            <a:off x="104775" y="11663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．计算机中数据的存储单位</a:t>
            </a:r>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104775" y="620737"/>
            <a:ext cx="899795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solidFill>
                  <a:srgbClr val="FFC000"/>
                </a:solidFill>
                <a:latin typeface="Arial" pitchFamily="34" charset="0"/>
                <a:ea typeface="黑体" pitchFamily="49" charset="-122"/>
              </a:rPr>
              <a:t>       </a:t>
            </a:r>
            <a:r>
              <a:rPr lang="zh-CN" altLang="en-US" sz="2400" dirty="0" smtClean="0">
                <a:latin typeface="Arial" pitchFamily="34" charset="0"/>
                <a:ea typeface="黑体" pitchFamily="49" charset="-122"/>
              </a:rPr>
              <a:t>（</a:t>
            </a:r>
            <a:r>
              <a:rPr lang="zh-CN" altLang="en-US" sz="2400" dirty="0" smtClean="0">
                <a:solidFill>
                  <a:srgbClr val="FFFF00"/>
                </a:solidFill>
                <a:latin typeface="Arial" pitchFamily="34" charset="0"/>
                <a:ea typeface="黑体" pitchFamily="49" charset="-122"/>
              </a:rPr>
              <a:t>1）原码</a:t>
            </a:r>
            <a:endParaRPr lang="en-US" altLang="zh-CN" sz="2400" dirty="0" smtClean="0">
              <a:solidFill>
                <a:srgbClr val="FFFF00"/>
              </a:solidFill>
              <a:latin typeface="Arial" pitchFamily="34" charset="0"/>
              <a:ea typeface="黑体" pitchFamily="49" charset="-122"/>
            </a:endParaRPr>
          </a:p>
          <a:p>
            <a:r>
              <a:rPr lang="en-US" altLang="zh-CN" sz="2400" dirty="0">
                <a:solidFill>
                  <a:srgbClr val="FFFF00"/>
                </a:solidFill>
                <a:latin typeface="Arial" pitchFamily="34" charset="0"/>
                <a:ea typeface="黑体" pitchFamily="49" charset="-122"/>
              </a:rPr>
              <a:t> </a:t>
            </a:r>
            <a:r>
              <a:rPr lang="en-US" altLang="zh-CN" sz="2400" dirty="0" smtClean="0">
                <a:solidFill>
                  <a:srgbClr val="FFFF00"/>
                </a:solidFill>
                <a:latin typeface="Arial" pitchFamily="34" charset="0"/>
                <a:ea typeface="黑体" pitchFamily="49" charset="-122"/>
              </a:rPr>
              <a:t>      </a:t>
            </a:r>
            <a:r>
              <a:rPr lang="zh-CN" altLang="en-US" sz="2400" dirty="0" smtClean="0">
                <a:latin typeface="Arial" pitchFamily="34" charset="0"/>
                <a:ea typeface="黑体" pitchFamily="49" charset="-122"/>
              </a:rPr>
              <a:t>二进制数在计算机中的表示形式称为机器数，也称为数的原码表示法，原码是一种直观的二进制机器数表示的形式。机器数具有两个特点：</a:t>
            </a:r>
          </a:p>
          <a:p>
            <a:r>
              <a:rPr lang="zh-CN" altLang="en-US" sz="2400" dirty="0" smtClean="0">
                <a:latin typeface="Arial" pitchFamily="34" charset="0"/>
                <a:ea typeface="黑体" pitchFamily="49" charset="-122"/>
              </a:rPr>
              <a:t>        </a:t>
            </a:r>
            <a:r>
              <a:rPr lang="zh-CN" altLang="en-US" sz="2400" dirty="0" smtClean="0">
                <a:solidFill>
                  <a:srgbClr val="CC3300"/>
                </a:solidFill>
                <a:latin typeface="Arial" pitchFamily="34" charset="0"/>
                <a:ea typeface="黑体" pitchFamily="49" charset="-122"/>
              </a:rPr>
              <a:t>机器数的位数固定，</a:t>
            </a:r>
            <a:r>
              <a:rPr lang="zh-CN" altLang="en-US" sz="2400" dirty="0" smtClean="0">
                <a:latin typeface="Arial" pitchFamily="34" charset="0"/>
                <a:ea typeface="黑体" pitchFamily="49" charset="-122"/>
              </a:rPr>
              <a:t>能表示的数值范围受到位数限制。如某8位计算机，能表示的无符号整数（即0~+∞）的范围为0～255。</a:t>
            </a:r>
          </a:p>
          <a:p>
            <a:r>
              <a:rPr lang="zh-CN" altLang="en-US" sz="2400" dirty="0" smtClean="0">
                <a:latin typeface="Arial" pitchFamily="34" charset="0"/>
                <a:ea typeface="黑体" pitchFamily="49" charset="-122"/>
              </a:rPr>
              <a:t>        </a:t>
            </a:r>
            <a:r>
              <a:rPr lang="zh-CN" altLang="en-US" sz="2400" dirty="0" smtClean="0">
                <a:solidFill>
                  <a:srgbClr val="CC3300"/>
                </a:solidFill>
                <a:latin typeface="Arial" pitchFamily="34" charset="0"/>
                <a:ea typeface="黑体" pitchFamily="49" charset="-122"/>
              </a:rPr>
              <a:t>机器数的正负用0和1表示</a:t>
            </a:r>
            <a:r>
              <a:rPr lang="zh-CN" altLang="en-US" sz="2400" dirty="0" smtClean="0">
                <a:latin typeface="Arial" pitchFamily="34" charset="0"/>
                <a:ea typeface="黑体" pitchFamily="49" charset="-122"/>
              </a:rPr>
              <a:t>。机器中通常是把最高位作为符号位，其余作为数值位，并规定0表示正数，1表示负数。如：</a:t>
            </a:r>
          </a:p>
          <a:p>
            <a:r>
              <a:rPr lang="zh-CN" altLang="en-US" sz="2400" dirty="0" smtClean="0">
                <a:latin typeface="Arial" pitchFamily="34" charset="0"/>
                <a:ea typeface="黑体" pitchFamily="49" charset="-122"/>
              </a:rPr>
              <a:t>        +71D=01000111B-71D=11000111B。</a:t>
            </a:r>
          </a:p>
          <a:p>
            <a:r>
              <a:rPr lang="zh-CN" altLang="en-US" sz="2400" dirty="0" smtClean="0">
                <a:latin typeface="Arial" pitchFamily="34" charset="0"/>
                <a:ea typeface="黑体" pitchFamily="49" charset="-122"/>
              </a:rPr>
              <a:t>        </a:t>
            </a:r>
            <a:r>
              <a:rPr lang="zh-CN" altLang="en-US" sz="2400" dirty="0" smtClean="0">
                <a:solidFill>
                  <a:srgbClr val="FFFF00"/>
                </a:solidFill>
                <a:latin typeface="Arial" pitchFamily="34" charset="0"/>
                <a:ea typeface="黑体" pitchFamily="49" charset="-122"/>
              </a:rPr>
              <a:t>（2）机器数的表示有定点和浮点两种方法。</a:t>
            </a:r>
          </a:p>
          <a:p>
            <a:r>
              <a:rPr lang="zh-CN" altLang="en-US" sz="2400" dirty="0" smtClean="0">
                <a:latin typeface="Arial" pitchFamily="34" charset="0"/>
                <a:ea typeface="黑体" pitchFamily="49" charset="-122"/>
              </a:rPr>
              <a:t>        </a:t>
            </a:r>
            <a:r>
              <a:rPr lang="en-US" altLang="zh-CN" sz="2400" dirty="0">
                <a:solidFill>
                  <a:srgbClr val="CC3300"/>
                </a:solidFill>
                <a:latin typeface="Arial" pitchFamily="34" charset="0"/>
                <a:ea typeface="黑体" pitchFamily="49" charset="-122"/>
              </a:rPr>
              <a:t>①</a:t>
            </a:r>
            <a:r>
              <a:rPr lang="zh-CN" altLang="en-US" sz="2400" dirty="0" smtClean="0">
                <a:solidFill>
                  <a:srgbClr val="CC3300"/>
                </a:solidFill>
                <a:latin typeface="Arial" pitchFamily="34" charset="0"/>
                <a:ea typeface="黑体" pitchFamily="49" charset="-122"/>
              </a:rPr>
              <a:t>定点数表示法（fixed-point）</a:t>
            </a:r>
          </a:p>
          <a:p>
            <a:r>
              <a:rPr lang="zh-CN" altLang="en-US" sz="2400" dirty="0" smtClean="0">
                <a:latin typeface="Arial" pitchFamily="34" charset="0"/>
                <a:ea typeface="黑体" pitchFamily="49" charset="-122"/>
              </a:rPr>
              <a:t>        所谓定点格式，即约定机器中所有数据的小数点位置是固定不变的。在计算机中通常采用两种简单的约定：将小数点的位置固定在数据的最高位之前，或者是固定在最低位之后。一般常称前者为定点小数，后者为定点整数。       </a:t>
            </a:r>
            <a:endParaRPr lang="zh-CN" altLang="en-US" sz="2400" dirty="0">
              <a:latin typeface="Arial" pitchFamily="34" charset="0"/>
              <a:ea typeface="黑体" pitchFamily="49" charset="-122"/>
            </a:endParaRPr>
          </a:p>
        </p:txBody>
      </p:sp>
      <p:sp>
        <p:nvSpPr>
          <p:cNvPr id="3" name="Text Box 3"/>
          <p:cNvSpPr txBox="1">
            <a:spLocks noChangeArrowheads="1"/>
          </p:cNvSpPr>
          <p:nvPr/>
        </p:nvSpPr>
        <p:spPr bwMode="auto">
          <a:xfrm>
            <a:off x="104775" y="11663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．计算机中数值型数据的编码</a:t>
            </a:r>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04775" y="260350"/>
            <a:ext cx="8997950" cy="1512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a:t>
            </a:r>
            <a:r>
              <a:rPr lang="en-US" altLang="zh-CN" sz="2400" dirty="0" smtClean="0">
                <a:solidFill>
                  <a:srgbClr val="FFFF00"/>
                </a:solidFill>
                <a:latin typeface="Arial" pitchFamily="34" charset="0"/>
                <a:ea typeface="黑体" pitchFamily="49" charset="-122"/>
              </a:rPr>
              <a:t>1</a:t>
            </a:r>
            <a:r>
              <a:rPr lang="zh-CN" altLang="en-US" sz="2400" dirty="0" smtClean="0">
                <a:solidFill>
                  <a:srgbClr val="FFFF00"/>
                </a:solidFill>
                <a:latin typeface="Arial" pitchFamily="34" charset="0"/>
                <a:ea typeface="黑体" pitchFamily="49" charset="-122"/>
              </a:rPr>
              <a:t>）定点</a:t>
            </a:r>
            <a:r>
              <a:rPr lang="zh-CN" altLang="en-US" sz="2400" dirty="0">
                <a:solidFill>
                  <a:srgbClr val="FFFF00"/>
                </a:solidFill>
                <a:latin typeface="Arial" pitchFamily="34" charset="0"/>
                <a:ea typeface="黑体" pitchFamily="49" charset="-122"/>
              </a:rPr>
              <a:t>小数是纯小数，</a:t>
            </a:r>
            <a:r>
              <a:rPr lang="zh-CN" altLang="en-US" sz="2400" dirty="0">
                <a:latin typeface="Arial" pitchFamily="34" charset="0"/>
                <a:ea typeface="黑体" pitchFamily="49" charset="-122"/>
              </a:rPr>
              <a:t>约定的小数点位置在符号位之后、有效数值部分最高位之前。若数据 x 的形式为x = x0.x1x2…xn（其中x0为符号位，x1～xn是数值的有效部分，也称为尾数，x1为最高有效位），则在计算机中的表示形式为：</a:t>
            </a: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5050" y="1892300"/>
            <a:ext cx="6659563"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6" name="Text Box 4"/>
          <p:cNvSpPr txBox="1">
            <a:spLocks noChangeArrowheads="1"/>
          </p:cNvSpPr>
          <p:nvPr/>
        </p:nvSpPr>
        <p:spPr bwMode="auto">
          <a:xfrm>
            <a:off x="104775" y="3287713"/>
            <a:ext cx="8997950"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所以定点小数的表示范围是：2</a:t>
            </a:r>
            <a:r>
              <a:rPr lang="zh-CN" altLang="en-US" sz="2400" baseline="30000" dirty="0">
                <a:latin typeface="Arial" pitchFamily="34" charset="0"/>
                <a:ea typeface="黑体" pitchFamily="49" charset="-122"/>
              </a:rPr>
              <a:t>-n</a:t>
            </a:r>
            <a:r>
              <a:rPr lang="zh-CN" altLang="en-US" sz="2400" dirty="0">
                <a:latin typeface="Arial" pitchFamily="34" charset="0"/>
                <a:ea typeface="黑体" pitchFamily="49" charset="-122"/>
              </a:rPr>
              <a:t>≤|x|≤1-2</a:t>
            </a:r>
            <a:r>
              <a:rPr lang="zh-CN" altLang="en-US" sz="2400" baseline="30000" dirty="0">
                <a:latin typeface="Arial" pitchFamily="34" charset="0"/>
                <a:ea typeface="黑体" pitchFamily="49" charset="-122"/>
              </a:rPr>
              <a:t>-n</a:t>
            </a:r>
            <a:r>
              <a:rPr lang="zh-CN" altLang="en-US" sz="2400" dirty="0">
                <a:latin typeface="Arial" pitchFamily="34" charset="0"/>
                <a:ea typeface="黑体" pitchFamily="49" charset="-122"/>
              </a:rPr>
              <a:t>。</a:t>
            </a:r>
          </a:p>
          <a:p>
            <a:r>
              <a:rPr lang="zh-CN" altLang="en-US" sz="2400" dirty="0">
                <a:latin typeface="Arial" pitchFamily="34" charset="0"/>
                <a:ea typeface="黑体" pitchFamily="49" charset="-122"/>
              </a:rPr>
              <a:t>        </a:t>
            </a:r>
            <a:r>
              <a:rPr lang="en-US" altLang="zh-CN" sz="2400" dirty="0" smtClean="0">
                <a:solidFill>
                  <a:srgbClr val="FFFF00"/>
                </a:solidFill>
                <a:latin typeface="Arial" pitchFamily="34" charset="0"/>
                <a:ea typeface="黑体" pitchFamily="49" charset="-122"/>
              </a:rPr>
              <a:t>2</a:t>
            </a:r>
            <a:r>
              <a:rPr lang="zh-CN" altLang="en-US" sz="2400" dirty="0" smtClean="0">
                <a:solidFill>
                  <a:srgbClr val="FFFF00"/>
                </a:solidFill>
                <a:latin typeface="Arial" pitchFamily="34" charset="0"/>
                <a:ea typeface="黑体" pitchFamily="49" charset="-122"/>
              </a:rPr>
              <a:t>）定点</a:t>
            </a:r>
            <a:r>
              <a:rPr lang="zh-CN" altLang="en-US" sz="2400" dirty="0">
                <a:solidFill>
                  <a:srgbClr val="FFFF00"/>
                </a:solidFill>
                <a:latin typeface="Arial" pitchFamily="34" charset="0"/>
                <a:ea typeface="黑体" pitchFamily="49" charset="-122"/>
              </a:rPr>
              <a:t>整数是纯整数，</a:t>
            </a:r>
            <a:r>
              <a:rPr lang="zh-CN" altLang="en-US" sz="2400" dirty="0">
                <a:latin typeface="Arial" pitchFamily="34" charset="0"/>
                <a:ea typeface="黑体" pitchFamily="49" charset="-122"/>
              </a:rPr>
              <a:t>约定的小数点位置在有效数值部分最低位之后。若数据x的形式为x=x0x1x2…xn（其中x0为符号位，x1～xn是尾数，xn为最低有效位），则在计算机中的表示形式为：</a:t>
            </a:r>
          </a:p>
        </p:txBody>
      </p:sp>
      <p:pic>
        <p:nvPicPr>
          <p:cNvPr id="389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 y="4919663"/>
            <a:ext cx="6221413" cy="112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8" name="Text Box 6"/>
          <p:cNvSpPr txBox="1">
            <a:spLocks noChangeArrowheads="1"/>
          </p:cNvSpPr>
          <p:nvPr/>
        </p:nvSpPr>
        <p:spPr bwMode="auto">
          <a:xfrm>
            <a:off x="104775" y="6165850"/>
            <a:ext cx="89979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        定点整数的表示范围是：1≤|x|≤2</a:t>
            </a:r>
            <a:r>
              <a:rPr lang="zh-CN" altLang="en-US" sz="2400" baseline="30000">
                <a:latin typeface="Arial" pitchFamily="34" charset="0"/>
                <a:ea typeface="黑体" pitchFamily="49" charset="-122"/>
              </a:rPr>
              <a:t>n</a:t>
            </a:r>
            <a:r>
              <a:rPr lang="zh-CN" altLang="en-US" sz="2400">
                <a:latin typeface="Arial" pitchFamily="34" charset="0"/>
                <a:ea typeface="黑体" pitchFamily="49" charset="-122"/>
              </a:rPr>
              <a:t>-1。</a:t>
            </a:r>
          </a:p>
        </p:txBody>
      </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104775" y="260351"/>
            <a:ext cx="8997950" cy="1008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smtClean="0">
                <a:latin typeface="Arial" pitchFamily="34" charset="0"/>
                <a:ea typeface="黑体" pitchFamily="49" charset="-122"/>
              </a:rPr>
              <a:t>       用</a:t>
            </a:r>
            <a:r>
              <a:rPr lang="zh-CN" altLang="en-US" sz="2100" dirty="0">
                <a:latin typeface="Arial" pitchFamily="34" charset="0"/>
                <a:ea typeface="黑体" pitchFamily="49" charset="-122"/>
              </a:rPr>
              <a:t>定点数进行运算处理的计算机被称为</a:t>
            </a:r>
            <a:r>
              <a:rPr lang="zh-CN" altLang="en-US" sz="2100" dirty="0">
                <a:solidFill>
                  <a:srgbClr val="FFC000"/>
                </a:solidFill>
                <a:latin typeface="Arial" pitchFamily="34" charset="0"/>
                <a:ea typeface="黑体" pitchFamily="49" charset="-122"/>
              </a:rPr>
              <a:t>定点机</a:t>
            </a:r>
            <a:r>
              <a:rPr lang="zh-CN" altLang="en-US" sz="2100" dirty="0">
                <a:latin typeface="Arial" pitchFamily="34" charset="0"/>
                <a:ea typeface="黑体" pitchFamily="49" charset="-122"/>
              </a:rPr>
              <a:t>。</a:t>
            </a:r>
          </a:p>
          <a:p>
            <a:r>
              <a:rPr lang="zh-CN" altLang="en-US" sz="2100" dirty="0">
                <a:latin typeface="Arial" pitchFamily="34" charset="0"/>
                <a:ea typeface="黑体" pitchFamily="49" charset="-122"/>
              </a:rPr>
              <a:t>       </a:t>
            </a:r>
            <a:r>
              <a:rPr lang="en-US" altLang="zh-CN" sz="2400" dirty="0">
                <a:solidFill>
                  <a:srgbClr val="CC3300"/>
                </a:solidFill>
                <a:latin typeface="Arial" pitchFamily="34" charset="0"/>
                <a:ea typeface="黑体" pitchFamily="49" charset="-122"/>
              </a:rPr>
              <a:t>②</a:t>
            </a:r>
            <a:r>
              <a:rPr lang="zh-CN" altLang="en-US" sz="2400" dirty="0">
                <a:solidFill>
                  <a:srgbClr val="CC3300"/>
                </a:solidFill>
                <a:latin typeface="Arial" pitchFamily="34" charset="0"/>
                <a:ea typeface="黑体" pitchFamily="49" charset="-122"/>
              </a:rPr>
              <a:t>浮点数表示法（floating-point number）</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与</a:t>
            </a:r>
            <a:r>
              <a:rPr lang="zh-CN" altLang="en-US" sz="2100" dirty="0">
                <a:latin typeface="Arial" pitchFamily="34" charset="0"/>
                <a:ea typeface="黑体" pitchFamily="49" charset="-122"/>
              </a:rPr>
              <a:t>科学计数法相似，任意一个R进制数N，总可以写成如下形式。</a:t>
            </a:r>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2275" y="1413339"/>
            <a:ext cx="2890838"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0" name="Text Box 4"/>
          <p:cNvSpPr txBox="1">
            <a:spLocks noChangeArrowheads="1"/>
          </p:cNvSpPr>
          <p:nvPr/>
        </p:nvSpPr>
        <p:spPr bwMode="auto">
          <a:xfrm>
            <a:off x="104775" y="2059567"/>
            <a:ext cx="8997950" cy="324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100" dirty="0">
                <a:latin typeface="Arial" pitchFamily="34" charset="0"/>
                <a:ea typeface="黑体" pitchFamily="49" charset="-122"/>
              </a:rPr>
              <a:t>        式中M称为数N的尾数（mantissa），是一个纯小数；E为数N的阶码（exponent），是一个整数，R称为比例因子R</a:t>
            </a:r>
            <a:r>
              <a:rPr lang="zh-CN" altLang="en-US" sz="2100" baseline="30000" dirty="0">
                <a:latin typeface="Arial" pitchFamily="34" charset="0"/>
                <a:ea typeface="黑体" pitchFamily="49" charset="-122"/>
              </a:rPr>
              <a:t>E</a:t>
            </a:r>
            <a:r>
              <a:rPr lang="zh-CN" altLang="en-US" sz="2100" dirty="0">
                <a:latin typeface="Arial" pitchFamily="34" charset="0"/>
                <a:ea typeface="黑体" pitchFamily="49" charset="-122"/>
              </a:rPr>
              <a:t>的底数；数M和E前面的“±”符号表示正负数，取值为0时表示正数，取值为1时表示负数。这种表示方法相当于数的小数点位置随比例因子的不同而在一定范围内可以自由浮动，所以称为浮点表示法。</a:t>
            </a:r>
          </a:p>
          <a:p>
            <a:r>
              <a:rPr lang="zh-CN" altLang="en-US" sz="2100" dirty="0">
                <a:latin typeface="Arial" pitchFamily="34" charset="0"/>
                <a:ea typeface="黑体" pitchFamily="49" charset="-122"/>
              </a:rPr>
              <a:t>       底数是事先约定好的（常取2），在计算机中不出现。在机器中表示一个浮点数时，一是要给出尾数，用定点小数形式表示。尾数部分给出有效数字的位数，因而决定了浮点数的表示精度。二是要给出阶码，用整数形式表示，阶码指明小数点在数据中的位置，因而决定了浮点数的表示范围。浮点数也要有符号位。因此一个机器浮点数应当由阶码和尾数及其符号位组成：</a:t>
            </a:r>
          </a:p>
        </p:txBody>
      </p:sp>
      <p:pic>
        <p:nvPicPr>
          <p:cNvPr id="399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5445223"/>
            <a:ext cx="6316663" cy="96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104775" y="188913"/>
            <a:ext cx="89979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【例1-13】 用浮点表示法表示数(110.011)2。</a:t>
            </a:r>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667733"/>
            <a:ext cx="8696325" cy="34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4" name="Text Box 4"/>
          <p:cNvSpPr txBox="1">
            <a:spLocks noChangeArrowheads="1"/>
          </p:cNvSpPr>
          <p:nvPr/>
        </p:nvSpPr>
        <p:spPr bwMode="auto">
          <a:xfrm>
            <a:off x="104775" y="1062415"/>
            <a:ext cx="8997950" cy="275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（3）</a:t>
            </a:r>
            <a:r>
              <a:rPr lang="zh-CN" altLang="en-US" sz="2200" dirty="0" smtClean="0">
                <a:solidFill>
                  <a:srgbClr val="FFFF00"/>
                </a:solidFill>
                <a:latin typeface="Arial" pitchFamily="34" charset="0"/>
                <a:ea typeface="黑体" pitchFamily="49" charset="-122"/>
              </a:rPr>
              <a:t>反码</a:t>
            </a:r>
            <a:endParaRPr lang="en-US" altLang="zh-CN" sz="2200" dirty="0" smtClean="0">
              <a:solidFill>
                <a:srgbClr val="FFFF00"/>
              </a:solidFill>
              <a:latin typeface="Arial" pitchFamily="34" charset="0"/>
              <a:ea typeface="黑体" pitchFamily="49" charset="-122"/>
            </a:endParaRPr>
          </a:p>
          <a:p>
            <a:r>
              <a:rPr lang="en-US" altLang="zh-CN" sz="2200" dirty="0">
                <a:solidFill>
                  <a:srgbClr val="FFFF00"/>
                </a:solidFill>
                <a:latin typeface="Arial" pitchFamily="34" charset="0"/>
                <a:ea typeface="黑体" pitchFamily="49" charset="-122"/>
              </a:rPr>
              <a:t> </a:t>
            </a:r>
            <a:r>
              <a:rPr lang="en-US" altLang="zh-CN" sz="2200" dirty="0" smtClean="0">
                <a:solidFill>
                  <a:srgbClr val="FFFF00"/>
                </a:solidFill>
                <a:latin typeface="Arial" pitchFamily="34" charset="0"/>
                <a:ea typeface="黑体" pitchFamily="49" charset="-122"/>
              </a:rPr>
              <a:t>      </a:t>
            </a:r>
            <a:r>
              <a:rPr lang="zh-CN" altLang="en-US" sz="2200" dirty="0" smtClean="0">
                <a:latin typeface="Arial" pitchFamily="34" charset="0"/>
                <a:ea typeface="黑体" pitchFamily="49" charset="-122"/>
              </a:rPr>
              <a:t>正数</a:t>
            </a:r>
            <a:r>
              <a:rPr lang="zh-CN" altLang="en-US" sz="2200" dirty="0">
                <a:latin typeface="Arial" pitchFamily="34" charset="0"/>
                <a:ea typeface="黑体" pitchFamily="49" charset="-122"/>
              </a:rPr>
              <a:t>的反码与其原码相同，负数的反码是该数的绝对值所对应的二进制数按位求反。例如，设机器的字长为8位，则(+100)10的二进制反码为(01100100)2，(-100)10=(10011011)2。</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（4）</a:t>
            </a:r>
            <a:r>
              <a:rPr lang="zh-CN" altLang="en-US" sz="2200" dirty="0" smtClean="0">
                <a:solidFill>
                  <a:srgbClr val="FFFF00"/>
                </a:solidFill>
                <a:latin typeface="Arial" pitchFamily="34" charset="0"/>
                <a:ea typeface="黑体" pitchFamily="49" charset="-122"/>
              </a:rPr>
              <a:t>补码</a:t>
            </a:r>
            <a:endParaRPr lang="en-US" altLang="zh-CN" sz="2200" dirty="0" smtClean="0">
              <a:solidFill>
                <a:srgbClr val="FFFF00"/>
              </a:solidFill>
              <a:latin typeface="Arial" pitchFamily="34" charset="0"/>
              <a:ea typeface="黑体" pitchFamily="49" charset="-122"/>
            </a:endParaRPr>
          </a:p>
          <a:p>
            <a:r>
              <a:rPr lang="en-US" altLang="zh-CN" sz="2200" dirty="0">
                <a:solidFill>
                  <a:srgbClr val="FFFF00"/>
                </a:solidFill>
                <a:latin typeface="Arial" pitchFamily="34" charset="0"/>
                <a:ea typeface="黑体" pitchFamily="49" charset="-122"/>
              </a:rPr>
              <a:t> </a:t>
            </a:r>
            <a:r>
              <a:rPr lang="en-US" altLang="zh-CN" sz="2200" dirty="0" smtClean="0">
                <a:solidFill>
                  <a:srgbClr val="FFFF00"/>
                </a:solidFill>
                <a:latin typeface="Arial" pitchFamily="34" charset="0"/>
                <a:ea typeface="黑体" pitchFamily="49" charset="-122"/>
              </a:rPr>
              <a:t>      </a:t>
            </a:r>
            <a:r>
              <a:rPr lang="zh-CN" altLang="en-US" sz="2200" dirty="0" smtClean="0">
                <a:latin typeface="Arial" pitchFamily="34" charset="0"/>
                <a:ea typeface="黑体" pitchFamily="49" charset="-122"/>
              </a:rPr>
              <a:t>正数</a:t>
            </a:r>
            <a:r>
              <a:rPr lang="zh-CN" altLang="en-US" sz="2200" dirty="0">
                <a:latin typeface="Arial" pitchFamily="34" charset="0"/>
                <a:ea typeface="黑体" pitchFamily="49" charset="-122"/>
              </a:rPr>
              <a:t>的补码是它的原码，而负数的补码为该数的反码再加1</a:t>
            </a:r>
            <a:r>
              <a:rPr lang="zh-CN" altLang="en-US" sz="2200" dirty="0" smtClean="0">
                <a:latin typeface="Arial" pitchFamily="34" charset="0"/>
                <a:ea typeface="黑体" pitchFamily="49" charset="-122"/>
              </a:rPr>
              <a:t>，例如：</a:t>
            </a:r>
            <a:endParaRPr lang="en-US" altLang="zh-CN" sz="2200" dirty="0" smtClean="0">
              <a:latin typeface="Arial" pitchFamily="34" charset="0"/>
              <a:ea typeface="黑体" pitchFamily="49" charset="-122"/>
            </a:endParaRPr>
          </a:p>
          <a:p>
            <a:r>
              <a:rPr lang="en-US" altLang="zh-CN" sz="2200" dirty="0">
                <a:latin typeface="Arial" pitchFamily="34" charset="0"/>
                <a:ea typeface="黑体" pitchFamily="49" charset="-122"/>
              </a:rPr>
              <a:t> </a:t>
            </a:r>
            <a:r>
              <a:rPr lang="en-US" altLang="zh-CN" sz="2200" dirty="0" smtClean="0">
                <a:latin typeface="Arial" pitchFamily="34" charset="0"/>
                <a:ea typeface="黑体" pitchFamily="49" charset="-122"/>
              </a:rPr>
              <a:t>      </a:t>
            </a:r>
            <a:r>
              <a:rPr lang="zh-CN" altLang="en-US" sz="2200" dirty="0" smtClean="0">
                <a:latin typeface="Arial" pitchFamily="34" charset="0"/>
                <a:ea typeface="黑体" pitchFamily="49" charset="-122"/>
              </a:rPr>
              <a:t>(+</a:t>
            </a:r>
            <a:r>
              <a:rPr lang="zh-CN" altLang="en-US" sz="2200" dirty="0">
                <a:latin typeface="Arial" pitchFamily="34" charset="0"/>
                <a:ea typeface="黑体" pitchFamily="49" charset="-122"/>
              </a:rPr>
              <a:t>100)10的二进制补码为(01100100)2</a:t>
            </a:r>
          </a:p>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100)10=(10011011)2+1= (10011100)</a:t>
            </a:r>
            <a:r>
              <a:rPr lang="zh-CN" altLang="en-US" sz="2200" dirty="0" smtClean="0">
                <a:latin typeface="Arial" pitchFamily="34" charset="0"/>
                <a:ea typeface="黑体" pitchFamily="49" charset="-122"/>
              </a:rPr>
              <a:t>2</a:t>
            </a:r>
            <a:endParaRPr lang="zh-CN" altLang="en-US" sz="2200" dirty="0">
              <a:latin typeface="Arial" pitchFamily="34" charset="0"/>
              <a:ea typeface="黑体" pitchFamily="49" charset="-122"/>
            </a:endParaRPr>
          </a:p>
        </p:txBody>
      </p:sp>
      <p:sp>
        <p:nvSpPr>
          <p:cNvPr id="5" name="Text Box 3"/>
          <p:cNvSpPr txBox="1">
            <a:spLocks noChangeArrowheads="1"/>
          </p:cNvSpPr>
          <p:nvPr/>
        </p:nvSpPr>
        <p:spPr bwMode="auto">
          <a:xfrm>
            <a:off x="104775" y="386088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smtClean="0">
                <a:latin typeface="黑体" pitchFamily="49" charset="-122"/>
                <a:ea typeface="黑体" pitchFamily="49" charset="-122"/>
              </a:rPr>
              <a:t>3</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BCD</a:t>
            </a:r>
            <a:r>
              <a:rPr lang="zh-CN" altLang="en-US" sz="2400" dirty="0" smtClean="0">
                <a:latin typeface="黑体" pitchFamily="49" charset="-122"/>
                <a:ea typeface="黑体" pitchFamily="49" charset="-122"/>
              </a:rPr>
              <a:t>码*</a:t>
            </a:r>
            <a:endParaRPr lang="zh-CN" altLang="en-US" sz="2400" dirty="0">
              <a:latin typeface="黑体" pitchFamily="49" charset="-122"/>
              <a:ea typeface="黑体" pitchFamily="49" charset="-122"/>
            </a:endParaRPr>
          </a:p>
        </p:txBody>
      </p:sp>
      <p:sp>
        <p:nvSpPr>
          <p:cNvPr id="6" name="Text Box 4"/>
          <p:cNvSpPr txBox="1">
            <a:spLocks noChangeArrowheads="1"/>
          </p:cNvSpPr>
          <p:nvPr/>
        </p:nvSpPr>
        <p:spPr bwMode="auto">
          <a:xfrm>
            <a:off x="104775" y="4365104"/>
            <a:ext cx="8997950" cy="238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smtClean="0">
                <a:latin typeface="Arial" pitchFamily="34" charset="0"/>
                <a:ea typeface="黑体" pitchFamily="49" charset="-122"/>
              </a:rPr>
              <a:t>       计算机</a:t>
            </a:r>
            <a:r>
              <a:rPr lang="zh-CN" altLang="en-US" sz="2200" dirty="0">
                <a:latin typeface="Arial" pitchFamily="34" charset="0"/>
                <a:ea typeface="黑体" pitchFamily="49" charset="-122"/>
              </a:rPr>
              <a:t>中使用的是二进制数，人们习惯使用的是十进制数，因此，输入到计算机中的十进制数需要转换成二进制数；数据输出时，应将二进制数转换成十进制数。为了方便，大多数通用性较强的计算机需要能直接处理十进制形式表示的数据。为此，在计算机中还设计了一种中间数字编码形式，它把每一位十进制数用4位二进制编码表示，称为二进制编码的十进制表示形式，简称BCD码（Binary Coded Decimal），又称为二—十进制数。</a:t>
            </a:r>
          </a:p>
        </p:txBody>
      </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04775" y="188913"/>
            <a:ext cx="8997950" cy="1079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200" dirty="0">
                <a:latin typeface="Arial" pitchFamily="34" charset="0"/>
                <a:ea typeface="黑体" pitchFamily="49" charset="-122"/>
              </a:rPr>
              <a:t>        4位二进制数码，可编码组合成16种不同的状态，而十进制数只有0，1，…，9这10个数码，因此选择其中的10种状态作BCD码的方案有许多种，如8421BCD码、格雷码、余3码等，编码方案如表1-4所示。</a:t>
            </a:r>
          </a:p>
          <a:p>
            <a:endParaRPr lang="zh-CN" altLang="en-US" sz="2200" dirty="0">
              <a:latin typeface="Arial" pitchFamily="34" charset="0"/>
              <a:ea typeface="黑体" pitchFamily="49" charset="-122"/>
            </a:endParaRPr>
          </a:p>
        </p:txBody>
      </p:sp>
      <p:graphicFrame>
        <p:nvGraphicFramePr>
          <p:cNvPr id="50179" name="Group 3"/>
          <p:cNvGraphicFramePr>
            <a:graphicFrameLocks noGrp="1"/>
          </p:cNvGraphicFramePr>
          <p:nvPr>
            <p:extLst>
              <p:ext uri="{D42A27DB-BD31-4B8C-83A1-F6EECF244321}">
                <p14:modId xmlns:p14="http://schemas.microsoft.com/office/powerpoint/2010/main" val="3534545031"/>
              </p:ext>
            </p:extLst>
          </p:nvPr>
        </p:nvGraphicFramePr>
        <p:xfrm>
          <a:off x="1475656" y="1438275"/>
          <a:ext cx="6273800" cy="4697418"/>
        </p:xfrm>
        <a:graphic>
          <a:graphicData uri="http://schemas.openxmlformats.org/drawingml/2006/table">
            <a:tbl>
              <a:tblPr/>
              <a:tblGrid>
                <a:gridCol w="1301750"/>
                <a:gridCol w="1022350"/>
                <a:gridCol w="1022350"/>
                <a:gridCol w="1022350"/>
                <a:gridCol w="882650"/>
                <a:gridCol w="1022350"/>
              </a:tblGrid>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smtClean="0">
                          <a:ln>
                            <a:noFill/>
                          </a:ln>
                          <a:solidFill>
                            <a:schemeClr val="tx1"/>
                          </a:solidFill>
                          <a:effectLst/>
                          <a:latin typeface="Times New Roman" pitchFamily="18" charset="0"/>
                          <a:ea typeface="黑体" pitchFamily="49" charset="-122"/>
                        </a:rPr>
                        <a:t>十进制数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黑体" pitchFamily="49" charset="-122"/>
                        </a:rPr>
                        <a:t>8421码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黑体" pitchFamily="49" charset="-122"/>
                        </a:rPr>
                        <a:t>2421码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黑体" pitchFamily="49" charset="-122"/>
                        </a:rPr>
                        <a:t>5211码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黑体" pitchFamily="49" charset="-122"/>
                        </a:rPr>
                        <a:t>余3码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smtClean="0">
                          <a:ln>
                            <a:noFill/>
                          </a:ln>
                          <a:solidFill>
                            <a:schemeClr val="tx1"/>
                          </a:solidFill>
                          <a:effectLst/>
                          <a:latin typeface="Times New Roman" pitchFamily="18" charset="0"/>
                          <a:ea typeface="黑体" pitchFamily="49" charset="-122"/>
                        </a:rPr>
                        <a:t>格雷码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3</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4</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0111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9</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1001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1111</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1100</a:t>
                      </a:r>
                      <a:endParaRPr kumimoji="0" lang="zh-CN" altLang="en-US" sz="2200" b="0"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0100</a:t>
                      </a:r>
                      <a:endParaRPr kumimoji="0" lang="zh-CN" altLang="en-US" sz="2200" b="0" i="0" u="none" strike="noStrike" cap="none" normalizeH="0" baseline="0" dirty="0" smtClean="0">
                        <a:ln>
                          <a:noFill/>
                        </a:ln>
                        <a:solidFill>
                          <a:schemeClr val="tx1"/>
                        </a:solidFill>
                        <a:effectLst/>
                        <a:latin typeface="Times New Roman" pitchFamily="18"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2073" name="Rectangle 89"/>
          <p:cNvSpPr>
            <a:spLocks noChangeArrowheads="1"/>
          </p:cNvSpPr>
          <p:nvPr/>
        </p:nvSpPr>
        <p:spPr bwMode="auto">
          <a:xfrm>
            <a:off x="2411760" y="6276027"/>
            <a:ext cx="47529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000" dirty="0">
                <a:latin typeface="Arial" pitchFamily="34" charset="0"/>
                <a:ea typeface="黑体" pitchFamily="49" charset="-122"/>
              </a:rPr>
              <a:t>表1-4  用BCD码表示的十进制数</a:t>
            </a:r>
          </a:p>
        </p:txBody>
      </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104775" y="692745"/>
            <a:ext cx="8997950" cy="5184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a:t>
            </a:r>
            <a:r>
              <a:rPr lang="zh-CN" altLang="en-US" sz="2400" dirty="0">
                <a:latin typeface="Arial" pitchFamily="34" charset="0"/>
                <a:ea typeface="黑体" pitchFamily="49" charset="-122"/>
              </a:rPr>
              <a:t>1）字符的表示方法（ASCII码）。字符主要指数字、字母、通用符号、控制符号等，在计算机内它们都被变换成计算机能够识别的十进制编码形式。这些字符编码方式有很多种，国际上广泛采用的是美国国家信息交换标准代码（American Standard Code for Information Interchange），简称ASCII码。</a:t>
            </a:r>
          </a:p>
          <a:p>
            <a:r>
              <a:rPr lang="zh-CN" altLang="en-US" sz="2400" dirty="0">
                <a:latin typeface="Arial" pitchFamily="34" charset="0"/>
                <a:ea typeface="黑体" pitchFamily="49" charset="-122"/>
              </a:rPr>
              <a:t>ASCII码诞生于1963年，首先由IBM公司研制成功，后来被接受为美国国家标准。ASCII码是一种比较完整的字符编码，现已成为国际通用的标准编码，已广泛用于计算机与外设的通信。每个ASCII码以1个字节（Byte）存储，0～127代表不同的常用符号，例如大写A的ASCII码是十进制数65，小写a则是十进制数97。标准ASCII码使用7个二进制位对字符进行编码。标准的ASCII码字符集共有128个字符，其中94个可打印字符，包括常用的字母、数字、标点符号等，又称为显示字符。另外还有34个控制字符，主要表示一个动作。标准ASCII码如表1-5所示。</a:t>
            </a:r>
          </a:p>
        </p:txBody>
      </p:sp>
      <p:sp>
        <p:nvSpPr>
          <p:cNvPr id="3" name="Text Box 3"/>
          <p:cNvSpPr txBox="1">
            <a:spLocks noChangeArrowheads="1"/>
          </p:cNvSpPr>
          <p:nvPr/>
        </p:nvSpPr>
        <p:spPr bwMode="auto">
          <a:xfrm>
            <a:off x="104775" y="11663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4</a:t>
            </a:r>
            <a:r>
              <a:rPr lang="zh-CN" altLang="en-US" sz="2400" dirty="0">
                <a:latin typeface="黑体" pitchFamily="49" charset="-122"/>
                <a:ea typeface="黑体" pitchFamily="49" charset="-122"/>
              </a:rPr>
              <a:t>．计算机中非数值型数据的编码</a:t>
            </a: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2489200" y="190500"/>
            <a:ext cx="40274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a:latin typeface="Arial" pitchFamily="34" charset="0"/>
                <a:ea typeface="黑体" pitchFamily="49" charset="-122"/>
              </a:rPr>
              <a:t>表1-5  标准ASCII字符编码表</a:t>
            </a:r>
          </a:p>
        </p:txBody>
      </p:sp>
      <p:graphicFrame>
        <p:nvGraphicFramePr>
          <p:cNvPr id="52227" name="Object 3"/>
          <p:cNvGraphicFramePr>
            <a:graphicFrameLocks noChangeAspect="1"/>
          </p:cNvGraphicFramePr>
          <p:nvPr/>
        </p:nvGraphicFramePr>
        <p:xfrm>
          <a:off x="523875" y="811213"/>
          <a:ext cx="8145463" cy="5862637"/>
        </p:xfrm>
        <a:graphic>
          <a:graphicData uri="http://schemas.openxmlformats.org/presentationml/2006/ole">
            <mc:AlternateContent xmlns:mc="http://schemas.openxmlformats.org/markup-compatibility/2006">
              <mc:Choice xmlns:v="urn:schemas-microsoft-com:vml" Requires="v">
                <p:oleObj spid="_x0000_s44084" r:id="rId3" imgW="5191920" imgH="3736080" progId="Excel.Sheet.8">
                  <p:embed/>
                </p:oleObj>
              </mc:Choice>
              <mc:Fallback>
                <p:oleObj r:id="rId3" imgW="5191920" imgH="3736080" progId="Excel.Sheet.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 y="811213"/>
                        <a:ext cx="8145463" cy="5862637"/>
                      </a:xfrm>
                      <a:prstGeom prst="rect">
                        <a:avLst/>
                      </a:prstGeom>
                      <a:gradFill rotWithShape="0">
                        <a:gsLst>
                          <a:gs pos="0">
                            <a:srgbClr val="66FFCC"/>
                          </a:gs>
                          <a:gs pos="100000">
                            <a:srgbClr val="00CCFF"/>
                          </a:gs>
                        </a:gsLst>
                        <a:lin ang="5400000" scaled="1"/>
                      </a:gradFill>
                      <a:ln w="9525">
                        <a:solidFill>
                          <a:srgbClr val="FFFF66"/>
                        </a:solidFill>
                        <a:miter lim="800000"/>
                        <a:headEnd/>
                        <a:tailEnd/>
                      </a:ln>
                      <a:effectLst>
                        <a:outerShdw dist="107763" dir="18900000" algn="ctr" rotWithShape="0">
                          <a:schemeClr val="bg2"/>
                        </a:outerShdw>
                      </a:effectLst>
                    </p:spPr>
                  </p:pic>
                </p:oleObj>
              </mc:Fallback>
            </mc:AlternateContent>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arn(outVertical)">
                                      <p:cBhvr>
                                        <p:cTn id="7" dur="500"/>
                                        <p:tgtEl>
                                          <p:spTgt spid="52227"/>
                                        </p:tgtEl>
                                      </p:cBhvr>
                                    </p:animEffect>
                                  </p:childTnLst>
                                  <p:subTnLst>
                                    <p:set>
                                      <p:cBhvr override="childStyle">
                                        <p:cTn dur="1" fill="hold" display="0" masterRel="nextClick" afterEffect="1"/>
                                        <p:tgtEl>
                                          <p:spTgt spid="5222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2339975" y="974725"/>
            <a:ext cx="5884863" cy="438150"/>
          </a:xfrm>
          <a:prstGeom prst="roundRect">
            <a:avLst>
              <a:gd name="adj" fmla="val 50000"/>
            </a:avLst>
          </a:prstGeom>
          <a:gradFill rotWithShape="0">
            <a:gsLst>
              <a:gs pos="0">
                <a:schemeClr val="bg1"/>
              </a:gs>
              <a:gs pos="100000">
                <a:srgbClr val="FF00FF"/>
              </a:gs>
            </a:gsLst>
            <a:lin ang="0" scaled="1"/>
          </a:gradFill>
          <a:ln w="9525">
            <a:solidFill>
              <a:srgbClr val="0099CC"/>
            </a:solidFill>
            <a:round/>
            <a:headEnd/>
            <a:tailEnd/>
          </a:ln>
          <a:effectLst/>
          <a:extLst>
            <a:ext uri="{AF507438-7753-43E0-B8FC-AC1667EBCBE1}">
              <a14:hiddenEffects xmlns:a14="http://schemas.microsoft.com/office/drawing/2010/main">
                <a:effectLst>
                  <a:outerShdw dist="17961" dir="2700000" algn="ctr" rotWithShape="0">
                    <a:srgbClr val="005C7A"/>
                  </a:outerShdw>
                </a:effectLst>
              </a14:hiddenEffects>
            </a:ext>
          </a:extLst>
        </p:spPr>
        <p:txBody>
          <a:bodyPr wrap="none" anchor="ctr"/>
          <a:lstStyle/>
          <a:p>
            <a:r>
              <a:rPr lang="zh-CN" altLang="en-US" sz="2400">
                <a:ea typeface="黑体" pitchFamily="49" charset="-122"/>
                <a:hlinkClick r:id="rId2" action="ppaction://hlinksldjump"/>
              </a:rPr>
              <a:t>1.1</a:t>
            </a:r>
            <a:r>
              <a:rPr lang="zh-CN" altLang="en-US" sz="2400">
                <a:ea typeface="黑体" pitchFamily="49" charset="-122"/>
              </a:rPr>
              <a:t>  计算机的产生与发展趋势</a:t>
            </a:r>
          </a:p>
        </p:txBody>
      </p:sp>
      <p:sp>
        <p:nvSpPr>
          <p:cNvPr id="6147" name="AutoShape 3"/>
          <p:cNvSpPr>
            <a:spLocks noChangeArrowheads="1"/>
          </p:cNvSpPr>
          <p:nvPr/>
        </p:nvSpPr>
        <p:spPr bwMode="auto">
          <a:xfrm>
            <a:off x="2339975" y="2054225"/>
            <a:ext cx="5919788"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zh-CN" altLang="en-US" sz="2400">
                <a:ea typeface="黑体" pitchFamily="49" charset="-122"/>
                <a:hlinkClick r:id="rId3" action="ppaction://hlinksldjump"/>
              </a:rPr>
              <a:t>1.2</a:t>
            </a:r>
            <a:r>
              <a:rPr lang="zh-CN" altLang="en-US" sz="2400">
                <a:ea typeface="黑体" pitchFamily="49" charset="-122"/>
              </a:rPr>
              <a:t>  计算机的特点和应用</a:t>
            </a:r>
          </a:p>
        </p:txBody>
      </p:sp>
      <p:sp>
        <p:nvSpPr>
          <p:cNvPr id="6148" name="AutoShape 4"/>
          <p:cNvSpPr>
            <a:spLocks noChangeArrowheads="1"/>
          </p:cNvSpPr>
          <p:nvPr/>
        </p:nvSpPr>
        <p:spPr bwMode="auto">
          <a:xfrm>
            <a:off x="2339975" y="3135313"/>
            <a:ext cx="5919788"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zh-CN" altLang="en-US" sz="2400">
                <a:ea typeface="黑体" pitchFamily="49" charset="-122"/>
                <a:hlinkClick r:id="rId4" action="ppaction://hlinksldjump"/>
              </a:rPr>
              <a:t>1.3</a:t>
            </a:r>
            <a:r>
              <a:rPr lang="zh-CN" altLang="en-US" sz="2400">
                <a:ea typeface="黑体" pitchFamily="49" charset="-122"/>
              </a:rPr>
              <a:t>  信息在计算机内部的表示与存储</a:t>
            </a:r>
          </a:p>
        </p:txBody>
      </p:sp>
      <p:sp>
        <p:nvSpPr>
          <p:cNvPr id="6149" name="AutoShape 5"/>
          <p:cNvSpPr>
            <a:spLocks noChangeArrowheads="1"/>
          </p:cNvSpPr>
          <p:nvPr/>
        </p:nvSpPr>
        <p:spPr bwMode="auto">
          <a:xfrm>
            <a:off x="2339975" y="4214813"/>
            <a:ext cx="5919788" cy="438150"/>
          </a:xfrm>
          <a:prstGeom prst="roundRect">
            <a:avLst>
              <a:gd name="adj" fmla="val 50000"/>
            </a:avLst>
          </a:prstGeom>
          <a:gradFill rotWithShape="0">
            <a:gsLst>
              <a:gs pos="0">
                <a:schemeClr val="bg1"/>
              </a:gs>
              <a:gs pos="100000">
                <a:srgbClr val="FF00FF"/>
              </a:gs>
            </a:gsLst>
            <a:lin ang="0" scaled="1"/>
          </a:gradFill>
          <a:ln w="9525">
            <a:solidFill>
              <a:srgbClr val="CCFF33"/>
            </a:solidFill>
            <a:round/>
            <a:headEnd/>
            <a:tailEnd/>
          </a:ln>
          <a:effectLst/>
          <a:extLst>
            <a:ext uri="{AF507438-7753-43E0-B8FC-AC1667EBCBE1}">
              <a14:hiddenEffects xmlns:a14="http://schemas.microsoft.com/office/drawing/2010/main">
                <a:effectLst>
                  <a:outerShdw dist="17961" dir="2700000" algn="ctr" rotWithShape="0">
                    <a:srgbClr val="7A991F"/>
                  </a:outerShdw>
                </a:effectLst>
              </a14:hiddenEffects>
            </a:ext>
          </a:extLst>
        </p:spPr>
        <p:txBody>
          <a:bodyPr wrap="none" anchor="ctr"/>
          <a:lstStyle/>
          <a:p>
            <a:r>
              <a:rPr lang="zh-CN" altLang="en-US" sz="2400">
                <a:ea typeface="黑体" pitchFamily="49" charset="-122"/>
                <a:hlinkClick r:id="rId5" action="ppaction://hlinksldjump"/>
              </a:rPr>
              <a:t>1.4</a:t>
            </a:r>
            <a:r>
              <a:rPr lang="zh-CN" altLang="en-US" sz="2400">
                <a:ea typeface="黑体" pitchFamily="49" charset="-122"/>
              </a:rPr>
              <a:t>  计算机安全常识</a:t>
            </a:r>
          </a:p>
        </p:txBody>
      </p:sp>
      <p:sp>
        <p:nvSpPr>
          <p:cNvPr id="6150" name="Rectangle 6"/>
          <p:cNvSpPr>
            <a:spLocks noChangeArrowheads="1"/>
          </p:cNvSpPr>
          <p:nvPr/>
        </p:nvSpPr>
        <p:spPr bwMode="auto">
          <a:xfrm>
            <a:off x="900113" y="9810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04775" y="333375"/>
            <a:ext cx="8997950" cy="60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7位二进制可以给出128个编码，表示128个常用的字符。其中94个编码，对应着计算机终端能敲入并且可以显示的94个字符，打印机设备也能打印这94个字符，如大小写各26个英文字母，0～9这10个数字符，通用的运算符和标点符号=、-、＊、/、＜、＞、，、：、·、？、。、(、)、｛、｝等。34个字符不能显示，称为控制字符，表示一个动作。</a:t>
            </a:r>
          </a:p>
          <a:p>
            <a:r>
              <a:rPr lang="zh-CN" altLang="en-US" sz="2300" dirty="0">
                <a:latin typeface="Arial" pitchFamily="34" charset="0"/>
                <a:ea typeface="黑体" pitchFamily="49" charset="-122"/>
              </a:rPr>
              <a:t>        标准ASCII码只用了字符的低七位，最高位并不使用。后来为了扩充ASCII码（Extended ASCII）码，将最高的一位也编入这套编码中，成为八位的ASCII码，这套编码加上了许多外文和表格等特殊符号，成为目前的常用编码。对应的标准为ISO646，这套编码的最高位如果为0，则表示出来的字符为标准的ASCII码，如果为1，则表示出来的字符为扩充的ASCII码，因此最高位又称为校验位。</a:t>
            </a:r>
          </a:p>
          <a:p>
            <a:r>
              <a:rPr lang="zh-CN" altLang="en-US" sz="2300" dirty="0">
                <a:latin typeface="Arial" pitchFamily="34" charset="0"/>
                <a:ea typeface="黑体" pitchFamily="49" charset="-122"/>
              </a:rPr>
              <a:t>        【例1-14】查表写出字母A，数字1的ASCII码。</a:t>
            </a:r>
          </a:p>
          <a:p>
            <a:r>
              <a:rPr lang="zh-CN" altLang="en-US" sz="2300" dirty="0">
                <a:latin typeface="Arial" pitchFamily="34" charset="0"/>
                <a:ea typeface="黑体" pitchFamily="49" charset="-122"/>
              </a:rPr>
              <a:t>        查表1-5得知字母A在第2行第5列的位置。行指示ASCII码第3、2、1、0位的状态，列指示第6、5、4位的状态，因此字母A的ASCII码是(1000001)2=41H。同理可以查到数字1的ASCII码是(0110001)2=31H。</a:t>
            </a:r>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04775" y="188913"/>
            <a:ext cx="8997950" cy="6335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ea typeface="黑体" pitchFamily="49" charset="-122"/>
              </a:rPr>
              <a:t>        </a:t>
            </a:r>
            <a:r>
              <a:rPr lang="zh-CN" altLang="en-US" sz="2300" dirty="0">
                <a:solidFill>
                  <a:srgbClr val="FFC000"/>
                </a:solidFill>
                <a:latin typeface="Arial" pitchFamily="34" charset="0"/>
                <a:ea typeface="黑体" pitchFamily="49" charset="-122"/>
              </a:rPr>
              <a:t>（2）汉字的表示</a:t>
            </a:r>
            <a:r>
              <a:rPr lang="zh-CN" altLang="en-US" sz="2300" dirty="0" smtClean="0">
                <a:solidFill>
                  <a:srgbClr val="FFC000"/>
                </a:solidFill>
                <a:latin typeface="Arial" pitchFamily="34" charset="0"/>
                <a:ea typeface="黑体" pitchFamily="49" charset="-122"/>
              </a:rPr>
              <a:t>方法</a:t>
            </a:r>
            <a:endParaRPr lang="zh-CN" altLang="en-US" sz="2300" dirty="0">
              <a:solidFill>
                <a:srgbClr val="FFC000"/>
              </a:solidFill>
              <a:latin typeface="Arial" pitchFamily="34" charset="0"/>
              <a:ea typeface="黑体" pitchFamily="49" charset="-122"/>
            </a:endParaRPr>
          </a:p>
          <a:p>
            <a:r>
              <a:rPr lang="zh-CN" altLang="en-US" sz="2300" dirty="0">
                <a:latin typeface="Arial" pitchFamily="34" charset="0"/>
                <a:ea typeface="黑体" pitchFamily="49" charset="-122"/>
              </a:rPr>
              <a:t>        1）国标码和区位码。为了适应中文信息处理的需要，1981年国家标准局公布了GB2312-80《信息交换用汉字编码字符集——基本集》，又称为国标码。在国标码中共收集了常用汉字6763个，并给这些汉字分配了代码。</a:t>
            </a:r>
          </a:p>
          <a:p>
            <a:r>
              <a:rPr lang="zh-CN" altLang="en-US" sz="2300" dirty="0">
                <a:latin typeface="Arial" pitchFamily="34" charset="0"/>
                <a:ea typeface="黑体" pitchFamily="49" charset="-122"/>
              </a:rPr>
              <a:t>        在国家标准GB2312-80方案中，规定用两个字节的十六位二进制表示一个汉字，每个字节都使用低7位（与ASCII码相同），即有128×128=16384种状态。由于ASCII码的34个控制代码在汉字系统中也要使用，为了不至于发生冲突，因此不能作为汉字编码，所以汉字编码表中共有94（区）×94（位）=8836个编码，用以表示国标码规定的7445个汉字和图形符号。</a:t>
            </a:r>
          </a:p>
          <a:p>
            <a:r>
              <a:rPr lang="zh-CN" altLang="en-US" sz="2300" dirty="0">
                <a:latin typeface="Arial" pitchFamily="34" charset="0"/>
                <a:ea typeface="黑体" pitchFamily="49" charset="-122"/>
              </a:rPr>
              <a:t>        每个汉字或图形符号分别用两位的十进制区码（行码）和两位的十进制位码（列码）表示，不足的地方补0，组合起来就是区位码。将区位码按一定的规则转换成二进制代码叫做信息交换码（简称国标区位码）。国标码共有汉字6763个（一级汉字，最常用的汉字，按汉语拼音字母顺序排列，共3755个；二级汉字，属于次常用汉字，按偏旁部首的笔画顺序排列，共3008个），数字、字母、符号等682个，共7445个。汉字的区位编码，如表1-6所示。</a:t>
            </a:r>
          </a:p>
        </p:txBody>
      </p:sp>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250825" y="187325"/>
            <a:ext cx="4451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a:latin typeface="Arial" pitchFamily="34" charset="0"/>
                <a:ea typeface="黑体" pitchFamily="49" charset="-122"/>
              </a:rPr>
              <a:t>表1-6  汉字区位编码表（部分）</a:t>
            </a:r>
          </a:p>
        </p:txBody>
      </p:sp>
      <p:pic>
        <p:nvPicPr>
          <p:cNvPr id="563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75" y="765175"/>
            <a:ext cx="8269288" cy="573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diamond(in)">
                                      <p:cBhvr>
                                        <p:cTn id="7" dur="20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04775" y="188913"/>
            <a:ext cx="8997950" cy="554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用计算机进行汉字信息处理，首先必须将汉字代码化，即对汉字进行编码，称为汉字输入码。汉字输入码送入计算机后还必需转换成汉字内部码，才能进行信息处理。处理完毕之后，再把汉字内部码转换成汉字字形码，才能在显示器或打印机输出。因此汉字的编码有输入码、内码、字形码三种。</a:t>
            </a:r>
          </a:p>
          <a:p>
            <a:r>
              <a:rPr lang="zh-CN" altLang="en-US" sz="2400" dirty="0">
                <a:latin typeface="Arial" pitchFamily="34" charset="0"/>
                <a:ea typeface="黑体" pitchFamily="49" charset="-122"/>
              </a:rPr>
              <a:t>        2）汉字的内码。同一个汉字以不同输入方式进入计算机时，编码长度以及0、1组合顺序差别很大，使汉字信息进一步存取、使用、交流十分不方便，必需转换成长度一致、且与汉字唯一对应的能在各种计算机系统内通用的编码，满足这种规则的编码叫汉字内码。</a:t>
            </a:r>
          </a:p>
          <a:p>
            <a:r>
              <a:rPr lang="zh-CN" altLang="en-US" sz="2400" dirty="0">
                <a:latin typeface="Arial" pitchFamily="34" charset="0"/>
                <a:ea typeface="黑体" pitchFamily="49" charset="-122"/>
              </a:rPr>
              <a:t>        汉字内码是用于汉字信息的存储、交换检索等操作的机内代码，一般采用两个字节表示。英文字符的机内代码是七位的ASCII码，当用一个字节表示时，最高位为“0”。为了与英文字符能够区别，汉字机内代码中两个字节的最高位均规定为“1”。</a:t>
            </a:r>
          </a:p>
          <a:p>
            <a:r>
              <a:rPr lang="zh-CN" altLang="en-US" sz="2400" dirty="0">
                <a:latin typeface="Arial" pitchFamily="34" charset="0"/>
                <a:ea typeface="黑体" pitchFamily="49" charset="-122"/>
              </a:rPr>
              <a:t>汉字机内码=汉字国标码+8080H</a:t>
            </a:r>
          </a:p>
        </p:txBody>
      </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0705272118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5500" y="4464050"/>
            <a:ext cx="439420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3" descr="0705272118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1388" y="306388"/>
            <a:ext cx="4278312" cy="314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4" descr="jsjy09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113" y="4464050"/>
            <a:ext cx="4392612"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Rectangle 5"/>
          <p:cNvSpPr>
            <a:spLocks noChangeArrowheads="1"/>
          </p:cNvSpPr>
          <p:nvPr/>
        </p:nvSpPr>
        <p:spPr bwMode="auto">
          <a:xfrm>
            <a:off x="138113" y="241300"/>
            <a:ext cx="4635500"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200" dirty="0">
                <a:solidFill>
                  <a:srgbClr val="FF3300"/>
                </a:solidFill>
                <a:ea typeface="黑体" pitchFamily="49" charset="-122"/>
              </a:rPr>
              <a:t>　　3）点阵或字形编码</a:t>
            </a:r>
          </a:p>
          <a:p>
            <a:pPr eaLnBrk="1" hangingPunct="1"/>
            <a:r>
              <a:rPr lang="zh-CN" altLang="en-US" sz="2200" dirty="0">
                <a:solidFill>
                  <a:srgbClr val="FF3300"/>
                </a:solidFill>
                <a:ea typeface="黑体" pitchFamily="49" charset="-122"/>
              </a:rPr>
              <a:t>　　</a:t>
            </a:r>
            <a:r>
              <a:rPr lang="zh-CN" altLang="en-US" sz="2200" dirty="0">
                <a:ea typeface="黑体" pitchFamily="49" charset="-122"/>
              </a:rPr>
              <a:t> 汉字的显示与打印须使用汉字字形码，这种编码是将一张分割成16×16、24×24、或72×72个小方块的网格罩在一个汉字上，凡有笔画的地方用1表示，没有笔画的地方用0表示，此种表示方法称为点阵表示。得到字形码，存于汉字字库。点阵用列数×行数表示。一般情况下，西文字符显示用7×9点阵，汉字显示16×16点阵，所以汉字占两个西文字符显示宽度，如图所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after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diamond(in)">
                                      <p:cBhvr>
                                        <p:cTn id="7" dur="2000"/>
                                        <p:tgtEl>
                                          <p:spTgt spid="59396"/>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59395"/>
                                        </p:tgtEl>
                                        <p:attrNameLst>
                                          <p:attrName>style.visibility</p:attrName>
                                        </p:attrNameLst>
                                      </p:cBhvr>
                                      <p:to>
                                        <p:strVal val="visible"/>
                                      </p:to>
                                    </p:set>
                                    <p:animEffect transition="in" filter="diamond(in)">
                                      <p:cBhvr>
                                        <p:cTn id="11" dur="2000"/>
                                        <p:tgtEl>
                                          <p:spTgt spid="59395"/>
                                        </p:tgtEl>
                                      </p:cBhvr>
                                    </p:animEffect>
                                  </p:childTnLst>
                                </p:cTn>
                              </p:par>
                            </p:childTnLst>
                          </p:cTn>
                        </p:par>
                        <p:par>
                          <p:cTn id="12" fill="hold" nodeType="afterGroup">
                            <p:stCondLst>
                              <p:cond delay="4000"/>
                            </p:stCondLst>
                            <p:childTnLst>
                              <p:par>
                                <p:cTn id="13" presetID="8" presetClass="entr" presetSubtype="16" fill="hold" nodeType="afterEffect">
                                  <p:stCondLst>
                                    <p:cond delay="0"/>
                                  </p:stCondLst>
                                  <p:childTnLst>
                                    <p:set>
                                      <p:cBhvr>
                                        <p:cTn id="14" dur="1" fill="hold">
                                          <p:stCondLst>
                                            <p:cond delay="0"/>
                                          </p:stCondLst>
                                        </p:cTn>
                                        <p:tgtEl>
                                          <p:spTgt spid="59394"/>
                                        </p:tgtEl>
                                        <p:attrNameLst>
                                          <p:attrName>style.visibility</p:attrName>
                                        </p:attrNameLst>
                                      </p:cBhvr>
                                      <p:to>
                                        <p:strVal val="visible"/>
                                      </p:to>
                                    </p:set>
                                    <p:animEffect transition="in" filter="diamond(in)">
                                      <p:cBhvr>
                                        <p:cTn id="15" dur="20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93663" y="306388"/>
            <a:ext cx="8997950" cy="637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cs typeface="Times New Roman" pitchFamily="18" charset="0"/>
              </a:rPr>
              <a:t>        汉字点阵（汉字库，用于汉字的打印或显示）占用字节数的计算：</a:t>
            </a:r>
          </a:p>
          <a:p>
            <a:pPr eaLnBrk="1" hangingPunct="1"/>
            <a:r>
              <a:rPr lang="zh-CN" altLang="en-US" sz="2400" dirty="0">
                <a:ea typeface="黑体" pitchFamily="49" charset="-122"/>
                <a:cs typeface="Times New Roman" pitchFamily="18" charset="0"/>
              </a:rPr>
              <a:t>        一个A×B点阵的汉字所占的字节数= A×B÷8     </a:t>
            </a:r>
          </a:p>
          <a:p>
            <a:pPr eaLnBrk="1" hangingPunct="1"/>
            <a:r>
              <a:rPr lang="zh-CN" altLang="en-US" sz="2400" dirty="0">
                <a:ea typeface="黑体" pitchFamily="49" charset="-122"/>
                <a:cs typeface="Times New Roman" pitchFamily="18" charset="0"/>
              </a:rPr>
              <a:t>        点阵越大，显示精度越好。汉字的字形码也称为字模。字模集中在一起存储就构成字库。字库按存储方式分为软字库和硬字库两种。</a:t>
            </a:r>
          </a:p>
          <a:p>
            <a:pPr eaLnBrk="1" hangingPunct="1">
              <a:spcBef>
                <a:spcPct val="20000"/>
              </a:spcBef>
            </a:pPr>
            <a:r>
              <a:rPr lang="zh-CN" altLang="en-US" sz="2400" dirty="0">
                <a:ea typeface="黑体" pitchFamily="49" charset="-122"/>
                <a:cs typeface="Times New Roman" pitchFamily="18" charset="0"/>
              </a:rPr>
              <a:t>        【例</a:t>
            </a:r>
            <a:r>
              <a:rPr lang="zh-CN" altLang="en-US" sz="2400" dirty="0">
                <a:ea typeface="黑体" pitchFamily="49" charset="-122"/>
              </a:rPr>
              <a:t>1</a:t>
            </a:r>
            <a:r>
              <a:rPr lang="zh-CN" altLang="en-US" sz="2400" dirty="0">
                <a:ea typeface="黑体" pitchFamily="49" charset="-122"/>
                <a:cs typeface="Times New Roman" pitchFamily="18" charset="0"/>
              </a:rPr>
              <a:t>】GB2312-80中一级汉字为3755个，如果每个汉字字模采用16×16点阵，并存放在主存储器中，那么将占用存储器容量多少个字节？假设将汉字显示在屏幕上，一屏24行，每行40字，为保持一屏信息，需存储容量多少字节？</a:t>
            </a:r>
          </a:p>
          <a:p>
            <a:pPr eaLnBrk="1" hangingPunct="1">
              <a:spcBef>
                <a:spcPct val="20000"/>
              </a:spcBef>
            </a:pPr>
            <a:r>
              <a:rPr lang="zh-CN" altLang="en-US" sz="2400" dirty="0">
                <a:ea typeface="黑体" pitchFamily="49" charset="-122"/>
                <a:cs typeface="Times New Roman" pitchFamily="18" charset="0"/>
              </a:rPr>
              <a:t>        解：（ 16×16÷8） ×3755=120160字节</a:t>
            </a:r>
          </a:p>
          <a:p>
            <a:pPr eaLnBrk="1" hangingPunct="1">
              <a:spcBef>
                <a:spcPct val="20000"/>
              </a:spcBef>
            </a:pPr>
            <a:r>
              <a:rPr lang="zh-CN" altLang="en-US" sz="2400" dirty="0">
                <a:ea typeface="黑体" pitchFamily="49" charset="-122"/>
                <a:cs typeface="Times New Roman" pitchFamily="18" charset="0"/>
              </a:rPr>
              <a:t>                （ 16×16÷8） ×24 ×40=30720字节</a:t>
            </a:r>
          </a:p>
          <a:p>
            <a:pPr eaLnBrk="1" hangingPunct="1">
              <a:spcBef>
                <a:spcPct val="20000"/>
              </a:spcBef>
            </a:pPr>
            <a:r>
              <a:rPr lang="zh-CN" altLang="en-US" sz="2400" dirty="0">
                <a:ea typeface="黑体" pitchFamily="49" charset="-122"/>
                <a:cs typeface="Times New Roman" pitchFamily="18" charset="0"/>
              </a:rPr>
              <a:t>        【例</a:t>
            </a:r>
            <a:r>
              <a:rPr lang="zh-CN" altLang="en-US" sz="2400" dirty="0">
                <a:ea typeface="黑体" pitchFamily="49" charset="-122"/>
              </a:rPr>
              <a:t>2</a:t>
            </a:r>
            <a:r>
              <a:rPr lang="zh-CN" altLang="en-US" sz="2400" dirty="0">
                <a:ea typeface="黑体" pitchFamily="49" charset="-122"/>
                <a:cs typeface="Times New Roman" pitchFamily="18" charset="0"/>
              </a:rPr>
              <a:t>】设一软盘有300kB可用空间，若使用ASCII码存盘，则可存储英文多少个？若存放汉字，则可存储汉字多少个？</a:t>
            </a:r>
          </a:p>
          <a:p>
            <a:pPr eaLnBrk="1" hangingPunct="1">
              <a:spcBef>
                <a:spcPct val="20000"/>
              </a:spcBef>
            </a:pPr>
            <a:r>
              <a:rPr lang="zh-CN" altLang="en-US" sz="2400" dirty="0">
                <a:ea typeface="黑体" pitchFamily="49" charset="-122"/>
                <a:cs typeface="Times New Roman" pitchFamily="18" charset="0"/>
              </a:rPr>
              <a:t>         解：300×1024=307200（个）</a:t>
            </a:r>
          </a:p>
          <a:p>
            <a:pPr eaLnBrk="1" hangingPunct="1">
              <a:spcBef>
                <a:spcPct val="20000"/>
              </a:spcBef>
            </a:pPr>
            <a:r>
              <a:rPr lang="zh-CN" altLang="en-US" sz="2400" dirty="0">
                <a:ea typeface="黑体" pitchFamily="49" charset="-122"/>
                <a:cs typeface="Times New Roman" pitchFamily="18" charset="0"/>
              </a:rPr>
              <a:t>                 300×1024÷2=153600（个）</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slide(fromBottom)">
                                      <p:cBhvr>
                                        <p:cTn id="7"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71438" y="254000"/>
            <a:ext cx="899795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latinLnBrk="1" hangingPunct="1"/>
            <a:r>
              <a:rPr lang="zh-CN" altLang="en-US" sz="2000" dirty="0">
                <a:ea typeface="黑体" pitchFamily="49" charset="-122"/>
              </a:rPr>
              <a:t>        </a:t>
            </a:r>
            <a:r>
              <a:rPr lang="zh-CN" altLang="en-US" sz="2000" dirty="0">
                <a:solidFill>
                  <a:srgbClr val="FF3300"/>
                </a:solidFill>
                <a:ea typeface="黑体" pitchFamily="49" charset="-122"/>
              </a:rPr>
              <a:t>4）输入编码</a:t>
            </a:r>
            <a:r>
              <a:rPr lang="zh-CN" altLang="en-US" sz="2000" dirty="0">
                <a:ea typeface="黑体" pitchFamily="49" charset="-122"/>
              </a:rPr>
              <a:t>  输入编码是用户为输入汉字而特别制定的编码。有音码、型码和音型码等。不同的输入码的输入速度不同，有的可达400个汉字/每分钟。</a:t>
            </a:r>
          </a:p>
          <a:p>
            <a:pPr eaLnBrk="1" latinLnBrk="1" hangingPunct="1">
              <a:buClr>
                <a:schemeClr val="accent2"/>
              </a:buClr>
              <a:buSzPct val="80000"/>
              <a:buFont typeface="Wingdings" pitchFamily="2" charset="2"/>
              <a:buNone/>
            </a:pPr>
            <a:r>
              <a:rPr lang="zh-CN" altLang="en-US" sz="2000" dirty="0">
                <a:ea typeface="黑体" pitchFamily="49" charset="-122"/>
              </a:rPr>
              <a:t>       在处理汉字信息时，汉字从键盘以输入码形式进入计算机，转换成机内码存储和使用。显示和打印时，机内码转换成字形码输出。汉字输入与输入有下面的关系。</a:t>
            </a:r>
          </a:p>
        </p:txBody>
      </p:sp>
      <p:sp>
        <p:nvSpPr>
          <p:cNvPr id="61443" name="Text Box 3"/>
          <p:cNvSpPr txBox="1">
            <a:spLocks noChangeArrowheads="1"/>
          </p:cNvSpPr>
          <p:nvPr/>
        </p:nvSpPr>
        <p:spPr bwMode="auto">
          <a:xfrm>
            <a:off x="71438" y="3172396"/>
            <a:ext cx="8997950" cy="3424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67" tIns="48383" rIns="96767" bIns="48383"/>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dirty="0">
                <a:solidFill>
                  <a:srgbClr val="FF3300"/>
                </a:solidFill>
                <a:ea typeface="黑体" pitchFamily="49" charset="-122"/>
              </a:rPr>
              <a:t>　　5）各种汉字代码之间的关系</a:t>
            </a:r>
            <a:r>
              <a:rPr lang="zh-CN" altLang="en-US" sz="2000" dirty="0">
                <a:ea typeface="黑体" pitchFamily="49" charset="-122"/>
              </a:rPr>
              <a:t> </a:t>
            </a:r>
          </a:p>
          <a:p>
            <a:pPr eaLnBrk="1" hangingPunct="1"/>
            <a:r>
              <a:rPr lang="zh-CN" altLang="en-US" sz="2000" dirty="0">
                <a:ea typeface="黑体" pitchFamily="49" charset="-122"/>
              </a:rPr>
              <a:t>　　汉字输入码向内码的转换是通过使用输入字典（即外码与内码的对照表或索引表）实现的。在汉字的显示和打印输出过程中，处理机根据汉字内码计算出地址码，按地址码从字库中取出汉字字型码，实现汉字的显示和打印输出。</a:t>
            </a:r>
          </a:p>
          <a:p>
            <a:pPr eaLnBrk="1" hangingPunct="1"/>
            <a:r>
              <a:rPr lang="zh-CN" altLang="en-US" sz="2000" dirty="0">
                <a:ea typeface="黑体" pitchFamily="49" charset="-122"/>
              </a:rPr>
              <a:t>        </a:t>
            </a:r>
            <a:r>
              <a:rPr lang="zh-CN" altLang="en-US" sz="2000" dirty="0">
                <a:solidFill>
                  <a:srgbClr val="FFC000"/>
                </a:solidFill>
                <a:ea typeface="黑体" pitchFamily="49" charset="-122"/>
              </a:rPr>
              <a:t>问题：</a:t>
            </a:r>
            <a:r>
              <a:rPr lang="zh-CN" altLang="en-US" sz="2000" dirty="0">
                <a:ea typeface="黑体" pitchFamily="49" charset="-122"/>
              </a:rPr>
              <a:t>1、输入法区位码是（      ）</a:t>
            </a:r>
            <a:r>
              <a:rPr lang="zh-CN" altLang="en-US" sz="2000" dirty="0" smtClean="0">
                <a:ea typeface="黑体" pitchFamily="49" charset="-122"/>
              </a:rPr>
              <a:t>。 </a:t>
            </a:r>
            <a:r>
              <a:rPr lang="zh-CN" altLang="en-US" sz="2000" dirty="0">
                <a:ea typeface="黑体" pitchFamily="49" charset="-122"/>
              </a:rPr>
              <a:t>A.音码  B.型码	C.流水</a:t>
            </a:r>
            <a:r>
              <a:rPr lang="zh-CN" altLang="en-US" sz="2000" dirty="0" smtClean="0">
                <a:ea typeface="黑体" pitchFamily="49" charset="-122"/>
              </a:rPr>
              <a:t>码  </a:t>
            </a:r>
            <a:r>
              <a:rPr lang="zh-CN" altLang="en-US" sz="2000" dirty="0">
                <a:ea typeface="黑体" pitchFamily="49" charset="-122"/>
              </a:rPr>
              <a:t>D.混合码</a:t>
            </a:r>
          </a:p>
          <a:p>
            <a:pPr eaLnBrk="1" hangingPunct="1"/>
            <a:r>
              <a:rPr lang="zh-CN" altLang="en-US" sz="2000" dirty="0">
                <a:ea typeface="黑体" pitchFamily="49" charset="-122"/>
              </a:rPr>
              <a:t>    2、在汉字库中查找汉字时，输入的是汉字的机内码，输出的是汉字的（）。</a:t>
            </a:r>
          </a:p>
          <a:p>
            <a:pPr eaLnBrk="1" hangingPunct="1"/>
            <a:r>
              <a:rPr lang="zh-CN" altLang="en-US" sz="2000" dirty="0">
                <a:ea typeface="黑体" pitchFamily="49" charset="-122"/>
              </a:rPr>
              <a:t>          A. 交换码   B. 信息码  C. 外部码   D. 字形码</a:t>
            </a:r>
          </a:p>
          <a:p>
            <a:pPr eaLnBrk="1" hangingPunct="1"/>
            <a:r>
              <a:rPr lang="zh-CN" altLang="en-US" sz="2000" dirty="0">
                <a:ea typeface="黑体" pitchFamily="49" charset="-122"/>
              </a:rPr>
              <a:t>    3、汉字字库中存储的是汉字的（）。</a:t>
            </a:r>
          </a:p>
          <a:p>
            <a:pPr eaLnBrk="1" hangingPunct="1"/>
            <a:r>
              <a:rPr lang="zh-CN" altLang="en-US" sz="2000" dirty="0">
                <a:ea typeface="黑体" pitchFamily="49" charset="-122"/>
              </a:rPr>
              <a:t>          A .输入码  B .字形码  C .机内码  D .区位码</a:t>
            </a:r>
          </a:p>
          <a:p>
            <a:pPr eaLnBrk="1" hangingPunct="1"/>
            <a:r>
              <a:rPr lang="zh-CN" altLang="en-US" sz="2000" dirty="0">
                <a:ea typeface="黑体" pitchFamily="49" charset="-122"/>
              </a:rPr>
              <a:t>    4、在计算机内部用于存储、交换、处理的汉字编码叫做（ ）。</a:t>
            </a:r>
          </a:p>
          <a:p>
            <a:pPr eaLnBrk="1" hangingPunct="1"/>
            <a:r>
              <a:rPr lang="zh-CN" altLang="en-US" sz="2000" dirty="0">
                <a:ea typeface="黑体" pitchFamily="49" charset="-122"/>
              </a:rPr>
              <a:t>          A .国际码	B .机内码	C .字形码	D .区位码</a:t>
            </a:r>
          </a:p>
        </p:txBody>
      </p:sp>
      <p:sp>
        <p:nvSpPr>
          <p:cNvPr id="61444" name="AutoShape 4"/>
          <p:cNvSpPr>
            <a:spLocks noChangeArrowheads="1"/>
          </p:cNvSpPr>
          <p:nvPr/>
        </p:nvSpPr>
        <p:spPr bwMode="auto">
          <a:xfrm>
            <a:off x="962025" y="2490788"/>
            <a:ext cx="1182688" cy="449262"/>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输入码</a:t>
            </a:r>
          </a:p>
        </p:txBody>
      </p:sp>
      <p:sp>
        <p:nvSpPr>
          <p:cNvPr id="61445" name="Line 5"/>
          <p:cNvSpPr>
            <a:spLocks noChangeShapeType="1"/>
          </p:cNvSpPr>
          <p:nvPr/>
        </p:nvSpPr>
        <p:spPr bwMode="auto">
          <a:xfrm>
            <a:off x="2144713" y="2716213"/>
            <a:ext cx="127317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endParaRPr lang="zh-CN" altLang="en-US"/>
          </a:p>
        </p:txBody>
      </p:sp>
      <p:sp>
        <p:nvSpPr>
          <p:cNvPr id="61446" name="AutoShape 6"/>
          <p:cNvSpPr>
            <a:spLocks noChangeArrowheads="1"/>
          </p:cNvSpPr>
          <p:nvPr/>
        </p:nvSpPr>
        <p:spPr bwMode="auto">
          <a:xfrm>
            <a:off x="3417888" y="2490788"/>
            <a:ext cx="1184275" cy="449262"/>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机内码</a:t>
            </a:r>
          </a:p>
        </p:txBody>
      </p:sp>
      <p:sp>
        <p:nvSpPr>
          <p:cNvPr id="61447" name="AutoShape 7"/>
          <p:cNvSpPr>
            <a:spLocks noChangeArrowheads="1"/>
          </p:cNvSpPr>
          <p:nvPr/>
        </p:nvSpPr>
        <p:spPr bwMode="auto">
          <a:xfrm>
            <a:off x="5570538" y="2490788"/>
            <a:ext cx="1182687" cy="449262"/>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字形码</a:t>
            </a:r>
          </a:p>
        </p:txBody>
      </p:sp>
      <p:sp>
        <p:nvSpPr>
          <p:cNvPr id="61448" name="AutoShape 8"/>
          <p:cNvSpPr>
            <a:spLocks noChangeArrowheads="1"/>
          </p:cNvSpPr>
          <p:nvPr/>
        </p:nvSpPr>
        <p:spPr bwMode="auto">
          <a:xfrm>
            <a:off x="1962150" y="1873250"/>
            <a:ext cx="1979613" cy="508000"/>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键盘转换成交换码</a:t>
            </a:r>
          </a:p>
        </p:txBody>
      </p:sp>
      <p:sp>
        <p:nvSpPr>
          <p:cNvPr id="61449" name="AutoShape 9"/>
          <p:cNvSpPr>
            <a:spLocks noChangeArrowheads="1"/>
          </p:cNvSpPr>
          <p:nvPr/>
        </p:nvSpPr>
        <p:spPr bwMode="auto">
          <a:xfrm>
            <a:off x="7261225" y="2220913"/>
            <a:ext cx="1090613" cy="449262"/>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显示</a:t>
            </a:r>
          </a:p>
        </p:txBody>
      </p:sp>
      <p:sp>
        <p:nvSpPr>
          <p:cNvPr id="61450" name="AutoShape 10"/>
          <p:cNvSpPr>
            <a:spLocks noChangeArrowheads="1"/>
          </p:cNvSpPr>
          <p:nvPr/>
        </p:nvSpPr>
        <p:spPr bwMode="auto">
          <a:xfrm>
            <a:off x="7261225" y="2744788"/>
            <a:ext cx="1092200" cy="449262"/>
          </a:xfrm>
          <a:prstGeom prst="flowChartProcess">
            <a:avLst/>
          </a:prstGeom>
          <a:gradFill rotWithShape="0">
            <a:gsLst>
              <a:gs pos="0">
                <a:srgbClr val="3399FF"/>
              </a:gs>
              <a:gs pos="50000">
                <a:srgbClr val="00FF00"/>
              </a:gs>
              <a:gs pos="100000">
                <a:srgbClr val="3399FF"/>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lIns="96767" tIns="48383" rIns="96767" bIns="48383" anchor="ctr"/>
          <a:lstStyle/>
          <a:p>
            <a:pPr algn="ctr" eaLnBrk="1" hangingPunct="1"/>
            <a:r>
              <a:rPr lang="zh-CN" sz="2000">
                <a:solidFill>
                  <a:srgbClr val="FF3300"/>
                </a:solidFill>
                <a:latin typeface="Arial" pitchFamily="34" charset="0"/>
                <a:ea typeface="黑体" pitchFamily="49" charset="-122"/>
              </a:rPr>
              <a:t>打印</a:t>
            </a:r>
          </a:p>
        </p:txBody>
      </p:sp>
      <p:sp>
        <p:nvSpPr>
          <p:cNvPr id="61451" name="Line 11"/>
          <p:cNvSpPr>
            <a:spLocks noChangeShapeType="1"/>
          </p:cNvSpPr>
          <p:nvPr/>
        </p:nvSpPr>
        <p:spPr bwMode="auto">
          <a:xfrm>
            <a:off x="4619625" y="2716213"/>
            <a:ext cx="8382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2" name="Line 12"/>
          <p:cNvSpPr>
            <a:spLocks noChangeShapeType="1"/>
          </p:cNvSpPr>
          <p:nvPr/>
        </p:nvSpPr>
        <p:spPr bwMode="auto">
          <a:xfrm flipV="1">
            <a:off x="6789738" y="2459038"/>
            <a:ext cx="431800" cy="2571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1453" name="Line 13"/>
          <p:cNvSpPr>
            <a:spLocks noChangeShapeType="1"/>
          </p:cNvSpPr>
          <p:nvPr/>
        </p:nvSpPr>
        <p:spPr bwMode="auto">
          <a:xfrm>
            <a:off x="6789738" y="2701925"/>
            <a:ext cx="431800" cy="31432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animEffect transition="in" filter="dissolve">
                                      <p:cBhvr>
                                        <p:cTn id="7" dur="500"/>
                                        <p:tgtEl>
                                          <p:spTgt spid="61442">
                                            <p:txEl>
                                              <p:pRg st="0" end="0"/>
                                            </p:txEl>
                                          </p:spTgt>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1442">
                                            <p:txEl>
                                              <p:pRg st="1" end="1"/>
                                            </p:txEl>
                                          </p:spTgt>
                                        </p:tgtEl>
                                        <p:attrNameLst>
                                          <p:attrName>style.visibility</p:attrName>
                                        </p:attrNameLst>
                                      </p:cBhvr>
                                      <p:to>
                                        <p:strVal val="visible"/>
                                      </p:to>
                                    </p:set>
                                    <p:animEffect transition="in" filter="dissolve">
                                      <p:cBhvr>
                                        <p:cTn id="11" dur="500"/>
                                        <p:tgtEl>
                                          <p:spTgt spid="61442">
                                            <p:txEl>
                                              <p:pRg st="1" end="1"/>
                                            </p:txEl>
                                          </p:spTgt>
                                        </p:tgtEl>
                                      </p:cBhvr>
                                    </p:animEffect>
                                  </p:childTnLst>
                                </p:cTn>
                              </p:par>
                            </p:childTnLst>
                          </p:cTn>
                        </p:par>
                        <p:par>
                          <p:cTn id="12" fill="hold" nodeType="afterGroup">
                            <p:stCondLst>
                              <p:cond delay="1000"/>
                            </p:stCondLst>
                            <p:childTnLst>
                              <p:par>
                                <p:cTn id="13" presetID="17" presetClass="entr" presetSubtype="8" fill="hold" grpId="0" nodeType="afterEffect">
                                  <p:stCondLst>
                                    <p:cond delay="0"/>
                                  </p:stCondLst>
                                  <p:childTnLst>
                                    <p:set>
                                      <p:cBhvr>
                                        <p:cTn id="14" dur="1" fill="hold">
                                          <p:stCondLst>
                                            <p:cond delay="0"/>
                                          </p:stCondLst>
                                        </p:cTn>
                                        <p:tgtEl>
                                          <p:spTgt spid="61444"/>
                                        </p:tgtEl>
                                        <p:attrNameLst>
                                          <p:attrName>style.visibility</p:attrName>
                                        </p:attrNameLst>
                                      </p:cBhvr>
                                      <p:to>
                                        <p:strVal val="visible"/>
                                      </p:to>
                                    </p:set>
                                    <p:anim calcmode="lin" valueType="num">
                                      <p:cBhvr>
                                        <p:cTn id="15" dur="500" fill="hold"/>
                                        <p:tgtEl>
                                          <p:spTgt spid="61444"/>
                                        </p:tgtEl>
                                        <p:attrNameLst>
                                          <p:attrName>ppt_x</p:attrName>
                                        </p:attrNameLst>
                                      </p:cBhvr>
                                      <p:tavLst>
                                        <p:tav tm="0">
                                          <p:val>
                                            <p:strVal val="#ppt_x-#ppt_w/2"/>
                                          </p:val>
                                        </p:tav>
                                        <p:tav tm="100000">
                                          <p:val>
                                            <p:strVal val="#ppt_x"/>
                                          </p:val>
                                        </p:tav>
                                      </p:tavLst>
                                    </p:anim>
                                    <p:anim calcmode="lin" valueType="num">
                                      <p:cBhvr>
                                        <p:cTn id="16" dur="500" fill="hold"/>
                                        <p:tgtEl>
                                          <p:spTgt spid="61444"/>
                                        </p:tgtEl>
                                        <p:attrNameLst>
                                          <p:attrName>ppt_y</p:attrName>
                                        </p:attrNameLst>
                                      </p:cBhvr>
                                      <p:tavLst>
                                        <p:tav tm="0">
                                          <p:val>
                                            <p:strVal val="#ppt_y"/>
                                          </p:val>
                                        </p:tav>
                                        <p:tav tm="100000">
                                          <p:val>
                                            <p:strVal val="#ppt_y"/>
                                          </p:val>
                                        </p:tav>
                                      </p:tavLst>
                                    </p:anim>
                                    <p:anim calcmode="lin" valueType="num">
                                      <p:cBhvr>
                                        <p:cTn id="17" dur="500" fill="hold"/>
                                        <p:tgtEl>
                                          <p:spTgt spid="61444"/>
                                        </p:tgtEl>
                                        <p:attrNameLst>
                                          <p:attrName>ppt_w</p:attrName>
                                        </p:attrNameLst>
                                      </p:cBhvr>
                                      <p:tavLst>
                                        <p:tav tm="0">
                                          <p:val>
                                            <p:fltVal val="0"/>
                                          </p:val>
                                        </p:tav>
                                        <p:tav tm="100000">
                                          <p:val>
                                            <p:strVal val="#ppt_w"/>
                                          </p:val>
                                        </p:tav>
                                      </p:tavLst>
                                    </p:anim>
                                    <p:anim calcmode="lin" valueType="num">
                                      <p:cBhvr>
                                        <p:cTn id="18" dur="500" fill="hold"/>
                                        <p:tgtEl>
                                          <p:spTgt spid="61444"/>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1500"/>
                            </p:stCondLst>
                            <p:childTnLst>
                              <p:par>
                                <p:cTn id="20" presetID="17" presetClass="entr" presetSubtype="8" fill="hold" grpId="0" nodeType="afterEffect">
                                  <p:stCondLst>
                                    <p:cond delay="0"/>
                                  </p:stCondLst>
                                  <p:childTnLst>
                                    <p:set>
                                      <p:cBhvr>
                                        <p:cTn id="21" dur="1" fill="hold">
                                          <p:stCondLst>
                                            <p:cond delay="0"/>
                                          </p:stCondLst>
                                        </p:cTn>
                                        <p:tgtEl>
                                          <p:spTgt spid="61448"/>
                                        </p:tgtEl>
                                        <p:attrNameLst>
                                          <p:attrName>style.visibility</p:attrName>
                                        </p:attrNameLst>
                                      </p:cBhvr>
                                      <p:to>
                                        <p:strVal val="visible"/>
                                      </p:to>
                                    </p:set>
                                    <p:anim calcmode="lin" valueType="num">
                                      <p:cBhvr>
                                        <p:cTn id="22" dur="500" fill="hold"/>
                                        <p:tgtEl>
                                          <p:spTgt spid="61448"/>
                                        </p:tgtEl>
                                        <p:attrNameLst>
                                          <p:attrName>ppt_x</p:attrName>
                                        </p:attrNameLst>
                                      </p:cBhvr>
                                      <p:tavLst>
                                        <p:tav tm="0">
                                          <p:val>
                                            <p:strVal val="#ppt_x-#ppt_w/2"/>
                                          </p:val>
                                        </p:tav>
                                        <p:tav tm="100000">
                                          <p:val>
                                            <p:strVal val="#ppt_x"/>
                                          </p:val>
                                        </p:tav>
                                      </p:tavLst>
                                    </p:anim>
                                    <p:anim calcmode="lin" valueType="num">
                                      <p:cBhvr>
                                        <p:cTn id="23" dur="500" fill="hold"/>
                                        <p:tgtEl>
                                          <p:spTgt spid="61448"/>
                                        </p:tgtEl>
                                        <p:attrNameLst>
                                          <p:attrName>ppt_y</p:attrName>
                                        </p:attrNameLst>
                                      </p:cBhvr>
                                      <p:tavLst>
                                        <p:tav tm="0">
                                          <p:val>
                                            <p:strVal val="#ppt_y"/>
                                          </p:val>
                                        </p:tav>
                                        <p:tav tm="100000">
                                          <p:val>
                                            <p:strVal val="#ppt_y"/>
                                          </p:val>
                                        </p:tav>
                                      </p:tavLst>
                                    </p:anim>
                                    <p:anim calcmode="lin" valueType="num">
                                      <p:cBhvr>
                                        <p:cTn id="24" dur="500" fill="hold"/>
                                        <p:tgtEl>
                                          <p:spTgt spid="61448"/>
                                        </p:tgtEl>
                                        <p:attrNameLst>
                                          <p:attrName>ppt_w</p:attrName>
                                        </p:attrNameLst>
                                      </p:cBhvr>
                                      <p:tavLst>
                                        <p:tav tm="0">
                                          <p:val>
                                            <p:fltVal val="0"/>
                                          </p:val>
                                        </p:tav>
                                        <p:tav tm="100000">
                                          <p:val>
                                            <p:strVal val="#ppt_w"/>
                                          </p:val>
                                        </p:tav>
                                      </p:tavLst>
                                    </p:anim>
                                    <p:anim calcmode="lin" valueType="num">
                                      <p:cBhvr>
                                        <p:cTn id="25" dur="500" fill="hold"/>
                                        <p:tgtEl>
                                          <p:spTgt spid="61448"/>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2000"/>
                            </p:stCondLst>
                            <p:childTnLst>
                              <p:par>
                                <p:cTn id="27" presetID="17" presetClass="entr" presetSubtype="8" fill="hold" grpId="0" nodeType="afterEffect">
                                  <p:stCondLst>
                                    <p:cond delay="0"/>
                                  </p:stCondLst>
                                  <p:childTnLst>
                                    <p:set>
                                      <p:cBhvr>
                                        <p:cTn id="28" dur="1" fill="hold">
                                          <p:stCondLst>
                                            <p:cond delay="0"/>
                                          </p:stCondLst>
                                        </p:cTn>
                                        <p:tgtEl>
                                          <p:spTgt spid="61445"/>
                                        </p:tgtEl>
                                        <p:attrNameLst>
                                          <p:attrName>style.visibility</p:attrName>
                                        </p:attrNameLst>
                                      </p:cBhvr>
                                      <p:to>
                                        <p:strVal val="visible"/>
                                      </p:to>
                                    </p:set>
                                    <p:anim calcmode="lin" valueType="num">
                                      <p:cBhvr>
                                        <p:cTn id="29" dur="500" fill="hold"/>
                                        <p:tgtEl>
                                          <p:spTgt spid="61445"/>
                                        </p:tgtEl>
                                        <p:attrNameLst>
                                          <p:attrName>ppt_x</p:attrName>
                                        </p:attrNameLst>
                                      </p:cBhvr>
                                      <p:tavLst>
                                        <p:tav tm="0">
                                          <p:val>
                                            <p:strVal val="#ppt_x-#ppt_w/2"/>
                                          </p:val>
                                        </p:tav>
                                        <p:tav tm="100000">
                                          <p:val>
                                            <p:strVal val="#ppt_x"/>
                                          </p:val>
                                        </p:tav>
                                      </p:tavLst>
                                    </p:anim>
                                    <p:anim calcmode="lin" valueType="num">
                                      <p:cBhvr>
                                        <p:cTn id="30" dur="500" fill="hold"/>
                                        <p:tgtEl>
                                          <p:spTgt spid="61445"/>
                                        </p:tgtEl>
                                        <p:attrNameLst>
                                          <p:attrName>ppt_y</p:attrName>
                                        </p:attrNameLst>
                                      </p:cBhvr>
                                      <p:tavLst>
                                        <p:tav tm="0">
                                          <p:val>
                                            <p:strVal val="#ppt_y"/>
                                          </p:val>
                                        </p:tav>
                                        <p:tav tm="100000">
                                          <p:val>
                                            <p:strVal val="#ppt_y"/>
                                          </p:val>
                                        </p:tav>
                                      </p:tavLst>
                                    </p:anim>
                                    <p:anim calcmode="lin" valueType="num">
                                      <p:cBhvr>
                                        <p:cTn id="31" dur="500" fill="hold"/>
                                        <p:tgtEl>
                                          <p:spTgt spid="61445"/>
                                        </p:tgtEl>
                                        <p:attrNameLst>
                                          <p:attrName>ppt_w</p:attrName>
                                        </p:attrNameLst>
                                      </p:cBhvr>
                                      <p:tavLst>
                                        <p:tav tm="0">
                                          <p:val>
                                            <p:fltVal val="0"/>
                                          </p:val>
                                        </p:tav>
                                        <p:tav tm="100000">
                                          <p:val>
                                            <p:strVal val="#ppt_w"/>
                                          </p:val>
                                        </p:tav>
                                      </p:tavLst>
                                    </p:anim>
                                    <p:anim calcmode="lin" valueType="num">
                                      <p:cBhvr>
                                        <p:cTn id="32" dur="500" fill="hold"/>
                                        <p:tgtEl>
                                          <p:spTgt spid="61445"/>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2500"/>
                            </p:stCondLst>
                            <p:childTnLst>
                              <p:par>
                                <p:cTn id="34" presetID="17" presetClass="entr" presetSubtype="8" fill="hold" grpId="0" nodeType="afterEffect">
                                  <p:stCondLst>
                                    <p:cond delay="0"/>
                                  </p:stCondLst>
                                  <p:childTnLst>
                                    <p:set>
                                      <p:cBhvr>
                                        <p:cTn id="35" dur="1" fill="hold">
                                          <p:stCondLst>
                                            <p:cond delay="0"/>
                                          </p:stCondLst>
                                        </p:cTn>
                                        <p:tgtEl>
                                          <p:spTgt spid="61446"/>
                                        </p:tgtEl>
                                        <p:attrNameLst>
                                          <p:attrName>style.visibility</p:attrName>
                                        </p:attrNameLst>
                                      </p:cBhvr>
                                      <p:to>
                                        <p:strVal val="visible"/>
                                      </p:to>
                                    </p:set>
                                    <p:anim calcmode="lin" valueType="num">
                                      <p:cBhvr>
                                        <p:cTn id="36" dur="500" fill="hold"/>
                                        <p:tgtEl>
                                          <p:spTgt spid="61446"/>
                                        </p:tgtEl>
                                        <p:attrNameLst>
                                          <p:attrName>ppt_x</p:attrName>
                                        </p:attrNameLst>
                                      </p:cBhvr>
                                      <p:tavLst>
                                        <p:tav tm="0">
                                          <p:val>
                                            <p:strVal val="#ppt_x-#ppt_w/2"/>
                                          </p:val>
                                        </p:tav>
                                        <p:tav tm="100000">
                                          <p:val>
                                            <p:strVal val="#ppt_x"/>
                                          </p:val>
                                        </p:tav>
                                      </p:tavLst>
                                    </p:anim>
                                    <p:anim calcmode="lin" valueType="num">
                                      <p:cBhvr>
                                        <p:cTn id="37" dur="500" fill="hold"/>
                                        <p:tgtEl>
                                          <p:spTgt spid="61446"/>
                                        </p:tgtEl>
                                        <p:attrNameLst>
                                          <p:attrName>ppt_y</p:attrName>
                                        </p:attrNameLst>
                                      </p:cBhvr>
                                      <p:tavLst>
                                        <p:tav tm="0">
                                          <p:val>
                                            <p:strVal val="#ppt_y"/>
                                          </p:val>
                                        </p:tav>
                                        <p:tav tm="100000">
                                          <p:val>
                                            <p:strVal val="#ppt_y"/>
                                          </p:val>
                                        </p:tav>
                                      </p:tavLst>
                                    </p:anim>
                                    <p:anim calcmode="lin" valueType="num">
                                      <p:cBhvr>
                                        <p:cTn id="38" dur="500" fill="hold"/>
                                        <p:tgtEl>
                                          <p:spTgt spid="61446"/>
                                        </p:tgtEl>
                                        <p:attrNameLst>
                                          <p:attrName>ppt_w</p:attrName>
                                        </p:attrNameLst>
                                      </p:cBhvr>
                                      <p:tavLst>
                                        <p:tav tm="0">
                                          <p:val>
                                            <p:fltVal val="0"/>
                                          </p:val>
                                        </p:tav>
                                        <p:tav tm="100000">
                                          <p:val>
                                            <p:strVal val="#ppt_w"/>
                                          </p:val>
                                        </p:tav>
                                      </p:tavLst>
                                    </p:anim>
                                    <p:anim calcmode="lin" valueType="num">
                                      <p:cBhvr>
                                        <p:cTn id="39" dur="500" fill="hold"/>
                                        <p:tgtEl>
                                          <p:spTgt spid="61446"/>
                                        </p:tgtEl>
                                        <p:attrNameLst>
                                          <p:attrName>ppt_h</p:attrName>
                                        </p:attrNameLst>
                                      </p:cBhvr>
                                      <p:tavLst>
                                        <p:tav tm="0">
                                          <p:val>
                                            <p:strVal val="#ppt_h"/>
                                          </p:val>
                                        </p:tav>
                                        <p:tav tm="100000">
                                          <p:val>
                                            <p:strVal val="#ppt_h"/>
                                          </p:val>
                                        </p:tav>
                                      </p:tavLst>
                                    </p:anim>
                                  </p:childTnLst>
                                </p:cTn>
                              </p:par>
                            </p:childTnLst>
                          </p:cTn>
                        </p:par>
                        <p:par>
                          <p:cTn id="40" fill="hold" nodeType="afterGroup">
                            <p:stCondLst>
                              <p:cond delay="3000"/>
                            </p:stCondLst>
                            <p:childTnLst>
                              <p:par>
                                <p:cTn id="41" presetID="17" presetClass="entr" presetSubtype="8" fill="hold" grpId="0" nodeType="afterEffect">
                                  <p:stCondLst>
                                    <p:cond delay="0"/>
                                  </p:stCondLst>
                                  <p:childTnLst>
                                    <p:set>
                                      <p:cBhvr>
                                        <p:cTn id="42" dur="1" fill="hold">
                                          <p:stCondLst>
                                            <p:cond delay="0"/>
                                          </p:stCondLst>
                                        </p:cTn>
                                        <p:tgtEl>
                                          <p:spTgt spid="61451"/>
                                        </p:tgtEl>
                                        <p:attrNameLst>
                                          <p:attrName>style.visibility</p:attrName>
                                        </p:attrNameLst>
                                      </p:cBhvr>
                                      <p:to>
                                        <p:strVal val="visible"/>
                                      </p:to>
                                    </p:set>
                                    <p:anim calcmode="lin" valueType="num">
                                      <p:cBhvr>
                                        <p:cTn id="43" dur="500" fill="hold"/>
                                        <p:tgtEl>
                                          <p:spTgt spid="61451"/>
                                        </p:tgtEl>
                                        <p:attrNameLst>
                                          <p:attrName>ppt_x</p:attrName>
                                        </p:attrNameLst>
                                      </p:cBhvr>
                                      <p:tavLst>
                                        <p:tav tm="0">
                                          <p:val>
                                            <p:strVal val="#ppt_x-#ppt_w/2"/>
                                          </p:val>
                                        </p:tav>
                                        <p:tav tm="100000">
                                          <p:val>
                                            <p:strVal val="#ppt_x"/>
                                          </p:val>
                                        </p:tav>
                                      </p:tavLst>
                                    </p:anim>
                                    <p:anim calcmode="lin" valueType="num">
                                      <p:cBhvr>
                                        <p:cTn id="44" dur="500" fill="hold"/>
                                        <p:tgtEl>
                                          <p:spTgt spid="61451"/>
                                        </p:tgtEl>
                                        <p:attrNameLst>
                                          <p:attrName>ppt_y</p:attrName>
                                        </p:attrNameLst>
                                      </p:cBhvr>
                                      <p:tavLst>
                                        <p:tav tm="0">
                                          <p:val>
                                            <p:strVal val="#ppt_y"/>
                                          </p:val>
                                        </p:tav>
                                        <p:tav tm="100000">
                                          <p:val>
                                            <p:strVal val="#ppt_y"/>
                                          </p:val>
                                        </p:tav>
                                      </p:tavLst>
                                    </p:anim>
                                    <p:anim calcmode="lin" valueType="num">
                                      <p:cBhvr>
                                        <p:cTn id="45" dur="500" fill="hold"/>
                                        <p:tgtEl>
                                          <p:spTgt spid="61451"/>
                                        </p:tgtEl>
                                        <p:attrNameLst>
                                          <p:attrName>ppt_w</p:attrName>
                                        </p:attrNameLst>
                                      </p:cBhvr>
                                      <p:tavLst>
                                        <p:tav tm="0">
                                          <p:val>
                                            <p:fltVal val="0"/>
                                          </p:val>
                                        </p:tav>
                                        <p:tav tm="100000">
                                          <p:val>
                                            <p:strVal val="#ppt_w"/>
                                          </p:val>
                                        </p:tav>
                                      </p:tavLst>
                                    </p:anim>
                                    <p:anim calcmode="lin" valueType="num">
                                      <p:cBhvr>
                                        <p:cTn id="46" dur="500" fill="hold"/>
                                        <p:tgtEl>
                                          <p:spTgt spid="61451"/>
                                        </p:tgtEl>
                                        <p:attrNameLst>
                                          <p:attrName>ppt_h</p:attrName>
                                        </p:attrNameLst>
                                      </p:cBhvr>
                                      <p:tavLst>
                                        <p:tav tm="0">
                                          <p:val>
                                            <p:strVal val="#ppt_h"/>
                                          </p:val>
                                        </p:tav>
                                        <p:tav tm="100000">
                                          <p:val>
                                            <p:strVal val="#ppt_h"/>
                                          </p:val>
                                        </p:tav>
                                      </p:tavLst>
                                    </p:anim>
                                  </p:childTnLst>
                                </p:cTn>
                              </p:par>
                            </p:childTnLst>
                          </p:cTn>
                        </p:par>
                        <p:par>
                          <p:cTn id="47" fill="hold" nodeType="afterGroup">
                            <p:stCondLst>
                              <p:cond delay="3500"/>
                            </p:stCondLst>
                            <p:childTnLst>
                              <p:par>
                                <p:cTn id="48" presetID="17" presetClass="entr" presetSubtype="8" fill="hold" grpId="0" nodeType="afterEffect">
                                  <p:stCondLst>
                                    <p:cond delay="0"/>
                                  </p:stCondLst>
                                  <p:childTnLst>
                                    <p:set>
                                      <p:cBhvr>
                                        <p:cTn id="49" dur="1" fill="hold">
                                          <p:stCondLst>
                                            <p:cond delay="0"/>
                                          </p:stCondLst>
                                        </p:cTn>
                                        <p:tgtEl>
                                          <p:spTgt spid="61447"/>
                                        </p:tgtEl>
                                        <p:attrNameLst>
                                          <p:attrName>style.visibility</p:attrName>
                                        </p:attrNameLst>
                                      </p:cBhvr>
                                      <p:to>
                                        <p:strVal val="visible"/>
                                      </p:to>
                                    </p:set>
                                    <p:anim calcmode="lin" valueType="num">
                                      <p:cBhvr>
                                        <p:cTn id="50" dur="500" fill="hold"/>
                                        <p:tgtEl>
                                          <p:spTgt spid="61447"/>
                                        </p:tgtEl>
                                        <p:attrNameLst>
                                          <p:attrName>ppt_x</p:attrName>
                                        </p:attrNameLst>
                                      </p:cBhvr>
                                      <p:tavLst>
                                        <p:tav tm="0">
                                          <p:val>
                                            <p:strVal val="#ppt_x-#ppt_w/2"/>
                                          </p:val>
                                        </p:tav>
                                        <p:tav tm="100000">
                                          <p:val>
                                            <p:strVal val="#ppt_x"/>
                                          </p:val>
                                        </p:tav>
                                      </p:tavLst>
                                    </p:anim>
                                    <p:anim calcmode="lin" valueType="num">
                                      <p:cBhvr>
                                        <p:cTn id="51" dur="500" fill="hold"/>
                                        <p:tgtEl>
                                          <p:spTgt spid="61447"/>
                                        </p:tgtEl>
                                        <p:attrNameLst>
                                          <p:attrName>ppt_y</p:attrName>
                                        </p:attrNameLst>
                                      </p:cBhvr>
                                      <p:tavLst>
                                        <p:tav tm="0">
                                          <p:val>
                                            <p:strVal val="#ppt_y"/>
                                          </p:val>
                                        </p:tav>
                                        <p:tav tm="100000">
                                          <p:val>
                                            <p:strVal val="#ppt_y"/>
                                          </p:val>
                                        </p:tav>
                                      </p:tavLst>
                                    </p:anim>
                                    <p:anim calcmode="lin" valueType="num">
                                      <p:cBhvr>
                                        <p:cTn id="52" dur="500" fill="hold"/>
                                        <p:tgtEl>
                                          <p:spTgt spid="61447"/>
                                        </p:tgtEl>
                                        <p:attrNameLst>
                                          <p:attrName>ppt_w</p:attrName>
                                        </p:attrNameLst>
                                      </p:cBhvr>
                                      <p:tavLst>
                                        <p:tav tm="0">
                                          <p:val>
                                            <p:fltVal val="0"/>
                                          </p:val>
                                        </p:tav>
                                        <p:tav tm="100000">
                                          <p:val>
                                            <p:strVal val="#ppt_w"/>
                                          </p:val>
                                        </p:tav>
                                      </p:tavLst>
                                    </p:anim>
                                    <p:anim calcmode="lin" valueType="num">
                                      <p:cBhvr>
                                        <p:cTn id="53" dur="500" fill="hold"/>
                                        <p:tgtEl>
                                          <p:spTgt spid="61447"/>
                                        </p:tgtEl>
                                        <p:attrNameLst>
                                          <p:attrName>ppt_h</p:attrName>
                                        </p:attrNameLst>
                                      </p:cBhvr>
                                      <p:tavLst>
                                        <p:tav tm="0">
                                          <p:val>
                                            <p:strVal val="#ppt_h"/>
                                          </p:val>
                                        </p:tav>
                                        <p:tav tm="100000">
                                          <p:val>
                                            <p:strVal val="#ppt_h"/>
                                          </p:val>
                                        </p:tav>
                                      </p:tavLst>
                                    </p:anim>
                                  </p:childTnLst>
                                </p:cTn>
                              </p:par>
                            </p:childTnLst>
                          </p:cTn>
                        </p:par>
                        <p:par>
                          <p:cTn id="54" fill="hold" nodeType="afterGroup">
                            <p:stCondLst>
                              <p:cond delay="4000"/>
                            </p:stCondLst>
                            <p:childTnLst>
                              <p:par>
                                <p:cTn id="55" presetID="17" presetClass="entr" presetSubtype="10" fill="hold" grpId="0" nodeType="afterEffect">
                                  <p:stCondLst>
                                    <p:cond delay="0"/>
                                  </p:stCondLst>
                                  <p:childTnLst>
                                    <p:set>
                                      <p:cBhvr>
                                        <p:cTn id="56" dur="1" fill="hold">
                                          <p:stCondLst>
                                            <p:cond delay="0"/>
                                          </p:stCondLst>
                                        </p:cTn>
                                        <p:tgtEl>
                                          <p:spTgt spid="61452"/>
                                        </p:tgtEl>
                                        <p:attrNameLst>
                                          <p:attrName>style.visibility</p:attrName>
                                        </p:attrNameLst>
                                      </p:cBhvr>
                                      <p:to>
                                        <p:strVal val="visible"/>
                                      </p:to>
                                    </p:set>
                                    <p:anim calcmode="lin" valueType="num">
                                      <p:cBhvr>
                                        <p:cTn id="57" dur="500" fill="hold"/>
                                        <p:tgtEl>
                                          <p:spTgt spid="61452"/>
                                        </p:tgtEl>
                                        <p:attrNameLst>
                                          <p:attrName>ppt_w</p:attrName>
                                        </p:attrNameLst>
                                      </p:cBhvr>
                                      <p:tavLst>
                                        <p:tav tm="0">
                                          <p:val>
                                            <p:fltVal val="0"/>
                                          </p:val>
                                        </p:tav>
                                        <p:tav tm="100000">
                                          <p:val>
                                            <p:strVal val="#ppt_w"/>
                                          </p:val>
                                        </p:tav>
                                      </p:tavLst>
                                    </p:anim>
                                    <p:anim calcmode="lin" valueType="num">
                                      <p:cBhvr>
                                        <p:cTn id="58" dur="500" fill="hold"/>
                                        <p:tgtEl>
                                          <p:spTgt spid="61452"/>
                                        </p:tgtEl>
                                        <p:attrNameLst>
                                          <p:attrName>ppt_h</p:attrName>
                                        </p:attrNameLst>
                                      </p:cBhvr>
                                      <p:tavLst>
                                        <p:tav tm="0">
                                          <p:val>
                                            <p:strVal val="#ppt_h"/>
                                          </p:val>
                                        </p:tav>
                                        <p:tav tm="100000">
                                          <p:val>
                                            <p:strVal val="#ppt_h"/>
                                          </p:val>
                                        </p:tav>
                                      </p:tavLst>
                                    </p:anim>
                                  </p:childTnLst>
                                </p:cTn>
                              </p:par>
                            </p:childTnLst>
                          </p:cTn>
                        </p:par>
                        <p:par>
                          <p:cTn id="59" fill="hold" nodeType="afterGroup">
                            <p:stCondLst>
                              <p:cond delay="4500"/>
                            </p:stCondLst>
                            <p:childTnLst>
                              <p:par>
                                <p:cTn id="60" presetID="17" presetClass="entr" presetSubtype="10" fill="hold" grpId="0" nodeType="afterEffect">
                                  <p:stCondLst>
                                    <p:cond delay="0"/>
                                  </p:stCondLst>
                                  <p:childTnLst>
                                    <p:set>
                                      <p:cBhvr>
                                        <p:cTn id="61" dur="1" fill="hold">
                                          <p:stCondLst>
                                            <p:cond delay="0"/>
                                          </p:stCondLst>
                                        </p:cTn>
                                        <p:tgtEl>
                                          <p:spTgt spid="61453"/>
                                        </p:tgtEl>
                                        <p:attrNameLst>
                                          <p:attrName>style.visibility</p:attrName>
                                        </p:attrNameLst>
                                      </p:cBhvr>
                                      <p:to>
                                        <p:strVal val="visible"/>
                                      </p:to>
                                    </p:set>
                                    <p:anim calcmode="lin" valueType="num">
                                      <p:cBhvr>
                                        <p:cTn id="62" dur="500" fill="hold"/>
                                        <p:tgtEl>
                                          <p:spTgt spid="61453"/>
                                        </p:tgtEl>
                                        <p:attrNameLst>
                                          <p:attrName>ppt_w</p:attrName>
                                        </p:attrNameLst>
                                      </p:cBhvr>
                                      <p:tavLst>
                                        <p:tav tm="0">
                                          <p:val>
                                            <p:fltVal val="0"/>
                                          </p:val>
                                        </p:tav>
                                        <p:tav tm="100000">
                                          <p:val>
                                            <p:strVal val="#ppt_w"/>
                                          </p:val>
                                        </p:tav>
                                      </p:tavLst>
                                    </p:anim>
                                    <p:anim calcmode="lin" valueType="num">
                                      <p:cBhvr>
                                        <p:cTn id="63" dur="500" fill="hold"/>
                                        <p:tgtEl>
                                          <p:spTgt spid="61453"/>
                                        </p:tgtEl>
                                        <p:attrNameLst>
                                          <p:attrName>ppt_h</p:attrName>
                                        </p:attrNameLst>
                                      </p:cBhvr>
                                      <p:tavLst>
                                        <p:tav tm="0">
                                          <p:val>
                                            <p:strVal val="#ppt_h"/>
                                          </p:val>
                                        </p:tav>
                                        <p:tav tm="100000">
                                          <p:val>
                                            <p:strVal val="#ppt_h"/>
                                          </p:val>
                                        </p:tav>
                                      </p:tavLst>
                                    </p:anim>
                                  </p:childTnLst>
                                </p:cTn>
                              </p:par>
                            </p:childTnLst>
                          </p:cTn>
                        </p:par>
                        <p:par>
                          <p:cTn id="64" fill="hold" nodeType="afterGroup">
                            <p:stCondLst>
                              <p:cond delay="5000"/>
                            </p:stCondLst>
                            <p:childTnLst>
                              <p:par>
                                <p:cTn id="65" presetID="17" presetClass="entr" presetSubtype="8" fill="hold" grpId="0" nodeType="afterEffect">
                                  <p:stCondLst>
                                    <p:cond delay="0"/>
                                  </p:stCondLst>
                                  <p:childTnLst>
                                    <p:set>
                                      <p:cBhvr>
                                        <p:cTn id="66" dur="1" fill="hold">
                                          <p:stCondLst>
                                            <p:cond delay="0"/>
                                          </p:stCondLst>
                                        </p:cTn>
                                        <p:tgtEl>
                                          <p:spTgt spid="61449"/>
                                        </p:tgtEl>
                                        <p:attrNameLst>
                                          <p:attrName>style.visibility</p:attrName>
                                        </p:attrNameLst>
                                      </p:cBhvr>
                                      <p:to>
                                        <p:strVal val="visible"/>
                                      </p:to>
                                    </p:set>
                                    <p:anim calcmode="lin" valueType="num">
                                      <p:cBhvr>
                                        <p:cTn id="67" dur="500" fill="hold"/>
                                        <p:tgtEl>
                                          <p:spTgt spid="61449"/>
                                        </p:tgtEl>
                                        <p:attrNameLst>
                                          <p:attrName>ppt_x</p:attrName>
                                        </p:attrNameLst>
                                      </p:cBhvr>
                                      <p:tavLst>
                                        <p:tav tm="0">
                                          <p:val>
                                            <p:strVal val="#ppt_x-#ppt_w/2"/>
                                          </p:val>
                                        </p:tav>
                                        <p:tav tm="100000">
                                          <p:val>
                                            <p:strVal val="#ppt_x"/>
                                          </p:val>
                                        </p:tav>
                                      </p:tavLst>
                                    </p:anim>
                                    <p:anim calcmode="lin" valueType="num">
                                      <p:cBhvr>
                                        <p:cTn id="68" dur="500" fill="hold"/>
                                        <p:tgtEl>
                                          <p:spTgt spid="61449"/>
                                        </p:tgtEl>
                                        <p:attrNameLst>
                                          <p:attrName>ppt_y</p:attrName>
                                        </p:attrNameLst>
                                      </p:cBhvr>
                                      <p:tavLst>
                                        <p:tav tm="0">
                                          <p:val>
                                            <p:strVal val="#ppt_y"/>
                                          </p:val>
                                        </p:tav>
                                        <p:tav tm="100000">
                                          <p:val>
                                            <p:strVal val="#ppt_y"/>
                                          </p:val>
                                        </p:tav>
                                      </p:tavLst>
                                    </p:anim>
                                    <p:anim calcmode="lin" valueType="num">
                                      <p:cBhvr>
                                        <p:cTn id="69" dur="500" fill="hold"/>
                                        <p:tgtEl>
                                          <p:spTgt spid="61449"/>
                                        </p:tgtEl>
                                        <p:attrNameLst>
                                          <p:attrName>ppt_w</p:attrName>
                                        </p:attrNameLst>
                                      </p:cBhvr>
                                      <p:tavLst>
                                        <p:tav tm="0">
                                          <p:val>
                                            <p:fltVal val="0"/>
                                          </p:val>
                                        </p:tav>
                                        <p:tav tm="100000">
                                          <p:val>
                                            <p:strVal val="#ppt_w"/>
                                          </p:val>
                                        </p:tav>
                                      </p:tavLst>
                                    </p:anim>
                                    <p:anim calcmode="lin" valueType="num">
                                      <p:cBhvr>
                                        <p:cTn id="70" dur="500" fill="hold"/>
                                        <p:tgtEl>
                                          <p:spTgt spid="61449"/>
                                        </p:tgtEl>
                                        <p:attrNameLst>
                                          <p:attrName>ppt_h</p:attrName>
                                        </p:attrNameLst>
                                      </p:cBhvr>
                                      <p:tavLst>
                                        <p:tav tm="0">
                                          <p:val>
                                            <p:strVal val="#ppt_h"/>
                                          </p:val>
                                        </p:tav>
                                        <p:tav tm="100000">
                                          <p:val>
                                            <p:strVal val="#ppt_h"/>
                                          </p:val>
                                        </p:tav>
                                      </p:tavLst>
                                    </p:anim>
                                  </p:childTnLst>
                                </p:cTn>
                              </p:par>
                            </p:childTnLst>
                          </p:cTn>
                        </p:par>
                        <p:par>
                          <p:cTn id="71" fill="hold" nodeType="afterGroup">
                            <p:stCondLst>
                              <p:cond delay="5500"/>
                            </p:stCondLst>
                            <p:childTnLst>
                              <p:par>
                                <p:cTn id="72" presetID="17" presetClass="entr" presetSubtype="8" fill="hold" grpId="0" nodeType="afterEffect">
                                  <p:stCondLst>
                                    <p:cond delay="0"/>
                                  </p:stCondLst>
                                  <p:childTnLst>
                                    <p:set>
                                      <p:cBhvr>
                                        <p:cTn id="73" dur="1" fill="hold">
                                          <p:stCondLst>
                                            <p:cond delay="0"/>
                                          </p:stCondLst>
                                        </p:cTn>
                                        <p:tgtEl>
                                          <p:spTgt spid="61450"/>
                                        </p:tgtEl>
                                        <p:attrNameLst>
                                          <p:attrName>style.visibility</p:attrName>
                                        </p:attrNameLst>
                                      </p:cBhvr>
                                      <p:to>
                                        <p:strVal val="visible"/>
                                      </p:to>
                                    </p:set>
                                    <p:anim calcmode="lin" valueType="num">
                                      <p:cBhvr>
                                        <p:cTn id="74" dur="500" fill="hold"/>
                                        <p:tgtEl>
                                          <p:spTgt spid="61450"/>
                                        </p:tgtEl>
                                        <p:attrNameLst>
                                          <p:attrName>ppt_x</p:attrName>
                                        </p:attrNameLst>
                                      </p:cBhvr>
                                      <p:tavLst>
                                        <p:tav tm="0">
                                          <p:val>
                                            <p:strVal val="#ppt_x-#ppt_w/2"/>
                                          </p:val>
                                        </p:tav>
                                        <p:tav tm="100000">
                                          <p:val>
                                            <p:strVal val="#ppt_x"/>
                                          </p:val>
                                        </p:tav>
                                      </p:tavLst>
                                    </p:anim>
                                    <p:anim calcmode="lin" valueType="num">
                                      <p:cBhvr>
                                        <p:cTn id="75" dur="500" fill="hold"/>
                                        <p:tgtEl>
                                          <p:spTgt spid="61450"/>
                                        </p:tgtEl>
                                        <p:attrNameLst>
                                          <p:attrName>ppt_y</p:attrName>
                                        </p:attrNameLst>
                                      </p:cBhvr>
                                      <p:tavLst>
                                        <p:tav tm="0">
                                          <p:val>
                                            <p:strVal val="#ppt_y"/>
                                          </p:val>
                                        </p:tav>
                                        <p:tav tm="100000">
                                          <p:val>
                                            <p:strVal val="#ppt_y"/>
                                          </p:val>
                                        </p:tav>
                                      </p:tavLst>
                                    </p:anim>
                                    <p:anim calcmode="lin" valueType="num">
                                      <p:cBhvr>
                                        <p:cTn id="76" dur="500" fill="hold"/>
                                        <p:tgtEl>
                                          <p:spTgt spid="61450"/>
                                        </p:tgtEl>
                                        <p:attrNameLst>
                                          <p:attrName>ppt_w</p:attrName>
                                        </p:attrNameLst>
                                      </p:cBhvr>
                                      <p:tavLst>
                                        <p:tav tm="0">
                                          <p:val>
                                            <p:fltVal val="0"/>
                                          </p:val>
                                        </p:tav>
                                        <p:tav tm="100000">
                                          <p:val>
                                            <p:strVal val="#ppt_w"/>
                                          </p:val>
                                        </p:tav>
                                      </p:tavLst>
                                    </p:anim>
                                    <p:anim calcmode="lin" valueType="num">
                                      <p:cBhvr>
                                        <p:cTn id="77" dur="500" fill="hold"/>
                                        <p:tgtEl>
                                          <p:spTgt spid="61450"/>
                                        </p:tgtEl>
                                        <p:attrNameLst>
                                          <p:attrName>ppt_h</p:attrName>
                                        </p:attrNameLst>
                                      </p:cBhvr>
                                      <p:tavLst>
                                        <p:tav tm="0">
                                          <p:val>
                                            <p:strVal val="#ppt_h"/>
                                          </p:val>
                                        </p:tav>
                                        <p:tav tm="100000">
                                          <p:val>
                                            <p:strVal val="#ppt_h"/>
                                          </p:val>
                                        </p:tav>
                                      </p:tavLst>
                                    </p:anim>
                                  </p:childTnLst>
                                </p:cTn>
                              </p:par>
                            </p:childTnLst>
                          </p:cTn>
                        </p:par>
                        <p:par>
                          <p:cTn id="78" fill="hold" nodeType="afterGroup">
                            <p:stCondLst>
                              <p:cond delay="6000"/>
                            </p:stCondLst>
                            <p:childTnLst>
                              <p:par>
                                <p:cTn id="79" presetID="16" presetClass="entr" presetSubtype="42" fill="hold" grpId="0" nodeType="afterEffect">
                                  <p:stCondLst>
                                    <p:cond delay="0"/>
                                  </p:stCondLst>
                                  <p:childTnLst>
                                    <p:set>
                                      <p:cBhvr>
                                        <p:cTn id="80" dur="1" fill="hold">
                                          <p:stCondLst>
                                            <p:cond delay="0"/>
                                          </p:stCondLst>
                                        </p:cTn>
                                        <p:tgtEl>
                                          <p:spTgt spid="61443"/>
                                        </p:tgtEl>
                                        <p:attrNameLst>
                                          <p:attrName>style.visibility</p:attrName>
                                        </p:attrNameLst>
                                      </p:cBhvr>
                                      <p:to>
                                        <p:strVal val="visible"/>
                                      </p:to>
                                    </p:set>
                                    <p:animEffect transition="in" filter="barn(outHorizontal)">
                                      <p:cBhvr>
                                        <p:cTn id="81"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uild="p" autoUpdateAnimBg="0" advAuto="0"/>
      <p:bldP spid="61443" grpId="0" autoUpdateAnimBg="0"/>
      <p:bldP spid="61444" grpId="0" animBg="1" autoUpdateAnimBg="0"/>
      <p:bldP spid="61445" grpId="0" animBg="1"/>
      <p:bldP spid="61446" grpId="0" animBg="1" autoUpdateAnimBg="0"/>
      <p:bldP spid="61447" grpId="0" animBg="1" autoUpdateAnimBg="0"/>
      <p:bldP spid="61448" grpId="0" animBg="1" autoUpdateAnimBg="0"/>
      <p:bldP spid="61449" grpId="0" animBg="1" autoUpdateAnimBg="0"/>
      <p:bldP spid="61450" grpId="0" animBg="1" autoUpdateAnimBg="0"/>
      <p:bldP spid="61451" grpId="0" animBg="1"/>
      <p:bldP spid="61452" grpId="0" animBg="1"/>
      <p:bldP spid="6145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104775" y="846138"/>
            <a:ext cx="89979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计算机安全的定义是“为数据处理系统采取的技术的和管理的安全保护，保护计算机硬件、软件、数据不因偶然的或恶意的原因而遭到破坏、更改、显露。”    </a:t>
            </a:r>
          </a:p>
        </p:txBody>
      </p:sp>
      <p:sp>
        <p:nvSpPr>
          <p:cNvPr id="55299" name="Text Box 3"/>
          <p:cNvSpPr txBox="1">
            <a:spLocks noChangeArrowheads="1"/>
          </p:cNvSpPr>
          <p:nvPr/>
        </p:nvSpPr>
        <p:spPr bwMode="auto">
          <a:xfrm>
            <a:off x="104775" y="180975"/>
            <a:ext cx="6051550" cy="519113"/>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800">
                <a:latin typeface="Arial" pitchFamily="34" charset="0"/>
                <a:ea typeface="黑体" pitchFamily="49" charset="-122"/>
              </a:rPr>
              <a:t> 1.4  计算机安全常识</a:t>
            </a:r>
            <a:endParaRPr lang="en-US" sz="2800">
              <a:latin typeface="Arial" pitchFamily="34" charset="0"/>
              <a:ea typeface="黑体" pitchFamily="49" charset="-122"/>
            </a:endParaRPr>
          </a:p>
        </p:txBody>
      </p:sp>
      <p:sp>
        <p:nvSpPr>
          <p:cNvPr id="55300" name="Text Box 4"/>
          <p:cNvSpPr txBox="1">
            <a:spLocks noChangeArrowheads="1"/>
          </p:cNvSpPr>
          <p:nvPr/>
        </p:nvSpPr>
        <p:spPr bwMode="auto">
          <a:xfrm>
            <a:off x="104775" y="2820988"/>
            <a:ext cx="8997950" cy="194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latin typeface="Arial" pitchFamily="34" charset="0"/>
                <a:ea typeface="黑体" pitchFamily="49" charset="-122"/>
              </a:rPr>
              <a:t>        （1）接触不良的故障。</a:t>
            </a:r>
          </a:p>
          <a:p>
            <a:r>
              <a:rPr lang="zh-CN" altLang="en-US" sz="2400" dirty="0">
                <a:latin typeface="Arial" pitchFamily="34" charset="0"/>
                <a:ea typeface="黑体" pitchFamily="49" charset="-122"/>
              </a:rPr>
              <a:t>        （2）未正确设置CMOS参数。</a:t>
            </a:r>
          </a:p>
          <a:p>
            <a:r>
              <a:rPr lang="zh-CN" altLang="en-US" sz="2400" dirty="0">
                <a:latin typeface="Arial" pitchFamily="34" charset="0"/>
                <a:ea typeface="黑体" pitchFamily="49" charset="-122"/>
              </a:rPr>
              <a:t>        （3）硬件本身故障。</a:t>
            </a:r>
          </a:p>
          <a:p>
            <a:r>
              <a:rPr lang="zh-CN" altLang="en-US" sz="2400" dirty="0">
                <a:latin typeface="Arial" pitchFamily="34" charset="0"/>
                <a:ea typeface="黑体" pitchFamily="49" charset="-122"/>
              </a:rPr>
              <a:t>        （4）计算机周围环境，如合适的温度和湿度等。</a:t>
            </a:r>
          </a:p>
          <a:p>
            <a:r>
              <a:rPr lang="zh-CN" altLang="en-US" sz="2400" dirty="0">
                <a:latin typeface="Arial" pitchFamily="34" charset="0"/>
                <a:ea typeface="黑体" pitchFamily="49" charset="-122"/>
              </a:rPr>
              <a:t>        （5）正确使用电源。</a:t>
            </a:r>
          </a:p>
        </p:txBody>
      </p:sp>
      <p:sp>
        <p:nvSpPr>
          <p:cNvPr id="55301" name="Text Box 5"/>
          <p:cNvSpPr txBox="1">
            <a:spLocks noChangeArrowheads="1"/>
          </p:cNvSpPr>
          <p:nvPr/>
        </p:nvSpPr>
        <p:spPr bwMode="auto">
          <a:xfrm>
            <a:off x="104775" y="2216150"/>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 1.4.1  计算机的硬件安全</a:t>
            </a:r>
            <a:endParaRPr lang="en-US" sz="2400">
              <a:latin typeface="Arial" pitchFamily="34" charset="0"/>
              <a:ea typeface="黑体" pitchFamily="49" charset="-122"/>
            </a:endParaRPr>
          </a:p>
        </p:txBody>
      </p:sp>
      <p:sp>
        <p:nvSpPr>
          <p:cNvPr id="55302" name="Text Box 6"/>
          <p:cNvSpPr txBox="1">
            <a:spLocks noChangeArrowheads="1"/>
          </p:cNvSpPr>
          <p:nvPr/>
        </p:nvSpPr>
        <p:spPr bwMode="auto">
          <a:xfrm>
            <a:off x="104775" y="5516563"/>
            <a:ext cx="8997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a:latin typeface="Arial" pitchFamily="34" charset="0"/>
                <a:ea typeface="黑体" pitchFamily="49" charset="-122"/>
              </a:rPr>
              <a:t>        目前，随着计算机的应用进一步扩展，影响计算机安全的主要因素是计算机的软件安全，尤其是计算机病毒的流行成为计算机安全的最大隐患。</a:t>
            </a:r>
          </a:p>
        </p:txBody>
      </p:sp>
      <p:sp>
        <p:nvSpPr>
          <p:cNvPr id="55303" name="Text Box 7"/>
          <p:cNvSpPr txBox="1">
            <a:spLocks noChangeArrowheads="1"/>
          </p:cNvSpPr>
          <p:nvPr/>
        </p:nvSpPr>
        <p:spPr bwMode="auto">
          <a:xfrm>
            <a:off x="104775" y="4911725"/>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a:latin typeface="Arial" pitchFamily="34" charset="0"/>
                <a:ea typeface="黑体" pitchFamily="49" charset="-122"/>
              </a:rPr>
              <a:t>1.4.2  </a:t>
            </a:r>
            <a:r>
              <a:rPr lang="en-US" sz="2400">
                <a:latin typeface="Arial" pitchFamily="34" charset="0"/>
                <a:ea typeface="黑体" pitchFamily="49" charset="-122"/>
              </a:rPr>
              <a:t>计算机的软件安全</a:t>
            </a:r>
          </a:p>
        </p:txBody>
      </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104775" y="643520"/>
            <a:ext cx="8997950" cy="1536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       计算机病毒</a:t>
            </a:r>
            <a:r>
              <a:rPr lang="zh-CN" altLang="en-US" sz="2400" dirty="0">
                <a:latin typeface="Arial" pitchFamily="34" charset="0"/>
                <a:ea typeface="黑体" pitchFamily="49" charset="-122"/>
              </a:rPr>
              <a:t>（Virus）是一个程序，一段可执行代码，对计算机的正常使用进行破坏，使得电脑无法正常使用甚至整个操作系统或者电脑硬盘损坏。就像生物病毒一样，计算机病毒有独特的复制能力</a:t>
            </a:r>
            <a:r>
              <a:rPr lang="zh-CN" altLang="en-US" sz="2400" dirty="0" smtClean="0">
                <a:latin typeface="Arial" pitchFamily="34" charset="0"/>
                <a:ea typeface="黑体" pitchFamily="49" charset="-122"/>
              </a:rPr>
              <a:t>。</a:t>
            </a:r>
            <a:endParaRPr lang="zh-CN" altLang="en-US" sz="2400" dirty="0">
              <a:latin typeface="Arial" pitchFamily="34" charset="0"/>
              <a:ea typeface="黑体" pitchFamily="49" charset="-122"/>
            </a:endParaRPr>
          </a:p>
        </p:txBody>
      </p:sp>
      <p:sp>
        <p:nvSpPr>
          <p:cNvPr id="3" name="Text Box 3"/>
          <p:cNvSpPr txBox="1">
            <a:spLocks noChangeArrowheads="1"/>
          </p:cNvSpPr>
          <p:nvPr/>
        </p:nvSpPr>
        <p:spPr bwMode="auto">
          <a:xfrm>
            <a:off x="104775" y="11663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．计算机病毒的定义</a:t>
            </a:r>
          </a:p>
        </p:txBody>
      </p:sp>
      <p:sp>
        <p:nvSpPr>
          <p:cNvPr id="4" name="Text Box 3"/>
          <p:cNvSpPr txBox="1">
            <a:spLocks noChangeArrowheads="1"/>
          </p:cNvSpPr>
          <p:nvPr/>
        </p:nvSpPr>
        <p:spPr bwMode="auto">
          <a:xfrm>
            <a:off x="104775" y="2249574"/>
            <a:ext cx="4899025" cy="461665"/>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latin typeface="黑体" pitchFamily="49" charset="-122"/>
                <a:ea typeface="黑体" pitchFamily="49" charset="-122"/>
              </a:rPr>
              <a:t> </a:t>
            </a:r>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．计算机病毒的</a:t>
            </a:r>
            <a:r>
              <a:rPr lang="zh-CN" altLang="en-US" sz="2400" dirty="0" smtClean="0">
                <a:latin typeface="黑体" pitchFamily="49" charset="-122"/>
                <a:ea typeface="黑体" pitchFamily="49" charset="-122"/>
              </a:rPr>
              <a:t>特性</a:t>
            </a:r>
            <a:endParaRPr lang="zh-CN" altLang="en-US" sz="2400" dirty="0">
              <a:latin typeface="黑体" pitchFamily="49" charset="-122"/>
              <a:ea typeface="黑体" pitchFamily="49" charset="-122"/>
            </a:endParaRPr>
          </a:p>
        </p:txBody>
      </p:sp>
      <p:sp>
        <p:nvSpPr>
          <p:cNvPr id="5" name="Text Box 2"/>
          <p:cNvSpPr txBox="1">
            <a:spLocks noChangeArrowheads="1"/>
          </p:cNvSpPr>
          <p:nvPr/>
        </p:nvSpPr>
        <p:spPr bwMode="auto">
          <a:xfrm>
            <a:off x="104775" y="2780928"/>
            <a:ext cx="8997950"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smtClean="0">
                <a:latin typeface="Arial" pitchFamily="34" charset="0"/>
                <a:ea typeface="黑体" pitchFamily="49" charset="-122"/>
              </a:rPr>
              <a:t>（</a:t>
            </a:r>
            <a:r>
              <a:rPr lang="zh-CN" altLang="en-US" sz="2400" dirty="0">
                <a:latin typeface="Arial" pitchFamily="34" charset="0"/>
                <a:ea typeface="黑体" pitchFamily="49" charset="-122"/>
              </a:rPr>
              <a:t>1）破坏性和危害性。计算机病毒程序从本质上来说，它是一个逻辑炸弹。一旦满足条件要求而被激活并发起攻击就会迅速扩散，使整个计算机系统无法正常运行，所以它具有极大的破坏性和危害性。</a:t>
            </a:r>
          </a:p>
          <a:p>
            <a:r>
              <a:rPr lang="zh-CN" altLang="en-US" sz="2400" dirty="0">
                <a:latin typeface="Arial" pitchFamily="34" charset="0"/>
                <a:ea typeface="黑体" pitchFamily="49" charset="-122"/>
              </a:rPr>
              <a:t>        （2）传染性。传染性是指病毒具有极强的再生和扩散能力，潜伏在计算机系统中的病毒，可以不断进行病毒体的再生和扩散，从而使其很快扩散到磁盘存储器和整个计算机系统。</a:t>
            </a:r>
          </a:p>
          <a:p>
            <a:r>
              <a:rPr lang="zh-CN" altLang="en-US" sz="2400" dirty="0">
                <a:latin typeface="Arial" pitchFamily="34" charset="0"/>
                <a:ea typeface="黑体" pitchFamily="49" charset="-122"/>
              </a:rPr>
              <a:t>        （3）隐蔽性。计算机病毒程序往往采用附加或插入的方式隐蔽在可执行程序或数据文件中，可以在几周或几个月内不被人发现，这就是所谓隐蔽性。        </a:t>
            </a:r>
          </a:p>
        </p:txBody>
      </p:sp>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p:cNvSpPr txBox="1">
            <a:spLocks noChangeArrowheads="1"/>
          </p:cNvSpPr>
          <p:nvPr/>
        </p:nvSpPr>
        <p:spPr bwMode="auto">
          <a:xfrm>
            <a:off x="104775" y="188913"/>
            <a:ext cx="8997950" cy="6120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a:t>        （4）潜伏性和激发性。有些病毒像定时炸弹一样，让它什么时间发作是预先设定好的。比如黑色星期五病毒，不到预定时间一点都觉察不出来，等到条件具备的时候一下子就爆发开来，对系统进行破坏。</a:t>
            </a:r>
          </a:p>
          <a:p>
            <a:r>
              <a:rPr lang="zh-CN" altLang="en-US" sz="2200" dirty="0"/>
              <a:t>        而所谓病毒的激发性，是指系统病毒在一定条件下受外界刺激，使病毒程序迅速活跃起来的特性。</a:t>
            </a:r>
          </a:p>
          <a:p>
            <a:r>
              <a:rPr lang="zh-CN" altLang="en-US" sz="2200" dirty="0"/>
              <a:t>        （5）针对性。计算机病毒总是针对特定的信息设备、软件系统而编写，例如，有针对IBM PC机及其兼容机的，有针对Apple公司的Macintosh的，还有针对UNIX操作系统的。例如小球病毒是针对IBM PC机及其兼容机上的DOS操作系统的；又如CIH病毒是专门针对某一类主板进行破坏和攻击的，“美丽莎”病毒是针对Microsoft Office软件的。</a:t>
            </a:r>
          </a:p>
          <a:p>
            <a:r>
              <a:rPr lang="zh-CN" altLang="en-US" sz="2200" dirty="0"/>
              <a:t>        小知识：</a:t>
            </a:r>
            <a:r>
              <a:rPr lang="zh-CN" altLang="en-US" sz="2200" dirty="0">
                <a:solidFill>
                  <a:srgbClr val="FFC000"/>
                </a:solidFill>
              </a:rPr>
              <a:t>CIH（英语又称为 Chernobyl 或 Spacefiller）病毒，其名称源自它的作者当时仍然是台湾大同工学院（现大同大学）学生的电脑技术鬼才陈盈豪的名字拼音缩写（1998年7月月6日）。它被认为是最有害的广泛传播的病毒之一，会破坏用户系统上的全部信息，在某些情况下，会重写系统的BIOS。因为CIH病毒的1.2和1.3版，发作日期为4月26日，正好是俄国核电厂灾害“切尔诺贝利核事故”的纪念日，故曾被认为病毒作者撰写动机和切尔诺贝利事件有关，因此CIH病毒也被称作切尔诺贝利（Chernobyl）病毒。</a:t>
            </a:r>
          </a:p>
        </p:txBody>
      </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04775" y="130175"/>
            <a:ext cx="4903788" cy="52322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eaLnBrk="1" hangingPunct="1">
              <a:defRPr sz="2800">
                <a:ea typeface="黑体" pitchFamily="49" charset="-122"/>
              </a:defRPr>
            </a:lvl1pPr>
          </a:lstStyle>
          <a:p>
            <a:r>
              <a:rPr lang="en-US" altLang="zh-CN" dirty="0"/>
              <a:t>1.1  </a:t>
            </a:r>
            <a:r>
              <a:rPr lang="zh-CN" altLang="en-US" dirty="0"/>
              <a:t>计算</a:t>
            </a:r>
            <a:r>
              <a:rPr lang="en-US" dirty="0" err="1"/>
              <a:t>机的产生与发展趋势</a:t>
            </a:r>
            <a:endParaRPr lang="zh-CN" altLang="en-US" dirty="0"/>
          </a:p>
        </p:txBody>
      </p:sp>
      <p:sp>
        <p:nvSpPr>
          <p:cNvPr id="7171" name="Text Box 3"/>
          <p:cNvSpPr txBox="1">
            <a:spLocks noChangeArrowheads="1"/>
          </p:cNvSpPr>
          <p:nvPr/>
        </p:nvSpPr>
        <p:spPr bwMode="auto">
          <a:xfrm>
            <a:off x="104775" y="656875"/>
            <a:ext cx="8997950" cy="733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a:t>
            </a:r>
            <a:r>
              <a:rPr lang="zh-CN" altLang="en-US" sz="2200" dirty="0" smtClean="0">
                <a:ea typeface="黑体" pitchFamily="49" charset="-122"/>
              </a:rPr>
              <a:t> 计算机</a:t>
            </a:r>
            <a:r>
              <a:rPr lang="zh-CN" altLang="en-US" sz="2200" dirty="0">
                <a:ea typeface="黑体" pitchFamily="49" charset="-122"/>
              </a:rPr>
              <a:t>的</a:t>
            </a:r>
            <a:r>
              <a:rPr lang="zh-CN" altLang="en-US" sz="2200" dirty="0" smtClean="0">
                <a:ea typeface="黑体" pitchFamily="49" charset="-122"/>
              </a:rPr>
              <a:t>发明是</a:t>
            </a:r>
            <a:r>
              <a:rPr lang="zh-CN" altLang="en-US" sz="2200" dirty="0">
                <a:ea typeface="黑体" pitchFamily="49" charset="-122"/>
              </a:rPr>
              <a:t>人类文明史的一个具有时代意义的大事，计算机的应用现今已渗透到人类应用的各个方面，由此人类和计算机息息相关。</a:t>
            </a:r>
          </a:p>
        </p:txBody>
      </p:sp>
      <p:sp>
        <p:nvSpPr>
          <p:cNvPr id="7172" name="Rectangle 4"/>
          <p:cNvSpPr>
            <a:spLocks noChangeArrowheads="1"/>
          </p:cNvSpPr>
          <p:nvPr/>
        </p:nvSpPr>
        <p:spPr bwMode="auto">
          <a:xfrm>
            <a:off x="104775" y="1455806"/>
            <a:ext cx="3311525" cy="4680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400" dirty="0">
                <a:latin typeface="黑体" pitchFamily="49" charset="-122"/>
                <a:ea typeface="黑体" pitchFamily="49" charset="-122"/>
              </a:rPr>
              <a:t> 1.1.1  计算机的产生</a:t>
            </a:r>
          </a:p>
        </p:txBody>
      </p:sp>
      <p:sp>
        <p:nvSpPr>
          <p:cNvPr id="7173" name="Text Box 5"/>
          <p:cNvSpPr txBox="1">
            <a:spLocks noChangeArrowheads="1"/>
          </p:cNvSpPr>
          <p:nvPr/>
        </p:nvSpPr>
        <p:spPr bwMode="auto">
          <a:xfrm>
            <a:off x="104775" y="1988840"/>
            <a:ext cx="8997950" cy="1351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 1）</a:t>
            </a:r>
            <a:r>
              <a:rPr lang="zh-CN" altLang="en-US" sz="2200" dirty="0" smtClean="0">
                <a:ea typeface="黑体" pitchFamily="49" charset="-122"/>
              </a:rPr>
              <a:t>硬件。自古以来，</a:t>
            </a:r>
            <a:r>
              <a:rPr lang="zh-CN" altLang="en-US" sz="2200" dirty="0">
                <a:ea typeface="黑体" pitchFamily="49" charset="-122"/>
              </a:rPr>
              <a:t>人类就不断地追求先进的计算工具。早在古代，人们就为了计数和计算发明了算筹、算盘、计算尺、机械计算器、差分机和分析机等，机械计算机在程序自动控制、系统结构、输入输出和存储等方面为现代计算机的产生奠定了技术基础，如图1-1~4所示。</a:t>
            </a:r>
          </a:p>
        </p:txBody>
      </p:sp>
      <p:pic>
        <p:nvPicPr>
          <p:cNvPr id="7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60229"/>
            <a:ext cx="153352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Rectangle 7"/>
          <p:cNvSpPr>
            <a:spLocks noChangeArrowheads="1"/>
          </p:cNvSpPr>
          <p:nvPr/>
        </p:nvSpPr>
        <p:spPr bwMode="auto">
          <a:xfrm>
            <a:off x="379413" y="5520754"/>
            <a:ext cx="197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a:ea typeface="黑体" pitchFamily="49" charset="-122"/>
              </a:rPr>
              <a:t>图1-1  算筹与算盘</a:t>
            </a:r>
          </a:p>
        </p:txBody>
      </p:sp>
      <p:pic>
        <p:nvPicPr>
          <p:cNvPr id="7176" name="Picture 8" descr="bk20067314337"/>
          <p:cNvPicPr>
            <a:picLocks noChangeAspect="1" noChangeArrowheads="1"/>
          </p:cNvPicPr>
          <p:nvPr/>
        </p:nvPicPr>
        <p:blipFill>
          <a:blip r:embed="rId4">
            <a:lum bright="12000"/>
            <a:extLst>
              <a:ext uri="{28A0092B-C50C-407E-A947-70E740481C1C}">
                <a14:useLocalDpi xmlns:a14="http://schemas.microsoft.com/office/drawing/2010/main" val="0"/>
              </a:ext>
            </a:extLst>
          </a:blip>
          <a:srcRect/>
          <a:stretch>
            <a:fillRect/>
          </a:stretch>
        </p:blipFill>
        <p:spPr bwMode="auto">
          <a:xfrm>
            <a:off x="395288" y="4406329"/>
            <a:ext cx="221932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descr="20048611273670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39975" y="3860229"/>
            <a:ext cx="201295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Rectangle 10"/>
          <p:cNvSpPr>
            <a:spLocks noChangeArrowheads="1"/>
          </p:cNvSpPr>
          <p:nvPr/>
        </p:nvSpPr>
        <p:spPr bwMode="auto">
          <a:xfrm>
            <a:off x="2627313" y="4796854"/>
            <a:ext cx="197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a:ea typeface="黑体" pitchFamily="49" charset="-122"/>
              </a:rPr>
              <a:t>图1-2  现代计算尺</a:t>
            </a:r>
          </a:p>
        </p:txBody>
      </p:sp>
      <p:pic>
        <p:nvPicPr>
          <p:cNvPr id="7179" name="Picture 11" descr="bk200673145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27538" y="3572892"/>
            <a:ext cx="13525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12" descr="51926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48263" y="3860229"/>
            <a:ext cx="1171575"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1" name="Rectangle 13"/>
          <p:cNvSpPr>
            <a:spLocks noChangeArrowheads="1"/>
          </p:cNvSpPr>
          <p:nvPr/>
        </p:nvSpPr>
        <p:spPr bwMode="auto">
          <a:xfrm>
            <a:off x="3779838" y="5085779"/>
            <a:ext cx="2717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r>
              <a:rPr lang="zh-CN" altLang="en-US" dirty="0">
                <a:ea typeface="黑体" pitchFamily="49" charset="-122"/>
              </a:rPr>
              <a:t>图1-3  帕斯卡机械计算器 </a:t>
            </a:r>
          </a:p>
        </p:txBody>
      </p:sp>
      <p:pic>
        <p:nvPicPr>
          <p:cNvPr id="7182" name="Picture 14" descr="wpeE.gif (100354 字节)"/>
          <p:cNvPicPr>
            <a:picLocks noChangeAspect="1" noChangeArrowheads="1"/>
          </p:cNvPicPr>
          <p:nvPr/>
        </p:nvPicPr>
        <p:blipFill>
          <a:blip r:embed="rId8" r:link="rId9">
            <a:lum bright="12000"/>
            <a:extLst>
              <a:ext uri="{28A0092B-C50C-407E-A947-70E740481C1C}">
                <a14:useLocalDpi xmlns:a14="http://schemas.microsoft.com/office/drawing/2010/main" val="0"/>
              </a:ext>
            </a:extLst>
          </a:blip>
          <a:srcRect/>
          <a:stretch>
            <a:fillRect/>
          </a:stretch>
        </p:blipFill>
        <p:spPr bwMode="auto">
          <a:xfrm>
            <a:off x="6373813" y="3356992"/>
            <a:ext cx="104775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3" name="Picture 15" descr="http:/www.f5edu.com/baike/uploadpic/bk20067314655.jpg"/>
          <p:cNvPicPr>
            <a:picLocks noChangeAspect="1" noChangeArrowheads="1"/>
          </p:cNvPicPr>
          <p:nvPr/>
        </p:nvPicPr>
        <p:blipFill>
          <a:blip r:embed="rId10" r:link="rId11" cstate="print">
            <a:lum bright="12000"/>
            <a:extLst>
              <a:ext uri="{28A0092B-C50C-407E-A947-70E740481C1C}">
                <a14:useLocalDpi xmlns:a14="http://schemas.microsoft.com/office/drawing/2010/main" val="0"/>
              </a:ext>
            </a:extLst>
          </a:blip>
          <a:srcRect/>
          <a:stretch>
            <a:fillRect/>
          </a:stretch>
        </p:blipFill>
        <p:spPr bwMode="auto">
          <a:xfrm>
            <a:off x="7317110" y="3429000"/>
            <a:ext cx="14859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Rectangle 16"/>
          <p:cNvSpPr>
            <a:spLocks noChangeArrowheads="1"/>
          </p:cNvSpPr>
          <p:nvPr/>
        </p:nvSpPr>
        <p:spPr bwMode="auto">
          <a:xfrm>
            <a:off x="6388422" y="4873625"/>
            <a:ext cx="2432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a:ea typeface="黑体" pitchFamily="49" charset="-122"/>
              </a:rPr>
              <a:t>图1-4  差分机和分析机</a:t>
            </a:r>
          </a:p>
        </p:txBody>
      </p:sp>
      <p:pic>
        <p:nvPicPr>
          <p:cNvPr id="8209" name="Picture 17" descr="旧仪器/其他设备--手摇计算机"/>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91328" y="5518699"/>
            <a:ext cx="1125537" cy="873125"/>
          </a:xfrm>
          <a:prstGeom prst="rect">
            <a:avLst/>
          </a:prstGeom>
          <a:noFill/>
          <a:ln w="57150" cmpd="thinThick">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186" name="Rectangle 18"/>
          <p:cNvSpPr>
            <a:spLocks noChangeArrowheads="1"/>
          </p:cNvSpPr>
          <p:nvPr/>
        </p:nvSpPr>
        <p:spPr bwMode="auto">
          <a:xfrm>
            <a:off x="3131840" y="6491288"/>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dirty="0">
                <a:ea typeface="黑体" pitchFamily="49" charset="-122"/>
              </a:rPr>
              <a:t>手摇计算机</a:t>
            </a:r>
          </a:p>
        </p:txBody>
      </p:sp>
      <p:pic>
        <p:nvPicPr>
          <p:cNvPr id="19" name="Picture 4" descr="get?name=T1yvZwBbYj1RCvBVdK"/>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44259" y="5255213"/>
            <a:ext cx="2044154" cy="148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5"/>
          <p:cNvSpPr txBox="1">
            <a:spLocks noChangeArrowheads="1"/>
          </p:cNvSpPr>
          <p:nvPr/>
        </p:nvSpPr>
        <p:spPr bwMode="auto">
          <a:xfrm>
            <a:off x="4347606" y="5877272"/>
            <a:ext cx="267266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a:spcBef>
                <a:spcPct val="50000"/>
              </a:spcBef>
            </a:pPr>
            <a:r>
              <a:rPr lang="zh-CN" dirty="0">
                <a:ea typeface="黑体" pitchFamily="49" charset="-122"/>
              </a:rPr>
              <a:t>我国酒泉卫星发射</a:t>
            </a:r>
            <a:r>
              <a:rPr lang="zh-CN" dirty="0" smtClean="0">
                <a:ea typeface="黑体" pitchFamily="49" charset="-122"/>
              </a:rPr>
              <a:t>基</a:t>
            </a:r>
            <a:r>
              <a:rPr lang="zh-CN" altLang="en-US" dirty="0" smtClean="0">
                <a:ea typeface="黑体" pitchFamily="49" charset="-122"/>
              </a:rPr>
              <a:t>地</a:t>
            </a:r>
            <a:r>
              <a:rPr lang="zh-CN" dirty="0" smtClean="0">
                <a:ea typeface="黑体" pitchFamily="49" charset="-122"/>
              </a:rPr>
              <a:t>建设</a:t>
            </a:r>
            <a:r>
              <a:rPr lang="zh-CN" dirty="0">
                <a:ea typeface="黑体" pitchFamily="49" charset="-122"/>
              </a:rPr>
              <a:t>时用</a:t>
            </a:r>
            <a:r>
              <a:rPr lang="zh-CN" dirty="0" smtClean="0">
                <a:ea typeface="黑体" pitchFamily="49" charset="-122"/>
              </a:rPr>
              <a:t>的手摇</a:t>
            </a:r>
            <a:r>
              <a:rPr lang="zh-CN" dirty="0">
                <a:ea typeface="黑体" pitchFamily="49" charset="-122"/>
              </a:rPr>
              <a:t>计算机</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afterEffect">
                                  <p:stCondLst>
                                    <p:cond delay="0"/>
                                  </p:stCondLst>
                                  <p:childTnLst>
                                    <p:set>
                                      <p:cBhvr>
                                        <p:cTn id="6" dur="1" fill="hold">
                                          <p:stCondLst>
                                            <p:cond delay="0"/>
                                          </p:stCondLst>
                                        </p:cTn>
                                        <p:tgtEl>
                                          <p:spTgt spid="8209"/>
                                        </p:tgtEl>
                                        <p:attrNameLst>
                                          <p:attrName>style.visibility</p:attrName>
                                        </p:attrNameLst>
                                      </p:cBhvr>
                                      <p:to>
                                        <p:strVal val="visible"/>
                                      </p:to>
                                    </p:set>
                                    <p:animEffect transition="in" filter="barn(inHorizontal)">
                                      <p:cBhvr>
                                        <p:cTn id="7" dur="500"/>
                                        <p:tgtEl>
                                          <p:spTgt spid="8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104775" y="188913"/>
            <a:ext cx="8997950" cy="2520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a:t>        （6）寄生性。计算机病毒寄生在其他程序之中，当执行这个程序时，病毒就起破坏作用，而在未启动这个程序之前，它是不易被人发觉的。</a:t>
            </a:r>
          </a:p>
          <a:p>
            <a:r>
              <a:rPr lang="zh-CN" altLang="en-US" sz="2200" dirty="0"/>
              <a:t>        （7）病毒的不可预见性。从对病毒的检测方面来看，病毒还有不可预见性。</a:t>
            </a:r>
          </a:p>
          <a:p>
            <a:r>
              <a:rPr lang="zh-CN" altLang="en-US" sz="2200" dirty="0"/>
              <a:t>        （8）病毒的衍生性。这种特性为一些病毒制造者提供了一种创造新病毒的捷径</a:t>
            </a:r>
            <a:r>
              <a:rPr lang="zh-CN" altLang="en-US" sz="2200" dirty="0" smtClean="0"/>
              <a:t>。</a:t>
            </a:r>
            <a:endParaRPr lang="zh-CN" altLang="en-US" sz="2200" dirty="0"/>
          </a:p>
        </p:txBody>
      </p:sp>
      <p:sp>
        <p:nvSpPr>
          <p:cNvPr id="3" name="Text Box 3"/>
          <p:cNvSpPr txBox="1">
            <a:spLocks noChangeArrowheads="1"/>
          </p:cNvSpPr>
          <p:nvPr/>
        </p:nvSpPr>
        <p:spPr bwMode="auto">
          <a:xfrm>
            <a:off x="104775" y="2707242"/>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．计算机病毒的症状和表现形式</a:t>
            </a:r>
          </a:p>
        </p:txBody>
      </p:sp>
      <p:sp>
        <p:nvSpPr>
          <p:cNvPr id="4" name="Text Box 3"/>
          <p:cNvSpPr txBox="1">
            <a:spLocks noChangeArrowheads="1"/>
          </p:cNvSpPr>
          <p:nvPr/>
        </p:nvSpPr>
        <p:spPr bwMode="auto">
          <a:xfrm>
            <a:off x="104775" y="5285039"/>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4</a:t>
            </a:r>
            <a:r>
              <a:rPr lang="zh-CN" altLang="en-US" sz="2400" dirty="0">
                <a:latin typeface="黑体" pitchFamily="49" charset="-122"/>
                <a:ea typeface="黑体" pitchFamily="49" charset="-122"/>
              </a:rPr>
              <a:t>．计算机病毒的传播途径</a:t>
            </a:r>
          </a:p>
        </p:txBody>
      </p:sp>
      <p:sp>
        <p:nvSpPr>
          <p:cNvPr id="5" name="Text Box 2"/>
          <p:cNvSpPr txBox="1">
            <a:spLocks noChangeArrowheads="1"/>
          </p:cNvSpPr>
          <p:nvPr/>
        </p:nvSpPr>
        <p:spPr bwMode="auto">
          <a:xfrm>
            <a:off x="104775" y="3162765"/>
            <a:ext cx="8997950" cy="2123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a:t>
            </a:r>
            <a:r>
              <a:rPr lang="zh-CN" altLang="en-US" sz="2200" dirty="0"/>
              <a:t>1）机器不能正常启动。</a:t>
            </a:r>
          </a:p>
          <a:p>
            <a:r>
              <a:rPr lang="zh-CN" altLang="en-US" sz="2200" dirty="0"/>
              <a:t>        （2）运行速度降低。</a:t>
            </a:r>
          </a:p>
          <a:p>
            <a:r>
              <a:rPr lang="zh-CN" altLang="en-US" sz="2200" dirty="0"/>
              <a:t>        （3）磁盘空间迅速变小。</a:t>
            </a:r>
          </a:p>
          <a:p>
            <a:r>
              <a:rPr lang="zh-CN" altLang="en-US" sz="2200" dirty="0"/>
              <a:t>        （4）文件内容和长度有所改变。</a:t>
            </a:r>
          </a:p>
          <a:p>
            <a:r>
              <a:rPr lang="zh-CN" altLang="en-US" sz="2200" dirty="0"/>
              <a:t>        （5）经常出现“死机”现象。</a:t>
            </a:r>
          </a:p>
          <a:p>
            <a:r>
              <a:rPr lang="zh-CN" altLang="en-US" sz="2200" dirty="0"/>
              <a:t>        （6）外部设备工作异常</a:t>
            </a:r>
            <a:r>
              <a:rPr lang="zh-CN" altLang="en-US" sz="2200" dirty="0" smtClean="0"/>
              <a:t>。</a:t>
            </a:r>
            <a:endParaRPr lang="zh-CN" altLang="en-US" sz="2200" dirty="0"/>
          </a:p>
        </p:txBody>
      </p:sp>
      <p:sp>
        <p:nvSpPr>
          <p:cNvPr id="6" name="Text Box 2"/>
          <p:cNvSpPr txBox="1">
            <a:spLocks noChangeArrowheads="1"/>
          </p:cNvSpPr>
          <p:nvPr/>
        </p:nvSpPr>
        <p:spPr bwMode="auto">
          <a:xfrm>
            <a:off x="104775" y="5740561"/>
            <a:ext cx="8997950" cy="7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计算机病毒</a:t>
            </a:r>
            <a:r>
              <a:rPr lang="zh-CN" altLang="en-US" sz="2200" dirty="0"/>
              <a:t>的主要传播途径通过软盘、光盘、硬盘、BBS以及网络等渠道。</a:t>
            </a:r>
            <a:r>
              <a:rPr lang="zh-CN" altLang="en-US" sz="2200" dirty="0" smtClean="0"/>
              <a:t>其中通过</a:t>
            </a:r>
            <a:r>
              <a:rPr lang="zh-CN" altLang="en-US" sz="2200" dirty="0"/>
              <a:t>网络传播是最主要的形式，且有日益扩大的趋势。</a:t>
            </a: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104775" y="1279121"/>
            <a:ext cx="8997950" cy="742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a:t>
            </a:r>
            <a:r>
              <a:rPr lang="zh-CN" altLang="en-US" sz="2200" dirty="0"/>
              <a:t>1）攻击DOS系统的病毒。（2）攻击Windows系统的病毒。（3）攻击UNIX系统的病毒。（4）攻击OS/2系统的病毒</a:t>
            </a:r>
            <a:r>
              <a:rPr lang="zh-CN" altLang="en-US" sz="2200" dirty="0" smtClean="0"/>
              <a:t>。</a:t>
            </a:r>
            <a:endParaRPr lang="zh-CN" altLang="en-US" sz="2200" dirty="0"/>
          </a:p>
        </p:txBody>
      </p:sp>
      <p:sp>
        <p:nvSpPr>
          <p:cNvPr id="59395" name="Text Box 3"/>
          <p:cNvSpPr txBox="1">
            <a:spLocks noChangeArrowheads="1"/>
          </p:cNvSpPr>
          <p:nvPr/>
        </p:nvSpPr>
        <p:spPr bwMode="auto">
          <a:xfrm>
            <a:off x="104775" y="234950"/>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a:t>1.4.3  计算机病毒的分类</a:t>
            </a:r>
            <a:endParaRPr lang="en-US"/>
          </a:p>
        </p:txBody>
      </p:sp>
      <p:sp>
        <p:nvSpPr>
          <p:cNvPr id="4" name="Text Box 3"/>
          <p:cNvSpPr txBox="1">
            <a:spLocks noChangeArrowheads="1"/>
          </p:cNvSpPr>
          <p:nvPr/>
        </p:nvSpPr>
        <p:spPr bwMode="auto">
          <a:xfrm>
            <a:off x="104775" y="754803"/>
            <a:ext cx="5184576" cy="461665"/>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1</a:t>
            </a:r>
            <a:r>
              <a:rPr lang="zh-CN" altLang="en-US" sz="2400" dirty="0">
                <a:latin typeface="黑体" pitchFamily="49" charset="-122"/>
                <a:ea typeface="黑体" pitchFamily="49" charset="-122"/>
              </a:rPr>
              <a:t>．按照计算机病毒攻击的系统分类</a:t>
            </a:r>
          </a:p>
        </p:txBody>
      </p:sp>
      <p:sp>
        <p:nvSpPr>
          <p:cNvPr id="5" name="Text Box 3"/>
          <p:cNvSpPr txBox="1">
            <a:spLocks noChangeArrowheads="1"/>
          </p:cNvSpPr>
          <p:nvPr/>
        </p:nvSpPr>
        <p:spPr bwMode="auto">
          <a:xfrm>
            <a:off x="104775" y="2084765"/>
            <a:ext cx="5184576" cy="457200"/>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．按照病毒的攻击机型分类</a:t>
            </a:r>
          </a:p>
        </p:txBody>
      </p:sp>
      <p:sp>
        <p:nvSpPr>
          <p:cNvPr id="6" name="Text Box 3"/>
          <p:cNvSpPr txBox="1">
            <a:spLocks noChangeArrowheads="1"/>
          </p:cNvSpPr>
          <p:nvPr/>
        </p:nvSpPr>
        <p:spPr bwMode="auto">
          <a:xfrm>
            <a:off x="104775" y="3798396"/>
            <a:ext cx="5184576" cy="457200"/>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．按照计算机病毒的链接方式分类</a:t>
            </a:r>
          </a:p>
        </p:txBody>
      </p:sp>
      <p:sp>
        <p:nvSpPr>
          <p:cNvPr id="7" name="Text Box 2"/>
          <p:cNvSpPr txBox="1">
            <a:spLocks noChangeArrowheads="1"/>
          </p:cNvSpPr>
          <p:nvPr/>
        </p:nvSpPr>
        <p:spPr bwMode="auto">
          <a:xfrm>
            <a:off x="104775" y="2604618"/>
            <a:ext cx="8997950" cy="113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a:t>
            </a:r>
            <a:r>
              <a:rPr lang="zh-CN" altLang="en-US" sz="2200" dirty="0"/>
              <a:t>1）攻击微型计算机的病毒。</a:t>
            </a:r>
          </a:p>
          <a:p>
            <a:r>
              <a:rPr lang="zh-CN" altLang="en-US" sz="2200" dirty="0"/>
              <a:t>       </a:t>
            </a:r>
            <a:r>
              <a:rPr lang="zh-CN" altLang="en-US" sz="2200" dirty="0" smtClean="0"/>
              <a:t>（</a:t>
            </a:r>
            <a:r>
              <a:rPr lang="zh-CN" altLang="en-US" sz="2200" dirty="0"/>
              <a:t>2）攻击小型机的计算机病毒。</a:t>
            </a:r>
          </a:p>
          <a:p>
            <a:r>
              <a:rPr lang="zh-CN" altLang="en-US" sz="2200" dirty="0"/>
              <a:t>       </a:t>
            </a:r>
            <a:r>
              <a:rPr lang="zh-CN" altLang="en-US" sz="2200" dirty="0" smtClean="0"/>
              <a:t>（</a:t>
            </a:r>
            <a:r>
              <a:rPr lang="zh-CN" altLang="en-US" sz="2200" dirty="0"/>
              <a:t>3）攻击工作站的计算机病毒</a:t>
            </a:r>
            <a:r>
              <a:rPr lang="zh-CN" altLang="en-US" sz="2200" dirty="0" smtClean="0"/>
              <a:t>。</a:t>
            </a:r>
            <a:endParaRPr lang="zh-CN" altLang="en-US" sz="2200" dirty="0"/>
          </a:p>
        </p:txBody>
      </p:sp>
      <p:sp>
        <p:nvSpPr>
          <p:cNvPr id="8" name="Text Box 2"/>
          <p:cNvSpPr txBox="1">
            <a:spLocks noChangeArrowheads="1"/>
          </p:cNvSpPr>
          <p:nvPr/>
        </p:nvSpPr>
        <p:spPr bwMode="auto">
          <a:xfrm>
            <a:off x="104775" y="4318248"/>
            <a:ext cx="8997950" cy="242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（1</a:t>
            </a:r>
            <a:r>
              <a:rPr lang="zh-CN" altLang="en-US" sz="2200" dirty="0"/>
              <a:t>）源码型病毒。该病毒攻击高级语言编写的程序，其在高级语言所编写的程序编译前插入到源程序中，经编译成为合法程序的一部分。</a:t>
            </a:r>
          </a:p>
          <a:p>
            <a:r>
              <a:rPr lang="zh-CN" altLang="en-US" sz="2200" dirty="0"/>
              <a:t>       </a:t>
            </a:r>
            <a:r>
              <a:rPr lang="zh-CN" altLang="en-US" sz="2200" dirty="0" smtClean="0"/>
              <a:t>（</a:t>
            </a:r>
            <a:r>
              <a:rPr lang="zh-CN" altLang="en-US" sz="2200" dirty="0"/>
              <a:t>2）嵌入型病毒。这种病毒是将自身嵌入到现有程序中，把计算机病毒的主体程序与其攻击的对象以插入的方式链接。这种计算机病毒是难以编写的，一旦侵入程序后也较难消除。如果同时采用多态性病毒技术、超级病毒技术和隐蔽性病毒技术，将给当前的反病毒技术带来严峻的挑战。</a:t>
            </a: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104775" y="188640"/>
            <a:ext cx="8997950"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a:t>       </a:t>
            </a:r>
            <a:r>
              <a:rPr lang="zh-CN" altLang="en-US" sz="2200" dirty="0" smtClean="0"/>
              <a:t>（</a:t>
            </a:r>
            <a:r>
              <a:rPr lang="zh-CN" altLang="en-US" sz="2200" dirty="0"/>
              <a:t>3）外壳型病毒。外壳型病毒将其自身包围在主程序的四周，对原来的程序不作修改。这种病毒最为常见，易于编写，也易于发现，一般测试文件的大小即可得知。</a:t>
            </a:r>
          </a:p>
          <a:p>
            <a:r>
              <a:rPr lang="zh-CN" altLang="en-US" sz="2200" dirty="0"/>
              <a:t>       </a:t>
            </a:r>
            <a:r>
              <a:rPr lang="zh-CN" altLang="en-US" sz="2200" dirty="0" smtClean="0"/>
              <a:t>（</a:t>
            </a:r>
            <a:r>
              <a:rPr lang="zh-CN" altLang="en-US" sz="2200" dirty="0"/>
              <a:t>4）入侵病毒。侵入到现有程序中，实际上是把病毒插入到程序之中去，并替换主程序中部分不常用的功能模块。</a:t>
            </a:r>
          </a:p>
          <a:p>
            <a:r>
              <a:rPr lang="zh-CN" altLang="en-US" sz="2200" dirty="0"/>
              <a:t>       </a:t>
            </a:r>
            <a:r>
              <a:rPr lang="zh-CN" altLang="en-US" sz="2200" dirty="0" smtClean="0"/>
              <a:t>（</a:t>
            </a:r>
            <a:r>
              <a:rPr lang="zh-CN" altLang="en-US" sz="2200" dirty="0"/>
              <a:t>5）操作系统型病毒。这种病毒用它自己的程序意图加入或取代部分操作系统进行工作，具有很强的破坏力，可以导致整个系统的瘫痪</a:t>
            </a:r>
            <a:r>
              <a:rPr lang="zh-CN" altLang="en-US" sz="2200" dirty="0" smtClean="0"/>
              <a:t>。</a:t>
            </a:r>
            <a:endParaRPr lang="zh-CN" altLang="en-US" sz="2200" dirty="0"/>
          </a:p>
        </p:txBody>
      </p:sp>
      <p:sp>
        <p:nvSpPr>
          <p:cNvPr id="3" name="Text Box 3"/>
          <p:cNvSpPr txBox="1">
            <a:spLocks noChangeArrowheads="1"/>
          </p:cNvSpPr>
          <p:nvPr/>
        </p:nvSpPr>
        <p:spPr bwMode="auto">
          <a:xfrm>
            <a:off x="104775" y="2739849"/>
            <a:ext cx="6624736" cy="461665"/>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4</a:t>
            </a:r>
            <a:r>
              <a:rPr lang="zh-CN" altLang="en-US" sz="2400" dirty="0">
                <a:latin typeface="黑体" pitchFamily="49" charset="-122"/>
                <a:ea typeface="黑体" pitchFamily="49" charset="-122"/>
              </a:rPr>
              <a:t>．按照计算机病毒的破坏情况分类</a:t>
            </a:r>
          </a:p>
        </p:txBody>
      </p:sp>
      <p:sp>
        <p:nvSpPr>
          <p:cNvPr id="4" name="Text Box 3"/>
          <p:cNvSpPr txBox="1">
            <a:spLocks noChangeArrowheads="1"/>
          </p:cNvSpPr>
          <p:nvPr/>
        </p:nvSpPr>
        <p:spPr bwMode="auto">
          <a:xfrm>
            <a:off x="104775" y="4160244"/>
            <a:ext cx="6624736" cy="461665"/>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5</a:t>
            </a:r>
            <a:r>
              <a:rPr lang="zh-CN" altLang="en-US" sz="2400" dirty="0">
                <a:latin typeface="黑体" pitchFamily="49" charset="-122"/>
                <a:ea typeface="黑体" pitchFamily="49" charset="-122"/>
              </a:rPr>
              <a:t>．按照计算机病毒的寄生部位或传染对象分类</a:t>
            </a:r>
          </a:p>
        </p:txBody>
      </p:sp>
      <p:sp>
        <p:nvSpPr>
          <p:cNvPr id="5" name="Text Box 2"/>
          <p:cNvSpPr txBox="1">
            <a:spLocks noChangeArrowheads="1"/>
          </p:cNvSpPr>
          <p:nvPr/>
        </p:nvSpPr>
        <p:spPr bwMode="auto">
          <a:xfrm>
            <a:off x="104775" y="3304451"/>
            <a:ext cx="8997950" cy="75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a:t>
            </a:r>
            <a:r>
              <a:rPr lang="zh-CN" altLang="en-US" sz="2200" dirty="0"/>
              <a:t>1）良性计算机病毒。</a:t>
            </a:r>
          </a:p>
          <a:p>
            <a:r>
              <a:rPr lang="zh-CN" altLang="en-US" sz="2200" dirty="0"/>
              <a:t>       </a:t>
            </a:r>
            <a:r>
              <a:rPr lang="zh-CN" altLang="en-US" sz="2200" dirty="0" smtClean="0"/>
              <a:t>（</a:t>
            </a:r>
            <a:r>
              <a:rPr lang="zh-CN" altLang="en-US" sz="2200" dirty="0"/>
              <a:t>2）恶性计算机病毒</a:t>
            </a:r>
            <a:r>
              <a:rPr lang="zh-CN" altLang="en-US" sz="2200" dirty="0" smtClean="0"/>
              <a:t>。</a:t>
            </a:r>
            <a:endParaRPr lang="zh-CN" altLang="en-US" sz="2200" dirty="0"/>
          </a:p>
        </p:txBody>
      </p:sp>
      <p:sp>
        <p:nvSpPr>
          <p:cNvPr id="6" name="Text Box 2"/>
          <p:cNvSpPr txBox="1">
            <a:spLocks noChangeArrowheads="1"/>
          </p:cNvSpPr>
          <p:nvPr/>
        </p:nvSpPr>
        <p:spPr bwMode="auto">
          <a:xfrm>
            <a:off x="104775" y="4724846"/>
            <a:ext cx="8997950" cy="1800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a:t>
            </a:r>
            <a:r>
              <a:rPr lang="zh-CN" altLang="en-US" sz="2200" dirty="0"/>
              <a:t>1）磁盘引导区传染的计算机病毒。</a:t>
            </a:r>
          </a:p>
          <a:p>
            <a:r>
              <a:rPr lang="zh-CN" altLang="en-US" sz="2200" dirty="0"/>
              <a:t>        （2）操作系统传染的计算机病毒。</a:t>
            </a:r>
          </a:p>
          <a:p>
            <a:r>
              <a:rPr lang="zh-CN" altLang="en-US" sz="2200" dirty="0"/>
              <a:t>        （3）可执行程序传染的计算机病毒。</a:t>
            </a:r>
          </a:p>
          <a:p>
            <a:r>
              <a:rPr lang="zh-CN" altLang="en-US" sz="2200" dirty="0"/>
              <a:t>        对于以上三种病毒的分类，实际上可以归纳为两大类：一类是引导扇区型传染的计算机病毒；另一类是可执行文件型传染的计算机病毒。</a:t>
            </a:r>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04775" y="671806"/>
            <a:ext cx="8997950" cy="792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300" dirty="0" smtClean="0"/>
              <a:t>       按照</a:t>
            </a:r>
            <a:r>
              <a:rPr lang="zh-CN" altLang="en-US" sz="2300" dirty="0"/>
              <a:t>计算机病毒激活的时间可分为定时的和随机的。定时病毒仅在某一特定时间才发作，而随机病毒一般不是由时钟来激活的</a:t>
            </a:r>
            <a:r>
              <a:rPr lang="zh-CN" altLang="en-US" sz="2300" dirty="0" smtClean="0"/>
              <a:t>。</a:t>
            </a:r>
            <a:endParaRPr lang="zh-CN" altLang="en-US" sz="2300" dirty="0"/>
          </a:p>
        </p:txBody>
      </p:sp>
      <p:sp>
        <p:nvSpPr>
          <p:cNvPr id="3" name="Text Box 3"/>
          <p:cNvSpPr txBox="1">
            <a:spLocks noChangeArrowheads="1"/>
          </p:cNvSpPr>
          <p:nvPr/>
        </p:nvSpPr>
        <p:spPr bwMode="auto">
          <a:xfrm>
            <a:off x="104775" y="116632"/>
            <a:ext cx="5259065" cy="461665"/>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6</a:t>
            </a:r>
            <a:r>
              <a:rPr lang="zh-CN" altLang="en-US" sz="2400" dirty="0">
                <a:latin typeface="黑体" pitchFamily="49" charset="-122"/>
                <a:ea typeface="黑体" pitchFamily="49" charset="-122"/>
              </a:rPr>
              <a:t>．按照计算机病毒激活的时间分类</a:t>
            </a:r>
          </a:p>
        </p:txBody>
      </p:sp>
      <p:sp>
        <p:nvSpPr>
          <p:cNvPr id="4" name="Text Box 3"/>
          <p:cNvSpPr txBox="1">
            <a:spLocks noChangeArrowheads="1"/>
          </p:cNvSpPr>
          <p:nvPr/>
        </p:nvSpPr>
        <p:spPr bwMode="auto">
          <a:xfrm>
            <a:off x="104775" y="1557801"/>
            <a:ext cx="5259065" cy="457200"/>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7</a:t>
            </a:r>
            <a:r>
              <a:rPr lang="zh-CN" altLang="en-US" sz="2400" dirty="0">
                <a:latin typeface="黑体" pitchFamily="49" charset="-122"/>
                <a:ea typeface="黑体" pitchFamily="49" charset="-122"/>
              </a:rPr>
              <a:t>．按照传播媒介分类</a:t>
            </a:r>
          </a:p>
        </p:txBody>
      </p:sp>
      <p:sp>
        <p:nvSpPr>
          <p:cNvPr id="5" name="Text Box 3"/>
          <p:cNvSpPr txBox="1">
            <a:spLocks noChangeArrowheads="1"/>
          </p:cNvSpPr>
          <p:nvPr/>
        </p:nvSpPr>
        <p:spPr bwMode="auto">
          <a:xfrm>
            <a:off x="104775" y="3670379"/>
            <a:ext cx="5259065" cy="457200"/>
          </a:xfrm>
          <a:prstGeom prst="rect">
            <a:avLst/>
          </a:prstGeom>
          <a:gradFill rotWithShape="1">
            <a:gsLst>
              <a:gs pos="0">
                <a:srgbClr val="0000FF"/>
              </a:gs>
              <a:gs pos="100000">
                <a:schemeClr val="bg1"/>
              </a:gs>
            </a:gsLst>
            <a:lin ang="0" scaled="1"/>
          </a:gradFill>
          <a:ln>
            <a:noFill/>
          </a:ln>
          <a:effectLs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8</a:t>
            </a:r>
            <a:r>
              <a:rPr lang="zh-CN" altLang="en-US" sz="2400" dirty="0">
                <a:latin typeface="黑体" pitchFamily="49" charset="-122"/>
                <a:ea typeface="黑体" pitchFamily="49" charset="-122"/>
              </a:rPr>
              <a:t>．按表现形式分类</a:t>
            </a:r>
          </a:p>
        </p:txBody>
      </p:sp>
      <p:sp>
        <p:nvSpPr>
          <p:cNvPr id="6" name="Text Box 2"/>
          <p:cNvSpPr txBox="1">
            <a:spLocks noChangeArrowheads="1"/>
          </p:cNvSpPr>
          <p:nvPr/>
        </p:nvSpPr>
        <p:spPr bwMode="auto">
          <a:xfrm>
            <a:off x="104775" y="2108510"/>
            <a:ext cx="8997950" cy="1468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300" dirty="0" smtClean="0"/>
              <a:t>      （</a:t>
            </a:r>
            <a:r>
              <a:rPr lang="zh-CN" altLang="en-US" sz="2300" dirty="0"/>
              <a:t>1）单机病毒。单机病毒的载体是磁盘，常见的是病毒从软盘传入硬盘，感染系统，然后再传染其他软盘，软盘又传染其他系统。</a:t>
            </a:r>
          </a:p>
          <a:p>
            <a:r>
              <a:rPr lang="zh-CN" altLang="en-US" sz="2300" dirty="0"/>
              <a:t>      </a:t>
            </a:r>
            <a:r>
              <a:rPr lang="zh-CN" altLang="en-US" sz="2300" dirty="0" smtClean="0"/>
              <a:t>（</a:t>
            </a:r>
            <a:r>
              <a:rPr lang="zh-CN" altLang="en-US" sz="2300" dirty="0"/>
              <a:t>2）网络病毒。网络病毒的传播媒介不再是移动式载体，而是网络通道，这种病毒的传染能力更强，破坏力更大</a:t>
            </a:r>
            <a:r>
              <a:rPr lang="zh-CN" altLang="en-US" sz="2300" dirty="0" smtClean="0"/>
              <a:t>。</a:t>
            </a:r>
            <a:endParaRPr lang="zh-CN" altLang="en-US" sz="2300" dirty="0"/>
          </a:p>
        </p:txBody>
      </p:sp>
      <p:sp>
        <p:nvSpPr>
          <p:cNvPr id="7" name="Text Box 2"/>
          <p:cNvSpPr txBox="1">
            <a:spLocks noChangeArrowheads="1"/>
          </p:cNvSpPr>
          <p:nvPr/>
        </p:nvSpPr>
        <p:spPr bwMode="auto">
          <a:xfrm>
            <a:off x="104775" y="4221088"/>
            <a:ext cx="899795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300" dirty="0" smtClean="0"/>
              <a:t>       （1</a:t>
            </a:r>
            <a:r>
              <a:rPr lang="zh-CN" altLang="en-US" sz="2300" dirty="0"/>
              <a:t>）逻辑炸弹（Logic bombs）。逻辑炸弹是由写程序的人有意设置的，是一种经过一定的时间或某项特定事务处理的输入作为触发信号而引爆的炸弹，会造成系统中数据的破坏。</a:t>
            </a:r>
          </a:p>
          <a:p>
            <a:r>
              <a:rPr lang="zh-CN" altLang="en-US" sz="2300" dirty="0"/>
              <a:t>      </a:t>
            </a:r>
            <a:r>
              <a:rPr lang="zh-CN" altLang="en-US" sz="2300" dirty="0" smtClean="0"/>
              <a:t> </a:t>
            </a:r>
            <a:r>
              <a:rPr lang="zh-CN" altLang="en-US" sz="2300" dirty="0"/>
              <a:t>（2）陷阱入口（Trap entrance）。陷阱入口也是程序开发者有意安排的，当程序开发完毕并在计算机里实际运行后，只有他自己掌握操作的秘密，使程序完成某种事情，而其他人使用这一程序，则会进入死循环或其他路径。</a:t>
            </a:r>
          </a:p>
        </p:txBody>
      </p:sp>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104775" y="116632"/>
            <a:ext cx="8997950" cy="151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3）特洛伊木马（TrojanHorse，简称木马），表示某些有意骗人犯错误的程序，它由程序开发者制造出一个表面上很有魅力而显得可靠的程序，可当使用一定时间或一定次数后，便会出现巨大的故障或各种问题，从功能上看与逻辑炸弹有相同之处</a:t>
            </a:r>
            <a:r>
              <a:rPr lang="zh-CN" altLang="en-US" dirty="0" smtClean="0"/>
              <a:t>。</a:t>
            </a:r>
            <a:endParaRPr lang="zh-CN" altLang="en-US" dirty="0"/>
          </a:p>
        </p:txBody>
      </p:sp>
      <p:sp>
        <p:nvSpPr>
          <p:cNvPr id="62467" name="Text Box 3"/>
          <p:cNvSpPr txBox="1">
            <a:spLocks noChangeArrowheads="1"/>
          </p:cNvSpPr>
          <p:nvPr/>
        </p:nvSpPr>
        <p:spPr bwMode="auto">
          <a:xfrm>
            <a:off x="104775" y="4310063"/>
            <a:ext cx="8997950" cy="228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1．计算机网络成为计算机病毒的主要传播途径。</a:t>
            </a:r>
          </a:p>
          <a:p>
            <a:r>
              <a:rPr lang="zh-CN" altLang="en-US" dirty="0"/>
              <a:t>        2．计算机病毒变形/变种的速度快向混合型、多样化发展。</a:t>
            </a:r>
          </a:p>
          <a:p>
            <a:r>
              <a:rPr lang="zh-CN" altLang="en-US" dirty="0"/>
              <a:t>        3．运行方式和传播方式的隐蔽性。</a:t>
            </a:r>
          </a:p>
          <a:p>
            <a:r>
              <a:rPr lang="zh-CN" altLang="en-US" dirty="0"/>
              <a:t>        4．利用操作系统漏洞传播。 </a:t>
            </a:r>
          </a:p>
          <a:p>
            <a:r>
              <a:rPr lang="zh-CN" altLang="en-US" dirty="0"/>
              <a:t>        5．计算机病毒技术与黑客技术将日益融合</a:t>
            </a:r>
          </a:p>
          <a:p>
            <a:r>
              <a:rPr lang="zh-CN" altLang="en-US" dirty="0"/>
              <a:t>        6．物质利益将成为推动计算机病毒发展的最大动力</a:t>
            </a:r>
          </a:p>
        </p:txBody>
      </p:sp>
      <p:sp>
        <p:nvSpPr>
          <p:cNvPr id="62468" name="Text Box 4"/>
          <p:cNvSpPr txBox="1">
            <a:spLocks noChangeArrowheads="1"/>
          </p:cNvSpPr>
          <p:nvPr/>
        </p:nvSpPr>
        <p:spPr bwMode="auto">
          <a:xfrm>
            <a:off x="104775" y="3784974"/>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1.4.4  </a:t>
            </a:r>
            <a:r>
              <a:rPr lang="en-US" dirty="0" err="1"/>
              <a:t>计算机病毒的发展趋势</a:t>
            </a:r>
            <a:endParaRPr lang="en-US" dirty="0"/>
          </a:p>
        </p:txBody>
      </p:sp>
      <p:sp>
        <p:nvSpPr>
          <p:cNvPr id="5" name="Text Box 3"/>
          <p:cNvSpPr txBox="1">
            <a:spLocks noChangeArrowheads="1"/>
          </p:cNvSpPr>
          <p:nvPr/>
        </p:nvSpPr>
        <p:spPr bwMode="auto">
          <a:xfrm>
            <a:off x="104775" y="1696989"/>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9</a:t>
            </a:r>
            <a:r>
              <a:rPr lang="zh-CN" altLang="en-US" sz="2400" dirty="0">
                <a:latin typeface="黑体" pitchFamily="49" charset="-122"/>
                <a:ea typeface="黑体" pitchFamily="49" charset="-122"/>
              </a:rPr>
              <a:t>．按寄生方式和传染途径分类</a:t>
            </a:r>
          </a:p>
        </p:txBody>
      </p:sp>
      <p:sp>
        <p:nvSpPr>
          <p:cNvPr id="6" name="Text Box 2"/>
          <p:cNvSpPr txBox="1">
            <a:spLocks noChangeArrowheads="1"/>
          </p:cNvSpPr>
          <p:nvPr/>
        </p:nvSpPr>
        <p:spPr bwMode="auto">
          <a:xfrm>
            <a:off x="104775" y="2222080"/>
            <a:ext cx="8997950" cy="1495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人们</a:t>
            </a:r>
            <a:r>
              <a:rPr lang="zh-CN" altLang="en-US" dirty="0"/>
              <a:t>习惯将计算机病毒按寄生方式和传染途径来分类。计算机病毒按其寄生方式大致可分为两类，一是引导型病毒，二是文件型病毒；它们再按其传染途径又可分为驻留内存型和不驻留内存型，驻留内存型按其驻留内存方式又可细分。</a:t>
            </a: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104775" y="935038"/>
            <a:ext cx="8997950" cy="5230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对于个人用户来说，计算机病毒的主要防范措施有以下几方面。</a:t>
            </a:r>
          </a:p>
          <a:p>
            <a:r>
              <a:rPr lang="zh-CN" altLang="en-US" dirty="0"/>
              <a:t>        （1）留心邮件的附件、不要盲目转发信件。</a:t>
            </a:r>
          </a:p>
          <a:p>
            <a:r>
              <a:rPr lang="zh-CN" altLang="en-US" dirty="0"/>
              <a:t>        （2）注意文件扩展名。</a:t>
            </a:r>
          </a:p>
          <a:p>
            <a:r>
              <a:rPr lang="zh-CN" altLang="en-US" dirty="0"/>
              <a:t>        （3）不要轻易运行程序。</a:t>
            </a:r>
          </a:p>
          <a:p>
            <a:r>
              <a:rPr lang="zh-CN" altLang="en-US" dirty="0"/>
              <a:t>        （4）堵住系统漏洞。</a:t>
            </a:r>
          </a:p>
          <a:p>
            <a:r>
              <a:rPr lang="zh-CN" altLang="en-US" dirty="0"/>
              <a:t>        （5）禁止Windows Scripting Host。对于通过脚本“工作”的病毒，可以采用在浏览器中禁止Java或ActiveX运行的方法来阻止病毒的发作。这时应该把浏览器的隐私设置设为“高”。</a:t>
            </a:r>
          </a:p>
          <a:p>
            <a:r>
              <a:rPr lang="zh-CN" altLang="en-US" dirty="0"/>
              <a:t>        （6）注意共享权限。</a:t>
            </a:r>
          </a:p>
          <a:p>
            <a:r>
              <a:rPr lang="zh-CN" altLang="en-US" dirty="0"/>
              <a:t>        （7）不要随便接受附件。</a:t>
            </a:r>
          </a:p>
          <a:p>
            <a:r>
              <a:rPr lang="zh-CN" altLang="en-US" dirty="0"/>
              <a:t>        （8）从正规网站下载软件。</a:t>
            </a:r>
          </a:p>
          <a:p>
            <a:r>
              <a:rPr lang="zh-CN" altLang="en-US" dirty="0"/>
              <a:t>        （9）多做自动病毒检查。</a:t>
            </a:r>
          </a:p>
          <a:p>
            <a:r>
              <a:rPr lang="zh-CN" altLang="en-US" dirty="0"/>
              <a:t>        （10）使用最新杀毒软件。</a:t>
            </a:r>
          </a:p>
        </p:txBody>
      </p:sp>
      <p:sp>
        <p:nvSpPr>
          <p:cNvPr id="63491" name="Text Box 3"/>
          <p:cNvSpPr txBox="1">
            <a:spLocks noChangeArrowheads="1"/>
          </p:cNvSpPr>
          <p:nvPr/>
        </p:nvSpPr>
        <p:spPr bwMode="auto">
          <a:xfrm>
            <a:off x="104775" y="260350"/>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en-US" altLang="zh-CN" dirty="0"/>
              <a:t>1.4.5  </a:t>
            </a:r>
            <a:r>
              <a:rPr lang="en-US" dirty="0" err="1"/>
              <a:t>计算机病毒的剖析和实用防范方法</a:t>
            </a:r>
            <a:endParaRPr lang="en-US" dirty="0"/>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04775" y="778843"/>
            <a:ext cx="8997950" cy="4067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  </a:t>
            </a:r>
            <a:r>
              <a:rPr lang="zh-CN" altLang="en-US" dirty="0" smtClean="0"/>
              <a:t>     </a:t>
            </a:r>
            <a:r>
              <a:rPr lang="zh-CN" altLang="en-US" dirty="0"/>
              <a:t>对一般用户而言，可以采取如下几方面的措施</a:t>
            </a:r>
            <a:r>
              <a:rPr lang="zh-CN" altLang="en-US" dirty="0" smtClean="0"/>
              <a:t>。</a:t>
            </a:r>
            <a:endParaRPr lang="zh-CN" altLang="en-US" dirty="0"/>
          </a:p>
        </p:txBody>
      </p:sp>
      <p:sp>
        <p:nvSpPr>
          <p:cNvPr id="64515" name="Text Box 3"/>
          <p:cNvSpPr txBox="1">
            <a:spLocks noChangeArrowheads="1"/>
          </p:cNvSpPr>
          <p:nvPr/>
        </p:nvSpPr>
        <p:spPr bwMode="auto">
          <a:xfrm>
            <a:off x="104775" y="260350"/>
            <a:ext cx="6051550" cy="457200"/>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en-US" altLang="zh-CN" sz="2400">
                <a:latin typeface="Arial" pitchFamily="34" charset="0"/>
                <a:ea typeface="黑体" pitchFamily="49" charset="-122"/>
              </a:rPr>
              <a:t>1.4.6  </a:t>
            </a:r>
            <a:r>
              <a:rPr lang="en-US" sz="2400">
                <a:latin typeface="Arial" pitchFamily="34" charset="0"/>
                <a:ea typeface="黑体" pitchFamily="49" charset="-122"/>
              </a:rPr>
              <a:t>计算机安全技术</a:t>
            </a:r>
          </a:p>
        </p:txBody>
      </p:sp>
      <p:sp>
        <p:nvSpPr>
          <p:cNvPr id="4" name="Text Box 3"/>
          <p:cNvSpPr txBox="1">
            <a:spLocks noChangeArrowheads="1"/>
          </p:cNvSpPr>
          <p:nvPr/>
        </p:nvSpPr>
        <p:spPr bwMode="auto">
          <a:xfrm>
            <a:off x="104775" y="1246883"/>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．数据备份与恢复</a:t>
            </a:r>
          </a:p>
        </p:txBody>
      </p:sp>
      <p:sp>
        <p:nvSpPr>
          <p:cNvPr id="5" name="Text Box 3"/>
          <p:cNvSpPr txBox="1">
            <a:spLocks noChangeArrowheads="1"/>
          </p:cNvSpPr>
          <p:nvPr/>
        </p:nvSpPr>
        <p:spPr bwMode="auto">
          <a:xfrm>
            <a:off x="104775" y="2978797"/>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．硬盘数据备份与恢复</a:t>
            </a:r>
          </a:p>
        </p:txBody>
      </p:sp>
      <p:sp>
        <p:nvSpPr>
          <p:cNvPr id="6" name="Text Box 3"/>
          <p:cNvSpPr txBox="1">
            <a:spLocks noChangeArrowheads="1"/>
          </p:cNvSpPr>
          <p:nvPr/>
        </p:nvSpPr>
        <p:spPr bwMode="auto">
          <a:xfrm>
            <a:off x="104775" y="4710711"/>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．备份注册表</a:t>
            </a:r>
          </a:p>
        </p:txBody>
      </p:sp>
      <p:sp>
        <p:nvSpPr>
          <p:cNvPr id="7" name="Text Box 2"/>
          <p:cNvSpPr txBox="1">
            <a:spLocks noChangeArrowheads="1"/>
          </p:cNvSpPr>
          <p:nvPr/>
        </p:nvSpPr>
        <p:spPr bwMode="auto">
          <a:xfrm>
            <a:off x="104775" y="1765376"/>
            <a:ext cx="8997950"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可以</a:t>
            </a:r>
            <a:r>
              <a:rPr lang="zh-CN" altLang="en-US" dirty="0"/>
              <a:t>使用Norton PartitionMagic对计算机中的硬盘进行分区。分区的好处是可以将系统文件和其他的数据文件分区保护，便于以后进行数据恢复</a:t>
            </a:r>
            <a:r>
              <a:rPr lang="zh-CN" altLang="en-US" dirty="0" smtClean="0"/>
              <a:t>。</a:t>
            </a:r>
            <a:endParaRPr lang="zh-CN" altLang="en-US" dirty="0"/>
          </a:p>
        </p:txBody>
      </p:sp>
      <p:sp>
        <p:nvSpPr>
          <p:cNvPr id="8" name="Text Box 2"/>
          <p:cNvSpPr txBox="1">
            <a:spLocks noChangeArrowheads="1"/>
          </p:cNvSpPr>
          <p:nvPr/>
        </p:nvSpPr>
        <p:spPr bwMode="auto">
          <a:xfrm>
            <a:off x="104775" y="3497290"/>
            <a:ext cx="8997950"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硬盘分区</a:t>
            </a:r>
            <a:r>
              <a:rPr lang="zh-CN" altLang="en-US" dirty="0"/>
              <a:t>以后，如果要进行数据备份，用户可以使用Ghost或类似Ghost功能的一键还原精灵等免费软件来备份或恢复系统文件或数据文件</a:t>
            </a:r>
            <a:r>
              <a:rPr lang="zh-CN" altLang="en-US" dirty="0" smtClean="0"/>
              <a:t>。</a:t>
            </a:r>
            <a:endParaRPr lang="zh-CN" altLang="en-US" dirty="0"/>
          </a:p>
        </p:txBody>
      </p:sp>
      <p:sp>
        <p:nvSpPr>
          <p:cNvPr id="9" name="Text Box 2"/>
          <p:cNvSpPr txBox="1">
            <a:spLocks noChangeArrowheads="1"/>
          </p:cNvSpPr>
          <p:nvPr/>
        </p:nvSpPr>
        <p:spPr bwMode="auto">
          <a:xfrm>
            <a:off x="104775" y="5229201"/>
            <a:ext cx="8997950"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smtClean="0"/>
              <a:t>       平时</a:t>
            </a:r>
            <a:r>
              <a:rPr lang="zh-CN" altLang="en-US" dirty="0"/>
              <a:t>操作系统出现的一些问题，如系统无法启动、应用程序无法运行、系统不稳定等情况，很多是因为注册表出现错误而造成的，通过修改相应的数据就能解决这些问题。因此应将系统使用的注册表信息进行备份。</a:t>
            </a: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126301" y="692696"/>
            <a:ext cx="8997950"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300" dirty="0"/>
              <a:t>     </a:t>
            </a:r>
            <a:r>
              <a:rPr lang="zh-CN" altLang="en-US" sz="2300" dirty="0" smtClean="0"/>
              <a:t>  在</a:t>
            </a:r>
            <a:r>
              <a:rPr lang="zh-CN" altLang="en-US" sz="2300" dirty="0"/>
              <a:t>聊天、网上支付、网上炒股等活动中，经常和用户的账号、密码相关，如果相关的信息被盗取或公开，则损失不可估量。为此可以采用数据加密技术来进行保护。</a:t>
            </a:r>
          </a:p>
          <a:p>
            <a:r>
              <a:rPr lang="zh-CN" altLang="en-US" sz="2300" dirty="0"/>
              <a:t>      </a:t>
            </a:r>
            <a:r>
              <a:rPr lang="zh-CN" altLang="en-US" sz="2300" dirty="0" smtClean="0"/>
              <a:t> </a:t>
            </a:r>
            <a:r>
              <a:rPr lang="zh-CN" altLang="en-US" sz="2300" dirty="0"/>
              <a:t>（1）信息隐藏技术和数字水印（Digital Watermarking）。</a:t>
            </a:r>
          </a:p>
          <a:p>
            <a:r>
              <a:rPr lang="zh-CN" altLang="en-US" sz="2300" dirty="0"/>
              <a:t>    </a:t>
            </a:r>
            <a:r>
              <a:rPr lang="zh-CN" altLang="en-US" sz="2300" dirty="0" smtClean="0"/>
              <a:t>   </a:t>
            </a:r>
            <a:r>
              <a:rPr lang="zh-CN" altLang="en-US" sz="2300" dirty="0"/>
              <a:t>信息隐藏和数字水印技术都是指将特定的信息经过一系列运算处理后，存储在另一种媒介（如文本文件、图像文件或视频文件等）中，只不过两者针对的对象不同。信息隐藏是为了保护特定的信息，而数字水印是为了保护文本文件、图像文件或视频文件的版权，与钞票水印相类似的是在数据中藏匿版权信息。数字水印技术是一种横跨信号处理、数字通信、密码学、计算机网络等多学科的新技术，有广阔的市场环境。</a:t>
            </a:r>
          </a:p>
          <a:p>
            <a:r>
              <a:rPr lang="zh-CN" altLang="en-US" sz="2300" dirty="0"/>
              <a:t>     </a:t>
            </a:r>
            <a:r>
              <a:rPr lang="zh-CN" altLang="en-US" sz="2300" dirty="0" smtClean="0"/>
              <a:t>  </a:t>
            </a:r>
            <a:r>
              <a:rPr lang="zh-CN" altLang="en-US" sz="2300" dirty="0"/>
              <a:t>（2）数字签名。</a:t>
            </a:r>
          </a:p>
          <a:p>
            <a:r>
              <a:rPr lang="zh-CN" altLang="en-US" sz="2300" dirty="0"/>
              <a:t>     </a:t>
            </a:r>
            <a:r>
              <a:rPr lang="zh-CN" altLang="en-US" sz="2300" dirty="0" smtClean="0"/>
              <a:t>  </a:t>
            </a:r>
            <a:r>
              <a:rPr lang="zh-CN" altLang="en-US" sz="2300" dirty="0"/>
              <a:t>数字签名在ISO7498-2标准中定义为：“附加在数据单元上的一些数据，或是对数据单元所做的密码变换，这种数据和密码变换允许数据单元的接收者用以确认数据单元的来源和数据单元的完整性，并保护数据，防止被人（例如接收者）伪造”。该技术是实现交易安全的核心技术之一。</a:t>
            </a:r>
          </a:p>
        </p:txBody>
      </p:sp>
      <p:sp>
        <p:nvSpPr>
          <p:cNvPr id="3" name="Text Box 3"/>
          <p:cNvSpPr txBox="1">
            <a:spLocks noChangeArrowheads="1"/>
          </p:cNvSpPr>
          <p:nvPr/>
        </p:nvSpPr>
        <p:spPr bwMode="auto">
          <a:xfrm>
            <a:off x="104775" y="116632"/>
            <a:ext cx="4899025" cy="461665"/>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en-US" altLang="zh-CN" sz="2400" dirty="0" smtClean="0">
                <a:latin typeface="黑体" pitchFamily="49" charset="-122"/>
                <a:ea typeface="黑体" pitchFamily="49" charset="-122"/>
              </a:rPr>
              <a:t>4</a:t>
            </a:r>
            <a:r>
              <a:rPr lang="zh-CN" altLang="en-US" sz="2400" dirty="0" smtClean="0">
                <a:latin typeface="黑体" pitchFamily="49" charset="-122"/>
                <a:ea typeface="黑体" pitchFamily="49" charset="-122"/>
              </a:rPr>
              <a:t>．数据加密</a:t>
            </a:r>
            <a:endParaRPr lang="zh-CN" altLang="en-US" sz="2400" dirty="0">
              <a:latin typeface="黑体" pitchFamily="49" charset="-122"/>
              <a:ea typeface="黑体" pitchFamily="49" charset="-122"/>
            </a:endParaRP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104775" y="588631"/>
            <a:ext cx="8997950" cy="720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常用</a:t>
            </a:r>
            <a:r>
              <a:rPr lang="zh-CN" altLang="en-US" sz="2200" dirty="0"/>
              <a:t>的反病毒软件有瑞星、卡巴斯基、金山杀毒、360杀毒等。利用这些杀毒软件可抵御一些常见病毒的入侵</a:t>
            </a:r>
            <a:r>
              <a:rPr lang="zh-CN" altLang="en-US" sz="2200" dirty="0" smtClean="0"/>
              <a:t>。</a:t>
            </a:r>
            <a:endParaRPr lang="zh-CN" altLang="en-US" sz="2200" dirty="0"/>
          </a:p>
        </p:txBody>
      </p:sp>
      <p:sp>
        <p:nvSpPr>
          <p:cNvPr id="66563" name="AutoShape 3">
            <a:hlinkClick r:id="rId2" action="ppaction://hlinksldjump" highlightClick="1"/>
          </p:cNvPr>
          <p:cNvSpPr>
            <a:spLocks noChangeArrowheads="1"/>
          </p:cNvSpPr>
          <p:nvPr/>
        </p:nvSpPr>
        <p:spPr bwMode="auto">
          <a:xfrm>
            <a:off x="7740650" y="6335713"/>
            <a:ext cx="1379538"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a:solidFill>
                  <a:srgbClr val="FFFF00"/>
                </a:solidFill>
                <a:ea typeface="黑体" pitchFamily="49" charset="-122"/>
              </a:rPr>
              <a:t>←返回目录</a:t>
            </a:r>
          </a:p>
        </p:txBody>
      </p:sp>
      <p:sp>
        <p:nvSpPr>
          <p:cNvPr id="4" name="Text Box 3"/>
          <p:cNvSpPr txBox="1">
            <a:spLocks noChangeArrowheads="1"/>
          </p:cNvSpPr>
          <p:nvPr/>
        </p:nvSpPr>
        <p:spPr bwMode="auto">
          <a:xfrm>
            <a:off x="104775" y="92124"/>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5</a:t>
            </a:r>
            <a:r>
              <a:rPr lang="zh-CN" altLang="en-US" sz="2400" dirty="0">
                <a:latin typeface="黑体" pitchFamily="49" charset="-122"/>
                <a:ea typeface="黑体" pitchFamily="49" charset="-122"/>
              </a:rPr>
              <a:t>．反病毒软件使用</a:t>
            </a:r>
          </a:p>
        </p:txBody>
      </p:sp>
      <p:sp>
        <p:nvSpPr>
          <p:cNvPr id="5" name="Text Box 3"/>
          <p:cNvSpPr txBox="1">
            <a:spLocks noChangeArrowheads="1"/>
          </p:cNvSpPr>
          <p:nvPr/>
        </p:nvSpPr>
        <p:spPr bwMode="auto">
          <a:xfrm>
            <a:off x="104775" y="1348316"/>
            <a:ext cx="4899025" cy="457200"/>
          </a:xfrm>
          <a:prstGeom prst="rect">
            <a:avLst/>
          </a:prstGeom>
          <a:gradFill rotWithShape="1">
            <a:gsLst>
              <a:gs pos="0">
                <a:srgbClr val="0000FF"/>
              </a:gs>
              <a:gs pos="100000">
                <a:schemeClr val="bg1"/>
              </a:gs>
            </a:gsLst>
            <a:lin ang="0" scaled="1"/>
          </a:gradFill>
          <a:ln>
            <a:noFill/>
          </a:ln>
          <a:effectLs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latin typeface="黑体" pitchFamily="49" charset="-122"/>
                <a:ea typeface="黑体" pitchFamily="49" charset="-122"/>
              </a:rPr>
              <a:t> </a:t>
            </a:r>
            <a:r>
              <a:rPr lang="en-US" altLang="zh-CN" sz="2400" dirty="0">
                <a:latin typeface="黑体" pitchFamily="49" charset="-122"/>
                <a:ea typeface="黑体" pitchFamily="49" charset="-122"/>
              </a:rPr>
              <a:t>6</a:t>
            </a:r>
            <a:r>
              <a:rPr lang="zh-CN" altLang="en-US" sz="2400" dirty="0">
                <a:latin typeface="黑体" pitchFamily="49" charset="-122"/>
                <a:ea typeface="黑体" pitchFamily="49" charset="-122"/>
              </a:rPr>
              <a:t>．防火墙技术</a:t>
            </a:r>
          </a:p>
        </p:txBody>
      </p:sp>
      <p:sp>
        <p:nvSpPr>
          <p:cNvPr id="6" name="Text Box 2"/>
          <p:cNvSpPr txBox="1">
            <a:spLocks noChangeArrowheads="1"/>
          </p:cNvSpPr>
          <p:nvPr/>
        </p:nvSpPr>
        <p:spPr bwMode="auto">
          <a:xfrm>
            <a:off x="104775" y="1844824"/>
            <a:ext cx="8997950"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defRPr sz="2400">
                <a:latin typeface="Arial" pitchFamily="34" charset="0"/>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2200" dirty="0" smtClean="0"/>
              <a:t>       防火墙</a:t>
            </a:r>
            <a:r>
              <a:rPr lang="zh-CN" altLang="en-US" sz="2200" dirty="0"/>
              <a:t>是在用户和网络之间、网络与网络之间建立起来的一道安全屏障</a:t>
            </a:r>
            <a:r>
              <a:rPr lang="zh-CN" altLang="en-US" sz="2200" dirty="0" smtClean="0"/>
              <a:t>，提供信息安全</a:t>
            </a:r>
            <a:r>
              <a:rPr lang="zh-CN" altLang="en-US" sz="2200" dirty="0"/>
              <a:t>服务</a:t>
            </a:r>
            <a:r>
              <a:rPr lang="zh-CN" altLang="en-US" sz="2200" dirty="0" smtClean="0"/>
              <a:t>，主要</a:t>
            </a:r>
            <a:r>
              <a:rPr lang="zh-CN" altLang="en-US" sz="2200" dirty="0"/>
              <a:t>用于限制被保护的对象和外部网络之间进行的信息存取、信息传递等操作。</a:t>
            </a:r>
          </a:p>
          <a:p>
            <a:r>
              <a:rPr lang="zh-CN" altLang="en-US" sz="2200" dirty="0" smtClean="0"/>
              <a:t>       </a:t>
            </a:r>
            <a:r>
              <a:rPr lang="zh-CN" altLang="en-US" sz="2200" dirty="0"/>
              <a:t>常见防火墙有两种类型：包过滤防火墙和代理服务器防火墙。</a:t>
            </a:r>
          </a:p>
          <a:p>
            <a:r>
              <a:rPr lang="zh-CN" altLang="en-US" sz="2200" dirty="0" smtClean="0"/>
              <a:t>       </a:t>
            </a:r>
            <a:r>
              <a:rPr lang="zh-CN" altLang="en-US" sz="2200" dirty="0"/>
              <a:t>（1）包过滤（Packet Filter）防火墙</a:t>
            </a:r>
            <a:r>
              <a:rPr lang="zh-CN" altLang="en-US" sz="2200" dirty="0" smtClean="0"/>
              <a:t>。核心</a:t>
            </a:r>
            <a:r>
              <a:rPr lang="zh-CN" altLang="en-US" sz="2200" dirty="0"/>
              <a:t>功能，是在网络层对数据包进行选择，选择的依据是系统设置的过滤机制，被称为访问控制列表（Access Control List，ACL）。通过检查数据流中每个数据包的源地址、目的地址、所用的端口号、协议状态等因素来确定是否允许该数据包通过。</a:t>
            </a:r>
          </a:p>
          <a:p>
            <a:r>
              <a:rPr lang="zh-CN" altLang="en-US" sz="2200" dirty="0" smtClean="0"/>
              <a:t>       </a:t>
            </a:r>
            <a:r>
              <a:rPr lang="zh-CN" altLang="en-US" sz="2200" dirty="0"/>
              <a:t>（2）代理服务器防火墙。代理（Proxy）技术是面向应用级防火墙的一种常用技术，它提供代理服务器的主体对象必需是有能力访问Internet的主机，才能为那些无权访问Internet的主机作代理，使得那些无法访问Internet的主机通过代理也可以完成访问Internet。</a:t>
            </a:r>
          </a:p>
          <a:p>
            <a:r>
              <a:rPr lang="zh-CN" altLang="en-US" sz="2200" dirty="0" smtClean="0"/>
              <a:t>       </a:t>
            </a:r>
            <a:r>
              <a:rPr lang="zh-CN" altLang="en-US" sz="2200" dirty="0"/>
              <a:t>个人常用的防火墙软件有：瑞星防火墙和天网防火墙等。 </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04775" y="188913"/>
            <a:ext cx="6699250" cy="605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 2）软件：</a:t>
            </a:r>
          </a:p>
          <a:p>
            <a:pPr eaLnBrk="1" hangingPunct="1"/>
            <a:r>
              <a:rPr lang="zh-CN" altLang="en-US" sz="2300" dirty="0">
                <a:ea typeface="黑体" pitchFamily="49" charset="-122"/>
              </a:rPr>
              <a:t>        1854年，英国数学家乔治.布尔(George Boole)，设计了一套符号，表示逻辑理论中的基本概念，并规定了运算法则，把形式逻辑归结成一种代数运算，从而建立了逻辑代数，应用逻辑代数可以从理论上解决具有两种电状态的电子管作为计算机的逻辑元件问题，为现代计算机采用二进制奠定了理论基础。</a:t>
            </a:r>
          </a:p>
          <a:p>
            <a:pPr eaLnBrk="1" hangingPunct="1"/>
            <a:r>
              <a:rPr lang="zh-CN" altLang="en-US" sz="2300" dirty="0">
                <a:ea typeface="黑体" pitchFamily="49" charset="-122"/>
              </a:rPr>
              <a:t>        1936年，英国数学家阿兰.麦席森.图灵(Alan Mathison Turing)，发表的论文《论可计算数及其在判定问题的应用》，给出了现代电子数字计算机的数学模型，从理论上论证了通用计算机产生的可能性。</a:t>
            </a:r>
          </a:p>
          <a:p>
            <a:pPr eaLnBrk="1" hangingPunct="1"/>
            <a:r>
              <a:rPr lang="zh-CN" altLang="en-US" sz="2300" dirty="0">
                <a:ea typeface="黑体" pitchFamily="49" charset="-122"/>
              </a:rPr>
              <a:t>        1945年6月，美籍匈牙利数学家约翰.冯.诺依曼(John Von Neumann)，首先提出了在计算机中“存储程序”的概念，奠定了现代计算机的结构和工作理论。</a:t>
            </a:r>
          </a:p>
          <a:p>
            <a:pPr eaLnBrk="1" hangingPunct="1"/>
            <a:r>
              <a:rPr lang="zh-CN" altLang="en-US" sz="2300" dirty="0">
                <a:ea typeface="黑体" pitchFamily="49" charset="-122"/>
              </a:rPr>
              <a:t>        布尔、图灵和冯.诺依曼如图</a:t>
            </a:r>
            <a:r>
              <a:rPr lang="zh-CN" altLang="en-US" sz="2300" dirty="0" smtClean="0">
                <a:ea typeface="黑体" pitchFamily="49" charset="-122"/>
              </a:rPr>
              <a:t>1</a:t>
            </a:r>
            <a:r>
              <a:rPr lang="en-US" altLang="zh-CN" sz="2300" dirty="0" smtClean="0">
                <a:ea typeface="黑体" pitchFamily="49" charset="-122"/>
              </a:rPr>
              <a:t>-</a:t>
            </a:r>
            <a:r>
              <a:rPr lang="zh-CN" altLang="en-US" sz="2300" dirty="0" smtClean="0">
                <a:ea typeface="黑体" pitchFamily="49" charset="-122"/>
              </a:rPr>
              <a:t>5~图</a:t>
            </a:r>
            <a:r>
              <a:rPr lang="en-US" altLang="zh-CN" sz="2300" dirty="0" smtClean="0">
                <a:ea typeface="黑体" pitchFamily="49" charset="-122"/>
              </a:rPr>
              <a:t>1-</a:t>
            </a:r>
            <a:r>
              <a:rPr lang="zh-CN" altLang="en-US" sz="2300" dirty="0" smtClean="0">
                <a:ea typeface="黑体" pitchFamily="49" charset="-122"/>
              </a:rPr>
              <a:t>7</a:t>
            </a:r>
            <a:r>
              <a:rPr lang="zh-CN" altLang="en-US" sz="2300" dirty="0">
                <a:ea typeface="黑体" pitchFamily="49" charset="-122"/>
              </a:rPr>
              <a:t>所示。</a:t>
            </a:r>
          </a:p>
        </p:txBody>
      </p:sp>
      <p:pic>
        <p:nvPicPr>
          <p:cNvPr id="9219" name="Picture 3" descr="http:/t6.baidu.com/it/u=2096780242,1511201311&amp;gp=44.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7402513" y="115888"/>
            <a:ext cx="10636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descr="http:/news.ccidnet.com/zhuanti/051017father/index.files/pic_tuling.gif"/>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7269163" y="2320449"/>
            <a:ext cx="13303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5" descr="http:/news.ccidnet.com/zhuanti/051017father/index.files/pic_fengnuo.gif"/>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7269163" y="4525009"/>
            <a:ext cx="1330325"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Rectangle 6"/>
          <p:cNvSpPr>
            <a:spLocks noChangeArrowheads="1"/>
          </p:cNvSpPr>
          <p:nvPr/>
        </p:nvSpPr>
        <p:spPr bwMode="auto">
          <a:xfrm>
            <a:off x="7032625" y="1865353"/>
            <a:ext cx="18389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tabLst>
                <a:tab pos="1066800" algn="ctr"/>
                <a:tab pos="1403350" algn="ctr"/>
                <a:tab pos="2667000" algn="ctr"/>
                <a:tab pos="4032250" algn="ctr"/>
                <a:tab pos="4333875" algn="ctr"/>
              </a:tabLst>
            </a:pPr>
            <a:r>
              <a:rPr lang="zh-CN" altLang="en-US">
                <a:ea typeface="黑体" pitchFamily="49" charset="-122"/>
              </a:rPr>
              <a:t>图1-5  乔治·布尔</a:t>
            </a:r>
          </a:p>
        </p:txBody>
      </p:sp>
      <p:sp>
        <p:nvSpPr>
          <p:cNvPr id="9223" name="Rectangle 7"/>
          <p:cNvSpPr>
            <a:spLocks noChangeArrowheads="1"/>
          </p:cNvSpPr>
          <p:nvPr/>
        </p:nvSpPr>
        <p:spPr bwMode="auto">
          <a:xfrm>
            <a:off x="6696075" y="4071223"/>
            <a:ext cx="2476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tabLst>
                <a:tab pos="1066800" algn="ctr"/>
                <a:tab pos="1403350" algn="ctr"/>
                <a:tab pos="2667000" algn="ctr"/>
                <a:tab pos="4032250" algn="ctr"/>
                <a:tab pos="4333875" algn="ctr"/>
              </a:tabLst>
            </a:pPr>
            <a:r>
              <a:rPr lang="zh-CN" altLang="en-US">
                <a:ea typeface="黑体" pitchFamily="49" charset="-122"/>
              </a:rPr>
              <a:t>图1-6阿兰•麦席森•图灵</a:t>
            </a:r>
          </a:p>
        </p:txBody>
      </p:sp>
      <p:sp>
        <p:nvSpPr>
          <p:cNvPr id="9224" name="Rectangle 8"/>
          <p:cNvSpPr>
            <a:spLocks noChangeArrowheads="1"/>
          </p:cNvSpPr>
          <p:nvPr/>
        </p:nvSpPr>
        <p:spPr bwMode="auto">
          <a:xfrm>
            <a:off x="6775450" y="6274475"/>
            <a:ext cx="237757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1" hangingPunct="1">
              <a:tabLst>
                <a:tab pos="1066800" algn="ctr"/>
                <a:tab pos="1403350" algn="ctr"/>
                <a:tab pos="2667000" algn="ctr"/>
                <a:tab pos="4032250" algn="ctr"/>
                <a:tab pos="4333875" algn="ctr"/>
              </a:tabLst>
            </a:pPr>
            <a:r>
              <a:rPr lang="zh-CN" altLang="en-US">
                <a:ea typeface="黑体" pitchFamily="49" charset="-122"/>
              </a:rPr>
              <a:t>图1-7  约翰·冯·诺依曼</a:t>
            </a:r>
          </a:p>
        </p:txBody>
      </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4775" y="188913"/>
            <a:ext cx="8997950" cy="316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300" dirty="0">
                <a:ea typeface="黑体" pitchFamily="49" charset="-122"/>
              </a:rPr>
              <a:t>        3）第一台通用电子数字计算机人诞生</a:t>
            </a:r>
          </a:p>
          <a:p>
            <a:pPr eaLnBrk="1" hangingPunct="1"/>
            <a:r>
              <a:rPr lang="zh-CN" altLang="en-US" sz="2300" dirty="0">
                <a:ea typeface="黑体" pitchFamily="49" charset="-122"/>
              </a:rPr>
              <a:t>        1946年，世界上第一台通用电子数字计算机ENIAC（Electronic Numerical Integrator And Calculator）在美国的宾夕法尼亚大学研制成功。在ENIAC内部，总共安装了17468个电子管，7200个二极管，70000多个电阻器，10000多个电容器和6000个继电器，电路的焊接点多达50万个；占地面积为170平方米左右，总重量达到30吨。ENIAC的运算速度仍达到每秒钟5000次加法，可以在3/1000秒时间内做完两个10位数乘法。ENIAC标志着电子计算机的问世，人类社会从此大步迈进了计算机时代的门槛。如图1-8所示。</a:t>
            </a:r>
          </a:p>
        </p:txBody>
      </p:sp>
      <p:pic>
        <p:nvPicPr>
          <p:cNvPr id="10243" name="Picture 3" descr="bk20067314835"/>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76200" y="3500438"/>
            <a:ext cx="27670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Rectangle 4"/>
          <p:cNvSpPr>
            <a:spLocks noChangeArrowheads="1"/>
          </p:cNvSpPr>
          <p:nvPr/>
        </p:nvSpPr>
        <p:spPr bwMode="auto">
          <a:xfrm>
            <a:off x="250825" y="5608638"/>
            <a:ext cx="10080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latin typeface="Arial" pitchFamily="34" charset="0"/>
                <a:ea typeface="黑体" pitchFamily="49" charset="-122"/>
              </a:rPr>
              <a:t>图1-8  ENIAC计算机</a:t>
            </a:r>
          </a:p>
        </p:txBody>
      </p:sp>
      <p:sp>
        <p:nvSpPr>
          <p:cNvPr id="10245" name="Text Box 5"/>
          <p:cNvSpPr txBox="1">
            <a:spLocks noChangeArrowheads="1"/>
          </p:cNvSpPr>
          <p:nvPr/>
        </p:nvSpPr>
        <p:spPr bwMode="auto">
          <a:xfrm>
            <a:off x="3779838" y="3573463"/>
            <a:ext cx="5322887" cy="309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000">
                <a:solidFill>
                  <a:srgbClr val="FFFF00"/>
                </a:solidFill>
                <a:ea typeface="黑体" pitchFamily="49" charset="-122"/>
              </a:rPr>
              <a:t>        说明：1973年10月19日，美地方法院终审认为：1941年夏，衣阿华州立学院(Iowa State College)的约翰.V.阿塔纳索夫(John.V.Atanasoff)和学生克利福特E.贝瑞(Clifford E.Berry)完成了能解线性代数方程的计算机，取名叫“ABC”(Atanasoff-Berry Computer)的计算机为第一台计算机的发明人。</a:t>
            </a:r>
          </a:p>
          <a:p>
            <a:pPr eaLnBrk="1" hangingPunct="1"/>
            <a:r>
              <a:rPr lang="zh-CN" altLang="en-US" sz="2000">
                <a:solidFill>
                  <a:srgbClr val="FFFF00"/>
                </a:solidFill>
                <a:ea typeface="黑体" pitchFamily="49" charset="-122"/>
              </a:rPr>
              <a:t>        ABC计算机用电容作存储器，用穿孔卡片作辅助存储器，时钟频率是60Hz，一次加法运算用时一秒。</a:t>
            </a:r>
          </a:p>
        </p:txBody>
      </p:sp>
      <p:pic>
        <p:nvPicPr>
          <p:cNvPr id="10246" name="Picture 6" descr="ABC计算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4821238"/>
            <a:ext cx="21796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Rectangle 7"/>
          <p:cNvSpPr>
            <a:spLocks noChangeArrowheads="1"/>
          </p:cNvSpPr>
          <p:nvPr/>
        </p:nvSpPr>
        <p:spPr bwMode="auto">
          <a:xfrm>
            <a:off x="1979613" y="6491288"/>
            <a:ext cx="1339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a:latin typeface="Arial" pitchFamily="34" charset="0"/>
                <a:ea typeface="黑体" pitchFamily="49" charset="-122"/>
              </a:rPr>
              <a:t>ABC计算机</a:t>
            </a: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04775" y="157163"/>
            <a:ext cx="3311525" cy="461665"/>
          </a:xfrm>
          <a:prstGeom prst="rect">
            <a:avLst/>
          </a:prstGeom>
          <a:gradFill rotWithShape="1">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2400" dirty="0">
                <a:latin typeface="黑体" pitchFamily="49" charset="-122"/>
                <a:ea typeface="黑体" pitchFamily="49" charset="-122"/>
              </a:rPr>
              <a:t>1.1.2  计算机的发展</a:t>
            </a:r>
          </a:p>
        </p:txBody>
      </p:sp>
      <p:sp>
        <p:nvSpPr>
          <p:cNvPr id="11268" name="Text Box 4"/>
          <p:cNvSpPr txBox="1">
            <a:spLocks noChangeArrowheads="1"/>
          </p:cNvSpPr>
          <p:nvPr/>
        </p:nvSpPr>
        <p:spPr bwMode="auto">
          <a:xfrm>
            <a:off x="104775" y="728663"/>
            <a:ext cx="3937000" cy="457200"/>
          </a:xfrm>
          <a:prstGeom prst="rect">
            <a:avLst/>
          </a:prstGeom>
          <a:gradFill rotWithShape="1">
            <a:gsLst>
              <a:gs pos="0">
                <a:srgbClr val="0000FF"/>
              </a:gs>
              <a:gs pos="100000">
                <a:schemeClr val="bg1"/>
              </a:gs>
            </a:gsLst>
            <a:lin ang="0" scaled="1"/>
          </a:gradFill>
          <a:ln>
            <a:noFill/>
          </a:ln>
          <a:effectLst/>
          <a:extLst/>
        </p:spPr>
        <p:txBody>
          <a:bodyPr>
            <a:spAutoFit/>
          </a:bodyPr>
          <a:lstStyle>
            <a:defPPr>
              <a:defRPr lang="zh-CN"/>
            </a:defPPr>
            <a:lvl1pPr eaLnBrk="1" hangingPunct="1">
              <a:defRPr sz="2400">
                <a:latin typeface="黑体" pitchFamily="49" charset="-122"/>
                <a:ea typeface="黑体"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dirty="0"/>
              <a:t>1．计算机的发展历程</a:t>
            </a:r>
          </a:p>
        </p:txBody>
      </p:sp>
      <p:pic>
        <p:nvPicPr>
          <p:cNvPr id="11269" name="Picture 5" descr="3c6d55fbb2fb4316d3b43b7420a4462308f790529822fb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9079" y="3645024"/>
            <a:ext cx="2232248" cy="14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6"/>
          <p:cNvSpPr txBox="1">
            <a:spLocks noChangeArrowheads="1"/>
          </p:cNvSpPr>
          <p:nvPr/>
        </p:nvSpPr>
        <p:spPr bwMode="auto">
          <a:xfrm>
            <a:off x="104775" y="1268760"/>
            <a:ext cx="899795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smtClean="0">
                <a:ea typeface="黑体" pitchFamily="49" charset="-122"/>
              </a:rPr>
              <a:t>       根据</a:t>
            </a:r>
            <a:r>
              <a:rPr lang="zh-CN" altLang="en-US" sz="2200" dirty="0">
                <a:ea typeface="黑体" pitchFamily="49" charset="-122"/>
              </a:rPr>
              <a:t>组成计算机的电子逻辑器件</a:t>
            </a:r>
            <a:r>
              <a:rPr lang="zh-CN" altLang="en-US" sz="2200" dirty="0" smtClean="0">
                <a:ea typeface="黑体" pitchFamily="49" charset="-122"/>
              </a:rPr>
              <a:t>，计算机</a:t>
            </a:r>
            <a:r>
              <a:rPr lang="zh-CN" altLang="en-US" sz="2200" dirty="0">
                <a:ea typeface="黑体" pitchFamily="49" charset="-122"/>
              </a:rPr>
              <a:t>的发展分成</a:t>
            </a:r>
            <a:r>
              <a:rPr lang="en-US" altLang="zh-CN" sz="2200" dirty="0">
                <a:ea typeface="黑体" pitchFamily="49" charset="-122"/>
              </a:rPr>
              <a:t>4</a:t>
            </a:r>
            <a:r>
              <a:rPr lang="zh-CN" altLang="en-US" sz="2200" dirty="0">
                <a:ea typeface="黑体" pitchFamily="49" charset="-122"/>
              </a:rPr>
              <a:t>个</a:t>
            </a:r>
            <a:r>
              <a:rPr lang="zh-CN" altLang="en-US" sz="2200" dirty="0" smtClean="0">
                <a:ea typeface="黑体" pitchFamily="49" charset="-122"/>
              </a:rPr>
              <a:t>阶段</a:t>
            </a:r>
            <a:r>
              <a:rPr lang="zh-CN" altLang="en-US" sz="2200" dirty="0">
                <a:ea typeface="黑体" pitchFamily="49" charset="-122"/>
              </a:rPr>
              <a:t>。</a:t>
            </a:r>
            <a:endParaRPr lang="en-US" altLang="zh-CN" sz="2200" dirty="0" smtClean="0">
              <a:ea typeface="黑体" pitchFamily="49" charset="-122"/>
            </a:endParaRPr>
          </a:p>
          <a:p>
            <a:pPr eaLnBrk="1" hangingPunct="1"/>
            <a:r>
              <a:rPr lang="zh-CN" altLang="en-US" sz="2200" dirty="0" smtClean="0">
                <a:ea typeface="黑体" pitchFamily="49" charset="-122"/>
              </a:rPr>
              <a:t>       （</a:t>
            </a:r>
            <a:r>
              <a:rPr lang="zh-CN" altLang="en-US" sz="2200" dirty="0">
                <a:ea typeface="黑体" pitchFamily="49" charset="-122"/>
              </a:rPr>
              <a:t>1）电子(第一代)管计算机（1946～1957年）。其主要特点是采用电子管作为基本电子元器件，体积大、耗电量大、寿命短、可靠性低、成本高；存储器采用水银延迟线。在这个时期，没有系统软件，用机器语言和汇编语言编程，计算机只能在少数尖端领域中得到应用，一般用于科学、军事和财务等方面的计算。</a:t>
            </a:r>
          </a:p>
          <a:p>
            <a:pPr eaLnBrk="1" hangingPunct="1"/>
            <a:r>
              <a:rPr lang="zh-CN" altLang="en-US" sz="2200" dirty="0">
                <a:ea typeface="黑体" pitchFamily="49" charset="-122"/>
              </a:rPr>
              <a:t>        下图为老式电子管和水银延迟线存在器。</a:t>
            </a:r>
          </a:p>
        </p:txBody>
      </p:sp>
      <p:pic>
        <p:nvPicPr>
          <p:cNvPr id="11271" name="Picture 7" descr="u=1146508478,1785325722&amp;fm=0&amp;g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343" y="3717032"/>
            <a:ext cx="1411287" cy="188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Rectangle 8"/>
          <p:cNvSpPr>
            <a:spLocks noChangeArrowheads="1"/>
          </p:cNvSpPr>
          <p:nvPr/>
        </p:nvSpPr>
        <p:spPr bwMode="auto">
          <a:xfrm>
            <a:off x="1287997" y="5652472"/>
            <a:ext cx="20890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dirty="0">
                <a:ea typeface="黑体" pitchFamily="49" charset="-122"/>
              </a:rPr>
              <a:t>老式</a:t>
            </a:r>
            <a:r>
              <a:rPr lang="zh-CN" dirty="0" smtClean="0">
                <a:ea typeface="黑体" pitchFamily="49" charset="-122"/>
              </a:rPr>
              <a:t>电子管</a:t>
            </a:r>
            <a:r>
              <a:rPr lang="zh-CN" altLang="en-US" dirty="0" smtClean="0">
                <a:ea typeface="黑体" pitchFamily="49" charset="-122"/>
              </a:rPr>
              <a:t>及组成</a:t>
            </a:r>
            <a:r>
              <a:rPr lang="zh-CN" dirty="0" smtClean="0">
                <a:ea typeface="黑体" pitchFamily="49" charset="-122"/>
              </a:rPr>
              <a:t> </a:t>
            </a:r>
            <a:endParaRPr lang="zh-CN" dirty="0">
              <a:ea typeface="黑体" pitchFamily="49" charset="-122"/>
            </a:endParaRPr>
          </a:p>
        </p:txBody>
      </p:sp>
      <p:sp>
        <p:nvSpPr>
          <p:cNvPr id="9" name="Rectangle 8"/>
          <p:cNvSpPr>
            <a:spLocks noChangeArrowheads="1"/>
          </p:cNvSpPr>
          <p:nvPr/>
        </p:nvSpPr>
        <p:spPr bwMode="auto">
          <a:xfrm>
            <a:off x="6869540" y="5095459"/>
            <a:ext cx="20313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altLang="en-US" dirty="0">
                <a:ea typeface="黑体" pitchFamily="49" charset="-122"/>
              </a:rPr>
              <a:t>水银延迟线存在器</a:t>
            </a:r>
            <a:endParaRPr lang="zh-CN" dirty="0">
              <a:ea typeface="黑体" pitchFamily="49" charset="-122"/>
            </a:endParaRPr>
          </a:p>
        </p:txBody>
      </p:sp>
      <p:pic>
        <p:nvPicPr>
          <p:cNvPr id="450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519" y="3817970"/>
            <a:ext cx="2492349" cy="1780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descr="c:\users\ADMINI~1\appdata\roaming\360se6\USERDA~1\Temp\125526~2.JPG"/>
          <p:cNvPicPr/>
          <p:nvPr/>
        </p:nvPicPr>
        <p:blipFill>
          <a:blip r:embed="rId5">
            <a:extLst>
              <a:ext uri="{28A0092B-C50C-407E-A947-70E740481C1C}">
                <a14:useLocalDpi xmlns:a14="http://schemas.microsoft.com/office/drawing/2010/main" val="0"/>
              </a:ext>
            </a:extLst>
          </a:blip>
          <a:srcRect/>
          <a:stretch>
            <a:fillRect/>
          </a:stretch>
        </p:blipFill>
        <p:spPr bwMode="auto">
          <a:xfrm>
            <a:off x="4320807" y="4228684"/>
            <a:ext cx="952500" cy="1733550"/>
          </a:xfrm>
          <a:prstGeom prst="rect">
            <a:avLst/>
          </a:prstGeom>
          <a:noFill/>
          <a:ln>
            <a:noFill/>
          </a:ln>
        </p:spPr>
      </p:pic>
      <p:pic>
        <p:nvPicPr>
          <p:cNvPr id="12" name="图片 11" descr="c:\users\ADMINI~1\appdata\roaming\360se6\USERDA~1\Temp\DBB44A~1.JPG"/>
          <p:cNvPicPr/>
          <p:nvPr/>
        </p:nvPicPr>
        <p:blipFill>
          <a:blip r:embed="rId6">
            <a:extLst>
              <a:ext uri="{28A0092B-C50C-407E-A947-70E740481C1C}">
                <a14:useLocalDpi xmlns:a14="http://schemas.microsoft.com/office/drawing/2010/main" val="0"/>
              </a:ext>
            </a:extLst>
          </a:blip>
          <a:srcRect/>
          <a:stretch>
            <a:fillRect/>
          </a:stretch>
        </p:blipFill>
        <p:spPr bwMode="auto">
          <a:xfrm>
            <a:off x="5273159" y="4228684"/>
            <a:ext cx="1423912" cy="1733550"/>
          </a:xfrm>
          <a:prstGeom prst="rect">
            <a:avLst/>
          </a:prstGeom>
          <a:noFill/>
          <a:ln>
            <a:noFill/>
          </a:ln>
        </p:spPr>
      </p:pic>
      <p:sp>
        <p:nvSpPr>
          <p:cNvPr id="13" name="Rectangle 8"/>
          <p:cNvSpPr>
            <a:spLocks noChangeArrowheads="1"/>
          </p:cNvSpPr>
          <p:nvPr/>
        </p:nvSpPr>
        <p:spPr bwMode="auto">
          <a:xfrm>
            <a:off x="3673679" y="6041780"/>
            <a:ext cx="40087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r>
              <a:rPr lang="zh-CN" altLang="zh-CN" dirty="0">
                <a:ea typeface="黑体" pitchFamily="49" charset="-122"/>
              </a:rPr>
              <a:t>约翰</a:t>
            </a:r>
            <a:r>
              <a:rPr lang="en-US" altLang="zh-CN" dirty="0">
                <a:ea typeface="黑体" pitchFamily="49" charset="-122"/>
              </a:rPr>
              <a:t>·</a:t>
            </a:r>
            <a:r>
              <a:rPr lang="zh-CN" altLang="zh-CN" dirty="0">
                <a:ea typeface="黑体" pitchFamily="49" charset="-122"/>
              </a:rPr>
              <a:t>安布罗斯</a:t>
            </a:r>
            <a:r>
              <a:rPr lang="en-US" altLang="zh-CN" dirty="0">
                <a:ea typeface="黑体" pitchFamily="49" charset="-122"/>
              </a:rPr>
              <a:t>·</a:t>
            </a:r>
            <a:r>
              <a:rPr lang="zh-CN" altLang="zh-CN" dirty="0">
                <a:ea typeface="黑体" pitchFamily="49" charset="-122"/>
              </a:rPr>
              <a:t>弗莱明 （</a:t>
            </a:r>
            <a:r>
              <a:rPr lang="en-US" altLang="zh-CN" dirty="0">
                <a:ea typeface="黑体" pitchFamily="49" charset="-122"/>
              </a:rPr>
              <a:t>John Ambrose Fleming </a:t>
            </a:r>
            <a:r>
              <a:rPr lang="zh-CN" altLang="zh-CN" dirty="0">
                <a:ea typeface="黑体" pitchFamily="49" charset="-122"/>
              </a:rPr>
              <a:t>）发明的真空二极管</a:t>
            </a:r>
            <a:endParaRPr lang="zh-CN" dirty="0">
              <a:ea typeface="黑体" pitchFamily="49" charset="-122"/>
            </a:endParaRP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04775" y="116631"/>
            <a:ext cx="8997950" cy="238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200" dirty="0">
                <a:ea typeface="黑体" pitchFamily="49" charset="-122"/>
              </a:rPr>
              <a:t>        （2）晶体管(第二代)计算机（1958～1964年）。</a:t>
            </a:r>
          </a:p>
          <a:p>
            <a:pPr eaLnBrk="1" hangingPunct="1"/>
            <a:r>
              <a:rPr lang="zh-CN" altLang="en-US" sz="2200" dirty="0">
                <a:ea typeface="黑体" pitchFamily="49" charset="-122"/>
              </a:rPr>
              <a:t>        采用晶体管制作基本逻辑部件，如图所示。其主要特点是体积小、重量减轻、能耗降低、成本下降，计算机的可靠性和运算速度均得到提高；存储器采用磁芯和磁鼓；出现了系统软件（监控程序），提出了操作系统概念，并且出现了高级语言，如FORTRAN语言（1954年由美国人John W. Backus提出</a:t>
            </a:r>
            <a:r>
              <a:rPr lang="zh-CN" altLang="en-US" sz="2200" dirty="0" smtClean="0">
                <a:ea typeface="黑体" pitchFamily="49" charset="-122"/>
              </a:rPr>
              <a:t>）和</a:t>
            </a:r>
            <a:r>
              <a:rPr lang="en-US" altLang="zh-CN" sz="2200" dirty="0" smtClean="0">
                <a:ea typeface="黑体" pitchFamily="49" charset="-122"/>
              </a:rPr>
              <a:t>COBOL</a:t>
            </a:r>
            <a:r>
              <a:rPr lang="zh-CN" altLang="en-US" sz="2200" dirty="0" smtClean="0">
                <a:ea typeface="黑体" pitchFamily="49" charset="-122"/>
              </a:rPr>
              <a:t>语言（</a:t>
            </a:r>
            <a:r>
              <a:rPr lang="en-US" altLang="zh-CN" sz="2200" dirty="0" smtClean="0">
                <a:ea typeface="黑体" pitchFamily="49" charset="-122"/>
              </a:rPr>
              <a:t>1959</a:t>
            </a:r>
            <a:r>
              <a:rPr lang="zh-CN" altLang="en-US" sz="2200" dirty="0" smtClean="0">
                <a:ea typeface="黑体" pitchFamily="49" charset="-122"/>
              </a:rPr>
              <a:t>年由美国</a:t>
            </a:r>
            <a:r>
              <a:rPr lang="en-US" altLang="zh-CN" sz="2200" dirty="0" err="1" smtClean="0">
                <a:ea typeface="黑体" pitchFamily="49" charset="-122"/>
              </a:rPr>
              <a:t>G.Hopper</a:t>
            </a:r>
            <a:r>
              <a:rPr lang="zh-CN" altLang="en-US" sz="2200" dirty="0" smtClean="0">
                <a:ea typeface="黑体" pitchFamily="49" charset="-122"/>
              </a:rPr>
              <a:t>提出）等</a:t>
            </a:r>
            <a:r>
              <a:rPr lang="zh-CN" altLang="en-US" sz="2200" dirty="0">
                <a:ea typeface="黑体" pitchFamily="49" charset="-122"/>
              </a:rPr>
              <a:t>，其应用扩大到数据和事务处理。</a:t>
            </a:r>
          </a:p>
        </p:txBody>
      </p:sp>
      <p:sp>
        <p:nvSpPr>
          <p:cNvPr id="12293" name="Rectangle 5"/>
          <p:cNvSpPr>
            <a:spLocks noChangeArrowheads="1"/>
          </p:cNvSpPr>
          <p:nvPr/>
        </p:nvSpPr>
        <p:spPr bwMode="auto">
          <a:xfrm>
            <a:off x="4603750" y="5472855"/>
            <a:ext cx="417671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dirty="0">
                <a:ea typeface="黑体" pitchFamily="49" charset="-122"/>
              </a:rPr>
              <a:t>图1-</a:t>
            </a:r>
            <a:r>
              <a:rPr lang="zh-CN" altLang="en-US" dirty="0" smtClean="0">
                <a:ea typeface="黑体" pitchFamily="49" charset="-122"/>
              </a:rPr>
              <a:t>9  左</a:t>
            </a:r>
            <a:r>
              <a:rPr lang="en-US" altLang="zh-CN" dirty="0">
                <a:ea typeface="黑体" pitchFamily="49" charset="-122"/>
              </a:rPr>
              <a:t>-</a:t>
            </a:r>
            <a:r>
              <a:rPr lang="zh-CN" altLang="en-US" dirty="0">
                <a:ea typeface="黑体" pitchFamily="49" charset="-122"/>
              </a:rPr>
              <a:t>巴丁  中</a:t>
            </a:r>
            <a:r>
              <a:rPr lang="en-US" altLang="zh-CN" dirty="0">
                <a:ea typeface="黑体" pitchFamily="49" charset="-122"/>
              </a:rPr>
              <a:t>-</a:t>
            </a:r>
            <a:r>
              <a:rPr lang="zh-CN" altLang="en-US" dirty="0">
                <a:ea typeface="黑体" pitchFamily="49" charset="-122"/>
              </a:rPr>
              <a:t>肖克莱  右</a:t>
            </a:r>
            <a:r>
              <a:rPr lang="en-US" altLang="zh-CN" dirty="0">
                <a:ea typeface="黑体" pitchFamily="49" charset="-122"/>
              </a:rPr>
              <a:t>-</a:t>
            </a:r>
            <a:r>
              <a:rPr lang="zh-CN" altLang="en-US" dirty="0">
                <a:ea typeface="黑体" pitchFamily="49" charset="-122"/>
              </a:rPr>
              <a:t>布莱</a:t>
            </a:r>
            <a:r>
              <a:rPr lang="zh-CN" altLang="en-US" dirty="0" smtClean="0">
                <a:ea typeface="黑体" pitchFamily="49" charset="-122"/>
              </a:rPr>
              <a:t>顿于</a:t>
            </a:r>
            <a:r>
              <a:rPr lang="en-US" altLang="zh-CN" dirty="0" smtClean="0">
                <a:ea typeface="黑体" pitchFamily="49" charset="-122"/>
              </a:rPr>
              <a:t>1947</a:t>
            </a:r>
            <a:r>
              <a:rPr lang="zh-CN" altLang="en-US" dirty="0" smtClean="0">
                <a:ea typeface="黑体" pitchFamily="49" charset="-122"/>
              </a:rPr>
              <a:t>年发明了晶体管</a:t>
            </a:r>
            <a:endParaRPr lang="zh-CN" altLang="en-US" dirty="0">
              <a:ea typeface="黑体" pitchFamily="49" charset="-122"/>
            </a:endParaRPr>
          </a:p>
        </p:txBody>
      </p:sp>
      <p:sp>
        <p:nvSpPr>
          <p:cNvPr id="12295" name="Rectangle 7"/>
          <p:cNvSpPr>
            <a:spLocks noChangeArrowheads="1"/>
          </p:cNvSpPr>
          <p:nvPr/>
        </p:nvSpPr>
        <p:spPr bwMode="auto">
          <a:xfrm>
            <a:off x="4806156" y="6295038"/>
            <a:ext cx="20701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1" hangingPunct="1"/>
            <a:r>
              <a:rPr lang="zh-CN" dirty="0">
                <a:ea typeface="黑体" pitchFamily="49" charset="-122"/>
              </a:rPr>
              <a:t>磁芯和磁鼓存储器 </a:t>
            </a:r>
          </a:p>
        </p:txBody>
      </p:sp>
      <p:pic>
        <p:nvPicPr>
          <p:cNvPr id="9" name="Picture 8" descr="老式的磁芯存储"/>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068549"/>
            <a:ext cx="3143455" cy="1624913"/>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 name="图片 9" descr="c:\users\ADMINI~1\appdata\roaming\360se6\USERDA~1\Temp\125526~1.JPG"/>
          <p:cNvPicPr/>
          <p:nvPr/>
        </p:nvPicPr>
        <p:blipFill>
          <a:blip r:embed="rId3">
            <a:extLst>
              <a:ext uri="{28A0092B-C50C-407E-A947-70E740481C1C}">
                <a14:useLocalDpi xmlns:a14="http://schemas.microsoft.com/office/drawing/2010/main" val="0"/>
              </a:ext>
            </a:extLst>
          </a:blip>
          <a:srcRect/>
          <a:stretch>
            <a:fillRect/>
          </a:stretch>
        </p:blipFill>
        <p:spPr bwMode="auto">
          <a:xfrm>
            <a:off x="251520" y="2564904"/>
            <a:ext cx="1368152" cy="1728192"/>
          </a:xfrm>
          <a:prstGeom prst="rect">
            <a:avLst/>
          </a:prstGeom>
          <a:noFill/>
          <a:ln>
            <a:noFill/>
          </a:ln>
        </p:spPr>
      </p:pic>
      <p:pic>
        <p:nvPicPr>
          <p:cNvPr id="11" name="图片 10" descr="c:\users\ADMINI~1\appdata\roaming\360se6\USERDA~1\Temp\124610~1.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9672" y="2564904"/>
            <a:ext cx="2204244" cy="1728192"/>
          </a:xfrm>
          <a:prstGeom prst="rect">
            <a:avLst/>
          </a:prstGeom>
          <a:noFill/>
          <a:ln>
            <a:noFill/>
          </a:ln>
        </p:spPr>
      </p:pic>
      <p:sp>
        <p:nvSpPr>
          <p:cNvPr id="2" name="矩形 1"/>
          <p:cNvSpPr/>
          <p:nvPr/>
        </p:nvSpPr>
        <p:spPr>
          <a:xfrm>
            <a:off x="323528" y="4365104"/>
            <a:ext cx="3500884" cy="646331"/>
          </a:xfrm>
          <a:prstGeom prst="rect">
            <a:avLst/>
          </a:prstGeom>
        </p:spPr>
        <p:txBody>
          <a:bodyPr wrap="square">
            <a:spAutoFit/>
          </a:bodyPr>
          <a:lstStyle/>
          <a:p>
            <a:r>
              <a:rPr lang="zh-CN" altLang="zh-CN" dirty="0"/>
              <a:t>美国科学家李·德弗雷斯特（</a:t>
            </a:r>
            <a:r>
              <a:rPr lang="en-US" altLang="zh-CN" dirty="0" smtClean="0"/>
              <a:t>Lee</a:t>
            </a:r>
            <a:r>
              <a:rPr lang="en-US" altLang="zh-CN" dirty="0"/>
              <a:t>.</a:t>
            </a:r>
            <a:r>
              <a:rPr lang="en-US" altLang="zh-CN" dirty="0" smtClean="0"/>
              <a:t> </a:t>
            </a:r>
            <a:r>
              <a:rPr lang="en-US" altLang="zh-CN" dirty="0" err="1" smtClean="0"/>
              <a:t>deForest</a:t>
            </a:r>
            <a:r>
              <a:rPr lang="zh-CN" altLang="en-US" dirty="0" smtClean="0"/>
              <a:t>发明了真空三极管</a:t>
            </a:r>
            <a:endParaRPr lang="zh-CN" altLang="en-US" dirty="0"/>
          </a:p>
        </p:txBody>
      </p:sp>
      <p:pic>
        <p:nvPicPr>
          <p:cNvPr id="13" name="图片 12" descr="c:\users\ADMINI~1\appdata\roaming\360se6\USERDA~1\Temp\125147~1.JPG"/>
          <p:cNvPicPr/>
          <p:nvPr/>
        </p:nvPicPr>
        <p:blipFill>
          <a:blip r:embed="rId5">
            <a:extLst>
              <a:ext uri="{28A0092B-C50C-407E-A947-70E740481C1C}">
                <a14:useLocalDpi xmlns:a14="http://schemas.microsoft.com/office/drawing/2010/main" val="0"/>
              </a:ext>
            </a:extLst>
          </a:blip>
          <a:srcRect/>
          <a:stretch>
            <a:fillRect/>
          </a:stretch>
        </p:blipFill>
        <p:spPr bwMode="auto">
          <a:xfrm>
            <a:off x="3896420" y="2587697"/>
            <a:ext cx="2940992" cy="1896888"/>
          </a:xfrm>
          <a:prstGeom prst="rect">
            <a:avLst/>
          </a:prstGeom>
          <a:noFill/>
          <a:ln>
            <a:noFill/>
          </a:ln>
        </p:spPr>
      </p:pic>
      <p:pic>
        <p:nvPicPr>
          <p:cNvPr id="12292" name="Picture 4" descr="http:/www.f5edu.com/baike/uploadpic/bk20067314929.jpg"/>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5508104" y="4120703"/>
            <a:ext cx="3490913"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0.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9.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500</TotalTime>
  <Pages>0</Pages>
  <Words>17827</Words>
  <Characters>0</Characters>
  <Application>Microsoft Office PowerPoint</Application>
  <DocSecurity>0</DocSecurity>
  <PresentationFormat>全屏显示(4:3)</PresentationFormat>
  <Lines>0</Lines>
  <Paragraphs>1294</Paragraphs>
  <Slides>58</Slides>
  <Notes>10</Notes>
  <HiddenSlides>0</HiddenSlides>
  <MMClips>1</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58</vt:i4>
      </vt:variant>
    </vt:vector>
  </HeadingPairs>
  <TitlesOfParts>
    <vt:vector size="61" baseType="lpstr">
      <vt:lpstr>默认设计模板</vt:lpstr>
      <vt:lpstr>默认设计模板_2</vt:lpstr>
      <vt:lpstr>Microsoft Office Excel Workbook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2732</cp:revision>
  <dcterms:created xsi:type="dcterms:W3CDTF">1999-01-28T02:15:27Z</dcterms:created>
  <dcterms:modified xsi:type="dcterms:W3CDTF">2014-03-11T05:20:13Z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