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8" r:id="rId32"/>
    <p:sldId id="289" r:id="rId33"/>
    <p:sldId id="290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756FC1A-BC52-4584-980D-8F4C1BA5DB2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0407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23728" y="1412776"/>
            <a:ext cx="6172200" cy="1894362"/>
          </a:xfrm>
        </p:spPr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7</a:t>
            </a:r>
            <a:r>
              <a:rPr lang="zh-CN" altLang="en-US" dirty="0" smtClean="0"/>
              <a:t>章 主题与母版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5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748EEE91-42A1-4B54-A380-A3CBC51002FB}" type="slidenum">
              <a:rPr lang="zh-CN" altLang="en-US"/>
              <a:pPr/>
              <a:t>10</a:t>
            </a:fld>
            <a:endParaRPr lang="en-US" altLang="zh-CN"/>
          </a:p>
        </p:txBody>
      </p:sp>
      <p:sp>
        <p:nvSpPr>
          <p:cNvPr id="421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38200" indent="-838200"/>
            <a:r>
              <a:rPr lang="zh-CN" altLang="en-US" b="0"/>
              <a:t>添加</a:t>
            </a:r>
            <a:r>
              <a:rPr lang="en-US" altLang="zh-CN" b="0"/>
              <a:t>CSS</a:t>
            </a:r>
            <a:r>
              <a:rPr lang="zh-CN" altLang="en-US" b="0"/>
              <a:t>到主题</a:t>
            </a:r>
          </a:p>
        </p:txBody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Blip>
                <a:blip r:embed="rId2"/>
              </a:buBlip>
            </a:pPr>
            <a:r>
              <a:rPr lang="zh-CN" altLang="en-US" sz="2800"/>
              <a:t>通过在主题中添加</a:t>
            </a:r>
            <a:r>
              <a:rPr lang="en-US" altLang="zh-CN" sz="2800"/>
              <a:t>CSS</a:t>
            </a:r>
            <a:r>
              <a:rPr lang="zh-CN" altLang="en-US" sz="2800"/>
              <a:t>文件来设置</a:t>
            </a:r>
            <a:r>
              <a:rPr lang="en-US" altLang="zh-CN" sz="2800"/>
              <a:t>HTML</a:t>
            </a:r>
            <a:r>
              <a:rPr lang="zh-CN" altLang="en-US" sz="2800"/>
              <a:t>或</a:t>
            </a:r>
            <a:r>
              <a:rPr lang="en-US" altLang="zh-CN" sz="2800"/>
              <a:t>HTML</a:t>
            </a:r>
            <a:r>
              <a:rPr lang="zh-CN" altLang="en-US" sz="2800"/>
              <a:t>服务器控件的样式。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zh-CN" altLang="en-US" sz="2800"/>
              <a:t>操作方式：</a:t>
            </a:r>
          </a:p>
          <a:p>
            <a:pPr lvl="1">
              <a:buFont typeface="Wingdings" pitchFamily="2" charset="2"/>
              <a:buBlip>
                <a:blip r:embed="rId3"/>
              </a:buBlip>
            </a:pPr>
            <a:r>
              <a:rPr lang="zh-CN" altLang="en-US"/>
              <a:t>右击主题文件夹</a:t>
            </a:r>
            <a:r>
              <a:rPr lang="en-US" altLang="zh-CN"/>
              <a:t>Red→</a:t>
            </a:r>
            <a:r>
              <a:rPr lang="en-US" altLang="zh-CN">
                <a:latin typeface="宋体"/>
              </a:rPr>
              <a:t>“</a:t>
            </a:r>
            <a:r>
              <a:rPr lang="zh-CN" altLang="en-US"/>
              <a:t>添加新项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→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样式表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，重命名为</a:t>
            </a:r>
            <a:r>
              <a:rPr lang="en-US" altLang="zh-CN"/>
              <a:t>Red.css</a:t>
            </a:r>
            <a:r>
              <a:rPr lang="zh-CN" altLang="en-US"/>
              <a:t>。然后在</a:t>
            </a:r>
            <a:r>
              <a:rPr lang="en-US" altLang="zh-CN"/>
              <a:t>Red.css</a:t>
            </a:r>
            <a:r>
              <a:rPr lang="zh-CN" altLang="en-US"/>
              <a:t>中添加</a:t>
            </a:r>
            <a:r>
              <a:rPr lang="en-US" altLang="zh-CN"/>
              <a:t>HTML</a:t>
            </a:r>
            <a:r>
              <a:rPr lang="zh-CN" altLang="en-US"/>
              <a:t>元素样式。</a:t>
            </a:r>
          </a:p>
        </p:txBody>
      </p:sp>
    </p:spTree>
    <p:extLst>
      <p:ext uri="{BB962C8B-B14F-4D97-AF65-F5344CB8AC3E}">
        <p14:creationId xmlns:p14="http://schemas.microsoft.com/office/powerpoint/2010/main" val="265027088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A68FF156-F2CE-415F-A18C-3456B4986D19}" type="slidenum">
              <a:rPr lang="zh-CN" altLang="en-US"/>
              <a:pPr/>
              <a:t>11</a:t>
            </a:fld>
            <a:endParaRPr lang="en-US" altLang="zh-CN"/>
          </a:p>
        </p:txBody>
      </p:sp>
      <p:sp>
        <p:nvSpPr>
          <p:cNvPr id="423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38200" indent="-838200">
              <a:buFont typeface="Wingdings" pitchFamily="2" charset="2"/>
              <a:buNone/>
            </a:pPr>
            <a:r>
              <a:rPr lang="zh-CN" altLang="en-US"/>
              <a:t>添加图片文件到主题</a:t>
            </a:r>
          </a:p>
        </p:txBody>
      </p:sp>
      <p:sp>
        <p:nvSpPr>
          <p:cNvPr id="423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Blip>
                <a:blip r:embed="rId2"/>
              </a:buBlip>
            </a:pPr>
            <a:r>
              <a:rPr lang="zh-CN" altLang="en-US"/>
              <a:t>通常在</a:t>
            </a:r>
            <a:r>
              <a:rPr lang="en-US" altLang="zh-CN"/>
              <a:t>App_Themes</a:t>
            </a:r>
            <a:r>
              <a:rPr lang="zh-CN" altLang="en-US"/>
              <a:t>文件夹中创建</a:t>
            </a:r>
            <a:r>
              <a:rPr lang="en-US" altLang="zh-CN"/>
              <a:t>Images</a:t>
            </a:r>
            <a:r>
              <a:rPr lang="zh-CN" altLang="en-US"/>
              <a:t>文件夹，再添加合适的图片文件到</a:t>
            </a:r>
            <a:r>
              <a:rPr lang="en-US" altLang="zh-CN"/>
              <a:t>Images</a:t>
            </a:r>
            <a:r>
              <a:rPr lang="zh-CN" altLang="en-US"/>
              <a:t>文件夹中。</a:t>
            </a:r>
          </a:p>
          <a:p>
            <a:pPr>
              <a:buFont typeface="Wingdings" pitchFamily="2" charset="2"/>
              <a:buBlip>
                <a:blip r:embed="rId2"/>
              </a:buBlip>
            </a:pPr>
            <a:r>
              <a:rPr lang="zh-CN" altLang="en-US"/>
              <a:t>要使用</a:t>
            </a:r>
            <a:r>
              <a:rPr lang="en-US" altLang="zh-CN"/>
              <a:t>Images</a:t>
            </a:r>
            <a:r>
              <a:rPr lang="zh-CN" altLang="en-US"/>
              <a:t>文件夹中的图片文件，可以通过控件的相关链接图片文件的</a:t>
            </a:r>
            <a:r>
              <a:rPr lang="en-US" altLang="zh-CN"/>
              <a:t>Url</a:t>
            </a:r>
            <a:r>
              <a:rPr lang="zh-CN" altLang="en-US"/>
              <a:t>属性进行访问。</a:t>
            </a:r>
          </a:p>
        </p:txBody>
      </p:sp>
    </p:spTree>
    <p:extLst>
      <p:ext uri="{BB962C8B-B14F-4D97-AF65-F5344CB8AC3E}">
        <p14:creationId xmlns:p14="http://schemas.microsoft.com/office/powerpoint/2010/main" val="329728234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E9A174DD-7B62-494F-8EA0-5BD632367A77}" type="slidenum">
              <a:rPr lang="zh-CN" altLang="en-US"/>
              <a:pPr/>
              <a:t>12</a:t>
            </a:fld>
            <a:endParaRPr lang="en-US" altLang="zh-CN"/>
          </a:p>
        </p:txBody>
      </p:sp>
      <p:sp>
        <p:nvSpPr>
          <p:cNvPr id="432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10.1.3  </a:t>
            </a:r>
            <a:r>
              <a:rPr lang="zh-CN" altLang="en-US"/>
              <a:t>使用主题 </a:t>
            </a:r>
          </a:p>
        </p:txBody>
      </p:sp>
      <p:sp>
        <p:nvSpPr>
          <p:cNvPr id="432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自己定义或从网上下载主题后，就可以在</a:t>
            </a:r>
            <a:r>
              <a:rPr lang="en-US" altLang="zh-CN"/>
              <a:t>Web</a:t>
            </a:r>
            <a:r>
              <a:rPr lang="zh-CN" altLang="en-US"/>
              <a:t>应用程序中使用主题了。</a:t>
            </a:r>
          </a:p>
          <a:p>
            <a:pPr lvl="1"/>
            <a:r>
              <a:rPr lang="zh-CN" altLang="en-US"/>
              <a:t>可以在单个网页中应用主题。</a:t>
            </a:r>
          </a:p>
          <a:p>
            <a:pPr lvl="1"/>
            <a:r>
              <a:rPr lang="zh-CN" altLang="en-US"/>
              <a:t>可以在网站中应用主题。</a:t>
            </a:r>
          </a:p>
          <a:p>
            <a:pPr lvl="1"/>
            <a:r>
              <a:rPr lang="zh-CN" altLang="en-US"/>
              <a:t>可以在网站部分网页中应用主题。</a:t>
            </a:r>
          </a:p>
          <a:p>
            <a:pPr lvl="1"/>
            <a:r>
              <a:rPr lang="zh-CN" altLang="en-US"/>
              <a:t>可以部分禁用主题 。 </a:t>
            </a:r>
          </a:p>
        </p:txBody>
      </p:sp>
    </p:spTree>
    <p:extLst>
      <p:ext uri="{BB962C8B-B14F-4D97-AF65-F5344CB8AC3E}">
        <p14:creationId xmlns:p14="http://schemas.microsoft.com/office/powerpoint/2010/main" val="48699071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44A9DA43-DDA3-4621-BAE0-2F69C6382FB6}" type="slidenum">
              <a:rPr lang="zh-CN" altLang="en-US"/>
              <a:pPr/>
              <a:t>13</a:t>
            </a:fld>
            <a:endParaRPr lang="en-US" altLang="zh-CN"/>
          </a:p>
        </p:txBody>
      </p:sp>
      <p:sp>
        <p:nvSpPr>
          <p:cNvPr id="433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单个网页应用主题 </a:t>
            </a:r>
          </a:p>
        </p:txBody>
      </p:sp>
      <p:sp>
        <p:nvSpPr>
          <p:cNvPr id="433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/>
              <a:t>&lt;%@ Page Theme="ThemeName" %&gt;</a:t>
            </a:r>
          </a:p>
          <a:p>
            <a:pPr>
              <a:lnSpc>
                <a:spcPct val="80000"/>
              </a:lnSpc>
            </a:pPr>
            <a:r>
              <a:rPr lang="en-US" altLang="zh-CN" sz="2800"/>
              <a:t>&lt;%@ Page StylesheetTheme="ThemeName" %&gt;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>
                <a:solidFill>
                  <a:srgbClr val="FF0000"/>
                </a:solidFill>
              </a:rPr>
              <a:t>注意：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）属性</a:t>
            </a:r>
            <a:r>
              <a:rPr lang="en-US" altLang="zh-CN" sz="2800"/>
              <a:t>StylesheetTheme</a:t>
            </a:r>
            <a:r>
              <a:rPr lang="zh-CN" altLang="en-US" sz="2800"/>
              <a:t>表示主题为本地控件的从属设置。也就是说，如果在页面上为某个控件设置了本地属性，则主题中与控件本地属性相同的属性将不起作用。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）属性</a:t>
            </a:r>
            <a:r>
              <a:rPr lang="en-US" altLang="zh-CN" sz="2800"/>
              <a:t>Theme</a:t>
            </a:r>
            <a:r>
              <a:rPr lang="zh-CN" altLang="en-US" sz="2800"/>
              <a:t>本地属性会被覆盖（主题起作用，本地属性不起作用）。 </a:t>
            </a:r>
          </a:p>
        </p:txBody>
      </p:sp>
    </p:spTree>
    <p:extLst>
      <p:ext uri="{BB962C8B-B14F-4D97-AF65-F5344CB8AC3E}">
        <p14:creationId xmlns:p14="http://schemas.microsoft.com/office/powerpoint/2010/main" val="231707764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C0ABAF9-5F02-4DA8-A458-76617885B68F}" type="slidenum">
              <a:rPr lang="zh-CN" altLang="en-US"/>
              <a:pPr/>
              <a:t>14</a:t>
            </a:fld>
            <a:endParaRPr lang="en-US" altLang="zh-CN"/>
          </a:p>
        </p:txBody>
      </p:sp>
      <p:sp>
        <p:nvSpPr>
          <p:cNvPr id="434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网站应用主题 </a:t>
            </a:r>
            <a:endParaRPr lang="en-US" altLang="zh-CN"/>
          </a:p>
        </p:txBody>
      </p:sp>
      <p:sp>
        <p:nvSpPr>
          <p:cNvPr id="434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/>
              <a:t>修改应用程序的</a:t>
            </a:r>
            <a:r>
              <a:rPr lang="en-US" altLang="zh-CN"/>
              <a:t>web.config</a:t>
            </a:r>
            <a:r>
              <a:rPr lang="zh-CN" altLang="en-US"/>
              <a:t>文件，可将主题应用于整个网站。例：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&lt;configuration&gt;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    &lt;system.web&gt;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       &lt;pages theme="ThemeName(</a:t>
            </a:r>
            <a:r>
              <a:rPr lang="zh-CN" altLang="en-US"/>
              <a:t>主题名</a:t>
            </a:r>
            <a:r>
              <a:rPr lang="en-US" altLang="zh-CN"/>
              <a:t>)" /&gt;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    &lt;/system.web&gt;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&lt;/configuration&gt;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4742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9E4FF564-47DF-4AF8-BA2C-0C9E9F42F460}" type="slidenum">
              <a:rPr lang="zh-CN" altLang="en-US"/>
              <a:pPr/>
              <a:t>15</a:t>
            </a:fld>
            <a:endParaRPr lang="en-US" altLang="zh-CN"/>
          </a:p>
        </p:txBody>
      </p:sp>
      <p:sp>
        <p:nvSpPr>
          <p:cNvPr id="436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网站部分页应用主题 </a:t>
            </a:r>
            <a:endParaRPr lang="en-US" altLang="zh-CN"/>
          </a:p>
        </p:txBody>
      </p:sp>
      <p:sp>
        <p:nvSpPr>
          <p:cNvPr id="436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zh-CN" altLang="en-US" sz="2400"/>
              <a:t>可以将这些页与它们自己的</a:t>
            </a:r>
            <a:r>
              <a:rPr lang="en-US" altLang="zh-CN" sz="2400"/>
              <a:t>web.config</a:t>
            </a:r>
            <a:r>
              <a:rPr lang="zh-CN" altLang="en-US" sz="2400"/>
              <a:t>文件放在一个文件夹中。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zh-CN" altLang="en-US" sz="2400"/>
              <a:t>在根</a:t>
            </a:r>
            <a:r>
              <a:rPr lang="en-US" altLang="zh-CN" sz="2400"/>
              <a:t>web.config</a:t>
            </a:r>
            <a:r>
              <a:rPr lang="zh-CN" altLang="en-US" sz="2400"/>
              <a:t>文件中创建一个</a:t>
            </a:r>
            <a:r>
              <a:rPr lang="en-US" altLang="zh-CN" sz="2400"/>
              <a:t>&lt;location&gt;</a:t>
            </a:r>
            <a:r>
              <a:rPr lang="zh-CN" altLang="en-US" sz="2400"/>
              <a:t>元素以指定文件夹。为子文件夹</a:t>
            </a:r>
            <a:r>
              <a:rPr lang="en-US" altLang="zh-CN" sz="2400"/>
              <a:t>sub1</a:t>
            </a:r>
            <a:r>
              <a:rPr lang="zh-CN" altLang="en-US" sz="2400"/>
              <a:t>设置了主题： 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zh-CN" sz="2400"/>
              <a:t>&lt;configuration&gt;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zh-CN" sz="2400"/>
              <a:t>   &lt;location path="sub1"&gt;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zh-CN" sz="2400"/>
              <a:t>      	&lt;system.web&gt;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zh-CN" sz="2400"/>
              <a:t>        	&lt;pages theme="ThemeName(</a:t>
            </a:r>
            <a:r>
              <a:rPr lang="zh-CN" altLang="en-US" sz="2400"/>
              <a:t>主题名</a:t>
            </a:r>
            <a:r>
              <a:rPr lang="en-US" altLang="zh-CN" sz="2400"/>
              <a:t>)" /&gt;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zh-CN" sz="2400"/>
              <a:t>    	&lt;/system.web&gt;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zh-CN" sz="2400"/>
              <a:t>  &lt;/location&gt;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zh-CN" sz="2400"/>
              <a:t>&lt;/configuration&gt;</a:t>
            </a:r>
            <a:r>
              <a:rPr lang="zh-CN" altLang="en-US" sz="24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3698200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F8721D5F-0439-435F-8252-BDFBB87B8184}" type="slidenum">
              <a:rPr lang="zh-CN" altLang="en-US"/>
              <a:pPr/>
              <a:t>16</a:t>
            </a:fld>
            <a:endParaRPr lang="en-US" altLang="zh-CN"/>
          </a:p>
        </p:txBody>
      </p:sp>
      <p:sp>
        <p:nvSpPr>
          <p:cNvPr id="435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禁用主题 </a:t>
            </a:r>
          </a:p>
        </p:txBody>
      </p:sp>
      <p:sp>
        <p:nvSpPr>
          <p:cNvPr id="435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/>
              <a:t>可以设置属性</a:t>
            </a:r>
            <a:r>
              <a:rPr lang="en-US" altLang="zh-CN"/>
              <a:t>EnableTheming</a:t>
            </a:r>
            <a:r>
              <a:rPr lang="zh-CN" altLang="en-US"/>
              <a:t>值为</a:t>
            </a:r>
            <a:r>
              <a:rPr lang="en-US" altLang="zh-CN"/>
              <a:t>false</a:t>
            </a:r>
            <a:r>
              <a:rPr lang="zh-CN" altLang="en-US"/>
              <a:t>来禁用主题实现。例如：</a:t>
            </a:r>
          </a:p>
          <a:p>
            <a:pPr lvl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zh-CN" altLang="en-US"/>
              <a:t>页面禁用主题：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&lt;%@ Page EnableTheming="false" %&gt;</a:t>
            </a:r>
          </a:p>
          <a:p>
            <a:pPr lvl="1"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zh-CN" altLang="en-US"/>
              <a:t>控件禁用主题：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/>
              <a:t>&lt;asp:Calendar id="Calendar1" runat="server" EnableTheming="false" /&gt;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43731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23DE2AB-C733-4582-9D3C-0E313A72D793}" type="slidenum">
              <a:rPr lang="zh-CN" altLang="en-US"/>
              <a:pPr/>
              <a:t>17</a:t>
            </a:fld>
            <a:endParaRPr lang="en-US" altLang="zh-CN"/>
          </a:p>
        </p:txBody>
      </p:sp>
      <p:sp>
        <p:nvSpPr>
          <p:cNvPr id="476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r>
              <a:rPr lang="zh-CN" altLang="en-US" dirty="0"/>
              <a:t>动态切换主题</a:t>
            </a:r>
          </a:p>
        </p:txBody>
      </p:sp>
      <p:sp>
        <p:nvSpPr>
          <p:cNvPr id="476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当选择不同的主题后，页面中的控件将呈现不同的外貌。</a:t>
            </a:r>
          </a:p>
          <a:p>
            <a:r>
              <a:rPr lang="zh-CN" altLang="en-US"/>
              <a:t>源程序：</a:t>
            </a:r>
            <a:r>
              <a:rPr lang="en-US" altLang="zh-CN"/>
              <a:t>Blue.skin</a:t>
            </a:r>
          </a:p>
          <a:p>
            <a:r>
              <a:rPr lang="zh-CN" altLang="en-US"/>
              <a:t>源程序：</a:t>
            </a:r>
            <a:r>
              <a:rPr lang="en-US" altLang="zh-CN"/>
              <a:t>Green.skin </a:t>
            </a:r>
          </a:p>
          <a:p>
            <a:r>
              <a:rPr lang="zh-CN" altLang="en-US"/>
              <a:t>源程序：</a:t>
            </a:r>
            <a:r>
              <a:rPr lang="en-US" altLang="zh-CN"/>
              <a:t>Theme.aspx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58235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71B18769-BC55-405A-BC53-9CCBB508A02F}" type="slidenum">
              <a:rPr lang="zh-CN" altLang="en-US"/>
              <a:pPr/>
              <a:t>18</a:t>
            </a:fld>
            <a:endParaRPr lang="en-US" altLang="zh-CN"/>
          </a:p>
        </p:txBody>
      </p:sp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7.2  </a:t>
            </a:r>
            <a:r>
              <a:rPr lang="zh-CN" altLang="en-US" dirty="0"/>
              <a:t>母版页</a:t>
            </a:r>
          </a:p>
        </p:txBody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利用母版页可以方便快捷地建立统一风格的</a:t>
            </a:r>
            <a:r>
              <a:rPr lang="en-US" altLang="zh-CN"/>
              <a:t>ASP.NET</a:t>
            </a:r>
            <a:r>
              <a:rPr lang="zh-CN" altLang="en-US"/>
              <a:t>网站，并且容易管理和维护，大大提高了设计效率。</a:t>
            </a:r>
          </a:p>
        </p:txBody>
      </p:sp>
    </p:spTree>
    <p:extLst>
      <p:ext uri="{BB962C8B-B14F-4D97-AF65-F5344CB8AC3E}">
        <p14:creationId xmlns:p14="http://schemas.microsoft.com/office/powerpoint/2010/main" val="86407715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02B0761B-17FA-487B-938A-21D46730EB02}" type="slidenum">
              <a:rPr lang="zh-CN" altLang="en-US"/>
              <a:pPr/>
              <a:t>19</a:t>
            </a:fld>
            <a:endParaRPr lang="en-US" altLang="zh-CN"/>
          </a:p>
        </p:txBody>
      </p:sp>
      <p:sp>
        <p:nvSpPr>
          <p:cNvPr id="446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r>
              <a:rPr lang="en-US" altLang="zh-CN" dirty="0" smtClean="0"/>
              <a:t>.2.1  </a:t>
            </a:r>
            <a:r>
              <a:rPr lang="zh-CN" altLang="en-US" dirty="0"/>
              <a:t>母版页概述</a:t>
            </a:r>
          </a:p>
        </p:txBody>
      </p:sp>
      <p:sp>
        <p:nvSpPr>
          <p:cNvPr id="446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/>
              <a:t>母版页为网页定义所需的外观和标准行为，然后在母版页基础上创建要包含显示内容的各个内容页。当用户请求内容页时，这些内容页将与母版页合并 输出。</a:t>
            </a:r>
          </a:p>
          <a:p>
            <a:pPr>
              <a:lnSpc>
                <a:spcPct val="90000"/>
              </a:lnSpc>
            </a:pPr>
            <a:r>
              <a:rPr lang="zh-CN" altLang="en-US" sz="2400"/>
              <a:t>母版页优点：</a:t>
            </a:r>
          </a:p>
          <a:p>
            <a:pPr lvl="1">
              <a:lnSpc>
                <a:spcPct val="90000"/>
              </a:lnSpc>
            </a:pPr>
            <a:r>
              <a:rPr lang="zh-CN" altLang="en-US" sz="2000"/>
              <a:t>使用母版页可以集中处理网页的通用功能，若要修改所有网页的通用功能，只需要修改母版页即可。</a:t>
            </a:r>
          </a:p>
          <a:p>
            <a:pPr lvl="1">
              <a:lnSpc>
                <a:spcPct val="90000"/>
              </a:lnSpc>
            </a:pPr>
            <a:r>
              <a:rPr lang="zh-CN" altLang="en-US" sz="2000"/>
              <a:t>使用母版页可以方便地创建一组控件和代码，并应用于一组网页。</a:t>
            </a:r>
          </a:p>
          <a:p>
            <a:pPr lvl="1">
              <a:lnSpc>
                <a:spcPct val="90000"/>
              </a:lnSpc>
            </a:pPr>
            <a:r>
              <a:rPr lang="zh-CN" altLang="en-US" sz="2000"/>
              <a:t>通过允许控制占位符控件的呈现方式，母版页可以在细节上控制最终页的布局。</a:t>
            </a:r>
          </a:p>
        </p:txBody>
      </p:sp>
    </p:spTree>
    <p:extLst>
      <p:ext uri="{BB962C8B-B14F-4D97-AF65-F5344CB8AC3E}">
        <p14:creationId xmlns:p14="http://schemas.microsoft.com/office/powerpoint/2010/main" val="11210891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69ACC50B-C18A-49DF-ACC5-E590FFB96501}" type="slidenum">
              <a:rPr lang="zh-CN" altLang="en-US"/>
              <a:pPr/>
              <a:t>2</a:t>
            </a:fld>
            <a:endParaRPr lang="en-US" altLang="zh-CN"/>
          </a:p>
        </p:txBody>
      </p:sp>
      <p:sp>
        <p:nvSpPr>
          <p:cNvPr id="411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  </a:t>
            </a:r>
            <a:r>
              <a:rPr lang="zh-CN" altLang="en-US" dirty="0"/>
              <a:t>主题</a:t>
            </a:r>
          </a:p>
        </p:txBody>
      </p:sp>
      <p:sp>
        <p:nvSpPr>
          <p:cNvPr id="411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89888" cy="4114800"/>
          </a:xfrm>
        </p:spPr>
        <p:txBody>
          <a:bodyPr/>
          <a:lstStyle/>
          <a:p>
            <a:r>
              <a:rPr lang="zh-CN" altLang="en-US"/>
              <a:t>在</a:t>
            </a:r>
            <a:r>
              <a:rPr lang="en-US" altLang="zh-CN"/>
              <a:t>Web</a:t>
            </a:r>
            <a:r>
              <a:rPr lang="zh-CN" altLang="en-US"/>
              <a:t>应用程序中，通常所有的页面都有统一的外观和操作方式。</a:t>
            </a:r>
            <a:r>
              <a:rPr lang="en-US" altLang="zh-CN"/>
              <a:t>ASP.NET 3.5</a:t>
            </a:r>
            <a:r>
              <a:rPr lang="zh-CN" altLang="en-US"/>
              <a:t>通过应用主题，来提供统一的外观。</a:t>
            </a:r>
          </a:p>
          <a:p>
            <a:r>
              <a:rPr lang="zh-CN" altLang="en-US"/>
              <a:t>主题包括外观文件、</a:t>
            </a:r>
            <a:r>
              <a:rPr lang="en-US" altLang="zh-CN"/>
              <a:t>CSS</a:t>
            </a:r>
            <a:r>
              <a:rPr lang="zh-CN" altLang="en-US"/>
              <a:t>文件和图片文件等。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33976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100BE1F6-FA03-4D2D-A525-84476C69C8B0}" type="slidenum">
              <a:rPr lang="zh-CN" altLang="en-US"/>
              <a:pPr/>
              <a:t>20</a:t>
            </a:fld>
            <a:endParaRPr lang="en-US" altLang="zh-CN"/>
          </a:p>
        </p:txBody>
      </p:sp>
      <p:sp>
        <p:nvSpPr>
          <p:cNvPr id="449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母版页的组成</a:t>
            </a:r>
          </a:p>
        </p:txBody>
      </p:sp>
      <p:sp>
        <p:nvSpPr>
          <p:cNvPr id="449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/>
              <a:t>母版页由特殊的</a:t>
            </a:r>
            <a:r>
              <a:rPr lang="en-US" altLang="zh-CN" sz="2800"/>
              <a:t>@ Master</a:t>
            </a:r>
            <a:r>
              <a:rPr lang="zh-CN" altLang="en-US" sz="2800"/>
              <a:t>指令识别，该指令替换了用于普通</a:t>
            </a:r>
            <a:r>
              <a:rPr lang="en-US" altLang="zh-CN" sz="2800"/>
              <a:t>.aspx</a:t>
            </a:r>
            <a:r>
              <a:rPr lang="zh-CN" altLang="en-US" sz="2800"/>
              <a:t>页的</a:t>
            </a:r>
            <a:r>
              <a:rPr lang="en-US" altLang="zh-CN" sz="2800"/>
              <a:t>@ Page</a:t>
            </a:r>
            <a:r>
              <a:rPr lang="zh-CN" altLang="en-US" sz="2800"/>
              <a:t>指令。</a:t>
            </a:r>
          </a:p>
          <a:p>
            <a:pPr>
              <a:lnSpc>
                <a:spcPct val="80000"/>
              </a:lnSpc>
            </a:pPr>
            <a:r>
              <a:rPr lang="zh-CN" altLang="en-US" sz="2800"/>
              <a:t>母版页包含网页的所有顶级</a:t>
            </a:r>
            <a:r>
              <a:rPr lang="en-US" altLang="zh-CN" sz="2800"/>
              <a:t>XHTML</a:t>
            </a:r>
            <a:r>
              <a:rPr lang="zh-CN" altLang="en-US" sz="2800"/>
              <a:t>元素，如</a:t>
            </a:r>
            <a:r>
              <a:rPr lang="en-US" altLang="zh-CN" sz="2800"/>
              <a:t>&lt;html&gt;</a:t>
            </a:r>
            <a:r>
              <a:rPr lang="zh-CN" altLang="en-US" sz="2800"/>
              <a:t>、</a:t>
            </a:r>
            <a:r>
              <a:rPr lang="en-US" altLang="zh-CN" sz="2800"/>
              <a:t>&lt;head&gt;</a:t>
            </a:r>
            <a:r>
              <a:rPr lang="zh-CN" altLang="en-US" sz="2800"/>
              <a:t>和</a:t>
            </a:r>
            <a:r>
              <a:rPr lang="en-US" altLang="zh-CN" sz="2800"/>
              <a:t>&lt;form&gt;</a:t>
            </a:r>
            <a:r>
              <a:rPr lang="zh-CN" altLang="en-US" sz="2800"/>
              <a:t>。</a:t>
            </a:r>
          </a:p>
          <a:p>
            <a:pPr lvl="1">
              <a:lnSpc>
                <a:spcPct val="80000"/>
              </a:lnSpc>
            </a:pPr>
            <a:r>
              <a:rPr lang="zh-CN" altLang="en-US" sz="2400"/>
              <a:t>通常可以在母版页上建立一个</a:t>
            </a:r>
            <a:r>
              <a:rPr lang="en-US" altLang="zh-CN" sz="2400"/>
              <a:t>HTML</a:t>
            </a:r>
            <a:r>
              <a:rPr lang="zh-CN" altLang="en-US" sz="2400"/>
              <a:t>表用于布局。</a:t>
            </a:r>
          </a:p>
          <a:p>
            <a:pPr lvl="1">
              <a:lnSpc>
                <a:spcPct val="80000"/>
              </a:lnSpc>
            </a:pPr>
            <a:r>
              <a:rPr lang="zh-CN" altLang="en-US" sz="2400"/>
              <a:t>将一个</a:t>
            </a:r>
            <a:r>
              <a:rPr lang="en-US" altLang="zh-CN" sz="2400"/>
              <a:t>&lt;img&gt;</a:t>
            </a:r>
            <a:r>
              <a:rPr lang="zh-CN" altLang="en-US" sz="2400"/>
              <a:t>元素用于公司徽标。</a:t>
            </a:r>
          </a:p>
          <a:p>
            <a:pPr lvl="1">
              <a:lnSpc>
                <a:spcPct val="80000"/>
              </a:lnSpc>
            </a:pPr>
            <a:r>
              <a:rPr lang="zh-CN" altLang="en-US" sz="2400"/>
              <a:t>使用服务器控件创建站点的标准导航。</a:t>
            </a:r>
          </a:p>
          <a:p>
            <a:pPr lvl="1">
              <a:lnSpc>
                <a:spcPct val="80000"/>
              </a:lnSpc>
            </a:pPr>
            <a:r>
              <a:rPr lang="zh-CN" altLang="en-US" sz="2400"/>
              <a:t>将静态文本用于版权声明。</a:t>
            </a:r>
          </a:p>
          <a:p>
            <a:pPr>
              <a:lnSpc>
                <a:spcPct val="80000"/>
              </a:lnSpc>
            </a:pPr>
            <a:r>
              <a:rPr lang="zh-CN" altLang="en-US" sz="2800"/>
              <a:t>母版页可以包含一个或多个可替换内容的占位符控件</a:t>
            </a:r>
            <a:r>
              <a:rPr lang="en-US" altLang="zh-CN" sz="2800"/>
              <a:t>ContentPlaceHolder</a:t>
            </a:r>
            <a:r>
              <a:rPr lang="zh-CN" altLang="en-US" sz="2800"/>
              <a:t>。 </a:t>
            </a:r>
          </a:p>
          <a:p>
            <a:pPr>
              <a:lnSpc>
                <a:spcPct val="80000"/>
              </a:lnSpc>
            </a:pPr>
            <a:r>
              <a:rPr lang="zh-CN" altLang="en-US" sz="2800"/>
              <a:t>注意：母版页文件的扩展名是</a:t>
            </a:r>
            <a:r>
              <a:rPr lang="en-US" altLang="zh-CN" sz="2800"/>
              <a:t>.master 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408425141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6DC925A4-235C-4A64-96C8-A79B03CCC7AB}" type="slidenum">
              <a:rPr lang="zh-CN" altLang="en-US"/>
              <a:pPr/>
              <a:t>21</a:t>
            </a:fld>
            <a:endParaRPr lang="en-US" altLang="zh-CN"/>
          </a:p>
        </p:txBody>
      </p:sp>
      <p:sp>
        <p:nvSpPr>
          <p:cNvPr id="451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简单母版页例子</a:t>
            </a:r>
          </a:p>
        </p:txBody>
      </p:sp>
      <p:sp>
        <p:nvSpPr>
          <p:cNvPr id="451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200"/>
              <a:t>母版页：</a:t>
            </a:r>
            <a:r>
              <a:rPr lang="en-US" altLang="zh-CN" sz="2200"/>
              <a:t>MasterPageSample.master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200"/>
              <a:t>内容页：</a:t>
            </a:r>
            <a:r>
              <a:rPr lang="en-US" altLang="zh-CN" sz="2200"/>
              <a:t>MasterPageSample.aspx</a:t>
            </a:r>
          </a:p>
        </p:txBody>
      </p:sp>
    </p:spTree>
    <p:extLst>
      <p:ext uri="{BB962C8B-B14F-4D97-AF65-F5344CB8AC3E}">
        <p14:creationId xmlns:p14="http://schemas.microsoft.com/office/powerpoint/2010/main" val="245871153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24635-6490-4B60-9C90-AC6E116F1EA5}" type="slidenum">
              <a:rPr lang="zh-CN" altLang="en-US"/>
              <a:pPr/>
              <a:t>22</a:t>
            </a:fld>
            <a:endParaRPr lang="en-US" altLang="zh-CN"/>
          </a:p>
        </p:txBody>
      </p:sp>
      <p:sp>
        <p:nvSpPr>
          <p:cNvPr id="450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母版页处理 </a:t>
            </a:r>
          </a:p>
        </p:txBody>
      </p:sp>
      <p:pic>
        <p:nvPicPr>
          <p:cNvPr id="45057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79550"/>
            <a:ext cx="8243887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855880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63D23D8B-5C97-4B3E-A1C3-6052A6D7F258}" type="slidenum">
              <a:rPr lang="zh-CN" altLang="en-US"/>
              <a:pPr/>
              <a:t>23</a:t>
            </a:fld>
            <a:endParaRPr lang="en-US" altLang="zh-CN"/>
          </a:p>
        </p:txBody>
      </p:sp>
      <p:sp>
        <p:nvSpPr>
          <p:cNvPr id="447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r>
              <a:rPr lang="en-US" altLang="zh-CN" dirty="0" smtClean="0"/>
              <a:t>.2.2  </a:t>
            </a:r>
            <a:r>
              <a:rPr lang="zh-CN" altLang="en-US" dirty="0"/>
              <a:t>创建母版页</a:t>
            </a:r>
          </a:p>
        </p:txBody>
      </p:sp>
      <p:sp>
        <p:nvSpPr>
          <p:cNvPr id="447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创建母版页的方式和创建</a:t>
            </a:r>
            <a:r>
              <a:rPr lang="en-US" altLang="zh-CN"/>
              <a:t>Web</a:t>
            </a:r>
            <a:r>
              <a:rPr lang="zh-CN" altLang="en-US"/>
              <a:t>窗体类似。</a:t>
            </a:r>
          </a:p>
          <a:p>
            <a:r>
              <a:rPr lang="zh-CN" altLang="en-US"/>
              <a:t>操作步骤：</a:t>
            </a:r>
          </a:p>
          <a:p>
            <a:pPr>
              <a:buFontTx/>
              <a:buNone/>
            </a:pPr>
            <a:r>
              <a:rPr lang="zh-CN" altLang="en-US"/>
              <a:t>	在解决方案资源管理器中，右击网站的名称→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添加新项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，选择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母版页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，重命名母版页名称。</a:t>
            </a:r>
          </a:p>
          <a:p>
            <a:pPr>
              <a:buFontTx/>
              <a:buNone/>
            </a:pPr>
            <a:r>
              <a:rPr lang="zh-CN" altLang="en-US">
                <a:solidFill>
                  <a:srgbClr val="FF0000"/>
                </a:solidFill>
              </a:rPr>
              <a:t>注意：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选择母版页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复选框表示可以将其它母版页嵌入到当前的母版页中。 </a:t>
            </a:r>
          </a:p>
        </p:txBody>
      </p:sp>
    </p:spTree>
    <p:extLst>
      <p:ext uri="{BB962C8B-B14F-4D97-AF65-F5344CB8AC3E}">
        <p14:creationId xmlns:p14="http://schemas.microsoft.com/office/powerpoint/2010/main" val="334712914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EB5CAB9B-C1D1-444C-8F8A-122F61ED559C}" type="slidenum">
              <a:rPr lang="zh-CN" altLang="en-US"/>
              <a:pPr/>
              <a:t>24</a:t>
            </a:fld>
            <a:endParaRPr lang="en-US" altLang="zh-CN"/>
          </a:p>
        </p:txBody>
      </p:sp>
      <p:sp>
        <p:nvSpPr>
          <p:cNvPr id="454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实例</a:t>
            </a:r>
            <a:r>
              <a:rPr lang="en-US" altLang="zh-CN" dirty="0" smtClean="0"/>
              <a:t> </a:t>
            </a:r>
            <a:r>
              <a:rPr lang="zh-CN" altLang="en-US" dirty="0"/>
              <a:t>创建母版页</a:t>
            </a:r>
          </a:p>
        </p:txBody>
      </p:sp>
      <p:sp>
        <p:nvSpPr>
          <p:cNvPr id="454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62125"/>
            <a:ext cx="7772400" cy="4114800"/>
          </a:xfrm>
        </p:spPr>
        <p:txBody>
          <a:bodyPr/>
          <a:lstStyle/>
          <a:p>
            <a:r>
              <a:rPr lang="zh-CN" altLang="en-US"/>
              <a:t>本实例将创建一个母版页</a:t>
            </a:r>
            <a:r>
              <a:rPr lang="en-US" altLang="zh-CN"/>
              <a:t>MasterPage.master</a:t>
            </a:r>
            <a:r>
              <a:rPr lang="zh-CN" altLang="en-US"/>
              <a:t>，该母版页采用常见的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上中下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网页布局。</a:t>
            </a:r>
          </a:p>
          <a:p>
            <a:r>
              <a:rPr lang="zh-CN" altLang="en-US"/>
              <a:t>源程序：</a:t>
            </a:r>
            <a:r>
              <a:rPr lang="en-US" altLang="zh-CN"/>
              <a:t>MasterPage.master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04997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721B12DF-0497-45C7-9E43-317C5EB6BA87}" type="slidenum">
              <a:rPr lang="zh-CN" altLang="en-US"/>
              <a:pPr/>
              <a:t>25</a:t>
            </a:fld>
            <a:endParaRPr lang="en-US" altLang="zh-CN"/>
          </a:p>
        </p:txBody>
      </p:sp>
      <p:sp>
        <p:nvSpPr>
          <p:cNvPr id="479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r>
              <a:rPr lang="en-US" altLang="zh-CN" dirty="0" smtClean="0"/>
              <a:t>.2.3  </a:t>
            </a:r>
            <a:r>
              <a:rPr lang="zh-CN" altLang="en-US" dirty="0"/>
              <a:t>创建内容页</a:t>
            </a:r>
          </a:p>
        </p:txBody>
      </p:sp>
      <p:sp>
        <p:nvSpPr>
          <p:cNvPr id="479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62125"/>
            <a:ext cx="7772400" cy="4114800"/>
          </a:xfrm>
        </p:spPr>
        <p:txBody>
          <a:bodyPr/>
          <a:lstStyle/>
          <a:p>
            <a:r>
              <a:rPr lang="zh-CN" altLang="en-US"/>
              <a:t>内容页仅包含要与母版页合并的内容，可以在其中添加用户请求该页面时要显示的文本和控件。 </a:t>
            </a:r>
          </a:p>
        </p:txBody>
      </p:sp>
    </p:spTree>
    <p:extLst>
      <p:ext uri="{BB962C8B-B14F-4D97-AF65-F5344CB8AC3E}">
        <p14:creationId xmlns:p14="http://schemas.microsoft.com/office/powerpoint/2010/main" val="87078020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121A922D-6BFE-411E-9EC0-6B5CD983570A}" type="slidenum">
              <a:rPr lang="zh-CN" altLang="en-US"/>
              <a:pPr/>
              <a:t>26</a:t>
            </a:fld>
            <a:endParaRPr lang="en-US" altLang="zh-CN"/>
          </a:p>
        </p:txBody>
      </p:sp>
      <p:sp>
        <p:nvSpPr>
          <p:cNvPr id="478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实例</a:t>
            </a:r>
            <a:r>
              <a:rPr lang="en-US" altLang="zh-CN" dirty="0"/>
              <a:t>7</a:t>
            </a:r>
            <a:r>
              <a:rPr lang="en-US" altLang="zh-CN" dirty="0" smtClean="0"/>
              <a:t>-3  </a:t>
            </a:r>
            <a:r>
              <a:rPr lang="zh-CN" altLang="en-US" dirty="0"/>
              <a:t>创建内容页</a:t>
            </a:r>
          </a:p>
        </p:txBody>
      </p:sp>
      <p:sp>
        <p:nvSpPr>
          <p:cNvPr id="478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62125"/>
            <a:ext cx="7772400" cy="4114800"/>
          </a:xfrm>
        </p:spPr>
        <p:txBody>
          <a:bodyPr/>
          <a:lstStyle/>
          <a:p>
            <a:r>
              <a:rPr lang="zh-CN" altLang="en-US"/>
              <a:t>本实例将创建基于母版页</a:t>
            </a:r>
            <a:r>
              <a:rPr lang="en-US" altLang="zh-CN"/>
              <a:t>MasterPage.master</a:t>
            </a:r>
            <a:r>
              <a:rPr lang="zh-CN" altLang="en-US"/>
              <a:t>的内容页。</a:t>
            </a:r>
          </a:p>
          <a:p>
            <a:r>
              <a:rPr lang="zh-CN" altLang="en-US"/>
              <a:t>源程序：</a:t>
            </a:r>
            <a:r>
              <a:rPr lang="en-US" altLang="zh-CN"/>
              <a:t>ContentPage.aspx</a:t>
            </a:r>
          </a:p>
          <a:p>
            <a:r>
              <a:rPr lang="zh-CN" altLang="en-US"/>
              <a:t>程序说明：页面包含一个</a:t>
            </a:r>
            <a:r>
              <a:rPr lang="en-US" altLang="zh-CN"/>
              <a:t>@ Page</a:t>
            </a:r>
            <a:r>
              <a:rPr lang="zh-CN" altLang="en-US"/>
              <a:t>指令，此指令的属性</a:t>
            </a:r>
            <a:r>
              <a:rPr lang="en-US" altLang="zh-CN"/>
              <a:t>MasterPageFile</a:t>
            </a:r>
            <a:r>
              <a:rPr lang="zh-CN" altLang="en-US"/>
              <a:t>表示当前页将与根文件夹下的</a:t>
            </a:r>
            <a:r>
              <a:rPr lang="zh-CN" altLang="en-US">
                <a:latin typeface="宋体"/>
              </a:rPr>
              <a:t>“</a:t>
            </a:r>
            <a:r>
              <a:rPr lang="en-US" altLang="zh-CN"/>
              <a:t>MasterPage.master</a:t>
            </a:r>
            <a:r>
              <a:rPr lang="en-US" altLang="zh-CN">
                <a:latin typeface="宋体"/>
              </a:rPr>
              <a:t>”</a:t>
            </a:r>
            <a:r>
              <a:rPr lang="zh-CN" altLang="en-US"/>
              <a:t>母版页合并。 </a:t>
            </a:r>
            <a:r>
              <a:rPr lang="en-US" altLang="zh-CN"/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68263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46A9476-8C6E-4545-A18C-784E9237C8B2}" type="slidenum">
              <a:rPr lang="zh-CN" altLang="en-US"/>
              <a:pPr/>
              <a:t>27</a:t>
            </a:fld>
            <a:endParaRPr lang="en-US" altLang="zh-CN"/>
          </a:p>
        </p:txBody>
      </p:sp>
      <p:sp>
        <p:nvSpPr>
          <p:cNvPr id="456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r>
              <a:rPr lang="en-US" altLang="zh-CN" dirty="0" smtClean="0"/>
              <a:t>.3  </a:t>
            </a:r>
            <a:r>
              <a:rPr lang="zh-CN" altLang="en-US" dirty="0"/>
              <a:t>用户控件</a:t>
            </a:r>
          </a:p>
        </p:txBody>
      </p:sp>
      <p:sp>
        <p:nvSpPr>
          <p:cNvPr id="456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989888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/>
              <a:t>用户控件：</a:t>
            </a:r>
          </a:p>
          <a:p>
            <a:pPr lvl="1">
              <a:lnSpc>
                <a:spcPct val="90000"/>
              </a:lnSpc>
            </a:pPr>
            <a:r>
              <a:rPr lang="zh-CN" altLang="en-US" sz="2400"/>
              <a:t>在</a:t>
            </a:r>
            <a:r>
              <a:rPr lang="en-US" altLang="zh-CN" sz="2400"/>
              <a:t>ASP.NET</a:t>
            </a:r>
            <a:r>
              <a:rPr lang="zh-CN" altLang="en-US" sz="2400"/>
              <a:t>网页中，除了使用</a:t>
            </a:r>
            <a:r>
              <a:rPr lang="en-US" altLang="zh-CN" sz="2400"/>
              <a:t>Web</a:t>
            </a:r>
            <a:r>
              <a:rPr lang="zh-CN" altLang="en-US" sz="2400"/>
              <a:t>服务器控件外，还可以根据需要创建重复使用的自定义控件，这些控件称作用户控件。</a:t>
            </a:r>
          </a:p>
          <a:p>
            <a:pPr>
              <a:lnSpc>
                <a:spcPct val="90000"/>
              </a:lnSpc>
            </a:pPr>
            <a:r>
              <a:rPr lang="zh-CN" altLang="en-US" sz="2800"/>
              <a:t>用户控件是一种复合控件，工作原理非常类似于</a:t>
            </a:r>
            <a:r>
              <a:rPr lang="en-US" altLang="zh-CN" sz="2800"/>
              <a:t>ASP.NET</a:t>
            </a:r>
            <a:r>
              <a:rPr lang="zh-CN" altLang="en-US" sz="2800"/>
              <a:t>网页，可以向用户控件添加现有的</a:t>
            </a:r>
            <a:r>
              <a:rPr lang="en-US" altLang="zh-CN" sz="2800"/>
              <a:t>Web</a:t>
            </a:r>
            <a:r>
              <a:rPr lang="zh-CN" altLang="en-US" sz="2800"/>
              <a:t>服务器控件和标记，并定义控件的属性和方法。</a:t>
            </a:r>
          </a:p>
          <a:p>
            <a:pPr>
              <a:lnSpc>
                <a:spcPct val="90000"/>
              </a:lnSpc>
            </a:pPr>
            <a:r>
              <a:rPr lang="zh-CN" altLang="en-US" sz="2800"/>
              <a:t>用户控件在实际工程中常用于统一网页显示风格。</a:t>
            </a:r>
          </a:p>
        </p:txBody>
      </p:sp>
    </p:spTree>
    <p:extLst>
      <p:ext uri="{BB962C8B-B14F-4D97-AF65-F5344CB8AC3E}">
        <p14:creationId xmlns:p14="http://schemas.microsoft.com/office/powerpoint/2010/main" val="233428004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6459899F-2394-492D-AFE5-F2F25715ED4F}" type="slidenum">
              <a:rPr lang="zh-CN" altLang="en-US"/>
              <a:pPr/>
              <a:t>28</a:t>
            </a:fld>
            <a:endParaRPr lang="en-US" altLang="zh-CN"/>
          </a:p>
        </p:txBody>
      </p:sp>
      <p:sp>
        <p:nvSpPr>
          <p:cNvPr id="458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r>
              <a:rPr lang="en-US" altLang="zh-CN" dirty="0" smtClean="0"/>
              <a:t>.3.1  </a:t>
            </a:r>
            <a:r>
              <a:rPr lang="zh-CN" altLang="en-US" dirty="0"/>
              <a:t>用户控件概述</a:t>
            </a:r>
          </a:p>
        </p:txBody>
      </p:sp>
      <p:sp>
        <p:nvSpPr>
          <p:cNvPr id="45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/>
              <a:t>创建</a:t>
            </a:r>
            <a:r>
              <a:rPr lang="zh-CN" altLang="en-US" sz="2400"/>
              <a:t>用户</a:t>
            </a:r>
            <a:r>
              <a:rPr lang="zh-CN" altLang="en-US" sz="2800"/>
              <a:t>控件的原因：</a:t>
            </a:r>
          </a:p>
          <a:p>
            <a:pPr lvl="1">
              <a:lnSpc>
                <a:spcPct val="90000"/>
              </a:lnSpc>
            </a:pPr>
            <a:r>
              <a:rPr lang="zh-CN" altLang="en-US" sz="2000"/>
              <a:t>实现内置</a:t>
            </a:r>
            <a:r>
              <a:rPr lang="en-US" altLang="zh-CN" sz="2000"/>
              <a:t>ASP.NET Web</a:t>
            </a:r>
            <a:r>
              <a:rPr lang="zh-CN" altLang="en-US" sz="2000"/>
              <a:t>服务器控件未提供的功能。</a:t>
            </a:r>
          </a:p>
          <a:p>
            <a:pPr lvl="1">
              <a:lnSpc>
                <a:spcPct val="90000"/>
              </a:lnSpc>
            </a:pPr>
            <a:r>
              <a:rPr lang="zh-CN" altLang="en-US" sz="2000"/>
              <a:t>提取多个网页中相同的用户界面来统一网页显示风格。</a:t>
            </a:r>
          </a:p>
          <a:p>
            <a:pPr>
              <a:lnSpc>
                <a:spcPct val="80000"/>
              </a:lnSpc>
            </a:pPr>
            <a:r>
              <a:rPr lang="zh-CN" altLang="en-US" sz="2800"/>
              <a:t>创建</a:t>
            </a:r>
            <a:r>
              <a:rPr lang="zh-CN" altLang="en-US" sz="2400"/>
              <a:t>用户</a:t>
            </a:r>
            <a:r>
              <a:rPr lang="zh-CN" altLang="en-US" sz="2800"/>
              <a:t>控件的方法：</a:t>
            </a:r>
          </a:p>
          <a:p>
            <a:pPr lvl="1">
              <a:lnSpc>
                <a:spcPct val="80000"/>
              </a:lnSpc>
            </a:pPr>
            <a:r>
              <a:rPr lang="zh-CN" altLang="en-US" sz="2000"/>
              <a:t>一种方法是创建用户控件，然后将用户控件作为一个单元对待，为其定义属性和方法。</a:t>
            </a:r>
          </a:p>
          <a:p>
            <a:pPr lvl="1">
              <a:lnSpc>
                <a:spcPct val="90000"/>
              </a:lnSpc>
            </a:pPr>
            <a:r>
              <a:rPr lang="zh-CN" altLang="en-US" sz="2000"/>
              <a:t>另一种方法是自定义控件，就是编写一个类，此类从</a:t>
            </a:r>
            <a:r>
              <a:rPr lang="en-US" altLang="zh-CN" sz="2000"/>
              <a:t>Control</a:t>
            </a:r>
            <a:r>
              <a:rPr lang="zh-CN" altLang="en-US" sz="2000"/>
              <a:t>或</a:t>
            </a:r>
            <a:r>
              <a:rPr lang="en-US" altLang="zh-CN" sz="2000"/>
              <a:t>WebControl</a:t>
            </a:r>
            <a:r>
              <a:rPr lang="zh-CN" altLang="en-US" sz="2000"/>
              <a:t>派生。</a:t>
            </a:r>
          </a:p>
          <a:p>
            <a:pPr>
              <a:lnSpc>
                <a:spcPct val="90000"/>
              </a:lnSpc>
            </a:pPr>
            <a:r>
              <a:rPr lang="zh-CN" altLang="en-US" sz="2800"/>
              <a:t>方法比较：</a:t>
            </a:r>
          </a:p>
          <a:p>
            <a:pPr lvl="1">
              <a:lnSpc>
                <a:spcPct val="90000"/>
              </a:lnSpc>
            </a:pPr>
            <a:r>
              <a:rPr lang="zh-CN" altLang="en-US" sz="2000"/>
              <a:t>因为可以重用现有的控件，所以创建用户控件要比创建自定义控件方便得多。</a:t>
            </a:r>
          </a:p>
        </p:txBody>
      </p:sp>
    </p:spTree>
    <p:extLst>
      <p:ext uri="{BB962C8B-B14F-4D97-AF65-F5344CB8AC3E}">
        <p14:creationId xmlns:p14="http://schemas.microsoft.com/office/powerpoint/2010/main" val="1364376635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4B4B5AFF-F00D-4DB5-BBBD-BC2CE853C4EE}" type="slidenum">
              <a:rPr lang="zh-CN" altLang="en-US"/>
              <a:pPr/>
              <a:t>29</a:t>
            </a:fld>
            <a:endParaRPr lang="en-US" altLang="zh-CN"/>
          </a:p>
        </p:txBody>
      </p:sp>
      <p:sp>
        <p:nvSpPr>
          <p:cNvPr id="4618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4000"/>
              <a:t>用户控件与</a:t>
            </a:r>
            <a:r>
              <a:rPr lang="en-US" altLang="zh-CN" sz="4000"/>
              <a:t>ASP.NET</a:t>
            </a:r>
            <a:r>
              <a:rPr lang="zh-CN" altLang="en-US" sz="4000"/>
              <a:t>网页的比较</a:t>
            </a:r>
          </a:p>
        </p:txBody>
      </p:sp>
      <p:sp>
        <p:nvSpPr>
          <p:cNvPr id="46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/>
              <a:t>用户控件的文件扩展名为</a:t>
            </a:r>
            <a:r>
              <a:rPr lang="en-US" altLang="zh-CN" sz="2400"/>
              <a:t>.ascx</a:t>
            </a:r>
            <a:r>
              <a:rPr lang="zh-CN" altLang="en-US" sz="2400"/>
              <a:t>。</a:t>
            </a:r>
          </a:p>
          <a:p>
            <a:pPr>
              <a:lnSpc>
                <a:spcPct val="90000"/>
              </a:lnSpc>
            </a:pPr>
            <a:r>
              <a:rPr lang="zh-CN" altLang="en-US" sz="2400"/>
              <a:t>用户控件没有</a:t>
            </a:r>
            <a:r>
              <a:rPr lang="en-US" altLang="zh-CN" sz="2400"/>
              <a:t>@ Page</a:t>
            </a:r>
            <a:r>
              <a:rPr lang="zh-CN" altLang="en-US" sz="2400"/>
              <a:t>指令，是包含</a:t>
            </a:r>
            <a:r>
              <a:rPr lang="en-US" altLang="zh-CN" sz="2400"/>
              <a:t>@ Control </a:t>
            </a:r>
            <a:r>
              <a:rPr lang="zh-CN" altLang="en-US" sz="2400"/>
              <a:t>指令。</a:t>
            </a:r>
          </a:p>
          <a:p>
            <a:pPr>
              <a:lnSpc>
                <a:spcPct val="90000"/>
              </a:lnSpc>
            </a:pPr>
            <a:r>
              <a:rPr lang="zh-CN" altLang="en-US" sz="2400"/>
              <a:t>用户控件不能作为独立文件运行，而必须像处理其它控件一样，只有将它们添加到 </a:t>
            </a:r>
            <a:r>
              <a:rPr lang="en-US" altLang="zh-CN" sz="2400"/>
              <a:t>ASP.NET</a:t>
            </a:r>
            <a:r>
              <a:rPr lang="zh-CN" altLang="en-US" sz="2400"/>
              <a:t>网页中后才能使用。</a:t>
            </a:r>
          </a:p>
          <a:p>
            <a:pPr>
              <a:lnSpc>
                <a:spcPct val="90000"/>
              </a:lnSpc>
            </a:pPr>
            <a:r>
              <a:rPr lang="zh-CN" altLang="en-US" sz="2400"/>
              <a:t>用户控件中没有</a:t>
            </a:r>
            <a:r>
              <a:rPr lang="en-US" altLang="zh-CN" sz="2400"/>
              <a:t>&lt;html&gt;</a:t>
            </a:r>
            <a:r>
              <a:rPr lang="zh-CN" altLang="en-US" sz="2400"/>
              <a:t>、</a:t>
            </a:r>
            <a:r>
              <a:rPr lang="en-US" altLang="zh-CN" sz="2400"/>
              <a:t>&lt;body&gt;</a:t>
            </a:r>
            <a:r>
              <a:rPr lang="zh-CN" altLang="en-US" sz="2400"/>
              <a:t>或</a:t>
            </a:r>
            <a:r>
              <a:rPr lang="en-US" altLang="zh-CN" sz="2400"/>
              <a:t>&lt;form&gt;</a:t>
            </a:r>
            <a:r>
              <a:rPr lang="zh-CN" altLang="en-US" sz="2400"/>
              <a:t>元素，这些元素必须位于宿主网页中。</a:t>
            </a:r>
          </a:p>
          <a:p>
            <a:pPr>
              <a:lnSpc>
                <a:spcPct val="90000"/>
              </a:lnSpc>
            </a:pPr>
            <a:r>
              <a:rPr lang="zh-CN" altLang="en-US" sz="2400"/>
              <a:t>可以在用户控件上使用与在</a:t>
            </a:r>
            <a:r>
              <a:rPr lang="en-US" altLang="zh-CN" sz="2400"/>
              <a:t>ASP.NET</a:t>
            </a:r>
            <a:r>
              <a:rPr lang="zh-CN" altLang="en-US" sz="2400"/>
              <a:t>网页上所用相同的</a:t>
            </a:r>
            <a:r>
              <a:rPr lang="en-US" altLang="zh-CN" sz="2400"/>
              <a:t>HTML</a:t>
            </a:r>
            <a:r>
              <a:rPr lang="zh-CN" altLang="en-US" sz="2400"/>
              <a:t>元素（</a:t>
            </a:r>
            <a:r>
              <a:rPr lang="en-US" altLang="zh-CN" sz="2400"/>
              <a:t>&lt;html&gt;</a:t>
            </a:r>
            <a:r>
              <a:rPr lang="zh-CN" altLang="en-US" sz="2400"/>
              <a:t>、</a:t>
            </a:r>
            <a:r>
              <a:rPr lang="en-US" altLang="zh-CN" sz="2400"/>
              <a:t>&lt;body&gt; </a:t>
            </a:r>
            <a:r>
              <a:rPr lang="zh-CN" altLang="en-US" sz="2400"/>
              <a:t>或</a:t>
            </a:r>
            <a:r>
              <a:rPr lang="en-US" altLang="zh-CN" sz="2400"/>
              <a:t>&lt;form&gt;</a:t>
            </a:r>
            <a:r>
              <a:rPr lang="zh-CN" altLang="en-US" sz="2400"/>
              <a:t>元素除外）和</a:t>
            </a:r>
            <a:r>
              <a:rPr lang="en-US" altLang="zh-CN" sz="2400"/>
              <a:t>Web</a:t>
            </a:r>
            <a:r>
              <a:rPr lang="zh-CN" altLang="en-US" sz="2400"/>
              <a:t>服务器控件。</a:t>
            </a:r>
          </a:p>
        </p:txBody>
      </p:sp>
    </p:spTree>
    <p:extLst>
      <p:ext uri="{BB962C8B-B14F-4D97-AF65-F5344CB8AC3E}">
        <p14:creationId xmlns:p14="http://schemas.microsoft.com/office/powerpoint/2010/main" val="145863884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48C7DC0-FEA9-4FFB-BE6C-97A7CA285408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7.1.1  </a:t>
            </a:r>
            <a:r>
              <a:rPr lang="zh-CN" altLang="en-US" dirty="0"/>
              <a:t>主题概述</a:t>
            </a:r>
          </a:p>
        </p:txBody>
      </p:sp>
      <p:sp>
        <p:nvSpPr>
          <p:cNvPr id="417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/>
            <a:r>
              <a:rPr lang="zh-CN" altLang="en-US"/>
              <a:t>主题是</a:t>
            </a:r>
            <a:r>
              <a:rPr lang="en-US" altLang="zh-CN"/>
              <a:t>CSS</a:t>
            </a:r>
            <a:r>
              <a:rPr lang="zh-CN" altLang="en-US"/>
              <a:t>的扩展。</a:t>
            </a:r>
          </a:p>
          <a:p>
            <a:pPr marL="457200" indent="-457200"/>
            <a:r>
              <a:rPr lang="zh-CN" altLang="en-US"/>
              <a:t>主题包含外观文件、</a:t>
            </a:r>
            <a:r>
              <a:rPr lang="en-US" altLang="zh-CN"/>
              <a:t>CSS</a:t>
            </a:r>
            <a:r>
              <a:rPr lang="zh-CN" altLang="en-US"/>
              <a:t>文件、图片文件及其它资源（至少应包含外观文件）。</a:t>
            </a:r>
          </a:p>
          <a:p>
            <a:pPr marL="457200" indent="-457200"/>
            <a:r>
              <a:rPr lang="zh-CN" altLang="en-US"/>
              <a:t>主题在存储时与一个主题文件夹对应。</a:t>
            </a:r>
          </a:p>
        </p:txBody>
      </p:sp>
    </p:spTree>
    <p:extLst>
      <p:ext uri="{BB962C8B-B14F-4D97-AF65-F5344CB8AC3E}">
        <p14:creationId xmlns:p14="http://schemas.microsoft.com/office/powerpoint/2010/main" val="255361128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C33B97F0-9E67-42B1-89B8-B212CB19CF94}" type="slidenum">
              <a:rPr lang="zh-CN" altLang="en-US"/>
              <a:pPr/>
              <a:t>30</a:t>
            </a:fld>
            <a:endParaRPr lang="en-US" altLang="zh-CN"/>
          </a:p>
        </p:txBody>
      </p:sp>
      <p:sp>
        <p:nvSpPr>
          <p:cNvPr id="463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7</a:t>
            </a:r>
            <a:r>
              <a:rPr lang="en-US" altLang="zh-CN" sz="4000" dirty="0" smtClean="0"/>
              <a:t>.3.2  </a:t>
            </a:r>
            <a:r>
              <a:rPr lang="zh-CN" altLang="en-US" sz="4000" dirty="0"/>
              <a:t>创建用户控件</a:t>
            </a:r>
          </a:p>
        </p:txBody>
      </p:sp>
      <p:sp>
        <p:nvSpPr>
          <p:cNvPr id="463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可以像设计</a:t>
            </a:r>
            <a:r>
              <a:rPr lang="en-US" altLang="zh-CN"/>
              <a:t>ASP.NET</a:t>
            </a:r>
            <a:r>
              <a:rPr lang="zh-CN" altLang="en-US"/>
              <a:t>网页一样设计用户控件，</a:t>
            </a:r>
          </a:p>
          <a:p>
            <a:r>
              <a:rPr lang="zh-CN" altLang="en-US"/>
              <a:t>可以将</a:t>
            </a:r>
            <a:r>
              <a:rPr lang="en-US" altLang="zh-CN"/>
              <a:t>ASP.NET</a:t>
            </a:r>
            <a:r>
              <a:rPr lang="zh-CN" altLang="en-US"/>
              <a:t>网页更改为一个用户控件。针对在已经开发好的</a:t>
            </a:r>
            <a:r>
              <a:rPr lang="en-US" altLang="zh-CN"/>
              <a:t>ASP.NET</a:t>
            </a:r>
            <a:r>
              <a:rPr lang="zh-CN" altLang="en-US"/>
              <a:t>网页并打算在整个</a:t>
            </a:r>
            <a:r>
              <a:rPr lang="en-US" altLang="zh-CN"/>
              <a:t>Web</a:t>
            </a:r>
            <a:r>
              <a:rPr lang="zh-CN" altLang="en-US"/>
              <a:t>应用程序中访问其功能的情况下使用。</a:t>
            </a:r>
          </a:p>
        </p:txBody>
      </p:sp>
    </p:spTree>
    <p:extLst>
      <p:ext uri="{BB962C8B-B14F-4D97-AF65-F5344CB8AC3E}">
        <p14:creationId xmlns:p14="http://schemas.microsoft.com/office/powerpoint/2010/main" val="2913559438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17331C99-0E05-4CE0-8647-BEC65FCF87F8}" type="slidenum">
              <a:rPr lang="zh-CN" altLang="en-US"/>
              <a:pPr/>
              <a:t>31</a:t>
            </a:fld>
            <a:endParaRPr lang="en-US" altLang="zh-CN"/>
          </a:p>
        </p:txBody>
      </p:sp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r>
              <a:rPr lang="en-US" altLang="zh-CN" dirty="0" smtClean="0"/>
              <a:t>.3.2  </a:t>
            </a:r>
            <a:r>
              <a:rPr lang="zh-CN" altLang="en-US" dirty="0"/>
              <a:t>创建用户控件（续）</a:t>
            </a:r>
          </a:p>
        </p:txBody>
      </p:sp>
      <p:sp>
        <p:nvSpPr>
          <p:cNvPr id="480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将单文件</a:t>
            </a:r>
            <a:r>
              <a:rPr lang="en-US" altLang="zh-CN"/>
              <a:t>ASP.NET</a:t>
            </a:r>
            <a:r>
              <a:rPr lang="zh-CN" altLang="en-US"/>
              <a:t>网页转换为用户控件（</a:t>
            </a:r>
            <a:r>
              <a:rPr lang="en-US" altLang="zh-CN"/>
              <a:t>1</a:t>
            </a:r>
            <a:r>
              <a:rPr lang="zh-CN" altLang="en-US"/>
              <a:t>）重命名</a:t>
            </a:r>
            <a:r>
              <a:rPr lang="en-US" altLang="zh-CN"/>
              <a:t>.aspx</a:t>
            </a:r>
            <a:r>
              <a:rPr lang="zh-CN" altLang="en-US"/>
              <a:t>文件扩展名为</a:t>
            </a:r>
            <a:r>
              <a:rPr lang="en-US" altLang="zh-CN"/>
              <a:t>.ascx</a:t>
            </a:r>
            <a:r>
              <a:rPr lang="zh-CN" altLang="en-US"/>
              <a:t>。（</a:t>
            </a:r>
            <a:r>
              <a:rPr lang="en-US" altLang="zh-CN"/>
              <a:t>2</a:t>
            </a:r>
            <a:r>
              <a:rPr lang="zh-CN" altLang="en-US"/>
              <a:t>）从页面中移除</a:t>
            </a:r>
            <a:r>
              <a:rPr lang="en-US" altLang="zh-CN"/>
              <a:t>&lt;html&gt;</a:t>
            </a:r>
            <a:r>
              <a:rPr lang="zh-CN" altLang="en-US"/>
              <a:t>、</a:t>
            </a:r>
            <a:r>
              <a:rPr lang="en-US" altLang="zh-CN"/>
              <a:t>&lt;body&gt;</a:t>
            </a:r>
            <a:r>
              <a:rPr lang="zh-CN" altLang="en-US"/>
              <a:t>和</a:t>
            </a:r>
            <a:r>
              <a:rPr lang="en-US" altLang="zh-CN"/>
              <a:t>&lt;form&gt;</a:t>
            </a:r>
            <a:r>
              <a:rPr lang="zh-CN" altLang="en-US"/>
              <a:t>元素；将</a:t>
            </a:r>
            <a:r>
              <a:rPr lang="en-US" altLang="zh-CN"/>
              <a:t>@ Page</a:t>
            </a:r>
            <a:r>
              <a:rPr lang="zh-CN" altLang="en-US"/>
              <a:t>指令更改为</a:t>
            </a:r>
            <a:r>
              <a:rPr lang="en-US" altLang="zh-CN"/>
              <a:t>@ Control</a:t>
            </a:r>
            <a:r>
              <a:rPr lang="zh-CN" altLang="en-US"/>
              <a:t>指令；移除</a:t>
            </a:r>
            <a:r>
              <a:rPr lang="en-US" altLang="zh-CN"/>
              <a:t>@</a:t>
            </a:r>
            <a:r>
              <a:rPr lang="en-US" altLang="zh-CN">
                <a:latin typeface="宋体"/>
              </a:rPr>
              <a:t> </a:t>
            </a:r>
            <a:r>
              <a:rPr lang="en-US" altLang="zh-CN"/>
              <a:t>Control</a:t>
            </a:r>
            <a:r>
              <a:rPr lang="zh-CN" altLang="en-US"/>
              <a:t>指令中除</a:t>
            </a:r>
            <a:r>
              <a:rPr lang="en-US" altLang="zh-CN"/>
              <a:t>Language</a:t>
            </a:r>
            <a:r>
              <a:rPr lang="zh-CN" altLang="en-US"/>
              <a:t>、</a:t>
            </a:r>
            <a:r>
              <a:rPr lang="en-US" altLang="zh-CN"/>
              <a:t>AutoEventWireup</a:t>
            </a:r>
            <a:r>
              <a:rPr lang="zh-CN" altLang="en-US"/>
              <a:t>（如果存在）、</a:t>
            </a:r>
            <a:r>
              <a:rPr lang="en-US" altLang="zh-CN"/>
              <a:t>CodeFile</a:t>
            </a:r>
            <a:r>
              <a:rPr lang="zh-CN" altLang="en-US"/>
              <a:t>和 </a:t>
            </a:r>
            <a:r>
              <a:rPr lang="en-US" altLang="zh-CN"/>
              <a:t>Inherits</a:t>
            </a:r>
            <a:r>
              <a:rPr lang="zh-CN" altLang="en-US"/>
              <a:t>之外的所有属性。</a:t>
            </a:r>
          </a:p>
        </p:txBody>
      </p:sp>
    </p:spTree>
    <p:extLst>
      <p:ext uri="{BB962C8B-B14F-4D97-AF65-F5344CB8AC3E}">
        <p14:creationId xmlns:p14="http://schemas.microsoft.com/office/powerpoint/2010/main" val="93386263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D2A8F97A-5D8C-4E11-8694-FF742057C3AC}" type="slidenum">
              <a:rPr lang="zh-CN" altLang="en-US"/>
              <a:pPr/>
              <a:t>32</a:t>
            </a:fld>
            <a:endParaRPr lang="en-US" altLang="zh-CN"/>
          </a:p>
        </p:txBody>
      </p:sp>
      <p:sp>
        <p:nvSpPr>
          <p:cNvPr id="465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r>
              <a:rPr lang="en-US" altLang="zh-CN" dirty="0" smtClean="0"/>
              <a:t>.3.2  </a:t>
            </a:r>
            <a:r>
              <a:rPr lang="zh-CN" altLang="en-US" dirty="0"/>
              <a:t>创建用户控件（续）</a:t>
            </a:r>
          </a:p>
        </p:txBody>
      </p:sp>
      <p:sp>
        <p:nvSpPr>
          <p:cNvPr id="46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/>
              <a:t>将代码隐藏</a:t>
            </a:r>
            <a:r>
              <a:rPr lang="en-US" altLang="zh-CN" sz="2800"/>
              <a:t>ASP.NET</a:t>
            </a:r>
            <a:r>
              <a:rPr lang="zh-CN" altLang="en-US" sz="2800"/>
              <a:t>网页转换为用户控件</a:t>
            </a:r>
          </a:p>
          <a:p>
            <a:pPr>
              <a:buFontTx/>
              <a:buNone/>
            </a:pPr>
            <a:r>
              <a:rPr lang="zh-CN" altLang="en-US" sz="2200"/>
              <a:t>（</a:t>
            </a:r>
            <a:r>
              <a:rPr lang="en-US" altLang="zh-CN" sz="2200"/>
              <a:t>1</a:t>
            </a:r>
            <a:r>
              <a:rPr lang="zh-CN" altLang="en-US" sz="2200"/>
              <a:t>）重命名</a:t>
            </a:r>
            <a:r>
              <a:rPr lang="en-US" altLang="zh-CN" sz="2200"/>
              <a:t>.aspx</a:t>
            </a:r>
            <a:r>
              <a:rPr lang="zh-CN" altLang="en-US" sz="2200"/>
              <a:t>文件扩展名为</a:t>
            </a:r>
            <a:r>
              <a:rPr lang="en-US" altLang="zh-CN" sz="2200"/>
              <a:t>.ascx</a:t>
            </a:r>
            <a:r>
              <a:rPr lang="zh-CN" altLang="en-US" sz="2200"/>
              <a:t>。</a:t>
            </a:r>
          </a:p>
          <a:p>
            <a:pPr>
              <a:buFontTx/>
              <a:buNone/>
            </a:pPr>
            <a:r>
              <a:rPr lang="zh-CN" altLang="en-US" sz="2200"/>
              <a:t>（</a:t>
            </a:r>
            <a:r>
              <a:rPr lang="en-US" altLang="zh-CN" sz="2200"/>
              <a:t>2</a:t>
            </a:r>
            <a:r>
              <a:rPr lang="zh-CN" altLang="en-US" sz="2200"/>
              <a:t>）重命名代码隐藏文件使其文件扩展名为</a:t>
            </a:r>
            <a:r>
              <a:rPr lang="en-US" altLang="zh-CN" sz="2200"/>
              <a:t>.ascx.cs</a:t>
            </a:r>
            <a:r>
              <a:rPr lang="zh-CN" altLang="en-US" sz="2200"/>
              <a:t>。</a:t>
            </a:r>
          </a:p>
          <a:p>
            <a:pPr>
              <a:buFontTx/>
              <a:buNone/>
            </a:pPr>
            <a:r>
              <a:rPr lang="zh-CN" altLang="en-US" sz="2200"/>
              <a:t>（</a:t>
            </a:r>
            <a:r>
              <a:rPr lang="en-US" altLang="zh-CN" sz="2200"/>
              <a:t>3</a:t>
            </a:r>
            <a:r>
              <a:rPr lang="zh-CN" altLang="en-US" sz="2200"/>
              <a:t>）打开代码隐藏文件并将该文件继承的类从</a:t>
            </a:r>
            <a:r>
              <a:rPr lang="en-US" altLang="zh-CN" sz="2200"/>
              <a:t>Page</a:t>
            </a:r>
            <a:r>
              <a:rPr lang="zh-CN" altLang="en-US" sz="2200"/>
              <a:t>更改为</a:t>
            </a:r>
            <a:r>
              <a:rPr lang="en-US" altLang="zh-CN" sz="2200"/>
              <a:t>UserControl</a:t>
            </a:r>
            <a:r>
              <a:rPr lang="zh-CN" altLang="en-US" sz="2200"/>
              <a:t>。</a:t>
            </a:r>
          </a:p>
          <a:p>
            <a:pPr>
              <a:buFontTx/>
              <a:buNone/>
            </a:pPr>
            <a:r>
              <a:rPr lang="zh-CN" altLang="en-US" sz="2200"/>
              <a:t>（</a:t>
            </a:r>
            <a:r>
              <a:rPr lang="en-US" altLang="zh-CN" sz="2200"/>
              <a:t>4</a:t>
            </a:r>
            <a:r>
              <a:rPr lang="zh-CN" altLang="en-US" sz="2200"/>
              <a:t>）在</a:t>
            </a:r>
            <a:r>
              <a:rPr lang="en-US" altLang="zh-CN" sz="2200"/>
              <a:t>.aspx</a:t>
            </a:r>
            <a:r>
              <a:rPr lang="zh-CN" altLang="en-US" sz="2200"/>
              <a:t>文件中，移除</a:t>
            </a:r>
            <a:r>
              <a:rPr lang="en-US" altLang="zh-CN" sz="2200"/>
              <a:t>&lt;html&gt;</a:t>
            </a:r>
            <a:r>
              <a:rPr lang="zh-CN" altLang="en-US" sz="2200"/>
              <a:t>、</a:t>
            </a:r>
            <a:r>
              <a:rPr lang="en-US" altLang="zh-CN" sz="2200"/>
              <a:t>&lt;body&gt;</a:t>
            </a:r>
            <a:r>
              <a:rPr lang="zh-CN" altLang="en-US" sz="2200"/>
              <a:t>和</a:t>
            </a:r>
            <a:r>
              <a:rPr lang="en-US" altLang="zh-CN" sz="2200"/>
              <a:t>&lt;form&gt;</a:t>
            </a:r>
            <a:r>
              <a:rPr lang="zh-CN" altLang="en-US" sz="2200"/>
              <a:t>元素；将</a:t>
            </a:r>
            <a:r>
              <a:rPr lang="en-US" altLang="zh-CN" sz="2200"/>
              <a:t>@ Page</a:t>
            </a:r>
            <a:r>
              <a:rPr lang="zh-CN" altLang="en-US" sz="2200"/>
              <a:t>指令更改为</a:t>
            </a:r>
            <a:r>
              <a:rPr lang="en-US" altLang="zh-CN" sz="2200"/>
              <a:t>@ Control</a:t>
            </a:r>
            <a:r>
              <a:rPr lang="zh-CN" altLang="en-US" sz="2200"/>
              <a:t>指令；移除</a:t>
            </a:r>
            <a:r>
              <a:rPr lang="en-US" altLang="zh-CN" sz="2200"/>
              <a:t>@</a:t>
            </a:r>
            <a:r>
              <a:rPr lang="en-US" altLang="zh-CN" sz="2200">
                <a:latin typeface="宋体"/>
              </a:rPr>
              <a:t> </a:t>
            </a:r>
            <a:r>
              <a:rPr lang="en-US" altLang="zh-CN" sz="2200"/>
              <a:t>Control</a:t>
            </a:r>
            <a:r>
              <a:rPr lang="zh-CN" altLang="en-US" sz="2200"/>
              <a:t>指令中除</a:t>
            </a:r>
            <a:r>
              <a:rPr lang="en-US" altLang="zh-CN" sz="2200"/>
              <a:t>Language</a:t>
            </a:r>
            <a:r>
              <a:rPr lang="zh-CN" altLang="en-US" sz="2200"/>
              <a:t>、</a:t>
            </a:r>
            <a:r>
              <a:rPr lang="en-US" altLang="zh-CN" sz="2200"/>
              <a:t>AutoEventWireup</a:t>
            </a:r>
            <a:r>
              <a:rPr lang="zh-CN" altLang="en-US" sz="2200"/>
              <a:t>（如果存在）、</a:t>
            </a:r>
            <a:r>
              <a:rPr lang="en-US" altLang="zh-CN" sz="2200"/>
              <a:t>CodeFile</a:t>
            </a:r>
            <a:r>
              <a:rPr lang="zh-CN" altLang="en-US" sz="2200"/>
              <a:t>和</a:t>
            </a:r>
            <a:r>
              <a:rPr lang="en-US" altLang="zh-CN" sz="2200"/>
              <a:t>Inherits</a:t>
            </a:r>
            <a:r>
              <a:rPr lang="zh-CN" altLang="en-US" sz="2200"/>
              <a:t>之外的所有属性；在</a:t>
            </a:r>
            <a:r>
              <a:rPr lang="en-US" altLang="zh-CN" sz="2200"/>
              <a:t>@</a:t>
            </a:r>
            <a:r>
              <a:rPr lang="en-US" altLang="zh-CN" sz="2200">
                <a:latin typeface="宋体"/>
              </a:rPr>
              <a:t> </a:t>
            </a:r>
            <a:r>
              <a:rPr lang="en-US" altLang="zh-CN" sz="2200"/>
              <a:t>Control</a:t>
            </a:r>
            <a:r>
              <a:rPr lang="zh-CN" altLang="en-US" sz="2200"/>
              <a:t>指令中，将</a:t>
            </a:r>
            <a:r>
              <a:rPr lang="en-US" altLang="zh-CN" sz="2200"/>
              <a:t>CodeFile</a:t>
            </a:r>
            <a:r>
              <a:rPr lang="zh-CN" altLang="en-US" sz="2200"/>
              <a:t>属性值更改为指向重命名后的代码隐藏文件名。</a:t>
            </a:r>
          </a:p>
        </p:txBody>
      </p:sp>
    </p:spTree>
    <p:extLst>
      <p:ext uri="{BB962C8B-B14F-4D97-AF65-F5344CB8AC3E}">
        <p14:creationId xmlns:p14="http://schemas.microsoft.com/office/powerpoint/2010/main" val="117178054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8E72666-1F58-4E8A-A7DA-E3585FD3A94F}" type="slidenum">
              <a:rPr lang="zh-CN" altLang="en-US"/>
              <a:pPr/>
              <a:t>33</a:t>
            </a:fld>
            <a:endParaRPr lang="en-US" altLang="zh-CN"/>
          </a:p>
        </p:txBody>
      </p:sp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r>
              <a:rPr lang="en-US" altLang="zh-CN" dirty="0" smtClean="0"/>
              <a:t>.3.3  </a:t>
            </a:r>
            <a:r>
              <a:rPr lang="zh-CN" altLang="en-US" dirty="0"/>
              <a:t>使用用户控件</a:t>
            </a:r>
          </a:p>
        </p:txBody>
      </p:sp>
      <p:sp>
        <p:nvSpPr>
          <p:cNvPr id="466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）将其包含在</a:t>
            </a:r>
            <a:r>
              <a:rPr lang="en-US" altLang="zh-CN" sz="2800"/>
              <a:t>ASP.NET</a:t>
            </a:r>
            <a:r>
              <a:rPr lang="zh-CN" altLang="en-US" sz="2800"/>
              <a:t>网页中。</a:t>
            </a:r>
          </a:p>
          <a:p>
            <a:pPr lvl="1">
              <a:lnSpc>
                <a:spcPct val="80000"/>
              </a:lnSpc>
            </a:pPr>
            <a:r>
              <a:rPr lang="zh-CN" altLang="en-US" sz="2400"/>
              <a:t>实现方法：在包含用户控件的</a:t>
            </a:r>
            <a:r>
              <a:rPr lang="en-US" altLang="zh-CN" sz="2400"/>
              <a:t>ASP.NET</a:t>
            </a:r>
            <a:r>
              <a:rPr lang="zh-CN" altLang="en-US" sz="2400"/>
              <a:t>网页中，创建一个</a:t>
            </a:r>
            <a:r>
              <a:rPr lang="en-US" altLang="zh-CN" sz="2400"/>
              <a:t>@ Register</a:t>
            </a:r>
            <a:r>
              <a:rPr lang="zh-CN" altLang="en-US" sz="2400"/>
              <a:t>指令，如：</a:t>
            </a:r>
          </a:p>
          <a:p>
            <a:pPr lvl="2">
              <a:lnSpc>
                <a:spcPct val="80000"/>
              </a:lnSpc>
            </a:pPr>
            <a:r>
              <a:rPr lang="en-US" altLang="zh-CN" sz="2000"/>
              <a:t>&lt;%@ Register Src="SearchUserControl.ascx" TagName="SearchUserControl" TagPrefix="uc1" %&gt;</a:t>
            </a:r>
          </a:p>
          <a:p>
            <a:pPr>
              <a:lnSpc>
                <a:spcPct val="80000"/>
              </a:lnSpc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）在网页的</a:t>
            </a:r>
            <a:r>
              <a:rPr lang="en-US" altLang="zh-CN" sz="2800"/>
              <a:t>&lt;form&gt;</a:t>
            </a:r>
            <a:r>
              <a:rPr lang="zh-CN" altLang="en-US" sz="2800"/>
              <a:t>元素内部声明用户控件元素。如：</a:t>
            </a:r>
          </a:p>
          <a:p>
            <a:pPr lvl="2">
              <a:lnSpc>
                <a:spcPct val="80000"/>
              </a:lnSpc>
            </a:pPr>
            <a:r>
              <a:rPr lang="en-US" altLang="zh-CN" sz="2000"/>
              <a:t>&lt;uc1:SearchUserControl ID="SearchUserControl1" runat="server" /&gt;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zh-CN" altLang="en-US" sz="2400"/>
              <a:t>注意：在</a:t>
            </a:r>
            <a:r>
              <a:rPr lang="en-US" altLang="zh-CN" sz="2400"/>
              <a:t>ASP.NET</a:t>
            </a:r>
            <a:r>
              <a:rPr lang="zh-CN" altLang="en-US" sz="2400"/>
              <a:t>网页的设计模式下，可以直接将用户控件文件从解决方案资源管理器窗口中拖到页面上，即在页面上添加了该用户控件。</a:t>
            </a:r>
          </a:p>
        </p:txBody>
      </p:sp>
    </p:spTree>
    <p:extLst>
      <p:ext uri="{BB962C8B-B14F-4D97-AF65-F5344CB8AC3E}">
        <p14:creationId xmlns:p14="http://schemas.microsoft.com/office/powerpoint/2010/main" val="320063414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80D2F698-64A8-4908-8F10-9D483B1C88DF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419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主题</a:t>
            </a:r>
            <a:r>
              <a:rPr lang="zh-CN" altLang="en-US" dirty="0"/>
              <a:t>概述（续）</a:t>
            </a:r>
          </a:p>
        </p:txBody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800"/>
              <a:t>主题分为全局主题和应用程序主题</a:t>
            </a:r>
          </a:p>
          <a:p>
            <a:pPr>
              <a:lnSpc>
                <a:spcPct val="90000"/>
              </a:lnSpc>
            </a:pPr>
            <a:r>
              <a:rPr lang="zh-CN" altLang="en-US" sz="2800"/>
              <a:t>全局主题：应用于服务器中的所有</a:t>
            </a:r>
            <a:r>
              <a:rPr lang="en-US" altLang="zh-CN" sz="2800"/>
              <a:t>Web</a:t>
            </a:r>
            <a:r>
              <a:rPr lang="zh-CN" altLang="en-US" sz="2800"/>
              <a:t>应用程序，存储于</a:t>
            </a:r>
            <a:r>
              <a:rPr lang="en-US" altLang="zh-CN" sz="2800"/>
              <a:t>C:\WINDOWS\Microsoft.NET\Framework\v2.0.50727\ASP.NETClientFiles\Themes</a:t>
            </a:r>
            <a:r>
              <a:rPr lang="zh-CN" altLang="en-US" sz="2800"/>
              <a:t>文件夹下（假设操作系统安装于</a:t>
            </a:r>
            <a:r>
              <a:rPr lang="en-US" altLang="zh-CN" sz="2800"/>
              <a:t>C</a:t>
            </a:r>
            <a:r>
              <a:rPr lang="zh-CN" altLang="en-US" sz="2800"/>
              <a:t>盘）。</a:t>
            </a:r>
          </a:p>
          <a:p>
            <a:pPr>
              <a:lnSpc>
                <a:spcPct val="90000"/>
              </a:lnSpc>
            </a:pPr>
            <a:r>
              <a:rPr lang="zh-CN" altLang="en-US" sz="2800"/>
              <a:t>应用程序主题：应用于单个</a:t>
            </a:r>
            <a:r>
              <a:rPr lang="en-US" altLang="zh-CN" sz="2800"/>
              <a:t>Web</a:t>
            </a:r>
            <a:r>
              <a:rPr lang="zh-CN" altLang="en-US" sz="2800"/>
              <a:t>应用程序。存储于</a:t>
            </a:r>
            <a:r>
              <a:rPr lang="en-US" altLang="zh-CN" sz="2800"/>
              <a:t>Web</a:t>
            </a:r>
            <a:r>
              <a:rPr lang="zh-CN" altLang="en-US" sz="2800"/>
              <a:t>应用程序的</a:t>
            </a:r>
            <a:r>
              <a:rPr lang="en-US" altLang="zh-CN" sz="2800"/>
              <a:t>App_Themes</a:t>
            </a:r>
            <a:r>
              <a:rPr lang="zh-CN" altLang="en-US" sz="2800"/>
              <a:t>文件夹中。每个</a:t>
            </a:r>
            <a:r>
              <a:rPr lang="en-US" altLang="zh-CN" sz="2800"/>
              <a:t>App_Themes</a:t>
            </a:r>
            <a:r>
              <a:rPr lang="zh-CN" altLang="en-US" sz="2800"/>
              <a:t>文件夹中的子文件夹都对应一个应用程序主题。 </a:t>
            </a:r>
          </a:p>
        </p:txBody>
      </p:sp>
    </p:spTree>
    <p:extLst>
      <p:ext uri="{BB962C8B-B14F-4D97-AF65-F5344CB8AC3E}">
        <p14:creationId xmlns:p14="http://schemas.microsoft.com/office/powerpoint/2010/main" val="423738706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3FE2C950-FE6A-4202-8910-A8B7E6BF0246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420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b="0" dirty="0" smtClean="0"/>
              <a:t> </a:t>
            </a:r>
            <a:r>
              <a:rPr lang="zh-CN" altLang="en-US" b="0" dirty="0"/>
              <a:t>自定义主题</a:t>
            </a:r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0"/>
              <a:t>自定义主题就是建立主题文件夹，然后添加外观文件（</a:t>
            </a:r>
            <a:r>
              <a:rPr lang="en-US" altLang="zh-CN" b="0"/>
              <a:t>.skin</a:t>
            </a:r>
            <a:r>
              <a:rPr lang="zh-CN" altLang="en-US" b="0"/>
              <a:t>）、样式文件（</a:t>
            </a:r>
            <a:r>
              <a:rPr lang="en-US" altLang="zh-CN" b="0"/>
              <a:t>.css</a:t>
            </a:r>
            <a:r>
              <a:rPr lang="zh-CN" altLang="en-US" b="0"/>
              <a:t>）、图片文件到主题文件夹中。</a:t>
            </a:r>
            <a:endParaRPr lang="en-US" altLang="zh-CN" b="0"/>
          </a:p>
          <a:p>
            <a:pPr lvl="1"/>
            <a:r>
              <a:rPr lang="zh-CN" altLang="en-US" b="0"/>
              <a:t>主题和外观文件</a:t>
            </a:r>
          </a:p>
          <a:p>
            <a:pPr lvl="1"/>
            <a:r>
              <a:rPr lang="zh-CN" altLang="en-US" b="0"/>
              <a:t>添加</a:t>
            </a:r>
            <a:r>
              <a:rPr lang="en-US" altLang="zh-CN" b="0"/>
              <a:t>CSS</a:t>
            </a:r>
            <a:r>
              <a:rPr lang="zh-CN" altLang="en-US" b="0"/>
              <a:t>到主题</a:t>
            </a:r>
          </a:p>
          <a:p>
            <a:pPr lvl="1"/>
            <a:r>
              <a:rPr lang="zh-CN" altLang="en-US" b="0"/>
              <a:t>添加图片文件到主题</a:t>
            </a:r>
          </a:p>
          <a:p>
            <a:pPr>
              <a:buFontTx/>
              <a:buNone/>
            </a:pPr>
            <a:r>
              <a:rPr lang="zh-CN" altLang="en-US"/>
              <a:t>注意：主题文件夹包含在</a:t>
            </a:r>
            <a:r>
              <a:rPr lang="en-US" altLang="zh-CN"/>
              <a:t>App_Themes</a:t>
            </a:r>
            <a:r>
              <a:rPr lang="zh-CN" altLang="en-US"/>
              <a:t>中</a:t>
            </a:r>
          </a:p>
        </p:txBody>
      </p:sp>
    </p:spTree>
    <p:extLst>
      <p:ext uri="{BB962C8B-B14F-4D97-AF65-F5344CB8AC3E}">
        <p14:creationId xmlns:p14="http://schemas.microsoft.com/office/powerpoint/2010/main" val="1949047259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2B349D45-8792-4E90-AE2C-0454DCFE358C}" type="slidenum">
              <a:rPr lang="zh-CN" altLang="en-US"/>
              <a:pPr/>
              <a:t>6</a:t>
            </a:fld>
            <a:endParaRPr lang="en-US" altLang="zh-CN"/>
          </a:p>
        </p:txBody>
      </p:sp>
      <p:sp>
        <p:nvSpPr>
          <p:cNvPr id="427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38200" indent="-838200"/>
            <a:r>
              <a:rPr lang="zh-CN" altLang="en-US" b="0"/>
              <a:t>主题和外观文件</a:t>
            </a:r>
          </a:p>
        </p:txBody>
      </p:sp>
      <p:sp>
        <p:nvSpPr>
          <p:cNvPr id="427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/>
              <a:t>一个主题必须包含外观文件。</a:t>
            </a:r>
          </a:p>
          <a:p>
            <a:pPr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zh-CN" altLang="en-US"/>
              <a:t>创建主题：右击项目，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添加</a:t>
            </a:r>
            <a:r>
              <a:rPr lang="en-US" altLang="zh-CN"/>
              <a:t>ASP.NET</a:t>
            </a:r>
            <a:r>
              <a:rPr lang="zh-CN" altLang="en-US"/>
              <a:t>文件夹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→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主题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，在网站根文件下自动添加文件夹</a:t>
            </a:r>
            <a:r>
              <a:rPr lang="en-US" altLang="zh-CN"/>
              <a:t>App_Themes</a:t>
            </a:r>
            <a:r>
              <a:rPr lang="zh-CN" altLang="en-US"/>
              <a:t>，并在该文件夹下建立主题文件夹（可重命名如</a:t>
            </a:r>
            <a:r>
              <a:rPr lang="en-US" altLang="zh-CN"/>
              <a:t>Red</a:t>
            </a:r>
            <a:r>
              <a:rPr lang="zh-CN" altLang="en-US"/>
              <a:t>）</a:t>
            </a:r>
            <a:r>
              <a:rPr lang="en-US" altLang="zh-CN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Blip>
                <a:blip r:embed="rId2"/>
              </a:buBlip>
            </a:pPr>
            <a:r>
              <a:rPr lang="zh-CN" altLang="en-US"/>
              <a:t>添加外观文件：右击主题文件夹</a:t>
            </a:r>
            <a:r>
              <a:rPr lang="en-US" altLang="zh-CN"/>
              <a:t>Red→</a:t>
            </a:r>
            <a:r>
              <a:rPr lang="en-US" altLang="zh-CN">
                <a:latin typeface="宋体"/>
              </a:rPr>
              <a:t>“</a:t>
            </a:r>
            <a:r>
              <a:rPr lang="zh-CN" altLang="en-US"/>
              <a:t>添加新项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→</a:t>
            </a:r>
            <a:r>
              <a:rPr lang="zh-CN" altLang="en-US">
                <a:latin typeface="宋体"/>
              </a:rPr>
              <a:t>“</a:t>
            </a:r>
            <a:r>
              <a:rPr lang="zh-CN" altLang="en-US"/>
              <a:t>外观文件</a:t>
            </a:r>
            <a:r>
              <a:rPr lang="zh-CN" altLang="en-US">
                <a:latin typeface="宋体"/>
              </a:rPr>
              <a:t>”</a:t>
            </a:r>
            <a:r>
              <a:rPr lang="zh-CN" altLang="en-US"/>
              <a:t>（可重命名如</a:t>
            </a:r>
            <a:r>
              <a:rPr lang="en-US" altLang="zh-CN"/>
              <a:t>Red.skin </a:t>
            </a:r>
            <a:r>
              <a:rPr lang="zh-CN" altLang="en-US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70844339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5E8FE79E-3AAF-46C7-A0AC-3F2855D61629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429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默认的样式模板（ </a:t>
            </a:r>
            <a:r>
              <a:rPr lang="en-US" altLang="zh-CN"/>
              <a:t>Red.skin</a:t>
            </a:r>
            <a:r>
              <a:rPr lang="zh-CN" altLang="en-US"/>
              <a:t>）</a:t>
            </a:r>
          </a:p>
        </p:txBody>
      </p:sp>
      <p:sp>
        <p:nvSpPr>
          <p:cNvPr id="429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73238"/>
            <a:ext cx="8062913" cy="45354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2000"/>
              <a:t>&lt;%--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000"/>
              <a:t>默认的外观模板。以下外观仅作为示例提供。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/>
              <a:t>1. </a:t>
            </a:r>
            <a:r>
              <a:rPr lang="zh-CN" altLang="en-US" sz="2000"/>
              <a:t>命名的控件外观。</a:t>
            </a:r>
            <a:r>
              <a:rPr lang="en-US" altLang="zh-CN" sz="2000"/>
              <a:t>SkinId </a:t>
            </a:r>
            <a:r>
              <a:rPr lang="zh-CN" altLang="en-US" sz="2000"/>
              <a:t>的定义应唯一，因为在同一主题中不允许一个控件类型有重复的 </a:t>
            </a:r>
            <a:r>
              <a:rPr lang="en-US" altLang="zh-CN" sz="2000"/>
              <a:t>SkinId</a:t>
            </a:r>
            <a:r>
              <a:rPr lang="zh-CN" altLang="en-US" sz="2000"/>
              <a:t>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/>
              <a:t>&lt;asp:GridView runat="server" SkinId="gridviewSkin" BackColor="White" 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/>
              <a:t>   &lt;AlternatingRowStyle BackColor="Blue" /&gt;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/>
              <a:t>&lt;/asp:GridView&gt;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/>
              <a:t>2. </a:t>
            </a:r>
            <a:r>
              <a:rPr lang="zh-CN" altLang="en-US" sz="2000"/>
              <a:t>默认外观。未定义 </a:t>
            </a:r>
            <a:r>
              <a:rPr lang="en-US" altLang="zh-CN" sz="2000"/>
              <a:t>SkinId</a:t>
            </a:r>
            <a:r>
              <a:rPr lang="zh-CN" altLang="en-US" sz="2000"/>
              <a:t>。在同一主题中每个控件类型只允许有一个默认的控件外观。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/>
              <a:t>&lt;asp:Image runat="server" ImageUrl="~/images/image1.jpg" /&gt;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zh-CN" sz="2000"/>
              <a:t>--%&gt;</a:t>
            </a:r>
            <a:endParaRPr lang="zh-CN" altLang="en-US" sz="2000"/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000"/>
              <a:t>注意：控件外观样式只能对外貌属性进行定义 。</a:t>
            </a:r>
          </a:p>
        </p:txBody>
      </p:sp>
    </p:spTree>
    <p:extLst>
      <p:ext uri="{BB962C8B-B14F-4D97-AF65-F5344CB8AC3E}">
        <p14:creationId xmlns:p14="http://schemas.microsoft.com/office/powerpoint/2010/main" val="34527872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E94FDCA4-6DA1-4D1B-BB0C-AD0594CF5C2E}" type="slidenum">
              <a:rPr lang="zh-CN" altLang="en-US"/>
              <a:pPr/>
              <a:t>8</a:t>
            </a:fld>
            <a:endParaRPr lang="en-US" altLang="zh-CN"/>
          </a:p>
        </p:txBody>
      </p:sp>
      <p:sp>
        <p:nvSpPr>
          <p:cNvPr id="430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默认外观和已命名外观 </a:t>
            </a:r>
          </a:p>
        </p:txBody>
      </p:sp>
      <p:sp>
        <p:nvSpPr>
          <p:cNvPr id="430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/>
              <a:t>利用属性</a:t>
            </a:r>
            <a:r>
              <a:rPr lang="en-US" altLang="zh-CN"/>
              <a:t>SkinID</a:t>
            </a:r>
            <a:r>
              <a:rPr lang="zh-CN" altLang="en-US"/>
              <a:t>可以为同种类型控件定义多种外观。</a:t>
            </a:r>
          </a:p>
          <a:p>
            <a:pPr lvl="1">
              <a:lnSpc>
                <a:spcPct val="90000"/>
              </a:lnSpc>
            </a:pPr>
            <a:r>
              <a:rPr lang="zh-CN" altLang="en-US"/>
              <a:t>默认外观：没有</a:t>
            </a:r>
            <a:r>
              <a:rPr lang="en-US" altLang="zh-CN"/>
              <a:t>SkinID</a:t>
            </a:r>
            <a:r>
              <a:rPr lang="zh-CN" altLang="en-US"/>
              <a:t>的外观。</a:t>
            </a:r>
          </a:p>
          <a:p>
            <a:pPr lvl="2">
              <a:lnSpc>
                <a:spcPct val="90000"/>
              </a:lnSpc>
            </a:pPr>
            <a:r>
              <a:rPr lang="zh-CN" altLang="en-US"/>
              <a:t> </a:t>
            </a:r>
            <a:r>
              <a:rPr lang="en-US" altLang="zh-CN"/>
              <a:t>&lt;asp:Label  runat="server" ForeColor="#FF0000" Font-Size="X-Small"/&gt;</a:t>
            </a:r>
            <a:endParaRPr lang="zh-CN" altLang="en-US"/>
          </a:p>
          <a:p>
            <a:pPr lvl="1">
              <a:lnSpc>
                <a:spcPct val="90000"/>
              </a:lnSpc>
            </a:pPr>
            <a:r>
              <a:rPr lang="zh-CN" altLang="en-US"/>
              <a:t>已命名外观：有</a:t>
            </a:r>
            <a:r>
              <a:rPr lang="en-US" altLang="zh-CN"/>
              <a:t>SkinID</a:t>
            </a:r>
            <a:r>
              <a:rPr lang="zh-CN" altLang="en-US"/>
              <a:t>的外观。</a:t>
            </a:r>
          </a:p>
          <a:p>
            <a:pPr lvl="2">
              <a:lnSpc>
                <a:spcPct val="90000"/>
              </a:lnSpc>
            </a:pPr>
            <a:r>
              <a:rPr lang="en-US" altLang="zh-CN"/>
              <a:t>&lt;asp:Label  runat="server" ForeColor="#00FF00" Font-Size="X-Small" SkinID="LabelGreen"/&gt;</a:t>
            </a:r>
          </a:p>
          <a:p>
            <a:pPr lvl="2">
              <a:lnSpc>
                <a:spcPct val="90000"/>
              </a:lnSpc>
            </a:pPr>
            <a:r>
              <a:rPr lang="en-US" altLang="zh-CN"/>
              <a:t>&lt;asp:Label  runat="server" ForeColor="#0000FF" Font-Size="X-Small" SkinID="LabelBlue"/&gt;</a:t>
            </a:r>
            <a:r>
              <a:rPr lang="zh-CN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08918997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0CC83921-D7C5-4969-B3F4-A4BEE423B1E3}" type="slidenum">
              <a:rPr lang="zh-CN" altLang="en-US"/>
              <a:pPr/>
              <a:t>9</a:t>
            </a:fld>
            <a:endParaRPr lang="en-US" altLang="zh-CN"/>
          </a:p>
        </p:txBody>
      </p:sp>
      <p:sp>
        <p:nvSpPr>
          <p:cNvPr id="431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使用外观</a:t>
            </a:r>
          </a:p>
        </p:txBody>
      </p:sp>
      <p:sp>
        <p:nvSpPr>
          <p:cNvPr id="431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/>
              <a:t>当为同种类型控件定义多种外观后，在网页中使用主题时应通过控件的属性</a:t>
            </a:r>
            <a:r>
              <a:rPr lang="en-US" altLang="zh-CN" sz="2800"/>
              <a:t>SkinID</a:t>
            </a:r>
            <a:r>
              <a:rPr lang="zh-CN" altLang="en-US" sz="2800"/>
              <a:t>进行区分。如代码：</a:t>
            </a:r>
          </a:p>
          <a:p>
            <a:pPr lvl="1"/>
            <a:r>
              <a:rPr lang="en-US" altLang="zh-CN" sz="2400"/>
              <a:t>&lt;asp:Label ID="Lable1" SkinID="LabelBlue" Runat="Server" /&gt; </a:t>
            </a:r>
          </a:p>
          <a:p>
            <a:pPr lvl="1"/>
            <a:r>
              <a:rPr lang="en-US" altLang="zh-CN" sz="2400"/>
              <a:t>&lt;asp:Label ID="Lable2" Runat="Server" /&gt;</a:t>
            </a:r>
          </a:p>
          <a:p>
            <a:pPr>
              <a:buFontTx/>
              <a:buNone/>
            </a:pPr>
            <a:r>
              <a:rPr lang="zh-CN" altLang="en-US" sz="2800"/>
              <a:t>表示</a:t>
            </a:r>
            <a:r>
              <a:rPr lang="en-US" altLang="zh-CN" sz="2800"/>
              <a:t>Label1</a:t>
            </a:r>
            <a:r>
              <a:rPr lang="zh-CN" altLang="en-US" sz="2800"/>
              <a:t>控件使用</a:t>
            </a:r>
            <a:r>
              <a:rPr lang="en-US" altLang="zh-CN" sz="2800"/>
              <a:t>LabelBlue</a:t>
            </a:r>
            <a:r>
              <a:rPr lang="zh-CN" altLang="en-US" sz="2800"/>
              <a:t>外观</a:t>
            </a:r>
          </a:p>
          <a:p>
            <a:pPr>
              <a:buFontTx/>
              <a:buNone/>
            </a:pPr>
            <a:r>
              <a:rPr lang="en-US" altLang="zh-CN" sz="2800"/>
              <a:t>Label2</a:t>
            </a:r>
            <a:r>
              <a:rPr lang="zh-CN" altLang="en-US" sz="2800"/>
              <a:t>控件使用默认外观。</a:t>
            </a:r>
          </a:p>
        </p:txBody>
      </p:sp>
    </p:spTree>
    <p:extLst>
      <p:ext uri="{BB962C8B-B14F-4D97-AF65-F5344CB8AC3E}">
        <p14:creationId xmlns:p14="http://schemas.microsoft.com/office/powerpoint/2010/main" val="352993948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0</TotalTime>
  <Words>2067</Words>
  <Application>Microsoft Office PowerPoint</Application>
  <PresentationFormat>全屏显示(4:3)</PresentationFormat>
  <Paragraphs>198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凸显</vt:lpstr>
      <vt:lpstr>第7章 主题与母版</vt:lpstr>
      <vt:lpstr>7.1  主题</vt:lpstr>
      <vt:lpstr>7.1.1  主题概述</vt:lpstr>
      <vt:lpstr>主题概述（续）</vt:lpstr>
      <vt:lpstr> 自定义主题</vt:lpstr>
      <vt:lpstr>主题和外观文件</vt:lpstr>
      <vt:lpstr>默认的样式模板（ Red.skin）</vt:lpstr>
      <vt:lpstr>默认外观和已命名外观 </vt:lpstr>
      <vt:lpstr>使用外观</vt:lpstr>
      <vt:lpstr>添加CSS到主题</vt:lpstr>
      <vt:lpstr>添加图片文件到主题</vt:lpstr>
      <vt:lpstr>10.1.3  使用主题 </vt:lpstr>
      <vt:lpstr>单个网页应用主题 </vt:lpstr>
      <vt:lpstr>网站应用主题 </vt:lpstr>
      <vt:lpstr>网站部分页应用主题 </vt:lpstr>
      <vt:lpstr>禁用主题 </vt:lpstr>
      <vt:lpstr> 动态切换主题</vt:lpstr>
      <vt:lpstr>7.2  母版页</vt:lpstr>
      <vt:lpstr>7.2.1  母版页概述</vt:lpstr>
      <vt:lpstr>母版页的组成</vt:lpstr>
      <vt:lpstr>简单母版页例子</vt:lpstr>
      <vt:lpstr>母版页处理 </vt:lpstr>
      <vt:lpstr>7.2.2  创建母版页</vt:lpstr>
      <vt:lpstr>实例 创建母版页</vt:lpstr>
      <vt:lpstr>7.2.3  创建内容页</vt:lpstr>
      <vt:lpstr>实例7-3  创建内容页</vt:lpstr>
      <vt:lpstr>7.3  用户控件</vt:lpstr>
      <vt:lpstr>7.3.1  用户控件概述</vt:lpstr>
      <vt:lpstr>用户控件与ASP.NET网页的比较</vt:lpstr>
      <vt:lpstr>7.3.2  创建用户控件</vt:lpstr>
      <vt:lpstr>7.3.2  创建用户控件（续）</vt:lpstr>
      <vt:lpstr>7.3.2  创建用户控件（续）</vt:lpstr>
      <vt:lpstr>7.3.3  使用用户控件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第7章 主题与母版</dc:title>
  <dc:creator>Administrator</dc:creator>
  <cp:lastModifiedBy>pc</cp:lastModifiedBy>
  <cp:revision>1</cp:revision>
  <dcterms:created xsi:type="dcterms:W3CDTF">2017-04-12T10:05:39Z</dcterms:created>
  <dcterms:modified xsi:type="dcterms:W3CDTF">2017-04-12T10:11:06Z</dcterms:modified>
</cp:coreProperties>
</file>