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300" r:id="rId2"/>
    <p:sldId id="277" r:id="rId3"/>
    <p:sldId id="302" r:id="rId4"/>
    <p:sldId id="303" r:id="rId5"/>
    <p:sldId id="340" r:id="rId6"/>
    <p:sldId id="341" r:id="rId7"/>
    <p:sldId id="334" r:id="rId8"/>
    <p:sldId id="342" r:id="rId9"/>
    <p:sldId id="338" r:id="rId10"/>
    <p:sldId id="343" r:id="rId11"/>
    <p:sldId id="344" r:id="rId12"/>
    <p:sldId id="345" r:id="rId13"/>
    <p:sldId id="346" r:id="rId14"/>
    <p:sldId id="347" r:id="rId15"/>
    <p:sldId id="301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E5D"/>
    <a:srgbClr val="FFD28F"/>
    <a:srgbClr val="743A00"/>
    <a:srgbClr val="5F5F5F"/>
    <a:srgbClr val="EAEAEA"/>
    <a:srgbClr val="B2B2B2"/>
    <a:srgbClr val="DE8400"/>
    <a:srgbClr val="D40A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00" autoAdjust="0"/>
    <p:restoredTop sz="94660"/>
  </p:normalViewPr>
  <p:slideViewPr>
    <p:cSldViewPr>
      <p:cViewPr varScale="1">
        <p:scale>
          <a:sx n="64" d="100"/>
          <a:sy n="64" d="100"/>
        </p:scale>
        <p:origin x="-846" y="-96"/>
      </p:cViewPr>
      <p:guideLst>
        <p:guide orient="horz" pos="206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7" name="矩形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2" name="矩形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矩形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6390" name="矩形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91" name="矩形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fld id="{736AED5F-78EF-48B1-97F3-3483E2053D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F7AA7-0B7B-412E-9AA6-35A39F4846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C00BD-1400-487A-90AB-C797022633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F0FE3-5D66-4CA9-91A7-EF2C45D22E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A3241-131F-4A36-96C9-6EAB40CF4E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E268-D602-4D54-9FAF-F256A5ECE6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7BED9-150C-40C4-9FB5-C6699D0D8B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93455-B37B-406D-8810-D898FA2647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29220-14F0-4D00-9145-5B0915B7F2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F55A3-B346-4902-9BEC-0CD9B26B6F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AD7CE-ED6E-43FF-8EDB-676D8DC585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D581A-5BE0-4FC5-8742-F11FF2E0AB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5B09EFD-8A51-4EA4-A064-9CFC100BEF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1" name="文本框 7"/>
          <p:cNvSpPr txBox="1">
            <a:spLocks noChangeArrowheads="1"/>
          </p:cNvSpPr>
          <p:nvPr userDrawn="1"/>
        </p:nvSpPr>
        <p:spPr bwMode="auto">
          <a:xfrm>
            <a:off x="5580063" y="188913"/>
            <a:ext cx="3382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</a:rPr>
              <a:t>第八章  汽车与经济</a:t>
            </a:r>
          </a:p>
        </p:txBody>
      </p:sp>
      <p:sp>
        <p:nvSpPr>
          <p:cNvPr id="1032" name="文本框 8"/>
          <p:cNvSpPr txBox="1">
            <a:spLocks noChangeArrowheads="1"/>
          </p:cNvSpPr>
          <p:nvPr userDrawn="1"/>
        </p:nvSpPr>
        <p:spPr bwMode="auto">
          <a:xfrm>
            <a:off x="755650" y="1052513"/>
            <a:ext cx="698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hk/url?sa=i&amp;rct=j&amp;q=%E6%B1%BD%E8%BD%A6%E6%96%87%E5%8C%96%E8%8A%82&amp;source=images&amp;cd=&amp;cad=rja&amp;docid=rptocCcvJFDElM&amp;tbnid=kCGqw8aCAsj_qM:&amp;ved=0CAUQjRw&amp;url=%68%74%74%70%3a%2f%2f%67%61%6e%7a%68%6f%75%2e%68%6f%75%73%65%2e%73%69%6e%61%2e%63%6f%6d%2e%63%6e%2f%73%63%61%6e%2f%32%30%31%32%2d%30%37%2d%32%30%2f%31%30%34%39%32%33%31%34%31%2e%73%68%74%6d%6c&amp;ei=GH0UUpfYCempiAeZmYH4Ag&amp;psig=AFQjCNGSDWHRXcHsmF1i3v8DJVoberxIVw&amp;ust=1377160852935942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 descr="CollageGlobal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25" y="2819400"/>
            <a:ext cx="4349750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​​ 3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4000"/>
            <a:ext cx="7315200" cy="243840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汽车文化</a:t>
            </a:r>
            <a:endParaRPr lang="en-US" altLang="zh-CN" sz="48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衍生文化</a:t>
            </a:r>
            <a:endParaRPr lang="zh-CN" altLang="en-US" sz="3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​​ 5"/>
          <p:cNvSpPr/>
          <p:nvPr/>
        </p:nvSpPr>
        <p:spPr>
          <a:xfrm>
            <a:off x="-2241" y="6468960"/>
            <a:ext cx="9144000" cy="381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2058" name="矩形​​ 8"/>
          <p:cNvSpPr>
            <a:spLocks noChangeArrowheads="1"/>
          </p:cNvSpPr>
          <p:nvPr/>
        </p:nvSpPr>
        <p:spPr bwMode="auto">
          <a:xfrm>
            <a:off x="3276600" y="3429000"/>
            <a:ext cx="3048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主讲：方晓汾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2013</a:t>
            </a:r>
            <a:r>
              <a:rPr lang="zh-CN" altLang="en-US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年</a:t>
            </a:r>
            <a:r>
              <a:rPr lang="en-US" altLang="zh-CN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12</a:t>
            </a:r>
            <a:r>
              <a:rPr lang="zh-CN" altLang="en-US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月</a:t>
            </a:r>
          </a:p>
        </p:txBody>
      </p:sp>
      <p:pic>
        <p:nvPicPr>
          <p:cNvPr id="2059" name="图片 6" descr="http://www.72sc.com/png/UploadFiles_4404/200810/20081004121641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878263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汽车文化节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536" y="980728"/>
            <a:ext cx="82809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81000"/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义乌汽车文化节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，始办于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2007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年，是义乌乃至浙中地区规模最大、专业水平最高的专业车展之一，有“浙中第一车展之称”，每年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11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月中旬在中国义乌新国际博览中心举行，目前已成功举办三届。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effectLst/>
              <a:latin typeface="Adobe 仿宋 Std R" pitchFamily="18" charset="-122"/>
              <a:ea typeface="Adobe 仿宋 Std R" pitchFamily="18" charset="-122"/>
              <a:cs typeface="Times New Roman" pitchFamily="18" charset="0"/>
            </a:endParaRPr>
          </a:p>
        </p:txBody>
      </p:sp>
      <p:pic>
        <p:nvPicPr>
          <p:cNvPr id="34818" name="Picture 2" descr="1703706_lifan222"/>
          <p:cNvPicPr>
            <a:picLocks noChangeAspect="1" noChangeArrowheads="1"/>
          </p:cNvPicPr>
          <p:nvPr/>
        </p:nvPicPr>
        <p:blipFill>
          <a:blip r:embed="rId2" cstate="print"/>
          <a:srcRect l="11125" t="8134" r="8875" b="11482"/>
          <a:stretch>
            <a:fillRect/>
          </a:stretch>
        </p:blipFill>
        <p:spPr bwMode="auto">
          <a:xfrm>
            <a:off x="1115616" y="2495757"/>
            <a:ext cx="6984776" cy="3885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4716016" y="2204864"/>
            <a:ext cx="36022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义乌汽车文化节各品牌的展位</a:t>
            </a:r>
            <a:endParaRPr lang="zh-CN" altLang="en-US" dirty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汽车文化节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5842" name="Picture 2" descr="19-1004140945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17459"/>
            <a:ext cx="8064896" cy="5347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3148290" y="6125234"/>
            <a:ext cx="22878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意大利汽车文化节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汽车文化节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6866" name="Picture 2" descr="20120312122015799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8640960" cy="292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 descr="http://i1.sinaimg.cn/hs/2012/0730/U3986P865DT20120730185919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588" y="3933056"/>
            <a:ext cx="5143500" cy="2476501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4887707" y="4869160"/>
            <a:ext cx="42562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2012</a:t>
            </a:r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年中国天津第五届汽车</a:t>
            </a:r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文化节</a:t>
            </a:r>
            <a:endParaRPr lang="en-US" altLang="zh-CN" dirty="0" smtClean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2012</a:t>
            </a:r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年</a:t>
            </a:r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中国赣州汽车文化节</a:t>
            </a:r>
            <a:endParaRPr lang="zh-CN" altLang="en-US" dirty="0" smtClean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汽车俱乐部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76872"/>
            <a:ext cx="8424936" cy="415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323528" y="717664"/>
            <a:ext cx="83529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ADAC</a:t>
            </a:r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全德国汽车俱乐部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(</a:t>
            </a:r>
            <a:r>
              <a:rPr lang="en-US" altLang="zh-CN" dirty="0" err="1" smtClean="0">
                <a:latin typeface="Adobe 仿宋 Std R" pitchFamily="18" charset="-122"/>
                <a:ea typeface="Adobe 仿宋 Std R" pitchFamily="18" charset="-122"/>
              </a:rPr>
              <a:t>Allegemeiner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 Deutsche </a:t>
            </a:r>
            <a:r>
              <a:rPr lang="en-US" altLang="zh-CN" dirty="0" err="1" smtClean="0">
                <a:latin typeface="Adobe 仿宋 Std R" pitchFamily="18" charset="-122"/>
                <a:ea typeface="Adobe 仿宋 Std R" pitchFamily="18" charset="-122"/>
              </a:rPr>
              <a:t>Automobil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 Club)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，现有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1500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万会员，成立于</a:t>
            </a:r>
            <a:r>
              <a:rPr lang="en-US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1903</a:t>
            </a:r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年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，是一家企业化运作、非营利性、混合性的组织。拥有保险、空中救援、旅游、通讯、汽车金融、汽车运动等领域的经营性公司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18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个，然而最基本的汽车救援等服务是以会员制的方式，收取少量的年费，服务时不收费或少收费向客户提供的。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汽车俱乐部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8914" name="Picture 2" descr="12281986544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08721"/>
            <a:ext cx="6624736" cy="4221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0" y="5157192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ADAC 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拥有救援直升机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39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架、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27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个直升机站，自成立以来，执行过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130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万次的救援任务。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ADAC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在海外，包括：美国、加拿大、欧洲各国等国，拥有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16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个海外会员救援呼叫中心，配备德语为母语工作人员，为会员提供各种（包括医疗在内）救助。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56176" y="4581128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图书馆</a:t>
            </a:r>
            <a:endParaRPr lang="zh-CN" altLang="en-US" dirty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​​ 6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6629" name="组合 7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9" name="矩形​​ 8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26635" name="TextBox 9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26636" name="矩形​​ 10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26631" name="TextBox 1"/>
          <p:cNvSpPr txBox="1">
            <a:spLocks noChangeArrowheads="1"/>
          </p:cNvSpPr>
          <p:nvPr/>
        </p:nvSpPr>
        <p:spPr bwMode="auto">
          <a:xfrm>
            <a:off x="1866900" y="1340768"/>
            <a:ext cx="54102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dirty="0">
                <a:solidFill>
                  <a:srgbClr val="000000"/>
                </a:solidFill>
                <a:ea typeface="宋体" charset="-122"/>
              </a:rPr>
              <a:t> </a:t>
            </a:r>
            <a:endParaRPr lang="en-US" altLang="zh-CN" sz="5400" dirty="0">
              <a:solidFill>
                <a:srgbClr val="000000"/>
              </a:solidFill>
            </a:endParaRP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Q/A</a:t>
            </a: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Thank </a:t>
            </a:r>
            <a:r>
              <a:rPr lang="en-US" altLang="zh-CN" sz="5400" dirty="0">
                <a:solidFill>
                  <a:srgbClr val="000000"/>
                </a:solidFill>
              </a:rPr>
              <a:t>You!</a:t>
            </a:r>
          </a:p>
          <a:p>
            <a:pPr algn="ctr"/>
            <a:r>
              <a:rPr lang="en-US" altLang="zh-CN" sz="5400" dirty="0" err="1">
                <a:solidFill>
                  <a:srgbClr val="000000"/>
                </a:solidFill>
              </a:rPr>
              <a:t>Vielen</a:t>
            </a:r>
            <a:r>
              <a:rPr lang="en-US" altLang="zh-CN" sz="5400" dirty="0">
                <a:solidFill>
                  <a:srgbClr val="000000"/>
                </a:solidFill>
              </a:rPr>
              <a:t> </a:t>
            </a:r>
            <a:r>
              <a:rPr lang="en-US" altLang="zh-CN" sz="5400" dirty="0" err="1">
                <a:solidFill>
                  <a:srgbClr val="000000"/>
                </a:solidFill>
              </a:rPr>
              <a:t>Danke</a:t>
            </a:r>
            <a:r>
              <a:rPr lang="en-US" altLang="zh-CN" sz="5400" dirty="0">
                <a:solidFill>
                  <a:srgbClr val="000000"/>
                </a:solidFill>
              </a:rPr>
              <a:t>!</a:t>
            </a:r>
          </a:p>
          <a:p>
            <a:endParaRPr lang="en-US" altLang="zh-CN" dirty="0">
              <a:solidFill>
                <a:srgbClr val="000000"/>
              </a:solidFill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</a:rPr>
              <a:t>Email: </a:t>
            </a:r>
            <a:r>
              <a:rPr lang="en-US" altLang="zh-CN" dirty="0" smtClean="0">
                <a:solidFill>
                  <a:srgbClr val="000000"/>
                </a:solidFill>
              </a:rPr>
              <a:t>fangxiaofen1985@hotmail.com</a:t>
            </a:r>
            <a:endParaRPr lang="zh-CN" altLang="en-US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总结提升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3081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2" name="Line 2"/>
          <p:cNvSpPr>
            <a:spLocks noChangeShapeType="1"/>
          </p:cNvSpPr>
          <p:nvPr/>
        </p:nvSpPr>
        <p:spPr bwMode="black">
          <a:xfrm>
            <a:off x="2914130" y="510237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black">
          <a:xfrm>
            <a:off x="3491880" y="468507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汽车俱乐部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&amp;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总结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提升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black">
          <a:xfrm>
            <a:off x="2956992" y="23020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black">
          <a:xfrm>
            <a:off x="3642792" y="19210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引言：案例三 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black">
          <a:xfrm>
            <a:off x="3447530" y="29878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black">
          <a:xfrm>
            <a:off x="4099992" y="26068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汽车游戏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black">
          <a:xfrm>
            <a:off x="3642792" y="3713312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black">
          <a:xfrm>
            <a:off x="4328592" y="3332312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汽车音乐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black">
          <a:xfrm>
            <a:off x="3447530" y="44356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black">
          <a:xfrm>
            <a:off x="4099992" y="40546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活动三 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汽车文化节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grpSp>
        <p:nvGrpSpPr>
          <p:cNvPr id="22" name="Group 94"/>
          <p:cNvGrpSpPr>
            <a:grpSpLocks/>
          </p:cNvGrpSpPr>
          <p:nvPr/>
        </p:nvGrpSpPr>
        <p:grpSpPr bwMode="auto">
          <a:xfrm>
            <a:off x="2776017" y="1921024"/>
            <a:ext cx="393700" cy="393700"/>
            <a:chOff x="2543" y="1006"/>
            <a:chExt cx="416" cy="416"/>
          </a:xfrm>
        </p:grpSpPr>
        <p:sp>
          <p:nvSpPr>
            <p:cNvPr id="23" name="Oval 52"/>
            <p:cNvSpPr>
              <a:spLocks noChangeArrowheads="1"/>
            </p:cNvSpPr>
            <p:nvPr/>
          </p:nvSpPr>
          <p:spPr bwMode="gray">
            <a:xfrm>
              <a:off x="254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24" name="Group 53"/>
            <p:cNvGrpSpPr>
              <a:grpSpLocks/>
            </p:cNvGrpSpPr>
            <p:nvPr/>
          </p:nvGrpSpPr>
          <p:grpSpPr bwMode="auto">
            <a:xfrm rot="-2288454">
              <a:off x="2578" y="1034"/>
              <a:ext cx="348" cy="356"/>
              <a:chOff x="887" y="2040"/>
              <a:chExt cx="433" cy="422"/>
            </a:xfrm>
          </p:grpSpPr>
          <p:pic>
            <p:nvPicPr>
              <p:cNvPr id="26" name="Picture 5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27" name="Oval 5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1">
                      <a:alpha val="75000"/>
                    </a:schemeClr>
                  </a:gs>
                  <a:gs pos="10000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28" name="Picture 5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25" name="Picture 5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257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9" name="Group 93"/>
          <p:cNvGrpSpPr>
            <a:grpSpLocks/>
          </p:cNvGrpSpPr>
          <p:nvPr/>
        </p:nvGrpSpPr>
        <p:grpSpPr bwMode="auto">
          <a:xfrm>
            <a:off x="3311005" y="2608412"/>
            <a:ext cx="393700" cy="393700"/>
            <a:chOff x="3071" y="1006"/>
            <a:chExt cx="416" cy="416"/>
          </a:xfrm>
        </p:grpSpPr>
        <p:sp>
          <p:nvSpPr>
            <p:cNvPr id="30" name="Oval 62"/>
            <p:cNvSpPr>
              <a:spLocks noChangeArrowheads="1"/>
            </p:cNvSpPr>
            <p:nvPr/>
          </p:nvSpPr>
          <p:spPr bwMode="gray">
            <a:xfrm>
              <a:off x="3071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1" name="Group 63"/>
            <p:cNvGrpSpPr>
              <a:grpSpLocks/>
            </p:cNvGrpSpPr>
            <p:nvPr/>
          </p:nvGrpSpPr>
          <p:grpSpPr bwMode="auto">
            <a:xfrm rot="-2288454">
              <a:off x="3106" y="1034"/>
              <a:ext cx="348" cy="356"/>
              <a:chOff x="887" y="2040"/>
              <a:chExt cx="433" cy="422"/>
            </a:xfrm>
          </p:grpSpPr>
          <p:pic>
            <p:nvPicPr>
              <p:cNvPr id="33" name="Picture 6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34" name="Oval 6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2">
                      <a:alpha val="75000"/>
                    </a:schemeClr>
                  </a:gs>
                  <a:gs pos="10000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35" name="Picture 6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2" name="Picture 86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098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6" name="Group 92"/>
          <p:cNvGrpSpPr>
            <a:grpSpLocks/>
          </p:cNvGrpSpPr>
          <p:nvPr/>
        </p:nvGrpSpPr>
        <p:grpSpPr bwMode="auto">
          <a:xfrm>
            <a:off x="3479280" y="3330724"/>
            <a:ext cx="393700" cy="393700"/>
            <a:chOff x="3647" y="1006"/>
            <a:chExt cx="416" cy="416"/>
          </a:xfrm>
        </p:grpSpPr>
        <p:sp>
          <p:nvSpPr>
            <p:cNvPr id="37" name="Oval 67"/>
            <p:cNvSpPr>
              <a:spLocks noChangeArrowheads="1"/>
            </p:cNvSpPr>
            <p:nvPr/>
          </p:nvSpPr>
          <p:spPr bwMode="gray">
            <a:xfrm>
              <a:off x="3647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8" name="Group 68"/>
            <p:cNvGrpSpPr>
              <a:grpSpLocks/>
            </p:cNvGrpSpPr>
            <p:nvPr/>
          </p:nvGrpSpPr>
          <p:grpSpPr bwMode="auto">
            <a:xfrm rot="-2288454">
              <a:off x="3682" y="1034"/>
              <a:ext cx="348" cy="356"/>
              <a:chOff x="887" y="2040"/>
              <a:chExt cx="433" cy="422"/>
            </a:xfrm>
          </p:grpSpPr>
          <p:pic>
            <p:nvPicPr>
              <p:cNvPr id="40" name="Picture 69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1" name="Oval 70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hlink">
                      <a:alpha val="75000"/>
                    </a:schemeClr>
                  </a:gs>
                  <a:gs pos="10000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2" name="Picture 71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9" name="Picture 8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676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43" name="Group 91"/>
          <p:cNvGrpSpPr>
            <a:grpSpLocks/>
          </p:cNvGrpSpPr>
          <p:nvPr/>
        </p:nvGrpSpPr>
        <p:grpSpPr bwMode="auto">
          <a:xfrm>
            <a:off x="3261792" y="4043512"/>
            <a:ext cx="393700" cy="393700"/>
            <a:chOff x="4213" y="1006"/>
            <a:chExt cx="416" cy="416"/>
          </a:xfrm>
        </p:grpSpPr>
        <p:sp>
          <p:nvSpPr>
            <p:cNvPr id="44" name="Oval 72"/>
            <p:cNvSpPr>
              <a:spLocks noChangeArrowheads="1"/>
            </p:cNvSpPr>
            <p:nvPr/>
          </p:nvSpPr>
          <p:spPr bwMode="gray">
            <a:xfrm>
              <a:off x="421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45" name="Group 73"/>
            <p:cNvGrpSpPr>
              <a:grpSpLocks/>
            </p:cNvGrpSpPr>
            <p:nvPr/>
          </p:nvGrpSpPr>
          <p:grpSpPr bwMode="auto">
            <a:xfrm rot="-2288454">
              <a:off x="4248" y="1034"/>
              <a:ext cx="348" cy="356"/>
              <a:chOff x="887" y="2040"/>
              <a:chExt cx="433" cy="422"/>
            </a:xfrm>
          </p:grpSpPr>
          <p:pic>
            <p:nvPicPr>
              <p:cNvPr id="47" name="Picture 7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8" name="Oval 7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folHlink">
                      <a:alpha val="75000"/>
                    </a:schemeClr>
                  </a:gs>
                  <a:gs pos="10000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9" name="Picture 7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46" name="Picture 88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24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0" name="Group 90"/>
          <p:cNvGrpSpPr>
            <a:grpSpLocks/>
          </p:cNvGrpSpPr>
          <p:nvPr/>
        </p:nvGrpSpPr>
        <p:grpSpPr bwMode="auto">
          <a:xfrm>
            <a:off x="2717280" y="4707087"/>
            <a:ext cx="393700" cy="393700"/>
            <a:chOff x="4803" y="1006"/>
            <a:chExt cx="416" cy="416"/>
          </a:xfrm>
        </p:grpSpPr>
        <p:sp>
          <p:nvSpPr>
            <p:cNvPr id="51" name="Oval 81"/>
            <p:cNvSpPr>
              <a:spLocks noChangeArrowheads="1"/>
            </p:cNvSpPr>
            <p:nvPr/>
          </p:nvSpPr>
          <p:spPr bwMode="gray">
            <a:xfrm>
              <a:off x="480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52" name="Group 82"/>
            <p:cNvGrpSpPr>
              <a:grpSpLocks/>
            </p:cNvGrpSpPr>
            <p:nvPr/>
          </p:nvGrpSpPr>
          <p:grpSpPr bwMode="auto">
            <a:xfrm rot="-2288454">
              <a:off x="4838" y="1034"/>
              <a:ext cx="348" cy="356"/>
              <a:chOff x="887" y="2040"/>
              <a:chExt cx="433" cy="422"/>
            </a:xfrm>
          </p:grpSpPr>
          <p:pic>
            <p:nvPicPr>
              <p:cNvPr id="54" name="Picture 8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55" name="Oval 84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solidFill>
                <a:srgbClr val="FB4F2D">
                  <a:alpha val="75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56" name="Picture 85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53" name="Picture 89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83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90" name="Picture 18" descr="http://www.52design.com/pic/20096/20096916525423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132856"/>
            <a:ext cx="3436640" cy="3436640"/>
          </a:xfrm>
          <a:prstGeom prst="rect">
            <a:avLst/>
          </a:prstGeom>
          <a:noFill/>
        </p:spPr>
      </p:pic>
      <p:sp>
        <p:nvSpPr>
          <p:cNvPr id="59" name="TextBox 58"/>
          <p:cNvSpPr txBox="1"/>
          <p:nvPr/>
        </p:nvSpPr>
        <p:spPr>
          <a:xfrm>
            <a:off x="2339752" y="0"/>
            <a:ext cx="4464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Adobe Gothic Std B" pitchFamily="34" charset="-128"/>
                <a:ea typeface="Adobe Gothic Std B" pitchFamily="34" charset="-128"/>
              </a:rPr>
              <a:t>Contents</a:t>
            </a:r>
            <a:endParaRPr lang="zh-CN" altLang="en-US" sz="4400" dirty="0">
              <a:latin typeface="Adobe Gothic Std B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2339752" y="46365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itchFamily="2" charset="-122"/>
                <a:ea typeface="华文宋体" pitchFamily="2" charset="-122"/>
              </a:rPr>
              <a:t>案例三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79512" y="1127641"/>
            <a:ext cx="432048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赛车游戏是竞速游戏的一类，是指游戏内容主要是玩家控制汽车进行竞速比赛的电子游戏。赛车游戏的主要游戏方式和游戏目标是玩家驾驶车辆同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CPU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或其他玩家比赛并试图获取胜利，过程中经常营造驾驶汽车的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速度感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和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刺激感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en-US" altLang="zh-CN" sz="2400" dirty="0" smtClean="0">
              <a:latin typeface="Adobe 仿宋 Std R" pitchFamily="18" charset="-122"/>
              <a:ea typeface="Adobe 仿宋 Std R" pitchFamily="18" charset="-122"/>
            </a:endParaRPr>
          </a:p>
          <a:p>
            <a:endParaRPr lang="en-US" altLang="zh-CN" sz="2400" dirty="0" smtClean="0">
              <a:latin typeface="Adobe 仿宋 Std R" pitchFamily="18" charset="-122"/>
              <a:ea typeface="Adobe 仿宋 Std R" pitchFamily="18" charset="-122"/>
            </a:endParaRPr>
          </a:p>
          <a:p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……</a:t>
            </a:r>
            <a:endParaRPr lang="en-US" altLang="zh-CN" sz="2400" dirty="0" smtClean="0">
              <a:latin typeface="Adobe 仿宋 Std R" pitchFamily="18" charset="-122"/>
              <a:ea typeface="Adobe 仿宋 Std R" pitchFamily="18" charset="-122"/>
            </a:endParaRPr>
          </a:p>
          <a:p>
            <a:endParaRPr lang="en-US" altLang="zh-CN" sz="2400" dirty="0" smtClean="0">
              <a:latin typeface="Adobe 仿宋 Std R" pitchFamily="18" charset="-122"/>
              <a:ea typeface="Adobe 仿宋 Std R" pitchFamily="18" charset="-122"/>
            </a:endParaRPr>
          </a:p>
          <a:p>
            <a:r>
              <a:rPr lang="zh-CN" altLang="en-US" sz="2400" dirty="0" smtClean="0">
                <a:solidFill>
                  <a:srgbClr val="0070C0"/>
                </a:solidFill>
                <a:latin typeface="Adobe 仿宋 Std R" pitchFamily="18" charset="-122"/>
                <a:ea typeface="Adobe 仿宋 Std R" pitchFamily="18" charset="-122"/>
              </a:rPr>
              <a:t>你印象最深的</a:t>
            </a:r>
            <a:r>
              <a:rPr lang="zh-CN" altLang="en-US" sz="2400" dirty="0" smtClean="0">
                <a:solidFill>
                  <a:srgbClr val="0070C0"/>
                </a:solidFill>
                <a:latin typeface="Adobe 仿宋 Std R" pitchFamily="18" charset="-122"/>
                <a:ea typeface="Adobe 仿宋 Std R" pitchFamily="18" charset="-122"/>
              </a:rPr>
              <a:t>汽车类游戏</a:t>
            </a:r>
            <a:r>
              <a:rPr lang="zh-CN" altLang="en-US" sz="2400" dirty="0" smtClean="0">
                <a:solidFill>
                  <a:srgbClr val="0070C0"/>
                </a:solidFill>
                <a:latin typeface="Adobe 仿宋 Std R" pitchFamily="18" charset="-122"/>
                <a:ea typeface="Adobe 仿宋 Std R" pitchFamily="18" charset="-122"/>
              </a:rPr>
              <a:t>是哪一</a:t>
            </a:r>
            <a:r>
              <a:rPr lang="zh-CN" altLang="en-US" sz="2400" dirty="0" smtClean="0">
                <a:solidFill>
                  <a:srgbClr val="0070C0"/>
                </a:solidFill>
                <a:latin typeface="Adobe 仿宋 Std R" pitchFamily="18" charset="-122"/>
                <a:ea typeface="Adobe 仿宋 Std R" pitchFamily="18" charset="-122"/>
              </a:rPr>
              <a:t>个？</a:t>
            </a:r>
            <a:endParaRPr lang="zh-CN" altLang="en-US" sz="2400" dirty="0">
              <a:solidFill>
                <a:srgbClr val="0070C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15362" name="Picture 2" descr="http://tom.game.people.com.cn/mediafile/200811/25/F200811251628201999021466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916832"/>
            <a:ext cx="4352925" cy="283845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508104" y="4941168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汽车商标连连看游戏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汽车游戏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544" y="5981218"/>
            <a:ext cx="8352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仿宋 Std R" pitchFamily="18" charset="-122"/>
                <a:ea typeface="Adobe 仿宋 Std R" pitchFamily="18" charset="-122"/>
              </a:rPr>
              <a:t>极品飞车游戏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仿宋 Std R" pitchFamily="18" charset="-122"/>
                <a:ea typeface="Adobe 仿宋 Std R" pitchFamily="18" charset="-122"/>
              </a:rPr>
              <a:t>界面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14337" name="sp-image" descr="a1ad16fa8a6b67db59ee90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08720"/>
            <a:ext cx="7920880" cy="495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汽车游戏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1746" name="Picture 2" descr="thum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8496944" cy="5310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1925960" y="6093296"/>
            <a:ext cx="51663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FIA World Rally Championship 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游戏截图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汽车游戏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8048809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3347864" y="4941168"/>
            <a:ext cx="1762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汽车类小游戏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活动二汽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车音乐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5496" y="908720"/>
            <a:ext cx="424847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汽车音乐是近年来发展最快的一种音乐形式。顾名思义，汽车音乐就是大家在开车的时候听的音乐。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随着时代的进步，新的汽车时代已经来临。现在的汽车已经遍布中国的大大小小每个家庭，汽车是一个流动的私人空间，而音乐总是能让人感动。它赋予我们生活中另一个生命，汽车和音乐这样的组合让我们充满憧憬，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汽车音乐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在阳光滚动的车程中向我们昭示着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生活的雅趣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生命的坚韧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。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25" y="1196752"/>
            <a:ext cx="4905375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活动二汽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车音乐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35896" y="6021288"/>
            <a:ext cx="33393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汽车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音乐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和汽车音乐嘉年华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3796" name="Picture 4" descr="http://images.99read.com/Product/2009/600.600/a0000358830.jpg"/>
          <p:cNvPicPr>
            <a:picLocks noChangeAspect="1" noChangeArrowheads="1"/>
          </p:cNvPicPr>
          <p:nvPr/>
        </p:nvPicPr>
        <p:blipFill>
          <a:blip r:embed="rId2" cstate="print"/>
          <a:srcRect t="5040" b="5501"/>
          <a:stretch>
            <a:fillRect/>
          </a:stretch>
        </p:blipFill>
        <p:spPr bwMode="auto">
          <a:xfrm>
            <a:off x="35496" y="1196752"/>
            <a:ext cx="5312535" cy="4752528"/>
          </a:xfrm>
          <a:prstGeom prst="rect">
            <a:avLst/>
          </a:prstGeom>
          <a:noFill/>
        </p:spPr>
      </p:pic>
      <p:pic>
        <p:nvPicPr>
          <p:cNvPr id="33798" name="Picture 6" descr="http://img1.cache.cdqss.com/images/ent/content/attachement/jpg/site2/20100816/002564ea8dba0dd34e1f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836712"/>
            <a:ext cx="3672408" cy="52047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汽车文化节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536" y="1680190"/>
            <a:ext cx="424847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81000"/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汽车文化节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通过“品牌汽车”展示销售、汽车趣味运动会、“汽车随手拍”微博拍客大赛、“汽车看电影”、新能源汽车参观展示和万人签名等丰富多样的活动，宣传汽车文化，提升汽车品牌，让市民更多地了解汽车知识、感受汽车文化、近距离地体验汽车带来的多彩生活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。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Times New Roman" pitchFamily="18" charset="0"/>
            </a:endParaRPr>
          </a:p>
        </p:txBody>
      </p:sp>
      <p:pic>
        <p:nvPicPr>
          <p:cNvPr id="3073" name="Picture 1" descr="20071031_1_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836712"/>
            <a:ext cx="3816424" cy="548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1640</TotalTime>
  <Words>812</Words>
  <Application>Microsoft Office PowerPoint</Application>
  <PresentationFormat>全屏显示(4:3)</PresentationFormat>
  <Paragraphs>79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LXY</dc:creator>
  <cp:lastModifiedBy>方晓汾</cp:lastModifiedBy>
  <cp:revision>812</cp:revision>
  <dcterms:created xsi:type="dcterms:W3CDTF">2008-11-29T01:41:59Z</dcterms:created>
  <dcterms:modified xsi:type="dcterms:W3CDTF">2013-08-21T08:46:29Z</dcterms:modified>
</cp:coreProperties>
</file>