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  <p:sldMasterId id="2147483810" r:id="rId2"/>
  </p:sldMasterIdLst>
  <p:notesMasterIdLst>
    <p:notesMasterId r:id="rId45"/>
  </p:notesMasterIdLst>
  <p:sldIdLst>
    <p:sldId id="399" r:id="rId3"/>
    <p:sldId id="318" r:id="rId4"/>
    <p:sldId id="257" r:id="rId5"/>
    <p:sldId id="319" r:id="rId6"/>
    <p:sldId id="320" r:id="rId7"/>
    <p:sldId id="258" r:id="rId8"/>
    <p:sldId id="321" r:id="rId9"/>
    <p:sldId id="322" r:id="rId10"/>
    <p:sldId id="323" r:id="rId11"/>
    <p:sldId id="328" r:id="rId12"/>
    <p:sldId id="329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34" r:id="rId26"/>
    <p:sldId id="379" r:id="rId27"/>
    <p:sldId id="380" r:id="rId28"/>
    <p:sldId id="381" r:id="rId29"/>
    <p:sldId id="382" r:id="rId30"/>
    <p:sldId id="383" r:id="rId31"/>
    <p:sldId id="384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35" r:id="rId40"/>
    <p:sldId id="394" r:id="rId41"/>
    <p:sldId id="395" r:id="rId42"/>
    <p:sldId id="396" r:id="rId43"/>
    <p:sldId id="397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E5AEC-6691-44CF-8172-896DCCB4A99A}" type="datetimeFigureOut">
              <a:rPr lang="zh-CN" altLang="en-US" smtClean="0"/>
              <a:t>2014-12-19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FABF-ED2D-4084-9AEE-AF997EF7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71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FABF-ED2D-4084-9AEE-AF997EF799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4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285563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4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C282-C898-4137-9564-D1EE600646CC}" type="datetimeFigureOut">
              <a:rPr lang="zh-CN" altLang="en-US"/>
              <a:pPr>
                <a:defRPr/>
              </a:pPr>
              <a:t>2014-12-19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2682-D34A-4A82-8307-A6B3ED35C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1922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03456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537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C282-C898-4137-9564-D1EE600646CC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2014-12-19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2682-D34A-4A82-8307-A6B3ED35C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5557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78215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44000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内容占位符 2"/>
          <p:cNvSpPr>
            <a:spLocks noGrp="1"/>
          </p:cNvSpPr>
          <p:nvPr>
            <p:ph type="subTitle" idx="1"/>
          </p:nvPr>
        </p:nvSpPr>
        <p:spPr>
          <a:xfrm>
            <a:off x="3779912" y="2696146"/>
            <a:ext cx="4960640" cy="1452934"/>
          </a:xfrm>
        </p:spPr>
        <p:txBody>
          <a:bodyPr/>
          <a:lstStyle/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主    编：张    湛   武春岭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副主编：瞿    芳   邓     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晶</a:t>
            </a:r>
            <a:endParaRPr lang="zh-CN" altLang="en-US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5331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计算机取证与司法鉴定</a:t>
            </a:r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530120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中国水利</a:t>
            </a:r>
            <a:r>
              <a:rPr lang="zh-CN" alt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水电出版社</a:t>
            </a:r>
          </a:p>
        </p:txBody>
      </p:sp>
    </p:spTree>
    <p:extLst>
      <p:ext uri="{BB962C8B-B14F-4D97-AF65-F5344CB8AC3E}">
        <p14:creationId xmlns:p14="http://schemas.microsoft.com/office/powerpoint/2010/main" val="348816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196752"/>
            <a:ext cx="8785225" cy="5184998"/>
          </a:xfrm>
        </p:spPr>
        <p:txBody>
          <a:bodyPr/>
          <a:lstStyle/>
          <a:p>
            <a:r>
              <a:rPr lang="en-US" altLang="zh-CN" sz="2800" dirty="0" smtClean="0">
                <a:ea typeface="楷体" panose="02010609060101010101" pitchFamily="49" charset="-122"/>
              </a:rPr>
              <a:t>Tom </a:t>
            </a:r>
            <a:r>
              <a:rPr lang="zh-CN" altLang="en-US" sz="2800" dirty="0" smtClean="0">
                <a:ea typeface="楷体" panose="02010609060101010101" pitchFamily="49" charset="-122"/>
              </a:rPr>
              <a:t>明确</a:t>
            </a:r>
            <a:r>
              <a:rPr lang="zh-CN" altLang="en-US" sz="2800" dirty="0">
                <a:ea typeface="楷体" panose="02010609060101010101" pitchFamily="49" charset="-122"/>
              </a:rPr>
              <a:t>针对</a:t>
            </a:r>
            <a:r>
              <a:rPr lang="en-US" altLang="zh-CN" sz="2800" dirty="0">
                <a:ea typeface="楷体" panose="02010609060101010101" pitchFamily="49" charset="-122"/>
              </a:rPr>
              <a:t>Adam </a:t>
            </a:r>
            <a:r>
              <a:rPr lang="zh-CN" altLang="en-US" sz="2800" dirty="0">
                <a:ea typeface="楷体" panose="02010609060101010101" pitchFamily="49" charset="-122"/>
              </a:rPr>
              <a:t>的办公计算机</a:t>
            </a:r>
            <a:r>
              <a:rPr lang="zh-CN" altLang="en-US" sz="2800" dirty="0" smtClean="0">
                <a:ea typeface="楷体" panose="02010609060101010101" pitchFamily="49" charset="-122"/>
              </a:rPr>
              <a:t>进行调查</a:t>
            </a:r>
            <a:r>
              <a:rPr lang="zh-CN" altLang="en-US" sz="2800" dirty="0">
                <a:ea typeface="楷体" panose="02010609060101010101" pitchFamily="49" charset="-122"/>
              </a:rPr>
              <a:t>时</a:t>
            </a:r>
            <a:r>
              <a:rPr lang="zh-CN" altLang="en-US" sz="2800" dirty="0" smtClean="0">
                <a:ea typeface="楷体" panose="02010609060101010101" pitchFamily="49" charset="-122"/>
              </a:rPr>
              <a:t>需获取</a:t>
            </a:r>
            <a:r>
              <a:rPr lang="zh-CN" altLang="en-US" sz="2800" dirty="0">
                <a:ea typeface="楷体" panose="02010609060101010101" pitchFamily="49" charset="-122"/>
              </a:rPr>
              <a:t>和固定原始证据，即对</a:t>
            </a:r>
            <a:r>
              <a:rPr lang="en-US" altLang="zh-CN" sz="2800" dirty="0">
                <a:ea typeface="楷体" panose="02010609060101010101" pitchFamily="49" charset="-122"/>
              </a:rPr>
              <a:t>Adam </a:t>
            </a:r>
            <a:r>
              <a:rPr lang="zh-CN" altLang="en-US" sz="2800" dirty="0">
                <a:ea typeface="楷体" panose="02010609060101010101" pitchFamily="49" charset="-122"/>
              </a:rPr>
              <a:t>的办公计算机硬盘和所有公司配给其使用</a:t>
            </a:r>
            <a:r>
              <a:rPr lang="zh-CN" altLang="en-US" sz="2800" dirty="0" smtClean="0">
                <a:ea typeface="楷体" panose="02010609060101010101" pitchFamily="49" charset="-122"/>
              </a:rPr>
              <a:t>的</a:t>
            </a:r>
            <a:r>
              <a:rPr lang="en-US" altLang="zh-CN" sz="2800" dirty="0" smtClean="0">
                <a:ea typeface="楷体" panose="02010609060101010101" pitchFamily="49" charset="-122"/>
              </a:rPr>
              <a:t>USB </a:t>
            </a:r>
            <a:r>
              <a:rPr lang="zh-CN" altLang="en-US" sz="2800" dirty="0">
                <a:ea typeface="楷体" panose="02010609060101010101" pitchFamily="49" charset="-122"/>
              </a:rPr>
              <a:t>盘和存储卡制作取证镜像</a:t>
            </a:r>
            <a:r>
              <a:rPr lang="zh-CN" altLang="en-US" sz="2800" dirty="0" smtClean="0">
                <a:ea typeface="楷体" panose="02010609060101010101" pitchFamily="49" charset="-122"/>
              </a:rPr>
              <a:t>备份。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ea typeface="楷体" panose="02010609060101010101" pitchFamily="49" charset="-122"/>
              </a:rPr>
              <a:t>考虑到如果进入取证现场时取证</a:t>
            </a:r>
            <a:r>
              <a:rPr lang="zh-CN" altLang="en-US" sz="2800" dirty="0" smtClean="0">
                <a:ea typeface="楷体" panose="02010609060101010101" pitchFamily="49" charset="-122"/>
              </a:rPr>
              <a:t>目标处于</a:t>
            </a:r>
            <a:r>
              <a:rPr lang="zh-CN" altLang="en-US" sz="2800" dirty="0">
                <a:ea typeface="楷体" panose="02010609060101010101" pitchFamily="49" charset="-122"/>
              </a:rPr>
              <a:t>开机并正常</a:t>
            </a:r>
            <a:r>
              <a:rPr lang="zh-CN" altLang="en-US" sz="2800" dirty="0" smtClean="0">
                <a:ea typeface="楷体" panose="02010609060101010101" pitchFamily="49" charset="-122"/>
              </a:rPr>
              <a:t>运行，需在</a:t>
            </a:r>
            <a:r>
              <a:rPr lang="zh-CN" altLang="en-US" sz="2800" dirty="0">
                <a:ea typeface="楷体" panose="02010609060101010101" pitchFamily="49" charset="-122"/>
              </a:rPr>
              <a:t>关机前对易失性证据进行获取和固定</a:t>
            </a:r>
            <a:r>
              <a:rPr lang="zh-CN" altLang="en-US" sz="2800" dirty="0" smtClean="0">
                <a:ea typeface="楷体" panose="02010609060101010101" pitchFamily="49" charset="-122"/>
              </a:rPr>
              <a:t>，因此</a:t>
            </a:r>
            <a:r>
              <a:rPr lang="zh-CN" altLang="en-US" sz="2800" dirty="0">
                <a:ea typeface="楷体" panose="02010609060101010101" pitchFamily="49" charset="-122"/>
              </a:rPr>
              <a:t>需要准备易失性证据获取工具包</a:t>
            </a:r>
            <a:r>
              <a:rPr lang="zh-CN" altLang="en-US" sz="2800" dirty="0" smtClean="0">
                <a:ea typeface="楷体" panose="02010609060101010101" pitchFamily="49" charset="-122"/>
              </a:rPr>
              <a:t>，以便</a:t>
            </a:r>
            <a:r>
              <a:rPr lang="zh-CN" altLang="en-US" sz="2800" dirty="0">
                <a:ea typeface="楷体" panose="02010609060101010101" pitchFamily="49" charset="-122"/>
              </a:rPr>
              <a:t>快速获取和固定易失性证据。</a:t>
            </a:r>
          </a:p>
          <a:p>
            <a:r>
              <a:rPr lang="en-US" altLang="zh-CN" sz="2800" dirty="0" smtClean="0"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ea typeface="楷体" panose="02010609060101010101" pitchFamily="49" charset="-122"/>
              </a:rPr>
              <a:t>准备在取证实验室深入分析原始证据镜像备份前，首先对取证目标系统的</a:t>
            </a:r>
            <a:r>
              <a:rPr lang="zh-CN" altLang="en-US" sz="2800" dirty="0" smtClean="0">
                <a:ea typeface="楷体" panose="02010609060101010101" pitchFamily="49" charset="-122"/>
              </a:rPr>
              <a:t>注册表</a:t>
            </a:r>
            <a:r>
              <a:rPr lang="zh-CN" altLang="en-US" sz="2800" dirty="0">
                <a:ea typeface="楷体" panose="02010609060101010101" pitchFamily="49" charset="-122"/>
              </a:rPr>
              <a:t>、重要文件和目录、重要日志、常用进程和网络痕迹等这些最容易获取证据和线索的</a:t>
            </a:r>
            <a:r>
              <a:rPr lang="zh-CN" altLang="en-US" sz="2800" dirty="0" smtClean="0">
                <a:ea typeface="楷体" panose="02010609060101010101" pitchFamily="49" charset="-122"/>
              </a:rPr>
              <a:t>方便进行</a:t>
            </a:r>
            <a:r>
              <a:rPr lang="zh-CN" altLang="en-US" sz="2800" dirty="0">
                <a:ea typeface="楷体" panose="02010609060101010101" pitchFamily="49" charset="-122"/>
              </a:rPr>
              <a:t>初步的调查。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项目分析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9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ea typeface="楷体" panose="02010609060101010101" pitchFamily="49" charset="-122"/>
              </a:rPr>
              <a:t>：原始</a:t>
            </a:r>
            <a:r>
              <a:rPr lang="zh-CN" altLang="en-US" dirty="0">
                <a:ea typeface="楷体" panose="02010609060101010101" pitchFamily="49" charset="-122"/>
              </a:rPr>
              <a:t>证据取证复制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易</a:t>
            </a:r>
            <a:r>
              <a:rPr lang="zh-CN" altLang="en-US" sz="2800" dirty="0">
                <a:ea typeface="楷体" panose="02010609060101010101" pitchFamily="49" charset="-122"/>
              </a:rPr>
              <a:t>失性证据的</a:t>
            </a:r>
            <a:r>
              <a:rPr lang="zh-CN" altLang="en-US" sz="2800" dirty="0" smtClean="0">
                <a:ea typeface="楷体" panose="02010609060101010101" pitchFamily="49" charset="-122"/>
              </a:rPr>
              <a:t>获取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2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4294967295"/>
          </p:nvPr>
        </p:nvSpPr>
        <p:spPr>
          <a:xfrm>
            <a:off x="457200" y="1844824"/>
            <a:ext cx="8229600" cy="4389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ea typeface="楷体" panose="02010609060101010101" pitchFamily="49" charset="-122"/>
              </a:rPr>
              <a:t>固定易失性证据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</a:rPr>
              <a:t>在计算机取证中，一般需要对系统进行取证分析时，首先需要关闭系统，然后对硬盘进行取证精确备份以做深入分析。但一旦关机，有些重要的易失性证据信息就会消失。所谓易失性证据，通常指存在于被取证计算机的寄存器、缓存或内存中，主要包括网络连接情况、正运行进程状态等关机后就会全部丢失且不可能恢复的证据信息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526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4294967295"/>
          </p:nvPr>
        </p:nvSpPr>
        <p:spPr>
          <a:xfrm>
            <a:off x="457200" y="1487835"/>
            <a:ext cx="8229600" cy="4389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ea typeface="楷体" panose="02010609060101010101" pitchFamily="49" charset="-122"/>
              </a:rPr>
              <a:t>易失性证据主要包括：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系统日期和时间：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最近运行的进程列表；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</a:rPr>
              <a:t>最近打开的套接字列表；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</a:rPr>
              <a:t>在打开的套接字上进行监听的应用程序；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</a:rPr>
              <a:t>当前登录的用户列表；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 smtClean="0">
                <a:ea typeface="楷体" panose="02010609060101010101" pitchFamily="49" charset="-122"/>
              </a:rPr>
              <a:t>当前或最近与本系统建立连接的其他系统列表。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915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0243" name="内容占位符 2"/>
          <p:cNvSpPr>
            <a:spLocks noGrp="1"/>
          </p:cNvSpPr>
          <p:nvPr>
            <p:ph idx="4294967295"/>
          </p:nvPr>
        </p:nvSpPr>
        <p:spPr>
          <a:xfrm>
            <a:off x="457200" y="1700808"/>
            <a:ext cx="8229600" cy="4389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ea typeface="楷体" panose="02010609060101010101" pitchFamily="49" charset="-122"/>
              </a:rPr>
              <a:t>对Windows系统进行初始响应前，取证调查人员首先应创建初始响应工具包，目前在Windows环境下常用的初始响应工具有以下几种：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cmd.exe：Win NT/2000等的命令行工具；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systeminfo：列出被取证系统环境信息；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ipconfig：列出被取证系统网络配置；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psgetsid：列出被取证系统当前的SID信息；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psinfo：列出被取证系统基本信息；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115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1267" name="内容占位符 2"/>
          <p:cNvSpPr>
            <a:spLocks noGrp="1"/>
          </p:cNvSpPr>
          <p:nvPr>
            <p:ph idx="4294967295"/>
          </p:nvPr>
        </p:nvSpPr>
        <p:spPr>
          <a:xfrm>
            <a:off x="457200" y="1700808"/>
            <a:ext cx="8229600" cy="4389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ea typeface="楷体" panose="02010609060101010101" pitchFamily="49" charset="-122"/>
              </a:rPr>
              <a:t>对Windows系统进行初始响应前，取证调查人员首先应创建初始响应工具包，目前在Windows环境下常用的初始响应工具有以下几种：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psloggedon：显示所有本地和远程连接用户；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pslist：列出被取证系统上正运行的所有进程；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netstat：列出监听端口和对应的当前连接；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arp：显示最后一分钟内与被取证系统进行通信的其他系统MAC地址；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psservice：列出系统当前的服务信息；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psloglist：列出系统日志；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785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2291" name="内容占位符 2"/>
          <p:cNvSpPr>
            <a:spLocks noGrp="1"/>
          </p:cNvSpPr>
          <p:nvPr>
            <p:ph idx="4294967295"/>
          </p:nvPr>
        </p:nvSpPr>
        <p:spPr>
          <a:xfrm>
            <a:off x="457200" y="1628800"/>
            <a:ext cx="8229600" cy="4389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ea typeface="楷体" panose="02010609060101010101" pitchFamily="49" charset="-122"/>
              </a:rPr>
              <a:t>对Windows系统进行初始响应前，取证调查人员首先应创建初始响应工具包，目前在Windows环境下常用的初始响应工具有以下几种：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nbtstat：列出最近十分钟内的NetBios连接；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fport：列出打开TCP/IP端口的所有进程；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MD5sum：为一个给定的文件创建MD5的Hash码；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doskey：为打开的cmd.exe命令行程序显示其历史命令的列表；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ea typeface="楷体" panose="02010609060101010101" pitchFamily="49" charset="-122"/>
                <a:sym typeface="Arial" panose="020B0604020202020204" pitchFamily="34" charset="0"/>
              </a:rPr>
              <a:t>netcat：在取证工作计算机和被取证计算机之间创建通信信道。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042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ea typeface="楷体" panose="02010609060101010101" pitchFamily="49" charset="-122"/>
              </a:rPr>
              <a:t>调查人员在系统关机前，可使用这些初始响应的工具进行现场易失性证据的收集，为了保证取证的顺利进行，调查人员必须使用安全的命令行解释程序。由于被取证系统的命令行shell可能被修改，调查人员不能相信它的输出，因此在现场进行易失性证据收集时，必须使用自己确认可信的命令行解释程序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498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4339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ea typeface="楷体" panose="02010609060101010101" pitchFamily="49" charset="-122"/>
              </a:rPr>
              <a:t>初始响应工具包的作用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在易失性证据收集的过程中，为了保证无损取证的原则，不能将收集到的数据存放在被取证计算机的硬盘上。因此取证调查人员通常采用两种方式保存。一种是采用网络通信的方式利用netcat等工具将收集到的数据信息传送到取证人员的计算机中；另一种是取证人员准备专用的取证存储介质（U盘，存储卡等），将数据存储在其中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24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ea typeface="楷体" panose="02010609060101010101" pitchFamily="49" charset="-122"/>
              </a:rPr>
              <a:t>初始响应工具包的制作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在做好以上工作后，取证调查人员运行初始响应工具包中的工具来收集易失性证据。取证调查人员在收集易失性证据时，通常将很多必须的操作合并成一个批处理文件，然后利用脚本文件的运行自动获取易失性证据。案件性质不同，初始响应工具包中脚本文件的编写也有差异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92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8568952" cy="3024336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项目二</a:t>
            </a: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Windows 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环境单机取证</a:t>
            </a:r>
          </a:p>
        </p:txBody>
      </p:sp>
    </p:spTree>
    <p:extLst>
      <p:ext uri="{BB962C8B-B14F-4D97-AF65-F5344CB8AC3E}">
        <p14:creationId xmlns:p14="http://schemas.microsoft.com/office/powerpoint/2010/main" val="212105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6387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ea typeface="楷体" panose="02010609060101010101" pitchFamily="49" charset="-122"/>
              </a:rPr>
              <a:t>初始响应工具包的制作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以Win系统为例，在制作初始响应工具包时，首先应当具有安全的Cmd.exe。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需要MD5sum程序对提取的信息进行证据固定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如果需要提取的信息在内部命令中无法提取，就需要一些外部的工具，如fport、pslist等等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261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ea typeface="楷体" panose="02010609060101010101" pitchFamily="49" charset="-122"/>
              </a:rPr>
              <a:t>初始响应工具包的制作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在完成准备工作后，需要执行相应的命令，并将提取的信息存放到文本文件中，并将该文本文件保存到取证U盘等介质中。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最后需要利用MD5sum程序对保存提取信息的文本文件运算Hash码，进行证据固定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通常有经验的取证人员的初始响应工具包中，常常会自己编写一个或数个批处理文件，用于不同情况的易失性证据的快速获取</a:t>
            </a: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5657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初始响应工具包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539750" y="980728"/>
            <a:ext cx="8229600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ea typeface="楷体" panose="02010609060101010101" pitchFamily="49" charset="-122"/>
              </a:rPr>
              <a:t>初始响应工具包的制作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ea typeface="楷体" panose="02010609060101010101" pitchFamily="49" charset="-122"/>
              </a:rPr>
              <a:t>        </a:t>
            </a:r>
            <a:r>
              <a:rPr lang="zh-CN" altLang="en-US" sz="2000" b="1" dirty="0" smtClean="0">
                <a:ea typeface="楷体" panose="02010609060101010101" pitchFamily="49" charset="-122"/>
              </a:rPr>
              <a:t>@echo on　　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         time /t &gt;&gt; 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date /t &gt;&gt;.\evidence\evidence.txt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         systeminfo &gt;&gt;.\evidence\evidence.txt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         ipconfig &gt;&gt;.\evidence\evidence.txt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psloggedon /t &gt;&gt; 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netstat -an &gt;&gt; 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nbtstat -c &gt;&gt; 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time /t &gt;&gt; 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date /t &gt; &gt;.\evidence\evidence.txt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doskey /history &gt; &gt;.\evidence\evidence.txt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　　cd .\evidence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sz="2000" b="1" dirty="0" smtClean="0">
                <a:ea typeface="楷体" panose="02010609060101010101" pitchFamily="49" charset="-122"/>
              </a:rPr>
              <a:t>        md5sum *.txt &gt; hash.txt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632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ea typeface="楷体" panose="02010609060101010101" pitchFamily="49" charset="-122"/>
              </a:rPr>
              <a:t>：原始</a:t>
            </a:r>
            <a:r>
              <a:rPr lang="zh-CN" altLang="en-US" dirty="0">
                <a:ea typeface="楷体" panose="02010609060101010101" pitchFamily="49" charset="-122"/>
              </a:rPr>
              <a:t>证据取证复制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利用</a:t>
            </a:r>
            <a:r>
              <a:rPr lang="en-US" altLang="zh-CN" sz="2800" dirty="0">
                <a:ea typeface="楷体" panose="02010609060101010101" pitchFamily="49" charset="-122"/>
              </a:rPr>
              <a:t>FTK Imager </a:t>
            </a:r>
            <a:r>
              <a:rPr lang="zh-CN" altLang="en-US" sz="2800" dirty="0">
                <a:ea typeface="楷体" panose="02010609060101010101" pitchFamily="49" charset="-122"/>
              </a:rPr>
              <a:t>进行取证</a:t>
            </a:r>
            <a:r>
              <a:rPr lang="zh-CN" altLang="en-US" sz="2800" dirty="0" smtClean="0">
                <a:ea typeface="楷体" panose="02010609060101010101" pitchFamily="49" charset="-122"/>
              </a:rPr>
              <a:t>复制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pPr eaLnBrk="1" hangingPunct="1"/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利用</a:t>
            </a:r>
            <a:r>
              <a:rPr lang="en-US" altLang="zh-CN" sz="2800" dirty="0">
                <a:ea typeface="楷体" panose="02010609060101010101" pitchFamily="49" charset="-122"/>
              </a:rPr>
              <a:t>X-Ways Forensics </a:t>
            </a:r>
            <a:r>
              <a:rPr lang="zh-CN" altLang="en-US" sz="2800" dirty="0">
                <a:ea typeface="楷体" panose="02010609060101010101" pitchFamily="49" charset="-122"/>
              </a:rPr>
              <a:t>进行取证复制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60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对计算机</a:t>
            </a:r>
            <a:r>
              <a:rPr lang="zh-CN" altLang="en-US" sz="2800" dirty="0">
                <a:ea typeface="楷体" panose="02010609060101010101" pitchFamily="49" charset="-122"/>
              </a:rPr>
              <a:t>调查员来说，注册表提供了大量丰富的信息来源，包括各种计算机设置，以及从</a:t>
            </a:r>
            <a:r>
              <a:rPr lang="zh-CN" altLang="en-US" sz="2800" dirty="0" smtClean="0">
                <a:ea typeface="楷体" panose="02010609060101010101" pitchFamily="49" charset="-122"/>
              </a:rPr>
              <a:t>识别安装</a:t>
            </a:r>
            <a:r>
              <a:rPr lang="zh-CN" altLang="en-US" sz="2800" dirty="0">
                <a:ea typeface="楷体" panose="02010609060101010101" pitchFamily="49" charset="-122"/>
              </a:rPr>
              <a:t>软件到寻找网站密码等行动的信息</a:t>
            </a:r>
            <a:r>
              <a:rPr lang="zh-CN" altLang="en-US" sz="2800" dirty="0" smtClean="0"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从调查的角度来看，注册表中包含了有价值的证据信息。调查人员可以使用注册表</a:t>
            </a:r>
            <a:r>
              <a:rPr lang="zh-CN" altLang="en-US" sz="2800" dirty="0" smtClean="0">
                <a:ea typeface="楷体" panose="02010609060101010101" pitchFamily="49" charset="-122"/>
              </a:rPr>
              <a:t>编辑器</a:t>
            </a:r>
            <a:r>
              <a:rPr lang="zh-CN" altLang="en-US" sz="2800" dirty="0">
                <a:ea typeface="楷体" panose="02010609060101010101" pitchFamily="49" charset="-122"/>
              </a:rPr>
              <a:t>程序查阅和搜索注册表，查找可能包含证据线索的条目。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0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在</a:t>
            </a:r>
            <a:r>
              <a:rPr lang="en-US" altLang="zh-CN" sz="2800" dirty="0">
                <a:ea typeface="楷体" panose="02010609060101010101" pitchFamily="49" charset="-122"/>
              </a:rPr>
              <a:t>Windows </a:t>
            </a:r>
            <a:r>
              <a:rPr lang="en-US" altLang="zh-CN" sz="2800" dirty="0" smtClean="0">
                <a:ea typeface="楷体" panose="02010609060101010101" pitchFamily="49" charset="-122"/>
              </a:rPr>
              <a:t>NT/2000</a:t>
            </a:r>
            <a:r>
              <a:rPr lang="en-US" altLang="zh-CN" sz="2800" dirty="0">
                <a:ea typeface="楷体" panose="02010609060101010101" pitchFamily="49" charset="-122"/>
              </a:rPr>
              <a:t>/ XP/ 2003 </a:t>
            </a:r>
            <a:r>
              <a:rPr lang="zh-CN" altLang="en-US" sz="2800" dirty="0">
                <a:ea typeface="楷体" panose="02010609060101010101" pitchFamily="49" charset="-122"/>
              </a:rPr>
              <a:t>等系统中默认的注册表文件位置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HKEY_ CURRENT_ USER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HKEY_ CURRENT_ CONFIG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HKEY_ CLASSES_ ROOT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HKEY_ LOCAL_ MACHINE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293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5256584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计算机</a:t>
            </a:r>
            <a:r>
              <a:rPr lang="zh-CN" altLang="en-US" sz="2800" dirty="0">
                <a:ea typeface="楷体" panose="02010609060101010101" pitchFamily="49" charset="-122"/>
              </a:rPr>
              <a:t>取证调查中关注的常规键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HKCR\*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HKCU\Control Panel\*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HKCU\Network\*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HKCU\Printers\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DevModePerUser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Volatile Environment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Software\*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HKLM\Software\*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Software\ Microsoft\ Internet Account Manager\ Accounts\*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78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5256584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计算机</a:t>
            </a:r>
            <a:r>
              <a:rPr lang="zh-CN" altLang="en-US" sz="2800" dirty="0">
                <a:ea typeface="楷体" panose="02010609060101010101" pitchFamily="49" charset="-122"/>
              </a:rPr>
              <a:t>取证调查中关注的常规键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Software\ Microsoft\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NTBackup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Software\ Microsoft\ Windows\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CurrentVersion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Explorer\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ComputerDescriptions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HKCU\ Software\ Microsoft\ Windows NT\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CurrentVersion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Devices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Hardware\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Devicemap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Scsi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Network\ Logon\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SAM\ SAM\ Domains\ Account\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49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5256584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计算机</a:t>
            </a:r>
            <a:r>
              <a:rPr lang="zh-CN" altLang="en-US" sz="2800" dirty="0">
                <a:ea typeface="楷体" panose="02010609060101010101" pitchFamily="49" charset="-122"/>
              </a:rPr>
              <a:t>取证调查中关注的常规键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Software\ Microsoft\ Updates\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Software\ Microsoft\ Windows\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CurrentVersion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Uninstall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Software\ Microsoft\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WindowsNT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CurrentVersion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Network Cards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Control\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ComputerName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Control\ Print\ Printers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38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5256584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计算机</a:t>
            </a:r>
            <a:r>
              <a:rPr lang="zh-CN" altLang="en-US" sz="2800" dirty="0">
                <a:ea typeface="楷体" panose="02010609060101010101" pitchFamily="49" charset="-122"/>
              </a:rPr>
              <a:t>取证调查中关注的常规键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Control\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TimeZone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Information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Enum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Enum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USBSTOR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CurrentControlSet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\ Services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HKLM\ System\ 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MountedDevices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SID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79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pPr lvl="0" eaLnBrk="1" hangingPunct="1"/>
            <a:r>
              <a:rPr lang="zh-CN" altLang="en-US" sz="3200" dirty="0">
                <a:ea typeface="楷体" panose="02010609060101010101" pitchFamily="49" charset="-122"/>
              </a:rPr>
              <a:t>理解电子证据的概念和</a:t>
            </a:r>
            <a:r>
              <a:rPr lang="zh-CN" altLang="en-US" sz="3200" dirty="0" smtClean="0">
                <a:ea typeface="楷体" panose="02010609060101010101" pitchFamily="49" charset="-122"/>
              </a:rPr>
              <a:t>特点</a:t>
            </a:r>
            <a:endParaRPr lang="zh-CN" altLang="zh-CN" sz="3200" b="1" dirty="0"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Windows </a:t>
            </a:r>
            <a:r>
              <a:rPr lang="zh-CN" altLang="en-US" sz="3200" dirty="0">
                <a:ea typeface="楷体" panose="02010609060101010101" pitchFamily="49" charset="-122"/>
              </a:rPr>
              <a:t>环境下易失性证据的固定方法和磁盘取证镜像的制作方法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Windows </a:t>
            </a:r>
            <a:r>
              <a:rPr lang="zh-CN" altLang="en-US" sz="3200" dirty="0">
                <a:ea typeface="楷体" panose="02010609060101010101" pitchFamily="49" charset="-122"/>
              </a:rPr>
              <a:t>环境注册表取证调查方法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Windows </a:t>
            </a:r>
            <a:r>
              <a:rPr lang="zh-CN" altLang="en-US" sz="3200" dirty="0">
                <a:ea typeface="楷体" panose="02010609060101010101" pitchFamily="49" charset="-122"/>
              </a:rPr>
              <a:t>环境重要文件目录和日志调查方法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Windows </a:t>
            </a:r>
            <a:r>
              <a:rPr lang="zh-CN" altLang="en-US" sz="3200" dirty="0">
                <a:ea typeface="楷体" panose="02010609060101010101" pitchFamily="49" charset="-122"/>
              </a:rPr>
              <a:t>环境常用进程和网络痕迹调查方法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学习目标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注册表调查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5256584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取证</a:t>
            </a:r>
            <a:r>
              <a:rPr lang="zh-CN" altLang="en-US" sz="2800" dirty="0">
                <a:ea typeface="楷体" panose="02010609060101010101" pitchFamily="49" charset="-122"/>
              </a:rPr>
              <a:t>调查时注册表中关注的文件夹</a:t>
            </a:r>
            <a:r>
              <a:rPr lang="zh-CN" altLang="en-US" sz="2800" dirty="0" smtClean="0">
                <a:ea typeface="楷体" panose="02010609060101010101" pitchFamily="49" charset="-122"/>
              </a:rPr>
              <a:t>位置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取证调查时注册表中关注的自启动项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40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1507" name="内容占位符 2"/>
          <p:cNvSpPr>
            <a:spLocks noGrp="1"/>
          </p:cNvSpPr>
          <p:nvPr>
            <p:ph idx="4294967295"/>
          </p:nvPr>
        </p:nvSpPr>
        <p:spPr>
          <a:xfrm>
            <a:off x="457200" y="2208213"/>
            <a:ext cx="8229600" cy="4389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ea typeface="楷体" panose="02010609060101010101" pitchFamily="49" charset="-122"/>
              </a:rPr>
              <a:t>间谍软件、病毒以及其他恶意代码为了在系统重启后继续感染计算机，通常会更改系统设置，使得他们在系统启动时自动运行；另外，对自启动项目的调查也可以了解用户要经常打开的文件是些什么。Windows注册表中有很多地方都记载了自动启动运行的项目，其中最为常用的位置如下。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702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000" b="1" dirty="0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HKCU\ Software\ Microsoft\ Windows\ CurrentVersion\ Run\：列出特定用户设置为下次登录时运行的软件；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HKLM\ SOFTWARE\ Microsoft\ Windows\ CurrentVersion\ Run\：列出每次系统登录时自动执行的项目；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HKLM\ SOFTWARE\ Microsoft\ Windows\ CurrentVersion\ RunOnce\：列出设置为执行一次就从注册表中删除的可执行文件。它常常被有两部分的安装引导程序使用，这些程序在两个部分中间需要重启。恶意软件可使用这个键，其方式是在键里面安置一个指向恶意代码的链接，然后在自动移除之后把它放回去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HKLM\ SOFTWARE\ Microsoft\ Windows\ CurrentVersion\ RunOnceEx\：列出设置为执行一次接着就从注册表中删除的可执行文件。通常在Win XP系统中用于无人看管的系统安装。恶意代码使用RunOnceEx的方式与RunOnce相同；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HKCU\ SOFTWARE\ Microsoft\ Windows\ CurrentVersion\ RunServices\与RunServicesOnce以及HKLM\ SOFTWARE\ Microsoft\ Windows\ CurrentVersion\ RunServices\与RunServicesOnce：列出在启动时只运行一次（RunServicesOnce）或每次启动都自动运行（RunServices）的服务。这些键能用于在用户登录之前触发可执行程序；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862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/>
            <a:r>
              <a:rPr lang="zh-CN" altLang="en-US" sz="2000" b="1" dirty="0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HKCU\ SOFTWARE\ Microsoft\ WindowsNT\ CurrentVersion\ Windows\load：一个较为隐蔽的与自启动有关的键，其不要求创建新的子键；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HKCU\ SOFTWARE\ Microsoft\ Windows\ CurrentVersion\ Policies\ Explorer\ Run和HKLM\ SOFTWARE\ Microsoft\ Windows\ CurrentVersion\ Policies\ Explorer\ Run：列出允许用户登录时自动运行的与资源管理器相关的程序（在HKCU下只和某个特定用户相关，而在HKLM下则适用于所有用户；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HKCU\ SOFTWARE\ Microsoft\ WindowsNT\ CurrentVersion\ Winlogon\Userinit：此处含有正常的可执行程序userinit.exe，但也能包含其他被逗号分隔的程序名。由于通常正常程序并不使用这个键，所以除了userinit.exe之外的其他条目都应调查；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ea typeface="楷体" panose="02010609060101010101" pitchFamily="49" charset="-122"/>
              </a:rPr>
              <a:t>HKLM\ SOFTWARE\ Microsoft\ Windows\ CurrentVersion\ Explorer\ SharedTaskScheduler：列出基于Win NT的系统启动时要运行的任务列表。</a:t>
            </a:r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1634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4579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除了自启动项外，注册表中还有许多的重要信息，其中SID码的提取，可以唯一指向一个用户，是取证中极其重要的信息，其路径如下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400" smtClean="0"/>
              <a:t>HKLM\SOFTWARE\Microsoft\Windows NT\CurrentVersion\Profilelist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9237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mtClean="0">
                <a:ea typeface="楷体" panose="02010609060101010101" pitchFamily="49" charset="-122"/>
              </a:rPr>
              <a:t>调查人员在进行计算机取证调查时，可以利用各种注册表查看、搜索和提取工具，在无损取证的原则下，对目标系统的注册表相关项进行深入分析，并提取相应的信息，固定为电子证据信息。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mtClean="0">
                <a:ea typeface="楷体" panose="02010609060101010101" pitchFamily="49" charset="-122"/>
                <a:sym typeface="Arial" panose="020B0604020202020204" pitchFamily="34" charset="0"/>
              </a:rPr>
              <a:t>Tom在调查Adam的办公计算机时，对系统的注册表较为关注两个方面，一是这个系统每次登录时自动执行了哪些项目？另一个是最近一次，在这个系统的</a:t>
            </a:r>
            <a:r>
              <a:rPr lang="zh-CN" altLang="en-US" sz="24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400" b="1" smtClean="0">
                <a:ea typeface="楷体" panose="02010609060101010101" pitchFamily="49" charset="-122"/>
                <a:sym typeface="Arial" panose="020B0604020202020204" pitchFamily="34" charset="0"/>
              </a:rPr>
              <a:t>运行</a:t>
            </a:r>
            <a:r>
              <a:rPr lang="zh-CN" altLang="en-US" sz="24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400" b="1" smtClean="0">
                <a:ea typeface="楷体" panose="02010609060101010101" pitchFamily="49" charset="-122"/>
                <a:sym typeface="Arial" panose="020B0604020202020204" pitchFamily="34" charset="0"/>
              </a:rPr>
              <a:t>框中键入过哪些命令？因此Tom需要分别调查HKLM\ SOFTWARE\ Microsoft\ Windows\ CurrentVersion\ Run\项和HKCU\ Software\ Microsoft\ Windows\ Current Version\ Explorer\ RunMRU项的内容，并将这些内容固定。Tom可以采用以下做法</a:t>
            </a:r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92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6627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打开一个可信任的CMD.exe，并在存储取证信息的介质盘中创建名为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AdamHives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的目录；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使用reg命令将注册表中感兴趣的两个项的内容输出并存储在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AdamHives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目录。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使用MD5sum工具，利用命令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MD5sum *.reg &gt; Hash.txt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，对刚刚提取的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Run.reg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和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RunMRU.reg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两个文件计算MD5的Hash码，固定证据。</a:t>
            </a:r>
          </a:p>
        </p:txBody>
      </p:sp>
      <p:pic>
        <p:nvPicPr>
          <p:cNvPr id="27652" name="Picture 4" descr="提取注册表信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149725"/>
            <a:ext cx="900112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015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457200" y="1968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楷体" panose="02010609060101010101" pitchFamily="49" charset="-122"/>
              </a:rPr>
              <a:t>固定注册表信息</a:t>
            </a:r>
            <a:endParaRPr lang="zh-CN" altLang="en-US" smtClean="0"/>
          </a:p>
        </p:txBody>
      </p:sp>
      <p:sp>
        <p:nvSpPr>
          <p:cNvPr id="27651" name="内容占位符 2"/>
          <p:cNvSpPr>
            <a:spLocks noGrp="1"/>
          </p:cNvSpPr>
          <p:nvPr>
            <p:ph idx="4294967295"/>
          </p:nvPr>
        </p:nvSpPr>
        <p:spPr>
          <a:xfrm>
            <a:off x="180975" y="1341438"/>
            <a:ext cx="8783638" cy="5472112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ea typeface="楷体" panose="02010609060101010101" pitchFamily="49" charset="-122"/>
              </a:rPr>
              <a:t>以注册表中自启动项的调查为例，讨论如何固定注册表信息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ea typeface="楷体" panose="02010609060101010101" pitchFamily="49" charset="-122"/>
              </a:rPr>
              <a:t>执行完成后，在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AdamHives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目录分别产生了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Run.reg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、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RunMRU.reg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和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Hash.txt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三个文件，其中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</a:rPr>
              <a:t>Run.reg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</a:rPr>
              <a:t>中即是Adam的办公计算机系统每次登录时自动执行了的项目信息；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RunMRU.reg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中即为最近一次在Adam的办公计算机系统的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运行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框中键入过的命令信息。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Hash.txt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中则记录了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Run.reg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和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RunMRU.reg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smtClean="0">
                <a:ea typeface="楷体" panose="02010609060101010101" pitchFamily="49" charset="-122"/>
                <a:sym typeface="Arial" panose="020B0604020202020204" pitchFamily="34" charset="0"/>
              </a:rPr>
              <a:t>两个文件的MD5散列值。</a:t>
            </a: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19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任务三：</a:t>
            </a:r>
            <a:r>
              <a:rPr lang="en-US" altLang="zh-CN" dirty="0" smtClean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文件目录调查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自启动</a:t>
            </a:r>
            <a:r>
              <a:rPr lang="zh-CN" altLang="en-US" sz="2800" dirty="0">
                <a:ea typeface="楷体" panose="02010609060101010101" pitchFamily="49" charset="-122"/>
              </a:rPr>
              <a:t>目录和</a:t>
            </a:r>
            <a:r>
              <a:rPr lang="zh-CN" altLang="en-US" sz="2800" dirty="0" smtClean="0">
                <a:ea typeface="楷体" panose="02010609060101010101" pitchFamily="49" charset="-122"/>
              </a:rPr>
              <a:t>文件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pPr eaLnBrk="1" hangingPunct="1"/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ea typeface="楷体" panose="02010609060101010101" pitchFamily="49" charset="-122"/>
              </a:rPr>
              <a:t>Windows </a:t>
            </a:r>
            <a:r>
              <a:rPr lang="zh-CN" altLang="en-US" sz="2800" dirty="0">
                <a:ea typeface="楷体" panose="02010609060101010101" pitchFamily="49" charset="-122"/>
              </a:rPr>
              <a:t>系统中的重要目录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en-US" altLang="zh-CN" sz="2800" dirty="0">
                <a:ea typeface="楷体" panose="02010609060101010101" pitchFamily="49" charset="-122"/>
              </a:rPr>
              <a:t>Windows </a:t>
            </a:r>
            <a:r>
              <a:rPr lang="zh-CN" altLang="en-US" sz="2800" dirty="0">
                <a:ea typeface="楷体" panose="02010609060101010101" pitchFamily="49" charset="-122"/>
              </a:rPr>
              <a:t>系统中的重要系统文件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27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四：</a:t>
            </a:r>
            <a:r>
              <a:rPr lang="en-US" altLang="zh-CN" dirty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日志调查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事件</a:t>
            </a:r>
            <a:r>
              <a:rPr lang="zh-CN" altLang="en-US" sz="2800" dirty="0">
                <a:ea typeface="楷体" panose="02010609060101010101" pitchFamily="49" charset="-122"/>
              </a:rPr>
              <a:t>日志的</a:t>
            </a:r>
            <a:r>
              <a:rPr lang="zh-CN" altLang="en-US" sz="2800" dirty="0" smtClean="0">
                <a:ea typeface="楷体" panose="02010609060101010101" pitchFamily="49" charset="-122"/>
              </a:rPr>
              <a:t>调查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988840"/>
            <a:ext cx="6978983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8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在</a:t>
            </a:r>
            <a:r>
              <a:rPr lang="zh-CN" altLang="en-US" sz="3200" dirty="0">
                <a:ea typeface="楷体" panose="02010609060101010101" pitchFamily="49" charset="-122"/>
              </a:rPr>
              <a:t>项目一的案例中，某公司主管</a:t>
            </a:r>
            <a:r>
              <a:rPr lang="en-US" altLang="zh-CN" sz="3200" dirty="0">
                <a:ea typeface="楷体" panose="02010609060101010101" pitchFamily="49" charset="-122"/>
              </a:rPr>
              <a:t>Alice </a:t>
            </a:r>
            <a:r>
              <a:rPr lang="zh-CN" altLang="en-US" sz="3200" dirty="0">
                <a:ea typeface="楷体" panose="02010609060101010101" pitchFamily="49" charset="-122"/>
              </a:rPr>
              <a:t>怀疑部门经理</a:t>
            </a:r>
            <a:r>
              <a:rPr lang="en-US" altLang="zh-CN" sz="3200" dirty="0">
                <a:ea typeface="楷体" panose="02010609060101010101" pitchFamily="49" charset="-122"/>
              </a:rPr>
              <a:t>Adam </a:t>
            </a:r>
            <a:r>
              <a:rPr lang="zh-CN" altLang="en-US" sz="3200" dirty="0">
                <a:ea typeface="楷体" panose="02010609060101010101" pitchFamily="49" charset="-122"/>
              </a:rPr>
              <a:t>对公司有侵权行为，因此</a:t>
            </a:r>
            <a:r>
              <a:rPr lang="zh-CN" altLang="en-US" sz="3200" dirty="0" smtClean="0">
                <a:ea typeface="楷体" panose="02010609060101010101" pitchFamily="49" charset="-122"/>
              </a:rPr>
              <a:t>委托计算机</a:t>
            </a:r>
            <a:r>
              <a:rPr lang="zh-CN" altLang="en-US" sz="3200" dirty="0">
                <a:ea typeface="楷体" panose="02010609060101010101" pitchFamily="49" charset="-122"/>
              </a:rPr>
              <a:t>取证调查人员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进行调查。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通过对案件的了解和取证的准备以及现场的勘察</a:t>
            </a:r>
            <a:r>
              <a:rPr lang="zh-CN" altLang="en-US" sz="3200" dirty="0" smtClean="0">
                <a:ea typeface="楷体" panose="02010609060101010101" pitchFamily="49" charset="-122"/>
              </a:rPr>
              <a:t>，了解</a:t>
            </a:r>
            <a:r>
              <a:rPr lang="zh-CN" altLang="en-US" sz="3200" dirty="0">
                <a:ea typeface="楷体" panose="02010609060101010101" pitchFamily="49" charset="-122"/>
              </a:rPr>
              <a:t>到被调查者</a:t>
            </a:r>
            <a:r>
              <a:rPr lang="en-US" altLang="zh-CN" sz="3200" dirty="0">
                <a:ea typeface="楷体" panose="02010609060101010101" pitchFamily="49" charset="-122"/>
              </a:rPr>
              <a:t>Adam </a:t>
            </a:r>
            <a:r>
              <a:rPr lang="zh-CN" altLang="en-US" sz="3200" dirty="0">
                <a:ea typeface="楷体" panose="02010609060101010101" pitchFamily="49" charset="-122"/>
              </a:rPr>
              <a:t>使用的办公计算机采用</a:t>
            </a:r>
            <a:r>
              <a:rPr lang="en-US" altLang="zh-CN" sz="3200" dirty="0">
                <a:ea typeface="楷体" panose="02010609060101010101" pitchFamily="49" charset="-122"/>
              </a:rPr>
              <a:t>Windows XP </a:t>
            </a:r>
            <a:r>
              <a:rPr lang="zh-CN" altLang="en-US" sz="3200" dirty="0">
                <a:ea typeface="楷体" panose="02010609060101010101" pitchFamily="49" charset="-122"/>
              </a:rPr>
              <a:t>的操作系统，且其</a:t>
            </a:r>
            <a:r>
              <a:rPr lang="en-US" altLang="zh-CN" sz="3200" dirty="0">
                <a:ea typeface="楷体" panose="02010609060101010101" pitchFamily="49" charset="-122"/>
              </a:rPr>
              <a:t>USB </a:t>
            </a:r>
            <a:r>
              <a:rPr lang="zh-CN" altLang="en-US" sz="3200" dirty="0">
                <a:ea typeface="楷体" panose="02010609060101010101" pitchFamily="49" charset="-122"/>
              </a:rPr>
              <a:t>盘和</a:t>
            </a:r>
            <a:r>
              <a:rPr lang="zh-CN" altLang="en-US" sz="3200" dirty="0" smtClean="0">
                <a:ea typeface="楷体" panose="02010609060101010101" pitchFamily="49" charset="-122"/>
              </a:rPr>
              <a:t>存储卡</a:t>
            </a:r>
            <a:r>
              <a:rPr lang="zh-CN" altLang="en-US" sz="3200" dirty="0">
                <a:ea typeface="楷体" panose="02010609060101010101" pitchFamily="49" charset="-122"/>
              </a:rPr>
              <a:t>等也采用</a:t>
            </a:r>
            <a:r>
              <a:rPr lang="en-US" altLang="zh-CN" sz="3200" dirty="0">
                <a:ea typeface="楷体" panose="02010609060101010101" pitchFamily="49" charset="-122"/>
              </a:rPr>
              <a:t>Microsoft </a:t>
            </a:r>
            <a:r>
              <a:rPr lang="zh-CN" altLang="en-US" sz="3200" dirty="0">
                <a:ea typeface="楷体" panose="02010609060101010101" pitchFamily="49" charset="-122"/>
              </a:rPr>
              <a:t>的文件结构。那么</a:t>
            </a:r>
            <a:r>
              <a:rPr lang="en-US" altLang="zh-CN" sz="3200" dirty="0">
                <a:ea typeface="楷体" panose="02010609060101010101" pitchFamily="49" charset="-122"/>
              </a:rPr>
              <a:t>Tom</a:t>
            </a:r>
            <a:r>
              <a:rPr lang="zh-CN" altLang="en-US" sz="3200" dirty="0">
                <a:ea typeface="楷体" panose="02010609060101010101" pitchFamily="49" charset="-122"/>
              </a:rPr>
              <a:t>如何针对</a:t>
            </a:r>
            <a:r>
              <a:rPr lang="en-US" altLang="zh-CN" sz="3200" dirty="0">
                <a:ea typeface="楷体" panose="02010609060101010101" pitchFamily="49" charset="-122"/>
              </a:rPr>
              <a:t>Adam</a:t>
            </a:r>
            <a:r>
              <a:rPr lang="zh-CN" altLang="en-US" sz="3200" dirty="0">
                <a:ea typeface="楷体" panose="02010609060101010101" pitchFamily="49" charset="-122"/>
              </a:rPr>
              <a:t>的计算机进行计算机取证调查呢？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r>
              <a:rPr lang="zh-CN" altLang="zh-CN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</a:t>
            </a:r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说明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1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四：</a:t>
            </a:r>
            <a:r>
              <a:rPr lang="en-US" altLang="zh-CN" dirty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日志调查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网络</a:t>
            </a:r>
            <a:r>
              <a:rPr lang="zh-CN" altLang="en-US" sz="2800" dirty="0">
                <a:ea typeface="楷体" panose="02010609060101010101" pitchFamily="49" charset="-122"/>
              </a:rPr>
              <a:t>日志的</a:t>
            </a:r>
            <a:r>
              <a:rPr lang="zh-CN" altLang="en-US" sz="2800" dirty="0" smtClean="0">
                <a:ea typeface="楷体" panose="02010609060101010101" pitchFamily="49" charset="-122"/>
              </a:rPr>
              <a:t>调查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Win 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防火墙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日志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HTTP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日志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FTP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日志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SMTP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日志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5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五：</a:t>
            </a:r>
            <a:r>
              <a:rPr lang="en-US" altLang="zh-CN" dirty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的进程和网络痕迹调查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系统</a:t>
            </a:r>
            <a:r>
              <a:rPr lang="zh-CN" altLang="en-US" sz="2800" dirty="0">
                <a:ea typeface="楷体" panose="02010609060101010101" pitchFamily="49" charset="-122"/>
              </a:rPr>
              <a:t>常用进程分析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系统进程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用户进程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开始运行处进程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进程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查看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pslist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86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五：</a:t>
            </a:r>
            <a:r>
              <a:rPr lang="en-US" altLang="zh-CN" dirty="0">
                <a:ea typeface="楷体" panose="02010609060101010101" pitchFamily="49" charset="-122"/>
              </a:rPr>
              <a:t>Windows </a:t>
            </a:r>
            <a:r>
              <a:rPr lang="zh-CN" altLang="en-US" dirty="0">
                <a:ea typeface="楷体" panose="02010609060101010101" pitchFamily="49" charset="-122"/>
              </a:rPr>
              <a:t>的进程和网络痕迹调查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系统</a:t>
            </a:r>
            <a:r>
              <a:rPr lang="zh-CN" altLang="en-US" sz="2800" dirty="0">
                <a:ea typeface="楷体" panose="02010609060101010101" pitchFamily="49" charset="-122"/>
              </a:rPr>
              <a:t>网络痕迹调查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网页访问下拉列表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网页访问历史记录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网页收藏夹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网络聊天记录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1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zh-CN" sz="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项目任务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400600"/>
          </a:xfrm>
        </p:spPr>
        <p:txBody>
          <a:bodyPr/>
          <a:lstStyle/>
          <a:p>
            <a:r>
              <a:rPr lang="zh-CN" altLang="en-US" sz="3200" dirty="0">
                <a:ea typeface="楷体" panose="02010609060101010101" pitchFamily="49" charset="-122"/>
              </a:rPr>
              <a:t>在计算机取证现场固定原始证据</a:t>
            </a:r>
            <a:r>
              <a:rPr lang="zh-CN" altLang="zh-CN" sz="3200" dirty="0">
                <a:ea typeface="楷体" panose="02010609060101010101" pitchFamily="49" charset="-122"/>
              </a:rPr>
              <a:t>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对</a:t>
            </a:r>
            <a:r>
              <a:rPr lang="zh-CN" altLang="en-US" sz="3200" dirty="0">
                <a:ea typeface="楷体" panose="02010609060101010101" pitchFamily="49" charset="-122"/>
              </a:rPr>
              <a:t>取证目标系统的注册表进行分析；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分析</a:t>
            </a:r>
            <a:r>
              <a:rPr lang="zh-CN" altLang="en-US" sz="3200" dirty="0">
                <a:ea typeface="楷体" panose="02010609060101010101" pitchFamily="49" charset="-122"/>
              </a:rPr>
              <a:t>取证目标系统的重要文件和目录；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调查</a:t>
            </a:r>
            <a:r>
              <a:rPr lang="zh-CN" altLang="en-US" sz="3200" dirty="0">
                <a:ea typeface="楷体" panose="02010609060101010101" pitchFamily="49" charset="-122"/>
              </a:rPr>
              <a:t>取证目标系统的重要日志；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调查</a:t>
            </a:r>
            <a:r>
              <a:rPr lang="zh-CN" altLang="en-US" sz="3200" dirty="0">
                <a:ea typeface="楷体" panose="02010609060101010101" pitchFamily="49" charset="-122"/>
              </a:rPr>
              <a:t>取证目标系统的常用进程和网络痕迹。</a:t>
            </a:r>
          </a:p>
        </p:txBody>
      </p:sp>
    </p:spTree>
    <p:extLst>
      <p:ext uri="{BB962C8B-B14F-4D97-AF65-F5344CB8AC3E}">
        <p14:creationId xmlns:p14="http://schemas.microsoft.com/office/powerpoint/2010/main" val="13777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电子证据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9"/>
            <a:ext cx="8229600" cy="1221804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一切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由信息技术形成的，用以证明案件事实的数据信息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电子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证据的特点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物理特性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技术特征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021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936303"/>
          </a:xfrm>
        </p:spPr>
        <p:txBody>
          <a:bodyPr/>
          <a:lstStyle/>
          <a:p>
            <a:pPr indent="79200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电子证据的可采性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问题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电子证据的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关联性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电子证据的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合法性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电子证据的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客观性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40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720279"/>
          </a:xfrm>
        </p:spPr>
        <p:txBody>
          <a:bodyPr/>
          <a:lstStyle/>
          <a:p>
            <a:pPr indent="792000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Windows/DOS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取证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1908652"/>
            <a:ext cx="8229600" cy="4832716"/>
          </a:xfrm>
        </p:spPr>
        <p:txBody>
          <a:bodyPr/>
          <a:lstStyle/>
          <a:p>
            <a:pPr lvl="0"/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主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引导记录</a:t>
            </a: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MBR</a:t>
            </a:r>
          </a:p>
          <a:p>
            <a:pPr lvl="0"/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FAT 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文件结构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NTFS 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文件结构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64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2817</Words>
  <Application>Microsoft Office PowerPoint</Application>
  <PresentationFormat>全屏显示(4:3)</PresentationFormat>
  <Paragraphs>261</Paragraphs>
  <Slides>42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1_Default Design_2</vt:lpstr>
      <vt:lpstr>2_Default Design_2</vt:lpstr>
      <vt:lpstr>PowerPoint 演示文稿</vt:lpstr>
      <vt:lpstr>项目二  Windows 环境单机取证</vt:lpstr>
      <vt:lpstr>学习目标</vt:lpstr>
      <vt:lpstr>PowerPoint 演示文稿</vt:lpstr>
      <vt:lpstr>项目任务</vt:lpstr>
      <vt:lpstr>电子证据</vt:lpstr>
      <vt:lpstr>电子证据的特点</vt:lpstr>
      <vt:lpstr>电子证据的可采性问题</vt:lpstr>
      <vt:lpstr>Windows/DOS 取证基础</vt:lpstr>
      <vt:lpstr>PowerPoint 演示文稿</vt:lpstr>
      <vt:lpstr>任务一：原始证据取证复制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初始响应工具包</vt:lpstr>
      <vt:lpstr>任务一：原始证据取证复制</vt:lpstr>
      <vt:lpstr>任务二：Windows 注册表调查</vt:lpstr>
      <vt:lpstr>任务二：Windows 注册表调查</vt:lpstr>
      <vt:lpstr>任务二：Windows 注册表调查</vt:lpstr>
      <vt:lpstr>任务二：Windows 注册表调查</vt:lpstr>
      <vt:lpstr>任务二：Windows 注册表调查</vt:lpstr>
      <vt:lpstr>任务二：Windows 注册表调查</vt:lpstr>
      <vt:lpstr>任务二：Windows 注册表调查</vt:lpstr>
      <vt:lpstr>固定注册表信息</vt:lpstr>
      <vt:lpstr>固定注册表信息</vt:lpstr>
      <vt:lpstr>固定注册表信息</vt:lpstr>
      <vt:lpstr>固定注册表信息</vt:lpstr>
      <vt:lpstr>固定注册表信息</vt:lpstr>
      <vt:lpstr>固定注册表信息</vt:lpstr>
      <vt:lpstr>固定注册表信息</vt:lpstr>
      <vt:lpstr>任务三：Windows 文件目录调查</vt:lpstr>
      <vt:lpstr>任务四：Windows 日志调查</vt:lpstr>
      <vt:lpstr>任务四：Windows 日志调查</vt:lpstr>
      <vt:lpstr>任务五：Windows 的进程和网络痕迹调查</vt:lpstr>
      <vt:lpstr>任务五：Windows 的进程和网络痕迹调查</vt:lpstr>
    </vt:vector>
  </TitlesOfParts>
  <Company>NUPT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计算机取证与分析鉴定概论</dc:title>
  <dc:creator>Sun</dc:creator>
  <cp:lastModifiedBy>雨林木风</cp:lastModifiedBy>
  <cp:revision>101</cp:revision>
  <dcterms:created xsi:type="dcterms:W3CDTF">2008-08-15T00:24:31Z</dcterms:created>
  <dcterms:modified xsi:type="dcterms:W3CDTF">2014-12-19T05:10:45Z</dcterms:modified>
</cp:coreProperties>
</file>