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  <p:sldMasterId id="2147483809" r:id="rId2"/>
  </p:sldMasterIdLst>
  <p:notesMasterIdLst>
    <p:notesMasterId r:id="rId23"/>
  </p:notesMasterIdLst>
  <p:sldIdLst>
    <p:sldId id="409" r:id="rId3"/>
    <p:sldId id="318" r:id="rId4"/>
    <p:sldId id="257" r:id="rId5"/>
    <p:sldId id="319" r:id="rId6"/>
    <p:sldId id="320" r:id="rId7"/>
    <p:sldId id="258" r:id="rId8"/>
    <p:sldId id="398" r:id="rId9"/>
    <p:sldId id="399" r:id="rId10"/>
    <p:sldId id="400" r:id="rId11"/>
    <p:sldId id="401" r:id="rId12"/>
    <p:sldId id="328" r:id="rId13"/>
    <p:sldId id="329" r:id="rId14"/>
    <p:sldId id="402" r:id="rId15"/>
    <p:sldId id="403" r:id="rId16"/>
    <p:sldId id="404" r:id="rId17"/>
    <p:sldId id="405" r:id="rId18"/>
    <p:sldId id="406" r:id="rId19"/>
    <p:sldId id="407" r:id="rId20"/>
    <p:sldId id="334" r:id="rId21"/>
    <p:sldId id="408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E5AEC-6691-44CF-8172-896DCCB4A99A}" type="datetimeFigureOut">
              <a:rPr lang="zh-CN" altLang="en-US" smtClean="0"/>
              <a:t>2014-12-19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FABF-ED2D-4084-9AEE-AF997EF7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71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FABF-ED2D-4084-9AEE-AF997EF799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4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285563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4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latin typeface="迷你简启体" pitchFamily="1" charset="-122"/>
                <a:ea typeface="迷你简启体" pitchFamily="1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055688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E2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D2F3BDA-879B-42C1-9E8F-5F1BB71A71E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79" name="Line 7"/>
          <p:cNvSpPr>
            <a:spLocks noChangeShapeType="1"/>
          </p:cNvSpPr>
          <p:nvPr userDrawn="1"/>
        </p:nvSpPr>
        <p:spPr bwMode="auto">
          <a:xfrm>
            <a:off x="395288" y="5876925"/>
            <a:ext cx="8280400" cy="0"/>
          </a:xfrm>
          <a:prstGeom prst="line">
            <a:avLst/>
          </a:prstGeom>
          <a:noFill/>
          <a:ln w="57150" cmpd="thickThin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0" name="Line 8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3081" name="Line 9"/>
          <p:cNvSpPr>
            <a:spLocks noChangeShapeType="1"/>
          </p:cNvSpPr>
          <p:nvPr userDrawn="1"/>
        </p:nvSpPr>
        <p:spPr bwMode="auto">
          <a:xfrm>
            <a:off x="0" y="31750"/>
            <a:ext cx="9144000" cy="0"/>
          </a:xfrm>
          <a:prstGeom prst="line">
            <a:avLst/>
          </a:prstGeom>
          <a:noFill/>
          <a:ln w="76200" cmpd="sng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034568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CF0E26-FED3-447E-9509-58F243C6C0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537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C282-C898-4137-9564-D1EE600646CC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2014-12-19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2682-D34A-4A82-8307-A6B3ED35CAE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5557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78215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85825"/>
            <a:ext cx="8821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557338"/>
            <a:ext cx="87852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 which wrap to more than one line</a:t>
            </a:r>
          </a:p>
          <a:p>
            <a:pPr lvl="0"/>
            <a:r>
              <a:rPr lang="en-US" altLang="zh-CN" smtClean="0"/>
              <a:t>And then some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19475" y="6453188"/>
            <a:ext cx="14509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1">
                <a:solidFill>
                  <a:srgbClr val="214E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9F3992E8-404C-4897-9B1F-BA0B7E0E231C}" type="slidenum">
              <a:rPr lang="zh-CN" altLang="en-US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0" y="71438"/>
            <a:ext cx="91440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5888"/>
          </a:xfrm>
          <a:prstGeom prst="rect">
            <a:avLst/>
          </a:prstGeom>
          <a:solidFill>
            <a:srgbClr val="214E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  <p:sp>
        <p:nvSpPr>
          <p:cNvPr id="2055" name="Line 7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38100" cmpd="sng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Times New Roman" panose="02020603050405020304" pitchFamily="18" charset="0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44000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har char="•"/>
        <a:defRPr sz="2200" b="1" kern="12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2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内容占位符 2"/>
          <p:cNvSpPr>
            <a:spLocks noGrp="1"/>
          </p:cNvSpPr>
          <p:nvPr>
            <p:ph type="subTitle" idx="1"/>
          </p:nvPr>
        </p:nvSpPr>
        <p:spPr>
          <a:xfrm>
            <a:off x="3779912" y="2696146"/>
            <a:ext cx="4960640" cy="1452934"/>
          </a:xfrm>
        </p:spPr>
        <p:txBody>
          <a:bodyPr/>
          <a:lstStyle/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主    编：张    湛   武春岭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副主编：瞿    芳   邓     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晶</a:t>
            </a:r>
            <a:endParaRPr lang="zh-CN" altLang="en-US" sz="3200" b="1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5331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计算机取证与司法鉴定</a:t>
            </a:r>
            <a:r>
              <a:rPr lang="en-US" altLang="zh-CN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530120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中国水利</a:t>
            </a:r>
            <a:r>
              <a:rPr lang="zh-CN" alt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水电出版社</a:t>
            </a:r>
          </a:p>
        </p:txBody>
      </p:sp>
    </p:spTree>
    <p:extLst>
      <p:ext uri="{BB962C8B-B14F-4D97-AF65-F5344CB8AC3E}">
        <p14:creationId xmlns:p14="http://schemas.microsoft.com/office/powerpoint/2010/main" val="348816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936303"/>
          </a:xfrm>
        </p:spPr>
        <p:txBody>
          <a:bodyPr/>
          <a:lstStyle/>
          <a:p>
            <a:pPr indent="792000" eaLnBrk="1" hangingPunct="1"/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的引导过程和文件系统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Linux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的目录结构和重要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文件</a:t>
            </a:r>
            <a:endParaRPr lang="en-US" altLang="zh-CN" sz="28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usr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var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etc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proc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3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196752"/>
            <a:ext cx="8785225" cy="5184998"/>
          </a:xfrm>
        </p:spPr>
        <p:txBody>
          <a:bodyPr/>
          <a:lstStyle/>
          <a:p>
            <a:r>
              <a:rPr lang="en-US" altLang="zh-CN" sz="2800" dirty="0" smtClean="0"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ea typeface="楷体" panose="02010609060101010101" pitchFamily="49" charset="-122"/>
              </a:rPr>
              <a:t>Tom </a:t>
            </a:r>
            <a:r>
              <a:rPr lang="zh-CN" altLang="en-US" sz="2800" dirty="0" smtClean="0">
                <a:ea typeface="楷体" panose="02010609060101010101" pitchFamily="49" charset="-122"/>
              </a:rPr>
              <a:t>明确</a:t>
            </a:r>
            <a:r>
              <a:rPr lang="zh-CN" altLang="en-US" sz="2800" dirty="0">
                <a:ea typeface="楷体" panose="02010609060101010101" pitchFamily="49" charset="-122"/>
              </a:rPr>
              <a:t>针对</a:t>
            </a:r>
            <a:r>
              <a:rPr lang="en-US" altLang="zh-CN" sz="2800" dirty="0">
                <a:ea typeface="楷体" panose="02010609060101010101" pitchFamily="49" charset="-122"/>
              </a:rPr>
              <a:t>Bob </a:t>
            </a:r>
            <a:r>
              <a:rPr lang="zh-CN" altLang="en-US" sz="2800" dirty="0">
                <a:ea typeface="楷体" panose="02010609060101010101" pitchFamily="49" charset="-122"/>
              </a:rPr>
              <a:t>的计算机进行调查</a:t>
            </a:r>
            <a:r>
              <a:rPr lang="zh-CN" altLang="en-US" sz="2800" dirty="0" smtClean="0">
                <a:ea typeface="楷体" panose="02010609060101010101" pitchFamily="49" charset="-122"/>
              </a:rPr>
              <a:t>时需要</a:t>
            </a:r>
            <a:r>
              <a:rPr lang="zh-CN" altLang="en-US" sz="2800" dirty="0">
                <a:ea typeface="楷体" panose="02010609060101010101" pitchFamily="49" charset="-122"/>
              </a:rPr>
              <a:t>首先获取和固定原始证据，即对</a:t>
            </a:r>
            <a:r>
              <a:rPr lang="en-US" altLang="zh-CN" sz="2800" dirty="0">
                <a:ea typeface="楷体" panose="02010609060101010101" pitchFamily="49" charset="-122"/>
              </a:rPr>
              <a:t>Bob </a:t>
            </a:r>
            <a:r>
              <a:rPr lang="zh-CN" altLang="en-US" sz="2800" dirty="0">
                <a:ea typeface="楷体" panose="02010609060101010101" pitchFamily="49" charset="-122"/>
              </a:rPr>
              <a:t>的计算机硬盘和所有公司配给其使用的</a:t>
            </a:r>
            <a:r>
              <a:rPr lang="en-US" altLang="zh-CN" sz="2800" dirty="0">
                <a:ea typeface="楷体" panose="02010609060101010101" pitchFamily="49" charset="-122"/>
              </a:rPr>
              <a:t>USB </a:t>
            </a:r>
            <a:r>
              <a:rPr lang="zh-CN" altLang="en-US" sz="2800" dirty="0">
                <a:ea typeface="楷体" panose="02010609060101010101" pitchFamily="49" charset="-122"/>
              </a:rPr>
              <a:t>盘和</a:t>
            </a:r>
            <a:r>
              <a:rPr lang="zh-CN" altLang="en-US" sz="2800" dirty="0" smtClean="0">
                <a:ea typeface="楷体" panose="02010609060101010101" pitchFamily="49" charset="-122"/>
              </a:rPr>
              <a:t>存储</a:t>
            </a:r>
            <a:r>
              <a:rPr lang="zh-CN" altLang="en-US" sz="2800" dirty="0">
                <a:ea typeface="楷体" panose="02010609060101010101" pitchFamily="49" charset="-122"/>
              </a:rPr>
              <a:t>卡制作取证镜像</a:t>
            </a:r>
            <a:r>
              <a:rPr lang="zh-CN" altLang="en-US" sz="2800" dirty="0" smtClean="0">
                <a:ea typeface="楷体" panose="02010609060101010101" pitchFamily="49" charset="-122"/>
              </a:rPr>
              <a:t>备份。</a:t>
            </a:r>
            <a:endParaRPr lang="zh-CN" altLang="en-US" sz="2800" dirty="0"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ea typeface="楷体" panose="02010609060101010101" pitchFamily="49" charset="-122"/>
              </a:rPr>
              <a:t>考虑</a:t>
            </a:r>
            <a:r>
              <a:rPr lang="zh-CN" altLang="en-US" sz="2800" dirty="0">
                <a:ea typeface="楷体" panose="02010609060101010101" pitchFamily="49" charset="-122"/>
              </a:rPr>
              <a:t>到如果进入取证现场时取证目标系统处于开机并</a:t>
            </a:r>
            <a:r>
              <a:rPr lang="zh-CN" altLang="en-US" sz="2800" dirty="0" smtClean="0">
                <a:ea typeface="楷体" panose="02010609060101010101" pitchFamily="49" charset="-122"/>
              </a:rPr>
              <a:t>正常</a:t>
            </a:r>
            <a:r>
              <a:rPr lang="zh-CN" altLang="en-US" sz="2800" dirty="0">
                <a:ea typeface="楷体" panose="02010609060101010101" pitchFamily="49" charset="-122"/>
              </a:rPr>
              <a:t>运行状态，</a:t>
            </a:r>
            <a:r>
              <a:rPr lang="zh-CN" altLang="en-US" sz="2800" dirty="0" smtClean="0">
                <a:ea typeface="楷体" panose="02010609060101010101" pitchFamily="49" charset="-122"/>
              </a:rPr>
              <a:t>需在</a:t>
            </a:r>
            <a:r>
              <a:rPr lang="zh-CN" altLang="en-US" sz="2800" dirty="0">
                <a:ea typeface="楷体" panose="02010609060101010101" pitchFamily="49" charset="-122"/>
              </a:rPr>
              <a:t>关机前对易失性证据进行获取和固定</a:t>
            </a:r>
            <a:r>
              <a:rPr lang="zh-CN" altLang="en-US" sz="2800" dirty="0" smtClean="0"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ea typeface="楷体" panose="02010609060101010101" pitchFamily="49" charset="-122"/>
              </a:rPr>
              <a:t>同样准备在取证</a:t>
            </a:r>
            <a:r>
              <a:rPr lang="zh-CN" altLang="en-US" sz="2800" dirty="0" smtClean="0">
                <a:ea typeface="楷体" panose="02010609060101010101" pitchFamily="49" charset="-122"/>
              </a:rPr>
              <a:t>实验室</a:t>
            </a:r>
            <a:r>
              <a:rPr lang="zh-CN" altLang="en-US" sz="2800" dirty="0">
                <a:ea typeface="楷体" panose="02010609060101010101" pitchFamily="49" charset="-122"/>
              </a:rPr>
              <a:t>深入分析原始证据镜像备份前，首先对取证目标系统的重要文件和目录、重要日志、常用</a:t>
            </a:r>
            <a:r>
              <a:rPr lang="zh-CN" altLang="en-US" sz="2800" dirty="0" smtClean="0">
                <a:ea typeface="楷体" panose="02010609060101010101" pitchFamily="49" charset="-122"/>
              </a:rPr>
              <a:t>进程</a:t>
            </a:r>
            <a:r>
              <a:rPr lang="zh-CN" altLang="en-US" sz="2800" dirty="0">
                <a:ea typeface="楷体" panose="02010609060101010101" pitchFamily="49" charset="-122"/>
              </a:rPr>
              <a:t>和网络痕迹等这些最容易获取证据和线索的方便进行初步的调查。</a:t>
            </a: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项目分析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9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ea typeface="楷体" panose="02010609060101010101" pitchFamily="49" charset="-122"/>
              </a:rPr>
              <a:t>控制台</a:t>
            </a:r>
            <a:r>
              <a:rPr lang="zh-CN" altLang="en-US" sz="2800" dirty="0">
                <a:ea typeface="楷体" panose="02010609060101010101" pitchFamily="49" charset="-122"/>
              </a:rPr>
              <a:t>模式下屏幕信息的获取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042873"/>
            <a:ext cx="5588013" cy="473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>
                <a:ea typeface="楷体" panose="02010609060101010101" pitchFamily="49" charset="-122"/>
              </a:rPr>
              <a:t>X-Windows </a:t>
            </a:r>
            <a:r>
              <a:rPr lang="zh-CN" altLang="en-US" sz="2800" dirty="0">
                <a:ea typeface="楷体" panose="02010609060101010101" pitchFamily="49" charset="-122"/>
              </a:rPr>
              <a:t>环境下屏幕信息的</a:t>
            </a:r>
            <a:r>
              <a:rPr lang="zh-CN" altLang="en-US" sz="2800" dirty="0" smtClean="0">
                <a:ea typeface="楷体" panose="02010609060101010101" pitchFamily="49" charset="-122"/>
              </a:rPr>
              <a:t>获取</a:t>
            </a:r>
            <a:endParaRPr lang="en-US" altLang="zh-CN" sz="2800" dirty="0" smtClean="0"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使用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X-Windows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中的截图工具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GNOME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中的工具截图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KDE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中的工具来截图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键盘的“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PrintScreen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快捷键截图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23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ea typeface="楷体" panose="02010609060101010101" pitchFamily="49" charset="-122"/>
              </a:rPr>
              <a:t>环境中内存与硬盘信息的获取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将设备挂接到系统上</a:t>
            </a: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mount</a:t>
            </a:r>
          </a:p>
          <a:p>
            <a:pPr marL="612000" eaLnBrk="1" hangingPunct="1">
              <a:buFont typeface="Wingdings" panose="05000000000000000000" pitchFamily="2" charset="2"/>
              <a:buChar char="ü"/>
            </a:pP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采用“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dd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”命令读出内存等各种信息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21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ea typeface="楷体" panose="02010609060101010101" pitchFamily="49" charset="-122"/>
              </a:rPr>
              <a:t>环境</a:t>
            </a:r>
            <a:r>
              <a:rPr lang="zh-CN" altLang="en-US" sz="2800" dirty="0" smtClean="0">
                <a:ea typeface="楷体" panose="02010609060101010101" pitchFamily="49" charset="-122"/>
              </a:rPr>
              <a:t>中进程</a:t>
            </a:r>
            <a:r>
              <a:rPr lang="zh-CN" altLang="en-US" sz="2800" dirty="0">
                <a:ea typeface="楷体" panose="02010609060101010101" pitchFamily="49" charset="-122"/>
              </a:rPr>
              <a:t>信息的获取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 eaLnBrk="1" hangingPunct="1">
              <a:buFont typeface="Wingdings" panose="05000000000000000000" pitchFamily="2" charset="2"/>
              <a:buChar char="ü"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Who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W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Ps</a:t>
            </a:r>
          </a:p>
          <a:p>
            <a:pPr marL="612000">
              <a:buFont typeface="Wingdings" panose="05000000000000000000" pitchFamily="2" charset="2"/>
              <a:buChar char="ü"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top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70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99679"/>
            <a:ext cx="6727217" cy="534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4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ea typeface="楷体" panose="02010609060101010101" pitchFamily="49" charset="-122"/>
              </a:rPr>
              <a:t>环境</a:t>
            </a:r>
            <a:r>
              <a:rPr lang="zh-CN" altLang="en-US" sz="2800" dirty="0" smtClean="0">
                <a:ea typeface="楷体" panose="02010609060101010101" pitchFamily="49" charset="-122"/>
              </a:rPr>
              <a:t>中的</a:t>
            </a:r>
            <a:r>
              <a:rPr lang="zh-CN" altLang="en-US" sz="2800" dirty="0">
                <a:ea typeface="楷体" panose="02010609060101010101" pitchFamily="49" charset="-122"/>
              </a:rPr>
              <a:t>网络连接信息获取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 marL="61200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使用“</a:t>
            </a:r>
            <a:r>
              <a:rPr lang="en-US" altLang="zh-CN" sz="28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netstat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命令来查看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网络连接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23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一：在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环境下获取原始证据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84784"/>
            <a:ext cx="6971862" cy="52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环境的数据初步分析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r>
              <a:rPr lang="en-US" altLang="zh-CN" sz="2800" dirty="0"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ea typeface="楷体" panose="02010609060101010101" pitchFamily="49" charset="-122"/>
              </a:rPr>
              <a:t>环境的取证</a:t>
            </a:r>
            <a:r>
              <a:rPr lang="zh-CN" altLang="en-US" sz="2800" dirty="0" smtClean="0">
                <a:ea typeface="楷体" panose="02010609060101010101" pitchFamily="49" charset="-122"/>
              </a:rPr>
              <a:t>数据预处理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endParaRPr lang="en-US" altLang="zh-CN" sz="2800" b="0" dirty="0" smtClean="0"/>
          </a:p>
          <a:p>
            <a:r>
              <a:rPr lang="en-US" altLang="zh-CN" sz="2800" dirty="0"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ea typeface="楷体" panose="02010609060101010101" pitchFamily="49" charset="-122"/>
              </a:rPr>
              <a:t>环境的日志调查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0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8568952" cy="3024336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项目三</a:t>
            </a: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/>
            </a:r>
            <a:b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</a:b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非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Windows 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环境单机取证</a:t>
            </a:r>
          </a:p>
        </p:txBody>
      </p:sp>
    </p:spTree>
    <p:extLst>
      <p:ext uri="{BB962C8B-B14F-4D97-AF65-F5344CB8AC3E}">
        <p14:creationId xmlns:p14="http://schemas.microsoft.com/office/powerpoint/2010/main" val="212105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楷体" panose="02010609060101010101" pitchFamily="49" charset="-122"/>
              </a:rPr>
              <a:t>任务</a:t>
            </a:r>
            <a:r>
              <a:rPr lang="zh-CN" altLang="en-US" dirty="0">
                <a:ea typeface="楷体" panose="02010609060101010101" pitchFamily="49" charset="-122"/>
              </a:rPr>
              <a:t>二</a:t>
            </a:r>
            <a:r>
              <a:rPr lang="zh-CN" altLang="en-US" dirty="0" smtClean="0">
                <a:ea typeface="楷体" panose="02010609060101010101" pitchFamily="49" charset="-122"/>
              </a:rPr>
              <a:t>：</a:t>
            </a:r>
            <a:r>
              <a:rPr lang="en-US" altLang="zh-CN" dirty="0"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ea typeface="楷体" panose="02010609060101010101" pitchFamily="49" charset="-122"/>
              </a:rPr>
              <a:t>环境的数据初步分析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79388" y="1484784"/>
            <a:ext cx="8785225" cy="4824412"/>
          </a:xfrm>
        </p:spPr>
        <p:txBody>
          <a:bodyPr/>
          <a:lstStyle/>
          <a:p>
            <a:r>
              <a:rPr lang="zh-CN" altLang="en-US" sz="2800" dirty="0" smtClean="0">
                <a:ea typeface="楷体" panose="02010609060101010101" pitchFamily="49" charset="-122"/>
              </a:rPr>
              <a:t>账号信息</a:t>
            </a:r>
            <a:endParaRPr lang="en-US" altLang="zh-CN" sz="2800" b="0" dirty="0" smtClean="0"/>
          </a:p>
          <a:p>
            <a:r>
              <a:rPr lang="zh-CN" altLang="en-US" sz="2800" dirty="0">
                <a:ea typeface="楷体" panose="02010609060101010101" pitchFamily="49" charset="-122"/>
              </a:rPr>
              <a:t>定时运行的程序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临时文件目录“</a:t>
            </a:r>
            <a:r>
              <a:rPr lang="en-US" altLang="zh-CN" sz="2800" dirty="0">
                <a:ea typeface="楷体" panose="02010609060101010101" pitchFamily="49" charset="-122"/>
              </a:rPr>
              <a:t>/</a:t>
            </a:r>
            <a:r>
              <a:rPr lang="en-US" altLang="zh-CN" sz="2800" dirty="0" err="1">
                <a:ea typeface="楷体" panose="02010609060101010101" pitchFamily="49" charset="-122"/>
              </a:rPr>
              <a:t>tmp</a:t>
            </a:r>
            <a:r>
              <a:rPr lang="zh-CN" altLang="en-US" sz="2800" dirty="0">
                <a:ea typeface="楷体" panose="02010609060101010101" pitchFamily="49" charset="-122"/>
              </a:rPr>
              <a:t>”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隐藏文件和目录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命令行解释器</a:t>
            </a:r>
            <a:r>
              <a:rPr lang="en-US" altLang="zh-CN" sz="2800" dirty="0">
                <a:ea typeface="楷体" panose="02010609060101010101" pitchFamily="49" charset="-122"/>
              </a:rPr>
              <a:t>Shell</a:t>
            </a:r>
          </a:p>
          <a:p>
            <a:r>
              <a:rPr lang="zh-CN" altLang="en-US" sz="2800" dirty="0">
                <a:ea typeface="楷体" panose="02010609060101010101" pitchFamily="49" charset="-122"/>
              </a:rPr>
              <a:t>内核转储文件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信任关系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r>
              <a:rPr lang="zh-CN" altLang="en-US" sz="2800" dirty="0">
                <a:ea typeface="楷体" panose="02010609060101010101" pitchFamily="49" charset="-122"/>
              </a:rPr>
              <a:t>其他可疑文件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5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项目</a:t>
            </a:r>
            <a:r>
              <a:rPr lang="zh-CN" altLang="en-US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实施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01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pPr lvl="0" eaLnBrk="1" hangingPunct="1"/>
            <a:r>
              <a:rPr lang="zh-CN" altLang="en-US" sz="3200" dirty="0">
                <a:ea typeface="楷体" panose="02010609060101010101" pitchFamily="49" charset="-122"/>
              </a:rPr>
              <a:t>理解电子证据的概念和</a:t>
            </a:r>
            <a:r>
              <a:rPr lang="zh-CN" altLang="en-US" sz="3200" dirty="0" smtClean="0">
                <a:ea typeface="楷体" panose="02010609060101010101" pitchFamily="49" charset="-122"/>
              </a:rPr>
              <a:t>特点</a:t>
            </a:r>
            <a:endParaRPr lang="zh-CN" altLang="zh-CN" sz="3200" b="1" dirty="0">
              <a:ea typeface="楷体" panose="02010609060101010101" pitchFamily="49" charset="-122"/>
            </a:endParaRPr>
          </a:p>
          <a:p>
            <a:r>
              <a:rPr lang="zh-CN" altLang="en-US" sz="3200" dirty="0">
                <a:ea typeface="楷体" panose="02010609060101010101" pitchFamily="49" charset="-122"/>
              </a:rPr>
              <a:t>了解</a:t>
            </a:r>
            <a:r>
              <a:rPr lang="en-US" altLang="zh-CN" sz="3200" dirty="0">
                <a:ea typeface="楷体" panose="02010609060101010101" pitchFamily="49" charset="-122"/>
              </a:rPr>
              <a:t>Macintosh </a:t>
            </a:r>
            <a:r>
              <a:rPr lang="zh-CN" altLang="en-US" sz="3200" dirty="0">
                <a:ea typeface="楷体" panose="02010609060101010101" pitchFamily="49" charset="-122"/>
              </a:rPr>
              <a:t>系统文件结构和引导过程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了解</a:t>
            </a:r>
            <a:r>
              <a:rPr lang="en-US" altLang="zh-CN" sz="3200" dirty="0">
                <a:ea typeface="楷体" panose="02010609060101010101" pitchFamily="49" charset="-122"/>
              </a:rPr>
              <a:t>UNIX/Linux </a:t>
            </a:r>
            <a:r>
              <a:rPr lang="zh-CN" altLang="en-US" sz="3200" dirty="0">
                <a:ea typeface="楷体" panose="02010609060101010101" pitchFamily="49" charset="-122"/>
              </a:rPr>
              <a:t>系统磁盘结构和引导过程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UNIX/Linux </a:t>
            </a:r>
            <a:r>
              <a:rPr lang="zh-CN" altLang="en-US" sz="3200" dirty="0">
                <a:ea typeface="楷体" panose="02010609060101010101" pitchFamily="49" charset="-122"/>
              </a:rPr>
              <a:t>环境中易失性证据的获取方法</a:t>
            </a: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ea typeface="楷体" panose="02010609060101010101" pitchFamily="49" charset="-122"/>
              </a:rPr>
              <a:t>掌握</a:t>
            </a:r>
            <a:r>
              <a:rPr lang="en-US" altLang="zh-CN" sz="3200" dirty="0">
                <a:ea typeface="楷体" panose="02010609060101010101" pitchFamily="49" charset="-122"/>
              </a:rPr>
              <a:t>UNIX/Linux </a:t>
            </a:r>
            <a:r>
              <a:rPr lang="zh-CN" altLang="en-US" sz="3200" dirty="0">
                <a:ea typeface="楷体" panose="02010609060101010101" pitchFamily="49" charset="-122"/>
              </a:rPr>
              <a:t>环境中重要文件目录和日志调查方法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学习目标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688632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在</a:t>
            </a:r>
            <a:r>
              <a:rPr lang="zh-CN" altLang="en-US" sz="3200" dirty="0">
                <a:ea typeface="楷体" panose="02010609060101010101" pitchFamily="49" charset="-122"/>
              </a:rPr>
              <a:t>项目一的案例中，某公司主管</a:t>
            </a:r>
            <a:r>
              <a:rPr lang="en-US" altLang="zh-CN" sz="3200" dirty="0">
                <a:ea typeface="楷体" panose="02010609060101010101" pitchFamily="49" charset="-122"/>
              </a:rPr>
              <a:t>Alice </a:t>
            </a:r>
            <a:r>
              <a:rPr lang="zh-CN" altLang="en-US" sz="3200" dirty="0">
                <a:ea typeface="楷体" panose="02010609060101010101" pitchFamily="49" charset="-122"/>
              </a:rPr>
              <a:t>怀疑技术骨干</a:t>
            </a:r>
            <a:r>
              <a:rPr lang="en-US" altLang="zh-CN" sz="3200" dirty="0">
                <a:ea typeface="楷体" panose="02010609060101010101" pitchFamily="49" charset="-122"/>
              </a:rPr>
              <a:t>Bob </a:t>
            </a:r>
            <a:r>
              <a:rPr lang="zh-CN" altLang="en-US" sz="3200" dirty="0">
                <a:ea typeface="楷体" panose="02010609060101010101" pitchFamily="49" charset="-122"/>
              </a:rPr>
              <a:t>对公司有侵权行为，因此委托</a:t>
            </a:r>
            <a:r>
              <a:rPr lang="zh-CN" altLang="en-US" sz="3200" dirty="0" smtClean="0">
                <a:ea typeface="楷体" panose="02010609060101010101" pitchFamily="49" charset="-122"/>
              </a:rPr>
              <a:t>计算机</a:t>
            </a:r>
            <a:r>
              <a:rPr lang="zh-CN" altLang="en-US" sz="3200" dirty="0">
                <a:ea typeface="楷体" panose="02010609060101010101" pitchFamily="49" charset="-122"/>
              </a:rPr>
              <a:t>取证调查人员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进行调查。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通过对案件的了解和取证的准备以及现场的勘察，</a:t>
            </a:r>
            <a:r>
              <a:rPr lang="zh-CN" altLang="en-US" sz="3200" dirty="0" smtClean="0">
                <a:ea typeface="楷体" panose="02010609060101010101" pitchFamily="49" charset="-122"/>
              </a:rPr>
              <a:t>了解</a:t>
            </a:r>
            <a:r>
              <a:rPr lang="zh-CN" altLang="en-US" sz="3200" dirty="0">
                <a:ea typeface="楷体" panose="02010609060101010101" pitchFamily="49" charset="-122"/>
              </a:rPr>
              <a:t>到被调查者</a:t>
            </a:r>
            <a:r>
              <a:rPr lang="en-US" altLang="zh-CN" sz="3200" dirty="0">
                <a:ea typeface="楷体" panose="02010609060101010101" pitchFamily="49" charset="-122"/>
              </a:rPr>
              <a:t>Bob </a:t>
            </a:r>
            <a:r>
              <a:rPr lang="zh-CN" altLang="en-US" sz="3200" dirty="0">
                <a:ea typeface="楷体" panose="02010609060101010101" pitchFamily="49" charset="-122"/>
              </a:rPr>
              <a:t>使用的计算机采用</a:t>
            </a:r>
            <a:r>
              <a:rPr lang="en-US" altLang="zh-CN" sz="3200" dirty="0">
                <a:ea typeface="楷体" panose="02010609060101010101" pitchFamily="49" charset="-122"/>
              </a:rPr>
              <a:t>Linux </a:t>
            </a:r>
            <a:r>
              <a:rPr lang="zh-CN" altLang="en-US" sz="3200" dirty="0">
                <a:ea typeface="楷体" panose="02010609060101010101" pitchFamily="49" charset="-122"/>
              </a:rPr>
              <a:t>的操作系统。那么</a:t>
            </a:r>
            <a:r>
              <a:rPr lang="en-US" altLang="zh-CN" sz="3200" dirty="0">
                <a:ea typeface="楷体" panose="02010609060101010101" pitchFamily="49" charset="-122"/>
              </a:rPr>
              <a:t>Tom </a:t>
            </a:r>
            <a:r>
              <a:rPr lang="zh-CN" altLang="en-US" sz="3200" dirty="0">
                <a:ea typeface="楷体" panose="02010609060101010101" pitchFamily="49" charset="-122"/>
              </a:rPr>
              <a:t>如何针对</a:t>
            </a:r>
            <a:r>
              <a:rPr lang="en-US" altLang="zh-CN" sz="3200" dirty="0">
                <a:ea typeface="楷体" panose="02010609060101010101" pitchFamily="49" charset="-122"/>
              </a:rPr>
              <a:t>Bob </a:t>
            </a:r>
            <a:r>
              <a:rPr lang="zh-CN" altLang="en-US" sz="3200" dirty="0">
                <a:ea typeface="楷体" panose="02010609060101010101" pitchFamily="49" charset="-122"/>
              </a:rPr>
              <a:t>的非</a:t>
            </a:r>
            <a:r>
              <a:rPr lang="en-US" altLang="zh-CN" sz="3200" dirty="0" smtClean="0">
                <a:ea typeface="楷体" panose="02010609060101010101" pitchFamily="49" charset="-122"/>
              </a:rPr>
              <a:t>Windows</a:t>
            </a:r>
            <a:r>
              <a:rPr lang="zh-CN" altLang="en-US" sz="3200" dirty="0" smtClean="0">
                <a:ea typeface="楷体" panose="02010609060101010101" pitchFamily="49" charset="-122"/>
              </a:rPr>
              <a:t>计算机系统</a:t>
            </a:r>
            <a:r>
              <a:rPr lang="zh-CN" altLang="en-US" sz="3200" dirty="0">
                <a:ea typeface="楷体" panose="02010609060101010101" pitchFamily="49" charset="-122"/>
              </a:rPr>
              <a:t>进行计算机取证调查呢？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07504" y="188640"/>
            <a:ext cx="28083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4D4D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l"/>
            <a:r>
              <a:rPr lang="zh-CN" altLang="zh-CN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</a:t>
            </a:r>
            <a:r>
              <a:rPr lang="zh-CN" altLang="en-US" sz="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说明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1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808312" cy="576263"/>
          </a:xfrm>
        </p:spPr>
        <p:txBody>
          <a:bodyPr/>
          <a:lstStyle/>
          <a:p>
            <a:pPr algn="l" eaLnBrk="1" hangingPunct="1"/>
            <a:r>
              <a:rPr lang="zh-CN" altLang="zh-CN" sz="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项目任务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400600"/>
          </a:xfrm>
        </p:spPr>
        <p:txBody>
          <a:bodyPr/>
          <a:lstStyle/>
          <a:p>
            <a:r>
              <a:rPr lang="zh-CN" altLang="en-US" sz="3200" dirty="0" smtClean="0">
                <a:ea typeface="楷体" panose="02010609060101010101" pitchFamily="49" charset="-122"/>
              </a:rPr>
              <a:t>在</a:t>
            </a:r>
            <a:r>
              <a:rPr lang="zh-CN" altLang="en-US" sz="3200" dirty="0">
                <a:ea typeface="楷体" panose="02010609060101010101" pitchFamily="49" charset="-122"/>
              </a:rPr>
              <a:t>计算机取证的现场获取和固定原始证据</a:t>
            </a:r>
            <a:r>
              <a:rPr lang="zh-CN" altLang="en-US" sz="3200" dirty="0" smtClean="0">
                <a:ea typeface="楷体" panose="02010609060101010101" pitchFamily="49" charset="-122"/>
              </a:rPr>
              <a:t>；</a:t>
            </a:r>
            <a:endParaRPr lang="en-US" altLang="zh-CN" sz="3200" dirty="0" smtClean="0">
              <a:ea typeface="楷体" panose="02010609060101010101" pitchFamily="49" charset="-122"/>
            </a:endParaRPr>
          </a:p>
          <a:p>
            <a:endParaRPr lang="zh-CN" altLang="en-US" sz="3200" dirty="0"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ea typeface="楷体" panose="02010609060101010101" pitchFamily="49" charset="-122"/>
              </a:rPr>
              <a:t>对</a:t>
            </a:r>
            <a:r>
              <a:rPr lang="zh-CN" altLang="en-US" sz="3200" dirty="0">
                <a:ea typeface="楷体" panose="02010609060101010101" pitchFamily="49" charset="-122"/>
              </a:rPr>
              <a:t>取证目标系统的重要文件目录和日志进行初步调查</a:t>
            </a:r>
            <a:r>
              <a:rPr lang="zh-CN" altLang="en-US" sz="3200" dirty="0" smtClean="0">
                <a:ea typeface="楷体" panose="02010609060101010101" pitchFamily="49" charset="-122"/>
              </a:rPr>
              <a:t>。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7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Macintosh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的引导过程和文件系统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80" y="1764636"/>
            <a:ext cx="6457064" cy="4902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Macintosh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的引导过程和文件系统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628800"/>
            <a:ext cx="6206083" cy="513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576263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Macintosh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的引导过程和文件系统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415902"/>
            <a:ext cx="8965654" cy="35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2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7950" y="1052537"/>
            <a:ext cx="8821738" cy="936303"/>
          </a:xfrm>
        </p:spPr>
        <p:txBody>
          <a:bodyPr/>
          <a:lstStyle/>
          <a:p>
            <a:pPr indent="792000" eaLnBrk="1" hangingPunct="1"/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Unix/Linux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的引导过程和文件系统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135188"/>
            <a:ext cx="8229600" cy="4390155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UNIX/Linux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磁盘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结构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4288" y="54927"/>
            <a:ext cx="2762295" cy="86177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基础</a:t>
            </a:r>
            <a:r>
              <a:rPr lang="zh-CN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918420"/>
            <a:ext cx="6803851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9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_2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366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</TotalTime>
  <Words>587</Words>
  <Application>Microsoft Office PowerPoint</Application>
  <PresentationFormat>全屏显示(4:3)</PresentationFormat>
  <Paragraphs>85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1_Default Design_2</vt:lpstr>
      <vt:lpstr>2_Default Design_2</vt:lpstr>
      <vt:lpstr>PowerPoint 演示文稿</vt:lpstr>
      <vt:lpstr>项目三  非Windows 环境单机取证</vt:lpstr>
      <vt:lpstr>学习目标</vt:lpstr>
      <vt:lpstr>PowerPoint 演示文稿</vt:lpstr>
      <vt:lpstr>项目任务</vt:lpstr>
      <vt:lpstr>Macintosh 的引导过程和文件系统</vt:lpstr>
      <vt:lpstr>Macintosh 的引导过程和文件系统</vt:lpstr>
      <vt:lpstr>Macintosh 的引导过程和文件系统</vt:lpstr>
      <vt:lpstr>Unix/Linux 的引导过程和文件系统</vt:lpstr>
      <vt:lpstr>Unix/Linux 的引导过程和文件系统</vt:lpstr>
      <vt:lpstr>PowerPoint 演示文稿</vt:lpstr>
      <vt:lpstr>任务一：在UNIX/Linux 环境下获取原始证据</vt:lpstr>
      <vt:lpstr>任务一：在UNIX/Linux 环境下获取原始证据</vt:lpstr>
      <vt:lpstr>任务一：在UNIX/Linux 环境下获取原始证据</vt:lpstr>
      <vt:lpstr>任务一：在UNIX/Linux 环境下获取原始证据</vt:lpstr>
      <vt:lpstr>任务一：在UNIX/Linux 环境下获取原始证据</vt:lpstr>
      <vt:lpstr>任务一：在UNIX/Linux 环境下获取原始证据</vt:lpstr>
      <vt:lpstr>任务一：在UNIX/Linux 环境下获取原始证据</vt:lpstr>
      <vt:lpstr>任务二：UNIX/Linux 环境的数据初步分析</vt:lpstr>
      <vt:lpstr>任务二：UNIX/Linux 环境的数据初步分析</vt:lpstr>
    </vt:vector>
  </TitlesOfParts>
  <Company>NUPT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计算机取证与分析鉴定概论</dc:title>
  <dc:creator>Sun</dc:creator>
  <cp:lastModifiedBy>雨林木风</cp:lastModifiedBy>
  <cp:revision>107</cp:revision>
  <dcterms:created xsi:type="dcterms:W3CDTF">2008-08-15T00:24:31Z</dcterms:created>
  <dcterms:modified xsi:type="dcterms:W3CDTF">2014-12-19T05:11:29Z</dcterms:modified>
</cp:coreProperties>
</file>