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diagrams/colors22.xml" ContentType="application/vnd.openxmlformats-officedocument.drawingml.diagramColors+xml"/>
  <Override PartName="/ppt/diagrams/data35.xml" ContentType="application/vnd.openxmlformats-officedocument.drawingml.diagramData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diagrams/colors11.xml" ContentType="application/vnd.openxmlformats-officedocument.drawingml.diagramColors+xml"/>
  <Override PartName="/ppt/diagrams/data24.xml" ContentType="application/vnd.openxmlformats-officedocument.drawingml.diagramData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Override PartName="/ppt/diagrams/data13.xml" ContentType="application/vnd.openxmlformats-officedocument.drawingml.diagramData+xml"/>
  <Override PartName="/ppt/diagrams/quickStyle28.xml" ContentType="application/vnd.openxmlformats-officedocument.drawingml.diagramStyle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diagrams/quickStyle17.xml" ContentType="application/vnd.openxmlformats-officedocument.drawingml.diagramStyle+xml"/>
  <Override PartName="/ppt/tableStyles.xml" ContentType="application/vnd.openxmlformats-officedocument.presentationml.tableStyles+xml"/>
  <Override PartName="/ppt/diagrams/layout17.xml" ContentType="application/vnd.openxmlformats-officedocument.drawingml.diagramLayout+xml"/>
  <Override PartName="/ppt/diagrams/layout28.xml" ContentType="application/vnd.openxmlformats-officedocument.drawingml.diagramLayout+xml"/>
  <Override PartName="/ppt/diagrams/quickStyle31.xml" ContentType="application/vnd.openxmlformats-officedocument.drawingml.diagramStyle+xml"/>
  <Override PartName="/ppt/diagrams/colors38.xml" ContentType="application/vnd.openxmlformats-officedocument.drawingml.diagramColors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quickStyle20.xml" ContentType="application/vnd.openxmlformats-officedocument.drawingml.diagramStyle+xml"/>
  <Override PartName="/ppt/diagrams/colors27.xml" ContentType="application/vnd.openxmlformats-officedocument.drawingml.diagramColors+xml"/>
  <Override PartName="/ppt/diagrams/data29.xml" ContentType="application/vnd.openxmlformats-officedocument.drawingml.diagramData+xml"/>
  <Override PartName="/ppt/slides/slide77.xml" ContentType="application/vnd.openxmlformats-officedocument.presentationml.slide+xml"/>
  <Override PartName="/ppt/diagrams/colors4.xml" ContentType="application/vnd.openxmlformats-officedocument.drawingml.diagramColors+xml"/>
  <Override PartName="/ppt/diagrams/colors16.xml" ContentType="application/vnd.openxmlformats-officedocument.drawingml.diagramColors+xml"/>
  <Override PartName="/ppt/diagrams/data18.xml" ContentType="application/vnd.openxmlformats-officedocument.drawingml.diagramData+xml"/>
  <Override PartName="/ppt/diagrams/layout31.xml" ContentType="application/vnd.openxmlformats-officedocument.drawingml.diagram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layout20.xml" ContentType="application/vnd.openxmlformats-officedocument.drawingml.diagramLayout+xml"/>
  <Override PartName="/ppt/slides/slide55.xml" ContentType="application/vnd.openxmlformats-officedocument.presentationml.slide+xml"/>
  <Override PartName="/ppt/diagrams/quickStyle3.xml" ContentType="application/vnd.openxmlformats-officedocument.drawingml.diagramStyle+xml"/>
  <Override PartName="/ppt/diagrams/colors30.xml" ContentType="application/vnd.openxmlformats-officedocument.drawingml.diagramColors+xml"/>
  <Override PartName="/ppt/diagrams/data32.xml" ContentType="application/vnd.openxmlformats-officedocument.drawingml.diagramData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80.xml" ContentType="application/vnd.openxmlformats-officedocument.presentationml.slide+xml"/>
  <Override PartName="/ppt/diagrams/data21.xml" ContentType="application/vnd.openxmlformats-officedocument.drawingml.diagramData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diagrams/layout6.xml" ContentType="application/vnd.openxmlformats-officedocument.drawingml.diagramLayout+xml"/>
  <Override PartName="/ppt/diagrams/data10.xml" ContentType="application/vnd.openxmlformats-officedocument.drawingml.diagramData+xml"/>
  <Override PartName="/ppt/diagrams/quickStyle36.xml" ContentType="application/vnd.openxmlformats-officedocument.drawingml.diagramStyl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diagrams/quickStyle14.xml" ContentType="application/vnd.openxmlformats-officedocument.drawingml.diagramStyle+xml"/>
  <Override PartName="/ppt/diagrams/layout18.xml" ContentType="application/vnd.openxmlformats-officedocument.drawingml.diagramLayout+xml"/>
  <Override PartName="/ppt/diagrams/quickStyle25.xml" ContentType="application/vnd.openxmlformats-officedocument.drawingml.diagramStyle+xml"/>
  <Override PartName="/ppt/diagrams/layout36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Default Extension="vml" ContentType="application/vnd.openxmlformats-officedocument.vmlDrawing"/>
  <Override PartName="/ppt/diagrams/layout25.xml" ContentType="application/vnd.openxmlformats-officedocument.drawingml.diagramLayout+xml"/>
  <Override PartName="/ppt/diagrams/colors28.xml" ContentType="application/vnd.openxmlformats-officedocument.drawingml.diagramColors+xml"/>
  <Override PartName="/ppt/diagrams/quickStyle32.xml" ContentType="application/vnd.openxmlformats-officedocument.drawingml.diagramStyle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  <Override PartName="/ppt/diagrams/layout14.xml" ContentType="application/vnd.openxmlformats-officedocument.drawingml.diagramLayout+xml"/>
  <Override PartName="/ppt/diagrams/colors17.xml" ContentType="application/vnd.openxmlformats-officedocument.drawingml.diagramColors+xml"/>
  <Override PartName="/ppt/diagrams/quickStyle21.xml" ContentType="application/vnd.openxmlformats-officedocument.drawingml.diagramStyle+xml"/>
  <Override PartName="/ppt/diagrams/layout32.xml" ContentType="application/vnd.openxmlformats-officedocument.drawingml.diagramLayout+xml"/>
  <Override PartName="/ppt/diagrams/colors35.xml" ContentType="application/vnd.openxmlformats-officedocument.drawingml.diagramColors+xml"/>
  <Override PartName="/ppt/slides/slide49.xml" ContentType="application/vnd.openxmlformats-officedocument.presentationml.slide+xml"/>
  <Override PartName="/ppt/slides/slide78.xml" ContentType="application/vnd.openxmlformats-officedocument.presentationml.slide+xml"/>
  <Override PartName="/ppt/diagrams/data19.xml" ContentType="application/vnd.openxmlformats-officedocument.drawingml.diagramData+xml"/>
  <Override PartName="/ppt/diagrams/layout21.xml" ContentType="application/vnd.openxmlformats-officedocument.drawingml.diagramLayout+xml"/>
  <Override PartName="/ppt/diagrams/colors24.xml" ContentType="application/vnd.openxmlformats-officedocument.drawingml.diagramColors+xml"/>
  <Override PartName="/ppt/diagrams/data37.xml" ContentType="application/vnd.openxmlformats-officedocument.drawingml.diagramData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diagrams/colors13.xml" ContentType="application/vnd.openxmlformats-officedocument.drawingml.diagramColors+xml"/>
  <Override PartName="/ppt/diagrams/data26.xml" ContentType="application/vnd.openxmlformats-officedocument.drawingml.diagramData+xml"/>
  <Override PartName="/ppt/diagrams/colors3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diagrams/data15.xml" ContentType="application/vnd.openxmlformats-officedocument.drawingml.diagramData+xml"/>
  <Override PartName="/ppt/diagrams/colors20.xml" ContentType="application/vnd.openxmlformats-officedocument.drawingml.diagramColors+xml"/>
  <Override PartName="/ppt/diagrams/data33.xml" ContentType="application/vnd.openxmlformats-officedocument.drawingml.diagramData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diagrams/data11.xml" ContentType="application/vnd.openxmlformats-officedocument.drawingml.diagramData+xml"/>
  <Override PartName="/ppt/diagrams/quickStyle19.xml" ContentType="application/vnd.openxmlformats-officedocument.drawingml.diagramStyle+xml"/>
  <Override PartName="/ppt/diagrams/data22.xml" ContentType="application/vnd.openxmlformats-officedocument.drawingml.diagramData+xml"/>
  <Override PartName="/ppt/diagrams/quickStyle37.xml" ContentType="application/vnd.openxmlformats-officedocument.drawingml.diagramStyl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diagrams/quickStyle26.xml" ContentType="application/vnd.openxmlformats-officedocument.drawingml.diagramStyl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diagrams/quickStyle15.xml" ContentType="application/vnd.openxmlformats-officedocument.drawingml.diagramStyle+xml"/>
  <Override PartName="/ppt/diagrams/layout19.xml" ContentType="application/vnd.openxmlformats-officedocument.drawingml.diagramLayout+xml"/>
  <Override PartName="/ppt/diagrams/quickStyle33.xml" ContentType="application/vnd.openxmlformats-officedocument.drawingml.diagramStyle+xml"/>
  <Override PartName="/ppt/diagrams/layout37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22.xml" ContentType="application/vnd.openxmlformats-officedocument.drawingml.diagramStyle+xml"/>
  <Override PartName="/ppt/diagrams/layout26.xml" ContentType="application/vnd.openxmlformats-officedocument.drawingml.diagramLayout+xml"/>
  <Override PartName="/ppt/diagrams/colors29.xml" ContentType="application/vnd.openxmlformats-officedocument.drawingml.diagramColors+xml"/>
  <Override PartName="/ppt/slides/slide79.xml" ContentType="application/vnd.openxmlformats-officedocument.presentationml.slide+xml"/>
  <Override PartName="/ppt/diagrams/colors6.xml" ContentType="application/vnd.openxmlformats-officedocument.drawingml.diagramColors+xml"/>
  <Override PartName="/ppt/diagrams/quickStyle9.xml" ContentType="application/vnd.openxmlformats-officedocument.drawingml.diagramStyle+xml"/>
  <Override PartName="/ppt/diagrams/quickStyle11.xml" ContentType="application/vnd.openxmlformats-officedocument.drawingml.diagramStyle+xml"/>
  <Override PartName="/ppt/diagrams/colors18.xml" ContentType="application/vnd.openxmlformats-officedocument.drawingml.diagramColors+xml"/>
  <Override PartName="/ppt/diagrams/layout33.xml" ContentType="application/vnd.openxmlformats-officedocument.drawingml.diagramLayout+xml"/>
  <Override PartName="/ppt/diagrams/colors36.xml" ContentType="application/vnd.openxmlformats-officedocument.drawingml.diagramColors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diagrams/layout11.xml" ContentType="application/vnd.openxmlformats-officedocument.drawingml.diagramLayout+xml"/>
  <Override PartName="/ppt/diagrams/colors14.xml" ContentType="application/vnd.openxmlformats-officedocument.drawingml.diagramColors+xml"/>
  <Override PartName="/ppt/diagrams/layout22.xml" ContentType="application/vnd.openxmlformats-officedocument.drawingml.diagramLayout+xml"/>
  <Override PartName="/ppt/diagrams/colors25.xml" ContentType="application/vnd.openxmlformats-officedocument.drawingml.diagramColors+xml"/>
  <Override PartName="/ppt/diagrams/data27.xml" ContentType="application/vnd.openxmlformats-officedocument.drawingml.diagramData+xml"/>
  <Override PartName="/ppt/diagrams/data38.xml" ContentType="application/vnd.openxmlformats-officedocument.drawingml.diagramData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diagrams/data16.xml" ContentType="application/vnd.openxmlformats-officedocument.drawingml.diagramData+xml"/>
  <Override PartName="/ppt/diagrams/colors32.xml" ContentType="application/vnd.openxmlformats-officedocument.drawingml.diagramColors+xml"/>
  <Override PartName="/ppt/diagrams/data34.xml" ContentType="application/vnd.openxmlformats-officedocument.drawingml.diagramData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diagrams/colors10.xml" ContentType="application/vnd.openxmlformats-officedocument.drawingml.diagramColors+xml"/>
  <Override PartName="/ppt/diagrams/colors21.xml" ContentType="application/vnd.openxmlformats-officedocument.drawingml.diagramColors+xml"/>
  <Override PartName="/ppt/diagrams/data23.xml" ContentType="application/vnd.openxmlformats-officedocument.drawingml.diagramData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diagrams/data12.xml" ContentType="application/vnd.openxmlformats-officedocument.drawingml.diagramData+xml"/>
  <Override PartName="/ppt/diagrams/data30.xml" ContentType="application/vnd.openxmlformats-officedocument.drawingml.diagramData+xml"/>
  <Override PartName="/ppt/diagrams/quickStyle38.xml" ContentType="application/vnd.openxmlformats-officedocument.drawingml.diagramStyl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data9.xml" ContentType="application/vnd.openxmlformats-officedocument.drawingml.diagramData+xml"/>
  <Override PartName="/ppt/diagrams/quickStyle16.xml" ContentType="application/vnd.openxmlformats-officedocument.drawingml.diagramStyle+xml"/>
  <Override PartName="/ppt/diagrams/quickStyle27.xml" ContentType="application/vnd.openxmlformats-officedocument.drawingml.diagramStyle+xml"/>
  <Override PartName="/ppt/diagrams/layout38.xml" ContentType="application/vnd.openxmlformats-officedocument.drawingml.diagramLayout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diagrams/layout27.xml" ContentType="application/vnd.openxmlformats-officedocument.drawingml.diagramLayout+xml"/>
  <Override PartName="/ppt/diagrams/quickStyle34.xml" ContentType="application/vnd.openxmlformats-officedocument.drawingml.diagramStyle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quickStyle12.xml" ContentType="application/vnd.openxmlformats-officedocument.drawingml.diagramStyle+xml"/>
  <Override PartName="/ppt/diagrams/layout16.xml" ContentType="application/vnd.openxmlformats-officedocument.drawingml.diagramLayout+xml"/>
  <Override PartName="/ppt/diagrams/colors19.xml" ContentType="application/vnd.openxmlformats-officedocument.drawingml.diagramColors+xml"/>
  <Override PartName="/ppt/diagrams/quickStyle23.xml" ContentType="application/vnd.openxmlformats-officedocument.drawingml.diagramStyle+xml"/>
  <Override PartName="/ppt/diagrams/layout34.xml" ContentType="application/vnd.openxmlformats-officedocument.drawingml.diagramLayout+xml"/>
  <Override PartName="/ppt/diagrams/colors37.xml" ContentType="application/vnd.openxmlformats-officedocument.drawingml.diagramColors+xml"/>
  <Override PartName="/ppt/diagrams/layout23.xml" ContentType="application/vnd.openxmlformats-officedocument.drawingml.diagramLayout+xml"/>
  <Override PartName="/ppt/diagrams/colors26.xml" ContentType="application/vnd.openxmlformats-officedocument.drawingml.diagramColors+xml"/>
  <Override PartName="/ppt/diagrams/quickStyle30.xml" ContentType="application/vnd.openxmlformats-officedocument.drawingml.diagramStyl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ppt/diagrams/layout12.xml" ContentType="application/vnd.openxmlformats-officedocument.drawingml.diagramLayout+xml"/>
  <Override PartName="/ppt/diagrams/colors15.xml" ContentType="application/vnd.openxmlformats-officedocument.drawingml.diagramColors+xml"/>
  <Override PartName="/ppt/diagrams/data28.xml" ContentType="application/vnd.openxmlformats-officedocument.drawingml.diagramData+xml"/>
  <Override PartName="/ppt/diagrams/layout30.xml" ContentType="application/vnd.openxmlformats-officedocument.drawingml.diagramLayout+xml"/>
  <Override PartName="/ppt/diagrams/colors33.xml" ContentType="application/vnd.openxmlformats-officedocument.drawingml.diagramColors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diagrams/data17.xml" ContentType="application/vnd.openxmlformats-officedocument.drawingml.diagramData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diagrams/data31.xml" ContentType="application/vnd.openxmlformats-officedocument.drawingml.diagramData+xml"/>
  <Override PartName="/ppt/slides/slide32.xml" ContentType="application/vnd.openxmlformats-officedocument.presentationml.slide+xml"/>
  <Override PartName="/ppt/diagrams/data20.xml" ContentType="application/vnd.openxmlformats-officedocument.drawingml.diagramData+xml"/>
  <Override PartName="/ppt/diagrams/quickStyle35.xml" ContentType="application/vnd.openxmlformats-officedocument.drawingml.diagramStyl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quickStyle24.xml" ContentType="application/vnd.openxmlformats-officedocument.drawingml.diagramStyle+xml"/>
  <Override PartName="/ppt/diagrams/colors8.xml" ContentType="application/vnd.openxmlformats-officedocument.drawingml.diagramColors+xml"/>
  <Override PartName="/ppt/diagrams/quickStyle13.xml" ContentType="application/vnd.openxmlformats-officedocument.drawingml.diagramStyle+xml"/>
  <Override PartName="/ppt/diagrams/layout35.xml" ContentType="application/vnd.openxmlformats-officedocument.drawingml.diagramLayout+xml"/>
  <Override PartName="/ppt/diagrams/layout13.xml" ContentType="application/vnd.openxmlformats-officedocument.drawingml.diagramLayout+xml"/>
  <Override PartName="/ppt/diagrams/layout24.xml" ContentType="application/vnd.openxmlformats-officedocument.drawingml.diagramLayout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diagrams/quickStyle7.xml" ContentType="application/vnd.openxmlformats-officedocument.drawingml.diagramStyle+xml"/>
  <Override PartName="/ppt/diagrams/colors34.xml" ContentType="application/vnd.openxmlformats-officedocument.drawingml.diagramColors+xml"/>
  <Override PartName="/ppt/slides/slide48.xml" ContentType="application/vnd.openxmlformats-officedocument.presentationml.slide+xml"/>
  <Override PartName="/ppt/diagrams/colors12.xml" ContentType="application/vnd.openxmlformats-officedocument.drawingml.diagramColors+xml"/>
  <Default Extension="bin" ContentType="application/vnd.openxmlformats-officedocument.oleObject"/>
  <Override PartName="/ppt/diagrams/colors23.xml" ContentType="application/vnd.openxmlformats-officedocument.drawingml.diagramColors+xml"/>
  <Override PartName="/ppt/diagrams/data25.xml" ContentType="application/vnd.openxmlformats-officedocument.drawingml.diagramData+xml"/>
  <Override PartName="/ppt/diagrams/data36.xml" ContentType="application/vnd.openxmlformats-officedocument.drawingml.diagramData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diagrams/data14.xml" ContentType="application/vnd.openxmlformats-officedocument.drawingml.diagramData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quickStyle29.xml" ContentType="application/vnd.openxmlformats-officedocument.drawingml.diagramStyle+xml"/>
  <Override PartName="/ppt/slides/slide51.xml" ContentType="application/vnd.openxmlformats-officedocument.presentationml.slide+xml"/>
  <Override PartName="/ppt/diagrams/quickStyle18.xml" ContentType="application/vnd.openxmlformats-officedocument.drawingml.diagramStyle+xml"/>
  <Override PartName="/ppt/diagrams/layout29.xml" ContentType="application/vnd.openxmlformats-officedocument.drawingml.diagram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338" r:id="rId84"/>
    <p:sldId id="339" r:id="rId8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2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3BC3D31-3E3E-4433-AF40-2EA1CF399E61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C83969A2-4520-4EB1-993E-E3C78F619B56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公共参考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50E9D24F-FBDF-4518-8E67-8E62D1B51A5C}" type="parTrans" cxnId="{D380E6C2-113C-49A3-B600-40E47A051F95}">
      <dgm:prSet/>
      <dgm:spPr/>
      <dgm:t>
        <a:bodyPr/>
        <a:lstStyle/>
        <a:p>
          <a:endParaRPr lang="zh-CN" altLang="en-US"/>
        </a:p>
      </dgm:t>
    </dgm:pt>
    <dgm:pt modelId="{EC2C10E5-A81C-4700-8BCA-0ED56BF35471}" type="sibTrans" cxnId="{D380E6C2-113C-49A3-B600-40E47A051F95}">
      <dgm:prSet/>
      <dgm:spPr/>
      <dgm:t>
        <a:bodyPr/>
        <a:lstStyle/>
        <a:p>
          <a:endParaRPr lang="zh-CN" altLang="en-US"/>
        </a:p>
      </dgm:t>
    </dgm:pt>
    <dgm:pt modelId="{53FA177D-5E99-4FFA-87F3-1AD4FF2EEE75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依附类型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B04BA9BD-17E7-4081-B60B-7EAB13AB0D04}" type="parTrans" cxnId="{ECA42DD6-B6A2-4C62-B538-6203340A918D}">
      <dgm:prSet/>
      <dgm:spPr/>
      <dgm:t>
        <a:bodyPr/>
        <a:lstStyle/>
        <a:p>
          <a:endParaRPr lang="zh-CN" altLang="en-US"/>
        </a:p>
      </dgm:t>
    </dgm:pt>
    <dgm:pt modelId="{4A33C7E6-1A2C-46B7-ABA9-AF5BCB6D1F00}" type="sibTrans" cxnId="{ECA42DD6-B6A2-4C62-B538-6203340A918D}">
      <dgm:prSet/>
      <dgm:spPr/>
      <dgm:t>
        <a:bodyPr/>
        <a:lstStyle/>
        <a:p>
          <a:endParaRPr lang="zh-CN" altLang="en-US"/>
        </a:p>
      </dgm:t>
    </dgm:pt>
    <dgm:pt modelId="{AEAA111E-B6C3-41C5-82A1-1A17FF99A239}" type="pres">
      <dgm:prSet presAssocID="{F3BC3D31-3E3E-4433-AF40-2EA1CF399E61}" presName="Name0" presStyleCnt="0">
        <dgm:presLayoutVars>
          <dgm:dir/>
          <dgm:resizeHandles val="exact"/>
        </dgm:presLayoutVars>
      </dgm:prSet>
      <dgm:spPr/>
    </dgm:pt>
    <dgm:pt modelId="{B5B41B47-61ED-4308-9129-AB19D2EFC461}" type="pres">
      <dgm:prSet presAssocID="{C83969A2-4520-4EB1-993E-E3C78F619B56}" presName="node" presStyleLbl="node1" presStyleIdx="0" presStyleCnt="2">
        <dgm:presLayoutVars>
          <dgm:bulletEnabled val="1"/>
        </dgm:presLayoutVars>
      </dgm:prSet>
      <dgm:spPr/>
    </dgm:pt>
    <dgm:pt modelId="{2BD929D9-FCBF-4E18-8CC7-5D47818CCF2C}" type="pres">
      <dgm:prSet presAssocID="{EC2C10E5-A81C-4700-8BCA-0ED56BF35471}" presName="sibTrans" presStyleLbl="sibTrans2D1" presStyleIdx="0" presStyleCnt="1"/>
      <dgm:spPr/>
    </dgm:pt>
    <dgm:pt modelId="{273F18D9-6484-4E6F-BB76-8E286E2456AE}" type="pres">
      <dgm:prSet presAssocID="{EC2C10E5-A81C-4700-8BCA-0ED56BF35471}" presName="connectorText" presStyleLbl="sibTrans2D1" presStyleIdx="0" presStyleCnt="1"/>
      <dgm:spPr/>
    </dgm:pt>
    <dgm:pt modelId="{EB4CBE5D-7FF1-4518-8A0D-BDE2BE06F506}" type="pres">
      <dgm:prSet presAssocID="{53FA177D-5E99-4FFA-87F3-1AD4FF2EEE75}" presName="node" presStyleLbl="node1" presStyleIdx="1" presStyleCnt="2">
        <dgm:presLayoutVars>
          <dgm:bulletEnabled val="1"/>
        </dgm:presLayoutVars>
      </dgm:prSet>
      <dgm:spPr/>
    </dgm:pt>
  </dgm:ptLst>
  <dgm:cxnLst>
    <dgm:cxn modelId="{BA3D7528-19D4-4318-A1CB-4F54E3F8CDAD}" type="presOf" srcId="{EC2C10E5-A81C-4700-8BCA-0ED56BF35471}" destId="{273F18D9-6484-4E6F-BB76-8E286E2456AE}" srcOrd="1" destOrd="0" presId="urn:microsoft.com/office/officeart/2005/8/layout/process1"/>
    <dgm:cxn modelId="{D380E6C2-113C-49A3-B600-40E47A051F95}" srcId="{F3BC3D31-3E3E-4433-AF40-2EA1CF399E61}" destId="{C83969A2-4520-4EB1-993E-E3C78F619B56}" srcOrd="0" destOrd="0" parTransId="{50E9D24F-FBDF-4518-8E67-8E62D1B51A5C}" sibTransId="{EC2C10E5-A81C-4700-8BCA-0ED56BF35471}"/>
    <dgm:cxn modelId="{0AD8CEBD-91BF-4230-9A92-7DD412FCB3E0}" type="presOf" srcId="{C83969A2-4520-4EB1-993E-E3C78F619B56}" destId="{B5B41B47-61ED-4308-9129-AB19D2EFC461}" srcOrd="0" destOrd="0" presId="urn:microsoft.com/office/officeart/2005/8/layout/process1"/>
    <dgm:cxn modelId="{265083A9-38A5-4084-B0B1-7A8F289AE4DA}" type="presOf" srcId="{53FA177D-5E99-4FFA-87F3-1AD4FF2EEE75}" destId="{EB4CBE5D-7FF1-4518-8A0D-BDE2BE06F506}" srcOrd="0" destOrd="0" presId="urn:microsoft.com/office/officeart/2005/8/layout/process1"/>
    <dgm:cxn modelId="{ECA42DD6-B6A2-4C62-B538-6203340A918D}" srcId="{F3BC3D31-3E3E-4433-AF40-2EA1CF399E61}" destId="{53FA177D-5E99-4FFA-87F3-1AD4FF2EEE75}" srcOrd="1" destOrd="0" parTransId="{B04BA9BD-17E7-4081-B60B-7EAB13AB0D04}" sibTransId="{4A33C7E6-1A2C-46B7-ABA9-AF5BCB6D1F00}"/>
    <dgm:cxn modelId="{B1DCC296-C800-49D4-A7B4-46894067264C}" type="presOf" srcId="{EC2C10E5-A81C-4700-8BCA-0ED56BF35471}" destId="{2BD929D9-FCBF-4E18-8CC7-5D47818CCF2C}" srcOrd="0" destOrd="0" presId="urn:microsoft.com/office/officeart/2005/8/layout/process1"/>
    <dgm:cxn modelId="{74AF2E47-F796-414D-A00D-AADB90D1C295}" type="presOf" srcId="{F3BC3D31-3E3E-4433-AF40-2EA1CF399E61}" destId="{AEAA111E-B6C3-41C5-82A1-1A17FF99A239}" srcOrd="0" destOrd="0" presId="urn:microsoft.com/office/officeart/2005/8/layout/process1"/>
    <dgm:cxn modelId="{A523736A-F0B0-458A-8769-14CC5E8B11A5}" type="presParOf" srcId="{AEAA111E-B6C3-41C5-82A1-1A17FF99A239}" destId="{B5B41B47-61ED-4308-9129-AB19D2EFC461}" srcOrd="0" destOrd="0" presId="urn:microsoft.com/office/officeart/2005/8/layout/process1"/>
    <dgm:cxn modelId="{EB3962DF-995C-4968-9400-78AD0CE0D411}" type="presParOf" srcId="{AEAA111E-B6C3-41C5-82A1-1A17FF99A239}" destId="{2BD929D9-FCBF-4E18-8CC7-5D47818CCF2C}" srcOrd="1" destOrd="0" presId="urn:microsoft.com/office/officeart/2005/8/layout/process1"/>
    <dgm:cxn modelId="{D070EFA1-4404-4BE0-B320-4940F90A2CAA}" type="presParOf" srcId="{2BD929D9-FCBF-4E18-8CC7-5D47818CCF2C}" destId="{273F18D9-6484-4E6F-BB76-8E286E2456AE}" srcOrd="0" destOrd="0" presId="urn:microsoft.com/office/officeart/2005/8/layout/process1"/>
    <dgm:cxn modelId="{98790121-2993-413C-BEDC-D447C093C164}" type="presParOf" srcId="{AEAA111E-B6C3-41C5-82A1-1A17FF99A239}" destId="{EB4CBE5D-7FF1-4518-8A0D-BDE2BE06F506}" srcOrd="2" destOrd="0" presId="urn:microsoft.com/office/officeart/2005/8/layout/process1"/>
  </dgm:cxnLst>
  <dgm:bg/>
  <dgm:whole/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A7A2AB58-D55A-4B7A-9942-BD237945B703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2E00C18D-FC85-49AC-9D14-E4FE045910F7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属性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0CF777A6-512A-48D7-BB24-FE1790241F90}" type="parTrans" cxnId="{997C9CF0-78DD-4D92-8175-E032D31AB00C}">
      <dgm:prSet/>
      <dgm:spPr/>
      <dgm:t>
        <a:bodyPr/>
        <a:lstStyle/>
        <a:p>
          <a:endParaRPr lang="zh-CN" altLang="en-US"/>
        </a:p>
      </dgm:t>
    </dgm:pt>
    <dgm:pt modelId="{30B2F24F-94EB-482E-B8F8-245A9455C859}" type="sibTrans" cxnId="{997C9CF0-78DD-4D92-8175-E032D31AB00C}">
      <dgm:prSet/>
      <dgm:spPr/>
      <dgm:t>
        <a:bodyPr/>
        <a:lstStyle/>
        <a:p>
          <a:endParaRPr lang="zh-CN" altLang="en-US"/>
        </a:p>
      </dgm:t>
    </dgm:pt>
    <dgm:pt modelId="{9CE1B796-F9CD-4AFF-93FC-A439A509679E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注解属性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CB9715E3-C958-4B14-A778-FF47197587DC}" type="parTrans" cxnId="{71AC6F7C-56A2-4E80-824D-E84434D9617E}">
      <dgm:prSet/>
      <dgm:spPr/>
      <dgm:t>
        <a:bodyPr/>
        <a:lstStyle/>
        <a:p>
          <a:endParaRPr lang="zh-CN" altLang="en-US"/>
        </a:p>
      </dgm:t>
    </dgm:pt>
    <dgm:pt modelId="{8A4BFFD2-963A-4260-B528-60F14642F013}" type="sibTrans" cxnId="{71AC6F7C-56A2-4E80-824D-E84434D9617E}">
      <dgm:prSet/>
      <dgm:spPr/>
      <dgm:t>
        <a:bodyPr/>
        <a:lstStyle/>
        <a:p>
          <a:endParaRPr lang="zh-CN" altLang="en-US"/>
        </a:p>
      </dgm:t>
    </dgm:pt>
    <dgm:pt modelId="{19637EDF-9E9E-4A73-BB4F-4B4ABEF46C6F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文本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D825C7E8-33AC-408E-B85F-907D08CE1A33}" type="parTrans" cxnId="{CA0D9C87-BB2B-4E78-95DB-6ADAFFCB1839}">
      <dgm:prSet/>
      <dgm:spPr/>
      <dgm:t>
        <a:bodyPr/>
        <a:lstStyle/>
        <a:p>
          <a:endParaRPr lang="zh-CN" altLang="en-US"/>
        </a:p>
      </dgm:t>
    </dgm:pt>
    <dgm:pt modelId="{BD7F855E-34FD-47BB-AFC3-4689DE8689F1}" type="sibTrans" cxnId="{CA0D9C87-BB2B-4E78-95DB-6ADAFFCB1839}">
      <dgm:prSet/>
      <dgm:spPr/>
      <dgm:t>
        <a:bodyPr/>
        <a:lstStyle/>
        <a:p>
          <a:endParaRPr lang="zh-CN" altLang="en-US"/>
        </a:p>
      </dgm:t>
    </dgm:pt>
    <dgm:pt modelId="{2AD6F605-E221-4E7A-9C1E-AD6E5EC397DC}" type="pres">
      <dgm:prSet presAssocID="{A7A2AB58-D55A-4B7A-9942-BD237945B703}" presName="Name0" presStyleCnt="0">
        <dgm:presLayoutVars>
          <dgm:dir/>
          <dgm:resizeHandles val="exact"/>
        </dgm:presLayoutVars>
      </dgm:prSet>
      <dgm:spPr/>
    </dgm:pt>
    <dgm:pt modelId="{7B96A9DD-6FC4-4BE9-AF1A-9C41341B16F7}" type="pres">
      <dgm:prSet presAssocID="{2E00C18D-FC85-49AC-9D14-E4FE045910F7}" presName="node" presStyleLbl="node1" presStyleIdx="0" presStyleCnt="3">
        <dgm:presLayoutVars>
          <dgm:bulletEnabled val="1"/>
        </dgm:presLayoutVars>
      </dgm:prSet>
      <dgm:spPr/>
    </dgm:pt>
    <dgm:pt modelId="{002A62CF-ADDA-49C5-9F79-841D0D526D9E}" type="pres">
      <dgm:prSet presAssocID="{30B2F24F-94EB-482E-B8F8-245A9455C859}" presName="sibTrans" presStyleLbl="sibTrans2D1" presStyleIdx="0" presStyleCnt="2"/>
      <dgm:spPr/>
    </dgm:pt>
    <dgm:pt modelId="{8C565784-8DF1-43E7-8216-BDD8E599AB17}" type="pres">
      <dgm:prSet presAssocID="{30B2F24F-94EB-482E-B8F8-245A9455C859}" presName="connectorText" presStyleLbl="sibTrans2D1" presStyleIdx="0" presStyleCnt="2"/>
      <dgm:spPr/>
    </dgm:pt>
    <dgm:pt modelId="{5330893E-83D9-499B-AF40-A001ACB6965F}" type="pres">
      <dgm:prSet presAssocID="{9CE1B796-F9CD-4AFF-93FC-A439A509679E}" presName="node" presStyleLbl="node1" presStyleIdx="1" presStyleCnt="3">
        <dgm:presLayoutVars>
          <dgm:bulletEnabled val="1"/>
        </dgm:presLayoutVars>
      </dgm:prSet>
      <dgm:spPr/>
    </dgm:pt>
    <dgm:pt modelId="{DE002151-E409-4F49-9F79-2670AE4F077E}" type="pres">
      <dgm:prSet presAssocID="{8A4BFFD2-963A-4260-B528-60F14642F013}" presName="sibTrans" presStyleLbl="sibTrans2D1" presStyleIdx="1" presStyleCnt="2"/>
      <dgm:spPr/>
    </dgm:pt>
    <dgm:pt modelId="{442A0A9D-3B08-4182-972B-8E3C1EA5E3E6}" type="pres">
      <dgm:prSet presAssocID="{8A4BFFD2-963A-4260-B528-60F14642F013}" presName="connectorText" presStyleLbl="sibTrans2D1" presStyleIdx="1" presStyleCnt="2"/>
      <dgm:spPr/>
    </dgm:pt>
    <dgm:pt modelId="{A2CBB5D0-F200-435F-94A6-67FCC1117B4F}" type="pres">
      <dgm:prSet presAssocID="{19637EDF-9E9E-4A73-BB4F-4B4ABEF46C6F}" presName="node" presStyleLbl="node1" presStyleIdx="2" presStyleCnt="3">
        <dgm:presLayoutVars>
          <dgm:bulletEnabled val="1"/>
        </dgm:presLayoutVars>
      </dgm:prSet>
      <dgm:spPr/>
    </dgm:pt>
  </dgm:ptLst>
  <dgm:cxnLst>
    <dgm:cxn modelId="{8C84B43A-EB20-4F60-AC8A-2D0D8BD699BB}" type="presOf" srcId="{8A4BFFD2-963A-4260-B528-60F14642F013}" destId="{442A0A9D-3B08-4182-972B-8E3C1EA5E3E6}" srcOrd="1" destOrd="0" presId="urn:microsoft.com/office/officeart/2005/8/layout/process1"/>
    <dgm:cxn modelId="{8DBFA591-F3CF-4947-8A4A-867A9B6568AF}" type="presOf" srcId="{9CE1B796-F9CD-4AFF-93FC-A439A509679E}" destId="{5330893E-83D9-499B-AF40-A001ACB6965F}" srcOrd="0" destOrd="0" presId="urn:microsoft.com/office/officeart/2005/8/layout/process1"/>
    <dgm:cxn modelId="{0C7DDDC2-C1B4-4DCD-BCDA-6D9BE76F2F22}" type="presOf" srcId="{2E00C18D-FC85-49AC-9D14-E4FE045910F7}" destId="{7B96A9DD-6FC4-4BE9-AF1A-9C41341B16F7}" srcOrd="0" destOrd="0" presId="urn:microsoft.com/office/officeart/2005/8/layout/process1"/>
    <dgm:cxn modelId="{AE9354C4-A5CB-4143-8CF6-4236607BE54A}" type="presOf" srcId="{8A4BFFD2-963A-4260-B528-60F14642F013}" destId="{DE002151-E409-4F49-9F79-2670AE4F077E}" srcOrd="0" destOrd="0" presId="urn:microsoft.com/office/officeart/2005/8/layout/process1"/>
    <dgm:cxn modelId="{827AA57D-41EB-4231-A7C2-CA5691EF34F4}" type="presOf" srcId="{A7A2AB58-D55A-4B7A-9942-BD237945B703}" destId="{2AD6F605-E221-4E7A-9C1E-AD6E5EC397DC}" srcOrd="0" destOrd="0" presId="urn:microsoft.com/office/officeart/2005/8/layout/process1"/>
    <dgm:cxn modelId="{CA0D9C87-BB2B-4E78-95DB-6ADAFFCB1839}" srcId="{A7A2AB58-D55A-4B7A-9942-BD237945B703}" destId="{19637EDF-9E9E-4A73-BB4F-4B4ABEF46C6F}" srcOrd="2" destOrd="0" parTransId="{D825C7E8-33AC-408E-B85F-907D08CE1A33}" sibTransId="{BD7F855E-34FD-47BB-AFC3-4689DE8689F1}"/>
    <dgm:cxn modelId="{FA1E3FCF-6684-4C30-8D4D-CC220B965160}" type="presOf" srcId="{19637EDF-9E9E-4A73-BB4F-4B4ABEF46C6F}" destId="{A2CBB5D0-F200-435F-94A6-67FCC1117B4F}" srcOrd="0" destOrd="0" presId="urn:microsoft.com/office/officeart/2005/8/layout/process1"/>
    <dgm:cxn modelId="{1F11785D-3160-41A1-B907-074FD0D424DF}" type="presOf" srcId="{30B2F24F-94EB-482E-B8F8-245A9455C859}" destId="{002A62CF-ADDA-49C5-9F79-841D0D526D9E}" srcOrd="0" destOrd="0" presId="urn:microsoft.com/office/officeart/2005/8/layout/process1"/>
    <dgm:cxn modelId="{F1871871-CC65-4DBA-A0D3-DC944C98EC2A}" type="presOf" srcId="{30B2F24F-94EB-482E-B8F8-245A9455C859}" destId="{8C565784-8DF1-43E7-8216-BDD8E599AB17}" srcOrd="1" destOrd="0" presId="urn:microsoft.com/office/officeart/2005/8/layout/process1"/>
    <dgm:cxn modelId="{71AC6F7C-56A2-4E80-824D-E84434D9617E}" srcId="{A7A2AB58-D55A-4B7A-9942-BD237945B703}" destId="{9CE1B796-F9CD-4AFF-93FC-A439A509679E}" srcOrd="1" destOrd="0" parTransId="{CB9715E3-C958-4B14-A778-FF47197587DC}" sibTransId="{8A4BFFD2-963A-4260-B528-60F14642F013}"/>
    <dgm:cxn modelId="{997C9CF0-78DD-4D92-8175-E032D31AB00C}" srcId="{A7A2AB58-D55A-4B7A-9942-BD237945B703}" destId="{2E00C18D-FC85-49AC-9D14-E4FE045910F7}" srcOrd="0" destOrd="0" parTransId="{0CF777A6-512A-48D7-BB24-FE1790241F90}" sibTransId="{30B2F24F-94EB-482E-B8F8-245A9455C859}"/>
    <dgm:cxn modelId="{A0761630-BAC4-4F69-B1F7-C21B3A3E61B4}" type="presParOf" srcId="{2AD6F605-E221-4E7A-9C1E-AD6E5EC397DC}" destId="{7B96A9DD-6FC4-4BE9-AF1A-9C41341B16F7}" srcOrd="0" destOrd="0" presId="urn:microsoft.com/office/officeart/2005/8/layout/process1"/>
    <dgm:cxn modelId="{5B8013A3-56BC-4874-B620-2CC52A72ECBB}" type="presParOf" srcId="{2AD6F605-E221-4E7A-9C1E-AD6E5EC397DC}" destId="{002A62CF-ADDA-49C5-9F79-841D0D526D9E}" srcOrd="1" destOrd="0" presId="urn:microsoft.com/office/officeart/2005/8/layout/process1"/>
    <dgm:cxn modelId="{5B3CCF44-5178-4F9D-8511-8F9BF307EC41}" type="presParOf" srcId="{002A62CF-ADDA-49C5-9F79-841D0D526D9E}" destId="{8C565784-8DF1-43E7-8216-BDD8E599AB17}" srcOrd="0" destOrd="0" presId="urn:microsoft.com/office/officeart/2005/8/layout/process1"/>
    <dgm:cxn modelId="{52B64AFD-FB7C-4BF7-ABD7-3614D34CC3FC}" type="presParOf" srcId="{2AD6F605-E221-4E7A-9C1E-AD6E5EC397DC}" destId="{5330893E-83D9-499B-AF40-A001ACB6965F}" srcOrd="2" destOrd="0" presId="urn:microsoft.com/office/officeart/2005/8/layout/process1"/>
    <dgm:cxn modelId="{2466C919-41A5-4BED-B162-ED3AB33F808D}" type="presParOf" srcId="{2AD6F605-E221-4E7A-9C1E-AD6E5EC397DC}" destId="{DE002151-E409-4F49-9F79-2670AE4F077E}" srcOrd="3" destOrd="0" presId="urn:microsoft.com/office/officeart/2005/8/layout/process1"/>
    <dgm:cxn modelId="{AE56FB64-BD6C-4135-AB12-627FD566B41B}" type="presParOf" srcId="{DE002151-E409-4F49-9F79-2670AE4F077E}" destId="{442A0A9D-3B08-4182-972B-8E3C1EA5E3E6}" srcOrd="0" destOrd="0" presId="urn:microsoft.com/office/officeart/2005/8/layout/process1"/>
    <dgm:cxn modelId="{A04C7AE6-0479-4482-A154-00B626E72264}" type="presParOf" srcId="{2AD6F605-E221-4E7A-9C1E-AD6E5EC397DC}" destId="{A2CBB5D0-F200-435F-94A6-67FCC1117B4F}" srcOrd="4" destOrd="0" presId="urn:microsoft.com/office/officeart/2005/8/layout/process1"/>
  </dgm:cxnLst>
  <dgm:bg/>
  <dgm:whole/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BF6C8508-2145-464D-A584-43CD33CFA780}" type="doc">
      <dgm:prSet loTypeId="urn:microsoft.com/office/officeart/2005/8/layout/hProcess3" loCatId="process" qsTypeId="urn:microsoft.com/office/officeart/2005/8/quickstyle/3d3" qsCatId="3D" csTypeId="urn:microsoft.com/office/officeart/2005/8/colors/accent1_2" csCatId="accent1" phldr="1"/>
      <dgm:spPr/>
    </dgm:pt>
    <dgm:pt modelId="{47CA8844-C8FE-45F7-8D2C-1523CCB93B02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文本样式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C7703D1A-0A9C-4081-B2CB-F40D6C9860B6}" type="parTrans" cxnId="{7602511F-44B7-4D78-A959-B99AC06DF01B}">
      <dgm:prSet/>
      <dgm:spPr/>
      <dgm:t>
        <a:bodyPr/>
        <a:lstStyle/>
        <a:p>
          <a:endParaRPr lang="zh-CN" altLang="en-US"/>
        </a:p>
      </dgm:t>
    </dgm:pt>
    <dgm:pt modelId="{CEE8E05E-F58E-4CCC-9E33-94FB4EB59F27}" type="sibTrans" cxnId="{7602511F-44B7-4D78-A959-B99AC06DF01B}">
      <dgm:prSet/>
      <dgm:spPr/>
      <dgm:t>
        <a:bodyPr/>
        <a:lstStyle/>
        <a:p>
          <a:endParaRPr lang="zh-CN" altLang="en-US"/>
        </a:p>
      </dgm:t>
    </dgm:pt>
    <dgm:pt modelId="{D37D6B91-38F9-4A75-BE27-CE69B1E57EA7}" type="pres">
      <dgm:prSet presAssocID="{BF6C8508-2145-464D-A584-43CD33CFA780}" presName="Name0" presStyleCnt="0">
        <dgm:presLayoutVars>
          <dgm:dir/>
          <dgm:animLvl val="lvl"/>
          <dgm:resizeHandles val="exact"/>
        </dgm:presLayoutVars>
      </dgm:prSet>
      <dgm:spPr/>
    </dgm:pt>
    <dgm:pt modelId="{9BBDC69C-0AC1-493C-9E19-31A69E1482BC}" type="pres">
      <dgm:prSet presAssocID="{BF6C8508-2145-464D-A584-43CD33CFA780}" presName="dummy" presStyleCnt="0"/>
      <dgm:spPr/>
    </dgm:pt>
    <dgm:pt modelId="{AE5E3E3C-7D83-46BE-A37A-EAF1855C04F5}" type="pres">
      <dgm:prSet presAssocID="{BF6C8508-2145-464D-A584-43CD33CFA780}" presName="linH" presStyleCnt="0"/>
      <dgm:spPr/>
    </dgm:pt>
    <dgm:pt modelId="{8FA4697C-9709-4ED8-82E5-6A45A14BD40E}" type="pres">
      <dgm:prSet presAssocID="{BF6C8508-2145-464D-A584-43CD33CFA780}" presName="padding1" presStyleCnt="0"/>
      <dgm:spPr/>
    </dgm:pt>
    <dgm:pt modelId="{AD71DF1C-56D7-442F-A5D2-3C9D32949B06}" type="pres">
      <dgm:prSet presAssocID="{47CA8844-C8FE-45F7-8D2C-1523CCB93B02}" presName="linV" presStyleCnt="0"/>
      <dgm:spPr/>
    </dgm:pt>
    <dgm:pt modelId="{7B797172-6547-4B55-87B9-0F749781FDD6}" type="pres">
      <dgm:prSet presAssocID="{47CA8844-C8FE-45F7-8D2C-1523CCB93B02}" presName="spVertical1" presStyleCnt="0"/>
      <dgm:spPr/>
    </dgm:pt>
    <dgm:pt modelId="{999E27B2-5647-4BDD-98E0-7262EA4F75E5}" type="pres">
      <dgm:prSet presAssocID="{47CA8844-C8FE-45F7-8D2C-1523CCB93B02}" presName="parTx" presStyleLbl="revTx" presStyleIdx="0" presStyleCnt="1">
        <dgm:presLayoutVars>
          <dgm:chMax val="0"/>
          <dgm:chPref val="0"/>
          <dgm:bulletEnabled val="1"/>
        </dgm:presLayoutVars>
      </dgm:prSet>
      <dgm:spPr/>
    </dgm:pt>
    <dgm:pt modelId="{C0345445-2F39-49A2-BB24-69368B772E32}" type="pres">
      <dgm:prSet presAssocID="{47CA8844-C8FE-45F7-8D2C-1523CCB93B02}" presName="spVertical2" presStyleCnt="0"/>
      <dgm:spPr/>
    </dgm:pt>
    <dgm:pt modelId="{D1930091-09E7-46F5-977A-E0BFEFA4461B}" type="pres">
      <dgm:prSet presAssocID="{47CA8844-C8FE-45F7-8D2C-1523CCB93B02}" presName="spVertical3" presStyleCnt="0"/>
      <dgm:spPr/>
    </dgm:pt>
    <dgm:pt modelId="{C57E07BA-E56F-4C9F-A675-841BCBA745E0}" type="pres">
      <dgm:prSet presAssocID="{BF6C8508-2145-464D-A584-43CD33CFA780}" presName="padding2" presStyleCnt="0"/>
      <dgm:spPr/>
    </dgm:pt>
    <dgm:pt modelId="{23EB7504-9E9C-4F71-9010-7B93480AF456}" type="pres">
      <dgm:prSet presAssocID="{BF6C8508-2145-464D-A584-43CD33CFA780}" presName="negArrow" presStyleCnt="0"/>
      <dgm:spPr/>
    </dgm:pt>
    <dgm:pt modelId="{5F9D65F5-A25E-4C79-B6E2-6EF5248096C5}" type="pres">
      <dgm:prSet presAssocID="{BF6C8508-2145-464D-A584-43CD33CFA780}" presName="backgroundArrow" presStyleLbl="node1" presStyleIdx="0" presStyleCnt="1"/>
      <dgm:spPr/>
    </dgm:pt>
  </dgm:ptLst>
  <dgm:cxnLst>
    <dgm:cxn modelId="{A3C1C26B-03EF-48E8-B160-C25BD7995DBE}" type="presOf" srcId="{47CA8844-C8FE-45F7-8D2C-1523CCB93B02}" destId="{999E27B2-5647-4BDD-98E0-7262EA4F75E5}" srcOrd="0" destOrd="0" presId="urn:microsoft.com/office/officeart/2005/8/layout/hProcess3"/>
    <dgm:cxn modelId="{7602511F-44B7-4D78-A959-B99AC06DF01B}" srcId="{BF6C8508-2145-464D-A584-43CD33CFA780}" destId="{47CA8844-C8FE-45F7-8D2C-1523CCB93B02}" srcOrd="0" destOrd="0" parTransId="{C7703D1A-0A9C-4081-B2CB-F40D6C9860B6}" sibTransId="{CEE8E05E-F58E-4CCC-9E33-94FB4EB59F27}"/>
    <dgm:cxn modelId="{FD0102BB-4D7F-40BC-812E-A3A1882819F4}" type="presOf" srcId="{BF6C8508-2145-464D-A584-43CD33CFA780}" destId="{D37D6B91-38F9-4A75-BE27-CE69B1E57EA7}" srcOrd="0" destOrd="0" presId="urn:microsoft.com/office/officeart/2005/8/layout/hProcess3"/>
    <dgm:cxn modelId="{E0AF5200-2BA4-4061-82E1-749A35A79899}" type="presParOf" srcId="{D37D6B91-38F9-4A75-BE27-CE69B1E57EA7}" destId="{9BBDC69C-0AC1-493C-9E19-31A69E1482BC}" srcOrd="0" destOrd="0" presId="urn:microsoft.com/office/officeart/2005/8/layout/hProcess3"/>
    <dgm:cxn modelId="{5E89092D-B35C-4763-9868-F953014B3E38}" type="presParOf" srcId="{D37D6B91-38F9-4A75-BE27-CE69B1E57EA7}" destId="{AE5E3E3C-7D83-46BE-A37A-EAF1855C04F5}" srcOrd="1" destOrd="0" presId="urn:microsoft.com/office/officeart/2005/8/layout/hProcess3"/>
    <dgm:cxn modelId="{2C41D2BB-06F9-42C1-8764-266B3990F10D}" type="presParOf" srcId="{AE5E3E3C-7D83-46BE-A37A-EAF1855C04F5}" destId="{8FA4697C-9709-4ED8-82E5-6A45A14BD40E}" srcOrd="0" destOrd="0" presId="urn:microsoft.com/office/officeart/2005/8/layout/hProcess3"/>
    <dgm:cxn modelId="{87BE51F3-E7A8-4699-9C54-DD4D9287462F}" type="presParOf" srcId="{AE5E3E3C-7D83-46BE-A37A-EAF1855C04F5}" destId="{AD71DF1C-56D7-442F-A5D2-3C9D32949B06}" srcOrd="1" destOrd="0" presId="urn:microsoft.com/office/officeart/2005/8/layout/hProcess3"/>
    <dgm:cxn modelId="{7777FEF8-ADE8-4EBE-A595-785E6B823674}" type="presParOf" srcId="{AD71DF1C-56D7-442F-A5D2-3C9D32949B06}" destId="{7B797172-6547-4B55-87B9-0F749781FDD6}" srcOrd="0" destOrd="0" presId="urn:microsoft.com/office/officeart/2005/8/layout/hProcess3"/>
    <dgm:cxn modelId="{4D66959B-8FEE-4F32-B26A-8DA5D471F2C1}" type="presParOf" srcId="{AD71DF1C-56D7-442F-A5D2-3C9D32949B06}" destId="{999E27B2-5647-4BDD-98E0-7262EA4F75E5}" srcOrd="1" destOrd="0" presId="urn:microsoft.com/office/officeart/2005/8/layout/hProcess3"/>
    <dgm:cxn modelId="{E3F6A7A0-3467-485E-9ECF-C0355F955289}" type="presParOf" srcId="{AD71DF1C-56D7-442F-A5D2-3C9D32949B06}" destId="{C0345445-2F39-49A2-BB24-69368B772E32}" srcOrd="2" destOrd="0" presId="urn:microsoft.com/office/officeart/2005/8/layout/hProcess3"/>
    <dgm:cxn modelId="{78456968-7800-4B28-800E-A371561E9CE9}" type="presParOf" srcId="{AD71DF1C-56D7-442F-A5D2-3C9D32949B06}" destId="{D1930091-09E7-46F5-977A-E0BFEFA4461B}" srcOrd="3" destOrd="0" presId="urn:microsoft.com/office/officeart/2005/8/layout/hProcess3"/>
    <dgm:cxn modelId="{883BAA52-51D8-4C33-9518-E82B0F50CB44}" type="presParOf" srcId="{AE5E3E3C-7D83-46BE-A37A-EAF1855C04F5}" destId="{C57E07BA-E56F-4C9F-A675-841BCBA745E0}" srcOrd="2" destOrd="0" presId="urn:microsoft.com/office/officeart/2005/8/layout/hProcess3"/>
    <dgm:cxn modelId="{306970BF-D98E-4B96-A597-43C5B9437455}" type="presParOf" srcId="{AE5E3E3C-7D83-46BE-A37A-EAF1855C04F5}" destId="{23EB7504-9E9C-4F71-9010-7B93480AF456}" srcOrd="3" destOrd="0" presId="urn:microsoft.com/office/officeart/2005/8/layout/hProcess3"/>
    <dgm:cxn modelId="{3F51F3D7-1351-44EF-B201-EF0334EA4F46}" type="presParOf" srcId="{AE5E3E3C-7D83-46BE-A37A-EAF1855C04F5}" destId="{5F9D65F5-A25E-4C79-B6E2-6EF5248096C5}" srcOrd="4" destOrd="0" presId="urn:microsoft.com/office/officeart/2005/8/layout/hProcess3"/>
  </dgm:cxnLst>
  <dgm:bg/>
  <dgm:whole/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0DCD621E-DC31-468D-9C19-632AF4C203EF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964F07CD-0CB8-4F63-B923-7C6052BADFD2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注解属性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FC44CD02-F4A3-4A8D-A094-4DC71F55A1D6}" type="parTrans" cxnId="{DCC62A0E-0454-4852-B302-9DF63E219EE3}">
      <dgm:prSet/>
      <dgm:spPr/>
      <dgm:t>
        <a:bodyPr/>
        <a:lstStyle/>
        <a:p>
          <a:endParaRPr lang="zh-CN" altLang="en-US"/>
        </a:p>
      </dgm:t>
    </dgm:pt>
    <dgm:pt modelId="{B72272CE-EB26-4E06-AC5B-9E9B62F198C3}" type="sibTrans" cxnId="{DCC62A0E-0454-4852-B302-9DF63E219EE3}">
      <dgm:prSet/>
      <dgm:spPr/>
      <dgm:t>
        <a:bodyPr/>
        <a:lstStyle/>
        <a:p>
          <a:endParaRPr lang="zh-CN" altLang="en-US"/>
        </a:p>
      </dgm:t>
    </dgm:pt>
    <dgm:pt modelId="{672AC822-B8E8-41A1-AB6F-0E3270146CCC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文本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68F94C8F-EB38-453F-A136-83EADE9DA852}" type="parTrans" cxnId="{4E10B9CF-E492-427D-84BB-119DD13B5863}">
      <dgm:prSet/>
      <dgm:spPr/>
      <dgm:t>
        <a:bodyPr/>
        <a:lstStyle/>
        <a:p>
          <a:endParaRPr lang="zh-CN" altLang="en-US"/>
        </a:p>
      </dgm:t>
    </dgm:pt>
    <dgm:pt modelId="{61B830B7-27F8-4772-905E-4420FDEEE9B8}" type="sibTrans" cxnId="{4E10B9CF-E492-427D-84BB-119DD13B5863}">
      <dgm:prSet/>
      <dgm:spPr/>
      <dgm:t>
        <a:bodyPr/>
        <a:lstStyle/>
        <a:p>
          <a:endParaRPr lang="zh-CN" altLang="en-US"/>
        </a:p>
      </dgm:t>
    </dgm:pt>
    <dgm:pt modelId="{B9FDBB54-6135-4D27-979F-F5880A6DC77F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保存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F8E805E5-1343-491B-88DD-4434C6EBE30B}" type="parTrans" cxnId="{23D6F4B6-C781-4162-A33A-4DE0CEF7023F}">
      <dgm:prSet/>
      <dgm:spPr/>
      <dgm:t>
        <a:bodyPr/>
        <a:lstStyle/>
        <a:p>
          <a:endParaRPr lang="zh-CN" altLang="en-US"/>
        </a:p>
      </dgm:t>
    </dgm:pt>
    <dgm:pt modelId="{71C75FAA-E6A6-45D4-9F43-CBDD3F0609C0}" type="sibTrans" cxnId="{23D6F4B6-C781-4162-A33A-4DE0CEF7023F}">
      <dgm:prSet/>
      <dgm:spPr/>
      <dgm:t>
        <a:bodyPr/>
        <a:lstStyle/>
        <a:p>
          <a:endParaRPr lang="zh-CN" altLang="en-US"/>
        </a:p>
      </dgm:t>
    </dgm:pt>
    <dgm:pt modelId="{896DC294-55D6-44FE-8F97-66AAD8B33423}" type="pres">
      <dgm:prSet presAssocID="{0DCD621E-DC31-468D-9C19-632AF4C203EF}" presName="Name0" presStyleCnt="0">
        <dgm:presLayoutVars>
          <dgm:dir/>
          <dgm:resizeHandles val="exact"/>
        </dgm:presLayoutVars>
      </dgm:prSet>
      <dgm:spPr/>
    </dgm:pt>
    <dgm:pt modelId="{AA62B7BB-0B18-4EB1-9308-B50E5C1EC643}" type="pres">
      <dgm:prSet presAssocID="{964F07CD-0CB8-4F63-B923-7C6052BADFD2}" presName="node" presStyleLbl="node1" presStyleIdx="0" presStyleCnt="3">
        <dgm:presLayoutVars>
          <dgm:bulletEnabled val="1"/>
        </dgm:presLayoutVars>
      </dgm:prSet>
      <dgm:spPr/>
    </dgm:pt>
    <dgm:pt modelId="{300882BB-C378-482D-A470-C45183C0E07C}" type="pres">
      <dgm:prSet presAssocID="{B72272CE-EB26-4E06-AC5B-9E9B62F198C3}" presName="sibTrans" presStyleLbl="sibTrans2D1" presStyleIdx="0" presStyleCnt="2"/>
      <dgm:spPr/>
    </dgm:pt>
    <dgm:pt modelId="{BCBEC34D-3AA0-42E2-906D-4CB681D1BB03}" type="pres">
      <dgm:prSet presAssocID="{B72272CE-EB26-4E06-AC5B-9E9B62F198C3}" presName="connectorText" presStyleLbl="sibTrans2D1" presStyleIdx="0" presStyleCnt="2"/>
      <dgm:spPr/>
    </dgm:pt>
    <dgm:pt modelId="{DB0EC918-C535-4C2D-AD05-7DEAF3CCFB7F}" type="pres">
      <dgm:prSet presAssocID="{672AC822-B8E8-41A1-AB6F-0E3270146CCC}" presName="node" presStyleLbl="node1" presStyleIdx="1" presStyleCnt="3">
        <dgm:presLayoutVars>
          <dgm:bulletEnabled val="1"/>
        </dgm:presLayoutVars>
      </dgm:prSet>
      <dgm:spPr/>
    </dgm:pt>
    <dgm:pt modelId="{99AB954D-D43B-49EE-9647-CAAB7B054753}" type="pres">
      <dgm:prSet presAssocID="{61B830B7-27F8-4772-905E-4420FDEEE9B8}" presName="sibTrans" presStyleLbl="sibTrans2D1" presStyleIdx="1" presStyleCnt="2"/>
      <dgm:spPr/>
    </dgm:pt>
    <dgm:pt modelId="{59E494DD-D1E2-4224-B533-AE7A1737D74E}" type="pres">
      <dgm:prSet presAssocID="{61B830B7-27F8-4772-905E-4420FDEEE9B8}" presName="connectorText" presStyleLbl="sibTrans2D1" presStyleIdx="1" presStyleCnt="2"/>
      <dgm:spPr/>
    </dgm:pt>
    <dgm:pt modelId="{45ABCDBB-AE0F-4FBA-BBED-D21F2904EF33}" type="pres">
      <dgm:prSet presAssocID="{B9FDBB54-6135-4D27-979F-F5880A6DC77F}" presName="node" presStyleLbl="node1" presStyleIdx="2" presStyleCnt="3">
        <dgm:presLayoutVars>
          <dgm:bulletEnabled val="1"/>
        </dgm:presLayoutVars>
      </dgm:prSet>
      <dgm:spPr/>
    </dgm:pt>
  </dgm:ptLst>
  <dgm:cxnLst>
    <dgm:cxn modelId="{71DEF313-6A23-4B90-A68B-56D4C50EACCE}" type="presOf" srcId="{964F07CD-0CB8-4F63-B923-7C6052BADFD2}" destId="{AA62B7BB-0B18-4EB1-9308-B50E5C1EC643}" srcOrd="0" destOrd="0" presId="urn:microsoft.com/office/officeart/2005/8/layout/process1"/>
    <dgm:cxn modelId="{C407E1D7-2A03-4B40-B4A7-A9D0BFFB20E8}" type="presOf" srcId="{B9FDBB54-6135-4D27-979F-F5880A6DC77F}" destId="{45ABCDBB-AE0F-4FBA-BBED-D21F2904EF33}" srcOrd="0" destOrd="0" presId="urn:microsoft.com/office/officeart/2005/8/layout/process1"/>
    <dgm:cxn modelId="{23D6F4B6-C781-4162-A33A-4DE0CEF7023F}" srcId="{0DCD621E-DC31-468D-9C19-632AF4C203EF}" destId="{B9FDBB54-6135-4D27-979F-F5880A6DC77F}" srcOrd="2" destOrd="0" parTransId="{F8E805E5-1343-491B-88DD-4434C6EBE30B}" sibTransId="{71C75FAA-E6A6-45D4-9F43-CBDD3F0609C0}"/>
    <dgm:cxn modelId="{E525C9BA-C503-4CBE-9214-F2E514421E08}" type="presOf" srcId="{B72272CE-EB26-4E06-AC5B-9E9B62F198C3}" destId="{300882BB-C378-482D-A470-C45183C0E07C}" srcOrd="0" destOrd="0" presId="urn:microsoft.com/office/officeart/2005/8/layout/process1"/>
    <dgm:cxn modelId="{A1CB1CDB-5F89-4E11-B484-A529C87D51EB}" type="presOf" srcId="{61B830B7-27F8-4772-905E-4420FDEEE9B8}" destId="{99AB954D-D43B-49EE-9647-CAAB7B054753}" srcOrd="0" destOrd="0" presId="urn:microsoft.com/office/officeart/2005/8/layout/process1"/>
    <dgm:cxn modelId="{1C0D0885-E748-4639-A4A6-993C6EE59D93}" type="presOf" srcId="{672AC822-B8E8-41A1-AB6F-0E3270146CCC}" destId="{DB0EC918-C535-4C2D-AD05-7DEAF3CCFB7F}" srcOrd="0" destOrd="0" presId="urn:microsoft.com/office/officeart/2005/8/layout/process1"/>
    <dgm:cxn modelId="{DCC62A0E-0454-4852-B302-9DF63E219EE3}" srcId="{0DCD621E-DC31-468D-9C19-632AF4C203EF}" destId="{964F07CD-0CB8-4F63-B923-7C6052BADFD2}" srcOrd="0" destOrd="0" parTransId="{FC44CD02-F4A3-4A8D-A094-4DC71F55A1D6}" sibTransId="{B72272CE-EB26-4E06-AC5B-9E9B62F198C3}"/>
    <dgm:cxn modelId="{5291BC4C-ED0A-4CAA-A8F0-B865C5ACD56F}" type="presOf" srcId="{0DCD621E-DC31-468D-9C19-632AF4C203EF}" destId="{896DC294-55D6-44FE-8F97-66AAD8B33423}" srcOrd="0" destOrd="0" presId="urn:microsoft.com/office/officeart/2005/8/layout/process1"/>
    <dgm:cxn modelId="{90FEF0BA-1F64-442E-829B-4CF009A3BDD7}" type="presOf" srcId="{61B830B7-27F8-4772-905E-4420FDEEE9B8}" destId="{59E494DD-D1E2-4224-B533-AE7A1737D74E}" srcOrd="1" destOrd="0" presId="urn:microsoft.com/office/officeart/2005/8/layout/process1"/>
    <dgm:cxn modelId="{4E10B9CF-E492-427D-84BB-119DD13B5863}" srcId="{0DCD621E-DC31-468D-9C19-632AF4C203EF}" destId="{672AC822-B8E8-41A1-AB6F-0E3270146CCC}" srcOrd="1" destOrd="0" parTransId="{68F94C8F-EB38-453F-A136-83EADE9DA852}" sibTransId="{61B830B7-27F8-4772-905E-4420FDEEE9B8}"/>
    <dgm:cxn modelId="{E68E796A-EB29-4FB5-A231-A7F94D4DEACD}" type="presOf" srcId="{B72272CE-EB26-4E06-AC5B-9E9B62F198C3}" destId="{BCBEC34D-3AA0-42E2-906D-4CB681D1BB03}" srcOrd="1" destOrd="0" presId="urn:microsoft.com/office/officeart/2005/8/layout/process1"/>
    <dgm:cxn modelId="{1B1E3A60-80B0-45DC-B283-8D50CABF53CF}" type="presParOf" srcId="{896DC294-55D6-44FE-8F97-66AAD8B33423}" destId="{AA62B7BB-0B18-4EB1-9308-B50E5C1EC643}" srcOrd="0" destOrd="0" presId="urn:microsoft.com/office/officeart/2005/8/layout/process1"/>
    <dgm:cxn modelId="{38B9A730-B5C3-45CD-8A99-44249CD96418}" type="presParOf" srcId="{896DC294-55D6-44FE-8F97-66AAD8B33423}" destId="{300882BB-C378-482D-A470-C45183C0E07C}" srcOrd="1" destOrd="0" presId="urn:microsoft.com/office/officeart/2005/8/layout/process1"/>
    <dgm:cxn modelId="{A95F88AB-F68C-4E85-ADE1-B9FE498AF16A}" type="presParOf" srcId="{300882BB-C378-482D-A470-C45183C0E07C}" destId="{BCBEC34D-3AA0-42E2-906D-4CB681D1BB03}" srcOrd="0" destOrd="0" presId="urn:microsoft.com/office/officeart/2005/8/layout/process1"/>
    <dgm:cxn modelId="{C3E836CB-8725-48B5-86FB-0FF9935AF61A}" type="presParOf" srcId="{896DC294-55D6-44FE-8F97-66AAD8B33423}" destId="{DB0EC918-C535-4C2D-AD05-7DEAF3CCFB7F}" srcOrd="2" destOrd="0" presId="urn:microsoft.com/office/officeart/2005/8/layout/process1"/>
    <dgm:cxn modelId="{073629C8-AD6A-473B-BBDF-E7BCEBDA951E}" type="presParOf" srcId="{896DC294-55D6-44FE-8F97-66AAD8B33423}" destId="{99AB954D-D43B-49EE-9647-CAAB7B054753}" srcOrd="3" destOrd="0" presId="urn:microsoft.com/office/officeart/2005/8/layout/process1"/>
    <dgm:cxn modelId="{D98F7DAD-56DC-4D63-BBC3-3C64B8094E75}" type="presParOf" srcId="{99AB954D-D43B-49EE-9647-CAAB7B054753}" destId="{59E494DD-D1E2-4224-B533-AE7A1737D74E}" srcOrd="0" destOrd="0" presId="urn:microsoft.com/office/officeart/2005/8/layout/process1"/>
    <dgm:cxn modelId="{59B481FF-C3D0-40D7-8CC7-63E72EE10A94}" type="presParOf" srcId="{896DC294-55D6-44FE-8F97-66AAD8B33423}" destId="{45ABCDBB-AE0F-4FBA-BBED-D21F2904EF33}" srcOrd="4" destOrd="0" presId="urn:microsoft.com/office/officeart/2005/8/layout/process1"/>
  </dgm:cxnLst>
  <dgm:bg/>
  <dgm:whole/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CD1493DB-C82F-4B4E-8DCB-C0243C697D57}" type="doc">
      <dgm:prSet loTypeId="urn:microsoft.com/office/officeart/2005/8/layout/hProcess3" loCatId="process" qsTypeId="urn:microsoft.com/office/officeart/2005/8/quickstyle/3d3" qsCatId="3D" csTypeId="urn:microsoft.com/office/officeart/2005/8/colors/accent1_2" csCatId="accent1" phldr="1"/>
      <dgm:spPr/>
    </dgm:pt>
    <dgm:pt modelId="{48413C49-66AF-4CDB-B48A-0F330E2DDE72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格式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45DB8A4F-88E1-439E-95C3-41BC69D315FB}" type="parTrans" cxnId="{3F9DA849-3798-478D-B874-7143D2A55D0D}">
      <dgm:prSet/>
      <dgm:spPr/>
      <dgm:t>
        <a:bodyPr/>
        <a:lstStyle/>
        <a:p>
          <a:endParaRPr lang="zh-CN" altLang="en-US"/>
        </a:p>
      </dgm:t>
    </dgm:pt>
    <dgm:pt modelId="{886B60CB-6679-40B4-8D9B-8224E09840AB}" type="sibTrans" cxnId="{3F9DA849-3798-478D-B874-7143D2A55D0D}">
      <dgm:prSet/>
      <dgm:spPr/>
      <dgm:t>
        <a:bodyPr/>
        <a:lstStyle/>
        <a:p>
          <a:endParaRPr lang="zh-CN" altLang="en-US"/>
        </a:p>
      </dgm:t>
    </dgm:pt>
    <dgm:pt modelId="{F5768553-8ABB-45BD-B79B-E95C2D039AF8}" type="pres">
      <dgm:prSet presAssocID="{CD1493DB-C82F-4B4E-8DCB-C0243C697D57}" presName="Name0" presStyleCnt="0">
        <dgm:presLayoutVars>
          <dgm:dir/>
          <dgm:animLvl val="lvl"/>
          <dgm:resizeHandles val="exact"/>
        </dgm:presLayoutVars>
      </dgm:prSet>
      <dgm:spPr/>
    </dgm:pt>
    <dgm:pt modelId="{4BB955C3-9F63-4323-961F-6F282B2313B5}" type="pres">
      <dgm:prSet presAssocID="{CD1493DB-C82F-4B4E-8DCB-C0243C697D57}" presName="dummy" presStyleCnt="0"/>
      <dgm:spPr/>
    </dgm:pt>
    <dgm:pt modelId="{8D5B344F-97C3-4D77-8554-000DE2B89745}" type="pres">
      <dgm:prSet presAssocID="{CD1493DB-C82F-4B4E-8DCB-C0243C697D57}" presName="linH" presStyleCnt="0"/>
      <dgm:spPr/>
    </dgm:pt>
    <dgm:pt modelId="{84AE5B6B-B9C2-4513-B0BD-611D37F2639E}" type="pres">
      <dgm:prSet presAssocID="{CD1493DB-C82F-4B4E-8DCB-C0243C697D57}" presName="padding1" presStyleCnt="0"/>
      <dgm:spPr/>
    </dgm:pt>
    <dgm:pt modelId="{BD780026-613E-47E5-A1E7-C3153BFE6D3B}" type="pres">
      <dgm:prSet presAssocID="{48413C49-66AF-4CDB-B48A-0F330E2DDE72}" presName="linV" presStyleCnt="0"/>
      <dgm:spPr/>
    </dgm:pt>
    <dgm:pt modelId="{F494379C-785C-491A-9B4B-F1FBB6804C09}" type="pres">
      <dgm:prSet presAssocID="{48413C49-66AF-4CDB-B48A-0F330E2DDE72}" presName="spVertical1" presStyleCnt="0"/>
      <dgm:spPr/>
    </dgm:pt>
    <dgm:pt modelId="{97B66348-51B4-441F-AA3F-BCA1766DCDE4}" type="pres">
      <dgm:prSet presAssocID="{48413C49-66AF-4CDB-B48A-0F330E2DDE72}" presName="parTx" presStyleLbl="revTx" presStyleIdx="0" presStyleCnt="1">
        <dgm:presLayoutVars>
          <dgm:chMax val="0"/>
          <dgm:chPref val="0"/>
          <dgm:bulletEnabled val="1"/>
        </dgm:presLayoutVars>
      </dgm:prSet>
      <dgm:spPr/>
    </dgm:pt>
    <dgm:pt modelId="{6261DED9-6819-4A82-8755-67F128C890DA}" type="pres">
      <dgm:prSet presAssocID="{48413C49-66AF-4CDB-B48A-0F330E2DDE72}" presName="spVertical2" presStyleCnt="0"/>
      <dgm:spPr/>
    </dgm:pt>
    <dgm:pt modelId="{AACDB699-9761-489B-835B-0544CC4758A0}" type="pres">
      <dgm:prSet presAssocID="{48413C49-66AF-4CDB-B48A-0F330E2DDE72}" presName="spVertical3" presStyleCnt="0"/>
      <dgm:spPr/>
    </dgm:pt>
    <dgm:pt modelId="{AF7104FA-1E8D-44E9-A1BB-0C75E40D5A7F}" type="pres">
      <dgm:prSet presAssocID="{CD1493DB-C82F-4B4E-8DCB-C0243C697D57}" presName="padding2" presStyleCnt="0"/>
      <dgm:spPr/>
    </dgm:pt>
    <dgm:pt modelId="{39399576-19A7-479C-B5EF-8D2AB5B19492}" type="pres">
      <dgm:prSet presAssocID="{CD1493DB-C82F-4B4E-8DCB-C0243C697D57}" presName="negArrow" presStyleCnt="0"/>
      <dgm:spPr/>
    </dgm:pt>
    <dgm:pt modelId="{8EC50AE7-77E8-4CC5-925A-81B7D41C3B46}" type="pres">
      <dgm:prSet presAssocID="{CD1493DB-C82F-4B4E-8DCB-C0243C697D57}" presName="backgroundArrow" presStyleLbl="node1" presStyleIdx="0" presStyleCnt="1"/>
      <dgm:spPr/>
    </dgm:pt>
  </dgm:ptLst>
  <dgm:cxnLst>
    <dgm:cxn modelId="{1A1AA3AB-7371-462D-89B5-F3F15BC8894F}" type="presOf" srcId="{48413C49-66AF-4CDB-B48A-0F330E2DDE72}" destId="{97B66348-51B4-441F-AA3F-BCA1766DCDE4}" srcOrd="0" destOrd="0" presId="urn:microsoft.com/office/officeart/2005/8/layout/hProcess3"/>
    <dgm:cxn modelId="{4289E19A-90DE-4117-B4B9-F1C8089C12A6}" type="presOf" srcId="{CD1493DB-C82F-4B4E-8DCB-C0243C697D57}" destId="{F5768553-8ABB-45BD-B79B-E95C2D039AF8}" srcOrd="0" destOrd="0" presId="urn:microsoft.com/office/officeart/2005/8/layout/hProcess3"/>
    <dgm:cxn modelId="{3F9DA849-3798-478D-B874-7143D2A55D0D}" srcId="{CD1493DB-C82F-4B4E-8DCB-C0243C697D57}" destId="{48413C49-66AF-4CDB-B48A-0F330E2DDE72}" srcOrd="0" destOrd="0" parTransId="{45DB8A4F-88E1-439E-95C3-41BC69D315FB}" sibTransId="{886B60CB-6679-40B4-8D9B-8224E09840AB}"/>
    <dgm:cxn modelId="{A4960239-8B86-431B-B3F4-0769CCB67F16}" type="presParOf" srcId="{F5768553-8ABB-45BD-B79B-E95C2D039AF8}" destId="{4BB955C3-9F63-4323-961F-6F282B2313B5}" srcOrd="0" destOrd="0" presId="urn:microsoft.com/office/officeart/2005/8/layout/hProcess3"/>
    <dgm:cxn modelId="{805F2725-6B20-4B3D-A260-C7A936CB2D09}" type="presParOf" srcId="{F5768553-8ABB-45BD-B79B-E95C2D039AF8}" destId="{8D5B344F-97C3-4D77-8554-000DE2B89745}" srcOrd="1" destOrd="0" presId="urn:microsoft.com/office/officeart/2005/8/layout/hProcess3"/>
    <dgm:cxn modelId="{83B4BCDF-568F-432A-BDE6-A47DF1003DA9}" type="presParOf" srcId="{8D5B344F-97C3-4D77-8554-000DE2B89745}" destId="{84AE5B6B-B9C2-4513-B0BD-611D37F2639E}" srcOrd="0" destOrd="0" presId="urn:microsoft.com/office/officeart/2005/8/layout/hProcess3"/>
    <dgm:cxn modelId="{65CC8E88-F321-4172-9FD8-C33984813717}" type="presParOf" srcId="{8D5B344F-97C3-4D77-8554-000DE2B89745}" destId="{BD780026-613E-47E5-A1E7-C3153BFE6D3B}" srcOrd="1" destOrd="0" presId="urn:microsoft.com/office/officeart/2005/8/layout/hProcess3"/>
    <dgm:cxn modelId="{F5A34E27-B819-4EAE-9768-4C891166BCC9}" type="presParOf" srcId="{BD780026-613E-47E5-A1E7-C3153BFE6D3B}" destId="{F494379C-785C-491A-9B4B-F1FBB6804C09}" srcOrd="0" destOrd="0" presId="urn:microsoft.com/office/officeart/2005/8/layout/hProcess3"/>
    <dgm:cxn modelId="{F02D109D-D1EA-4CD9-9F4F-49F2669D03F7}" type="presParOf" srcId="{BD780026-613E-47E5-A1E7-C3153BFE6D3B}" destId="{97B66348-51B4-441F-AA3F-BCA1766DCDE4}" srcOrd="1" destOrd="0" presId="urn:microsoft.com/office/officeart/2005/8/layout/hProcess3"/>
    <dgm:cxn modelId="{5970666B-ED77-45CF-BA84-19F9898A4881}" type="presParOf" srcId="{BD780026-613E-47E5-A1E7-C3153BFE6D3B}" destId="{6261DED9-6819-4A82-8755-67F128C890DA}" srcOrd="2" destOrd="0" presId="urn:microsoft.com/office/officeart/2005/8/layout/hProcess3"/>
    <dgm:cxn modelId="{3F470886-CD5E-44AB-896B-ECFF177F5A16}" type="presParOf" srcId="{BD780026-613E-47E5-A1E7-C3153BFE6D3B}" destId="{AACDB699-9761-489B-835B-0544CC4758A0}" srcOrd="3" destOrd="0" presId="urn:microsoft.com/office/officeart/2005/8/layout/hProcess3"/>
    <dgm:cxn modelId="{F11BD1F2-1BFF-46A0-B8F7-159B19B4C361}" type="presParOf" srcId="{8D5B344F-97C3-4D77-8554-000DE2B89745}" destId="{AF7104FA-1E8D-44E9-A1BB-0C75E40D5A7F}" srcOrd="2" destOrd="0" presId="urn:microsoft.com/office/officeart/2005/8/layout/hProcess3"/>
    <dgm:cxn modelId="{A95DFC1D-E70D-487C-906C-F7D9344FE571}" type="presParOf" srcId="{8D5B344F-97C3-4D77-8554-000DE2B89745}" destId="{39399576-19A7-479C-B5EF-8D2AB5B19492}" srcOrd="3" destOrd="0" presId="urn:microsoft.com/office/officeart/2005/8/layout/hProcess3"/>
    <dgm:cxn modelId="{FCD61CAE-2DBF-4BA0-BD8A-DB480C964C5D}" type="presParOf" srcId="{8D5B344F-97C3-4D77-8554-000DE2B89745}" destId="{8EC50AE7-77E8-4CC5-925A-81B7D41C3B46}" srcOrd="4" destOrd="0" presId="urn:microsoft.com/office/officeart/2005/8/layout/hProcess3"/>
  </dgm:cxnLst>
  <dgm:bg/>
  <dgm:whole/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81692AF5-9620-43B8-B02B-CD82664EC6FC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5E396B8F-37E4-4F36-856B-0262982F75E9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文本样式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CBF646E9-DBA5-46F5-8F38-00430AA3E089}" type="parTrans" cxnId="{88A92172-1A7E-43D1-B1E4-79486CC08048}">
      <dgm:prSet/>
      <dgm:spPr/>
      <dgm:t>
        <a:bodyPr/>
        <a:lstStyle/>
        <a:p>
          <a:endParaRPr lang="zh-CN" altLang="en-US"/>
        </a:p>
      </dgm:t>
    </dgm:pt>
    <dgm:pt modelId="{F710719B-EF7C-4950-A2ED-36C1EDF9EDBE}" type="sibTrans" cxnId="{88A92172-1A7E-43D1-B1E4-79486CC08048}">
      <dgm:prSet/>
      <dgm:spPr/>
      <dgm:t>
        <a:bodyPr/>
        <a:lstStyle/>
        <a:p>
          <a:endParaRPr lang="zh-CN" altLang="en-US"/>
        </a:p>
      </dgm:t>
    </dgm:pt>
    <dgm:pt modelId="{A0FF976D-8852-4755-89CE-64F7E22DBDA7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文本属性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13542F28-3AB6-444C-8193-9BB288C1E35F}" type="parTrans" cxnId="{3D5504A0-B5D5-4D96-97C7-CDF4A5840A3C}">
      <dgm:prSet/>
      <dgm:spPr/>
      <dgm:t>
        <a:bodyPr/>
        <a:lstStyle/>
        <a:p>
          <a:endParaRPr lang="zh-CN" altLang="en-US"/>
        </a:p>
      </dgm:t>
    </dgm:pt>
    <dgm:pt modelId="{56BBCB01-BDE1-4435-B093-80AFF3A763DB}" type="sibTrans" cxnId="{3D5504A0-B5D5-4D96-97C7-CDF4A5840A3C}">
      <dgm:prSet/>
      <dgm:spPr/>
      <dgm:t>
        <a:bodyPr/>
        <a:lstStyle/>
        <a:p>
          <a:endParaRPr lang="zh-CN" altLang="en-US"/>
        </a:p>
      </dgm:t>
    </dgm:pt>
    <dgm:pt modelId="{F5D85A4D-115E-4ED2-B8E1-7C50B9848BA2}" type="pres">
      <dgm:prSet presAssocID="{81692AF5-9620-43B8-B02B-CD82664EC6FC}" presName="Name0" presStyleCnt="0">
        <dgm:presLayoutVars>
          <dgm:dir/>
          <dgm:resizeHandles val="exact"/>
        </dgm:presLayoutVars>
      </dgm:prSet>
      <dgm:spPr/>
    </dgm:pt>
    <dgm:pt modelId="{75B10804-91A2-4ED7-A9D5-086580938002}" type="pres">
      <dgm:prSet presAssocID="{5E396B8F-37E4-4F36-856B-0262982F75E9}" presName="node" presStyleLbl="node1" presStyleIdx="0" presStyleCnt="2">
        <dgm:presLayoutVars>
          <dgm:bulletEnabled val="1"/>
        </dgm:presLayoutVars>
      </dgm:prSet>
      <dgm:spPr/>
    </dgm:pt>
    <dgm:pt modelId="{58F5F269-120F-40E6-96BE-4C5BDD2C06C1}" type="pres">
      <dgm:prSet presAssocID="{F710719B-EF7C-4950-A2ED-36C1EDF9EDBE}" presName="sibTrans" presStyleLbl="sibTrans2D1" presStyleIdx="0" presStyleCnt="1"/>
      <dgm:spPr/>
    </dgm:pt>
    <dgm:pt modelId="{0B1CBE78-1E39-4528-928C-9CC243AC612D}" type="pres">
      <dgm:prSet presAssocID="{F710719B-EF7C-4950-A2ED-36C1EDF9EDBE}" presName="connectorText" presStyleLbl="sibTrans2D1" presStyleIdx="0" presStyleCnt="1"/>
      <dgm:spPr/>
    </dgm:pt>
    <dgm:pt modelId="{24C3A9FB-D3D8-456A-9E6B-22757360DB46}" type="pres">
      <dgm:prSet presAssocID="{A0FF976D-8852-4755-89CE-64F7E22DBDA7}" presName="node" presStyleLbl="node1" presStyleIdx="1" presStyleCnt="2">
        <dgm:presLayoutVars>
          <dgm:bulletEnabled val="1"/>
        </dgm:presLayoutVars>
      </dgm:prSet>
      <dgm:spPr/>
    </dgm:pt>
  </dgm:ptLst>
  <dgm:cxnLst>
    <dgm:cxn modelId="{88A92172-1A7E-43D1-B1E4-79486CC08048}" srcId="{81692AF5-9620-43B8-B02B-CD82664EC6FC}" destId="{5E396B8F-37E4-4F36-856B-0262982F75E9}" srcOrd="0" destOrd="0" parTransId="{CBF646E9-DBA5-46F5-8F38-00430AA3E089}" sibTransId="{F710719B-EF7C-4950-A2ED-36C1EDF9EDBE}"/>
    <dgm:cxn modelId="{6DAB292B-CB55-4237-9799-09B5B720F705}" type="presOf" srcId="{81692AF5-9620-43B8-B02B-CD82664EC6FC}" destId="{F5D85A4D-115E-4ED2-B8E1-7C50B9848BA2}" srcOrd="0" destOrd="0" presId="urn:microsoft.com/office/officeart/2005/8/layout/process1"/>
    <dgm:cxn modelId="{65FB0E81-7DC2-494F-BF69-7A71860EF858}" type="presOf" srcId="{F710719B-EF7C-4950-A2ED-36C1EDF9EDBE}" destId="{58F5F269-120F-40E6-96BE-4C5BDD2C06C1}" srcOrd="0" destOrd="0" presId="urn:microsoft.com/office/officeart/2005/8/layout/process1"/>
    <dgm:cxn modelId="{73FD3592-CA2D-4981-B2FD-6D354006C6B2}" type="presOf" srcId="{A0FF976D-8852-4755-89CE-64F7E22DBDA7}" destId="{24C3A9FB-D3D8-456A-9E6B-22757360DB46}" srcOrd="0" destOrd="0" presId="urn:microsoft.com/office/officeart/2005/8/layout/process1"/>
    <dgm:cxn modelId="{3D5504A0-B5D5-4D96-97C7-CDF4A5840A3C}" srcId="{81692AF5-9620-43B8-B02B-CD82664EC6FC}" destId="{A0FF976D-8852-4755-89CE-64F7E22DBDA7}" srcOrd="1" destOrd="0" parTransId="{13542F28-3AB6-444C-8193-9BB288C1E35F}" sibTransId="{56BBCB01-BDE1-4435-B093-80AFF3A763DB}"/>
    <dgm:cxn modelId="{8EA0198A-6C16-4A71-8653-BDCFF601892D}" type="presOf" srcId="{5E396B8F-37E4-4F36-856B-0262982F75E9}" destId="{75B10804-91A2-4ED7-A9D5-086580938002}" srcOrd="0" destOrd="0" presId="urn:microsoft.com/office/officeart/2005/8/layout/process1"/>
    <dgm:cxn modelId="{D2B49D65-356F-42B6-80ED-E43A7F3917E6}" type="presOf" srcId="{F710719B-EF7C-4950-A2ED-36C1EDF9EDBE}" destId="{0B1CBE78-1E39-4528-928C-9CC243AC612D}" srcOrd="1" destOrd="0" presId="urn:microsoft.com/office/officeart/2005/8/layout/process1"/>
    <dgm:cxn modelId="{49EE1E0A-3D42-4E4C-8AEE-D5E35223E425}" type="presParOf" srcId="{F5D85A4D-115E-4ED2-B8E1-7C50B9848BA2}" destId="{75B10804-91A2-4ED7-A9D5-086580938002}" srcOrd="0" destOrd="0" presId="urn:microsoft.com/office/officeart/2005/8/layout/process1"/>
    <dgm:cxn modelId="{7A6C3929-A15E-4F59-9CC3-3EC9204AC17A}" type="presParOf" srcId="{F5D85A4D-115E-4ED2-B8E1-7C50B9848BA2}" destId="{58F5F269-120F-40E6-96BE-4C5BDD2C06C1}" srcOrd="1" destOrd="0" presId="urn:microsoft.com/office/officeart/2005/8/layout/process1"/>
    <dgm:cxn modelId="{0EEB9E0F-83F3-46BD-BD73-CA5CD8C67662}" type="presParOf" srcId="{58F5F269-120F-40E6-96BE-4C5BDD2C06C1}" destId="{0B1CBE78-1E39-4528-928C-9CC243AC612D}" srcOrd="0" destOrd="0" presId="urn:microsoft.com/office/officeart/2005/8/layout/process1"/>
    <dgm:cxn modelId="{193D8015-DA6B-4821-9852-AC8E9663BB55}" type="presParOf" srcId="{F5D85A4D-115E-4ED2-B8E1-7C50B9848BA2}" destId="{24C3A9FB-D3D8-456A-9E6B-22757360DB46}" srcOrd="2" destOrd="0" presId="urn:microsoft.com/office/officeart/2005/8/layout/process1"/>
  </dgm:cxnLst>
  <dgm:bg/>
  <dgm:whole/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351432E7-0D12-4E75-9A81-EE227F9DAC57}" type="doc">
      <dgm:prSet loTypeId="urn:microsoft.com/office/officeart/2005/8/layout/hProcess3" loCatId="process" qsTypeId="urn:microsoft.com/office/officeart/2005/8/quickstyle/3d3" qsCatId="3D" csTypeId="urn:microsoft.com/office/officeart/2005/8/colors/accent1_2" csCatId="accent1" phldr="1"/>
      <dgm:spPr/>
    </dgm:pt>
    <dgm:pt modelId="{8F86D4C9-F5E5-437C-AE63-92AF1AE060A2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小数位数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9301EFEE-5A5D-4FD2-B91B-0E16BCDF2C95}" type="parTrans" cxnId="{3ADDD840-4B0F-4342-A5D6-7D137EC47631}">
      <dgm:prSet/>
      <dgm:spPr/>
      <dgm:t>
        <a:bodyPr/>
        <a:lstStyle/>
        <a:p>
          <a:endParaRPr lang="zh-CN" altLang="en-US"/>
        </a:p>
      </dgm:t>
    </dgm:pt>
    <dgm:pt modelId="{7A040497-6DCA-460B-AC1E-D1DD5FDE2946}" type="sibTrans" cxnId="{3ADDD840-4B0F-4342-A5D6-7D137EC47631}">
      <dgm:prSet/>
      <dgm:spPr/>
      <dgm:t>
        <a:bodyPr/>
        <a:lstStyle/>
        <a:p>
          <a:endParaRPr lang="zh-CN" altLang="en-US"/>
        </a:p>
      </dgm:t>
    </dgm:pt>
    <dgm:pt modelId="{56823E1B-A10A-4FB7-81F0-473893DC0260}" type="pres">
      <dgm:prSet presAssocID="{351432E7-0D12-4E75-9A81-EE227F9DAC57}" presName="Name0" presStyleCnt="0">
        <dgm:presLayoutVars>
          <dgm:dir/>
          <dgm:animLvl val="lvl"/>
          <dgm:resizeHandles val="exact"/>
        </dgm:presLayoutVars>
      </dgm:prSet>
      <dgm:spPr/>
    </dgm:pt>
    <dgm:pt modelId="{11869C4B-7568-4456-80A8-7CFC41AD97A2}" type="pres">
      <dgm:prSet presAssocID="{351432E7-0D12-4E75-9A81-EE227F9DAC57}" presName="dummy" presStyleCnt="0"/>
      <dgm:spPr/>
    </dgm:pt>
    <dgm:pt modelId="{BB01D5AB-4159-4C03-BAFE-3D393DB8F696}" type="pres">
      <dgm:prSet presAssocID="{351432E7-0D12-4E75-9A81-EE227F9DAC57}" presName="linH" presStyleCnt="0"/>
      <dgm:spPr/>
    </dgm:pt>
    <dgm:pt modelId="{C6CB02E5-2743-4E4B-9824-D977D96CBFA7}" type="pres">
      <dgm:prSet presAssocID="{351432E7-0D12-4E75-9A81-EE227F9DAC57}" presName="padding1" presStyleCnt="0"/>
      <dgm:spPr/>
    </dgm:pt>
    <dgm:pt modelId="{F09B5650-8115-4720-AD35-53AF4D627C98}" type="pres">
      <dgm:prSet presAssocID="{8F86D4C9-F5E5-437C-AE63-92AF1AE060A2}" presName="linV" presStyleCnt="0"/>
      <dgm:spPr/>
    </dgm:pt>
    <dgm:pt modelId="{1F5823EC-F5C7-4E4B-9F24-AD2445C42953}" type="pres">
      <dgm:prSet presAssocID="{8F86D4C9-F5E5-437C-AE63-92AF1AE060A2}" presName="spVertical1" presStyleCnt="0"/>
      <dgm:spPr/>
    </dgm:pt>
    <dgm:pt modelId="{F8ECA678-98BA-49EB-AC94-6AC46DDA75DC}" type="pres">
      <dgm:prSet presAssocID="{8F86D4C9-F5E5-437C-AE63-92AF1AE060A2}" presName="parTx" presStyleLbl="revTx" presStyleIdx="0" presStyleCnt="1">
        <dgm:presLayoutVars>
          <dgm:chMax val="0"/>
          <dgm:chPref val="0"/>
          <dgm:bulletEnabled val="1"/>
        </dgm:presLayoutVars>
      </dgm:prSet>
      <dgm:spPr/>
    </dgm:pt>
    <dgm:pt modelId="{4005D957-BC7F-41E8-9469-4D379BACE24C}" type="pres">
      <dgm:prSet presAssocID="{8F86D4C9-F5E5-437C-AE63-92AF1AE060A2}" presName="spVertical2" presStyleCnt="0"/>
      <dgm:spPr/>
    </dgm:pt>
    <dgm:pt modelId="{C77CD259-3F8D-4070-B2A2-D6593CF0B382}" type="pres">
      <dgm:prSet presAssocID="{8F86D4C9-F5E5-437C-AE63-92AF1AE060A2}" presName="spVertical3" presStyleCnt="0"/>
      <dgm:spPr/>
    </dgm:pt>
    <dgm:pt modelId="{A25631FC-067A-438D-8026-D56C750A9AF4}" type="pres">
      <dgm:prSet presAssocID="{351432E7-0D12-4E75-9A81-EE227F9DAC57}" presName="padding2" presStyleCnt="0"/>
      <dgm:spPr/>
    </dgm:pt>
    <dgm:pt modelId="{34828C60-0AAA-44AF-983A-3E3DDD6F6AFE}" type="pres">
      <dgm:prSet presAssocID="{351432E7-0D12-4E75-9A81-EE227F9DAC57}" presName="negArrow" presStyleCnt="0"/>
      <dgm:spPr/>
    </dgm:pt>
    <dgm:pt modelId="{EE839287-298E-4367-AE78-02D10208FC27}" type="pres">
      <dgm:prSet presAssocID="{351432E7-0D12-4E75-9A81-EE227F9DAC57}" presName="backgroundArrow" presStyleLbl="node1" presStyleIdx="0" presStyleCnt="1"/>
      <dgm:spPr/>
    </dgm:pt>
  </dgm:ptLst>
  <dgm:cxnLst>
    <dgm:cxn modelId="{3ADDD840-4B0F-4342-A5D6-7D137EC47631}" srcId="{351432E7-0D12-4E75-9A81-EE227F9DAC57}" destId="{8F86D4C9-F5E5-437C-AE63-92AF1AE060A2}" srcOrd="0" destOrd="0" parTransId="{9301EFEE-5A5D-4FD2-B91B-0E16BCDF2C95}" sibTransId="{7A040497-6DCA-460B-AC1E-D1DD5FDE2946}"/>
    <dgm:cxn modelId="{97568C49-C1D5-4E21-9798-F6D112852C5B}" type="presOf" srcId="{351432E7-0D12-4E75-9A81-EE227F9DAC57}" destId="{56823E1B-A10A-4FB7-81F0-473893DC0260}" srcOrd="0" destOrd="0" presId="urn:microsoft.com/office/officeart/2005/8/layout/hProcess3"/>
    <dgm:cxn modelId="{536B2CAC-1840-4F02-A0EF-088BA6E9F2D8}" type="presOf" srcId="{8F86D4C9-F5E5-437C-AE63-92AF1AE060A2}" destId="{F8ECA678-98BA-49EB-AC94-6AC46DDA75DC}" srcOrd="0" destOrd="0" presId="urn:microsoft.com/office/officeart/2005/8/layout/hProcess3"/>
    <dgm:cxn modelId="{0CE5251D-E679-47C1-8CBC-94B6961FC07B}" type="presParOf" srcId="{56823E1B-A10A-4FB7-81F0-473893DC0260}" destId="{11869C4B-7568-4456-80A8-7CFC41AD97A2}" srcOrd="0" destOrd="0" presId="urn:microsoft.com/office/officeart/2005/8/layout/hProcess3"/>
    <dgm:cxn modelId="{964BBF1D-A291-4FA2-A067-E7344F5A74D8}" type="presParOf" srcId="{56823E1B-A10A-4FB7-81F0-473893DC0260}" destId="{BB01D5AB-4159-4C03-BAFE-3D393DB8F696}" srcOrd="1" destOrd="0" presId="urn:microsoft.com/office/officeart/2005/8/layout/hProcess3"/>
    <dgm:cxn modelId="{95EBCC53-2E82-4784-9917-8B6BC866989B}" type="presParOf" srcId="{BB01D5AB-4159-4C03-BAFE-3D393DB8F696}" destId="{C6CB02E5-2743-4E4B-9824-D977D96CBFA7}" srcOrd="0" destOrd="0" presId="urn:microsoft.com/office/officeart/2005/8/layout/hProcess3"/>
    <dgm:cxn modelId="{C615D972-DC65-4FF8-B1D4-9968AF7A478C}" type="presParOf" srcId="{BB01D5AB-4159-4C03-BAFE-3D393DB8F696}" destId="{F09B5650-8115-4720-AD35-53AF4D627C98}" srcOrd="1" destOrd="0" presId="urn:microsoft.com/office/officeart/2005/8/layout/hProcess3"/>
    <dgm:cxn modelId="{0799163F-3F22-4FD5-BD40-11754D620710}" type="presParOf" srcId="{F09B5650-8115-4720-AD35-53AF4D627C98}" destId="{1F5823EC-F5C7-4E4B-9F24-AD2445C42953}" srcOrd="0" destOrd="0" presId="urn:microsoft.com/office/officeart/2005/8/layout/hProcess3"/>
    <dgm:cxn modelId="{B14E1114-BE9F-4198-8C25-2FD7726D2AE9}" type="presParOf" srcId="{F09B5650-8115-4720-AD35-53AF4D627C98}" destId="{F8ECA678-98BA-49EB-AC94-6AC46DDA75DC}" srcOrd="1" destOrd="0" presId="urn:microsoft.com/office/officeart/2005/8/layout/hProcess3"/>
    <dgm:cxn modelId="{E33EB833-B5BD-41EB-9699-698CFEE1E90B}" type="presParOf" srcId="{F09B5650-8115-4720-AD35-53AF4D627C98}" destId="{4005D957-BC7F-41E8-9469-4D379BACE24C}" srcOrd="2" destOrd="0" presId="urn:microsoft.com/office/officeart/2005/8/layout/hProcess3"/>
    <dgm:cxn modelId="{03354CFA-C091-440D-AD43-D27242453E77}" type="presParOf" srcId="{F09B5650-8115-4720-AD35-53AF4D627C98}" destId="{C77CD259-3F8D-4070-B2A2-D6593CF0B382}" srcOrd="3" destOrd="0" presId="urn:microsoft.com/office/officeart/2005/8/layout/hProcess3"/>
    <dgm:cxn modelId="{607DBF0F-C28A-40B9-95DF-79F58694547D}" type="presParOf" srcId="{BB01D5AB-4159-4C03-BAFE-3D393DB8F696}" destId="{A25631FC-067A-438D-8026-D56C750A9AF4}" srcOrd="2" destOrd="0" presId="urn:microsoft.com/office/officeart/2005/8/layout/hProcess3"/>
    <dgm:cxn modelId="{CF8CE2F5-F8BA-4DC7-BC45-5650B878F9D7}" type="presParOf" srcId="{BB01D5AB-4159-4C03-BAFE-3D393DB8F696}" destId="{34828C60-0AAA-44AF-983A-3E3DDD6F6AFE}" srcOrd="3" destOrd="0" presId="urn:microsoft.com/office/officeart/2005/8/layout/hProcess3"/>
    <dgm:cxn modelId="{6994E8A2-3312-43D5-A964-3359623F94F7}" type="presParOf" srcId="{BB01D5AB-4159-4C03-BAFE-3D393DB8F696}" destId="{EE839287-298E-4367-AE78-02D10208FC27}" srcOrd="4" destOrd="0" presId="urn:microsoft.com/office/officeart/2005/8/layout/hProcess3"/>
  </dgm:cxnLst>
  <dgm:bg/>
  <dgm:whole/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1AFE5299-71A2-4449-B8A9-02E350A8D506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F27E245E-D8D7-490A-A405-2BBFF09938D6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管理文本样式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59E2BB3A-F9D8-4108-AB62-34D3763D637B}" type="parTrans" cxnId="{36942517-466F-4052-86D2-EB7B5F7F2EB6}">
      <dgm:prSet/>
      <dgm:spPr/>
      <dgm:t>
        <a:bodyPr/>
        <a:lstStyle/>
        <a:p>
          <a:endParaRPr lang="zh-CN" altLang="en-US"/>
        </a:p>
      </dgm:t>
    </dgm:pt>
    <dgm:pt modelId="{F42FD145-5765-4573-AD76-96084E61F92D}" type="sibTrans" cxnId="{36942517-466F-4052-86D2-EB7B5F7F2EB6}">
      <dgm:prSet/>
      <dgm:spPr/>
      <dgm:t>
        <a:bodyPr/>
        <a:lstStyle/>
        <a:p>
          <a:endParaRPr lang="zh-CN" altLang="en-US"/>
        </a:p>
      </dgm:t>
    </dgm:pt>
    <dgm:pt modelId="{EE6E4C4A-DAFF-45E2-A42F-1C28B094A157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文本样式库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E765BD82-603C-4A78-8A7D-E1925CC8F234}" type="parTrans" cxnId="{71B6BAF3-8DDE-40BE-B270-A3AD06120660}">
      <dgm:prSet/>
      <dgm:spPr/>
      <dgm:t>
        <a:bodyPr/>
        <a:lstStyle/>
        <a:p>
          <a:endParaRPr lang="zh-CN" altLang="en-US"/>
        </a:p>
      </dgm:t>
    </dgm:pt>
    <dgm:pt modelId="{ACCE6774-F8F1-48D3-AC91-0ED76D4539FE}" type="sibTrans" cxnId="{71B6BAF3-8DDE-40BE-B270-A3AD06120660}">
      <dgm:prSet/>
      <dgm:spPr/>
      <dgm:t>
        <a:bodyPr/>
        <a:lstStyle/>
        <a:p>
          <a:endParaRPr lang="zh-CN" altLang="en-US"/>
        </a:p>
      </dgm:t>
    </dgm:pt>
    <dgm:pt modelId="{F87F9E7C-CED7-4D91-8F19-CAC9A19BA74A}" type="pres">
      <dgm:prSet presAssocID="{1AFE5299-71A2-4449-B8A9-02E350A8D506}" presName="Name0" presStyleCnt="0">
        <dgm:presLayoutVars>
          <dgm:dir/>
          <dgm:resizeHandles val="exact"/>
        </dgm:presLayoutVars>
      </dgm:prSet>
      <dgm:spPr/>
    </dgm:pt>
    <dgm:pt modelId="{E2D3B8B6-A6D4-4C39-92DF-C249BA95A6E2}" type="pres">
      <dgm:prSet presAssocID="{F27E245E-D8D7-490A-A405-2BBFF09938D6}" presName="node" presStyleLbl="node1" presStyleIdx="0" presStyleCnt="2">
        <dgm:presLayoutVars>
          <dgm:bulletEnabled val="1"/>
        </dgm:presLayoutVars>
      </dgm:prSet>
      <dgm:spPr/>
    </dgm:pt>
    <dgm:pt modelId="{687A40E1-8B9C-47AE-836D-6B05F57F8E2C}" type="pres">
      <dgm:prSet presAssocID="{F42FD145-5765-4573-AD76-96084E61F92D}" presName="sibTrans" presStyleLbl="sibTrans2D1" presStyleIdx="0" presStyleCnt="1"/>
      <dgm:spPr/>
    </dgm:pt>
    <dgm:pt modelId="{A2CD1A21-A305-4337-A13E-D3F689F7B8CC}" type="pres">
      <dgm:prSet presAssocID="{F42FD145-5765-4573-AD76-96084E61F92D}" presName="connectorText" presStyleLbl="sibTrans2D1" presStyleIdx="0" presStyleCnt="1"/>
      <dgm:spPr/>
    </dgm:pt>
    <dgm:pt modelId="{BA4A38C9-3EAC-4753-B86E-ABDC83821086}" type="pres">
      <dgm:prSet presAssocID="{EE6E4C4A-DAFF-45E2-A42F-1C28B094A157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FB84CF28-97ED-4BD0-8878-4D3176DED20C}" type="presOf" srcId="{EE6E4C4A-DAFF-45E2-A42F-1C28B094A157}" destId="{BA4A38C9-3EAC-4753-B86E-ABDC83821086}" srcOrd="0" destOrd="0" presId="urn:microsoft.com/office/officeart/2005/8/layout/process1"/>
    <dgm:cxn modelId="{EF5E0980-0212-4BFA-B386-79DF4C667AB2}" type="presOf" srcId="{F27E245E-D8D7-490A-A405-2BBFF09938D6}" destId="{E2D3B8B6-A6D4-4C39-92DF-C249BA95A6E2}" srcOrd="0" destOrd="0" presId="urn:microsoft.com/office/officeart/2005/8/layout/process1"/>
    <dgm:cxn modelId="{36942517-466F-4052-86D2-EB7B5F7F2EB6}" srcId="{1AFE5299-71A2-4449-B8A9-02E350A8D506}" destId="{F27E245E-D8D7-490A-A405-2BBFF09938D6}" srcOrd="0" destOrd="0" parTransId="{59E2BB3A-F9D8-4108-AB62-34D3763D637B}" sibTransId="{F42FD145-5765-4573-AD76-96084E61F92D}"/>
    <dgm:cxn modelId="{DFBC7BE9-B7AB-4C0B-A9F1-B9087CBD90BC}" type="presOf" srcId="{F42FD145-5765-4573-AD76-96084E61F92D}" destId="{687A40E1-8B9C-47AE-836D-6B05F57F8E2C}" srcOrd="0" destOrd="0" presId="urn:microsoft.com/office/officeart/2005/8/layout/process1"/>
    <dgm:cxn modelId="{61C72F3F-2FE1-47E9-8B92-08770BC6F2F8}" type="presOf" srcId="{1AFE5299-71A2-4449-B8A9-02E350A8D506}" destId="{F87F9E7C-CED7-4D91-8F19-CAC9A19BA74A}" srcOrd="0" destOrd="0" presId="urn:microsoft.com/office/officeart/2005/8/layout/process1"/>
    <dgm:cxn modelId="{4A90F05F-129A-4782-AA6C-9F1274AE496A}" type="presOf" srcId="{F42FD145-5765-4573-AD76-96084E61F92D}" destId="{A2CD1A21-A305-4337-A13E-D3F689F7B8CC}" srcOrd="1" destOrd="0" presId="urn:microsoft.com/office/officeart/2005/8/layout/process1"/>
    <dgm:cxn modelId="{71B6BAF3-8DDE-40BE-B270-A3AD06120660}" srcId="{1AFE5299-71A2-4449-B8A9-02E350A8D506}" destId="{EE6E4C4A-DAFF-45E2-A42F-1C28B094A157}" srcOrd="1" destOrd="0" parTransId="{E765BD82-603C-4A78-8A7D-E1925CC8F234}" sibTransId="{ACCE6774-F8F1-48D3-AC91-0ED76D4539FE}"/>
    <dgm:cxn modelId="{BCEB879E-52AA-439B-8B38-F243CEF3A9C2}" type="presParOf" srcId="{F87F9E7C-CED7-4D91-8F19-CAC9A19BA74A}" destId="{E2D3B8B6-A6D4-4C39-92DF-C249BA95A6E2}" srcOrd="0" destOrd="0" presId="urn:microsoft.com/office/officeart/2005/8/layout/process1"/>
    <dgm:cxn modelId="{57AE8217-BBE7-4B38-960B-3E84C2906585}" type="presParOf" srcId="{F87F9E7C-CED7-4D91-8F19-CAC9A19BA74A}" destId="{687A40E1-8B9C-47AE-836D-6B05F57F8E2C}" srcOrd="1" destOrd="0" presId="urn:microsoft.com/office/officeart/2005/8/layout/process1"/>
    <dgm:cxn modelId="{A7187280-22D7-4A9D-8D7D-01580281F607}" type="presParOf" srcId="{687A40E1-8B9C-47AE-836D-6B05F57F8E2C}" destId="{A2CD1A21-A305-4337-A13E-D3F689F7B8CC}" srcOrd="0" destOrd="0" presId="urn:microsoft.com/office/officeart/2005/8/layout/process1"/>
    <dgm:cxn modelId="{A662A74C-7E05-4A39-9EE8-2D9A16D35AFE}" type="presParOf" srcId="{F87F9E7C-CED7-4D91-8F19-CAC9A19BA74A}" destId="{BA4A38C9-3EAC-4753-B86E-ABDC83821086}" srcOrd="2" destOrd="0" presId="urn:microsoft.com/office/officeart/2005/8/layout/process1"/>
  </dgm:cxnLst>
  <dgm:bg/>
  <dgm:whole/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A92960FF-9F48-41AC-B444-B67D6864F713}" type="doc">
      <dgm:prSet loTypeId="urn:microsoft.com/office/officeart/2005/8/layout/hProcess3" loCatId="process" qsTypeId="urn:microsoft.com/office/officeart/2005/8/quickstyle/3d3" qsCatId="3D" csTypeId="urn:microsoft.com/office/officeart/2005/8/colors/accent1_2" csCatId="accent1" phldr="1"/>
      <dgm:spPr/>
    </dgm:pt>
    <dgm:pt modelId="{621BEE0B-4A24-4A83-A82B-73AA837C5452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新文本样式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3AE7C316-DC85-47DF-9E73-890D5A955915}" type="parTrans" cxnId="{D8D03FB9-7524-4A13-A00E-2109335AAA82}">
      <dgm:prSet/>
      <dgm:spPr/>
      <dgm:t>
        <a:bodyPr/>
        <a:lstStyle/>
        <a:p>
          <a:endParaRPr lang="zh-CN" altLang="en-US"/>
        </a:p>
      </dgm:t>
    </dgm:pt>
    <dgm:pt modelId="{C1FD6AF2-B534-42FB-B384-0FB75ABF712F}" type="sibTrans" cxnId="{D8D03FB9-7524-4A13-A00E-2109335AAA82}">
      <dgm:prSet/>
      <dgm:spPr/>
      <dgm:t>
        <a:bodyPr/>
        <a:lstStyle/>
        <a:p>
          <a:endParaRPr lang="zh-CN" altLang="en-US"/>
        </a:p>
      </dgm:t>
    </dgm:pt>
    <dgm:pt modelId="{CBA62C0C-8BEA-476B-B1A2-796F3F2CEC09}" type="pres">
      <dgm:prSet presAssocID="{A92960FF-9F48-41AC-B444-B67D6864F713}" presName="Name0" presStyleCnt="0">
        <dgm:presLayoutVars>
          <dgm:dir/>
          <dgm:animLvl val="lvl"/>
          <dgm:resizeHandles val="exact"/>
        </dgm:presLayoutVars>
      </dgm:prSet>
      <dgm:spPr/>
    </dgm:pt>
    <dgm:pt modelId="{C8AA0DFD-A8B1-4619-ADF0-77E023D18F4F}" type="pres">
      <dgm:prSet presAssocID="{A92960FF-9F48-41AC-B444-B67D6864F713}" presName="dummy" presStyleCnt="0"/>
      <dgm:spPr/>
    </dgm:pt>
    <dgm:pt modelId="{FE06BEA2-DF02-45EB-8A7A-B1706EC93101}" type="pres">
      <dgm:prSet presAssocID="{A92960FF-9F48-41AC-B444-B67D6864F713}" presName="linH" presStyleCnt="0"/>
      <dgm:spPr/>
    </dgm:pt>
    <dgm:pt modelId="{EF5A140B-42C0-4F34-A1DB-5D3D0B922452}" type="pres">
      <dgm:prSet presAssocID="{A92960FF-9F48-41AC-B444-B67D6864F713}" presName="padding1" presStyleCnt="0"/>
      <dgm:spPr/>
    </dgm:pt>
    <dgm:pt modelId="{AD1D0535-2573-44FC-91C9-BA92F8D04B05}" type="pres">
      <dgm:prSet presAssocID="{621BEE0B-4A24-4A83-A82B-73AA837C5452}" presName="linV" presStyleCnt="0"/>
      <dgm:spPr/>
    </dgm:pt>
    <dgm:pt modelId="{EF104CE0-AF3C-4B73-AB94-8F6748E94C9D}" type="pres">
      <dgm:prSet presAssocID="{621BEE0B-4A24-4A83-A82B-73AA837C5452}" presName="spVertical1" presStyleCnt="0"/>
      <dgm:spPr/>
    </dgm:pt>
    <dgm:pt modelId="{EEC480EA-B825-468F-AF93-04FE8C2099B8}" type="pres">
      <dgm:prSet presAssocID="{621BEE0B-4A24-4A83-A82B-73AA837C5452}" presName="parTx" presStyleLbl="revTx" presStyleIdx="0" presStyleCnt="1">
        <dgm:presLayoutVars>
          <dgm:chMax val="0"/>
          <dgm:chPref val="0"/>
          <dgm:bulletEnabled val="1"/>
        </dgm:presLayoutVars>
      </dgm:prSet>
      <dgm:spPr/>
    </dgm:pt>
    <dgm:pt modelId="{3FC80ED5-DFA7-4B5A-8671-3CF162425F0E}" type="pres">
      <dgm:prSet presAssocID="{621BEE0B-4A24-4A83-A82B-73AA837C5452}" presName="spVertical2" presStyleCnt="0"/>
      <dgm:spPr/>
    </dgm:pt>
    <dgm:pt modelId="{3BF312D5-B159-4C76-A8B9-27765594CE34}" type="pres">
      <dgm:prSet presAssocID="{621BEE0B-4A24-4A83-A82B-73AA837C5452}" presName="spVertical3" presStyleCnt="0"/>
      <dgm:spPr/>
    </dgm:pt>
    <dgm:pt modelId="{10F7B6C5-EEDC-42D3-B7ED-1C8EDC4BCEB5}" type="pres">
      <dgm:prSet presAssocID="{A92960FF-9F48-41AC-B444-B67D6864F713}" presName="padding2" presStyleCnt="0"/>
      <dgm:spPr/>
    </dgm:pt>
    <dgm:pt modelId="{137BDC1D-7180-41F4-B60E-E7F4E61F540D}" type="pres">
      <dgm:prSet presAssocID="{A92960FF-9F48-41AC-B444-B67D6864F713}" presName="negArrow" presStyleCnt="0"/>
      <dgm:spPr/>
    </dgm:pt>
    <dgm:pt modelId="{AF58DB80-E2AF-413A-A868-DF87AA6B61F4}" type="pres">
      <dgm:prSet presAssocID="{A92960FF-9F48-41AC-B444-B67D6864F713}" presName="backgroundArrow" presStyleLbl="node1" presStyleIdx="0" presStyleCnt="1"/>
      <dgm:spPr/>
    </dgm:pt>
  </dgm:ptLst>
  <dgm:cxnLst>
    <dgm:cxn modelId="{A6A6708D-415A-463E-BB4B-C87731851A44}" type="presOf" srcId="{A92960FF-9F48-41AC-B444-B67D6864F713}" destId="{CBA62C0C-8BEA-476B-B1A2-796F3F2CEC09}" srcOrd="0" destOrd="0" presId="urn:microsoft.com/office/officeart/2005/8/layout/hProcess3"/>
    <dgm:cxn modelId="{D8D03FB9-7524-4A13-A00E-2109335AAA82}" srcId="{A92960FF-9F48-41AC-B444-B67D6864F713}" destId="{621BEE0B-4A24-4A83-A82B-73AA837C5452}" srcOrd="0" destOrd="0" parTransId="{3AE7C316-DC85-47DF-9E73-890D5A955915}" sibTransId="{C1FD6AF2-B534-42FB-B384-0FB75ABF712F}"/>
    <dgm:cxn modelId="{4D65C83E-2252-42D0-9637-FAF6CF7811F6}" type="presOf" srcId="{621BEE0B-4A24-4A83-A82B-73AA837C5452}" destId="{EEC480EA-B825-468F-AF93-04FE8C2099B8}" srcOrd="0" destOrd="0" presId="urn:microsoft.com/office/officeart/2005/8/layout/hProcess3"/>
    <dgm:cxn modelId="{929A8C5D-1595-4A74-983D-2EA7ACB00EB4}" type="presParOf" srcId="{CBA62C0C-8BEA-476B-B1A2-796F3F2CEC09}" destId="{C8AA0DFD-A8B1-4619-ADF0-77E023D18F4F}" srcOrd="0" destOrd="0" presId="urn:microsoft.com/office/officeart/2005/8/layout/hProcess3"/>
    <dgm:cxn modelId="{1B19D0C3-56DD-4ED6-B766-EED6DC4A3C0F}" type="presParOf" srcId="{CBA62C0C-8BEA-476B-B1A2-796F3F2CEC09}" destId="{FE06BEA2-DF02-45EB-8A7A-B1706EC93101}" srcOrd="1" destOrd="0" presId="urn:microsoft.com/office/officeart/2005/8/layout/hProcess3"/>
    <dgm:cxn modelId="{58F05F5E-FBED-46C2-9963-70EEF23C557C}" type="presParOf" srcId="{FE06BEA2-DF02-45EB-8A7A-B1706EC93101}" destId="{EF5A140B-42C0-4F34-A1DB-5D3D0B922452}" srcOrd="0" destOrd="0" presId="urn:microsoft.com/office/officeart/2005/8/layout/hProcess3"/>
    <dgm:cxn modelId="{31C6D52C-AACE-4C03-AC0E-A7E2F5B8D7B7}" type="presParOf" srcId="{FE06BEA2-DF02-45EB-8A7A-B1706EC93101}" destId="{AD1D0535-2573-44FC-91C9-BA92F8D04B05}" srcOrd="1" destOrd="0" presId="urn:microsoft.com/office/officeart/2005/8/layout/hProcess3"/>
    <dgm:cxn modelId="{D8459DAE-BAB4-409C-8821-840E38E1D0D9}" type="presParOf" srcId="{AD1D0535-2573-44FC-91C9-BA92F8D04B05}" destId="{EF104CE0-AF3C-4B73-AB94-8F6748E94C9D}" srcOrd="0" destOrd="0" presId="urn:microsoft.com/office/officeart/2005/8/layout/hProcess3"/>
    <dgm:cxn modelId="{827D0F8C-AE8F-47CF-A1ED-1FC6BD35CC69}" type="presParOf" srcId="{AD1D0535-2573-44FC-91C9-BA92F8D04B05}" destId="{EEC480EA-B825-468F-AF93-04FE8C2099B8}" srcOrd="1" destOrd="0" presId="urn:microsoft.com/office/officeart/2005/8/layout/hProcess3"/>
    <dgm:cxn modelId="{B08A9C60-50A9-4572-8125-D29ECF1D2367}" type="presParOf" srcId="{AD1D0535-2573-44FC-91C9-BA92F8D04B05}" destId="{3FC80ED5-DFA7-4B5A-8671-3CF162425F0E}" srcOrd="2" destOrd="0" presId="urn:microsoft.com/office/officeart/2005/8/layout/hProcess3"/>
    <dgm:cxn modelId="{0EF41111-D928-4766-8984-2327CB7886AD}" type="presParOf" srcId="{AD1D0535-2573-44FC-91C9-BA92F8D04B05}" destId="{3BF312D5-B159-4C76-A8B9-27765594CE34}" srcOrd="3" destOrd="0" presId="urn:microsoft.com/office/officeart/2005/8/layout/hProcess3"/>
    <dgm:cxn modelId="{B6273304-29D5-4061-B5CA-8317A2197340}" type="presParOf" srcId="{FE06BEA2-DF02-45EB-8A7A-B1706EC93101}" destId="{10F7B6C5-EEDC-42D3-B7ED-1C8EDC4BCEB5}" srcOrd="2" destOrd="0" presId="urn:microsoft.com/office/officeart/2005/8/layout/hProcess3"/>
    <dgm:cxn modelId="{6D16E426-08A6-4ABB-838C-7A62FA64ACFB}" type="presParOf" srcId="{FE06BEA2-DF02-45EB-8A7A-B1706EC93101}" destId="{137BDC1D-7180-41F4-B60E-E7F4E61F540D}" srcOrd="3" destOrd="0" presId="urn:microsoft.com/office/officeart/2005/8/layout/hProcess3"/>
    <dgm:cxn modelId="{D8CDC18F-BEB1-4E5B-BB6D-1837AA0D049A}" type="presParOf" srcId="{FE06BEA2-DF02-45EB-8A7A-B1706EC93101}" destId="{AF58DB80-E2AF-413A-A868-DF87AA6B61F4}" srcOrd="4" destOrd="0" presId="urn:microsoft.com/office/officeart/2005/8/layout/hProcess3"/>
  </dgm:cxnLst>
  <dgm:bg/>
  <dgm:whole/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DBD8479D-8E06-4EBA-BF17-040A91A9F738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31B1FC04-00F5-4C89-9EC4-A5456FA09145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默认文本样式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6C602B5B-E89F-48BA-A38F-65978BED598D}" type="parTrans" cxnId="{457AF920-4CE2-45DA-8C7C-AD0A5EB2BA89}">
      <dgm:prSet/>
      <dgm:spPr/>
      <dgm:t>
        <a:bodyPr/>
        <a:lstStyle/>
        <a:p>
          <a:endParaRPr lang="zh-CN" altLang="en-US"/>
        </a:p>
      </dgm:t>
    </dgm:pt>
    <dgm:pt modelId="{09FA3FBB-08C4-428F-A2C7-5A8FEED190AD}" type="sibTrans" cxnId="{457AF920-4CE2-45DA-8C7C-AD0A5EB2BA89}">
      <dgm:prSet/>
      <dgm:spPr/>
      <dgm:t>
        <a:bodyPr/>
        <a:lstStyle/>
        <a:p>
          <a:endParaRPr lang="zh-CN" altLang="en-US"/>
        </a:p>
      </dgm:t>
    </dgm:pt>
    <dgm:pt modelId="{20C1206F-B34B-40DF-B3D9-8CB3B8AD1FF0}" type="pres">
      <dgm:prSet presAssocID="{DBD8479D-8E06-4EBA-BF17-040A91A9F738}" presName="Name0" presStyleCnt="0">
        <dgm:presLayoutVars>
          <dgm:dir/>
          <dgm:resizeHandles val="exact"/>
        </dgm:presLayoutVars>
      </dgm:prSet>
      <dgm:spPr/>
    </dgm:pt>
    <dgm:pt modelId="{B33851FF-CA8D-48D3-8BA6-7554928D788B}" type="pres">
      <dgm:prSet presAssocID="{31B1FC04-00F5-4C89-9EC4-A5456FA09145}" presName="node" presStyleLbl="node1" presStyleIdx="0" presStyleCnt="1">
        <dgm:presLayoutVars>
          <dgm:bulletEnabled val="1"/>
        </dgm:presLayoutVars>
      </dgm:prSet>
      <dgm:spPr/>
    </dgm:pt>
  </dgm:ptLst>
  <dgm:cxnLst>
    <dgm:cxn modelId="{A1EED8CC-24AA-4D74-A4F5-0233042E32DE}" type="presOf" srcId="{31B1FC04-00F5-4C89-9EC4-A5456FA09145}" destId="{B33851FF-CA8D-48D3-8BA6-7554928D788B}" srcOrd="0" destOrd="0" presId="urn:microsoft.com/office/officeart/2005/8/layout/process1"/>
    <dgm:cxn modelId="{457AF920-4CE2-45DA-8C7C-AD0A5EB2BA89}" srcId="{DBD8479D-8E06-4EBA-BF17-040A91A9F738}" destId="{31B1FC04-00F5-4C89-9EC4-A5456FA09145}" srcOrd="0" destOrd="0" parTransId="{6C602B5B-E89F-48BA-A38F-65978BED598D}" sibTransId="{09FA3FBB-08C4-428F-A2C7-5A8FEED190AD}"/>
    <dgm:cxn modelId="{455BDD21-57D3-4931-A6C9-905458503D93}" type="presOf" srcId="{DBD8479D-8E06-4EBA-BF17-040A91A9F738}" destId="{20C1206F-B34B-40DF-B3D9-8CB3B8AD1FF0}" srcOrd="0" destOrd="0" presId="urn:microsoft.com/office/officeart/2005/8/layout/process1"/>
    <dgm:cxn modelId="{FD79E702-CE84-4F29-8B93-C656C2199C59}" type="presParOf" srcId="{20C1206F-B34B-40DF-B3D9-8CB3B8AD1FF0}" destId="{B33851FF-CA8D-48D3-8BA6-7554928D788B}" srcOrd="0" destOrd="0" presId="urn:microsoft.com/office/officeart/2005/8/layout/process1"/>
  </dgm:cxnLst>
  <dgm:bg/>
  <dgm:whole/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2B886199-F3A5-471B-8F83-46922114856E}" type="doc">
      <dgm:prSet loTypeId="urn:microsoft.com/office/officeart/2005/8/layout/hProcess3" loCatId="process" qsTypeId="urn:microsoft.com/office/officeart/2005/8/quickstyle/3d3" qsCatId="3D" csTypeId="urn:microsoft.com/office/officeart/2005/8/colors/accent1_2" csCatId="accent1" phldr="1"/>
      <dgm:spPr/>
    </dgm:pt>
    <dgm:pt modelId="{00B8A9E3-F8D7-48DF-BC91-E1372136E899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箭头样式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1613218E-325C-4810-B0F4-C9487C911615}" type="parTrans" cxnId="{6B7CF9C0-3D64-4AF2-8A6E-E4B7FEFDA265}">
      <dgm:prSet/>
      <dgm:spPr/>
      <dgm:t>
        <a:bodyPr/>
        <a:lstStyle/>
        <a:p>
          <a:endParaRPr lang="zh-CN" altLang="en-US"/>
        </a:p>
      </dgm:t>
    </dgm:pt>
    <dgm:pt modelId="{2A37FCD7-28ED-4FDB-A524-04F8C9F0F15F}" type="sibTrans" cxnId="{6B7CF9C0-3D64-4AF2-8A6E-E4B7FEFDA265}">
      <dgm:prSet/>
      <dgm:spPr/>
      <dgm:t>
        <a:bodyPr/>
        <a:lstStyle/>
        <a:p>
          <a:endParaRPr lang="zh-CN" altLang="en-US"/>
        </a:p>
      </dgm:t>
    </dgm:pt>
    <dgm:pt modelId="{033D6905-058E-4F1A-8164-AC99EADA1BA8}" type="pres">
      <dgm:prSet presAssocID="{2B886199-F3A5-471B-8F83-46922114856E}" presName="Name0" presStyleCnt="0">
        <dgm:presLayoutVars>
          <dgm:dir/>
          <dgm:animLvl val="lvl"/>
          <dgm:resizeHandles val="exact"/>
        </dgm:presLayoutVars>
      </dgm:prSet>
      <dgm:spPr/>
    </dgm:pt>
    <dgm:pt modelId="{643C4924-3882-4D60-A4E2-1C339A3B865C}" type="pres">
      <dgm:prSet presAssocID="{2B886199-F3A5-471B-8F83-46922114856E}" presName="dummy" presStyleCnt="0"/>
      <dgm:spPr/>
    </dgm:pt>
    <dgm:pt modelId="{AC290604-ED2A-4EF2-B0FF-7100D325E4C4}" type="pres">
      <dgm:prSet presAssocID="{2B886199-F3A5-471B-8F83-46922114856E}" presName="linH" presStyleCnt="0"/>
      <dgm:spPr/>
    </dgm:pt>
    <dgm:pt modelId="{879EBA90-A046-4240-861E-39026AAF227C}" type="pres">
      <dgm:prSet presAssocID="{2B886199-F3A5-471B-8F83-46922114856E}" presName="padding1" presStyleCnt="0"/>
      <dgm:spPr/>
    </dgm:pt>
    <dgm:pt modelId="{02DADB7E-2AD9-4A09-B7AF-C7784D2913B1}" type="pres">
      <dgm:prSet presAssocID="{00B8A9E3-F8D7-48DF-BC91-E1372136E899}" presName="linV" presStyleCnt="0"/>
      <dgm:spPr/>
    </dgm:pt>
    <dgm:pt modelId="{72F36498-BB4F-44DF-B574-35DCEF5526B6}" type="pres">
      <dgm:prSet presAssocID="{00B8A9E3-F8D7-48DF-BC91-E1372136E899}" presName="spVertical1" presStyleCnt="0"/>
      <dgm:spPr/>
    </dgm:pt>
    <dgm:pt modelId="{CA57927F-F876-4D12-B10F-2591884DD4DF}" type="pres">
      <dgm:prSet presAssocID="{00B8A9E3-F8D7-48DF-BC91-E1372136E899}" presName="parTx" presStyleLbl="revTx" presStyleIdx="0" presStyleCnt="1">
        <dgm:presLayoutVars>
          <dgm:chMax val="0"/>
          <dgm:chPref val="0"/>
          <dgm:bulletEnabled val="1"/>
        </dgm:presLayoutVars>
      </dgm:prSet>
      <dgm:spPr/>
    </dgm:pt>
    <dgm:pt modelId="{C65629A7-6AC5-47EF-9EAD-5FA4158F6498}" type="pres">
      <dgm:prSet presAssocID="{00B8A9E3-F8D7-48DF-BC91-E1372136E899}" presName="spVertical2" presStyleCnt="0"/>
      <dgm:spPr/>
    </dgm:pt>
    <dgm:pt modelId="{16A5E562-1316-4F1F-8291-495589E60686}" type="pres">
      <dgm:prSet presAssocID="{00B8A9E3-F8D7-48DF-BC91-E1372136E899}" presName="spVertical3" presStyleCnt="0"/>
      <dgm:spPr/>
    </dgm:pt>
    <dgm:pt modelId="{5A7F018D-CBF1-4B0B-A83B-37241E30B2F8}" type="pres">
      <dgm:prSet presAssocID="{2B886199-F3A5-471B-8F83-46922114856E}" presName="padding2" presStyleCnt="0"/>
      <dgm:spPr/>
    </dgm:pt>
    <dgm:pt modelId="{E781A878-BDE6-4ED2-9685-BCD2D8470BB3}" type="pres">
      <dgm:prSet presAssocID="{2B886199-F3A5-471B-8F83-46922114856E}" presName="negArrow" presStyleCnt="0"/>
      <dgm:spPr/>
    </dgm:pt>
    <dgm:pt modelId="{4A3805E1-86BF-4157-B574-2D76F0D2E7AC}" type="pres">
      <dgm:prSet presAssocID="{2B886199-F3A5-471B-8F83-46922114856E}" presName="backgroundArrow" presStyleLbl="node1" presStyleIdx="0" presStyleCnt="1"/>
      <dgm:spPr/>
    </dgm:pt>
  </dgm:ptLst>
  <dgm:cxnLst>
    <dgm:cxn modelId="{D544D3B2-E454-40B2-8ACD-20B9A900C2BB}" type="presOf" srcId="{2B886199-F3A5-471B-8F83-46922114856E}" destId="{033D6905-058E-4F1A-8164-AC99EADA1BA8}" srcOrd="0" destOrd="0" presId="urn:microsoft.com/office/officeart/2005/8/layout/hProcess3"/>
    <dgm:cxn modelId="{6B7CF9C0-3D64-4AF2-8A6E-E4B7FEFDA265}" srcId="{2B886199-F3A5-471B-8F83-46922114856E}" destId="{00B8A9E3-F8D7-48DF-BC91-E1372136E899}" srcOrd="0" destOrd="0" parTransId="{1613218E-325C-4810-B0F4-C9487C911615}" sibTransId="{2A37FCD7-28ED-4FDB-A524-04F8C9F0F15F}"/>
    <dgm:cxn modelId="{0E166C30-91F6-470D-A005-CC5F09F7A446}" type="presOf" srcId="{00B8A9E3-F8D7-48DF-BC91-E1372136E899}" destId="{CA57927F-F876-4D12-B10F-2591884DD4DF}" srcOrd="0" destOrd="0" presId="urn:microsoft.com/office/officeart/2005/8/layout/hProcess3"/>
    <dgm:cxn modelId="{5FC65E35-EA41-4771-B315-6CF4035E1ECE}" type="presParOf" srcId="{033D6905-058E-4F1A-8164-AC99EADA1BA8}" destId="{643C4924-3882-4D60-A4E2-1C339A3B865C}" srcOrd="0" destOrd="0" presId="urn:microsoft.com/office/officeart/2005/8/layout/hProcess3"/>
    <dgm:cxn modelId="{6436155F-FA92-4BF5-AA4B-3A77304B44AE}" type="presParOf" srcId="{033D6905-058E-4F1A-8164-AC99EADA1BA8}" destId="{AC290604-ED2A-4EF2-B0FF-7100D325E4C4}" srcOrd="1" destOrd="0" presId="urn:microsoft.com/office/officeart/2005/8/layout/hProcess3"/>
    <dgm:cxn modelId="{61539C9F-8764-4174-8A6A-484D205816A8}" type="presParOf" srcId="{AC290604-ED2A-4EF2-B0FF-7100D325E4C4}" destId="{879EBA90-A046-4240-861E-39026AAF227C}" srcOrd="0" destOrd="0" presId="urn:microsoft.com/office/officeart/2005/8/layout/hProcess3"/>
    <dgm:cxn modelId="{C803D4A0-C2DA-4DB0-9800-EE52FF32A7D6}" type="presParOf" srcId="{AC290604-ED2A-4EF2-B0FF-7100D325E4C4}" destId="{02DADB7E-2AD9-4A09-B7AF-C7784D2913B1}" srcOrd="1" destOrd="0" presId="urn:microsoft.com/office/officeart/2005/8/layout/hProcess3"/>
    <dgm:cxn modelId="{DDF5532C-8C75-4CAE-A20D-5A2BE98CC8FA}" type="presParOf" srcId="{02DADB7E-2AD9-4A09-B7AF-C7784D2913B1}" destId="{72F36498-BB4F-44DF-B574-35DCEF5526B6}" srcOrd="0" destOrd="0" presId="urn:microsoft.com/office/officeart/2005/8/layout/hProcess3"/>
    <dgm:cxn modelId="{C7774B95-A074-4AE6-B1A0-62059BCB8A5A}" type="presParOf" srcId="{02DADB7E-2AD9-4A09-B7AF-C7784D2913B1}" destId="{CA57927F-F876-4D12-B10F-2591884DD4DF}" srcOrd="1" destOrd="0" presId="urn:microsoft.com/office/officeart/2005/8/layout/hProcess3"/>
    <dgm:cxn modelId="{C2704037-FC38-492C-8B05-AF6BEB92D600}" type="presParOf" srcId="{02DADB7E-2AD9-4A09-B7AF-C7784D2913B1}" destId="{C65629A7-6AC5-47EF-9EAD-5FA4158F6498}" srcOrd="2" destOrd="0" presId="urn:microsoft.com/office/officeart/2005/8/layout/hProcess3"/>
    <dgm:cxn modelId="{8F128D01-BF40-4D4B-AE70-6454F8DF8A84}" type="presParOf" srcId="{02DADB7E-2AD9-4A09-B7AF-C7784D2913B1}" destId="{16A5E562-1316-4F1F-8291-495589E60686}" srcOrd="3" destOrd="0" presId="urn:microsoft.com/office/officeart/2005/8/layout/hProcess3"/>
    <dgm:cxn modelId="{FED1E31D-0E3A-450A-80E4-F34119F2414F}" type="presParOf" srcId="{AC290604-ED2A-4EF2-B0FF-7100D325E4C4}" destId="{5A7F018D-CBF1-4B0B-A83B-37241E30B2F8}" srcOrd="2" destOrd="0" presId="urn:microsoft.com/office/officeart/2005/8/layout/hProcess3"/>
    <dgm:cxn modelId="{BBA36EEB-B883-4630-B0BC-44CD8BDABF2F}" type="presParOf" srcId="{AC290604-ED2A-4EF2-B0FF-7100D325E4C4}" destId="{E781A878-BDE6-4ED2-9685-BCD2D8470BB3}" srcOrd="3" destOrd="0" presId="urn:microsoft.com/office/officeart/2005/8/layout/hProcess3"/>
    <dgm:cxn modelId="{7CD88ECB-227D-4A34-B2A5-499B71B80FA4}" type="presParOf" srcId="{AC290604-ED2A-4EF2-B0FF-7100D325E4C4}" destId="{4A3805E1-86BF-4157-B574-2D76F0D2E7AC}" srcOrd="4" destOrd="0" presId="urn:microsoft.com/office/officeart/2005/8/layout/hProcess3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DFF8A1C-3673-4C36-9E3B-020C06A42EF8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CA6DEE05-7DF2-4185-B0CF-6E15DF762728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注释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6AF55007-4662-4DCF-89EB-F639C102ECCD}" type="parTrans" cxnId="{35D619AD-F63D-4926-83A0-AB4FB1AB713D}">
      <dgm:prSet/>
      <dgm:spPr/>
      <dgm:t>
        <a:bodyPr/>
        <a:lstStyle/>
        <a:p>
          <a:endParaRPr lang="zh-CN" altLang="en-US"/>
        </a:p>
      </dgm:t>
    </dgm:pt>
    <dgm:pt modelId="{02ACA471-8449-40AD-AEA0-633FE03CBBE5}" type="sibTrans" cxnId="{35D619AD-F63D-4926-83A0-AB4FB1AB713D}">
      <dgm:prSet/>
      <dgm:spPr/>
      <dgm:t>
        <a:bodyPr/>
        <a:lstStyle/>
        <a:p>
          <a:endParaRPr lang="zh-CN" altLang="en-US"/>
        </a:p>
      </dgm:t>
    </dgm:pt>
    <dgm:pt modelId="{DFD2BCC8-D19E-43F5-9493-C725D6472190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参考尺寸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15B79BC2-7DE2-4052-9AD1-E7BD8C3A24F1}" type="parTrans" cxnId="{BC55FEB8-348B-48A2-895D-E981FD598CD7}">
      <dgm:prSet/>
      <dgm:spPr/>
      <dgm:t>
        <a:bodyPr/>
        <a:lstStyle/>
        <a:p>
          <a:endParaRPr lang="zh-CN" altLang="en-US"/>
        </a:p>
      </dgm:t>
    </dgm:pt>
    <dgm:pt modelId="{4AD84B5F-7691-457D-BD9A-18633016DDE3}" type="sibTrans" cxnId="{BC55FEB8-348B-48A2-895D-E981FD598CD7}">
      <dgm:prSet/>
      <dgm:spPr/>
      <dgm:t>
        <a:bodyPr/>
        <a:lstStyle/>
        <a:p>
          <a:endParaRPr lang="zh-CN" altLang="en-US"/>
        </a:p>
      </dgm:t>
    </dgm:pt>
    <dgm:pt modelId="{99040E01-7F63-431B-96A7-3A4490CA4188}" type="pres">
      <dgm:prSet presAssocID="{BDFF8A1C-3673-4C36-9E3B-020C06A42EF8}" presName="Name0" presStyleCnt="0">
        <dgm:presLayoutVars>
          <dgm:dir/>
          <dgm:resizeHandles val="exact"/>
        </dgm:presLayoutVars>
      </dgm:prSet>
      <dgm:spPr/>
    </dgm:pt>
    <dgm:pt modelId="{51B58A6E-1C02-48F3-B848-088F2CEF3FF4}" type="pres">
      <dgm:prSet presAssocID="{CA6DEE05-7DF2-4185-B0CF-6E15DF762728}" presName="node" presStyleLbl="node1" presStyleIdx="0" presStyleCnt="2">
        <dgm:presLayoutVars>
          <dgm:bulletEnabled val="1"/>
        </dgm:presLayoutVars>
      </dgm:prSet>
      <dgm:spPr/>
    </dgm:pt>
    <dgm:pt modelId="{7DAD229D-78B0-415E-8EC8-12C88616206B}" type="pres">
      <dgm:prSet presAssocID="{02ACA471-8449-40AD-AEA0-633FE03CBBE5}" presName="sibTrans" presStyleLbl="sibTrans2D1" presStyleIdx="0" presStyleCnt="1"/>
      <dgm:spPr/>
    </dgm:pt>
    <dgm:pt modelId="{8A1BE6E3-4247-48A2-87B9-CEB6C3C099E8}" type="pres">
      <dgm:prSet presAssocID="{02ACA471-8449-40AD-AEA0-633FE03CBBE5}" presName="connectorText" presStyleLbl="sibTrans2D1" presStyleIdx="0" presStyleCnt="1"/>
      <dgm:spPr/>
    </dgm:pt>
    <dgm:pt modelId="{EA6D2D62-7DC2-47F1-9B24-C912FA9C5497}" type="pres">
      <dgm:prSet presAssocID="{DFD2BCC8-D19E-43F5-9493-C725D6472190}" presName="node" presStyleLbl="node1" presStyleIdx="1" presStyleCnt="2">
        <dgm:presLayoutVars>
          <dgm:bulletEnabled val="1"/>
        </dgm:presLayoutVars>
      </dgm:prSet>
      <dgm:spPr/>
    </dgm:pt>
  </dgm:ptLst>
  <dgm:cxnLst>
    <dgm:cxn modelId="{CB56EE00-61EF-4825-8B06-E5C3A13F3BF3}" type="presOf" srcId="{BDFF8A1C-3673-4C36-9E3B-020C06A42EF8}" destId="{99040E01-7F63-431B-96A7-3A4490CA4188}" srcOrd="0" destOrd="0" presId="urn:microsoft.com/office/officeart/2005/8/layout/process1"/>
    <dgm:cxn modelId="{BC55FEB8-348B-48A2-895D-E981FD598CD7}" srcId="{BDFF8A1C-3673-4C36-9E3B-020C06A42EF8}" destId="{DFD2BCC8-D19E-43F5-9493-C725D6472190}" srcOrd="1" destOrd="0" parTransId="{15B79BC2-7DE2-4052-9AD1-E7BD8C3A24F1}" sibTransId="{4AD84B5F-7691-457D-BD9A-18633016DDE3}"/>
    <dgm:cxn modelId="{0DEF04A2-2513-45C6-8D8F-5D9D7DE01494}" type="presOf" srcId="{02ACA471-8449-40AD-AEA0-633FE03CBBE5}" destId="{7DAD229D-78B0-415E-8EC8-12C88616206B}" srcOrd="0" destOrd="0" presId="urn:microsoft.com/office/officeart/2005/8/layout/process1"/>
    <dgm:cxn modelId="{7ECC98D1-BE92-46E2-A632-114DC1C11D24}" type="presOf" srcId="{02ACA471-8449-40AD-AEA0-633FE03CBBE5}" destId="{8A1BE6E3-4247-48A2-87B9-CEB6C3C099E8}" srcOrd="1" destOrd="0" presId="urn:microsoft.com/office/officeart/2005/8/layout/process1"/>
    <dgm:cxn modelId="{35D619AD-F63D-4926-83A0-AB4FB1AB713D}" srcId="{BDFF8A1C-3673-4C36-9E3B-020C06A42EF8}" destId="{CA6DEE05-7DF2-4185-B0CF-6E15DF762728}" srcOrd="0" destOrd="0" parTransId="{6AF55007-4662-4DCF-89EB-F639C102ECCD}" sibTransId="{02ACA471-8449-40AD-AEA0-633FE03CBBE5}"/>
    <dgm:cxn modelId="{60F4EFAB-A20D-4BD3-A4D8-B5C8F3352B1C}" type="presOf" srcId="{CA6DEE05-7DF2-4185-B0CF-6E15DF762728}" destId="{51B58A6E-1C02-48F3-B848-088F2CEF3FF4}" srcOrd="0" destOrd="0" presId="urn:microsoft.com/office/officeart/2005/8/layout/process1"/>
    <dgm:cxn modelId="{70185417-25DF-4607-88EF-37FEFEC10D16}" type="presOf" srcId="{DFD2BCC8-D19E-43F5-9493-C725D6472190}" destId="{EA6D2D62-7DC2-47F1-9B24-C912FA9C5497}" srcOrd="0" destOrd="0" presId="urn:microsoft.com/office/officeart/2005/8/layout/process1"/>
    <dgm:cxn modelId="{52DA5507-58E9-4A98-A410-D31ED187276C}" type="presParOf" srcId="{99040E01-7F63-431B-96A7-3A4490CA4188}" destId="{51B58A6E-1C02-48F3-B848-088F2CEF3FF4}" srcOrd="0" destOrd="0" presId="urn:microsoft.com/office/officeart/2005/8/layout/process1"/>
    <dgm:cxn modelId="{03D5321A-525F-4FB1-9909-426321A6B9CC}" type="presParOf" srcId="{99040E01-7F63-431B-96A7-3A4490CA4188}" destId="{7DAD229D-78B0-415E-8EC8-12C88616206B}" srcOrd="1" destOrd="0" presId="urn:microsoft.com/office/officeart/2005/8/layout/process1"/>
    <dgm:cxn modelId="{43C2FCAE-EFDA-46B5-A5FA-4A8D3A852360}" type="presParOf" srcId="{7DAD229D-78B0-415E-8EC8-12C88616206B}" destId="{8A1BE6E3-4247-48A2-87B9-CEB6C3C099E8}" srcOrd="0" destOrd="0" presId="urn:microsoft.com/office/officeart/2005/8/layout/process1"/>
    <dgm:cxn modelId="{69F9D8B9-B716-4363-9990-42312A2993DB}" type="presParOf" srcId="{99040E01-7F63-431B-96A7-3A4490CA4188}" destId="{EA6D2D62-7DC2-47F1-9B24-C912FA9C5497}" srcOrd="2" destOrd="0" presId="urn:microsoft.com/office/officeart/2005/8/layout/process1"/>
  </dgm:cxnLst>
  <dgm:bg/>
  <dgm:whole/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CF414830-2973-44DB-A419-F386662255D2}" type="doc">
      <dgm:prSet loTypeId="urn:microsoft.com/office/officeart/2005/8/layout/hProcess3" loCatId="process" qsTypeId="urn:microsoft.com/office/officeart/2005/8/quickstyle/3d3" qsCatId="3D" csTypeId="urn:microsoft.com/office/officeart/2005/8/colors/accent1_2" csCatId="accent1" phldr="1"/>
      <dgm:spPr/>
    </dgm:pt>
    <dgm:pt modelId="{3F6248A5-B956-4C61-B395-65AF1A08C1C7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切换引线类型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50485DA1-0B8A-4555-A7EF-F87D1FA8DFBB}" type="parTrans" cxnId="{67D3B73B-7C3B-41A5-89AC-987E8DE79890}">
      <dgm:prSet/>
      <dgm:spPr/>
      <dgm:t>
        <a:bodyPr/>
        <a:lstStyle/>
        <a:p>
          <a:endParaRPr lang="zh-CN" altLang="en-US"/>
        </a:p>
      </dgm:t>
    </dgm:pt>
    <dgm:pt modelId="{F9A7B321-DAB1-4F11-98C7-6DCDCD1E76D4}" type="sibTrans" cxnId="{67D3B73B-7C3B-41A5-89AC-987E8DE79890}">
      <dgm:prSet/>
      <dgm:spPr/>
      <dgm:t>
        <a:bodyPr/>
        <a:lstStyle/>
        <a:p>
          <a:endParaRPr lang="zh-CN" altLang="en-US"/>
        </a:p>
      </dgm:t>
    </dgm:pt>
    <dgm:pt modelId="{B4A9CB96-E015-4974-9C78-559F74C30DFA}" type="pres">
      <dgm:prSet presAssocID="{CF414830-2973-44DB-A419-F386662255D2}" presName="Name0" presStyleCnt="0">
        <dgm:presLayoutVars>
          <dgm:dir/>
          <dgm:animLvl val="lvl"/>
          <dgm:resizeHandles val="exact"/>
        </dgm:presLayoutVars>
      </dgm:prSet>
      <dgm:spPr/>
    </dgm:pt>
    <dgm:pt modelId="{B67644C8-FDD2-4269-AA41-07AD3D651070}" type="pres">
      <dgm:prSet presAssocID="{CF414830-2973-44DB-A419-F386662255D2}" presName="dummy" presStyleCnt="0"/>
      <dgm:spPr/>
    </dgm:pt>
    <dgm:pt modelId="{B05403F8-50F2-4F4A-A867-B71767F61FBA}" type="pres">
      <dgm:prSet presAssocID="{CF414830-2973-44DB-A419-F386662255D2}" presName="linH" presStyleCnt="0"/>
      <dgm:spPr/>
    </dgm:pt>
    <dgm:pt modelId="{ECB9A442-49E9-4456-A452-E18C6819133B}" type="pres">
      <dgm:prSet presAssocID="{CF414830-2973-44DB-A419-F386662255D2}" presName="padding1" presStyleCnt="0"/>
      <dgm:spPr/>
    </dgm:pt>
    <dgm:pt modelId="{A6A52DB4-0B9B-48E7-BBBF-8741D5E41260}" type="pres">
      <dgm:prSet presAssocID="{3F6248A5-B956-4C61-B395-65AF1A08C1C7}" presName="linV" presStyleCnt="0"/>
      <dgm:spPr/>
    </dgm:pt>
    <dgm:pt modelId="{363FA30D-A7EA-482F-BB56-46F54C98AF7D}" type="pres">
      <dgm:prSet presAssocID="{3F6248A5-B956-4C61-B395-65AF1A08C1C7}" presName="spVertical1" presStyleCnt="0"/>
      <dgm:spPr/>
    </dgm:pt>
    <dgm:pt modelId="{0829DAE8-5B11-417D-8C10-560137868D05}" type="pres">
      <dgm:prSet presAssocID="{3F6248A5-B956-4C61-B395-65AF1A08C1C7}" presName="parTx" presStyleLbl="revTx" presStyleIdx="0" presStyleCnt="1">
        <dgm:presLayoutVars>
          <dgm:chMax val="0"/>
          <dgm:chPref val="0"/>
          <dgm:bulletEnabled val="1"/>
        </dgm:presLayoutVars>
      </dgm:prSet>
      <dgm:spPr/>
    </dgm:pt>
    <dgm:pt modelId="{824F3BD4-1047-4E55-BC03-EC2F3D0DAD69}" type="pres">
      <dgm:prSet presAssocID="{3F6248A5-B956-4C61-B395-65AF1A08C1C7}" presName="spVertical2" presStyleCnt="0"/>
      <dgm:spPr/>
    </dgm:pt>
    <dgm:pt modelId="{3660EEB3-3D98-4D31-B325-DC3DB6820399}" type="pres">
      <dgm:prSet presAssocID="{3F6248A5-B956-4C61-B395-65AF1A08C1C7}" presName="spVertical3" presStyleCnt="0"/>
      <dgm:spPr/>
    </dgm:pt>
    <dgm:pt modelId="{2DE21DDE-09AA-417F-86D5-A013A0FBF608}" type="pres">
      <dgm:prSet presAssocID="{CF414830-2973-44DB-A419-F386662255D2}" presName="padding2" presStyleCnt="0"/>
      <dgm:spPr/>
    </dgm:pt>
    <dgm:pt modelId="{C3B0F8D7-0AE8-422D-A182-700D5BB60526}" type="pres">
      <dgm:prSet presAssocID="{CF414830-2973-44DB-A419-F386662255D2}" presName="negArrow" presStyleCnt="0"/>
      <dgm:spPr/>
    </dgm:pt>
    <dgm:pt modelId="{89F6B61E-B7A4-4E02-A813-BB161FD445EC}" type="pres">
      <dgm:prSet presAssocID="{CF414830-2973-44DB-A419-F386662255D2}" presName="backgroundArrow" presStyleLbl="node1" presStyleIdx="0" presStyleCnt="1"/>
      <dgm:spPr/>
    </dgm:pt>
  </dgm:ptLst>
  <dgm:cxnLst>
    <dgm:cxn modelId="{67D3B73B-7C3B-41A5-89AC-987E8DE79890}" srcId="{CF414830-2973-44DB-A419-F386662255D2}" destId="{3F6248A5-B956-4C61-B395-65AF1A08C1C7}" srcOrd="0" destOrd="0" parTransId="{50485DA1-0B8A-4555-A7EF-F87D1FA8DFBB}" sibTransId="{F9A7B321-DAB1-4F11-98C7-6DCDCD1E76D4}"/>
    <dgm:cxn modelId="{DBE62E76-86C9-4994-9CF0-879E5EDBCD1F}" type="presOf" srcId="{3F6248A5-B956-4C61-B395-65AF1A08C1C7}" destId="{0829DAE8-5B11-417D-8C10-560137868D05}" srcOrd="0" destOrd="0" presId="urn:microsoft.com/office/officeart/2005/8/layout/hProcess3"/>
    <dgm:cxn modelId="{582DF8E3-43E8-4DE1-B307-53BF4BFE00E8}" type="presOf" srcId="{CF414830-2973-44DB-A419-F386662255D2}" destId="{B4A9CB96-E015-4974-9C78-559F74C30DFA}" srcOrd="0" destOrd="0" presId="urn:microsoft.com/office/officeart/2005/8/layout/hProcess3"/>
    <dgm:cxn modelId="{60FD8810-85B9-433D-B26A-2415014BBC99}" type="presParOf" srcId="{B4A9CB96-E015-4974-9C78-559F74C30DFA}" destId="{B67644C8-FDD2-4269-AA41-07AD3D651070}" srcOrd="0" destOrd="0" presId="urn:microsoft.com/office/officeart/2005/8/layout/hProcess3"/>
    <dgm:cxn modelId="{334CD59F-10FA-4828-8BB4-8334AB4BFCCF}" type="presParOf" srcId="{B4A9CB96-E015-4974-9C78-559F74C30DFA}" destId="{B05403F8-50F2-4F4A-A867-B71767F61FBA}" srcOrd="1" destOrd="0" presId="urn:microsoft.com/office/officeart/2005/8/layout/hProcess3"/>
    <dgm:cxn modelId="{92C4F498-A796-4041-B6C7-72B5AD7B16C3}" type="presParOf" srcId="{B05403F8-50F2-4F4A-A867-B71767F61FBA}" destId="{ECB9A442-49E9-4456-A452-E18C6819133B}" srcOrd="0" destOrd="0" presId="urn:microsoft.com/office/officeart/2005/8/layout/hProcess3"/>
    <dgm:cxn modelId="{F73413BE-5BC8-4EE6-AC89-8FD527A4CC77}" type="presParOf" srcId="{B05403F8-50F2-4F4A-A867-B71767F61FBA}" destId="{A6A52DB4-0B9B-48E7-BBBF-8741D5E41260}" srcOrd="1" destOrd="0" presId="urn:microsoft.com/office/officeart/2005/8/layout/hProcess3"/>
    <dgm:cxn modelId="{FB9E65F5-8641-4EBC-A7FA-79345E690153}" type="presParOf" srcId="{A6A52DB4-0B9B-48E7-BBBF-8741D5E41260}" destId="{363FA30D-A7EA-482F-BB56-46F54C98AF7D}" srcOrd="0" destOrd="0" presId="urn:microsoft.com/office/officeart/2005/8/layout/hProcess3"/>
    <dgm:cxn modelId="{D2DC00F7-40ED-456F-BE9C-43BAEF716DDD}" type="presParOf" srcId="{A6A52DB4-0B9B-48E7-BBBF-8741D5E41260}" destId="{0829DAE8-5B11-417D-8C10-560137868D05}" srcOrd="1" destOrd="0" presId="urn:microsoft.com/office/officeart/2005/8/layout/hProcess3"/>
    <dgm:cxn modelId="{F865DE76-7A92-4D65-85CC-A61214DD6E38}" type="presParOf" srcId="{A6A52DB4-0B9B-48E7-BBBF-8741D5E41260}" destId="{824F3BD4-1047-4E55-BC03-EC2F3D0DAD69}" srcOrd="2" destOrd="0" presId="urn:microsoft.com/office/officeart/2005/8/layout/hProcess3"/>
    <dgm:cxn modelId="{14142FC5-B220-4262-BF05-00F6FAAF98FA}" type="presParOf" srcId="{A6A52DB4-0B9B-48E7-BBBF-8741D5E41260}" destId="{3660EEB3-3D98-4D31-B325-DC3DB6820399}" srcOrd="3" destOrd="0" presId="urn:microsoft.com/office/officeart/2005/8/layout/hProcess3"/>
    <dgm:cxn modelId="{BE2AA738-164A-4D3A-8A06-570B3C89CC29}" type="presParOf" srcId="{B05403F8-50F2-4F4A-A867-B71767F61FBA}" destId="{2DE21DDE-09AA-417F-86D5-A013A0FBF608}" srcOrd="2" destOrd="0" presId="urn:microsoft.com/office/officeart/2005/8/layout/hProcess3"/>
    <dgm:cxn modelId="{B1A349B2-982C-4405-90E3-C09A218A5299}" type="presParOf" srcId="{B05403F8-50F2-4F4A-A867-B71767F61FBA}" destId="{C3B0F8D7-0AE8-422D-A182-700D5BB60526}" srcOrd="3" destOrd="0" presId="urn:microsoft.com/office/officeart/2005/8/layout/hProcess3"/>
    <dgm:cxn modelId="{13397DEC-A366-4688-9008-9297503A18D9}" type="presParOf" srcId="{B05403F8-50F2-4F4A-A867-B71767F61FBA}" destId="{89F6B61E-B7A4-4E02-A813-BB161FD445EC}" srcOrd="4" destOrd="0" presId="urn:microsoft.com/office/officeart/2005/8/layout/hProcess3"/>
  </dgm:cxnLst>
  <dgm:bg/>
  <dgm:whole/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8A73C0EE-D4E8-4F7B-B499-6D85E418A3C6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93F6D6ED-021D-4A86-8335-2181C8B07B94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管理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F2B0C2A0-50A5-42C7-B6B1-BE63022BFA21}" type="parTrans" cxnId="{882DDC73-4CAE-46D5-A576-E23882269321}">
      <dgm:prSet/>
      <dgm:spPr/>
      <dgm:t>
        <a:bodyPr/>
        <a:lstStyle/>
        <a:p>
          <a:endParaRPr lang="zh-CN" altLang="en-US"/>
        </a:p>
      </dgm:t>
    </dgm:pt>
    <dgm:pt modelId="{F1E01D32-2DAC-4F59-9B52-20F2BCCF71E5}" type="sibTrans" cxnId="{882DDC73-4CAE-46D5-A576-E23882269321}">
      <dgm:prSet/>
      <dgm:spPr/>
      <dgm:t>
        <a:bodyPr/>
        <a:lstStyle/>
        <a:p>
          <a:endParaRPr lang="zh-CN" altLang="en-US"/>
        </a:p>
      </dgm:t>
    </dgm:pt>
    <dgm:pt modelId="{71433248-E87E-4A69-83EB-7EE6F2DDDB26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新建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D00D14C7-0A8C-4976-9E99-75EBDCB897D5}" type="parTrans" cxnId="{30DFE359-C5CB-4958-9FF4-766C2A07E7BE}">
      <dgm:prSet/>
      <dgm:spPr/>
      <dgm:t>
        <a:bodyPr/>
        <a:lstStyle/>
        <a:p>
          <a:endParaRPr lang="zh-CN" altLang="en-US"/>
        </a:p>
      </dgm:t>
    </dgm:pt>
    <dgm:pt modelId="{5D084E21-DB68-47C7-8E83-26D6EC7761D6}" type="sibTrans" cxnId="{30DFE359-C5CB-4958-9FF4-766C2A07E7BE}">
      <dgm:prSet/>
      <dgm:spPr/>
      <dgm:t>
        <a:bodyPr/>
        <a:lstStyle/>
        <a:p>
          <a:endParaRPr lang="zh-CN" altLang="en-US"/>
        </a:p>
      </dgm:t>
    </dgm:pt>
    <dgm:pt modelId="{CF544512-EC99-4388-81BB-7E09CBE00717}" type="pres">
      <dgm:prSet presAssocID="{8A73C0EE-D4E8-4F7B-B499-6D85E418A3C6}" presName="Name0" presStyleCnt="0">
        <dgm:presLayoutVars>
          <dgm:dir/>
          <dgm:resizeHandles val="exact"/>
        </dgm:presLayoutVars>
      </dgm:prSet>
      <dgm:spPr/>
    </dgm:pt>
    <dgm:pt modelId="{A25DF39A-0E30-4313-99DE-3A09313089F2}" type="pres">
      <dgm:prSet presAssocID="{93F6D6ED-021D-4A86-8335-2181C8B07B94}" presName="node" presStyleLbl="node1" presStyleIdx="0" presStyleCnt="2">
        <dgm:presLayoutVars>
          <dgm:bulletEnabled val="1"/>
        </dgm:presLayoutVars>
      </dgm:prSet>
      <dgm:spPr/>
    </dgm:pt>
    <dgm:pt modelId="{F242C2A6-93BC-43A9-846E-BF09DF06A238}" type="pres">
      <dgm:prSet presAssocID="{F1E01D32-2DAC-4F59-9B52-20F2BCCF71E5}" presName="sibTrans" presStyleLbl="sibTrans2D1" presStyleIdx="0" presStyleCnt="1"/>
      <dgm:spPr/>
    </dgm:pt>
    <dgm:pt modelId="{ABEF02BD-E119-4DF8-916A-88E5ADC24136}" type="pres">
      <dgm:prSet presAssocID="{F1E01D32-2DAC-4F59-9B52-20F2BCCF71E5}" presName="connectorText" presStyleLbl="sibTrans2D1" presStyleIdx="0" presStyleCnt="1"/>
      <dgm:spPr/>
    </dgm:pt>
    <dgm:pt modelId="{A22D7CC2-E1FB-4287-B134-69338481F847}" type="pres">
      <dgm:prSet presAssocID="{71433248-E87E-4A69-83EB-7EE6F2DDDB26}" presName="node" presStyleLbl="node1" presStyleIdx="1" presStyleCnt="2">
        <dgm:presLayoutVars>
          <dgm:bulletEnabled val="1"/>
        </dgm:presLayoutVars>
      </dgm:prSet>
      <dgm:spPr/>
    </dgm:pt>
  </dgm:ptLst>
  <dgm:cxnLst>
    <dgm:cxn modelId="{CC068DB4-42FE-4EB3-9DF8-3F2EED0E99B5}" type="presOf" srcId="{93F6D6ED-021D-4A86-8335-2181C8B07B94}" destId="{A25DF39A-0E30-4313-99DE-3A09313089F2}" srcOrd="0" destOrd="0" presId="urn:microsoft.com/office/officeart/2005/8/layout/process1"/>
    <dgm:cxn modelId="{30DFE359-C5CB-4958-9FF4-766C2A07E7BE}" srcId="{8A73C0EE-D4E8-4F7B-B499-6D85E418A3C6}" destId="{71433248-E87E-4A69-83EB-7EE6F2DDDB26}" srcOrd="1" destOrd="0" parTransId="{D00D14C7-0A8C-4976-9E99-75EBDCB897D5}" sibTransId="{5D084E21-DB68-47C7-8E83-26D6EC7761D6}"/>
    <dgm:cxn modelId="{37BB8DFE-CA1E-41E2-ADD7-2C59E1667C4E}" type="presOf" srcId="{71433248-E87E-4A69-83EB-7EE6F2DDDB26}" destId="{A22D7CC2-E1FB-4287-B134-69338481F847}" srcOrd="0" destOrd="0" presId="urn:microsoft.com/office/officeart/2005/8/layout/process1"/>
    <dgm:cxn modelId="{97F93E3D-C4CA-474F-B751-491784E25A2A}" type="presOf" srcId="{F1E01D32-2DAC-4F59-9B52-20F2BCCF71E5}" destId="{ABEF02BD-E119-4DF8-916A-88E5ADC24136}" srcOrd="1" destOrd="0" presId="urn:microsoft.com/office/officeart/2005/8/layout/process1"/>
    <dgm:cxn modelId="{C5FD3733-4EA6-4819-B435-C41E6F3E5D09}" type="presOf" srcId="{8A73C0EE-D4E8-4F7B-B499-6D85E418A3C6}" destId="{CF544512-EC99-4388-81BB-7E09CBE00717}" srcOrd="0" destOrd="0" presId="urn:microsoft.com/office/officeart/2005/8/layout/process1"/>
    <dgm:cxn modelId="{739F70E7-1105-4214-B771-C7B123D1490F}" type="presOf" srcId="{F1E01D32-2DAC-4F59-9B52-20F2BCCF71E5}" destId="{F242C2A6-93BC-43A9-846E-BF09DF06A238}" srcOrd="0" destOrd="0" presId="urn:microsoft.com/office/officeart/2005/8/layout/process1"/>
    <dgm:cxn modelId="{882DDC73-4CAE-46D5-A576-E23882269321}" srcId="{8A73C0EE-D4E8-4F7B-B499-6D85E418A3C6}" destId="{93F6D6ED-021D-4A86-8335-2181C8B07B94}" srcOrd="0" destOrd="0" parTransId="{F2B0C2A0-50A5-42C7-B6B1-BE63022BFA21}" sibTransId="{F1E01D32-2DAC-4F59-9B52-20F2BCCF71E5}"/>
    <dgm:cxn modelId="{5A42AD85-7860-4A34-9A2D-3376D0379D34}" type="presParOf" srcId="{CF544512-EC99-4388-81BB-7E09CBE00717}" destId="{A25DF39A-0E30-4313-99DE-3A09313089F2}" srcOrd="0" destOrd="0" presId="urn:microsoft.com/office/officeart/2005/8/layout/process1"/>
    <dgm:cxn modelId="{BFA3EF66-B69B-40BE-BF63-56DF1A71E4A3}" type="presParOf" srcId="{CF544512-EC99-4388-81BB-7E09CBE00717}" destId="{F242C2A6-93BC-43A9-846E-BF09DF06A238}" srcOrd="1" destOrd="0" presId="urn:microsoft.com/office/officeart/2005/8/layout/process1"/>
    <dgm:cxn modelId="{703C8A36-28C2-4FCA-AE37-E25AEAFD40EE}" type="presParOf" srcId="{F242C2A6-93BC-43A9-846E-BF09DF06A238}" destId="{ABEF02BD-E119-4DF8-916A-88E5ADC24136}" srcOrd="0" destOrd="0" presId="urn:microsoft.com/office/officeart/2005/8/layout/process1"/>
    <dgm:cxn modelId="{E262C71A-B3B1-4CB8-BA42-28CD36EB91BF}" type="presParOf" srcId="{CF544512-EC99-4388-81BB-7E09CBE00717}" destId="{A22D7CC2-E1FB-4287-B134-69338481F847}" srcOrd="2" destOrd="0" presId="urn:microsoft.com/office/officeart/2005/8/layout/process1"/>
  </dgm:cxnLst>
  <dgm:bg/>
  <dgm:whole/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84086A59-5B83-4880-987C-A7CB5ABF8830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EED785C4-E7C1-4E3F-914F-3B1DAAE5295C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管理线造型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567B60D7-CB17-4BE1-922D-8364EE8BA4D6}" type="parTrans" cxnId="{C60F2F6F-8D36-4001-8AFB-8BB9C59E1854}">
      <dgm:prSet/>
      <dgm:spPr/>
      <dgm:t>
        <a:bodyPr/>
        <a:lstStyle/>
        <a:p>
          <a:endParaRPr lang="zh-CN" altLang="en-US"/>
        </a:p>
      </dgm:t>
    </dgm:pt>
    <dgm:pt modelId="{E4400D84-BA5B-4441-9992-5A33A93DB7AA}" type="sibTrans" cxnId="{C60F2F6F-8D36-4001-8AFB-8BB9C59E1854}">
      <dgm:prSet/>
      <dgm:spPr/>
      <dgm:t>
        <a:bodyPr/>
        <a:lstStyle/>
        <a:p>
          <a:endParaRPr lang="zh-CN" altLang="en-US"/>
        </a:p>
      </dgm:t>
    </dgm:pt>
    <dgm:pt modelId="{785F98C3-3F79-4DA4-BFD1-BA9F3CD433C8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新建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613B3033-8BAF-40B6-BB2A-E0F8F7F61D81}" type="parTrans" cxnId="{AD87463C-C5A4-4E0F-8DCC-7BF84B525A65}">
      <dgm:prSet/>
      <dgm:spPr/>
      <dgm:t>
        <a:bodyPr/>
        <a:lstStyle/>
        <a:p>
          <a:endParaRPr lang="zh-CN" altLang="en-US"/>
        </a:p>
      </dgm:t>
    </dgm:pt>
    <dgm:pt modelId="{14588B69-FE12-47E9-A5E5-F0CA0E00EEE8}" type="sibTrans" cxnId="{AD87463C-C5A4-4E0F-8DCC-7BF84B525A65}">
      <dgm:prSet/>
      <dgm:spPr/>
      <dgm:t>
        <a:bodyPr/>
        <a:lstStyle/>
        <a:p>
          <a:endParaRPr lang="zh-CN" altLang="en-US"/>
        </a:p>
      </dgm:t>
    </dgm:pt>
    <dgm:pt modelId="{BC7C7A1D-2C43-4719-B0A4-613A0CD9B46B}" type="pres">
      <dgm:prSet presAssocID="{84086A59-5B83-4880-987C-A7CB5ABF8830}" presName="Name0" presStyleCnt="0">
        <dgm:presLayoutVars>
          <dgm:dir/>
          <dgm:resizeHandles val="exact"/>
        </dgm:presLayoutVars>
      </dgm:prSet>
      <dgm:spPr/>
    </dgm:pt>
    <dgm:pt modelId="{E379B79B-83DB-4E6C-924D-A20EA67DE375}" type="pres">
      <dgm:prSet presAssocID="{EED785C4-E7C1-4E3F-914F-3B1DAAE5295C}" presName="node" presStyleLbl="node1" presStyleIdx="0" presStyleCnt="2">
        <dgm:presLayoutVars>
          <dgm:bulletEnabled val="1"/>
        </dgm:presLayoutVars>
      </dgm:prSet>
      <dgm:spPr/>
    </dgm:pt>
    <dgm:pt modelId="{604730E1-BB32-45DE-8DDD-34E61719E9AD}" type="pres">
      <dgm:prSet presAssocID="{E4400D84-BA5B-4441-9992-5A33A93DB7AA}" presName="sibTrans" presStyleLbl="sibTrans2D1" presStyleIdx="0" presStyleCnt="1"/>
      <dgm:spPr/>
    </dgm:pt>
    <dgm:pt modelId="{EFA27525-6B25-48D9-82E4-0B36CAD0FD99}" type="pres">
      <dgm:prSet presAssocID="{E4400D84-BA5B-4441-9992-5A33A93DB7AA}" presName="connectorText" presStyleLbl="sibTrans2D1" presStyleIdx="0" presStyleCnt="1"/>
      <dgm:spPr/>
    </dgm:pt>
    <dgm:pt modelId="{F8EB2CF5-3C7A-4949-A58E-E0F69E0A7D3E}" type="pres">
      <dgm:prSet presAssocID="{785F98C3-3F79-4DA4-BFD1-BA9F3CD433C8}" presName="node" presStyleLbl="node1" presStyleIdx="1" presStyleCnt="2">
        <dgm:presLayoutVars>
          <dgm:bulletEnabled val="1"/>
        </dgm:presLayoutVars>
      </dgm:prSet>
      <dgm:spPr/>
    </dgm:pt>
  </dgm:ptLst>
  <dgm:cxnLst>
    <dgm:cxn modelId="{39337FE1-EE13-4F57-BBBA-15AC32560C3B}" type="presOf" srcId="{E4400D84-BA5B-4441-9992-5A33A93DB7AA}" destId="{EFA27525-6B25-48D9-82E4-0B36CAD0FD99}" srcOrd="1" destOrd="0" presId="urn:microsoft.com/office/officeart/2005/8/layout/process1"/>
    <dgm:cxn modelId="{C60F2F6F-8D36-4001-8AFB-8BB9C59E1854}" srcId="{84086A59-5B83-4880-987C-A7CB5ABF8830}" destId="{EED785C4-E7C1-4E3F-914F-3B1DAAE5295C}" srcOrd="0" destOrd="0" parTransId="{567B60D7-CB17-4BE1-922D-8364EE8BA4D6}" sibTransId="{E4400D84-BA5B-4441-9992-5A33A93DB7AA}"/>
    <dgm:cxn modelId="{8CC89A11-05D7-4C98-AC4F-F171DFB43A98}" type="presOf" srcId="{E4400D84-BA5B-4441-9992-5A33A93DB7AA}" destId="{604730E1-BB32-45DE-8DDD-34E61719E9AD}" srcOrd="0" destOrd="0" presId="urn:microsoft.com/office/officeart/2005/8/layout/process1"/>
    <dgm:cxn modelId="{D2246EF4-5182-4A59-B259-21ADD64EED3B}" type="presOf" srcId="{785F98C3-3F79-4DA4-BFD1-BA9F3CD433C8}" destId="{F8EB2CF5-3C7A-4949-A58E-E0F69E0A7D3E}" srcOrd="0" destOrd="0" presId="urn:microsoft.com/office/officeart/2005/8/layout/process1"/>
    <dgm:cxn modelId="{AD87463C-C5A4-4E0F-8DCC-7BF84B525A65}" srcId="{84086A59-5B83-4880-987C-A7CB5ABF8830}" destId="{785F98C3-3F79-4DA4-BFD1-BA9F3CD433C8}" srcOrd="1" destOrd="0" parTransId="{613B3033-8BAF-40B6-BB2A-E0F8F7F61D81}" sibTransId="{14588B69-FE12-47E9-A5E5-F0CA0E00EEE8}"/>
    <dgm:cxn modelId="{9A9782E7-B707-454B-A0AD-8D6FAB720C78}" type="presOf" srcId="{EED785C4-E7C1-4E3F-914F-3B1DAAE5295C}" destId="{E379B79B-83DB-4E6C-924D-A20EA67DE375}" srcOrd="0" destOrd="0" presId="urn:microsoft.com/office/officeart/2005/8/layout/process1"/>
    <dgm:cxn modelId="{B11F8B88-9A75-4D3E-88E5-EDEEA2C462F8}" type="presOf" srcId="{84086A59-5B83-4880-987C-A7CB5ABF8830}" destId="{BC7C7A1D-2C43-4719-B0A4-613A0CD9B46B}" srcOrd="0" destOrd="0" presId="urn:microsoft.com/office/officeart/2005/8/layout/process1"/>
    <dgm:cxn modelId="{EAEAA181-86C3-4ECC-9E20-CAAEEBCAE41F}" type="presParOf" srcId="{BC7C7A1D-2C43-4719-B0A4-613A0CD9B46B}" destId="{E379B79B-83DB-4E6C-924D-A20EA67DE375}" srcOrd="0" destOrd="0" presId="urn:microsoft.com/office/officeart/2005/8/layout/process1"/>
    <dgm:cxn modelId="{87FADD6A-4FA5-40B3-93EE-6809B45006F2}" type="presParOf" srcId="{BC7C7A1D-2C43-4719-B0A4-613A0CD9B46B}" destId="{604730E1-BB32-45DE-8DDD-34E61719E9AD}" srcOrd="1" destOrd="0" presId="urn:microsoft.com/office/officeart/2005/8/layout/process1"/>
    <dgm:cxn modelId="{9EFB20A6-7B5D-4AB3-9911-2B87C368EED4}" type="presParOf" srcId="{604730E1-BB32-45DE-8DDD-34E61719E9AD}" destId="{EFA27525-6B25-48D9-82E4-0B36CAD0FD99}" srcOrd="0" destOrd="0" presId="urn:microsoft.com/office/officeart/2005/8/layout/process1"/>
    <dgm:cxn modelId="{107EDBFA-5E21-4BBC-89F2-4ABBC1AAF51A}" type="presParOf" srcId="{BC7C7A1D-2C43-4719-B0A4-613A0CD9B46B}" destId="{F8EB2CF5-3C7A-4949-A58E-E0F69E0A7D3E}" srcOrd="2" destOrd="0" presId="urn:microsoft.com/office/officeart/2005/8/layout/process1"/>
  </dgm:cxnLst>
  <dgm:bg/>
  <dgm:whole/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D5E7A434-8523-4CFC-BE84-B5D68B1AE132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907BD4C4-4A87-46C4-8227-C66DEC7B72E5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格式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F2872DA4-5CDD-4F0A-8546-FBA7389A16AB}" type="parTrans" cxnId="{B254E841-BE39-4040-9E60-7FA99B886AF1}">
      <dgm:prSet/>
      <dgm:spPr/>
      <dgm:t>
        <a:bodyPr/>
        <a:lstStyle/>
        <a:p>
          <a:endParaRPr lang="zh-CN" altLang="en-US"/>
        </a:p>
      </dgm:t>
    </dgm:pt>
    <dgm:pt modelId="{592D3A9C-ADD8-405B-B559-D4A045E4DA29}" type="sibTrans" cxnId="{B254E841-BE39-4040-9E60-7FA99B886AF1}">
      <dgm:prSet/>
      <dgm:spPr/>
      <dgm:t>
        <a:bodyPr/>
        <a:lstStyle/>
        <a:p>
          <a:endParaRPr lang="zh-CN" altLang="en-US"/>
        </a:p>
      </dgm:t>
    </dgm:pt>
    <dgm:pt modelId="{E7DE8F2F-9F6C-47C3-9F30-B0E90EDAACD4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线造型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0B291E9F-EC34-4682-A44C-D08C94F9F49E}" type="parTrans" cxnId="{19C00B31-9493-487F-B1E1-C960645E58FB}">
      <dgm:prSet/>
      <dgm:spPr/>
      <dgm:t>
        <a:bodyPr/>
        <a:lstStyle/>
        <a:p>
          <a:endParaRPr lang="zh-CN" altLang="en-US"/>
        </a:p>
      </dgm:t>
    </dgm:pt>
    <dgm:pt modelId="{CD51C8DF-2284-4464-B9DF-45F2A46871A4}" type="sibTrans" cxnId="{19C00B31-9493-487F-B1E1-C960645E58FB}">
      <dgm:prSet/>
      <dgm:spPr/>
      <dgm:t>
        <a:bodyPr/>
        <a:lstStyle/>
        <a:p>
          <a:endParaRPr lang="zh-CN" altLang="en-US"/>
        </a:p>
      </dgm:t>
    </dgm:pt>
    <dgm:pt modelId="{A48D33B6-803C-4DC0-B8C0-251E2CAB1890}" type="pres">
      <dgm:prSet presAssocID="{D5E7A434-8523-4CFC-BE84-B5D68B1AE132}" presName="Name0" presStyleCnt="0">
        <dgm:presLayoutVars>
          <dgm:dir/>
          <dgm:resizeHandles val="exact"/>
        </dgm:presLayoutVars>
      </dgm:prSet>
      <dgm:spPr/>
    </dgm:pt>
    <dgm:pt modelId="{39EC5E0D-F29A-4D61-911F-83DB88458CC9}" type="pres">
      <dgm:prSet presAssocID="{907BD4C4-4A87-46C4-8227-C66DEC7B72E5}" presName="node" presStyleLbl="node1" presStyleIdx="0" presStyleCnt="2">
        <dgm:presLayoutVars>
          <dgm:bulletEnabled val="1"/>
        </dgm:presLayoutVars>
      </dgm:prSet>
      <dgm:spPr/>
    </dgm:pt>
    <dgm:pt modelId="{B0ECA3B4-D0EC-4645-B914-F29A94814D3F}" type="pres">
      <dgm:prSet presAssocID="{592D3A9C-ADD8-405B-B559-D4A045E4DA29}" presName="sibTrans" presStyleLbl="sibTrans2D1" presStyleIdx="0" presStyleCnt="1"/>
      <dgm:spPr/>
    </dgm:pt>
    <dgm:pt modelId="{8B2A6901-FBCF-4E6B-B5CE-0E24B3B42A98}" type="pres">
      <dgm:prSet presAssocID="{592D3A9C-ADD8-405B-B559-D4A045E4DA29}" presName="connectorText" presStyleLbl="sibTrans2D1" presStyleIdx="0" presStyleCnt="1"/>
      <dgm:spPr/>
    </dgm:pt>
    <dgm:pt modelId="{2A97A7CE-B18B-47DD-8BB8-FA99A394445F}" type="pres">
      <dgm:prSet presAssocID="{E7DE8F2F-9F6C-47C3-9F30-B0E90EDAACD4}" presName="node" presStyleLbl="node1" presStyleIdx="1" presStyleCnt="2">
        <dgm:presLayoutVars>
          <dgm:bulletEnabled val="1"/>
        </dgm:presLayoutVars>
      </dgm:prSet>
      <dgm:spPr/>
    </dgm:pt>
  </dgm:ptLst>
  <dgm:cxnLst>
    <dgm:cxn modelId="{19C00B31-9493-487F-B1E1-C960645E58FB}" srcId="{D5E7A434-8523-4CFC-BE84-B5D68B1AE132}" destId="{E7DE8F2F-9F6C-47C3-9F30-B0E90EDAACD4}" srcOrd="1" destOrd="0" parTransId="{0B291E9F-EC34-4682-A44C-D08C94F9F49E}" sibTransId="{CD51C8DF-2284-4464-B9DF-45F2A46871A4}"/>
    <dgm:cxn modelId="{12BA577C-7304-41DF-8CF5-EB57CB467F77}" type="presOf" srcId="{907BD4C4-4A87-46C4-8227-C66DEC7B72E5}" destId="{39EC5E0D-F29A-4D61-911F-83DB88458CC9}" srcOrd="0" destOrd="0" presId="urn:microsoft.com/office/officeart/2005/8/layout/process1"/>
    <dgm:cxn modelId="{F9A5E923-E8F0-4710-9D38-AE1EDFB707B3}" type="presOf" srcId="{592D3A9C-ADD8-405B-B559-D4A045E4DA29}" destId="{B0ECA3B4-D0EC-4645-B914-F29A94814D3F}" srcOrd="0" destOrd="0" presId="urn:microsoft.com/office/officeart/2005/8/layout/process1"/>
    <dgm:cxn modelId="{9C8C7456-2121-4BE8-8DD3-E4A241B3CB93}" type="presOf" srcId="{D5E7A434-8523-4CFC-BE84-B5D68B1AE132}" destId="{A48D33B6-803C-4DC0-B8C0-251E2CAB1890}" srcOrd="0" destOrd="0" presId="urn:microsoft.com/office/officeart/2005/8/layout/process1"/>
    <dgm:cxn modelId="{D4C214C1-BC5E-449E-A341-80C64EF15CAF}" type="presOf" srcId="{592D3A9C-ADD8-405B-B559-D4A045E4DA29}" destId="{8B2A6901-FBCF-4E6B-B5CE-0E24B3B42A98}" srcOrd="1" destOrd="0" presId="urn:microsoft.com/office/officeart/2005/8/layout/process1"/>
    <dgm:cxn modelId="{5C47E90F-06AC-4468-9E64-5EE22C1DCF15}" type="presOf" srcId="{E7DE8F2F-9F6C-47C3-9F30-B0E90EDAACD4}" destId="{2A97A7CE-B18B-47DD-8BB8-FA99A394445F}" srcOrd="0" destOrd="0" presId="urn:microsoft.com/office/officeart/2005/8/layout/process1"/>
    <dgm:cxn modelId="{B254E841-BE39-4040-9E60-7FA99B886AF1}" srcId="{D5E7A434-8523-4CFC-BE84-B5D68B1AE132}" destId="{907BD4C4-4A87-46C4-8227-C66DEC7B72E5}" srcOrd="0" destOrd="0" parTransId="{F2872DA4-5CDD-4F0A-8546-FBA7389A16AB}" sibTransId="{592D3A9C-ADD8-405B-B559-D4A045E4DA29}"/>
    <dgm:cxn modelId="{C0AB021B-C00C-495A-8502-01B08890B536}" type="presParOf" srcId="{A48D33B6-803C-4DC0-B8C0-251E2CAB1890}" destId="{39EC5E0D-F29A-4D61-911F-83DB88458CC9}" srcOrd="0" destOrd="0" presId="urn:microsoft.com/office/officeart/2005/8/layout/process1"/>
    <dgm:cxn modelId="{4EDD3FE9-3486-4EDD-9DC2-20C221D301B4}" type="presParOf" srcId="{A48D33B6-803C-4DC0-B8C0-251E2CAB1890}" destId="{B0ECA3B4-D0EC-4645-B914-F29A94814D3F}" srcOrd="1" destOrd="0" presId="urn:microsoft.com/office/officeart/2005/8/layout/process1"/>
    <dgm:cxn modelId="{CDA397E0-4512-4152-B088-B790AA2C3469}" type="presParOf" srcId="{B0ECA3B4-D0EC-4645-B914-F29A94814D3F}" destId="{8B2A6901-FBCF-4E6B-B5CE-0E24B3B42A98}" srcOrd="0" destOrd="0" presId="urn:microsoft.com/office/officeart/2005/8/layout/process1"/>
    <dgm:cxn modelId="{716E3573-C324-4A80-AC57-E8EB03B4FAD9}" type="presParOf" srcId="{A48D33B6-803C-4DC0-B8C0-251E2CAB1890}" destId="{2A97A7CE-B18B-47DD-8BB8-FA99A394445F}" srcOrd="2" destOrd="0" presId="urn:microsoft.com/office/officeart/2005/8/layout/process1"/>
  </dgm:cxnLst>
  <dgm:bg/>
  <dgm:whole/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8E8E2C31-B4A7-4596-868F-B486D9A10909}" type="doc">
      <dgm:prSet loTypeId="urn:microsoft.com/office/officeart/2005/8/layout/hProcess3" loCatId="process" qsTypeId="urn:microsoft.com/office/officeart/2005/8/quickstyle/3d3" qsCatId="3D" csTypeId="urn:microsoft.com/office/officeart/2005/8/colors/accent1_2" csCatId="accent1" phldr="1"/>
      <dgm:spPr/>
    </dgm:pt>
    <dgm:pt modelId="{005680C5-AF80-43D0-9142-05FC1E8A076C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修改线造型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6BFD2CBE-9520-4EF5-9FF5-59B90A78F0B7}" type="parTrans" cxnId="{0FFC0E1A-F674-425F-963B-CF8D5A7394C8}">
      <dgm:prSet/>
      <dgm:spPr/>
      <dgm:t>
        <a:bodyPr/>
        <a:lstStyle/>
        <a:p>
          <a:endParaRPr lang="zh-CN" altLang="en-US"/>
        </a:p>
      </dgm:t>
    </dgm:pt>
    <dgm:pt modelId="{9C79EB42-C519-4653-80F8-725C7BBC8DCA}" type="sibTrans" cxnId="{0FFC0E1A-F674-425F-963B-CF8D5A7394C8}">
      <dgm:prSet/>
      <dgm:spPr/>
      <dgm:t>
        <a:bodyPr/>
        <a:lstStyle/>
        <a:p>
          <a:endParaRPr lang="zh-CN" altLang="en-US"/>
        </a:p>
      </dgm:t>
    </dgm:pt>
    <dgm:pt modelId="{1AB61E8C-DC7C-4029-AD30-110494479564}" type="pres">
      <dgm:prSet presAssocID="{8E8E2C31-B4A7-4596-868F-B486D9A10909}" presName="Name0" presStyleCnt="0">
        <dgm:presLayoutVars>
          <dgm:dir/>
          <dgm:animLvl val="lvl"/>
          <dgm:resizeHandles val="exact"/>
        </dgm:presLayoutVars>
      </dgm:prSet>
      <dgm:spPr/>
    </dgm:pt>
    <dgm:pt modelId="{C9F23E4D-846C-4980-B452-87EAE1C6FE03}" type="pres">
      <dgm:prSet presAssocID="{8E8E2C31-B4A7-4596-868F-B486D9A10909}" presName="dummy" presStyleCnt="0"/>
      <dgm:spPr/>
    </dgm:pt>
    <dgm:pt modelId="{A7F8B97F-CEC5-427B-AD25-389EC4BD2617}" type="pres">
      <dgm:prSet presAssocID="{8E8E2C31-B4A7-4596-868F-B486D9A10909}" presName="linH" presStyleCnt="0"/>
      <dgm:spPr/>
    </dgm:pt>
    <dgm:pt modelId="{01168E07-6754-419C-A20D-51E9C6B9CCF5}" type="pres">
      <dgm:prSet presAssocID="{8E8E2C31-B4A7-4596-868F-B486D9A10909}" presName="padding1" presStyleCnt="0"/>
      <dgm:spPr/>
    </dgm:pt>
    <dgm:pt modelId="{428739B3-398C-4A9C-AD72-E56F7AF062BC}" type="pres">
      <dgm:prSet presAssocID="{005680C5-AF80-43D0-9142-05FC1E8A076C}" presName="linV" presStyleCnt="0"/>
      <dgm:spPr/>
    </dgm:pt>
    <dgm:pt modelId="{2BD3ABAB-8031-4D15-AC3E-8AD009A5FCBE}" type="pres">
      <dgm:prSet presAssocID="{005680C5-AF80-43D0-9142-05FC1E8A076C}" presName="spVertical1" presStyleCnt="0"/>
      <dgm:spPr/>
    </dgm:pt>
    <dgm:pt modelId="{75C97DE4-26D7-4872-A40C-37E617A6CB6B}" type="pres">
      <dgm:prSet presAssocID="{005680C5-AF80-43D0-9142-05FC1E8A076C}" presName="parTx" presStyleLbl="revTx" presStyleIdx="0" presStyleCnt="1">
        <dgm:presLayoutVars>
          <dgm:chMax val="0"/>
          <dgm:chPref val="0"/>
          <dgm:bulletEnabled val="1"/>
        </dgm:presLayoutVars>
      </dgm:prSet>
      <dgm:spPr/>
    </dgm:pt>
    <dgm:pt modelId="{C3C26EE1-4BC9-4F8F-8445-BF9F9B25AEC3}" type="pres">
      <dgm:prSet presAssocID="{005680C5-AF80-43D0-9142-05FC1E8A076C}" presName="spVertical2" presStyleCnt="0"/>
      <dgm:spPr/>
    </dgm:pt>
    <dgm:pt modelId="{1DE281B1-3CF2-4299-9309-6A177C4AAB15}" type="pres">
      <dgm:prSet presAssocID="{005680C5-AF80-43D0-9142-05FC1E8A076C}" presName="spVertical3" presStyleCnt="0"/>
      <dgm:spPr/>
    </dgm:pt>
    <dgm:pt modelId="{A2ADA2B1-3A86-4FA4-A414-1A4FAA3EE57E}" type="pres">
      <dgm:prSet presAssocID="{8E8E2C31-B4A7-4596-868F-B486D9A10909}" presName="padding2" presStyleCnt="0"/>
      <dgm:spPr/>
    </dgm:pt>
    <dgm:pt modelId="{0FA3108F-BAFE-4342-958E-EAA35536DA8C}" type="pres">
      <dgm:prSet presAssocID="{8E8E2C31-B4A7-4596-868F-B486D9A10909}" presName="negArrow" presStyleCnt="0"/>
      <dgm:spPr/>
    </dgm:pt>
    <dgm:pt modelId="{15479E44-8771-44F0-A6B9-3B1DA752CE49}" type="pres">
      <dgm:prSet presAssocID="{8E8E2C31-B4A7-4596-868F-B486D9A10909}" presName="backgroundArrow" presStyleLbl="node1" presStyleIdx="0" presStyleCnt="1"/>
      <dgm:spPr/>
    </dgm:pt>
  </dgm:ptLst>
  <dgm:cxnLst>
    <dgm:cxn modelId="{0FFC0E1A-F674-425F-963B-CF8D5A7394C8}" srcId="{8E8E2C31-B4A7-4596-868F-B486D9A10909}" destId="{005680C5-AF80-43D0-9142-05FC1E8A076C}" srcOrd="0" destOrd="0" parTransId="{6BFD2CBE-9520-4EF5-9FF5-59B90A78F0B7}" sibTransId="{9C79EB42-C519-4653-80F8-725C7BBC8DCA}"/>
    <dgm:cxn modelId="{013A437D-DD52-4DEE-944D-D441B253E9C3}" type="presOf" srcId="{8E8E2C31-B4A7-4596-868F-B486D9A10909}" destId="{1AB61E8C-DC7C-4029-AD30-110494479564}" srcOrd="0" destOrd="0" presId="urn:microsoft.com/office/officeart/2005/8/layout/hProcess3"/>
    <dgm:cxn modelId="{5DA43C69-7CF3-410A-8E57-0FF0844BB4DE}" type="presOf" srcId="{005680C5-AF80-43D0-9142-05FC1E8A076C}" destId="{75C97DE4-26D7-4872-A40C-37E617A6CB6B}" srcOrd="0" destOrd="0" presId="urn:microsoft.com/office/officeart/2005/8/layout/hProcess3"/>
    <dgm:cxn modelId="{0E4CB191-D227-449F-B440-AD37A96C5811}" type="presParOf" srcId="{1AB61E8C-DC7C-4029-AD30-110494479564}" destId="{C9F23E4D-846C-4980-B452-87EAE1C6FE03}" srcOrd="0" destOrd="0" presId="urn:microsoft.com/office/officeart/2005/8/layout/hProcess3"/>
    <dgm:cxn modelId="{3F8AB435-507D-4F21-B60A-D57F650D2E91}" type="presParOf" srcId="{1AB61E8C-DC7C-4029-AD30-110494479564}" destId="{A7F8B97F-CEC5-427B-AD25-389EC4BD2617}" srcOrd="1" destOrd="0" presId="urn:microsoft.com/office/officeart/2005/8/layout/hProcess3"/>
    <dgm:cxn modelId="{C01547E1-AB9A-4401-AD1E-3A0CF844E83F}" type="presParOf" srcId="{A7F8B97F-CEC5-427B-AD25-389EC4BD2617}" destId="{01168E07-6754-419C-A20D-51E9C6B9CCF5}" srcOrd="0" destOrd="0" presId="urn:microsoft.com/office/officeart/2005/8/layout/hProcess3"/>
    <dgm:cxn modelId="{F1494C85-8429-415D-97C9-96A6A1CB7F97}" type="presParOf" srcId="{A7F8B97F-CEC5-427B-AD25-389EC4BD2617}" destId="{428739B3-398C-4A9C-AD72-E56F7AF062BC}" srcOrd="1" destOrd="0" presId="urn:microsoft.com/office/officeart/2005/8/layout/hProcess3"/>
    <dgm:cxn modelId="{21E17878-7651-4EDC-8F88-AC17933A89C1}" type="presParOf" srcId="{428739B3-398C-4A9C-AD72-E56F7AF062BC}" destId="{2BD3ABAB-8031-4D15-AC3E-8AD009A5FCBE}" srcOrd="0" destOrd="0" presId="urn:microsoft.com/office/officeart/2005/8/layout/hProcess3"/>
    <dgm:cxn modelId="{C4A0953D-3F4B-4ED4-9A99-744248063230}" type="presParOf" srcId="{428739B3-398C-4A9C-AD72-E56F7AF062BC}" destId="{75C97DE4-26D7-4872-A40C-37E617A6CB6B}" srcOrd="1" destOrd="0" presId="urn:microsoft.com/office/officeart/2005/8/layout/hProcess3"/>
    <dgm:cxn modelId="{D5C9DF4B-2615-4A51-8E10-7E952D138D12}" type="presParOf" srcId="{428739B3-398C-4A9C-AD72-E56F7AF062BC}" destId="{C3C26EE1-4BC9-4F8F-8445-BF9F9B25AEC3}" srcOrd="2" destOrd="0" presId="urn:microsoft.com/office/officeart/2005/8/layout/hProcess3"/>
    <dgm:cxn modelId="{4B6AE244-4C40-4278-9407-79EBD129D61B}" type="presParOf" srcId="{428739B3-398C-4A9C-AD72-E56F7AF062BC}" destId="{1DE281B1-3CF2-4299-9309-6A177C4AAB15}" srcOrd="3" destOrd="0" presId="urn:microsoft.com/office/officeart/2005/8/layout/hProcess3"/>
    <dgm:cxn modelId="{D7DCA75B-4FF8-4DAA-B4CC-9FF2B7BB836C}" type="presParOf" srcId="{A7F8B97F-CEC5-427B-AD25-389EC4BD2617}" destId="{A2ADA2B1-3A86-4FA4-A414-1A4FAA3EE57E}" srcOrd="2" destOrd="0" presId="urn:microsoft.com/office/officeart/2005/8/layout/hProcess3"/>
    <dgm:cxn modelId="{83AB3642-169D-469A-AC66-C72E5BD760C6}" type="presParOf" srcId="{A7F8B97F-CEC5-427B-AD25-389EC4BD2617}" destId="{0FA3108F-BAFE-4342-958E-EAA35536DA8C}" srcOrd="3" destOrd="0" presId="urn:microsoft.com/office/officeart/2005/8/layout/hProcess3"/>
    <dgm:cxn modelId="{D23CA31B-792D-4DD7-9937-0B6579A04046}" type="presParOf" srcId="{A7F8B97F-CEC5-427B-AD25-389EC4BD2617}" destId="{15479E44-8771-44F0-A6B9-3B1DA752CE49}" srcOrd="4" destOrd="0" presId="urn:microsoft.com/office/officeart/2005/8/layout/hProcess3"/>
  </dgm:cxnLst>
  <dgm:bg/>
  <dgm:whole/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7F139555-E6BF-4161-A7A6-3046876F8483}" type="doc">
      <dgm:prSet loTypeId="urn:microsoft.com/office/officeart/2005/8/layout/hProcess3" loCatId="process" qsTypeId="urn:microsoft.com/office/officeart/2005/8/quickstyle/3d3" qsCatId="3D" csTypeId="urn:microsoft.com/office/officeart/2005/8/colors/accent1_2" csCatId="accent1" phldr="1"/>
      <dgm:spPr/>
    </dgm:pt>
    <dgm:pt modelId="{1BD58A98-7BE6-4F9C-B4DA-30968376E14A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文本符号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EA2FBB48-80AC-493C-91D6-27B516A4D061}" type="parTrans" cxnId="{61D75010-6F21-450A-8373-D599700B5EBB}">
      <dgm:prSet/>
      <dgm:spPr/>
      <dgm:t>
        <a:bodyPr/>
        <a:lstStyle/>
        <a:p>
          <a:endParaRPr lang="zh-CN" altLang="en-US"/>
        </a:p>
      </dgm:t>
    </dgm:pt>
    <dgm:pt modelId="{F6A761DA-12BD-46F1-B811-9072EF83B88F}" type="sibTrans" cxnId="{61D75010-6F21-450A-8373-D599700B5EBB}">
      <dgm:prSet/>
      <dgm:spPr/>
      <dgm:t>
        <a:bodyPr/>
        <a:lstStyle/>
        <a:p>
          <a:endParaRPr lang="zh-CN" altLang="en-US"/>
        </a:p>
      </dgm:t>
    </dgm:pt>
    <dgm:pt modelId="{F7EC7A0A-B810-4B4F-9550-B59CA5361602}" type="pres">
      <dgm:prSet presAssocID="{7F139555-E6BF-4161-A7A6-3046876F8483}" presName="Name0" presStyleCnt="0">
        <dgm:presLayoutVars>
          <dgm:dir/>
          <dgm:animLvl val="lvl"/>
          <dgm:resizeHandles val="exact"/>
        </dgm:presLayoutVars>
      </dgm:prSet>
      <dgm:spPr/>
    </dgm:pt>
    <dgm:pt modelId="{079E2B2D-4A35-4374-8468-8368321F231C}" type="pres">
      <dgm:prSet presAssocID="{7F139555-E6BF-4161-A7A6-3046876F8483}" presName="dummy" presStyleCnt="0"/>
      <dgm:spPr/>
    </dgm:pt>
    <dgm:pt modelId="{34AC423A-0FF5-4C12-85BC-181931E28BF7}" type="pres">
      <dgm:prSet presAssocID="{7F139555-E6BF-4161-A7A6-3046876F8483}" presName="linH" presStyleCnt="0"/>
      <dgm:spPr/>
    </dgm:pt>
    <dgm:pt modelId="{4D7390D5-735C-43F2-84BE-1F74AEF671FB}" type="pres">
      <dgm:prSet presAssocID="{7F139555-E6BF-4161-A7A6-3046876F8483}" presName="padding1" presStyleCnt="0"/>
      <dgm:spPr/>
    </dgm:pt>
    <dgm:pt modelId="{C6431D6F-641C-4BC8-ABB3-B26AB12F9FF2}" type="pres">
      <dgm:prSet presAssocID="{1BD58A98-7BE6-4F9C-B4DA-30968376E14A}" presName="linV" presStyleCnt="0"/>
      <dgm:spPr/>
    </dgm:pt>
    <dgm:pt modelId="{E3C5BF4D-4856-4A6A-A034-7733DC5AE344}" type="pres">
      <dgm:prSet presAssocID="{1BD58A98-7BE6-4F9C-B4DA-30968376E14A}" presName="spVertical1" presStyleCnt="0"/>
      <dgm:spPr/>
    </dgm:pt>
    <dgm:pt modelId="{09360E5F-7F12-4BCE-9B8F-DC1F510C919A}" type="pres">
      <dgm:prSet presAssocID="{1BD58A98-7BE6-4F9C-B4DA-30968376E14A}" presName="parTx" presStyleLbl="revTx" presStyleIdx="0" presStyleCnt="1">
        <dgm:presLayoutVars>
          <dgm:chMax val="0"/>
          <dgm:chPref val="0"/>
          <dgm:bulletEnabled val="1"/>
        </dgm:presLayoutVars>
      </dgm:prSet>
      <dgm:spPr/>
    </dgm:pt>
    <dgm:pt modelId="{BC474CFB-88EF-45C2-A742-30EC07050AA8}" type="pres">
      <dgm:prSet presAssocID="{1BD58A98-7BE6-4F9C-B4DA-30968376E14A}" presName="spVertical2" presStyleCnt="0"/>
      <dgm:spPr/>
    </dgm:pt>
    <dgm:pt modelId="{0DE6BC43-B98F-4151-8EF4-A5F25E1D6728}" type="pres">
      <dgm:prSet presAssocID="{1BD58A98-7BE6-4F9C-B4DA-30968376E14A}" presName="spVertical3" presStyleCnt="0"/>
      <dgm:spPr/>
    </dgm:pt>
    <dgm:pt modelId="{7A1E0E5C-3659-4602-AA55-EF89C932BCBF}" type="pres">
      <dgm:prSet presAssocID="{7F139555-E6BF-4161-A7A6-3046876F8483}" presName="padding2" presStyleCnt="0"/>
      <dgm:spPr/>
    </dgm:pt>
    <dgm:pt modelId="{2125C3D1-B2F8-4082-ABE7-EEE1BAC30B5D}" type="pres">
      <dgm:prSet presAssocID="{7F139555-E6BF-4161-A7A6-3046876F8483}" presName="negArrow" presStyleCnt="0"/>
      <dgm:spPr/>
    </dgm:pt>
    <dgm:pt modelId="{F416EFCF-067A-48DF-A9CA-A67C47BC0DCC}" type="pres">
      <dgm:prSet presAssocID="{7F139555-E6BF-4161-A7A6-3046876F8483}" presName="backgroundArrow" presStyleLbl="node1" presStyleIdx="0" presStyleCnt="1"/>
      <dgm:spPr/>
    </dgm:pt>
  </dgm:ptLst>
  <dgm:cxnLst>
    <dgm:cxn modelId="{61D75010-6F21-450A-8373-D599700B5EBB}" srcId="{7F139555-E6BF-4161-A7A6-3046876F8483}" destId="{1BD58A98-7BE6-4F9C-B4DA-30968376E14A}" srcOrd="0" destOrd="0" parTransId="{EA2FBB48-80AC-493C-91D6-27B516A4D061}" sibTransId="{F6A761DA-12BD-46F1-B811-9072EF83B88F}"/>
    <dgm:cxn modelId="{6DA9AE4A-366B-4F55-A695-7A2AA7BC22F3}" type="presOf" srcId="{1BD58A98-7BE6-4F9C-B4DA-30968376E14A}" destId="{09360E5F-7F12-4BCE-9B8F-DC1F510C919A}" srcOrd="0" destOrd="0" presId="urn:microsoft.com/office/officeart/2005/8/layout/hProcess3"/>
    <dgm:cxn modelId="{B457531A-9FE9-4528-A16F-1274885CF5E2}" type="presOf" srcId="{7F139555-E6BF-4161-A7A6-3046876F8483}" destId="{F7EC7A0A-B810-4B4F-9550-B59CA5361602}" srcOrd="0" destOrd="0" presId="urn:microsoft.com/office/officeart/2005/8/layout/hProcess3"/>
    <dgm:cxn modelId="{83B3D460-E2AA-4159-A005-EAA49D5F67A6}" type="presParOf" srcId="{F7EC7A0A-B810-4B4F-9550-B59CA5361602}" destId="{079E2B2D-4A35-4374-8468-8368321F231C}" srcOrd="0" destOrd="0" presId="urn:microsoft.com/office/officeart/2005/8/layout/hProcess3"/>
    <dgm:cxn modelId="{18913DE3-8B7F-45D1-BEA3-E6E3F32AB99D}" type="presParOf" srcId="{F7EC7A0A-B810-4B4F-9550-B59CA5361602}" destId="{34AC423A-0FF5-4C12-85BC-181931E28BF7}" srcOrd="1" destOrd="0" presId="urn:microsoft.com/office/officeart/2005/8/layout/hProcess3"/>
    <dgm:cxn modelId="{A52A5B1D-AC37-4E22-B2DC-239483B2E48B}" type="presParOf" srcId="{34AC423A-0FF5-4C12-85BC-181931E28BF7}" destId="{4D7390D5-735C-43F2-84BE-1F74AEF671FB}" srcOrd="0" destOrd="0" presId="urn:microsoft.com/office/officeart/2005/8/layout/hProcess3"/>
    <dgm:cxn modelId="{585A0FEA-AF22-4AE6-93A3-C0F21DB98A9E}" type="presParOf" srcId="{34AC423A-0FF5-4C12-85BC-181931E28BF7}" destId="{C6431D6F-641C-4BC8-ABB3-B26AB12F9FF2}" srcOrd="1" destOrd="0" presId="urn:microsoft.com/office/officeart/2005/8/layout/hProcess3"/>
    <dgm:cxn modelId="{E8039E0E-CD26-45F6-8C93-41DB46DF9E4E}" type="presParOf" srcId="{C6431D6F-641C-4BC8-ABB3-B26AB12F9FF2}" destId="{E3C5BF4D-4856-4A6A-A034-7733DC5AE344}" srcOrd="0" destOrd="0" presId="urn:microsoft.com/office/officeart/2005/8/layout/hProcess3"/>
    <dgm:cxn modelId="{9F1C3C15-EDE2-46E6-BD07-B254B27F5AE9}" type="presParOf" srcId="{C6431D6F-641C-4BC8-ABB3-B26AB12F9FF2}" destId="{09360E5F-7F12-4BCE-9B8F-DC1F510C919A}" srcOrd="1" destOrd="0" presId="urn:microsoft.com/office/officeart/2005/8/layout/hProcess3"/>
    <dgm:cxn modelId="{8F1D0274-DC0B-4F6C-BE76-06F5D3595DB5}" type="presParOf" srcId="{C6431D6F-641C-4BC8-ABB3-B26AB12F9FF2}" destId="{BC474CFB-88EF-45C2-A742-30EC07050AA8}" srcOrd="2" destOrd="0" presId="urn:microsoft.com/office/officeart/2005/8/layout/hProcess3"/>
    <dgm:cxn modelId="{A8775558-420E-4369-A675-E83CE2A883B5}" type="presParOf" srcId="{C6431D6F-641C-4BC8-ABB3-B26AB12F9FF2}" destId="{0DE6BC43-B98F-4151-8EF4-A5F25E1D6728}" srcOrd="3" destOrd="0" presId="urn:microsoft.com/office/officeart/2005/8/layout/hProcess3"/>
    <dgm:cxn modelId="{639CFCEC-2FD2-4AFB-A703-1A4D8DE3957B}" type="presParOf" srcId="{34AC423A-0FF5-4C12-85BC-181931E28BF7}" destId="{7A1E0E5C-3659-4602-AA55-EF89C932BCBF}" srcOrd="2" destOrd="0" presId="urn:microsoft.com/office/officeart/2005/8/layout/hProcess3"/>
    <dgm:cxn modelId="{4D030A3A-3FB2-4222-B4FA-D4F920FB3531}" type="presParOf" srcId="{34AC423A-0FF5-4C12-85BC-181931E28BF7}" destId="{2125C3D1-B2F8-4082-ABE7-EEE1BAC30B5D}" srcOrd="3" destOrd="0" presId="urn:microsoft.com/office/officeart/2005/8/layout/hProcess3"/>
    <dgm:cxn modelId="{4D80A7A0-B646-464F-80B5-015B98AB1927}" type="presParOf" srcId="{34AC423A-0FF5-4C12-85BC-181931E28BF7}" destId="{F416EFCF-067A-48DF-A9CA-A67C47BC0DCC}" srcOrd="4" destOrd="0" presId="urn:microsoft.com/office/officeart/2005/8/layout/hProcess3"/>
  </dgm:cxnLst>
  <dgm:bg/>
  <dgm:whole/>
</dgm:dataModel>
</file>

<file path=ppt/diagrams/data26.xml><?xml version="1.0" encoding="utf-8"?>
<dgm:dataModel xmlns:dgm="http://schemas.openxmlformats.org/drawingml/2006/diagram" xmlns:a="http://schemas.openxmlformats.org/drawingml/2006/main">
  <dgm:ptLst>
    <dgm:pt modelId="{299DEFE7-EC1A-4173-AB5E-4E498F9969C5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FAA4346B-5DC6-459C-AFB9-031FE593B8B2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注释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F61027CF-867B-47FB-86DC-8EF2786928A7}" type="parTrans" cxnId="{8C1E604C-F220-479E-A74C-1400BDD8C230}">
      <dgm:prSet/>
      <dgm:spPr/>
      <dgm:t>
        <a:bodyPr/>
        <a:lstStyle/>
        <a:p>
          <a:endParaRPr lang="zh-CN" altLang="en-US"/>
        </a:p>
      </dgm:t>
    </dgm:pt>
    <dgm:pt modelId="{4AE7548F-022F-4ACF-A2D9-1329CFDB57D6}" type="sibTrans" cxnId="{8C1E604C-F220-479E-A74C-1400BDD8C230}">
      <dgm:prSet/>
      <dgm:spPr/>
      <dgm:t>
        <a:bodyPr/>
        <a:lstStyle/>
        <a:p>
          <a:endParaRPr lang="zh-CN" altLang="en-US"/>
        </a:p>
      </dgm:t>
    </dgm:pt>
    <dgm:pt modelId="{81C8A176-F12F-4213-86C1-3A8DEF4B8D93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符号库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63A05499-A3B7-4427-91E7-97077093CE02}" type="parTrans" cxnId="{BD3B0EA4-F3CE-4A5C-90C8-1A678A84F03C}">
      <dgm:prSet/>
      <dgm:spPr/>
      <dgm:t>
        <a:bodyPr/>
        <a:lstStyle/>
        <a:p>
          <a:endParaRPr lang="zh-CN" altLang="en-US"/>
        </a:p>
      </dgm:t>
    </dgm:pt>
    <dgm:pt modelId="{BAB2F7EF-7F7B-45CE-8183-B718608C9516}" type="sibTrans" cxnId="{BD3B0EA4-F3CE-4A5C-90C8-1A678A84F03C}">
      <dgm:prSet/>
      <dgm:spPr/>
      <dgm:t>
        <a:bodyPr/>
        <a:lstStyle/>
        <a:p>
          <a:endParaRPr lang="zh-CN" altLang="en-US"/>
        </a:p>
      </dgm:t>
    </dgm:pt>
    <dgm:pt modelId="{AC00E34C-8D52-44D0-9D81-107BD7E024B9}" type="pres">
      <dgm:prSet presAssocID="{299DEFE7-EC1A-4173-AB5E-4E498F9969C5}" presName="Name0" presStyleCnt="0">
        <dgm:presLayoutVars>
          <dgm:dir/>
          <dgm:resizeHandles val="exact"/>
        </dgm:presLayoutVars>
      </dgm:prSet>
      <dgm:spPr/>
    </dgm:pt>
    <dgm:pt modelId="{BDC5F81D-DAB3-4640-BAB4-4D855BF8FA48}" type="pres">
      <dgm:prSet presAssocID="{FAA4346B-5DC6-459C-AFB9-031FE593B8B2}" presName="node" presStyleLbl="node1" presStyleIdx="0" presStyleCnt="2">
        <dgm:presLayoutVars>
          <dgm:bulletEnabled val="1"/>
        </dgm:presLayoutVars>
      </dgm:prSet>
      <dgm:spPr/>
    </dgm:pt>
    <dgm:pt modelId="{8779EF9E-1802-4496-86F6-647D34943BF7}" type="pres">
      <dgm:prSet presAssocID="{4AE7548F-022F-4ACF-A2D9-1329CFDB57D6}" presName="sibTrans" presStyleLbl="sibTrans2D1" presStyleIdx="0" presStyleCnt="1"/>
      <dgm:spPr/>
    </dgm:pt>
    <dgm:pt modelId="{EF221E3B-953F-4AD6-9F99-DD8511483E70}" type="pres">
      <dgm:prSet presAssocID="{4AE7548F-022F-4ACF-A2D9-1329CFDB57D6}" presName="connectorText" presStyleLbl="sibTrans2D1" presStyleIdx="0" presStyleCnt="1"/>
      <dgm:spPr/>
    </dgm:pt>
    <dgm:pt modelId="{5F01E9F1-EAE0-4A51-B612-81A8E0C0124C}" type="pres">
      <dgm:prSet presAssocID="{81C8A176-F12F-4213-86C1-3A8DEF4B8D93}" presName="node" presStyleLbl="node1" presStyleIdx="1" presStyleCnt="2">
        <dgm:presLayoutVars>
          <dgm:bulletEnabled val="1"/>
        </dgm:presLayoutVars>
      </dgm:prSet>
      <dgm:spPr/>
    </dgm:pt>
  </dgm:ptLst>
  <dgm:cxnLst>
    <dgm:cxn modelId="{3CFEE7EB-6F05-42EC-AFB2-C6D1366BBF9B}" type="presOf" srcId="{81C8A176-F12F-4213-86C1-3A8DEF4B8D93}" destId="{5F01E9F1-EAE0-4A51-B612-81A8E0C0124C}" srcOrd="0" destOrd="0" presId="urn:microsoft.com/office/officeart/2005/8/layout/process1"/>
    <dgm:cxn modelId="{31533AB4-6A76-4405-B604-4883DDF3679E}" type="presOf" srcId="{4AE7548F-022F-4ACF-A2D9-1329CFDB57D6}" destId="{8779EF9E-1802-4496-86F6-647D34943BF7}" srcOrd="0" destOrd="0" presId="urn:microsoft.com/office/officeart/2005/8/layout/process1"/>
    <dgm:cxn modelId="{BD6DD9AF-4548-495C-9380-9B7F72934C72}" type="presOf" srcId="{4AE7548F-022F-4ACF-A2D9-1329CFDB57D6}" destId="{EF221E3B-953F-4AD6-9F99-DD8511483E70}" srcOrd="1" destOrd="0" presId="urn:microsoft.com/office/officeart/2005/8/layout/process1"/>
    <dgm:cxn modelId="{64F51791-5526-48A6-AC2B-3F11A16FE5DE}" type="presOf" srcId="{299DEFE7-EC1A-4173-AB5E-4E498F9969C5}" destId="{AC00E34C-8D52-44D0-9D81-107BD7E024B9}" srcOrd="0" destOrd="0" presId="urn:microsoft.com/office/officeart/2005/8/layout/process1"/>
    <dgm:cxn modelId="{8C1E604C-F220-479E-A74C-1400BDD8C230}" srcId="{299DEFE7-EC1A-4173-AB5E-4E498F9969C5}" destId="{FAA4346B-5DC6-459C-AFB9-031FE593B8B2}" srcOrd="0" destOrd="0" parTransId="{F61027CF-867B-47FB-86DC-8EF2786928A7}" sibTransId="{4AE7548F-022F-4ACF-A2D9-1329CFDB57D6}"/>
    <dgm:cxn modelId="{BD3B0EA4-F3CE-4A5C-90C8-1A678A84F03C}" srcId="{299DEFE7-EC1A-4173-AB5E-4E498F9969C5}" destId="{81C8A176-F12F-4213-86C1-3A8DEF4B8D93}" srcOrd="1" destOrd="0" parTransId="{63A05499-A3B7-4427-91E7-97077093CE02}" sibTransId="{BAB2F7EF-7F7B-45CE-8183-B718608C9516}"/>
    <dgm:cxn modelId="{79D8CF93-552E-45EB-A435-0B8EC5D1FCF3}" type="presOf" srcId="{FAA4346B-5DC6-459C-AFB9-031FE593B8B2}" destId="{BDC5F81D-DAB3-4640-BAB4-4D855BF8FA48}" srcOrd="0" destOrd="0" presId="urn:microsoft.com/office/officeart/2005/8/layout/process1"/>
    <dgm:cxn modelId="{DB2A9AD0-F54F-4065-A6ED-FA9C0D84F7F6}" type="presParOf" srcId="{AC00E34C-8D52-44D0-9D81-107BD7E024B9}" destId="{BDC5F81D-DAB3-4640-BAB4-4D855BF8FA48}" srcOrd="0" destOrd="0" presId="urn:microsoft.com/office/officeart/2005/8/layout/process1"/>
    <dgm:cxn modelId="{8741B583-0729-4799-BB24-E4707A6460F0}" type="presParOf" srcId="{AC00E34C-8D52-44D0-9D81-107BD7E024B9}" destId="{8779EF9E-1802-4496-86F6-647D34943BF7}" srcOrd="1" destOrd="0" presId="urn:microsoft.com/office/officeart/2005/8/layout/process1"/>
    <dgm:cxn modelId="{414C880C-0294-4EBA-94F9-72D47672168D}" type="presParOf" srcId="{8779EF9E-1802-4496-86F6-647D34943BF7}" destId="{EF221E3B-953F-4AD6-9F99-DD8511483E70}" srcOrd="0" destOrd="0" presId="urn:microsoft.com/office/officeart/2005/8/layout/process1"/>
    <dgm:cxn modelId="{0C181227-2D1F-46B1-817F-6594AB3E156C}" type="presParOf" srcId="{AC00E34C-8D52-44D0-9D81-107BD7E024B9}" destId="{5F01E9F1-EAE0-4A51-B612-81A8E0C0124C}" srcOrd="2" destOrd="0" presId="urn:microsoft.com/office/officeart/2005/8/layout/process1"/>
  </dgm:cxnLst>
  <dgm:bg/>
  <dgm:whole/>
</dgm:dataModel>
</file>

<file path=ppt/diagrams/data27.xml><?xml version="1.0" encoding="utf-8"?>
<dgm:dataModel xmlns:dgm="http://schemas.openxmlformats.org/drawingml/2006/diagram" xmlns:a="http://schemas.openxmlformats.org/drawingml/2006/main">
  <dgm:ptLst>
    <dgm:pt modelId="{1DE3DE09-AD9E-4020-A431-55ABB2ECCEFF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09236AA2-8F61-4470-BEBF-9AD9111206E6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属性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CFD4B426-1727-4700-A2FD-D34632418EF4}" type="parTrans" cxnId="{4C620237-DD35-4ACC-AFF9-B24CD53B3BD8}">
      <dgm:prSet/>
      <dgm:spPr/>
      <dgm:t>
        <a:bodyPr/>
        <a:lstStyle/>
        <a:p>
          <a:endParaRPr lang="zh-CN" altLang="en-US"/>
        </a:p>
      </dgm:t>
    </dgm:pt>
    <dgm:pt modelId="{3192D33A-2511-4DD2-9907-4615D6B09431}" type="sibTrans" cxnId="{4C620237-DD35-4ACC-AFF9-B24CD53B3BD8}">
      <dgm:prSet/>
      <dgm:spPr/>
      <dgm:t>
        <a:bodyPr/>
        <a:lstStyle/>
        <a:p>
          <a:endParaRPr lang="zh-CN" altLang="en-US"/>
        </a:p>
      </dgm:t>
    </dgm:pt>
    <dgm:pt modelId="{1C489F1A-C15D-474B-8514-601B194F8607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符号定义属性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982F05C3-6997-4B1B-B66D-F068F4C01CB5}" type="parTrans" cxnId="{1FFF9D10-4940-435E-8543-847DBA91E5DC}">
      <dgm:prSet/>
      <dgm:spPr/>
      <dgm:t>
        <a:bodyPr/>
        <a:lstStyle/>
        <a:p>
          <a:endParaRPr lang="zh-CN" altLang="en-US"/>
        </a:p>
      </dgm:t>
    </dgm:pt>
    <dgm:pt modelId="{57287014-6B6F-4AE3-AB8E-B3D4A6DAB26D}" type="sibTrans" cxnId="{1FFF9D10-4940-435E-8543-847DBA91E5DC}">
      <dgm:prSet/>
      <dgm:spPr/>
      <dgm:t>
        <a:bodyPr/>
        <a:lstStyle/>
        <a:p>
          <a:endParaRPr lang="zh-CN" altLang="en-US"/>
        </a:p>
      </dgm:t>
    </dgm:pt>
    <dgm:pt modelId="{9D941047-F6C0-4CB2-AEB9-8FB8DC18CF0C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常规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47FF075E-29B0-47BF-AC52-3A2EF2C516DF}" type="parTrans" cxnId="{70EEDCAB-8364-4DB6-AF5C-8DF03C41268E}">
      <dgm:prSet/>
      <dgm:spPr/>
      <dgm:t>
        <a:bodyPr/>
        <a:lstStyle/>
        <a:p>
          <a:endParaRPr lang="zh-CN" altLang="en-US"/>
        </a:p>
      </dgm:t>
    </dgm:pt>
    <dgm:pt modelId="{99CFB3DF-CA9B-4122-B0EB-B3041F0C7BF4}" type="sibTrans" cxnId="{70EEDCAB-8364-4DB6-AF5C-8DF03C41268E}">
      <dgm:prSet/>
      <dgm:spPr/>
      <dgm:t>
        <a:bodyPr/>
        <a:lstStyle/>
        <a:p>
          <a:endParaRPr lang="zh-CN" altLang="en-US"/>
        </a:p>
      </dgm:t>
    </dgm:pt>
    <dgm:pt modelId="{6531698B-7C89-4EEA-B1E1-86508FFDDA6D}" type="pres">
      <dgm:prSet presAssocID="{1DE3DE09-AD9E-4020-A431-55ABB2ECCEFF}" presName="Name0" presStyleCnt="0">
        <dgm:presLayoutVars>
          <dgm:dir/>
          <dgm:resizeHandles val="exact"/>
        </dgm:presLayoutVars>
      </dgm:prSet>
      <dgm:spPr/>
    </dgm:pt>
    <dgm:pt modelId="{BB408A17-9F73-4CA7-BCCB-D85088456B1A}" type="pres">
      <dgm:prSet presAssocID="{09236AA2-8F61-4470-BEBF-9AD9111206E6}" presName="node" presStyleLbl="node1" presStyleIdx="0" presStyleCnt="3">
        <dgm:presLayoutVars>
          <dgm:bulletEnabled val="1"/>
        </dgm:presLayoutVars>
      </dgm:prSet>
      <dgm:spPr/>
    </dgm:pt>
    <dgm:pt modelId="{9CDA756B-5C45-437D-8081-9D887B5C4A5D}" type="pres">
      <dgm:prSet presAssocID="{3192D33A-2511-4DD2-9907-4615D6B09431}" presName="sibTrans" presStyleLbl="sibTrans2D1" presStyleIdx="0" presStyleCnt="2"/>
      <dgm:spPr/>
    </dgm:pt>
    <dgm:pt modelId="{78E8F09B-ED73-465F-9CA6-8179DCDF3266}" type="pres">
      <dgm:prSet presAssocID="{3192D33A-2511-4DD2-9907-4615D6B09431}" presName="connectorText" presStyleLbl="sibTrans2D1" presStyleIdx="0" presStyleCnt="2"/>
      <dgm:spPr/>
    </dgm:pt>
    <dgm:pt modelId="{071D059D-739B-484C-9F96-2BF125CCA7A1}" type="pres">
      <dgm:prSet presAssocID="{1C489F1A-C15D-474B-8514-601B194F8607}" presName="node" presStyleLbl="node1" presStyleIdx="1" presStyleCnt="3">
        <dgm:presLayoutVars>
          <dgm:bulletEnabled val="1"/>
        </dgm:presLayoutVars>
      </dgm:prSet>
      <dgm:spPr/>
    </dgm:pt>
    <dgm:pt modelId="{30BB9766-C4F1-4715-B293-C9CAA3A9856E}" type="pres">
      <dgm:prSet presAssocID="{57287014-6B6F-4AE3-AB8E-B3D4A6DAB26D}" presName="sibTrans" presStyleLbl="sibTrans2D1" presStyleIdx="1" presStyleCnt="2"/>
      <dgm:spPr/>
    </dgm:pt>
    <dgm:pt modelId="{12B186A9-E1B1-4654-9211-608F62197567}" type="pres">
      <dgm:prSet presAssocID="{57287014-6B6F-4AE3-AB8E-B3D4A6DAB26D}" presName="connectorText" presStyleLbl="sibTrans2D1" presStyleIdx="1" presStyleCnt="2"/>
      <dgm:spPr/>
    </dgm:pt>
    <dgm:pt modelId="{A50EE159-C4D5-4C00-8753-0CE3FAEA254A}" type="pres">
      <dgm:prSet presAssocID="{9D941047-F6C0-4CB2-AEB9-8FB8DC18CF0C}" presName="node" presStyleLbl="node1" presStyleIdx="2" presStyleCnt="3">
        <dgm:presLayoutVars>
          <dgm:bulletEnabled val="1"/>
        </dgm:presLayoutVars>
      </dgm:prSet>
      <dgm:spPr/>
    </dgm:pt>
  </dgm:ptLst>
  <dgm:cxnLst>
    <dgm:cxn modelId="{B0B1E26C-F5A8-4FF1-B192-CFFFA95335A3}" type="presOf" srcId="{09236AA2-8F61-4470-BEBF-9AD9111206E6}" destId="{BB408A17-9F73-4CA7-BCCB-D85088456B1A}" srcOrd="0" destOrd="0" presId="urn:microsoft.com/office/officeart/2005/8/layout/process1"/>
    <dgm:cxn modelId="{397F06C9-E161-4B46-A794-6D64BD87EA64}" type="presOf" srcId="{3192D33A-2511-4DD2-9907-4615D6B09431}" destId="{78E8F09B-ED73-465F-9CA6-8179DCDF3266}" srcOrd="1" destOrd="0" presId="urn:microsoft.com/office/officeart/2005/8/layout/process1"/>
    <dgm:cxn modelId="{4C620237-DD35-4ACC-AFF9-B24CD53B3BD8}" srcId="{1DE3DE09-AD9E-4020-A431-55ABB2ECCEFF}" destId="{09236AA2-8F61-4470-BEBF-9AD9111206E6}" srcOrd="0" destOrd="0" parTransId="{CFD4B426-1727-4700-A2FD-D34632418EF4}" sibTransId="{3192D33A-2511-4DD2-9907-4615D6B09431}"/>
    <dgm:cxn modelId="{1FFF9D10-4940-435E-8543-847DBA91E5DC}" srcId="{1DE3DE09-AD9E-4020-A431-55ABB2ECCEFF}" destId="{1C489F1A-C15D-474B-8514-601B194F8607}" srcOrd="1" destOrd="0" parTransId="{982F05C3-6997-4B1B-B66D-F068F4C01CB5}" sibTransId="{57287014-6B6F-4AE3-AB8E-B3D4A6DAB26D}"/>
    <dgm:cxn modelId="{32ED7F08-A6CE-46D0-84E0-65BDEB28C778}" type="presOf" srcId="{3192D33A-2511-4DD2-9907-4615D6B09431}" destId="{9CDA756B-5C45-437D-8081-9D887B5C4A5D}" srcOrd="0" destOrd="0" presId="urn:microsoft.com/office/officeart/2005/8/layout/process1"/>
    <dgm:cxn modelId="{29C43EF2-4364-4689-A1DD-3357D2DAA70E}" type="presOf" srcId="{57287014-6B6F-4AE3-AB8E-B3D4A6DAB26D}" destId="{30BB9766-C4F1-4715-B293-C9CAA3A9856E}" srcOrd="0" destOrd="0" presId="urn:microsoft.com/office/officeart/2005/8/layout/process1"/>
    <dgm:cxn modelId="{C4A43B6C-2941-4B3C-BB94-47CDFD4394BE}" type="presOf" srcId="{1C489F1A-C15D-474B-8514-601B194F8607}" destId="{071D059D-739B-484C-9F96-2BF125CCA7A1}" srcOrd="0" destOrd="0" presId="urn:microsoft.com/office/officeart/2005/8/layout/process1"/>
    <dgm:cxn modelId="{70EEDCAB-8364-4DB6-AF5C-8DF03C41268E}" srcId="{1DE3DE09-AD9E-4020-A431-55ABB2ECCEFF}" destId="{9D941047-F6C0-4CB2-AEB9-8FB8DC18CF0C}" srcOrd="2" destOrd="0" parTransId="{47FF075E-29B0-47BF-AC52-3A2EF2C516DF}" sibTransId="{99CFB3DF-CA9B-4122-B0EB-B3041F0C7BF4}"/>
    <dgm:cxn modelId="{396FA4A1-55FF-4F20-AC0B-5785E7B45E0C}" type="presOf" srcId="{9D941047-F6C0-4CB2-AEB9-8FB8DC18CF0C}" destId="{A50EE159-C4D5-4C00-8753-0CE3FAEA254A}" srcOrd="0" destOrd="0" presId="urn:microsoft.com/office/officeart/2005/8/layout/process1"/>
    <dgm:cxn modelId="{DE429DE5-AC45-4A05-AAA2-E5C03DE02E81}" type="presOf" srcId="{57287014-6B6F-4AE3-AB8E-B3D4A6DAB26D}" destId="{12B186A9-E1B1-4654-9211-608F62197567}" srcOrd="1" destOrd="0" presId="urn:microsoft.com/office/officeart/2005/8/layout/process1"/>
    <dgm:cxn modelId="{A20AB560-85FB-4873-9730-8DB8E9F4D2F8}" type="presOf" srcId="{1DE3DE09-AD9E-4020-A431-55ABB2ECCEFF}" destId="{6531698B-7C89-4EEA-B1E1-86508FFDDA6D}" srcOrd="0" destOrd="0" presId="urn:microsoft.com/office/officeart/2005/8/layout/process1"/>
    <dgm:cxn modelId="{40035E02-F757-4CD1-8F54-AAAE91B1B1E7}" type="presParOf" srcId="{6531698B-7C89-4EEA-B1E1-86508FFDDA6D}" destId="{BB408A17-9F73-4CA7-BCCB-D85088456B1A}" srcOrd="0" destOrd="0" presId="urn:microsoft.com/office/officeart/2005/8/layout/process1"/>
    <dgm:cxn modelId="{F92124A8-0ADF-45BF-8FBD-0B0B72C2063E}" type="presParOf" srcId="{6531698B-7C89-4EEA-B1E1-86508FFDDA6D}" destId="{9CDA756B-5C45-437D-8081-9D887B5C4A5D}" srcOrd="1" destOrd="0" presId="urn:microsoft.com/office/officeart/2005/8/layout/process1"/>
    <dgm:cxn modelId="{45A22D7D-FC89-414F-A01E-F3B745A6B8CA}" type="presParOf" srcId="{9CDA756B-5C45-437D-8081-9D887B5C4A5D}" destId="{78E8F09B-ED73-465F-9CA6-8179DCDF3266}" srcOrd="0" destOrd="0" presId="urn:microsoft.com/office/officeart/2005/8/layout/process1"/>
    <dgm:cxn modelId="{AC04BC8D-1DE6-4607-A4B2-B5595E74575B}" type="presParOf" srcId="{6531698B-7C89-4EEA-B1E1-86508FFDDA6D}" destId="{071D059D-739B-484C-9F96-2BF125CCA7A1}" srcOrd="2" destOrd="0" presId="urn:microsoft.com/office/officeart/2005/8/layout/process1"/>
    <dgm:cxn modelId="{9DD81DD2-5952-43E5-B2A9-FD8BC1C8A48A}" type="presParOf" srcId="{6531698B-7C89-4EEA-B1E1-86508FFDDA6D}" destId="{30BB9766-C4F1-4715-B293-C9CAA3A9856E}" srcOrd="3" destOrd="0" presId="urn:microsoft.com/office/officeart/2005/8/layout/process1"/>
    <dgm:cxn modelId="{C23F7829-378C-45C8-A8F7-FF0F58D06B36}" type="presParOf" srcId="{30BB9766-C4F1-4715-B293-C9CAA3A9856E}" destId="{12B186A9-E1B1-4654-9211-608F62197567}" srcOrd="0" destOrd="0" presId="urn:microsoft.com/office/officeart/2005/8/layout/process1"/>
    <dgm:cxn modelId="{EC932D72-1264-4760-A130-7E348ECD0152}" type="presParOf" srcId="{6531698B-7C89-4EEA-B1E1-86508FFDDA6D}" destId="{A50EE159-C4D5-4C00-8753-0CE3FAEA254A}" srcOrd="4" destOrd="0" presId="urn:microsoft.com/office/officeart/2005/8/layout/process1"/>
  </dgm:cxnLst>
  <dgm:bg/>
  <dgm:whole/>
</dgm:dataModel>
</file>

<file path=ppt/diagrams/data28.xml><?xml version="1.0" encoding="utf-8"?>
<dgm:dataModel xmlns:dgm="http://schemas.openxmlformats.org/drawingml/2006/diagram" xmlns:a="http://schemas.openxmlformats.org/drawingml/2006/main">
  <dgm:ptLst>
    <dgm:pt modelId="{B0DEACBA-618E-4999-A708-E972EE9B2663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BEC68497-20FF-4DBD-B97D-416D48AAD91D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属性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FD4F40C1-E42E-4C3F-AEC1-24EB0F2C8001}" type="parTrans" cxnId="{77D14061-C256-4685-A24A-A3ED24437F6C}">
      <dgm:prSet/>
      <dgm:spPr/>
      <dgm:t>
        <a:bodyPr/>
        <a:lstStyle/>
        <a:p>
          <a:endParaRPr lang="zh-CN" altLang="en-US"/>
        </a:p>
      </dgm:t>
    </dgm:pt>
    <dgm:pt modelId="{9B56E85B-E894-4833-AECF-EBE937C7066E}" type="sibTrans" cxnId="{77D14061-C256-4685-A24A-A3ED24437F6C}">
      <dgm:prSet/>
      <dgm:spPr/>
      <dgm:t>
        <a:bodyPr/>
        <a:lstStyle/>
        <a:p>
          <a:endParaRPr lang="zh-CN" altLang="en-US"/>
        </a:p>
      </dgm:t>
    </dgm:pt>
    <dgm:pt modelId="{295BFEF8-E9F2-40F6-AF2C-F006E75649C3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符号定义属性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FAFEC93F-45A2-4A5F-AA4F-6B8C57FDC3F9}" type="parTrans" cxnId="{F7E7112B-733B-4B7B-AA4D-2F4AD89CD17D}">
      <dgm:prSet/>
      <dgm:spPr/>
      <dgm:t>
        <a:bodyPr/>
        <a:lstStyle/>
        <a:p>
          <a:endParaRPr lang="zh-CN" altLang="en-US"/>
        </a:p>
      </dgm:t>
    </dgm:pt>
    <dgm:pt modelId="{C80F0AA1-E743-4680-8D91-7E72B8E57E2D}" type="sibTrans" cxnId="{F7E7112B-733B-4B7B-AA4D-2F4AD89CD17D}">
      <dgm:prSet/>
      <dgm:spPr/>
      <dgm:t>
        <a:bodyPr/>
        <a:lstStyle/>
        <a:p>
          <a:endParaRPr lang="zh-CN" altLang="en-US"/>
        </a:p>
      </dgm:t>
    </dgm:pt>
    <dgm:pt modelId="{A596A6E3-15A1-4720-A102-449AC3970A40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可变文本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757CF0FC-3347-41D6-8F29-B06151385E91}" type="parTrans" cxnId="{DA146EAD-E18F-4C8F-BFFE-713664ECA3D0}">
      <dgm:prSet/>
      <dgm:spPr/>
      <dgm:t>
        <a:bodyPr/>
        <a:lstStyle/>
        <a:p>
          <a:endParaRPr lang="zh-CN" altLang="en-US"/>
        </a:p>
      </dgm:t>
    </dgm:pt>
    <dgm:pt modelId="{749682E8-26C7-4933-B93C-15F777B555AB}" type="sibTrans" cxnId="{DA146EAD-E18F-4C8F-BFFE-713664ECA3D0}">
      <dgm:prSet/>
      <dgm:spPr/>
      <dgm:t>
        <a:bodyPr/>
        <a:lstStyle/>
        <a:p>
          <a:endParaRPr lang="zh-CN" altLang="en-US"/>
        </a:p>
      </dgm:t>
    </dgm:pt>
    <dgm:pt modelId="{F3CB309B-6EEA-41C5-8C3F-BB4000A17685}" type="pres">
      <dgm:prSet presAssocID="{B0DEACBA-618E-4999-A708-E972EE9B2663}" presName="Name0" presStyleCnt="0">
        <dgm:presLayoutVars>
          <dgm:dir/>
          <dgm:resizeHandles val="exact"/>
        </dgm:presLayoutVars>
      </dgm:prSet>
      <dgm:spPr/>
    </dgm:pt>
    <dgm:pt modelId="{8C8B941C-7894-41E9-8CC4-76263B5C4E4F}" type="pres">
      <dgm:prSet presAssocID="{BEC68497-20FF-4DBD-B97D-416D48AAD91D}" presName="node" presStyleLbl="node1" presStyleIdx="0" presStyleCnt="3">
        <dgm:presLayoutVars>
          <dgm:bulletEnabled val="1"/>
        </dgm:presLayoutVars>
      </dgm:prSet>
      <dgm:spPr/>
    </dgm:pt>
    <dgm:pt modelId="{08A3DEFA-E6EC-4009-AD0E-8EDB18A194F5}" type="pres">
      <dgm:prSet presAssocID="{9B56E85B-E894-4833-AECF-EBE937C7066E}" presName="sibTrans" presStyleLbl="sibTrans2D1" presStyleIdx="0" presStyleCnt="2"/>
      <dgm:spPr/>
    </dgm:pt>
    <dgm:pt modelId="{FF5AEA24-AB88-499A-BD23-CA80CF59DC35}" type="pres">
      <dgm:prSet presAssocID="{9B56E85B-E894-4833-AECF-EBE937C7066E}" presName="connectorText" presStyleLbl="sibTrans2D1" presStyleIdx="0" presStyleCnt="2"/>
      <dgm:spPr/>
    </dgm:pt>
    <dgm:pt modelId="{A12D6C12-DE1B-45F3-860C-E3482782221D}" type="pres">
      <dgm:prSet presAssocID="{295BFEF8-E9F2-40F6-AF2C-F006E75649C3}" presName="node" presStyleLbl="node1" presStyleIdx="1" presStyleCnt="3">
        <dgm:presLayoutVars>
          <dgm:bulletEnabled val="1"/>
        </dgm:presLayoutVars>
      </dgm:prSet>
      <dgm:spPr/>
    </dgm:pt>
    <dgm:pt modelId="{4584A817-EE9F-4F41-B3DF-B2672F2545AD}" type="pres">
      <dgm:prSet presAssocID="{C80F0AA1-E743-4680-8D91-7E72B8E57E2D}" presName="sibTrans" presStyleLbl="sibTrans2D1" presStyleIdx="1" presStyleCnt="2"/>
      <dgm:spPr/>
    </dgm:pt>
    <dgm:pt modelId="{7CC293A7-5A14-4F43-B9F2-3B535F5D9F8A}" type="pres">
      <dgm:prSet presAssocID="{C80F0AA1-E743-4680-8D91-7E72B8E57E2D}" presName="connectorText" presStyleLbl="sibTrans2D1" presStyleIdx="1" presStyleCnt="2"/>
      <dgm:spPr/>
    </dgm:pt>
    <dgm:pt modelId="{4176A8BD-B4B7-4CF2-BD42-35DAE66E1550}" type="pres">
      <dgm:prSet presAssocID="{A596A6E3-15A1-4720-A102-449AC3970A40}" presName="node" presStyleLbl="node1" presStyleIdx="2" presStyleCnt="3">
        <dgm:presLayoutVars>
          <dgm:bulletEnabled val="1"/>
        </dgm:presLayoutVars>
      </dgm:prSet>
      <dgm:spPr/>
    </dgm:pt>
  </dgm:ptLst>
  <dgm:cxnLst>
    <dgm:cxn modelId="{77D14061-C256-4685-A24A-A3ED24437F6C}" srcId="{B0DEACBA-618E-4999-A708-E972EE9B2663}" destId="{BEC68497-20FF-4DBD-B97D-416D48AAD91D}" srcOrd="0" destOrd="0" parTransId="{FD4F40C1-E42E-4C3F-AEC1-24EB0F2C8001}" sibTransId="{9B56E85B-E894-4833-AECF-EBE937C7066E}"/>
    <dgm:cxn modelId="{133DDBD8-7508-448F-9D5F-B4244B4DF32F}" type="presOf" srcId="{C80F0AA1-E743-4680-8D91-7E72B8E57E2D}" destId="{4584A817-EE9F-4F41-B3DF-B2672F2545AD}" srcOrd="0" destOrd="0" presId="urn:microsoft.com/office/officeart/2005/8/layout/process1"/>
    <dgm:cxn modelId="{DDF9C2A5-1299-4B2E-9D4E-A504412100E1}" type="presOf" srcId="{A596A6E3-15A1-4720-A102-449AC3970A40}" destId="{4176A8BD-B4B7-4CF2-BD42-35DAE66E1550}" srcOrd="0" destOrd="0" presId="urn:microsoft.com/office/officeart/2005/8/layout/process1"/>
    <dgm:cxn modelId="{6DF4D999-4B21-4820-930C-8D0C83C7F44C}" type="presOf" srcId="{C80F0AA1-E743-4680-8D91-7E72B8E57E2D}" destId="{7CC293A7-5A14-4F43-B9F2-3B535F5D9F8A}" srcOrd="1" destOrd="0" presId="urn:microsoft.com/office/officeart/2005/8/layout/process1"/>
    <dgm:cxn modelId="{F7E7112B-733B-4B7B-AA4D-2F4AD89CD17D}" srcId="{B0DEACBA-618E-4999-A708-E972EE9B2663}" destId="{295BFEF8-E9F2-40F6-AF2C-F006E75649C3}" srcOrd="1" destOrd="0" parTransId="{FAFEC93F-45A2-4A5F-AA4F-6B8C57FDC3F9}" sibTransId="{C80F0AA1-E743-4680-8D91-7E72B8E57E2D}"/>
    <dgm:cxn modelId="{F359E2E3-4F0B-44AB-8E6C-F4F57CB91BCA}" type="presOf" srcId="{9B56E85B-E894-4833-AECF-EBE937C7066E}" destId="{08A3DEFA-E6EC-4009-AD0E-8EDB18A194F5}" srcOrd="0" destOrd="0" presId="urn:microsoft.com/office/officeart/2005/8/layout/process1"/>
    <dgm:cxn modelId="{DA146EAD-E18F-4C8F-BFFE-713664ECA3D0}" srcId="{B0DEACBA-618E-4999-A708-E972EE9B2663}" destId="{A596A6E3-15A1-4720-A102-449AC3970A40}" srcOrd="2" destOrd="0" parTransId="{757CF0FC-3347-41D6-8F29-B06151385E91}" sibTransId="{749682E8-26C7-4933-B93C-15F777B555AB}"/>
    <dgm:cxn modelId="{CDC9D764-9E73-4C2D-BB28-FC29DA1A7381}" type="presOf" srcId="{B0DEACBA-618E-4999-A708-E972EE9B2663}" destId="{F3CB309B-6EEA-41C5-8C3F-BB4000A17685}" srcOrd="0" destOrd="0" presId="urn:microsoft.com/office/officeart/2005/8/layout/process1"/>
    <dgm:cxn modelId="{03E294F2-E57D-48B4-A02C-6A06D703252E}" type="presOf" srcId="{BEC68497-20FF-4DBD-B97D-416D48AAD91D}" destId="{8C8B941C-7894-41E9-8CC4-76263B5C4E4F}" srcOrd="0" destOrd="0" presId="urn:microsoft.com/office/officeart/2005/8/layout/process1"/>
    <dgm:cxn modelId="{47E64760-7C9D-4080-B3E7-3595093BE292}" type="presOf" srcId="{295BFEF8-E9F2-40F6-AF2C-F006E75649C3}" destId="{A12D6C12-DE1B-45F3-860C-E3482782221D}" srcOrd="0" destOrd="0" presId="urn:microsoft.com/office/officeart/2005/8/layout/process1"/>
    <dgm:cxn modelId="{E67E4B86-D3B9-4BA6-8A50-F5CACF4C90FE}" type="presOf" srcId="{9B56E85B-E894-4833-AECF-EBE937C7066E}" destId="{FF5AEA24-AB88-499A-BD23-CA80CF59DC35}" srcOrd="1" destOrd="0" presId="urn:microsoft.com/office/officeart/2005/8/layout/process1"/>
    <dgm:cxn modelId="{488E11BD-1F0C-43A4-A5E5-F7A16975A4C0}" type="presParOf" srcId="{F3CB309B-6EEA-41C5-8C3F-BB4000A17685}" destId="{8C8B941C-7894-41E9-8CC4-76263B5C4E4F}" srcOrd="0" destOrd="0" presId="urn:microsoft.com/office/officeart/2005/8/layout/process1"/>
    <dgm:cxn modelId="{FEF2AD22-CC2A-469C-ADDF-F3850ECD8A51}" type="presParOf" srcId="{F3CB309B-6EEA-41C5-8C3F-BB4000A17685}" destId="{08A3DEFA-E6EC-4009-AD0E-8EDB18A194F5}" srcOrd="1" destOrd="0" presId="urn:microsoft.com/office/officeart/2005/8/layout/process1"/>
    <dgm:cxn modelId="{C83ED4E9-6C1B-4617-A5A2-D38763F5286E}" type="presParOf" srcId="{08A3DEFA-E6EC-4009-AD0E-8EDB18A194F5}" destId="{FF5AEA24-AB88-499A-BD23-CA80CF59DC35}" srcOrd="0" destOrd="0" presId="urn:microsoft.com/office/officeart/2005/8/layout/process1"/>
    <dgm:cxn modelId="{67867B5C-747C-4577-A0E3-16123B72DDE7}" type="presParOf" srcId="{F3CB309B-6EEA-41C5-8C3F-BB4000A17685}" destId="{A12D6C12-DE1B-45F3-860C-E3482782221D}" srcOrd="2" destOrd="0" presId="urn:microsoft.com/office/officeart/2005/8/layout/process1"/>
    <dgm:cxn modelId="{F2C79F0C-6B6B-4BE8-9D19-DFC2222EAD48}" type="presParOf" srcId="{F3CB309B-6EEA-41C5-8C3F-BB4000A17685}" destId="{4584A817-EE9F-4F41-B3DF-B2672F2545AD}" srcOrd="3" destOrd="0" presId="urn:microsoft.com/office/officeart/2005/8/layout/process1"/>
    <dgm:cxn modelId="{F0EB7350-0A02-4D2D-BCEF-EDC3505F3A1D}" type="presParOf" srcId="{4584A817-EE9F-4F41-B3DF-B2672F2545AD}" destId="{7CC293A7-5A14-4F43-B9F2-3B535F5D9F8A}" srcOrd="0" destOrd="0" presId="urn:microsoft.com/office/officeart/2005/8/layout/process1"/>
    <dgm:cxn modelId="{E1578A5F-DA6A-4C26-A8F1-4CAE61061ED3}" type="presParOf" srcId="{F3CB309B-6EEA-41C5-8C3F-BB4000A17685}" destId="{4176A8BD-B4B7-4CF2-BD42-35DAE66E1550}" srcOrd="4" destOrd="0" presId="urn:microsoft.com/office/officeart/2005/8/layout/process1"/>
  </dgm:cxnLst>
  <dgm:bg/>
  <dgm:whole/>
</dgm:dataModel>
</file>

<file path=ppt/diagrams/data29.xml><?xml version="1.0" encoding="utf-8"?>
<dgm:dataModel xmlns:dgm="http://schemas.openxmlformats.org/drawingml/2006/diagram" xmlns:a="http://schemas.openxmlformats.org/drawingml/2006/main">
  <dgm:ptLst>
    <dgm:pt modelId="{152E6F91-4B10-469A-92CC-9891CCAA48DA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D973E70C-0921-4F04-AB1E-9510199B8307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符号编辑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ED2D88DA-51EB-4856-BAE2-1F12D85D6ABD}" type="parTrans" cxnId="{85EFA48C-2B80-4BBA-BD25-A5F66168B61C}">
      <dgm:prSet/>
      <dgm:spPr/>
      <dgm:t>
        <a:bodyPr/>
        <a:lstStyle/>
        <a:p>
          <a:endParaRPr lang="zh-CN" altLang="en-US"/>
        </a:p>
      </dgm:t>
    </dgm:pt>
    <dgm:pt modelId="{85A8BAA3-647F-4E02-A307-AF384C2DC4CD}" type="sibTrans" cxnId="{85EFA48C-2B80-4BBA-BD25-A5F66168B61C}">
      <dgm:prSet/>
      <dgm:spPr/>
      <dgm:t>
        <a:bodyPr/>
        <a:lstStyle/>
        <a:p>
          <a:endParaRPr lang="zh-CN" altLang="en-US"/>
        </a:p>
      </dgm:t>
    </dgm:pt>
    <dgm:pt modelId="{6AD8F724-88EB-4C5B-939C-D54FDCABAD6F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组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68A59B17-678F-4453-A1C4-E6FC4B220FE9}" type="parTrans" cxnId="{1DC4A91B-4D18-4AC2-B2B4-5B4C9102C876}">
      <dgm:prSet/>
      <dgm:spPr/>
      <dgm:t>
        <a:bodyPr/>
        <a:lstStyle/>
        <a:p>
          <a:endParaRPr lang="zh-CN" altLang="en-US"/>
        </a:p>
      </dgm:t>
    </dgm:pt>
    <dgm:pt modelId="{A5A02CA6-1743-4AD6-9DEF-5B861876C65A}" type="sibTrans" cxnId="{1DC4A91B-4D18-4AC2-B2B4-5B4C9102C876}">
      <dgm:prSet/>
      <dgm:spPr/>
      <dgm:t>
        <a:bodyPr/>
        <a:lstStyle/>
        <a:p>
          <a:endParaRPr lang="zh-CN" altLang="en-US"/>
        </a:p>
      </dgm:t>
    </dgm:pt>
    <dgm:pt modelId="{8CA9DA30-3F64-40D2-897F-4C8F2E99819A}" type="pres">
      <dgm:prSet presAssocID="{152E6F91-4B10-469A-92CC-9891CCAA48DA}" presName="Name0" presStyleCnt="0">
        <dgm:presLayoutVars>
          <dgm:dir/>
          <dgm:resizeHandles val="exact"/>
        </dgm:presLayoutVars>
      </dgm:prSet>
      <dgm:spPr/>
    </dgm:pt>
    <dgm:pt modelId="{009863E6-EB37-422D-92F7-0B1F3E51B14B}" type="pres">
      <dgm:prSet presAssocID="{D973E70C-0921-4F04-AB1E-9510199B8307}" presName="node" presStyleLbl="node1" presStyleIdx="0" presStyleCnt="2">
        <dgm:presLayoutVars>
          <dgm:bulletEnabled val="1"/>
        </dgm:presLayoutVars>
      </dgm:prSet>
      <dgm:spPr/>
    </dgm:pt>
    <dgm:pt modelId="{BF7C69A5-384C-4F77-A0F8-C0CE30DC1E43}" type="pres">
      <dgm:prSet presAssocID="{85A8BAA3-647F-4E02-A307-AF384C2DC4CD}" presName="sibTrans" presStyleLbl="sibTrans2D1" presStyleIdx="0" presStyleCnt="1"/>
      <dgm:spPr/>
    </dgm:pt>
    <dgm:pt modelId="{7EF2F1E5-E558-4829-81BD-13DF8D938143}" type="pres">
      <dgm:prSet presAssocID="{85A8BAA3-647F-4E02-A307-AF384C2DC4CD}" presName="connectorText" presStyleLbl="sibTrans2D1" presStyleIdx="0" presStyleCnt="1"/>
      <dgm:spPr/>
    </dgm:pt>
    <dgm:pt modelId="{C6038B4A-ABBE-4551-AACD-49F9F7644EED}" type="pres">
      <dgm:prSet presAssocID="{6AD8F724-88EB-4C5B-939C-D54FDCABAD6F}" presName="node" presStyleLbl="node1" presStyleIdx="1" presStyleCnt="2">
        <dgm:presLayoutVars>
          <dgm:bulletEnabled val="1"/>
        </dgm:presLayoutVars>
      </dgm:prSet>
      <dgm:spPr/>
    </dgm:pt>
  </dgm:ptLst>
  <dgm:cxnLst>
    <dgm:cxn modelId="{DC4D35F7-CC2C-4D49-B012-C7EA3B9290B9}" type="presOf" srcId="{D973E70C-0921-4F04-AB1E-9510199B8307}" destId="{009863E6-EB37-422D-92F7-0B1F3E51B14B}" srcOrd="0" destOrd="0" presId="urn:microsoft.com/office/officeart/2005/8/layout/process1"/>
    <dgm:cxn modelId="{85EFA48C-2B80-4BBA-BD25-A5F66168B61C}" srcId="{152E6F91-4B10-469A-92CC-9891CCAA48DA}" destId="{D973E70C-0921-4F04-AB1E-9510199B8307}" srcOrd="0" destOrd="0" parTransId="{ED2D88DA-51EB-4856-BAE2-1F12D85D6ABD}" sibTransId="{85A8BAA3-647F-4E02-A307-AF384C2DC4CD}"/>
    <dgm:cxn modelId="{D7C87F44-4D6A-46CC-8413-934F4BD78F0F}" type="presOf" srcId="{6AD8F724-88EB-4C5B-939C-D54FDCABAD6F}" destId="{C6038B4A-ABBE-4551-AACD-49F9F7644EED}" srcOrd="0" destOrd="0" presId="urn:microsoft.com/office/officeart/2005/8/layout/process1"/>
    <dgm:cxn modelId="{5A63C0B6-A974-4A34-8C17-33C7F9B991EF}" type="presOf" srcId="{85A8BAA3-647F-4E02-A307-AF384C2DC4CD}" destId="{BF7C69A5-384C-4F77-A0F8-C0CE30DC1E43}" srcOrd="0" destOrd="0" presId="urn:microsoft.com/office/officeart/2005/8/layout/process1"/>
    <dgm:cxn modelId="{89EFC798-996A-48CC-A504-700436645F05}" type="presOf" srcId="{152E6F91-4B10-469A-92CC-9891CCAA48DA}" destId="{8CA9DA30-3F64-40D2-897F-4C8F2E99819A}" srcOrd="0" destOrd="0" presId="urn:microsoft.com/office/officeart/2005/8/layout/process1"/>
    <dgm:cxn modelId="{1DC4A91B-4D18-4AC2-B2B4-5B4C9102C876}" srcId="{152E6F91-4B10-469A-92CC-9891CCAA48DA}" destId="{6AD8F724-88EB-4C5B-939C-D54FDCABAD6F}" srcOrd="1" destOrd="0" parTransId="{68A59B17-678F-4453-A1C4-E6FC4B220FE9}" sibTransId="{A5A02CA6-1743-4AD6-9DEF-5B861876C65A}"/>
    <dgm:cxn modelId="{B033CDC7-8071-4042-8303-4BECCD4397C1}" type="presOf" srcId="{85A8BAA3-647F-4E02-A307-AF384C2DC4CD}" destId="{7EF2F1E5-E558-4829-81BD-13DF8D938143}" srcOrd="1" destOrd="0" presId="urn:microsoft.com/office/officeart/2005/8/layout/process1"/>
    <dgm:cxn modelId="{AD0D1D63-6C3E-462A-A33D-C8804AFBB9D4}" type="presParOf" srcId="{8CA9DA30-3F64-40D2-897F-4C8F2E99819A}" destId="{009863E6-EB37-422D-92F7-0B1F3E51B14B}" srcOrd="0" destOrd="0" presId="urn:microsoft.com/office/officeart/2005/8/layout/process1"/>
    <dgm:cxn modelId="{3628DA01-EE95-465B-A8B4-6BC1C9E02C9B}" type="presParOf" srcId="{8CA9DA30-3F64-40D2-897F-4C8F2E99819A}" destId="{BF7C69A5-384C-4F77-A0F8-C0CE30DC1E43}" srcOrd="1" destOrd="0" presId="urn:microsoft.com/office/officeart/2005/8/layout/process1"/>
    <dgm:cxn modelId="{3295E74E-8FB5-4310-BE40-DEDEE03A4C57}" type="presParOf" srcId="{BF7C69A5-384C-4F77-A0F8-C0CE30DC1E43}" destId="{7EF2F1E5-E558-4829-81BD-13DF8D938143}" srcOrd="0" destOrd="0" presId="urn:microsoft.com/office/officeart/2005/8/layout/process1"/>
    <dgm:cxn modelId="{3C0F5301-45CA-4F45-8D80-612F99CCA062}" type="presParOf" srcId="{8CA9DA30-3F64-40D2-897F-4C8F2E99819A}" destId="{C6038B4A-ABBE-4551-AACD-49F9F7644EED}" srcOrd="2" destOrd="0" presId="urn:microsoft.com/office/officeart/2005/8/layout/process1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09172E5-7BB5-4183-8DB4-8297452278D0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EBBB8908-A195-49BE-8D21-8E37AE4C9684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注释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F6EEE78E-EF1E-42ED-B16E-D6E9106AD446}" type="parTrans" cxnId="{6C932629-1C3C-4A1A-B52E-312FD3195937}">
      <dgm:prSet/>
      <dgm:spPr/>
      <dgm:t>
        <a:bodyPr/>
        <a:lstStyle/>
        <a:p>
          <a:endParaRPr lang="zh-CN" altLang="en-US"/>
        </a:p>
      </dgm:t>
    </dgm:pt>
    <dgm:pt modelId="{6D8209D4-D151-4ACF-8061-00B4360F5C05}" type="sibTrans" cxnId="{6C932629-1C3C-4A1A-B52E-312FD3195937}">
      <dgm:prSet/>
      <dgm:spPr/>
      <dgm:t>
        <a:bodyPr/>
        <a:lstStyle/>
        <a:p>
          <a:endParaRPr lang="zh-CN" altLang="en-US"/>
        </a:p>
      </dgm:t>
    </dgm:pt>
    <dgm:pt modelId="{F5E37C7B-67ED-4B78-9679-1BDD2C4B3531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坐标尺寸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6BB93705-9163-4B5A-BE27-38ADA0E0359A}" type="parTrans" cxnId="{0A4799D2-EE35-4644-9BA7-39ABEA4330E4}">
      <dgm:prSet/>
      <dgm:spPr/>
      <dgm:t>
        <a:bodyPr/>
        <a:lstStyle/>
        <a:p>
          <a:endParaRPr lang="zh-CN" altLang="en-US"/>
        </a:p>
      </dgm:t>
    </dgm:pt>
    <dgm:pt modelId="{A930737D-F221-4B8D-BD09-7F3CE00D483B}" type="sibTrans" cxnId="{0A4799D2-EE35-4644-9BA7-39ABEA4330E4}">
      <dgm:prSet/>
      <dgm:spPr/>
      <dgm:t>
        <a:bodyPr/>
        <a:lstStyle/>
        <a:p>
          <a:endParaRPr lang="zh-CN" altLang="en-US"/>
        </a:p>
      </dgm:t>
    </dgm:pt>
    <dgm:pt modelId="{49721E71-EDF2-46FA-8E47-3FBC1D7390FD}" type="pres">
      <dgm:prSet presAssocID="{909172E5-7BB5-4183-8DB4-8297452278D0}" presName="Name0" presStyleCnt="0">
        <dgm:presLayoutVars>
          <dgm:dir/>
          <dgm:resizeHandles val="exact"/>
        </dgm:presLayoutVars>
      </dgm:prSet>
      <dgm:spPr/>
    </dgm:pt>
    <dgm:pt modelId="{0B15A856-3B30-46B2-9537-F8D7778729CF}" type="pres">
      <dgm:prSet presAssocID="{EBBB8908-A195-49BE-8D21-8E37AE4C9684}" presName="node" presStyleLbl="node1" presStyleIdx="0" presStyleCnt="2">
        <dgm:presLayoutVars>
          <dgm:bulletEnabled val="1"/>
        </dgm:presLayoutVars>
      </dgm:prSet>
      <dgm:spPr/>
    </dgm:pt>
    <dgm:pt modelId="{30E1294A-1F71-4401-BB33-84535FB873B9}" type="pres">
      <dgm:prSet presAssocID="{6D8209D4-D151-4ACF-8061-00B4360F5C05}" presName="sibTrans" presStyleLbl="sibTrans2D1" presStyleIdx="0" presStyleCnt="1"/>
      <dgm:spPr/>
    </dgm:pt>
    <dgm:pt modelId="{376C88C3-C26B-4ABE-9893-F3CE728B061B}" type="pres">
      <dgm:prSet presAssocID="{6D8209D4-D151-4ACF-8061-00B4360F5C05}" presName="connectorText" presStyleLbl="sibTrans2D1" presStyleIdx="0" presStyleCnt="1"/>
      <dgm:spPr/>
    </dgm:pt>
    <dgm:pt modelId="{B1A44C86-7AD3-419A-A9ED-EC8162DA945A}" type="pres">
      <dgm:prSet presAssocID="{F5E37C7B-67ED-4B78-9679-1BDD2C4B3531}" presName="node" presStyleLbl="node1" presStyleIdx="1" presStyleCnt="2">
        <dgm:presLayoutVars>
          <dgm:bulletEnabled val="1"/>
        </dgm:presLayoutVars>
      </dgm:prSet>
      <dgm:spPr/>
    </dgm:pt>
  </dgm:ptLst>
  <dgm:cxnLst>
    <dgm:cxn modelId="{2F1E998D-3BD1-4062-9F26-6DB83E0AA65A}" type="presOf" srcId="{909172E5-7BB5-4183-8DB4-8297452278D0}" destId="{49721E71-EDF2-46FA-8E47-3FBC1D7390FD}" srcOrd="0" destOrd="0" presId="urn:microsoft.com/office/officeart/2005/8/layout/process1"/>
    <dgm:cxn modelId="{6C932629-1C3C-4A1A-B52E-312FD3195937}" srcId="{909172E5-7BB5-4183-8DB4-8297452278D0}" destId="{EBBB8908-A195-49BE-8D21-8E37AE4C9684}" srcOrd="0" destOrd="0" parTransId="{F6EEE78E-EF1E-42ED-B16E-D6E9106AD446}" sibTransId="{6D8209D4-D151-4ACF-8061-00B4360F5C05}"/>
    <dgm:cxn modelId="{3EF40269-C8A9-4084-9362-815F4F0A1420}" type="presOf" srcId="{F5E37C7B-67ED-4B78-9679-1BDD2C4B3531}" destId="{B1A44C86-7AD3-419A-A9ED-EC8162DA945A}" srcOrd="0" destOrd="0" presId="urn:microsoft.com/office/officeart/2005/8/layout/process1"/>
    <dgm:cxn modelId="{0D2BEADF-9AE8-4708-AF32-2105A2CB729B}" type="presOf" srcId="{6D8209D4-D151-4ACF-8061-00B4360F5C05}" destId="{376C88C3-C26B-4ABE-9893-F3CE728B061B}" srcOrd="1" destOrd="0" presId="urn:microsoft.com/office/officeart/2005/8/layout/process1"/>
    <dgm:cxn modelId="{A06473C0-8BD8-4D6D-B8C6-CAA9C8FEE404}" type="presOf" srcId="{6D8209D4-D151-4ACF-8061-00B4360F5C05}" destId="{30E1294A-1F71-4401-BB33-84535FB873B9}" srcOrd="0" destOrd="0" presId="urn:microsoft.com/office/officeart/2005/8/layout/process1"/>
    <dgm:cxn modelId="{0A4799D2-EE35-4644-9BA7-39ABEA4330E4}" srcId="{909172E5-7BB5-4183-8DB4-8297452278D0}" destId="{F5E37C7B-67ED-4B78-9679-1BDD2C4B3531}" srcOrd="1" destOrd="0" parTransId="{6BB93705-9163-4B5A-BE27-38ADA0E0359A}" sibTransId="{A930737D-F221-4B8D-BD09-7F3CE00D483B}"/>
    <dgm:cxn modelId="{FC9F0A0A-4074-4DAE-BD73-6AA37B8E877F}" type="presOf" srcId="{EBBB8908-A195-49BE-8D21-8E37AE4C9684}" destId="{0B15A856-3B30-46B2-9537-F8D7778729CF}" srcOrd="0" destOrd="0" presId="urn:microsoft.com/office/officeart/2005/8/layout/process1"/>
    <dgm:cxn modelId="{78AD8F3E-B348-4C9A-A5BF-358AA5140610}" type="presParOf" srcId="{49721E71-EDF2-46FA-8E47-3FBC1D7390FD}" destId="{0B15A856-3B30-46B2-9537-F8D7778729CF}" srcOrd="0" destOrd="0" presId="urn:microsoft.com/office/officeart/2005/8/layout/process1"/>
    <dgm:cxn modelId="{DE59586B-81EE-4957-9EF6-7EB32E4CC2B3}" type="presParOf" srcId="{49721E71-EDF2-46FA-8E47-3FBC1D7390FD}" destId="{30E1294A-1F71-4401-BB33-84535FB873B9}" srcOrd="1" destOrd="0" presId="urn:microsoft.com/office/officeart/2005/8/layout/process1"/>
    <dgm:cxn modelId="{AF41C68F-3D49-48BB-93D4-8F9BDD7B58DF}" type="presParOf" srcId="{30E1294A-1F71-4401-BB33-84535FB873B9}" destId="{376C88C3-C26B-4ABE-9893-F3CE728B061B}" srcOrd="0" destOrd="0" presId="urn:microsoft.com/office/officeart/2005/8/layout/process1"/>
    <dgm:cxn modelId="{2DD36DCF-3A77-45FE-87DA-6A87E103D397}" type="presParOf" srcId="{49721E71-EDF2-46FA-8E47-3FBC1D7390FD}" destId="{B1A44C86-7AD3-419A-A9ED-EC8162DA945A}" srcOrd="2" destOrd="0" presId="urn:microsoft.com/office/officeart/2005/8/layout/process1"/>
  </dgm:cxnLst>
  <dgm:bg/>
  <dgm:whole/>
</dgm:dataModel>
</file>

<file path=ppt/diagrams/data30.xml><?xml version="1.0" encoding="utf-8"?>
<dgm:dataModel xmlns:dgm="http://schemas.openxmlformats.org/drawingml/2006/diagram" xmlns:a="http://schemas.openxmlformats.org/drawingml/2006/main">
  <dgm:ptLst>
    <dgm:pt modelId="{FAC0B93D-E49B-4D5A-B33F-6C115B93833C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36872FC2-21D0-4085-8147-373882F91E24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注释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3A1CCC42-BBB6-4285-8430-E6CD4AE72634}" type="parTrans" cxnId="{CF7B818F-B1CF-46A0-8369-9E52EA52E98E}">
      <dgm:prSet/>
      <dgm:spPr/>
      <dgm:t>
        <a:bodyPr/>
        <a:lstStyle/>
        <a:p>
          <a:endParaRPr lang="zh-CN" altLang="en-US"/>
        </a:p>
      </dgm:t>
    </dgm:pt>
    <dgm:pt modelId="{59477682-2248-42A8-AEA6-84ED86BBD810}" type="sibTrans" cxnId="{CF7B818F-B1CF-46A0-8369-9E52EA52E98E}">
      <dgm:prSet/>
      <dgm:spPr/>
      <dgm:t>
        <a:bodyPr/>
        <a:lstStyle/>
        <a:p>
          <a:endParaRPr lang="zh-CN" altLang="en-US"/>
        </a:p>
      </dgm:t>
    </dgm:pt>
    <dgm:pt modelId="{B06D5213-D69B-4C5E-BECB-73162459681B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自定义符号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8C61E711-53DE-4326-947D-FEE6A1AC7962}" type="parTrans" cxnId="{2A5A7040-ADA4-45F8-9FA4-B6DB1A751618}">
      <dgm:prSet/>
      <dgm:spPr/>
      <dgm:t>
        <a:bodyPr/>
        <a:lstStyle/>
        <a:p>
          <a:endParaRPr lang="zh-CN" altLang="en-US"/>
        </a:p>
      </dgm:t>
    </dgm:pt>
    <dgm:pt modelId="{B7EE855D-6731-498C-B736-FD2F71050F7A}" type="sibTrans" cxnId="{2A5A7040-ADA4-45F8-9FA4-B6DB1A751618}">
      <dgm:prSet/>
      <dgm:spPr/>
      <dgm:t>
        <a:bodyPr/>
        <a:lstStyle/>
        <a:p>
          <a:endParaRPr lang="zh-CN" altLang="en-US"/>
        </a:p>
      </dgm:t>
    </dgm:pt>
    <dgm:pt modelId="{0F35B134-B3C0-42B2-8312-FA972E380CB9}" type="pres">
      <dgm:prSet presAssocID="{FAC0B93D-E49B-4D5A-B33F-6C115B93833C}" presName="Name0" presStyleCnt="0">
        <dgm:presLayoutVars>
          <dgm:dir/>
          <dgm:resizeHandles val="exact"/>
        </dgm:presLayoutVars>
      </dgm:prSet>
      <dgm:spPr/>
    </dgm:pt>
    <dgm:pt modelId="{FEA9440B-1D2B-4D46-AD5E-1A0997C8F4CA}" type="pres">
      <dgm:prSet presAssocID="{36872FC2-21D0-4085-8147-373882F91E24}" presName="node" presStyleLbl="node1" presStyleIdx="0" presStyleCnt="2">
        <dgm:presLayoutVars>
          <dgm:bulletEnabled val="1"/>
        </dgm:presLayoutVars>
      </dgm:prSet>
      <dgm:spPr/>
    </dgm:pt>
    <dgm:pt modelId="{1E0F427A-0E00-470F-A370-6A5D2D608166}" type="pres">
      <dgm:prSet presAssocID="{59477682-2248-42A8-AEA6-84ED86BBD810}" presName="sibTrans" presStyleLbl="sibTrans2D1" presStyleIdx="0" presStyleCnt="1"/>
      <dgm:spPr/>
    </dgm:pt>
    <dgm:pt modelId="{6CA41351-D806-4FEE-9326-75232E4A3159}" type="pres">
      <dgm:prSet presAssocID="{59477682-2248-42A8-AEA6-84ED86BBD810}" presName="connectorText" presStyleLbl="sibTrans2D1" presStyleIdx="0" presStyleCnt="1"/>
      <dgm:spPr/>
    </dgm:pt>
    <dgm:pt modelId="{2876193F-BBE5-40BE-8517-4EC8985EFB2F}" type="pres">
      <dgm:prSet presAssocID="{B06D5213-D69B-4C5E-BECB-73162459681B}" presName="node" presStyleLbl="node1" presStyleIdx="1" presStyleCnt="2">
        <dgm:presLayoutVars>
          <dgm:bulletEnabled val="1"/>
        </dgm:presLayoutVars>
      </dgm:prSet>
      <dgm:spPr/>
    </dgm:pt>
  </dgm:ptLst>
  <dgm:cxnLst>
    <dgm:cxn modelId="{F9CB9195-6E96-4F18-A47E-79FC20A0AA2C}" type="presOf" srcId="{59477682-2248-42A8-AEA6-84ED86BBD810}" destId="{1E0F427A-0E00-470F-A370-6A5D2D608166}" srcOrd="0" destOrd="0" presId="urn:microsoft.com/office/officeart/2005/8/layout/process1"/>
    <dgm:cxn modelId="{CF7B818F-B1CF-46A0-8369-9E52EA52E98E}" srcId="{FAC0B93D-E49B-4D5A-B33F-6C115B93833C}" destId="{36872FC2-21D0-4085-8147-373882F91E24}" srcOrd="0" destOrd="0" parTransId="{3A1CCC42-BBB6-4285-8430-E6CD4AE72634}" sibTransId="{59477682-2248-42A8-AEA6-84ED86BBD810}"/>
    <dgm:cxn modelId="{59C8AC32-1B4A-4908-85F1-697366C38C0E}" type="presOf" srcId="{B06D5213-D69B-4C5E-BECB-73162459681B}" destId="{2876193F-BBE5-40BE-8517-4EC8985EFB2F}" srcOrd="0" destOrd="0" presId="urn:microsoft.com/office/officeart/2005/8/layout/process1"/>
    <dgm:cxn modelId="{21F63A77-17FA-4D21-9572-8F53F99AC84B}" type="presOf" srcId="{36872FC2-21D0-4085-8147-373882F91E24}" destId="{FEA9440B-1D2B-4D46-AD5E-1A0997C8F4CA}" srcOrd="0" destOrd="0" presId="urn:microsoft.com/office/officeart/2005/8/layout/process1"/>
    <dgm:cxn modelId="{C3F56AEC-23FA-4EDE-B477-F45E436A8C55}" type="presOf" srcId="{59477682-2248-42A8-AEA6-84ED86BBD810}" destId="{6CA41351-D806-4FEE-9326-75232E4A3159}" srcOrd="1" destOrd="0" presId="urn:microsoft.com/office/officeart/2005/8/layout/process1"/>
    <dgm:cxn modelId="{6920F0F8-7480-4064-A055-8FCA2CDCF048}" type="presOf" srcId="{FAC0B93D-E49B-4D5A-B33F-6C115B93833C}" destId="{0F35B134-B3C0-42B2-8312-FA972E380CB9}" srcOrd="0" destOrd="0" presId="urn:microsoft.com/office/officeart/2005/8/layout/process1"/>
    <dgm:cxn modelId="{2A5A7040-ADA4-45F8-9FA4-B6DB1A751618}" srcId="{FAC0B93D-E49B-4D5A-B33F-6C115B93833C}" destId="{B06D5213-D69B-4C5E-BECB-73162459681B}" srcOrd="1" destOrd="0" parTransId="{8C61E711-53DE-4326-947D-FEE6A1AC7962}" sibTransId="{B7EE855D-6731-498C-B736-FD2F71050F7A}"/>
    <dgm:cxn modelId="{978119F7-EAB2-4126-B347-BE2F8EB92F3A}" type="presParOf" srcId="{0F35B134-B3C0-42B2-8312-FA972E380CB9}" destId="{FEA9440B-1D2B-4D46-AD5E-1A0997C8F4CA}" srcOrd="0" destOrd="0" presId="urn:microsoft.com/office/officeart/2005/8/layout/process1"/>
    <dgm:cxn modelId="{26911E24-717B-4F59-B123-849C56CE6973}" type="presParOf" srcId="{0F35B134-B3C0-42B2-8312-FA972E380CB9}" destId="{1E0F427A-0E00-470F-A370-6A5D2D608166}" srcOrd="1" destOrd="0" presId="urn:microsoft.com/office/officeart/2005/8/layout/process1"/>
    <dgm:cxn modelId="{3B76C194-3ADF-4765-911C-3A14E8390886}" type="presParOf" srcId="{1E0F427A-0E00-470F-A370-6A5D2D608166}" destId="{6CA41351-D806-4FEE-9326-75232E4A3159}" srcOrd="0" destOrd="0" presId="urn:microsoft.com/office/officeart/2005/8/layout/process1"/>
    <dgm:cxn modelId="{A72B069F-8BB5-4B50-8BA9-0292C107B48F}" type="presParOf" srcId="{0F35B134-B3C0-42B2-8312-FA972E380CB9}" destId="{2876193F-BBE5-40BE-8517-4EC8985EFB2F}" srcOrd="2" destOrd="0" presId="urn:microsoft.com/office/officeart/2005/8/layout/process1"/>
  </dgm:cxnLst>
  <dgm:bg/>
  <dgm:whole/>
</dgm:dataModel>
</file>

<file path=ppt/diagrams/data31.xml><?xml version="1.0" encoding="utf-8"?>
<dgm:dataModel xmlns:dgm="http://schemas.openxmlformats.org/drawingml/2006/diagram" xmlns:a="http://schemas.openxmlformats.org/drawingml/2006/main">
  <dgm:ptLst>
    <dgm:pt modelId="{A88E9371-DEC9-4978-B291-3E3A46A6396D}" type="doc">
      <dgm:prSet loTypeId="urn:microsoft.com/office/officeart/2005/8/layout/hProcess3" loCatId="process" qsTypeId="urn:microsoft.com/office/officeart/2005/8/quickstyle/3d3" qsCatId="3D" csTypeId="urn:microsoft.com/office/officeart/2005/8/colors/accent1_2" csCatId="accent1" phldr="1"/>
      <dgm:spPr/>
    </dgm:pt>
    <dgm:pt modelId="{E07EBB05-C221-46CC-964C-9D66AE20567E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自调色板的符号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05CA4788-074A-484F-9EF7-557B2A5B4323}" type="parTrans" cxnId="{38A1FC04-35AE-458D-A786-A7B0303825C9}">
      <dgm:prSet/>
      <dgm:spPr/>
      <dgm:t>
        <a:bodyPr/>
        <a:lstStyle/>
        <a:p>
          <a:endParaRPr lang="zh-CN" altLang="en-US"/>
        </a:p>
      </dgm:t>
    </dgm:pt>
    <dgm:pt modelId="{C26B67EA-8036-4633-879D-1F4C8EBE1289}" type="sibTrans" cxnId="{38A1FC04-35AE-458D-A786-A7B0303825C9}">
      <dgm:prSet/>
      <dgm:spPr/>
      <dgm:t>
        <a:bodyPr/>
        <a:lstStyle/>
        <a:p>
          <a:endParaRPr lang="zh-CN" altLang="en-US"/>
        </a:p>
      </dgm:t>
    </dgm:pt>
    <dgm:pt modelId="{5B701492-DC1A-480B-B811-497CC8EE440A}" type="pres">
      <dgm:prSet presAssocID="{A88E9371-DEC9-4978-B291-3E3A46A6396D}" presName="Name0" presStyleCnt="0">
        <dgm:presLayoutVars>
          <dgm:dir/>
          <dgm:animLvl val="lvl"/>
          <dgm:resizeHandles val="exact"/>
        </dgm:presLayoutVars>
      </dgm:prSet>
      <dgm:spPr/>
    </dgm:pt>
    <dgm:pt modelId="{80F571C0-EC0D-4B7A-92ED-8B49B636A378}" type="pres">
      <dgm:prSet presAssocID="{A88E9371-DEC9-4978-B291-3E3A46A6396D}" presName="dummy" presStyleCnt="0"/>
      <dgm:spPr/>
    </dgm:pt>
    <dgm:pt modelId="{843A017F-ED35-4C4F-9135-315A1654736F}" type="pres">
      <dgm:prSet presAssocID="{A88E9371-DEC9-4978-B291-3E3A46A6396D}" presName="linH" presStyleCnt="0"/>
      <dgm:spPr/>
    </dgm:pt>
    <dgm:pt modelId="{FF909104-3C55-4681-BA45-8C347FE02B4A}" type="pres">
      <dgm:prSet presAssocID="{A88E9371-DEC9-4978-B291-3E3A46A6396D}" presName="padding1" presStyleCnt="0"/>
      <dgm:spPr/>
    </dgm:pt>
    <dgm:pt modelId="{C49DCB4B-1D74-4E5A-ADE7-3533A0B8CE27}" type="pres">
      <dgm:prSet presAssocID="{E07EBB05-C221-46CC-964C-9D66AE20567E}" presName="linV" presStyleCnt="0"/>
      <dgm:spPr/>
    </dgm:pt>
    <dgm:pt modelId="{B7E85BC8-7289-45FE-B593-6EDBC3E53D52}" type="pres">
      <dgm:prSet presAssocID="{E07EBB05-C221-46CC-964C-9D66AE20567E}" presName="spVertical1" presStyleCnt="0"/>
      <dgm:spPr/>
    </dgm:pt>
    <dgm:pt modelId="{3D737A58-F509-4F36-9BCA-3AAB7442DE46}" type="pres">
      <dgm:prSet presAssocID="{E07EBB05-C221-46CC-964C-9D66AE20567E}" presName="parTx" presStyleLbl="revTx" presStyleIdx="0" presStyleCnt="1">
        <dgm:presLayoutVars>
          <dgm:chMax val="0"/>
          <dgm:chPref val="0"/>
          <dgm:bulletEnabled val="1"/>
        </dgm:presLayoutVars>
      </dgm:prSet>
      <dgm:spPr/>
    </dgm:pt>
    <dgm:pt modelId="{F53E8946-3EA2-4B62-8106-359DE270D359}" type="pres">
      <dgm:prSet presAssocID="{E07EBB05-C221-46CC-964C-9D66AE20567E}" presName="spVertical2" presStyleCnt="0"/>
      <dgm:spPr/>
    </dgm:pt>
    <dgm:pt modelId="{5B6ED6F8-B495-43DC-860D-665DBD7F2470}" type="pres">
      <dgm:prSet presAssocID="{E07EBB05-C221-46CC-964C-9D66AE20567E}" presName="spVertical3" presStyleCnt="0"/>
      <dgm:spPr/>
    </dgm:pt>
    <dgm:pt modelId="{C7665FCF-A45A-4C57-8361-8DBB18E9FDFB}" type="pres">
      <dgm:prSet presAssocID="{A88E9371-DEC9-4978-B291-3E3A46A6396D}" presName="padding2" presStyleCnt="0"/>
      <dgm:spPr/>
    </dgm:pt>
    <dgm:pt modelId="{AE072FD8-D0B0-4750-95DA-6A00FDB4B39B}" type="pres">
      <dgm:prSet presAssocID="{A88E9371-DEC9-4978-B291-3E3A46A6396D}" presName="negArrow" presStyleCnt="0"/>
      <dgm:spPr/>
    </dgm:pt>
    <dgm:pt modelId="{E618243D-7D6A-4F5D-92DB-2100CBDA620F}" type="pres">
      <dgm:prSet presAssocID="{A88E9371-DEC9-4978-B291-3E3A46A6396D}" presName="backgroundArrow" presStyleLbl="node1" presStyleIdx="0" presStyleCnt="1"/>
      <dgm:spPr/>
    </dgm:pt>
  </dgm:ptLst>
  <dgm:cxnLst>
    <dgm:cxn modelId="{4A9C19ED-2696-4CD1-8B1C-1756CDE31480}" type="presOf" srcId="{E07EBB05-C221-46CC-964C-9D66AE20567E}" destId="{3D737A58-F509-4F36-9BCA-3AAB7442DE46}" srcOrd="0" destOrd="0" presId="urn:microsoft.com/office/officeart/2005/8/layout/hProcess3"/>
    <dgm:cxn modelId="{B2031F39-3361-41C0-878C-D04397BE8C06}" type="presOf" srcId="{A88E9371-DEC9-4978-B291-3E3A46A6396D}" destId="{5B701492-DC1A-480B-B811-497CC8EE440A}" srcOrd="0" destOrd="0" presId="urn:microsoft.com/office/officeart/2005/8/layout/hProcess3"/>
    <dgm:cxn modelId="{38A1FC04-35AE-458D-A786-A7B0303825C9}" srcId="{A88E9371-DEC9-4978-B291-3E3A46A6396D}" destId="{E07EBB05-C221-46CC-964C-9D66AE20567E}" srcOrd="0" destOrd="0" parTransId="{05CA4788-074A-484F-9EF7-557B2A5B4323}" sibTransId="{C26B67EA-8036-4633-879D-1F4C8EBE1289}"/>
    <dgm:cxn modelId="{73B81CE1-8322-4073-962C-409D69F02FBB}" type="presParOf" srcId="{5B701492-DC1A-480B-B811-497CC8EE440A}" destId="{80F571C0-EC0D-4B7A-92ED-8B49B636A378}" srcOrd="0" destOrd="0" presId="urn:microsoft.com/office/officeart/2005/8/layout/hProcess3"/>
    <dgm:cxn modelId="{C8A2C76B-3BA6-4D57-8737-F1FECBC8494B}" type="presParOf" srcId="{5B701492-DC1A-480B-B811-497CC8EE440A}" destId="{843A017F-ED35-4C4F-9135-315A1654736F}" srcOrd="1" destOrd="0" presId="urn:microsoft.com/office/officeart/2005/8/layout/hProcess3"/>
    <dgm:cxn modelId="{EB3C7478-3F48-4E8C-B93A-1FFA524EEB85}" type="presParOf" srcId="{843A017F-ED35-4C4F-9135-315A1654736F}" destId="{FF909104-3C55-4681-BA45-8C347FE02B4A}" srcOrd="0" destOrd="0" presId="urn:microsoft.com/office/officeart/2005/8/layout/hProcess3"/>
    <dgm:cxn modelId="{C56A43E8-E8E8-4D26-AD38-512B6C646804}" type="presParOf" srcId="{843A017F-ED35-4C4F-9135-315A1654736F}" destId="{C49DCB4B-1D74-4E5A-ADE7-3533A0B8CE27}" srcOrd="1" destOrd="0" presId="urn:microsoft.com/office/officeart/2005/8/layout/hProcess3"/>
    <dgm:cxn modelId="{F9AEEEE6-F36E-4545-B337-F5EE8804C493}" type="presParOf" srcId="{C49DCB4B-1D74-4E5A-ADE7-3533A0B8CE27}" destId="{B7E85BC8-7289-45FE-B593-6EDBC3E53D52}" srcOrd="0" destOrd="0" presId="urn:microsoft.com/office/officeart/2005/8/layout/hProcess3"/>
    <dgm:cxn modelId="{A7EDF698-273C-4838-906F-EE8977A62D8A}" type="presParOf" srcId="{C49DCB4B-1D74-4E5A-ADE7-3533A0B8CE27}" destId="{3D737A58-F509-4F36-9BCA-3AAB7442DE46}" srcOrd="1" destOrd="0" presId="urn:microsoft.com/office/officeart/2005/8/layout/hProcess3"/>
    <dgm:cxn modelId="{6F057967-7329-4B14-A20E-FE8CC4082167}" type="presParOf" srcId="{C49DCB4B-1D74-4E5A-ADE7-3533A0B8CE27}" destId="{F53E8946-3EA2-4B62-8106-359DE270D359}" srcOrd="2" destOrd="0" presId="urn:microsoft.com/office/officeart/2005/8/layout/hProcess3"/>
    <dgm:cxn modelId="{629F9595-632E-4F5B-911D-BCB60D8F8A56}" type="presParOf" srcId="{C49DCB4B-1D74-4E5A-ADE7-3533A0B8CE27}" destId="{5B6ED6F8-B495-43DC-860D-665DBD7F2470}" srcOrd="3" destOrd="0" presId="urn:microsoft.com/office/officeart/2005/8/layout/hProcess3"/>
    <dgm:cxn modelId="{17806322-DB02-4201-8209-A68CA4EEAA5A}" type="presParOf" srcId="{843A017F-ED35-4C4F-9135-315A1654736F}" destId="{C7665FCF-A45A-4C57-8361-8DBB18E9FDFB}" srcOrd="2" destOrd="0" presId="urn:microsoft.com/office/officeart/2005/8/layout/hProcess3"/>
    <dgm:cxn modelId="{444BA6EA-EB7F-4A88-B788-DE467AB9D4E8}" type="presParOf" srcId="{843A017F-ED35-4C4F-9135-315A1654736F}" destId="{AE072FD8-D0B0-4750-95DA-6A00FDB4B39B}" srcOrd="3" destOrd="0" presId="urn:microsoft.com/office/officeart/2005/8/layout/hProcess3"/>
    <dgm:cxn modelId="{E85879EE-AA03-4AF3-9C48-EEFCFDF404FA}" type="presParOf" srcId="{843A017F-ED35-4C4F-9135-315A1654736F}" destId="{E618243D-7D6A-4F5D-92DB-2100CBDA620F}" srcOrd="4" destOrd="0" presId="urn:microsoft.com/office/officeart/2005/8/layout/hProcess3"/>
  </dgm:cxnLst>
  <dgm:bg/>
  <dgm:whole/>
</dgm:dataModel>
</file>

<file path=ppt/diagrams/data32.xml><?xml version="1.0" encoding="utf-8"?>
<dgm:dataModel xmlns:dgm="http://schemas.openxmlformats.org/drawingml/2006/diagram" xmlns:a="http://schemas.openxmlformats.org/drawingml/2006/main">
  <dgm:ptLst>
    <dgm:pt modelId="{B7E9BC21-485F-434A-9CBA-B03669F3AB4E}" type="doc">
      <dgm:prSet loTypeId="urn:microsoft.com/office/officeart/2005/8/layout/hProcess3" loCatId="process" qsTypeId="urn:microsoft.com/office/officeart/2005/8/quickstyle/3d3" qsCatId="3D" csTypeId="urn:microsoft.com/office/officeart/2005/8/colors/accent1_2" csCatId="accent1" phldr="1"/>
      <dgm:spPr/>
    </dgm:pt>
    <dgm:pt modelId="{342501C8-DFAB-41AA-9A11-E8D1C3A8433A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显示模型注释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F5ADFF9C-208B-425B-BBCD-65CBB08CD2B6}" type="parTrans" cxnId="{A3ABC5D6-1D92-48C2-A634-732C1767362D}">
      <dgm:prSet/>
      <dgm:spPr/>
      <dgm:t>
        <a:bodyPr/>
        <a:lstStyle/>
        <a:p>
          <a:endParaRPr lang="zh-CN" altLang="en-US"/>
        </a:p>
      </dgm:t>
    </dgm:pt>
    <dgm:pt modelId="{3C5F5A9A-199B-46AF-A846-56DF77B4D982}" type="sibTrans" cxnId="{A3ABC5D6-1D92-48C2-A634-732C1767362D}">
      <dgm:prSet/>
      <dgm:spPr/>
      <dgm:t>
        <a:bodyPr/>
        <a:lstStyle/>
        <a:p>
          <a:endParaRPr lang="zh-CN" altLang="en-US"/>
        </a:p>
      </dgm:t>
    </dgm:pt>
    <dgm:pt modelId="{976E99BA-9D19-459C-A5DF-CD32CE9D0A69}" type="pres">
      <dgm:prSet presAssocID="{B7E9BC21-485F-434A-9CBA-B03669F3AB4E}" presName="Name0" presStyleCnt="0">
        <dgm:presLayoutVars>
          <dgm:dir/>
          <dgm:animLvl val="lvl"/>
          <dgm:resizeHandles val="exact"/>
        </dgm:presLayoutVars>
      </dgm:prSet>
      <dgm:spPr/>
    </dgm:pt>
    <dgm:pt modelId="{4BCCD09E-058A-415B-B8D3-2FD5135ED8AA}" type="pres">
      <dgm:prSet presAssocID="{B7E9BC21-485F-434A-9CBA-B03669F3AB4E}" presName="dummy" presStyleCnt="0"/>
      <dgm:spPr/>
    </dgm:pt>
    <dgm:pt modelId="{E92A1828-CCE9-4199-95B3-DF5AD6378109}" type="pres">
      <dgm:prSet presAssocID="{B7E9BC21-485F-434A-9CBA-B03669F3AB4E}" presName="linH" presStyleCnt="0"/>
      <dgm:spPr/>
    </dgm:pt>
    <dgm:pt modelId="{D1077923-77E2-4FD4-9E82-A2FBD67E78C4}" type="pres">
      <dgm:prSet presAssocID="{B7E9BC21-485F-434A-9CBA-B03669F3AB4E}" presName="padding1" presStyleCnt="0"/>
      <dgm:spPr/>
    </dgm:pt>
    <dgm:pt modelId="{828090F0-71EB-40F3-9E18-5DC811B9BC82}" type="pres">
      <dgm:prSet presAssocID="{342501C8-DFAB-41AA-9A11-E8D1C3A8433A}" presName="linV" presStyleCnt="0"/>
      <dgm:spPr/>
    </dgm:pt>
    <dgm:pt modelId="{1DB0211B-EC49-4B9C-BA36-34272B2ED914}" type="pres">
      <dgm:prSet presAssocID="{342501C8-DFAB-41AA-9A11-E8D1C3A8433A}" presName="spVertical1" presStyleCnt="0"/>
      <dgm:spPr/>
    </dgm:pt>
    <dgm:pt modelId="{9E3EBF95-F0A1-4290-8684-6881BBB938D5}" type="pres">
      <dgm:prSet presAssocID="{342501C8-DFAB-41AA-9A11-E8D1C3A8433A}" presName="parTx" presStyleLbl="revTx" presStyleIdx="0" presStyleCnt="1">
        <dgm:presLayoutVars>
          <dgm:chMax val="0"/>
          <dgm:chPref val="0"/>
          <dgm:bulletEnabled val="1"/>
        </dgm:presLayoutVars>
      </dgm:prSet>
      <dgm:spPr/>
    </dgm:pt>
    <dgm:pt modelId="{BF1C22DA-6365-4AF4-8866-2515BE3CAE42}" type="pres">
      <dgm:prSet presAssocID="{342501C8-DFAB-41AA-9A11-E8D1C3A8433A}" presName="spVertical2" presStyleCnt="0"/>
      <dgm:spPr/>
    </dgm:pt>
    <dgm:pt modelId="{B044E5A4-43AE-4D6B-A10C-1A17F48E9EE1}" type="pres">
      <dgm:prSet presAssocID="{342501C8-DFAB-41AA-9A11-E8D1C3A8433A}" presName="spVertical3" presStyleCnt="0"/>
      <dgm:spPr/>
    </dgm:pt>
    <dgm:pt modelId="{D99ECAEE-278B-4B22-9615-1E517C6CE0BD}" type="pres">
      <dgm:prSet presAssocID="{B7E9BC21-485F-434A-9CBA-B03669F3AB4E}" presName="padding2" presStyleCnt="0"/>
      <dgm:spPr/>
    </dgm:pt>
    <dgm:pt modelId="{8F3E57D5-6E78-47AF-81FE-B992D3C87141}" type="pres">
      <dgm:prSet presAssocID="{B7E9BC21-485F-434A-9CBA-B03669F3AB4E}" presName="negArrow" presStyleCnt="0"/>
      <dgm:spPr/>
    </dgm:pt>
    <dgm:pt modelId="{4B52AB87-335D-4653-9171-DDE079CEB51C}" type="pres">
      <dgm:prSet presAssocID="{B7E9BC21-485F-434A-9CBA-B03669F3AB4E}" presName="backgroundArrow" presStyleLbl="node1" presStyleIdx="0" presStyleCnt="1"/>
      <dgm:spPr/>
    </dgm:pt>
  </dgm:ptLst>
  <dgm:cxnLst>
    <dgm:cxn modelId="{8E25E179-C977-498F-9F6F-439FED42B8D3}" type="presOf" srcId="{B7E9BC21-485F-434A-9CBA-B03669F3AB4E}" destId="{976E99BA-9D19-459C-A5DF-CD32CE9D0A69}" srcOrd="0" destOrd="0" presId="urn:microsoft.com/office/officeart/2005/8/layout/hProcess3"/>
    <dgm:cxn modelId="{A3ABC5D6-1D92-48C2-A634-732C1767362D}" srcId="{B7E9BC21-485F-434A-9CBA-B03669F3AB4E}" destId="{342501C8-DFAB-41AA-9A11-E8D1C3A8433A}" srcOrd="0" destOrd="0" parTransId="{F5ADFF9C-208B-425B-BBCD-65CBB08CD2B6}" sibTransId="{3C5F5A9A-199B-46AF-A846-56DF77B4D982}"/>
    <dgm:cxn modelId="{8F6D5E1A-8CD5-4EB3-8E9C-1889645FC4CB}" type="presOf" srcId="{342501C8-DFAB-41AA-9A11-E8D1C3A8433A}" destId="{9E3EBF95-F0A1-4290-8684-6881BBB938D5}" srcOrd="0" destOrd="0" presId="urn:microsoft.com/office/officeart/2005/8/layout/hProcess3"/>
    <dgm:cxn modelId="{F758B874-DBDC-4A87-B266-BDDA3E5376D6}" type="presParOf" srcId="{976E99BA-9D19-459C-A5DF-CD32CE9D0A69}" destId="{4BCCD09E-058A-415B-B8D3-2FD5135ED8AA}" srcOrd="0" destOrd="0" presId="urn:microsoft.com/office/officeart/2005/8/layout/hProcess3"/>
    <dgm:cxn modelId="{0AC98C86-ED63-4C3E-95C0-162A9BB36B09}" type="presParOf" srcId="{976E99BA-9D19-459C-A5DF-CD32CE9D0A69}" destId="{E92A1828-CCE9-4199-95B3-DF5AD6378109}" srcOrd="1" destOrd="0" presId="urn:microsoft.com/office/officeart/2005/8/layout/hProcess3"/>
    <dgm:cxn modelId="{B61A91A7-CB40-49B3-B88C-4BFF17B13676}" type="presParOf" srcId="{E92A1828-CCE9-4199-95B3-DF5AD6378109}" destId="{D1077923-77E2-4FD4-9E82-A2FBD67E78C4}" srcOrd="0" destOrd="0" presId="urn:microsoft.com/office/officeart/2005/8/layout/hProcess3"/>
    <dgm:cxn modelId="{EA425979-25E3-4099-A1C7-6187DD0E13EC}" type="presParOf" srcId="{E92A1828-CCE9-4199-95B3-DF5AD6378109}" destId="{828090F0-71EB-40F3-9E18-5DC811B9BC82}" srcOrd="1" destOrd="0" presId="urn:microsoft.com/office/officeart/2005/8/layout/hProcess3"/>
    <dgm:cxn modelId="{EB1C3EED-24DE-4183-895D-D27C509F0758}" type="presParOf" srcId="{828090F0-71EB-40F3-9E18-5DC811B9BC82}" destId="{1DB0211B-EC49-4B9C-BA36-34272B2ED914}" srcOrd="0" destOrd="0" presId="urn:microsoft.com/office/officeart/2005/8/layout/hProcess3"/>
    <dgm:cxn modelId="{EEE65123-7100-4F5D-886E-94E50D5453A1}" type="presParOf" srcId="{828090F0-71EB-40F3-9E18-5DC811B9BC82}" destId="{9E3EBF95-F0A1-4290-8684-6881BBB938D5}" srcOrd="1" destOrd="0" presId="urn:microsoft.com/office/officeart/2005/8/layout/hProcess3"/>
    <dgm:cxn modelId="{E6EE9345-A83A-4D32-9812-2AEC63A589B1}" type="presParOf" srcId="{828090F0-71EB-40F3-9E18-5DC811B9BC82}" destId="{BF1C22DA-6365-4AF4-8866-2515BE3CAE42}" srcOrd="2" destOrd="0" presId="urn:microsoft.com/office/officeart/2005/8/layout/hProcess3"/>
    <dgm:cxn modelId="{473AB670-8124-406F-B9FF-97E33E5290C7}" type="presParOf" srcId="{828090F0-71EB-40F3-9E18-5DC811B9BC82}" destId="{B044E5A4-43AE-4D6B-A10C-1A17F48E9EE1}" srcOrd="3" destOrd="0" presId="urn:microsoft.com/office/officeart/2005/8/layout/hProcess3"/>
    <dgm:cxn modelId="{682CD8F6-774B-4396-9177-C39810E8E9A4}" type="presParOf" srcId="{E92A1828-CCE9-4199-95B3-DF5AD6378109}" destId="{D99ECAEE-278B-4B22-9615-1E517C6CE0BD}" srcOrd="2" destOrd="0" presId="urn:microsoft.com/office/officeart/2005/8/layout/hProcess3"/>
    <dgm:cxn modelId="{41360636-D1CD-4A88-8B87-E6F5E11BFE3B}" type="presParOf" srcId="{E92A1828-CCE9-4199-95B3-DF5AD6378109}" destId="{8F3E57D5-6E78-47AF-81FE-B992D3C87141}" srcOrd="3" destOrd="0" presId="urn:microsoft.com/office/officeart/2005/8/layout/hProcess3"/>
    <dgm:cxn modelId="{6DEDECC1-E812-4227-B9A9-36A6F60D7234}" type="presParOf" srcId="{E92A1828-CCE9-4199-95B3-DF5AD6378109}" destId="{4B52AB87-335D-4653-9171-DDE079CEB51C}" srcOrd="4" destOrd="0" presId="urn:microsoft.com/office/officeart/2005/8/layout/hProcess3"/>
  </dgm:cxnLst>
  <dgm:bg/>
  <dgm:whole/>
</dgm:dataModel>
</file>

<file path=ppt/diagrams/data33.xml><?xml version="1.0" encoding="utf-8"?>
<dgm:dataModel xmlns:dgm="http://schemas.openxmlformats.org/drawingml/2006/diagram" xmlns:a="http://schemas.openxmlformats.org/drawingml/2006/main">
  <dgm:ptLst>
    <dgm:pt modelId="{C376532E-749D-42A6-A03A-52DE294C1036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2E771B22-CC27-4A6F-A66E-54BEFDCB766E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属性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523E3B6C-CB37-4178-8A01-9851516AE31A}" type="parTrans" cxnId="{F6531D09-C268-42AA-9312-94F60843FBD5}">
      <dgm:prSet/>
      <dgm:spPr/>
      <dgm:t>
        <a:bodyPr/>
        <a:lstStyle/>
        <a:p>
          <a:endParaRPr lang="zh-CN" altLang="en-US"/>
        </a:p>
      </dgm:t>
    </dgm:pt>
    <dgm:pt modelId="{E44A858C-8541-4B5A-95C7-90BE6A67728F}" type="sibTrans" cxnId="{F6531D09-C268-42AA-9312-94F60843FBD5}">
      <dgm:prSet/>
      <dgm:spPr/>
      <dgm:t>
        <a:bodyPr/>
        <a:lstStyle/>
        <a:p>
          <a:endParaRPr lang="zh-CN" altLang="en-US"/>
        </a:p>
      </dgm:t>
    </dgm:pt>
    <dgm:pt modelId="{ED09D475-E498-4E36-B220-66A45F248E9F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尺寸文本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D9CA98E0-B129-4466-AF94-E42187A88179}" type="parTrans" cxnId="{1FC55501-1307-4648-84FF-D0CFD65C1CB3}">
      <dgm:prSet/>
      <dgm:spPr/>
      <dgm:t>
        <a:bodyPr/>
        <a:lstStyle/>
        <a:p>
          <a:endParaRPr lang="zh-CN" altLang="en-US"/>
        </a:p>
      </dgm:t>
    </dgm:pt>
    <dgm:pt modelId="{3BD32489-7D9F-4E5C-842F-B215FE751BEB}" type="sibTrans" cxnId="{1FC55501-1307-4648-84FF-D0CFD65C1CB3}">
      <dgm:prSet/>
      <dgm:spPr/>
      <dgm:t>
        <a:bodyPr/>
        <a:lstStyle/>
        <a:p>
          <a:endParaRPr lang="zh-CN" altLang="en-US"/>
        </a:p>
      </dgm:t>
    </dgm:pt>
    <dgm:pt modelId="{9CB5EE88-3AFD-41E5-BCC9-64404A13C0B4}">
      <dgm:prSet phldrT="[文本]"/>
      <dgm:spPr/>
      <dgm:t>
        <a:bodyPr/>
        <a:lstStyle/>
        <a:p>
          <a:r>
            <a:rPr lang="zh-CN" altLang="en-US" dirty="0" smtClean="0"/>
            <a:t>文本符号</a:t>
          </a:r>
          <a:endParaRPr lang="zh-CN" altLang="en-US" dirty="0"/>
        </a:p>
      </dgm:t>
    </dgm:pt>
    <dgm:pt modelId="{B9035529-331A-42A7-9432-68C6F738C329}" type="parTrans" cxnId="{845BEB95-BEC5-4E24-A747-D143DF3BA2EA}">
      <dgm:prSet/>
      <dgm:spPr/>
      <dgm:t>
        <a:bodyPr/>
        <a:lstStyle/>
        <a:p>
          <a:endParaRPr lang="zh-CN" altLang="en-US"/>
        </a:p>
      </dgm:t>
    </dgm:pt>
    <dgm:pt modelId="{0DA0FD35-AAF0-4F4F-B0A2-93F553D365AB}" type="sibTrans" cxnId="{845BEB95-BEC5-4E24-A747-D143DF3BA2EA}">
      <dgm:prSet/>
      <dgm:spPr/>
      <dgm:t>
        <a:bodyPr/>
        <a:lstStyle/>
        <a:p>
          <a:endParaRPr lang="zh-CN" altLang="en-US"/>
        </a:p>
      </dgm:t>
    </dgm:pt>
    <dgm:pt modelId="{D92D951D-440D-43B7-AECB-42480FE92FBD}" type="pres">
      <dgm:prSet presAssocID="{C376532E-749D-42A6-A03A-52DE294C1036}" presName="Name0" presStyleCnt="0">
        <dgm:presLayoutVars>
          <dgm:dir/>
          <dgm:resizeHandles val="exact"/>
        </dgm:presLayoutVars>
      </dgm:prSet>
      <dgm:spPr/>
    </dgm:pt>
    <dgm:pt modelId="{11394A33-9562-406A-A76C-27B7AF4090DF}" type="pres">
      <dgm:prSet presAssocID="{2E771B22-CC27-4A6F-A66E-54BEFDCB766E}" presName="node" presStyleLbl="node1" presStyleIdx="0" presStyleCnt="3">
        <dgm:presLayoutVars>
          <dgm:bulletEnabled val="1"/>
        </dgm:presLayoutVars>
      </dgm:prSet>
      <dgm:spPr/>
    </dgm:pt>
    <dgm:pt modelId="{A61F5216-7069-4DCC-8F07-809339C0300D}" type="pres">
      <dgm:prSet presAssocID="{E44A858C-8541-4B5A-95C7-90BE6A67728F}" presName="sibTrans" presStyleLbl="sibTrans2D1" presStyleIdx="0" presStyleCnt="2"/>
      <dgm:spPr/>
    </dgm:pt>
    <dgm:pt modelId="{EBD3D521-D62A-47BF-80F8-17F5DD9E3F33}" type="pres">
      <dgm:prSet presAssocID="{E44A858C-8541-4B5A-95C7-90BE6A67728F}" presName="connectorText" presStyleLbl="sibTrans2D1" presStyleIdx="0" presStyleCnt="2"/>
      <dgm:spPr/>
    </dgm:pt>
    <dgm:pt modelId="{99A69683-23F8-4288-95BD-2D5BC00F144E}" type="pres">
      <dgm:prSet presAssocID="{ED09D475-E498-4E36-B220-66A45F248E9F}" presName="node" presStyleLbl="node1" presStyleIdx="1" presStyleCnt="3">
        <dgm:presLayoutVars>
          <dgm:bulletEnabled val="1"/>
        </dgm:presLayoutVars>
      </dgm:prSet>
      <dgm:spPr/>
    </dgm:pt>
    <dgm:pt modelId="{9F7ECA6E-8E34-4B25-9D5B-E7C22EEFA487}" type="pres">
      <dgm:prSet presAssocID="{3BD32489-7D9F-4E5C-842F-B215FE751BEB}" presName="sibTrans" presStyleLbl="sibTrans2D1" presStyleIdx="1" presStyleCnt="2"/>
      <dgm:spPr/>
    </dgm:pt>
    <dgm:pt modelId="{937F293B-C411-4D68-A5F3-84B0AA6CBD59}" type="pres">
      <dgm:prSet presAssocID="{3BD32489-7D9F-4E5C-842F-B215FE751BEB}" presName="connectorText" presStyleLbl="sibTrans2D1" presStyleIdx="1" presStyleCnt="2"/>
      <dgm:spPr/>
    </dgm:pt>
    <dgm:pt modelId="{CCF0220B-C676-4910-AC5A-20F0966CE322}" type="pres">
      <dgm:prSet presAssocID="{9CB5EE88-3AFD-41E5-BCC9-64404A13C0B4}" presName="node" presStyleLbl="node1" presStyleIdx="2" presStyleCnt="3">
        <dgm:presLayoutVars>
          <dgm:bulletEnabled val="1"/>
        </dgm:presLayoutVars>
      </dgm:prSet>
      <dgm:spPr/>
    </dgm:pt>
  </dgm:ptLst>
  <dgm:cxnLst>
    <dgm:cxn modelId="{77BE07D2-48E6-4C98-A8AD-7FA9B7D6C29E}" type="presOf" srcId="{E44A858C-8541-4B5A-95C7-90BE6A67728F}" destId="{A61F5216-7069-4DCC-8F07-809339C0300D}" srcOrd="0" destOrd="0" presId="urn:microsoft.com/office/officeart/2005/8/layout/process1"/>
    <dgm:cxn modelId="{7407F7D4-3639-43F7-BAF7-CC6C3442C2F7}" type="presOf" srcId="{E44A858C-8541-4B5A-95C7-90BE6A67728F}" destId="{EBD3D521-D62A-47BF-80F8-17F5DD9E3F33}" srcOrd="1" destOrd="0" presId="urn:microsoft.com/office/officeart/2005/8/layout/process1"/>
    <dgm:cxn modelId="{F6531D09-C268-42AA-9312-94F60843FBD5}" srcId="{C376532E-749D-42A6-A03A-52DE294C1036}" destId="{2E771B22-CC27-4A6F-A66E-54BEFDCB766E}" srcOrd="0" destOrd="0" parTransId="{523E3B6C-CB37-4178-8A01-9851516AE31A}" sibTransId="{E44A858C-8541-4B5A-95C7-90BE6A67728F}"/>
    <dgm:cxn modelId="{4BBDF7D5-2C00-4C6A-81E0-1BB27C131291}" type="presOf" srcId="{C376532E-749D-42A6-A03A-52DE294C1036}" destId="{D92D951D-440D-43B7-AECB-42480FE92FBD}" srcOrd="0" destOrd="0" presId="urn:microsoft.com/office/officeart/2005/8/layout/process1"/>
    <dgm:cxn modelId="{D91D86A0-2CCF-4570-9780-21B9D474CFA1}" type="presOf" srcId="{9CB5EE88-3AFD-41E5-BCC9-64404A13C0B4}" destId="{CCF0220B-C676-4910-AC5A-20F0966CE322}" srcOrd="0" destOrd="0" presId="urn:microsoft.com/office/officeart/2005/8/layout/process1"/>
    <dgm:cxn modelId="{72AB162D-4D36-4B19-BB83-8F8D109D37E0}" type="presOf" srcId="{3BD32489-7D9F-4E5C-842F-B215FE751BEB}" destId="{937F293B-C411-4D68-A5F3-84B0AA6CBD59}" srcOrd="1" destOrd="0" presId="urn:microsoft.com/office/officeart/2005/8/layout/process1"/>
    <dgm:cxn modelId="{1FC55501-1307-4648-84FF-D0CFD65C1CB3}" srcId="{C376532E-749D-42A6-A03A-52DE294C1036}" destId="{ED09D475-E498-4E36-B220-66A45F248E9F}" srcOrd="1" destOrd="0" parTransId="{D9CA98E0-B129-4466-AF94-E42187A88179}" sibTransId="{3BD32489-7D9F-4E5C-842F-B215FE751BEB}"/>
    <dgm:cxn modelId="{845BEB95-BEC5-4E24-A747-D143DF3BA2EA}" srcId="{C376532E-749D-42A6-A03A-52DE294C1036}" destId="{9CB5EE88-3AFD-41E5-BCC9-64404A13C0B4}" srcOrd="2" destOrd="0" parTransId="{B9035529-331A-42A7-9432-68C6F738C329}" sibTransId="{0DA0FD35-AAF0-4F4F-B0A2-93F553D365AB}"/>
    <dgm:cxn modelId="{1092CD30-60DE-4A83-9C54-9D82F45F72BB}" type="presOf" srcId="{3BD32489-7D9F-4E5C-842F-B215FE751BEB}" destId="{9F7ECA6E-8E34-4B25-9D5B-E7C22EEFA487}" srcOrd="0" destOrd="0" presId="urn:microsoft.com/office/officeart/2005/8/layout/process1"/>
    <dgm:cxn modelId="{637E9EC9-3495-4FFD-932A-E9A042141819}" type="presOf" srcId="{2E771B22-CC27-4A6F-A66E-54BEFDCB766E}" destId="{11394A33-9562-406A-A76C-27B7AF4090DF}" srcOrd="0" destOrd="0" presId="urn:microsoft.com/office/officeart/2005/8/layout/process1"/>
    <dgm:cxn modelId="{5E28AF75-5C6B-414F-A71A-1B67A6A72713}" type="presOf" srcId="{ED09D475-E498-4E36-B220-66A45F248E9F}" destId="{99A69683-23F8-4288-95BD-2D5BC00F144E}" srcOrd="0" destOrd="0" presId="urn:microsoft.com/office/officeart/2005/8/layout/process1"/>
    <dgm:cxn modelId="{3F9B08FE-8E0D-494D-9C47-2CAAD6FBA3C3}" type="presParOf" srcId="{D92D951D-440D-43B7-AECB-42480FE92FBD}" destId="{11394A33-9562-406A-A76C-27B7AF4090DF}" srcOrd="0" destOrd="0" presId="urn:microsoft.com/office/officeart/2005/8/layout/process1"/>
    <dgm:cxn modelId="{BEA72B00-3915-44DF-8F9B-16C963642CCD}" type="presParOf" srcId="{D92D951D-440D-43B7-AECB-42480FE92FBD}" destId="{A61F5216-7069-4DCC-8F07-809339C0300D}" srcOrd="1" destOrd="0" presId="urn:microsoft.com/office/officeart/2005/8/layout/process1"/>
    <dgm:cxn modelId="{FBD3AB86-34A8-4823-AEDF-B5ECDB5D7AEA}" type="presParOf" srcId="{A61F5216-7069-4DCC-8F07-809339C0300D}" destId="{EBD3D521-D62A-47BF-80F8-17F5DD9E3F33}" srcOrd="0" destOrd="0" presId="urn:microsoft.com/office/officeart/2005/8/layout/process1"/>
    <dgm:cxn modelId="{80FAAF6D-A02E-404C-BC74-70312C313AB6}" type="presParOf" srcId="{D92D951D-440D-43B7-AECB-42480FE92FBD}" destId="{99A69683-23F8-4288-95BD-2D5BC00F144E}" srcOrd="2" destOrd="0" presId="urn:microsoft.com/office/officeart/2005/8/layout/process1"/>
    <dgm:cxn modelId="{2F9E08E3-1929-4C2D-A29C-3513608D9FEB}" type="presParOf" srcId="{D92D951D-440D-43B7-AECB-42480FE92FBD}" destId="{9F7ECA6E-8E34-4B25-9D5B-E7C22EEFA487}" srcOrd="3" destOrd="0" presId="urn:microsoft.com/office/officeart/2005/8/layout/process1"/>
    <dgm:cxn modelId="{893E8B5C-4D87-45BD-90B6-43EB0F6520B8}" type="presParOf" srcId="{9F7ECA6E-8E34-4B25-9D5B-E7C22EEFA487}" destId="{937F293B-C411-4D68-A5F3-84B0AA6CBD59}" srcOrd="0" destOrd="0" presId="urn:microsoft.com/office/officeart/2005/8/layout/process1"/>
    <dgm:cxn modelId="{6797314C-968F-4AF7-BCC8-CC23E89A0BEA}" type="presParOf" srcId="{D92D951D-440D-43B7-AECB-42480FE92FBD}" destId="{CCF0220B-C676-4910-AC5A-20F0966CE322}" srcOrd="4" destOrd="0" presId="urn:microsoft.com/office/officeart/2005/8/layout/process1"/>
  </dgm:cxnLst>
  <dgm:bg/>
  <dgm:whole/>
</dgm:dataModel>
</file>

<file path=ppt/diagrams/data34.xml><?xml version="1.0" encoding="utf-8"?>
<dgm:dataModel xmlns:dgm="http://schemas.openxmlformats.org/drawingml/2006/diagram" xmlns:a="http://schemas.openxmlformats.org/drawingml/2006/main">
  <dgm:ptLst>
    <dgm:pt modelId="{B02F3BE4-E445-465A-9D10-4F86859BB4FF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BEE6DF89-6447-48B8-909D-35577B6BECE6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注释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8E51C17D-6BF6-4EB2-ABF8-1791750573F8}" type="parTrans" cxnId="{4641FE5F-5208-478F-81D4-E460F4CCF60C}">
      <dgm:prSet/>
      <dgm:spPr/>
      <dgm:t>
        <a:bodyPr/>
        <a:lstStyle/>
        <a:p>
          <a:endParaRPr lang="zh-CN" altLang="en-US"/>
        </a:p>
      </dgm:t>
    </dgm:pt>
    <dgm:pt modelId="{F36766DF-B31D-4B78-85BF-C74CD8A0D11C}" type="sibTrans" cxnId="{4641FE5F-5208-478F-81D4-E460F4CCF60C}">
      <dgm:prSet/>
      <dgm:spPr/>
      <dgm:t>
        <a:bodyPr/>
        <a:lstStyle/>
        <a:p>
          <a:endParaRPr lang="zh-CN" altLang="en-US"/>
        </a:p>
      </dgm:t>
    </dgm:pt>
    <dgm:pt modelId="{0E11DE61-62ED-427B-ACED-63085A2EC81E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清理尺寸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5458BF69-1F24-425B-88C5-B6D2ACF51D1A}" type="parTrans" cxnId="{32596FD3-7028-465F-A33F-B7EF0CE8E236}">
      <dgm:prSet/>
      <dgm:spPr/>
      <dgm:t>
        <a:bodyPr/>
        <a:lstStyle/>
        <a:p>
          <a:endParaRPr lang="zh-CN" altLang="en-US"/>
        </a:p>
      </dgm:t>
    </dgm:pt>
    <dgm:pt modelId="{A68807AC-EC66-495D-BD0A-A18CD3BDE68E}" type="sibTrans" cxnId="{32596FD3-7028-465F-A33F-B7EF0CE8E236}">
      <dgm:prSet/>
      <dgm:spPr/>
      <dgm:t>
        <a:bodyPr/>
        <a:lstStyle/>
        <a:p>
          <a:endParaRPr lang="zh-CN" altLang="en-US"/>
        </a:p>
      </dgm:t>
    </dgm:pt>
    <dgm:pt modelId="{4873DBC0-CF3E-4850-A020-2ED42997EE2B}" type="pres">
      <dgm:prSet presAssocID="{B02F3BE4-E445-465A-9D10-4F86859BB4FF}" presName="Name0" presStyleCnt="0">
        <dgm:presLayoutVars>
          <dgm:dir/>
          <dgm:resizeHandles val="exact"/>
        </dgm:presLayoutVars>
      </dgm:prSet>
      <dgm:spPr/>
    </dgm:pt>
    <dgm:pt modelId="{6A0118CB-C179-498D-A2C6-3188695E1FF2}" type="pres">
      <dgm:prSet presAssocID="{BEE6DF89-6447-48B8-909D-35577B6BECE6}" presName="node" presStyleLbl="node1" presStyleIdx="0" presStyleCnt="2">
        <dgm:presLayoutVars>
          <dgm:bulletEnabled val="1"/>
        </dgm:presLayoutVars>
      </dgm:prSet>
      <dgm:spPr/>
    </dgm:pt>
    <dgm:pt modelId="{ED0ECD01-736E-46D5-AC2F-FA1FD68E5E32}" type="pres">
      <dgm:prSet presAssocID="{F36766DF-B31D-4B78-85BF-C74CD8A0D11C}" presName="sibTrans" presStyleLbl="sibTrans2D1" presStyleIdx="0" presStyleCnt="1"/>
      <dgm:spPr/>
    </dgm:pt>
    <dgm:pt modelId="{7E6266E8-3136-4694-B1D8-90E4388D7269}" type="pres">
      <dgm:prSet presAssocID="{F36766DF-B31D-4B78-85BF-C74CD8A0D11C}" presName="connectorText" presStyleLbl="sibTrans2D1" presStyleIdx="0" presStyleCnt="1"/>
      <dgm:spPr/>
    </dgm:pt>
    <dgm:pt modelId="{227EB5CF-AC58-4D89-92C9-39A99F029306}" type="pres">
      <dgm:prSet presAssocID="{0E11DE61-62ED-427B-ACED-63085A2EC81E}" presName="node" presStyleLbl="node1" presStyleIdx="1" presStyleCnt="2">
        <dgm:presLayoutVars>
          <dgm:bulletEnabled val="1"/>
        </dgm:presLayoutVars>
      </dgm:prSet>
      <dgm:spPr/>
    </dgm:pt>
  </dgm:ptLst>
  <dgm:cxnLst>
    <dgm:cxn modelId="{32596FD3-7028-465F-A33F-B7EF0CE8E236}" srcId="{B02F3BE4-E445-465A-9D10-4F86859BB4FF}" destId="{0E11DE61-62ED-427B-ACED-63085A2EC81E}" srcOrd="1" destOrd="0" parTransId="{5458BF69-1F24-425B-88C5-B6D2ACF51D1A}" sibTransId="{A68807AC-EC66-495D-BD0A-A18CD3BDE68E}"/>
    <dgm:cxn modelId="{1D6CC398-47BA-4CF7-A9F5-D8CC961687CC}" type="presOf" srcId="{BEE6DF89-6447-48B8-909D-35577B6BECE6}" destId="{6A0118CB-C179-498D-A2C6-3188695E1FF2}" srcOrd="0" destOrd="0" presId="urn:microsoft.com/office/officeart/2005/8/layout/process1"/>
    <dgm:cxn modelId="{30E68696-DAAA-4AB0-9276-A00BF2CFAC4D}" type="presOf" srcId="{0E11DE61-62ED-427B-ACED-63085A2EC81E}" destId="{227EB5CF-AC58-4D89-92C9-39A99F029306}" srcOrd="0" destOrd="0" presId="urn:microsoft.com/office/officeart/2005/8/layout/process1"/>
    <dgm:cxn modelId="{9F4A52BC-F5A8-4CAA-B98F-94A0CB7E087E}" type="presOf" srcId="{F36766DF-B31D-4B78-85BF-C74CD8A0D11C}" destId="{7E6266E8-3136-4694-B1D8-90E4388D7269}" srcOrd="1" destOrd="0" presId="urn:microsoft.com/office/officeart/2005/8/layout/process1"/>
    <dgm:cxn modelId="{6F2CF364-77E9-4F7F-B554-7AB71FFFBD03}" type="presOf" srcId="{B02F3BE4-E445-465A-9D10-4F86859BB4FF}" destId="{4873DBC0-CF3E-4850-A020-2ED42997EE2B}" srcOrd="0" destOrd="0" presId="urn:microsoft.com/office/officeart/2005/8/layout/process1"/>
    <dgm:cxn modelId="{4641FE5F-5208-478F-81D4-E460F4CCF60C}" srcId="{B02F3BE4-E445-465A-9D10-4F86859BB4FF}" destId="{BEE6DF89-6447-48B8-909D-35577B6BECE6}" srcOrd="0" destOrd="0" parTransId="{8E51C17D-6BF6-4EB2-ABF8-1791750573F8}" sibTransId="{F36766DF-B31D-4B78-85BF-C74CD8A0D11C}"/>
    <dgm:cxn modelId="{4D9BD7E2-D0F9-410C-9ECF-6C7F60D03455}" type="presOf" srcId="{F36766DF-B31D-4B78-85BF-C74CD8A0D11C}" destId="{ED0ECD01-736E-46D5-AC2F-FA1FD68E5E32}" srcOrd="0" destOrd="0" presId="urn:microsoft.com/office/officeart/2005/8/layout/process1"/>
    <dgm:cxn modelId="{E42B137A-7ED5-4967-8742-C28BA7F5BA22}" type="presParOf" srcId="{4873DBC0-CF3E-4850-A020-2ED42997EE2B}" destId="{6A0118CB-C179-498D-A2C6-3188695E1FF2}" srcOrd="0" destOrd="0" presId="urn:microsoft.com/office/officeart/2005/8/layout/process1"/>
    <dgm:cxn modelId="{5F3835C7-62DC-479E-A9C9-C72FC183278B}" type="presParOf" srcId="{4873DBC0-CF3E-4850-A020-2ED42997EE2B}" destId="{ED0ECD01-736E-46D5-AC2F-FA1FD68E5E32}" srcOrd="1" destOrd="0" presId="urn:microsoft.com/office/officeart/2005/8/layout/process1"/>
    <dgm:cxn modelId="{0EFDB190-3169-4569-A851-A4311594D3D2}" type="presParOf" srcId="{ED0ECD01-736E-46D5-AC2F-FA1FD68E5E32}" destId="{7E6266E8-3136-4694-B1D8-90E4388D7269}" srcOrd="0" destOrd="0" presId="urn:microsoft.com/office/officeart/2005/8/layout/process1"/>
    <dgm:cxn modelId="{7BFB711A-3DAA-461C-9FE8-BD687E8977DF}" type="presParOf" srcId="{4873DBC0-CF3E-4850-A020-2ED42997EE2B}" destId="{227EB5CF-AC58-4D89-92C9-39A99F029306}" srcOrd="2" destOrd="0" presId="urn:microsoft.com/office/officeart/2005/8/layout/process1"/>
  </dgm:cxnLst>
  <dgm:bg/>
  <dgm:whole/>
</dgm:dataModel>
</file>

<file path=ppt/diagrams/data35.xml><?xml version="1.0" encoding="utf-8"?>
<dgm:dataModel xmlns:dgm="http://schemas.openxmlformats.org/drawingml/2006/diagram" xmlns:a="http://schemas.openxmlformats.org/drawingml/2006/main">
  <dgm:ptLst>
    <dgm:pt modelId="{8F5B219B-BAA9-4680-98FA-4750CD1E1948}" type="doc">
      <dgm:prSet loTypeId="urn:microsoft.com/office/officeart/2005/8/layout/hProcess3" loCatId="process" qsTypeId="urn:microsoft.com/office/officeart/2005/8/quickstyle/3d3" qsCatId="3D" csTypeId="urn:microsoft.com/office/officeart/2005/8/colors/accent1_2" csCatId="accent1" phldr="1"/>
      <dgm:spPr/>
    </dgm:pt>
    <dgm:pt modelId="{14C23220-A07C-4D52-9D01-F9E80E7BD051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对齐尺寸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9F83392F-8F3B-4565-9BF8-97E15D2854A6}" type="parTrans" cxnId="{C05FD3B6-3AB8-4D06-9451-EB3D8E29A9A8}">
      <dgm:prSet/>
      <dgm:spPr/>
      <dgm:t>
        <a:bodyPr/>
        <a:lstStyle/>
        <a:p>
          <a:endParaRPr lang="zh-CN" altLang="en-US"/>
        </a:p>
      </dgm:t>
    </dgm:pt>
    <dgm:pt modelId="{094D206E-9AE6-41C4-8762-350377821094}" type="sibTrans" cxnId="{C05FD3B6-3AB8-4D06-9451-EB3D8E29A9A8}">
      <dgm:prSet/>
      <dgm:spPr/>
      <dgm:t>
        <a:bodyPr/>
        <a:lstStyle/>
        <a:p>
          <a:endParaRPr lang="zh-CN" altLang="en-US"/>
        </a:p>
      </dgm:t>
    </dgm:pt>
    <dgm:pt modelId="{BF8293B0-6A75-451A-99FD-426820D30885}" type="pres">
      <dgm:prSet presAssocID="{8F5B219B-BAA9-4680-98FA-4750CD1E1948}" presName="Name0" presStyleCnt="0">
        <dgm:presLayoutVars>
          <dgm:dir/>
          <dgm:animLvl val="lvl"/>
          <dgm:resizeHandles val="exact"/>
        </dgm:presLayoutVars>
      </dgm:prSet>
      <dgm:spPr/>
    </dgm:pt>
    <dgm:pt modelId="{D81485C3-A664-4377-9688-6D4E6B94332B}" type="pres">
      <dgm:prSet presAssocID="{8F5B219B-BAA9-4680-98FA-4750CD1E1948}" presName="dummy" presStyleCnt="0"/>
      <dgm:spPr/>
    </dgm:pt>
    <dgm:pt modelId="{B1B62099-15AF-48EA-8D88-274FB0520278}" type="pres">
      <dgm:prSet presAssocID="{8F5B219B-BAA9-4680-98FA-4750CD1E1948}" presName="linH" presStyleCnt="0"/>
      <dgm:spPr/>
    </dgm:pt>
    <dgm:pt modelId="{2C5E9755-5F93-4BCC-8875-A4C3ABF345D1}" type="pres">
      <dgm:prSet presAssocID="{8F5B219B-BAA9-4680-98FA-4750CD1E1948}" presName="padding1" presStyleCnt="0"/>
      <dgm:spPr/>
    </dgm:pt>
    <dgm:pt modelId="{D858A936-4266-4D59-8CF4-C075DDE0179A}" type="pres">
      <dgm:prSet presAssocID="{14C23220-A07C-4D52-9D01-F9E80E7BD051}" presName="linV" presStyleCnt="0"/>
      <dgm:spPr/>
    </dgm:pt>
    <dgm:pt modelId="{2C77C443-3DCD-4444-AEE8-FD20766BC9C9}" type="pres">
      <dgm:prSet presAssocID="{14C23220-A07C-4D52-9D01-F9E80E7BD051}" presName="spVertical1" presStyleCnt="0"/>
      <dgm:spPr/>
    </dgm:pt>
    <dgm:pt modelId="{48B8D0CC-B51A-467C-8C5E-AA4E4B09862F}" type="pres">
      <dgm:prSet presAssocID="{14C23220-A07C-4D52-9D01-F9E80E7BD051}" presName="parTx" presStyleLbl="revTx" presStyleIdx="0" presStyleCnt="1">
        <dgm:presLayoutVars>
          <dgm:chMax val="0"/>
          <dgm:chPref val="0"/>
          <dgm:bulletEnabled val="1"/>
        </dgm:presLayoutVars>
      </dgm:prSet>
      <dgm:spPr/>
    </dgm:pt>
    <dgm:pt modelId="{058BD751-A097-4267-AF7B-D2DF0DAF3433}" type="pres">
      <dgm:prSet presAssocID="{14C23220-A07C-4D52-9D01-F9E80E7BD051}" presName="spVertical2" presStyleCnt="0"/>
      <dgm:spPr/>
    </dgm:pt>
    <dgm:pt modelId="{43D9A1ED-3BD3-4FD9-AB77-BF29CA42FB5D}" type="pres">
      <dgm:prSet presAssocID="{14C23220-A07C-4D52-9D01-F9E80E7BD051}" presName="spVertical3" presStyleCnt="0"/>
      <dgm:spPr/>
    </dgm:pt>
    <dgm:pt modelId="{B80EB53A-0AE3-43DB-8675-4BDAD501CC68}" type="pres">
      <dgm:prSet presAssocID="{8F5B219B-BAA9-4680-98FA-4750CD1E1948}" presName="padding2" presStyleCnt="0"/>
      <dgm:spPr/>
    </dgm:pt>
    <dgm:pt modelId="{0C130BF2-A889-401E-8841-9F4C04926F94}" type="pres">
      <dgm:prSet presAssocID="{8F5B219B-BAA9-4680-98FA-4750CD1E1948}" presName="negArrow" presStyleCnt="0"/>
      <dgm:spPr/>
    </dgm:pt>
    <dgm:pt modelId="{124446D1-4FDB-455C-ADF1-4886644E637E}" type="pres">
      <dgm:prSet presAssocID="{8F5B219B-BAA9-4680-98FA-4750CD1E1948}" presName="backgroundArrow" presStyleLbl="node1" presStyleIdx="0" presStyleCnt="1"/>
      <dgm:spPr/>
    </dgm:pt>
  </dgm:ptLst>
  <dgm:cxnLst>
    <dgm:cxn modelId="{390F19B0-99CB-45CC-96CC-F5ED6F3CE35A}" type="presOf" srcId="{14C23220-A07C-4D52-9D01-F9E80E7BD051}" destId="{48B8D0CC-B51A-467C-8C5E-AA4E4B09862F}" srcOrd="0" destOrd="0" presId="urn:microsoft.com/office/officeart/2005/8/layout/hProcess3"/>
    <dgm:cxn modelId="{C05FD3B6-3AB8-4D06-9451-EB3D8E29A9A8}" srcId="{8F5B219B-BAA9-4680-98FA-4750CD1E1948}" destId="{14C23220-A07C-4D52-9D01-F9E80E7BD051}" srcOrd="0" destOrd="0" parTransId="{9F83392F-8F3B-4565-9BF8-97E15D2854A6}" sibTransId="{094D206E-9AE6-41C4-8762-350377821094}"/>
    <dgm:cxn modelId="{C40E74C3-B360-4AAB-96AA-8FF6DCCE3FAB}" type="presOf" srcId="{8F5B219B-BAA9-4680-98FA-4750CD1E1948}" destId="{BF8293B0-6A75-451A-99FD-426820D30885}" srcOrd="0" destOrd="0" presId="urn:microsoft.com/office/officeart/2005/8/layout/hProcess3"/>
    <dgm:cxn modelId="{E242C232-6977-4887-84C6-6F38DC88E371}" type="presParOf" srcId="{BF8293B0-6A75-451A-99FD-426820D30885}" destId="{D81485C3-A664-4377-9688-6D4E6B94332B}" srcOrd="0" destOrd="0" presId="urn:microsoft.com/office/officeart/2005/8/layout/hProcess3"/>
    <dgm:cxn modelId="{8DCCA1C1-0635-42EF-BA6A-52562B1CF542}" type="presParOf" srcId="{BF8293B0-6A75-451A-99FD-426820D30885}" destId="{B1B62099-15AF-48EA-8D88-274FB0520278}" srcOrd="1" destOrd="0" presId="urn:microsoft.com/office/officeart/2005/8/layout/hProcess3"/>
    <dgm:cxn modelId="{8E3C0629-E464-4BAE-A097-D3C3CDBF5CA3}" type="presParOf" srcId="{B1B62099-15AF-48EA-8D88-274FB0520278}" destId="{2C5E9755-5F93-4BCC-8875-A4C3ABF345D1}" srcOrd="0" destOrd="0" presId="urn:microsoft.com/office/officeart/2005/8/layout/hProcess3"/>
    <dgm:cxn modelId="{3C735DBF-9A5B-4B9F-807D-E4E389214EE6}" type="presParOf" srcId="{B1B62099-15AF-48EA-8D88-274FB0520278}" destId="{D858A936-4266-4D59-8CF4-C075DDE0179A}" srcOrd="1" destOrd="0" presId="urn:microsoft.com/office/officeart/2005/8/layout/hProcess3"/>
    <dgm:cxn modelId="{CC078BA1-7AF5-45CC-954B-7EB63ED6873C}" type="presParOf" srcId="{D858A936-4266-4D59-8CF4-C075DDE0179A}" destId="{2C77C443-3DCD-4444-AEE8-FD20766BC9C9}" srcOrd="0" destOrd="0" presId="urn:microsoft.com/office/officeart/2005/8/layout/hProcess3"/>
    <dgm:cxn modelId="{338DC661-349E-49C2-BBB3-A1186D56F820}" type="presParOf" srcId="{D858A936-4266-4D59-8CF4-C075DDE0179A}" destId="{48B8D0CC-B51A-467C-8C5E-AA4E4B09862F}" srcOrd="1" destOrd="0" presId="urn:microsoft.com/office/officeart/2005/8/layout/hProcess3"/>
    <dgm:cxn modelId="{B31A0A04-4058-41D2-B997-06D6ABFE051B}" type="presParOf" srcId="{D858A936-4266-4D59-8CF4-C075DDE0179A}" destId="{058BD751-A097-4267-AF7B-D2DF0DAF3433}" srcOrd="2" destOrd="0" presId="urn:microsoft.com/office/officeart/2005/8/layout/hProcess3"/>
    <dgm:cxn modelId="{358CFC14-7674-4BFC-AA8F-9C5B62C5CBAE}" type="presParOf" srcId="{D858A936-4266-4D59-8CF4-C075DDE0179A}" destId="{43D9A1ED-3BD3-4FD9-AB77-BF29CA42FB5D}" srcOrd="3" destOrd="0" presId="urn:microsoft.com/office/officeart/2005/8/layout/hProcess3"/>
    <dgm:cxn modelId="{A651C555-FB97-468F-B3C2-FC1B64F3FF5E}" type="presParOf" srcId="{B1B62099-15AF-48EA-8D88-274FB0520278}" destId="{B80EB53A-0AE3-43DB-8675-4BDAD501CC68}" srcOrd="2" destOrd="0" presId="urn:microsoft.com/office/officeart/2005/8/layout/hProcess3"/>
    <dgm:cxn modelId="{44806751-9145-4F9C-BDEA-C5B698C6F53C}" type="presParOf" srcId="{B1B62099-15AF-48EA-8D88-274FB0520278}" destId="{0C130BF2-A889-401E-8841-9F4C04926F94}" srcOrd="3" destOrd="0" presId="urn:microsoft.com/office/officeart/2005/8/layout/hProcess3"/>
    <dgm:cxn modelId="{5DB093DA-B07C-488A-AA8D-522BC9B4760D}" type="presParOf" srcId="{B1B62099-15AF-48EA-8D88-274FB0520278}" destId="{124446D1-4FDB-455C-ADF1-4886644E637E}" srcOrd="4" destOrd="0" presId="urn:microsoft.com/office/officeart/2005/8/layout/hProcess3"/>
  </dgm:cxnLst>
  <dgm:bg/>
  <dgm:whole/>
</dgm:dataModel>
</file>

<file path=ppt/diagrams/data36.xml><?xml version="1.0" encoding="utf-8"?>
<dgm:dataModel xmlns:dgm="http://schemas.openxmlformats.org/drawingml/2006/diagram" xmlns:a="http://schemas.openxmlformats.org/drawingml/2006/main">
  <dgm:ptLst>
    <dgm:pt modelId="{C2ABBCFE-D31D-4436-BA85-BF882D03E6F2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7B22886A-6A5B-43B3-87A8-D8680B21F79D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格式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8908EA4F-4333-4084-AB70-2B1FB4D9AD9B}" type="parTrans" cxnId="{B941EEF4-7797-4043-B0CD-C37EE670FD0E}">
      <dgm:prSet/>
      <dgm:spPr/>
      <dgm:t>
        <a:bodyPr/>
        <a:lstStyle/>
        <a:p>
          <a:endParaRPr lang="zh-CN" altLang="en-US"/>
        </a:p>
      </dgm:t>
    </dgm:pt>
    <dgm:pt modelId="{8E5E1690-E7E2-44C5-9521-9AD8838E578B}" type="sibTrans" cxnId="{B941EEF4-7797-4043-B0CD-C37EE670FD0E}">
      <dgm:prSet/>
      <dgm:spPr/>
      <dgm:t>
        <a:bodyPr/>
        <a:lstStyle/>
        <a:p>
          <a:endParaRPr lang="zh-CN" altLang="en-US"/>
        </a:p>
      </dgm:t>
    </dgm:pt>
    <dgm:pt modelId="{FEA60304-46F3-44E2-AE35-3946DDC6726D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默认文本样式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44DD44C5-675F-44D0-9610-6E84604B8C39}" type="parTrans" cxnId="{E45B1217-66C0-4D41-A473-E782D9464FF4}">
      <dgm:prSet/>
      <dgm:spPr/>
      <dgm:t>
        <a:bodyPr/>
        <a:lstStyle/>
        <a:p>
          <a:endParaRPr lang="zh-CN" altLang="en-US"/>
        </a:p>
      </dgm:t>
    </dgm:pt>
    <dgm:pt modelId="{F0861EAD-1591-4DA2-9DAB-316B1AA7716A}" type="sibTrans" cxnId="{E45B1217-66C0-4D41-A473-E782D9464FF4}">
      <dgm:prSet/>
      <dgm:spPr/>
      <dgm:t>
        <a:bodyPr/>
        <a:lstStyle/>
        <a:p>
          <a:endParaRPr lang="zh-CN" altLang="en-US"/>
        </a:p>
      </dgm:t>
    </dgm:pt>
    <dgm:pt modelId="{5C71D2A5-7717-4ABE-B1E5-66A972D9C32D}" type="pres">
      <dgm:prSet presAssocID="{C2ABBCFE-D31D-4436-BA85-BF882D03E6F2}" presName="Name0" presStyleCnt="0">
        <dgm:presLayoutVars>
          <dgm:dir/>
          <dgm:resizeHandles val="exact"/>
        </dgm:presLayoutVars>
      </dgm:prSet>
      <dgm:spPr/>
    </dgm:pt>
    <dgm:pt modelId="{54F80C6F-A407-4860-97F3-39BAACB1A7D7}" type="pres">
      <dgm:prSet presAssocID="{7B22886A-6A5B-43B3-87A8-D8680B21F79D}" presName="node" presStyleLbl="node1" presStyleIdx="0" presStyleCnt="2">
        <dgm:presLayoutVars>
          <dgm:bulletEnabled val="1"/>
        </dgm:presLayoutVars>
      </dgm:prSet>
      <dgm:spPr/>
    </dgm:pt>
    <dgm:pt modelId="{7316FC75-BA0E-479C-BEF0-A93FE097FE33}" type="pres">
      <dgm:prSet presAssocID="{8E5E1690-E7E2-44C5-9521-9AD8838E578B}" presName="sibTrans" presStyleLbl="sibTrans2D1" presStyleIdx="0" presStyleCnt="1"/>
      <dgm:spPr/>
    </dgm:pt>
    <dgm:pt modelId="{CA299523-3573-4F6B-9707-A19AB4745CF5}" type="pres">
      <dgm:prSet presAssocID="{8E5E1690-E7E2-44C5-9521-9AD8838E578B}" presName="connectorText" presStyleLbl="sibTrans2D1" presStyleIdx="0" presStyleCnt="1"/>
      <dgm:spPr/>
    </dgm:pt>
    <dgm:pt modelId="{AD216D3E-1480-47D1-B70D-251A0C4820DD}" type="pres">
      <dgm:prSet presAssocID="{FEA60304-46F3-44E2-AE35-3946DDC6726D}" presName="node" presStyleLbl="node1" presStyleIdx="1" presStyleCnt="2">
        <dgm:presLayoutVars>
          <dgm:bulletEnabled val="1"/>
        </dgm:presLayoutVars>
      </dgm:prSet>
      <dgm:spPr/>
    </dgm:pt>
  </dgm:ptLst>
  <dgm:cxnLst>
    <dgm:cxn modelId="{B941EEF4-7797-4043-B0CD-C37EE670FD0E}" srcId="{C2ABBCFE-D31D-4436-BA85-BF882D03E6F2}" destId="{7B22886A-6A5B-43B3-87A8-D8680B21F79D}" srcOrd="0" destOrd="0" parTransId="{8908EA4F-4333-4084-AB70-2B1FB4D9AD9B}" sibTransId="{8E5E1690-E7E2-44C5-9521-9AD8838E578B}"/>
    <dgm:cxn modelId="{E45B1217-66C0-4D41-A473-E782D9464FF4}" srcId="{C2ABBCFE-D31D-4436-BA85-BF882D03E6F2}" destId="{FEA60304-46F3-44E2-AE35-3946DDC6726D}" srcOrd="1" destOrd="0" parTransId="{44DD44C5-675F-44D0-9610-6E84604B8C39}" sibTransId="{F0861EAD-1591-4DA2-9DAB-316B1AA7716A}"/>
    <dgm:cxn modelId="{B6585EC0-3552-4E82-BB6D-CD22112BE128}" type="presOf" srcId="{8E5E1690-E7E2-44C5-9521-9AD8838E578B}" destId="{7316FC75-BA0E-479C-BEF0-A93FE097FE33}" srcOrd="0" destOrd="0" presId="urn:microsoft.com/office/officeart/2005/8/layout/process1"/>
    <dgm:cxn modelId="{14703C81-DB82-49E8-B1ED-0AE331A99602}" type="presOf" srcId="{FEA60304-46F3-44E2-AE35-3946DDC6726D}" destId="{AD216D3E-1480-47D1-B70D-251A0C4820DD}" srcOrd="0" destOrd="0" presId="urn:microsoft.com/office/officeart/2005/8/layout/process1"/>
    <dgm:cxn modelId="{4F549162-FEFD-4821-8A77-AE9FE590E2D0}" type="presOf" srcId="{7B22886A-6A5B-43B3-87A8-D8680B21F79D}" destId="{54F80C6F-A407-4860-97F3-39BAACB1A7D7}" srcOrd="0" destOrd="0" presId="urn:microsoft.com/office/officeart/2005/8/layout/process1"/>
    <dgm:cxn modelId="{CC879982-00F1-4A2D-99F8-224560C9767E}" type="presOf" srcId="{C2ABBCFE-D31D-4436-BA85-BF882D03E6F2}" destId="{5C71D2A5-7717-4ABE-B1E5-66A972D9C32D}" srcOrd="0" destOrd="0" presId="urn:microsoft.com/office/officeart/2005/8/layout/process1"/>
    <dgm:cxn modelId="{390F001B-34A8-4F89-A1B0-B8B3D9C39CED}" type="presOf" srcId="{8E5E1690-E7E2-44C5-9521-9AD8838E578B}" destId="{CA299523-3573-4F6B-9707-A19AB4745CF5}" srcOrd="1" destOrd="0" presId="urn:microsoft.com/office/officeart/2005/8/layout/process1"/>
    <dgm:cxn modelId="{1ACD430C-071B-4F7B-8422-91B920C1D42D}" type="presParOf" srcId="{5C71D2A5-7717-4ABE-B1E5-66A972D9C32D}" destId="{54F80C6F-A407-4860-97F3-39BAACB1A7D7}" srcOrd="0" destOrd="0" presId="urn:microsoft.com/office/officeart/2005/8/layout/process1"/>
    <dgm:cxn modelId="{196A8A99-479A-46BB-80FD-26990B8614F0}" type="presParOf" srcId="{5C71D2A5-7717-4ABE-B1E5-66A972D9C32D}" destId="{7316FC75-BA0E-479C-BEF0-A93FE097FE33}" srcOrd="1" destOrd="0" presId="urn:microsoft.com/office/officeart/2005/8/layout/process1"/>
    <dgm:cxn modelId="{46AD47C4-A623-4EBD-9219-1EAED68F541A}" type="presParOf" srcId="{7316FC75-BA0E-479C-BEF0-A93FE097FE33}" destId="{CA299523-3573-4F6B-9707-A19AB4745CF5}" srcOrd="0" destOrd="0" presId="urn:microsoft.com/office/officeart/2005/8/layout/process1"/>
    <dgm:cxn modelId="{E012814F-BCB1-4D9E-985E-E2652226A248}" type="presParOf" srcId="{5C71D2A5-7717-4ABE-B1E5-66A972D9C32D}" destId="{AD216D3E-1480-47D1-B70D-251A0C4820DD}" srcOrd="2" destOrd="0" presId="urn:microsoft.com/office/officeart/2005/8/layout/process1"/>
  </dgm:cxnLst>
  <dgm:bg/>
  <dgm:whole/>
</dgm:dataModel>
</file>

<file path=ppt/diagrams/data37.xml><?xml version="1.0" encoding="utf-8"?>
<dgm:dataModel xmlns:dgm="http://schemas.openxmlformats.org/drawingml/2006/diagram" xmlns:a="http://schemas.openxmlformats.org/drawingml/2006/main">
  <dgm:ptLst>
    <dgm:pt modelId="{31DDBD30-8422-428F-945C-DE9FE25809B3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669CFA61-E534-4F90-9F56-31851DA71E4D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符号编辑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17985B06-05BE-478E-8440-C5EBBBD06B8E}" type="parTrans" cxnId="{33A6FA85-CACA-45C1-9994-1B0F17A1180D}">
      <dgm:prSet/>
      <dgm:spPr/>
      <dgm:t>
        <a:bodyPr/>
        <a:lstStyle/>
        <a:p>
          <a:endParaRPr lang="zh-CN" altLang="en-US"/>
        </a:p>
      </dgm:t>
    </dgm:pt>
    <dgm:pt modelId="{DE41F088-8012-4792-B9D2-70EA6B42DD59}" type="sibTrans" cxnId="{33A6FA85-CACA-45C1-9994-1B0F17A1180D}">
      <dgm:prSet/>
      <dgm:spPr/>
      <dgm:t>
        <a:bodyPr/>
        <a:lstStyle/>
        <a:p>
          <a:endParaRPr lang="zh-CN" altLang="en-US"/>
        </a:p>
      </dgm:t>
    </dgm:pt>
    <dgm:pt modelId="{9C391A27-8EC5-404C-90C7-5BB00BDEE596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组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C7C3E9FF-0262-4345-B889-B42E76850D29}" type="parTrans" cxnId="{0D6A1759-8193-4A1B-9FE3-337A98EDED94}">
      <dgm:prSet/>
      <dgm:spPr/>
      <dgm:t>
        <a:bodyPr/>
        <a:lstStyle/>
        <a:p>
          <a:endParaRPr lang="zh-CN" altLang="en-US"/>
        </a:p>
      </dgm:t>
    </dgm:pt>
    <dgm:pt modelId="{9DBE0F25-13CB-4C19-9B20-C7F5C1E2E411}" type="sibTrans" cxnId="{0D6A1759-8193-4A1B-9FE3-337A98EDED94}">
      <dgm:prSet/>
      <dgm:spPr/>
      <dgm:t>
        <a:bodyPr/>
        <a:lstStyle/>
        <a:p>
          <a:endParaRPr lang="zh-CN" altLang="en-US"/>
        </a:p>
      </dgm:t>
    </dgm:pt>
    <dgm:pt modelId="{D8CD05BF-9A1A-4444-8036-CEC4C7843154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独立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77D2388D-CD6E-459E-991C-E47EC1673788}" type="parTrans" cxnId="{B147CC44-259B-4C4C-A920-4ED8B5A170C9}">
      <dgm:prSet/>
      <dgm:spPr/>
      <dgm:t>
        <a:bodyPr/>
        <a:lstStyle/>
        <a:p>
          <a:endParaRPr lang="zh-CN" altLang="en-US"/>
        </a:p>
      </dgm:t>
    </dgm:pt>
    <dgm:pt modelId="{A9E2213B-D452-42BD-B0B2-C73481404C74}" type="sibTrans" cxnId="{B147CC44-259B-4C4C-A920-4ED8B5A170C9}">
      <dgm:prSet/>
      <dgm:spPr/>
      <dgm:t>
        <a:bodyPr/>
        <a:lstStyle/>
        <a:p>
          <a:endParaRPr lang="zh-CN" altLang="en-US"/>
        </a:p>
      </dgm:t>
    </dgm:pt>
    <dgm:pt modelId="{DB1E5EA2-6755-4996-BE3B-69CF30146918}" type="pres">
      <dgm:prSet presAssocID="{31DDBD30-8422-428F-945C-DE9FE25809B3}" presName="Name0" presStyleCnt="0">
        <dgm:presLayoutVars>
          <dgm:dir/>
          <dgm:resizeHandles val="exact"/>
        </dgm:presLayoutVars>
      </dgm:prSet>
      <dgm:spPr/>
    </dgm:pt>
    <dgm:pt modelId="{BDD3E380-D3F5-41EE-A8FA-C9A197770278}" type="pres">
      <dgm:prSet presAssocID="{669CFA61-E534-4F90-9F56-31851DA71E4D}" presName="node" presStyleLbl="node1" presStyleIdx="0" presStyleCnt="3">
        <dgm:presLayoutVars>
          <dgm:bulletEnabled val="1"/>
        </dgm:presLayoutVars>
      </dgm:prSet>
      <dgm:spPr/>
    </dgm:pt>
    <dgm:pt modelId="{FD41F503-9BB8-4D5E-A720-A873F659D882}" type="pres">
      <dgm:prSet presAssocID="{DE41F088-8012-4792-B9D2-70EA6B42DD59}" presName="sibTrans" presStyleLbl="sibTrans2D1" presStyleIdx="0" presStyleCnt="2"/>
      <dgm:spPr/>
    </dgm:pt>
    <dgm:pt modelId="{1B28949C-C30C-4504-8FF8-6812992B994C}" type="pres">
      <dgm:prSet presAssocID="{DE41F088-8012-4792-B9D2-70EA6B42DD59}" presName="connectorText" presStyleLbl="sibTrans2D1" presStyleIdx="0" presStyleCnt="2"/>
      <dgm:spPr/>
    </dgm:pt>
    <dgm:pt modelId="{D8BCE21D-A428-48F9-8800-0A135A6D792D}" type="pres">
      <dgm:prSet presAssocID="{9C391A27-8EC5-404C-90C7-5BB00BDEE596}" presName="node" presStyleLbl="node1" presStyleIdx="1" presStyleCnt="3">
        <dgm:presLayoutVars>
          <dgm:bulletEnabled val="1"/>
        </dgm:presLayoutVars>
      </dgm:prSet>
      <dgm:spPr/>
    </dgm:pt>
    <dgm:pt modelId="{AD2F0961-E729-44CF-9027-12B7A888B360}" type="pres">
      <dgm:prSet presAssocID="{9DBE0F25-13CB-4C19-9B20-C7F5C1E2E411}" presName="sibTrans" presStyleLbl="sibTrans2D1" presStyleIdx="1" presStyleCnt="2"/>
      <dgm:spPr/>
    </dgm:pt>
    <dgm:pt modelId="{0DEB9F4D-E113-411D-A6CA-96FF24199C3D}" type="pres">
      <dgm:prSet presAssocID="{9DBE0F25-13CB-4C19-9B20-C7F5C1E2E411}" presName="connectorText" presStyleLbl="sibTrans2D1" presStyleIdx="1" presStyleCnt="2"/>
      <dgm:spPr/>
    </dgm:pt>
    <dgm:pt modelId="{B13013A4-72DE-4BB0-AA19-650FF124F011}" type="pres">
      <dgm:prSet presAssocID="{D8CD05BF-9A1A-4444-8036-CEC4C7843154}" presName="node" presStyleLbl="node1" presStyleIdx="2" presStyleCnt="3">
        <dgm:presLayoutVars>
          <dgm:bulletEnabled val="1"/>
        </dgm:presLayoutVars>
      </dgm:prSet>
      <dgm:spPr/>
    </dgm:pt>
  </dgm:ptLst>
  <dgm:cxnLst>
    <dgm:cxn modelId="{3FA4A732-61CC-4BE0-AC45-EBFB05BB62EC}" type="presOf" srcId="{9DBE0F25-13CB-4C19-9B20-C7F5C1E2E411}" destId="{AD2F0961-E729-44CF-9027-12B7A888B360}" srcOrd="0" destOrd="0" presId="urn:microsoft.com/office/officeart/2005/8/layout/process1"/>
    <dgm:cxn modelId="{B147CC44-259B-4C4C-A920-4ED8B5A170C9}" srcId="{31DDBD30-8422-428F-945C-DE9FE25809B3}" destId="{D8CD05BF-9A1A-4444-8036-CEC4C7843154}" srcOrd="2" destOrd="0" parTransId="{77D2388D-CD6E-459E-991C-E47EC1673788}" sibTransId="{A9E2213B-D452-42BD-B0B2-C73481404C74}"/>
    <dgm:cxn modelId="{E9609EF1-5043-4467-917F-989221AD5892}" type="presOf" srcId="{D8CD05BF-9A1A-4444-8036-CEC4C7843154}" destId="{B13013A4-72DE-4BB0-AA19-650FF124F011}" srcOrd="0" destOrd="0" presId="urn:microsoft.com/office/officeart/2005/8/layout/process1"/>
    <dgm:cxn modelId="{33A6FA85-CACA-45C1-9994-1B0F17A1180D}" srcId="{31DDBD30-8422-428F-945C-DE9FE25809B3}" destId="{669CFA61-E534-4F90-9F56-31851DA71E4D}" srcOrd="0" destOrd="0" parTransId="{17985B06-05BE-478E-8440-C5EBBBD06B8E}" sibTransId="{DE41F088-8012-4792-B9D2-70EA6B42DD59}"/>
    <dgm:cxn modelId="{8F93FFAF-551E-4B37-A3EA-7E26E9A2EE7A}" type="presOf" srcId="{DE41F088-8012-4792-B9D2-70EA6B42DD59}" destId="{1B28949C-C30C-4504-8FF8-6812992B994C}" srcOrd="1" destOrd="0" presId="urn:microsoft.com/office/officeart/2005/8/layout/process1"/>
    <dgm:cxn modelId="{F076EE7B-E69D-4562-95F0-3437B8034689}" type="presOf" srcId="{9DBE0F25-13CB-4C19-9B20-C7F5C1E2E411}" destId="{0DEB9F4D-E113-411D-A6CA-96FF24199C3D}" srcOrd="1" destOrd="0" presId="urn:microsoft.com/office/officeart/2005/8/layout/process1"/>
    <dgm:cxn modelId="{EF94C630-5A7F-4811-A177-1E70EB730214}" type="presOf" srcId="{31DDBD30-8422-428F-945C-DE9FE25809B3}" destId="{DB1E5EA2-6755-4996-BE3B-69CF30146918}" srcOrd="0" destOrd="0" presId="urn:microsoft.com/office/officeart/2005/8/layout/process1"/>
    <dgm:cxn modelId="{8B99EE22-A35E-4430-9A92-1886E01B27F1}" type="presOf" srcId="{669CFA61-E534-4F90-9F56-31851DA71E4D}" destId="{BDD3E380-D3F5-41EE-A8FA-C9A197770278}" srcOrd="0" destOrd="0" presId="urn:microsoft.com/office/officeart/2005/8/layout/process1"/>
    <dgm:cxn modelId="{0D6A1759-8193-4A1B-9FE3-337A98EDED94}" srcId="{31DDBD30-8422-428F-945C-DE9FE25809B3}" destId="{9C391A27-8EC5-404C-90C7-5BB00BDEE596}" srcOrd="1" destOrd="0" parTransId="{C7C3E9FF-0262-4345-B889-B42E76850D29}" sibTransId="{9DBE0F25-13CB-4C19-9B20-C7F5C1E2E411}"/>
    <dgm:cxn modelId="{CD902A1C-9400-47F5-ABDB-51C9C7926A4B}" type="presOf" srcId="{DE41F088-8012-4792-B9D2-70EA6B42DD59}" destId="{FD41F503-9BB8-4D5E-A720-A873F659D882}" srcOrd="0" destOrd="0" presId="urn:microsoft.com/office/officeart/2005/8/layout/process1"/>
    <dgm:cxn modelId="{CC29CC3F-8E9F-4B77-92D8-A5D7BCD1AD5F}" type="presOf" srcId="{9C391A27-8EC5-404C-90C7-5BB00BDEE596}" destId="{D8BCE21D-A428-48F9-8800-0A135A6D792D}" srcOrd="0" destOrd="0" presId="urn:microsoft.com/office/officeart/2005/8/layout/process1"/>
    <dgm:cxn modelId="{4CD45D69-1A74-42AF-8B92-FFE4932C8ADB}" type="presParOf" srcId="{DB1E5EA2-6755-4996-BE3B-69CF30146918}" destId="{BDD3E380-D3F5-41EE-A8FA-C9A197770278}" srcOrd="0" destOrd="0" presId="urn:microsoft.com/office/officeart/2005/8/layout/process1"/>
    <dgm:cxn modelId="{7B69B017-2113-4670-8C6E-609CE53C5187}" type="presParOf" srcId="{DB1E5EA2-6755-4996-BE3B-69CF30146918}" destId="{FD41F503-9BB8-4D5E-A720-A873F659D882}" srcOrd="1" destOrd="0" presId="urn:microsoft.com/office/officeart/2005/8/layout/process1"/>
    <dgm:cxn modelId="{C7A5F56B-12F7-4C5C-A0C2-CA2E4A41D894}" type="presParOf" srcId="{FD41F503-9BB8-4D5E-A720-A873F659D882}" destId="{1B28949C-C30C-4504-8FF8-6812992B994C}" srcOrd="0" destOrd="0" presId="urn:microsoft.com/office/officeart/2005/8/layout/process1"/>
    <dgm:cxn modelId="{3CDBCCFB-1F31-46D5-8264-DEACF6DD2C33}" type="presParOf" srcId="{DB1E5EA2-6755-4996-BE3B-69CF30146918}" destId="{D8BCE21D-A428-48F9-8800-0A135A6D792D}" srcOrd="2" destOrd="0" presId="urn:microsoft.com/office/officeart/2005/8/layout/process1"/>
    <dgm:cxn modelId="{02ED388E-933F-4A7B-8BFE-6EC5F9A71606}" type="presParOf" srcId="{DB1E5EA2-6755-4996-BE3B-69CF30146918}" destId="{AD2F0961-E729-44CF-9027-12B7A888B360}" srcOrd="3" destOrd="0" presId="urn:microsoft.com/office/officeart/2005/8/layout/process1"/>
    <dgm:cxn modelId="{C38B5498-1086-4C37-96ED-F470D1E42133}" type="presParOf" srcId="{AD2F0961-E729-44CF-9027-12B7A888B360}" destId="{0DEB9F4D-E113-411D-A6CA-96FF24199C3D}" srcOrd="0" destOrd="0" presId="urn:microsoft.com/office/officeart/2005/8/layout/process1"/>
    <dgm:cxn modelId="{2D0DDF99-F619-479E-9C7A-24E35F5E81CD}" type="presParOf" srcId="{DB1E5EA2-6755-4996-BE3B-69CF30146918}" destId="{B13013A4-72DE-4BB0-AA19-650FF124F011}" srcOrd="4" destOrd="0" presId="urn:microsoft.com/office/officeart/2005/8/layout/process1"/>
  </dgm:cxnLst>
  <dgm:bg/>
  <dgm:whole/>
</dgm:dataModel>
</file>

<file path=ppt/diagrams/data38.xml><?xml version="1.0" encoding="utf-8"?>
<dgm:dataModel xmlns:dgm="http://schemas.openxmlformats.org/drawingml/2006/diagram" xmlns:a="http://schemas.openxmlformats.org/drawingml/2006/main">
  <dgm:ptLst>
    <dgm:pt modelId="{40D8ACD4-E062-43A7-AC7C-ED1E00803874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B6D3E17F-A97E-4F10-B2BD-F0822F9B8602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注释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DF44674E-D86C-4CE2-9A55-A33F84542AF0}" type="parTrans" cxnId="{B344FE9F-49CD-49EA-8F02-4637F069EFCB}">
      <dgm:prSet/>
      <dgm:spPr/>
      <dgm:t>
        <a:bodyPr/>
        <a:lstStyle/>
        <a:p>
          <a:endParaRPr lang="zh-CN" altLang="en-US"/>
        </a:p>
      </dgm:t>
    </dgm:pt>
    <dgm:pt modelId="{3D1DAD20-4794-4581-9CA7-5D92ADAF1153}" type="sibTrans" cxnId="{B344FE9F-49CD-49EA-8F02-4637F069EFCB}">
      <dgm:prSet/>
      <dgm:spPr/>
      <dgm:t>
        <a:bodyPr/>
        <a:lstStyle/>
        <a:p>
          <a:endParaRPr lang="zh-CN" altLang="en-US"/>
        </a:p>
      </dgm:t>
    </dgm:pt>
    <dgm:pt modelId="{9D89177C-43E3-4FFF-9650-2F86F57C2714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自定义符号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7AD9739C-3E84-4828-AA64-8299BC244DF5}" type="parTrans" cxnId="{6BCCD15B-080D-4A29-A0CE-CEA6BA410F42}">
      <dgm:prSet/>
      <dgm:spPr/>
      <dgm:t>
        <a:bodyPr/>
        <a:lstStyle/>
        <a:p>
          <a:endParaRPr lang="zh-CN" altLang="en-US"/>
        </a:p>
      </dgm:t>
    </dgm:pt>
    <dgm:pt modelId="{27302DAB-49A2-4863-BB87-3D7E8A39B860}" type="sibTrans" cxnId="{6BCCD15B-080D-4A29-A0CE-CEA6BA410F42}">
      <dgm:prSet/>
      <dgm:spPr/>
      <dgm:t>
        <a:bodyPr/>
        <a:lstStyle/>
        <a:p>
          <a:endParaRPr lang="zh-CN" altLang="en-US"/>
        </a:p>
      </dgm:t>
    </dgm:pt>
    <dgm:pt modelId="{13545B3F-0104-451B-9958-16D4408E84B1}" type="pres">
      <dgm:prSet presAssocID="{40D8ACD4-E062-43A7-AC7C-ED1E00803874}" presName="Name0" presStyleCnt="0">
        <dgm:presLayoutVars>
          <dgm:dir/>
          <dgm:resizeHandles val="exact"/>
        </dgm:presLayoutVars>
      </dgm:prSet>
      <dgm:spPr/>
    </dgm:pt>
    <dgm:pt modelId="{B2346C51-3A23-4A25-BF3C-431402CF398D}" type="pres">
      <dgm:prSet presAssocID="{B6D3E17F-A97E-4F10-B2BD-F0822F9B8602}" presName="node" presStyleLbl="node1" presStyleIdx="0" presStyleCnt="2">
        <dgm:presLayoutVars>
          <dgm:bulletEnabled val="1"/>
        </dgm:presLayoutVars>
      </dgm:prSet>
      <dgm:spPr/>
    </dgm:pt>
    <dgm:pt modelId="{83B81525-FED4-48F1-93B4-85E267CFB70F}" type="pres">
      <dgm:prSet presAssocID="{3D1DAD20-4794-4581-9CA7-5D92ADAF1153}" presName="sibTrans" presStyleLbl="sibTrans2D1" presStyleIdx="0" presStyleCnt="1"/>
      <dgm:spPr/>
    </dgm:pt>
    <dgm:pt modelId="{744EA57B-B729-4A29-8318-AF0A296A4A4F}" type="pres">
      <dgm:prSet presAssocID="{3D1DAD20-4794-4581-9CA7-5D92ADAF1153}" presName="connectorText" presStyleLbl="sibTrans2D1" presStyleIdx="0" presStyleCnt="1"/>
      <dgm:spPr/>
    </dgm:pt>
    <dgm:pt modelId="{2B2AD4B1-58F7-4262-96C7-9C351136F90F}" type="pres">
      <dgm:prSet presAssocID="{9D89177C-43E3-4FFF-9650-2F86F57C2714}" presName="node" presStyleLbl="node1" presStyleIdx="1" presStyleCnt="2">
        <dgm:presLayoutVars>
          <dgm:bulletEnabled val="1"/>
        </dgm:presLayoutVars>
      </dgm:prSet>
      <dgm:spPr/>
    </dgm:pt>
  </dgm:ptLst>
  <dgm:cxnLst>
    <dgm:cxn modelId="{569E45ED-FA28-4EF6-9E8E-493146AEB5F9}" type="presOf" srcId="{40D8ACD4-E062-43A7-AC7C-ED1E00803874}" destId="{13545B3F-0104-451B-9958-16D4408E84B1}" srcOrd="0" destOrd="0" presId="urn:microsoft.com/office/officeart/2005/8/layout/process1"/>
    <dgm:cxn modelId="{AF96F61B-6982-405D-BF8C-637B1C2305FE}" type="presOf" srcId="{B6D3E17F-A97E-4F10-B2BD-F0822F9B8602}" destId="{B2346C51-3A23-4A25-BF3C-431402CF398D}" srcOrd="0" destOrd="0" presId="urn:microsoft.com/office/officeart/2005/8/layout/process1"/>
    <dgm:cxn modelId="{DA93E6BA-7698-4387-9E49-A908764FCA3F}" type="presOf" srcId="{3D1DAD20-4794-4581-9CA7-5D92ADAF1153}" destId="{83B81525-FED4-48F1-93B4-85E267CFB70F}" srcOrd="0" destOrd="0" presId="urn:microsoft.com/office/officeart/2005/8/layout/process1"/>
    <dgm:cxn modelId="{6BCCD15B-080D-4A29-A0CE-CEA6BA410F42}" srcId="{40D8ACD4-E062-43A7-AC7C-ED1E00803874}" destId="{9D89177C-43E3-4FFF-9650-2F86F57C2714}" srcOrd="1" destOrd="0" parTransId="{7AD9739C-3E84-4828-AA64-8299BC244DF5}" sibTransId="{27302DAB-49A2-4863-BB87-3D7E8A39B860}"/>
    <dgm:cxn modelId="{FC5F34FB-2342-4796-9497-4FC0E8AD8267}" type="presOf" srcId="{3D1DAD20-4794-4581-9CA7-5D92ADAF1153}" destId="{744EA57B-B729-4A29-8318-AF0A296A4A4F}" srcOrd="1" destOrd="0" presId="urn:microsoft.com/office/officeart/2005/8/layout/process1"/>
    <dgm:cxn modelId="{B344FE9F-49CD-49EA-8F02-4637F069EFCB}" srcId="{40D8ACD4-E062-43A7-AC7C-ED1E00803874}" destId="{B6D3E17F-A97E-4F10-B2BD-F0822F9B8602}" srcOrd="0" destOrd="0" parTransId="{DF44674E-D86C-4CE2-9A55-A33F84542AF0}" sibTransId="{3D1DAD20-4794-4581-9CA7-5D92ADAF1153}"/>
    <dgm:cxn modelId="{6F6D91A0-BD79-49D2-8392-B39323DFE710}" type="presOf" srcId="{9D89177C-43E3-4FFF-9650-2F86F57C2714}" destId="{2B2AD4B1-58F7-4262-96C7-9C351136F90F}" srcOrd="0" destOrd="0" presId="urn:microsoft.com/office/officeart/2005/8/layout/process1"/>
    <dgm:cxn modelId="{B14079E1-0A77-4B64-AF27-C9E3162AE878}" type="presParOf" srcId="{13545B3F-0104-451B-9958-16D4408E84B1}" destId="{B2346C51-3A23-4A25-BF3C-431402CF398D}" srcOrd="0" destOrd="0" presId="urn:microsoft.com/office/officeart/2005/8/layout/process1"/>
    <dgm:cxn modelId="{775605B2-958E-427E-9645-B23AB1EC732B}" type="presParOf" srcId="{13545B3F-0104-451B-9958-16D4408E84B1}" destId="{83B81525-FED4-48F1-93B4-85E267CFB70F}" srcOrd="1" destOrd="0" presId="urn:microsoft.com/office/officeart/2005/8/layout/process1"/>
    <dgm:cxn modelId="{EB861984-0E21-49D9-B3CF-435760DCDEFE}" type="presParOf" srcId="{83B81525-FED4-48F1-93B4-85E267CFB70F}" destId="{744EA57B-B729-4A29-8318-AF0A296A4A4F}" srcOrd="0" destOrd="0" presId="urn:microsoft.com/office/officeart/2005/8/layout/process1"/>
    <dgm:cxn modelId="{34D803DC-157F-4C31-9A9C-18F37085EFB9}" type="presParOf" srcId="{13545B3F-0104-451B-9958-16D4408E84B1}" destId="{2B2AD4B1-58F7-4262-96C7-9C351136F90F}" srcOrd="2" destOrd="0" presId="urn:microsoft.com/office/officeart/2005/8/layout/process1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AEFDB73-C3F1-4B5E-9134-918B45EC8F4E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56341EF8-B4B3-4293-B916-DD84BF6D87DE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编辑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CB722282-019C-4267-B58C-336924F0C1BD}" type="parTrans" cxnId="{F2507895-4B5D-434C-9D67-6B64FACF1860}">
      <dgm:prSet/>
      <dgm:spPr/>
      <dgm:t>
        <a:bodyPr/>
        <a:lstStyle/>
        <a:p>
          <a:endParaRPr lang="zh-CN" altLang="en-US"/>
        </a:p>
      </dgm:t>
    </dgm:pt>
    <dgm:pt modelId="{0779EFB9-743F-4D2E-A1B5-F9D1BAE0564F}" type="sibTrans" cxnId="{F2507895-4B5D-434C-9D67-6B64FACF1860}">
      <dgm:prSet/>
      <dgm:spPr/>
      <dgm:t>
        <a:bodyPr/>
        <a:lstStyle/>
        <a:p>
          <a:endParaRPr lang="zh-CN" altLang="en-US"/>
        </a:p>
      </dgm:t>
    </dgm:pt>
    <dgm:pt modelId="{08CADC59-60FD-4C6E-B69A-AAC593597F16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创建捕捉线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03AD15C5-FD16-49F2-94DC-ECD156EA80C7}" type="parTrans" cxnId="{8C2178EE-38F2-4DC0-B618-B8DA76E57615}">
      <dgm:prSet/>
      <dgm:spPr/>
      <dgm:t>
        <a:bodyPr/>
        <a:lstStyle/>
        <a:p>
          <a:endParaRPr lang="zh-CN" altLang="en-US"/>
        </a:p>
      </dgm:t>
    </dgm:pt>
    <dgm:pt modelId="{5F20C81E-41F0-4B4C-9B51-3F1C1AEEADF0}" type="sibTrans" cxnId="{8C2178EE-38F2-4DC0-B618-B8DA76E57615}">
      <dgm:prSet/>
      <dgm:spPr/>
      <dgm:t>
        <a:bodyPr/>
        <a:lstStyle/>
        <a:p>
          <a:endParaRPr lang="zh-CN" altLang="en-US"/>
        </a:p>
      </dgm:t>
    </dgm:pt>
    <dgm:pt modelId="{5DF7F8D3-CC0C-4AB2-BBF1-F8F4B0099E66}" type="pres">
      <dgm:prSet presAssocID="{BAEFDB73-C3F1-4B5E-9134-918B45EC8F4E}" presName="Name0" presStyleCnt="0">
        <dgm:presLayoutVars>
          <dgm:dir/>
          <dgm:resizeHandles val="exact"/>
        </dgm:presLayoutVars>
      </dgm:prSet>
      <dgm:spPr/>
    </dgm:pt>
    <dgm:pt modelId="{F7BA5856-D2B9-436B-B257-328F29736494}" type="pres">
      <dgm:prSet presAssocID="{56341EF8-B4B3-4293-B916-DD84BF6D87DE}" presName="node" presStyleLbl="node1" presStyleIdx="0" presStyleCnt="2">
        <dgm:presLayoutVars>
          <dgm:bulletEnabled val="1"/>
        </dgm:presLayoutVars>
      </dgm:prSet>
      <dgm:spPr/>
    </dgm:pt>
    <dgm:pt modelId="{171CB47F-4B43-4FB3-B39B-56B79E1E871A}" type="pres">
      <dgm:prSet presAssocID="{0779EFB9-743F-4D2E-A1B5-F9D1BAE0564F}" presName="sibTrans" presStyleLbl="sibTrans2D1" presStyleIdx="0" presStyleCnt="1"/>
      <dgm:spPr/>
    </dgm:pt>
    <dgm:pt modelId="{8A803AC9-962E-49E9-A8A2-79876E72CDCD}" type="pres">
      <dgm:prSet presAssocID="{0779EFB9-743F-4D2E-A1B5-F9D1BAE0564F}" presName="connectorText" presStyleLbl="sibTrans2D1" presStyleIdx="0" presStyleCnt="1"/>
      <dgm:spPr/>
    </dgm:pt>
    <dgm:pt modelId="{4F19E63B-7986-4392-8B36-6FC7A79F6A5C}" type="pres">
      <dgm:prSet presAssocID="{08CADC59-60FD-4C6E-B69A-AAC593597F16}" presName="node" presStyleLbl="node1" presStyleIdx="1" presStyleCnt="2">
        <dgm:presLayoutVars>
          <dgm:bulletEnabled val="1"/>
        </dgm:presLayoutVars>
      </dgm:prSet>
      <dgm:spPr/>
    </dgm:pt>
  </dgm:ptLst>
  <dgm:cxnLst>
    <dgm:cxn modelId="{43708A26-D3C4-4F4D-9185-8D84BEBC0D70}" type="presOf" srcId="{0779EFB9-743F-4D2E-A1B5-F9D1BAE0564F}" destId="{8A803AC9-962E-49E9-A8A2-79876E72CDCD}" srcOrd="1" destOrd="0" presId="urn:microsoft.com/office/officeart/2005/8/layout/process1"/>
    <dgm:cxn modelId="{8C2178EE-38F2-4DC0-B618-B8DA76E57615}" srcId="{BAEFDB73-C3F1-4B5E-9134-918B45EC8F4E}" destId="{08CADC59-60FD-4C6E-B69A-AAC593597F16}" srcOrd="1" destOrd="0" parTransId="{03AD15C5-FD16-49F2-94DC-ECD156EA80C7}" sibTransId="{5F20C81E-41F0-4B4C-9B51-3F1C1AEEADF0}"/>
    <dgm:cxn modelId="{BA4EEED8-1BDB-48F6-84F6-196EF6655577}" type="presOf" srcId="{08CADC59-60FD-4C6E-B69A-AAC593597F16}" destId="{4F19E63B-7986-4392-8B36-6FC7A79F6A5C}" srcOrd="0" destOrd="0" presId="urn:microsoft.com/office/officeart/2005/8/layout/process1"/>
    <dgm:cxn modelId="{0395CFDC-A876-41EE-815E-8E44BBBCD4AF}" type="presOf" srcId="{0779EFB9-743F-4D2E-A1B5-F9D1BAE0564F}" destId="{171CB47F-4B43-4FB3-B39B-56B79E1E871A}" srcOrd="0" destOrd="0" presId="urn:microsoft.com/office/officeart/2005/8/layout/process1"/>
    <dgm:cxn modelId="{F2507895-4B5D-434C-9D67-6B64FACF1860}" srcId="{BAEFDB73-C3F1-4B5E-9134-918B45EC8F4E}" destId="{56341EF8-B4B3-4293-B916-DD84BF6D87DE}" srcOrd="0" destOrd="0" parTransId="{CB722282-019C-4267-B58C-336924F0C1BD}" sibTransId="{0779EFB9-743F-4D2E-A1B5-F9D1BAE0564F}"/>
    <dgm:cxn modelId="{DE9CA5AB-4CE6-4CAA-9F1E-9705CCD2013E}" type="presOf" srcId="{56341EF8-B4B3-4293-B916-DD84BF6D87DE}" destId="{F7BA5856-D2B9-436B-B257-328F29736494}" srcOrd="0" destOrd="0" presId="urn:microsoft.com/office/officeart/2005/8/layout/process1"/>
    <dgm:cxn modelId="{0227D986-5EA2-48A0-9E1D-41CEDDAED14D}" type="presOf" srcId="{BAEFDB73-C3F1-4B5E-9134-918B45EC8F4E}" destId="{5DF7F8D3-CC0C-4AB2-BBF1-F8F4B0099E66}" srcOrd="0" destOrd="0" presId="urn:microsoft.com/office/officeart/2005/8/layout/process1"/>
    <dgm:cxn modelId="{A3BBDA98-8D98-4E7A-9D82-99CD227DA9AB}" type="presParOf" srcId="{5DF7F8D3-CC0C-4AB2-BBF1-F8F4B0099E66}" destId="{F7BA5856-D2B9-436B-B257-328F29736494}" srcOrd="0" destOrd="0" presId="urn:microsoft.com/office/officeart/2005/8/layout/process1"/>
    <dgm:cxn modelId="{32EA18DB-66FC-4B1C-9D05-350211C7CB31}" type="presParOf" srcId="{5DF7F8D3-CC0C-4AB2-BBF1-F8F4B0099E66}" destId="{171CB47F-4B43-4FB3-B39B-56B79E1E871A}" srcOrd="1" destOrd="0" presId="urn:microsoft.com/office/officeart/2005/8/layout/process1"/>
    <dgm:cxn modelId="{2D13BF5F-4F94-4E1B-AD04-5FABBEBCCE0C}" type="presParOf" srcId="{171CB47F-4B43-4FB3-B39B-56B79E1E871A}" destId="{8A803AC9-962E-49E9-A8A2-79876E72CDCD}" srcOrd="0" destOrd="0" presId="urn:microsoft.com/office/officeart/2005/8/layout/process1"/>
    <dgm:cxn modelId="{0B930C79-2B67-4182-ACE5-8CF8F5E9040A}" type="presParOf" srcId="{5DF7F8D3-CC0C-4AB2-BBF1-F8F4B0099E66}" destId="{4F19E63B-7986-4392-8B36-6FC7A79F6A5C}" srcOrd="2" destOrd="0" presId="urn:microsoft.com/office/officeart/2005/8/layout/process1"/>
  </dgm:cxnLst>
  <dgm:bg/>
  <dgm:whole/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40D8398C-3C39-4D31-B9CD-0FEDFBBA8EA2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6E46FB73-467D-4666-A8CB-05630D222BF4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绘制基准平面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0E5513EC-9131-4A9C-9E7E-FABB93F8E391}" type="parTrans" cxnId="{BEFAF1E2-B72E-4C1F-8515-B787B5623CA0}">
      <dgm:prSet/>
      <dgm:spPr/>
      <dgm:t>
        <a:bodyPr/>
        <a:lstStyle/>
        <a:p>
          <a:endParaRPr lang="zh-CN" altLang="en-US"/>
        </a:p>
      </dgm:t>
    </dgm:pt>
    <dgm:pt modelId="{CE30FE7C-267B-416F-98B7-A9CC8D4481BC}" type="sibTrans" cxnId="{BEFAF1E2-B72E-4C1F-8515-B787B5623CA0}">
      <dgm:prSet/>
      <dgm:spPr/>
      <dgm:t>
        <a:bodyPr/>
        <a:lstStyle/>
        <a:p>
          <a:endParaRPr lang="zh-CN" altLang="en-US"/>
        </a:p>
      </dgm:t>
    </dgm:pt>
    <dgm:pt modelId="{5821735E-0350-46EE-840B-CB661FFEF990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选择点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0CECD9B0-DFDB-4871-8195-1200620C6567}" type="parTrans" cxnId="{039F4DA4-D19E-487D-96D3-589DA10B6DB5}">
      <dgm:prSet/>
      <dgm:spPr/>
      <dgm:t>
        <a:bodyPr/>
        <a:lstStyle/>
        <a:p>
          <a:endParaRPr lang="zh-CN" altLang="en-US"/>
        </a:p>
      </dgm:t>
    </dgm:pt>
    <dgm:pt modelId="{E4EF135F-E7AD-4531-96CD-8B2ED537FF17}" type="sibTrans" cxnId="{039F4DA4-D19E-487D-96D3-589DA10B6DB5}">
      <dgm:prSet/>
      <dgm:spPr/>
      <dgm:t>
        <a:bodyPr/>
        <a:lstStyle/>
        <a:p>
          <a:endParaRPr lang="zh-CN" altLang="en-US"/>
        </a:p>
      </dgm:t>
    </dgm:pt>
    <dgm:pt modelId="{EC00AFC9-4469-4970-A7CC-F4FD61574244}" type="pres">
      <dgm:prSet presAssocID="{40D8398C-3C39-4D31-B9CD-0FEDFBBA8EA2}" presName="Name0" presStyleCnt="0">
        <dgm:presLayoutVars>
          <dgm:dir/>
          <dgm:resizeHandles val="exact"/>
        </dgm:presLayoutVars>
      </dgm:prSet>
      <dgm:spPr/>
    </dgm:pt>
    <dgm:pt modelId="{A51D672F-789C-420E-B346-81C5E4D821D3}" type="pres">
      <dgm:prSet presAssocID="{6E46FB73-467D-4666-A8CB-05630D222BF4}" presName="node" presStyleLbl="node1" presStyleIdx="0" presStyleCnt="2">
        <dgm:presLayoutVars>
          <dgm:bulletEnabled val="1"/>
        </dgm:presLayoutVars>
      </dgm:prSet>
      <dgm:spPr/>
    </dgm:pt>
    <dgm:pt modelId="{06F75CC7-9B72-49A9-994C-F3BD3EFA4383}" type="pres">
      <dgm:prSet presAssocID="{CE30FE7C-267B-416F-98B7-A9CC8D4481BC}" presName="sibTrans" presStyleLbl="sibTrans2D1" presStyleIdx="0" presStyleCnt="1"/>
      <dgm:spPr/>
    </dgm:pt>
    <dgm:pt modelId="{C5280274-69F5-44D1-991F-53596C207F00}" type="pres">
      <dgm:prSet presAssocID="{CE30FE7C-267B-416F-98B7-A9CC8D4481BC}" presName="connectorText" presStyleLbl="sibTrans2D1" presStyleIdx="0" presStyleCnt="1"/>
      <dgm:spPr/>
    </dgm:pt>
    <dgm:pt modelId="{EBEA3D8E-C72F-4FA1-892B-F219C65CE9C9}" type="pres">
      <dgm:prSet presAssocID="{5821735E-0350-46EE-840B-CB661FFEF990}" presName="node" presStyleLbl="node1" presStyleIdx="1" presStyleCnt="2">
        <dgm:presLayoutVars>
          <dgm:bulletEnabled val="1"/>
        </dgm:presLayoutVars>
      </dgm:prSet>
      <dgm:spPr/>
    </dgm:pt>
  </dgm:ptLst>
  <dgm:cxnLst>
    <dgm:cxn modelId="{0EF079CC-9485-4044-98F3-650957374415}" type="presOf" srcId="{CE30FE7C-267B-416F-98B7-A9CC8D4481BC}" destId="{C5280274-69F5-44D1-991F-53596C207F00}" srcOrd="1" destOrd="0" presId="urn:microsoft.com/office/officeart/2005/8/layout/process1"/>
    <dgm:cxn modelId="{416403EA-0EED-4C65-8487-C60475AAC3AD}" type="presOf" srcId="{40D8398C-3C39-4D31-B9CD-0FEDFBBA8EA2}" destId="{EC00AFC9-4469-4970-A7CC-F4FD61574244}" srcOrd="0" destOrd="0" presId="urn:microsoft.com/office/officeart/2005/8/layout/process1"/>
    <dgm:cxn modelId="{BEFAF1E2-B72E-4C1F-8515-B787B5623CA0}" srcId="{40D8398C-3C39-4D31-B9CD-0FEDFBBA8EA2}" destId="{6E46FB73-467D-4666-A8CB-05630D222BF4}" srcOrd="0" destOrd="0" parTransId="{0E5513EC-9131-4A9C-9E7E-FABB93F8E391}" sibTransId="{CE30FE7C-267B-416F-98B7-A9CC8D4481BC}"/>
    <dgm:cxn modelId="{43917A5A-4458-4819-AF81-3A461FD40E5E}" type="presOf" srcId="{5821735E-0350-46EE-840B-CB661FFEF990}" destId="{EBEA3D8E-C72F-4FA1-892B-F219C65CE9C9}" srcOrd="0" destOrd="0" presId="urn:microsoft.com/office/officeart/2005/8/layout/process1"/>
    <dgm:cxn modelId="{E30F0DF6-0E07-4B63-AE1B-7D76CF45219D}" type="presOf" srcId="{6E46FB73-467D-4666-A8CB-05630D222BF4}" destId="{A51D672F-789C-420E-B346-81C5E4D821D3}" srcOrd="0" destOrd="0" presId="urn:microsoft.com/office/officeart/2005/8/layout/process1"/>
    <dgm:cxn modelId="{1BBE179C-5020-48FE-BF3E-A5732B79541A}" type="presOf" srcId="{CE30FE7C-267B-416F-98B7-A9CC8D4481BC}" destId="{06F75CC7-9B72-49A9-994C-F3BD3EFA4383}" srcOrd="0" destOrd="0" presId="urn:microsoft.com/office/officeart/2005/8/layout/process1"/>
    <dgm:cxn modelId="{039F4DA4-D19E-487D-96D3-589DA10B6DB5}" srcId="{40D8398C-3C39-4D31-B9CD-0FEDFBBA8EA2}" destId="{5821735E-0350-46EE-840B-CB661FFEF990}" srcOrd="1" destOrd="0" parTransId="{0CECD9B0-DFDB-4871-8195-1200620C6567}" sibTransId="{E4EF135F-E7AD-4531-96CD-8B2ED537FF17}"/>
    <dgm:cxn modelId="{52343578-73F7-495E-A7EB-BE61FEDFF20C}" type="presParOf" srcId="{EC00AFC9-4469-4970-A7CC-F4FD61574244}" destId="{A51D672F-789C-420E-B346-81C5E4D821D3}" srcOrd="0" destOrd="0" presId="urn:microsoft.com/office/officeart/2005/8/layout/process1"/>
    <dgm:cxn modelId="{47D1281D-4A1A-41DE-B098-E058C2E086E5}" type="presParOf" srcId="{EC00AFC9-4469-4970-A7CC-F4FD61574244}" destId="{06F75CC7-9B72-49A9-994C-F3BD3EFA4383}" srcOrd="1" destOrd="0" presId="urn:microsoft.com/office/officeart/2005/8/layout/process1"/>
    <dgm:cxn modelId="{B2141613-4C47-45E3-A339-6D368929A44D}" type="presParOf" srcId="{06F75CC7-9B72-49A9-994C-F3BD3EFA4383}" destId="{C5280274-69F5-44D1-991F-53596C207F00}" srcOrd="0" destOrd="0" presId="urn:microsoft.com/office/officeart/2005/8/layout/process1"/>
    <dgm:cxn modelId="{272775FB-04CA-4F5D-9B84-7903803075BA}" type="presParOf" srcId="{EC00AFC9-4469-4970-A7CC-F4FD61574244}" destId="{EBEA3D8E-C72F-4FA1-892B-F219C65CE9C9}" srcOrd="2" destOrd="0" presId="urn:microsoft.com/office/officeart/2005/8/layout/process1"/>
  </dgm:cxnLst>
  <dgm:bg/>
  <dgm:whole/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89C26603-E476-4EC7-A088-F456094FD99C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84250F0E-8F57-4AB8-A259-30BE15ED13AF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绘制基准轴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E0A703B9-5F72-4EE7-85B9-27E0C6DE918B}" type="parTrans" cxnId="{595EBA11-0928-4BEA-BCA8-3FD67EEBCF1C}">
      <dgm:prSet/>
      <dgm:spPr/>
      <dgm:t>
        <a:bodyPr/>
        <a:lstStyle/>
        <a:p>
          <a:endParaRPr lang="zh-CN" altLang="en-US"/>
        </a:p>
      </dgm:t>
    </dgm:pt>
    <dgm:pt modelId="{640273CB-1A67-45E0-BFF3-00F20436AC03}" type="sibTrans" cxnId="{595EBA11-0928-4BEA-BCA8-3FD67EEBCF1C}">
      <dgm:prSet/>
      <dgm:spPr/>
      <dgm:t>
        <a:bodyPr/>
        <a:lstStyle/>
        <a:p>
          <a:endParaRPr lang="zh-CN" altLang="en-US"/>
        </a:p>
      </dgm:t>
    </dgm:pt>
    <dgm:pt modelId="{BF7A571B-734C-499F-9F1B-359547A121A7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选择点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E5C8D3F9-D23F-423B-9C72-0785F9705281}" type="parTrans" cxnId="{52184B88-39BC-4942-944A-DC892F975A0D}">
      <dgm:prSet/>
      <dgm:spPr/>
      <dgm:t>
        <a:bodyPr/>
        <a:lstStyle/>
        <a:p>
          <a:endParaRPr lang="zh-CN" altLang="en-US"/>
        </a:p>
      </dgm:t>
    </dgm:pt>
    <dgm:pt modelId="{07A1A3C6-E3FC-430E-B06F-A5CC77697A61}" type="sibTrans" cxnId="{52184B88-39BC-4942-944A-DC892F975A0D}">
      <dgm:prSet/>
      <dgm:spPr/>
      <dgm:t>
        <a:bodyPr/>
        <a:lstStyle/>
        <a:p>
          <a:endParaRPr lang="zh-CN" altLang="en-US"/>
        </a:p>
      </dgm:t>
    </dgm:pt>
    <dgm:pt modelId="{E44DA2BD-1F86-4ED6-B387-53C3BC2BB112}" type="pres">
      <dgm:prSet presAssocID="{89C26603-E476-4EC7-A088-F456094FD99C}" presName="Name0" presStyleCnt="0">
        <dgm:presLayoutVars>
          <dgm:dir/>
          <dgm:resizeHandles val="exact"/>
        </dgm:presLayoutVars>
      </dgm:prSet>
      <dgm:spPr/>
    </dgm:pt>
    <dgm:pt modelId="{B87088C7-F2A5-4370-8963-1CE2B2C37FAF}" type="pres">
      <dgm:prSet presAssocID="{84250F0E-8F57-4AB8-A259-30BE15ED13AF}" presName="node" presStyleLbl="node1" presStyleIdx="0" presStyleCnt="2">
        <dgm:presLayoutVars>
          <dgm:bulletEnabled val="1"/>
        </dgm:presLayoutVars>
      </dgm:prSet>
      <dgm:spPr/>
    </dgm:pt>
    <dgm:pt modelId="{71C94B93-514A-495E-90EF-E125DE00ACB1}" type="pres">
      <dgm:prSet presAssocID="{640273CB-1A67-45E0-BFF3-00F20436AC03}" presName="sibTrans" presStyleLbl="sibTrans2D1" presStyleIdx="0" presStyleCnt="1"/>
      <dgm:spPr/>
    </dgm:pt>
    <dgm:pt modelId="{6FB87463-E05B-454C-988C-0BA35F91DBAE}" type="pres">
      <dgm:prSet presAssocID="{640273CB-1A67-45E0-BFF3-00F20436AC03}" presName="connectorText" presStyleLbl="sibTrans2D1" presStyleIdx="0" presStyleCnt="1"/>
      <dgm:spPr/>
    </dgm:pt>
    <dgm:pt modelId="{7DC68F91-0E3B-4684-B174-1B02BC553A2B}" type="pres">
      <dgm:prSet presAssocID="{BF7A571B-734C-499F-9F1B-359547A121A7}" presName="node" presStyleLbl="node1" presStyleIdx="1" presStyleCnt="2">
        <dgm:presLayoutVars>
          <dgm:bulletEnabled val="1"/>
        </dgm:presLayoutVars>
      </dgm:prSet>
      <dgm:spPr/>
    </dgm:pt>
  </dgm:ptLst>
  <dgm:cxnLst>
    <dgm:cxn modelId="{7806E09C-D572-4638-8B82-85DE50CC3641}" type="presOf" srcId="{640273CB-1A67-45E0-BFF3-00F20436AC03}" destId="{71C94B93-514A-495E-90EF-E125DE00ACB1}" srcOrd="0" destOrd="0" presId="urn:microsoft.com/office/officeart/2005/8/layout/process1"/>
    <dgm:cxn modelId="{595EBA11-0928-4BEA-BCA8-3FD67EEBCF1C}" srcId="{89C26603-E476-4EC7-A088-F456094FD99C}" destId="{84250F0E-8F57-4AB8-A259-30BE15ED13AF}" srcOrd="0" destOrd="0" parTransId="{E0A703B9-5F72-4EE7-85B9-27E0C6DE918B}" sibTransId="{640273CB-1A67-45E0-BFF3-00F20436AC03}"/>
    <dgm:cxn modelId="{84E9012F-9FC7-4432-8616-CD334ABA0A74}" type="presOf" srcId="{84250F0E-8F57-4AB8-A259-30BE15ED13AF}" destId="{B87088C7-F2A5-4370-8963-1CE2B2C37FAF}" srcOrd="0" destOrd="0" presId="urn:microsoft.com/office/officeart/2005/8/layout/process1"/>
    <dgm:cxn modelId="{52184B88-39BC-4942-944A-DC892F975A0D}" srcId="{89C26603-E476-4EC7-A088-F456094FD99C}" destId="{BF7A571B-734C-499F-9F1B-359547A121A7}" srcOrd="1" destOrd="0" parTransId="{E5C8D3F9-D23F-423B-9C72-0785F9705281}" sibTransId="{07A1A3C6-E3FC-430E-B06F-A5CC77697A61}"/>
    <dgm:cxn modelId="{B9A54EC8-BDED-4516-8FA6-471B47CAE2CD}" type="presOf" srcId="{640273CB-1A67-45E0-BFF3-00F20436AC03}" destId="{6FB87463-E05B-454C-988C-0BA35F91DBAE}" srcOrd="1" destOrd="0" presId="urn:microsoft.com/office/officeart/2005/8/layout/process1"/>
    <dgm:cxn modelId="{D0911827-84FC-4F2F-816C-49B1762FCB00}" type="presOf" srcId="{BF7A571B-734C-499F-9F1B-359547A121A7}" destId="{7DC68F91-0E3B-4684-B174-1B02BC553A2B}" srcOrd="0" destOrd="0" presId="urn:microsoft.com/office/officeart/2005/8/layout/process1"/>
    <dgm:cxn modelId="{FF2ACE30-F2A8-42C8-B5D0-CA84DE073F4F}" type="presOf" srcId="{89C26603-E476-4EC7-A088-F456094FD99C}" destId="{E44DA2BD-1F86-4ED6-B387-53C3BC2BB112}" srcOrd="0" destOrd="0" presId="urn:microsoft.com/office/officeart/2005/8/layout/process1"/>
    <dgm:cxn modelId="{FD928A3E-E2F9-4B99-9AC3-0E62871AD366}" type="presParOf" srcId="{E44DA2BD-1F86-4ED6-B387-53C3BC2BB112}" destId="{B87088C7-F2A5-4370-8963-1CE2B2C37FAF}" srcOrd="0" destOrd="0" presId="urn:microsoft.com/office/officeart/2005/8/layout/process1"/>
    <dgm:cxn modelId="{20088AC7-C55D-42B3-A409-5C9990EB99D7}" type="presParOf" srcId="{E44DA2BD-1F86-4ED6-B387-53C3BC2BB112}" destId="{71C94B93-514A-495E-90EF-E125DE00ACB1}" srcOrd="1" destOrd="0" presId="urn:microsoft.com/office/officeart/2005/8/layout/process1"/>
    <dgm:cxn modelId="{0D031B48-1CC4-45B1-91BB-FD1787001FD1}" type="presParOf" srcId="{71C94B93-514A-495E-90EF-E125DE00ACB1}" destId="{6FB87463-E05B-454C-988C-0BA35F91DBAE}" srcOrd="0" destOrd="0" presId="urn:microsoft.com/office/officeart/2005/8/layout/process1"/>
    <dgm:cxn modelId="{32238848-A6B6-433F-A11E-389C9C6142C2}" type="presParOf" srcId="{E44DA2BD-1F86-4ED6-B387-53C3BC2BB112}" destId="{7DC68F91-0E3B-4684-B174-1B02BC553A2B}" srcOrd="2" destOrd="0" presId="urn:microsoft.com/office/officeart/2005/8/layout/process1"/>
  </dgm:cxnLst>
  <dgm:bg/>
  <dgm:whole/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EC29E1B5-C511-4C37-98C3-D60A5EC5D00F}" type="doc">
      <dgm:prSet loTypeId="urn:microsoft.com/office/officeart/2005/8/layout/hProcess3" loCatId="process" qsTypeId="urn:microsoft.com/office/officeart/2005/8/quickstyle/3d3" qsCatId="3D" csTypeId="urn:microsoft.com/office/officeart/2005/8/colors/accent1_2" csCatId="accent1" phldr="1"/>
      <dgm:spPr/>
    </dgm:pt>
    <dgm:pt modelId="{E538AACE-1E00-45B5-8195-A7AAB03FC5BD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模型基准平面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57F6D55D-311F-41DB-B5D6-FD60A48A8894}" type="parTrans" cxnId="{1DE698FA-884A-4BC6-BB7B-2FAEC8D0F0C8}">
      <dgm:prSet/>
      <dgm:spPr/>
      <dgm:t>
        <a:bodyPr/>
        <a:lstStyle/>
        <a:p>
          <a:endParaRPr lang="zh-CN" altLang="en-US"/>
        </a:p>
      </dgm:t>
    </dgm:pt>
    <dgm:pt modelId="{2172FDB0-83B2-4C4E-A49C-8575A245DC7F}" type="sibTrans" cxnId="{1DE698FA-884A-4BC6-BB7B-2FAEC8D0F0C8}">
      <dgm:prSet/>
      <dgm:spPr/>
      <dgm:t>
        <a:bodyPr/>
        <a:lstStyle/>
        <a:p>
          <a:endParaRPr lang="zh-CN" altLang="en-US"/>
        </a:p>
      </dgm:t>
    </dgm:pt>
    <dgm:pt modelId="{1406B333-50AC-47CD-917B-7314972C7F79}" type="pres">
      <dgm:prSet presAssocID="{EC29E1B5-C511-4C37-98C3-D60A5EC5D00F}" presName="Name0" presStyleCnt="0">
        <dgm:presLayoutVars>
          <dgm:dir/>
          <dgm:animLvl val="lvl"/>
          <dgm:resizeHandles val="exact"/>
        </dgm:presLayoutVars>
      </dgm:prSet>
      <dgm:spPr/>
    </dgm:pt>
    <dgm:pt modelId="{D6B29F2E-2D28-48C9-A6CD-7A7C26C5C6FC}" type="pres">
      <dgm:prSet presAssocID="{EC29E1B5-C511-4C37-98C3-D60A5EC5D00F}" presName="dummy" presStyleCnt="0"/>
      <dgm:spPr/>
    </dgm:pt>
    <dgm:pt modelId="{9B3FF571-383A-40D3-A9A7-9E07C4812C66}" type="pres">
      <dgm:prSet presAssocID="{EC29E1B5-C511-4C37-98C3-D60A5EC5D00F}" presName="linH" presStyleCnt="0"/>
      <dgm:spPr/>
    </dgm:pt>
    <dgm:pt modelId="{8AE91B82-2E8A-4123-A05B-C2A94380672B}" type="pres">
      <dgm:prSet presAssocID="{EC29E1B5-C511-4C37-98C3-D60A5EC5D00F}" presName="padding1" presStyleCnt="0"/>
      <dgm:spPr/>
    </dgm:pt>
    <dgm:pt modelId="{B6BAC806-6A22-4FF4-B905-55E3C13940AE}" type="pres">
      <dgm:prSet presAssocID="{E538AACE-1E00-45B5-8195-A7AAB03FC5BD}" presName="linV" presStyleCnt="0"/>
      <dgm:spPr/>
    </dgm:pt>
    <dgm:pt modelId="{F6CB4568-B996-440B-AB6E-40C964F91442}" type="pres">
      <dgm:prSet presAssocID="{E538AACE-1E00-45B5-8195-A7AAB03FC5BD}" presName="spVertical1" presStyleCnt="0"/>
      <dgm:spPr/>
    </dgm:pt>
    <dgm:pt modelId="{29C9AD42-D98A-4953-9BBB-00F1ED272A23}" type="pres">
      <dgm:prSet presAssocID="{E538AACE-1E00-45B5-8195-A7AAB03FC5BD}" presName="parTx" presStyleLbl="revTx" presStyleIdx="0" presStyleCnt="1">
        <dgm:presLayoutVars>
          <dgm:chMax val="0"/>
          <dgm:chPref val="0"/>
          <dgm:bulletEnabled val="1"/>
        </dgm:presLayoutVars>
      </dgm:prSet>
      <dgm:spPr/>
    </dgm:pt>
    <dgm:pt modelId="{B37D834E-CCB4-4913-9767-291C3F578AD9}" type="pres">
      <dgm:prSet presAssocID="{E538AACE-1E00-45B5-8195-A7AAB03FC5BD}" presName="spVertical2" presStyleCnt="0"/>
      <dgm:spPr/>
    </dgm:pt>
    <dgm:pt modelId="{5125CD78-6605-4C46-9FCD-B766AC342CCC}" type="pres">
      <dgm:prSet presAssocID="{E538AACE-1E00-45B5-8195-A7AAB03FC5BD}" presName="spVertical3" presStyleCnt="0"/>
      <dgm:spPr/>
    </dgm:pt>
    <dgm:pt modelId="{A9972154-B094-4CDE-967C-D8B0DFDAC75C}" type="pres">
      <dgm:prSet presAssocID="{EC29E1B5-C511-4C37-98C3-D60A5EC5D00F}" presName="padding2" presStyleCnt="0"/>
      <dgm:spPr/>
    </dgm:pt>
    <dgm:pt modelId="{10B1E923-BB17-443F-AD41-42B42ADD75A4}" type="pres">
      <dgm:prSet presAssocID="{EC29E1B5-C511-4C37-98C3-D60A5EC5D00F}" presName="negArrow" presStyleCnt="0"/>
      <dgm:spPr/>
    </dgm:pt>
    <dgm:pt modelId="{23854165-E81F-4B62-82FD-96FA5560AFED}" type="pres">
      <dgm:prSet presAssocID="{EC29E1B5-C511-4C37-98C3-D60A5EC5D00F}" presName="backgroundArrow" presStyleLbl="node1" presStyleIdx="0" presStyleCnt="1"/>
      <dgm:spPr/>
    </dgm:pt>
  </dgm:ptLst>
  <dgm:cxnLst>
    <dgm:cxn modelId="{228163A1-1779-4B18-9DA8-60675B275069}" type="presOf" srcId="{E538AACE-1E00-45B5-8195-A7AAB03FC5BD}" destId="{29C9AD42-D98A-4953-9BBB-00F1ED272A23}" srcOrd="0" destOrd="0" presId="urn:microsoft.com/office/officeart/2005/8/layout/hProcess3"/>
    <dgm:cxn modelId="{1DE698FA-884A-4BC6-BB7B-2FAEC8D0F0C8}" srcId="{EC29E1B5-C511-4C37-98C3-D60A5EC5D00F}" destId="{E538AACE-1E00-45B5-8195-A7AAB03FC5BD}" srcOrd="0" destOrd="0" parTransId="{57F6D55D-311F-41DB-B5D6-FD60A48A8894}" sibTransId="{2172FDB0-83B2-4C4E-A49C-8575A245DC7F}"/>
    <dgm:cxn modelId="{74451058-833A-4D53-B3F8-A23314198D03}" type="presOf" srcId="{EC29E1B5-C511-4C37-98C3-D60A5EC5D00F}" destId="{1406B333-50AC-47CD-917B-7314972C7F79}" srcOrd="0" destOrd="0" presId="urn:microsoft.com/office/officeart/2005/8/layout/hProcess3"/>
    <dgm:cxn modelId="{4A5F26DC-E7E3-4078-BE8B-A1AFECF37253}" type="presParOf" srcId="{1406B333-50AC-47CD-917B-7314972C7F79}" destId="{D6B29F2E-2D28-48C9-A6CD-7A7C26C5C6FC}" srcOrd="0" destOrd="0" presId="urn:microsoft.com/office/officeart/2005/8/layout/hProcess3"/>
    <dgm:cxn modelId="{083AC259-EA6E-4BF7-8E19-6E4F82A80F89}" type="presParOf" srcId="{1406B333-50AC-47CD-917B-7314972C7F79}" destId="{9B3FF571-383A-40D3-A9A7-9E07C4812C66}" srcOrd="1" destOrd="0" presId="urn:microsoft.com/office/officeart/2005/8/layout/hProcess3"/>
    <dgm:cxn modelId="{4A309EC8-0297-4AA2-976F-FCC251A5BB35}" type="presParOf" srcId="{9B3FF571-383A-40D3-A9A7-9E07C4812C66}" destId="{8AE91B82-2E8A-4123-A05B-C2A94380672B}" srcOrd="0" destOrd="0" presId="urn:microsoft.com/office/officeart/2005/8/layout/hProcess3"/>
    <dgm:cxn modelId="{41DD1AB9-B0F6-448F-B060-D55A5B20EB7F}" type="presParOf" srcId="{9B3FF571-383A-40D3-A9A7-9E07C4812C66}" destId="{B6BAC806-6A22-4FF4-B905-55E3C13940AE}" srcOrd="1" destOrd="0" presId="urn:microsoft.com/office/officeart/2005/8/layout/hProcess3"/>
    <dgm:cxn modelId="{46890395-7812-4EA1-8185-C35E6C22C739}" type="presParOf" srcId="{B6BAC806-6A22-4FF4-B905-55E3C13940AE}" destId="{F6CB4568-B996-440B-AB6E-40C964F91442}" srcOrd="0" destOrd="0" presId="urn:microsoft.com/office/officeart/2005/8/layout/hProcess3"/>
    <dgm:cxn modelId="{0F54CACA-9429-43A2-B42D-6056F9186956}" type="presParOf" srcId="{B6BAC806-6A22-4FF4-B905-55E3C13940AE}" destId="{29C9AD42-D98A-4953-9BBB-00F1ED272A23}" srcOrd="1" destOrd="0" presId="urn:microsoft.com/office/officeart/2005/8/layout/hProcess3"/>
    <dgm:cxn modelId="{85CDF76F-4E26-4C73-A377-BB6BCFEA8703}" type="presParOf" srcId="{B6BAC806-6A22-4FF4-B905-55E3C13940AE}" destId="{B37D834E-CCB4-4913-9767-291C3F578AD9}" srcOrd="2" destOrd="0" presId="urn:microsoft.com/office/officeart/2005/8/layout/hProcess3"/>
    <dgm:cxn modelId="{0631F1A0-4C97-4220-80E5-C8EB80D96BA8}" type="presParOf" srcId="{B6BAC806-6A22-4FF4-B905-55E3C13940AE}" destId="{5125CD78-6605-4C46-9FCD-B766AC342CCC}" srcOrd="3" destOrd="0" presId="urn:microsoft.com/office/officeart/2005/8/layout/hProcess3"/>
    <dgm:cxn modelId="{E02C46C7-C2FF-430E-A077-95020CBE9779}" type="presParOf" srcId="{9B3FF571-383A-40D3-A9A7-9E07C4812C66}" destId="{A9972154-B094-4CDE-967C-D8B0DFDAC75C}" srcOrd="2" destOrd="0" presId="urn:microsoft.com/office/officeart/2005/8/layout/hProcess3"/>
    <dgm:cxn modelId="{67DD44D0-EFD2-4E0C-B60A-53D4FF0F0BB0}" type="presParOf" srcId="{9B3FF571-383A-40D3-A9A7-9E07C4812C66}" destId="{10B1E923-BB17-443F-AD41-42B42ADD75A4}" srcOrd="3" destOrd="0" presId="urn:microsoft.com/office/officeart/2005/8/layout/hProcess3"/>
    <dgm:cxn modelId="{823C905D-15C2-4F5D-9A16-306B3D8DC655}" type="presParOf" srcId="{9B3FF571-383A-40D3-A9A7-9E07C4812C66}" destId="{23854165-E81F-4B62-82FD-96FA5560AFED}" srcOrd="4" destOrd="0" presId="urn:microsoft.com/office/officeart/2005/8/layout/hProcess3"/>
  </dgm:cxnLst>
  <dgm:bg/>
  <dgm:whole/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E0930C1A-7D4C-47A1-A8D3-3777B8FFC3AF}" type="doc">
      <dgm:prSet loTypeId="urn:microsoft.com/office/officeart/2005/8/layout/hProcess3" loCatId="process" qsTypeId="urn:microsoft.com/office/officeart/2005/8/quickstyle/3d3" qsCatId="3D" csTypeId="urn:microsoft.com/office/officeart/2005/8/colors/accent1_2" csCatId="accent1" phldr="1"/>
      <dgm:spPr/>
    </dgm:pt>
    <dgm:pt modelId="{DCEFEB35-F2E0-4873-9C43-18F8A493A1FD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定义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4967F1AA-6648-4B81-AE83-E22515E6F3B0}" type="parTrans" cxnId="{77B01657-6E33-4105-83A0-D87908D0119B}">
      <dgm:prSet/>
      <dgm:spPr/>
      <dgm:t>
        <a:bodyPr/>
        <a:lstStyle/>
        <a:p>
          <a:endParaRPr lang="zh-CN" altLang="en-US"/>
        </a:p>
      </dgm:t>
    </dgm:pt>
    <dgm:pt modelId="{3FA1FC86-7457-465E-8174-E052393A98B0}" type="sibTrans" cxnId="{77B01657-6E33-4105-83A0-D87908D0119B}">
      <dgm:prSet/>
      <dgm:spPr/>
      <dgm:t>
        <a:bodyPr/>
        <a:lstStyle/>
        <a:p>
          <a:endParaRPr lang="zh-CN" altLang="en-US"/>
        </a:p>
      </dgm:t>
    </dgm:pt>
    <dgm:pt modelId="{A3FE33FD-CF62-4F2A-BDEF-CDF553EA74A3}" type="pres">
      <dgm:prSet presAssocID="{E0930C1A-7D4C-47A1-A8D3-3777B8FFC3AF}" presName="Name0" presStyleCnt="0">
        <dgm:presLayoutVars>
          <dgm:dir/>
          <dgm:animLvl val="lvl"/>
          <dgm:resizeHandles val="exact"/>
        </dgm:presLayoutVars>
      </dgm:prSet>
      <dgm:spPr/>
    </dgm:pt>
    <dgm:pt modelId="{9A7C8230-BAF0-4CE6-AA9C-D8A122DE6AC1}" type="pres">
      <dgm:prSet presAssocID="{E0930C1A-7D4C-47A1-A8D3-3777B8FFC3AF}" presName="dummy" presStyleCnt="0"/>
      <dgm:spPr/>
    </dgm:pt>
    <dgm:pt modelId="{94013455-B29D-4BA6-AC57-C1A2E7EC864B}" type="pres">
      <dgm:prSet presAssocID="{E0930C1A-7D4C-47A1-A8D3-3777B8FFC3AF}" presName="linH" presStyleCnt="0"/>
      <dgm:spPr/>
    </dgm:pt>
    <dgm:pt modelId="{1C890E9A-650A-4912-9891-D031DBFDAA56}" type="pres">
      <dgm:prSet presAssocID="{E0930C1A-7D4C-47A1-A8D3-3777B8FFC3AF}" presName="padding1" presStyleCnt="0"/>
      <dgm:spPr/>
    </dgm:pt>
    <dgm:pt modelId="{BD0886FB-B38A-45E3-BBA1-F58BF5F1F017}" type="pres">
      <dgm:prSet presAssocID="{DCEFEB35-F2E0-4873-9C43-18F8A493A1FD}" presName="linV" presStyleCnt="0"/>
      <dgm:spPr/>
    </dgm:pt>
    <dgm:pt modelId="{FB6009EB-5E01-4AA9-A354-EE433F9F53AB}" type="pres">
      <dgm:prSet presAssocID="{DCEFEB35-F2E0-4873-9C43-18F8A493A1FD}" presName="spVertical1" presStyleCnt="0"/>
      <dgm:spPr/>
    </dgm:pt>
    <dgm:pt modelId="{421186D2-B81E-42E5-8FF6-2B9421286C5A}" type="pres">
      <dgm:prSet presAssocID="{DCEFEB35-F2E0-4873-9C43-18F8A493A1FD}" presName="parTx" presStyleLbl="revTx" presStyleIdx="0" presStyleCnt="1">
        <dgm:presLayoutVars>
          <dgm:chMax val="0"/>
          <dgm:chPref val="0"/>
          <dgm:bulletEnabled val="1"/>
        </dgm:presLayoutVars>
      </dgm:prSet>
      <dgm:spPr/>
    </dgm:pt>
    <dgm:pt modelId="{303E995A-834B-47FC-8B93-D04038C5F55F}" type="pres">
      <dgm:prSet presAssocID="{DCEFEB35-F2E0-4873-9C43-18F8A493A1FD}" presName="spVertical2" presStyleCnt="0"/>
      <dgm:spPr/>
    </dgm:pt>
    <dgm:pt modelId="{5FEA4E98-4CB0-47C9-A11B-2E9D82782034}" type="pres">
      <dgm:prSet presAssocID="{DCEFEB35-F2E0-4873-9C43-18F8A493A1FD}" presName="spVertical3" presStyleCnt="0"/>
      <dgm:spPr/>
    </dgm:pt>
    <dgm:pt modelId="{CCBFF37B-754A-4559-9E0C-FE325823BE35}" type="pres">
      <dgm:prSet presAssocID="{E0930C1A-7D4C-47A1-A8D3-3777B8FFC3AF}" presName="padding2" presStyleCnt="0"/>
      <dgm:spPr/>
    </dgm:pt>
    <dgm:pt modelId="{C9C9A406-7E96-4142-A90C-93B488280988}" type="pres">
      <dgm:prSet presAssocID="{E0930C1A-7D4C-47A1-A8D3-3777B8FFC3AF}" presName="negArrow" presStyleCnt="0"/>
      <dgm:spPr/>
    </dgm:pt>
    <dgm:pt modelId="{C97B5681-CB85-4662-8083-9FAD1053BA3A}" type="pres">
      <dgm:prSet presAssocID="{E0930C1A-7D4C-47A1-A8D3-3777B8FFC3AF}" presName="backgroundArrow" presStyleLbl="node1" presStyleIdx="0" presStyleCnt="1"/>
      <dgm:spPr/>
    </dgm:pt>
  </dgm:ptLst>
  <dgm:cxnLst>
    <dgm:cxn modelId="{77B01657-6E33-4105-83A0-D87908D0119B}" srcId="{E0930C1A-7D4C-47A1-A8D3-3777B8FFC3AF}" destId="{DCEFEB35-F2E0-4873-9C43-18F8A493A1FD}" srcOrd="0" destOrd="0" parTransId="{4967F1AA-6648-4B81-AE83-E22515E6F3B0}" sibTransId="{3FA1FC86-7457-465E-8174-E052393A98B0}"/>
    <dgm:cxn modelId="{BF4E9C1D-2EDB-4651-83CB-1223B8D47A48}" type="presOf" srcId="{DCEFEB35-F2E0-4873-9C43-18F8A493A1FD}" destId="{421186D2-B81E-42E5-8FF6-2B9421286C5A}" srcOrd="0" destOrd="0" presId="urn:microsoft.com/office/officeart/2005/8/layout/hProcess3"/>
    <dgm:cxn modelId="{0E014F2A-0B81-4100-98C7-9EE3B9E99716}" type="presOf" srcId="{E0930C1A-7D4C-47A1-A8D3-3777B8FFC3AF}" destId="{A3FE33FD-CF62-4F2A-BDEF-CDF553EA74A3}" srcOrd="0" destOrd="0" presId="urn:microsoft.com/office/officeart/2005/8/layout/hProcess3"/>
    <dgm:cxn modelId="{A4318357-2F21-49F8-9E3A-33490BECF0BE}" type="presParOf" srcId="{A3FE33FD-CF62-4F2A-BDEF-CDF553EA74A3}" destId="{9A7C8230-BAF0-4CE6-AA9C-D8A122DE6AC1}" srcOrd="0" destOrd="0" presId="urn:microsoft.com/office/officeart/2005/8/layout/hProcess3"/>
    <dgm:cxn modelId="{35D38A04-962B-45A9-8742-C6B3C4CC7579}" type="presParOf" srcId="{A3FE33FD-CF62-4F2A-BDEF-CDF553EA74A3}" destId="{94013455-B29D-4BA6-AC57-C1A2E7EC864B}" srcOrd="1" destOrd="0" presId="urn:microsoft.com/office/officeart/2005/8/layout/hProcess3"/>
    <dgm:cxn modelId="{01D3BC14-5EAA-466D-A173-04ABEDDCDA25}" type="presParOf" srcId="{94013455-B29D-4BA6-AC57-C1A2E7EC864B}" destId="{1C890E9A-650A-4912-9891-D031DBFDAA56}" srcOrd="0" destOrd="0" presId="urn:microsoft.com/office/officeart/2005/8/layout/hProcess3"/>
    <dgm:cxn modelId="{37AC39E5-F4E9-40AD-9EEA-5E3AA5D5054F}" type="presParOf" srcId="{94013455-B29D-4BA6-AC57-C1A2E7EC864B}" destId="{BD0886FB-B38A-45E3-BBA1-F58BF5F1F017}" srcOrd="1" destOrd="0" presId="urn:microsoft.com/office/officeart/2005/8/layout/hProcess3"/>
    <dgm:cxn modelId="{53C13779-9B88-4A4F-AFFE-C73D866FA608}" type="presParOf" srcId="{BD0886FB-B38A-45E3-BBA1-F58BF5F1F017}" destId="{FB6009EB-5E01-4AA9-A354-EE433F9F53AB}" srcOrd="0" destOrd="0" presId="urn:microsoft.com/office/officeart/2005/8/layout/hProcess3"/>
    <dgm:cxn modelId="{950CB78B-0481-4160-B451-0C78AF55BA76}" type="presParOf" srcId="{BD0886FB-B38A-45E3-BBA1-F58BF5F1F017}" destId="{421186D2-B81E-42E5-8FF6-2B9421286C5A}" srcOrd="1" destOrd="0" presId="urn:microsoft.com/office/officeart/2005/8/layout/hProcess3"/>
    <dgm:cxn modelId="{A9AB9962-1AED-49E3-9BC1-CE04CA85E451}" type="presParOf" srcId="{BD0886FB-B38A-45E3-BBA1-F58BF5F1F017}" destId="{303E995A-834B-47FC-8B93-D04038C5F55F}" srcOrd="2" destOrd="0" presId="urn:microsoft.com/office/officeart/2005/8/layout/hProcess3"/>
    <dgm:cxn modelId="{40BEC72F-D423-452B-AE17-F09BB49DA6A3}" type="presParOf" srcId="{BD0886FB-B38A-45E3-BBA1-F58BF5F1F017}" destId="{5FEA4E98-4CB0-47C9-A11B-2E9D82782034}" srcOrd="3" destOrd="0" presId="urn:microsoft.com/office/officeart/2005/8/layout/hProcess3"/>
    <dgm:cxn modelId="{661E99FB-4232-4BBA-8CCE-A236D2AFAE77}" type="presParOf" srcId="{94013455-B29D-4BA6-AC57-C1A2E7EC864B}" destId="{CCBFF37B-754A-4559-9E0C-FE325823BE35}" srcOrd="2" destOrd="0" presId="urn:microsoft.com/office/officeart/2005/8/layout/hProcess3"/>
    <dgm:cxn modelId="{417F31F2-E2D5-4D50-AA3B-36B6AD0354FE}" type="presParOf" srcId="{94013455-B29D-4BA6-AC57-C1A2E7EC864B}" destId="{C9C9A406-7E96-4142-A90C-93B488280988}" srcOrd="3" destOrd="0" presId="urn:microsoft.com/office/officeart/2005/8/layout/hProcess3"/>
    <dgm:cxn modelId="{5D0E1AD3-0E29-477F-BC38-8648F2899778}" type="presParOf" srcId="{94013455-B29D-4BA6-AC57-C1A2E7EC864B}" destId="{C97B5681-CB85-4662-8083-9FAD1053BA3A}" srcOrd="4" destOrd="0" presId="urn:microsoft.com/office/officeart/2005/8/layout/hProcess3"/>
  </dgm:cxnLst>
  <dgm:bg/>
  <dgm:whole/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F494B397-AF75-41C7-8615-2EF2CF0E3043}" type="doc">
      <dgm:prSet loTypeId="urn:microsoft.com/office/officeart/2005/8/layout/hProcess3" loCatId="process" qsTypeId="urn:microsoft.com/office/officeart/2005/8/quickstyle/3d3" qsCatId="3D" csTypeId="urn:microsoft.com/office/officeart/2005/8/colors/accent1_2" csCatId="accent1" phldr="1"/>
      <dgm:spPr/>
    </dgm:pt>
    <dgm:pt modelId="{C79507DA-0AE6-4430-95B5-356DF0B8D4A9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注解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B8AAF743-0050-43E1-9D30-7294BC0F3F5F}" type="parTrans" cxnId="{2F849D49-0F39-4642-A577-045389092CD0}">
      <dgm:prSet/>
      <dgm:spPr/>
      <dgm:t>
        <a:bodyPr/>
        <a:lstStyle/>
        <a:p>
          <a:endParaRPr lang="zh-CN" altLang="en-US"/>
        </a:p>
      </dgm:t>
    </dgm:pt>
    <dgm:pt modelId="{0ED14826-56EB-4F1B-8F44-50E3455DD900}" type="sibTrans" cxnId="{2F849D49-0F39-4642-A577-045389092CD0}">
      <dgm:prSet/>
      <dgm:spPr/>
      <dgm:t>
        <a:bodyPr/>
        <a:lstStyle/>
        <a:p>
          <a:endParaRPr lang="zh-CN" altLang="en-US"/>
        </a:p>
      </dgm:t>
    </dgm:pt>
    <dgm:pt modelId="{E69C1E22-54B3-450F-950B-FFD2130161A6}" type="pres">
      <dgm:prSet presAssocID="{F494B397-AF75-41C7-8615-2EF2CF0E3043}" presName="Name0" presStyleCnt="0">
        <dgm:presLayoutVars>
          <dgm:dir/>
          <dgm:animLvl val="lvl"/>
          <dgm:resizeHandles val="exact"/>
        </dgm:presLayoutVars>
      </dgm:prSet>
      <dgm:spPr/>
    </dgm:pt>
    <dgm:pt modelId="{9CF685F0-09C2-4D65-A1FB-6EC16DCFB35E}" type="pres">
      <dgm:prSet presAssocID="{F494B397-AF75-41C7-8615-2EF2CF0E3043}" presName="dummy" presStyleCnt="0"/>
      <dgm:spPr/>
    </dgm:pt>
    <dgm:pt modelId="{D863B2F6-5194-46C2-B143-74F6A5FA802F}" type="pres">
      <dgm:prSet presAssocID="{F494B397-AF75-41C7-8615-2EF2CF0E3043}" presName="linH" presStyleCnt="0"/>
      <dgm:spPr/>
    </dgm:pt>
    <dgm:pt modelId="{D1666987-4271-46EC-845E-8749860A0A8A}" type="pres">
      <dgm:prSet presAssocID="{F494B397-AF75-41C7-8615-2EF2CF0E3043}" presName="padding1" presStyleCnt="0"/>
      <dgm:spPr/>
    </dgm:pt>
    <dgm:pt modelId="{C1952CE4-775E-4C62-A8E3-4883678DF202}" type="pres">
      <dgm:prSet presAssocID="{C79507DA-0AE6-4430-95B5-356DF0B8D4A9}" presName="linV" presStyleCnt="0"/>
      <dgm:spPr/>
    </dgm:pt>
    <dgm:pt modelId="{50E2A636-6487-44CC-ACF7-97859B6AD222}" type="pres">
      <dgm:prSet presAssocID="{C79507DA-0AE6-4430-95B5-356DF0B8D4A9}" presName="spVertical1" presStyleCnt="0"/>
      <dgm:spPr/>
    </dgm:pt>
    <dgm:pt modelId="{41E16879-65B5-4974-B940-47419667CC1D}" type="pres">
      <dgm:prSet presAssocID="{C79507DA-0AE6-4430-95B5-356DF0B8D4A9}" presName="parTx" presStyleLbl="revTx" presStyleIdx="0" presStyleCnt="1">
        <dgm:presLayoutVars>
          <dgm:chMax val="0"/>
          <dgm:chPref val="0"/>
          <dgm:bulletEnabled val="1"/>
        </dgm:presLayoutVars>
      </dgm:prSet>
      <dgm:spPr/>
    </dgm:pt>
    <dgm:pt modelId="{EF8891A3-BE06-4475-92DE-850D2175D11A}" type="pres">
      <dgm:prSet presAssocID="{C79507DA-0AE6-4430-95B5-356DF0B8D4A9}" presName="spVertical2" presStyleCnt="0"/>
      <dgm:spPr/>
    </dgm:pt>
    <dgm:pt modelId="{C806BD5C-5560-4915-A2E1-5006DE6EF993}" type="pres">
      <dgm:prSet presAssocID="{C79507DA-0AE6-4430-95B5-356DF0B8D4A9}" presName="spVertical3" presStyleCnt="0"/>
      <dgm:spPr/>
    </dgm:pt>
    <dgm:pt modelId="{99B7281E-BC8C-4777-A839-D57467789F2A}" type="pres">
      <dgm:prSet presAssocID="{F494B397-AF75-41C7-8615-2EF2CF0E3043}" presName="padding2" presStyleCnt="0"/>
      <dgm:spPr/>
    </dgm:pt>
    <dgm:pt modelId="{9F71EEFB-A2C8-4A99-9C34-FE07F93F543A}" type="pres">
      <dgm:prSet presAssocID="{F494B397-AF75-41C7-8615-2EF2CF0E3043}" presName="negArrow" presStyleCnt="0"/>
      <dgm:spPr/>
    </dgm:pt>
    <dgm:pt modelId="{FDF021B5-ABB1-4898-B0A8-515D8413CFF7}" type="pres">
      <dgm:prSet presAssocID="{F494B397-AF75-41C7-8615-2EF2CF0E3043}" presName="backgroundArrow" presStyleLbl="node1" presStyleIdx="0" presStyleCnt="1"/>
      <dgm:spPr/>
    </dgm:pt>
  </dgm:ptLst>
  <dgm:cxnLst>
    <dgm:cxn modelId="{74B82D10-7AC5-4C87-A116-FBD2595029CB}" type="presOf" srcId="{C79507DA-0AE6-4430-95B5-356DF0B8D4A9}" destId="{41E16879-65B5-4974-B940-47419667CC1D}" srcOrd="0" destOrd="0" presId="urn:microsoft.com/office/officeart/2005/8/layout/hProcess3"/>
    <dgm:cxn modelId="{2F849D49-0F39-4642-A577-045389092CD0}" srcId="{F494B397-AF75-41C7-8615-2EF2CF0E3043}" destId="{C79507DA-0AE6-4430-95B5-356DF0B8D4A9}" srcOrd="0" destOrd="0" parTransId="{B8AAF743-0050-43E1-9D30-7294BC0F3F5F}" sibTransId="{0ED14826-56EB-4F1B-8F44-50E3455DD900}"/>
    <dgm:cxn modelId="{25344C6A-9228-4500-BFB6-D7ED213C0CE1}" type="presOf" srcId="{F494B397-AF75-41C7-8615-2EF2CF0E3043}" destId="{E69C1E22-54B3-450F-950B-FFD2130161A6}" srcOrd="0" destOrd="0" presId="urn:microsoft.com/office/officeart/2005/8/layout/hProcess3"/>
    <dgm:cxn modelId="{5E602F11-52DA-4662-9B6A-009D455854C3}" type="presParOf" srcId="{E69C1E22-54B3-450F-950B-FFD2130161A6}" destId="{9CF685F0-09C2-4D65-A1FB-6EC16DCFB35E}" srcOrd="0" destOrd="0" presId="urn:microsoft.com/office/officeart/2005/8/layout/hProcess3"/>
    <dgm:cxn modelId="{786A365D-F149-4189-8347-0791F6D380D7}" type="presParOf" srcId="{E69C1E22-54B3-450F-950B-FFD2130161A6}" destId="{D863B2F6-5194-46C2-B143-74F6A5FA802F}" srcOrd="1" destOrd="0" presId="urn:microsoft.com/office/officeart/2005/8/layout/hProcess3"/>
    <dgm:cxn modelId="{4538FC81-D149-4669-9FED-9F43E1821685}" type="presParOf" srcId="{D863B2F6-5194-46C2-B143-74F6A5FA802F}" destId="{D1666987-4271-46EC-845E-8749860A0A8A}" srcOrd="0" destOrd="0" presId="urn:microsoft.com/office/officeart/2005/8/layout/hProcess3"/>
    <dgm:cxn modelId="{B7449316-93A9-47C4-8B30-878B3BAA83BC}" type="presParOf" srcId="{D863B2F6-5194-46C2-B143-74F6A5FA802F}" destId="{C1952CE4-775E-4C62-A8E3-4883678DF202}" srcOrd="1" destOrd="0" presId="urn:microsoft.com/office/officeart/2005/8/layout/hProcess3"/>
    <dgm:cxn modelId="{03D83A02-1C82-4665-80D5-D25DEB292199}" type="presParOf" srcId="{C1952CE4-775E-4C62-A8E3-4883678DF202}" destId="{50E2A636-6487-44CC-ACF7-97859B6AD222}" srcOrd="0" destOrd="0" presId="urn:microsoft.com/office/officeart/2005/8/layout/hProcess3"/>
    <dgm:cxn modelId="{379D7AFB-CE8D-4151-90EA-14209E2C608C}" type="presParOf" srcId="{C1952CE4-775E-4C62-A8E3-4883678DF202}" destId="{41E16879-65B5-4974-B940-47419667CC1D}" srcOrd="1" destOrd="0" presId="urn:microsoft.com/office/officeart/2005/8/layout/hProcess3"/>
    <dgm:cxn modelId="{061C7CF4-7D9F-4135-B220-CEEC2EEBD4CC}" type="presParOf" srcId="{C1952CE4-775E-4C62-A8E3-4883678DF202}" destId="{EF8891A3-BE06-4475-92DE-850D2175D11A}" srcOrd="2" destOrd="0" presId="urn:microsoft.com/office/officeart/2005/8/layout/hProcess3"/>
    <dgm:cxn modelId="{876F30A5-387B-4FA0-8C1C-7187EB506276}" type="presParOf" srcId="{C1952CE4-775E-4C62-A8E3-4883678DF202}" destId="{C806BD5C-5560-4915-A2E1-5006DE6EF993}" srcOrd="3" destOrd="0" presId="urn:microsoft.com/office/officeart/2005/8/layout/hProcess3"/>
    <dgm:cxn modelId="{8BAEB6CE-3B76-44B3-A849-7D5C8BB7A929}" type="presParOf" srcId="{D863B2F6-5194-46C2-B143-74F6A5FA802F}" destId="{99B7281E-BC8C-4777-A839-D57467789F2A}" srcOrd="2" destOrd="0" presId="urn:microsoft.com/office/officeart/2005/8/layout/hProcess3"/>
    <dgm:cxn modelId="{A2BDCBF7-F0FB-4191-B0F9-9843EE8853EF}" type="presParOf" srcId="{D863B2F6-5194-46C2-B143-74F6A5FA802F}" destId="{9F71EEFB-A2C8-4A99-9C34-FE07F93F543A}" srcOrd="3" destOrd="0" presId="urn:microsoft.com/office/officeart/2005/8/layout/hProcess3"/>
    <dgm:cxn modelId="{8E95FD00-B8E3-4E29-A55E-C0D2A4A365F3}" type="presParOf" srcId="{D863B2F6-5194-46C2-B143-74F6A5FA802F}" destId="{FDF021B5-ABB1-4898-B0A8-515D8413CFF7}" srcOrd="4" destOrd="0" presId="urn:microsoft.com/office/officeart/2005/8/layout/hProcess3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26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7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8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9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0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1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32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33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4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5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36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7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8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6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7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8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9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0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5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6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7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8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png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duotone>
              <a:schemeClr val="bg2"/>
              <a:srgbClr val="FFF1C1"/>
            </a:duotone>
            <a:lum bright="-10000" contrast="-40000"/>
          </a:blip>
          <a:stretch>
            <a:fillRect/>
          </a:stretch>
        </p:blipFill>
        <p:spPr>
          <a:xfrm>
            <a:off x="1" y="5214950"/>
            <a:ext cx="1472173" cy="164305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214422"/>
            <a:ext cx="7772400" cy="1470025"/>
          </a:xfrm>
        </p:spPr>
        <p:txBody>
          <a:bodyPr/>
          <a:lstStyle>
            <a:lvl1pPr algn="ctr">
              <a:defRPr sz="480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1733" y="2759581"/>
            <a:ext cx="6100534" cy="1740989"/>
          </a:xfrm>
        </p:spPr>
        <p:txBody>
          <a:bodyPr anchor="t"/>
          <a:lstStyle>
            <a:lvl1pPr marL="0" indent="0" algn="ctr">
              <a:buNone/>
              <a:defRPr lang="zh-CN" altLang="en-US" dirty="0">
                <a:effectLst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00176"/>
            <a:ext cx="8229600" cy="4714907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86644" y="274638"/>
            <a:ext cx="1400156" cy="5940444"/>
          </a:xfrm>
        </p:spPr>
        <p:txBody>
          <a:bodyPr vert="eaVert"/>
          <a:lstStyle>
            <a:lvl1pPr algn="ctr">
              <a:defRPr>
                <a:effectLst>
                  <a:outerShdw dist="50800" dir="18900000" algn="tl" rotWithShape="0">
                    <a:srgbClr val="000000">
                      <a:alpha val="75000"/>
                    </a:srgb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758006" cy="5940444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143369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643182"/>
            <a:ext cx="7772400" cy="1500187"/>
          </a:xfrm>
        </p:spPr>
        <p:txBody>
          <a:bodyPr anchor="b"/>
          <a:lstStyle>
            <a:lvl1pPr marL="0" indent="0">
              <a:buNone/>
              <a:defRPr lang="zh-CN" altLang="en-US" sz="2800" smtClean="0">
                <a:effectLst/>
              </a:defRPr>
            </a:lvl1pPr>
            <a:lvl2pPr marL="457200" indent="0">
              <a:buNone/>
              <a:defRPr lang="zh-CN" altLang="en-US" sz="2400" smtClean="0">
                <a:effectLst/>
              </a:defRPr>
            </a:lvl2pPr>
            <a:lvl3pPr marL="914400" indent="0">
              <a:buNone/>
              <a:defRPr lang="zh-CN" altLang="en-US" sz="2000" smtClean="0">
                <a:effectLst/>
              </a:defRPr>
            </a:lvl3pPr>
            <a:lvl4pPr marL="1371600" indent="0">
              <a:buNone/>
              <a:defRPr lang="zh-CN" altLang="en-US" sz="1600" smtClean="0">
                <a:effectLst/>
              </a:defRPr>
            </a:lvl4pPr>
            <a:lvl5pPr marL="1828800" indent="0">
              <a:buNone/>
              <a:defRPr lang="zh-CN" altLang="en-US" sz="1400" dirty="0" smtClean="0">
                <a:effectLst/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duotone>
              <a:schemeClr val="bg2"/>
              <a:srgbClr val="FFF1C1"/>
            </a:duotone>
            <a:lum bright="-10000" contrast="-30000"/>
          </a:blip>
          <a:stretch>
            <a:fillRect/>
          </a:stretch>
        </p:blipFill>
        <p:spPr>
          <a:xfrm>
            <a:off x="7480636" y="0"/>
            <a:ext cx="1663364" cy="2357430"/>
          </a:xfrm>
          <a:prstGeom prst="rect">
            <a:avLst/>
          </a:prstGeom>
          <a:noFill/>
          <a:ln>
            <a:noFill/>
          </a:ln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6552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2014/4/7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0"/>
            <a:ext cx="6408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2014/4/7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2014/4/7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2014/4/7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6732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1175" y="5357826"/>
            <a:ext cx="8226225" cy="768028"/>
          </a:xfrm>
        </p:spPr>
        <p:txBody>
          <a:bodyPr anchor="ctr"/>
          <a:lstStyle>
            <a:lvl1pPr algn="ctr">
              <a:defRPr lang="zh-CN" altLang="en-US" sz="3600" b="0" kern="1200" spc="50" dirty="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0382" y="428604"/>
            <a:ext cx="5111750" cy="48577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679086" y="1357298"/>
            <a:ext cx="3008313" cy="392909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2014/4/7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95298" y="214290"/>
            <a:ext cx="7448602" cy="781052"/>
          </a:xfrm>
        </p:spPr>
        <p:txBody>
          <a:bodyPr anchor="ctr"/>
          <a:lstStyle>
            <a:lvl1pPr algn="ctr" rtl="0">
              <a:spcBef>
                <a:spcPct val="0"/>
              </a:spcBef>
              <a:buNone/>
              <a:defRPr sz="3600" b="0" kern="1200" spc="5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81015" y="1000108"/>
            <a:ext cx="7452360" cy="5214974"/>
          </a:xfrm>
          <a:prstGeom prst="snip2DiagRect">
            <a:avLst>
              <a:gd name="adj1" fmla="val 0"/>
              <a:gd name="adj2" fmla="val 1794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953000" y="6243633"/>
            <a:ext cx="3180375" cy="614367"/>
          </a:xfrm>
        </p:spPr>
        <p:txBody>
          <a:bodyPr anchor="t"/>
          <a:lstStyle>
            <a:lvl1pPr marL="0" indent="0" algn="r">
              <a:buNone/>
              <a:defRPr sz="1400"/>
            </a:lvl1pPr>
            <a:lvl2pPr marL="457200" indent="0" algn="r">
              <a:buNone/>
              <a:defRPr sz="1200"/>
            </a:lvl2pPr>
            <a:lvl3pPr marL="914400" indent="0" algn="r">
              <a:buNone/>
              <a:defRPr sz="1000"/>
            </a:lvl3pPr>
            <a:lvl4pPr marL="1371600" indent="0" algn="r">
              <a:buNone/>
              <a:defRPr sz="900"/>
            </a:lvl4pPr>
            <a:lvl5pPr marL="1828800" indent="0" algn="r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492878"/>
            <a:ext cx="1676384" cy="365125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2014/4/7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2285984" y="6492876"/>
            <a:ext cx="2643206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83073" y="5347005"/>
            <a:ext cx="871200" cy="871200"/>
          </a:xfrm>
          <a:prstGeom prst="rtTriangle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7760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matte">
              <a:bevelT w="12700" h="12700"/>
            </a:sp3d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274320" rtlCol="0" anchor="ctr"/>
          <a:lstStyle>
            <a:lvl1pPr algn="l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2014/4/7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45720" tIns="45720" rIns="45720" rtlCol="0" anchor="ctr"/>
          <a:lstStyle>
            <a:lvl1pPr algn="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zh-CN" altLang="en-US" sz="4400" b="0" kern="1200" spc="50" dirty="0">
          <a:ln w="12700">
            <a:noFill/>
            <a:prstDash val="solid"/>
          </a:ln>
          <a:solidFill>
            <a:schemeClr val="accent4"/>
          </a:solidFill>
          <a:effectLst>
            <a:outerShdw blurRad="38100" dist="20320" dir="2700000" algn="tl" rotWithShape="0">
              <a:srgbClr val="000000">
                <a:alpha val="7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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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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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.xml"/><Relationship Id="rId3" Type="http://schemas.openxmlformats.org/officeDocument/2006/relationships/diagramLayout" Target="../diagrams/layout2.xml"/><Relationship Id="rId7" Type="http://schemas.openxmlformats.org/officeDocument/2006/relationships/diagramData" Target="../diagrams/data3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diagramColors" Target="../diagrams/colors2.xml"/><Relationship Id="rId10" Type="http://schemas.openxmlformats.org/officeDocument/2006/relationships/diagramColors" Target="../diagrams/colors3.xml"/><Relationship Id="rId4" Type="http://schemas.openxmlformats.org/officeDocument/2006/relationships/diagramQuickStyle" Target="../diagrams/quickStyle2.xml"/><Relationship Id="rId9" Type="http://schemas.openxmlformats.org/officeDocument/2006/relationships/diagramQuickStyle" Target="../diagrams/quickStyle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7.xml"/><Relationship Id="rId3" Type="http://schemas.openxmlformats.org/officeDocument/2006/relationships/diagramLayout" Target="../diagrams/layout6.xml"/><Relationship Id="rId7" Type="http://schemas.openxmlformats.org/officeDocument/2006/relationships/diagramData" Target="../diagrams/data7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diagramColors" Target="../diagrams/colors6.xml"/><Relationship Id="rId10" Type="http://schemas.openxmlformats.org/officeDocument/2006/relationships/diagramColors" Target="../diagrams/colors7.xml"/><Relationship Id="rId4" Type="http://schemas.openxmlformats.org/officeDocument/2006/relationships/diagramQuickStyle" Target="../diagrams/quickStyle6.xml"/><Relationship Id="rId9" Type="http://schemas.openxmlformats.org/officeDocument/2006/relationships/diagramQuickStyle" Target="../diagrams/quickStyle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9.xml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0.xml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0.xml"/><Relationship Id="rId5" Type="http://schemas.openxmlformats.org/officeDocument/2006/relationships/diagramQuickStyle" Target="../diagrams/quickStyle10.xml"/><Relationship Id="rId4" Type="http://schemas.openxmlformats.org/officeDocument/2006/relationships/diagramLayout" Target="../diagrams/layout10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1.xml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1.xml"/><Relationship Id="rId5" Type="http://schemas.openxmlformats.org/officeDocument/2006/relationships/diagramQuickStyle" Target="../diagrams/quickStyle11.xml"/><Relationship Id="rId4" Type="http://schemas.openxmlformats.org/officeDocument/2006/relationships/diagramLayout" Target="../diagrams/layout11.xml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3.xml"/><Relationship Id="rId3" Type="http://schemas.openxmlformats.org/officeDocument/2006/relationships/diagramLayout" Target="../diagrams/layout12.xml"/><Relationship Id="rId7" Type="http://schemas.openxmlformats.org/officeDocument/2006/relationships/diagramData" Target="../diagrams/data13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png"/><Relationship Id="rId5" Type="http://schemas.openxmlformats.org/officeDocument/2006/relationships/diagramColors" Target="../diagrams/colors12.xml"/><Relationship Id="rId10" Type="http://schemas.openxmlformats.org/officeDocument/2006/relationships/diagramColors" Target="../diagrams/colors13.xml"/><Relationship Id="rId4" Type="http://schemas.openxmlformats.org/officeDocument/2006/relationships/diagramQuickStyle" Target="../diagrams/quickStyle12.xml"/><Relationship Id="rId9" Type="http://schemas.openxmlformats.org/officeDocument/2006/relationships/diagramQuickStyle" Target="../diagrams/quickStyle13.xml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5.xml"/><Relationship Id="rId13" Type="http://schemas.openxmlformats.org/officeDocument/2006/relationships/diagramLayout" Target="../diagrams/layout16.xml"/><Relationship Id="rId3" Type="http://schemas.openxmlformats.org/officeDocument/2006/relationships/diagramLayout" Target="../diagrams/layout14.xml"/><Relationship Id="rId7" Type="http://schemas.openxmlformats.org/officeDocument/2006/relationships/diagramData" Target="../diagrams/data15.xml"/><Relationship Id="rId12" Type="http://schemas.openxmlformats.org/officeDocument/2006/relationships/diagramData" Target="../diagrams/data16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png"/><Relationship Id="rId11" Type="http://schemas.openxmlformats.org/officeDocument/2006/relationships/image" Target="../media/image57.png"/><Relationship Id="rId5" Type="http://schemas.openxmlformats.org/officeDocument/2006/relationships/diagramColors" Target="../diagrams/colors14.xml"/><Relationship Id="rId15" Type="http://schemas.openxmlformats.org/officeDocument/2006/relationships/diagramColors" Target="../diagrams/colors16.xml"/><Relationship Id="rId10" Type="http://schemas.openxmlformats.org/officeDocument/2006/relationships/diagramColors" Target="../diagrams/colors15.xml"/><Relationship Id="rId4" Type="http://schemas.openxmlformats.org/officeDocument/2006/relationships/diagramQuickStyle" Target="../diagrams/quickStyle14.xml"/><Relationship Id="rId9" Type="http://schemas.openxmlformats.org/officeDocument/2006/relationships/diagramQuickStyle" Target="../diagrams/quickStyle15.xml"/><Relationship Id="rId14" Type="http://schemas.openxmlformats.org/officeDocument/2006/relationships/diagramQuickStyle" Target="../diagrams/quickStyle16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7.xml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7.xml"/><Relationship Id="rId5" Type="http://schemas.openxmlformats.org/officeDocument/2006/relationships/diagramQuickStyle" Target="../diagrams/quickStyle17.xml"/><Relationship Id="rId4" Type="http://schemas.openxmlformats.org/officeDocument/2006/relationships/diagramLayout" Target="../diagrams/layout1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8.xml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8.xml"/><Relationship Id="rId5" Type="http://schemas.openxmlformats.org/officeDocument/2006/relationships/diagramQuickStyle" Target="../diagrams/quickStyle18.xml"/><Relationship Id="rId4" Type="http://schemas.openxmlformats.org/officeDocument/2006/relationships/diagramLayout" Target="../diagrams/layout18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9.xml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9.xml"/><Relationship Id="rId5" Type="http://schemas.openxmlformats.org/officeDocument/2006/relationships/diagramQuickStyle" Target="../diagrams/quickStyle19.xml"/><Relationship Id="rId4" Type="http://schemas.openxmlformats.org/officeDocument/2006/relationships/diagramLayout" Target="../diagrams/layout19.xml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13" Type="http://schemas.openxmlformats.org/officeDocument/2006/relationships/oleObject" Target="../embeddings/oleObject1.bin"/><Relationship Id="rId3" Type="http://schemas.openxmlformats.org/officeDocument/2006/relationships/image" Target="../media/image62.png"/><Relationship Id="rId7" Type="http://schemas.openxmlformats.org/officeDocument/2006/relationships/image" Target="../media/image66.png"/><Relationship Id="rId12" Type="http://schemas.openxmlformats.org/officeDocument/2006/relationships/image" Target="../media/image71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5.png"/><Relationship Id="rId11" Type="http://schemas.openxmlformats.org/officeDocument/2006/relationships/image" Target="../media/image70.png"/><Relationship Id="rId5" Type="http://schemas.openxmlformats.org/officeDocument/2006/relationships/image" Target="../media/image64.png"/><Relationship Id="rId10" Type="http://schemas.openxmlformats.org/officeDocument/2006/relationships/image" Target="../media/image69.png"/><Relationship Id="rId4" Type="http://schemas.openxmlformats.org/officeDocument/2006/relationships/image" Target="../media/image63.png"/><Relationship Id="rId9" Type="http://schemas.openxmlformats.org/officeDocument/2006/relationships/image" Target="../media/image68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0.xml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0.xml"/><Relationship Id="rId5" Type="http://schemas.openxmlformats.org/officeDocument/2006/relationships/diagramQuickStyle" Target="../diagrams/quickStyle20.xml"/><Relationship Id="rId4" Type="http://schemas.openxmlformats.org/officeDocument/2006/relationships/diagramLayout" Target="../diagrams/layout20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1.xml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1.xml"/><Relationship Id="rId5" Type="http://schemas.openxmlformats.org/officeDocument/2006/relationships/diagramQuickStyle" Target="../diagrams/quickStyle21.xml"/><Relationship Id="rId4" Type="http://schemas.openxmlformats.org/officeDocument/2006/relationships/diagramLayout" Target="../diagrams/layout21.xml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3.xml"/><Relationship Id="rId3" Type="http://schemas.openxmlformats.org/officeDocument/2006/relationships/diagramData" Target="../diagrams/data22.xml"/><Relationship Id="rId7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2.xml"/><Relationship Id="rId11" Type="http://schemas.openxmlformats.org/officeDocument/2006/relationships/diagramColors" Target="../diagrams/colors23.xml"/><Relationship Id="rId5" Type="http://schemas.openxmlformats.org/officeDocument/2006/relationships/diagramQuickStyle" Target="../diagrams/quickStyle22.xml"/><Relationship Id="rId10" Type="http://schemas.openxmlformats.org/officeDocument/2006/relationships/diagramQuickStyle" Target="../diagrams/quickStyle23.xml"/><Relationship Id="rId4" Type="http://schemas.openxmlformats.org/officeDocument/2006/relationships/diagramLayout" Target="../diagrams/layout22.xml"/><Relationship Id="rId9" Type="http://schemas.openxmlformats.org/officeDocument/2006/relationships/diagramLayout" Target="../diagrams/layout23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4.xml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4.xml"/><Relationship Id="rId5" Type="http://schemas.openxmlformats.org/officeDocument/2006/relationships/diagramQuickStyle" Target="../diagrams/quickStyle24.xml"/><Relationship Id="rId4" Type="http://schemas.openxmlformats.org/officeDocument/2006/relationships/diagramLayout" Target="../diagrams/layout24.xml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6.xml"/><Relationship Id="rId3" Type="http://schemas.openxmlformats.org/officeDocument/2006/relationships/diagramData" Target="../diagrams/data25.xml"/><Relationship Id="rId7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5.xml"/><Relationship Id="rId11" Type="http://schemas.openxmlformats.org/officeDocument/2006/relationships/diagramColors" Target="../diagrams/colors26.xml"/><Relationship Id="rId5" Type="http://schemas.openxmlformats.org/officeDocument/2006/relationships/diagramQuickStyle" Target="../diagrams/quickStyle25.xml"/><Relationship Id="rId10" Type="http://schemas.openxmlformats.org/officeDocument/2006/relationships/diagramQuickStyle" Target="../diagrams/quickStyle26.xml"/><Relationship Id="rId4" Type="http://schemas.openxmlformats.org/officeDocument/2006/relationships/diagramLayout" Target="../diagrams/layout25.xml"/><Relationship Id="rId9" Type="http://schemas.openxmlformats.org/officeDocument/2006/relationships/diagramLayout" Target="../diagrams/layout26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7.xml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7.xml"/><Relationship Id="rId5" Type="http://schemas.openxmlformats.org/officeDocument/2006/relationships/diagramQuickStyle" Target="../diagrams/quickStyle27.xml"/><Relationship Id="rId4" Type="http://schemas.openxmlformats.org/officeDocument/2006/relationships/diagramLayout" Target="../diagrams/layout2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8.xml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8.xml"/><Relationship Id="rId5" Type="http://schemas.openxmlformats.org/officeDocument/2006/relationships/diagramQuickStyle" Target="../diagrams/quickStyle28.xml"/><Relationship Id="rId4" Type="http://schemas.openxmlformats.org/officeDocument/2006/relationships/diagramLayout" Target="../diagrams/layout28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9.xml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9.xml"/><Relationship Id="rId5" Type="http://schemas.openxmlformats.org/officeDocument/2006/relationships/diagramQuickStyle" Target="../diagrams/quickStyle29.xml"/><Relationship Id="rId4" Type="http://schemas.openxmlformats.org/officeDocument/2006/relationships/diagramLayout" Target="../diagrams/layout29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0.xml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0.xml"/><Relationship Id="rId5" Type="http://schemas.openxmlformats.org/officeDocument/2006/relationships/diagramQuickStyle" Target="../diagrams/quickStyle30.xml"/><Relationship Id="rId4" Type="http://schemas.openxmlformats.org/officeDocument/2006/relationships/diagramLayout" Target="../diagrams/layout30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1.xml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1.xml"/><Relationship Id="rId5" Type="http://schemas.openxmlformats.org/officeDocument/2006/relationships/diagramQuickStyle" Target="../diagrams/quickStyle31.xml"/><Relationship Id="rId4" Type="http://schemas.openxmlformats.org/officeDocument/2006/relationships/diagramLayout" Target="../diagrams/layout31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2.xml"/><Relationship Id="rId2" Type="http://schemas.openxmlformats.org/officeDocument/2006/relationships/diagramData" Target="../diagrams/data32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32.xml"/><Relationship Id="rId4" Type="http://schemas.openxmlformats.org/officeDocument/2006/relationships/diagramQuickStyle" Target="../diagrams/quickStyle3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3.xml"/><Relationship Id="rId2" Type="http://schemas.openxmlformats.org/officeDocument/2006/relationships/diagramData" Target="../diagrams/data33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33.xml"/><Relationship Id="rId4" Type="http://schemas.openxmlformats.org/officeDocument/2006/relationships/diagramQuickStyle" Target="../diagrams/quickStyle33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4.xml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4.xml"/><Relationship Id="rId5" Type="http://schemas.openxmlformats.org/officeDocument/2006/relationships/diagramQuickStyle" Target="../diagrams/quickStyle34.xml"/><Relationship Id="rId4" Type="http://schemas.openxmlformats.org/officeDocument/2006/relationships/diagramLayout" Target="../diagrams/layout34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5.xml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5.xml"/><Relationship Id="rId5" Type="http://schemas.openxmlformats.org/officeDocument/2006/relationships/diagramQuickStyle" Target="../diagrams/quickStyle35.xml"/><Relationship Id="rId4" Type="http://schemas.openxmlformats.org/officeDocument/2006/relationships/diagramLayout" Target="../diagrams/layout35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6.xml"/><Relationship Id="rId2" Type="http://schemas.openxmlformats.org/officeDocument/2006/relationships/diagramData" Target="../diagrams/data3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7.png"/><Relationship Id="rId5" Type="http://schemas.openxmlformats.org/officeDocument/2006/relationships/diagramColors" Target="../diagrams/colors36.xml"/><Relationship Id="rId4" Type="http://schemas.openxmlformats.org/officeDocument/2006/relationships/diagramQuickStyle" Target="../diagrams/quickStyle36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7.xml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7.xml"/><Relationship Id="rId5" Type="http://schemas.openxmlformats.org/officeDocument/2006/relationships/diagramQuickStyle" Target="../diagrams/quickStyle37.xml"/><Relationship Id="rId4" Type="http://schemas.openxmlformats.org/officeDocument/2006/relationships/diagramLayout" Target="../diagrams/layout3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8.xml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8.xml"/><Relationship Id="rId5" Type="http://schemas.openxmlformats.org/officeDocument/2006/relationships/diagramQuickStyle" Target="../diagrams/quickStyle38.xml"/><Relationship Id="rId4" Type="http://schemas.openxmlformats.org/officeDocument/2006/relationships/diagramLayout" Target="../diagrams/layout3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85786" y="2857496"/>
            <a:ext cx="7772400" cy="1470025"/>
          </a:xfrm>
        </p:spPr>
        <p:txBody>
          <a:bodyPr>
            <a:normAutofit fontScale="90000"/>
          </a:bodyPr>
          <a:lstStyle/>
          <a:p>
            <a:r>
              <a:rPr b="1" dirty="0" smtClean="0">
                <a:latin typeface="黑体" pitchFamily="49" charset="-122"/>
                <a:ea typeface="黑体" pitchFamily="49" charset="-122"/>
              </a:rPr>
              <a:t>第</a:t>
            </a:r>
            <a:r>
              <a:rPr lang="en-US" b="1" dirty="0" smtClean="0">
                <a:latin typeface="黑体" pitchFamily="49" charset="-122"/>
                <a:ea typeface="黑体" pitchFamily="49" charset="-122"/>
              </a:rPr>
              <a:t>5</a:t>
            </a:r>
            <a:r>
              <a:rPr b="1" dirty="0" smtClean="0">
                <a:latin typeface="黑体" pitchFamily="49" charset="-122"/>
                <a:ea typeface="黑体" pitchFamily="49" charset="-122"/>
              </a:rPr>
              <a:t>章 工程图中的尺寸标注、注解与球标</a:t>
            </a:r>
            <a:r>
              <a:rPr b="1" dirty="0" smtClean="0"/>
              <a:t/>
            </a:r>
            <a:br>
              <a:rPr b="1" dirty="0" smtClean="0"/>
            </a:br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285728"/>
            <a:ext cx="4643470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圆角矩形标注 4"/>
          <p:cNvSpPr/>
          <p:nvPr/>
        </p:nvSpPr>
        <p:spPr>
          <a:xfrm>
            <a:off x="6000760" y="2285992"/>
            <a:ext cx="2071702" cy="500066"/>
          </a:xfrm>
          <a:prstGeom prst="wedgeRoundRectCallout">
            <a:avLst>
              <a:gd name="adj1" fmla="val -56428"/>
              <a:gd name="adj2" fmla="val -13805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“注释”操控板</a:t>
            </a:r>
            <a:endParaRPr lang="zh-CN" altLang="en-US" dirty="0"/>
          </a:p>
        </p:txBody>
      </p:sp>
      <p:pic>
        <p:nvPicPr>
          <p:cNvPr id="32769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3000372"/>
            <a:ext cx="6138873" cy="341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圆角矩形标注 6"/>
          <p:cNvSpPr/>
          <p:nvPr/>
        </p:nvSpPr>
        <p:spPr>
          <a:xfrm>
            <a:off x="6072198" y="5429264"/>
            <a:ext cx="2143140" cy="785818"/>
          </a:xfrm>
          <a:prstGeom prst="wedgeRoundRectCallout">
            <a:avLst>
              <a:gd name="adj1" fmla="val -75198"/>
              <a:gd name="adj2" fmla="val -12518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“显示模型注释”对话框</a:t>
            </a:r>
            <a:endParaRPr lang="zh-CN" alt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214291"/>
            <a:ext cx="8229600" cy="928694"/>
          </a:xfrm>
        </p:spPr>
        <p:txBody>
          <a:bodyPr/>
          <a:lstStyle/>
          <a:p>
            <a:pPr lvl="0">
              <a:buNone/>
            </a:pPr>
            <a:r>
              <a:rPr lang="zh-CN" altLang="en-US" sz="2400" dirty="0" smtClean="0"/>
              <a:t>●</a:t>
            </a:r>
            <a:r>
              <a:rPr lang="zh-CN" altLang="en-US" sz="2400" dirty="0" smtClean="0"/>
              <a:t>特征</a:t>
            </a:r>
          </a:p>
          <a:p>
            <a:pPr>
              <a:buNone/>
            </a:pPr>
            <a:r>
              <a:rPr lang="zh-CN" altLang="en-US" sz="2400" dirty="0" smtClean="0"/>
              <a:t>   从</a:t>
            </a:r>
            <a:r>
              <a:rPr lang="zh-CN" altLang="en-US" sz="2400" dirty="0" smtClean="0"/>
              <a:t>视图中选取单一模型特征来显示或拭除</a:t>
            </a:r>
            <a:r>
              <a:rPr lang="zh-CN" altLang="en-US" sz="2400" dirty="0" smtClean="0"/>
              <a:t>项目。</a:t>
            </a:r>
            <a:endParaRPr lang="zh-CN" altLang="en-US" sz="2400" dirty="0"/>
          </a:p>
        </p:txBody>
      </p:sp>
      <p:pic>
        <p:nvPicPr>
          <p:cNvPr id="3174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1214422"/>
            <a:ext cx="2928958" cy="2485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圆角矩形标注 4"/>
          <p:cNvSpPr/>
          <p:nvPr/>
        </p:nvSpPr>
        <p:spPr>
          <a:xfrm>
            <a:off x="2214546" y="3000372"/>
            <a:ext cx="3000396" cy="500066"/>
          </a:xfrm>
          <a:prstGeom prst="wedgeRoundRectCallout">
            <a:avLst>
              <a:gd name="adj1" fmla="val 46018"/>
              <a:gd name="adj2" fmla="val -15279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以“特征”方式显示尺寸</a:t>
            </a:r>
            <a:endParaRPr lang="zh-CN" altLang="en-US" dirty="0"/>
          </a:p>
        </p:txBody>
      </p:sp>
      <p:pic>
        <p:nvPicPr>
          <p:cNvPr id="6" name="图片 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3643314"/>
            <a:ext cx="3571900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圆角矩形标注 6"/>
          <p:cNvSpPr/>
          <p:nvPr/>
        </p:nvSpPr>
        <p:spPr>
          <a:xfrm>
            <a:off x="4929190" y="5357826"/>
            <a:ext cx="2428892" cy="571504"/>
          </a:xfrm>
          <a:prstGeom prst="wedgeRoundRectCallout">
            <a:avLst>
              <a:gd name="adj1" fmla="val -73053"/>
              <a:gd name="adj2" fmla="val -15685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在模型树中快捷操作</a:t>
            </a:r>
            <a:endParaRPr lang="zh-CN" alt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857224" y="928670"/>
          <a:ext cx="6420511" cy="2745122"/>
        </p:xfrm>
        <a:graphic>
          <a:graphicData uri="http://schemas.openxmlformats.org/drawingml/2006/table">
            <a:tbl>
              <a:tblPr/>
              <a:tblGrid>
                <a:gridCol w="1237090"/>
                <a:gridCol w="1973165"/>
                <a:gridCol w="1142161"/>
                <a:gridCol w="2068095"/>
              </a:tblGrid>
              <a:tr h="53226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 dirty="0">
                          <a:latin typeface="Times New Roman"/>
                          <a:ea typeface="宋体"/>
                        </a:rPr>
                        <a:t>图标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</a:rPr>
                        <a:t>说明</a:t>
                      </a:r>
                      <a:endParaRPr lang="zh-CN" sz="105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</a:rPr>
                        <a:t>图标</a:t>
                      </a:r>
                      <a:endParaRPr lang="zh-CN" sz="105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</a:rPr>
                        <a:t>说明</a:t>
                      </a:r>
                      <a:endParaRPr lang="zh-CN" sz="105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226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900" kern="100">
                          <a:latin typeface="Times New Roman"/>
                          <a:ea typeface="宋体"/>
                        </a:rPr>
                        <a:t>显示</a:t>
                      </a:r>
                      <a:r>
                        <a:rPr lang="en-US" sz="900" kern="100">
                          <a:latin typeface="Times New Roman"/>
                          <a:ea typeface="宋体"/>
                        </a:rPr>
                        <a:t>/</a:t>
                      </a:r>
                      <a:r>
                        <a:rPr lang="zh-CN" sz="900" kern="100">
                          <a:latin typeface="Times New Roman"/>
                          <a:ea typeface="宋体"/>
                        </a:rPr>
                        <a:t>拭除尺寸</a:t>
                      </a:r>
                      <a:endParaRPr lang="zh-CN" sz="105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900" kern="100" dirty="0">
                          <a:latin typeface="Times New Roman"/>
                          <a:ea typeface="宋体"/>
                        </a:rPr>
                        <a:t>显示</a:t>
                      </a:r>
                      <a:r>
                        <a:rPr lang="en-US" sz="900" kern="100" dirty="0">
                          <a:latin typeface="Times New Roman"/>
                          <a:ea typeface="宋体"/>
                        </a:rPr>
                        <a:t>/</a:t>
                      </a:r>
                      <a:r>
                        <a:rPr lang="zh-CN" sz="900" kern="100" dirty="0">
                          <a:latin typeface="Times New Roman"/>
                          <a:ea typeface="宋体"/>
                        </a:rPr>
                        <a:t>拭除表面光洁度符号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831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900" kern="100">
                          <a:latin typeface="Times New Roman"/>
                          <a:ea typeface="宋体"/>
                        </a:rPr>
                        <a:t>显示</a:t>
                      </a:r>
                      <a:r>
                        <a:rPr lang="en-US" sz="900" kern="100">
                          <a:latin typeface="Times New Roman"/>
                          <a:ea typeface="宋体"/>
                        </a:rPr>
                        <a:t>/</a:t>
                      </a:r>
                      <a:r>
                        <a:rPr lang="zh-CN" sz="900" kern="100">
                          <a:latin typeface="Times New Roman"/>
                          <a:ea typeface="宋体"/>
                        </a:rPr>
                        <a:t>拭除几何公差</a:t>
                      </a:r>
                      <a:endParaRPr lang="zh-CN" sz="105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900" kern="100">
                          <a:latin typeface="Times New Roman"/>
                          <a:ea typeface="宋体"/>
                        </a:rPr>
                        <a:t>显示</a:t>
                      </a:r>
                      <a:r>
                        <a:rPr lang="en-US" sz="900" kern="100">
                          <a:latin typeface="Times New Roman"/>
                          <a:ea typeface="宋体"/>
                        </a:rPr>
                        <a:t>/</a:t>
                      </a:r>
                      <a:r>
                        <a:rPr lang="zh-CN" sz="900" kern="100">
                          <a:latin typeface="Times New Roman"/>
                          <a:ea typeface="宋体"/>
                        </a:rPr>
                        <a:t>拭除模型符号</a:t>
                      </a:r>
                      <a:endParaRPr lang="zh-CN" sz="105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2268">
                <a:tc>
                  <a:txBody>
                    <a:bodyPr/>
                    <a:lstStyle/>
                    <a:p>
                      <a:pPr marL="2667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900" kern="100">
                        <a:latin typeface="Symbol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900" kern="100">
                          <a:latin typeface="Times New Roman"/>
                          <a:ea typeface="宋体"/>
                        </a:rPr>
                        <a:t>显示</a:t>
                      </a:r>
                      <a:r>
                        <a:rPr lang="en-US" sz="900" kern="100">
                          <a:latin typeface="Times New Roman"/>
                          <a:ea typeface="宋体"/>
                        </a:rPr>
                        <a:t>/</a:t>
                      </a:r>
                      <a:r>
                        <a:rPr lang="zh-CN" sz="900" kern="100">
                          <a:latin typeface="Times New Roman"/>
                          <a:ea typeface="宋体"/>
                        </a:rPr>
                        <a:t>拭除模型注解</a:t>
                      </a:r>
                      <a:endParaRPr lang="zh-CN" sz="105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900" kern="100" dirty="0">
                          <a:latin typeface="Times New Roman"/>
                          <a:ea typeface="宋体"/>
                        </a:rPr>
                        <a:t>显示</a:t>
                      </a:r>
                      <a:r>
                        <a:rPr lang="en-US" sz="900" kern="100" dirty="0">
                          <a:latin typeface="Times New Roman"/>
                          <a:ea typeface="宋体"/>
                        </a:rPr>
                        <a:t>/</a:t>
                      </a:r>
                      <a:r>
                        <a:rPr lang="zh-CN" sz="900" kern="100" dirty="0">
                          <a:latin typeface="Times New Roman"/>
                          <a:ea typeface="宋体"/>
                        </a:rPr>
                        <a:t>拭除模型基准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30726" name="图片 3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1643050"/>
            <a:ext cx="238125" cy="180975"/>
          </a:xfrm>
          <a:prstGeom prst="rect">
            <a:avLst/>
          </a:prstGeom>
          <a:noFill/>
        </p:spPr>
      </p:pic>
      <p:pic>
        <p:nvPicPr>
          <p:cNvPr id="30725" name="图片 3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2" y="1643050"/>
            <a:ext cx="200025" cy="171450"/>
          </a:xfrm>
          <a:prstGeom prst="rect">
            <a:avLst/>
          </a:prstGeom>
          <a:noFill/>
        </p:spPr>
      </p:pic>
      <p:pic>
        <p:nvPicPr>
          <p:cNvPr id="30724" name="图片 3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57290" y="2428868"/>
            <a:ext cx="219075" cy="142875"/>
          </a:xfrm>
          <a:prstGeom prst="rect">
            <a:avLst/>
          </a:prstGeom>
          <a:noFill/>
        </p:spPr>
      </p:pic>
      <p:pic>
        <p:nvPicPr>
          <p:cNvPr id="30723" name="图片 3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00562" y="2500306"/>
            <a:ext cx="209550" cy="209550"/>
          </a:xfrm>
          <a:prstGeom prst="rect">
            <a:avLst/>
          </a:prstGeom>
          <a:noFill/>
        </p:spPr>
      </p:pic>
      <p:pic>
        <p:nvPicPr>
          <p:cNvPr id="30722" name="图片 3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357290" y="3286124"/>
            <a:ext cx="228600" cy="180975"/>
          </a:xfrm>
          <a:prstGeom prst="rect">
            <a:avLst/>
          </a:prstGeom>
          <a:noFill/>
        </p:spPr>
      </p:pic>
      <p:pic>
        <p:nvPicPr>
          <p:cNvPr id="30721" name="图片 35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500562" y="3286124"/>
            <a:ext cx="180975" cy="200025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2000232" y="428604"/>
            <a:ext cx="5429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/>
              <a:t>表</a:t>
            </a:r>
            <a:r>
              <a:rPr lang="en-US" b="1" dirty="0" smtClean="0"/>
              <a:t>5-1 </a:t>
            </a:r>
            <a:r>
              <a:rPr lang="zh-CN" altLang="en-US" b="1" dirty="0" smtClean="0"/>
              <a:t>显示及拭除的类型说明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285720" y="4071942"/>
            <a:ext cx="850112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2400" dirty="0" smtClean="0"/>
              <a:t>●零件</a:t>
            </a:r>
            <a:endParaRPr lang="en-US" altLang="zh-CN" sz="2400" dirty="0" smtClean="0"/>
          </a:p>
          <a:p>
            <a:pPr lvl="0"/>
            <a:r>
              <a:rPr lang="zh-CN" altLang="en-US" sz="2400" dirty="0" smtClean="0"/>
              <a:t>    在</a:t>
            </a:r>
            <a:r>
              <a:rPr lang="zh-CN" altLang="en-US" sz="2400" dirty="0" smtClean="0"/>
              <a:t>装配模式下，在模型树列表中直接选取零件模型来显示或拭除</a:t>
            </a:r>
            <a:r>
              <a:rPr lang="zh-CN" altLang="en-US" sz="2400" dirty="0" smtClean="0"/>
              <a:t>项目。</a:t>
            </a:r>
            <a:endParaRPr lang="zh-CN" altLang="en-US" sz="2400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285728"/>
            <a:ext cx="6404998" cy="3786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圆角矩形标注 4"/>
          <p:cNvSpPr/>
          <p:nvPr/>
        </p:nvSpPr>
        <p:spPr>
          <a:xfrm>
            <a:off x="7143768" y="2714620"/>
            <a:ext cx="1643074" cy="785818"/>
          </a:xfrm>
          <a:prstGeom prst="wedgeRoundRectCallout">
            <a:avLst>
              <a:gd name="adj1" fmla="val -70202"/>
              <a:gd name="adj2" fmla="val -8576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以“零件”方式显示尺寸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28596" y="4429132"/>
            <a:ext cx="585791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2400" dirty="0" smtClean="0"/>
              <a:t>●视图</a:t>
            </a:r>
            <a:endParaRPr lang="en-US" altLang="zh-CN" sz="2400" dirty="0" smtClean="0"/>
          </a:p>
          <a:p>
            <a:pPr lvl="0"/>
            <a:r>
              <a:rPr lang="zh-CN" altLang="en-US" sz="2400" dirty="0" smtClean="0"/>
              <a:t>    在</a:t>
            </a:r>
            <a:r>
              <a:rPr lang="zh-CN" altLang="en-US" sz="2400" dirty="0" smtClean="0"/>
              <a:t>指定的视图显示或拭除</a:t>
            </a:r>
            <a:r>
              <a:rPr lang="zh-CN" altLang="en-US" sz="2400" dirty="0" smtClean="0"/>
              <a:t>项目。</a:t>
            </a:r>
            <a:endParaRPr lang="zh-CN" altLang="en-US" sz="2400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55" name="Rectangle 18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28673" name="Group 1"/>
          <p:cNvGrpSpPr>
            <a:grpSpLocks noChangeAspect="1"/>
          </p:cNvGrpSpPr>
          <p:nvPr/>
        </p:nvGrpSpPr>
        <p:grpSpPr bwMode="auto">
          <a:xfrm>
            <a:off x="571472" y="571479"/>
            <a:ext cx="4286280" cy="3975995"/>
            <a:chOff x="438" y="287"/>
            <a:chExt cx="6191" cy="5743"/>
          </a:xfrm>
        </p:grpSpPr>
        <p:sp>
          <p:nvSpPr>
            <p:cNvPr id="28854" name="AutoShape 182"/>
            <p:cNvSpPr>
              <a:spLocks noChangeAspect="1" noChangeArrowheads="1" noTextEdit="1"/>
            </p:cNvSpPr>
            <p:nvPr/>
          </p:nvSpPr>
          <p:spPr bwMode="auto">
            <a:xfrm>
              <a:off x="438" y="287"/>
              <a:ext cx="6191" cy="5743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53" name="Line 181"/>
            <p:cNvSpPr>
              <a:spLocks noChangeShapeType="1"/>
            </p:cNvSpPr>
            <p:nvPr/>
          </p:nvSpPr>
          <p:spPr bwMode="auto">
            <a:xfrm>
              <a:off x="1354" y="4991"/>
              <a:ext cx="2459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52" name="Line 180"/>
            <p:cNvSpPr>
              <a:spLocks noChangeShapeType="1"/>
            </p:cNvSpPr>
            <p:nvPr/>
          </p:nvSpPr>
          <p:spPr bwMode="auto">
            <a:xfrm>
              <a:off x="1354" y="3199"/>
              <a:ext cx="2459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51" name="Line 179"/>
            <p:cNvSpPr>
              <a:spLocks noChangeShapeType="1"/>
            </p:cNvSpPr>
            <p:nvPr/>
          </p:nvSpPr>
          <p:spPr bwMode="auto">
            <a:xfrm flipV="1">
              <a:off x="3711" y="3306"/>
              <a:ext cx="1" cy="1578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50" name="Freeform 178"/>
            <p:cNvSpPr>
              <a:spLocks/>
            </p:cNvSpPr>
            <p:nvPr/>
          </p:nvSpPr>
          <p:spPr bwMode="auto">
            <a:xfrm>
              <a:off x="3693" y="4884"/>
              <a:ext cx="35" cy="10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6" y="0"/>
                </a:cxn>
                <a:cxn ang="0">
                  <a:pos x="53" y="320"/>
                </a:cxn>
                <a:cxn ang="0">
                  <a:pos x="0" y="0"/>
                </a:cxn>
              </a:cxnLst>
              <a:rect l="0" t="0" r="r" b="b"/>
              <a:pathLst>
                <a:path w="106" h="320">
                  <a:moveTo>
                    <a:pt x="0" y="0"/>
                  </a:moveTo>
                  <a:lnTo>
                    <a:pt x="106" y="0"/>
                  </a:lnTo>
                  <a:lnTo>
                    <a:pt x="53" y="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49" name="Freeform 177"/>
            <p:cNvSpPr>
              <a:spLocks/>
            </p:cNvSpPr>
            <p:nvPr/>
          </p:nvSpPr>
          <p:spPr bwMode="auto">
            <a:xfrm>
              <a:off x="3693" y="3199"/>
              <a:ext cx="35" cy="107"/>
            </a:xfrm>
            <a:custGeom>
              <a:avLst/>
              <a:gdLst/>
              <a:ahLst/>
              <a:cxnLst>
                <a:cxn ang="0">
                  <a:pos x="0" y="320"/>
                </a:cxn>
                <a:cxn ang="0">
                  <a:pos x="106" y="320"/>
                </a:cxn>
                <a:cxn ang="0">
                  <a:pos x="53" y="0"/>
                </a:cxn>
                <a:cxn ang="0">
                  <a:pos x="0" y="320"/>
                </a:cxn>
              </a:cxnLst>
              <a:rect l="0" t="0" r="r" b="b"/>
              <a:pathLst>
                <a:path w="106" h="320">
                  <a:moveTo>
                    <a:pt x="0" y="320"/>
                  </a:moveTo>
                  <a:lnTo>
                    <a:pt x="106" y="320"/>
                  </a:lnTo>
                  <a:lnTo>
                    <a:pt x="53" y="0"/>
                  </a:lnTo>
                  <a:lnTo>
                    <a:pt x="0" y="32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48" name="Freeform 176"/>
            <p:cNvSpPr>
              <a:spLocks/>
            </p:cNvSpPr>
            <p:nvPr/>
          </p:nvSpPr>
          <p:spPr bwMode="auto">
            <a:xfrm>
              <a:off x="3571" y="4273"/>
              <a:ext cx="89" cy="48"/>
            </a:xfrm>
            <a:custGeom>
              <a:avLst/>
              <a:gdLst/>
              <a:ahLst/>
              <a:cxnLst>
                <a:cxn ang="0">
                  <a:pos x="43" y="142"/>
                </a:cxn>
                <a:cxn ang="0">
                  <a:pos x="0" y="106"/>
                </a:cxn>
                <a:cxn ang="0">
                  <a:pos x="0" y="36"/>
                </a:cxn>
                <a:cxn ang="0">
                  <a:pos x="43" y="0"/>
                </a:cxn>
                <a:cxn ang="0">
                  <a:pos x="88" y="0"/>
                </a:cxn>
                <a:cxn ang="0">
                  <a:pos x="133" y="36"/>
                </a:cxn>
                <a:cxn ang="0">
                  <a:pos x="133" y="106"/>
                </a:cxn>
                <a:cxn ang="0">
                  <a:pos x="176" y="142"/>
                </a:cxn>
                <a:cxn ang="0">
                  <a:pos x="266" y="142"/>
                </a:cxn>
                <a:cxn ang="0">
                  <a:pos x="266" y="0"/>
                </a:cxn>
              </a:cxnLst>
              <a:rect l="0" t="0" r="r" b="b"/>
              <a:pathLst>
                <a:path w="266" h="142">
                  <a:moveTo>
                    <a:pt x="43" y="142"/>
                  </a:moveTo>
                  <a:lnTo>
                    <a:pt x="0" y="106"/>
                  </a:lnTo>
                  <a:lnTo>
                    <a:pt x="0" y="36"/>
                  </a:lnTo>
                  <a:lnTo>
                    <a:pt x="43" y="0"/>
                  </a:lnTo>
                  <a:lnTo>
                    <a:pt x="88" y="0"/>
                  </a:lnTo>
                  <a:lnTo>
                    <a:pt x="133" y="36"/>
                  </a:lnTo>
                  <a:lnTo>
                    <a:pt x="133" y="106"/>
                  </a:lnTo>
                  <a:lnTo>
                    <a:pt x="176" y="142"/>
                  </a:lnTo>
                  <a:lnTo>
                    <a:pt x="266" y="142"/>
                  </a:lnTo>
                  <a:lnTo>
                    <a:pt x="266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47" name="Freeform 175"/>
            <p:cNvSpPr>
              <a:spLocks/>
            </p:cNvSpPr>
            <p:nvPr/>
          </p:nvSpPr>
          <p:spPr bwMode="auto">
            <a:xfrm>
              <a:off x="3571" y="4214"/>
              <a:ext cx="89" cy="35"/>
            </a:xfrm>
            <a:custGeom>
              <a:avLst/>
              <a:gdLst/>
              <a:ahLst/>
              <a:cxnLst>
                <a:cxn ang="0">
                  <a:pos x="266" y="71"/>
                </a:cxn>
                <a:cxn ang="0">
                  <a:pos x="221" y="106"/>
                </a:cxn>
                <a:cxn ang="0">
                  <a:pos x="43" y="106"/>
                </a:cxn>
                <a:cxn ang="0">
                  <a:pos x="0" y="71"/>
                </a:cxn>
                <a:cxn ang="0">
                  <a:pos x="0" y="36"/>
                </a:cxn>
                <a:cxn ang="0">
                  <a:pos x="43" y="0"/>
                </a:cxn>
                <a:cxn ang="0">
                  <a:pos x="221" y="0"/>
                </a:cxn>
                <a:cxn ang="0">
                  <a:pos x="266" y="36"/>
                </a:cxn>
                <a:cxn ang="0">
                  <a:pos x="266" y="71"/>
                </a:cxn>
              </a:cxnLst>
              <a:rect l="0" t="0" r="r" b="b"/>
              <a:pathLst>
                <a:path w="266" h="106">
                  <a:moveTo>
                    <a:pt x="266" y="71"/>
                  </a:moveTo>
                  <a:lnTo>
                    <a:pt x="221" y="106"/>
                  </a:lnTo>
                  <a:lnTo>
                    <a:pt x="43" y="106"/>
                  </a:lnTo>
                  <a:lnTo>
                    <a:pt x="0" y="71"/>
                  </a:lnTo>
                  <a:lnTo>
                    <a:pt x="0" y="36"/>
                  </a:lnTo>
                  <a:lnTo>
                    <a:pt x="43" y="0"/>
                  </a:lnTo>
                  <a:lnTo>
                    <a:pt x="221" y="0"/>
                  </a:lnTo>
                  <a:lnTo>
                    <a:pt x="266" y="36"/>
                  </a:lnTo>
                  <a:lnTo>
                    <a:pt x="266" y="71"/>
                  </a:lnTo>
                  <a:close/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46" name="Line 174"/>
            <p:cNvSpPr>
              <a:spLocks noChangeShapeType="1"/>
            </p:cNvSpPr>
            <p:nvPr/>
          </p:nvSpPr>
          <p:spPr bwMode="auto">
            <a:xfrm>
              <a:off x="2177" y="5062"/>
              <a:ext cx="1" cy="21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45" name="Line 173"/>
            <p:cNvSpPr>
              <a:spLocks noChangeShapeType="1"/>
            </p:cNvSpPr>
            <p:nvPr/>
          </p:nvSpPr>
          <p:spPr bwMode="auto">
            <a:xfrm>
              <a:off x="1606" y="2662"/>
              <a:ext cx="819" cy="77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44" name="Freeform 172"/>
            <p:cNvSpPr>
              <a:spLocks/>
            </p:cNvSpPr>
            <p:nvPr/>
          </p:nvSpPr>
          <p:spPr bwMode="auto">
            <a:xfrm>
              <a:off x="1719" y="2634"/>
              <a:ext cx="58" cy="60"/>
            </a:xfrm>
            <a:custGeom>
              <a:avLst/>
              <a:gdLst/>
              <a:ahLst/>
              <a:cxnLst>
                <a:cxn ang="0">
                  <a:pos x="0" y="130"/>
                </a:cxn>
                <a:cxn ang="0">
                  <a:pos x="5" y="73"/>
                </a:cxn>
                <a:cxn ang="0">
                  <a:pos x="64" y="9"/>
                </a:cxn>
                <a:cxn ang="0">
                  <a:pos x="121" y="0"/>
                </a:cxn>
                <a:cxn ang="0">
                  <a:pos x="173" y="49"/>
                </a:cxn>
                <a:cxn ang="0">
                  <a:pos x="169" y="106"/>
                </a:cxn>
                <a:cxn ang="0">
                  <a:pos x="108" y="171"/>
                </a:cxn>
                <a:cxn ang="0">
                  <a:pos x="51" y="180"/>
                </a:cxn>
                <a:cxn ang="0">
                  <a:pos x="0" y="130"/>
                </a:cxn>
              </a:cxnLst>
              <a:rect l="0" t="0" r="r" b="b"/>
              <a:pathLst>
                <a:path w="173" h="180">
                  <a:moveTo>
                    <a:pt x="0" y="130"/>
                  </a:moveTo>
                  <a:lnTo>
                    <a:pt x="5" y="73"/>
                  </a:lnTo>
                  <a:lnTo>
                    <a:pt x="64" y="9"/>
                  </a:lnTo>
                  <a:lnTo>
                    <a:pt x="121" y="0"/>
                  </a:lnTo>
                  <a:lnTo>
                    <a:pt x="173" y="49"/>
                  </a:lnTo>
                  <a:lnTo>
                    <a:pt x="169" y="106"/>
                  </a:lnTo>
                  <a:lnTo>
                    <a:pt x="108" y="171"/>
                  </a:lnTo>
                  <a:lnTo>
                    <a:pt x="51" y="180"/>
                  </a:lnTo>
                  <a:lnTo>
                    <a:pt x="0" y="130"/>
                  </a:lnTo>
                  <a:close/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43" name="Line 171"/>
            <p:cNvSpPr>
              <a:spLocks noChangeShapeType="1"/>
            </p:cNvSpPr>
            <p:nvPr/>
          </p:nvSpPr>
          <p:spPr bwMode="auto">
            <a:xfrm flipV="1">
              <a:off x="1705" y="2644"/>
              <a:ext cx="86" cy="4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42" name="Freeform 170"/>
            <p:cNvSpPr>
              <a:spLocks/>
            </p:cNvSpPr>
            <p:nvPr/>
          </p:nvSpPr>
          <p:spPr bwMode="auto">
            <a:xfrm>
              <a:off x="1760" y="2672"/>
              <a:ext cx="61" cy="65"/>
            </a:xfrm>
            <a:custGeom>
              <a:avLst/>
              <a:gdLst/>
              <a:ahLst/>
              <a:cxnLst>
                <a:cxn ang="0">
                  <a:pos x="127" y="9"/>
                </a:cxn>
                <a:cxn ang="0">
                  <a:pos x="182" y="0"/>
                </a:cxn>
                <a:cxn ang="0">
                  <a:pos x="0" y="194"/>
                </a:cxn>
              </a:cxnLst>
              <a:rect l="0" t="0" r="r" b="b"/>
              <a:pathLst>
                <a:path w="182" h="194">
                  <a:moveTo>
                    <a:pt x="127" y="9"/>
                  </a:moveTo>
                  <a:lnTo>
                    <a:pt x="182" y="0"/>
                  </a:lnTo>
                  <a:lnTo>
                    <a:pt x="0" y="194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41" name="Line 169"/>
            <p:cNvSpPr>
              <a:spLocks noChangeShapeType="1"/>
            </p:cNvSpPr>
            <p:nvPr/>
          </p:nvSpPr>
          <p:spPr bwMode="auto">
            <a:xfrm>
              <a:off x="1752" y="2729"/>
              <a:ext cx="17" cy="1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40" name="Freeform 168"/>
            <p:cNvSpPr>
              <a:spLocks/>
            </p:cNvSpPr>
            <p:nvPr/>
          </p:nvSpPr>
          <p:spPr bwMode="auto">
            <a:xfrm>
              <a:off x="1795" y="2705"/>
              <a:ext cx="69" cy="73"/>
            </a:xfrm>
            <a:custGeom>
              <a:avLst/>
              <a:gdLst/>
              <a:ahLst/>
              <a:cxnLst>
                <a:cxn ang="0">
                  <a:pos x="0" y="194"/>
                </a:cxn>
                <a:cxn ang="0">
                  <a:pos x="4" y="138"/>
                </a:cxn>
                <a:cxn ang="0">
                  <a:pos x="125" y="9"/>
                </a:cxn>
                <a:cxn ang="0">
                  <a:pos x="180" y="0"/>
                </a:cxn>
                <a:cxn ang="0">
                  <a:pos x="207" y="25"/>
                </a:cxn>
                <a:cxn ang="0">
                  <a:pos x="203" y="82"/>
                </a:cxn>
                <a:cxn ang="0">
                  <a:pos x="80" y="211"/>
                </a:cxn>
                <a:cxn ang="0">
                  <a:pos x="25" y="220"/>
                </a:cxn>
                <a:cxn ang="0">
                  <a:pos x="0" y="194"/>
                </a:cxn>
              </a:cxnLst>
              <a:rect l="0" t="0" r="r" b="b"/>
              <a:pathLst>
                <a:path w="207" h="220">
                  <a:moveTo>
                    <a:pt x="0" y="194"/>
                  </a:moveTo>
                  <a:lnTo>
                    <a:pt x="4" y="138"/>
                  </a:lnTo>
                  <a:lnTo>
                    <a:pt x="125" y="9"/>
                  </a:lnTo>
                  <a:lnTo>
                    <a:pt x="180" y="0"/>
                  </a:lnTo>
                  <a:lnTo>
                    <a:pt x="207" y="25"/>
                  </a:lnTo>
                  <a:lnTo>
                    <a:pt x="203" y="82"/>
                  </a:lnTo>
                  <a:lnTo>
                    <a:pt x="80" y="211"/>
                  </a:lnTo>
                  <a:lnTo>
                    <a:pt x="25" y="220"/>
                  </a:lnTo>
                  <a:lnTo>
                    <a:pt x="0" y="194"/>
                  </a:lnTo>
                  <a:close/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39" name="Freeform 167"/>
            <p:cNvSpPr>
              <a:spLocks/>
            </p:cNvSpPr>
            <p:nvPr/>
          </p:nvSpPr>
          <p:spPr bwMode="auto">
            <a:xfrm>
              <a:off x="2413" y="3420"/>
              <a:ext cx="90" cy="86"/>
            </a:xfrm>
            <a:custGeom>
              <a:avLst/>
              <a:gdLst/>
              <a:ahLst/>
              <a:cxnLst>
                <a:cxn ang="0">
                  <a:pos x="72" y="0"/>
                </a:cxn>
                <a:cxn ang="0">
                  <a:pos x="0" y="77"/>
                </a:cxn>
                <a:cxn ang="0">
                  <a:pos x="269" y="258"/>
                </a:cxn>
                <a:cxn ang="0">
                  <a:pos x="72" y="0"/>
                </a:cxn>
              </a:cxnLst>
              <a:rect l="0" t="0" r="r" b="b"/>
              <a:pathLst>
                <a:path w="269" h="258">
                  <a:moveTo>
                    <a:pt x="72" y="0"/>
                  </a:moveTo>
                  <a:lnTo>
                    <a:pt x="0" y="77"/>
                  </a:lnTo>
                  <a:lnTo>
                    <a:pt x="269" y="25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38" name="Line 166"/>
            <p:cNvSpPr>
              <a:spLocks noChangeShapeType="1"/>
            </p:cNvSpPr>
            <p:nvPr/>
          </p:nvSpPr>
          <p:spPr bwMode="auto">
            <a:xfrm>
              <a:off x="907" y="4991"/>
              <a:ext cx="2906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37" name="Line 165"/>
            <p:cNvSpPr>
              <a:spLocks noChangeShapeType="1"/>
            </p:cNvSpPr>
            <p:nvPr/>
          </p:nvSpPr>
          <p:spPr bwMode="auto">
            <a:xfrm>
              <a:off x="907" y="5439"/>
              <a:ext cx="2906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36" name="Line 164"/>
            <p:cNvSpPr>
              <a:spLocks noChangeShapeType="1"/>
            </p:cNvSpPr>
            <p:nvPr/>
          </p:nvSpPr>
          <p:spPr bwMode="auto">
            <a:xfrm>
              <a:off x="3711" y="5098"/>
              <a:ext cx="1" cy="23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35" name="Freeform 163"/>
            <p:cNvSpPr>
              <a:spLocks/>
            </p:cNvSpPr>
            <p:nvPr/>
          </p:nvSpPr>
          <p:spPr bwMode="auto">
            <a:xfrm>
              <a:off x="3693" y="4991"/>
              <a:ext cx="35" cy="107"/>
            </a:xfrm>
            <a:custGeom>
              <a:avLst/>
              <a:gdLst/>
              <a:ahLst/>
              <a:cxnLst>
                <a:cxn ang="0">
                  <a:pos x="0" y="320"/>
                </a:cxn>
                <a:cxn ang="0">
                  <a:pos x="106" y="320"/>
                </a:cxn>
                <a:cxn ang="0">
                  <a:pos x="53" y="0"/>
                </a:cxn>
                <a:cxn ang="0">
                  <a:pos x="0" y="320"/>
                </a:cxn>
              </a:cxnLst>
              <a:rect l="0" t="0" r="r" b="b"/>
              <a:pathLst>
                <a:path w="106" h="320">
                  <a:moveTo>
                    <a:pt x="0" y="320"/>
                  </a:moveTo>
                  <a:lnTo>
                    <a:pt x="106" y="320"/>
                  </a:lnTo>
                  <a:lnTo>
                    <a:pt x="53" y="0"/>
                  </a:lnTo>
                  <a:lnTo>
                    <a:pt x="0" y="32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34" name="Freeform 162"/>
            <p:cNvSpPr>
              <a:spLocks/>
            </p:cNvSpPr>
            <p:nvPr/>
          </p:nvSpPr>
          <p:spPr bwMode="auto">
            <a:xfrm>
              <a:off x="3693" y="5332"/>
              <a:ext cx="35" cy="10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6" y="0"/>
                </a:cxn>
                <a:cxn ang="0">
                  <a:pos x="53" y="320"/>
                </a:cxn>
                <a:cxn ang="0">
                  <a:pos x="0" y="0"/>
                </a:cxn>
              </a:cxnLst>
              <a:rect l="0" t="0" r="r" b="b"/>
              <a:pathLst>
                <a:path w="106" h="320">
                  <a:moveTo>
                    <a:pt x="0" y="0"/>
                  </a:moveTo>
                  <a:lnTo>
                    <a:pt x="106" y="0"/>
                  </a:lnTo>
                  <a:lnTo>
                    <a:pt x="53" y="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33" name="Line 161"/>
            <p:cNvSpPr>
              <a:spLocks noChangeShapeType="1"/>
            </p:cNvSpPr>
            <p:nvPr/>
          </p:nvSpPr>
          <p:spPr bwMode="auto">
            <a:xfrm flipH="1">
              <a:off x="3645" y="5280"/>
              <a:ext cx="15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32" name="Freeform 160"/>
            <p:cNvSpPr>
              <a:spLocks/>
            </p:cNvSpPr>
            <p:nvPr/>
          </p:nvSpPr>
          <p:spPr bwMode="auto">
            <a:xfrm>
              <a:off x="3571" y="5209"/>
              <a:ext cx="89" cy="47"/>
            </a:xfrm>
            <a:custGeom>
              <a:avLst/>
              <a:gdLst/>
              <a:ahLst/>
              <a:cxnLst>
                <a:cxn ang="0">
                  <a:pos x="43" y="142"/>
                </a:cxn>
                <a:cxn ang="0">
                  <a:pos x="0" y="106"/>
                </a:cxn>
                <a:cxn ang="0">
                  <a:pos x="0" y="36"/>
                </a:cxn>
                <a:cxn ang="0">
                  <a:pos x="43" y="0"/>
                </a:cxn>
                <a:cxn ang="0">
                  <a:pos x="88" y="0"/>
                </a:cxn>
                <a:cxn ang="0">
                  <a:pos x="133" y="36"/>
                </a:cxn>
                <a:cxn ang="0">
                  <a:pos x="133" y="106"/>
                </a:cxn>
                <a:cxn ang="0">
                  <a:pos x="176" y="142"/>
                </a:cxn>
                <a:cxn ang="0">
                  <a:pos x="266" y="142"/>
                </a:cxn>
                <a:cxn ang="0">
                  <a:pos x="266" y="0"/>
                </a:cxn>
              </a:cxnLst>
              <a:rect l="0" t="0" r="r" b="b"/>
              <a:pathLst>
                <a:path w="266" h="142">
                  <a:moveTo>
                    <a:pt x="43" y="142"/>
                  </a:moveTo>
                  <a:lnTo>
                    <a:pt x="0" y="106"/>
                  </a:lnTo>
                  <a:lnTo>
                    <a:pt x="0" y="36"/>
                  </a:lnTo>
                  <a:lnTo>
                    <a:pt x="43" y="0"/>
                  </a:lnTo>
                  <a:lnTo>
                    <a:pt x="88" y="0"/>
                  </a:lnTo>
                  <a:lnTo>
                    <a:pt x="133" y="36"/>
                  </a:lnTo>
                  <a:lnTo>
                    <a:pt x="133" y="106"/>
                  </a:lnTo>
                  <a:lnTo>
                    <a:pt x="176" y="142"/>
                  </a:lnTo>
                  <a:lnTo>
                    <a:pt x="266" y="142"/>
                  </a:lnTo>
                  <a:lnTo>
                    <a:pt x="266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31" name="Freeform 159"/>
            <p:cNvSpPr>
              <a:spLocks/>
            </p:cNvSpPr>
            <p:nvPr/>
          </p:nvSpPr>
          <p:spPr bwMode="auto">
            <a:xfrm>
              <a:off x="3571" y="5150"/>
              <a:ext cx="89" cy="35"/>
            </a:xfrm>
            <a:custGeom>
              <a:avLst/>
              <a:gdLst/>
              <a:ahLst/>
              <a:cxnLst>
                <a:cxn ang="0">
                  <a:pos x="266" y="71"/>
                </a:cxn>
                <a:cxn ang="0">
                  <a:pos x="221" y="106"/>
                </a:cxn>
                <a:cxn ang="0">
                  <a:pos x="43" y="106"/>
                </a:cxn>
                <a:cxn ang="0">
                  <a:pos x="0" y="71"/>
                </a:cxn>
                <a:cxn ang="0">
                  <a:pos x="0" y="36"/>
                </a:cxn>
                <a:cxn ang="0">
                  <a:pos x="43" y="0"/>
                </a:cxn>
                <a:cxn ang="0">
                  <a:pos x="221" y="0"/>
                </a:cxn>
                <a:cxn ang="0">
                  <a:pos x="266" y="36"/>
                </a:cxn>
                <a:cxn ang="0">
                  <a:pos x="266" y="71"/>
                </a:cxn>
              </a:cxnLst>
              <a:rect l="0" t="0" r="r" b="b"/>
              <a:pathLst>
                <a:path w="266" h="106">
                  <a:moveTo>
                    <a:pt x="266" y="71"/>
                  </a:moveTo>
                  <a:lnTo>
                    <a:pt x="221" y="106"/>
                  </a:lnTo>
                  <a:lnTo>
                    <a:pt x="43" y="106"/>
                  </a:lnTo>
                  <a:lnTo>
                    <a:pt x="0" y="71"/>
                  </a:lnTo>
                  <a:lnTo>
                    <a:pt x="0" y="36"/>
                  </a:lnTo>
                  <a:lnTo>
                    <a:pt x="43" y="0"/>
                  </a:lnTo>
                  <a:lnTo>
                    <a:pt x="221" y="0"/>
                  </a:lnTo>
                  <a:lnTo>
                    <a:pt x="266" y="36"/>
                  </a:lnTo>
                  <a:lnTo>
                    <a:pt x="266" y="71"/>
                  </a:lnTo>
                  <a:close/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30" name="Line 158"/>
            <p:cNvSpPr>
              <a:spLocks noChangeShapeType="1"/>
            </p:cNvSpPr>
            <p:nvPr/>
          </p:nvSpPr>
          <p:spPr bwMode="auto">
            <a:xfrm flipV="1">
              <a:off x="1193" y="4571"/>
              <a:ext cx="1" cy="349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29" name="Line 157"/>
            <p:cNvSpPr>
              <a:spLocks noChangeShapeType="1"/>
            </p:cNvSpPr>
            <p:nvPr/>
          </p:nvSpPr>
          <p:spPr bwMode="auto">
            <a:xfrm flipV="1">
              <a:off x="836" y="4571"/>
              <a:ext cx="1" cy="349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28" name="Line 156"/>
            <p:cNvSpPr>
              <a:spLocks noChangeShapeType="1"/>
            </p:cNvSpPr>
            <p:nvPr/>
          </p:nvSpPr>
          <p:spPr bwMode="auto">
            <a:xfrm flipH="1">
              <a:off x="942" y="4674"/>
              <a:ext cx="145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27" name="Line 155"/>
            <p:cNvSpPr>
              <a:spLocks noChangeShapeType="1"/>
            </p:cNvSpPr>
            <p:nvPr/>
          </p:nvSpPr>
          <p:spPr bwMode="auto">
            <a:xfrm flipH="1">
              <a:off x="438" y="4674"/>
              <a:ext cx="398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26" name="Freeform 154"/>
            <p:cNvSpPr>
              <a:spLocks/>
            </p:cNvSpPr>
            <p:nvPr/>
          </p:nvSpPr>
          <p:spPr bwMode="auto">
            <a:xfrm>
              <a:off x="1087" y="4656"/>
              <a:ext cx="106" cy="3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6"/>
                </a:cxn>
                <a:cxn ang="0">
                  <a:pos x="318" y="52"/>
                </a:cxn>
                <a:cxn ang="0">
                  <a:pos x="0" y="0"/>
                </a:cxn>
              </a:cxnLst>
              <a:rect l="0" t="0" r="r" b="b"/>
              <a:pathLst>
                <a:path w="318" h="106">
                  <a:moveTo>
                    <a:pt x="0" y="0"/>
                  </a:moveTo>
                  <a:lnTo>
                    <a:pt x="0" y="106"/>
                  </a:lnTo>
                  <a:lnTo>
                    <a:pt x="318" y="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25" name="Freeform 153"/>
            <p:cNvSpPr>
              <a:spLocks/>
            </p:cNvSpPr>
            <p:nvPr/>
          </p:nvSpPr>
          <p:spPr bwMode="auto">
            <a:xfrm>
              <a:off x="836" y="4656"/>
              <a:ext cx="106" cy="36"/>
            </a:xfrm>
            <a:custGeom>
              <a:avLst/>
              <a:gdLst/>
              <a:ahLst/>
              <a:cxnLst>
                <a:cxn ang="0">
                  <a:pos x="319" y="0"/>
                </a:cxn>
                <a:cxn ang="0">
                  <a:pos x="319" y="106"/>
                </a:cxn>
                <a:cxn ang="0">
                  <a:pos x="0" y="52"/>
                </a:cxn>
                <a:cxn ang="0">
                  <a:pos x="319" y="0"/>
                </a:cxn>
              </a:cxnLst>
              <a:rect l="0" t="0" r="r" b="b"/>
              <a:pathLst>
                <a:path w="319" h="106">
                  <a:moveTo>
                    <a:pt x="319" y="0"/>
                  </a:moveTo>
                  <a:lnTo>
                    <a:pt x="319" y="106"/>
                  </a:lnTo>
                  <a:lnTo>
                    <a:pt x="0" y="52"/>
                  </a:lnTo>
                  <a:lnTo>
                    <a:pt x="319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24" name="Freeform 152"/>
            <p:cNvSpPr>
              <a:spLocks/>
            </p:cNvSpPr>
            <p:nvPr/>
          </p:nvSpPr>
          <p:spPr bwMode="auto">
            <a:xfrm>
              <a:off x="525" y="4534"/>
              <a:ext cx="47" cy="89"/>
            </a:xfrm>
            <a:custGeom>
              <a:avLst/>
              <a:gdLst/>
              <a:ahLst/>
              <a:cxnLst>
                <a:cxn ang="0">
                  <a:pos x="0" y="267"/>
                </a:cxn>
                <a:cxn ang="0">
                  <a:pos x="0" y="0"/>
                </a:cxn>
                <a:cxn ang="0">
                  <a:pos x="107" y="0"/>
                </a:cxn>
                <a:cxn ang="0">
                  <a:pos x="141" y="44"/>
                </a:cxn>
                <a:cxn ang="0">
                  <a:pos x="141" y="89"/>
                </a:cxn>
                <a:cxn ang="0">
                  <a:pos x="107" y="133"/>
                </a:cxn>
                <a:cxn ang="0">
                  <a:pos x="0" y="133"/>
                </a:cxn>
              </a:cxnLst>
              <a:rect l="0" t="0" r="r" b="b"/>
              <a:pathLst>
                <a:path w="141" h="267">
                  <a:moveTo>
                    <a:pt x="0" y="267"/>
                  </a:moveTo>
                  <a:lnTo>
                    <a:pt x="0" y="0"/>
                  </a:lnTo>
                  <a:lnTo>
                    <a:pt x="107" y="0"/>
                  </a:lnTo>
                  <a:lnTo>
                    <a:pt x="141" y="44"/>
                  </a:lnTo>
                  <a:lnTo>
                    <a:pt x="141" y="89"/>
                  </a:lnTo>
                  <a:lnTo>
                    <a:pt x="107" y="133"/>
                  </a:lnTo>
                  <a:lnTo>
                    <a:pt x="0" y="133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23" name="Line 151"/>
            <p:cNvSpPr>
              <a:spLocks noChangeShapeType="1"/>
            </p:cNvSpPr>
            <p:nvPr/>
          </p:nvSpPr>
          <p:spPr bwMode="auto">
            <a:xfrm>
              <a:off x="536" y="4578"/>
              <a:ext cx="36" cy="4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22" name="Freeform 150"/>
            <p:cNvSpPr>
              <a:spLocks/>
            </p:cNvSpPr>
            <p:nvPr/>
          </p:nvSpPr>
          <p:spPr bwMode="auto">
            <a:xfrm>
              <a:off x="596" y="4534"/>
              <a:ext cx="47" cy="89"/>
            </a:xfrm>
            <a:custGeom>
              <a:avLst/>
              <a:gdLst/>
              <a:ahLst/>
              <a:cxnLst>
                <a:cxn ang="0">
                  <a:pos x="142" y="177"/>
                </a:cxn>
                <a:cxn ang="0">
                  <a:pos x="0" y="177"/>
                </a:cxn>
                <a:cxn ang="0">
                  <a:pos x="106" y="0"/>
                </a:cxn>
                <a:cxn ang="0">
                  <a:pos x="106" y="267"/>
                </a:cxn>
              </a:cxnLst>
              <a:rect l="0" t="0" r="r" b="b"/>
              <a:pathLst>
                <a:path w="142" h="267">
                  <a:moveTo>
                    <a:pt x="142" y="177"/>
                  </a:moveTo>
                  <a:lnTo>
                    <a:pt x="0" y="177"/>
                  </a:lnTo>
                  <a:lnTo>
                    <a:pt x="106" y="0"/>
                  </a:lnTo>
                  <a:lnTo>
                    <a:pt x="106" y="267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21" name="Line 149"/>
            <p:cNvSpPr>
              <a:spLocks noChangeShapeType="1"/>
            </p:cNvSpPr>
            <p:nvPr/>
          </p:nvSpPr>
          <p:spPr bwMode="auto">
            <a:xfrm flipV="1">
              <a:off x="3518" y="4571"/>
              <a:ext cx="1" cy="349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20" name="Line 148"/>
            <p:cNvSpPr>
              <a:spLocks noChangeShapeType="1"/>
            </p:cNvSpPr>
            <p:nvPr/>
          </p:nvSpPr>
          <p:spPr bwMode="auto">
            <a:xfrm flipV="1">
              <a:off x="836" y="4571"/>
              <a:ext cx="1" cy="349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19" name="Line 147"/>
            <p:cNvSpPr>
              <a:spLocks noChangeShapeType="1"/>
            </p:cNvSpPr>
            <p:nvPr/>
          </p:nvSpPr>
          <p:spPr bwMode="auto">
            <a:xfrm flipH="1">
              <a:off x="942" y="4674"/>
              <a:ext cx="2470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18" name="Freeform 146"/>
            <p:cNvSpPr>
              <a:spLocks/>
            </p:cNvSpPr>
            <p:nvPr/>
          </p:nvSpPr>
          <p:spPr bwMode="auto">
            <a:xfrm>
              <a:off x="3412" y="4656"/>
              <a:ext cx="106" cy="3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6"/>
                </a:cxn>
                <a:cxn ang="0">
                  <a:pos x="320" y="52"/>
                </a:cxn>
                <a:cxn ang="0">
                  <a:pos x="0" y="0"/>
                </a:cxn>
              </a:cxnLst>
              <a:rect l="0" t="0" r="r" b="b"/>
              <a:pathLst>
                <a:path w="320" h="106">
                  <a:moveTo>
                    <a:pt x="0" y="0"/>
                  </a:moveTo>
                  <a:lnTo>
                    <a:pt x="0" y="106"/>
                  </a:lnTo>
                  <a:lnTo>
                    <a:pt x="320" y="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17" name="Freeform 145"/>
            <p:cNvSpPr>
              <a:spLocks/>
            </p:cNvSpPr>
            <p:nvPr/>
          </p:nvSpPr>
          <p:spPr bwMode="auto">
            <a:xfrm>
              <a:off x="836" y="4656"/>
              <a:ext cx="106" cy="36"/>
            </a:xfrm>
            <a:custGeom>
              <a:avLst/>
              <a:gdLst/>
              <a:ahLst/>
              <a:cxnLst>
                <a:cxn ang="0">
                  <a:pos x="319" y="0"/>
                </a:cxn>
                <a:cxn ang="0">
                  <a:pos x="319" y="106"/>
                </a:cxn>
                <a:cxn ang="0">
                  <a:pos x="0" y="52"/>
                </a:cxn>
                <a:cxn ang="0">
                  <a:pos x="319" y="0"/>
                </a:cxn>
              </a:cxnLst>
              <a:rect l="0" t="0" r="r" b="b"/>
              <a:pathLst>
                <a:path w="319" h="106">
                  <a:moveTo>
                    <a:pt x="319" y="0"/>
                  </a:moveTo>
                  <a:lnTo>
                    <a:pt x="319" y="106"/>
                  </a:lnTo>
                  <a:lnTo>
                    <a:pt x="0" y="52"/>
                  </a:lnTo>
                  <a:lnTo>
                    <a:pt x="319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16" name="Freeform 144"/>
            <p:cNvSpPr>
              <a:spLocks/>
            </p:cNvSpPr>
            <p:nvPr/>
          </p:nvSpPr>
          <p:spPr bwMode="auto">
            <a:xfrm>
              <a:off x="2446" y="4534"/>
              <a:ext cx="47" cy="44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36" y="0"/>
                </a:cxn>
                <a:cxn ang="0">
                  <a:pos x="106" y="0"/>
                </a:cxn>
                <a:cxn ang="0">
                  <a:pos x="142" y="44"/>
                </a:cxn>
                <a:cxn ang="0">
                  <a:pos x="142" y="89"/>
                </a:cxn>
                <a:cxn ang="0">
                  <a:pos x="106" y="133"/>
                </a:cxn>
                <a:cxn ang="0">
                  <a:pos x="71" y="133"/>
                </a:cxn>
              </a:cxnLst>
              <a:rect l="0" t="0" r="r" b="b"/>
              <a:pathLst>
                <a:path w="142" h="133">
                  <a:moveTo>
                    <a:pt x="0" y="44"/>
                  </a:moveTo>
                  <a:lnTo>
                    <a:pt x="36" y="0"/>
                  </a:lnTo>
                  <a:lnTo>
                    <a:pt x="106" y="0"/>
                  </a:lnTo>
                  <a:lnTo>
                    <a:pt x="142" y="44"/>
                  </a:lnTo>
                  <a:lnTo>
                    <a:pt x="142" y="89"/>
                  </a:lnTo>
                  <a:lnTo>
                    <a:pt x="106" y="133"/>
                  </a:lnTo>
                  <a:lnTo>
                    <a:pt x="71" y="133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15" name="Freeform 143"/>
            <p:cNvSpPr>
              <a:spLocks/>
            </p:cNvSpPr>
            <p:nvPr/>
          </p:nvSpPr>
          <p:spPr bwMode="auto">
            <a:xfrm>
              <a:off x="2446" y="4578"/>
              <a:ext cx="47" cy="45"/>
            </a:xfrm>
            <a:custGeom>
              <a:avLst/>
              <a:gdLst/>
              <a:ahLst/>
              <a:cxnLst>
                <a:cxn ang="0">
                  <a:pos x="106" y="0"/>
                </a:cxn>
                <a:cxn ang="0">
                  <a:pos x="142" y="44"/>
                </a:cxn>
                <a:cxn ang="0">
                  <a:pos x="142" y="89"/>
                </a:cxn>
                <a:cxn ang="0">
                  <a:pos x="106" y="134"/>
                </a:cxn>
                <a:cxn ang="0">
                  <a:pos x="36" y="134"/>
                </a:cxn>
                <a:cxn ang="0">
                  <a:pos x="0" y="89"/>
                </a:cxn>
              </a:cxnLst>
              <a:rect l="0" t="0" r="r" b="b"/>
              <a:pathLst>
                <a:path w="142" h="134">
                  <a:moveTo>
                    <a:pt x="106" y="0"/>
                  </a:moveTo>
                  <a:lnTo>
                    <a:pt x="142" y="44"/>
                  </a:lnTo>
                  <a:lnTo>
                    <a:pt x="142" y="89"/>
                  </a:lnTo>
                  <a:lnTo>
                    <a:pt x="106" y="134"/>
                  </a:lnTo>
                  <a:lnTo>
                    <a:pt x="36" y="134"/>
                  </a:lnTo>
                  <a:lnTo>
                    <a:pt x="0" y="89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14" name="Freeform 142"/>
            <p:cNvSpPr>
              <a:spLocks/>
            </p:cNvSpPr>
            <p:nvPr/>
          </p:nvSpPr>
          <p:spPr bwMode="auto">
            <a:xfrm>
              <a:off x="2517" y="4534"/>
              <a:ext cx="35" cy="89"/>
            </a:xfrm>
            <a:custGeom>
              <a:avLst/>
              <a:gdLst/>
              <a:ahLst/>
              <a:cxnLst>
                <a:cxn ang="0">
                  <a:pos x="35" y="267"/>
                </a:cxn>
                <a:cxn ang="0">
                  <a:pos x="0" y="222"/>
                </a:cxn>
                <a:cxn ang="0">
                  <a:pos x="0" y="44"/>
                </a:cxn>
                <a:cxn ang="0">
                  <a:pos x="35" y="0"/>
                </a:cxn>
                <a:cxn ang="0">
                  <a:pos x="71" y="0"/>
                </a:cxn>
                <a:cxn ang="0">
                  <a:pos x="106" y="44"/>
                </a:cxn>
                <a:cxn ang="0">
                  <a:pos x="106" y="222"/>
                </a:cxn>
                <a:cxn ang="0">
                  <a:pos x="71" y="267"/>
                </a:cxn>
                <a:cxn ang="0">
                  <a:pos x="35" y="267"/>
                </a:cxn>
              </a:cxnLst>
              <a:rect l="0" t="0" r="r" b="b"/>
              <a:pathLst>
                <a:path w="106" h="267">
                  <a:moveTo>
                    <a:pt x="35" y="267"/>
                  </a:moveTo>
                  <a:lnTo>
                    <a:pt x="0" y="222"/>
                  </a:lnTo>
                  <a:lnTo>
                    <a:pt x="0" y="44"/>
                  </a:lnTo>
                  <a:lnTo>
                    <a:pt x="35" y="0"/>
                  </a:lnTo>
                  <a:lnTo>
                    <a:pt x="71" y="0"/>
                  </a:lnTo>
                  <a:lnTo>
                    <a:pt x="106" y="44"/>
                  </a:lnTo>
                  <a:lnTo>
                    <a:pt x="106" y="222"/>
                  </a:lnTo>
                  <a:lnTo>
                    <a:pt x="71" y="267"/>
                  </a:lnTo>
                  <a:lnTo>
                    <a:pt x="35" y="267"/>
                  </a:lnTo>
                  <a:close/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13" name="Line 141"/>
            <p:cNvSpPr>
              <a:spLocks noChangeShapeType="1"/>
            </p:cNvSpPr>
            <p:nvPr/>
          </p:nvSpPr>
          <p:spPr bwMode="auto">
            <a:xfrm>
              <a:off x="2177" y="5062"/>
              <a:ext cx="1" cy="21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12" name="Line 140"/>
            <p:cNvSpPr>
              <a:spLocks noChangeShapeType="1"/>
            </p:cNvSpPr>
            <p:nvPr/>
          </p:nvSpPr>
          <p:spPr bwMode="auto">
            <a:xfrm>
              <a:off x="3518" y="5062"/>
              <a:ext cx="1" cy="21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11" name="Line 139"/>
            <p:cNvSpPr>
              <a:spLocks noChangeShapeType="1"/>
            </p:cNvSpPr>
            <p:nvPr/>
          </p:nvSpPr>
          <p:spPr bwMode="auto">
            <a:xfrm>
              <a:off x="2283" y="5174"/>
              <a:ext cx="1129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10" name="Freeform 138"/>
            <p:cNvSpPr>
              <a:spLocks/>
            </p:cNvSpPr>
            <p:nvPr/>
          </p:nvSpPr>
          <p:spPr bwMode="auto">
            <a:xfrm>
              <a:off x="2177" y="5157"/>
              <a:ext cx="106" cy="35"/>
            </a:xfrm>
            <a:custGeom>
              <a:avLst/>
              <a:gdLst/>
              <a:ahLst/>
              <a:cxnLst>
                <a:cxn ang="0">
                  <a:pos x="318" y="0"/>
                </a:cxn>
                <a:cxn ang="0">
                  <a:pos x="318" y="107"/>
                </a:cxn>
                <a:cxn ang="0">
                  <a:pos x="0" y="53"/>
                </a:cxn>
                <a:cxn ang="0">
                  <a:pos x="318" y="0"/>
                </a:cxn>
              </a:cxnLst>
              <a:rect l="0" t="0" r="r" b="b"/>
              <a:pathLst>
                <a:path w="318" h="107">
                  <a:moveTo>
                    <a:pt x="318" y="0"/>
                  </a:moveTo>
                  <a:lnTo>
                    <a:pt x="318" y="107"/>
                  </a:lnTo>
                  <a:lnTo>
                    <a:pt x="0" y="53"/>
                  </a:lnTo>
                  <a:lnTo>
                    <a:pt x="318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09" name="Freeform 137"/>
            <p:cNvSpPr>
              <a:spLocks/>
            </p:cNvSpPr>
            <p:nvPr/>
          </p:nvSpPr>
          <p:spPr bwMode="auto">
            <a:xfrm>
              <a:off x="3412" y="5157"/>
              <a:ext cx="106" cy="3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7"/>
                </a:cxn>
                <a:cxn ang="0">
                  <a:pos x="320" y="53"/>
                </a:cxn>
                <a:cxn ang="0">
                  <a:pos x="0" y="0"/>
                </a:cxn>
              </a:cxnLst>
              <a:rect l="0" t="0" r="r" b="b"/>
              <a:pathLst>
                <a:path w="320" h="107">
                  <a:moveTo>
                    <a:pt x="0" y="0"/>
                  </a:moveTo>
                  <a:lnTo>
                    <a:pt x="0" y="107"/>
                  </a:lnTo>
                  <a:lnTo>
                    <a:pt x="320" y="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08" name="Freeform 136"/>
            <p:cNvSpPr>
              <a:spLocks/>
            </p:cNvSpPr>
            <p:nvPr/>
          </p:nvSpPr>
          <p:spPr bwMode="auto">
            <a:xfrm>
              <a:off x="2800" y="5034"/>
              <a:ext cx="12" cy="89"/>
            </a:xfrm>
            <a:custGeom>
              <a:avLst/>
              <a:gdLst/>
              <a:ahLst/>
              <a:cxnLst>
                <a:cxn ang="0">
                  <a:pos x="0" y="45"/>
                </a:cxn>
                <a:cxn ang="0">
                  <a:pos x="35" y="0"/>
                </a:cxn>
                <a:cxn ang="0">
                  <a:pos x="35" y="266"/>
                </a:cxn>
              </a:cxnLst>
              <a:rect l="0" t="0" r="r" b="b"/>
              <a:pathLst>
                <a:path w="35" h="266">
                  <a:moveTo>
                    <a:pt x="0" y="45"/>
                  </a:moveTo>
                  <a:lnTo>
                    <a:pt x="35" y="0"/>
                  </a:lnTo>
                  <a:lnTo>
                    <a:pt x="35" y="266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07" name="Line 135"/>
            <p:cNvSpPr>
              <a:spLocks noChangeShapeType="1"/>
            </p:cNvSpPr>
            <p:nvPr/>
          </p:nvSpPr>
          <p:spPr bwMode="auto">
            <a:xfrm>
              <a:off x="2800" y="5123"/>
              <a:ext cx="24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06" name="Freeform 134"/>
            <p:cNvSpPr>
              <a:spLocks/>
            </p:cNvSpPr>
            <p:nvPr/>
          </p:nvSpPr>
          <p:spPr bwMode="auto">
            <a:xfrm>
              <a:off x="2848" y="5034"/>
              <a:ext cx="47" cy="89"/>
            </a:xfrm>
            <a:custGeom>
              <a:avLst/>
              <a:gdLst/>
              <a:ahLst/>
              <a:cxnLst>
                <a:cxn ang="0">
                  <a:pos x="0" y="223"/>
                </a:cxn>
                <a:cxn ang="0">
                  <a:pos x="35" y="266"/>
                </a:cxn>
                <a:cxn ang="0">
                  <a:pos x="106" y="266"/>
                </a:cxn>
                <a:cxn ang="0">
                  <a:pos x="142" y="223"/>
                </a:cxn>
                <a:cxn ang="0">
                  <a:pos x="142" y="133"/>
                </a:cxn>
                <a:cxn ang="0">
                  <a:pos x="106" y="90"/>
                </a:cxn>
                <a:cxn ang="0">
                  <a:pos x="0" y="90"/>
                </a:cxn>
                <a:cxn ang="0">
                  <a:pos x="0" y="0"/>
                </a:cxn>
                <a:cxn ang="0">
                  <a:pos x="142" y="0"/>
                </a:cxn>
              </a:cxnLst>
              <a:rect l="0" t="0" r="r" b="b"/>
              <a:pathLst>
                <a:path w="142" h="266">
                  <a:moveTo>
                    <a:pt x="0" y="223"/>
                  </a:moveTo>
                  <a:lnTo>
                    <a:pt x="35" y="266"/>
                  </a:lnTo>
                  <a:lnTo>
                    <a:pt x="106" y="266"/>
                  </a:lnTo>
                  <a:lnTo>
                    <a:pt x="142" y="223"/>
                  </a:lnTo>
                  <a:lnTo>
                    <a:pt x="142" y="133"/>
                  </a:lnTo>
                  <a:lnTo>
                    <a:pt x="106" y="90"/>
                  </a:lnTo>
                  <a:lnTo>
                    <a:pt x="0" y="90"/>
                  </a:lnTo>
                  <a:lnTo>
                    <a:pt x="0" y="0"/>
                  </a:lnTo>
                  <a:lnTo>
                    <a:pt x="142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05" name="Line 133"/>
            <p:cNvSpPr>
              <a:spLocks noChangeShapeType="1"/>
            </p:cNvSpPr>
            <p:nvPr/>
          </p:nvSpPr>
          <p:spPr bwMode="auto">
            <a:xfrm>
              <a:off x="1506" y="5510"/>
              <a:ext cx="1" cy="23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04" name="Line 132"/>
            <p:cNvSpPr>
              <a:spLocks noChangeShapeType="1"/>
            </p:cNvSpPr>
            <p:nvPr/>
          </p:nvSpPr>
          <p:spPr bwMode="auto">
            <a:xfrm>
              <a:off x="1059" y="5510"/>
              <a:ext cx="1" cy="23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03" name="Line 131"/>
            <p:cNvSpPr>
              <a:spLocks noChangeShapeType="1"/>
            </p:cNvSpPr>
            <p:nvPr/>
          </p:nvSpPr>
          <p:spPr bwMode="auto">
            <a:xfrm flipH="1">
              <a:off x="1166" y="5642"/>
              <a:ext cx="234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02" name="Freeform 130"/>
            <p:cNvSpPr>
              <a:spLocks/>
            </p:cNvSpPr>
            <p:nvPr/>
          </p:nvSpPr>
          <p:spPr bwMode="auto">
            <a:xfrm>
              <a:off x="1400" y="5624"/>
              <a:ext cx="106" cy="3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6"/>
                </a:cxn>
                <a:cxn ang="0">
                  <a:pos x="318" y="53"/>
                </a:cxn>
                <a:cxn ang="0">
                  <a:pos x="0" y="0"/>
                </a:cxn>
              </a:cxnLst>
              <a:rect l="0" t="0" r="r" b="b"/>
              <a:pathLst>
                <a:path w="318" h="106">
                  <a:moveTo>
                    <a:pt x="0" y="0"/>
                  </a:moveTo>
                  <a:lnTo>
                    <a:pt x="0" y="106"/>
                  </a:lnTo>
                  <a:lnTo>
                    <a:pt x="318" y="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01" name="Freeform 129"/>
            <p:cNvSpPr>
              <a:spLocks/>
            </p:cNvSpPr>
            <p:nvPr/>
          </p:nvSpPr>
          <p:spPr bwMode="auto">
            <a:xfrm>
              <a:off x="1059" y="5624"/>
              <a:ext cx="107" cy="35"/>
            </a:xfrm>
            <a:custGeom>
              <a:avLst/>
              <a:gdLst/>
              <a:ahLst/>
              <a:cxnLst>
                <a:cxn ang="0">
                  <a:pos x="320" y="0"/>
                </a:cxn>
                <a:cxn ang="0">
                  <a:pos x="320" y="106"/>
                </a:cxn>
                <a:cxn ang="0">
                  <a:pos x="0" y="53"/>
                </a:cxn>
                <a:cxn ang="0">
                  <a:pos x="320" y="0"/>
                </a:cxn>
              </a:cxnLst>
              <a:rect l="0" t="0" r="r" b="b"/>
              <a:pathLst>
                <a:path w="320" h="106">
                  <a:moveTo>
                    <a:pt x="320" y="0"/>
                  </a:moveTo>
                  <a:lnTo>
                    <a:pt x="320" y="106"/>
                  </a:lnTo>
                  <a:lnTo>
                    <a:pt x="0" y="53"/>
                  </a:lnTo>
                  <a:lnTo>
                    <a:pt x="320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00" name="Freeform 128"/>
            <p:cNvSpPr>
              <a:spLocks/>
            </p:cNvSpPr>
            <p:nvPr/>
          </p:nvSpPr>
          <p:spPr bwMode="auto">
            <a:xfrm>
              <a:off x="1108" y="5502"/>
              <a:ext cx="48" cy="88"/>
            </a:xfrm>
            <a:custGeom>
              <a:avLst/>
              <a:gdLst/>
              <a:ahLst/>
              <a:cxnLst>
                <a:cxn ang="0">
                  <a:pos x="0" y="43"/>
                </a:cxn>
                <a:cxn ang="0">
                  <a:pos x="36" y="0"/>
                </a:cxn>
                <a:cxn ang="0">
                  <a:pos x="106" y="0"/>
                </a:cxn>
                <a:cxn ang="0">
                  <a:pos x="142" y="43"/>
                </a:cxn>
                <a:cxn ang="0">
                  <a:pos x="142" y="88"/>
                </a:cxn>
                <a:cxn ang="0">
                  <a:pos x="106" y="133"/>
                </a:cxn>
                <a:cxn ang="0">
                  <a:pos x="36" y="133"/>
                </a:cxn>
                <a:cxn ang="0">
                  <a:pos x="0" y="178"/>
                </a:cxn>
                <a:cxn ang="0">
                  <a:pos x="0" y="266"/>
                </a:cxn>
                <a:cxn ang="0">
                  <a:pos x="142" y="266"/>
                </a:cxn>
              </a:cxnLst>
              <a:rect l="0" t="0" r="r" b="b"/>
              <a:pathLst>
                <a:path w="142" h="266">
                  <a:moveTo>
                    <a:pt x="0" y="43"/>
                  </a:moveTo>
                  <a:lnTo>
                    <a:pt x="36" y="0"/>
                  </a:lnTo>
                  <a:lnTo>
                    <a:pt x="106" y="0"/>
                  </a:lnTo>
                  <a:lnTo>
                    <a:pt x="142" y="43"/>
                  </a:lnTo>
                  <a:lnTo>
                    <a:pt x="142" y="88"/>
                  </a:lnTo>
                  <a:lnTo>
                    <a:pt x="106" y="133"/>
                  </a:lnTo>
                  <a:lnTo>
                    <a:pt x="36" y="133"/>
                  </a:lnTo>
                  <a:lnTo>
                    <a:pt x="0" y="178"/>
                  </a:lnTo>
                  <a:lnTo>
                    <a:pt x="0" y="266"/>
                  </a:lnTo>
                  <a:lnTo>
                    <a:pt x="142" y="266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99" name="Freeform 127"/>
            <p:cNvSpPr>
              <a:spLocks/>
            </p:cNvSpPr>
            <p:nvPr/>
          </p:nvSpPr>
          <p:spPr bwMode="auto">
            <a:xfrm>
              <a:off x="1197" y="5545"/>
              <a:ext cx="32" cy="39"/>
            </a:xfrm>
            <a:custGeom>
              <a:avLst/>
              <a:gdLst/>
              <a:ahLst/>
              <a:cxnLst>
                <a:cxn ang="0">
                  <a:pos x="86" y="0"/>
                </a:cxn>
                <a:cxn ang="0">
                  <a:pos x="0" y="106"/>
                </a:cxn>
                <a:cxn ang="0">
                  <a:pos x="9" y="118"/>
                </a:cxn>
                <a:cxn ang="0">
                  <a:pos x="95" y="12"/>
                </a:cxn>
                <a:cxn ang="0">
                  <a:pos x="86" y="0"/>
                </a:cxn>
              </a:cxnLst>
              <a:rect l="0" t="0" r="r" b="b"/>
              <a:pathLst>
                <a:path w="95" h="118">
                  <a:moveTo>
                    <a:pt x="86" y="0"/>
                  </a:moveTo>
                  <a:lnTo>
                    <a:pt x="0" y="106"/>
                  </a:lnTo>
                  <a:lnTo>
                    <a:pt x="9" y="118"/>
                  </a:lnTo>
                  <a:lnTo>
                    <a:pt x="95" y="12"/>
                  </a:lnTo>
                  <a:lnTo>
                    <a:pt x="86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98" name="Freeform 126"/>
            <p:cNvSpPr>
              <a:spLocks/>
            </p:cNvSpPr>
            <p:nvPr/>
          </p:nvSpPr>
          <p:spPr bwMode="auto">
            <a:xfrm>
              <a:off x="1197" y="5506"/>
              <a:ext cx="32" cy="39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0" y="12"/>
                </a:cxn>
                <a:cxn ang="0">
                  <a:pos x="86" y="118"/>
                </a:cxn>
                <a:cxn ang="0">
                  <a:pos x="95" y="106"/>
                </a:cxn>
                <a:cxn ang="0">
                  <a:pos x="9" y="0"/>
                </a:cxn>
              </a:cxnLst>
              <a:rect l="0" t="0" r="r" b="b"/>
              <a:pathLst>
                <a:path w="95" h="118">
                  <a:moveTo>
                    <a:pt x="9" y="0"/>
                  </a:moveTo>
                  <a:lnTo>
                    <a:pt x="0" y="12"/>
                  </a:lnTo>
                  <a:lnTo>
                    <a:pt x="86" y="118"/>
                  </a:lnTo>
                  <a:lnTo>
                    <a:pt x="95" y="106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97" name="Freeform 125"/>
            <p:cNvSpPr>
              <a:spLocks/>
            </p:cNvSpPr>
            <p:nvPr/>
          </p:nvSpPr>
          <p:spPr bwMode="auto">
            <a:xfrm>
              <a:off x="1226" y="5506"/>
              <a:ext cx="35" cy="78"/>
            </a:xfrm>
            <a:custGeom>
              <a:avLst/>
              <a:gdLst/>
              <a:ahLst/>
              <a:cxnLst>
                <a:cxn ang="0">
                  <a:pos x="91" y="0"/>
                </a:cxn>
                <a:cxn ang="0">
                  <a:pos x="9" y="106"/>
                </a:cxn>
                <a:cxn ang="0">
                  <a:pos x="0" y="118"/>
                </a:cxn>
                <a:cxn ang="0">
                  <a:pos x="9" y="130"/>
                </a:cxn>
                <a:cxn ang="0">
                  <a:pos x="92" y="236"/>
                </a:cxn>
                <a:cxn ang="0">
                  <a:pos x="104" y="223"/>
                </a:cxn>
                <a:cxn ang="0">
                  <a:pos x="19" y="118"/>
                </a:cxn>
                <a:cxn ang="0">
                  <a:pos x="101" y="12"/>
                </a:cxn>
                <a:cxn ang="0">
                  <a:pos x="91" y="0"/>
                </a:cxn>
              </a:cxnLst>
              <a:rect l="0" t="0" r="r" b="b"/>
              <a:pathLst>
                <a:path w="104" h="236">
                  <a:moveTo>
                    <a:pt x="91" y="0"/>
                  </a:moveTo>
                  <a:lnTo>
                    <a:pt x="9" y="106"/>
                  </a:lnTo>
                  <a:lnTo>
                    <a:pt x="0" y="118"/>
                  </a:lnTo>
                  <a:lnTo>
                    <a:pt x="9" y="130"/>
                  </a:lnTo>
                  <a:lnTo>
                    <a:pt x="92" y="236"/>
                  </a:lnTo>
                  <a:lnTo>
                    <a:pt x="104" y="223"/>
                  </a:lnTo>
                  <a:lnTo>
                    <a:pt x="19" y="118"/>
                  </a:lnTo>
                  <a:lnTo>
                    <a:pt x="101" y="12"/>
                  </a:lnTo>
                  <a:lnTo>
                    <a:pt x="91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96" name="Freeform 124"/>
            <p:cNvSpPr>
              <a:spLocks/>
            </p:cNvSpPr>
            <p:nvPr/>
          </p:nvSpPr>
          <p:spPr bwMode="auto">
            <a:xfrm>
              <a:off x="1280" y="5516"/>
              <a:ext cx="47" cy="59"/>
            </a:xfrm>
            <a:custGeom>
              <a:avLst/>
              <a:gdLst/>
              <a:ahLst/>
              <a:cxnLst>
                <a:cxn ang="0">
                  <a:pos x="36" y="178"/>
                </a:cxn>
                <a:cxn ang="0">
                  <a:pos x="0" y="135"/>
                </a:cxn>
                <a:cxn ang="0">
                  <a:pos x="0" y="45"/>
                </a:cxn>
                <a:cxn ang="0">
                  <a:pos x="36" y="0"/>
                </a:cxn>
                <a:cxn ang="0">
                  <a:pos x="107" y="0"/>
                </a:cxn>
                <a:cxn ang="0">
                  <a:pos x="142" y="45"/>
                </a:cxn>
                <a:cxn ang="0">
                  <a:pos x="142" y="135"/>
                </a:cxn>
                <a:cxn ang="0">
                  <a:pos x="107" y="178"/>
                </a:cxn>
                <a:cxn ang="0">
                  <a:pos x="36" y="178"/>
                </a:cxn>
              </a:cxnLst>
              <a:rect l="0" t="0" r="r" b="b"/>
              <a:pathLst>
                <a:path w="142" h="178">
                  <a:moveTo>
                    <a:pt x="36" y="178"/>
                  </a:moveTo>
                  <a:lnTo>
                    <a:pt x="0" y="135"/>
                  </a:lnTo>
                  <a:lnTo>
                    <a:pt x="0" y="45"/>
                  </a:lnTo>
                  <a:lnTo>
                    <a:pt x="36" y="0"/>
                  </a:lnTo>
                  <a:lnTo>
                    <a:pt x="107" y="0"/>
                  </a:lnTo>
                  <a:lnTo>
                    <a:pt x="142" y="45"/>
                  </a:lnTo>
                  <a:lnTo>
                    <a:pt x="142" y="135"/>
                  </a:lnTo>
                  <a:lnTo>
                    <a:pt x="107" y="178"/>
                  </a:lnTo>
                  <a:lnTo>
                    <a:pt x="36" y="178"/>
                  </a:lnTo>
                  <a:close/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95" name="Line 123"/>
            <p:cNvSpPr>
              <a:spLocks noChangeShapeType="1"/>
            </p:cNvSpPr>
            <p:nvPr/>
          </p:nvSpPr>
          <p:spPr bwMode="auto">
            <a:xfrm flipV="1">
              <a:off x="1286" y="5502"/>
              <a:ext cx="36" cy="88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94" name="Freeform 122"/>
            <p:cNvSpPr>
              <a:spLocks/>
            </p:cNvSpPr>
            <p:nvPr/>
          </p:nvSpPr>
          <p:spPr bwMode="auto">
            <a:xfrm>
              <a:off x="1351" y="5502"/>
              <a:ext cx="48" cy="88"/>
            </a:xfrm>
            <a:custGeom>
              <a:avLst/>
              <a:gdLst/>
              <a:ahLst/>
              <a:cxnLst>
                <a:cxn ang="0">
                  <a:pos x="0" y="43"/>
                </a:cxn>
                <a:cxn ang="0">
                  <a:pos x="35" y="0"/>
                </a:cxn>
                <a:cxn ang="0">
                  <a:pos x="106" y="0"/>
                </a:cxn>
                <a:cxn ang="0">
                  <a:pos x="142" y="43"/>
                </a:cxn>
                <a:cxn ang="0">
                  <a:pos x="142" y="88"/>
                </a:cxn>
                <a:cxn ang="0">
                  <a:pos x="106" y="133"/>
                </a:cxn>
                <a:cxn ang="0">
                  <a:pos x="35" y="133"/>
                </a:cxn>
                <a:cxn ang="0">
                  <a:pos x="0" y="178"/>
                </a:cxn>
                <a:cxn ang="0">
                  <a:pos x="0" y="266"/>
                </a:cxn>
                <a:cxn ang="0">
                  <a:pos x="142" y="266"/>
                </a:cxn>
              </a:cxnLst>
              <a:rect l="0" t="0" r="r" b="b"/>
              <a:pathLst>
                <a:path w="142" h="266">
                  <a:moveTo>
                    <a:pt x="0" y="43"/>
                  </a:moveTo>
                  <a:lnTo>
                    <a:pt x="35" y="0"/>
                  </a:lnTo>
                  <a:lnTo>
                    <a:pt x="106" y="0"/>
                  </a:lnTo>
                  <a:lnTo>
                    <a:pt x="142" y="43"/>
                  </a:lnTo>
                  <a:lnTo>
                    <a:pt x="142" y="88"/>
                  </a:lnTo>
                  <a:lnTo>
                    <a:pt x="106" y="133"/>
                  </a:lnTo>
                  <a:lnTo>
                    <a:pt x="35" y="133"/>
                  </a:lnTo>
                  <a:lnTo>
                    <a:pt x="0" y="178"/>
                  </a:lnTo>
                  <a:lnTo>
                    <a:pt x="0" y="266"/>
                  </a:lnTo>
                  <a:lnTo>
                    <a:pt x="142" y="266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93" name="Freeform 121"/>
            <p:cNvSpPr>
              <a:spLocks/>
            </p:cNvSpPr>
            <p:nvPr/>
          </p:nvSpPr>
          <p:spPr bwMode="auto">
            <a:xfrm>
              <a:off x="1422" y="5502"/>
              <a:ext cx="35" cy="88"/>
            </a:xfrm>
            <a:custGeom>
              <a:avLst/>
              <a:gdLst/>
              <a:ahLst/>
              <a:cxnLst>
                <a:cxn ang="0">
                  <a:pos x="36" y="266"/>
                </a:cxn>
                <a:cxn ang="0">
                  <a:pos x="0" y="221"/>
                </a:cxn>
                <a:cxn ang="0">
                  <a:pos x="0" y="43"/>
                </a:cxn>
                <a:cxn ang="0">
                  <a:pos x="36" y="0"/>
                </a:cxn>
                <a:cxn ang="0">
                  <a:pos x="72" y="0"/>
                </a:cxn>
                <a:cxn ang="0">
                  <a:pos x="106" y="43"/>
                </a:cxn>
                <a:cxn ang="0">
                  <a:pos x="106" y="221"/>
                </a:cxn>
                <a:cxn ang="0">
                  <a:pos x="72" y="266"/>
                </a:cxn>
                <a:cxn ang="0">
                  <a:pos x="36" y="266"/>
                </a:cxn>
              </a:cxnLst>
              <a:rect l="0" t="0" r="r" b="b"/>
              <a:pathLst>
                <a:path w="106" h="266">
                  <a:moveTo>
                    <a:pt x="36" y="266"/>
                  </a:moveTo>
                  <a:lnTo>
                    <a:pt x="0" y="221"/>
                  </a:lnTo>
                  <a:lnTo>
                    <a:pt x="0" y="43"/>
                  </a:lnTo>
                  <a:lnTo>
                    <a:pt x="36" y="0"/>
                  </a:lnTo>
                  <a:lnTo>
                    <a:pt x="72" y="0"/>
                  </a:lnTo>
                  <a:lnTo>
                    <a:pt x="106" y="43"/>
                  </a:lnTo>
                  <a:lnTo>
                    <a:pt x="106" y="221"/>
                  </a:lnTo>
                  <a:lnTo>
                    <a:pt x="72" y="266"/>
                  </a:lnTo>
                  <a:lnTo>
                    <a:pt x="36" y="266"/>
                  </a:lnTo>
                  <a:close/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92" name="Line 120"/>
            <p:cNvSpPr>
              <a:spLocks noChangeShapeType="1"/>
            </p:cNvSpPr>
            <p:nvPr/>
          </p:nvSpPr>
          <p:spPr bwMode="auto">
            <a:xfrm flipV="1">
              <a:off x="2177" y="1950"/>
              <a:ext cx="1" cy="297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91" name="Line 119"/>
            <p:cNvSpPr>
              <a:spLocks noChangeShapeType="1"/>
            </p:cNvSpPr>
            <p:nvPr/>
          </p:nvSpPr>
          <p:spPr bwMode="auto">
            <a:xfrm flipV="1">
              <a:off x="1283" y="1950"/>
              <a:ext cx="1" cy="297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90" name="Line 118"/>
            <p:cNvSpPr>
              <a:spLocks noChangeShapeType="1"/>
            </p:cNvSpPr>
            <p:nvPr/>
          </p:nvSpPr>
          <p:spPr bwMode="auto">
            <a:xfrm flipH="1">
              <a:off x="1389" y="2052"/>
              <a:ext cx="682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89" name="Freeform 117"/>
            <p:cNvSpPr>
              <a:spLocks/>
            </p:cNvSpPr>
            <p:nvPr/>
          </p:nvSpPr>
          <p:spPr bwMode="auto">
            <a:xfrm>
              <a:off x="2071" y="2034"/>
              <a:ext cx="106" cy="3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7"/>
                </a:cxn>
                <a:cxn ang="0">
                  <a:pos x="320" y="53"/>
                </a:cxn>
                <a:cxn ang="0">
                  <a:pos x="0" y="0"/>
                </a:cxn>
              </a:cxnLst>
              <a:rect l="0" t="0" r="r" b="b"/>
              <a:pathLst>
                <a:path w="320" h="107">
                  <a:moveTo>
                    <a:pt x="0" y="0"/>
                  </a:moveTo>
                  <a:lnTo>
                    <a:pt x="0" y="107"/>
                  </a:lnTo>
                  <a:lnTo>
                    <a:pt x="320" y="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88" name="Freeform 116"/>
            <p:cNvSpPr>
              <a:spLocks/>
            </p:cNvSpPr>
            <p:nvPr/>
          </p:nvSpPr>
          <p:spPr bwMode="auto">
            <a:xfrm>
              <a:off x="1283" y="2034"/>
              <a:ext cx="106" cy="36"/>
            </a:xfrm>
            <a:custGeom>
              <a:avLst/>
              <a:gdLst/>
              <a:ahLst/>
              <a:cxnLst>
                <a:cxn ang="0">
                  <a:pos x="319" y="0"/>
                </a:cxn>
                <a:cxn ang="0">
                  <a:pos x="319" y="107"/>
                </a:cxn>
                <a:cxn ang="0">
                  <a:pos x="0" y="53"/>
                </a:cxn>
                <a:cxn ang="0">
                  <a:pos x="319" y="0"/>
                </a:cxn>
              </a:cxnLst>
              <a:rect l="0" t="0" r="r" b="b"/>
              <a:pathLst>
                <a:path w="319" h="107">
                  <a:moveTo>
                    <a:pt x="319" y="0"/>
                  </a:moveTo>
                  <a:lnTo>
                    <a:pt x="319" y="107"/>
                  </a:lnTo>
                  <a:lnTo>
                    <a:pt x="0" y="53"/>
                  </a:lnTo>
                  <a:lnTo>
                    <a:pt x="319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87" name="Freeform 115"/>
            <p:cNvSpPr>
              <a:spLocks/>
            </p:cNvSpPr>
            <p:nvPr/>
          </p:nvSpPr>
          <p:spPr bwMode="auto">
            <a:xfrm>
              <a:off x="1689" y="1912"/>
              <a:ext cx="12" cy="88"/>
            </a:xfrm>
            <a:custGeom>
              <a:avLst/>
              <a:gdLst/>
              <a:ahLst/>
              <a:cxnLst>
                <a:cxn ang="0">
                  <a:pos x="0" y="45"/>
                </a:cxn>
                <a:cxn ang="0">
                  <a:pos x="36" y="0"/>
                </a:cxn>
                <a:cxn ang="0">
                  <a:pos x="36" y="266"/>
                </a:cxn>
              </a:cxnLst>
              <a:rect l="0" t="0" r="r" b="b"/>
              <a:pathLst>
                <a:path w="36" h="266">
                  <a:moveTo>
                    <a:pt x="0" y="45"/>
                  </a:moveTo>
                  <a:lnTo>
                    <a:pt x="36" y="0"/>
                  </a:lnTo>
                  <a:lnTo>
                    <a:pt x="36" y="266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86" name="Line 114"/>
            <p:cNvSpPr>
              <a:spLocks noChangeShapeType="1"/>
            </p:cNvSpPr>
            <p:nvPr/>
          </p:nvSpPr>
          <p:spPr bwMode="auto">
            <a:xfrm>
              <a:off x="1689" y="2000"/>
              <a:ext cx="23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85" name="Freeform 113"/>
            <p:cNvSpPr>
              <a:spLocks/>
            </p:cNvSpPr>
            <p:nvPr/>
          </p:nvSpPr>
          <p:spPr bwMode="auto">
            <a:xfrm>
              <a:off x="1736" y="1912"/>
              <a:ext cx="35" cy="88"/>
            </a:xfrm>
            <a:custGeom>
              <a:avLst/>
              <a:gdLst/>
              <a:ahLst/>
              <a:cxnLst>
                <a:cxn ang="0">
                  <a:pos x="36" y="266"/>
                </a:cxn>
                <a:cxn ang="0">
                  <a:pos x="0" y="223"/>
                </a:cxn>
                <a:cxn ang="0">
                  <a:pos x="0" y="45"/>
                </a:cxn>
                <a:cxn ang="0">
                  <a:pos x="36" y="0"/>
                </a:cxn>
                <a:cxn ang="0">
                  <a:pos x="70" y="0"/>
                </a:cxn>
                <a:cxn ang="0">
                  <a:pos x="106" y="45"/>
                </a:cxn>
                <a:cxn ang="0">
                  <a:pos x="106" y="223"/>
                </a:cxn>
                <a:cxn ang="0">
                  <a:pos x="70" y="266"/>
                </a:cxn>
                <a:cxn ang="0">
                  <a:pos x="36" y="266"/>
                </a:cxn>
              </a:cxnLst>
              <a:rect l="0" t="0" r="r" b="b"/>
              <a:pathLst>
                <a:path w="106" h="266">
                  <a:moveTo>
                    <a:pt x="36" y="266"/>
                  </a:moveTo>
                  <a:lnTo>
                    <a:pt x="0" y="223"/>
                  </a:lnTo>
                  <a:lnTo>
                    <a:pt x="0" y="45"/>
                  </a:lnTo>
                  <a:lnTo>
                    <a:pt x="36" y="0"/>
                  </a:lnTo>
                  <a:lnTo>
                    <a:pt x="70" y="0"/>
                  </a:lnTo>
                  <a:lnTo>
                    <a:pt x="106" y="45"/>
                  </a:lnTo>
                  <a:lnTo>
                    <a:pt x="106" y="223"/>
                  </a:lnTo>
                  <a:lnTo>
                    <a:pt x="70" y="266"/>
                  </a:lnTo>
                  <a:lnTo>
                    <a:pt x="36" y="266"/>
                  </a:lnTo>
                  <a:close/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84" name="Line 112"/>
            <p:cNvSpPr>
              <a:spLocks noChangeShapeType="1"/>
            </p:cNvSpPr>
            <p:nvPr/>
          </p:nvSpPr>
          <p:spPr bwMode="auto">
            <a:xfrm flipV="1">
              <a:off x="2177" y="1950"/>
              <a:ext cx="1" cy="297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83" name="Line 111"/>
            <p:cNvSpPr>
              <a:spLocks noChangeShapeType="1"/>
            </p:cNvSpPr>
            <p:nvPr/>
          </p:nvSpPr>
          <p:spPr bwMode="auto">
            <a:xfrm flipV="1">
              <a:off x="3071" y="1950"/>
              <a:ext cx="1" cy="297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82" name="Line 110"/>
            <p:cNvSpPr>
              <a:spLocks noChangeShapeType="1"/>
            </p:cNvSpPr>
            <p:nvPr/>
          </p:nvSpPr>
          <p:spPr bwMode="auto">
            <a:xfrm>
              <a:off x="2283" y="2052"/>
              <a:ext cx="682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81" name="Freeform 109"/>
            <p:cNvSpPr>
              <a:spLocks/>
            </p:cNvSpPr>
            <p:nvPr/>
          </p:nvSpPr>
          <p:spPr bwMode="auto">
            <a:xfrm>
              <a:off x="2177" y="2034"/>
              <a:ext cx="106" cy="36"/>
            </a:xfrm>
            <a:custGeom>
              <a:avLst/>
              <a:gdLst/>
              <a:ahLst/>
              <a:cxnLst>
                <a:cxn ang="0">
                  <a:pos x="318" y="0"/>
                </a:cxn>
                <a:cxn ang="0">
                  <a:pos x="318" y="107"/>
                </a:cxn>
                <a:cxn ang="0">
                  <a:pos x="0" y="53"/>
                </a:cxn>
                <a:cxn ang="0">
                  <a:pos x="318" y="0"/>
                </a:cxn>
              </a:cxnLst>
              <a:rect l="0" t="0" r="r" b="b"/>
              <a:pathLst>
                <a:path w="318" h="107">
                  <a:moveTo>
                    <a:pt x="318" y="0"/>
                  </a:moveTo>
                  <a:lnTo>
                    <a:pt x="318" y="107"/>
                  </a:lnTo>
                  <a:lnTo>
                    <a:pt x="0" y="53"/>
                  </a:lnTo>
                  <a:lnTo>
                    <a:pt x="318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80" name="Freeform 108"/>
            <p:cNvSpPr>
              <a:spLocks/>
            </p:cNvSpPr>
            <p:nvPr/>
          </p:nvSpPr>
          <p:spPr bwMode="auto">
            <a:xfrm>
              <a:off x="2965" y="2034"/>
              <a:ext cx="106" cy="3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7"/>
                </a:cxn>
                <a:cxn ang="0">
                  <a:pos x="319" y="53"/>
                </a:cxn>
                <a:cxn ang="0">
                  <a:pos x="0" y="0"/>
                </a:cxn>
              </a:cxnLst>
              <a:rect l="0" t="0" r="r" b="b"/>
              <a:pathLst>
                <a:path w="319" h="107">
                  <a:moveTo>
                    <a:pt x="0" y="0"/>
                  </a:moveTo>
                  <a:lnTo>
                    <a:pt x="0" y="107"/>
                  </a:lnTo>
                  <a:lnTo>
                    <a:pt x="319" y="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79" name="Freeform 107"/>
            <p:cNvSpPr>
              <a:spLocks/>
            </p:cNvSpPr>
            <p:nvPr/>
          </p:nvSpPr>
          <p:spPr bwMode="auto">
            <a:xfrm>
              <a:off x="2583" y="1912"/>
              <a:ext cx="12" cy="88"/>
            </a:xfrm>
            <a:custGeom>
              <a:avLst/>
              <a:gdLst/>
              <a:ahLst/>
              <a:cxnLst>
                <a:cxn ang="0">
                  <a:pos x="0" y="45"/>
                </a:cxn>
                <a:cxn ang="0">
                  <a:pos x="36" y="0"/>
                </a:cxn>
                <a:cxn ang="0">
                  <a:pos x="36" y="266"/>
                </a:cxn>
              </a:cxnLst>
              <a:rect l="0" t="0" r="r" b="b"/>
              <a:pathLst>
                <a:path w="36" h="266">
                  <a:moveTo>
                    <a:pt x="0" y="45"/>
                  </a:moveTo>
                  <a:lnTo>
                    <a:pt x="36" y="0"/>
                  </a:lnTo>
                  <a:lnTo>
                    <a:pt x="36" y="266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78" name="Line 106"/>
            <p:cNvSpPr>
              <a:spLocks noChangeShapeType="1"/>
            </p:cNvSpPr>
            <p:nvPr/>
          </p:nvSpPr>
          <p:spPr bwMode="auto">
            <a:xfrm>
              <a:off x="2583" y="2000"/>
              <a:ext cx="23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77" name="Freeform 105"/>
            <p:cNvSpPr>
              <a:spLocks/>
            </p:cNvSpPr>
            <p:nvPr/>
          </p:nvSpPr>
          <p:spPr bwMode="auto">
            <a:xfrm>
              <a:off x="2630" y="1912"/>
              <a:ext cx="35" cy="88"/>
            </a:xfrm>
            <a:custGeom>
              <a:avLst/>
              <a:gdLst/>
              <a:ahLst/>
              <a:cxnLst>
                <a:cxn ang="0">
                  <a:pos x="36" y="266"/>
                </a:cxn>
                <a:cxn ang="0">
                  <a:pos x="0" y="223"/>
                </a:cxn>
                <a:cxn ang="0">
                  <a:pos x="0" y="45"/>
                </a:cxn>
                <a:cxn ang="0">
                  <a:pos x="36" y="0"/>
                </a:cxn>
                <a:cxn ang="0">
                  <a:pos x="70" y="0"/>
                </a:cxn>
                <a:cxn ang="0">
                  <a:pos x="106" y="45"/>
                </a:cxn>
                <a:cxn ang="0">
                  <a:pos x="106" y="223"/>
                </a:cxn>
                <a:cxn ang="0">
                  <a:pos x="70" y="266"/>
                </a:cxn>
                <a:cxn ang="0">
                  <a:pos x="36" y="266"/>
                </a:cxn>
              </a:cxnLst>
              <a:rect l="0" t="0" r="r" b="b"/>
              <a:pathLst>
                <a:path w="106" h="266">
                  <a:moveTo>
                    <a:pt x="36" y="266"/>
                  </a:moveTo>
                  <a:lnTo>
                    <a:pt x="0" y="223"/>
                  </a:lnTo>
                  <a:lnTo>
                    <a:pt x="0" y="45"/>
                  </a:lnTo>
                  <a:lnTo>
                    <a:pt x="36" y="0"/>
                  </a:lnTo>
                  <a:lnTo>
                    <a:pt x="70" y="0"/>
                  </a:lnTo>
                  <a:lnTo>
                    <a:pt x="106" y="45"/>
                  </a:lnTo>
                  <a:lnTo>
                    <a:pt x="106" y="223"/>
                  </a:lnTo>
                  <a:lnTo>
                    <a:pt x="70" y="266"/>
                  </a:lnTo>
                  <a:lnTo>
                    <a:pt x="36" y="266"/>
                  </a:lnTo>
                  <a:close/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76" name="Line 104"/>
            <p:cNvSpPr>
              <a:spLocks noChangeShapeType="1"/>
            </p:cNvSpPr>
            <p:nvPr/>
          </p:nvSpPr>
          <p:spPr bwMode="auto">
            <a:xfrm flipH="1">
              <a:off x="3243" y="5439"/>
              <a:ext cx="52" cy="1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75" name="Line 103"/>
            <p:cNvSpPr>
              <a:spLocks noChangeShapeType="1"/>
            </p:cNvSpPr>
            <p:nvPr/>
          </p:nvSpPr>
          <p:spPr bwMode="auto">
            <a:xfrm flipH="1">
              <a:off x="3105" y="5439"/>
              <a:ext cx="69" cy="1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74" name="Line 102"/>
            <p:cNvSpPr>
              <a:spLocks noChangeShapeType="1"/>
            </p:cNvSpPr>
            <p:nvPr/>
          </p:nvSpPr>
          <p:spPr bwMode="auto">
            <a:xfrm flipH="1">
              <a:off x="2968" y="5439"/>
              <a:ext cx="69" cy="1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73" name="Line 101"/>
            <p:cNvSpPr>
              <a:spLocks noChangeShapeType="1"/>
            </p:cNvSpPr>
            <p:nvPr/>
          </p:nvSpPr>
          <p:spPr bwMode="auto">
            <a:xfrm flipH="1">
              <a:off x="2848" y="5439"/>
              <a:ext cx="52" cy="1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72" name="Line 100"/>
            <p:cNvSpPr>
              <a:spLocks noChangeShapeType="1"/>
            </p:cNvSpPr>
            <p:nvPr/>
          </p:nvSpPr>
          <p:spPr bwMode="auto">
            <a:xfrm flipH="1">
              <a:off x="836" y="5439"/>
              <a:ext cx="2682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71" name="Line 99"/>
            <p:cNvSpPr>
              <a:spLocks noChangeShapeType="1"/>
            </p:cNvSpPr>
            <p:nvPr/>
          </p:nvSpPr>
          <p:spPr bwMode="auto">
            <a:xfrm>
              <a:off x="1059" y="5439"/>
              <a:ext cx="52" cy="1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70" name="Line 98"/>
            <p:cNvSpPr>
              <a:spLocks noChangeShapeType="1"/>
            </p:cNvSpPr>
            <p:nvPr/>
          </p:nvSpPr>
          <p:spPr bwMode="auto">
            <a:xfrm>
              <a:off x="1180" y="5439"/>
              <a:ext cx="69" cy="1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69" name="Line 97"/>
            <p:cNvSpPr>
              <a:spLocks noChangeShapeType="1"/>
            </p:cNvSpPr>
            <p:nvPr/>
          </p:nvSpPr>
          <p:spPr bwMode="auto">
            <a:xfrm>
              <a:off x="1318" y="5439"/>
              <a:ext cx="68" cy="1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68" name="Line 96"/>
            <p:cNvSpPr>
              <a:spLocks noChangeShapeType="1"/>
            </p:cNvSpPr>
            <p:nvPr/>
          </p:nvSpPr>
          <p:spPr bwMode="auto">
            <a:xfrm>
              <a:off x="1455" y="5439"/>
              <a:ext cx="51" cy="1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67" name="Line 95"/>
            <p:cNvSpPr>
              <a:spLocks noChangeShapeType="1"/>
            </p:cNvSpPr>
            <p:nvPr/>
          </p:nvSpPr>
          <p:spPr bwMode="auto">
            <a:xfrm>
              <a:off x="836" y="4991"/>
              <a:ext cx="1" cy="448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66" name="Line 94"/>
            <p:cNvSpPr>
              <a:spLocks noChangeShapeType="1"/>
            </p:cNvSpPr>
            <p:nvPr/>
          </p:nvSpPr>
          <p:spPr bwMode="auto">
            <a:xfrm>
              <a:off x="1059" y="4991"/>
              <a:ext cx="1" cy="52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65" name="Line 93"/>
            <p:cNvSpPr>
              <a:spLocks noChangeShapeType="1"/>
            </p:cNvSpPr>
            <p:nvPr/>
          </p:nvSpPr>
          <p:spPr bwMode="auto">
            <a:xfrm>
              <a:off x="1059" y="5112"/>
              <a:ext cx="1" cy="68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64" name="Line 92"/>
            <p:cNvSpPr>
              <a:spLocks noChangeShapeType="1"/>
            </p:cNvSpPr>
            <p:nvPr/>
          </p:nvSpPr>
          <p:spPr bwMode="auto">
            <a:xfrm>
              <a:off x="1059" y="5249"/>
              <a:ext cx="1" cy="69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63" name="Line 91"/>
            <p:cNvSpPr>
              <a:spLocks noChangeShapeType="1"/>
            </p:cNvSpPr>
            <p:nvPr/>
          </p:nvSpPr>
          <p:spPr bwMode="auto">
            <a:xfrm>
              <a:off x="1059" y="5387"/>
              <a:ext cx="1" cy="52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62" name="Line 90"/>
            <p:cNvSpPr>
              <a:spLocks noChangeShapeType="1"/>
            </p:cNvSpPr>
            <p:nvPr/>
          </p:nvSpPr>
          <p:spPr bwMode="auto">
            <a:xfrm flipH="1">
              <a:off x="3243" y="4991"/>
              <a:ext cx="52" cy="1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61" name="Line 89"/>
            <p:cNvSpPr>
              <a:spLocks noChangeShapeType="1"/>
            </p:cNvSpPr>
            <p:nvPr/>
          </p:nvSpPr>
          <p:spPr bwMode="auto">
            <a:xfrm flipH="1">
              <a:off x="3105" y="4991"/>
              <a:ext cx="69" cy="1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60" name="Line 88"/>
            <p:cNvSpPr>
              <a:spLocks noChangeShapeType="1"/>
            </p:cNvSpPr>
            <p:nvPr/>
          </p:nvSpPr>
          <p:spPr bwMode="auto">
            <a:xfrm flipH="1">
              <a:off x="2968" y="4991"/>
              <a:ext cx="69" cy="1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59" name="Line 87"/>
            <p:cNvSpPr>
              <a:spLocks noChangeShapeType="1"/>
            </p:cNvSpPr>
            <p:nvPr/>
          </p:nvSpPr>
          <p:spPr bwMode="auto">
            <a:xfrm flipH="1">
              <a:off x="2848" y="4991"/>
              <a:ext cx="52" cy="1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58" name="Line 86"/>
            <p:cNvSpPr>
              <a:spLocks noChangeShapeType="1"/>
            </p:cNvSpPr>
            <p:nvPr/>
          </p:nvSpPr>
          <p:spPr bwMode="auto">
            <a:xfrm flipH="1">
              <a:off x="836" y="4991"/>
              <a:ext cx="2682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57" name="Line 85"/>
            <p:cNvSpPr>
              <a:spLocks noChangeShapeType="1"/>
            </p:cNvSpPr>
            <p:nvPr/>
          </p:nvSpPr>
          <p:spPr bwMode="auto">
            <a:xfrm>
              <a:off x="1059" y="4991"/>
              <a:ext cx="52" cy="1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56" name="Line 84"/>
            <p:cNvSpPr>
              <a:spLocks noChangeShapeType="1"/>
            </p:cNvSpPr>
            <p:nvPr/>
          </p:nvSpPr>
          <p:spPr bwMode="auto">
            <a:xfrm>
              <a:off x="1180" y="4991"/>
              <a:ext cx="69" cy="1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55" name="Line 83"/>
            <p:cNvSpPr>
              <a:spLocks noChangeShapeType="1"/>
            </p:cNvSpPr>
            <p:nvPr/>
          </p:nvSpPr>
          <p:spPr bwMode="auto">
            <a:xfrm>
              <a:off x="1318" y="4991"/>
              <a:ext cx="68" cy="1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54" name="Line 82"/>
            <p:cNvSpPr>
              <a:spLocks noChangeShapeType="1"/>
            </p:cNvSpPr>
            <p:nvPr/>
          </p:nvSpPr>
          <p:spPr bwMode="auto">
            <a:xfrm>
              <a:off x="1455" y="4991"/>
              <a:ext cx="51" cy="1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53" name="Line 81"/>
            <p:cNvSpPr>
              <a:spLocks noChangeShapeType="1"/>
            </p:cNvSpPr>
            <p:nvPr/>
          </p:nvSpPr>
          <p:spPr bwMode="auto">
            <a:xfrm>
              <a:off x="1193" y="4991"/>
              <a:ext cx="1" cy="448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52" name="Line 80"/>
            <p:cNvSpPr>
              <a:spLocks noChangeShapeType="1"/>
            </p:cNvSpPr>
            <p:nvPr/>
          </p:nvSpPr>
          <p:spPr bwMode="auto">
            <a:xfrm>
              <a:off x="1283" y="3199"/>
              <a:ext cx="1" cy="179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51" name="Line 79"/>
            <p:cNvSpPr>
              <a:spLocks noChangeShapeType="1"/>
            </p:cNvSpPr>
            <p:nvPr/>
          </p:nvSpPr>
          <p:spPr bwMode="auto">
            <a:xfrm>
              <a:off x="1506" y="4991"/>
              <a:ext cx="1" cy="52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50" name="Line 78"/>
            <p:cNvSpPr>
              <a:spLocks noChangeShapeType="1"/>
            </p:cNvSpPr>
            <p:nvPr/>
          </p:nvSpPr>
          <p:spPr bwMode="auto">
            <a:xfrm>
              <a:off x="1506" y="5112"/>
              <a:ext cx="1" cy="68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49" name="Line 77"/>
            <p:cNvSpPr>
              <a:spLocks noChangeShapeType="1"/>
            </p:cNvSpPr>
            <p:nvPr/>
          </p:nvSpPr>
          <p:spPr bwMode="auto">
            <a:xfrm>
              <a:off x="1506" y="5249"/>
              <a:ext cx="1" cy="69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48" name="Line 76"/>
            <p:cNvSpPr>
              <a:spLocks noChangeShapeType="1"/>
            </p:cNvSpPr>
            <p:nvPr/>
          </p:nvSpPr>
          <p:spPr bwMode="auto">
            <a:xfrm>
              <a:off x="1506" y="5387"/>
              <a:ext cx="1" cy="52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47" name="Line 75"/>
            <p:cNvSpPr>
              <a:spLocks noChangeShapeType="1"/>
            </p:cNvSpPr>
            <p:nvPr/>
          </p:nvSpPr>
          <p:spPr bwMode="auto">
            <a:xfrm flipV="1">
              <a:off x="2848" y="5387"/>
              <a:ext cx="1" cy="52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46" name="Line 74"/>
            <p:cNvSpPr>
              <a:spLocks noChangeShapeType="1"/>
            </p:cNvSpPr>
            <p:nvPr/>
          </p:nvSpPr>
          <p:spPr bwMode="auto">
            <a:xfrm flipV="1">
              <a:off x="2848" y="5249"/>
              <a:ext cx="1" cy="69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45" name="Line 73"/>
            <p:cNvSpPr>
              <a:spLocks noChangeShapeType="1"/>
            </p:cNvSpPr>
            <p:nvPr/>
          </p:nvSpPr>
          <p:spPr bwMode="auto">
            <a:xfrm flipV="1">
              <a:off x="2848" y="5112"/>
              <a:ext cx="1" cy="68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44" name="Line 72"/>
            <p:cNvSpPr>
              <a:spLocks noChangeShapeType="1"/>
            </p:cNvSpPr>
            <p:nvPr/>
          </p:nvSpPr>
          <p:spPr bwMode="auto">
            <a:xfrm flipV="1">
              <a:off x="2848" y="4991"/>
              <a:ext cx="1" cy="52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43" name="Line 71"/>
            <p:cNvSpPr>
              <a:spLocks noChangeShapeType="1"/>
            </p:cNvSpPr>
            <p:nvPr/>
          </p:nvSpPr>
          <p:spPr bwMode="auto">
            <a:xfrm flipV="1">
              <a:off x="3071" y="3199"/>
              <a:ext cx="1" cy="179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42" name="Line 70"/>
            <p:cNvSpPr>
              <a:spLocks noChangeShapeType="1"/>
            </p:cNvSpPr>
            <p:nvPr/>
          </p:nvSpPr>
          <p:spPr bwMode="auto">
            <a:xfrm>
              <a:off x="3161" y="4991"/>
              <a:ext cx="1" cy="448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41" name="Line 69"/>
            <p:cNvSpPr>
              <a:spLocks noChangeShapeType="1"/>
            </p:cNvSpPr>
            <p:nvPr/>
          </p:nvSpPr>
          <p:spPr bwMode="auto">
            <a:xfrm flipV="1">
              <a:off x="3295" y="5387"/>
              <a:ext cx="1" cy="52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40" name="Line 68"/>
            <p:cNvSpPr>
              <a:spLocks noChangeShapeType="1"/>
            </p:cNvSpPr>
            <p:nvPr/>
          </p:nvSpPr>
          <p:spPr bwMode="auto">
            <a:xfrm flipV="1">
              <a:off x="3295" y="5249"/>
              <a:ext cx="1" cy="69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39" name="Line 67"/>
            <p:cNvSpPr>
              <a:spLocks noChangeShapeType="1"/>
            </p:cNvSpPr>
            <p:nvPr/>
          </p:nvSpPr>
          <p:spPr bwMode="auto">
            <a:xfrm flipV="1">
              <a:off x="3295" y="5112"/>
              <a:ext cx="1" cy="68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38" name="Line 66"/>
            <p:cNvSpPr>
              <a:spLocks noChangeShapeType="1"/>
            </p:cNvSpPr>
            <p:nvPr/>
          </p:nvSpPr>
          <p:spPr bwMode="auto">
            <a:xfrm flipV="1">
              <a:off x="3295" y="4991"/>
              <a:ext cx="1" cy="52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37" name="Line 65"/>
            <p:cNvSpPr>
              <a:spLocks noChangeShapeType="1"/>
            </p:cNvSpPr>
            <p:nvPr/>
          </p:nvSpPr>
          <p:spPr bwMode="auto">
            <a:xfrm>
              <a:off x="3518" y="4991"/>
              <a:ext cx="1" cy="448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36" name="Line 64"/>
            <p:cNvSpPr>
              <a:spLocks noChangeShapeType="1"/>
            </p:cNvSpPr>
            <p:nvPr/>
          </p:nvSpPr>
          <p:spPr bwMode="auto">
            <a:xfrm flipV="1">
              <a:off x="836" y="287"/>
              <a:ext cx="1" cy="71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35" name="Line 63"/>
            <p:cNvSpPr>
              <a:spLocks noChangeShapeType="1"/>
            </p:cNvSpPr>
            <p:nvPr/>
          </p:nvSpPr>
          <p:spPr bwMode="auto">
            <a:xfrm>
              <a:off x="1283" y="287"/>
              <a:ext cx="1" cy="358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34" name="Line 62"/>
            <p:cNvSpPr>
              <a:spLocks noChangeShapeType="1"/>
            </p:cNvSpPr>
            <p:nvPr/>
          </p:nvSpPr>
          <p:spPr bwMode="auto">
            <a:xfrm flipH="1">
              <a:off x="1193" y="1362"/>
              <a:ext cx="1968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33" name="Line 61"/>
            <p:cNvSpPr>
              <a:spLocks noChangeShapeType="1"/>
            </p:cNvSpPr>
            <p:nvPr/>
          </p:nvSpPr>
          <p:spPr bwMode="auto">
            <a:xfrm>
              <a:off x="1730" y="287"/>
              <a:ext cx="1" cy="76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32" name="Line 60"/>
            <p:cNvSpPr>
              <a:spLocks noChangeShapeType="1"/>
            </p:cNvSpPr>
            <p:nvPr/>
          </p:nvSpPr>
          <p:spPr bwMode="auto">
            <a:xfrm>
              <a:off x="1730" y="431"/>
              <a:ext cx="1" cy="69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31" name="Line 59"/>
            <p:cNvSpPr>
              <a:spLocks noChangeShapeType="1"/>
            </p:cNvSpPr>
            <p:nvPr/>
          </p:nvSpPr>
          <p:spPr bwMode="auto">
            <a:xfrm>
              <a:off x="1730" y="569"/>
              <a:ext cx="1" cy="76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30" name="Line 58"/>
            <p:cNvSpPr>
              <a:spLocks noChangeShapeType="1"/>
            </p:cNvSpPr>
            <p:nvPr/>
          </p:nvSpPr>
          <p:spPr bwMode="auto">
            <a:xfrm flipH="1">
              <a:off x="1283" y="645"/>
              <a:ext cx="1788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29" name="Line 57"/>
            <p:cNvSpPr>
              <a:spLocks noChangeShapeType="1"/>
            </p:cNvSpPr>
            <p:nvPr/>
          </p:nvSpPr>
          <p:spPr bwMode="auto">
            <a:xfrm>
              <a:off x="2624" y="287"/>
              <a:ext cx="1" cy="76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28" name="Line 56"/>
            <p:cNvSpPr>
              <a:spLocks noChangeShapeType="1"/>
            </p:cNvSpPr>
            <p:nvPr/>
          </p:nvSpPr>
          <p:spPr bwMode="auto">
            <a:xfrm>
              <a:off x="2624" y="431"/>
              <a:ext cx="1" cy="69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27" name="Line 55"/>
            <p:cNvSpPr>
              <a:spLocks noChangeShapeType="1"/>
            </p:cNvSpPr>
            <p:nvPr/>
          </p:nvSpPr>
          <p:spPr bwMode="auto">
            <a:xfrm>
              <a:off x="2624" y="569"/>
              <a:ext cx="1" cy="76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26" name="Line 54"/>
            <p:cNvSpPr>
              <a:spLocks noChangeShapeType="1"/>
            </p:cNvSpPr>
            <p:nvPr/>
          </p:nvSpPr>
          <p:spPr bwMode="auto">
            <a:xfrm flipH="1">
              <a:off x="1283" y="287"/>
              <a:ext cx="1788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25" name="Line 53"/>
            <p:cNvSpPr>
              <a:spLocks noChangeShapeType="1"/>
            </p:cNvSpPr>
            <p:nvPr/>
          </p:nvSpPr>
          <p:spPr bwMode="auto">
            <a:xfrm>
              <a:off x="836" y="287"/>
              <a:ext cx="447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24" name="Line 52"/>
            <p:cNvSpPr>
              <a:spLocks noChangeShapeType="1"/>
            </p:cNvSpPr>
            <p:nvPr/>
          </p:nvSpPr>
          <p:spPr bwMode="auto">
            <a:xfrm>
              <a:off x="3071" y="287"/>
              <a:ext cx="447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23" name="Line 51"/>
            <p:cNvSpPr>
              <a:spLocks noChangeShapeType="1"/>
            </p:cNvSpPr>
            <p:nvPr/>
          </p:nvSpPr>
          <p:spPr bwMode="auto">
            <a:xfrm>
              <a:off x="3071" y="287"/>
              <a:ext cx="1" cy="358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22" name="Line 50"/>
            <p:cNvSpPr>
              <a:spLocks noChangeShapeType="1"/>
            </p:cNvSpPr>
            <p:nvPr/>
          </p:nvSpPr>
          <p:spPr bwMode="auto">
            <a:xfrm>
              <a:off x="3518" y="287"/>
              <a:ext cx="1" cy="71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21" name="Line 49"/>
            <p:cNvSpPr>
              <a:spLocks noChangeShapeType="1"/>
            </p:cNvSpPr>
            <p:nvPr/>
          </p:nvSpPr>
          <p:spPr bwMode="auto">
            <a:xfrm flipH="1">
              <a:off x="5972" y="5439"/>
              <a:ext cx="52" cy="1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20" name="Line 48"/>
            <p:cNvSpPr>
              <a:spLocks noChangeShapeType="1"/>
            </p:cNvSpPr>
            <p:nvPr/>
          </p:nvSpPr>
          <p:spPr bwMode="auto">
            <a:xfrm flipH="1">
              <a:off x="5835" y="5439"/>
              <a:ext cx="69" cy="1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19" name="Line 47"/>
            <p:cNvSpPr>
              <a:spLocks noChangeShapeType="1"/>
            </p:cNvSpPr>
            <p:nvPr/>
          </p:nvSpPr>
          <p:spPr bwMode="auto">
            <a:xfrm flipH="1">
              <a:off x="5698" y="5439"/>
              <a:ext cx="68" cy="1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18" name="Line 46"/>
            <p:cNvSpPr>
              <a:spLocks noChangeShapeType="1"/>
            </p:cNvSpPr>
            <p:nvPr/>
          </p:nvSpPr>
          <p:spPr bwMode="auto">
            <a:xfrm flipH="1">
              <a:off x="5577" y="5439"/>
              <a:ext cx="52" cy="1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17" name="Line 45"/>
            <p:cNvSpPr>
              <a:spLocks noChangeShapeType="1"/>
            </p:cNvSpPr>
            <p:nvPr/>
          </p:nvSpPr>
          <p:spPr bwMode="auto">
            <a:xfrm flipH="1">
              <a:off x="5443" y="5439"/>
              <a:ext cx="1072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16" name="Line 44"/>
            <p:cNvSpPr>
              <a:spLocks noChangeShapeType="1"/>
            </p:cNvSpPr>
            <p:nvPr/>
          </p:nvSpPr>
          <p:spPr bwMode="auto">
            <a:xfrm flipH="1">
              <a:off x="5972" y="4991"/>
              <a:ext cx="52" cy="1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15" name="Line 43"/>
            <p:cNvSpPr>
              <a:spLocks noChangeShapeType="1"/>
            </p:cNvSpPr>
            <p:nvPr/>
          </p:nvSpPr>
          <p:spPr bwMode="auto">
            <a:xfrm flipH="1">
              <a:off x="5835" y="4991"/>
              <a:ext cx="69" cy="1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14" name="Line 42"/>
            <p:cNvSpPr>
              <a:spLocks noChangeShapeType="1"/>
            </p:cNvSpPr>
            <p:nvPr/>
          </p:nvSpPr>
          <p:spPr bwMode="auto">
            <a:xfrm flipH="1">
              <a:off x="5698" y="4991"/>
              <a:ext cx="68" cy="1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13" name="Line 41"/>
            <p:cNvSpPr>
              <a:spLocks noChangeShapeType="1"/>
            </p:cNvSpPr>
            <p:nvPr/>
          </p:nvSpPr>
          <p:spPr bwMode="auto">
            <a:xfrm flipH="1">
              <a:off x="5577" y="4991"/>
              <a:ext cx="52" cy="1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12" name="Line 40"/>
            <p:cNvSpPr>
              <a:spLocks noChangeShapeType="1"/>
            </p:cNvSpPr>
            <p:nvPr/>
          </p:nvSpPr>
          <p:spPr bwMode="auto">
            <a:xfrm flipH="1">
              <a:off x="5443" y="4991"/>
              <a:ext cx="1072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11" name="Line 39"/>
            <p:cNvSpPr>
              <a:spLocks noChangeShapeType="1"/>
            </p:cNvSpPr>
            <p:nvPr/>
          </p:nvSpPr>
          <p:spPr bwMode="auto">
            <a:xfrm>
              <a:off x="5443" y="4991"/>
              <a:ext cx="1" cy="448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10" name="Line 38"/>
            <p:cNvSpPr>
              <a:spLocks noChangeShapeType="1"/>
            </p:cNvSpPr>
            <p:nvPr/>
          </p:nvSpPr>
          <p:spPr bwMode="auto">
            <a:xfrm>
              <a:off x="5577" y="4991"/>
              <a:ext cx="1" cy="52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09" name="Line 37"/>
            <p:cNvSpPr>
              <a:spLocks noChangeShapeType="1"/>
            </p:cNvSpPr>
            <p:nvPr/>
          </p:nvSpPr>
          <p:spPr bwMode="auto">
            <a:xfrm>
              <a:off x="5577" y="5112"/>
              <a:ext cx="1" cy="68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08" name="Line 36"/>
            <p:cNvSpPr>
              <a:spLocks noChangeShapeType="1"/>
            </p:cNvSpPr>
            <p:nvPr/>
          </p:nvSpPr>
          <p:spPr bwMode="auto">
            <a:xfrm>
              <a:off x="5577" y="5249"/>
              <a:ext cx="1" cy="69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07" name="Line 35"/>
            <p:cNvSpPr>
              <a:spLocks noChangeShapeType="1"/>
            </p:cNvSpPr>
            <p:nvPr/>
          </p:nvSpPr>
          <p:spPr bwMode="auto">
            <a:xfrm>
              <a:off x="5577" y="5387"/>
              <a:ext cx="1" cy="52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06" name="Line 34"/>
            <p:cNvSpPr>
              <a:spLocks noChangeShapeType="1"/>
            </p:cNvSpPr>
            <p:nvPr/>
          </p:nvSpPr>
          <p:spPr bwMode="auto">
            <a:xfrm>
              <a:off x="5801" y="4991"/>
              <a:ext cx="1" cy="448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05" name="Line 33"/>
            <p:cNvSpPr>
              <a:spLocks noChangeShapeType="1"/>
            </p:cNvSpPr>
            <p:nvPr/>
          </p:nvSpPr>
          <p:spPr bwMode="auto">
            <a:xfrm>
              <a:off x="6024" y="4991"/>
              <a:ext cx="1" cy="52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04" name="Line 32"/>
            <p:cNvSpPr>
              <a:spLocks noChangeShapeType="1"/>
            </p:cNvSpPr>
            <p:nvPr/>
          </p:nvSpPr>
          <p:spPr bwMode="auto">
            <a:xfrm>
              <a:off x="6024" y="5112"/>
              <a:ext cx="1" cy="68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03" name="Line 31"/>
            <p:cNvSpPr>
              <a:spLocks noChangeShapeType="1"/>
            </p:cNvSpPr>
            <p:nvPr/>
          </p:nvSpPr>
          <p:spPr bwMode="auto">
            <a:xfrm>
              <a:off x="6024" y="5249"/>
              <a:ext cx="1" cy="69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02" name="Line 30"/>
            <p:cNvSpPr>
              <a:spLocks noChangeShapeType="1"/>
            </p:cNvSpPr>
            <p:nvPr/>
          </p:nvSpPr>
          <p:spPr bwMode="auto">
            <a:xfrm>
              <a:off x="6024" y="5387"/>
              <a:ext cx="1" cy="52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01" name="Line 29"/>
            <p:cNvSpPr>
              <a:spLocks noChangeShapeType="1"/>
            </p:cNvSpPr>
            <p:nvPr/>
          </p:nvSpPr>
          <p:spPr bwMode="auto">
            <a:xfrm flipV="1">
              <a:off x="6158" y="3199"/>
              <a:ext cx="1" cy="179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00" name="Line 28"/>
            <p:cNvSpPr>
              <a:spLocks noChangeShapeType="1"/>
            </p:cNvSpPr>
            <p:nvPr/>
          </p:nvSpPr>
          <p:spPr bwMode="auto">
            <a:xfrm flipV="1">
              <a:off x="6158" y="3595"/>
              <a:ext cx="1" cy="52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99" name="Line 27"/>
            <p:cNvSpPr>
              <a:spLocks noChangeShapeType="1"/>
            </p:cNvSpPr>
            <p:nvPr/>
          </p:nvSpPr>
          <p:spPr bwMode="auto">
            <a:xfrm flipV="1">
              <a:off x="6158" y="3458"/>
              <a:ext cx="1" cy="69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98" name="Line 26"/>
            <p:cNvSpPr>
              <a:spLocks noChangeShapeType="1"/>
            </p:cNvSpPr>
            <p:nvPr/>
          </p:nvSpPr>
          <p:spPr bwMode="auto">
            <a:xfrm flipV="1">
              <a:off x="6158" y="3320"/>
              <a:ext cx="1" cy="69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97" name="Line 25"/>
            <p:cNvSpPr>
              <a:spLocks noChangeShapeType="1"/>
            </p:cNvSpPr>
            <p:nvPr/>
          </p:nvSpPr>
          <p:spPr bwMode="auto">
            <a:xfrm flipV="1">
              <a:off x="6158" y="3199"/>
              <a:ext cx="1" cy="52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96" name="Line 24"/>
            <p:cNvSpPr>
              <a:spLocks noChangeShapeType="1"/>
            </p:cNvSpPr>
            <p:nvPr/>
          </p:nvSpPr>
          <p:spPr bwMode="auto">
            <a:xfrm flipV="1">
              <a:off x="6158" y="2304"/>
              <a:ext cx="1" cy="89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95" name="Line 23"/>
            <p:cNvSpPr>
              <a:spLocks noChangeShapeType="1"/>
            </p:cNvSpPr>
            <p:nvPr/>
          </p:nvSpPr>
          <p:spPr bwMode="auto">
            <a:xfrm flipH="1">
              <a:off x="6440" y="3647"/>
              <a:ext cx="75" cy="1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94" name="Line 22"/>
            <p:cNvSpPr>
              <a:spLocks noChangeShapeType="1"/>
            </p:cNvSpPr>
            <p:nvPr/>
          </p:nvSpPr>
          <p:spPr bwMode="auto">
            <a:xfrm flipH="1">
              <a:off x="6303" y="3647"/>
              <a:ext cx="68" cy="1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93" name="Line 21"/>
            <p:cNvSpPr>
              <a:spLocks noChangeShapeType="1"/>
            </p:cNvSpPr>
            <p:nvPr/>
          </p:nvSpPr>
          <p:spPr bwMode="auto">
            <a:xfrm flipH="1">
              <a:off x="6158" y="3647"/>
              <a:ext cx="76" cy="1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92" name="Line 20"/>
            <p:cNvSpPr>
              <a:spLocks noChangeShapeType="1"/>
            </p:cNvSpPr>
            <p:nvPr/>
          </p:nvSpPr>
          <p:spPr bwMode="auto">
            <a:xfrm flipV="1">
              <a:off x="6515" y="3199"/>
              <a:ext cx="1" cy="224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91" name="Line 19"/>
            <p:cNvSpPr>
              <a:spLocks noChangeShapeType="1"/>
            </p:cNvSpPr>
            <p:nvPr/>
          </p:nvSpPr>
          <p:spPr bwMode="auto">
            <a:xfrm flipV="1">
              <a:off x="6515" y="3595"/>
              <a:ext cx="1" cy="52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90" name="Line 18"/>
            <p:cNvSpPr>
              <a:spLocks noChangeShapeType="1"/>
            </p:cNvSpPr>
            <p:nvPr/>
          </p:nvSpPr>
          <p:spPr bwMode="auto">
            <a:xfrm flipV="1">
              <a:off x="6515" y="3458"/>
              <a:ext cx="1" cy="69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89" name="Line 17"/>
            <p:cNvSpPr>
              <a:spLocks noChangeShapeType="1"/>
            </p:cNvSpPr>
            <p:nvPr/>
          </p:nvSpPr>
          <p:spPr bwMode="auto">
            <a:xfrm flipV="1">
              <a:off x="6515" y="3320"/>
              <a:ext cx="1" cy="69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88" name="Line 16"/>
            <p:cNvSpPr>
              <a:spLocks noChangeShapeType="1"/>
            </p:cNvSpPr>
            <p:nvPr/>
          </p:nvSpPr>
          <p:spPr bwMode="auto">
            <a:xfrm flipV="1">
              <a:off x="6515" y="3199"/>
              <a:ext cx="1" cy="52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87" name="Line 15"/>
            <p:cNvSpPr>
              <a:spLocks noChangeShapeType="1"/>
            </p:cNvSpPr>
            <p:nvPr/>
          </p:nvSpPr>
          <p:spPr bwMode="auto">
            <a:xfrm flipV="1">
              <a:off x="6515" y="2304"/>
              <a:ext cx="1" cy="89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86" name="Line 14"/>
            <p:cNvSpPr>
              <a:spLocks noChangeShapeType="1"/>
            </p:cNvSpPr>
            <p:nvPr/>
          </p:nvSpPr>
          <p:spPr bwMode="auto">
            <a:xfrm flipH="1">
              <a:off x="6158" y="3199"/>
              <a:ext cx="357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85" name="Line 13"/>
            <p:cNvSpPr>
              <a:spLocks noChangeShapeType="1"/>
            </p:cNvSpPr>
            <p:nvPr/>
          </p:nvSpPr>
          <p:spPr bwMode="auto">
            <a:xfrm flipH="1">
              <a:off x="6440" y="2752"/>
              <a:ext cx="75" cy="1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84" name="Line 12"/>
            <p:cNvSpPr>
              <a:spLocks noChangeShapeType="1"/>
            </p:cNvSpPr>
            <p:nvPr/>
          </p:nvSpPr>
          <p:spPr bwMode="auto">
            <a:xfrm flipH="1">
              <a:off x="6303" y="2752"/>
              <a:ext cx="68" cy="1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83" name="Line 11"/>
            <p:cNvSpPr>
              <a:spLocks noChangeShapeType="1"/>
            </p:cNvSpPr>
            <p:nvPr/>
          </p:nvSpPr>
          <p:spPr bwMode="auto">
            <a:xfrm flipH="1">
              <a:off x="6158" y="2752"/>
              <a:ext cx="76" cy="1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82" name="Line 10"/>
            <p:cNvSpPr>
              <a:spLocks noChangeShapeType="1"/>
            </p:cNvSpPr>
            <p:nvPr/>
          </p:nvSpPr>
          <p:spPr bwMode="auto">
            <a:xfrm flipH="1">
              <a:off x="6158" y="2304"/>
              <a:ext cx="357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81" name="Freeform 9"/>
            <p:cNvSpPr>
              <a:spLocks/>
            </p:cNvSpPr>
            <p:nvPr/>
          </p:nvSpPr>
          <p:spPr bwMode="auto">
            <a:xfrm>
              <a:off x="1283" y="2304"/>
              <a:ext cx="1788" cy="895"/>
            </a:xfrm>
            <a:custGeom>
              <a:avLst/>
              <a:gdLst/>
              <a:ahLst/>
              <a:cxnLst>
                <a:cxn ang="0">
                  <a:pos x="5364" y="2687"/>
                </a:cxn>
                <a:cxn ang="0">
                  <a:pos x="5273" y="1992"/>
                </a:cxn>
                <a:cxn ang="0">
                  <a:pos x="5005" y="1344"/>
                </a:cxn>
                <a:cxn ang="0">
                  <a:pos x="4579" y="787"/>
                </a:cxn>
                <a:cxn ang="0">
                  <a:pos x="4023" y="359"/>
                </a:cxn>
                <a:cxn ang="0">
                  <a:pos x="3376" y="91"/>
                </a:cxn>
                <a:cxn ang="0">
                  <a:pos x="2683" y="0"/>
                </a:cxn>
                <a:cxn ang="0">
                  <a:pos x="1988" y="91"/>
                </a:cxn>
                <a:cxn ang="0">
                  <a:pos x="1341" y="359"/>
                </a:cxn>
                <a:cxn ang="0">
                  <a:pos x="785" y="787"/>
                </a:cxn>
                <a:cxn ang="0">
                  <a:pos x="359" y="1344"/>
                </a:cxn>
                <a:cxn ang="0">
                  <a:pos x="92" y="1992"/>
                </a:cxn>
                <a:cxn ang="0">
                  <a:pos x="0" y="2687"/>
                </a:cxn>
              </a:cxnLst>
              <a:rect l="0" t="0" r="r" b="b"/>
              <a:pathLst>
                <a:path w="5364" h="2687">
                  <a:moveTo>
                    <a:pt x="5364" y="2687"/>
                  </a:moveTo>
                  <a:lnTo>
                    <a:pt x="5273" y="1992"/>
                  </a:lnTo>
                  <a:lnTo>
                    <a:pt x="5005" y="1344"/>
                  </a:lnTo>
                  <a:lnTo>
                    <a:pt x="4579" y="787"/>
                  </a:lnTo>
                  <a:lnTo>
                    <a:pt x="4023" y="359"/>
                  </a:lnTo>
                  <a:lnTo>
                    <a:pt x="3376" y="91"/>
                  </a:lnTo>
                  <a:lnTo>
                    <a:pt x="2683" y="0"/>
                  </a:lnTo>
                  <a:lnTo>
                    <a:pt x="1988" y="91"/>
                  </a:lnTo>
                  <a:lnTo>
                    <a:pt x="1341" y="359"/>
                  </a:lnTo>
                  <a:lnTo>
                    <a:pt x="785" y="787"/>
                  </a:lnTo>
                  <a:lnTo>
                    <a:pt x="359" y="1344"/>
                  </a:lnTo>
                  <a:lnTo>
                    <a:pt x="92" y="1992"/>
                  </a:lnTo>
                  <a:lnTo>
                    <a:pt x="0" y="2687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80" name="Freeform 8"/>
            <p:cNvSpPr>
              <a:spLocks/>
            </p:cNvSpPr>
            <p:nvPr/>
          </p:nvSpPr>
          <p:spPr bwMode="auto">
            <a:xfrm>
              <a:off x="1730" y="2752"/>
              <a:ext cx="894" cy="895"/>
            </a:xfrm>
            <a:custGeom>
              <a:avLst/>
              <a:gdLst/>
              <a:ahLst/>
              <a:cxnLst>
                <a:cxn ang="0">
                  <a:pos x="2682" y="1343"/>
                </a:cxn>
                <a:cxn ang="0">
                  <a:pos x="2581" y="829"/>
                </a:cxn>
                <a:cxn ang="0">
                  <a:pos x="2289" y="393"/>
                </a:cxn>
                <a:cxn ang="0">
                  <a:pos x="1854" y="101"/>
                </a:cxn>
                <a:cxn ang="0">
                  <a:pos x="1342" y="0"/>
                </a:cxn>
                <a:cxn ang="0">
                  <a:pos x="828" y="101"/>
                </a:cxn>
                <a:cxn ang="0">
                  <a:pos x="393" y="393"/>
                </a:cxn>
                <a:cxn ang="0">
                  <a:pos x="102" y="829"/>
                </a:cxn>
                <a:cxn ang="0">
                  <a:pos x="0" y="1343"/>
                </a:cxn>
                <a:cxn ang="0">
                  <a:pos x="102" y="1858"/>
                </a:cxn>
                <a:cxn ang="0">
                  <a:pos x="393" y="2293"/>
                </a:cxn>
                <a:cxn ang="0">
                  <a:pos x="828" y="2585"/>
                </a:cxn>
                <a:cxn ang="0">
                  <a:pos x="1342" y="2687"/>
                </a:cxn>
                <a:cxn ang="0">
                  <a:pos x="1854" y="2585"/>
                </a:cxn>
                <a:cxn ang="0">
                  <a:pos x="2289" y="2293"/>
                </a:cxn>
                <a:cxn ang="0">
                  <a:pos x="2581" y="1858"/>
                </a:cxn>
                <a:cxn ang="0">
                  <a:pos x="2682" y="1343"/>
                </a:cxn>
              </a:cxnLst>
              <a:rect l="0" t="0" r="r" b="b"/>
              <a:pathLst>
                <a:path w="2682" h="2687">
                  <a:moveTo>
                    <a:pt x="2682" y="1343"/>
                  </a:moveTo>
                  <a:lnTo>
                    <a:pt x="2581" y="829"/>
                  </a:lnTo>
                  <a:lnTo>
                    <a:pt x="2289" y="393"/>
                  </a:lnTo>
                  <a:lnTo>
                    <a:pt x="1854" y="101"/>
                  </a:lnTo>
                  <a:lnTo>
                    <a:pt x="1342" y="0"/>
                  </a:lnTo>
                  <a:lnTo>
                    <a:pt x="828" y="101"/>
                  </a:lnTo>
                  <a:lnTo>
                    <a:pt x="393" y="393"/>
                  </a:lnTo>
                  <a:lnTo>
                    <a:pt x="102" y="829"/>
                  </a:lnTo>
                  <a:lnTo>
                    <a:pt x="0" y="1343"/>
                  </a:lnTo>
                  <a:lnTo>
                    <a:pt x="102" y="1858"/>
                  </a:lnTo>
                  <a:lnTo>
                    <a:pt x="393" y="2293"/>
                  </a:lnTo>
                  <a:lnTo>
                    <a:pt x="828" y="2585"/>
                  </a:lnTo>
                  <a:lnTo>
                    <a:pt x="1342" y="2687"/>
                  </a:lnTo>
                  <a:lnTo>
                    <a:pt x="1854" y="2585"/>
                  </a:lnTo>
                  <a:lnTo>
                    <a:pt x="2289" y="2293"/>
                  </a:lnTo>
                  <a:lnTo>
                    <a:pt x="2581" y="1858"/>
                  </a:lnTo>
                  <a:lnTo>
                    <a:pt x="2682" y="1343"/>
                  </a:lnTo>
                  <a:close/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79" name="Freeform 7"/>
            <p:cNvSpPr>
              <a:spLocks/>
            </p:cNvSpPr>
            <p:nvPr/>
          </p:nvSpPr>
          <p:spPr bwMode="auto">
            <a:xfrm>
              <a:off x="836" y="1003"/>
              <a:ext cx="357" cy="35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2" y="412"/>
                </a:cxn>
                <a:cxn ang="0">
                  <a:pos x="315" y="760"/>
                </a:cxn>
                <a:cxn ang="0">
                  <a:pos x="662" y="994"/>
                </a:cxn>
                <a:cxn ang="0">
                  <a:pos x="1072" y="1075"/>
                </a:cxn>
              </a:cxnLst>
              <a:rect l="0" t="0" r="r" b="b"/>
              <a:pathLst>
                <a:path w="1072" h="1075">
                  <a:moveTo>
                    <a:pt x="0" y="0"/>
                  </a:moveTo>
                  <a:lnTo>
                    <a:pt x="82" y="412"/>
                  </a:lnTo>
                  <a:lnTo>
                    <a:pt x="315" y="760"/>
                  </a:lnTo>
                  <a:lnTo>
                    <a:pt x="662" y="994"/>
                  </a:lnTo>
                  <a:lnTo>
                    <a:pt x="1072" y="1075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78" name="Freeform 6"/>
            <p:cNvSpPr>
              <a:spLocks/>
            </p:cNvSpPr>
            <p:nvPr/>
          </p:nvSpPr>
          <p:spPr bwMode="auto">
            <a:xfrm>
              <a:off x="3161" y="1003"/>
              <a:ext cx="357" cy="359"/>
            </a:xfrm>
            <a:custGeom>
              <a:avLst/>
              <a:gdLst/>
              <a:ahLst/>
              <a:cxnLst>
                <a:cxn ang="0">
                  <a:pos x="0" y="1075"/>
                </a:cxn>
                <a:cxn ang="0">
                  <a:pos x="411" y="994"/>
                </a:cxn>
                <a:cxn ang="0">
                  <a:pos x="757" y="760"/>
                </a:cxn>
                <a:cxn ang="0">
                  <a:pos x="991" y="412"/>
                </a:cxn>
                <a:cxn ang="0">
                  <a:pos x="1073" y="0"/>
                </a:cxn>
              </a:cxnLst>
              <a:rect l="0" t="0" r="r" b="b"/>
              <a:pathLst>
                <a:path w="1073" h="1075">
                  <a:moveTo>
                    <a:pt x="0" y="1075"/>
                  </a:moveTo>
                  <a:lnTo>
                    <a:pt x="411" y="994"/>
                  </a:lnTo>
                  <a:lnTo>
                    <a:pt x="757" y="760"/>
                  </a:lnTo>
                  <a:lnTo>
                    <a:pt x="991" y="412"/>
                  </a:lnTo>
                  <a:lnTo>
                    <a:pt x="1073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77" name="Freeform 5"/>
            <p:cNvSpPr>
              <a:spLocks/>
            </p:cNvSpPr>
            <p:nvPr/>
          </p:nvSpPr>
          <p:spPr bwMode="auto">
            <a:xfrm>
              <a:off x="2848" y="779"/>
              <a:ext cx="447" cy="448"/>
            </a:xfrm>
            <a:custGeom>
              <a:avLst/>
              <a:gdLst/>
              <a:ahLst/>
              <a:cxnLst>
                <a:cxn ang="0">
                  <a:pos x="1341" y="672"/>
                </a:cxn>
                <a:cxn ang="0">
                  <a:pos x="1251" y="336"/>
                </a:cxn>
                <a:cxn ang="0">
                  <a:pos x="1006" y="90"/>
                </a:cxn>
                <a:cxn ang="0">
                  <a:pos x="670" y="0"/>
                </a:cxn>
                <a:cxn ang="0">
                  <a:pos x="335" y="90"/>
                </a:cxn>
                <a:cxn ang="0">
                  <a:pos x="90" y="336"/>
                </a:cxn>
                <a:cxn ang="0">
                  <a:pos x="0" y="672"/>
                </a:cxn>
                <a:cxn ang="0">
                  <a:pos x="90" y="1007"/>
                </a:cxn>
                <a:cxn ang="0">
                  <a:pos x="335" y="1254"/>
                </a:cxn>
                <a:cxn ang="0">
                  <a:pos x="670" y="1344"/>
                </a:cxn>
                <a:cxn ang="0">
                  <a:pos x="1006" y="1254"/>
                </a:cxn>
                <a:cxn ang="0">
                  <a:pos x="1251" y="1007"/>
                </a:cxn>
                <a:cxn ang="0">
                  <a:pos x="1341" y="672"/>
                </a:cxn>
              </a:cxnLst>
              <a:rect l="0" t="0" r="r" b="b"/>
              <a:pathLst>
                <a:path w="1341" h="1344">
                  <a:moveTo>
                    <a:pt x="1341" y="672"/>
                  </a:moveTo>
                  <a:lnTo>
                    <a:pt x="1251" y="336"/>
                  </a:lnTo>
                  <a:lnTo>
                    <a:pt x="1006" y="90"/>
                  </a:lnTo>
                  <a:lnTo>
                    <a:pt x="670" y="0"/>
                  </a:lnTo>
                  <a:lnTo>
                    <a:pt x="335" y="90"/>
                  </a:lnTo>
                  <a:lnTo>
                    <a:pt x="90" y="336"/>
                  </a:lnTo>
                  <a:lnTo>
                    <a:pt x="0" y="672"/>
                  </a:lnTo>
                  <a:lnTo>
                    <a:pt x="90" y="1007"/>
                  </a:lnTo>
                  <a:lnTo>
                    <a:pt x="335" y="1254"/>
                  </a:lnTo>
                  <a:lnTo>
                    <a:pt x="670" y="1344"/>
                  </a:lnTo>
                  <a:lnTo>
                    <a:pt x="1006" y="1254"/>
                  </a:lnTo>
                  <a:lnTo>
                    <a:pt x="1251" y="1007"/>
                  </a:lnTo>
                  <a:lnTo>
                    <a:pt x="1341" y="672"/>
                  </a:lnTo>
                  <a:close/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76" name="Freeform 4"/>
            <p:cNvSpPr>
              <a:spLocks/>
            </p:cNvSpPr>
            <p:nvPr/>
          </p:nvSpPr>
          <p:spPr bwMode="auto">
            <a:xfrm>
              <a:off x="1059" y="779"/>
              <a:ext cx="447" cy="448"/>
            </a:xfrm>
            <a:custGeom>
              <a:avLst/>
              <a:gdLst/>
              <a:ahLst/>
              <a:cxnLst>
                <a:cxn ang="0">
                  <a:pos x="1341" y="672"/>
                </a:cxn>
                <a:cxn ang="0">
                  <a:pos x="1251" y="336"/>
                </a:cxn>
                <a:cxn ang="0">
                  <a:pos x="1006" y="90"/>
                </a:cxn>
                <a:cxn ang="0">
                  <a:pos x="671" y="0"/>
                </a:cxn>
                <a:cxn ang="0">
                  <a:pos x="335" y="90"/>
                </a:cxn>
                <a:cxn ang="0">
                  <a:pos x="90" y="336"/>
                </a:cxn>
                <a:cxn ang="0">
                  <a:pos x="0" y="672"/>
                </a:cxn>
                <a:cxn ang="0">
                  <a:pos x="90" y="1007"/>
                </a:cxn>
                <a:cxn ang="0">
                  <a:pos x="335" y="1254"/>
                </a:cxn>
                <a:cxn ang="0">
                  <a:pos x="671" y="1344"/>
                </a:cxn>
                <a:cxn ang="0">
                  <a:pos x="1006" y="1254"/>
                </a:cxn>
                <a:cxn ang="0">
                  <a:pos x="1251" y="1007"/>
                </a:cxn>
                <a:cxn ang="0">
                  <a:pos x="1341" y="672"/>
                </a:cxn>
              </a:cxnLst>
              <a:rect l="0" t="0" r="r" b="b"/>
              <a:pathLst>
                <a:path w="1341" h="1344">
                  <a:moveTo>
                    <a:pt x="1341" y="672"/>
                  </a:moveTo>
                  <a:lnTo>
                    <a:pt x="1251" y="336"/>
                  </a:lnTo>
                  <a:lnTo>
                    <a:pt x="1006" y="90"/>
                  </a:lnTo>
                  <a:lnTo>
                    <a:pt x="671" y="0"/>
                  </a:lnTo>
                  <a:lnTo>
                    <a:pt x="335" y="90"/>
                  </a:lnTo>
                  <a:lnTo>
                    <a:pt x="90" y="336"/>
                  </a:lnTo>
                  <a:lnTo>
                    <a:pt x="0" y="672"/>
                  </a:lnTo>
                  <a:lnTo>
                    <a:pt x="90" y="1007"/>
                  </a:lnTo>
                  <a:lnTo>
                    <a:pt x="335" y="1254"/>
                  </a:lnTo>
                  <a:lnTo>
                    <a:pt x="671" y="1344"/>
                  </a:lnTo>
                  <a:lnTo>
                    <a:pt x="1006" y="1254"/>
                  </a:lnTo>
                  <a:lnTo>
                    <a:pt x="1251" y="1007"/>
                  </a:lnTo>
                  <a:lnTo>
                    <a:pt x="1341" y="672"/>
                  </a:lnTo>
                  <a:close/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75" name="Text Box 3"/>
            <p:cNvSpPr txBox="1">
              <a:spLocks noChangeArrowheads="1"/>
            </p:cNvSpPr>
            <p:nvPr/>
          </p:nvSpPr>
          <p:spPr bwMode="auto">
            <a:xfrm>
              <a:off x="3825" y="1743"/>
              <a:ext cx="1260" cy="10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65837" tIns="32918" rIns="65837" bIns="32918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6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仿宋_GB2312"/>
                  <a:cs typeface="Times New Roman" pitchFamily="18" charset="0"/>
                </a:rPr>
                <a:t>选取该视图</a:t>
              </a:r>
              <a:endParaRPr kumimoji="0" 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28674" name="Line 2"/>
            <p:cNvSpPr>
              <a:spLocks noChangeShapeType="1"/>
            </p:cNvSpPr>
            <p:nvPr/>
          </p:nvSpPr>
          <p:spPr bwMode="auto">
            <a:xfrm flipH="1">
              <a:off x="2880" y="2184"/>
              <a:ext cx="1080" cy="31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diamond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187" name="图片 186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28" y="1785926"/>
            <a:ext cx="3857652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8" name="圆角矩形标注 187"/>
          <p:cNvSpPr/>
          <p:nvPr/>
        </p:nvSpPr>
        <p:spPr>
          <a:xfrm>
            <a:off x="1571604" y="5286388"/>
            <a:ext cx="1785950" cy="642942"/>
          </a:xfrm>
          <a:prstGeom prst="wedgeRoundRectCallout">
            <a:avLst>
              <a:gd name="adj1" fmla="val -48084"/>
              <a:gd name="adj2" fmla="val -15083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以“视图”方式显示尺寸</a:t>
            </a:r>
            <a:endParaRPr lang="zh-CN" altLang="en-US" dirty="0"/>
          </a:p>
        </p:txBody>
      </p:sp>
      <p:sp>
        <p:nvSpPr>
          <p:cNvPr id="189" name="圆角矩形标注 188"/>
          <p:cNvSpPr/>
          <p:nvPr/>
        </p:nvSpPr>
        <p:spPr>
          <a:xfrm>
            <a:off x="5929322" y="5929330"/>
            <a:ext cx="2571768" cy="500066"/>
          </a:xfrm>
          <a:prstGeom prst="wedgeRoundRectCallout">
            <a:avLst>
              <a:gd name="adj1" fmla="val 49131"/>
              <a:gd name="adj2" fmla="val -13510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拭除尺寸的快捷操作</a:t>
            </a:r>
            <a:endParaRPr lang="zh-CN" alt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357167"/>
            <a:ext cx="8229600" cy="2000264"/>
          </a:xfrm>
        </p:spPr>
        <p:txBody>
          <a:bodyPr/>
          <a:lstStyle/>
          <a:p>
            <a:pPr>
              <a:buNone/>
            </a:pPr>
            <a:r>
              <a:rPr lang="en-US" altLang="zh-CN" dirty="0" smtClean="0"/>
              <a:t>5.3  </a:t>
            </a:r>
            <a:r>
              <a:rPr lang="zh-CN" altLang="en-US" dirty="0" smtClean="0"/>
              <a:t>手动</a:t>
            </a:r>
            <a:r>
              <a:rPr lang="zh-CN" altLang="en-US" dirty="0" smtClean="0"/>
              <a:t>插入</a:t>
            </a:r>
            <a:r>
              <a:rPr lang="zh-CN" altLang="en-US" dirty="0" smtClean="0"/>
              <a:t>尺寸</a:t>
            </a:r>
            <a:endParaRPr lang="en-US" altLang="zh-CN" dirty="0" smtClean="0"/>
          </a:p>
          <a:p>
            <a:pPr>
              <a:buNone/>
            </a:pPr>
            <a:r>
              <a:rPr lang="en-US" altLang="zh-CN" sz="2800" dirty="0" smtClean="0"/>
              <a:t>5.3.1 </a:t>
            </a:r>
            <a:r>
              <a:rPr lang="zh-CN" altLang="en-US" sz="2800" dirty="0" smtClean="0"/>
              <a:t>插入尺寸</a:t>
            </a:r>
            <a:endParaRPr lang="en-US" altLang="zh-CN" sz="2800" dirty="0" smtClean="0"/>
          </a:p>
          <a:p>
            <a:pPr lvl="0">
              <a:buNone/>
            </a:pPr>
            <a:r>
              <a:rPr lang="en-US" altLang="zh-CN" sz="2400" dirty="0" smtClean="0"/>
              <a:t>       1.</a:t>
            </a:r>
            <a:r>
              <a:rPr lang="zh-CN" altLang="en-US" sz="2400" dirty="0" smtClean="0"/>
              <a:t>新</a:t>
            </a:r>
            <a:r>
              <a:rPr lang="zh-CN" altLang="en-US" sz="2400" dirty="0" smtClean="0"/>
              <a:t>参考</a:t>
            </a:r>
            <a:endParaRPr lang="en-US" altLang="zh-CN" sz="2400" dirty="0" smtClean="0"/>
          </a:p>
          <a:p>
            <a:pPr lvl="0">
              <a:buNone/>
            </a:pPr>
            <a:r>
              <a:rPr lang="zh-CN" altLang="en-US" sz="2400" dirty="0" smtClean="0"/>
              <a:t>          可以</a:t>
            </a:r>
            <a:r>
              <a:rPr lang="zh-CN" altLang="en-US" sz="2400" dirty="0" smtClean="0"/>
              <a:t>直接进行尺寸标注。</a:t>
            </a:r>
            <a:endParaRPr lang="en-US" altLang="zh-CN" sz="2400" dirty="0" smtClean="0"/>
          </a:p>
          <a:p>
            <a:pPr lvl="0">
              <a:buNone/>
            </a:pPr>
            <a:endParaRPr lang="zh-CN" altLang="en-US" sz="2400" dirty="0" smtClean="0"/>
          </a:p>
          <a:p>
            <a:pPr>
              <a:buNone/>
            </a:pPr>
            <a:endParaRPr lang="zh-CN" altLang="en-US" sz="2800" dirty="0"/>
          </a:p>
        </p:txBody>
      </p:sp>
      <p:pic>
        <p:nvPicPr>
          <p:cNvPr id="4" name="图片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86446" y="2071678"/>
            <a:ext cx="1857388" cy="2519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圆角矩形标注 4"/>
          <p:cNvSpPr/>
          <p:nvPr/>
        </p:nvSpPr>
        <p:spPr>
          <a:xfrm>
            <a:off x="3714744" y="3786190"/>
            <a:ext cx="1643074" cy="428628"/>
          </a:xfrm>
          <a:prstGeom prst="wedgeRoundRectCallout">
            <a:avLst>
              <a:gd name="adj1" fmla="val 63542"/>
              <a:gd name="adj2" fmla="val -17147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尺寸依附方式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57224" y="4786322"/>
            <a:ext cx="69294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●图元</a:t>
            </a:r>
            <a:r>
              <a:rPr lang="zh-CN" altLang="en-US" sz="2400" dirty="0" smtClean="0"/>
              <a:t>上</a:t>
            </a:r>
            <a:endParaRPr lang="en-US" altLang="zh-CN" sz="2400" dirty="0" smtClean="0"/>
          </a:p>
          <a:p>
            <a:r>
              <a:rPr lang="zh-CN" altLang="en-US" sz="2400" dirty="0" smtClean="0"/>
              <a:t>    可以</a:t>
            </a:r>
            <a:r>
              <a:rPr lang="zh-CN" altLang="en-US" sz="2400" dirty="0" smtClean="0"/>
              <a:t>直接选择两个图元进行尺寸</a:t>
            </a:r>
            <a:r>
              <a:rPr lang="zh-CN" altLang="en-US" sz="2400" dirty="0" smtClean="0"/>
              <a:t>标注。</a:t>
            </a:r>
            <a:endParaRPr lang="zh-CN" altLang="en-US" sz="24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8165" y="295870"/>
            <a:ext cx="6631289" cy="2644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圆角矩形标注 4"/>
          <p:cNvSpPr/>
          <p:nvPr/>
        </p:nvSpPr>
        <p:spPr>
          <a:xfrm>
            <a:off x="2571736" y="2857496"/>
            <a:ext cx="2357454" cy="500066"/>
          </a:xfrm>
          <a:prstGeom prst="wedgeRoundRectCallout">
            <a:avLst>
              <a:gd name="adj1" fmla="val -62123"/>
              <a:gd name="adj2" fmla="val -17934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在图元上创建尺寸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14282" y="3429000"/>
            <a:ext cx="7858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●</a:t>
            </a:r>
            <a:r>
              <a:rPr lang="zh-CN" altLang="en-US" sz="2400" dirty="0" smtClean="0"/>
              <a:t>曲面上：可以直接选择一个曲面图元进行尺寸</a:t>
            </a:r>
            <a:r>
              <a:rPr lang="zh-CN" altLang="en-US" sz="2400" dirty="0" smtClean="0"/>
              <a:t>标注。</a:t>
            </a:r>
            <a:endParaRPr lang="zh-CN" altLang="en-US" sz="2400" dirty="0"/>
          </a:p>
        </p:txBody>
      </p:sp>
      <p:pic>
        <p:nvPicPr>
          <p:cNvPr id="7" name="图片 6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62" y="4071942"/>
            <a:ext cx="4500594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圆角矩形标注 7"/>
          <p:cNvSpPr/>
          <p:nvPr/>
        </p:nvSpPr>
        <p:spPr>
          <a:xfrm>
            <a:off x="5357818" y="5857892"/>
            <a:ext cx="2143140" cy="500066"/>
          </a:xfrm>
          <a:prstGeom prst="wedgeRoundRectCallout">
            <a:avLst>
              <a:gd name="adj1" fmla="val -73134"/>
              <a:gd name="adj2" fmla="val -13215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在图元上创建尺寸</a:t>
            </a:r>
            <a:endParaRPr lang="zh-CN" alt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214291"/>
            <a:ext cx="8229600" cy="57150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400" dirty="0" smtClean="0"/>
              <a:t>●</a:t>
            </a:r>
            <a:r>
              <a:rPr lang="zh-CN" altLang="en-US" sz="2400" dirty="0" smtClean="0"/>
              <a:t>中点：从</a:t>
            </a:r>
            <a:r>
              <a:rPr lang="zh-CN" altLang="en-US" sz="2400" dirty="0" smtClean="0"/>
              <a:t>选取对象</a:t>
            </a:r>
            <a:r>
              <a:rPr lang="zh-CN" altLang="en-US" sz="2400" dirty="0" smtClean="0"/>
              <a:t>的中点进行尺寸</a:t>
            </a:r>
            <a:r>
              <a:rPr lang="zh-CN" altLang="en-US" sz="2400" dirty="0" smtClean="0"/>
              <a:t>标注。</a:t>
            </a:r>
            <a:endParaRPr lang="zh-CN" altLang="en-US" sz="2400" dirty="0"/>
          </a:p>
        </p:txBody>
      </p:sp>
      <p:pic>
        <p:nvPicPr>
          <p:cNvPr id="2560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714356"/>
            <a:ext cx="4643469" cy="24796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圆角矩形标注 4"/>
          <p:cNvSpPr/>
          <p:nvPr/>
        </p:nvSpPr>
        <p:spPr>
          <a:xfrm>
            <a:off x="5786446" y="2285992"/>
            <a:ext cx="2000264" cy="500066"/>
          </a:xfrm>
          <a:prstGeom prst="wedgeRoundRectCallout">
            <a:avLst>
              <a:gd name="adj1" fmla="val -63598"/>
              <a:gd name="adj2" fmla="val -13805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在中点创建尺寸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14282" y="3143248"/>
            <a:ext cx="75724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/>
              <a:t>●</a:t>
            </a:r>
            <a:r>
              <a:rPr lang="zh-CN" altLang="en-US" sz="2400" dirty="0" smtClean="0"/>
              <a:t>中心：系统会捕捉圆或圆弧的中心来进行尺寸</a:t>
            </a:r>
            <a:r>
              <a:rPr lang="zh-CN" altLang="en-US" sz="2400" dirty="0" smtClean="0"/>
              <a:t>标注。</a:t>
            </a:r>
            <a:endParaRPr lang="zh-CN" altLang="en-US" sz="2400" dirty="0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3714752"/>
            <a:ext cx="7649510" cy="23193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圆角矩形标注 7"/>
          <p:cNvSpPr/>
          <p:nvPr/>
        </p:nvSpPr>
        <p:spPr>
          <a:xfrm>
            <a:off x="3357554" y="6143644"/>
            <a:ext cx="2143140" cy="500066"/>
          </a:xfrm>
          <a:prstGeom prst="wedgeRoundRectCallout">
            <a:avLst>
              <a:gd name="adj1" fmla="val -58682"/>
              <a:gd name="adj2" fmla="val -17344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在中心创建尺寸</a:t>
            </a:r>
            <a:endParaRPr lang="zh-CN" alt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285729"/>
            <a:ext cx="8229600" cy="92869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400" dirty="0" smtClean="0"/>
              <a:t>●</a:t>
            </a:r>
            <a:r>
              <a:rPr lang="zh-CN" altLang="en-US" sz="2400" dirty="0" smtClean="0"/>
              <a:t>求交：可以指定两个交错的图元，系统会捕捉其交点，指定两个</a:t>
            </a:r>
            <a:r>
              <a:rPr lang="zh-CN" altLang="en-US" sz="2400" dirty="0" smtClean="0"/>
              <a:t>交点</a:t>
            </a:r>
            <a:r>
              <a:rPr lang="zh-CN" altLang="en-US" sz="2400" dirty="0" smtClean="0"/>
              <a:t>后就可以标注</a:t>
            </a:r>
            <a:r>
              <a:rPr lang="zh-CN" altLang="en-US" sz="2400" dirty="0" smtClean="0"/>
              <a:t>尺寸。</a:t>
            </a:r>
            <a:endParaRPr lang="zh-CN" altLang="en-US" sz="2400" dirty="0"/>
          </a:p>
        </p:txBody>
      </p:sp>
      <p:pic>
        <p:nvPicPr>
          <p:cNvPr id="2457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142984"/>
            <a:ext cx="5241291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圆角矩形标注 4"/>
          <p:cNvSpPr/>
          <p:nvPr/>
        </p:nvSpPr>
        <p:spPr>
          <a:xfrm>
            <a:off x="6143636" y="3286124"/>
            <a:ext cx="1643074" cy="428628"/>
          </a:xfrm>
          <a:prstGeom prst="wedgeRoundRectCallout">
            <a:avLst>
              <a:gd name="adj1" fmla="val -71997"/>
              <a:gd name="adj2" fmla="val -16459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求交创建尺寸</a:t>
            </a:r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14282" y="4286256"/>
            <a:ext cx="8358246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3"/>
            <a:r>
              <a:rPr lang="zh-CN" altLang="en-US" sz="2400" dirty="0" smtClean="0"/>
              <a:t>●</a:t>
            </a:r>
            <a:r>
              <a:rPr lang="zh-CN" altLang="en-US" sz="2400" dirty="0" smtClean="0"/>
              <a:t>做线：选择“</a:t>
            </a:r>
            <a:r>
              <a:rPr lang="en-US" sz="2400" dirty="0" smtClean="0"/>
              <a:t>2</a:t>
            </a:r>
            <a:r>
              <a:rPr lang="zh-CN" altLang="en-US" sz="2400" dirty="0" smtClean="0"/>
              <a:t>点”、“水平直线”或“竖直线”来创建“尺寸界线”，操作步骤与“中点”相同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 marL="0" lvl="3"/>
            <a:r>
              <a:rPr lang="en-US" altLang="zh-CN" sz="2400" dirty="0" smtClean="0"/>
              <a:t>2.</a:t>
            </a:r>
            <a:r>
              <a:rPr lang="zh-CN" altLang="en-US" sz="2400" dirty="0" smtClean="0"/>
              <a:t>公共</a:t>
            </a:r>
            <a:r>
              <a:rPr lang="zh-CN" altLang="en-US" sz="2400" dirty="0" smtClean="0"/>
              <a:t>参考</a:t>
            </a:r>
            <a:endParaRPr lang="en-US" altLang="zh-CN" sz="2400" dirty="0" smtClean="0"/>
          </a:p>
          <a:p>
            <a:pPr marL="0" lvl="3"/>
            <a:r>
              <a:rPr lang="zh-CN" altLang="en-US" sz="2400" dirty="0" smtClean="0"/>
              <a:t>   可以</a:t>
            </a:r>
            <a:r>
              <a:rPr lang="zh-CN" altLang="en-US" sz="2400" dirty="0" smtClean="0"/>
              <a:t>以指定的几何为基准进行连续标注。</a:t>
            </a:r>
          </a:p>
          <a:p>
            <a:pPr marL="0" lvl="3"/>
            <a:endParaRPr lang="zh-CN" altLang="en-US" sz="2400" dirty="0" smtClean="0"/>
          </a:p>
          <a:p>
            <a:endParaRPr lang="zh-CN" altLang="en-US" dirty="0"/>
          </a:p>
        </p:txBody>
      </p:sp>
      <p:graphicFrame>
        <p:nvGraphicFramePr>
          <p:cNvPr id="9" name="图示 8"/>
          <p:cNvGraphicFramePr/>
          <p:nvPr/>
        </p:nvGraphicFramePr>
        <p:xfrm>
          <a:off x="1857356" y="5929330"/>
          <a:ext cx="3690942" cy="3889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500174"/>
            <a:ext cx="6259897" cy="3052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圆角矩形标注 4"/>
          <p:cNvSpPr/>
          <p:nvPr/>
        </p:nvSpPr>
        <p:spPr>
          <a:xfrm>
            <a:off x="7072330" y="4071942"/>
            <a:ext cx="1571636" cy="428628"/>
          </a:xfrm>
          <a:prstGeom prst="wedgeRoundRectCallout">
            <a:avLst>
              <a:gd name="adj1" fmla="val -67754"/>
              <a:gd name="adj2" fmla="val -14395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创建纵坐标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85720" y="285728"/>
            <a:ext cx="514353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zh-CN" sz="2400" dirty="0" smtClean="0"/>
              <a:t>3.</a:t>
            </a:r>
            <a:r>
              <a:rPr lang="zh-CN" altLang="en-US" sz="2400" dirty="0" smtClean="0"/>
              <a:t>纵坐标</a:t>
            </a:r>
            <a:r>
              <a:rPr lang="zh-CN" altLang="en-US" sz="2400" dirty="0" smtClean="0"/>
              <a:t>尺寸</a:t>
            </a:r>
            <a:endParaRPr lang="en-US" altLang="zh-CN" sz="2400" dirty="0" smtClean="0"/>
          </a:p>
          <a:p>
            <a:pPr lvl="0"/>
            <a:r>
              <a:rPr lang="zh-CN" altLang="en-US" sz="2400" dirty="0" smtClean="0"/>
              <a:t>   可以</a:t>
            </a:r>
            <a:r>
              <a:rPr lang="zh-CN" altLang="en-US" sz="2400" dirty="0" smtClean="0"/>
              <a:t>以纵坐标的方式标注尺寸。</a:t>
            </a:r>
          </a:p>
          <a:p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85720" y="4929198"/>
            <a:ext cx="814393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zh-CN" sz="2400" dirty="0" smtClean="0"/>
              <a:t>4.</a:t>
            </a:r>
            <a:r>
              <a:rPr lang="zh-CN" altLang="en-US" sz="2400" dirty="0" smtClean="0"/>
              <a:t>自动标注</a:t>
            </a:r>
            <a:r>
              <a:rPr lang="zh-CN" altLang="en-US" sz="2400" dirty="0" smtClean="0"/>
              <a:t>纵坐标</a:t>
            </a:r>
            <a:endParaRPr lang="en-US" altLang="zh-CN" sz="2400" dirty="0" smtClean="0"/>
          </a:p>
          <a:p>
            <a:pPr lvl="0"/>
            <a:r>
              <a:rPr lang="zh-CN" altLang="en-US" sz="2400" dirty="0" smtClean="0"/>
              <a:t>   可以</a:t>
            </a:r>
            <a:r>
              <a:rPr lang="zh-CN" altLang="en-US" sz="2400" dirty="0" smtClean="0"/>
              <a:t>为一个或多个相互平行的曲面自动创建纵坐标。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357167"/>
            <a:ext cx="8229600" cy="3286148"/>
          </a:xfrm>
        </p:spPr>
        <p:txBody>
          <a:bodyPr/>
          <a:lstStyle/>
          <a:p>
            <a:pPr>
              <a:buNone/>
            </a:pPr>
            <a:r>
              <a:rPr lang="en-US" altLang="zh-CN" dirty="0" smtClean="0"/>
              <a:t>5.1 </a:t>
            </a:r>
            <a:r>
              <a:rPr lang="zh-CN" altLang="en-US" dirty="0" smtClean="0"/>
              <a:t>尺寸</a:t>
            </a:r>
            <a:r>
              <a:rPr lang="zh-CN" altLang="en-US" dirty="0" smtClean="0"/>
              <a:t>标注</a:t>
            </a:r>
            <a:r>
              <a:rPr lang="zh-CN" altLang="en-US" dirty="0" smtClean="0"/>
              <a:t>概述</a:t>
            </a:r>
            <a:endParaRPr lang="en-US" altLang="zh-CN" dirty="0" smtClean="0"/>
          </a:p>
          <a:p>
            <a:pPr>
              <a:buNone/>
            </a:pPr>
            <a:r>
              <a:rPr lang="en-US" altLang="zh-CN" sz="2800" dirty="0" smtClean="0"/>
              <a:t>5.1.1 </a:t>
            </a:r>
            <a:r>
              <a:rPr lang="zh-CN" altLang="en-US" sz="2800" dirty="0" smtClean="0"/>
              <a:t>尺寸</a:t>
            </a:r>
            <a:r>
              <a:rPr lang="zh-CN" altLang="en-US" sz="2800" dirty="0" smtClean="0"/>
              <a:t>标注的基本</a:t>
            </a:r>
            <a:r>
              <a:rPr lang="zh-CN" altLang="en-US" sz="2800" dirty="0" smtClean="0"/>
              <a:t>规定</a:t>
            </a:r>
            <a:endParaRPr lang="en-US" altLang="zh-CN" sz="2800" dirty="0" smtClean="0"/>
          </a:p>
          <a:p>
            <a:pPr>
              <a:buNone/>
            </a:pPr>
            <a:r>
              <a:rPr lang="en-US" altLang="zh-CN" sz="2400" dirty="0" smtClean="0"/>
              <a:t>1.</a:t>
            </a:r>
            <a:r>
              <a:rPr lang="zh-CN" altLang="en-US" sz="2400" dirty="0" smtClean="0"/>
              <a:t>基本</a:t>
            </a:r>
            <a:r>
              <a:rPr lang="zh-CN" altLang="en-US" sz="2400" dirty="0" smtClean="0"/>
              <a:t>规则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   零部件</a:t>
            </a:r>
            <a:r>
              <a:rPr lang="zh-CN" altLang="en-US" sz="2400" dirty="0" smtClean="0"/>
              <a:t>的真实大小应以图样上标注的尺寸数值为依据</a:t>
            </a:r>
            <a:r>
              <a:rPr lang="zh-CN" altLang="en-US" sz="2400" dirty="0" smtClean="0"/>
              <a:t>，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与</a:t>
            </a:r>
            <a:r>
              <a:rPr lang="zh-CN" altLang="en-US" sz="2400" dirty="0" smtClean="0"/>
              <a:t>图形的大小、绘图的比例以及绘图的精确度无关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>
              <a:buNone/>
            </a:pPr>
            <a:r>
              <a:rPr lang="en-US" altLang="zh-CN" sz="2400" dirty="0" smtClean="0"/>
              <a:t>2.</a:t>
            </a:r>
            <a:r>
              <a:rPr lang="zh-CN" altLang="en-US" sz="2400" dirty="0" smtClean="0"/>
              <a:t>尺寸</a:t>
            </a:r>
            <a:r>
              <a:rPr lang="zh-CN" altLang="en-US" sz="2400" dirty="0" smtClean="0"/>
              <a:t>要素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    完整</a:t>
            </a:r>
            <a:r>
              <a:rPr lang="zh-CN" altLang="en-US" sz="2400" dirty="0" smtClean="0"/>
              <a:t>的尺寸包含以下四个</a:t>
            </a:r>
            <a:r>
              <a:rPr lang="zh-CN" altLang="en-US" sz="2400" dirty="0" smtClean="0"/>
              <a:t>要素</a:t>
            </a:r>
            <a:r>
              <a:rPr lang="en-US" altLang="zh-CN" sz="2400" dirty="0" smtClean="0"/>
              <a:t>:</a:t>
            </a:r>
            <a:endParaRPr lang="zh-CN" altLang="en-US" sz="2400" dirty="0" smtClean="0"/>
          </a:p>
          <a:p>
            <a:pPr>
              <a:buNone/>
            </a:pPr>
            <a:endParaRPr lang="zh-CN" altLang="en-US" sz="2400" dirty="0"/>
          </a:p>
        </p:txBody>
      </p:sp>
      <p:sp>
        <p:nvSpPr>
          <p:cNvPr id="41247" name="Rectangle 28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40961" name="Group 1"/>
          <p:cNvGrpSpPr>
            <a:grpSpLocks noChangeAspect="1"/>
          </p:cNvGrpSpPr>
          <p:nvPr/>
        </p:nvGrpSpPr>
        <p:grpSpPr bwMode="auto">
          <a:xfrm>
            <a:off x="4000496" y="3786190"/>
            <a:ext cx="4425256" cy="2800357"/>
            <a:chOff x="540" y="130"/>
            <a:chExt cx="4977" cy="3151"/>
          </a:xfrm>
        </p:grpSpPr>
        <p:sp>
          <p:nvSpPr>
            <p:cNvPr id="41246" name="AutoShape 286"/>
            <p:cNvSpPr>
              <a:spLocks noChangeAspect="1" noChangeArrowheads="1" noTextEdit="1"/>
            </p:cNvSpPr>
            <p:nvPr/>
          </p:nvSpPr>
          <p:spPr bwMode="auto">
            <a:xfrm>
              <a:off x="540" y="130"/>
              <a:ext cx="4977" cy="3151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41045" name="Group 85"/>
            <p:cNvGrpSpPr>
              <a:grpSpLocks/>
            </p:cNvGrpSpPr>
            <p:nvPr/>
          </p:nvGrpSpPr>
          <p:grpSpPr bwMode="auto">
            <a:xfrm>
              <a:off x="613" y="130"/>
              <a:ext cx="4904" cy="3151"/>
              <a:chOff x="613" y="130"/>
              <a:chExt cx="4904" cy="3151"/>
            </a:xfrm>
          </p:grpSpPr>
          <p:sp>
            <p:nvSpPr>
              <p:cNvPr id="41245" name="Line 285"/>
              <p:cNvSpPr>
                <a:spLocks noChangeShapeType="1"/>
              </p:cNvSpPr>
              <p:nvPr/>
            </p:nvSpPr>
            <p:spPr bwMode="auto">
              <a:xfrm flipV="1">
                <a:off x="613" y="372"/>
                <a:ext cx="1" cy="37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244" name="Line 284"/>
              <p:cNvSpPr>
                <a:spLocks noChangeShapeType="1"/>
              </p:cNvSpPr>
              <p:nvPr/>
            </p:nvSpPr>
            <p:spPr bwMode="auto">
              <a:xfrm flipV="1">
                <a:off x="1110" y="372"/>
                <a:ext cx="1" cy="37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243" name="Line 283"/>
              <p:cNvSpPr>
                <a:spLocks noChangeShapeType="1"/>
              </p:cNvSpPr>
              <p:nvPr/>
            </p:nvSpPr>
            <p:spPr bwMode="auto">
              <a:xfrm>
                <a:off x="692" y="447"/>
                <a:ext cx="339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242" name="Freeform 282"/>
              <p:cNvSpPr>
                <a:spLocks/>
              </p:cNvSpPr>
              <p:nvPr/>
            </p:nvSpPr>
            <p:spPr bwMode="auto">
              <a:xfrm>
                <a:off x="613" y="434"/>
                <a:ext cx="79" cy="27"/>
              </a:xfrm>
              <a:custGeom>
                <a:avLst/>
                <a:gdLst/>
                <a:ahLst/>
                <a:cxnLst>
                  <a:cxn ang="0">
                    <a:pos x="315" y="0"/>
                  </a:cxn>
                  <a:cxn ang="0">
                    <a:pos x="315" y="104"/>
                  </a:cxn>
                  <a:cxn ang="0">
                    <a:pos x="0" y="52"/>
                  </a:cxn>
                  <a:cxn ang="0">
                    <a:pos x="315" y="0"/>
                  </a:cxn>
                </a:cxnLst>
                <a:rect l="0" t="0" r="r" b="b"/>
                <a:pathLst>
                  <a:path w="315" h="104">
                    <a:moveTo>
                      <a:pt x="315" y="0"/>
                    </a:moveTo>
                    <a:lnTo>
                      <a:pt x="315" y="104"/>
                    </a:lnTo>
                    <a:lnTo>
                      <a:pt x="0" y="52"/>
                    </a:lnTo>
                    <a:lnTo>
                      <a:pt x="315" y="0"/>
                    </a:lnTo>
                    <a:close/>
                  </a:path>
                </a:pathLst>
              </a:cu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241" name="Freeform 281"/>
              <p:cNvSpPr>
                <a:spLocks/>
              </p:cNvSpPr>
              <p:nvPr/>
            </p:nvSpPr>
            <p:spPr bwMode="auto">
              <a:xfrm>
                <a:off x="1031" y="434"/>
                <a:ext cx="79" cy="2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04"/>
                  </a:cxn>
                  <a:cxn ang="0">
                    <a:pos x="316" y="52"/>
                  </a:cxn>
                  <a:cxn ang="0">
                    <a:pos x="0" y="0"/>
                  </a:cxn>
                </a:cxnLst>
                <a:rect l="0" t="0" r="r" b="b"/>
                <a:pathLst>
                  <a:path w="316" h="104">
                    <a:moveTo>
                      <a:pt x="0" y="0"/>
                    </a:moveTo>
                    <a:lnTo>
                      <a:pt x="0" y="104"/>
                    </a:lnTo>
                    <a:lnTo>
                      <a:pt x="316" y="5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240" name="Freeform 280"/>
              <p:cNvSpPr>
                <a:spLocks/>
              </p:cNvSpPr>
              <p:nvPr/>
            </p:nvSpPr>
            <p:spPr bwMode="auto">
              <a:xfrm>
                <a:off x="831" y="344"/>
                <a:ext cx="9" cy="65"/>
              </a:xfrm>
              <a:custGeom>
                <a:avLst/>
                <a:gdLst/>
                <a:ahLst/>
                <a:cxnLst>
                  <a:cxn ang="0">
                    <a:pos x="0" y="44"/>
                  </a:cxn>
                  <a:cxn ang="0">
                    <a:pos x="35" y="0"/>
                  </a:cxn>
                  <a:cxn ang="0">
                    <a:pos x="35" y="263"/>
                  </a:cxn>
                </a:cxnLst>
                <a:rect l="0" t="0" r="r" b="b"/>
                <a:pathLst>
                  <a:path w="35" h="263">
                    <a:moveTo>
                      <a:pt x="0" y="44"/>
                    </a:moveTo>
                    <a:lnTo>
                      <a:pt x="35" y="0"/>
                    </a:lnTo>
                    <a:lnTo>
                      <a:pt x="35" y="263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239" name="Line 279"/>
              <p:cNvSpPr>
                <a:spLocks noChangeShapeType="1"/>
              </p:cNvSpPr>
              <p:nvPr/>
            </p:nvSpPr>
            <p:spPr bwMode="auto">
              <a:xfrm>
                <a:off x="831" y="409"/>
                <a:ext cx="17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238" name="Freeform 278"/>
              <p:cNvSpPr>
                <a:spLocks/>
              </p:cNvSpPr>
              <p:nvPr/>
            </p:nvSpPr>
            <p:spPr bwMode="auto">
              <a:xfrm>
                <a:off x="866" y="344"/>
                <a:ext cx="26" cy="65"/>
              </a:xfrm>
              <a:custGeom>
                <a:avLst/>
                <a:gdLst/>
                <a:ahLst/>
                <a:cxnLst>
                  <a:cxn ang="0">
                    <a:pos x="35" y="263"/>
                  </a:cxn>
                  <a:cxn ang="0">
                    <a:pos x="0" y="219"/>
                  </a:cxn>
                  <a:cxn ang="0">
                    <a:pos x="0" y="44"/>
                  </a:cxn>
                  <a:cxn ang="0">
                    <a:pos x="35" y="0"/>
                  </a:cxn>
                  <a:cxn ang="0">
                    <a:pos x="71" y="0"/>
                  </a:cxn>
                  <a:cxn ang="0">
                    <a:pos x="105" y="44"/>
                  </a:cxn>
                  <a:cxn ang="0">
                    <a:pos x="105" y="219"/>
                  </a:cxn>
                  <a:cxn ang="0">
                    <a:pos x="71" y="263"/>
                  </a:cxn>
                  <a:cxn ang="0">
                    <a:pos x="35" y="263"/>
                  </a:cxn>
                </a:cxnLst>
                <a:rect l="0" t="0" r="r" b="b"/>
                <a:pathLst>
                  <a:path w="105" h="263">
                    <a:moveTo>
                      <a:pt x="35" y="263"/>
                    </a:moveTo>
                    <a:lnTo>
                      <a:pt x="0" y="219"/>
                    </a:lnTo>
                    <a:lnTo>
                      <a:pt x="0" y="44"/>
                    </a:lnTo>
                    <a:lnTo>
                      <a:pt x="35" y="0"/>
                    </a:lnTo>
                    <a:lnTo>
                      <a:pt x="71" y="0"/>
                    </a:lnTo>
                    <a:lnTo>
                      <a:pt x="105" y="44"/>
                    </a:lnTo>
                    <a:lnTo>
                      <a:pt x="105" y="219"/>
                    </a:lnTo>
                    <a:lnTo>
                      <a:pt x="71" y="263"/>
                    </a:lnTo>
                    <a:lnTo>
                      <a:pt x="35" y="263"/>
                    </a:lnTo>
                    <a:close/>
                  </a:path>
                </a:pathLst>
              </a:cu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237" name="Line 277"/>
              <p:cNvSpPr>
                <a:spLocks noChangeShapeType="1"/>
              </p:cNvSpPr>
              <p:nvPr/>
            </p:nvSpPr>
            <p:spPr bwMode="auto">
              <a:xfrm>
                <a:off x="4171" y="130"/>
                <a:ext cx="1200" cy="272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236" name="Freeform 276"/>
              <p:cNvSpPr>
                <a:spLocks/>
              </p:cNvSpPr>
              <p:nvPr/>
            </p:nvSpPr>
            <p:spPr bwMode="auto">
              <a:xfrm>
                <a:off x="4245" y="155"/>
                <a:ext cx="47" cy="41"/>
              </a:xfrm>
              <a:custGeom>
                <a:avLst/>
                <a:gdLst/>
                <a:ahLst/>
                <a:cxnLst>
                  <a:cxn ang="0">
                    <a:pos x="0" y="85"/>
                  </a:cxn>
                  <a:cxn ang="0">
                    <a:pos x="26" y="36"/>
                  </a:cxn>
                  <a:cxn ang="0">
                    <a:pos x="105" y="0"/>
                  </a:cxn>
                  <a:cxn ang="0">
                    <a:pos x="159" y="14"/>
                  </a:cxn>
                  <a:cxn ang="0">
                    <a:pos x="188" y="78"/>
                  </a:cxn>
                  <a:cxn ang="0">
                    <a:pos x="162" y="128"/>
                  </a:cxn>
                  <a:cxn ang="0">
                    <a:pos x="82" y="163"/>
                  </a:cxn>
                  <a:cxn ang="0">
                    <a:pos x="28" y="150"/>
                  </a:cxn>
                  <a:cxn ang="0">
                    <a:pos x="0" y="85"/>
                  </a:cxn>
                </a:cxnLst>
                <a:rect l="0" t="0" r="r" b="b"/>
                <a:pathLst>
                  <a:path w="188" h="163">
                    <a:moveTo>
                      <a:pt x="0" y="85"/>
                    </a:moveTo>
                    <a:lnTo>
                      <a:pt x="26" y="36"/>
                    </a:lnTo>
                    <a:lnTo>
                      <a:pt x="105" y="0"/>
                    </a:lnTo>
                    <a:lnTo>
                      <a:pt x="159" y="14"/>
                    </a:lnTo>
                    <a:lnTo>
                      <a:pt x="188" y="78"/>
                    </a:lnTo>
                    <a:lnTo>
                      <a:pt x="162" y="128"/>
                    </a:lnTo>
                    <a:lnTo>
                      <a:pt x="82" y="163"/>
                    </a:lnTo>
                    <a:lnTo>
                      <a:pt x="28" y="150"/>
                    </a:lnTo>
                    <a:lnTo>
                      <a:pt x="0" y="85"/>
                    </a:lnTo>
                    <a:close/>
                  </a:path>
                </a:pathLst>
              </a:cu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235" name="Line 275"/>
              <p:cNvSpPr>
                <a:spLocks noChangeShapeType="1"/>
              </p:cNvSpPr>
              <p:nvPr/>
            </p:nvSpPr>
            <p:spPr bwMode="auto">
              <a:xfrm flipV="1">
                <a:off x="4233" y="175"/>
                <a:ext cx="71" cy="2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234" name="Freeform 274"/>
              <p:cNvSpPr>
                <a:spLocks/>
              </p:cNvSpPr>
              <p:nvPr/>
            </p:nvSpPr>
            <p:spPr bwMode="auto">
              <a:xfrm>
                <a:off x="4263" y="212"/>
                <a:ext cx="60" cy="33"/>
              </a:xfrm>
              <a:custGeom>
                <a:avLst/>
                <a:gdLst/>
                <a:ahLst/>
                <a:cxnLst>
                  <a:cxn ang="0">
                    <a:pos x="95" y="128"/>
                  </a:cxn>
                  <a:cxn ang="0">
                    <a:pos x="39" y="0"/>
                  </a:cxn>
                  <a:cxn ang="0">
                    <a:pos x="241" y="26"/>
                  </a:cxn>
                  <a:cxn ang="0">
                    <a:pos x="0" y="132"/>
                  </a:cxn>
                </a:cxnLst>
                <a:rect l="0" t="0" r="r" b="b"/>
                <a:pathLst>
                  <a:path w="241" h="132">
                    <a:moveTo>
                      <a:pt x="95" y="128"/>
                    </a:moveTo>
                    <a:lnTo>
                      <a:pt x="39" y="0"/>
                    </a:lnTo>
                    <a:lnTo>
                      <a:pt x="241" y="26"/>
                    </a:lnTo>
                    <a:lnTo>
                      <a:pt x="0" y="132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233" name="Freeform 273"/>
              <p:cNvSpPr>
                <a:spLocks/>
              </p:cNvSpPr>
              <p:nvPr/>
            </p:nvSpPr>
            <p:spPr bwMode="auto">
              <a:xfrm>
                <a:off x="4277" y="247"/>
                <a:ext cx="67" cy="37"/>
              </a:xfrm>
              <a:custGeom>
                <a:avLst/>
                <a:gdLst/>
                <a:ahLst/>
                <a:cxnLst>
                  <a:cxn ang="0">
                    <a:pos x="0" y="120"/>
                  </a:cxn>
                  <a:cxn ang="0">
                    <a:pos x="26" y="70"/>
                  </a:cxn>
                  <a:cxn ang="0">
                    <a:pos x="67" y="53"/>
                  </a:cxn>
                  <a:cxn ang="0">
                    <a:pos x="121" y="67"/>
                  </a:cxn>
                  <a:cxn ang="0">
                    <a:pos x="149" y="132"/>
                  </a:cxn>
                  <a:cxn ang="0">
                    <a:pos x="203" y="145"/>
                  </a:cxn>
                  <a:cxn ang="0">
                    <a:pos x="243" y="128"/>
                  </a:cxn>
                  <a:cxn ang="0">
                    <a:pos x="269" y="78"/>
                  </a:cxn>
                  <a:cxn ang="0">
                    <a:pos x="241" y="13"/>
                  </a:cxn>
                  <a:cxn ang="0">
                    <a:pos x="187" y="0"/>
                  </a:cxn>
                  <a:cxn ang="0">
                    <a:pos x="146" y="18"/>
                  </a:cxn>
                  <a:cxn ang="0">
                    <a:pos x="121" y="67"/>
                  </a:cxn>
                </a:cxnLst>
                <a:rect l="0" t="0" r="r" b="b"/>
                <a:pathLst>
                  <a:path w="269" h="145">
                    <a:moveTo>
                      <a:pt x="0" y="120"/>
                    </a:moveTo>
                    <a:lnTo>
                      <a:pt x="26" y="70"/>
                    </a:lnTo>
                    <a:lnTo>
                      <a:pt x="67" y="53"/>
                    </a:lnTo>
                    <a:lnTo>
                      <a:pt x="121" y="67"/>
                    </a:lnTo>
                    <a:lnTo>
                      <a:pt x="149" y="132"/>
                    </a:lnTo>
                    <a:lnTo>
                      <a:pt x="203" y="145"/>
                    </a:lnTo>
                    <a:lnTo>
                      <a:pt x="243" y="128"/>
                    </a:lnTo>
                    <a:lnTo>
                      <a:pt x="269" y="78"/>
                    </a:lnTo>
                    <a:lnTo>
                      <a:pt x="241" y="13"/>
                    </a:lnTo>
                    <a:lnTo>
                      <a:pt x="187" y="0"/>
                    </a:lnTo>
                    <a:lnTo>
                      <a:pt x="146" y="18"/>
                    </a:lnTo>
                    <a:lnTo>
                      <a:pt x="121" y="67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232" name="Freeform 272"/>
              <p:cNvSpPr>
                <a:spLocks/>
              </p:cNvSpPr>
              <p:nvPr/>
            </p:nvSpPr>
            <p:spPr bwMode="auto">
              <a:xfrm>
                <a:off x="4277" y="277"/>
                <a:ext cx="37" cy="20"/>
              </a:xfrm>
              <a:custGeom>
                <a:avLst/>
                <a:gdLst/>
                <a:ahLst/>
                <a:cxnLst>
                  <a:cxn ang="0">
                    <a:pos x="149" y="12"/>
                  </a:cxn>
                  <a:cxn ang="0">
                    <a:pos x="123" y="62"/>
                  </a:cxn>
                  <a:cxn ang="0">
                    <a:pos x="83" y="79"/>
                  </a:cxn>
                  <a:cxn ang="0">
                    <a:pos x="28" y="65"/>
                  </a:cxn>
                  <a:cxn ang="0">
                    <a:pos x="0" y="0"/>
                  </a:cxn>
                </a:cxnLst>
                <a:rect l="0" t="0" r="r" b="b"/>
                <a:pathLst>
                  <a:path w="149" h="79">
                    <a:moveTo>
                      <a:pt x="149" y="12"/>
                    </a:moveTo>
                    <a:lnTo>
                      <a:pt x="123" y="62"/>
                    </a:lnTo>
                    <a:lnTo>
                      <a:pt x="83" y="79"/>
                    </a:lnTo>
                    <a:lnTo>
                      <a:pt x="28" y="65"/>
                    </a:lnTo>
                    <a:lnTo>
                      <a:pt x="0" y="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231" name="Freeform 271"/>
              <p:cNvSpPr>
                <a:spLocks/>
              </p:cNvSpPr>
              <p:nvPr/>
            </p:nvSpPr>
            <p:spPr bwMode="auto">
              <a:xfrm>
                <a:off x="5359" y="2845"/>
                <a:ext cx="44" cy="78"/>
              </a:xfrm>
              <a:custGeom>
                <a:avLst/>
                <a:gdLst/>
                <a:ahLst/>
                <a:cxnLst>
                  <a:cxn ang="0">
                    <a:pos x="95" y="0"/>
                  </a:cxn>
                  <a:cxn ang="0">
                    <a:pos x="0" y="42"/>
                  </a:cxn>
                  <a:cxn ang="0">
                    <a:pos x="175" y="310"/>
                  </a:cxn>
                  <a:cxn ang="0">
                    <a:pos x="95" y="0"/>
                  </a:cxn>
                </a:cxnLst>
                <a:rect l="0" t="0" r="r" b="b"/>
                <a:pathLst>
                  <a:path w="175" h="310">
                    <a:moveTo>
                      <a:pt x="95" y="0"/>
                    </a:moveTo>
                    <a:lnTo>
                      <a:pt x="0" y="42"/>
                    </a:lnTo>
                    <a:lnTo>
                      <a:pt x="175" y="310"/>
                    </a:lnTo>
                    <a:lnTo>
                      <a:pt x="95" y="0"/>
                    </a:lnTo>
                    <a:close/>
                  </a:path>
                </a:pathLst>
              </a:cu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230" name="Line 270"/>
              <p:cNvSpPr>
                <a:spLocks noChangeShapeType="1"/>
              </p:cNvSpPr>
              <p:nvPr/>
            </p:nvSpPr>
            <p:spPr bwMode="auto">
              <a:xfrm flipV="1">
                <a:off x="1110" y="376"/>
                <a:ext cx="1" cy="140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229" name="Line 269"/>
              <p:cNvSpPr>
                <a:spLocks noChangeShapeType="1"/>
              </p:cNvSpPr>
              <p:nvPr/>
            </p:nvSpPr>
            <p:spPr bwMode="auto">
              <a:xfrm flipV="1">
                <a:off x="2301" y="376"/>
                <a:ext cx="1" cy="140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228" name="Line 268"/>
              <p:cNvSpPr>
                <a:spLocks noChangeShapeType="1"/>
              </p:cNvSpPr>
              <p:nvPr/>
            </p:nvSpPr>
            <p:spPr bwMode="auto">
              <a:xfrm>
                <a:off x="1189" y="452"/>
                <a:ext cx="1033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227" name="Freeform 267"/>
              <p:cNvSpPr>
                <a:spLocks/>
              </p:cNvSpPr>
              <p:nvPr/>
            </p:nvSpPr>
            <p:spPr bwMode="auto">
              <a:xfrm>
                <a:off x="1110" y="438"/>
                <a:ext cx="79" cy="27"/>
              </a:xfrm>
              <a:custGeom>
                <a:avLst/>
                <a:gdLst/>
                <a:ahLst/>
                <a:cxnLst>
                  <a:cxn ang="0">
                    <a:pos x="315" y="0"/>
                  </a:cxn>
                  <a:cxn ang="0">
                    <a:pos x="315" y="106"/>
                  </a:cxn>
                  <a:cxn ang="0">
                    <a:pos x="0" y="53"/>
                  </a:cxn>
                  <a:cxn ang="0">
                    <a:pos x="315" y="0"/>
                  </a:cxn>
                </a:cxnLst>
                <a:rect l="0" t="0" r="r" b="b"/>
                <a:pathLst>
                  <a:path w="315" h="106">
                    <a:moveTo>
                      <a:pt x="315" y="0"/>
                    </a:moveTo>
                    <a:lnTo>
                      <a:pt x="315" y="106"/>
                    </a:lnTo>
                    <a:lnTo>
                      <a:pt x="0" y="53"/>
                    </a:lnTo>
                    <a:lnTo>
                      <a:pt x="315" y="0"/>
                    </a:lnTo>
                    <a:close/>
                  </a:path>
                </a:pathLst>
              </a:cu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226" name="Freeform 266"/>
              <p:cNvSpPr>
                <a:spLocks/>
              </p:cNvSpPr>
              <p:nvPr/>
            </p:nvSpPr>
            <p:spPr bwMode="auto">
              <a:xfrm>
                <a:off x="2222" y="438"/>
                <a:ext cx="79" cy="2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06"/>
                  </a:cxn>
                  <a:cxn ang="0">
                    <a:pos x="316" y="53"/>
                  </a:cxn>
                  <a:cxn ang="0">
                    <a:pos x="0" y="0"/>
                  </a:cxn>
                </a:cxnLst>
                <a:rect l="0" t="0" r="r" b="b"/>
                <a:pathLst>
                  <a:path w="316" h="106">
                    <a:moveTo>
                      <a:pt x="0" y="0"/>
                    </a:moveTo>
                    <a:lnTo>
                      <a:pt x="0" y="106"/>
                    </a:lnTo>
                    <a:lnTo>
                      <a:pt x="316" y="5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225" name="Freeform 265"/>
              <p:cNvSpPr>
                <a:spLocks/>
              </p:cNvSpPr>
              <p:nvPr/>
            </p:nvSpPr>
            <p:spPr bwMode="auto">
              <a:xfrm>
                <a:off x="1662" y="348"/>
                <a:ext cx="35" cy="66"/>
              </a:xfrm>
              <a:custGeom>
                <a:avLst/>
                <a:gdLst/>
                <a:ahLst/>
                <a:cxnLst>
                  <a:cxn ang="0">
                    <a:pos x="0" y="43"/>
                  </a:cxn>
                  <a:cxn ang="0">
                    <a:pos x="35" y="0"/>
                  </a:cxn>
                  <a:cxn ang="0">
                    <a:pos x="105" y="0"/>
                  </a:cxn>
                  <a:cxn ang="0">
                    <a:pos x="140" y="43"/>
                  </a:cxn>
                  <a:cxn ang="0">
                    <a:pos x="140" y="88"/>
                  </a:cxn>
                  <a:cxn ang="0">
                    <a:pos x="105" y="132"/>
                  </a:cxn>
                  <a:cxn ang="0">
                    <a:pos x="35" y="132"/>
                  </a:cxn>
                  <a:cxn ang="0">
                    <a:pos x="0" y="175"/>
                  </a:cxn>
                  <a:cxn ang="0">
                    <a:pos x="0" y="264"/>
                  </a:cxn>
                  <a:cxn ang="0">
                    <a:pos x="140" y="264"/>
                  </a:cxn>
                </a:cxnLst>
                <a:rect l="0" t="0" r="r" b="b"/>
                <a:pathLst>
                  <a:path w="140" h="264">
                    <a:moveTo>
                      <a:pt x="0" y="43"/>
                    </a:moveTo>
                    <a:lnTo>
                      <a:pt x="35" y="0"/>
                    </a:lnTo>
                    <a:lnTo>
                      <a:pt x="105" y="0"/>
                    </a:lnTo>
                    <a:lnTo>
                      <a:pt x="140" y="43"/>
                    </a:lnTo>
                    <a:lnTo>
                      <a:pt x="140" y="88"/>
                    </a:lnTo>
                    <a:lnTo>
                      <a:pt x="105" y="132"/>
                    </a:lnTo>
                    <a:lnTo>
                      <a:pt x="35" y="132"/>
                    </a:lnTo>
                    <a:lnTo>
                      <a:pt x="0" y="175"/>
                    </a:lnTo>
                    <a:lnTo>
                      <a:pt x="0" y="264"/>
                    </a:lnTo>
                    <a:lnTo>
                      <a:pt x="140" y="264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224" name="Freeform 264"/>
              <p:cNvSpPr>
                <a:spLocks/>
              </p:cNvSpPr>
              <p:nvPr/>
            </p:nvSpPr>
            <p:spPr bwMode="auto">
              <a:xfrm>
                <a:off x="1714" y="348"/>
                <a:ext cx="35" cy="66"/>
              </a:xfrm>
              <a:custGeom>
                <a:avLst/>
                <a:gdLst/>
                <a:ahLst/>
                <a:cxnLst>
                  <a:cxn ang="0">
                    <a:pos x="140" y="175"/>
                  </a:cxn>
                  <a:cxn ang="0">
                    <a:pos x="0" y="175"/>
                  </a:cxn>
                  <a:cxn ang="0">
                    <a:pos x="106" y="0"/>
                  </a:cxn>
                  <a:cxn ang="0">
                    <a:pos x="106" y="264"/>
                  </a:cxn>
                </a:cxnLst>
                <a:rect l="0" t="0" r="r" b="b"/>
                <a:pathLst>
                  <a:path w="140" h="264">
                    <a:moveTo>
                      <a:pt x="140" y="175"/>
                    </a:moveTo>
                    <a:lnTo>
                      <a:pt x="0" y="175"/>
                    </a:lnTo>
                    <a:lnTo>
                      <a:pt x="106" y="0"/>
                    </a:lnTo>
                    <a:lnTo>
                      <a:pt x="106" y="264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223" name="Line 263"/>
              <p:cNvSpPr>
                <a:spLocks noChangeShapeType="1"/>
              </p:cNvSpPr>
              <p:nvPr/>
            </p:nvSpPr>
            <p:spPr bwMode="auto">
              <a:xfrm>
                <a:off x="4325" y="1578"/>
                <a:ext cx="1" cy="170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222" name="Line 262"/>
              <p:cNvSpPr>
                <a:spLocks noChangeShapeType="1"/>
              </p:cNvSpPr>
              <p:nvPr/>
            </p:nvSpPr>
            <p:spPr bwMode="auto">
              <a:xfrm>
                <a:off x="5516" y="1310"/>
                <a:ext cx="1" cy="197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221" name="Line 261"/>
              <p:cNvSpPr>
                <a:spLocks noChangeShapeType="1"/>
              </p:cNvSpPr>
              <p:nvPr/>
            </p:nvSpPr>
            <p:spPr bwMode="auto">
              <a:xfrm>
                <a:off x="4404" y="3205"/>
                <a:ext cx="1033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220" name="Freeform 260"/>
              <p:cNvSpPr>
                <a:spLocks/>
              </p:cNvSpPr>
              <p:nvPr/>
            </p:nvSpPr>
            <p:spPr bwMode="auto">
              <a:xfrm>
                <a:off x="4325" y="3192"/>
                <a:ext cx="79" cy="26"/>
              </a:xfrm>
              <a:custGeom>
                <a:avLst/>
                <a:gdLst/>
                <a:ahLst/>
                <a:cxnLst>
                  <a:cxn ang="0">
                    <a:pos x="315" y="0"/>
                  </a:cxn>
                  <a:cxn ang="0">
                    <a:pos x="315" y="106"/>
                  </a:cxn>
                  <a:cxn ang="0">
                    <a:pos x="0" y="53"/>
                  </a:cxn>
                  <a:cxn ang="0">
                    <a:pos x="315" y="0"/>
                  </a:cxn>
                </a:cxnLst>
                <a:rect l="0" t="0" r="r" b="b"/>
                <a:pathLst>
                  <a:path w="315" h="106">
                    <a:moveTo>
                      <a:pt x="315" y="0"/>
                    </a:moveTo>
                    <a:lnTo>
                      <a:pt x="315" y="106"/>
                    </a:lnTo>
                    <a:lnTo>
                      <a:pt x="0" y="53"/>
                    </a:lnTo>
                    <a:lnTo>
                      <a:pt x="315" y="0"/>
                    </a:lnTo>
                    <a:close/>
                  </a:path>
                </a:pathLst>
              </a:cu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219" name="Freeform 259"/>
              <p:cNvSpPr>
                <a:spLocks/>
              </p:cNvSpPr>
              <p:nvPr/>
            </p:nvSpPr>
            <p:spPr bwMode="auto">
              <a:xfrm>
                <a:off x="5437" y="3192"/>
                <a:ext cx="79" cy="2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06"/>
                  </a:cxn>
                  <a:cxn ang="0">
                    <a:pos x="315" y="53"/>
                  </a:cxn>
                  <a:cxn ang="0">
                    <a:pos x="0" y="0"/>
                  </a:cxn>
                </a:cxnLst>
                <a:rect l="0" t="0" r="r" b="b"/>
                <a:pathLst>
                  <a:path w="315" h="106">
                    <a:moveTo>
                      <a:pt x="0" y="0"/>
                    </a:moveTo>
                    <a:lnTo>
                      <a:pt x="0" y="106"/>
                    </a:lnTo>
                    <a:lnTo>
                      <a:pt x="315" y="5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218" name="Freeform 258"/>
              <p:cNvSpPr>
                <a:spLocks/>
              </p:cNvSpPr>
              <p:nvPr/>
            </p:nvSpPr>
            <p:spPr bwMode="auto">
              <a:xfrm>
                <a:off x="4877" y="3101"/>
                <a:ext cx="35" cy="66"/>
              </a:xfrm>
              <a:custGeom>
                <a:avLst/>
                <a:gdLst/>
                <a:ahLst/>
                <a:cxnLst>
                  <a:cxn ang="0">
                    <a:pos x="0" y="44"/>
                  </a:cxn>
                  <a:cxn ang="0">
                    <a:pos x="34" y="0"/>
                  </a:cxn>
                  <a:cxn ang="0">
                    <a:pos x="105" y="0"/>
                  </a:cxn>
                  <a:cxn ang="0">
                    <a:pos x="140" y="44"/>
                  </a:cxn>
                  <a:cxn ang="0">
                    <a:pos x="140" y="88"/>
                  </a:cxn>
                  <a:cxn ang="0">
                    <a:pos x="105" y="132"/>
                  </a:cxn>
                  <a:cxn ang="0">
                    <a:pos x="34" y="132"/>
                  </a:cxn>
                  <a:cxn ang="0">
                    <a:pos x="0" y="175"/>
                  </a:cxn>
                  <a:cxn ang="0">
                    <a:pos x="0" y="264"/>
                  </a:cxn>
                  <a:cxn ang="0">
                    <a:pos x="140" y="264"/>
                  </a:cxn>
                </a:cxnLst>
                <a:rect l="0" t="0" r="r" b="b"/>
                <a:pathLst>
                  <a:path w="140" h="264">
                    <a:moveTo>
                      <a:pt x="0" y="44"/>
                    </a:moveTo>
                    <a:lnTo>
                      <a:pt x="34" y="0"/>
                    </a:lnTo>
                    <a:lnTo>
                      <a:pt x="105" y="0"/>
                    </a:lnTo>
                    <a:lnTo>
                      <a:pt x="140" y="44"/>
                    </a:lnTo>
                    <a:lnTo>
                      <a:pt x="140" y="88"/>
                    </a:lnTo>
                    <a:lnTo>
                      <a:pt x="105" y="132"/>
                    </a:lnTo>
                    <a:lnTo>
                      <a:pt x="34" y="132"/>
                    </a:lnTo>
                    <a:lnTo>
                      <a:pt x="0" y="175"/>
                    </a:lnTo>
                    <a:lnTo>
                      <a:pt x="0" y="264"/>
                    </a:lnTo>
                    <a:lnTo>
                      <a:pt x="140" y="264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217" name="Freeform 257"/>
              <p:cNvSpPr>
                <a:spLocks/>
              </p:cNvSpPr>
              <p:nvPr/>
            </p:nvSpPr>
            <p:spPr bwMode="auto">
              <a:xfrm>
                <a:off x="4929" y="3101"/>
                <a:ext cx="36" cy="66"/>
              </a:xfrm>
              <a:custGeom>
                <a:avLst/>
                <a:gdLst/>
                <a:ahLst/>
                <a:cxnLst>
                  <a:cxn ang="0">
                    <a:pos x="141" y="175"/>
                  </a:cxn>
                  <a:cxn ang="0">
                    <a:pos x="0" y="175"/>
                  </a:cxn>
                  <a:cxn ang="0">
                    <a:pos x="106" y="0"/>
                  </a:cxn>
                  <a:cxn ang="0">
                    <a:pos x="106" y="264"/>
                  </a:cxn>
                </a:cxnLst>
                <a:rect l="0" t="0" r="r" b="b"/>
                <a:pathLst>
                  <a:path w="141" h="264">
                    <a:moveTo>
                      <a:pt x="141" y="175"/>
                    </a:moveTo>
                    <a:lnTo>
                      <a:pt x="0" y="175"/>
                    </a:lnTo>
                    <a:lnTo>
                      <a:pt x="106" y="0"/>
                    </a:lnTo>
                    <a:lnTo>
                      <a:pt x="106" y="264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216" name="Line 256"/>
              <p:cNvSpPr>
                <a:spLocks noChangeShapeType="1"/>
              </p:cNvSpPr>
              <p:nvPr/>
            </p:nvSpPr>
            <p:spPr bwMode="auto">
              <a:xfrm>
                <a:off x="2254" y="1233"/>
                <a:ext cx="487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215" name="Line 255"/>
              <p:cNvSpPr>
                <a:spLocks noChangeShapeType="1"/>
              </p:cNvSpPr>
              <p:nvPr/>
            </p:nvSpPr>
            <p:spPr bwMode="auto">
              <a:xfrm>
                <a:off x="2254" y="2427"/>
                <a:ext cx="487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214" name="Line 254"/>
              <p:cNvSpPr>
                <a:spLocks noChangeShapeType="1"/>
              </p:cNvSpPr>
              <p:nvPr/>
            </p:nvSpPr>
            <p:spPr bwMode="auto">
              <a:xfrm>
                <a:off x="2665" y="1312"/>
                <a:ext cx="1" cy="1036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213" name="Freeform 253"/>
              <p:cNvSpPr>
                <a:spLocks/>
              </p:cNvSpPr>
              <p:nvPr/>
            </p:nvSpPr>
            <p:spPr bwMode="auto">
              <a:xfrm>
                <a:off x="2652" y="1233"/>
                <a:ext cx="26" cy="79"/>
              </a:xfrm>
              <a:custGeom>
                <a:avLst/>
                <a:gdLst/>
                <a:ahLst/>
                <a:cxnLst>
                  <a:cxn ang="0">
                    <a:pos x="0" y="316"/>
                  </a:cxn>
                  <a:cxn ang="0">
                    <a:pos x="106" y="316"/>
                  </a:cxn>
                  <a:cxn ang="0">
                    <a:pos x="53" y="0"/>
                  </a:cxn>
                  <a:cxn ang="0">
                    <a:pos x="0" y="316"/>
                  </a:cxn>
                </a:cxnLst>
                <a:rect l="0" t="0" r="r" b="b"/>
                <a:pathLst>
                  <a:path w="106" h="316">
                    <a:moveTo>
                      <a:pt x="0" y="316"/>
                    </a:moveTo>
                    <a:lnTo>
                      <a:pt x="106" y="316"/>
                    </a:lnTo>
                    <a:lnTo>
                      <a:pt x="53" y="0"/>
                    </a:lnTo>
                    <a:lnTo>
                      <a:pt x="0" y="316"/>
                    </a:lnTo>
                    <a:close/>
                  </a:path>
                </a:pathLst>
              </a:cu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212" name="Freeform 252"/>
              <p:cNvSpPr>
                <a:spLocks/>
              </p:cNvSpPr>
              <p:nvPr/>
            </p:nvSpPr>
            <p:spPr bwMode="auto">
              <a:xfrm>
                <a:off x="2652" y="2348"/>
                <a:ext cx="26" cy="7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06" y="0"/>
                  </a:cxn>
                  <a:cxn ang="0">
                    <a:pos x="53" y="316"/>
                  </a:cxn>
                  <a:cxn ang="0">
                    <a:pos x="0" y="0"/>
                  </a:cxn>
                </a:cxnLst>
                <a:rect l="0" t="0" r="r" b="b"/>
                <a:pathLst>
                  <a:path w="106" h="316">
                    <a:moveTo>
                      <a:pt x="0" y="0"/>
                    </a:moveTo>
                    <a:lnTo>
                      <a:pt x="106" y="0"/>
                    </a:lnTo>
                    <a:lnTo>
                      <a:pt x="53" y="31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211" name="Freeform 251"/>
              <p:cNvSpPr>
                <a:spLocks/>
              </p:cNvSpPr>
              <p:nvPr/>
            </p:nvSpPr>
            <p:spPr bwMode="auto">
              <a:xfrm>
                <a:off x="2572" y="1865"/>
                <a:ext cx="44" cy="35"/>
              </a:xfrm>
              <a:custGeom>
                <a:avLst/>
                <a:gdLst/>
                <a:ahLst/>
                <a:cxnLst>
                  <a:cxn ang="0">
                    <a:pos x="175" y="105"/>
                  </a:cxn>
                  <a:cxn ang="0">
                    <a:pos x="131" y="140"/>
                  </a:cxn>
                  <a:cxn ang="0">
                    <a:pos x="43" y="140"/>
                  </a:cxn>
                  <a:cxn ang="0">
                    <a:pos x="0" y="105"/>
                  </a:cxn>
                  <a:cxn ang="0">
                    <a:pos x="0" y="34"/>
                  </a:cxn>
                  <a:cxn ang="0">
                    <a:pos x="43" y="0"/>
                  </a:cxn>
                  <a:cxn ang="0">
                    <a:pos x="131" y="0"/>
                  </a:cxn>
                  <a:cxn ang="0">
                    <a:pos x="175" y="34"/>
                  </a:cxn>
                  <a:cxn ang="0">
                    <a:pos x="175" y="105"/>
                  </a:cxn>
                </a:cxnLst>
                <a:rect l="0" t="0" r="r" b="b"/>
                <a:pathLst>
                  <a:path w="175" h="140">
                    <a:moveTo>
                      <a:pt x="175" y="105"/>
                    </a:moveTo>
                    <a:lnTo>
                      <a:pt x="131" y="140"/>
                    </a:lnTo>
                    <a:lnTo>
                      <a:pt x="43" y="140"/>
                    </a:lnTo>
                    <a:lnTo>
                      <a:pt x="0" y="105"/>
                    </a:lnTo>
                    <a:lnTo>
                      <a:pt x="0" y="34"/>
                    </a:lnTo>
                    <a:lnTo>
                      <a:pt x="43" y="0"/>
                    </a:lnTo>
                    <a:lnTo>
                      <a:pt x="131" y="0"/>
                    </a:lnTo>
                    <a:lnTo>
                      <a:pt x="175" y="34"/>
                    </a:lnTo>
                    <a:lnTo>
                      <a:pt x="175" y="105"/>
                    </a:lnTo>
                    <a:close/>
                  </a:path>
                </a:pathLst>
              </a:cu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210" name="Line 250"/>
              <p:cNvSpPr>
                <a:spLocks noChangeShapeType="1"/>
              </p:cNvSpPr>
              <p:nvPr/>
            </p:nvSpPr>
            <p:spPr bwMode="auto">
              <a:xfrm flipH="1" flipV="1">
                <a:off x="2562" y="1870"/>
                <a:ext cx="65" cy="26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209" name="Freeform 249"/>
              <p:cNvSpPr>
                <a:spLocks/>
              </p:cNvSpPr>
              <p:nvPr/>
            </p:nvSpPr>
            <p:spPr bwMode="auto">
              <a:xfrm>
                <a:off x="2562" y="1813"/>
                <a:ext cx="65" cy="35"/>
              </a:xfrm>
              <a:custGeom>
                <a:avLst/>
                <a:gdLst/>
                <a:ahLst/>
                <a:cxnLst>
                  <a:cxn ang="0">
                    <a:pos x="44" y="140"/>
                  </a:cxn>
                  <a:cxn ang="0">
                    <a:pos x="0" y="105"/>
                  </a:cxn>
                  <a:cxn ang="0">
                    <a:pos x="0" y="35"/>
                  </a:cxn>
                  <a:cxn ang="0">
                    <a:pos x="44" y="0"/>
                  </a:cxn>
                  <a:cxn ang="0">
                    <a:pos x="87" y="0"/>
                  </a:cxn>
                  <a:cxn ang="0">
                    <a:pos x="131" y="35"/>
                  </a:cxn>
                  <a:cxn ang="0">
                    <a:pos x="131" y="105"/>
                  </a:cxn>
                  <a:cxn ang="0">
                    <a:pos x="175" y="140"/>
                  </a:cxn>
                  <a:cxn ang="0">
                    <a:pos x="263" y="140"/>
                  </a:cxn>
                  <a:cxn ang="0">
                    <a:pos x="263" y="0"/>
                  </a:cxn>
                </a:cxnLst>
                <a:rect l="0" t="0" r="r" b="b"/>
                <a:pathLst>
                  <a:path w="263" h="140">
                    <a:moveTo>
                      <a:pt x="44" y="140"/>
                    </a:moveTo>
                    <a:lnTo>
                      <a:pt x="0" y="105"/>
                    </a:lnTo>
                    <a:lnTo>
                      <a:pt x="0" y="35"/>
                    </a:lnTo>
                    <a:lnTo>
                      <a:pt x="44" y="0"/>
                    </a:lnTo>
                    <a:lnTo>
                      <a:pt x="87" y="0"/>
                    </a:lnTo>
                    <a:lnTo>
                      <a:pt x="131" y="35"/>
                    </a:lnTo>
                    <a:lnTo>
                      <a:pt x="131" y="105"/>
                    </a:lnTo>
                    <a:lnTo>
                      <a:pt x="175" y="140"/>
                    </a:lnTo>
                    <a:lnTo>
                      <a:pt x="263" y="140"/>
                    </a:lnTo>
                    <a:lnTo>
                      <a:pt x="263" y="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208" name="Freeform 248"/>
              <p:cNvSpPr>
                <a:spLocks/>
              </p:cNvSpPr>
              <p:nvPr/>
            </p:nvSpPr>
            <p:spPr bwMode="auto">
              <a:xfrm>
                <a:off x="2562" y="1760"/>
                <a:ext cx="65" cy="35"/>
              </a:xfrm>
              <a:custGeom>
                <a:avLst/>
                <a:gdLst/>
                <a:ahLst/>
                <a:cxnLst>
                  <a:cxn ang="0">
                    <a:pos x="175" y="0"/>
                  </a:cxn>
                  <a:cxn ang="0">
                    <a:pos x="175" y="140"/>
                  </a:cxn>
                  <a:cxn ang="0">
                    <a:pos x="0" y="35"/>
                  </a:cxn>
                  <a:cxn ang="0">
                    <a:pos x="263" y="35"/>
                  </a:cxn>
                </a:cxnLst>
                <a:rect l="0" t="0" r="r" b="b"/>
                <a:pathLst>
                  <a:path w="263" h="140">
                    <a:moveTo>
                      <a:pt x="175" y="0"/>
                    </a:moveTo>
                    <a:lnTo>
                      <a:pt x="175" y="140"/>
                    </a:lnTo>
                    <a:lnTo>
                      <a:pt x="0" y="35"/>
                    </a:lnTo>
                    <a:lnTo>
                      <a:pt x="263" y="35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207" name="Line 247"/>
              <p:cNvSpPr>
                <a:spLocks noChangeShapeType="1"/>
              </p:cNvSpPr>
              <p:nvPr/>
            </p:nvSpPr>
            <p:spPr bwMode="auto">
              <a:xfrm>
                <a:off x="613" y="3025"/>
                <a:ext cx="497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206" name="Line 246"/>
              <p:cNvSpPr>
                <a:spLocks noChangeShapeType="1"/>
              </p:cNvSpPr>
              <p:nvPr/>
            </p:nvSpPr>
            <p:spPr bwMode="auto">
              <a:xfrm>
                <a:off x="613" y="2864"/>
                <a:ext cx="497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205" name="Line 245"/>
              <p:cNvSpPr>
                <a:spLocks noChangeShapeType="1"/>
              </p:cNvSpPr>
              <p:nvPr/>
            </p:nvSpPr>
            <p:spPr bwMode="auto">
              <a:xfrm flipV="1">
                <a:off x="613" y="636"/>
                <a:ext cx="1" cy="238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204" name="Line 244"/>
              <p:cNvSpPr>
                <a:spLocks noChangeShapeType="1"/>
              </p:cNvSpPr>
              <p:nvPr/>
            </p:nvSpPr>
            <p:spPr bwMode="auto">
              <a:xfrm flipH="1">
                <a:off x="1308" y="2427"/>
                <a:ext cx="894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203" name="Line 243"/>
              <p:cNvSpPr>
                <a:spLocks noChangeShapeType="1"/>
              </p:cNvSpPr>
              <p:nvPr/>
            </p:nvSpPr>
            <p:spPr bwMode="auto">
              <a:xfrm flipH="1">
                <a:off x="1110" y="2378"/>
                <a:ext cx="198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202" name="Line 242"/>
              <p:cNvSpPr>
                <a:spLocks noChangeShapeType="1"/>
              </p:cNvSpPr>
              <p:nvPr/>
            </p:nvSpPr>
            <p:spPr bwMode="auto">
              <a:xfrm>
                <a:off x="1110" y="1283"/>
                <a:ext cx="1" cy="63"/>
              </a:xfrm>
              <a:prstGeom prst="line">
                <a:avLst/>
              </a:prstGeom>
              <a:noFill/>
              <a:ln w="12700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201" name="Line 241"/>
              <p:cNvSpPr>
                <a:spLocks noChangeShapeType="1"/>
              </p:cNvSpPr>
              <p:nvPr/>
            </p:nvSpPr>
            <p:spPr bwMode="auto">
              <a:xfrm>
                <a:off x="1110" y="1397"/>
                <a:ext cx="1" cy="51"/>
              </a:xfrm>
              <a:prstGeom prst="line">
                <a:avLst/>
              </a:prstGeom>
              <a:noFill/>
              <a:ln w="12700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200" name="Line 240"/>
              <p:cNvSpPr>
                <a:spLocks noChangeShapeType="1"/>
              </p:cNvSpPr>
              <p:nvPr/>
            </p:nvSpPr>
            <p:spPr bwMode="auto">
              <a:xfrm>
                <a:off x="1110" y="1499"/>
                <a:ext cx="1" cy="51"/>
              </a:xfrm>
              <a:prstGeom prst="line">
                <a:avLst/>
              </a:prstGeom>
              <a:noFill/>
              <a:ln w="12700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99" name="Line 239"/>
              <p:cNvSpPr>
                <a:spLocks noChangeShapeType="1"/>
              </p:cNvSpPr>
              <p:nvPr/>
            </p:nvSpPr>
            <p:spPr bwMode="auto">
              <a:xfrm>
                <a:off x="1110" y="1601"/>
                <a:ext cx="1" cy="51"/>
              </a:xfrm>
              <a:prstGeom prst="line">
                <a:avLst/>
              </a:prstGeom>
              <a:noFill/>
              <a:ln w="12700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98" name="Line 238"/>
              <p:cNvSpPr>
                <a:spLocks noChangeShapeType="1"/>
              </p:cNvSpPr>
              <p:nvPr/>
            </p:nvSpPr>
            <p:spPr bwMode="auto">
              <a:xfrm>
                <a:off x="1110" y="1703"/>
                <a:ext cx="1" cy="51"/>
              </a:xfrm>
              <a:prstGeom prst="line">
                <a:avLst/>
              </a:prstGeom>
              <a:noFill/>
              <a:ln w="12700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97" name="Line 237"/>
              <p:cNvSpPr>
                <a:spLocks noChangeShapeType="1"/>
              </p:cNvSpPr>
              <p:nvPr/>
            </p:nvSpPr>
            <p:spPr bwMode="auto">
              <a:xfrm>
                <a:off x="1110" y="1805"/>
                <a:ext cx="1" cy="51"/>
              </a:xfrm>
              <a:prstGeom prst="line">
                <a:avLst/>
              </a:prstGeom>
              <a:noFill/>
              <a:ln w="12700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96" name="Line 236"/>
              <p:cNvSpPr>
                <a:spLocks noChangeShapeType="1"/>
              </p:cNvSpPr>
              <p:nvPr/>
            </p:nvSpPr>
            <p:spPr bwMode="auto">
              <a:xfrm>
                <a:off x="1110" y="1907"/>
                <a:ext cx="1" cy="51"/>
              </a:xfrm>
              <a:prstGeom prst="line">
                <a:avLst/>
              </a:prstGeom>
              <a:noFill/>
              <a:ln w="12700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95" name="Line 235"/>
              <p:cNvSpPr>
                <a:spLocks noChangeShapeType="1"/>
              </p:cNvSpPr>
              <p:nvPr/>
            </p:nvSpPr>
            <p:spPr bwMode="auto">
              <a:xfrm>
                <a:off x="1110" y="2009"/>
                <a:ext cx="1" cy="51"/>
              </a:xfrm>
              <a:prstGeom prst="line">
                <a:avLst/>
              </a:prstGeom>
              <a:noFill/>
              <a:ln w="12700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94" name="Line 234"/>
              <p:cNvSpPr>
                <a:spLocks noChangeShapeType="1"/>
              </p:cNvSpPr>
              <p:nvPr/>
            </p:nvSpPr>
            <p:spPr bwMode="auto">
              <a:xfrm>
                <a:off x="1110" y="2111"/>
                <a:ext cx="1" cy="51"/>
              </a:xfrm>
              <a:prstGeom prst="line">
                <a:avLst/>
              </a:prstGeom>
              <a:noFill/>
              <a:ln w="12700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93" name="Line 233"/>
              <p:cNvSpPr>
                <a:spLocks noChangeShapeType="1"/>
              </p:cNvSpPr>
              <p:nvPr/>
            </p:nvSpPr>
            <p:spPr bwMode="auto">
              <a:xfrm>
                <a:off x="1110" y="2213"/>
                <a:ext cx="1" cy="50"/>
              </a:xfrm>
              <a:prstGeom prst="line">
                <a:avLst/>
              </a:prstGeom>
              <a:noFill/>
              <a:ln w="12700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92" name="Line 232"/>
              <p:cNvSpPr>
                <a:spLocks noChangeShapeType="1"/>
              </p:cNvSpPr>
              <p:nvPr/>
            </p:nvSpPr>
            <p:spPr bwMode="auto">
              <a:xfrm>
                <a:off x="1110" y="2315"/>
                <a:ext cx="1" cy="63"/>
              </a:xfrm>
              <a:prstGeom prst="line">
                <a:avLst/>
              </a:prstGeom>
              <a:noFill/>
              <a:ln w="12700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91" name="Line 231"/>
              <p:cNvSpPr>
                <a:spLocks noChangeShapeType="1"/>
              </p:cNvSpPr>
              <p:nvPr/>
            </p:nvSpPr>
            <p:spPr bwMode="auto">
              <a:xfrm flipV="1">
                <a:off x="1110" y="636"/>
                <a:ext cx="1" cy="238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90" name="Line 230"/>
              <p:cNvSpPr>
                <a:spLocks noChangeShapeType="1"/>
              </p:cNvSpPr>
              <p:nvPr/>
            </p:nvSpPr>
            <p:spPr bwMode="auto">
              <a:xfrm flipV="1">
                <a:off x="1308" y="1233"/>
                <a:ext cx="1" cy="1194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89" name="Line 229"/>
              <p:cNvSpPr>
                <a:spLocks noChangeShapeType="1"/>
              </p:cNvSpPr>
              <p:nvPr/>
            </p:nvSpPr>
            <p:spPr bwMode="auto">
              <a:xfrm flipH="1">
                <a:off x="1110" y="1283"/>
                <a:ext cx="198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88" name="Line 228"/>
              <p:cNvSpPr>
                <a:spLocks noChangeShapeType="1"/>
              </p:cNvSpPr>
              <p:nvPr/>
            </p:nvSpPr>
            <p:spPr bwMode="auto">
              <a:xfrm flipH="1">
                <a:off x="1308" y="1233"/>
                <a:ext cx="894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87" name="Line 227"/>
              <p:cNvSpPr>
                <a:spLocks noChangeShapeType="1"/>
              </p:cNvSpPr>
              <p:nvPr/>
            </p:nvSpPr>
            <p:spPr bwMode="auto">
              <a:xfrm>
                <a:off x="2202" y="1233"/>
                <a:ext cx="1" cy="1194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86" name="Line 226"/>
              <p:cNvSpPr>
                <a:spLocks noChangeShapeType="1"/>
              </p:cNvSpPr>
              <p:nvPr/>
            </p:nvSpPr>
            <p:spPr bwMode="auto">
              <a:xfrm>
                <a:off x="2301" y="1333"/>
                <a:ext cx="1" cy="995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85" name="Line 225"/>
              <p:cNvSpPr>
                <a:spLocks noChangeShapeType="1"/>
              </p:cNvSpPr>
              <p:nvPr/>
            </p:nvSpPr>
            <p:spPr bwMode="auto">
              <a:xfrm flipH="1">
                <a:off x="2202" y="2328"/>
                <a:ext cx="99" cy="9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84" name="Line 224"/>
              <p:cNvSpPr>
                <a:spLocks noChangeShapeType="1"/>
              </p:cNvSpPr>
              <p:nvPr/>
            </p:nvSpPr>
            <p:spPr bwMode="auto">
              <a:xfrm flipH="1" flipV="1">
                <a:off x="2202" y="1233"/>
                <a:ext cx="99" cy="10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83" name="Line 223"/>
              <p:cNvSpPr>
                <a:spLocks noChangeShapeType="1"/>
              </p:cNvSpPr>
              <p:nvPr/>
            </p:nvSpPr>
            <p:spPr bwMode="auto">
              <a:xfrm>
                <a:off x="613" y="796"/>
                <a:ext cx="497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82" name="Line 222"/>
              <p:cNvSpPr>
                <a:spLocks noChangeShapeType="1"/>
              </p:cNvSpPr>
              <p:nvPr/>
            </p:nvSpPr>
            <p:spPr bwMode="auto">
              <a:xfrm>
                <a:off x="613" y="636"/>
                <a:ext cx="497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81" name="Line 221"/>
              <p:cNvSpPr>
                <a:spLocks noChangeShapeType="1"/>
              </p:cNvSpPr>
              <p:nvPr/>
            </p:nvSpPr>
            <p:spPr bwMode="auto">
              <a:xfrm flipV="1">
                <a:off x="4325" y="796"/>
                <a:ext cx="1" cy="206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80" name="Line 220"/>
              <p:cNvSpPr>
                <a:spLocks noChangeShapeType="1"/>
              </p:cNvSpPr>
              <p:nvPr/>
            </p:nvSpPr>
            <p:spPr bwMode="auto">
              <a:xfrm flipV="1">
                <a:off x="5516" y="796"/>
                <a:ext cx="1" cy="206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79" name="Freeform 219"/>
              <p:cNvSpPr>
                <a:spLocks/>
              </p:cNvSpPr>
              <p:nvPr/>
            </p:nvSpPr>
            <p:spPr bwMode="auto">
              <a:xfrm>
                <a:off x="4325" y="2864"/>
                <a:ext cx="1191" cy="16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40" y="178"/>
                  </a:cxn>
                  <a:cxn ang="0">
                    <a:pos x="692" y="330"/>
                  </a:cxn>
                  <a:cxn ang="0">
                    <a:pos x="1057" y="452"/>
                  </a:cxn>
                  <a:cxn ang="0">
                    <a:pos x="1429" y="544"/>
                  </a:cxn>
                  <a:cxn ang="0">
                    <a:pos x="1809" y="605"/>
                  </a:cxn>
                  <a:cxn ang="0">
                    <a:pos x="2191" y="636"/>
                  </a:cxn>
                  <a:cxn ang="0">
                    <a:pos x="2575" y="636"/>
                  </a:cxn>
                  <a:cxn ang="0">
                    <a:pos x="2957" y="605"/>
                  </a:cxn>
                  <a:cxn ang="0">
                    <a:pos x="3336" y="544"/>
                  </a:cxn>
                  <a:cxn ang="0">
                    <a:pos x="3709" y="452"/>
                  </a:cxn>
                  <a:cxn ang="0">
                    <a:pos x="4073" y="330"/>
                  </a:cxn>
                  <a:cxn ang="0">
                    <a:pos x="4425" y="178"/>
                  </a:cxn>
                  <a:cxn ang="0">
                    <a:pos x="4765" y="0"/>
                  </a:cxn>
                </a:cxnLst>
                <a:rect l="0" t="0" r="r" b="b"/>
                <a:pathLst>
                  <a:path w="4765" h="636">
                    <a:moveTo>
                      <a:pt x="0" y="0"/>
                    </a:moveTo>
                    <a:lnTo>
                      <a:pt x="340" y="178"/>
                    </a:lnTo>
                    <a:lnTo>
                      <a:pt x="692" y="330"/>
                    </a:lnTo>
                    <a:lnTo>
                      <a:pt x="1057" y="452"/>
                    </a:lnTo>
                    <a:lnTo>
                      <a:pt x="1429" y="544"/>
                    </a:lnTo>
                    <a:lnTo>
                      <a:pt x="1809" y="605"/>
                    </a:lnTo>
                    <a:lnTo>
                      <a:pt x="2191" y="636"/>
                    </a:lnTo>
                    <a:lnTo>
                      <a:pt x="2575" y="636"/>
                    </a:lnTo>
                    <a:lnTo>
                      <a:pt x="2957" y="605"/>
                    </a:lnTo>
                    <a:lnTo>
                      <a:pt x="3336" y="544"/>
                    </a:lnTo>
                    <a:lnTo>
                      <a:pt x="3709" y="452"/>
                    </a:lnTo>
                    <a:lnTo>
                      <a:pt x="4073" y="330"/>
                    </a:lnTo>
                    <a:lnTo>
                      <a:pt x="4425" y="178"/>
                    </a:lnTo>
                    <a:lnTo>
                      <a:pt x="4765" y="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78" name="Freeform 218"/>
              <p:cNvSpPr>
                <a:spLocks/>
              </p:cNvSpPr>
              <p:nvPr/>
            </p:nvSpPr>
            <p:spPr bwMode="auto">
              <a:xfrm>
                <a:off x="4325" y="637"/>
                <a:ext cx="1191" cy="159"/>
              </a:xfrm>
              <a:custGeom>
                <a:avLst/>
                <a:gdLst/>
                <a:ahLst/>
                <a:cxnLst>
                  <a:cxn ang="0">
                    <a:pos x="4765" y="635"/>
                  </a:cxn>
                  <a:cxn ang="0">
                    <a:pos x="4425" y="457"/>
                  </a:cxn>
                  <a:cxn ang="0">
                    <a:pos x="4073" y="306"/>
                  </a:cxn>
                  <a:cxn ang="0">
                    <a:pos x="3709" y="184"/>
                  </a:cxn>
                  <a:cxn ang="0">
                    <a:pos x="3336" y="92"/>
                  </a:cxn>
                  <a:cxn ang="0">
                    <a:pos x="2957" y="31"/>
                  </a:cxn>
                  <a:cxn ang="0">
                    <a:pos x="2575" y="0"/>
                  </a:cxn>
                  <a:cxn ang="0">
                    <a:pos x="2191" y="0"/>
                  </a:cxn>
                  <a:cxn ang="0">
                    <a:pos x="1809" y="31"/>
                  </a:cxn>
                  <a:cxn ang="0">
                    <a:pos x="1429" y="92"/>
                  </a:cxn>
                  <a:cxn ang="0">
                    <a:pos x="1057" y="184"/>
                  </a:cxn>
                  <a:cxn ang="0">
                    <a:pos x="692" y="306"/>
                  </a:cxn>
                  <a:cxn ang="0">
                    <a:pos x="340" y="457"/>
                  </a:cxn>
                  <a:cxn ang="0">
                    <a:pos x="0" y="635"/>
                  </a:cxn>
                </a:cxnLst>
                <a:rect l="0" t="0" r="r" b="b"/>
                <a:pathLst>
                  <a:path w="4765" h="635">
                    <a:moveTo>
                      <a:pt x="4765" y="635"/>
                    </a:moveTo>
                    <a:lnTo>
                      <a:pt x="4425" y="457"/>
                    </a:lnTo>
                    <a:lnTo>
                      <a:pt x="4073" y="306"/>
                    </a:lnTo>
                    <a:lnTo>
                      <a:pt x="3709" y="184"/>
                    </a:lnTo>
                    <a:lnTo>
                      <a:pt x="3336" y="92"/>
                    </a:lnTo>
                    <a:lnTo>
                      <a:pt x="2957" y="31"/>
                    </a:lnTo>
                    <a:lnTo>
                      <a:pt x="2575" y="0"/>
                    </a:lnTo>
                    <a:lnTo>
                      <a:pt x="2191" y="0"/>
                    </a:lnTo>
                    <a:lnTo>
                      <a:pt x="1809" y="31"/>
                    </a:lnTo>
                    <a:lnTo>
                      <a:pt x="1429" y="92"/>
                    </a:lnTo>
                    <a:lnTo>
                      <a:pt x="1057" y="184"/>
                    </a:lnTo>
                    <a:lnTo>
                      <a:pt x="692" y="306"/>
                    </a:lnTo>
                    <a:lnTo>
                      <a:pt x="340" y="457"/>
                    </a:lnTo>
                    <a:lnTo>
                      <a:pt x="0" y="635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77" name="Freeform 217"/>
              <p:cNvSpPr>
                <a:spLocks/>
              </p:cNvSpPr>
              <p:nvPr/>
            </p:nvSpPr>
            <p:spPr bwMode="auto">
              <a:xfrm>
                <a:off x="4325" y="1233"/>
                <a:ext cx="1191" cy="1194"/>
              </a:xfrm>
              <a:custGeom>
                <a:avLst/>
                <a:gdLst/>
                <a:ahLst/>
                <a:cxnLst>
                  <a:cxn ang="0">
                    <a:pos x="4765" y="2388"/>
                  </a:cxn>
                  <a:cxn ang="0">
                    <a:pos x="4751" y="2122"/>
                  </a:cxn>
                  <a:cxn ang="0">
                    <a:pos x="4706" y="1857"/>
                  </a:cxn>
                  <a:cxn ang="0">
                    <a:pos x="4631" y="1600"/>
                  </a:cxn>
                  <a:cxn ang="0">
                    <a:pos x="4530" y="1352"/>
                  </a:cxn>
                  <a:cxn ang="0">
                    <a:pos x="4400" y="1118"/>
                  </a:cxn>
                  <a:cxn ang="0">
                    <a:pos x="4246" y="899"/>
                  </a:cxn>
                  <a:cxn ang="0">
                    <a:pos x="4067" y="700"/>
                  </a:cxn>
                  <a:cxn ang="0">
                    <a:pos x="3868" y="521"/>
                  </a:cxn>
                  <a:cxn ang="0">
                    <a:pos x="3651" y="367"/>
                  </a:cxn>
                  <a:cxn ang="0">
                    <a:pos x="3417" y="237"/>
                  </a:cxn>
                  <a:cxn ang="0">
                    <a:pos x="3170" y="134"/>
                  </a:cxn>
                  <a:cxn ang="0">
                    <a:pos x="2913" y="60"/>
                  </a:cxn>
                  <a:cxn ang="0">
                    <a:pos x="2649" y="16"/>
                  </a:cxn>
                  <a:cxn ang="0">
                    <a:pos x="2383" y="0"/>
                  </a:cxn>
                  <a:cxn ang="0">
                    <a:pos x="2116" y="16"/>
                  </a:cxn>
                  <a:cxn ang="0">
                    <a:pos x="1852" y="60"/>
                  </a:cxn>
                  <a:cxn ang="0">
                    <a:pos x="1595" y="134"/>
                  </a:cxn>
                  <a:cxn ang="0">
                    <a:pos x="1349" y="237"/>
                  </a:cxn>
                  <a:cxn ang="0">
                    <a:pos x="1115" y="367"/>
                  </a:cxn>
                  <a:cxn ang="0">
                    <a:pos x="897" y="521"/>
                  </a:cxn>
                  <a:cxn ang="0">
                    <a:pos x="698" y="700"/>
                  </a:cxn>
                  <a:cxn ang="0">
                    <a:pos x="520" y="899"/>
                  </a:cxn>
                  <a:cxn ang="0">
                    <a:pos x="365" y="1118"/>
                  </a:cxn>
                  <a:cxn ang="0">
                    <a:pos x="236" y="1352"/>
                  </a:cxn>
                  <a:cxn ang="0">
                    <a:pos x="134" y="1600"/>
                  </a:cxn>
                  <a:cxn ang="0">
                    <a:pos x="60" y="1857"/>
                  </a:cxn>
                  <a:cxn ang="0">
                    <a:pos x="15" y="2122"/>
                  </a:cxn>
                  <a:cxn ang="0">
                    <a:pos x="0" y="2388"/>
                  </a:cxn>
                  <a:cxn ang="0">
                    <a:pos x="15" y="2656"/>
                  </a:cxn>
                  <a:cxn ang="0">
                    <a:pos x="60" y="2920"/>
                  </a:cxn>
                  <a:cxn ang="0">
                    <a:pos x="134" y="3178"/>
                  </a:cxn>
                  <a:cxn ang="0">
                    <a:pos x="236" y="3425"/>
                  </a:cxn>
                  <a:cxn ang="0">
                    <a:pos x="365" y="3660"/>
                  </a:cxn>
                  <a:cxn ang="0">
                    <a:pos x="520" y="3878"/>
                  </a:cxn>
                  <a:cxn ang="0">
                    <a:pos x="698" y="4078"/>
                  </a:cxn>
                  <a:cxn ang="0">
                    <a:pos x="897" y="4257"/>
                  </a:cxn>
                  <a:cxn ang="0">
                    <a:pos x="1115" y="4411"/>
                  </a:cxn>
                  <a:cxn ang="0">
                    <a:pos x="1349" y="4541"/>
                  </a:cxn>
                  <a:cxn ang="0">
                    <a:pos x="1595" y="4643"/>
                  </a:cxn>
                  <a:cxn ang="0">
                    <a:pos x="1852" y="4718"/>
                  </a:cxn>
                  <a:cxn ang="0">
                    <a:pos x="2116" y="4762"/>
                  </a:cxn>
                  <a:cxn ang="0">
                    <a:pos x="2383" y="4777"/>
                  </a:cxn>
                  <a:cxn ang="0">
                    <a:pos x="2649" y="4762"/>
                  </a:cxn>
                  <a:cxn ang="0">
                    <a:pos x="2913" y="4718"/>
                  </a:cxn>
                  <a:cxn ang="0">
                    <a:pos x="3170" y="4643"/>
                  </a:cxn>
                  <a:cxn ang="0">
                    <a:pos x="3417" y="4541"/>
                  </a:cxn>
                  <a:cxn ang="0">
                    <a:pos x="3651" y="4411"/>
                  </a:cxn>
                  <a:cxn ang="0">
                    <a:pos x="3868" y="4257"/>
                  </a:cxn>
                  <a:cxn ang="0">
                    <a:pos x="4067" y="4078"/>
                  </a:cxn>
                  <a:cxn ang="0">
                    <a:pos x="4246" y="3878"/>
                  </a:cxn>
                  <a:cxn ang="0">
                    <a:pos x="4400" y="3660"/>
                  </a:cxn>
                  <a:cxn ang="0">
                    <a:pos x="4530" y="3425"/>
                  </a:cxn>
                  <a:cxn ang="0">
                    <a:pos x="4631" y="3178"/>
                  </a:cxn>
                  <a:cxn ang="0">
                    <a:pos x="4706" y="2920"/>
                  </a:cxn>
                  <a:cxn ang="0">
                    <a:pos x="4751" y="2656"/>
                  </a:cxn>
                  <a:cxn ang="0">
                    <a:pos x="4765" y="2388"/>
                  </a:cxn>
                </a:cxnLst>
                <a:rect l="0" t="0" r="r" b="b"/>
                <a:pathLst>
                  <a:path w="4765" h="4777">
                    <a:moveTo>
                      <a:pt x="4765" y="2388"/>
                    </a:moveTo>
                    <a:lnTo>
                      <a:pt x="4751" y="2122"/>
                    </a:lnTo>
                    <a:lnTo>
                      <a:pt x="4706" y="1857"/>
                    </a:lnTo>
                    <a:lnTo>
                      <a:pt x="4631" y="1600"/>
                    </a:lnTo>
                    <a:lnTo>
                      <a:pt x="4530" y="1352"/>
                    </a:lnTo>
                    <a:lnTo>
                      <a:pt x="4400" y="1118"/>
                    </a:lnTo>
                    <a:lnTo>
                      <a:pt x="4246" y="899"/>
                    </a:lnTo>
                    <a:lnTo>
                      <a:pt x="4067" y="700"/>
                    </a:lnTo>
                    <a:lnTo>
                      <a:pt x="3868" y="521"/>
                    </a:lnTo>
                    <a:lnTo>
                      <a:pt x="3651" y="367"/>
                    </a:lnTo>
                    <a:lnTo>
                      <a:pt x="3417" y="237"/>
                    </a:lnTo>
                    <a:lnTo>
                      <a:pt x="3170" y="134"/>
                    </a:lnTo>
                    <a:lnTo>
                      <a:pt x="2913" y="60"/>
                    </a:lnTo>
                    <a:lnTo>
                      <a:pt x="2649" y="16"/>
                    </a:lnTo>
                    <a:lnTo>
                      <a:pt x="2383" y="0"/>
                    </a:lnTo>
                    <a:lnTo>
                      <a:pt x="2116" y="16"/>
                    </a:lnTo>
                    <a:lnTo>
                      <a:pt x="1852" y="60"/>
                    </a:lnTo>
                    <a:lnTo>
                      <a:pt x="1595" y="134"/>
                    </a:lnTo>
                    <a:lnTo>
                      <a:pt x="1349" y="237"/>
                    </a:lnTo>
                    <a:lnTo>
                      <a:pt x="1115" y="367"/>
                    </a:lnTo>
                    <a:lnTo>
                      <a:pt x="897" y="521"/>
                    </a:lnTo>
                    <a:lnTo>
                      <a:pt x="698" y="700"/>
                    </a:lnTo>
                    <a:lnTo>
                      <a:pt x="520" y="899"/>
                    </a:lnTo>
                    <a:lnTo>
                      <a:pt x="365" y="1118"/>
                    </a:lnTo>
                    <a:lnTo>
                      <a:pt x="236" y="1352"/>
                    </a:lnTo>
                    <a:lnTo>
                      <a:pt x="134" y="1600"/>
                    </a:lnTo>
                    <a:lnTo>
                      <a:pt x="60" y="1857"/>
                    </a:lnTo>
                    <a:lnTo>
                      <a:pt x="15" y="2122"/>
                    </a:lnTo>
                    <a:lnTo>
                      <a:pt x="0" y="2388"/>
                    </a:lnTo>
                    <a:lnTo>
                      <a:pt x="15" y="2656"/>
                    </a:lnTo>
                    <a:lnTo>
                      <a:pt x="60" y="2920"/>
                    </a:lnTo>
                    <a:lnTo>
                      <a:pt x="134" y="3178"/>
                    </a:lnTo>
                    <a:lnTo>
                      <a:pt x="236" y="3425"/>
                    </a:lnTo>
                    <a:lnTo>
                      <a:pt x="365" y="3660"/>
                    </a:lnTo>
                    <a:lnTo>
                      <a:pt x="520" y="3878"/>
                    </a:lnTo>
                    <a:lnTo>
                      <a:pt x="698" y="4078"/>
                    </a:lnTo>
                    <a:lnTo>
                      <a:pt x="897" y="4257"/>
                    </a:lnTo>
                    <a:lnTo>
                      <a:pt x="1115" y="4411"/>
                    </a:lnTo>
                    <a:lnTo>
                      <a:pt x="1349" y="4541"/>
                    </a:lnTo>
                    <a:lnTo>
                      <a:pt x="1595" y="4643"/>
                    </a:lnTo>
                    <a:lnTo>
                      <a:pt x="1852" y="4718"/>
                    </a:lnTo>
                    <a:lnTo>
                      <a:pt x="2116" y="4762"/>
                    </a:lnTo>
                    <a:lnTo>
                      <a:pt x="2383" y="4777"/>
                    </a:lnTo>
                    <a:lnTo>
                      <a:pt x="2649" y="4762"/>
                    </a:lnTo>
                    <a:lnTo>
                      <a:pt x="2913" y="4718"/>
                    </a:lnTo>
                    <a:lnTo>
                      <a:pt x="3170" y="4643"/>
                    </a:lnTo>
                    <a:lnTo>
                      <a:pt x="3417" y="4541"/>
                    </a:lnTo>
                    <a:lnTo>
                      <a:pt x="3651" y="4411"/>
                    </a:lnTo>
                    <a:lnTo>
                      <a:pt x="3868" y="4257"/>
                    </a:lnTo>
                    <a:lnTo>
                      <a:pt x="4067" y="4078"/>
                    </a:lnTo>
                    <a:lnTo>
                      <a:pt x="4246" y="3878"/>
                    </a:lnTo>
                    <a:lnTo>
                      <a:pt x="4400" y="3660"/>
                    </a:lnTo>
                    <a:lnTo>
                      <a:pt x="4530" y="3425"/>
                    </a:lnTo>
                    <a:lnTo>
                      <a:pt x="4631" y="3178"/>
                    </a:lnTo>
                    <a:lnTo>
                      <a:pt x="4706" y="2920"/>
                    </a:lnTo>
                    <a:lnTo>
                      <a:pt x="4751" y="2656"/>
                    </a:lnTo>
                    <a:lnTo>
                      <a:pt x="4765" y="2388"/>
                    </a:lnTo>
                    <a:close/>
                  </a:path>
                </a:pathLst>
              </a:cu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76" name="Line 216"/>
              <p:cNvSpPr>
                <a:spLocks noChangeShapeType="1"/>
              </p:cNvSpPr>
              <p:nvPr/>
            </p:nvSpPr>
            <p:spPr bwMode="auto">
              <a:xfrm flipH="1" flipV="1">
                <a:off x="5464" y="1780"/>
                <a:ext cx="3" cy="50"/>
              </a:xfrm>
              <a:prstGeom prst="line">
                <a:avLst/>
              </a:prstGeom>
              <a:noFill/>
              <a:ln w="12700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75" name="Freeform 215"/>
              <p:cNvSpPr>
                <a:spLocks/>
              </p:cNvSpPr>
              <p:nvPr/>
            </p:nvSpPr>
            <p:spPr bwMode="auto">
              <a:xfrm>
                <a:off x="5445" y="1681"/>
                <a:ext cx="11" cy="49"/>
              </a:xfrm>
              <a:custGeom>
                <a:avLst/>
                <a:gdLst/>
                <a:ahLst/>
                <a:cxnLst>
                  <a:cxn ang="0">
                    <a:pos x="46" y="198"/>
                  </a:cxn>
                  <a:cxn ang="0">
                    <a:pos x="23" y="75"/>
                  </a:cxn>
                  <a:cxn ang="0">
                    <a:pos x="0" y="0"/>
                  </a:cxn>
                </a:cxnLst>
                <a:rect l="0" t="0" r="r" b="b"/>
                <a:pathLst>
                  <a:path w="46" h="198">
                    <a:moveTo>
                      <a:pt x="46" y="198"/>
                    </a:moveTo>
                    <a:lnTo>
                      <a:pt x="23" y="75"/>
                    </a:lnTo>
                    <a:lnTo>
                      <a:pt x="0" y="0"/>
                    </a:lnTo>
                  </a:path>
                </a:pathLst>
              </a:custGeom>
              <a:noFill/>
              <a:ln w="12700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74" name="Line 214"/>
              <p:cNvSpPr>
                <a:spLocks noChangeShapeType="1"/>
              </p:cNvSpPr>
              <p:nvPr/>
            </p:nvSpPr>
            <p:spPr bwMode="auto">
              <a:xfrm flipH="1" flipV="1">
                <a:off x="5409" y="1586"/>
                <a:ext cx="21" cy="47"/>
              </a:xfrm>
              <a:prstGeom prst="line">
                <a:avLst/>
              </a:prstGeom>
              <a:noFill/>
              <a:ln w="12700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73" name="Freeform 213"/>
              <p:cNvSpPr>
                <a:spLocks/>
              </p:cNvSpPr>
              <p:nvPr/>
            </p:nvSpPr>
            <p:spPr bwMode="auto">
              <a:xfrm>
                <a:off x="5356" y="1501"/>
                <a:ext cx="28" cy="41"/>
              </a:xfrm>
              <a:custGeom>
                <a:avLst/>
                <a:gdLst/>
                <a:ahLst/>
                <a:cxnLst>
                  <a:cxn ang="0">
                    <a:pos x="114" y="166"/>
                  </a:cxn>
                  <a:cxn ang="0">
                    <a:pos x="58" y="73"/>
                  </a:cxn>
                  <a:cxn ang="0">
                    <a:pos x="0" y="0"/>
                  </a:cxn>
                </a:cxnLst>
                <a:rect l="0" t="0" r="r" b="b"/>
                <a:pathLst>
                  <a:path w="114" h="166">
                    <a:moveTo>
                      <a:pt x="114" y="166"/>
                    </a:moveTo>
                    <a:lnTo>
                      <a:pt x="58" y="73"/>
                    </a:lnTo>
                    <a:lnTo>
                      <a:pt x="0" y="0"/>
                    </a:lnTo>
                  </a:path>
                </a:pathLst>
              </a:custGeom>
              <a:noFill/>
              <a:ln w="12700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72" name="Line 212"/>
              <p:cNvSpPr>
                <a:spLocks noChangeShapeType="1"/>
              </p:cNvSpPr>
              <p:nvPr/>
            </p:nvSpPr>
            <p:spPr bwMode="auto">
              <a:xfrm flipH="1" flipV="1">
                <a:off x="5288" y="1426"/>
                <a:ext cx="36" cy="36"/>
              </a:xfrm>
              <a:prstGeom prst="line">
                <a:avLst/>
              </a:prstGeom>
              <a:noFill/>
              <a:ln w="12700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71" name="Freeform 211"/>
              <p:cNvSpPr>
                <a:spLocks/>
              </p:cNvSpPr>
              <p:nvPr/>
            </p:nvSpPr>
            <p:spPr bwMode="auto">
              <a:xfrm>
                <a:off x="5208" y="1366"/>
                <a:ext cx="41" cy="28"/>
              </a:xfrm>
              <a:custGeom>
                <a:avLst/>
                <a:gdLst/>
                <a:ahLst/>
                <a:cxnLst>
                  <a:cxn ang="0">
                    <a:pos x="165" y="114"/>
                  </a:cxn>
                  <a:cxn ang="0">
                    <a:pos x="93" y="56"/>
                  </a:cxn>
                  <a:cxn ang="0">
                    <a:pos x="0" y="0"/>
                  </a:cxn>
                </a:cxnLst>
                <a:rect l="0" t="0" r="r" b="b"/>
                <a:pathLst>
                  <a:path w="165" h="114">
                    <a:moveTo>
                      <a:pt x="165" y="114"/>
                    </a:moveTo>
                    <a:lnTo>
                      <a:pt x="93" y="56"/>
                    </a:lnTo>
                    <a:lnTo>
                      <a:pt x="0" y="0"/>
                    </a:lnTo>
                  </a:path>
                </a:pathLst>
              </a:custGeom>
              <a:noFill/>
              <a:ln w="12700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70" name="Line 210"/>
              <p:cNvSpPr>
                <a:spLocks noChangeShapeType="1"/>
              </p:cNvSpPr>
              <p:nvPr/>
            </p:nvSpPr>
            <p:spPr bwMode="auto">
              <a:xfrm flipH="1" flipV="1">
                <a:off x="5118" y="1320"/>
                <a:ext cx="46" cy="21"/>
              </a:xfrm>
              <a:prstGeom prst="line">
                <a:avLst/>
              </a:prstGeom>
              <a:noFill/>
              <a:ln w="12700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69" name="Freeform 209"/>
              <p:cNvSpPr>
                <a:spLocks/>
              </p:cNvSpPr>
              <p:nvPr/>
            </p:nvSpPr>
            <p:spPr bwMode="auto">
              <a:xfrm>
                <a:off x="5021" y="1293"/>
                <a:ext cx="49" cy="11"/>
              </a:xfrm>
              <a:custGeom>
                <a:avLst/>
                <a:gdLst/>
                <a:ahLst/>
                <a:cxnLst>
                  <a:cxn ang="0">
                    <a:pos x="196" y="45"/>
                  </a:cxn>
                  <a:cxn ang="0">
                    <a:pos x="122" y="22"/>
                  </a:cxn>
                  <a:cxn ang="0">
                    <a:pos x="0" y="0"/>
                  </a:cxn>
                </a:cxnLst>
                <a:rect l="0" t="0" r="r" b="b"/>
                <a:pathLst>
                  <a:path w="196" h="45">
                    <a:moveTo>
                      <a:pt x="196" y="45"/>
                    </a:moveTo>
                    <a:lnTo>
                      <a:pt x="122" y="22"/>
                    </a:lnTo>
                    <a:lnTo>
                      <a:pt x="0" y="0"/>
                    </a:lnTo>
                  </a:path>
                </a:pathLst>
              </a:custGeom>
              <a:noFill/>
              <a:ln w="12700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68" name="Line 208"/>
              <p:cNvSpPr>
                <a:spLocks noChangeShapeType="1"/>
              </p:cNvSpPr>
              <p:nvPr/>
            </p:nvSpPr>
            <p:spPr bwMode="auto">
              <a:xfrm flipH="1" flipV="1">
                <a:off x="4921" y="1283"/>
                <a:ext cx="50" cy="3"/>
              </a:xfrm>
              <a:prstGeom prst="line">
                <a:avLst/>
              </a:prstGeom>
              <a:noFill/>
              <a:ln w="12700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67" name="Freeform 207"/>
              <p:cNvSpPr>
                <a:spLocks/>
              </p:cNvSpPr>
              <p:nvPr/>
            </p:nvSpPr>
            <p:spPr bwMode="auto">
              <a:xfrm>
                <a:off x="4820" y="1286"/>
                <a:ext cx="50" cy="7"/>
              </a:xfrm>
              <a:custGeom>
                <a:avLst/>
                <a:gdLst/>
                <a:ahLst/>
                <a:cxnLst>
                  <a:cxn ang="0">
                    <a:pos x="199" y="0"/>
                  </a:cxn>
                  <a:cxn ang="0">
                    <a:pos x="138" y="3"/>
                  </a:cxn>
                  <a:cxn ang="0">
                    <a:pos x="0" y="29"/>
                  </a:cxn>
                </a:cxnLst>
                <a:rect l="0" t="0" r="r" b="b"/>
                <a:pathLst>
                  <a:path w="199" h="29">
                    <a:moveTo>
                      <a:pt x="199" y="0"/>
                    </a:moveTo>
                    <a:lnTo>
                      <a:pt x="138" y="3"/>
                    </a:lnTo>
                    <a:lnTo>
                      <a:pt x="0" y="29"/>
                    </a:lnTo>
                  </a:path>
                </a:pathLst>
              </a:custGeom>
              <a:noFill/>
              <a:ln w="12700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66" name="Freeform 206"/>
              <p:cNvSpPr>
                <a:spLocks/>
              </p:cNvSpPr>
              <p:nvPr/>
            </p:nvSpPr>
            <p:spPr bwMode="auto">
              <a:xfrm>
                <a:off x="4724" y="1304"/>
                <a:ext cx="48" cy="16"/>
              </a:xfrm>
              <a:custGeom>
                <a:avLst/>
                <a:gdLst/>
                <a:ahLst/>
                <a:cxnLst>
                  <a:cxn ang="0">
                    <a:pos x="192" y="0"/>
                  </a:cxn>
                  <a:cxn ang="0">
                    <a:pos x="14" y="56"/>
                  </a:cxn>
                  <a:cxn ang="0">
                    <a:pos x="0" y="62"/>
                  </a:cxn>
                </a:cxnLst>
                <a:rect l="0" t="0" r="r" b="b"/>
                <a:pathLst>
                  <a:path w="192" h="62">
                    <a:moveTo>
                      <a:pt x="192" y="0"/>
                    </a:moveTo>
                    <a:lnTo>
                      <a:pt x="14" y="56"/>
                    </a:lnTo>
                    <a:lnTo>
                      <a:pt x="0" y="62"/>
                    </a:lnTo>
                  </a:path>
                </a:pathLst>
              </a:custGeom>
              <a:noFill/>
              <a:ln w="12700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65" name="Freeform 205"/>
              <p:cNvSpPr>
                <a:spLocks/>
              </p:cNvSpPr>
              <p:nvPr/>
            </p:nvSpPr>
            <p:spPr bwMode="auto">
              <a:xfrm>
                <a:off x="4634" y="1341"/>
                <a:ext cx="43" cy="25"/>
              </a:xfrm>
              <a:custGeom>
                <a:avLst/>
                <a:gdLst/>
                <a:ahLst/>
                <a:cxnLst>
                  <a:cxn ang="0">
                    <a:pos x="175" y="0"/>
                  </a:cxn>
                  <a:cxn ang="0">
                    <a:pos x="132" y="19"/>
                  </a:cxn>
                  <a:cxn ang="0">
                    <a:pos x="0" y="100"/>
                  </a:cxn>
                </a:cxnLst>
                <a:rect l="0" t="0" r="r" b="b"/>
                <a:pathLst>
                  <a:path w="175" h="100">
                    <a:moveTo>
                      <a:pt x="175" y="0"/>
                    </a:moveTo>
                    <a:lnTo>
                      <a:pt x="132" y="19"/>
                    </a:lnTo>
                    <a:lnTo>
                      <a:pt x="0" y="100"/>
                    </a:lnTo>
                  </a:path>
                </a:pathLst>
              </a:custGeom>
              <a:noFill/>
              <a:ln w="12700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64" name="Freeform 204"/>
              <p:cNvSpPr>
                <a:spLocks/>
              </p:cNvSpPr>
              <p:nvPr/>
            </p:nvSpPr>
            <p:spPr bwMode="auto">
              <a:xfrm>
                <a:off x="4553" y="1394"/>
                <a:ext cx="39" cy="32"/>
              </a:xfrm>
              <a:custGeom>
                <a:avLst/>
                <a:gdLst/>
                <a:ahLst/>
                <a:cxnLst>
                  <a:cxn ang="0">
                    <a:pos x="157" y="0"/>
                  </a:cxn>
                  <a:cxn ang="0">
                    <a:pos x="22" y="105"/>
                  </a:cxn>
                  <a:cxn ang="0">
                    <a:pos x="0" y="127"/>
                  </a:cxn>
                </a:cxnLst>
                <a:rect l="0" t="0" r="r" b="b"/>
                <a:pathLst>
                  <a:path w="157" h="127">
                    <a:moveTo>
                      <a:pt x="157" y="0"/>
                    </a:moveTo>
                    <a:lnTo>
                      <a:pt x="22" y="105"/>
                    </a:lnTo>
                    <a:lnTo>
                      <a:pt x="0" y="127"/>
                    </a:lnTo>
                  </a:path>
                </a:pathLst>
              </a:custGeom>
              <a:noFill/>
              <a:ln w="12700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63" name="Freeform 203"/>
              <p:cNvSpPr>
                <a:spLocks/>
              </p:cNvSpPr>
              <p:nvPr/>
            </p:nvSpPr>
            <p:spPr bwMode="auto">
              <a:xfrm>
                <a:off x="4486" y="1462"/>
                <a:ext cx="32" cy="39"/>
              </a:xfrm>
              <a:custGeom>
                <a:avLst/>
                <a:gdLst/>
                <a:ahLst/>
                <a:cxnLst>
                  <a:cxn ang="0">
                    <a:pos x="127" y="0"/>
                  </a:cxn>
                  <a:cxn ang="0">
                    <a:pos x="104" y="22"/>
                  </a:cxn>
                  <a:cxn ang="0">
                    <a:pos x="0" y="157"/>
                  </a:cxn>
                </a:cxnLst>
                <a:rect l="0" t="0" r="r" b="b"/>
                <a:pathLst>
                  <a:path w="127" h="157">
                    <a:moveTo>
                      <a:pt x="127" y="0"/>
                    </a:moveTo>
                    <a:lnTo>
                      <a:pt x="104" y="22"/>
                    </a:lnTo>
                    <a:lnTo>
                      <a:pt x="0" y="157"/>
                    </a:lnTo>
                  </a:path>
                </a:pathLst>
              </a:custGeom>
              <a:noFill/>
              <a:ln w="12700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62" name="Freeform 202"/>
              <p:cNvSpPr>
                <a:spLocks/>
              </p:cNvSpPr>
              <p:nvPr/>
            </p:nvSpPr>
            <p:spPr bwMode="auto">
              <a:xfrm>
                <a:off x="4432" y="1542"/>
                <a:ext cx="25" cy="44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20" y="133"/>
                  </a:cxn>
                  <a:cxn ang="0">
                    <a:pos x="0" y="175"/>
                  </a:cxn>
                </a:cxnLst>
                <a:rect l="0" t="0" r="r" b="b"/>
                <a:pathLst>
                  <a:path w="100" h="175">
                    <a:moveTo>
                      <a:pt x="100" y="0"/>
                    </a:moveTo>
                    <a:lnTo>
                      <a:pt x="20" y="133"/>
                    </a:lnTo>
                    <a:lnTo>
                      <a:pt x="0" y="175"/>
                    </a:lnTo>
                  </a:path>
                </a:pathLst>
              </a:custGeom>
              <a:noFill/>
              <a:ln w="12700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61" name="Freeform 201"/>
              <p:cNvSpPr>
                <a:spLocks/>
              </p:cNvSpPr>
              <p:nvPr/>
            </p:nvSpPr>
            <p:spPr bwMode="auto">
              <a:xfrm>
                <a:off x="4396" y="1633"/>
                <a:ext cx="16" cy="48"/>
              </a:xfrm>
              <a:custGeom>
                <a:avLst/>
                <a:gdLst/>
                <a:ahLst/>
                <a:cxnLst>
                  <a:cxn ang="0">
                    <a:pos x="62" y="0"/>
                  </a:cxn>
                  <a:cxn ang="0">
                    <a:pos x="55" y="15"/>
                  </a:cxn>
                  <a:cxn ang="0">
                    <a:pos x="0" y="192"/>
                  </a:cxn>
                </a:cxnLst>
                <a:rect l="0" t="0" r="r" b="b"/>
                <a:pathLst>
                  <a:path w="62" h="192">
                    <a:moveTo>
                      <a:pt x="62" y="0"/>
                    </a:moveTo>
                    <a:lnTo>
                      <a:pt x="55" y="15"/>
                    </a:lnTo>
                    <a:lnTo>
                      <a:pt x="0" y="192"/>
                    </a:lnTo>
                  </a:path>
                </a:pathLst>
              </a:custGeom>
              <a:noFill/>
              <a:ln w="12700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60" name="Freeform 200"/>
              <p:cNvSpPr>
                <a:spLocks/>
              </p:cNvSpPr>
              <p:nvPr/>
            </p:nvSpPr>
            <p:spPr bwMode="auto">
              <a:xfrm>
                <a:off x="4378" y="1730"/>
                <a:ext cx="7" cy="50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5" y="137"/>
                  </a:cxn>
                  <a:cxn ang="0">
                    <a:pos x="0" y="199"/>
                  </a:cxn>
                </a:cxnLst>
                <a:rect l="0" t="0" r="r" b="b"/>
                <a:pathLst>
                  <a:path w="29" h="199">
                    <a:moveTo>
                      <a:pt x="29" y="0"/>
                    </a:moveTo>
                    <a:lnTo>
                      <a:pt x="5" y="137"/>
                    </a:lnTo>
                    <a:lnTo>
                      <a:pt x="0" y="199"/>
                    </a:lnTo>
                  </a:path>
                </a:pathLst>
              </a:custGeom>
              <a:noFill/>
              <a:ln w="12700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59" name="Line 199"/>
              <p:cNvSpPr>
                <a:spLocks noChangeShapeType="1"/>
              </p:cNvSpPr>
              <p:nvPr/>
            </p:nvSpPr>
            <p:spPr bwMode="auto">
              <a:xfrm>
                <a:off x="4375" y="1830"/>
                <a:ext cx="3" cy="51"/>
              </a:xfrm>
              <a:prstGeom prst="line">
                <a:avLst/>
              </a:prstGeom>
              <a:noFill/>
              <a:ln w="12700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58" name="Freeform 198"/>
              <p:cNvSpPr>
                <a:spLocks/>
              </p:cNvSpPr>
              <p:nvPr/>
            </p:nvSpPr>
            <p:spPr bwMode="auto">
              <a:xfrm>
                <a:off x="4385" y="1931"/>
                <a:ext cx="11" cy="4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3" y="123"/>
                  </a:cxn>
                  <a:cxn ang="0">
                    <a:pos x="46" y="197"/>
                  </a:cxn>
                </a:cxnLst>
                <a:rect l="0" t="0" r="r" b="b"/>
                <a:pathLst>
                  <a:path w="46" h="197">
                    <a:moveTo>
                      <a:pt x="0" y="0"/>
                    </a:moveTo>
                    <a:lnTo>
                      <a:pt x="23" y="123"/>
                    </a:lnTo>
                    <a:lnTo>
                      <a:pt x="46" y="197"/>
                    </a:lnTo>
                  </a:path>
                </a:pathLst>
              </a:custGeom>
              <a:noFill/>
              <a:ln w="12700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57" name="Line 197"/>
              <p:cNvSpPr>
                <a:spLocks noChangeShapeType="1"/>
              </p:cNvSpPr>
              <p:nvPr/>
            </p:nvSpPr>
            <p:spPr bwMode="auto">
              <a:xfrm>
                <a:off x="4412" y="2028"/>
                <a:ext cx="20" cy="46"/>
              </a:xfrm>
              <a:prstGeom prst="line">
                <a:avLst/>
              </a:prstGeom>
              <a:noFill/>
              <a:ln w="12700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56" name="Freeform 196"/>
              <p:cNvSpPr>
                <a:spLocks/>
              </p:cNvSpPr>
              <p:nvPr/>
            </p:nvSpPr>
            <p:spPr bwMode="auto">
              <a:xfrm>
                <a:off x="4457" y="2118"/>
                <a:ext cx="29" cy="4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7" y="94"/>
                  </a:cxn>
                  <a:cxn ang="0">
                    <a:pos x="114" y="167"/>
                  </a:cxn>
                </a:cxnLst>
                <a:rect l="0" t="0" r="r" b="b"/>
                <a:pathLst>
                  <a:path w="114" h="167">
                    <a:moveTo>
                      <a:pt x="0" y="0"/>
                    </a:moveTo>
                    <a:lnTo>
                      <a:pt x="57" y="94"/>
                    </a:lnTo>
                    <a:lnTo>
                      <a:pt x="114" y="167"/>
                    </a:lnTo>
                  </a:path>
                </a:pathLst>
              </a:custGeom>
              <a:noFill/>
              <a:ln w="12700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55" name="Line 195"/>
              <p:cNvSpPr>
                <a:spLocks noChangeShapeType="1"/>
              </p:cNvSpPr>
              <p:nvPr/>
            </p:nvSpPr>
            <p:spPr bwMode="auto">
              <a:xfrm>
                <a:off x="4518" y="2199"/>
                <a:ext cx="35" cy="35"/>
              </a:xfrm>
              <a:prstGeom prst="line">
                <a:avLst/>
              </a:prstGeom>
              <a:noFill/>
              <a:ln w="12700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54" name="Freeform 194"/>
              <p:cNvSpPr>
                <a:spLocks/>
              </p:cNvSpPr>
              <p:nvPr/>
            </p:nvSpPr>
            <p:spPr bwMode="auto">
              <a:xfrm>
                <a:off x="4592" y="2266"/>
                <a:ext cx="42" cy="2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3" y="58"/>
                  </a:cxn>
                  <a:cxn ang="0">
                    <a:pos x="166" y="114"/>
                  </a:cxn>
                </a:cxnLst>
                <a:rect l="0" t="0" r="r" b="b"/>
                <a:pathLst>
                  <a:path w="166" h="114">
                    <a:moveTo>
                      <a:pt x="0" y="0"/>
                    </a:moveTo>
                    <a:lnTo>
                      <a:pt x="73" y="58"/>
                    </a:lnTo>
                    <a:lnTo>
                      <a:pt x="166" y="114"/>
                    </a:lnTo>
                  </a:path>
                </a:pathLst>
              </a:custGeom>
              <a:noFill/>
              <a:ln w="12700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53" name="Line 193"/>
              <p:cNvSpPr>
                <a:spLocks noChangeShapeType="1"/>
              </p:cNvSpPr>
              <p:nvPr/>
            </p:nvSpPr>
            <p:spPr bwMode="auto">
              <a:xfrm>
                <a:off x="4677" y="2320"/>
                <a:ext cx="47" cy="21"/>
              </a:xfrm>
              <a:prstGeom prst="line">
                <a:avLst/>
              </a:prstGeom>
              <a:noFill/>
              <a:ln w="12700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52" name="Freeform 192"/>
              <p:cNvSpPr>
                <a:spLocks/>
              </p:cNvSpPr>
              <p:nvPr/>
            </p:nvSpPr>
            <p:spPr bwMode="auto">
              <a:xfrm>
                <a:off x="4772" y="2356"/>
                <a:ext cx="48" cy="1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4" y="24"/>
                  </a:cxn>
                  <a:cxn ang="0">
                    <a:pos x="196" y="46"/>
                  </a:cxn>
                </a:cxnLst>
                <a:rect l="0" t="0" r="r" b="b"/>
                <a:pathLst>
                  <a:path w="196" h="46">
                    <a:moveTo>
                      <a:pt x="0" y="0"/>
                    </a:moveTo>
                    <a:lnTo>
                      <a:pt x="74" y="24"/>
                    </a:lnTo>
                    <a:lnTo>
                      <a:pt x="196" y="46"/>
                    </a:lnTo>
                  </a:path>
                </a:pathLst>
              </a:custGeom>
              <a:noFill/>
              <a:ln w="12700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51" name="Line 191"/>
              <p:cNvSpPr>
                <a:spLocks noChangeShapeType="1"/>
              </p:cNvSpPr>
              <p:nvPr/>
            </p:nvSpPr>
            <p:spPr bwMode="auto">
              <a:xfrm>
                <a:off x="4870" y="2375"/>
                <a:ext cx="51" cy="3"/>
              </a:xfrm>
              <a:prstGeom prst="line">
                <a:avLst/>
              </a:prstGeom>
              <a:noFill/>
              <a:ln w="12700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50" name="Freeform 190"/>
              <p:cNvSpPr>
                <a:spLocks/>
              </p:cNvSpPr>
              <p:nvPr/>
            </p:nvSpPr>
            <p:spPr bwMode="auto">
              <a:xfrm>
                <a:off x="4971" y="2367"/>
                <a:ext cx="50" cy="8"/>
              </a:xfrm>
              <a:custGeom>
                <a:avLst/>
                <a:gdLst/>
                <a:ahLst/>
                <a:cxnLst>
                  <a:cxn ang="0">
                    <a:pos x="0" y="29"/>
                  </a:cxn>
                  <a:cxn ang="0">
                    <a:pos x="62" y="25"/>
                  </a:cxn>
                  <a:cxn ang="0">
                    <a:pos x="199" y="0"/>
                  </a:cxn>
                </a:cxnLst>
                <a:rect l="0" t="0" r="r" b="b"/>
                <a:pathLst>
                  <a:path w="199" h="29">
                    <a:moveTo>
                      <a:pt x="0" y="29"/>
                    </a:moveTo>
                    <a:lnTo>
                      <a:pt x="62" y="25"/>
                    </a:lnTo>
                    <a:lnTo>
                      <a:pt x="199" y="0"/>
                    </a:lnTo>
                  </a:path>
                </a:pathLst>
              </a:custGeom>
              <a:noFill/>
              <a:ln w="12700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49" name="Freeform 189"/>
              <p:cNvSpPr>
                <a:spLocks/>
              </p:cNvSpPr>
              <p:nvPr/>
            </p:nvSpPr>
            <p:spPr bwMode="auto">
              <a:xfrm>
                <a:off x="5070" y="2341"/>
                <a:ext cx="48" cy="15"/>
              </a:xfrm>
              <a:custGeom>
                <a:avLst/>
                <a:gdLst/>
                <a:ahLst/>
                <a:cxnLst>
                  <a:cxn ang="0">
                    <a:pos x="0" y="61"/>
                  </a:cxn>
                  <a:cxn ang="0">
                    <a:pos x="178" y="6"/>
                  </a:cxn>
                  <a:cxn ang="0">
                    <a:pos x="192" y="0"/>
                  </a:cxn>
                </a:cxnLst>
                <a:rect l="0" t="0" r="r" b="b"/>
                <a:pathLst>
                  <a:path w="192" h="61">
                    <a:moveTo>
                      <a:pt x="0" y="61"/>
                    </a:moveTo>
                    <a:lnTo>
                      <a:pt x="178" y="6"/>
                    </a:lnTo>
                    <a:lnTo>
                      <a:pt x="192" y="0"/>
                    </a:lnTo>
                  </a:path>
                </a:pathLst>
              </a:custGeom>
              <a:noFill/>
              <a:ln w="12700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48" name="Freeform 188"/>
              <p:cNvSpPr>
                <a:spLocks/>
              </p:cNvSpPr>
              <p:nvPr/>
            </p:nvSpPr>
            <p:spPr bwMode="auto">
              <a:xfrm>
                <a:off x="5164" y="2295"/>
                <a:ext cx="44" cy="25"/>
              </a:xfrm>
              <a:custGeom>
                <a:avLst/>
                <a:gdLst/>
                <a:ahLst/>
                <a:cxnLst>
                  <a:cxn ang="0">
                    <a:pos x="0" y="100"/>
                  </a:cxn>
                  <a:cxn ang="0">
                    <a:pos x="43" y="80"/>
                  </a:cxn>
                  <a:cxn ang="0">
                    <a:pos x="176" y="0"/>
                  </a:cxn>
                </a:cxnLst>
                <a:rect l="0" t="0" r="r" b="b"/>
                <a:pathLst>
                  <a:path w="176" h="100">
                    <a:moveTo>
                      <a:pt x="0" y="100"/>
                    </a:moveTo>
                    <a:lnTo>
                      <a:pt x="43" y="80"/>
                    </a:lnTo>
                    <a:lnTo>
                      <a:pt x="176" y="0"/>
                    </a:lnTo>
                  </a:path>
                </a:pathLst>
              </a:custGeom>
              <a:noFill/>
              <a:ln w="12700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47" name="Freeform 187"/>
              <p:cNvSpPr>
                <a:spLocks/>
              </p:cNvSpPr>
              <p:nvPr/>
            </p:nvSpPr>
            <p:spPr bwMode="auto">
              <a:xfrm>
                <a:off x="5249" y="2234"/>
                <a:ext cx="39" cy="32"/>
              </a:xfrm>
              <a:custGeom>
                <a:avLst/>
                <a:gdLst/>
                <a:ahLst/>
                <a:cxnLst>
                  <a:cxn ang="0">
                    <a:pos x="0" y="128"/>
                  </a:cxn>
                  <a:cxn ang="0">
                    <a:pos x="135" y="23"/>
                  </a:cxn>
                  <a:cxn ang="0">
                    <a:pos x="157" y="0"/>
                  </a:cxn>
                </a:cxnLst>
                <a:rect l="0" t="0" r="r" b="b"/>
                <a:pathLst>
                  <a:path w="157" h="128">
                    <a:moveTo>
                      <a:pt x="0" y="128"/>
                    </a:moveTo>
                    <a:lnTo>
                      <a:pt x="135" y="23"/>
                    </a:lnTo>
                    <a:lnTo>
                      <a:pt x="157" y="0"/>
                    </a:lnTo>
                  </a:path>
                </a:pathLst>
              </a:custGeom>
              <a:noFill/>
              <a:ln w="12700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46" name="Freeform 186"/>
              <p:cNvSpPr>
                <a:spLocks/>
              </p:cNvSpPr>
              <p:nvPr/>
            </p:nvSpPr>
            <p:spPr bwMode="auto">
              <a:xfrm>
                <a:off x="5324" y="2160"/>
                <a:ext cx="32" cy="39"/>
              </a:xfrm>
              <a:custGeom>
                <a:avLst/>
                <a:gdLst/>
                <a:ahLst/>
                <a:cxnLst>
                  <a:cxn ang="0">
                    <a:pos x="0" y="157"/>
                  </a:cxn>
                  <a:cxn ang="0">
                    <a:pos x="22" y="135"/>
                  </a:cxn>
                  <a:cxn ang="0">
                    <a:pos x="126" y="0"/>
                  </a:cxn>
                </a:cxnLst>
                <a:rect l="0" t="0" r="r" b="b"/>
                <a:pathLst>
                  <a:path w="126" h="157">
                    <a:moveTo>
                      <a:pt x="0" y="157"/>
                    </a:moveTo>
                    <a:lnTo>
                      <a:pt x="22" y="135"/>
                    </a:lnTo>
                    <a:lnTo>
                      <a:pt x="126" y="0"/>
                    </a:lnTo>
                  </a:path>
                </a:pathLst>
              </a:custGeom>
              <a:noFill/>
              <a:ln w="12700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45" name="Freeform 185"/>
              <p:cNvSpPr>
                <a:spLocks/>
              </p:cNvSpPr>
              <p:nvPr/>
            </p:nvSpPr>
            <p:spPr bwMode="auto">
              <a:xfrm>
                <a:off x="5384" y="2074"/>
                <a:ext cx="25" cy="44"/>
              </a:xfrm>
              <a:custGeom>
                <a:avLst/>
                <a:gdLst/>
                <a:ahLst/>
                <a:cxnLst>
                  <a:cxn ang="0">
                    <a:pos x="0" y="175"/>
                  </a:cxn>
                  <a:cxn ang="0">
                    <a:pos x="80" y="42"/>
                  </a:cxn>
                  <a:cxn ang="0">
                    <a:pos x="100" y="0"/>
                  </a:cxn>
                </a:cxnLst>
                <a:rect l="0" t="0" r="r" b="b"/>
                <a:pathLst>
                  <a:path w="100" h="175">
                    <a:moveTo>
                      <a:pt x="0" y="175"/>
                    </a:moveTo>
                    <a:lnTo>
                      <a:pt x="80" y="42"/>
                    </a:lnTo>
                    <a:lnTo>
                      <a:pt x="100" y="0"/>
                    </a:lnTo>
                  </a:path>
                </a:pathLst>
              </a:custGeom>
              <a:noFill/>
              <a:ln w="12700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44" name="Freeform 184"/>
              <p:cNvSpPr>
                <a:spLocks/>
              </p:cNvSpPr>
              <p:nvPr/>
            </p:nvSpPr>
            <p:spPr bwMode="auto">
              <a:xfrm>
                <a:off x="5430" y="1980"/>
                <a:ext cx="15" cy="48"/>
              </a:xfrm>
              <a:custGeom>
                <a:avLst/>
                <a:gdLst/>
                <a:ahLst/>
                <a:cxnLst>
                  <a:cxn ang="0">
                    <a:pos x="0" y="193"/>
                  </a:cxn>
                  <a:cxn ang="0">
                    <a:pos x="6" y="178"/>
                  </a:cxn>
                  <a:cxn ang="0">
                    <a:pos x="61" y="0"/>
                  </a:cxn>
                </a:cxnLst>
                <a:rect l="0" t="0" r="r" b="b"/>
                <a:pathLst>
                  <a:path w="61" h="193">
                    <a:moveTo>
                      <a:pt x="0" y="193"/>
                    </a:moveTo>
                    <a:lnTo>
                      <a:pt x="6" y="178"/>
                    </a:lnTo>
                    <a:lnTo>
                      <a:pt x="61" y="0"/>
                    </a:lnTo>
                  </a:path>
                </a:pathLst>
              </a:custGeom>
              <a:noFill/>
              <a:ln w="12700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43" name="Freeform 183"/>
              <p:cNvSpPr>
                <a:spLocks/>
              </p:cNvSpPr>
              <p:nvPr/>
            </p:nvSpPr>
            <p:spPr bwMode="auto">
              <a:xfrm>
                <a:off x="5456" y="1881"/>
                <a:ext cx="8" cy="50"/>
              </a:xfrm>
              <a:custGeom>
                <a:avLst/>
                <a:gdLst/>
                <a:ahLst/>
                <a:cxnLst>
                  <a:cxn ang="0">
                    <a:pos x="0" y="199"/>
                  </a:cxn>
                  <a:cxn ang="0">
                    <a:pos x="24" y="61"/>
                  </a:cxn>
                  <a:cxn ang="0">
                    <a:pos x="29" y="0"/>
                  </a:cxn>
                </a:cxnLst>
                <a:rect l="0" t="0" r="r" b="b"/>
                <a:pathLst>
                  <a:path w="29" h="199">
                    <a:moveTo>
                      <a:pt x="0" y="199"/>
                    </a:moveTo>
                    <a:lnTo>
                      <a:pt x="24" y="61"/>
                    </a:lnTo>
                    <a:lnTo>
                      <a:pt x="29" y="0"/>
                    </a:lnTo>
                  </a:path>
                </a:pathLst>
              </a:custGeom>
              <a:noFill/>
              <a:ln w="12700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42" name="Freeform 182"/>
              <p:cNvSpPr>
                <a:spLocks/>
              </p:cNvSpPr>
              <p:nvPr/>
            </p:nvSpPr>
            <p:spPr bwMode="auto">
              <a:xfrm>
                <a:off x="4424" y="1333"/>
                <a:ext cx="993" cy="995"/>
              </a:xfrm>
              <a:custGeom>
                <a:avLst/>
                <a:gdLst/>
                <a:ahLst/>
                <a:cxnLst>
                  <a:cxn ang="0">
                    <a:pos x="3971" y="1989"/>
                  </a:cxn>
                  <a:cxn ang="0">
                    <a:pos x="3954" y="1730"/>
                  </a:cxn>
                  <a:cxn ang="0">
                    <a:pos x="3904" y="1474"/>
                  </a:cxn>
                  <a:cxn ang="0">
                    <a:pos x="3820" y="1228"/>
                  </a:cxn>
                  <a:cxn ang="0">
                    <a:pos x="3706" y="995"/>
                  </a:cxn>
                  <a:cxn ang="0">
                    <a:pos x="3561" y="778"/>
                  </a:cxn>
                  <a:cxn ang="0">
                    <a:pos x="3390" y="582"/>
                  </a:cxn>
                  <a:cxn ang="0">
                    <a:pos x="3195" y="411"/>
                  </a:cxn>
                  <a:cxn ang="0">
                    <a:pos x="2978" y="266"/>
                  </a:cxn>
                  <a:cxn ang="0">
                    <a:pos x="2746" y="150"/>
                  </a:cxn>
                  <a:cxn ang="0">
                    <a:pos x="2499" y="67"/>
                  </a:cxn>
                  <a:cxn ang="0">
                    <a:pos x="2245" y="16"/>
                  </a:cxn>
                  <a:cxn ang="0">
                    <a:pos x="1986" y="0"/>
                  </a:cxn>
                  <a:cxn ang="0">
                    <a:pos x="1727" y="16"/>
                  </a:cxn>
                  <a:cxn ang="0">
                    <a:pos x="1472" y="67"/>
                  </a:cxn>
                  <a:cxn ang="0">
                    <a:pos x="1226" y="150"/>
                  </a:cxn>
                  <a:cxn ang="0">
                    <a:pos x="993" y="266"/>
                  </a:cxn>
                  <a:cxn ang="0">
                    <a:pos x="777" y="411"/>
                  </a:cxn>
                  <a:cxn ang="0">
                    <a:pos x="582" y="582"/>
                  </a:cxn>
                  <a:cxn ang="0">
                    <a:pos x="411" y="778"/>
                  </a:cxn>
                  <a:cxn ang="0">
                    <a:pos x="266" y="995"/>
                  </a:cxn>
                  <a:cxn ang="0">
                    <a:pos x="151" y="1228"/>
                  </a:cxn>
                  <a:cxn ang="0">
                    <a:pos x="67" y="1474"/>
                  </a:cxn>
                  <a:cxn ang="0">
                    <a:pos x="18" y="1730"/>
                  </a:cxn>
                  <a:cxn ang="0">
                    <a:pos x="0" y="1989"/>
                  </a:cxn>
                  <a:cxn ang="0">
                    <a:pos x="18" y="2250"/>
                  </a:cxn>
                  <a:cxn ang="0">
                    <a:pos x="67" y="2505"/>
                  </a:cxn>
                  <a:cxn ang="0">
                    <a:pos x="151" y="2752"/>
                  </a:cxn>
                  <a:cxn ang="0">
                    <a:pos x="266" y="2985"/>
                  </a:cxn>
                  <a:cxn ang="0">
                    <a:pos x="411" y="3201"/>
                  </a:cxn>
                  <a:cxn ang="0">
                    <a:pos x="582" y="3398"/>
                  </a:cxn>
                  <a:cxn ang="0">
                    <a:pos x="777" y="3569"/>
                  </a:cxn>
                  <a:cxn ang="0">
                    <a:pos x="993" y="3713"/>
                  </a:cxn>
                  <a:cxn ang="0">
                    <a:pos x="1226" y="3829"/>
                  </a:cxn>
                  <a:cxn ang="0">
                    <a:pos x="1472" y="3913"/>
                  </a:cxn>
                  <a:cxn ang="0">
                    <a:pos x="1727" y="3964"/>
                  </a:cxn>
                  <a:cxn ang="0">
                    <a:pos x="1986" y="3980"/>
                  </a:cxn>
                  <a:cxn ang="0">
                    <a:pos x="2245" y="3964"/>
                  </a:cxn>
                  <a:cxn ang="0">
                    <a:pos x="2499" y="3913"/>
                  </a:cxn>
                  <a:cxn ang="0">
                    <a:pos x="2746" y="3829"/>
                  </a:cxn>
                  <a:cxn ang="0">
                    <a:pos x="2978" y="3713"/>
                  </a:cxn>
                  <a:cxn ang="0">
                    <a:pos x="3195" y="3569"/>
                  </a:cxn>
                  <a:cxn ang="0">
                    <a:pos x="3390" y="3398"/>
                  </a:cxn>
                  <a:cxn ang="0">
                    <a:pos x="3561" y="3201"/>
                  </a:cxn>
                  <a:cxn ang="0">
                    <a:pos x="3706" y="2985"/>
                  </a:cxn>
                  <a:cxn ang="0">
                    <a:pos x="3820" y="2752"/>
                  </a:cxn>
                  <a:cxn ang="0">
                    <a:pos x="3904" y="2505"/>
                  </a:cxn>
                  <a:cxn ang="0">
                    <a:pos x="3954" y="2250"/>
                  </a:cxn>
                  <a:cxn ang="0">
                    <a:pos x="3971" y="1989"/>
                  </a:cxn>
                </a:cxnLst>
                <a:rect l="0" t="0" r="r" b="b"/>
                <a:pathLst>
                  <a:path w="3971" h="3980">
                    <a:moveTo>
                      <a:pt x="3971" y="1989"/>
                    </a:moveTo>
                    <a:lnTo>
                      <a:pt x="3954" y="1730"/>
                    </a:lnTo>
                    <a:lnTo>
                      <a:pt x="3904" y="1474"/>
                    </a:lnTo>
                    <a:lnTo>
                      <a:pt x="3820" y="1228"/>
                    </a:lnTo>
                    <a:lnTo>
                      <a:pt x="3706" y="995"/>
                    </a:lnTo>
                    <a:lnTo>
                      <a:pt x="3561" y="778"/>
                    </a:lnTo>
                    <a:lnTo>
                      <a:pt x="3390" y="582"/>
                    </a:lnTo>
                    <a:lnTo>
                      <a:pt x="3195" y="411"/>
                    </a:lnTo>
                    <a:lnTo>
                      <a:pt x="2978" y="266"/>
                    </a:lnTo>
                    <a:lnTo>
                      <a:pt x="2746" y="150"/>
                    </a:lnTo>
                    <a:lnTo>
                      <a:pt x="2499" y="67"/>
                    </a:lnTo>
                    <a:lnTo>
                      <a:pt x="2245" y="16"/>
                    </a:lnTo>
                    <a:lnTo>
                      <a:pt x="1986" y="0"/>
                    </a:lnTo>
                    <a:lnTo>
                      <a:pt x="1727" y="16"/>
                    </a:lnTo>
                    <a:lnTo>
                      <a:pt x="1472" y="67"/>
                    </a:lnTo>
                    <a:lnTo>
                      <a:pt x="1226" y="150"/>
                    </a:lnTo>
                    <a:lnTo>
                      <a:pt x="993" y="266"/>
                    </a:lnTo>
                    <a:lnTo>
                      <a:pt x="777" y="411"/>
                    </a:lnTo>
                    <a:lnTo>
                      <a:pt x="582" y="582"/>
                    </a:lnTo>
                    <a:lnTo>
                      <a:pt x="411" y="778"/>
                    </a:lnTo>
                    <a:lnTo>
                      <a:pt x="266" y="995"/>
                    </a:lnTo>
                    <a:lnTo>
                      <a:pt x="151" y="1228"/>
                    </a:lnTo>
                    <a:lnTo>
                      <a:pt x="67" y="1474"/>
                    </a:lnTo>
                    <a:lnTo>
                      <a:pt x="18" y="1730"/>
                    </a:lnTo>
                    <a:lnTo>
                      <a:pt x="0" y="1989"/>
                    </a:lnTo>
                    <a:lnTo>
                      <a:pt x="18" y="2250"/>
                    </a:lnTo>
                    <a:lnTo>
                      <a:pt x="67" y="2505"/>
                    </a:lnTo>
                    <a:lnTo>
                      <a:pt x="151" y="2752"/>
                    </a:lnTo>
                    <a:lnTo>
                      <a:pt x="266" y="2985"/>
                    </a:lnTo>
                    <a:lnTo>
                      <a:pt x="411" y="3201"/>
                    </a:lnTo>
                    <a:lnTo>
                      <a:pt x="582" y="3398"/>
                    </a:lnTo>
                    <a:lnTo>
                      <a:pt x="777" y="3569"/>
                    </a:lnTo>
                    <a:lnTo>
                      <a:pt x="993" y="3713"/>
                    </a:lnTo>
                    <a:lnTo>
                      <a:pt x="1226" y="3829"/>
                    </a:lnTo>
                    <a:lnTo>
                      <a:pt x="1472" y="3913"/>
                    </a:lnTo>
                    <a:lnTo>
                      <a:pt x="1727" y="3964"/>
                    </a:lnTo>
                    <a:lnTo>
                      <a:pt x="1986" y="3980"/>
                    </a:lnTo>
                    <a:lnTo>
                      <a:pt x="2245" y="3964"/>
                    </a:lnTo>
                    <a:lnTo>
                      <a:pt x="2499" y="3913"/>
                    </a:lnTo>
                    <a:lnTo>
                      <a:pt x="2746" y="3829"/>
                    </a:lnTo>
                    <a:lnTo>
                      <a:pt x="2978" y="3713"/>
                    </a:lnTo>
                    <a:lnTo>
                      <a:pt x="3195" y="3569"/>
                    </a:lnTo>
                    <a:lnTo>
                      <a:pt x="3390" y="3398"/>
                    </a:lnTo>
                    <a:lnTo>
                      <a:pt x="3561" y="3201"/>
                    </a:lnTo>
                    <a:lnTo>
                      <a:pt x="3706" y="2985"/>
                    </a:lnTo>
                    <a:lnTo>
                      <a:pt x="3820" y="2752"/>
                    </a:lnTo>
                    <a:lnTo>
                      <a:pt x="3904" y="2505"/>
                    </a:lnTo>
                    <a:lnTo>
                      <a:pt x="3954" y="2250"/>
                    </a:lnTo>
                    <a:lnTo>
                      <a:pt x="3971" y="1989"/>
                    </a:lnTo>
                    <a:close/>
                  </a:path>
                </a:pathLst>
              </a:cu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41" name="Freeform 181"/>
              <p:cNvSpPr>
                <a:spLocks/>
              </p:cNvSpPr>
              <p:nvPr/>
            </p:nvSpPr>
            <p:spPr bwMode="auto">
              <a:xfrm>
                <a:off x="2249" y="2381"/>
                <a:ext cx="50" cy="75"/>
              </a:xfrm>
              <a:custGeom>
                <a:avLst/>
                <a:gdLst/>
                <a:ahLst/>
                <a:cxnLst>
                  <a:cxn ang="0">
                    <a:pos x="112" y="300"/>
                  </a:cxn>
                  <a:cxn ang="0">
                    <a:pos x="0" y="0"/>
                  </a:cxn>
                  <a:cxn ang="0">
                    <a:pos x="203" y="248"/>
                  </a:cxn>
                  <a:cxn ang="0">
                    <a:pos x="112" y="300"/>
                  </a:cxn>
                </a:cxnLst>
                <a:rect l="0" t="0" r="r" b="b"/>
                <a:pathLst>
                  <a:path w="203" h="300">
                    <a:moveTo>
                      <a:pt x="112" y="300"/>
                    </a:moveTo>
                    <a:lnTo>
                      <a:pt x="0" y="0"/>
                    </a:lnTo>
                    <a:lnTo>
                      <a:pt x="203" y="248"/>
                    </a:lnTo>
                    <a:lnTo>
                      <a:pt x="112" y="300"/>
                    </a:lnTo>
                    <a:close/>
                  </a:path>
                </a:pathLst>
              </a:cu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40" name="Freeform 180"/>
              <p:cNvSpPr>
                <a:spLocks/>
              </p:cNvSpPr>
              <p:nvPr/>
            </p:nvSpPr>
            <p:spPr bwMode="auto">
              <a:xfrm>
                <a:off x="2288" y="2449"/>
                <a:ext cx="335" cy="24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49" y="962"/>
                  </a:cxn>
                  <a:cxn ang="0">
                    <a:pos x="1340" y="962"/>
                  </a:cxn>
                </a:cxnLst>
                <a:rect l="0" t="0" r="r" b="b"/>
                <a:pathLst>
                  <a:path w="1340" h="962">
                    <a:moveTo>
                      <a:pt x="0" y="0"/>
                    </a:moveTo>
                    <a:lnTo>
                      <a:pt x="549" y="962"/>
                    </a:lnTo>
                    <a:lnTo>
                      <a:pt x="1340" y="962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39" name="Freeform 179"/>
              <p:cNvSpPr>
                <a:spLocks/>
              </p:cNvSpPr>
              <p:nvPr/>
            </p:nvSpPr>
            <p:spPr bwMode="auto">
              <a:xfrm>
                <a:off x="2475" y="2563"/>
                <a:ext cx="8" cy="66"/>
              </a:xfrm>
              <a:custGeom>
                <a:avLst/>
                <a:gdLst/>
                <a:ahLst/>
                <a:cxnLst>
                  <a:cxn ang="0">
                    <a:pos x="0" y="44"/>
                  </a:cxn>
                  <a:cxn ang="0">
                    <a:pos x="34" y="0"/>
                  </a:cxn>
                  <a:cxn ang="0">
                    <a:pos x="34" y="263"/>
                  </a:cxn>
                </a:cxnLst>
                <a:rect l="0" t="0" r="r" b="b"/>
                <a:pathLst>
                  <a:path w="34" h="263">
                    <a:moveTo>
                      <a:pt x="0" y="44"/>
                    </a:moveTo>
                    <a:lnTo>
                      <a:pt x="34" y="0"/>
                    </a:lnTo>
                    <a:lnTo>
                      <a:pt x="34" y="263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38" name="Line 178"/>
              <p:cNvSpPr>
                <a:spLocks noChangeShapeType="1"/>
              </p:cNvSpPr>
              <p:nvPr/>
            </p:nvSpPr>
            <p:spPr bwMode="auto">
              <a:xfrm>
                <a:off x="2475" y="2629"/>
                <a:ext cx="17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37" name="Freeform 177"/>
              <p:cNvSpPr>
                <a:spLocks/>
              </p:cNvSpPr>
              <p:nvPr/>
            </p:nvSpPr>
            <p:spPr bwMode="auto">
              <a:xfrm>
                <a:off x="2523" y="2595"/>
                <a:ext cx="24" cy="29"/>
              </a:xfrm>
              <a:custGeom>
                <a:avLst/>
                <a:gdLst/>
                <a:ahLst/>
                <a:cxnLst>
                  <a:cxn ang="0">
                    <a:pos x="84" y="0"/>
                  </a:cxn>
                  <a:cxn ang="0">
                    <a:pos x="0" y="105"/>
                  </a:cxn>
                  <a:cxn ang="0">
                    <a:pos x="9" y="116"/>
                  </a:cxn>
                  <a:cxn ang="0">
                    <a:pos x="93" y="11"/>
                  </a:cxn>
                  <a:cxn ang="0">
                    <a:pos x="84" y="0"/>
                  </a:cxn>
                </a:cxnLst>
                <a:rect l="0" t="0" r="r" b="b"/>
                <a:pathLst>
                  <a:path w="93" h="116">
                    <a:moveTo>
                      <a:pt x="84" y="0"/>
                    </a:moveTo>
                    <a:lnTo>
                      <a:pt x="0" y="105"/>
                    </a:lnTo>
                    <a:lnTo>
                      <a:pt x="9" y="116"/>
                    </a:lnTo>
                    <a:lnTo>
                      <a:pt x="93" y="11"/>
                    </a:lnTo>
                    <a:lnTo>
                      <a:pt x="84" y="0"/>
                    </a:lnTo>
                    <a:close/>
                  </a:path>
                </a:pathLst>
              </a:cu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36" name="Freeform 176"/>
              <p:cNvSpPr>
                <a:spLocks/>
              </p:cNvSpPr>
              <p:nvPr/>
            </p:nvSpPr>
            <p:spPr bwMode="auto">
              <a:xfrm>
                <a:off x="2523" y="2566"/>
                <a:ext cx="24" cy="29"/>
              </a:xfrm>
              <a:custGeom>
                <a:avLst/>
                <a:gdLst/>
                <a:ahLst/>
                <a:cxnLst>
                  <a:cxn ang="0">
                    <a:pos x="9" y="0"/>
                  </a:cxn>
                  <a:cxn ang="0">
                    <a:pos x="0" y="11"/>
                  </a:cxn>
                  <a:cxn ang="0">
                    <a:pos x="84" y="117"/>
                  </a:cxn>
                  <a:cxn ang="0">
                    <a:pos x="93" y="104"/>
                  </a:cxn>
                  <a:cxn ang="0">
                    <a:pos x="9" y="0"/>
                  </a:cxn>
                </a:cxnLst>
                <a:rect l="0" t="0" r="r" b="b"/>
                <a:pathLst>
                  <a:path w="93" h="117">
                    <a:moveTo>
                      <a:pt x="9" y="0"/>
                    </a:moveTo>
                    <a:lnTo>
                      <a:pt x="0" y="11"/>
                    </a:lnTo>
                    <a:lnTo>
                      <a:pt x="84" y="117"/>
                    </a:lnTo>
                    <a:lnTo>
                      <a:pt x="93" y="104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35" name="Freeform 175"/>
              <p:cNvSpPr>
                <a:spLocks/>
              </p:cNvSpPr>
              <p:nvPr/>
            </p:nvSpPr>
            <p:spPr bwMode="auto">
              <a:xfrm>
                <a:off x="2544" y="2566"/>
                <a:ext cx="26" cy="58"/>
              </a:xfrm>
              <a:custGeom>
                <a:avLst/>
                <a:gdLst/>
                <a:ahLst/>
                <a:cxnLst>
                  <a:cxn ang="0">
                    <a:pos x="89" y="0"/>
                  </a:cxn>
                  <a:cxn ang="0">
                    <a:pos x="9" y="104"/>
                  </a:cxn>
                  <a:cxn ang="0">
                    <a:pos x="0" y="117"/>
                  </a:cxn>
                  <a:cxn ang="0">
                    <a:pos x="9" y="128"/>
                  </a:cxn>
                  <a:cxn ang="0">
                    <a:pos x="92" y="233"/>
                  </a:cxn>
                  <a:cxn ang="0">
                    <a:pos x="102" y="221"/>
                  </a:cxn>
                  <a:cxn ang="0">
                    <a:pos x="19" y="117"/>
                  </a:cxn>
                  <a:cxn ang="0">
                    <a:pos x="99" y="11"/>
                  </a:cxn>
                  <a:cxn ang="0">
                    <a:pos x="89" y="0"/>
                  </a:cxn>
                </a:cxnLst>
                <a:rect l="0" t="0" r="r" b="b"/>
                <a:pathLst>
                  <a:path w="102" h="233">
                    <a:moveTo>
                      <a:pt x="89" y="0"/>
                    </a:moveTo>
                    <a:lnTo>
                      <a:pt x="9" y="104"/>
                    </a:lnTo>
                    <a:lnTo>
                      <a:pt x="0" y="117"/>
                    </a:lnTo>
                    <a:lnTo>
                      <a:pt x="9" y="128"/>
                    </a:lnTo>
                    <a:lnTo>
                      <a:pt x="92" y="233"/>
                    </a:lnTo>
                    <a:lnTo>
                      <a:pt x="102" y="221"/>
                    </a:lnTo>
                    <a:lnTo>
                      <a:pt x="19" y="117"/>
                    </a:lnTo>
                    <a:lnTo>
                      <a:pt x="99" y="11"/>
                    </a:lnTo>
                    <a:lnTo>
                      <a:pt x="89" y="0"/>
                    </a:lnTo>
                    <a:close/>
                  </a:path>
                </a:pathLst>
              </a:cu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34" name="Freeform 174"/>
              <p:cNvSpPr>
                <a:spLocks/>
              </p:cNvSpPr>
              <p:nvPr/>
            </p:nvSpPr>
            <p:spPr bwMode="auto">
              <a:xfrm>
                <a:off x="2584" y="2563"/>
                <a:ext cx="35" cy="66"/>
              </a:xfrm>
              <a:custGeom>
                <a:avLst/>
                <a:gdLst/>
                <a:ahLst/>
                <a:cxnLst>
                  <a:cxn ang="0">
                    <a:pos x="139" y="176"/>
                  </a:cxn>
                  <a:cxn ang="0">
                    <a:pos x="0" y="176"/>
                  </a:cxn>
                  <a:cxn ang="0">
                    <a:pos x="104" y="0"/>
                  </a:cxn>
                  <a:cxn ang="0">
                    <a:pos x="104" y="263"/>
                  </a:cxn>
                </a:cxnLst>
                <a:rect l="0" t="0" r="r" b="b"/>
                <a:pathLst>
                  <a:path w="139" h="263">
                    <a:moveTo>
                      <a:pt x="139" y="176"/>
                    </a:moveTo>
                    <a:lnTo>
                      <a:pt x="0" y="176"/>
                    </a:lnTo>
                    <a:lnTo>
                      <a:pt x="104" y="0"/>
                    </a:lnTo>
                    <a:lnTo>
                      <a:pt x="104" y="263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33" name="Freeform 173"/>
              <p:cNvSpPr>
                <a:spLocks/>
              </p:cNvSpPr>
              <p:nvPr/>
            </p:nvSpPr>
            <p:spPr bwMode="auto">
              <a:xfrm>
                <a:off x="2637" y="2563"/>
                <a:ext cx="35" cy="66"/>
              </a:xfrm>
              <a:custGeom>
                <a:avLst/>
                <a:gdLst/>
                <a:ahLst/>
                <a:cxnLst>
                  <a:cxn ang="0">
                    <a:pos x="0" y="219"/>
                  </a:cxn>
                  <a:cxn ang="0">
                    <a:pos x="35" y="263"/>
                  </a:cxn>
                  <a:cxn ang="0">
                    <a:pos x="105" y="263"/>
                  </a:cxn>
                  <a:cxn ang="0">
                    <a:pos x="140" y="219"/>
                  </a:cxn>
                  <a:cxn ang="0">
                    <a:pos x="140" y="131"/>
                  </a:cxn>
                  <a:cxn ang="0">
                    <a:pos x="105" y="87"/>
                  </a:cxn>
                  <a:cxn ang="0">
                    <a:pos x="0" y="87"/>
                  </a:cxn>
                  <a:cxn ang="0">
                    <a:pos x="0" y="0"/>
                  </a:cxn>
                  <a:cxn ang="0">
                    <a:pos x="140" y="0"/>
                  </a:cxn>
                </a:cxnLst>
                <a:rect l="0" t="0" r="r" b="b"/>
                <a:pathLst>
                  <a:path w="140" h="263">
                    <a:moveTo>
                      <a:pt x="0" y="219"/>
                    </a:moveTo>
                    <a:lnTo>
                      <a:pt x="35" y="263"/>
                    </a:lnTo>
                    <a:lnTo>
                      <a:pt x="105" y="263"/>
                    </a:lnTo>
                    <a:lnTo>
                      <a:pt x="140" y="219"/>
                    </a:lnTo>
                    <a:lnTo>
                      <a:pt x="140" y="131"/>
                    </a:lnTo>
                    <a:lnTo>
                      <a:pt x="105" y="87"/>
                    </a:lnTo>
                    <a:lnTo>
                      <a:pt x="0" y="87"/>
                    </a:lnTo>
                    <a:lnTo>
                      <a:pt x="0" y="0"/>
                    </a:lnTo>
                    <a:lnTo>
                      <a:pt x="140" y="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32" name="Freeform 172"/>
              <p:cNvSpPr>
                <a:spLocks/>
              </p:cNvSpPr>
              <p:nvPr/>
            </p:nvSpPr>
            <p:spPr bwMode="auto">
              <a:xfrm>
                <a:off x="2690" y="2563"/>
                <a:ext cx="17" cy="22"/>
              </a:xfrm>
              <a:custGeom>
                <a:avLst/>
                <a:gdLst/>
                <a:ahLst/>
                <a:cxnLst>
                  <a:cxn ang="0">
                    <a:pos x="0" y="44"/>
                  </a:cxn>
                  <a:cxn ang="0">
                    <a:pos x="35" y="0"/>
                  </a:cxn>
                  <a:cxn ang="0">
                    <a:pos x="70" y="44"/>
                  </a:cxn>
                  <a:cxn ang="0">
                    <a:pos x="35" y="87"/>
                  </a:cxn>
                  <a:cxn ang="0">
                    <a:pos x="0" y="44"/>
                  </a:cxn>
                </a:cxnLst>
                <a:rect l="0" t="0" r="r" b="b"/>
                <a:pathLst>
                  <a:path w="70" h="87">
                    <a:moveTo>
                      <a:pt x="0" y="44"/>
                    </a:moveTo>
                    <a:lnTo>
                      <a:pt x="35" y="0"/>
                    </a:lnTo>
                    <a:lnTo>
                      <a:pt x="70" y="44"/>
                    </a:lnTo>
                    <a:lnTo>
                      <a:pt x="35" y="87"/>
                    </a:lnTo>
                    <a:lnTo>
                      <a:pt x="0" y="44"/>
                    </a:lnTo>
                    <a:close/>
                  </a:path>
                </a:pathLst>
              </a:cu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31" name="Line 171"/>
              <p:cNvSpPr>
                <a:spLocks noChangeShapeType="1"/>
              </p:cNvSpPr>
              <p:nvPr/>
            </p:nvSpPr>
            <p:spPr bwMode="auto">
              <a:xfrm flipV="1">
                <a:off x="1110" y="992"/>
                <a:ext cx="1" cy="264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30" name="Line 170"/>
              <p:cNvSpPr>
                <a:spLocks noChangeShapeType="1"/>
              </p:cNvSpPr>
              <p:nvPr/>
            </p:nvSpPr>
            <p:spPr bwMode="auto">
              <a:xfrm flipV="1">
                <a:off x="1308" y="992"/>
                <a:ext cx="1" cy="264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29" name="Freeform 169"/>
              <p:cNvSpPr>
                <a:spLocks/>
              </p:cNvSpPr>
              <p:nvPr/>
            </p:nvSpPr>
            <p:spPr bwMode="auto">
              <a:xfrm>
                <a:off x="1371" y="964"/>
                <a:ext cx="35" cy="65"/>
              </a:xfrm>
              <a:custGeom>
                <a:avLst/>
                <a:gdLst/>
                <a:ahLst/>
                <a:cxnLst>
                  <a:cxn ang="0">
                    <a:pos x="140" y="176"/>
                  </a:cxn>
                  <a:cxn ang="0">
                    <a:pos x="0" y="176"/>
                  </a:cxn>
                  <a:cxn ang="0">
                    <a:pos x="105" y="0"/>
                  </a:cxn>
                  <a:cxn ang="0">
                    <a:pos x="105" y="263"/>
                  </a:cxn>
                </a:cxnLst>
                <a:rect l="0" t="0" r="r" b="b"/>
                <a:pathLst>
                  <a:path w="140" h="263">
                    <a:moveTo>
                      <a:pt x="140" y="176"/>
                    </a:moveTo>
                    <a:lnTo>
                      <a:pt x="0" y="176"/>
                    </a:lnTo>
                    <a:lnTo>
                      <a:pt x="105" y="0"/>
                    </a:lnTo>
                    <a:lnTo>
                      <a:pt x="105" y="263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28" name="Freeform 168"/>
              <p:cNvSpPr>
                <a:spLocks/>
              </p:cNvSpPr>
              <p:nvPr/>
            </p:nvSpPr>
            <p:spPr bwMode="auto">
              <a:xfrm>
                <a:off x="1437" y="996"/>
                <a:ext cx="23" cy="29"/>
              </a:xfrm>
              <a:custGeom>
                <a:avLst/>
                <a:gdLst/>
                <a:ahLst/>
                <a:cxnLst>
                  <a:cxn ang="0">
                    <a:pos x="84" y="0"/>
                  </a:cxn>
                  <a:cxn ang="0">
                    <a:pos x="0" y="105"/>
                  </a:cxn>
                  <a:cxn ang="0">
                    <a:pos x="9" y="116"/>
                  </a:cxn>
                  <a:cxn ang="0">
                    <a:pos x="93" y="11"/>
                  </a:cxn>
                  <a:cxn ang="0">
                    <a:pos x="84" y="0"/>
                  </a:cxn>
                </a:cxnLst>
                <a:rect l="0" t="0" r="r" b="b"/>
                <a:pathLst>
                  <a:path w="93" h="116">
                    <a:moveTo>
                      <a:pt x="84" y="0"/>
                    </a:moveTo>
                    <a:lnTo>
                      <a:pt x="0" y="105"/>
                    </a:lnTo>
                    <a:lnTo>
                      <a:pt x="9" y="116"/>
                    </a:lnTo>
                    <a:lnTo>
                      <a:pt x="93" y="11"/>
                    </a:lnTo>
                    <a:lnTo>
                      <a:pt x="84" y="0"/>
                    </a:lnTo>
                    <a:close/>
                  </a:path>
                </a:pathLst>
              </a:cu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27" name="Freeform 167"/>
              <p:cNvSpPr>
                <a:spLocks/>
              </p:cNvSpPr>
              <p:nvPr/>
            </p:nvSpPr>
            <p:spPr bwMode="auto">
              <a:xfrm>
                <a:off x="1437" y="967"/>
                <a:ext cx="23" cy="29"/>
              </a:xfrm>
              <a:custGeom>
                <a:avLst/>
                <a:gdLst/>
                <a:ahLst/>
                <a:cxnLst>
                  <a:cxn ang="0">
                    <a:pos x="9" y="0"/>
                  </a:cxn>
                  <a:cxn ang="0">
                    <a:pos x="0" y="11"/>
                  </a:cxn>
                  <a:cxn ang="0">
                    <a:pos x="84" y="117"/>
                  </a:cxn>
                  <a:cxn ang="0">
                    <a:pos x="93" y="104"/>
                  </a:cxn>
                  <a:cxn ang="0">
                    <a:pos x="9" y="0"/>
                  </a:cxn>
                </a:cxnLst>
                <a:rect l="0" t="0" r="r" b="b"/>
                <a:pathLst>
                  <a:path w="93" h="117">
                    <a:moveTo>
                      <a:pt x="9" y="0"/>
                    </a:moveTo>
                    <a:lnTo>
                      <a:pt x="0" y="11"/>
                    </a:lnTo>
                    <a:lnTo>
                      <a:pt x="84" y="117"/>
                    </a:lnTo>
                    <a:lnTo>
                      <a:pt x="93" y="104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26" name="Freeform 166"/>
              <p:cNvSpPr>
                <a:spLocks/>
              </p:cNvSpPr>
              <p:nvPr/>
            </p:nvSpPr>
            <p:spPr bwMode="auto">
              <a:xfrm>
                <a:off x="1458" y="967"/>
                <a:ext cx="26" cy="58"/>
              </a:xfrm>
              <a:custGeom>
                <a:avLst/>
                <a:gdLst/>
                <a:ahLst/>
                <a:cxnLst>
                  <a:cxn ang="0">
                    <a:pos x="90" y="0"/>
                  </a:cxn>
                  <a:cxn ang="0">
                    <a:pos x="9" y="104"/>
                  </a:cxn>
                  <a:cxn ang="0">
                    <a:pos x="0" y="117"/>
                  </a:cxn>
                  <a:cxn ang="0">
                    <a:pos x="9" y="128"/>
                  </a:cxn>
                  <a:cxn ang="0">
                    <a:pos x="92" y="233"/>
                  </a:cxn>
                  <a:cxn ang="0">
                    <a:pos x="102" y="221"/>
                  </a:cxn>
                  <a:cxn ang="0">
                    <a:pos x="18" y="117"/>
                  </a:cxn>
                  <a:cxn ang="0">
                    <a:pos x="100" y="11"/>
                  </a:cxn>
                  <a:cxn ang="0">
                    <a:pos x="90" y="0"/>
                  </a:cxn>
                </a:cxnLst>
                <a:rect l="0" t="0" r="r" b="b"/>
                <a:pathLst>
                  <a:path w="102" h="233">
                    <a:moveTo>
                      <a:pt x="90" y="0"/>
                    </a:moveTo>
                    <a:lnTo>
                      <a:pt x="9" y="104"/>
                    </a:lnTo>
                    <a:lnTo>
                      <a:pt x="0" y="117"/>
                    </a:lnTo>
                    <a:lnTo>
                      <a:pt x="9" y="128"/>
                    </a:lnTo>
                    <a:lnTo>
                      <a:pt x="92" y="233"/>
                    </a:lnTo>
                    <a:lnTo>
                      <a:pt x="102" y="221"/>
                    </a:lnTo>
                    <a:lnTo>
                      <a:pt x="18" y="117"/>
                    </a:lnTo>
                    <a:lnTo>
                      <a:pt x="100" y="11"/>
                    </a:lnTo>
                    <a:lnTo>
                      <a:pt x="90" y="0"/>
                    </a:lnTo>
                    <a:close/>
                  </a:path>
                </a:pathLst>
              </a:cu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25" name="Freeform 165"/>
              <p:cNvSpPr>
                <a:spLocks/>
              </p:cNvSpPr>
              <p:nvPr/>
            </p:nvSpPr>
            <p:spPr bwMode="auto">
              <a:xfrm>
                <a:off x="1498" y="964"/>
                <a:ext cx="9" cy="65"/>
              </a:xfrm>
              <a:custGeom>
                <a:avLst/>
                <a:gdLst/>
                <a:ahLst/>
                <a:cxnLst>
                  <a:cxn ang="0">
                    <a:pos x="0" y="44"/>
                  </a:cxn>
                  <a:cxn ang="0">
                    <a:pos x="35" y="0"/>
                  </a:cxn>
                  <a:cxn ang="0">
                    <a:pos x="35" y="263"/>
                  </a:cxn>
                </a:cxnLst>
                <a:rect l="0" t="0" r="r" b="b"/>
                <a:pathLst>
                  <a:path w="35" h="263">
                    <a:moveTo>
                      <a:pt x="0" y="44"/>
                    </a:moveTo>
                    <a:lnTo>
                      <a:pt x="35" y="0"/>
                    </a:lnTo>
                    <a:lnTo>
                      <a:pt x="35" y="263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24" name="Line 164"/>
              <p:cNvSpPr>
                <a:spLocks noChangeShapeType="1"/>
              </p:cNvSpPr>
              <p:nvPr/>
            </p:nvSpPr>
            <p:spPr bwMode="auto">
              <a:xfrm>
                <a:off x="1498" y="1029"/>
                <a:ext cx="18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23" name="Freeform 163"/>
              <p:cNvSpPr>
                <a:spLocks/>
              </p:cNvSpPr>
              <p:nvPr/>
            </p:nvSpPr>
            <p:spPr bwMode="auto">
              <a:xfrm>
                <a:off x="2570" y="1155"/>
                <a:ext cx="42" cy="78"/>
              </a:xfrm>
              <a:custGeom>
                <a:avLst/>
                <a:gdLst/>
                <a:ahLst/>
                <a:cxnLst>
                  <a:cxn ang="0">
                    <a:pos x="167" y="41"/>
                  </a:cxn>
                  <a:cxn ang="0">
                    <a:pos x="0" y="313"/>
                  </a:cxn>
                  <a:cxn ang="0">
                    <a:pos x="70" y="0"/>
                  </a:cxn>
                  <a:cxn ang="0">
                    <a:pos x="167" y="41"/>
                  </a:cxn>
                </a:cxnLst>
                <a:rect l="0" t="0" r="r" b="b"/>
                <a:pathLst>
                  <a:path w="167" h="313">
                    <a:moveTo>
                      <a:pt x="167" y="41"/>
                    </a:moveTo>
                    <a:lnTo>
                      <a:pt x="0" y="313"/>
                    </a:lnTo>
                    <a:lnTo>
                      <a:pt x="70" y="0"/>
                    </a:lnTo>
                    <a:lnTo>
                      <a:pt x="167" y="41"/>
                    </a:lnTo>
                    <a:close/>
                  </a:path>
                </a:pathLst>
              </a:cu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22" name="Freeform 162"/>
              <p:cNvSpPr>
                <a:spLocks/>
              </p:cNvSpPr>
              <p:nvPr/>
            </p:nvSpPr>
            <p:spPr bwMode="auto">
              <a:xfrm>
                <a:off x="2599" y="879"/>
                <a:ext cx="416" cy="281"/>
              </a:xfrm>
              <a:custGeom>
                <a:avLst/>
                <a:gdLst/>
                <a:ahLst/>
                <a:cxnLst>
                  <a:cxn ang="0">
                    <a:pos x="0" y="1125"/>
                  </a:cxn>
                  <a:cxn ang="0">
                    <a:pos x="458" y="0"/>
                  </a:cxn>
                  <a:cxn ang="0">
                    <a:pos x="1660" y="0"/>
                  </a:cxn>
                </a:cxnLst>
                <a:rect l="0" t="0" r="r" b="b"/>
                <a:pathLst>
                  <a:path w="1660" h="1125">
                    <a:moveTo>
                      <a:pt x="0" y="1125"/>
                    </a:moveTo>
                    <a:lnTo>
                      <a:pt x="458" y="0"/>
                    </a:lnTo>
                    <a:lnTo>
                      <a:pt x="1660" y="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21" name="Freeform 161"/>
              <p:cNvSpPr>
                <a:spLocks/>
              </p:cNvSpPr>
              <p:nvPr/>
            </p:nvSpPr>
            <p:spPr bwMode="auto">
              <a:xfrm>
                <a:off x="3055" y="875"/>
                <a:ext cx="27" cy="52"/>
              </a:xfrm>
              <a:custGeom>
                <a:avLst/>
                <a:gdLst/>
                <a:ahLst/>
                <a:cxnLst>
                  <a:cxn ang="0">
                    <a:pos x="70" y="0"/>
                  </a:cxn>
                  <a:cxn ang="0">
                    <a:pos x="67" y="30"/>
                  </a:cxn>
                  <a:cxn ang="0">
                    <a:pos x="62" y="60"/>
                  </a:cxn>
                  <a:cxn ang="0">
                    <a:pos x="60" y="68"/>
                  </a:cxn>
                  <a:cxn ang="0">
                    <a:pos x="54" y="90"/>
                  </a:cxn>
                  <a:cxn ang="0">
                    <a:pos x="45" y="115"/>
                  </a:cxn>
                  <a:cxn ang="0">
                    <a:pos x="32" y="142"/>
                  </a:cxn>
                  <a:cxn ang="0">
                    <a:pos x="18" y="171"/>
                  </a:cxn>
                  <a:cxn ang="0">
                    <a:pos x="0" y="202"/>
                  </a:cxn>
                  <a:cxn ang="0">
                    <a:pos x="5" y="207"/>
                  </a:cxn>
                  <a:cxn ang="0">
                    <a:pos x="9" y="200"/>
                  </a:cxn>
                  <a:cxn ang="0">
                    <a:pos x="28" y="173"/>
                  </a:cxn>
                  <a:cxn ang="0">
                    <a:pos x="44" y="146"/>
                  </a:cxn>
                  <a:cxn ang="0">
                    <a:pos x="56" y="121"/>
                  </a:cxn>
                  <a:cxn ang="0">
                    <a:pos x="66" y="98"/>
                  </a:cxn>
                  <a:cxn ang="0">
                    <a:pos x="74" y="75"/>
                  </a:cxn>
                  <a:cxn ang="0">
                    <a:pos x="77" y="62"/>
                  </a:cxn>
                  <a:cxn ang="0">
                    <a:pos x="81" y="37"/>
                  </a:cxn>
                  <a:cxn ang="0">
                    <a:pos x="83" y="9"/>
                  </a:cxn>
                  <a:cxn ang="0">
                    <a:pos x="84" y="4"/>
                  </a:cxn>
                  <a:cxn ang="0">
                    <a:pos x="107" y="1"/>
                  </a:cxn>
                  <a:cxn ang="0">
                    <a:pos x="70" y="0"/>
                  </a:cxn>
                </a:cxnLst>
                <a:rect l="0" t="0" r="r" b="b"/>
                <a:pathLst>
                  <a:path w="107" h="207">
                    <a:moveTo>
                      <a:pt x="70" y="0"/>
                    </a:moveTo>
                    <a:lnTo>
                      <a:pt x="67" y="30"/>
                    </a:lnTo>
                    <a:lnTo>
                      <a:pt x="62" y="60"/>
                    </a:lnTo>
                    <a:lnTo>
                      <a:pt x="60" y="68"/>
                    </a:lnTo>
                    <a:lnTo>
                      <a:pt x="54" y="90"/>
                    </a:lnTo>
                    <a:lnTo>
                      <a:pt x="45" y="115"/>
                    </a:lnTo>
                    <a:lnTo>
                      <a:pt x="32" y="142"/>
                    </a:lnTo>
                    <a:lnTo>
                      <a:pt x="18" y="171"/>
                    </a:lnTo>
                    <a:lnTo>
                      <a:pt x="0" y="202"/>
                    </a:lnTo>
                    <a:lnTo>
                      <a:pt x="5" y="207"/>
                    </a:lnTo>
                    <a:lnTo>
                      <a:pt x="9" y="200"/>
                    </a:lnTo>
                    <a:lnTo>
                      <a:pt x="28" y="173"/>
                    </a:lnTo>
                    <a:lnTo>
                      <a:pt x="44" y="146"/>
                    </a:lnTo>
                    <a:lnTo>
                      <a:pt x="56" y="121"/>
                    </a:lnTo>
                    <a:lnTo>
                      <a:pt x="66" y="98"/>
                    </a:lnTo>
                    <a:lnTo>
                      <a:pt x="74" y="75"/>
                    </a:lnTo>
                    <a:lnTo>
                      <a:pt x="77" y="62"/>
                    </a:lnTo>
                    <a:lnTo>
                      <a:pt x="81" y="37"/>
                    </a:lnTo>
                    <a:lnTo>
                      <a:pt x="83" y="9"/>
                    </a:lnTo>
                    <a:lnTo>
                      <a:pt x="84" y="4"/>
                    </a:lnTo>
                    <a:lnTo>
                      <a:pt x="107" y="1"/>
                    </a:lnTo>
                    <a:lnTo>
                      <a:pt x="70" y="0"/>
                    </a:lnTo>
                    <a:close/>
                  </a:path>
                </a:pathLst>
              </a:cu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20" name="Freeform 160"/>
              <p:cNvSpPr>
                <a:spLocks/>
              </p:cNvSpPr>
              <p:nvPr/>
            </p:nvSpPr>
            <p:spPr bwMode="auto">
              <a:xfrm>
                <a:off x="3077" y="848"/>
                <a:ext cx="24" cy="7"/>
              </a:xfrm>
              <a:custGeom>
                <a:avLst/>
                <a:gdLst/>
                <a:ahLst/>
                <a:cxnLst>
                  <a:cxn ang="0">
                    <a:pos x="88" y="0"/>
                  </a:cxn>
                  <a:cxn ang="0">
                    <a:pos x="0" y="12"/>
                  </a:cxn>
                  <a:cxn ang="0">
                    <a:pos x="0" y="27"/>
                  </a:cxn>
                  <a:cxn ang="0">
                    <a:pos x="95" y="12"/>
                  </a:cxn>
                  <a:cxn ang="0">
                    <a:pos x="88" y="0"/>
                  </a:cxn>
                </a:cxnLst>
                <a:rect l="0" t="0" r="r" b="b"/>
                <a:pathLst>
                  <a:path w="95" h="27">
                    <a:moveTo>
                      <a:pt x="88" y="0"/>
                    </a:moveTo>
                    <a:lnTo>
                      <a:pt x="0" y="12"/>
                    </a:lnTo>
                    <a:lnTo>
                      <a:pt x="0" y="27"/>
                    </a:lnTo>
                    <a:lnTo>
                      <a:pt x="95" y="12"/>
                    </a:lnTo>
                    <a:lnTo>
                      <a:pt x="88" y="0"/>
                    </a:lnTo>
                    <a:close/>
                  </a:path>
                </a:pathLst>
              </a:cu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19" name="Freeform 159"/>
              <p:cNvSpPr>
                <a:spLocks/>
              </p:cNvSpPr>
              <p:nvPr/>
            </p:nvSpPr>
            <p:spPr bwMode="auto">
              <a:xfrm>
                <a:off x="3077" y="844"/>
                <a:ext cx="30" cy="31"/>
              </a:xfrm>
              <a:custGeom>
                <a:avLst/>
                <a:gdLst/>
                <a:ahLst/>
                <a:cxnLst>
                  <a:cxn ang="0">
                    <a:pos x="108" y="0"/>
                  </a:cxn>
                  <a:cxn ang="0">
                    <a:pos x="89" y="17"/>
                  </a:cxn>
                  <a:cxn ang="0">
                    <a:pos x="96" y="29"/>
                  </a:cxn>
                  <a:cxn ang="0">
                    <a:pos x="93" y="100"/>
                  </a:cxn>
                  <a:cxn ang="0">
                    <a:pos x="87" y="103"/>
                  </a:cxn>
                  <a:cxn ang="0">
                    <a:pos x="0" y="114"/>
                  </a:cxn>
                  <a:cxn ang="0">
                    <a:pos x="30" y="124"/>
                  </a:cxn>
                  <a:cxn ang="0">
                    <a:pos x="117" y="111"/>
                  </a:cxn>
                  <a:cxn ang="0">
                    <a:pos x="117" y="106"/>
                  </a:cxn>
                  <a:cxn ang="0">
                    <a:pos x="106" y="96"/>
                  </a:cxn>
                  <a:cxn ang="0">
                    <a:pos x="107" y="84"/>
                  </a:cxn>
                  <a:cxn ang="0">
                    <a:pos x="109" y="48"/>
                  </a:cxn>
                  <a:cxn ang="0">
                    <a:pos x="110" y="34"/>
                  </a:cxn>
                  <a:cxn ang="0">
                    <a:pos x="120" y="15"/>
                  </a:cxn>
                  <a:cxn ang="0">
                    <a:pos x="108" y="0"/>
                  </a:cxn>
                </a:cxnLst>
                <a:rect l="0" t="0" r="r" b="b"/>
                <a:pathLst>
                  <a:path w="120" h="124">
                    <a:moveTo>
                      <a:pt x="108" y="0"/>
                    </a:moveTo>
                    <a:lnTo>
                      <a:pt x="89" y="17"/>
                    </a:lnTo>
                    <a:lnTo>
                      <a:pt x="96" y="29"/>
                    </a:lnTo>
                    <a:lnTo>
                      <a:pt x="93" y="100"/>
                    </a:lnTo>
                    <a:lnTo>
                      <a:pt x="87" y="103"/>
                    </a:lnTo>
                    <a:lnTo>
                      <a:pt x="0" y="114"/>
                    </a:lnTo>
                    <a:lnTo>
                      <a:pt x="30" y="124"/>
                    </a:lnTo>
                    <a:lnTo>
                      <a:pt x="117" y="111"/>
                    </a:lnTo>
                    <a:lnTo>
                      <a:pt x="117" y="106"/>
                    </a:lnTo>
                    <a:lnTo>
                      <a:pt x="106" y="96"/>
                    </a:lnTo>
                    <a:lnTo>
                      <a:pt x="107" y="84"/>
                    </a:lnTo>
                    <a:lnTo>
                      <a:pt x="109" y="48"/>
                    </a:lnTo>
                    <a:lnTo>
                      <a:pt x="110" y="34"/>
                    </a:lnTo>
                    <a:lnTo>
                      <a:pt x="120" y="15"/>
                    </a:lnTo>
                    <a:lnTo>
                      <a:pt x="108" y="0"/>
                    </a:lnTo>
                    <a:close/>
                  </a:path>
                </a:pathLst>
              </a:cu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18" name="Freeform 158"/>
              <p:cNvSpPr>
                <a:spLocks/>
              </p:cNvSpPr>
              <p:nvPr/>
            </p:nvSpPr>
            <p:spPr bwMode="auto">
              <a:xfrm>
                <a:off x="3072" y="843"/>
                <a:ext cx="49" cy="77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0" y="1"/>
                  </a:cxn>
                  <a:cxn ang="0">
                    <a:pos x="3" y="22"/>
                  </a:cxn>
                  <a:cxn ang="0">
                    <a:pos x="6" y="52"/>
                  </a:cxn>
                  <a:cxn ang="0">
                    <a:pos x="7" y="85"/>
                  </a:cxn>
                  <a:cxn ang="0">
                    <a:pos x="6" y="99"/>
                  </a:cxn>
                  <a:cxn ang="0">
                    <a:pos x="3" y="129"/>
                  </a:cxn>
                  <a:cxn ang="0">
                    <a:pos x="40" y="130"/>
                  </a:cxn>
                  <a:cxn ang="0">
                    <a:pos x="135" y="309"/>
                  </a:cxn>
                  <a:cxn ang="0">
                    <a:pos x="195" y="304"/>
                  </a:cxn>
                  <a:cxn ang="0">
                    <a:pos x="195" y="297"/>
                  </a:cxn>
                  <a:cxn ang="0">
                    <a:pos x="186" y="296"/>
                  </a:cxn>
                  <a:cxn ang="0">
                    <a:pos x="162" y="287"/>
                  </a:cxn>
                  <a:cxn ang="0">
                    <a:pos x="141" y="273"/>
                  </a:cxn>
                  <a:cxn ang="0">
                    <a:pos x="126" y="255"/>
                  </a:cxn>
                  <a:cxn ang="0">
                    <a:pos x="122" y="248"/>
                  </a:cxn>
                  <a:cxn ang="0">
                    <a:pos x="110" y="233"/>
                  </a:cxn>
                  <a:cxn ang="0">
                    <a:pos x="98" y="212"/>
                  </a:cxn>
                  <a:cxn ang="0">
                    <a:pos x="82" y="186"/>
                  </a:cxn>
                  <a:cxn ang="0">
                    <a:pos x="65" y="157"/>
                  </a:cxn>
                  <a:cxn ang="0">
                    <a:pos x="48" y="129"/>
                  </a:cxn>
                  <a:cxn ang="0">
                    <a:pos x="18" y="119"/>
                  </a:cxn>
                  <a:cxn ang="0">
                    <a:pos x="18" y="108"/>
                  </a:cxn>
                  <a:cxn ang="0">
                    <a:pos x="19" y="73"/>
                  </a:cxn>
                  <a:cxn ang="0">
                    <a:pos x="19" y="49"/>
                  </a:cxn>
                  <a:cxn ang="0">
                    <a:pos x="19" y="34"/>
                  </a:cxn>
                  <a:cxn ang="0">
                    <a:pos x="7" y="0"/>
                  </a:cxn>
                </a:cxnLst>
                <a:rect l="0" t="0" r="r" b="b"/>
                <a:pathLst>
                  <a:path w="195" h="309">
                    <a:moveTo>
                      <a:pt x="7" y="0"/>
                    </a:moveTo>
                    <a:lnTo>
                      <a:pt x="0" y="1"/>
                    </a:lnTo>
                    <a:lnTo>
                      <a:pt x="3" y="22"/>
                    </a:lnTo>
                    <a:lnTo>
                      <a:pt x="6" y="52"/>
                    </a:lnTo>
                    <a:lnTo>
                      <a:pt x="7" y="85"/>
                    </a:lnTo>
                    <a:lnTo>
                      <a:pt x="6" y="99"/>
                    </a:lnTo>
                    <a:lnTo>
                      <a:pt x="3" y="129"/>
                    </a:lnTo>
                    <a:lnTo>
                      <a:pt x="40" y="130"/>
                    </a:lnTo>
                    <a:lnTo>
                      <a:pt x="135" y="309"/>
                    </a:lnTo>
                    <a:lnTo>
                      <a:pt x="195" y="304"/>
                    </a:lnTo>
                    <a:lnTo>
                      <a:pt x="195" y="297"/>
                    </a:lnTo>
                    <a:lnTo>
                      <a:pt x="186" y="296"/>
                    </a:lnTo>
                    <a:lnTo>
                      <a:pt x="162" y="287"/>
                    </a:lnTo>
                    <a:lnTo>
                      <a:pt x="141" y="273"/>
                    </a:lnTo>
                    <a:lnTo>
                      <a:pt x="126" y="255"/>
                    </a:lnTo>
                    <a:lnTo>
                      <a:pt x="122" y="248"/>
                    </a:lnTo>
                    <a:lnTo>
                      <a:pt x="110" y="233"/>
                    </a:lnTo>
                    <a:lnTo>
                      <a:pt x="98" y="212"/>
                    </a:lnTo>
                    <a:lnTo>
                      <a:pt x="82" y="186"/>
                    </a:lnTo>
                    <a:lnTo>
                      <a:pt x="65" y="157"/>
                    </a:lnTo>
                    <a:lnTo>
                      <a:pt x="48" y="129"/>
                    </a:lnTo>
                    <a:lnTo>
                      <a:pt x="18" y="119"/>
                    </a:lnTo>
                    <a:lnTo>
                      <a:pt x="18" y="108"/>
                    </a:lnTo>
                    <a:lnTo>
                      <a:pt x="19" y="73"/>
                    </a:lnTo>
                    <a:lnTo>
                      <a:pt x="19" y="49"/>
                    </a:lnTo>
                    <a:lnTo>
                      <a:pt x="19" y="34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17" name="Freeform 157"/>
              <p:cNvSpPr>
                <a:spLocks/>
              </p:cNvSpPr>
              <p:nvPr/>
            </p:nvSpPr>
            <p:spPr bwMode="auto">
              <a:xfrm>
                <a:off x="3156" y="913"/>
                <a:ext cx="12" cy="14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0" y="5"/>
                  </a:cxn>
                  <a:cxn ang="0">
                    <a:pos x="47" y="55"/>
                  </a:cxn>
                  <a:cxn ang="0">
                    <a:pos x="51" y="42"/>
                  </a:cxn>
                  <a:cxn ang="0">
                    <a:pos x="41" y="22"/>
                  </a:cxn>
                  <a:cxn ang="0">
                    <a:pos x="4" y="0"/>
                  </a:cxn>
                </a:cxnLst>
                <a:rect l="0" t="0" r="r" b="b"/>
                <a:pathLst>
                  <a:path w="51" h="55">
                    <a:moveTo>
                      <a:pt x="4" y="0"/>
                    </a:moveTo>
                    <a:lnTo>
                      <a:pt x="0" y="5"/>
                    </a:lnTo>
                    <a:lnTo>
                      <a:pt x="47" y="55"/>
                    </a:lnTo>
                    <a:lnTo>
                      <a:pt x="51" y="42"/>
                    </a:lnTo>
                    <a:lnTo>
                      <a:pt x="41" y="22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16" name="Freeform 156"/>
              <p:cNvSpPr>
                <a:spLocks/>
              </p:cNvSpPr>
              <p:nvPr/>
            </p:nvSpPr>
            <p:spPr bwMode="auto">
              <a:xfrm>
                <a:off x="3145" y="879"/>
                <a:ext cx="11" cy="19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0" y="3"/>
                  </a:cxn>
                  <a:cxn ang="0">
                    <a:pos x="9" y="21"/>
                  </a:cxn>
                  <a:cxn ang="0">
                    <a:pos x="20" y="48"/>
                  </a:cxn>
                  <a:cxn ang="0">
                    <a:pos x="28" y="74"/>
                  </a:cxn>
                  <a:cxn ang="0">
                    <a:pos x="34" y="74"/>
                  </a:cxn>
                  <a:cxn ang="0">
                    <a:pos x="41" y="50"/>
                  </a:cxn>
                  <a:cxn ang="0">
                    <a:pos x="33" y="34"/>
                  </a:cxn>
                  <a:cxn ang="0">
                    <a:pos x="23" y="22"/>
                  </a:cxn>
                  <a:cxn ang="0">
                    <a:pos x="4" y="0"/>
                  </a:cxn>
                </a:cxnLst>
                <a:rect l="0" t="0" r="r" b="b"/>
                <a:pathLst>
                  <a:path w="41" h="74">
                    <a:moveTo>
                      <a:pt x="4" y="0"/>
                    </a:moveTo>
                    <a:lnTo>
                      <a:pt x="0" y="3"/>
                    </a:lnTo>
                    <a:lnTo>
                      <a:pt x="9" y="21"/>
                    </a:lnTo>
                    <a:lnTo>
                      <a:pt x="20" y="48"/>
                    </a:lnTo>
                    <a:lnTo>
                      <a:pt x="28" y="74"/>
                    </a:lnTo>
                    <a:lnTo>
                      <a:pt x="34" y="74"/>
                    </a:lnTo>
                    <a:lnTo>
                      <a:pt x="41" y="50"/>
                    </a:lnTo>
                    <a:lnTo>
                      <a:pt x="33" y="34"/>
                    </a:lnTo>
                    <a:lnTo>
                      <a:pt x="23" y="22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15" name="Freeform 155"/>
              <p:cNvSpPr>
                <a:spLocks/>
              </p:cNvSpPr>
              <p:nvPr/>
            </p:nvSpPr>
            <p:spPr bwMode="auto">
              <a:xfrm>
                <a:off x="3166" y="872"/>
                <a:ext cx="4" cy="52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2" y="2"/>
                  </a:cxn>
                  <a:cxn ang="0">
                    <a:pos x="2" y="157"/>
                  </a:cxn>
                  <a:cxn ang="0">
                    <a:pos x="0" y="186"/>
                  </a:cxn>
                  <a:cxn ang="0">
                    <a:pos x="10" y="206"/>
                  </a:cxn>
                  <a:cxn ang="0">
                    <a:pos x="14" y="173"/>
                  </a:cxn>
                  <a:cxn ang="0">
                    <a:pos x="14" y="152"/>
                  </a:cxn>
                  <a:cxn ang="0">
                    <a:pos x="14" y="98"/>
                  </a:cxn>
                  <a:cxn ang="0">
                    <a:pos x="14" y="52"/>
                  </a:cxn>
                  <a:cxn ang="0">
                    <a:pos x="14" y="13"/>
                  </a:cxn>
                  <a:cxn ang="0">
                    <a:pos x="14" y="0"/>
                  </a:cxn>
                </a:cxnLst>
                <a:rect l="0" t="0" r="r" b="b"/>
                <a:pathLst>
                  <a:path w="14" h="206">
                    <a:moveTo>
                      <a:pt x="14" y="0"/>
                    </a:moveTo>
                    <a:lnTo>
                      <a:pt x="2" y="2"/>
                    </a:lnTo>
                    <a:lnTo>
                      <a:pt x="2" y="157"/>
                    </a:lnTo>
                    <a:lnTo>
                      <a:pt x="0" y="186"/>
                    </a:lnTo>
                    <a:lnTo>
                      <a:pt x="10" y="206"/>
                    </a:lnTo>
                    <a:lnTo>
                      <a:pt x="14" y="173"/>
                    </a:lnTo>
                    <a:lnTo>
                      <a:pt x="14" y="152"/>
                    </a:lnTo>
                    <a:lnTo>
                      <a:pt x="14" y="98"/>
                    </a:lnTo>
                    <a:lnTo>
                      <a:pt x="14" y="52"/>
                    </a:lnTo>
                    <a:lnTo>
                      <a:pt x="14" y="13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14" name="Freeform 154"/>
              <p:cNvSpPr>
                <a:spLocks/>
              </p:cNvSpPr>
              <p:nvPr/>
            </p:nvSpPr>
            <p:spPr bwMode="auto">
              <a:xfrm>
                <a:off x="3132" y="865"/>
                <a:ext cx="58" cy="12"/>
              </a:xfrm>
              <a:custGeom>
                <a:avLst/>
                <a:gdLst/>
                <a:ahLst/>
                <a:cxnLst>
                  <a:cxn ang="0">
                    <a:pos x="216" y="0"/>
                  </a:cxn>
                  <a:cxn ang="0">
                    <a:pos x="199" y="10"/>
                  </a:cxn>
                  <a:cxn ang="0">
                    <a:pos x="149" y="15"/>
                  </a:cxn>
                  <a:cxn ang="0">
                    <a:pos x="137" y="16"/>
                  </a:cxn>
                  <a:cxn ang="0">
                    <a:pos x="0" y="31"/>
                  </a:cxn>
                  <a:cxn ang="0">
                    <a:pos x="16" y="45"/>
                  </a:cxn>
                  <a:cxn ang="0">
                    <a:pos x="30" y="41"/>
                  </a:cxn>
                  <a:cxn ang="0">
                    <a:pos x="137" y="29"/>
                  </a:cxn>
                  <a:cxn ang="0">
                    <a:pos x="149" y="27"/>
                  </a:cxn>
                  <a:cxn ang="0">
                    <a:pos x="231" y="18"/>
                  </a:cxn>
                  <a:cxn ang="0">
                    <a:pos x="231" y="14"/>
                  </a:cxn>
                  <a:cxn ang="0">
                    <a:pos x="216" y="0"/>
                  </a:cxn>
                </a:cxnLst>
                <a:rect l="0" t="0" r="r" b="b"/>
                <a:pathLst>
                  <a:path w="231" h="45">
                    <a:moveTo>
                      <a:pt x="216" y="0"/>
                    </a:moveTo>
                    <a:lnTo>
                      <a:pt x="199" y="10"/>
                    </a:lnTo>
                    <a:lnTo>
                      <a:pt x="149" y="15"/>
                    </a:lnTo>
                    <a:lnTo>
                      <a:pt x="137" y="16"/>
                    </a:lnTo>
                    <a:lnTo>
                      <a:pt x="0" y="31"/>
                    </a:lnTo>
                    <a:lnTo>
                      <a:pt x="16" y="45"/>
                    </a:lnTo>
                    <a:lnTo>
                      <a:pt x="30" y="41"/>
                    </a:lnTo>
                    <a:lnTo>
                      <a:pt x="137" y="29"/>
                    </a:lnTo>
                    <a:lnTo>
                      <a:pt x="149" y="27"/>
                    </a:lnTo>
                    <a:lnTo>
                      <a:pt x="231" y="18"/>
                    </a:lnTo>
                    <a:lnTo>
                      <a:pt x="231" y="14"/>
                    </a:lnTo>
                    <a:lnTo>
                      <a:pt x="216" y="0"/>
                    </a:lnTo>
                    <a:close/>
                  </a:path>
                </a:pathLst>
              </a:cu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13" name="Freeform 153"/>
              <p:cNvSpPr>
                <a:spLocks/>
              </p:cNvSpPr>
              <p:nvPr/>
            </p:nvSpPr>
            <p:spPr bwMode="auto">
              <a:xfrm>
                <a:off x="3165" y="840"/>
                <a:ext cx="6" cy="29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0" y="4"/>
                  </a:cxn>
                  <a:cxn ang="0">
                    <a:pos x="4" y="19"/>
                  </a:cxn>
                  <a:cxn ang="0">
                    <a:pos x="6" y="53"/>
                  </a:cxn>
                  <a:cxn ang="0">
                    <a:pos x="6" y="116"/>
                  </a:cxn>
                  <a:cxn ang="0">
                    <a:pos x="18" y="115"/>
                  </a:cxn>
                  <a:cxn ang="0">
                    <a:pos x="18" y="107"/>
                  </a:cxn>
                  <a:cxn ang="0">
                    <a:pos x="18" y="82"/>
                  </a:cxn>
                  <a:cxn ang="0">
                    <a:pos x="19" y="62"/>
                  </a:cxn>
                  <a:cxn ang="0">
                    <a:pos x="19" y="51"/>
                  </a:cxn>
                  <a:cxn ang="0">
                    <a:pos x="19" y="45"/>
                  </a:cxn>
                  <a:cxn ang="0">
                    <a:pos x="24" y="31"/>
                  </a:cxn>
                  <a:cxn ang="0">
                    <a:pos x="4" y="0"/>
                  </a:cxn>
                </a:cxnLst>
                <a:rect l="0" t="0" r="r" b="b"/>
                <a:pathLst>
                  <a:path w="24" h="116">
                    <a:moveTo>
                      <a:pt x="4" y="0"/>
                    </a:moveTo>
                    <a:lnTo>
                      <a:pt x="0" y="4"/>
                    </a:lnTo>
                    <a:lnTo>
                      <a:pt x="4" y="19"/>
                    </a:lnTo>
                    <a:lnTo>
                      <a:pt x="6" y="53"/>
                    </a:lnTo>
                    <a:lnTo>
                      <a:pt x="6" y="116"/>
                    </a:lnTo>
                    <a:lnTo>
                      <a:pt x="18" y="115"/>
                    </a:lnTo>
                    <a:lnTo>
                      <a:pt x="18" y="107"/>
                    </a:lnTo>
                    <a:lnTo>
                      <a:pt x="18" y="82"/>
                    </a:lnTo>
                    <a:lnTo>
                      <a:pt x="19" y="62"/>
                    </a:lnTo>
                    <a:lnTo>
                      <a:pt x="19" y="51"/>
                    </a:lnTo>
                    <a:lnTo>
                      <a:pt x="19" y="45"/>
                    </a:lnTo>
                    <a:lnTo>
                      <a:pt x="24" y="31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12" name="Freeform 152"/>
              <p:cNvSpPr>
                <a:spLocks/>
              </p:cNvSpPr>
              <p:nvPr/>
            </p:nvSpPr>
            <p:spPr bwMode="auto">
              <a:xfrm>
                <a:off x="3211" y="890"/>
                <a:ext cx="20" cy="38"/>
              </a:xfrm>
              <a:custGeom>
                <a:avLst/>
                <a:gdLst/>
                <a:ahLst/>
                <a:cxnLst>
                  <a:cxn ang="0">
                    <a:pos x="60" y="0"/>
                  </a:cxn>
                  <a:cxn ang="0">
                    <a:pos x="58" y="2"/>
                  </a:cxn>
                  <a:cxn ang="0">
                    <a:pos x="58" y="10"/>
                  </a:cxn>
                  <a:cxn ang="0">
                    <a:pos x="56" y="41"/>
                  </a:cxn>
                  <a:cxn ang="0">
                    <a:pos x="53" y="56"/>
                  </a:cxn>
                  <a:cxn ang="0">
                    <a:pos x="45" y="86"/>
                  </a:cxn>
                  <a:cxn ang="0">
                    <a:pos x="37" y="100"/>
                  </a:cxn>
                  <a:cxn ang="0">
                    <a:pos x="23" y="122"/>
                  </a:cxn>
                  <a:cxn ang="0">
                    <a:pos x="0" y="148"/>
                  </a:cxn>
                  <a:cxn ang="0">
                    <a:pos x="3" y="153"/>
                  </a:cxn>
                  <a:cxn ang="0">
                    <a:pos x="24" y="135"/>
                  </a:cxn>
                  <a:cxn ang="0">
                    <a:pos x="42" y="115"/>
                  </a:cxn>
                  <a:cxn ang="0">
                    <a:pos x="54" y="98"/>
                  </a:cxn>
                  <a:cxn ang="0">
                    <a:pos x="60" y="79"/>
                  </a:cxn>
                  <a:cxn ang="0">
                    <a:pos x="67" y="51"/>
                  </a:cxn>
                  <a:cxn ang="0">
                    <a:pos x="68" y="45"/>
                  </a:cxn>
                  <a:cxn ang="0">
                    <a:pos x="78" y="19"/>
                  </a:cxn>
                  <a:cxn ang="0">
                    <a:pos x="60" y="0"/>
                  </a:cxn>
                </a:cxnLst>
                <a:rect l="0" t="0" r="r" b="b"/>
                <a:pathLst>
                  <a:path w="78" h="153">
                    <a:moveTo>
                      <a:pt x="60" y="0"/>
                    </a:moveTo>
                    <a:lnTo>
                      <a:pt x="58" y="2"/>
                    </a:lnTo>
                    <a:lnTo>
                      <a:pt x="58" y="10"/>
                    </a:lnTo>
                    <a:lnTo>
                      <a:pt x="56" y="41"/>
                    </a:lnTo>
                    <a:lnTo>
                      <a:pt x="53" y="56"/>
                    </a:lnTo>
                    <a:lnTo>
                      <a:pt x="45" y="86"/>
                    </a:lnTo>
                    <a:lnTo>
                      <a:pt x="37" y="100"/>
                    </a:lnTo>
                    <a:lnTo>
                      <a:pt x="23" y="122"/>
                    </a:lnTo>
                    <a:lnTo>
                      <a:pt x="0" y="148"/>
                    </a:lnTo>
                    <a:lnTo>
                      <a:pt x="3" y="153"/>
                    </a:lnTo>
                    <a:lnTo>
                      <a:pt x="24" y="135"/>
                    </a:lnTo>
                    <a:lnTo>
                      <a:pt x="42" y="115"/>
                    </a:lnTo>
                    <a:lnTo>
                      <a:pt x="54" y="98"/>
                    </a:lnTo>
                    <a:lnTo>
                      <a:pt x="60" y="79"/>
                    </a:lnTo>
                    <a:lnTo>
                      <a:pt x="67" y="51"/>
                    </a:lnTo>
                    <a:lnTo>
                      <a:pt x="68" y="45"/>
                    </a:lnTo>
                    <a:lnTo>
                      <a:pt x="78" y="19"/>
                    </a:lnTo>
                    <a:lnTo>
                      <a:pt x="60" y="0"/>
                    </a:lnTo>
                    <a:close/>
                  </a:path>
                </a:pathLst>
              </a:cu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11" name="Freeform 151"/>
              <p:cNvSpPr>
                <a:spLocks/>
              </p:cNvSpPr>
              <p:nvPr/>
            </p:nvSpPr>
            <p:spPr bwMode="auto">
              <a:xfrm>
                <a:off x="3238" y="888"/>
                <a:ext cx="5" cy="41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0" y="0"/>
                  </a:cxn>
                  <a:cxn ang="0">
                    <a:pos x="4" y="29"/>
                  </a:cxn>
                  <a:cxn ang="0">
                    <a:pos x="4" y="39"/>
                  </a:cxn>
                  <a:cxn ang="0">
                    <a:pos x="4" y="75"/>
                  </a:cxn>
                  <a:cxn ang="0">
                    <a:pos x="4" y="91"/>
                  </a:cxn>
                  <a:cxn ang="0">
                    <a:pos x="4" y="116"/>
                  </a:cxn>
                  <a:cxn ang="0">
                    <a:pos x="0" y="129"/>
                  </a:cxn>
                  <a:cxn ang="0">
                    <a:pos x="10" y="163"/>
                  </a:cxn>
                  <a:cxn ang="0">
                    <a:pos x="13" y="163"/>
                  </a:cxn>
                  <a:cxn ang="0">
                    <a:pos x="14" y="147"/>
                  </a:cxn>
                  <a:cxn ang="0">
                    <a:pos x="16" y="117"/>
                  </a:cxn>
                  <a:cxn ang="0">
                    <a:pos x="16" y="86"/>
                  </a:cxn>
                  <a:cxn ang="0">
                    <a:pos x="16" y="65"/>
                  </a:cxn>
                  <a:cxn ang="0">
                    <a:pos x="16" y="40"/>
                  </a:cxn>
                  <a:cxn ang="0">
                    <a:pos x="22" y="25"/>
                  </a:cxn>
                  <a:cxn ang="0">
                    <a:pos x="4" y="0"/>
                  </a:cxn>
                </a:cxnLst>
                <a:rect l="0" t="0" r="r" b="b"/>
                <a:pathLst>
                  <a:path w="22" h="163">
                    <a:moveTo>
                      <a:pt x="4" y="0"/>
                    </a:moveTo>
                    <a:lnTo>
                      <a:pt x="0" y="0"/>
                    </a:lnTo>
                    <a:lnTo>
                      <a:pt x="4" y="29"/>
                    </a:lnTo>
                    <a:lnTo>
                      <a:pt x="4" y="39"/>
                    </a:lnTo>
                    <a:lnTo>
                      <a:pt x="4" y="75"/>
                    </a:lnTo>
                    <a:lnTo>
                      <a:pt x="4" y="91"/>
                    </a:lnTo>
                    <a:lnTo>
                      <a:pt x="4" y="116"/>
                    </a:lnTo>
                    <a:lnTo>
                      <a:pt x="0" y="129"/>
                    </a:lnTo>
                    <a:lnTo>
                      <a:pt x="10" y="163"/>
                    </a:lnTo>
                    <a:lnTo>
                      <a:pt x="13" y="163"/>
                    </a:lnTo>
                    <a:lnTo>
                      <a:pt x="14" y="147"/>
                    </a:lnTo>
                    <a:lnTo>
                      <a:pt x="16" y="117"/>
                    </a:lnTo>
                    <a:lnTo>
                      <a:pt x="16" y="86"/>
                    </a:lnTo>
                    <a:lnTo>
                      <a:pt x="16" y="65"/>
                    </a:lnTo>
                    <a:lnTo>
                      <a:pt x="16" y="40"/>
                    </a:lnTo>
                    <a:lnTo>
                      <a:pt x="22" y="25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10" name="Freeform 150"/>
              <p:cNvSpPr>
                <a:spLocks/>
              </p:cNvSpPr>
              <p:nvPr/>
            </p:nvSpPr>
            <p:spPr bwMode="auto">
              <a:xfrm>
                <a:off x="3202" y="878"/>
                <a:ext cx="33" cy="28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99" y="23"/>
                  </a:cxn>
                  <a:cxn ang="0">
                    <a:pos x="83" y="42"/>
                  </a:cxn>
                  <a:cxn ang="0">
                    <a:pos x="69" y="54"/>
                  </a:cxn>
                  <a:cxn ang="0">
                    <a:pos x="51" y="69"/>
                  </a:cxn>
                  <a:cxn ang="0">
                    <a:pos x="28" y="87"/>
                  </a:cxn>
                  <a:cxn ang="0">
                    <a:pos x="0" y="105"/>
                  </a:cxn>
                  <a:cxn ang="0">
                    <a:pos x="3" y="113"/>
                  </a:cxn>
                  <a:cxn ang="0">
                    <a:pos x="32" y="96"/>
                  </a:cxn>
                  <a:cxn ang="0">
                    <a:pos x="56" y="80"/>
                  </a:cxn>
                  <a:cxn ang="0">
                    <a:pos x="74" y="67"/>
                  </a:cxn>
                  <a:cxn ang="0">
                    <a:pos x="88" y="55"/>
                  </a:cxn>
                  <a:cxn ang="0">
                    <a:pos x="91" y="52"/>
                  </a:cxn>
                  <a:cxn ang="0">
                    <a:pos x="95" y="48"/>
                  </a:cxn>
                  <a:cxn ang="0">
                    <a:pos x="97" y="46"/>
                  </a:cxn>
                  <a:cxn ang="0">
                    <a:pos x="106" y="36"/>
                  </a:cxn>
                  <a:cxn ang="0">
                    <a:pos x="124" y="14"/>
                  </a:cxn>
                  <a:cxn ang="0">
                    <a:pos x="133" y="0"/>
                  </a:cxn>
                  <a:cxn ang="0">
                    <a:pos x="116" y="0"/>
                  </a:cxn>
                </a:cxnLst>
                <a:rect l="0" t="0" r="r" b="b"/>
                <a:pathLst>
                  <a:path w="133" h="113">
                    <a:moveTo>
                      <a:pt x="116" y="0"/>
                    </a:moveTo>
                    <a:lnTo>
                      <a:pt x="99" y="23"/>
                    </a:lnTo>
                    <a:lnTo>
                      <a:pt x="83" y="42"/>
                    </a:lnTo>
                    <a:lnTo>
                      <a:pt x="69" y="54"/>
                    </a:lnTo>
                    <a:lnTo>
                      <a:pt x="51" y="69"/>
                    </a:lnTo>
                    <a:lnTo>
                      <a:pt x="28" y="87"/>
                    </a:lnTo>
                    <a:lnTo>
                      <a:pt x="0" y="105"/>
                    </a:lnTo>
                    <a:lnTo>
                      <a:pt x="3" y="113"/>
                    </a:lnTo>
                    <a:lnTo>
                      <a:pt x="32" y="96"/>
                    </a:lnTo>
                    <a:lnTo>
                      <a:pt x="56" y="80"/>
                    </a:lnTo>
                    <a:lnTo>
                      <a:pt x="74" y="67"/>
                    </a:lnTo>
                    <a:lnTo>
                      <a:pt x="88" y="55"/>
                    </a:lnTo>
                    <a:lnTo>
                      <a:pt x="91" y="52"/>
                    </a:lnTo>
                    <a:lnTo>
                      <a:pt x="95" y="48"/>
                    </a:lnTo>
                    <a:lnTo>
                      <a:pt x="97" y="46"/>
                    </a:lnTo>
                    <a:lnTo>
                      <a:pt x="106" y="36"/>
                    </a:lnTo>
                    <a:lnTo>
                      <a:pt x="124" y="14"/>
                    </a:lnTo>
                    <a:lnTo>
                      <a:pt x="133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09" name="Freeform 149"/>
              <p:cNvSpPr>
                <a:spLocks/>
              </p:cNvSpPr>
              <p:nvPr/>
            </p:nvSpPr>
            <p:spPr bwMode="auto">
              <a:xfrm>
                <a:off x="3231" y="875"/>
                <a:ext cx="38" cy="26"/>
              </a:xfrm>
              <a:custGeom>
                <a:avLst/>
                <a:gdLst/>
                <a:ahLst/>
                <a:cxnLst>
                  <a:cxn ang="0">
                    <a:pos x="25" y="0"/>
                  </a:cxn>
                  <a:cxn ang="0">
                    <a:pos x="5" y="2"/>
                  </a:cxn>
                  <a:cxn ang="0">
                    <a:pos x="0" y="10"/>
                  </a:cxn>
                  <a:cxn ang="0">
                    <a:pos x="17" y="10"/>
                  </a:cxn>
                  <a:cxn ang="0">
                    <a:pos x="99" y="104"/>
                  </a:cxn>
                  <a:cxn ang="0">
                    <a:pos x="150" y="96"/>
                  </a:cxn>
                  <a:cxn ang="0">
                    <a:pos x="150" y="89"/>
                  </a:cxn>
                  <a:cxn ang="0">
                    <a:pos x="145" y="89"/>
                  </a:cxn>
                  <a:cxn ang="0">
                    <a:pos x="120" y="83"/>
                  </a:cxn>
                  <a:cxn ang="0">
                    <a:pos x="99" y="74"/>
                  </a:cxn>
                  <a:cxn ang="0">
                    <a:pos x="88" y="66"/>
                  </a:cxn>
                  <a:cxn ang="0">
                    <a:pos x="71" y="52"/>
                  </a:cxn>
                  <a:cxn ang="0">
                    <a:pos x="49" y="31"/>
                  </a:cxn>
                  <a:cxn ang="0">
                    <a:pos x="24" y="4"/>
                  </a:cxn>
                  <a:cxn ang="0">
                    <a:pos x="21" y="4"/>
                  </a:cxn>
                  <a:cxn ang="0">
                    <a:pos x="25" y="0"/>
                  </a:cxn>
                </a:cxnLst>
                <a:rect l="0" t="0" r="r" b="b"/>
                <a:pathLst>
                  <a:path w="150" h="104">
                    <a:moveTo>
                      <a:pt x="25" y="0"/>
                    </a:moveTo>
                    <a:lnTo>
                      <a:pt x="5" y="2"/>
                    </a:lnTo>
                    <a:lnTo>
                      <a:pt x="0" y="10"/>
                    </a:lnTo>
                    <a:lnTo>
                      <a:pt x="17" y="10"/>
                    </a:lnTo>
                    <a:lnTo>
                      <a:pt x="99" y="104"/>
                    </a:lnTo>
                    <a:lnTo>
                      <a:pt x="150" y="96"/>
                    </a:lnTo>
                    <a:lnTo>
                      <a:pt x="150" y="89"/>
                    </a:lnTo>
                    <a:lnTo>
                      <a:pt x="145" y="89"/>
                    </a:lnTo>
                    <a:lnTo>
                      <a:pt x="120" y="83"/>
                    </a:lnTo>
                    <a:lnTo>
                      <a:pt x="99" y="74"/>
                    </a:lnTo>
                    <a:lnTo>
                      <a:pt x="88" y="66"/>
                    </a:lnTo>
                    <a:lnTo>
                      <a:pt x="71" y="52"/>
                    </a:lnTo>
                    <a:lnTo>
                      <a:pt x="49" y="31"/>
                    </a:lnTo>
                    <a:lnTo>
                      <a:pt x="24" y="4"/>
                    </a:lnTo>
                    <a:lnTo>
                      <a:pt x="21" y="4"/>
                    </a:lnTo>
                    <a:lnTo>
                      <a:pt x="25" y="0"/>
                    </a:lnTo>
                    <a:close/>
                  </a:path>
                </a:pathLst>
              </a:cu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08" name="Freeform 148"/>
              <p:cNvSpPr>
                <a:spLocks/>
              </p:cNvSpPr>
              <p:nvPr/>
            </p:nvSpPr>
            <p:spPr bwMode="auto">
              <a:xfrm>
                <a:off x="3232" y="864"/>
                <a:ext cx="3" cy="9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1"/>
                  </a:cxn>
                  <a:cxn ang="0">
                    <a:pos x="0" y="37"/>
                  </a:cxn>
                  <a:cxn ang="0">
                    <a:pos x="12" y="36"/>
                  </a:cxn>
                  <a:cxn ang="0">
                    <a:pos x="12" y="0"/>
                  </a:cxn>
                </a:cxnLst>
                <a:rect l="0" t="0" r="r" b="b"/>
                <a:pathLst>
                  <a:path w="12" h="37">
                    <a:moveTo>
                      <a:pt x="12" y="0"/>
                    </a:moveTo>
                    <a:lnTo>
                      <a:pt x="0" y="1"/>
                    </a:lnTo>
                    <a:lnTo>
                      <a:pt x="0" y="37"/>
                    </a:lnTo>
                    <a:lnTo>
                      <a:pt x="12" y="36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07" name="Freeform 147"/>
              <p:cNvSpPr>
                <a:spLocks/>
              </p:cNvSpPr>
              <p:nvPr/>
            </p:nvSpPr>
            <p:spPr bwMode="auto">
              <a:xfrm>
                <a:off x="3235" y="858"/>
                <a:ext cx="11" cy="2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20" y="5"/>
                  </a:cxn>
                  <a:cxn ang="0">
                    <a:pos x="13" y="6"/>
                  </a:cxn>
                  <a:cxn ang="0">
                    <a:pos x="0" y="8"/>
                  </a:cxn>
                  <a:cxn ang="0">
                    <a:pos x="44" y="9"/>
                  </a:cxn>
                  <a:cxn ang="0">
                    <a:pos x="29" y="0"/>
                  </a:cxn>
                </a:cxnLst>
                <a:rect l="0" t="0" r="r" b="b"/>
                <a:pathLst>
                  <a:path w="44" h="9">
                    <a:moveTo>
                      <a:pt x="29" y="0"/>
                    </a:moveTo>
                    <a:lnTo>
                      <a:pt x="20" y="5"/>
                    </a:lnTo>
                    <a:lnTo>
                      <a:pt x="13" y="6"/>
                    </a:lnTo>
                    <a:lnTo>
                      <a:pt x="0" y="8"/>
                    </a:lnTo>
                    <a:lnTo>
                      <a:pt x="44" y="9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06" name="Freeform 146"/>
              <p:cNvSpPr>
                <a:spLocks/>
              </p:cNvSpPr>
              <p:nvPr/>
            </p:nvSpPr>
            <p:spPr bwMode="auto">
              <a:xfrm>
                <a:off x="3223" y="852"/>
                <a:ext cx="23" cy="13"/>
              </a:xfrm>
              <a:custGeom>
                <a:avLst/>
                <a:gdLst/>
                <a:ahLst/>
                <a:cxnLst>
                  <a:cxn ang="0">
                    <a:pos x="47" y="0"/>
                  </a:cxn>
                  <a:cxn ang="0">
                    <a:pos x="35" y="2"/>
                  </a:cxn>
                  <a:cxn ang="0">
                    <a:pos x="35" y="35"/>
                  </a:cxn>
                  <a:cxn ang="0">
                    <a:pos x="0" y="39"/>
                  </a:cxn>
                  <a:cxn ang="0">
                    <a:pos x="15" y="53"/>
                  </a:cxn>
                  <a:cxn ang="0">
                    <a:pos x="31" y="49"/>
                  </a:cxn>
                  <a:cxn ang="0">
                    <a:pos x="35" y="48"/>
                  </a:cxn>
                  <a:cxn ang="0">
                    <a:pos x="47" y="47"/>
                  </a:cxn>
                  <a:cxn ang="0">
                    <a:pos x="91" y="41"/>
                  </a:cxn>
                  <a:cxn ang="0">
                    <a:pos x="91" y="35"/>
                  </a:cxn>
                  <a:cxn ang="0">
                    <a:pos x="47" y="34"/>
                  </a:cxn>
                  <a:cxn ang="0">
                    <a:pos x="47" y="0"/>
                  </a:cxn>
                </a:cxnLst>
                <a:rect l="0" t="0" r="r" b="b"/>
                <a:pathLst>
                  <a:path w="91" h="53">
                    <a:moveTo>
                      <a:pt x="47" y="0"/>
                    </a:moveTo>
                    <a:lnTo>
                      <a:pt x="35" y="2"/>
                    </a:lnTo>
                    <a:lnTo>
                      <a:pt x="35" y="35"/>
                    </a:lnTo>
                    <a:lnTo>
                      <a:pt x="0" y="39"/>
                    </a:lnTo>
                    <a:lnTo>
                      <a:pt x="15" y="53"/>
                    </a:lnTo>
                    <a:lnTo>
                      <a:pt x="31" y="49"/>
                    </a:lnTo>
                    <a:lnTo>
                      <a:pt x="35" y="48"/>
                    </a:lnTo>
                    <a:lnTo>
                      <a:pt x="47" y="47"/>
                    </a:lnTo>
                    <a:lnTo>
                      <a:pt x="91" y="41"/>
                    </a:lnTo>
                    <a:lnTo>
                      <a:pt x="91" y="35"/>
                    </a:lnTo>
                    <a:lnTo>
                      <a:pt x="47" y="34"/>
                    </a:lnTo>
                    <a:lnTo>
                      <a:pt x="47" y="0"/>
                    </a:lnTo>
                    <a:close/>
                  </a:path>
                </a:pathLst>
              </a:cu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05" name="Freeform 145"/>
              <p:cNvSpPr>
                <a:spLocks/>
              </p:cNvSpPr>
              <p:nvPr/>
            </p:nvSpPr>
            <p:spPr bwMode="auto">
              <a:xfrm>
                <a:off x="3220" y="844"/>
                <a:ext cx="35" cy="31"/>
              </a:xfrm>
              <a:custGeom>
                <a:avLst/>
                <a:gdLst/>
                <a:ahLst/>
                <a:cxnLst>
                  <a:cxn ang="0">
                    <a:pos x="133" y="0"/>
                  </a:cxn>
                  <a:cxn ang="0">
                    <a:pos x="116" y="13"/>
                  </a:cxn>
                  <a:cxn ang="0">
                    <a:pos x="0" y="24"/>
                  </a:cxn>
                  <a:cxn ang="0">
                    <a:pos x="121" y="26"/>
                  </a:cxn>
                  <a:cxn ang="0">
                    <a:pos x="114" y="106"/>
                  </a:cxn>
                  <a:cxn ang="0">
                    <a:pos x="111" y="107"/>
                  </a:cxn>
                  <a:cxn ang="0">
                    <a:pos x="93" y="109"/>
                  </a:cxn>
                  <a:cxn ang="0">
                    <a:pos x="67" y="112"/>
                  </a:cxn>
                  <a:cxn ang="0">
                    <a:pos x="62" y="114"/>
                  </a:cxn>
                  <a:cxn ang="0">
                    <a:pos x="50" y="115"/>
                  </a:cxn>
                  <a:cxn ang="0">
                    <a:pos x="34" y="116"/>
                  </a:cxn>
                  <a:cxn ang="0">
                    <a:pos x="1" y="120"/>
                  </a:cxn>
                  <a:cxn ang="0">
                    <a:pos x="71" y="126"/>
                  </a:cxn>
                  <a:cxn ang="0">
                    <a:pos x="136" y="119"/>
                  </a:cxn>
                  <a:cxn ang="0">
                    <a:pos x="127" y="107"/>
                  </a:cxn>
                  <a:cxn ang="0">
                    <a:pos x="130" y="73"/>
                  </a:cxn>
                  <a:cxn ang="0">
                    <a:pos x="133" y="42"/>
                  </a:cxn>
                  <a:cxn ang="0">
                    <a:pos x="134" y="29"/>
                  </a:cxn>
                  <a:cxn ang="0">
                    <a:pos x="143" y="18"/>
                  </a:cxn>
                  <a:cxn ang="0">
                    <a:pos x="133" y="0"/>
                  </a:cxn>
                </a:cxnLst>
                <a:rect l="0" t="0" r="r" b="b"/>
                <a:pathLst>
                  <a:path w="143" h="126">
                    <a:moveTo>
                      <a:pt x="133" y="0"/>
                    </a:moveTo>
                    <a:lnTo>
                      <a:pt x="116" y="13"/>
                    </a:lnTo>
                    <a:lnTo>
                      <a:pt x="0" y="24"/>
                    </a:lnTo>
                    <a:lnTo>
                      <a:pt x="121" y="26"/>
                    </a:lnTo>
                    <a:lnTo>
                      <a:pt x="114" y="106"/>
                    </a:lnTo>
                    <a:lnTo>
                      <a:pt x="111" y="107"/>
                    </a:lnTo>
                    <a:lnTo>
                      <a:pt x="93" y="109"/>
                    </a:lnTo>
                    <a:lnTo>
                      <a:pt x="67" y="112"/>
                    </a:lnTo>
                    <a:lnTo>
                      <a:pt x="62" y="114"/>
                    </a:lnTo>
                    <a:lnTo>
                      <a:pt x="50" y="115"/>
                    </a:lnTo>
                    <a:lnTo>
                      <a:pt x="34" y="116"/>
                    </a:lnTo>
                    <a:lnTo>
                      <a:pt x="1" y="120"/>
                    </a:lnTo>
                    <a:lnTo>
                      <a:pt x="71" y="126"/>
                    </a:lnTo>
                    <a:lnTo>
                      <a:pt x="136" y="119"/>
                    </a:lnTo>
                    <a:lnTo>
                      <a:pt x="127" y="107"/>
                    </a:lnTo>
                    <a:lnTo>
                      <a:pt x="130" y="73"/>
                    </a:lnTo>
                    <a:lnTo>
                      <a:pt x="133" y="42"/>
                    </a:lnTo>
                    <a:lnTo>
                      <a:pt x="134" y="29"/>
                    </a:lnTo>
                    <a:lnTo>
                      <a:pt x="143" y="18"/>
                    </a:lnTo>
                    <a:lnTo>
                      <a:pt x="133" y="0"/>
                    </a:lnTo>
                    <a:close/>
                  </a:path>
                </a:pathLst>
              </a:cu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04" name="Freeform 144"/>
              <p:cNvSpPr>
                <a:spLocks/>
              </p:cNvSpPr>
              <p:nvPr/>
            </p:nvSpPr>
            <p:spPr bwMode="auto">
              <a:xfrm>
                <a:off x="3215" y="843"/>
                <a:ext cx="35" cy="41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0" y="0"/>
                  </a:cxn>
                  <a:cxn ang="0">
                    <a:pos x="1" y="3"/>
                  </a:cxn>
                  <a:cxn ang="0">
                    <a:pos x="7" y="32"/>
                  </a:cxn>
                  <a:cxn ang="0">
                    <a:pos x="7" y="40"/>
                  </a:cxn>
                  <a:cxn ang="0">
                    <a:pos x="8" y="77"/>
                  </a:cxn>
                  <a:cxn ang="0">
                    <a:pos x="8" y="99"/>
                  </a:cxn>
                  <a:cxn ang="0">
                    <a:pos x="8" y="122"/>
                  </a:cxn>
                  <a:cxn ang="0">
                    <a:pos x="5" y="134"/>
                  </a:cxn>
                  <a:cxn ang="0">
                    <a:pos x="13" y="164"/>
                  </a:cxn>
                  <a:cxn ang="0">
                    <a:pos x="19" y="164"/>
                  </a:cxn>
                  <a:cxn ang="0">
                    <a:pos x="19" y="156"/>
                  </a:cxn>
                  <a:cxn ang="0">
                    <a:pos x="20" y="136"/>
                  </a:cxn>
                  <a:cxn ang="0">
                    <a:pos x="70" y="131"/>
                  </a:cxn>
                  <a:cxn ang="0">
                    <a:pos x="90" y="129"/>
                  </a:cxn>
                  <a:cxn ang="0">
                    <a:pos x="20" y="123"/>
                  </a:cxn>
                  <a:cxn ang="0">
                    <a:pos x="20" y="105"/>
                  </a:cxn>
                  <a:cxn ang="0">
                    <a:pos x="20" y="70"/>
                  </a:cxn>
                  <a:cxn ang="0">
                    <a:pos x="19" y="40"/>
                  </a:cxn>
                  <a:cxn ang="0">
                    <a:pos x="69" y="36"/>
                  </a:cxn>
                  <a:cxn ang="0">
                    <a:pos x="81" y="34"/>
                  </a:cxn>
                  <a:cxn ang="0">
                    <a:pos x="140" y="29"/>
                  </a:cxn>
                  <a:cxn ang="0">
                    <a:pos x="19" y="27"/>
                  </a:cxn>
                  <a:cxn ang="0">
                    <a:pos x="7" y="0"/>
                  </a:cxn>
                </a:cxnLst>
                <a:rect l="0" t="0" r="r" b="b"/>
                <a:pathLst>
                  <a:path w="140" h="164">
                    <a:moveTo>
                      <a:pt x="7" y="0"/>
                    </a:moveTo>
                    <a:lnTo>
                      <a:pt x="0" y="0"/>
                    </a:lnTo>
                    <a:lnTo>
                      <a:pt x="1" y="3"/>
                    </a:lnTo>
                    <a:lnTo>
                      <a:pt x="7" y="32"/>
                    </a:lnTo>
                    <a:lnTo>
                      <a:pt x="7" y="40"/>
                    </a:lnTo>
                    <a:lnTo>
                      <a:pt x="8" y="77"/>
                    </a:lnTo>
                    <a:lnTo>
                      <a:pt x="8" y="99"/>
                    </a:lnTo>
                    <a:lnTo>
                      <a:pt x="8" y="122"/>
                    </a:lnTo>
                    <a:lnTo>
                      <a:pt x="5" y="134"/>
                    </a:lnTo>
                    <a:lnTo>
                      <a:pt x="13" y="164"/>
                    </a:lnTo>
                    <a:lnTo>
                      <a:pt x="19" y="164"/>
                    </a:lnTo>
                    <a:lnTo>
                      <a:pt x="19" y="156"/>
                    </a:lnTo>
                    <a:lnTo>
                      <a:pt x="20" y="136"/>
                    </a:lnTo>
                    <a:lnTo>
                      <a:pt x="70" y="131"/>
                    </a:lnTo>
                    <a:lnTo>
                      <a:pt x="90" y="129"/>
                    </a:lnTo>
                    <a:lnTo>
                      <a:pt x="20" y="123"/>
                    </a:lnTo>
                    <a:lnTo>
                      <a:pt x="20" y="105"/>
                    </a:lnTo>
                    <a:lnTo>
                      <a:pt x="20" y="70"/>
                    </a:lnTo>
                    <a:lnTo>
                      <a:pt x="19" y="40"/>
                    </a:lnTo>
                    <a:lnTo>
                      <a:pt x="69" y="36"/>
                    </a:lnTo>
                    <a:lnTo>
                      <a:pt x="81" y="34"/>
                    </a:lnTo>
                    <a:lnTo>
                      <a:pt x="140" y="29"/>
                    </a:lnTo>
                    <a:lnTo>
                      <a:pt x="19" y="27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03" name="Freeform 143"/>
              <p:cNvSpPr>
                <a:spLocks/>
              </p:cNvSpPr>
              <p:nvPr/>
            </p:nvSpPr>
            <p:spPr bwMode="auto">
              <a:xfrm>
                <a:off x="3297" y="907"/>
                <a:ext cx="19" cy="16"/>
              </a:xfrm>
              <a:custGeom>
                <a:avLst/>
                <a:gdLst/>
                <a:ahLst/>
                <a:cxnLst>
                  <a:cxn ang="0">
                    <a:pos x="62" y="0"/>
                  </a:cxn>
                  <a:cxn ang="0">
                    <a:pos x="47" y="16"/>
                  </a:cxn>
                  <a:cxn ang="0">
                    <a:pos x="26" y="35"/>
                  </a:cxn>
                  <a:cxn ang="0">
                    <a:pos x="0" y="57"/>
                  </a:cxn>
                  <a:cxn ang="0">
                    <a:pos x="3" y="63"/>
                  </a:cxn>
                  <a:cxn ang="0">
                    <a:pos x="19" y="53"/>
                  </a:cxn>
                  <a:cxn ang="0">
                    <a:pos x="42" y="35"/>
                  </a:cxn>
                  <a:cxn ang="0">
                    <a:pos x="61" y="18"/>
                  </a:cxn>
                  <a:cxn ang="0">
                    <a:pos x="76" y="4"/>
                  </a:cxn>
                  <a:cxn ang="0">
                    <a:pos x="62" y="0"/>
                  </a:cxn>
                </a:cxnLst>
                <a:rect l="0" t="0" r="r" b="b"/>
                <a:pathLst>
                  <a:path w="76" h="63">
                    <a:moveTo>
                      <a:pt x="62" y="0"/>
                    </a:moveTo>
                    <a:lnTo>
                      <a:pt x="47" y="16"/>
                    </a:lnTo>
                    <a:lnTo>
                      <a:pt x="26" y="35"/>
                    </a:lnTo>
                    <a:lnTo>
                      <a:pt x="0" y="57"/>
                    </a:lnTo>
                    <a:lnTo>
                      <a:pt x="3" y="63"/>
                    </a:lnTo>
                    <a:lnTo>
                      <a:pt x="19" y="53"/>
                    </a:lnTo>
                    <a:lnTo>
                      <a:pt x="42" y="35"/>
                    </a:lnTo>
                    <a:lnTo>
                      <a:pt x="61" y="18"/>
                    </a:lnTo>
                    <a:lnTo>
                      <a:pt x="76" y="4"/>
                    </a:lnTo>
                    <a:lnTo>
                      <a:pt x="62" y="0"/>
                    </a:lnTo>
                    <a:close/>
                  </a:path>
                </a:pathLst>
              </a:cu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02" name="Freeform 142"/>
              <p:cNvSpPr>
                <a:spLocks/>
              </p:cNvSpPr>
              <p:nvPr/>
            </p:nvSpPr>
            <p:spPr bwMode="auto">
              <a:xfrm>
                <a:off x="3329" y="905"/>
                <a:ext cx="6" cy="20"/>
              </a:xfrm>
              <a:custGeom>
                <a:avLst/>
                <a:gdLst/>
                <a:ahLst/>
                <a:cxnLst>
                  <a:cxn ang="0">
                    <a:pos x="13" y="0"/>
                  </a:cxn>
                  <a:cxn ang="0">
                    <a:pos x="11" y="53"/>
                  </a:cxn>
                  <a:cxn ang="0">
                    <a:pos x="0" y="65"/>
                  </a:cxn>
                  <a:cxn ang="0">
                    <a:pos x="25" y="79"/>
                  </a:cxn>
                  <a:cxn ang="0">
                    <a:pos x="18" y="2"/>
                  </a:cxn>
                  <a:cxn ang="0">
                    <a:pos x="13" y="0"/>
                  </a:cxn>
                </a:cxnLst>
                <a:rect l="0" t="0" r="r" b="b"/>
                <a:pathLst>
                  <a:path w="25" h="79">
                    <a:moveTo>
                      <a:pt x="13" y="0"/>
                    </a:moveTo>
                    <a:lnTo>
                      <a:pt x="11" y="53"/>
                    </a:lnTo>
                    <a:lnTo>
                      <a:pt x="0" y="65"/>
                    </a:lnTo>
                    <a:lnTo>
                      <a:pt x="25" y="79"/>
                    </a:lnTo>
                    <a:lnTo>
                      <a:pt x="18" y="2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01" name="Freeform 141"/>
              <p:cNvSpPr>
                <a:spLocks/>
              </p:cNvSpPr>
              <p:nvPr/>
            </p:nvSpPr>
            <p:spPr bwMode="auto">
              <a:xfrm>
                <a:off x="3278" y="905"/>
                <a:ext cx="25" cy="14"/>
              </a:xfrm>
              <a:custGeom>
                <a:avLst/>
                <a:gdLst/>
                <a:ahLst/>
                <a:cxnLst>
                  <a:cxn ang="0">
                    <a:pos x="98" y="0"/>
                  </a:cxn>
                  <a:cxn ang="0">
                    <a:pos x="0" y="38"/>
                  </a:cxn>
                  <a:cxn ang="0">
                    <a:pos x="13" y="56"/>
                  </a:cxn>
                  <a:cxn ang="0">
                    <a:pos x="13" y="56"/>
                  </a:cxn>
                  <a:cxn ang="0">
                    <a:pos x="21" y="49"/>
                  </a:cxn>
                  <a:cxn ang="0">
                    <a:pos x="39" y="39"/>
                  </a:cxn>
                  <a:cxn ang="0">
                    <a:pos x="66" y="25"/>
                  </a:cxn>
                  <a:cxn ang="0">
                    <a:pos x="101" y="8"/>
                  </a:cxn>
                  <a:cxn ang="0">
                    <a:pos x="98" y="0"/>
                  </a:cxn>
                </a:cxnLst>
                <a:rect l="0" t="0" r="r" b="b"/>
                <a:pathLst>
                  <a:path w="101" h="56">
                    <a:moveTo>
                      <a:pt x="98" y="0"/>
                    </a:moveTo>
                    <a:lnTo>
                      <a:pt x="0" y="38"/>
                    </a:lnTo>
                    <a:lnTo>
                      <a:pt x="13" y="56"/>
                    </a:lnTo>
                    <a:lnTo>
                      <a:pt x="21" y="49"/>
                    </a:lnTo>
                    <a:lnTo>
                      <a:pt x="39" y="39"/>
                    </a:lnTo>
                    <a:lnTo>
                      <a:pt x="66" y="25"/>
                    </a:lnTo>
                    <a:lnTo>
                      <a:pt x="101" y="8"/>
                    </a:lnTo>
                    <a:lnTo>
                      <a:pt x="98" y="0"/>
                    </a:lnTo>
                    <a:close/>
                  </a:path>
                </a:pathLst>
              </a:cu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00" name="Freeform 140"/>
              <p:cNvSpPr>
                <a:spLocks/>
              </p:cNvSpPr>
              <p:nvPr/>
            </p:nvSpPr>
            <p:spPr bwMode="auto">
              <a:xfrm>
                <a:off x="3280" y="891"/>
                <a:ext cx="19" cy="8"/>
              </a:xfrm>
              <a:custGeom>
                <a:avLst/>
                <a:gdLst/>
                <a:ahLst/>
                <a:cxnLst>
                  <a:cxn ang="0">
                    <a:pos x="73" y="0"/>
                  </a:cxn>
                  <a:cxn ang="0">
                    <a:pos x="22" y="12"/>
                  </a:cxn>
                  <a:cxn ang="0">
                    <a:pos x="0" y="13"/>
                  </a:cxn>
                  <a:cxn ang="0">
                    <a:pos x="11" y="35"/>
                  </a:cxn>
                  <a:cxn ang="0">
                    <a:pos x="20" y="28"/>
                  </a:cxn>
                  <a:cxn ang="0">
                    <a:pos x="42" y="19"/>
                  </a:cxn>
                  <a:cxn ang="0">
                    <a:pos x="75" y="9"/>
                  </a:cxn>
                  <a:cxn ang="0">
                    <a:pos x="73" y="0"/>
                  </a:cxn>
                </a:cxnLst>
                <a:rect l="0" t="0" r="r" b="b"/>
                <a:pathLst>
                  <a:path w="75" h="35">
                    <a:moveTo>
                      <a:pt x="73" y="0"/>
                    </a:moveTo>
                    <a:lnTo>
                      <a:pt x="22" y="12"/>
                    </a:lnTo>
                    <a:lnTo>
                      <a:pt x="0" y="13"/>
                    </a:lnTo>
                    <a:lnTo>
                      <a:pt x="11" y="35"/>
                    </a:lnTo>
                    <a:lnTo>
                      <a:pt x="20" y="28"/>
                    </a:lnTo>
                    <a:lnTo>
                      <a:pt x="42" y="19"/>
                    </a:lnTo>
                    <a:lnTo>
                      <a:pt x="75" y="9"/>
                    </a:lnTo>
                    <a:lnTo>
                      <a:pt x="73" y="0"/>
                    </a:lnTo>
                    <a:close/>
                  </a:path>
                </a:pathLst>
              </a:cu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099" name="Freeform 139"/>
              <p:cNvSpPr>
                <a:spLocks/>
              </p:cNvSpPr>
              <p:nvPr/>
            </p:nvSpPr>
            <p:spPr bwMode="auto">
              <a:xfrm>
                <a:off x="3310" y="887"/>
                <a:ext cx="22" cy="34"/>
              </a:xfrm>
              <a:custGeom>
                <a:avLst/>
                <a:gdLst/>
                <a:ahLst/>
                <a:cxnLst>
                  <a:cxn ang="0">
                    <a:pos x="11" y="0"/>
                  </a:cxn>
                  <a:cxn ang="0">
                    <a:pos x="0" y="4"/>
                  </a:cxn>
                  <a:cxn ang="0">
                    <a:pos x="4" y="23"/>
                  </a:cxn>
                  <a:cxn ang="0">
                    <a:pos x="11" y="52"/>
                  </a:cxn>
                  <a:cxn ang="0">
                    <a:pos x="13" y="58"/>
                  </a:cxn>
                  <a:cxn ang="0">
                    <a:pos x="20" y="72"/>
                  </a:cxn>
                  <a:cxn ang="0">
                    <a:pos x="20" y="73"/>
                  </a:cxn>
                  <a:cxn ang="0">
                    <a:pos x="12" y="81"/>
                  </a:cxn>
                  <a:cxn ang="0">
                    <a:pos x="26" y="85"/>
                  </a:cxn>
                  <a:cxn ang="0">
                    <a:pos x="37" y="101"/>
                  </a:cxn>
                  <a:cxn ang="0">
                    <a:pos x="55" y="120"/>
                  </a:cxn>
                  <a:cxn ang="0">
                    <a:pos x="77" y="136"/>
                  </a:cxn>
                  <a:cxn ang="0">
                    <a:pos x="88" y="124"/>
                  </a:cxn>
                  <a:cxn ang="0">
                    <a:pos x="82" y="121"/>
                  </a:cxn>
                  <a:cxn ang="0">
                    <a:pos x="59" y="106"/>
                  </a:cxn>
                  <a:cxn ang="0">
                    <a:pos x="41" y="87"/>
                  </a:cxn>
                  <a:cxn ang="0">
                    <a:pos x="35" y="74"/>
                  </a:cxn>
                  <a:cxn ang="0">
                    <a:pos x="43" y="65"/>
                  </a:cxn>
                  <a:cxn ang="0">
                    <a:pos x="28" y="62"/>
                  </a:cxn>
                  <a:cxn ang="0">
                    <a:pos x="20" y="39"/>
                  </a:cxn>
                  <a:cxn ang="0">
                    <a:pos x="14" y="18"/>
                  </a:cxn>
                  <a:cxn ang="0">
                    <a:pos x="11" y="0"/>
                  </a:cxn>
                </a:cxnLst>
                <a:rect l="0" t="0" r="r" b="b"/>
                <a:pathLst>
                  <a:path w="88" h="136">
                    <a:moveTo>
                      <a:pt x="11" y="0"/>
                    </a:moveTo>
                    <a:lnTo>
                      <a:pt x="0" y="4"/>
                    </a:lnTo>
                    <a:lnTo>
                      <a:pt x="4" y="23"/>
                    </a:lnTo>
                    <a:lnTo>
                      <a:pt x="11" y="52"/>
                    </a:lnTo>
                    <a:lnTo>
                      <a:pt x="13" y="58"/>
                    </a:lnTo>
                    <a:lnTo>
                      <a:pt x="20" y="72"/>
                    </a:lnTo>
                    <a:lnTo>
                      <a:pt x="20" y="73"/>
                    </a:lnTo>
                    <a:lnTo>
                      <a:pt x="12" y="81"/>
                    </a:lnTo>
                    <a:lnTo>
                      <a:pt x="26" y="85"/>
                    </a:lnTo>
                    <a:lnTo>
                      <a:pt x="37" y="101"/>
                    </a:lnTo>
                    <a:lnTo>
                      <a:pt x="55" y="120"/>
                    </a:lnTo>
                    <a:lnTo>
                      <a:pt x="77" y="136"/>
                    </a:lnTo>
                    <a:lnTo>
                      <a:pt x="88" y="124"/>
                    </a:lnTo>
                    <a:lnTo>
                      <a:pt x="82" y="121"/>
                    </a:lnTo>
                    <a:lnTo>
                      <a:pt x="59" y="106"/>
                    </a:lnTo>
                    <a:lnTo>
                      <a:pt x="41" y="87"/>
                    </a:lnTo>
                    <a:lnTo>
                      <a:pt x="35" y="74"/>
                    </a:lnTo>
                    <a:lnTo>
                      <a:pt x="43" y="65"/>
                    </a:lnTo>
                    <a:lnTo>
                      <a:pt x="28" y="62"/>
                    </a:lnTo>
                    <a:lnTo>
                      <a:pt x="20" y="39"/>
                    </a:lnTo>
                    <a:lnTo>
                      <a:pt x="14" y="18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098" name="Freeform 138"/>
              <p:cNvSpPr>
                <a:spLocks/>
              </p:cNvSpPr>
              <p:nvPr/>
            </p:nvSpPr>
            <p:spPr bwMode="auto">
              <a:xfrm>
                <a:off x="3317" y="885"/>
                <a:ext cx="11" cy="18"/>
              </a:xfrm>
              <a:custGeom>
                <a:avLst/>
                <a:gdLst/>
                <a:ahLst/>
                <a:cxnLst>
                  <a:cxn ang="0">
                    <a:pos x="35" y="0"/>
                  </a:cxn>
                  <a:cxn ang="0">
                    <a:pos x="31" y="12"/>
                  </a:cxn>
                  <a:cxn ang="0">
                    <a:pos x="20" y="39"/>
                  </a:cxn>
                  <a:cxn ang="0">
                    <a:pos x="9" y="56"/>
                  </a:cxn>
                  <a:cxn ang="0">
                    <a:pos x="0" y="70"/>
                  </a:cxn>
                  <a:cxn ang="0">
                    <a:pos x="15" y="73"/>
                  </a:cxn>
                  <a:cxn ang="0">
                    <a:pos x="28" y="54"/>
                  </a:cxn>
                  <a:cxn ang="0">
                    <a:pos x="43" y="39"/>
                  </a:cxn>
                  <a:cxn ang="0">
                    <a:pos x="38" y="2"/>
                  </a:cxn>
                  <a:cxn ang="0">
                    <a:pos x="35" y="0"/>
                  </a:cxn>
                </a:cxnLst>
                <a:rect l="0" t="0" r="r" b="b"/>
                <a:pathLst>
                  <a:path w="43" h="73">
                    <a:moveTo>
                      <a:pt x="35" y="0"/>
                    </a:moveTo>
                    <a:lnTo>
                      <a:pt x="31" y="12"/>
                    </a:lnTo>
                    <a:lnTo>
                      <a:pt x="20" y="39"/>
                    </a:lnTo>
                    <a:lnTo>
                      <a:pt x="9" y="56"/>
                    </a:lnTo>
                    <a:lnTo>
                      <a:pt x="0" y="70"/>
                    </a:lnTo>
                    <a:lnTo>
                      <a:pt x="15" y="73"/>
                    </a:lnTo>
                    <a:lnTo>
                      <a:pt x="28" y="54"/>
                    </a:lnTo>
                    <a:lnTo>
                      <a:pt x="43" y="39"/>
                    </a:lnTo>
                    <a:lnTo>
                      <a:pt x="38" y="2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097" name="Freeform 137"/>
              <p:cNvSpPr>
                <a:spLocks/>
              </p:cNvSpPr>
              <p:nvPr/>
            </p:nvSpPr>
            <p:spPr bwMode="auto">
              <a:xfrm>
                <a:off x="3299" y="877"/>
                <a:ext cx="32" cy="14"/>
              </a:xfrm>
              <a:custGeom>
                <a:avLst/>
                <a:gdLst/>
                <a:ahLst/>
                <a:cxnLst>
                  <a:cxn ang="0">
                    <a:pos x="109" y="0"/>
                  </a:cxn>
                  <a:cxn ang="0">
                    <a:pos x="95" y="12"/>
                  </a:cxn>
                  <a:cxn ang="0">
                    <a:pos x="51" y="25"/>
                  </a:cxn>
                  <a:cxn ang="0">
                    <a:pos x="40" y="29"/>
                  </a:cxn>
                  <a:cxn ang="0">
                    <a:pos x="0" y="43"/>
                  </a:cxn>
                  <a:cxn ang="0">
                    <a:pos x="15" y="54"/>
                  </a:cxn>
                  <a:cxn ang="0">
                    <a:pos x="29" y="47"/>
                  </a:cxn>
                  <a:cxn ang="0">
                    <a:pos x="43" y="43"/>
                  </a:cxn>
                  <a:cxn ang="0">
                    <a:pos x="54" y="39"/>
                  </a:cxn>
                  <a:cxn ang="0">
                    <a:pos x="127" y="14"/>
                  </a:cxn>
                  <a:cxn ang="0">
                    <a:pos x="125" y="9"/>
                  </a:cxn>
                  <a:cxn ang="0">
                    <a:pos x="109" y="0"/>
                  </a:cxn>
                </a:cxnLst>
                <a:rect l="0" t="0" r="r" b="b"/>
                <a:pathLst>
                  <a:path w="127" h="54">
                    <a:moveTo>
                      <a:pt x="109" y="0"/>
                    </a:moveTo>
                    <a:lnTo>
                      <a:pt x="95" y="12"/>
                    </a:lnTo>
                    <a:lnTo>
                      <a:pt x="51" y="25"/>
                    </a:lnTo>
                    <a:lnTo>
                      <a:pt x="40" y="29"/>
                    </a:lnTo>
                    <a:lnTo>
                      <a:pt x="0" y="43"/>
                    </a:lnTo>
                    <a:lnTo>
                      <a:pt x="15" y="54"/>
                    </a:lnTo>
                    <a:lnTo>
                      <a:pt x="29" y="47"/>
                    </a:lnTo>
                    <a:lnTo>
                      <a:pt x="43" y="43"/>
                    </a:lnTo>
                    <a:lnTo>
                      <a:pt x="54" y="39"/>
                    </a:lnTo>
                    <a:lnTo>
                      <a:pt x="127" y="14"/>
                    </a:lnTo>
                    <a:lnTo>
                      <a:pt x="125" y="9"/>
                    </a:lnTo>
                    <a:lnTo>
                      <a:pt x="109" y="0"/>
                    </a:lnTo>
                    <a:close/>
                  </a:path>
                </a:pathLst>
              </a:cu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096" name="Freeform 136"/>
              <p:cNvSpPr>
                <a:spLocks/>
              </p:cNvSpPr>
              <p:nvPr/>
            </p:nvSpPr>
            <p:spPr bwMode="auto">
              <a:xfrm>
                <a:off x="3280" y="877"/>
                <a:ext cx="16" cy="17"/>
              </a:xfrm>
              <a:custGeom>
                <a:avLst/>
                <a:gdLst/>
                <a:ahLst/>
                <a:cxnLst>
                  <a:cxn ang="0">
                    <a:pos x="64" y="0"/>
                  </a:cxn>
                  <a:cxn ang="0">
                    <a:pos x="47" y="1"/>
                  </a:cxn>
                  <a:cxn ang="0">
                    <a:pos x="42" y="14"/>
                  </a:cxn>
                  <a:cxn ang="0">
                    <a:pos x="29" y="39"/>
                  </a:cxn>
                  <a:cxn ang="0">
                    <a:pos x="18" y="54"/>
                  </a:cxn>
                  <a:cxn ang="0">
                    <a:pos x="0" y="69"/>
                  </a:cxn>
                  <a:cxn ang="0">
                    <a:pos x="22" y="68"/>
                  </a:cxn>
                  <a:cxn ang="0">
                    <a:pos x="38" y="44"/>
                  </a:cxn>
                  <a:cxn ang="0">
                    <a:pos x="53" y="19"/>
                  </a:cxn>
                  <a:cxn ang="0">
                    <a:pos x="64" y="0"/>
                  </a:cxn>
                </a:cxnLst>
                <a:rect l="0" t="0" r="r" b="b"/>
                <a:pathLst>
                  <a:path w="64" h="69">
                    <a:moveTo>
                      <a:pt x="64" y="0"/>
                    </a:moveTo>
                    <a:lnTo>
                      <a:pt x="47" y="1"/>
                    </a:lnTo>
                    <a:lnTo>
                      <a:pt x="42" y="14"/>
                    </a:lnTo>
                    <a:lnTo>
                      <a:pt x="29" y="39"/>
                    </a:lnTo>
                    <a:lnTo>
                      <a:pt x="18" y="54"/>
                    </a:lnTo>
                    <a:lnTo>
                      <a:pt x="0" y="69"/>
                    </a:lnTo>
                    <a:lnTo>
                      <a:pt x="22" y="68"/>
                    </a:lnTo>
                    <a:lnTo>
                      <a:pt x="38" y="44"/>
                    </a:lnTo>
                    <a:lnTo>
                      <a:pt x="53" y="19"/>
                    </a:lnTo>
                    <a:lnTo>
                      <a:pt x="64" y="0"/>
                    </a:lnTo>
                    <a:close/>
                  </a:path>
                </a:pathLst>
              </a:cu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095" name="Freeform 135"/>
              <p:cNvSpPr>
                <a:spLocks/>
              </p:cNvSpPr>
              <p:nvPr/>
            </p:nvSpPr>
            <p:spPr bwMode="auto">
              <a:xfrm>
                <a:off x="3300" y="873"/>
                <a:ext cx="8" cy="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5" y="10"/>
                  </a:cxn>
                  <a:cxn ang="0">
                    <a:pos x="27" y="5"/>
                  </a:cxn>
                  <a:cxn ang="0">
                    <a:pos x="32" y="4"/>
                  </a:cxn>
                  <a:cxn ang="0">
                    <a:pos x="0" y="0"/>
                  </a:cxn>
                </a:cxnLst>
                <a:rect l="0" t="0" r="r" b="b"/>
                <a:pathLst>
                  <a:path w="32" h="10">
                    <a:moveTo>
                      <a:pt x="0" y="0"/>
                    </a:moveTo>
                    <a:lnTo>
                      <a:pt x="15" y="10"/>
                    </a:lnTo>
                    <a:lnTo>
                      <a:pt x="27" y="5"/>
                    </a:lnTo>
                    <a:lnTo>
                      <a:pt x="32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094" name="Freeform 134"/>
              <p:cNvSpPr>
                <a:spLocks/>
              </p:cNvSpPr>
              <p:nvPr/>
            </p:nvSpPr>
            <p:spPr bwMode="auto">
              <a:xfrm>
                <a:off x="3300" y="865"/>
                <a:ext cx="26" cy="20"/>
              </a:xfrm>
              <a:custGeom>
                <a:avLst/>
                <a:gdLst/>
                <a:ahLst/>
                <a:cxnLst>
                  <a:cxn ang="0">
                    <a:pos x="85" y="0"/>
                  </a:cxn>
                  <a:cxn ang="0">
                    <a:pos x="71" y="12"/>
                  </a:cxn>
                  <a:cxn ang="0">
                    <a:pos x="43" y="20"/>
                  </a:cxn>
                  <a:cxn ang="0">
                    <a:pos x="29" y="23"/>
                  </a:cxn>
                  <a:cxn ang="0">
                    <a:pos x="29" y="24"/>
                  </a:cxn>
                  <a:cxn ang="0">
                    <a:pos x="0" y="34"/>
                  </a:cxn>
                  <a:cxn ang="0">
                    <a:pos x="32" y="38"/>
                  </a:cxn>
                  <a:cxn ang="0">
                    <a:pos x="33" y="53"/>
                  </a:cxn>
                  <a:cxn ang="0">
                    <a:pos x="37" y="79"/>
                  </a:cxn>
                  <a:cxn ang="0">
                    <a:pos x="48" y="75"/>
                  </a:cxn>
                  <a:cxn ang="0">
                    <a:pos x="45" y="48"/>
                  </a:cxn>
                  <a:cxn ang="0">
                    <a:pos x="44" y="34"/>
                  </a:cxn>
                  <a:cxn ang="0">
                    <a:pos x="103" y="14"/>
                  </a:cxn>
                  <a:cxn ang="0">
                    <a:pos x="100" y="9"/>
                  </a:cxn>
                  <a:cxn ang="0">
                    <a:pos x="85" y="0"/>
                  </a:cxn>
                </a:cxnLst>
                <a:rect l="0" t="0" r="r" b="b"/>
                <a:pathLst>
                  <a:path w="103" h="79">
                    <a:moveTo>
                      <a:pt x="85" y="0"/>
                    </a:moveTo>
                    <a:lnTo>
                      <a:pt x="71" y="12"/>
                    </a:lnTo>
                    <a:lnTo>
                      <a:pt x="43" y="20"/>
                    </a:lnTo>
                    <a:lnTo>
                      <a:pt x="29" y="23"/>
                    </a:lnTo>
                    <a:lnTo>
                      <a:pt x="29" y="24"/>
                    </a:lnTo>
                    <a:lnTo>
                      <a:pt x="0" y="34"/>
                    </a:lnTo>
                    <a:lnTo>
                      <a:pt x="32" y="38"/>
                    </a:lnTo>
                    <a:lnTo>
                      <a:pt x="33" y="53"/>
                    </a:lnTo>
                    <a:lnTo>
                      <a:pt x="37" y="79"/>
                    </a:lnTo>
                    <a:lnTo>
                      <a:pt x="48" y="75"/>
                    </a:lnTo>
                    <a:lnTo>
                      <a:pt x="45" y="48"/>
                    </a:lnTo>
                    <a:lnTo>
                      <a:pt x="44" y="34"/>
                    </a:lnTo>
                    <a:lnTo>
                      <a:pt x="103" y="14"/>
                    </a:lnTo>
                    <a:lnTo>
                      <a:pt x="100" y="9"/>
                    </a:lnTo>
                    <a:lnTo>
                      <a:pt x="85" y="0"/>
                    </a:lnTo>
                    <a:close/>
                  </a:path>
                </a:pathLst>
              </a:cu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093" name="Freeform 133"/>
              <p:cNvSpPr>
                <a:spLocks/>
              </p:cNvSpPr>
              <p:nvPr/>
            </p:nvSpPr>
            <p:spPr bwMode="auto">
              <a:xfrm>
                <a:off x="3282" y="863"/>
                <a:ext cx="18" cy="14"/>
              </a:xfrm>
              <a:custGeom>
                <a:avLst/>
                <a:gdLst/>
                <a:ahLst/>
                <a:cxnLst>
                  <a:cxn ang="0">
                    <a:pos x="63" y="0"/>
                  </a:cxn>
                  <a:cxn ang="0">
                    <a:pos x="58" y="0"/>
                  </a:cxn>
                  <a:cxn ang="0">
                    <a:pos x="56" y="13"/>
                  </a:cxn>
                  <a:cxn ang="0">
                    <a:pos x="45" y="43"/>
                  </a:cxn>
                  <a:cxn ang="0">
                    <a:pos x="44" y="44"/>
                  </a:cxn>
                  <a:cxn ang="0">
                    <a:pos x="0" y="53"/>
                  </a:cxn>
                  <a:cxn ang="0">
                    <a:pos x="56" y="54"/>
                  </a:cxn>
                  <a:cxn ang="0">
                    <a:pos x="57" y="50"/>
                  </a:cxn>
                  <a:cxn ang="0">
                    <a:pos x="71" y="27"/>
                  </a:cxn>
                  <a:cxn ang="0">
                    <a:pos x="63" y="0"/>
                  </a:cxn>
                </a:cxnLst>
                <a:rect l="0" t="0" r="r" b="b"/>
                <a:pathLst>
                  <a:path w="71" h="54">
                    <a:moveTo>
                      <a:pt x="63" y="0"/>
                    </a:moveTo>
                    <a:lnTo>
                      <a:pt x="58" y="0"/>
                    </a:lnTo>
                    <a:lnTo>
                      <a:pt x="56" y="13"/>
                    </a:lnTo>
                    <a:lnTo>
                      <a:pt x="45" y="43"/>
                    </a:lnTo>
                    <a:lnTo>
                      <a:pt x="44" y="44"/>
                    </a:lnTo>
                    <a:lnTo>
                      <a:pt x="0" y="53"/>
                    </a:lnTo>
                    <a:lnTo>
                      <a:pt x="56" y="54"/>
                    </a:lnTo>
                    <a:lnTo>
                      <a:pt x="57" y="50"/>
                    </a:lnTo>
                    <a:lnTo>
                      <a:pt x="71" y="27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092" name="Freeform 132"/>
              <p:cNvSpPr>
                <a:spLocks/>
              </p:cNvSpPr>
              <p:nvPr/>
            </p:nvSpPr>
            <p:spPr bwMode="auto">
              <a:xfrm>
                <a:off x="3314" y="848"/>
                <a:ext cx="9" cy="11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0" y="4"/>
                  </a:cxn>
                  <a:cxn ang="0">
                    <a:pos x="18" y="25"/>
                  </a:cxn>
                  <a:cxn ang="0">
                    <a:pos x="33" y="46"/>
                  </a:cxn>
                  <a:cxn ang="0">
                    <a:pos x="37" y="46"/>
                  </a:cxn>
                  <a:cxn ang="0">
                    <a:pos x="38" y="22"/>
                  </a:cxn>
                  <a:cxn ang="0">
                    <a:pos x="28" y="14"/>
                  </a:cxn>
                  <a:cxn ang="0">
                    <a:pos x="26" y="13"/>
                  </a:cxn>
                  <a:cxn ang="0">
                    <a:pos x="2" y="0"/>
                  </a:cxn>
                </a:cxnLst>
                <a:rect l="0" t="0" r="r" b="b"/>
                <a:pathLst>
                  <a:path w="38" h="46">
                    <a:moveTo>
                      <a:pt x="2" y="0"/>
                    </a:moveTo>
                    <a:lnTo>
                      <a:pt x="0" y="4"/>
                    </a:lnTo>
                    <a:lnTo>
                      <a:pt x="18" y="25"/>
                    </a:lnTo>
                    <a:lnTo>
                      <a:pt x="33" y="46"/>
                    </a:lnTo>
                    <a:lnTo>
                      <a:pt x="37" y="46"/>
                    </a:lnTo>
                    <a:lnTo>
                      <a:pt x="38" y="22"/>
                    </a:lnTo>
                    <a:lnTo>
                      <a:pt x="28" y="14"/>
                    </a:lnTo>
                    <a:lnTo>
                      <a:pt x="26" y="1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091" name="Freeform 131"/>
              <p:cNvSpPr>
                <a:spLocks/>
              </p:cNvSpPr>
              <p:nvPr/>
            </p:nvSpPr>
            <p:spPr bwMode="auto">
              <a:xfrm>
                <a:off x="3277" y="847"/>
                <a:ext cx="19" cy="35"/>
              </a:xfrm>
              <a:custGeom>
                <a:avLst/>
                <a:gdLst/>
                <a:ahLst/>
                <a:cxnLst>
                  <a:cxn ang="0">
                    <a:pos x="54" y="0"/>
                  </a:cxn>
                  <a:cxn ang="0">
                    <a:pos x="50" y="0"/>
                  </a:cxn>
                  <a:cxn ang="0">
                    <a:pos x="47" y="13"/>
                  </a:cxn>
                  <a:cxn ang="0">
                    <a:pos x="40" y="44"/>
                  </a:cxn>
                  <a:cxn ang="0">
                    <a:pos x="31" y="65"/>
                  </a:cxn>
                  <a:cxn ang="0">
                    <a:pos x="21" y="91"/>
                  </a:cxn>
                  <a:cxn ang="0">
                    <a:pos x="18" y="98"/>
                  </a:cxn>
                  <a:cxn ang="0">
                    <a:pos x="0" y="117"/>
                  </a:cxn>
                  <a:cxn ang="0">
                    <a:pos x="9" y="138"/>
                  </a:cxn>
                  <a:cxn ang="0">
                    <a:pos x="17" y="134"/>
                  </a:cxn>
                  <a:cxn ang="0">
                    <a:pos x="38" y="125"/>
                  </a:cxn>
                  <a:cxn ang="0">
                    <a:pos x="57" y="119"/>
                  </a:cxn>
                  <a:cxn ang="0">
                    <a:pos x="74" y="118"/>
                  </a:cxn>
                  <a:cxn ang="0">
                    <a:pos x="18" y="117"/>
                  </a:cxn>
                  <a:cxn ang="0">
                    <a:pos x="26" y="101"/>
                  </a:cxn>
                  <a:cxn ang="0">
                    <a:pos x="41" y="72"/>
                  </a:cxn>
                  <a:cxn ang="0">
                    <a:pos x="50" y="53"/>
                  </a:cxn>
                  <a:cxn ang="0">
                    <a:pos x="50" y="52"/>
                  </a:cxn>
                  <a:cxn ang="0">
                    <a:pos x="66" y="30"/>
                  </a:cxn>
                  <a:cxn ang="0">
                    <a:pos x="54" y="0"/>
                  </a:cxn>
                </a:cxnLst>
                <a:rect l="0" t="0" r="r" b="b"/>
                <a:pathLst>
                  <a:path w="74" h="138">
                    <a:moveTo>
                      <a:pt x="54" y="0"/>
                    </a:moveTo>
                    <a:lnTo>
                      <a:pt x="50" y="0"/>
                    </a:lnTo>
                    <a:lnTo>
                      <a:pt x="47" y="13"/>
                    </a:lnTo>
                    <a:lnTo>
                      <a:pt x="40" y="44"/>
                    </a:lnTo>
                    <a:lnTo>
                      <a:pt x="31" y="65"/>
                    </a:lnTo>
                    <a:lnTo>
                      <a:pt x="21" y="91"/>
                    </a:lnTo>
                    <a:lnTo>
                      <a:pt x="18" y="98"/>
                    </a:lnTo>
                    <a:lnTo>
                      <a:pt x="0" y="117"/>
                    </a:lnTo>
                    <a:lnTo>
                      <a:pt x="9" y="138"/>
                    </a:lnTo>
                    <a:lnTo>
                      <a:pt x="17" y="134"/>
                    </a:lnTo>
                    <a:lnTo>
                      <a:pt x="38" y="125"/>
                    </a:lnTo>
                    <a:lnTo>
                      <a:pt x="57" y="119"/>
                    </a:lnTo>
                    <a:lnTo>
                      <a:pt x="74" y="118"/>
                    </a:lnTo>
                    <a:lnTo>
                      <a:pt x="18" y="117"/>
                    </a:lnTo>
                    <a:lnTo>
                      <a:pt x="26" y="101"/>
                    </a:lnTo>
                    <a:lnTo>
                      <a:pt x="41" y="72"/>
                    </a:lnTo>
                    <a:lnTo>
                      <a:pt x="50" y="53"/>
                    </a:lnTo>
                    <a:lnTo>
                      <a:pt x="50" y="52"/>
                    </a:lnTo>
                    <a:lnTo>
                      <a:pt x="66" y="30"/>
                    </a:lnTo>
                    <a:lnTo>
                      <a:pt x="54" y="0"/>
                    </a:lnTo>
                    <a:close/>
                  </a:path>
                </a:pathLst>
              </a:cu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090" name="Freeform 130"/>
              <p:cNvSpPr>
                <a:spLocks/>
              </p:cNvSpPr>
              <p:nvPr/>
            </p:nvSpPr>
            <p:spPr bwMode="auto">
              <a:xfrm>
                <a:off x="3305" y="842"/>
                <a:ext cx="6" cy="29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0" y="4"/>
                  </a:cxn>
                  <a:cxn ang="0">
                    <a:pos x="5" y="29"/>
                  </a:cxn>
                  <a:cxn ang="0">
                    <a:pos x="5" y="31"/>
                  </a:cxn>
                  <a:cxn ang="0">
                    <a:pos x="6" y="55"/>
                  </a:cxn>
                  <a:cxn ang="0">
                    <a:pos x="8" y="100"/>
                  </a:cxn>
                  <a:cxn ang="0">
                    <a:pos x="9" y="113"/>
                  </a:cxn>
                  <a:cxn ang="0">
                    <a:pos x="23" y="110"/>
                  </a:cxn>
                  <a:cxn ang="0">
                    <a:pos x="23" y="108"/>
                  </a:cxn>
                  <a:cxn ang="0">
                    <a:pos x="23" y="108"/>
                  </a:cxn>
                  <a:cxn ang="0">
                    <a:pos x="21" y="67"/>
                  </a:cxn>
                  <a:cxn ang="0">
                    <a:pos x="19" y="47"/>
                  </a:cxn>
                  <a:cxn ang="0">
                    <a:pos x="24" y="27"/>
                  </a:cxn>
                  <a:cxn ang="0">
                    <a:pos x="2" y="0"/>
                  </a:cxn>
                </a:cxnLst>
                <a:rect l="0" t="0" r="r" b="b"/>
                <a:pathLst>
                  <a:path w="24" h="113">
                    <a:moveTo>
                      <a:pt x="2" y="0"/>
                    </a:moveTo>
                    <a:lnTo>
                      <a:pt x="0" y="4"/>
                    </a:lnTo>
                    <a:lnTo>
                      <a:pt x="5" y="29"/>
                    </a:lnTo>
                    <a:lnTo>
                      <a:pt x="5" y="31"/>
                    </a:lnTo>
                    <a:lnTo>
                      <a:pt x="6" y="55"/>
                    </a:lnTo>
                    <a:lnTo>
                      <a:pt x="8" y="100"/>
                    </a:lnTo>
                    <a:lnTo>
                      <a:pt x="9" y="113"/>
                    </a:lnTo>
                    <a:lnTo>
                      <a:pt x="23" y="110"/>
                    </a:lnTo>
                    <a:lnTo>
                      <a:pt x="23" y="108"/>
                    </a:lnTo>
                    <a:lnTo>
                      <a:pt x="21" y="67"/>
                    </a:lnTo>
                    <a:lnTo>
                      <a:pt x="19" y="47"/>
                    </a:lnTo>
                    <a:lnTo>
                      <a:pt x="24" y="27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089" name="Freeform 129"/>
              <p:cNvSpPr>
                <a:spLocks/>
              </p:cNvSpPr>
              <p:nvPr/>
            </p:nvSpPr>
            <p:spPr bwMode="auto">
              <a:xfrm>
                <a:off x="2714" y="1453"/>
                <a:ext cx="59" cy="70"/>
              </a:xfrm>
              <a:custGeom>
                <a:avLst/>
                <a:gdLst/>
                <a:ahLst/>
                <a:cxnLst>
                  <a:cxn ang="0">
                    <a:pos x="236" y="64"/>
                  </a:cxn>
                  <a:cxn ang="0">
                    <a:pos x="0" y="280"/>
                  </a:cxn>
                  <a:cxn ang="0">
                    <a:pos x="153" y="0"/>
                  </a:cxn>
                  <a:cxn ang="0">
                    <a:pos x="236" y="64"/>
                  </a:cxn>
                </a:cxnLst>
                <a:rect l="0" t="0" r="r" b="b"/>
                <a:pathLst>
                  <a:path w="236" h="280">
                    <a:moveTo>
                      <a:pt x="236" y="64"/>
                    </a:moveTo>
                    <a:lnTo>
                      <a:pt x="0" y="280"/>
                    </a:lnTo>
                    <a:lnTo>
                      <a:pt x="153" y="0"/>
                    </a:lnTo>
                    <a:lnTo>
                      <a:pt x="236" y="64"/>
                    </a:lnTo>
                    <a:close/>
                  </a:path>
                </a:pathLst>
              </a:cu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088" name="Freeform 128"/>
              <p:cNvSpPr>
                <a:spLocks/>
              </p:cNvSpPr>
              <p:nvPr/>
            </p:nvSpPr>
            <p:spPr bwMode="auto">
              <a:xfrm>
                <a:off x="2763" y="1354"/>
                <a:ext cx="252" cy="107"/>
              </a:xfrm>
              <a:custGeom>
                <a:avLst/>
                <a:gdLst/>
                <a:ahLst/>
                <a:cxnLst>
                  <a:cxn ang="0">
                    <a:pos x="0" y="426"/>
                  </a:cxn>
                  <a:cxn ang="0">
                    <a:pos x="332" y="0"/>
                  </a:cxn>
                  <a:cxn ang="0">
                    <a:pos x="1006" y="0"/>
                  </a:cxn>
                </a:cxnLst>
                <a:rect l="0" t="0" r="r" b="b"/>
                <a:pathLst>
                  <a:path w="1006" h="426">
                    <a:moveTo>
                      <a:pt x="0" y="426"/>
                    </a:moveTo>
                    <a:lnTo>
                      <a:pt x="332" y="0"/>
                    </a:lnTo>
                    <a:lnTo>
                      <a:pt x="1006" y="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087" name="Freeform 127"/>
              <p:cNvSpPr>
                <a:spLocks/>
              </p:cNvSpPr>
              <p:nvPr/>
            </p:nvSpPr>
            <p:spPr bwMode="auto">
              <a:xfrm>
                <a:off x="3055" y="1351"/>
                <a:ext cx="27" cy="52"/>
              </a:xfrm>
              <a:custGeom>
                <a:avLst/>
                <a:gdLst/>
                <a:ahLst/>
                <a:cxnLst>
                  <a:cxn ang="0">
                    <a:pos x="70" y="0"/>
                  </a:cxn>
                  <a:cxn ang="0">
                    <a:pos x="67" y="31"/>
                  </a:cxn>
                  <a:cxn ang="0">
                    <a:pos x="62" y="61"/>
                  </a:cxn>
                  <a:cxn ang="0">
                    <a:pos x="60" y="69"/>
                  </a:cxn>
                  <a:cxn ang="0">
                    <a:pos x="54" y="91"/>
                  </a:cxn>
                  <a:cxn ang="0">
                    <a:pos x="45" y="116"/>
                  </a:cxn>
                  <a:cxn ang="0">
                    <a:pos x="32" y="143"/>
                  </a:cxn>
                  <a:cxn ang="0">
                    <a:pos x="18" y="172"/>
                  </a:cxn>
                  <a:cxn ang="0">
                    <a:pos x="0" y="203"/>
                  </a:cxn>
                  <a:cxn ang="0">
                    <a:pos x="5" y="207"/>
                  </a:cxn>
                  <a:cxn ang="0">
                    <a:pos x="9" y="201"/>
                  </a:cxn>
                  <a:cxn ang="0">
                    <a:pos x="28" y="174"/>
                  </a:cxn>
                  <a:cxn ang="0">
                    <a:pos x="44" y="147"/>
                  </a:cxn>
                  <a:cxn ang="0">
                    <a:pos x="56" y="122"/>
                  </a:cxn>
                  <a:cxn ang="0">
                    <a:pos x="66" y="98"/>
                  </a:cxn>
                  <a:cxn ang="0">
                    <a:pos x="74" y="75"/>
                  </a:cxn>
                  <a:cxn ang="0">
                    <a:pos x="77" y="63"/>
                  </a:cxn>
                  <a:cxn ang="0">
                    <a:pos x="81" y="38"/>
                  </a:cxn>
                  <a:cxn ang="0">
                    <a:pos x="83" y="10"/>
                  </a:cxn>
                  <a:cxn ang="0">
                    <a:pos x="84" y="5"/>
                  </a:cxn>
                  <a:cxn ang="0">
                    <a:pos x="107" y="1"/>
                  </a:cxn>
                  <a:cxn ang="0">
                    <a:pos x="70" y="0"/>
                  </a:cxn>
                </a:cxnLst>
                <a:rect l="0" t="0" r="r" b="b"/>
                <a:pathLst>
                  <a:path w="107" h="207">
                    <a:moveTo>
                      <a:pt x="70" y="0"/>
                    </a:moveTo>
                    <a:lnTo>
                      <a:pt x="67" y="31"/>
                    </a:lnTo>
                    <a:lnTo>
                      <a:pt x="62" y="61"/>
                    </a:lnTo>
                    <a:lnTo>
                      <a:pt x="60" y="69"/>
                    </a:lnTo>
                    <a:lnTo>
                      <a:pt x="54" y="91"/>
                    </a:lnTo>
                    <a:lnTo>
                      <a:pt x="45" y="116"/>
                    </a:lnTo>
                    <a:lnTo>
                      <a:pt x="32" y="143"/>
                    </a:lnTo>
                    <a:lnTo>
                      <a:pt x="18" y="172"/>
                    </a:lnTo>
                    <a:lnTo>
                      <a:pt x="0" y="203"/>
                    </a:lnTo>
                    <a:lnTo>
                      <a:pt x="5" y="207"/>
                    </a:lnTo>
                    <a:lnTo>
                      <a:pt x="9" y="201"/>
                    </a:lnTo>
                    <a:lnTo>
                      <a:pt x="28" y="174"/>
                    </a:lnTo>
                    <a:lnTo>
                      <a:pt x="44" y="147"/>
                    </a:lnTo>
                    <a:lnTo>
                      <a:pt x="56" y="122"/>
                    </a:lnTo>
                    <a:lnTo>
                      <a:pt x="66" y="98"/>
                    </a:lnTo>
                    <a:lnTo>
                      <a:pt x="74" y="75"/>
                    </a:lnTo>
                    <a:lnTo>
                      <a:pt x="77" y="63"/>
                    </a:lnTo>
                    <a:lnTo>
                      <a:pt x="81" y="38"/>
                    </a:lnTo>
                    <a:lnTo>
                      <a:pt x="83" y="10"/>
                    </a:lnTo>
                    <a:lnTo>
                      <a:pt x="84" y="5"/>
                    </a:lnTo>
                    <a:lnTo>
                      <a:pt x="107" y="1"/>
                    </a:lnTo>
                    <a:lnTo>
                      <a:pt x="70" y="0"/>
                    </a:lnTo>
                    <a:close/>
                  </a:path>
                </a:pathLst>
              </a:cu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086" name="Freeform 126"/>
              <p:cNvSpPr>
                <a:spLocks/>
              </p:cNvSpPr>
              <p:nvPr/>
            </p:nvSpPr>
            <p:spPr bwMode="auto">
              <a:xfrm>
                <a:off x="3077" y="1324"/>
                <a:ext cx="24" cy="7"/>
              </a:xfrm>
              <a:custGeom>
                <a:avLst/>
                <a:gdLst/>
                <a:ahLst/>
                <a:cxnLst>
                  <a:cxn ang="0">
                    <a:pos x="88" y="0"/>
                  </a:cxn>
                  <a:cxn ang="0">
                    <a:pos x="0" y="14"/>
                  </a:cxn>
                  <a:cxn ang="0">
                    <a:pos x="0" y="28"/>
                  </a:cxn>
                  <a:cxn ang="0">
                    <a:pos x="95" y="14"/>
                  </a:cxn>
                  <a:cxn ang="0">
                    <a:pos x="88" y="0"/>
                  </a:cxn>
                </a:cxnLst>
                <a:rect l="0" t="0" r="r" b="b"/>
                <a:pathLst>
                  <a:path w="95" h="28">
                    <a:moveTo>
                      <a:pt x="88" y="0"/>
                    </a:moveTo>
                    <a:lnTo>
                      <a:pt x="0" y="14"/>
                    </a:lnTo>
                    <a:lnTo>
                      <a:pt x="0" y="28"/>
                    </a:lnTo>
                    <a:lnTo>
                      <a:pt x="95" y="14"/>
                    </a:lnTo>
                    <a:lnTo>
                      <a:pt x="88" y="0"/>
                    </a:lnTo>
                    <a:close/>
                  </a:path>
                </a:pathLst>
              </a:cu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085" name="Freeform 125"/>
              <p:cNvSpPr>
                <a:spLocks/>
              </p:cNvSpPr>
              <p:nvPr/>
            </p:nvSpPr>
            <p:spPr bwMode="auto">
              <a:xfrm>
                <a:off x="3077" y="1320"/>
                <a:ext cx="30" cy="31"/>
              </a:xfrm>
              <a:custGeom>
                <a:avLst/>
                <a:gdLst/>
                <a:ahLst/>
                <a:cxnLst>
                  <a:cxn ang="0">
                    <a:pos x="108" y="0"/>
                  </a:cxn>
                  <a:cxn ang="0">
                    <a:pos x="89" y="15"/>
                  </a:cxn>
                  <a:cxn ang="0">
                    <a:pos x="96" y="29"/>
                  </a:cxn>
                  <a:cxn ang="0">
                    <a:pos x="93" y="100"/>
                  </a:cxn>
                  <a:cxn ang="0">
                    <a:pos x="87" y="103"/>
                  </a:cxn>
                  <a:cxn ang="0">
                    <a:pos x="0" y="113"/>
                  </a:cxn>
                  <a:cxn ang="0">
                    <a:pos x="30" y="123"/>
                  </a:cxn>
                  <a:cxn ang="0">
                    <a:pos x="117" y="111"/>
                  </a:cxn>
                  <a:cxn ang="0">
                    <a:pos x="117" y="106"/>
                  </a:cxn>
                  <a:cxn ang="0">
                    <a:pos x="106" y="95"/>
                  </a:cxn>
                  <a:cxn ang="0">
                    <a:pos x="107" y="84"/>
                  </a:cxn>
                  <a:cxn ang="0">
                    <a:pos x="109" y="47"/>
                  </a:cxn>
                  <a:cxn ang="0">
                    <a:pos x="110" y="33"/>
                  </a:cxn>
                  <a:cxn ang="0">
                    <a:pos x="120" y="14"/>
                  </a:cxn>
                  <a:cxn ang="0">
                    <a:pos x="108" y="0"/>
                  </a:cxn>
                </a:cxnLst>
                <a:rect l="0" t="0" r="r" b="b"/>
                <a:pathLst>
                  <a:path w="120" h="123">
                    <a:moveTo>
                      <a:pt x="108" y="0"/>
                    </a:moveTo>
                    <a:lnTo>
                      <a:pt x="89" y="15"/>
                    </a:lnTo>
                    <a:lnTo>
                      <a:pt x="96" y="29"/>
                    </a:lnTo>
                    <a:lnTo>
                      <a:pt x="93" y="100"/>
                    </a:lnTo>
                    <a:lnTo>
                      <a:pt x="87" y="103"/>
                    </a:lnTo>
                    <a:lnTo>
                      <a:pt x="0" y="113"/>
                    </a:lnTo>
                    <a:lnTo>
                      <a:pt x="30" y="123"/>
                    </a:lnTo>
                    <a:lnTo>
                      <a:pt x="117" y="111"/>
                    </a:lnTo>
                    <a:lnTo>
                      <a:pt x="117" y="106"/>
                    </a:lnTo>
                    <a:lnTo>
                      <a:pt x="106" y="95"/>
                    </a:lnTo>
                    <a:lnTo>
                      <a:pt x="107" y="84"/>
                    </a:lnTo>
                    <a:lnTo>
                      <a:pt x="109" y="47"/>
                    </a:lnTo>
                    <a:lnTo>
                      <a:pt x="110" y="33"/>
                    </a:lnTo>
                    <a:lnTo>
                      <a:pt x="120" y="14"/>
                    </a:lnTo>
                    <a:lnTo>
                      <a:pt x="108" y="0"/>
                    </a:lnTo>
                    <a:close/>
                  </a:path>
                </a:pathLst>
              </a:cu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084" name="Freeform 124"/>
              <p:cNvSpPr>
                <a:spLocks/>
              </p:cNvSpPr>
              <p:nvPr/>
            </p:nvSpPr>
            <p:spPr bwMode="auto">
              <a:xfrm>
                <a:off x="3072" y="1319"/>
                <a:ext cx="49" cy="77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0" y="1"/>
                  </a:cxn>
                  <a:cxn ang="0">
                    <a:pos x="3" y="21"/>
                  </a:cxn>
                  <a:cxn ang="0">
                    <a:pos x="6" y="52"/>
                  </a:cxn>
                  <a:cxn ang="0">
                    <a:pos x="7" y="85"/>
                  </a:cxn>
                  <a:cxn ang="0">
                    <a:pos x="6" y="98"/>
                  </a:cxn>
                  <a:cxn ang="0">
                    <a:pos x="3" y="128"/>
                  </a:cxn>
                  <a:cxn ang="0">
                    <a:pos x="40" y="129"/>
                  </a:cxn>
                  <a:cxn ang="0">
                    <a:pos x="135" y="308"/>
                  </a:cxn>
                  <a:cxn ang="0">
                    <a:pos x="195" y="304"/>
                  </a:cxn>
                  <a:cxn ang="0">
                    <a:pos x="195" y="297"/>
                  </a:cxn>
                  <a:cxn ang="0">
                    <a:pos x="186" y="296"/>
                  </a:cxn>
                  <a:cxn ang="0">
                    <a:pos x="162" y="286"/>
                  </a:cxn>
                  <a:cxn ang="0">
                    <a:pos x="141" y="273"/>
                  </a:cxn>
                  <a:cxn ang="0">
                    <a:pos x="126" y="254"/>
                  </a:cxn>
                  <a:cxn ang="0">
                    <a:pos x="122" y="248"/>
                  </a:cxn>
                  <a:cxn ang="0">
                    <a:pos x="110" y="232"/>
                  </a:cxn>
                  <a:cxn ang="0">
                    <a:pos x="98" y="212"/>
                  </a:cxn>
                  <a:cxn ang="0">
                    <a:pos x="82" y="186"/>
                  </a:cxn>
                  <a:cxn ang="0">
                    <a:pos x="65" y="156"/>
                  </a:cxn>
                  <a:cxn ang="0">
                    <a:pos x="48" y="128"/>
                  </a:cxn>
                  <a:cxn ang="0">
                    <a:pos x="18" y="118"/>
                  </a:cxn>
                  <a:cxn ang="0">
                    <a:pos x="18" y="107"/>
                  </a:cxn>
                  <a:cxn ang="0">
                    <a:pos x="19" y="72"/>
                  </a:cxn>
                  <a:cxn ang="0">
                    <a:pos x="19" y="48"/>
                  </a:cxn>
                  <a:cxn ang="0">
                    <a:pos x="19" y="34"/>
                  </a:cxn>
                  <a:cxn ang="0">
                    <a:pos x="7" y="0"/>
                  </a:cxn>
                </a:cxnLst>
                <a:rect l="0" t="0" r="r" b="b"/>
                <a:pathLst>
                  <a:path w="195" h="308">
                    <a:moveTo>
                      <a:pt x="7" y="0"/>
                    </a:moveTo>
                    <a:lnTo>
                      <a:pt x="0" y="1"/>
                    </a:lnTo>
                    <a:lnTo>
                      <a:pt x="3" y="21"/>
                    </a:lnTo>
                    <a:lnTo>
                      <a:pt x="6" y="52"/>
                    </a:lnTo>
                    <a:lnTo>
                      <a:pt x="7" y="85"/>
                    </a:lnTo>
                    <a:lnTo>
                      <a:pt x="6" y="98"/>
                    </a:lnTo>
                    <a:lnTo>
                      <a:pt x="3" y="128"/>
                    </a:lnTo>
                    <a:lnTo>
                      <a:pt x="40" y="129"/>
                    </a:lnTo>
                    <a:lnTo>
                      <a:pt x="135" y="308"/>
                    </a:lnTo>
                    <a:lnTo>
                      <a:pt x="195" y="304"/>
                    </a:lnTo>
                    <a:lnTo>
                      <a:pt x="195" y="297"/>
                    </a:lnTo>
                    <a:lnTo>
                      <a:pt x="186" y="296"/>
                    </a:lnTo>
                    <a:lnTo>
                      <a:pt x="162" y="286"/>
                    </a:lnTo>
                    <a:lnTo>
                      <a:pt x="141" y="273"/>
                    </a:lnTo>
                    <a:lnTo>
                      <a:pt x="126" y="254"/>
                    </a:lnTo>
                    <a:lnTo>
                      <a:pt x="122" y="248"/>
                    </a:lnTo>
                    <a:lnTo>
                      <a:pt x="110" y="232"/>
                    </a:lnTo>
                    <a:lnTo>
                      <a:pt x="98" y="212"/>
                    </a:lnTo>
                    <a:lnTo>
                      <a:pt x="82" y="186"/>
                    </a:lnTo>
                    <a:lnTo>
                      <a:pt x="65" y="156"/>
                    </a:lnTo>
                    <a:lnTo>
                      <a:pt x="48" y="128"/>
                    </a:lnTo>
                    <a:lnTo>
                      <a:pt x="18" y="118"/>
                    </a:lnTo>
                    <a:lnTo>
                      <a:pt x="18" y="107"/>
                    </a:lnTo>
                    <a:lnTo>
                      <a:pt x="19" y="72"/>
                    </a:lnTo>
                    <a:lnTo>
                      <a:pt x="19" y="48"/>
                    </a:lnTo>
                    <a:lnTo>
                      <a:pt x="19" y="34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083" name="Freeform 123"/>
              <p:cNvSpPr>
                <a:spLocks/>
              </p:cNvSpPr>
              <p:nvPr/>
            </p:nvSpPr>
            <p:spPr bwMode="auto">
              <a:xfrm>
                <a:off x="3156" y="1389"/>
                <a:ext cx="12" cy="13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0" y="5"/>
                  </a:cxn>
                  <a:cxn ang="0">
                    <a:pos x="47" y="55"/>
                  </a:cxn>
                  <a:cxn ang="0">
                    <a:pos x="51" y="43"/>
                  </a:cxn>
                  <a:cxn ang="0">
                    <a:pos x="41" y="22"/>
                  </a:cxn>
                  <a:cxn ang="0">
                    <a:pos x="4" y="0"/>
                  </a:cxn>
                </a:cxnLst>
                <a:rect l="0" t="0" r="r" b="b"/>
                <a:pathLst>
                  <a:path w="51" h="55">
                    <a:moveTo>
                      <a:pt x="4" y="0"/>
                    </a:moveTo>
                    <a:lnTo>
                      <a:pt x="0" y="5"/>
                    </a:lnTo>
                    <a:lnTo>
                      <a:pt x="47" y="55"/>
                    </a:lnTo>
                    <a:lnTo>
                      <a:pt x="51" y="43"/>
                    </a:lnTo>
                    <a:lnTo>
                      <a:pt x="41" y="22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082" name="Freeform 122"/>
              <p:cNvSpPr>
                <a:spLocks/>
              </p:cNvSpPr>
              <p:nvPr/>
            </p:nvSpPr>
            <p:spPr bwMode="auto">
              <a:xfrm>
                <a:off x="3145" y="1355"/>
                <a:ext cx="11" cy="19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0" y="2"/>
                  </a:cxn>
                  <a:cxn ang="0">
                    <a:pos x="9" y="22"/>
                  </a:cxn>
                  <a:cxn ang="0">
                    <a:pos x="20" y="49"/>
                  </a:cxn>
                  <a:cxn ang="0">
                    <a:pos x="28" y="75"/>
                  </a:cxn>
                  <a:cxn ang="0">
                    <a:pos x="34" y="75"/>
                  </a:cxn>
                  <a:cxn ang="0">
                    <a:pos x="41" y="51"/>
                  </a:cxn>
                  <a:cxn ang="0">
                    <a:pos x="33" y="34"/>
                  </a:cxn>
                  <a:cxn ang="0">
                    <a:pos x="23" y="23"/>
                  </a:cxn>
                  <a:cxn ang="0">
                    <a:pos x="4" y="0"/>
                  </a:cxn>
                </a:cxnLst>
                <a:rect l="0" t="0" r="r" b="b"/>
                <a:pathLst>
                  <a:path w="41" h="75">
                    <a:moveTo>
                      <a:pt x="4" y="0"/>
                    </a:moveTo>
                    <a:lnTo>
                      <a:pt x="0" y="2"/>
                    </a:lnTo>
                    <a:lnTo>
                      <a:pt x="9" y="22"/>
                    </a:lnTo>
                    <a:lnTo>
                      <a:pt x="20" y="49"/>
                    </a:lnTo>
                    <a:lnTo>
                      <a:pt x="28" y="75"/>
                    </a:lnTo>
                    <a:lnTo>
                      <a:pt x="34" y="75"/>
                    </a:lnTo>
                    <a:lnTo>
                      <a:pt x="41" y="51"/>
                    </a:lnTo>
                    <a:lnTo>
                      <a:pt x="33" y="34"/>
                    </a:lnTo>
                    <a:lnTo>
                      <a:pt x="23" y="23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081" name="Freeform 121"/>
              <p:cNvSpPr>
                <a:spLocks/>
              </p:cNvSpPr>
              <p:nvPr/>
            </p:nvSpPr>
            <p:spPr bwMode="auto">
              <a:xfrm>
                <a:off x="3166" y="1348"/>
                <a:ext cx="4" cy="51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2" y="1"/>
                  </a:cxn>
                  <a:cxn ang="0">
                    <a:pos x="2" y="157"/>
                  </a:cxn>
                  <a:cxn ang="0">
                    <a:pos x="0" y="185"/>
                  </a:cxn>
                  <a:cxn ang="0">
                    <a:pos x="10" y="206"/>
                  </a:cxn>
                  <a:cxn ang="0">
                    <a:pos x="14" y="172"/>
                  </a:cxn>
                  <a:cxn ang="0">
                    <a:pos x="14" y="152"/>
                  </a:cxn>
                  <a:cxn ang="0">
                    <a:pos x="14" y="98"/>
                  </a:cxn>
                  <a:cxn ang="0">
                    <a:pos x="14" y="52"/>
                  </a:cxn>
                  <a:cxn ang="0">
                    <a:pos x="14" y="12"/>
                  </a:cxn>
                  <a:cxn ang="0">
                    <a:pos x="14" y="0"/>
                  </a:cxn>
                </a:cxnLst>
                <a:rect l="0" t="0" r="r" b="b"/>
                <a:pathLst>
                  <a:path w="14" h="206">
                    <a:moveTo>
                      <a:pt x="14" y="0"/>
                    </a:moveTo>
                    <a:lnTo>
                      <a:pt x="2" y="1"/>
                    </a:lnTo>
                    <a:lnTo>
                      <a:pt x="2" y="157"/>
                    </a:lnTo>
                    <a:lnTo>
                      <a:pt x="0" y="185"/>
                    </a:lnTo>
                    <a:lnTo>
                      <a:pt x="10" y="206"/>
                    </a:lnTo>
                    <a:lnTo>
                      <a:pt x="14" y="172"/>
                    </a:lnTo>
                    <a:lnTo>
                      <a:pt x="14" y="152"/>
                    </a:lnTo>
                    <a:lnTo>
                      <a:pt x="14" y="98"/>
                    </a:lnTo>
                    <a:lnTo>
                      <a:pt x="14" y="52"/>
                    </a:lnTo>
                    <a:lnTo>
                      <a:pt x="14" y="12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080" name="Freeform 120"/>
              <p:cNvSpPr>
                <a:spLocks/>
              </p:cNvSpPr>
              <p:nvPr/>
            </p:nvSpPr>
            <p:spPr bwMode="auto">
              <a:xfrm>
                <a:off x="3132" y="1341"/>
                <a:ext cx="58" cy="11"/>
              </a:xfrm>
              <a:custGeom>
                <a:avLst/>
                <a:gdLst/>
                <a:ahLst/>
                <a:cxnLst>
                  <a:cxn ang="0">
                    <a:pos x="216" y="0"/>
                  </a:cxn>
                  <a:cxn ang="0">
                    <a:pos x="199" y="8"/>
                  </a:cxn>
                  <a:cxn ang="0">
                    <a:pos x="149" y="15"/>
                  </a:cxn>
                  <a:cxn ang="0">
                    <a:pos x="137" y="16"/>
                  </a:cxn>
                  <a:cxn ang="0">
                    <a:pos x="0" y="30"/>
                  </a:cxn>
                  <a:cxn ang="0">
                    <a:pos x="16" y="45"/>
                  </a:cxn>
                  <a:cxn ang="0">
                    <a:pos x="30" y="40"/>
                  </a:cxn>
                  <a:cxn ang="0">
                    <a:pos x="137" y="28"/>
                  </a:cxn>
                  <a:cxn ang="0">
                    <a:pos x="149" y="27"/>
                  </a:cxn>
                  <a:cxn ang="0">
                    <a:pos x="231" y="18"/>
                  </a:cxn>
                  <a:cxn ang="0">
                    <a:pos x="231" y="13"/>
                  </a:cxn>
                  <a:cxn ang="0">
                    <a:pos x="216" y="0"/>
                  </a:cxn>
                </a:cxnLst>
                <a:rect l="0" t="0" r="r" b="b"/>
                <a:pathLst>
                  <a:path w="231" h="45">
                    <a:moveTo>
                      <a:pt x="216" y="0"/>
                    </a:moveTo>
                    <a:lnTo>
                      <a:pt x="199" y="8"/>
                    </a:lnTo>
                    <a:lnTo>
                      <a:pt x="149" y="15"/>
                    </a:lnTo>
                    <a:lnTo>
                      <a:pt x="137" y="16"/>
                    </a:lnTo>
                    <a:lnTo>
                      <a:pt x="0" y="30"/>
                    </a:lnTo>
                    <a:lnTo>
                      <a:pt x="16" y="45"/>
                    </a:lnTo>
                    <a:lnTo>
                      <a:pt x="30" y="40"/>
                    </a:lnTo>
                    <a:lnTo>
                      <a:pt x="137" y="28"/>
                    </a:lnTo>
                    <a:lnTo>
                      <a:pt x="149" y="27"/>
                    </a:lnTo>
                    <a:lnTo>
                      <a:pt x="231" y="18"/>
                    </a:lnTo>
                    <a:lnTo>
                      <a:pt x="231" y="13"/>
                    </a:lnTo>
                    <a:lnTo>
                      <a:pt x="216" y="0"/>
                    </a:lnTo>
                    <a:close/>
                  </a:path>
                </a:pathLst>
              </a:cu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079" name="Freeform 119"/>
              <p:cNvSpPr>
                <a:spLocks/>
              </p:cNvSpPr>
              <p:nvPr/>
            </p:nvSpPr>
            <p:spPr bwMode="auto">
              <a:xfrm>
                <a:off x="3165" y="1316"/>
                <a:ext cx="6" cy="29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0" y="4"/>
                  </a:cxn>
                  <a:cxn ang="0">
                    <a:pos x="4" y="20"/>
                  </a:cxn>
                  <a:cxn ang="0">
                    <a:pos x="6" y="53"/>
                  </a:cxn>
                  <a:cxn ang="0">
                    <a:pos x="6" y="117"/>
                  </a:cxn>
                  <a:cxn ang="0">
                    <a:pos x="18" y="116"/>
                  </a:cxn>
                  <a:cxn ang="0">
                    <a:pos x="18" y="107"/>
                  </a:cxn>
                  <a:cxn ang="0">
                    <a:pos x="18" y="81"/>
                  </a:cxn>
                  <a:cxn ang="0">
                    <a:pos x="19" y="63"/>
                  </a:cxn>
                  <a:cxn ang="0">
                    <a:pos x="19" y="51"/>
                  </a:cxn>
                  <a:cxn ang="0">
                    <a:pos x="19" y="46"/>
                  </a:cxn>
                  <a:cxn ang="0">
                    <a:pos x="24" y="31"/>
                  </a:cxn>
                  <a:cxn ang="0">
                    <a:pos x="4" y="0"/>
                  </a:cxn>
                </a:cxnLst>
                <a:rect l="0" t="0" r="r" b="b"/>
                <a:pathLst>
                  <a:path w="24" h="117">
                    <a:moveTo>
                      <a:pt x="4" y="0"/>
                    </a:moveTo>
                    <a:lnTo>
                      <a:pt x="0" y="4"/>
                    </a:lnTo>
                    <a:lnTo>
                      <a:pt x="4" y="20"/>
                    </a:lnTo>
                    <a:lnTo>
                      <a:pt x="6" y="53"/>
                    </a:lnTo>
                    <a:lnTo>
                      <a:pt x="6" y="117"/>
                    </a:lnTo>
                    <a:lnTo>
                      <a:pt x="18" y="116"/>
                    </a:lnTo>
                    <a:lnTo>
                      <a:pt x="18" y="107"/>
                    </a:lnTo>
                    <a:lnTo>
                      <a:pt x="18" y="81"/>
                    </a:lnTo>
                    <a:lnTo>
                      <a:pt x="19" y="63"/>
                    </a:lnTo>
                    <a:lnTo>
                      <a:pt x="19" y="51"/>
                    </a:lnTo>
                    <a:lnTo>
                      <a:pt x="19" y="46"/>
                    </a:lnTo>
                    <a:lnTo>
                      <a:pt x="24" y="31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078" name="Freeform 118"/>
              <p:cNvSpPr>
                <a:spLocks/>
              </p:cNvSpPr>
              <p:nvPr/>
            </p:nvSpPr>
            <p:spPr bwMode="auto">
              <a:xfrm>
                <a:off x="3225" y="1383"/>
                <a:ext cx="19" cy="16"/>
              </a:xfrm>
              <a:custGeom>
                <a:avLst/>
                <a:gdLst/>
                <a:ahLst/>
                <a:cxnLst>
                  <a:cxn ang="0">
                    <a:pos x="62" y="0"/>
                  </a:cxn>
                  <a:cxn ang="0">
                    <a:pos x="45" y="17"/>
                  </a:cxn>
                  <a:cxn ang="0">
                    <a:pos x="25" y="35"/>
                  </a:cxn>
                  <a:cxn ang="0">
                    <a:pos x="0" y="56"/>
                  </a:cxn>
                  <a:cxn ang="0">
                    <a:pos x="3" y="64"/>
                  </a:cxn>
                  <a:cxn ang="0">
                    <a:pos x="18" y="53"/>
                  </a:cxn>
                  <a:cxn ang="0">
                    <a:pos x="41" y="35"/>
                  </a:cxn>
                  <a:cxn ang="0">
                    <a:pos x="60" y="19"/>
                  </a:cxn>
                  <a:cxn ang="0">
                    <a:pos x="76" y="4"/>
                  </a:cxn>
                  <a:cxn ang="0">
                    <a:pos x="62" y="0"/>
                  </a:cxn>
                </a:cxnLst>
                <a:rect l="0" t="0" r="r" b="b"/>
                <a:pathLst>
                  <a:path w="76" h="64">
                    <a:moveTo>
                      <a:pt x="62" y="0"/>
                    </a:moveTo>
                    <a:lnTo>
                      <a:pt x="45" y="17"/>
                    </a:lnTo>
                    <a:lnTo>
                      <a:pt x="25" y="35"/>
                    </a:lnTo>
                    <a:lnTo>
                      <a:pt x="0" y="56"/>
                    </a:lnTo>
                    <a:lnTo>
                      <a:pt x="3" y="64"/>
                    </a:lnTo>
                    <a:lnTo>
                      <a:pt x="18" y="53"/>
                    </a:lnTo>
                    <a:lnTo>
                      <a:pt x="41" y="35"/>
                    </a:lnTo>
                    <a:lnTo>
                      <a:pt x="60" y="19"/>
                    </a:lnTo>
                    <a:lnTo>
                      <a:pt x="76" y="4"/>
                    </a:lnTo>
                    <a:lnTo>
                      <a:pt x="62" y="0"/>
                    </a:lnTo>
                    <a:close/>
                  </a:path>
                </a:pathLst>
              </a:cu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077" name="Freeform 117"/>
              <p:cNvSpPr>
                <a:spLocks/>
              </p:cNvSpPr>
              <p:nvPr/>
            </p:nvSpPr>
            <p:spPr bwMode="auto">
              <a:xfrm>
                <a:off x="3256" y="1380"/>
                <a:ext cx="7" cy="20"/>
              </a:xfrm>
              <a:custGeom>
                <a:avLst/>
                <a:gdLst/>
                <a:ahLst/>
                <a:cxnLst>
                  <a:cxn ang="0">
                    <a:pos x="13" y="0"/>
                  </a:cxn>
                  <a:cxn ang="0">
                    <a:pos x="11" y="53"/>
                  </a:cxn>
                  <a:cxn ang="0">
                    <a:pos x="0" y="64"/>
                  </a:cxn>
                  <a:cxn ang="0">
                    <a:pos x="25" y="79"/>
                  </a:cxn>
                  <a:cxn ang="0">
                    <a:pos x="19" y="2"/>
                  </a:cxn>
                  <a:cxn ang="0">
                    <a:pos x="13" y="0"/>
                  </a:cxn>
                </a:cxnLst>
                <a:rect l="0" t="0" r="r" b="b"/>
                <a:pathLst>
                  <a:path w="25" h="79">
                    <a:moveTo>
                      <a:pt x="13" y="0"/>
                    </a:moveTo>
                    <a:lnTo>
                      <a:pt x="11" y="53"/>
                    </a:lnTo>
                    <a:lnTo>
                      <a:pt x="0" y="64"/>
                    </a:lnTo>
                    <a:lnTo>
                      <a:pt x="25" y="79"/>
                    </a:lnTo>
                    <a:lnTo>
                      <a:pt x="19" y="2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076" name="Freeform 116"/>
              <p:cNvSpPr>
                <a:spLocks/>
              </p:cNvSpPr>
              <p:nvPr/>
            </p:nvSpPr>
            <p:spPr bwMode="auto">
              <a:xfrm>
                <a:off x="3205" y="1380"/>
                <a:ext cx="25" cy="14"/>
              </a:xfrm>
              <a:custGeom>
                <a:avLst/>
                <a:gdLst/>
                <a:ahLst/>
                <a:cxnLst>
                  <a:cxn ang="0">
                    <a:pos x="97" y="0"/>
                  </a:cxn>
                  <a:cxn ang="0">
                    <a:pos x="0" y="37"/>
                  </a:cxn>
                  <a:cxn ang="0">
                    <a:pos x="13" y="56"/>
                  </a:cxn>
                  <a:cxn ang="0">
                    <a:pos x="13" y="56"/>
                  </a:cxn>
                  <a:cxn ang="0">
                    <a:pos x="22" y="49"/>
                  </a:cxn>
                  <a:cxn ang="0">
                    <a:pos x="39" y="38"/>
                  </a:cxn>
                  <a:cxn ang="0">
                    <a:pos x="65" y="25"/>
                  </a:cxn>
                  <a:cxn ang="0">
                    <a:pos x="102" y="7"/>
                  </a:cxn>
                  <a:cxn ang="0">
                    <a:pos x="97" y="0"/>
                  </a:cxn>
                </a:cxnLst>
                <a:rect l="0" t="0" r="r" b="b"/>
                <a:pathLst>
                  <a:path w="102" h="56">
                    <a:moveTo>
                      <a:pt x="97" y="0"/>
                    </a:moveTo>
                    <a:lnTo>
                      <a:pt x="0" y="37"/>
                    </a:lnTo>
                    <a:lnTo>
                      <a:pt x="13" y="56"/>
                    </a:lnTo>
                    <a:lnTo>
                      <a:pt x="22" y="49"/>
                    </a:lnTo>
                    <a:lnTo>
                      <a:pt x="39" y="38"/>
                    </a:lnTo>
                    <a:lnTo>
                      <a:pt x="65" y="25"/>
                    </a:lnTo>
                    <a:lnTo>
                      <a:pt x="102" y="7"/>
                    </a:lnTo>
                    <a:lnTo>
                      <a:pt x="97" y="0"/>
                    </a:lnTo>
                    <a:close/>
                  </a:path>
                </a:pathLst>
              </a:cu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075" name="Freeform 115"/>
              <p:cNvSpPr>
                <a:spLocks/>
              </p:cNvSpPr>
              <p:nvPr/>
            </p:nvSpPr>
            <p:spPr bwMode="auto">
              <a:xfrm>
                <a:off x="3207" y="1366"/>
                <a:ext cx="19" cy="9"/>
              </a:xfrm>
              <a:custGeom>
                <a:avLst/>
                <a:gdLst/>
                <a:ahLst/>
                <a:cxnLst>
                  <a:cxn ang="0">
                    <a:pos x="74" y="0"/>
                  </a:cxn>
                  <a:cxn ang="0">
                    <a:pos x="23" y="11"/>
                  </a:cxn>
                  <a:cxn ang="0">
                    <a:pos x="0" y="12"/>
                  </a:cxn>
                  <a:cxn ang="0">
                    <a:pos x="12" y="33"/>
                  </a:cxn>
                  <a:cxn ang="0">
                    <a:pos x="20" y="28"/>
                  </a:cxn>
                  <a:cxn ang="0">
                    <a:pos x="42" y="18"/>
                  </a:cxn>
                  <a:cxn ang="0">
                    <a:pos x="75" y="8"/>
                  </a:cxn>
                  <a:cxn ang="0">
                    <a:pos x="74" y="0"/>
                  </a:cxn>
                </a:cxnLst>
                <a:rect l="0" t="0" r="r" b="b"/>
                <a:pathLst>
                  <a:path w="75" h="33">
                    <a:moveTo>
                      <a:pt x="74" y="0"/>
                    </a:moveTo>
                    <a:lnTo>
                      <a:pt x="23" y="11"/>
                    </a:lnTo>
                    <a:lnTo>
                      <a:pt x="0" y="12"/>
                    </a:lnTo>
                    <a:lnTo>
                      <a:pt x="12" y="33"/>
                    </a:lnTo>
                    <a:lnTo>
                      <a:pt x="20" y="28"/>
                    </a:lnTo>
                    <a:lnTo>
                      <a:pt x="42" y="18"/>
                    </a:lnTo>
                    <a:lnTo>
                      <a:pt x="75" y="8"/>
                    </a:lnTo>
                    <a:lnTo>
                      <a:pt x="74" y="0"/>
                    </a:lnTo>
                    <a:close/>
                  </a:path>
                </a:pathLst>
              </a:cu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074" name="Freeform 114"/>
              <p:cNvSpPr>
                <a:spLocks/>
              </p:cNvSpPr>
              <p:nvPr/>
            </p:nvSpPr>
            <p:spPr bwMode="auto">
              <a:xfrm>
                <a:off x="3237" y="1363"/>
                <a:ext cx="22" cy="34"/>
              </a:xfrm>
              <a:custGeom>
                <a:avLst/>
                <a:gdLst/>
                <a:ahLst/>
                <a:cxnLst>
                  <a:cxn ang="0">
                    <a:pos x="11" y="0"/>
                  </a:cxn>
                  <a:cxn ang="0">
                    <a:pos x="0" y="4"/>
                  </a:cxn>
                  <a:cxn ang="0">
                    <a:pos x="4" y="23"/>
                  </a:cxn>
                  <a:cxn ang="0">
                    <a:pos x="12" y="52"/>
                  </a:cxn>
                  <a:cxn ang="0">
                    <a:pos x="14" y="58"/>
                  </a:cxn>
                  <a:cxn ang="0">
                    <a:pos x="20" y="73"/>
                  </a:cxn>
                  <a:cxn ang="0">
                    <a:pos x="19" y="74"/>
                  </a:cxn>
                  <a:cxn ang="0">
                    <a:pos x="13" y="81"/>
                  </a:cxn>
                  <a:cxn ang="0">
                    <a:pos x="27" y="85"/>
                  </a:cxn>
                  <a:cxn ang="0">
                    <a:pos x="38" y="102"/>
                  </a:cxn>
                  <a:cxn ang="0">
                    <a:pos x="56" y="121"/>
                  </a:cxn>
                  <a:cxn ang="0">
                    <a:pos x="77" y="136"/>
                  </a:cxn>
                  <a:cxn ang="0">
                    <a:pos x="88" y="125"/>
                  </a:cxn>
                  <a:cxn ang="0">
                    <a:pos x="81" y="122"/>
                  </a:cxn>
                  <a:cxn ang="0">
                    <a:pos x="60" y="106"/>
                  </a:cxn>
                  <a:cxn ang="0">
                    <a:pos x="42" y="86"/>
                  </a:cxn>
                  <a:cxn ang="0">
                    <a:pos x="35" y="75"/>
                  </a:cxn>
                  <a:cxn ang="0">
                    <a:pos x="43" y="66"/>
                  </a:cxn>
                  <a:cxn ang="0">
                    <a:pos x="28" y="62"/>
                  </a:cxn>
                  <a:cxn ang="0">
                    <a:pos x="19" y="40"/>
                  </a:cxn>
                  <a:cxn ang="0">
                    <a:pos x="15" y="19"/>
                  </a:cxn>
                  <a:cxn ang="0">
                    <a:pos x="11" y="0"/>
                  </a:cxn>
                </a:cxnLst>
                <a:rect l="0" t="0" r="r" b="b"/>
                <a:pathLst>
                  <a:path w="88" h="136">
                    <a:moveTo>
                      <a:pt x="11" y="0"/>
                    </a:moveTo>
                    <a:lnTo>
                      <a:pt x="0" y="4"/>
                    </a:lnTo>
                    <a:lnTo>
                      <a:pt x="4" y="23"/>
                    </a:lnTo>
                    <a:lnTo>
                      <a:pt x="12" y="52"/>
                    </a:lnTo>
                    <a:lnTo>
                      <a:pt x="14" y="58"/>
                    </a:lnTo>
                    <a:lnTo>
                      <a:pt x="20" y="73"/>
                    </a:lnTo>
                    <a:lnTo>
                      <a:pt x="19" y="74"/>
                    </a:lnTo>
                    <a:lnTo>
                      <a:pt x="13" y="81"/>
                    </a:lnTo>
                    <a:lnTo>
                      <a:pt x="27" y="85"/>
                    </a:lnTo>
                    <a:lnTo>
                      <a:pt x="38" y="102"/>
                    </a:lnTo>
                    <a:lnTo>
                      <a:pt x="56" y="121"/>
                    </a:lnTo>
                    <a:lnTo>
                      <a:pt x="77" y="136"/>
                    </a:lnTo>
                    <a:lnTo>
                      <a:pt x="88" y="125"/>
                    </a:lnTo>
                    <a:lnTo>
                      <a:pt x="81" y="122"/>
                    </a:lnTo>
                    <a:lnTo>
                      <a:pt x="60" y="106"/>
                    </a:lnTo>
                    <a:lnTo>
                      <a:pt x="42" y="86"/>
                    </a:lnTo>
                    <a:lnTo>
                      <a:pt x="35" y="75"/>
                    </a:lnTo>
                    <a:lnTo>
                      <a:pt x="43" y="66"/>
                    </a:lnTo>
                    <a:lnTo>
                      <a:pt x="28" y="62"/>
                    </a:lnTo>
                    <a:lnTo>
                      <a:pt x="19" y="40"/>
                    </a:lnTo>
                    <a:lnTo>
                      <a:pt x="15" y="19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073" name="Freeform 113"/>
              <p:cNvSpPr>
                <a:spLocks/>
              </p:cNvSpPr>
              <p:nvPr/>
            </p:nvSpPr>
            <p:spPr bwMode="auto">
              <a:xfrm>
                <a:off x="3244" y="1361"/>
                <a:ext cx="11" cy="18"/>
              </a:xfrm>
              <a:custGeom>
                <a:avLst/>
                <a:gdLst/>
                <a:ahLst/>
                <a:cxnLst>
                  <a:cxn ang="0">
                    <a:pos x="35" y="0"/>
                  </a:cxn>
                  <a:cxn ang="0">
                    <a:pos x="32" y="11"/>
                  </a:cxn>
                  <a:cxn ang="0">
                    <a:pos x="20" y="38"/>
                  </a:cxn>
                  <a:cxn ang="0">
                    <a:pos x="10" y="56"/>
                  </a:cxn>
                  <a:cxn ang="0">
                    <a:pos x="0" y="69"/>
                  </a:cxn>
                  <a:cxn ang="0">
                    <a:pos x="15" y="73"/>
                  </a:cxn>
                  <a:cxn ang="0">
                    <a:pos x="29" y="54"/>
                  </a:cxn>
                  <a:cxn ang="0">
                    <a:pos x="44" y="38"/>
                  </a:cxn>
                  <a:cxn ang="0">
                    <a:pos x="38" y="2"/>
                  </a:cxn>
                  <a:cxn ang="0">
                    <a:pos x="35" y="0"/>
                  </a:cxn>
                </a:cxnLst>
                <a:rect l="0" t="0" r="r" b="b"/>
                <a:pathLst>
                  <a:path w="44" h="73">
                    <a:moveTo>
                      <a:pt x="35" y="0"/>
                    </a:moveTo>
                    <a:lnTo>
                      <a:pt x="32" y="11"/>
                    </a:lnTo>
                    <a:lnTo>
                      <a:pt x="20" y="38"/>
                    </a:lnTo>
                    <a:lnTo>
                      <a:pt x="10" y="56"/>
                    </a:lnTo>
                    <a:lnTo>
                      <a:pt x="0" y="69"/>
                    </a:lnTo>
                    <a:lnTo>
                      <a:pt x="15" y="73"/>
                    </a:lnTo>
                    <a:lnTo>
                      <a:pt x="29" y="54"/>
                    </a:lnTo>
                    <a:lnTo>
                      <a:pt x="44" y="38"/>
                    </a:lnTo>
                    <a:lnTo>
                      <a:pt x="38" y="2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072" name="Freeform 112"/>
              <p:cNvSpPr>
                <a:spLocks/>
              </p:cNvSpPr>
              <p:nvPr/>
            </p:nvSpPr>
            <p:spPr bwMode="auto">
              <a:xfrm>
                <a:off x="3226" y="1353"/>
                <a:ext cx="32" cy="13"/>
              </a:xfrm>
              <a:custGeom>
                <a:avLst/>
                <a:gdLst/>
                <a:ahLst/>
                <a:cxnLst>
                  <a:cxn ang="0">
                    <a:pos x="109" y="0"/>
                  </a:cxn>
                  <a:cxn ang="0">
                    <a:pos x="94" y="11"/>
                  </a:cxn>
                  <a:cxn ang="0">
                    <a:pos x="52" y="26"/>
                  </a:cxn>
                  <a:cxn ang="0">
                    <a:pos x="40" y="30"/>
                  </a:cxn>
                  <a:cxn ang="0">
                    <a:pos x="0" y="43"/>
                  </a:cxn>
                  <a:cxn ang="0">
                    <a:pos x="15" y="55"/>
                  </a:cxn>
                  <a:cxn ang="0">
                    <a:pos x="30" y="47"/>
                  </a:cxn>
                  <a:cxn ang="0">
                    <a:pos x="43" y="43"/>
                  </a:cxn>
                  <a:cxn ang="0">
                    <a:pos x="54" y="39"/>
                  </a:cxn>
                  <a:cxn ang="0">
                    <a:pos x="128" y="14"/>
                  </a:cxn>
                  <a:cxn ang="0">
                    <a:pos x="125" y="9"/>
                  </a:cxn>
                  <a:cxn ang="0">
                    <a:pos x="109" y="0"/>
                  </a:cxn>
                </a:cxnLst>
                <a:rect l="0" t="0" r="r" b="b"/>
                <a:pathLst>
                  <a:path w="128" h="55">
                    <a:moveTo>
                      <a:pt x="109" y="0"/>
                    </a:moveTo>
                    <a:lnTo>
                      <a:pt x="94" y="11"/>
                    </a:lnTo>
                    <a:lnTo>
                      <a:pt x="52" y="26"/>
                    </a:lnTo>
                    <a:lnTo>
                      <a:pt x="40" y="30"/>
                    </a:lnTo>
                    <a:lnTo>
                      <a:pt x="0" y="43"/>
                    </a:lnTo>
                    <a:lnTo>
                      <a:pt x="15" y="55"/>
                    </a:lnTo>
                    <a:lnTo>
                      <a:pt x="30" y="47"/>
                    </a:lnTo>
                    <a:lnTo>
                      <a:pt x="43" y="43"/>
                    </a:lnTo>
                    <a:lnTo>
                      <a:pt x="54" y="39"/>
                    </a:lnTo>
                    <a:lnTo>
                      <a:pt x="128" y="14"/>
                    </a:lnTo>
                    <a:lnTo>
                      <a:pt x="125" y="9"/>
                    </a:lnTo>
                    <a:lnTo>
                      <a:pt x="109" y="0"/>
                    </a:lnTo>
                    <a:close/>
                  </a:path>
                </a:pathLst>
              </a:cu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071" name="Freeform 111"/>
              <p:cNvSpPr>
                <a:spLocks/>
              </p:cNvSpPr>
              <p:nvPr/>
            </p:nvSpPr>
            <p:spPr bwMode="auto">
              <a:xfrm>
                <a:off x="3207" y="1352"/>
                <a:ext cx="16" cy="18"/>
              </a:xfrm>
              <a:custGeom>
                <a:avLst/>
                <a:gdLst/>
                <a:ahLst/>
                <a:cxnLst>
                  <a:cxn ang="0">
                    <a:pos x="64" y="0"/>
                  </a:cxn>
                  <a:cxn ang="0">
                    <a:pos x="48" y="1"/>
                  </a:cxn>
                  <a:cxn ang="0">
                    <a:pos x="42" y="13"/>
                  </a:cxn>
                  <a:cxn ang="0">
                    <a:pos x="28" y="38"/>
                  </a:cxn>
                  <a:cxn ang="0">
                    <a:pos x="18" y="54"/>
                  </a:cxn>
                  <a:cxn ang="0">
                    <a:pos x="0" y="68"/>
                  </a:cxn>
                  <a:cxn ang="0">
                    <a:pos x="23" y="67"/>
                  </a:cxn>
                  <a:cxn ang="0">
                    <a:pos x="39" y="43"/>
                  </a:cxn>
                  <a:cxn ang="0">
                    <a:pos x="53" y="18"/>
                  </a:cxn>
                  <a:cxn ang="0">
                    <a:pos x="64" y="0"/>
                  </a:cxn>
                </a:cxnLst>
                <a:rect l="0" t="0" r="r" b="b"/>
                <a:pathLst>
                  <a:path w="64" h="68">
                    <a:moveTo>
                      <a:pt x="64" y="0"/>
                    </a:moveTo>
                    <a:lnTo>
                      <a:pt x="48" y="1"/>
                    </a:lnTo>
                    <a:lnTo>
                      <a:pt x="42" y="13"/>
                    </a:lnTo>
                    <a:lnTo>
                      <a:pt x="28" y="38"/>
                    </a:lnTo>
                    <a:lnTo>
                      <a:pt x="18" y="54"/>
                    </a:lnTo>
                    <a:lnTo>
                      <a:pt x="0" y="68"/>
                    </a:lnTo>
                    <a:lnTo>
                      <a:pt x="23" y="67"/>
                    </a:lnTo>
                    <a:lnTo>
                      <a:pt x="39" y="43"/>
                    </a:lnTo>
                    <a:lnTo>
                      <a:pt x="53" y="18"/>
                    </a:lnTo>
                    <a:lnTo>
                      <a:pt x="64" y="0"/>
                    </a:lnTo>
                    <a:close/>
                  </a:path>
                </a:pathLst>
              </a:cu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070" name="Freeform 110"/>
              <p:cNvSpPr>
                <a:spLocks/>
              </p:cNvSpPr>
              <p:nvPr/>
            </p:nvSpPr>
            <p:spPr bwMode="auto">
              <a:xfrm>
                <a:off x="3227" y="1349"/>
                <a:ext cx="8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6" y="11"/>
                  </a:cxn>
                  <a:cxn ang="0">
                    <a:pos x="28" y="5"/>
                  </a:cxn>
                  <a:cxn ang="0">
                    <a:pos x="31" y="3"/>
                  </a:cxn>
                  <a:cxn ang="0">
                    <a:pos x="0" y="0"/>
                  </a:cxn>
                </a:cxnLst>
                <a:rect l="0" t="0" r="r" b="b"/>
                <a:pathLst>
                  <a:path w="31" h="11">
                    <a:moveTo>
                      <a:pt x="0" y="0"/>
                    </a:moveTo>
                    <a:lnTo>
                      <a:pt x="16" y="11"/>
                    </a:lnTo>
                    <a:lnTo>
                      <a:pt x="28" y="5"/>
                    </a:lnTo>
                    <a:lnTo>
                      <a:pt x="31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069" name="Freeform 109"/>
              <p:cNvSpPr>
                <a:spLocks/>
              </p:cNvSpPr>
              <p:nvPr/>
            </p:nvSpPr>
            <p:spPr bwMode="auto">
              <a:xfrm>
                <a:off x="3227" y="1340"/>
                <a:ext cx="26" cy="20"/>
              </a:xfrm>
              <a:custGeom>
                <a:avLst/>
                <a:gdLst/>
                <a:ahLst/>
                <a:cxnLst>
                  <a:cxn ang="0">
                    <a:pos x="86" y="0"/>
                  </a:cxn>
                  <a:cxn ang="0">
                    <a:pos x="71" y="10"/>
                  </a:cxn>
                  <a:cxn ang="0">
                    <a:pos x="43" y="20"/>
                  </a:cxn>
                  <a:cxn ang="0">
                    <a:pos x="30" y="23"/>
                  </a:cxn>
                  <a:cxn ang="0">
                    <a:pos x="30" y="24"/>
                  </a:cxn>
                  <a:cxn ang="0">
                    <a:pos x="0" y="33"/>
                  </a:cxn>
                  <a:cxn ang="0">
                    <a:pos x="31" y="36"/>
                  </a:cxn>
                  <a:cxn ang="0">
                    <a:pos x="33" y="52"/>
                  </a:cxn>
                  <a:cxn ang="0">
                    <a:pos x="37" y="79"/>
                  </a:cxn>
                  <a:cxn ang="0">
                    <a:pos x="49" y="75"/>
                  </a:cxn>
                  <a:cxn ang="0">
                    <a:pos x="45" y="48"/>
                  </a:cxn>
                  <a:cxn ang="0">
                    <a:pos x="44" y="33"/>
                  </a:cxn>
                  <a:cxn ang="0">
                    <a:pos x="103" y="13"/>
                  </a:cxn>
                  <a:cxn ang="0">
                    <a:pos x="101" y="8"/>
                  </a:cxn>
                  <a:cxn ang="0">
                    <a:pos x="86" y="0"/>
                  </a:cxn>
                </a:cxnLst>
                <a:rect l="0" t="0" r="r" b="b"/>
                <a:pathLst>
                  <a:path w="103" h="79">
                    <a:moveTo>
                      <a:pt x="86" y="0"/>
                    </a:moveTo>
                    <a:lnTo>
                      <a:pt x="71" y="10"/>
                    </a:lnTo>
                    <a:lnTo>
                      <a:pt x="43" y="20"/>
                    </a:lnTo>
                    <a:lnTo>
                      <a:pt x="30" y="23"/>
                    </a:lnTo>
                    <a:lnTo>
                      <a:pt x="30" y="24"/>
                    </a:lnTo>
                    <a:lnTo>
                      <a:pt x="0" y="33"/>
                    </a:lnTo>
                    <a:lnTo>
                      <a:pt x="31" y="36"/>
                    </a:lnTo>
                    <a:lnTo>
                      <a:pt x="33" y="52"/>
                    </a:lnTo>
                    <a:lnTo>
                      <a:pt x="37" y="79"/>
                    </a:lnTo>
                    <a:lnTo>
                      <a:pt x="49" y="75"/>
                    </a:lnTo>
                    <a:lnTo>
                      <a:pt x="45" y="48"/>
                    </a:lnTo>
                    <a:lnTo>
                      <a:pt x="44" y="33"/>
                    </a:lnTo>
                    <a:lnTo>
                      <a:pt x="103" y="13"/>
                    </a:lnTo>
                    <a:lnTo>
                      <a:pt x="101" y="8"/>
                    </a:lnTo>
                    <a:lnTo>
                      <a:pt x="86" y="0"/>
                    </a:lnTo>
                    <a:close/>
                  </a:path>
                </a:pathLst>
              </a:cu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068" name="Freeform 108"/>
              <p:cNvSpPr>
                <a:spLocks/>
              </p:cNvSpPr>
              <p:nvPr/>
            </p:nvSpPr>
            <p:spPr bwMode="auto">
              <a:xfrm>
                <a:off x="3209" y="1339"/>
                <a:ext cx="18" cy="13"/>
              </a:xfrm>
              <a:custGeom>
                <a:avLst/>
                <a:gdLst/>
                <a:ahLst/>
                <a:cxnLst>
                  <a:cxn ang="0">
                    <a:pos x="64" y="0"/>
                  </a:cxn>
                  <a:cxn ang="0">
                    <a:pos x="58" y="0"/>
                  </a:cxn>
                  <a:cxn ang="0">
                    <a:pos x="56" y="12"/>
                  </a:cxn>
                  <a:cxn ang="0">
                    <a:pos x="45" y="42"/>
                  </a:cxn>
                  <a:cxn ang="0">
                    <a:pos x="45" y="43"/>
                  </a:cxn>
                  <a:cxn ang="0">
                    <a:pos x="0" y="53"/>
                  </a:cxn>
                  <a:cxn ang="0">
                    <a:pos x="56" y="54"/>
                  </a:cxn>
                  <a:cxn ang="0">
                    <a:pos x="58" y="50"/>
                  </a:cxn>
                  <a:cxn ang="0">
                    <a:pos x="71" y="27"/>
                  </a:cxn>
                  <a:cxn ang="0">
                    <a:pos x="64" y="0"/>
                  </a:cxn>
                </a:cxnLst>
                <a:rect l="0" t="0" r="r" b="b"/>
                <a:pathLst>
                  <a:path w="71" h="54">
                    <a:moveTo>
                      <a:pt x="64" y="0"/>
                    </a:moveTo>
                    <a:lnTo>
                      <a:pt x="58" y="0"/>
                    </a:lnTo>
                    <a:lnTo>
                      <a:pt x="56" y="12"/>
                    </a:lnTo>
                    <a:lnTo>
                      <a:pt x="45" y="42"/>
                    </a:lnTo>
                    <a:lnTo>
                      <a:pt x="45" y="43"/>
                    </a:lnTo>
                    <a:lnTo>
                      <a:pt x="0" y="53"/>
                    </a:lnTo>
                    <a:lnTo>
                      <a:pt x="56" y="54"/>
                    </a:lnTo>
                    <a:lnTo>
                      <a:pt x="58" y="50"/>
                    </a:lnTo>
                    <a:lnTo>
                      <a:pt x="71" y="27"/>
                    </a:lnTo>
                    <a:lnTo>
                      <a:pt x="64" y="0"/>
                    </a:lnTo>
                    <a:close/>
                  </a:path>
                </a:pathLst>
              </a:cu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067" name="Freeform 107"/>
              <p:cNvSpPr>
                <a:spLocks/>
              </p:cNvSpPr>
              <p:nvPr/>
            </p:nvSpPr>
            <p:spPr bwMode="auto">
              <a:xfrm>
                <a:off x="3241" y="1324"/>
                <a:ext cx="9" cy="11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0" y="5"/>
                  </a:cxn>
                  <a:cxn ang="0">
                    <a:pos x="19" y="25"/>
                  </a:cxn>
                  <a:cxn ang="0">
                    <a:pos x="33" y="46"/>
                  </a:cxn>
                  <a:cxn ang="0">
                    <a:pos x="36" y="46"/>
                  </a:cxn>
                  <a:cxn ang="0">
                    <a:pos x="37" y="22"/>
                  </a:cxn>
                  <a:cxn ang="0">
                    <a:pos x="28" y="15"/>
                  </a:cxn>
                  <a:cxn ang="0">
                    <a:pos x="26" y="13"/>
                  </a:cxn>
                  <a:cxn ang="0">
                    <a:pos x="2" y="0"/>
                  </a:cxn>
                </a:cxnLst>
                <a:rect l="0" t="0" r="r" b="b"/>
                <a:pathLst>
                  <a:path w="37" h="46">
                    <a:moveTo>
                      <a:pt x="2" y="0"/>
                    </a:moveTo>
                    <a:lnTo>
                      <a:pt x="0" y="5"/>
                    </a:lnTo>
                    <a:lnTo>
                      <a:pt x="19" y="25"/>
                    </a:lnTo>
                    <a:lnTo>
                      <a:pt x="33" y="46"/>
                    </a:lnTo>
                    <a:lnTo>
                      <a:pt x="36" y="46"/>
                    </a:lnTo>
                    <a:lnTo>
                      <a:pt x="37" y="22"/>
                    </a:lnTo>
                    <a:lnTo>
                      <a:pt x="28" y="15"/>
                    </a:lnTo>
                    <a:lnTo>
                      <a:pt x="26" y="1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066" name="Freeform 106"/>
              <p:cNvSpPr>
                <a:spLocks/>
              </p:cNvSpPr>
              <p:nvPr/>
            </p:nvSpPr>
            <p:spPr bwMode="auto">
              <a:xfrm>
                <a:off x="3205" y="1323"/>
                <a:ext cx="18" cy="34"/>
              </a:xfrm>
              <a:custGeom>
                <a:avLst/>
                <a:gdLst/>
                <a:ahLst/>
                <a:cxnLst>
                  <a:cxn ang="0">
                    <a:pos x="53" y="0"/>
                  </a:cxn>
                  <a:cxn ang="0">
                    <a:pos x="49" y="0"/>
                  </a:cxn>
                  <a:cxn ang="0">
                    <a:pos x="47" y="14"/>
                  </a:cxn>
                  <a:cxn ang="0">
                    <a:pos x="38" y="45"/>
                  </a:cxn>
                  <a:cxn ang="0">
                    <a:pos x="31" y="66"/>
                  </a:cxn>
                  <a:cxn ang="0">
                    <a:pos x="21" y="92"/>
                  </a:cxn>
                  <a:cxn ang="0">
                    <a:pos x="17" y="99"/>
                  </a:cxn>
                  <a:cxn ang="0">
                    <a:pos x="0" y="118"/>
                  </a:cxn>
                  <a:cxn ang="0">
                    <a:pos x="8" y="138"/>
                  </a:cxn>
                  <a:cxn ang="0">
                    <a:pos x="16" y="134"/>
                  </a:cxn>
                  <a:cxn ang="0">
                    <a:pos x="37" y="126"/>
                  </a:cxn>
                  <a:cxn ang="0">
                    <a:pos x="57" y="120"/>
                  </a:cxn>
                  <a:cxn ang="0">
                    <a:pos x="73" y="119"/>
                  </a:cxn>
                  <a:cxn ang="0">
                    <a:pos x="17" y="118"/>
                  </a:cxn>
                  <a:cxn ang="0">
                    <a:pos x="26" y="101"/>
                  </a:cxn>
                  <a:cxn ang="0">
                    <a:pos x="39" y="73"/>
                  </a:cxn>
                  <a:cxn ang="0">
                    <a:pos x="49" y="53"/>
                  </a:cxn>
                  <a:cxn ang="0">
                    <a:pos x="50" y="52"/>
                  </a:cxn>
                  <a:cxn ang="0">
                    <a:pos x="64" y="30"/>
                  </a:cxn>
                  <a:cxn ang="0">
                    <a:pos x="53" y="0"/>
                  </a:cxn>
                </a:cxnLst>
                <a:rect l="0" t="0" r="r" b="b"/>
                <a:pathLst>
                  <a:path w="73" h="138">
                    <a:moveTo>
                      <a:pt x="53" y="0"/>
                    </a:moveTo>
                    <a:lnTo>
                      <a:pt x="49" y="0"/>
                    </a:lnTo>
                    <a:lnTo>
                      <a:pt x="47" y="14"/>
                    </a:lnTo>
                    <a:lnTo>
                      <a:pt x="38" y="45"/>
                    </a:lnTo>
                    <a:lnTo>
                      <a:pt x="31" y="66"/>
                    </a:lnTo>
                    <a:lnTo>
                      <a:pt x="21" y="92"/>
                    </a:lnTo>
                    <a:lnTo>
                      <a:pt x="17" y="99"/>
                    </a:lnTo>
                    <a:lnTo>
                      <a:pt x="0" y="118"/>
                    </a:lnTo>
                    <a:lnTo>
                      <a:pt x="8" y="138"/>
                    </a:lnTo>
                    <a:lnTo>
                      <a:pt x="16" y="134"/>
                    </a:lnTo>
                    <a:lnTo>
                      <a:pt x="37" y="126"/>
                    </a:lnTo>
                    <a:lnTo>
                      <a:pt x="57" y="120"/>
                    </a:lnTo>
                    <a:lnTo>
                      <a:pt x="73" y="119"/>
                    </a:lnTo>
                    <a:lnTo>
                      <a:pt x="17" y="118"/>
                    </a:lnTo>
                    <a:lnTo>
                      <a:pt x="26" y="101"/>
                    </a:lnTo>
                    <a:lnTo>
                      <a:pt x="39" y="73"/>
                    </a:lnTo>
                    <a:lnTo>
                      <a:pt x="49" y="53"/>
                    </a:lnTo>
                    <a:lnTo>
                      <a:pt x="50" y="52"/>
                    </a:lnTo>
                    <a:lnTo>
                      <a:pt x="64" y="30"/>
                    </a:lnTo>
                    <a:lnTo>
                      <a:pt x="53" y="0"/>
                    </a:lnTo>
                    <a:close/>
                  </a:path>
                </a:pathLst>
              </a:cu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065" name="Freeform 105"/>
              <p:cNvSpPr>
                <a:spLocks/>
              </p:cNvSpPr>
              <p:nvPr/>
            </p:nvSpPr>
            <p:spPr bwMode="auto">
              <a:xfrm>
                <a:off x="3232" y="1318"/>
                <a:ext cx="6" cy="28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0" y="4"/>
                  </a:cxn>
                  <a:cxn ang="0">
                    <a:pos x="6" y="29"/>
                  </a:cxn>
                  <a:cxn ang="0">
                    <a:pos x="6" y="31"/>
                  </a:cxn>
                  <a:cxn ang="0">
                    <a:pos x="7" y="55"/>
                  </a:cxn>
                  <a:cxn ang="0">
                    <a:pos x="9" y="99"/>
                  </a:cxn>
                  <a:cxn ang="0">
                    <a:pos x="10" y="113"/>
                  </a:cxn>
                  <a:cxn ang="0">
                    <a:pos x="23" y="110"/>
                  </a:cxn>
                  <a:cxn ang="0">
                    <a:pos x="23" y="108"/>
                  </a:cxn>
                  <a:cxn ang="0">
                    <a:pos x="23" y="108"/>
                  </a:cxn>
                  <a:cxn ang="0">
                    <a:pos x="21" y="66"/>
                  </a:cxn>
                  <a:cxn ang="0">
                    <a:pos x="20" y="46"/>
                  </a:cxn>
                  <a:cxn ang="0">
                    <a:pos x="24" y="27"/>
                  </a:cxn>
                  <a:cxn ang="0">
                    <a:pos x="2" y="0"/>
                  </a:cxn>
                </a:cxnLst>
                <a:rect l="0" t="0" r="r" b="b"/>
                <a:pathLst>
                  <a:path w="24" h="113">
                    <a:moveTo>
                      <a:pt x="2" y="0"/>
                    </a:moveTo>
                    <a:lnTo>
                      <a:pt x="0" y="4"/>
                    </a:lnTo>
                    <a:lnTo>
                      <a:pt x="6" y="29"/>
                    </a:lnTo>
                    <a:lnTo>
                      <a:pt x="6" y="31"/>
                    </a:lnTo>
                    <a:lnTo>
                      <a:pt x="7" y="55"/>
                    </a:lnTo>
                    <a:lnTo>
                      <a:pt x="9" y="99"/>
                    </a:lnTo>
                    <a:lnTo>
                      <a:pt x="10" y="113"/>
                    </a:lnTo>
                    <a:lnTo>
                      <a:pt x="23" y="110"/>
                    </a:lnTo>
                    <a:lnTo>
                      <a:pt x="23" y="108"/>
                    </a:lnTo>
                    <a:lnTo>
                      <a:pt x="21" y="66"/>
                    </a:lnTo>
                    <a:lnTo>
                      <a:pt x="20" y="46"/>
                    </a:lnTo>
                    <a:lnTo>
                      <a:pt x="24" y="27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064" name="Freeform 104"/>
              <p:cNvSpPr>
                <a:spLocks/>
              </p:cNvSpPr>
              <p:nvPr/>
            </p:nvSpPr>
            <p:spPr bwMode="auto">
              <a:xfrm>
                <a:off x="2687" y="1842"/>
                <a:ext cx="55" cy="73"/>
              </a:xfrm>
              <a:custGeom>
                <a:avLst/>
                <a:gdLst/>
                <a:ahLst/>
                <a:cxnLst>
                  <a:cxn ang="0">
                    <a:pos x="134" y="292"/>
                  </a:cxn>
                  <a:cxn ang="0">
                    <a:pos x="0" y="0"/>
                  </a:cxn>
                  <a:cxn ang="0">
                    <a:pos x="221" y="233"/>
                  </a:cxn>
                  <a:cxn ang="0">
                    <a:pos x="134" y="292"/>
                  </a:cxn>
                </a:cxnLst>
                <a:rect l="0" t="0" r="r" b="b"/>
                <a:pathLst>
                  <a:path w="221" h="292">
                    <a:moveTo>
                      <a:pt x="134" y="292"/>
                    </a:moveTo>
                    <a:lnTo>
                      <a:pt x="0" y="0"/>
                    </a:lnTo>
                    <a:lnTo>
                      <a:pt x="221" y="233"/>
                    </a:lnTo>
                    <a:lnTo>
                      <a:pt x="134" y="292"/>
                    </a:lnTo>
                    <a:close/>
                  </a:path>
                </a:pathLst>
              </a:cu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063" name="Freeform 103"/>
              <p:cNvSpPr>
                <a:spLocks/>
              </p:cNvSpPr>
              <p:nvPr/>
            </p:nvSpPr>
            <p:spPr bwMode="auto">
              <a:xfrm>
                <a:off x="2732" y="1907"/>
                <a:ext cx="325" cy="20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55" y="822"/>
                  </a:cxn>
                  <a:cxn ang="0">
                    <a:pos x="1300" y="822"/>
                  </a:cxn>
                </a:cxnLst>
                <a:rect l="0" t="0" r="r" b="b"/>
                <a:pathLst>
                  <a:path w="1300" h="822">
                    <a:moveTo>
                      <a:pt x="0" y="0"/>
                    </a:moveTo>
                    <a:lnTo>
                      <a:pt x="555" y="822"/>
                    </a:lnTo>
                    <a:lnTo>
                      <a:pt x="1300" y="822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062" name="Freeform 102"/>
              <p:cNvSpPr>
                <a:spLocks/>
              </p:cNvSpPr>
              <p:nvPr/>
            </p:nvSpPr>
            <p:spPr bwMode="auto">
              <a:xfrm>
                <a:off x="3097" y="2109"/>
                <a:ext cx="27" cy="52"/>
              </a:xfrm>
              <a:custGeom>
                <a:avLst/>
                <a:gdLst/>
                <a:ahLst/>
                <a:cxnLst>
                  <a:cxn ang="0">
                    <a:pos x="71" y="0"/>
                  </a:cxn>
                  <a:cxn ang="0">
                    <a:pos x="67" y="30"/>
                  </a:cxn>
                  <a:cxn ang="0">
                    <a:pos x="62" y="60"/>
                  </a:cxn>
                  <a:cxn ang="0">
                    <a:pos x="60" y="68"/>
                  </a:cxn>
                  <a:cxn ang="0">
                    <a:pos x="54" y="90"/>
                  </a:cxn>
                  <a:cxn ang="0">
                    <a:pos x="44" y="115"/>
                  </a:cxn>
                  <a:cxn ang="0">
                    <a:pos x="33" y="142"/>
                  </a:cxn>
                  <a:cxn ang="0">
                    <a:pos x="18" y="171"/>
                  </a:cxn>
                  <a:cxn ang="0">
                    <a:pos x="0" y="202"/>
                  </a:cxn>
                  <a:cxn ang="0">
                    <a:pos x="5" y="207"/>
                  </a:cxn>
                  <a:cxn ang="0">
                    <a:pos x="10" y="200"/>
                  </a:cxn>
                  <a:cxn ang="0">
                    <a:pos x="28" y="172"/>
                  </a:cxn>
                  <a:cxn ang="0">
                    <a:pos x="43" y="146"/>
                  </a:cxn>
                  <a:cxn ang="0">
                    <a:pos x="56" y="121"/>
                  </a:cxn>
                  <a:cxn ang="0">
                    <a:pos x="66" y="98"/>
                  </a:cxn>
                  <a:cxn ang="0">
                    <a:pos x="73" y="75"/>
                  </a:cxn>
                  <a:cxn ang="0">
                    <a:pos x="77" y="61"/>
                  </a:cxn>
                  <a:cxn ang="0">
                    <a:pos x="81" y="37"/>
                  </a:cxn>
                  <a:cxn ang="0">
                    <a:pos x="84" y="9"/>
                  </a:cxn>
                  <a:cxn ang="0">
                    <a:pos x="84" y="3"/>
                  </a:cxn>
                  <a:cxn ang="0">
                    <a:pos x="107" y="0"/>
                  </a:cxn>
                  <a:cxn ang="0">
                    <a:pos x="71" y="0"/>
                  </a:cxn>
                </a:cxnLst>
                <a:rect l="0" t="0" r="r" b="b"/>
                <a:pathLst>
                  <a:path w="107" h="207">
                    <a:moveTo>
                      <a:pt x="71" y="0"/>
                    </a:moveTo>
                    <a:lnTo>
                      <a:pt x="67" y="30"/>
                    </a:lnTo>
                    <a:lnTo>
                      <a:pt x="62" y="60"/>
                    </a:lnTo>
                    <a:lnTo>
                      <a:pt x="60" y="68"/>
                    </a:lnTo>
                    <a:lnTo>
                      <a:pt x="54" y="90"/>
                    </a:lnTo>
                    <a:lnTo>
                      <a:pt x="44" y="115"/>
                    </a:lnTo>
                    <a:lnTo>
                      <a:pt x="33" y="142"/>
                    </a:lnTo>
                    <a:lnTo>
                      <a:pt x="18" y="171"/>
                    </a:lnTo>
                    <a:lnTo>
                      <a:pt x="0" y="202"/>
                    </a:lnTo>
                    <a:lnTo>
                      <a:pt x="5" y="207"/>
                    </a:lnTo>
                    <a:lnTo>
                      <a:pt x="10" y="200"/>
                    </a:lnTo>
                    <a:lnTo>
                      <a:pt x="28" y="172"/>
                    </a:lnTo>
                    <a:lnTo>
                      <a:pt x="43" y="146"/>
                    </a:lnTo>
                    <a:lnTo>
                      <a:pt x="56" y="121"/>
                    </a:lnTo>
                    <a:lnTo>
                      <a:pt x="66" y="98"/>
                    </a:lnTo>
                    <a:lnTo>
                      <a:pt x="73" y="75"/>
                    </a:lnTo>
                    <a:lnTo>
                      <a:pt x="77" y="61"/>
                    </a:lnTo>
                    <a:lnTo>
                      <a:pt x="81" y="37"/>
                    </a:lnTo>
                    <a:lnTo>
                      <a:pt x="84" y="9"/>
                    </a:lnTo>
                    <a:lnTo>
                      <a:pt x="84" y="3"/>
                    </a:lnTo>
                    <a:lnTo>
                      <a:pt x="107" y="0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061" name="Freeform 101"/>
              <p:cNvSpPr>
                <a:spLocks/>
              </p:cNvSpPr>
              <p:nvPr/>
            </p:nvSpPr>
            <p:spPr bwMode="auto">
              <a:xfrm>
                <a:off x="3119" y="2082"/>
                <a:ext cx="24" cy="7"/>
              </a:xfrm>
              <a:custGeom>
                <a:avLst/>
                <a:gdLst/>
                <a:ahLst/>
                <a:cxnLst>
                  <a:cxn ang="0">
                    <a:pos x="89" y="0"/>
                  </a:cxn>
                  <a:cxn ang="0">
                    <a:pos x="0" y="13"/>
                  </a:cxn>
                  <a:cxn ang="0">
                    <a:pos x="0" y="28"/>
                  </a:cxn>
                  <a:cxn ang="0">
                    <a:pos x="95" y="13"/>
                  </a:cxn>
                  <a:cxn ang="0">
                    <a:pos x="89" y="0"/>
                  </a:cxn>
                </a:cxnLst>
                <a:rect l="0" t="0" r="r" b="b"/>
                <a:pathLst>
                  <a:path w="95" h="28">
                    <a:moveTo>
                      <a:pt x="89" y="0"/>
                    </a:moveTo>
                    <a:lnTo>
                      <a:pt x="0" y="13"/>
                    </a:lnTo>
                    <a:lnTo>
                      <a:pt x="0" y="28"/>
                    </a:lnTo>
                    <a:lnTo>
                      <a:pt x="95" y="13"/>
                    </a:lnTo>
                    <a:lnTo>
                      <a:pt x="89" y="0"/>
                    </a:lnTo>
                    <a:close/>
                  </a:path>
                </a:pathLst>
              </a:cu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060" name="Freeform 100"/>
              <p:cNvSpPr>
                <a:spLocks/>
              </p:cNvSpPr>
              <p:nvPr/>
            </p:nvSpPr>
            <p:spPr bwMode="auto">
              <a:xfrm>
                <a:off x="3119" y="2079"/>
                <a:ext cx="30" cy="30"/>
              </a:xfrm>
              <a:custGeom>
                <a:avLst/>
                <a:gdLst/>
                <a:ahLst/>
                <a:cxnLst>
                  <a:cxn ang="0">
                    <a:pos x="108" y="0"/>
                  </a:cxn>
                  <a:cxn ang="0">
                    <a:pos x="90" y="16"/>
                  </a:cxn>
                  <a:cxn ang="0">
                    <a:pos x="96" y="29"/>
                  </a:cxn>
                  <a:cxn ang="0">
                    <a:pos x="93" y="100"/>
                  </a:cxn>
                  <a:cxn ang="0">
                    <a:pos x="87" y="103"/>
                  </a:cxn>
                  <a:cxn ang="0">
                    <a:pos x="0" y="114"/>
                  </a:cxn>
                  <a:cxn ang="0">
                    <a:pos x="31" y="123"/>
                  </a:cxn>
                  <a:cxn ang="0">
                    <a:pos x="117" y="111"/>
                  </a:cxn>
                  <a:cxn ang="0">
                    <a:pos x="117" y="106"/>
                  </a:cxn>
                  <a:cxn ang="0">
                    <a:pos x="106" y="96"/>
                  </a:cxn>
                  <a:cxn ang="0">
                    <a:pos x="107" y="84"/>
                  </a:cxn>
                  <a:cxn ang="0">
                    <a:pos x="109" y="47"/>
                  </a:cxn>
                  <a:cxn ang="0">
                    <a:pos x="110" y="34"/>
                  </a:cxn>
                  <a:cxn ang="0">
                    <a:pos x="120" y="15"/>
                  </a:cxn>
                  <a:cxn ang="0">
                    <a:pos x="108" y="0"/>
                  </a:cxn>
                </a:cxnLst>
                <a:rect l="0" t="0" r="r" b="b"/>
                <a:pathLst>
                  <a:path w="120" h="123">
                    <a:moveTo>
                      <a:pt x="108" y="0"/>
                    </a:moveTo>
                    <a:lnTo>
                      <a:pt x="90" y="16"/>
                    </a:lnTo>
                    <a:lnTo>
                      <a:pt x="96" y="29"/>
                    </a:lnTo>
                    <a:lnTo>
                      <a:pt x="93" y="100"/>
                    </a:lnTo>
                    <a:lnTo>
                      <a:pt x="87" y="103"/>
                    </a:lnTo>
                    <a:lnTo>
                      <a:pt x="0" y="114"/>
                    </a:lnTo>
                    <a:lnTo>
                      <a:pt x="31" y="123"/>
                    </a:lnTo>
                    <a:lnTo>
                      <a:pt x="117" y="111"/>
                    </a:lnTo>
                    <a:lnTo>
                      <a:pt x="117" y="106"/>
                    </a:lnTo>
                    <a:lnTo>
                      <a:pt x="106" y="96"/>
                    </a:lnTo>
                    <a:lnTo>
                      <a:pt x="107" y="84"/>
                    </a:lnTo>
                    <a:lnTo>
                      <a:pt x="109" y="47"/>
                    </a:lnTo>
                    <a:lnTo>
                      <a:pt x="110" y="34"/>
                    </a:lnTo>
                    <a:lnTo>
                      <a:pt x="120" y="15"/>
                    </a:lnTo>
                    <a:lnTo>
                      <a:pt x="108" y="0"/>
                    </a:lnTo>
                    <a:close/>
                  </a:path>
                </a:pathLst>
              </a:cu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059" name="Freeform 99"/>
              <p:cNvSpPr>
                <a:spLocks/>
              </p:cNvSpPr>
              <p:nvPr/>
            </p:nvSpPr>
            <p:spPr bwMode="auto">
              <a:xfrm>
                <a:off x="3115" y="2077"/>
                <a:ext cx="48" cy="77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0" y="1"/>
                  </a:cxn>
                  <a:cxn ang="0">
                    <a:pos x="2" y="22"/>
                  </a:cxn>
                  <a:cxn ang="0">
                    <a:pos x="4" y="51"/>
                  </a:cxn>
                  <a:cxn ang="0">
                    <a:pos x="5" y="85"/>
                  </a:cxn>
                  <a:cxn ang="0">
                    <a:pos x="5" y="99"/>
                  </a:cxn>
                  <a:cxn ang="0">
                    <a:pos x="3" y="129"/>
                  </a:cxn>
                  <a:cxn ang="0">
                    <a:pos x="39" y="129"/>
                  </a:cxn>
                  <a:cxn ang="0">
                    <a:pos x="134" y="309"/>
                  </a:cxn>
                  <a:cxn ang="0">
                    <a:pos x="194" y="304"/>
                  </a:cxn>
                  <a:cxn ang="0">
                    <a:pos x="194" y="297"/>
                  </a:cxn>
                  <a:cxn ang="0">
                    <a:pos x="185" y="295"/>
                  </a:cxn>
                  <a:cxn ang="0">
                    <a:pos x="161" y="287"/>
                  </a:cxn>
                  <a:cxn ang="0">
                    <a:pos x="140" y="273"/>
                  </a:cxn>
                  <a:cxn ang="0">
                    <a:pos x="125" y="255"/>
                  </a:cxn>
                  <a:cxn ang="0">
                    <a:pos x="121" y="248"/>
                  </a:cxn>
                  <a:cxn ang="0">
                    <a:pos x="109" y="232"/>
                  </a:cxn>
                  <a:cxn ang="0">
                    <a:pos x="97" y="211"/>
                  </a:cxn>
                  <a:cxn ang="0">
                    <a:pos x="81" y="186"/>
                  </a:cxn>
                  <a:cxn ang="0">
                    <a:pos x="64" y="156"/>
                  </a:cxn>
                  <a:cxn ang="0">
                    <a:pos x="48" y="128"/>
                  </a:cxn>
                  <a:cxn ang="0">
                    <a:pos x="17" y="119"/>
                  </a:cxn>
                  <a:cxn ang="0">
                    <a:pos x="18" y="107"/>
                  </a:cxn>
                  <a:cxn ang="0">
                    <a:pos x="18" y="73"/>
                  </a:cxn>
                  <a:cxn ang="0">
                    <a:pos x="18" y="49"/>
                  </a:cxn>
                  <a:cxn ang="0">
                    <a:pos x="18" y="34"/>
                  </a:cxn>
                  <a:cxn ang="0">
                    <a:pos x="5" y="0"/>
                  </a:cxn>
                </a:cxnLst>
                <a:rect l="0" t="0" r="r" b="b"/>
                <a:pathLst>
                  <a:path w="194" h="309">
                    <a:moveTo>
                      <a:pt x="5" y="0"/>
                    </a:moveTo>
                    <a:lnTo>
                      <a:pt x="0" y="1"/>
                    </a:lnTo>
                    <a:lnTo>
                      <a:pt x="2" y="22"/>
                    </a:lnTo>
                    <a:lnTo>
                      <a:pt x="4" y="51"/>
                    </a:lnTo>
                    <a:lnTo>
                      <a:pt x="5" y="85"/>
                    </a:lnTo>
                    <a:lnTo>
                      <a:pt x="5" y="99"/>
                    </a:lnTo>
                    <a:lnTo>
                      <a:pt x="3" y="129"/>
                    </a:lnTo>
                    <a:lnTo>
                      <a:pt x="39" y="129"/>
                    </a:lnTo>
                    <a:lnTo>
                      <a:pt x="134" y="309"/>
                    </a:lnTo>
                    <a:lnTo>
                      <a:pt x="194" y="304"/>
                    </a:lnTo>
                    <a:lnTo>
                      <a:pt x="194" y="297"/>
                    </a:lnTo>
                    <a:lnTo>
                      <a:pt x="185" y="295"/>
                    </a:lnTo>
                    <a:lnTo>
                      <a:pt x="161" y="287"/>
                    </a:lnTo>
                    <a:lnTo>
                      <a:pt x="140" y="273"/>
                    </a:lnTo>
                    <a:lnTo>
                      <a:pt x="125" y="255"/>
                    </a:lnTo>
                    <a:lnTo>
                      <a:pt x="121" y="248"/>
                    </a:lnTo>
                    <a:lnTo>
                      <a:pt x="109" y="232"/>
                    </a:lnTo>
                    <a:lnTo>
                      <a:pt x="97" y="211"/>
                    </a:lnTo>
                    <a:lnTo>
                      <a:pt x="81" y="186"/>
                    </a:lnTo>
                    <a:lnTo>
                      <a:pt x="64" y="156"/>
                    </a:lnTo>
                    <a:lnTo>
                      <a:pt x="48" y="128"/>
                    </a:lnTo>
                    <a:lnTo>
                      <a:pt x="17" y="119"/>
                    </a:lnTo>
                    <a:lnTo>
                      <a:pt x="18" y="107"/>
                    </a:lnTo>
                    <a:lnTo>
                      <a:pt x="18" y="73"/>
                    </a:lnTo>
                    <a:lnTo>
                      <a:pt x="18" y="49"/>
                    </a:lnTo>
                    <a:lnTo>
                      <a:pt x="18" y="34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058" name="Freeform 98"/>
              <p:cNvSpPr>
                <a:spLocks/>
              </p:cNvSpPr>
              <p:nvPr/>
            </p:nvSpPr>
            <p:spPr bwMode="auto">
              <a:xfrm>
                <a:off x="3198" y="2147"/>
                <a:ext cx="13" cy="14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0" y="7"/>
                  </a:cxn>
                  <a:cxn ang="0">
                    <a:pos x="47" y="57"/>
                  </a:cxn>
                  <a:cxn ang="0">
                    <a:pos x="51" y="44"/>
                  </a:cxn>
                  <a:cxn ang="0">
                    <a:pos x="39" y="23"/>
                  </a:cxn>
                  <a:cxn ang="0">
                    <a:pos x="3" y="0"/>
                  </a:cxn>
                </a:cxnLst>
                <a:rect l="0" t="0" r="r" b="b"/>
                <a:pathLst>
                  <a:path w="51" h="57">
                    <a:moveTo>
                      <a:pt x="3" y="0"/>
                    </a:moveTo>
                    <a:lnTo>
                      <a:pt x="0" y="7"/>
                    </a:lnTo>
                    <a:lnTo>
                      <a:pt x="47" y="57"/>
                    </a:lnTo>
                    <a:lnTo>
                      <a:pt x="51" y="44"/>
                    </a:lnTo>
                    <a:lnTo>
                      <a:pt x="39" y="23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057" name="Freeform 97"/>
              <p:cNvSpPr>
                <a:spLocks/>
              </p:cNvSpPr>
              <p:nvPr/>
            </p:nvSpPr>
            <p:spPr bwMode="auto">
              <a:xfrm>
                <a:off x="3187" y="2113"/>
                <a:ext cx="11" cy="19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0" y="4"/>
                  </a:cxn>
                  <a:cxn ang="0">
                    <a:pos x="10" y="23"/>
                  </a:cxn>
                  <a:cxn ang="0">
                    <a:pos x="21" y="50"/>
                  </a:cxn>
                  <a:cxn ang="0">
                    <a:pos x="29" y="76"/>
                  </a:cxn>
                  <a:cxn ang="0">
                    <a:pos x="34" y="76"/>
                  </a:cxn>
                  <a:cxn ang="0">
                    <a:pos x="42" y="52"/>
                  </a:cxn>
                  <a:cxn ang="0">
                    <a:pos x="33" y="35"/>
                  </a:cxn>
                  <a:cxn ang="0">
                    <a:pos x="24" y="24"/>
                  </a:cxn>
                  <a:cxn ang="0">
                    <a:pos x="5" y="0"/>
                  </a:cxn>
                </a:cxnLst>
                <a:rect l="0" t="0" r="r" b="b"/>
                <a:pathLst>
                  <a:path w="42" h="76">
                    <a:moveTo>
                      <a:pt x="5" y="0"/>
                    </a:moveTo>
                    <a:lnTo>
                      <a:pt x="0" y="4"/>
                    </a:lnTo>
                    <a:lnTo>
                      <a:pt x="10" y="23"/>
                    </a:lnTo>
                    <a:lnTo>
                      <a:pt x="21" y="50"/>
                    </a:lnTo>
                    <a:lnTo>
                      <a:pt x="29" y="76"/>
                    </a:lnTo>
                    <a:lnTo>
                      <a:pt x="34" y="76"/>
                    </a:lnTo>
                    <a:lnTo>
                      <a:pt x="42" y="52"/>
                    </a:lnTo>
                    <a:lnTo>
                      <a:pt x="33" y="35"/>
                    </a:lnTo>
                    <a:lnTo>
                      <a:pt x="24" y="24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056" name="Freeform 96"/>
              <p:cNvSpPr>
                <a:spLocks/>
              </p:cNvSpPr>
              <p:nvPr/>
            </p:nvSpPr>
            <p:spPr bwMode="auto">
              <a:xfrm>
                <a:off x="3208" y="2106"/>
                <a:ext cx="4" cy="52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3" y="2"/>
                  </a:cxn>
                  <a:cxn ang="0">
                    <a:pos x="3" y="158"/>
                  </a:cxn>
                  <a:cxn ang="0">
                    <a:pos x="0" y="186"/>
                  </a:cxn>
                  <a:cxn ang="0">
                    <a:pos x="12" y="207"/>
                  </a:cxn>
                  <a:cxn ang="0">
                    <a:pos x="15" y="174"/>
                  </a:cxn>
                  <a:cxn ang="0">
                    <a:pos x="15" y="152"/>
                  </a:cxn>
                  <a:cxn ang="0">
                    <a:pos x="15" y="99"/>
                  </a:cxn>
                  <a:cxn ang="0">
                    <a:pos x="15" y="53"/>
                  </a:cxn>
                  <a:cxn ang="0">
                    <a:pos x="16" y="13"/>
                  </a:cxn>
                  <a:cxn ang="0">
                    <a:pos x="16" y="0"/>
                  </a:cxn>
                </a:cxnLst>
                <a:rect l="0" t="0" r="r" b="b"/>
                <a:pathLst>
                  <a:path w="16" h="207">
                    <a:moveTo>
                      <a:pt x="16" y="0"/>
                    </a:moveTo>
                    <a:lnTo>
                      <a:pt x="3" y="2"/>
                    </a:lnTo>
                    <a:lnTo>
                      <a:pt x="3" y="158"/>
                    </a:lnTo>
                    <a:lnTo>
                      <a:pt x="0" y="186"/>
                    </a:lnTo>
                    <a:lnTo>
                      <a:pt x="12" y="207"/>
                    </a:lnTo>
                    <a:lnTo>
                      <a:pt x="15" y="174"/>
                    </a:lnTo>
                    <a:lnTo>
                      <a:pt x="15" y="152"/>
                    </a:lnTo>
                    <a:lnTo>
                      <a:pt x="15" y="99"/>
                    </a:lnTo>
                    <a:lnTo>
                      <a:pt x="15" y="53"/>
                    </a:lnTo>
                    <a:lnTo>
                      <a:pt x="16" y="13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055" name="Freeform 95"/>
              <p:cNvSpPr>
                <a:spLocks/>
              </p:cNvSpPr>
              <p:nvPr/>
            </p:nvSpPr>
            <p:spPr bwMode="auto">
              <a:xfrm>
                <a:off x="3174" y="2100"/>
                <a:ext cx="58" cy="11"/>
              </a:xfrm>
              <a:custGeom>
                <a:avLst/>
                <a:gdLst/>
                <a:ahLst/>
                <a:cxnLst>
                  <a:cxn ang="0">
                    <a:pos x="215" y="0"/>
                  </a:cxn>
                  <a:cxn ang="0">
                    <a:pos x="199" y="9"/>
                  </a:cxn>
                  <a:cxn ang="0">
                    <a:pos x="149" y="14"/>
                  </a:cxn>
                  <a:cxn ang="0">
                    <a:pos x="136" y="16"/>
                  </a:cxn>
                  <a:cxn ang="0">
                    <a:pos x="0" y="31"/>
                  </a:cxn>
                  <a:cxn ang="0">
                    <a:pos x="15" y="45"/>
                  </a:cxn>
                  <a:cxn ang="0">
                    <a:pos x="29" y="40"/>
                  </a:cxn>
                  <a:cxn ang="0">
                    <a:pos x="136" y="28"/>
                  </a:cxn>
                  <a:cxn ang="0">
                    <a:pos x="149" y="26"/>
                  </a:cxn>
                  <a:cxn ang="0">
                    <a:pos x="230" y="17"/>
                  </a:cxn>
                  <a:cxn ang="0">
                    <a:pos x="230" y="13"/>
                  </a:cxn>
                  <a:cxn ang="0">
                    <a:pos x="215" y="0"/>
                  </a:cxn>
                </a:cxnLst>
                <a:rect l="0" t="0" r="r" b="b"/>
                <a:pathLst>
                  <a:path w="230" h="45">
                    <a:moveTo>
                      <a:pt x="215" y="0"/>
                    </a:moveTo>
                    <a:lnTo>
                      <a:pt x="199" y="9"/>
                    </a:lnTo>
                    <a:lnTo>
                      <a:pt x="149" y="14"/>
                    </a:lnTo>
                    <a:lnTo>
                      <a:pt x="136" y="16"/>
                    </a:lnTo>
                    <a:lnTo>
                      <a:pt x="0" y="31"/>
                    </a:lnTo>
                    <a:lnTo>
                      <a:pt x="15" y="45"/>
                    </a:lnTo>
                    <a:lnTo>
                      <a:pt x="29" y="40"/>
                    </a:lnTo>
                    <a:lnTo>
                      <a:pt x="136" y="28"/>
                    </a:lnTo>
                    <a:lnTo>
                      <a:pt x="149" y="26"/>
                    </a:lnTo>
                    <a:lnTo>
                      <a:pt x="230" y="17"/>
                    </a:lnTo>
                    <a:lnTo>
                      <a:pt x="230" y="13"/>
                    </a:lnTo>
                    <a:lnTo>
                      <a:pt x="215" y="0"/>
                    </a:lnTo>
                    <a:close/>
                  </a:path>
                </a:pathLst>
              </a:cu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054" name="Freeform 94"/>
              <p:cNvSpPr>
                <a:spLocks/>
              </p:cNvSpPr>
              <p:nvPr/>
            </p:nvSpPr>
            <p:spPr bwMode="auto">
              <a:xfrm>
                <a:off x="3207" y="2074"/>
                <a:ext cx="6" cy="30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0" y="4"/>
                  </a:cxn>
                  <a:cxn ang="0">
                    <a:pos x="3" y="19"/>
                  </a:cxn>
                  <a:cxn ang="0">
                    <a:pos x="6" y="52"/>
                  </a:cxn>
                  <a:cxn ang="0">
                    <a:pos x="6" y="116"/>
                  </a:cxn>
                  <a:cxn ang="0">
                    <a:pos x="19" y="114"/>
                  </a:cxn>
                  <a:cxn ang="0">
                    <a:pos x="19" y="107"/>
                  </a:cxn>
                  <a:cxn ang="0">
                    <a:pos x="19" y="81"/>
                  </a:cxn>
                  <a:cxn ang="0">
                    <a:pos x="19" y="62"/>
                  </a:cxn>
                  <a:cxn ang="0">
                    <a:pos x="19" y="51"/>
                  </a:cxn>
                  <a:cxn ang="0">
                    <a:pos x="19" y="45"/>
                  </a:cxn>
                  <a:cxn ang="0">
                    <a:pos x="24" y="31"/>
                  </a:cxn>
                  <a:cxn ang="0">
                    <a:pos x="3" y="0"/>
                  </a:cxn>
                </a:cxnLst>
                <a:rect l="0" t="0" r="r" b="b"/>
                <a:pathLst>
                  <a:path w="24" h="116">
                    <a:moveTo>
                      <a:pt x="3" y="0"/>
                    </a:moveTo>
                    <a:lnTo>
                      <a:pt x="0" y="4"/>
                    </a:lnTo>
                    <a:lnTo>
                      <a:pt x="3" y="19"/>
                    </a:lnTo>
                    <a:lnTo>
                      <a:pt x="6" y="52"/>
                    </a:lnTo>
                    <a:lnTo>
                      <a:pt x="6" y="116"/>
                    </a:lnTo>
                    <a:lnTo>
                      <a:pt x="19" y="114"/>
                    </a:lnTo>
                    <a:lnTo>
                      <a:pt x="19" y="107"/>
                    </a:lnTo>
                    <a:lnTo>
                      <a:pt x="19" y="81"/>
                    </a:lnTo>
                    <a:lnTo>
                      <a:pt x="19" y="62"/>
                    </a:lnTo>
                    <a:lnTo>
                      <a:pt x="19" y="51"/>
                    </a:lnTo>
                    <a:lnTo>
                      <a:pt x="19" y="45"/>
                    </a:lnTo>
                    <a:lnTo>
                      <a:pt x="24" y="31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053" name="Freeform 93"/>
              <p:cNvSpPr>
                <a:spLocks/>
              </p:cNvSpPr>
              <p:nvPr/>
            </p:nvSpPr>
            <p:spPr bwMode="auto">
              <a:xfrm>
                <a:off x="3247" y="2144"/>
                <a:ext cx="17" cy="15"/>
              </a:xfrm>
              <a:custGeom>
                <a:avLst/>
                <a:gdLst/>
                <a:ahLst/>
                <a:cxnLst>
                  <a:cxn ang="0">
                    <a:pos x="59" y="0"/>
                  </a:cxn>
                  <a:cxn ang="0">
                    <a:pos x="49" y="12"/>
                  </a:cxn>
                  <a:cxn ang="0">
                    <a:pos x="28" y="32"/>
                  </a:cxn>
                  <a:cxn ang="0">
                    <a:pos x="0" y="55"/>
                  </a:cxn>
                  <a:cxn ang="0">
                    <a:pos x="4" y="61"/>
                  </a:cxn>
                  <a:cxn ang="0">
                    <a:pos x="22" y="49"/>
                  </a:cxn>
                  <a:cxn ang="0">
                    <a:pos x="46" y="29"/>
                  </a:cxn>
                  <a:cxn ang="0">
                    <a:pos x="63" y="12"/>
                  </a:cxn>
                  <a:cxn ang="0">
                    <a:pos x="68" y="5"/>
                  </a:cxn>
                  <a:cxn ang="0">
                    <a:pos x="59" y="0"/>
                  </a:cxn>
                </a:cxnLst>
                <a:rect l="0" t="0" r="r" b="b"/>
                <a:pathLst>
                  <a:path w="68" h="61">
                    <a:moveTo>
                      <a:pt x="59" y="0"/>
                    </a:moveTo>
                    <a:lnTo>
                      <a:pt x="49" y="12"/>
                    </a:lnTo>
                    <a:lnTo>
                      <a:pt x="28" y="32"/>
                    </a:lnTo>
                    <a:lnTo>
                      <a:pt x="0" y="55"/>
                    </a:lnTo>
                    <a:lnTo>
                      <a:pt x="4" y="61"/>
                    </a:lnTo>
                    <a:lnTo>
                      <a:pt x="22" y="49"/>
                    </a:lnTo>
                    <a:lnTo>
                      <a:pt x="46" y="29"/>
                    </a:lnTo>
                    <a:lnTo>
                      <a:pt x="63" y="12"/>
                    </a:lnTo>
                    <a:lnTo>
                      <a:pt x="68" y="5"/>
                    </a:lnTo>
                    <a:lnTo>
                      <a:pt x="59" y="0"/>
                    </a:lnTo>
                    <a:close/>
                  </a:path>
                </a:pathLst>
              </a:cu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052" name="Freeform 92"/>
              <p:cNvSpPr>
                <a:spLocks/>
              </p:cNvSpPr>
              <p:nvPr/>
            </p:nvSpPr>
            <p:spPr bwMode="auto">
              <a:xfrm>
                <a:off x="3288" y="2132"/>
                <a:ext cx="19" cy="24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0" y="16"/>
                  </a:cxn>
                  <a:cxn ang="0">
                    <a:pos x="30" y="99"/>
                  </a:cxn>
                  <a:cxn ang="0">
                    <a:pos x="76" y="97"/>
                  </a:cxn>
                  <a:cxn ang="0">
                    <a:pos x="76" y="91"/>
                  </a:cxn>
                  <a:cxn ang="0">
                    <a:pos x="68" y="90"/>
                  </a:cxn>
                  <a:cxn ang="0">
                    <a:pos x="45" y="78"/>
                  </a:cxn>
                  <a:cxn ang="0">
                    <a:pos x="31" y="59"/>
                  </a:cxn>
                  <a:cxn ang="0">
                    <a:pos x="27" y="51"/>
                  </a:cxn>
                  <a:cxn ang="0">
                    <a:pos x="15" y="25"/>
                  </a:cxn>
                  <a:cxn ang="0">
                    <a:pos x="6" y="0"/>
                  </a:cxn>
                </a:cxnLst>
                <a:rect l="0" t="0" r="r" b="b"/>
                <a:pathLst>
                  <a:path w="76" h="99">
                    <a:moveTo>
                      <a:pt x="6" y="0"/>
                    </a:moveTo>
                    <a:lnTo>
                      <a:pt x="0" y="16"/>
                    </a:lnTo>
                    <a:lnTo>
                      <a:pt x="30" y="99"/>
                    </a:lnTo>
                    <a:lnTo>
                      <a:pt x="76" y="97"/>
                    </a:lnTo>
                    <a:lnTo>
                      <a:pt x="76" y="91"/>
                    </a:lnTo>
                    <a:lnTo>
                      <a:pt x="68" y="90"/>
                    </a:lnTo>
                    <a:lnTo>
                      <a:pt x="45" y="78"/>
                    </a:lnTo>
                    <a:lnTo>
                      <a:pt x="31" y="59"/>
                    </a:lnTo>
                    <a:lnTo>
                      <a:pt x="27" y="51"/>
                    </a:lnTo>
                    <a:lnTo>
                      <a:pt x="15" y="25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051" name="Freeform 91"/>
              <p:cNvSpPr>
                <a:spLocks/>
              </p:cNvSpPr>
              <p:nvPr/>
            </p:nvSpPr>
            <p:spPr bwMode="auto">
              <a:xfrm>
                <a:off x="3255" y="2130"/>
                <a:ext cx="9" cy="12"/>
              </a:xfrm>
              <a:custGeom>
                <a:avLst/>
                <a:gdLst/>
                <a:ahLst/>
                <a:cxnLst>
                  <a:cxn ang="0">
                    <a:pos x="26" y="0"/>
                  </a:cxn>
                  <a:cxn ang="0">
                    <a:pos x="14" y="2"/>
                  </a:cxn>
                  <a:cxn ang="0">
                    <a:pos x="0" y="44"/>
                  </a:cxn>
                  <a:cxn ang="0">
                    <a:pos x="5" y="46"/>
                  </a:cxn>
                  <a:cxn ang="0">
                    <a:pos x="34" y="45"/>
                  </a:cxn>
                  <a:cxn ang="0">
                    <a:pos x="12" y="39"/>
                  </a:cxn>
                  <a:cxn ang="0">
                    <a:pos x="22" y="10"/>
                  </a:cxn>
                  <a:cxn ang="0">
                    <a:pos x="26" y="0"/>
                  </a:cxn>
                </a:cxnLst>
                <a:rect l="0" t="0" r="r" b="b"/>
                <a:pathLst>
                  <a:path w="34" h="46">
                    <a:moveTo>
                      <a:pt x="26" y="0"/>
                    </a:moveTo>
                    <a:lnTo>
                      <a:pt x="14" y="2"/>
                    </a:lnTo>
                    <a:lnTo>
                      <a:pt x="0" y="44"/>
                    </a:lnTo>
                    <a:lnTo>
                      <a:pt x="5" y="46"/>
                    </a:lnTo>
                    <a:lnTo>
                      <a:pt x="34" y="45"/>
                    </a:lnTo>
                    <a:lnTo>
                      <a:pt x="12" y="39"/>
                    </a:lnTo>
                    <a:lnTo>
                      <a:pt x="22" y="10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050" name="Freeform 90"/>
              <p:cNvSpPr>
                <a:spLocks/>
              </p:cNvSpPr>
              <p:nvPr/>
            </p:nvSpPr>
            <p:spPr bwMode="auto">
              <a:xfrm>
                <a:off x="3246" y="2127"/>
                <a:ext cx="22" cy="6"/>
              </a:xfrm>
              <a:custGeom>
                <a:avLst/>
                <a:gdLst/>
                <a:ahLst/>
                <a:cxnLst>
                  <a:cxn ang="0">
                    <a:pos x="51" y="0"/>
                  </a:cxn>
                  <a:cxn ang="0">
                    <a:pos x="0" y="8"/>
                  </a:cxn>
                  <a:cxn ang="0">
                    <a:pos x="14" y="22"/>
                  </a:cxn>
                  <a:cxn ang="0">
                    <a:pos x="29" y="16"/>
                  </a:cxn>
                  <a:cxn ang="0">
                    <a:pos x="48" y="13"/>
                  </a:cxn>
                  <a:cxn ang="0">
                    <a:pos x="60" y="11"/>
                  </a:cxn>
                  <a:cxn ang="0">
                    <a:pos x="87" y="7"/>
                  </a:cxn>
                  <a:cxn ang="0">
                    <a:pos x="51" y="0"/>
                  </a:cxn>
                </a:cxnLst>
                <a:rect l="0" t="0" r="r" b="b"/>
                <a:pathLst>
                  <a:path w="87" h="22">
                    <a:moveTo>
                      <a:pt x="51" y="0"/>
                    </a:moveTo>
                    <a:lnTo>
                      <a:pt x="0" y="8"/>
                    </a:lnTo>
                    <a:lnTo>
                      <a:pt x="14" y="22"/>
                    </a:lnTo>
                    <a:lnTo>
                      <a:pt x="29" y="16"/>
                    </a:lnTo>
                    <a:lnTo>
                      <a:pt x="48" y="13"/>
                    </a:lnTo>
                    <a:lnTo>
                      <a:pt x="60" y="11"/>
                    </a:lnTo>
                    <a:lnTo>
                      <a:pt x="87" y="7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049" name="Freeform 89"/>
              <p:cNvSpPr>
                <a:spLocks/>
              </p:cNvSpPr>
              <p:nvPr/>
            </p:nvSpPr>
            <p:spPr bwMode="auto">
              <a:xfrm>
                <a:off x="3263" y="2121"/>
                <a:ext cx="11" cy="6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26" y="0"/>
                  </a:cxn>
                  <a:cxn ang="0">
                    <a:pos x="26" y="7"/>
                  </a:cxn>
                  <a:cxn ang="0">
                    <a:pos x="24" y="17"/>
                  </a:cxn>
                  <a:cxn ang="0">
                    <a:pos x="0" y="21"/>
                  </a:cxn>
                  <a:cxn ang="0">
                    <a:pos x="44" y="24"/>
                  </a:cxn>
                  <a:cxn ang="0">
                    <a:pos x="29" y="0"/>
                  </a:cxn>
                </a:cxnLst>
                <a:rect l="0" t="0" r="r" b="b"/>
                <a:pathLst>
                  <a:path w="44" h="24">
                    <a:moveTo>
                      <a:pt x="29" y="0"/>
                    </a:moveTo>
                    <a:lnTo>
                      <a:pt x="26" y="0"/>
                    </a:lnTo>
                    <a:lnTo>
                      <a:pt x="26" y="7"/>
                    </a:lnTo>
                    <a:lnTo>
                      <a:pt x="24" y="17"/>
                    </a:lnTo>
                    <a:lnTo>
                      <a:pt x="0" y="21"/>
                    </a:lnTo>
                    <a:lnTo>
                      <a:pt x="44" y="24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048" name="Freeform 88"/>
              <p:cNvSpPr>
                <a:spLocks/>
              </p:cNvSpPr>
              <p:nvPr/>
            </p:nvSpPr>
            <p:spPr bwMode="auto">
              <a:xfrm>
                <a:off x="3256" y="2117"/>
                <a:ext cx="18" cy="34"/>
              </a:xfrm>
              <a:custGeom>
                <a:avLst/>
                <a:gdLst/>
                <a:ahLst/>
                <a:cxnLst>
                  <a:cxn ang="0">
                    <a:pos x="22" y="0"/>
                  </a:cxn>
                  <a:cxn ang="0">
                    <a:pos x="19" y="3"/>
                  </a:cxn>
                  <a:cxn ang="0">
                    <a:pos x="19" y="6"/>
                  </a:cxn>
                  <a:cxn ang="0">
                    <a:pos x="17" y="24"/>
                  </a:cxn>
                  <a:cxn ang="0">
                    <a:pos x="12" y="42"/>
                  </a:cxn>
                  <a:cxn ang="0">
                    <a:pos x="48" y="49"/>
                  </a:cxn>
                  <a:cxn ang="0">
                    <a:pos x="47" y="54"/>
                  </a:cxn>
                  <a:cxn ang="0">
                    <a:pos x="43" y="69"/>
                  </a:cxn>
                  <a:cxn ang="0">
                    <a:pos x="30" y="96"/>
                  </a:cxn>
                  <a:cxn ang="0">
                    <a:pos x="29" y="98"/>
                  </a:cxn>
                  <a:cxn ang="0">
                    <a:pos x="0" y="99"/>
                  </a:cxn>
                  <a:cxn ang="0">
                    <a:pos x="22" y="107"/>
                  </a:cxn>
                  <a:cxn ang="0">
                    <a:pos x="31" y="112"/>
                  </a:cxn>
                  <a:cxn ang="0">
                    <a:pos x="46" y="120"/>
                  </a:cxn>
                  <a:cxn ang="0">
                    <a:pos x="67" y="135"/>
                  </a:cxn>
                  <a:cxn ang="0">
                    <a:pos x="70" y="134"/>
                  </a:cxn>
                  <a:cxn ang="0">
                    <a:pos x="64" y="107"/>
                  </a:cxn>
                  <a:cxn ang="0">
                    <a:pos x="61" y="106"/>
                  </a:cxn>
                  <a:cxn ang="0">
                    <a:pos x="43" y="101"/>
                  </a:cxn>
                  <a:cxn ang="0">
                    <a:pos x="40" y="100"/>
                  </a:cxn>
                  <a:cxn ang="0">
                    <a:pos x="45" y="91"/>
                  </a:cxn>
                  <a:cxn ang="0">
                    <a:pos x="55" y="69"/>
                  </a:cxn>
                  <a:cxn ang="0">
                    <a:pos x="61" y="53"/>
                  </a:cxn>
                  <a:cxn ang="0">
                    <a:pos x="70" y="42"/>
                  </a:cxn>
                  <a:cxn ang="0">
                    <a:pos x="26" y="39"/>
                  </a:cxn>
                  <a:cxn ang="0">
                    <a:pos x="28" y="34"/>
                  </a:cxn>
                  <a:cxn ang="0">
                    <a:pos x="36" y="20"/>
                  </a:cxn>
                  <a:cxn ang="0">
                    <a:pos x="22" y="0"/>
                  </a:cxn>
                </a:cxnLst>
                <a:rect l="0" t="0" r="r" b="b"/>
                <a:pathLst>
                  <a:path w="70" h="135">
                    <a:moveTo>
                      <a:pt x="22" y="0"/>
                    </a:moveTo>
                    <a:lnTo>
                      <a:pt x="19" y="3"/>
                    </a:lnTo>
                    <a:lnTo>
                      <a:pt x="19" y="6"/>
                    </a:lnTo>
                    <a:lnTo>
                      <a:pt x="17" y="24"/>
                    </a:lnTo>
                    <a:lnTo>
                      <a:pt x="12" y="42"/>
                    </a:lnTo>
                    <a:lnTo>
                      <a:pt x="48" y="49"/>
                    </a:lnTo>
                    <a:lnTo>
                      <a:pt x="47" y="54"/>
                    </a:lnTo>
                    <a:lnTo>
                      <a:pt x="43" y="69"/>
                    </a:lnTo>
                    <a:lnTo>
                      <a:pt x="30" y="96"/>
                    </a:lnTo>
                    <a:lnTo>
                      <a:pt x="29" y="98"/>
                    </a:lnTo>
                    <a:lnTo>
                      <a:pt x="0" y="99"/>
                    </a:lnTo>
                    <a:lnTo>
                      <a:pt x="22" y="107"/>
                    </a:lnTo>
                    <a:lnTo>
                      <a:pt x="31" y="112"/>
                    </a:lnTo>
                    <a:lnTo>
                      <a:pt x="46" y="120"/>
                    </a:lnTo>
                    <a:lnTo>
                      <a:pt x="67" y="135"/>
                    </a:lnTo>
                    <a:lnTo>
                      <a:pt x="70" y="134"/>
                    </a:lnTo>
                    <a:lnTo>
                      <a:pt x="64" y="107"/>
                    </a:lnTo>
                    <a:lnTo>
                      <a:pt x="61" y="106"/>
                    </a:lnTo>
                    <a:lnTo>
                      <a:pt x="43" y="101"/>
                    </a:lnTo>
                    <a:lnTo>
                      <a:pt x="40" y="100"/>
                    </a:lnTo>
                    <a:lnTo>
                      <a:pt x="45" y="91"/>
                    </a:lnTo>
                    <a:lnTo>
                      <a:pt x="55" y="69"/>
                    </a:lnTo>
                    <a:lnTo>
                      <a:pt x="61" y="53"/>
                    </a:lnTo>
                    <a:lnTo>
                      <a:pt x="70" y="42"/>
                    </a:lnTo>
                    <a:lnTo>
                      <a:pt x="26" y="39"/>
                    </a:lnTo>
                    <a:lnTo>
                      <a:pt x="28" y="34"/>
                    </a:lnTo>
                    <a:lnTo>
                      <a:pt x="36" y="2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047" name="Freeform 87"/>
              <p:cNvSpPr>
                <a:spLocks/>
              </p:cNvSpPr>
              <p:nvPr/>
            </p:nvSpPr>
            <p:spPr bwMode="auto">
              <a:xfrm>
                <a:off x="3276" y="2115"/>
                <a:ext cx="5" cy="10"/>
              </a:xfrm>
              <a:custGeom>
                <a:avLst/>
                <a:gdLst/>
                <a:ahLst/>
                <a:cxnLst>
                  <a:cxn ang="0">
                    <a:pos x="11" y="0"/>
                  </a:cxn>
                  <a:cxn ang="0">
                    <a:pos x="0" y="34"/>
                  </a:cxn>
                  <a:cxn ang="0">
                    <a:pos x="7" y="39"/>
                  </a:cxn>
                  <a:cxn ang="0">
                    <a:pos x="19" y="9"/>
                  </a:cxn>
                  <a:cxn ang="0">
                    <a:pos x="21" y="3"/>
                  </a:cxn>
                  <a:cxn ang="0">
                    <a:pos x="11" y="0"/>
                  </a:cxn>
                </a:cxnLst>
                <a:rect l="0" t="0" r="r" b="b"/>
                <a:pathLst>
                  <a:path w="21" h="39">
                    <a:moveTo>
                      <a:pt x="11" y="0"/>
                    </a:moveTo>
                    <a:lnTo>
                      <a:pt x="0" y="34"/>
                    </a:lnTo>
                    <a:lnTo>
                      <a:pt x="7" y="39"/>
                    </a:lnTo>
                    <a:lnTo>
                      <a:pt x="19" y="9"/>
                    </a:lnTo>
                    <a:lnTo>
                      <a:pt x="21" y="3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046" name="Freeform 86"/>
              <p:cNvSpPr>
                <a:spLocks/>
              </p:cNvSpPr>
              <p:nvPr/>
            </p:nvSpPr>
            <p:spPr bwMode="auto">
              <a:xfrm>
                <a:off x="3268" y="2113"/>
                <a:ext cx="23" cy="48"/>
              </a:xfrm>
              <a:custGeom>
                <a:avLst/>
                <a:gdLst/>
                <a:ahLst/>
                <a:cxnLst>
                  <a:cxn ang="0">
                    <a:pos x="66" y="0"/>
                  </a:cxn>
                  <a:cxn ang="0">
                    <a:pos x="54" y="5"/>
                  </a:cxn>
                  <a:cxn ang="0">
                    <a:pos x="43" y="6"/>
                  </a:cxn>
                  <a:cxn ang="0">
                    <a:pos x="53" y="9"/>
                  </a:cxn>
                  <a:cxn ang="0">
                    <a:pos x="76" y="73"/>
                  </a:cxn>
                  <a:cxn ang="0">
                    <a:pos x="64" y="100"/>
                  </a:cxn>
                  <a:cxn ang="0">
                    <a:pos x="54" y="118"/>
                  </a:cxn>
                  <a:cxn ang="0">
                    <a:pos x="39" y="140"/>
                  </a:cxn>
                  <a:cxn ang="0">
                    <a:pos x="22" y="162"/>
                  </a:cxn>
                  <a:cxn ang="0">
                    <a:pos x="0" y="186"/>
                  </a:cxn>
                  <a:cxn ang="0">
                    <a:pos x="5" y="192"/>
                  </a:cxn>
                  <a:cxn ang="0">
                    <a:pos x="27" y="171"/>
                  </a:cxn>
                  <a:cxn ang="0">
                    <a:pos x="46" y="150"/>
                  </a:cxn>
                  <a:cxn ang="0">
                    <a:pos x="61" y="129"/>
                  </a:cxn>
                  <a:cxn ang="0">
                    <a:pos x="74" y="110"/>
                  </a:cxn>
                  <a:cxn ang="0">
                    <a:pos x="81" y="93"/>
                  </a:cxn>
                  <a:cxn ang="0">
                    <a:pos x="82" y="90"/>
                  </a:cxn>
                  <a:cxn ang="0">
                    <a:pos x="88" y="74"/>
                  </a:cxn>
                  <a:cxn ang="0">
                    <a:pos x="92" y="65"/>
                  </a:cxn>
                  <a:cxn ang="0">
                    <a:pos x="81" y="56"/>
                  </a:cxn>
                  <a:cxn ang="0">
                    <a:pos x="75" y="40"/>
                  </a:cxn>
                  <a:cxn ang="0">
                    <a:pos x="67" y="21"/>
                  </a:cxn>
                  <a:cxn ang="0">
                    <a:pos x="66" y="0"/>
                  </a:cxn>
                </a:cxnLst>
                <a:rect l="0" t="0" r="r" b="b"/>
                <a:pathLst>
                  <a:path w="92" h="192">
                    <a:moveTo>
                      <a:pt x="66" y="0"/>
                    </a:moveTo>
                    <a:lnTo>
                      <a:pt x="54" y="5"/>
                    </a:lnTo>
                    <a:lnTo>
                      <a:pt x="43" y="6"/>
                    </a:lnTo>
                    <a:lnTo>
                      <a:pt x="53" y="9"/>
                    </a:lnTo>
                    <a:lnTo>
                      <a:pt x="76" y="73"/>
                    </a:lnTo>
                    <a:lnTo>
                      <a:pt x="64" y="100"/>
                    </a:lnTo>
                    <a:lnTo>
                      <a:pt x="54" y="118"/>
                    </a:lnTo>
                    <a:lnTo>
                      <a:pt x="39" y="140"/>
                    </a:lnTo>
                    <a:lnTo>
                      <a:pt x="22" y="162"/>
                    </a:lnTo>
                    <a:lnTo>
                      <a:pt x="0" y="186"/>
                    </a:lnTo>
                    <a:lnTo>
                      <a:pt x="5" y="192"/>
                    </a:lnTo>
                    <a:lnTo>
                      <a:pt x="27" y="171"/>
                    </a:lnTo>
                    <a:lnTo>
                      <a:pt x="46" y="150"/>
                    </a:lnTo>
                    <a:lnTo>
                      <a:pt x="61" y="129"/>
                    </a:lnTo>
                    <a:lnTo>
                      <a:pt x="74" y="110"/>
                    </a:lnTo>
                    <a:lnTo>
                      <a:pt x="81" y="93"/>
                    </a:lnTo>
                    <a:lnTo>
                      <a:pt x="82" y="90"/>
                    </a:lnTo>
                    <a:lnTo>
                      <a:pt x="88" y="74"/>
                    </a:lnTo>
                    <a:lnTo>
                      <a:pt x="92" y="65"/>
                    </a:lnTo>
                    <a:lnTo>
                      <a:pt x="81" y="56"/>
                    </a:lnTo>
                    <a:lnTo>
                      <a:pt x="75" y="40"/>
                    </a:lnTo>
                    <a:lnTo>
                      <a:pt x="67" y="21"/>
                    </a:lnTo>
                    <a:lnTo>
                      <a:pt x="66" y="0"/>
                    </a:lnTo>
                    <a:close/>
                  </a:path>
                </a:pathLst>
              </a:cu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1044" name="Freeform 84"/>
            <p:cNvSpPr>
              <a:spLocks/>
            </p:cNvSpPr>
            <p:nvPr/>
          </p:nvSpPr>
          <p:spPr bwMode="auto">
            <a:xfrm>
              <a:off x="3261" y="2106"/>
              <a:ext cx="4" cy="13"/>
            </a:xfrm>
            <a:custGeom>
              <a:avLst/>
              <a:gdLst/>
              <a:ahLst/>
              <a:cxnLst>
                <a:cxn ang="0">
                  <a:pos x="17" y="0"/>
                </a:cxn>
                <a:cxn ang="0">
                  <a:pos x="5" y="1"/>
                </a:cxn>
                <a:cxn ang="0">
                  <a:pos x="5" y="10"/>
                </a:cxn>
                <a:cxn ang="0">
                  <a:pos x="0" y="26"/>
                </a:cxn>
                <a:cxn ang="0">
                  <a:pos x="10" y="54"/>
                </a:cxn>
                <a:cxn ang="0">
                  <a:pos x="15" y="54"/>
                </a:cxn>
                <a:cxn ang="0">
                  <a:pos x="16" y="36"/>
                </a:cxn>
                <a:cxn ang="0">
                  <a:pos x="17" y="6"/>
                </a:cxn>
                <a:cxn ang="0">
                  <a:pos x="17" y="0"/>
                </a:cxn>
              </a:cxnLst>
              <a:rect l="0" t="0" r="r" b="b"/>
              <a:pathLst>
                <a:path w="17" h="54">
                  <a:moveTo>
                    <a:pt x="17" y="0"/>
                  </a:moveTo>
                  <a:lnTo>
                    <a:pt x="5" y="1"/>
                  </a:lnTo>
                  <a:lnTo>
                    <a:pt x="5" y="10"/>
                  </a:lnTo>
                  <a:lnTo>
                    <a:pt x="0" y="26"/>
                  </a:lnTo>
                  <a:lnTo>
                    <a:pt x="10" y="54"/>
                  </a:lnTo>
                  <a:lnTo>
                    <a:pt x="15" y="54"/>
                  </a:lnTo>
                  <a:lnTo>
                    <a:pt x="16" y="36"/>
                  </a:lnTo>
                  <a:lnTo>
                    <a:pt x="17" y="6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43" name="Freeform 83"/>
            <p:cNvSpPr>
              <a:spLocks/>
            </p:cNvSpPr>
            <p:nvPr/>
          </p:nvSpPr>
          <p:spPr bwMode="auto">
            <a:xfrm>
              <a:off x="3288" y="2106"/>
              <a:ext cx="8" cy="23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14" y="1"/>
                </a:cxn>
                <a:cxn ang="0">
                  <a:pos x="13" y="21"/>
                </a:cxn>
                <a:cxn ang="0">
                  <a:pos x="8" y="54"/>
                </a:cxn>
                <a:cxn ang="0">
                  <a:pos x="4" y="76"/>
                </a:cxn>
                <a:cxn ang="0">
                  <a:pos x="0" y="87"/>
                </a:cxn>
                <a:cxn ang="0">
                  <a:pos x="11" y="96"/>
                </a:cxn>
                <a:cxn ang="0">
                  <a:pos x="18" y="71"/>
                </a:cxn>
                <a:cxn ang="0">
                  <a:pos x="21" y="60"/>
                </a:cxn>
                <a:cxn ang="0">
                  <a:pos x="25" y="34"/>
                </a:cxn>
                <a:cxn ang="0">
                  <a:pos x="33" y="21"/>
                </a:cxn>
                <a:cxn ang="0">
                  <a:pos x="18" y="0"/>
                </a:cxn>
              </a:cxnLst>
              <a:rect l="0" t="0" r="r" b="b"/>
              <a:pathLst>
                <a:path w="33" h="96">
                  <a:moveTo>
                    <a:pt x="18" y="0"/>
                  </a:moveTo>
                  <a:lnTo>
                    <a:pt x="14" y="1"/>
                  </a:lnTo>
                  <a:lnTo>
                    <a:pt x="13" y="21"/>
                  </a:lnTo>
                  <a:lnTo>
                    <a:pt x="8" y="54"/>
                  </a:lnTo>
                  <a:lnTo>
                    <a:pt x="4" y="76"/>
                  </a:lnTo>
                  <a:lnTo>
                    <a:pt x="0" y="87"/>
                  </a:lnTo>
                  <a:lnTo>
                    <a:pt x="11" y="96"/>
                  </a:lnTo>
                  <a:lnTo>
                    <a:pt x="18" y="71"/>
                  </a:lnTo>
                  <a:lnTo>
                    <a:pt x="21" y="60"/>
                  </a:lnTo>
                  <a:lnTo>
                    <a:pt x="25" y="34"/>
                  </a:lnTo>
                  <a:lnTo>
                    <a:pt x="33" y="21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42" name="Freeform 82"/>
            <p:cNvSpPr>
              <a:spLocks/>
            </p:cNvSpPr>
            <p:nvPr/>
          </p:nvSpPr>
          <p:spPr bwMode="auto">
            <a:xfrm>
              <a:off x="3265" y="2103"/>
              <a:ext cx="11" cy="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9"/>
                </a:cxn>
                <a:cxn ang="0">
                  <a:pos x="18" y="29"/>
                </a:cxn>
                <a:cxn ang="0">
                  <a:pos x="33" y="51"/>
                </a:cxn>
                <a:cxn ang="0">
                  <a:pos x="39" y="50"/>
                </a:cxn>
                <a:cxn ang="0">
                  <a:pos x="40" y="28"/>
                </a:cxn>
                <a:cxn ang="0">
                  <a:pos x="22" y="13"/>
                </a:cxn>
                <a:cxn ang="0">
                  <a:pos x="0" y="0"/>
                </a:cxn>
              </a:cxnLst>
              <a:rect l="0" t="0" r="r" b="b"/>
              <a:pathLst>
                <a:path w="40" h="51">
                  <a:moveTo>
                    <a:pt x="0" y="0"/>
                  </a:moveTo>
                  <a:lnTo>
                    <a:pt x="0" y="9"/>
                  </a:lnTo>
                  <a:lnTo>
                    <a:pt x="18" y="29"/>
                  </a:lnTo>
                  <a:lnTo>
                    <a:pt x="33" y="51"/>
                  </a:lnTo>
                  <a:lnTo>
                    <a:pt x="39" y="50"/>
                  </a:lnTo>
                  <a:lnTo>
                    <a:pt x="40" y="28"/>
                  </a:lnTo>
                  <a:lnTo>
                    <a:pt x="22" y="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41" name="Freeform 81"/>
            <p:cNvSpPr>
              <a:spLocks/>
            </p:cNvSpPr>
            <p:nvPr/>
          </p:nvSpPr>
          <p:spPr bwMode="auto">
            <a:xfrm>
              <a:off x="3244" y="2102"/>
              <a:ext cx="21" cy="25"/>
            </a:xfrm>
            <a:custGeom>
              <a:avLst/>
              <a:gdLst/>
              <a:ahLst/>
              <a:cxnLst>
                <a:cxn ang="0">
                  <a:pos x="84" y="0"/>
                </a:cxn>
                <a:cxn ang="0">
                  <a:pos x="63" y="3"/>
                </a:cxn>
                <a:cxn ang="0">
                  <a:pos x="55" y="21"/>
                </a:cxn>
                <a:cxn ang="0">
                  <a:pos x="40" y="43"/>
                </a:cxn>
                <a:cxn ang="0">
                  <a:pos x="36" y="50"/>
                </a:cxn>
                <a:cxn ang="0">
                  <a:pos x="20" y="69"/>
                </a:cxn>
                <a:cxn ang="0">
                  <a:pos x="0" y="92"/>
                </a:cxn>
                <a:cxn ang="0">
                  <a:pos x="5" y="99"/>
                </a:cxn>
                <a:cxn ang="0">
                  <a:pos x="12" y="91"/>
                </a:cxn>
                <a:cxn ang="0">
                  <a:pos x="32" y="72"/>
                </a:cxn>
                <a:cxn ang="0">
                  <a:pos x="48" y="53"/>
                </a:cxn>
                <a:cxn ang="0">
                  <a:pos x="51" y="47"/>
                </a:cxn>
                <a:cxn ang="0">
                  <a:pos x="66" y="25"/>
                </a:cxn>
                <a:cxn ang="0">
                  <a:pos x="72" y="13"/>
                </a:cxn>
                <a:cxn ang="0">
                  <a:pos x="84" y="12"/>
                </a:cxn>
                <a:cxn ang="0">
                  <a:pos x="84" y="3"/>
                </a:cxn>
                <a:cxn ang="0">
                  <a:pos x="84" y="0"/>
                </a:cxn>
              </a:cxnLst>
              <a:rect l="0" t="0" r="r" b="b"/>
              <a:pathLst>
                <a:path w="84" h="99">
                  <a:moveTo>
                    <a:pt x="84" y="0"/>
                  </a:moveTo>
                  <a:lnTo>
                    <a:pt x="63" y="3"/>
                  </a:lnTo>
                  <a:lnTo>
                    <a:pt x="55" y="21"/>
                  </a:lnTo>
                  <a:lnTo>
                    <a:pt x="40" y="43"/>
                  </a:lnTo>
                  <a:lnTo>
                    <a:pt x="36" y="50"/>
                  </a:lnTo>
                  <a:lnTo>
                    <a:pt x="20" y="69"/>
                  </a:lnTo>
                  <a:lnTo>
                    <a:pt x="0" y="92"/>
                  </a:lnTo>
                  <a:lnTo>
                    <a:pt x="5" y="99"/>
                  </a:lnTo>
                  <a:lnTo>
                    <a:pt x="12" y="91"/>
                  </a:lnTo>
                  <a:lnTo>
                    <a:pt x="32" y="72"/>
                  </a:lnTo>
                  <a:lnTo>
                    <a:pt x="48" y="53"/>
                  </a:lnTo>
                  <a:lnTo>
                    <a:pt x="51" y="47"/>
                  </a:lnTo>
                  <a:lnTo>
                    <a:pt x="66" y="25"/>
                  </a:lnTo>
                  <a:lnTo>
                    <a:pt x="72" y="13"/>
                  </a:lnTo>
                  <a:lnTo>
                    <a:pt x="84" y="12"/>
                  </a:lnTo>
                  <a:lnTo>
                    <a:pt x="84" y="3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40" name="Freeform 80"/>
            <p:cNvSpPr>
              <a:spLocks/>
            </p:cNvSpPr>
            <p:nvPr/>
          </p:nvSpPr>
          <p:spPr bwMode="auto">
            <a:xfrm>
              <a:off x="3285" y="2100"/>
              <a:ext cx="18" cy="4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45" y="7"/>
                </a:cxn>
                <a:cxn ang="0">
                  <a:pos x="0" y="12"/>
                </a:cxn>
                <a:cxn ang="0">
                  <a:pos x="73" y="15"/>
                </a:cxn>
                <a:cxn ang="0">
                  <a:pos x="72" y="11"/>
                </a:cxn>
                <a:cxn ang="0">
                  <a:pos x="60" y="0"/>
                </a:cxn>
              </a:cxnLst>
              <a:rect l="0" t="0" r="r" b="b"/>
              <a:pathLst>
                <a:path w="73" h="15">
                  <a:moveTo>
                    <a:pt x="60" y="0"/>
                  </a:moveTo>
                  <a:lnTo>
                    <a:pt x="45" y="7"/>
                  </a:lnTo>
                  <a:lnTo>
                    <a:pt x="0" y="12"/>
                  </a:lnTo>
                  <a:lnTo>
                    <a:pt x="73" y="15"/>
                  </a:lnTo>
                  <a:lnTo>
                    <a:pt x="72" y="11"/>
                  </a:lnTo>
                  <a:lnTo>
                    <a:pt x="60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39" name="Freeform 79"/>
            <p:cNvSpPr>
              <a:spLocks/>
            </p:cNvSpPr>
            <p:nvPr/>
          </p:nvSpPr>
          <p:spPr bwMode="auto">
            <a:xfrm>
              <a:off x="3246" y="2097"/>
              <a:ext cx="33" cy="8"/>
            </a:xfrm>
            <a:custGeom>
              <a:avLst/>
              <a:gdLst/>
              <a:ahLst/>
              <a:cxnLst>
                <a:cxn ang="0">
                  <a:pos x="115" y="0"/>
                </a:cxn>
                <a:cxn ang="0">
                  <a:pos x="105" y="6"/>
                </a:cxn>
                <a:cxn ang="0">
                  <a:pos x="104" y="6"/>
                </a:cxn>
                <a:cxn ang="0">
                  <a:pos x="96" y="7"/>
                </a:cxn>
                <a:cxn ang="0">
                  <a:pos x="87" y="8"/>
                </a:cxn>
                <a:cxn ang="0">
                  <a:pos x="77" y="9"/>
                </a:cxn>
                <a:cxn ang="0">
                  <a:pos x="64" y="11"/>
                </a:cxn>
                <a:cxn ang="0">
                  <a:pos x="42" y="14"/>
                </a:cxn>
                <a:cxn ang="0">
                  <a:pos x="0" y="18"/>
                </a:cxn>
                <a:cxn ang="0">
                  <a:pos x="14" y="32"/>
                </a:cxn>
                <a:cxn ang="0">
                  <a:pos x="29" y="27"/>
                </a:cxn>
                <a:cxn ang="0">
                  <a:pos x="55" y="25"/>
                </a:cxn>
                <a:cxn ang="0">
                  <a:pos x="76" y="22"/>
                </a:cxn>
                <a:cxn ang="0">
                  <a:pos x="129" y="17"/>
                </a:cxn>
                <a:cxn ang="0">
                  <a:pos x="128" y="11"/>
                </a:cxn>
                <a:cxn ang="0">
                  <a:pos x="115" y="0"/>
                </a:cxn>
              </a:cxnLst>
              <a:rect l="0" t="0" r="r" b="b"/>
              <a:pathLst>
                <a:path w="129" h="32">
                  <a:moveTo>
                    <a:pt x="115" y="0"/>
                  </a:moveTo>
                  <a:lnTo>
                    <a:pt x="105" y="6"/>
                  </a:lnTo>
                  <a:lnTo>
                    <a:pt x="104" y="6"/>
                  </a:lnTo>
                  <a:lnTo>
                    <a:pt x="96" y="7"/>
                  </a:lnTo>
                  <a:lnTo>
                    <a:pt x="87" y="8"/>
                  </a:lnTo>
                  <a:lnTo>
                    <a:pt x="77" y="9"/>
                  </a:lnTo>
                  <a:lnTo>
                    <a:pt x="64" y="11"/>
                  </a:lnTo>
                  <a:lnTo>
                    <a:pt x="42" y="14"/>
                  </a:lnTo>
                  <a:lnTo>
                    <a:pt x="0" y="18"/>
                  </a:lnTo>
                  <a:lnTo>
                    <a:pt x="14" y="32"/>
                  </a:lnTo>
                  <a:lnTo>
                    <a:pt x="29" y="27"/>
                  </a:lnTo>
                  <a:lnTo>
                    <a:pt x="55" y="25"/>
                  </a:lnTo>
                  <a:lnTo>
                    <a:pt x="76" y="22"/>
                  </a:lnTo>
                  <a:lnTo>
                    <a:pt x="129" y="17"/>
                  </a:lnTo>
                  <a:lnTo>
                    <a:pt x="128" y="11"/>
                  </a:lnTo>
                  <a:lnTo>
                    <a:pt x="115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38" name="Freeform 78"/>
            <p:cNvSpPr>
              <a:spLocks/>
            </p:cNvSpPr>
            <p:nvPr/>
          </p:nvSpPr>
          <p:spPr bwMode="auto">
            <a:xfrm>
              <a:off x="3252" y="2084"/>
              <a:ext cx="8" cy="15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0" y="4"/>
                </a:cxn>
                <a:cxn ang="0">
                  <a:pos x="13" y="31"/>
                </a:cxn>
                <a:cxn ang="0">
                  <a:pos x="21" y="57"/>
                </a:cxn>
                <a:cxn ang="0">
                  <a:pos x="26" y="57"/>
                </a:cxn>
                <a:cxn ang="0">
                  <a:pos x="32" y="33"/>
                </a:cxn>
                <a:cxn ang="0">
                  <a:pos x="26" y="23"/>
                </a:cxn>
                <a:cxn ang="0">
                  <a:pos x="25" y="21"/>
                </a:cxn>
                <a:cxn ang="0">
                  <a:pos x="4" y="0"/>
                </a:cxn>
              </a:cxnLst>
              <a:rect l="0" t="0" r="r" b="b"/>
              <a:pathLst>
                <a:path w="32" h="57">
                  <a:moveTo>
                    <a:pt x="4" y="0"/>
                  </a:moveTo>
                  <a:lnTo>
                    <a:pt x="0" y="4"/>
                  </a:lnTo>
                  <a:lnTo>
                    <a:pt x="13" y="31"/>
                  </a:lnTo>
                  <a:lnTo>
                    <a:pt x="21" y="57"/>
                  </a:lnTo>
                  <a:lnTo>
                    <a:pt x="26" y="57"/>
                  </a:lnTo>
                  <a:lnTo>
                    <a:pt x="32" y="33"/>
                  </a:lnTo>
                  <a:lnTo>
                    <a:pt x="26" y="23"/>
                  </a:lnTo>
                  <a:lnTo>
                    <a:pt x="25" y="2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37" name="Freeform 77"/>
            <p:cNvSpPr>
              <a:spLocks/>
            </p:cNvSpPr>
            <p:nvPr/>
          </p:nvSpPr>
          <p:spPr bwMode="auto">
            <a:xfrm>
              <a:off x="3268" y="2081"/>
              <a:ext cx="10" cy="18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17" y="29"/>
                </a:cxn>
                <a:cxn ang="0">
                  <a:pos x="11" y="45"/>
                </a:cxn>
                <a:cxn ang="0">
                  <a:pos x="0" y="70"/>
                </a:cxn>
                <a:cxn ang="0">
                  <a:pos x="9" y="69"/>
                </a:cxn>
                <a:cxn ang="0">
                  <a:pos x="12" y="65"/>
                </a:cxn>
                <a:cxn ang="0">
                  <a:pos x="25" y="44"/>
                </a:cxn>
                <a:cxn ang="0">
                  <a:pos x="37" y="29"/>
                </a:cxn>
                <a:cxn ang="0">
                  <a:pos x="26" y="2"/>
                </a:cxn>
                <a:cxn ang="0">
                  <a:pos x="20" y="0"/>
                </a:cxn>
              </a:cxnLst>
              <a:rect l="0" t="0" r="r" b="b"/>
              <a:pathLst>
                <a:path w="37" h="70">
                  <a:moveTo>
                    <a:pt x="20" y="0"/>
                  </a:moveTo>
                  <a:lnTo>
                    <a:pt x="17" y="29"/>
                  </a:lnTo>
                  <a:lnTo>
                    <a:pt x="11" y="45"/>
                  </a:lnTo>
                  <a:lnTo>
                    <a:pt x="0" y="70"/>
                  </a:lnTo>
                  <a:lnTo>
                    <a:pt x="9" y="69"/>
                  </a:lnTo>
                  <a:lnTo>
                    <a:pt x="12" y="65"/>
                  </a:lnTo>
                  <a:lnTo>
                    <a:pt x="25" y="44"/>
                  </a:lnTo>
                  <a:lnTo>
                    <a:pt x="37" y="29"/>
                  </a:lnTo>
                  <a:lnTo>
                    <a:pt x="26" y="2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36" name="Freeform 76"/>
            <p:cNvSpPr>
              <a:spLocks/>
            </p:cNvSpPr>
            <p:nvPr/>
          </p:nvSpPr>
          <p:spPr bwMode="auto">
            <a:xfrm>
              <a:off x="3262" y="2076"/>
              <a:ext cx="5" cy="24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0" y="0"/>
                </a:cxn>
                <a:cxn ang="0">
                  <a:pos x="4" y="27"/>
                </a:cxn>
                <a:cxn ang="0">
                  <a:pos x="4" y="40"/>
                </a:cxn>
                <a:cxn ang="0">
                  <a:pos x="4" y="80"/>
                </a:cxn>
                <a:cxn ang="0">
                  <a:pos x="4" y="96"/>
                </a:cxn>
                <a:cxn ang="0">
                  <a:pos x="17" y="94"/>
                </a:cxn>
                <a:cxn ang="0">
                  <a:pos x="17" y="94"/>
                </a:cxn>
                <a:cxn ang="0">
                  <a:pos x="17" y="72"/>
                </a:cxn>
                <a:cxn ang="0">
                  <a:pos x="17" y="49"/>
                </a:cxn>
                <a:cxn ang="0">
                  <a:pos x="23" y="29"/>
                </a:cxn>
                <a:cxn ang="0">
                  <a:pos x="5" y="0"/>
                </a:cxn>
              </a:cxnLst>
              <a:rect l="0" t="0" r="r" b="b"/>
              <a:pathLst>
                <a:path w="23" h="96">
                  <a:moveTo>
                    <a:pt x="5" y="0"/>
                  </a:moveTo>
                  <a:lnTo>
                    <a:pt x="0" y="0"/>
                  </a:lnTo>
                  <a:lnTo>
                    <a:pt x="4" y="27"/>
                  </a:lnTo>
                  <a:lnTo>
                    <a:pt x="4" y="40"/>
                  </a:lnTo>
                  <a:lnTo>
                    <a:pt x="4" y="80"/>
                  </a:lnTo>
                  <a:lnTo>
                    <a:pt x="4" y="96"/>
                  </a:lnTo>
                  <a:lnTo>
                    <a:pt x="17" y="94"/>
                  </a:lnTo>
                  <a:lnTo>
                    <a:pt x="17" y="72"/>
                  </a:lnTo>
                  <a:lnTo>
                    <a:pt x="17" y="49"/>
                  </a:lnTo>
                  <a:lnTo>
                    <a:pt x="23" y="29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35" name="Freeform 75"/>
            <p:cNvSpPr>
              <a:spLocks/>
            </p:cNvSpPr>
            <p:nvPr/>
          </p:nvSpPr>
          <p:spPr bwMode="auto">
            <a:xfrm>
              <a:off x="3279" y="2075"/>
              <a:ext cx="24" cy="40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25" y="0"/>
                </a:cxn>
                <a:cxn ang="0">
                  <a:pos x="26" y="18"/>
                </a:cxn>
                <a:cxn ang="0">
                  <a:pos x="23" y="51"/>
                </a:cxn>
                <a:cxn ang="0">
                  <a:pos x="19" y="82"/>
                </a:cxn>
                <a:cxn ang="0">
                  <a:pos x="14" y="111"/>
                </a:cxn>
                <a:cxn ang="0">
                  <a:pos x="10" y="132"/>
                </a:cxn>
                <a:cxn ang="0">
                  <a:pos x="0" y="160"/>
                </a:cxn>
                <a:cxn ang="0">
                  <a:pos x="11" y="159"/>
                </a:cxn>
                <a:cxn ang="0">
                  <a:pos x="17" y="141"/>
                </a:cxn>
                <a:cxn ang="0">
                  <a:pos x="21" y="129"/>
                </a:cxn>
                <a:cxn ang="0">
                  <a:pos x="52" y="124"/>
                </a:cxn>
                <a:cxn ang="0">
                  <a:pos x="56" y="123"/>
                </a:cxn>
                <a:cxn ang="0">
                  <a:pos x="98" y="118"/>
                </a:cxn>
                <a:cxn ang="0">
                  <a:pos x="25" y="115"/>
                </a:cxn>
                <a:cxn ang="0">
                  <a:pos x="31" y="89"/>
                </a:cxn>
                <a:cxn ang="0">
                  <a:pos x="36" y="60"/>
                </a:cxn>
                <a:cxn ang="0">
                  <a:pos x="38" y="46"/>
                </a:cxn>
                <a:cxn ang="0">
                  <a:pos x="46" y="23"/>
                </a:cxn>
                <a:cxn ang="0">
                  <a:pos x="31" y="0"/>
                </a:cxn>
              </a:cxnLst>
              <a:rect l="0" t="0" r="r" b="b"/>
              <a:pathLst>
                <a:path w="98" h="160">
                  <a:moveTo>
                    <a:pt x="31" y="0"/>
                  </a:moveTo>
                  <a:lnTo>
                    <a:pt x="25" y="0"/>
                  </a:lnTo>
                  <a:lnTo>
                    <a:pt x="26" y="18"/>
                  </a:lnTo>
                  <a:lnTo>
                    <a:pt x="23" y="51"/>
                  </a:lnTo>
                  <a:lnTo>
                    <a:pt x="19" y="82"/>
                  </a:lnTo>
                  <a:lnTo>
                    <a:pt x="14" y="111"/>
                  </a:lnTo>
                  <a:lnTo>
                    <a:pt x="10" y="132"/>
                  </a:lnTo>
                  <a:lnTo>
                    <a:pt x="0" y="160"/>
                  </a:lnTo>
                  <a:lnTo>
                    <a:pt x="11" y="159"/>
                  </a:lnTo>
                  <a:lnTo>
                    <a:pt x="17" y="141"/>
                  </a:lnTo>
                  <a:lnTo>
                    <a:pt x="21" y="129"/>
                  </a:lnTo>
                  <a:lnTo>
                    <a:pt x="52" y="124"/>
                  </a:lnTo>
                  <a:lnTo>
                    <a:pt x="56" y="123"/>
                  </a:lnTo>
                  <a:lnTo>
                    <a:pt x="98" y="118"/>
                  </a:lnTo>
                  <a:lnTo>
                    <a:pt x="25" y="115"/>
                  </a:lnTo>
                  <a:lnTo>
                    <a:pt x="31" y="89"/>
                  </a:lnTo>
                  <a:lnTo>
                    <a:pt x="36" y="60"/>
                  </a:lnTo>
                  <a:lnTo>
                    <a:pt x="38" y="46"/>
                  </a:lnTo>
                  <a:lnTo>
                    <a:pt x="46" y="23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34" name="Freeform 74"/>
            <p:cNvSpPr>
              <a:spLocks/>
            </p:cNvSpPr>
            <p:nvPr/>
          </p:nvSpPr>
          <p:spPr bwMode="auto">
            <a:xfrm>
              <a:off x="3338" y="2148"/>
              <a:ext cx="13" cy="1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6"/>
                </a:cxn>
                <a:cxn ang="0">
                  <a:pos x="42" y="59"/>
                </a:cxn>
                <a:cxn ang="0">
                  <a:pos x="52" y="35"/>
                </a:cxn>
                <a:cxn ang="0">
                  <a:pos x="38" y="30"/>
                </a:cxn>
                <a:cxn ang="0">
                  <a:pos x="2" y="0"/>
                </a:cxn>
              </a:cxnLst>
              <a:rect l="0" t="0" r="r" b="b"/>
              <a:pathLst>
                <a:path w="52" h="59">
                  <a:moveTo>
                    <a:pt x="2" y="0"/>
                  </a:moveTo>
                  <a:lnTo>
                    <a:pt x="0" y="6"/>
                  </a:lnTo>
                  <a:lnTo>
                    <a:pt x="42" y="59"/>
                  </a:lnTo>
                  <a:lnTo>
                    <a:pt x="52" y="35"/>
                  </a:lnTo>
                  <a:lnTo>
                    <a:pt x="38" y="3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33" name="Freeform 73"/>
            <p:cNvSpPr>
              <a:spLocks/>
            </p:cNvSpPr>
            <p:nvPr/>
          </p:nvSpPr>
          <p:spPr bwMode="auto">
            <a:xfrm>
              <a:off x="3348" y="2130"/>
              <a:ext cx="6" cy="27"/>
            </a:xfrm>
            <a:custGeom>
              <a:avLst/>
              <a:gdLst/>
              <a:ahLst/>
              <a:cxnLst>
                <a:cxn ang="0">
                  <a:pos x="19" y="0"/>
                </a:cxn>
                <a:cxn ang="0">
                  <a:pos x="6" y="1"/>
                </a:cxn>
                <a:cxn ang="0">
                  <a:pos x="9" y="29"/>
                </a:cxn>
                <a:cxn ang="0">
                  <a:pos x="9" y="36"/>
                </a:cxn>
                <a:cxn ang="0">
                  <a:pos x="9" y="66"/>
                </a:cxn>
                <a:cxn ang="0">
                  <a:pos x="7" y="74"/>
                </a:cxn>
                <a:cxn ang="0">
                  <a:pos x="0" y="103"/>
                </a:cxn>
                <a:cxn ang="0">
                  <a:pos x="14" y="108"/>
                </a:cxn>
                <a:cxn ang="0">
                  <a:pos x="20" y="80"/>
                </a:cxn>
                <a:cxn ang="0">
                  <a:pos x="21" y="65"/>
                </a:cxn>
                <a:cxn ang="0">
                  <a:pos x="22" y="34"/>
                </a:cxn>
                <a:cxn ang="0">
                  <a:pos x="21" y="22"/>
                </a:cxn>
                <a:cxn ang="0">
                  <a:pos x="19" y="0"/>
                </a:cxn>
              </a:cxnLst>
              <a:rect l="0" t="0" r="r" b="b"/>
              <a:pathLst>
                <a:path w="22" h="108">
                  <a:moveTo>
                    <a:pt x="19" y="0"/>
                  </a:moveTo>
                  <a:lnTo>
                    <a:pt x="6" y="1"/>
                  </a:lnTo>
                  <a:lnTo>
                    <a:pt x="9" y="29"/>
                  </a:lnTo>
                  <a:lnTo>
                    <a:pt x="9" y="36"/>
                  </a:lnTo>
                  <a:lnTo>
                    <a:pt x="9" y="66"/>
                  </a:lnTo>
                  <a:lnTo>
                    <a:pt x="7" y="74"/>
                  </a:lnTo>
                  <a:lnTo>
                    <a:pt x="0" y="103"/>
                  </a:lnTo>
                  <a:lnTo>
                    <a:pt x="14" y="108"/>
                  </a:lnTo>
                  <a:lnTo>
                    <a:pt x="20" y="80"/>
                  </a:lnTo>
                  <a:lnTo>
                    <a:pt x="21" y="65"/>
                  </a:lnTo>
                  <a:lnTo>
                    <a:pt x="22" y="34"/>
                  </a:lnTo>
                  <a:lnTo>
                    <a:pt x="21" y="22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32" name="Freeform 72"/>
            <p:cNvSpPr>
              <a:spLocks/>
            </p:cNvSpPr>
            <p:nvPr/>
          </p:nvSpPr>
          <p:spPr bwMode="auto">
            <a:xfrm>
              <a:off x="3320" y="2123"/>
              <a:ext cx="57" cy="11"/>
            </a:xfrm>
            <a:custGeom>
              <a:avLst/>
              <a:gdLst/>
              <a:ahLst/>
              <a:cxnLst>
                <a:cxn ang="0">
                  <a:pos x="213" y="0"/>
                </a:cxn>
                <a:cxn ang="0">
                  <a:pos x="198" y="7"/>
                </a:cxn>
                <a:cxn ang="0">
                  <a:pos x="130" y="15"/>
                </a:cxn>
                <a:cxn ang="0">
                  <a:pos x="118" y="16"/>
                </a:cxn>
                <a:cxn ang="0">
                  <a:pos x="0" y="30"/>
                </a:cxn>
                <a:cxn ang="0">
                  <a:pos x="16" y="46"/>
                </a:cxn>
                <a:cxn ang="0">
                  <a:pos x="29" y="40"/>
                </a:cxn>
                <a:cxn ang="0">
                  <a:pos x="119" y="29"/>
                </a:cxn>
                <a:cxn ang="0">
                  <a:pos x="132" y="28"/>
                </a:cxn>
                <a:cxn ang="0">
                  <a:pos x="227" y="18"/>
                </a:cxn>
                <a:cxn ang="0">
                  <a:pos x="227" y="11"/>
                </a:cxn>
                <a:cxn ang="0">
                  <a:pos x="213" y="0"/>
                </a:cxn>
              </a:cxnLst>
              <a:rect l="0" t="0" r="r" b="b"/>
              <a:pathLst>
                <a:path w="227" h="46">
                  <a:moveTo>
                    <a:pt x="213" y="0"/>
                  </a:moveTo>
                  <a:lnTo>
                    <a:pt x="198" y="7"/>
                  </a:lnTo>
                  <a:lnTo>
                    <a:pt x="130" y="15"/>
                  </a:lnTo>
                  <a:lnTo>
                    <a:pt x="118" y="16"/>
                  </a:lnTo>
                  <a:lnTo>
                    <a:pt x="0" y="30"/>
                  </a:lnTo>
                  <a:lnTo>
                    <a:pt x="16" y="46"/>
                  </a:lnTo>
                  <a:lnTo>
                    <a:pt x="29" y="40"/>
                  </a:lnTo>
                  <a:lnTo>
                    <a:pt x="119" y="29"/>
                  </a:lnTo>
                  <a:lnTo>
                    <a:pt x="132" y="28"/>
                  </a:lnTo>
                  <a:lnTo>
                    <a:pt x="227" y="18"/>
                  </a:lnTo>
                  <a:lnTo>
                    <a:pt x="227" y="11"/>
                  </a:lnTo>
                  <a:lnTo>
                    <a:pt x="213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31" name="Freeform 71"/>
            <p:cNvSpPr>
              <a:spLocks/>
            </p:cNvSpPr>
            <p:nvPr/>
          </p:nvSpPr>
          <p:spPr bwMode="auto">
            <a:xfrm>
              <a:off x="3345" y="2113"/>
              <a:ext cx="7" cy="14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0" y="1"/>
                </a:cxn>
                <a:cxn ang="0">
                  <a:pos x="1" y="4"/>
                </a:cxn>
                <a:cxn ang="0">
                  <a:pos x="12" y="39"/>
                </a:cxn>
                <a:cxn ang="0">
                  <a:pos x="16" y="55"/>
                </a:cxn>
                <a:cxn ang="0">
                  <a:pos x="28" y="54"/>
                </a:cxn>
                <a:cxn ang="0">
                  <a:pos x="22" y="35"/>
                </a:cxn>
                <a:cxn ang="0">
                  <a:pos x="18" y="26"/>
                </a:cxn>
                <a:cxn ang="0">
                  <a:pos x="7" y="0"/>
                </a:cxn>
              </a:cxnLst>
              <a:rect l="0" t="0" r="r" b="b"/>
              <a:pathLst>
                <a:path w="28" h="55">
                  <a:moveTo>
                    <a:pt x="7" y="0"/>
                  </a:moveTo>
                  <a:lnTo>
                    <a:pt x="0" y="1"/>
                  </a:lnTo>
                  <a:lnTo>
                    <a:pt x="1" y="4"/>
                  </a:lnTo>
                  <a:lnTo>
                    <a:pt x="12" y="39"/>
                  </a:lnTo>
                  <a:lnTo>
                    <a:pt x="16" y="55"/>
                  </a:lnTo>
                  <a:lnTo>
                    <a:pt x="28" y="54"/>
                  </a:lnTo>
                  <a:lnTo>
                    <a:pt x="22" y="35"/>
                  </a:lnTo>
                  <a:lnTo>
                    <a:pt x="18" y="26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30" name="Freeform 70"/>
            <p:cNvSpPr>
              <a:spLocks/>
            </p:cNvSpPr>
            <p:nvPr/>
          </p:nvSpPr>
          <p:spPr bwMode="auto">
            <a:xfrm>
              <a:off x="3350" y="2106"/>
              <a:ext cx="14" cy="16"/>
            </a:xfrm>
            <a:custGeom>
              <a:avLst/>
              <a:gdLst/>
              <a:ahLst/>
              <a:cxnLst>
                <a:cxn ang="0">
                  <a:pos x="55" y="0"/>
                </a:cxn>
                <a:cxn ang="0">
                  <a:pos x="31" y="6"/>
                </a:cxn>
                <a:cxn ang="0">
                  <a:pos x="0" y="54"/>
                </a:cxn>
                <a:cxn ang="0">
                  <a:pos x="4" y="63"/>
                </a:cxn>
                <a:cxn ang="0">
                  <a:pos x="16" y="46"/>
                </a:cxn>
                <a:cxn ang="0">
                  <a:pos x="35" y="21"/>
                </a:cxn>
                <a:cxn ang="0">
                  <a:pos x="43" y="10"/>
                </a:cxn>
                <a:cxn ang="0">
                  <a:pos x="55" y="0"/>
                </a:cxn>
              </a:cxnLst>
              <a:rect l="0" t="0" r="r" b="b"/>
              <a:pathLst>
                <a:path w="55" h="63">
                  <a:moveTo>
                    <a:pt x="55" y="0"/>
                  </a:moveTo>
                  <a:lnTo>
                    <a:pt x="31" y="6"/>
                  </a:lnTo>
                  <a:lnTo>
                    <a:pt x="0" y="54"/>
                  </a:lnTo>
                  <a:lnTo>
                    <a:pt x="4" y="63"/>
                  </a:lnTo>
                  <a:lnTo>
                    <a:pt x="16" y="46"/>
                  </a:lnTo>
                  <a:lnTo>
                    <a:pt x="35" y="21"/>
                  </a:lnTo>
                  <a:lnTo>
                    <a:pt x="43" y="10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29" name="Freeform 69"/>
            <p:cNvSpPr>
              <a:spLocks/>
            </p:cNvSpPr>
            <p:nvPr/>
          </p:nvSpPr>
          <p:spPr bwMode="auto">
            <a:xfrm>
              <a:off x="3331" y="2101"/>
              <a:ext cx="33" cy="10"/>
            </a:xfrm>
            <a:custGeom>
              <a:avLst/>
              <a:gdLst/>
              <a:ahLst/>
              <a:cxnLst>
                <a:cxn ang="0">
                  <a:pos x="115" y="0"/>
                </a:cxn>
                <a:cxn ang="0">
                  <a:pos x="100" y="14"/>
                </a:cxn>
                <a:cxn ang="0">
                  <a:pos x="0" y="29"/>
                </a:cxn>
                <a:cxn ang="0">
                  <a:pos x="15" y="42"/>
                </a:cxn>
                <a:cxn ang="0">
                  <a:pos x="31" y="37"/>
                </a:cxn>
                <a:cxn ang="0">
                  <a:pos x="105" y="27"/>
                </a:cxn>
                <a:cxn ang="0">
                  <a:pos x="129" y="21"/>
                </a:cxn>
                <a:cxn ang="0">
                  <a:pos x="115" y="0"/>
                </a:cxn>
              </a:cxnLst>
              <a:rect l="0" t="0" r="r" b="b"/>
              <a:pathLst>
                <a:path w="129" h="42">
                  <a:moveTo>
                    <a:pt x="115" y="0"/>
                  </a:moveTo>
                  <a:lnTo>
                    <a:pt x="100" y="14"/>
                  </a:lnTo>
                  <a:lnTo>
                    <a:pt x="0" y="29"/>
                  </a:lnTo>
                  <a:lnTo>
                    <a:pt x="15" y="42"/>
                  </a:lnTo>
                  <a:lnTo>
                    <a:pt x="31" y="37"/>
                  </a:lnTo>
                  <a:lnTo>
                    <a:pt x="105" y="27"/>
                  </a:lnTo>
                  <a:lnTo>
                    <a:pt x="129" y="21"/>
                  </a:lnTo>
                  <a:lnTo>
                    <a:pt x="115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28" name="Freeform 68"/>
            <p:cNvSpPr>
              <a:spLocks/>
            </p:cNvSpPr>
            <p:nvPr/>
          </p:nvSpPr>
          <p:spPr bwMode="auto">
            <a:xfrm>
              <a:off x="3366" y="2092"/>
              <a:ext cx="9" cy="13"/>
            </a:xfrm>
            <a:custGeom>
              <a:avLst/>
              <a:gdLst/>
              <a:ahLst/>
              <a:cxnLst>
                <a:cxn ang="0">
                  <a:pos x="36" y="0"/>
                </a:cxn>
                <a:cxn ang="0">
                  <a:pos x="12" y="9"/>
                </a:cxn>
                <a:cxn ang="0">
                  <a:pos x="0" y="47"/>
                </a:cxn>
                <a:cxn ang="0">
                  <a:pos x="6" y="51"/>
                </a:cxn>
                <a:cxn ang="0">
                  <a:pos x="15" y="32"/>
                </a:cxn>
                <a:cxn ang="0">
                  <a:pos x="26" y="13"/>
                </a:cxn>
                <a:cxn ang="0">
                  <a:pos x="36" y="0"/>
                </a:cxn>
              </a:cxnLst>
              <a:rect l="0" t="0" r="r" b="b"/>
              <a:pathLst>
                <a:path w="36" h="51">
                  <a:moveTo>
                    <a:pt x="36" y="0"/>
                  </a:moveTo>
                  <a:lnTo>
                    <a:pt x="12" y="9"/>
                  </a:lnTo>
                  <a:lnTo>
                    <a:pt x="0" y="47"/>
                  </a:lnTo>
                  <a:lnTo>
                    <a:pt x="6" y="51"/>
                  </a:lnTo>
                  <a:lnTo>
                    <a:pt x="15" y="32"/>
                  </a:lnTo>
                  <a:lnTo>
                    <a:pt x="26" y="13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27" name="Freeform 67"/>
            <p:cNvSpPr>
              <a:spLocks/>
            </p:cNvSpPr>
            <p:nvPr/>
          </p:nvSpPr>
          <p:spPr bwMode="auto">
            <a:xfrm>
              <a:off x="3324" y="2087"/>
              <a:ext cx="4" cy="12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6" y="0"/>
                </a:cxn>
                <a:cxn ang="0">
                  <a:pos x="5" y="13"/>
                </a:cxn>
                <a:cxn ang="0">
                  <a:pos x="0" y="46"/>
                </a:cxn>
                <a:cxn ang="0">
                  <a:pos x="14" y="35"/>
                </a:cxn>
                <a:cxn ang="0">
                  <a:pos x="14" y="0"/>
                </a:cxn>
              </a:cxnLst>
              <a:rect l="0" t="0" r="r" b="b"/>
              <a:pathLst>
                <a:path w="14" h="46">
                  <a:moveTo>
                    <a:pt x="14" y="0"/>
                  </a:moveTo>
                  <a:lnTo>
                    <a:pt x="6" y="0"/>
                  </a:lnTo>
                  <a:lnTo>
                    <a:pt x="5" y="13"/>
                  </a:lnTo>
                  <a:lnTo>
                    <a:pt x="0" y="46"/>
                  </a:lnTo>
                  <a:lnTo>
                    <a:pt x="14" y="35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26" name="Freeform 66"/>
            <p:cNvSpPr>
              <a:spLocks/>
            </p:cNvSpPr>
            <p:nvPr/>
          </p:nvSpPr>
          <p:spPr bwMode="auto">
            <a:xfrm>
              <a:off x="3322" y="2086"/>
              <a:ext cx="53" cy="25"/>
            </a:xfrm>
            <a:custGeom>
              <a:avLst/>
              <a:gdLst/>
              <a:ahLst/>
              <a:cxnLst>
                <a:cxn ang="0">
                  <a:pos x="196" y="0"/>
                </a:cxn>
                <a:cxn ang="0">
                  <a:pos x="181" y="18"/>
                </a:cxn>
                <a:cxn ang="0">
                  <a:pos x="21" y="39"/>
                </a:cxn>
                <a:cxn ang="0">
                  <a:pos x="7" y="50"/>
                </a:cxn>
                <a:cxn ang="0">
                  <a:pos x="0" y="70"/>
                </a:cxn>
                <a:cxn ang="0">
                  <a:pos x="6" y="98"/>
                </a:cxn>
                <a:cxn ang="0">
                  <a:pos x="12" y="98"/>
                </a:cxn>
                <a:cxn ang="0">
                  <a:pos x="15" y="88"/>
                </a:cxn>
                <a:cxn ang="0">
                  <a:pos x="21" y="61"/>
                </a:cxn>
                <a:cxn ang="0">
                  <a:pos x="21" y="52"/>
                </a:cxn>
                <a:cxn ang="0">
                  <a:pos x="185" y="31"/>
                </a:cxn>
                <a:cxn ang="0">
                  <a:pos x="209" y="22"/>
                </a:cxn>
                <a:cxn ang="0">
                  <a:pos x="196" y="0"/>
                </a:cxn>
              </a:cxnLst>
              <a:rect l="0" t="0" r="r" b="b"/>
              <a:pathLst>
                <a:path w="209" h="98">
                  <a:moveTo>
                    <a:pt x="196" y="0"/>
                  </a:moveTo>
                  <a:lnTo>
                    <a:pt x="181" y="18"/>
                  </a:lnTo>
                  <a:lnTo>
                    <a:pt x="21" y="39"/>
                  </a:lnTo>
                  <a:lnTo>
                    <a:pt x="7" y="50"/>
                  </a:lnTo>
                  <a:lnTo>
                    <a:pt x="0" y="70"/>
                  </a:lnTo>
                  <a:lnTo>
                    <a:pt x="6" y="98"/>
                  </a:lnTo>
                  <a:lnTo>
                    <a:pt x="12" y="98"/>
                  </a:lnTo>
                  <a:lnTo>
                    <a:pt x="15" y="88"/>
                  </a:lnTo>
                  <a:lnTo>
                    <a:pt x="21" y="61"/>
                  </a:lnTo>
                  <a:lnTo>
                    <a:pt x="21" y="52"/>
                  </a:lnTo>
                  <a:lnTo>
                    <a:pt x="185" y="31"/>
                  </a:lnTo>
                  <a:lnTo>
                    <a:pt x="209" y="22"/>
                  </a:lnTo>
                  <a:lnTo>
                    <a:pt x="196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25" name="Freeform 65"/>
            <p:cNvSpPr>
              <a:spLocks/>
            </p:cNvSpPr>
            <p:nvPr/>
          </p:nvSpPr>
          <p:spPr bwMode="auto">
            <a:xfrm>
              <a:off x="3342" y="2075"/>
              <a:ext cx="10" cy="15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0" y="6"/>
                </a:cxn>
                <a:cxn ang="0">
                  <a:pos x="4" y="9"/>
                </a:cxn>
                <a:cxn ang="0">
                  <a:pos x="18" y="34"/>
                </a:cxn>
                <a:cxn ang="0">
                  <a:pos x="28" y="61"/>
                </a:cxn>
                <a:cxn ang="0">
                  <a:pos x="34" y="61"/>
                </a:cxn>
                <a:cxn ang="0">
                  <a:pos x="40" y="37"/>
                </a:cxn>
                <a:cxn ang="0">
                  <a:pos x="31" y="24"/>
                </a:cxn>
                <a:cxn ang="0">
                  <a:pos x="27" y="19"/>
                </a:cxn>
                <a:cxn ang="0">
                  <a:pos x="6" y="0"/>
                </a:cxn>
              </a:cxnLst>
              <a:rect l="0" t="0" r="r" b="b"/>
              <a:pathLst>
                <a:path w="40" h="61">
                  <a:moveTo>
                    <a:pt x="6" y="0"/>
                  </a:moveTo>
                  <a:lnTo>
                    <a:pt x="0" y="6"/>
                  </a:lnTo>
                  <a:lnTo>
                    <a:pt x="4" y="9"/>
                  </a:lnTo>
                  <a:lnTo>
                    <a:pt x="18" y="34"/>
                  </a:lnTo>
                  <a:lnTo>
                    <a:pt x="28" y="61"/>
                  </a:lnTo>
                  <a:lnTo>
                    <a:pt x="34" y="61"/>
                  </a:lnTo>
                  <a:lnTo>
                    <a:pt x="40" y="37"/>
                  </a:lnTo>
                  <a:lnTo>
                    <a:pt x="31" y="24"/>
                  </a:lnTo>
                  <a:lnTo>
                    <a:pt x="27" y="19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24" name="Freeform 64"/>
            <p:cNvSpPr>
              <a:spLocks/>
            </p:cNvSpPr>
            <p:nvPr/>
          </p:nvSpPr>
          <p:spPr bwMode="auto">
            <a:xfrm>
              <a:off x="2723" y="2375"/>
              <a:ext cx="64" cy="66"/>
            </a:xfrm>
            <a:custGeom>
              <a:avLst/>
              <a:gdLst/>
              <a:ahLst/>
              <a:cxnLst>
                <a:cxn ang="0">
                  <a:pos x="181" y="264"/>
                </a:cxn>
                <a:cxn ang="0">
                  <a:pos x="0" y="0"/>
                </a:cxn>
                <a:cxn ang="0">
                  <a:pos x="257" y="191"/>
                </a:cxn>
                <a:cxn ang="0">
                  <a:pos x="181" y="264"/>
                </a:cxn>
              </a:cxnLst>
              <a:rect l="0" t="0" r="r" b="b"/>
              <a:pathLst>
                <a:path w="257" h="264">
                  <a:moveTo>
                    <a:pt x="181" y="264"/>
                  </a:moveTo>
                  <a:lnTo>
                    <a:pt x="0" y="0"/>
                  </a:lnTo>
                  <a:lnTo>
                    <a:pt x="257" y="191"/>
                  </a:lnTo>
                  <a:lnTo>
                    <a:pt x="181" y="264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23" name="Freeform 63"/>
            <p:cNvSpPr>
              <a:spLocks/>
            </p:cNvSpPr>
            <p:nvPr/>
          </p:nvSpPr>
          <p:spPr bwMode="auto">
            <a:xfrm>
              <a:off x="2778" y="2432"/>
              <a:ext cx="296" cy="10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18" y="433"/>
                </a:cxn>
                <a:cxn ang="0">
                  <a:pos x="1187" y="433"/>
                </a:cxn>
              </a:cxnLst>
              <a:rect l="0" t="0" r="r" b="b"/>
              <a:pathLst>
                <a:path w="1187" h="433">
                  <a:moveTo>
                    <a:pt x="0" y="0"/>
                  </a:moveTo>
                  <a:lnTo>
                    <a:pt x="418" y="433"/>
                  </a:lnTo>
                  <a:lnTo>
                    <a:pt x="1187" y="433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22" name="Freeform 62"/>
            <p:cNvSpPr>
              <a:spLocks/>
            </p:cNvSpPr>
            <p:nvPr/>
          </p:nvSpPr>
          <p:spPr bwMode="auto">
            <a:xfrm>
              <a:off x="3115" y="2537"/>
              <a:ext cx="27" cy="52"/>
            </a:xfrm>
            <a:custGeom>
              <a:avLst/>
              <a:gdLst/>
              <a:ahLst/>
              <a:cxnLst>
                <a:cxn ang="0">
                  <a:pos x="72" y="0"/>
                </a:cxn>
                <a:cxn ang="0">
                  <a:pos x="69" y="30"/>
                </a:cxn>
                <a:cxn ang="0">
                  <a:pos x="64" y="61"/>
                </a:cxn>
                <a:cxn ang="0">
                  <a:pos x="62" y="69"/>
                </a:cxn>
                <a:cxn ang="0">
                  <a:pos x="55" y="91"/>
                </a:cxn>
                <a:cxn ang="0">
                  <a:pos x="46" y="116"/>
                </a:cxn>
                <a:cxn ang="0">
                  <a:pos x="34" y="142"/>
                </a:cxn>
                <a:cxn ang="0">
                  <a:pos x="19" y="171"/>
                </a:cxn>
                <a:cxn ang="0">
                  <a:pos x="0" y="203"/>
                </a:cxn>
                <a:cxn ang="0">
                  <a:pos x="7" y="207"/>
                </a:cxn>
                <a:cxn ang="0">
                  <a:pos x="11" y="201"/>
                </a:cxn>
                <a:cxn ang="0">
                  <a:pos x="29" y="173"/>
                </a:cxn>
                <a:cxn ang="0">
                  <a:pos x="45" y="147"/>
                </a:cxn>
                <a:cxn ang="0">
                  <a:pos x="57" y="122"/>
                </a:cxn>
                <a:cxn ang="0">
                  <a:pos x="68" y="97"/>
                </a:cxn>
                <a:cxn ang="0">
                  <a:pos x="75" y="74"/>
                </a:cxn>
                <a:cxn ang="0">
                  <a:pos x="77" y="62"/>
                </a:cxn>
                <a:cxn ang="0">
                  <a:pos x="81" y="38"/>
                </a:cxn>
                <a:cxn ang="0">
                  <a:pos x="84" y="10"/>
                </a:cxn>
                <a:cxn ang="0">
                  <a:pos x="85" y="3"/>
                </a:cxn>
                <a:cxn ang="0">
                  <a:pos x="108" y="0"/>
                </a:cxn>
                <a:cxn ang="0">
                  <a:pos x="72" y="0"/>
                </a:cxn>
              </a:cxnLst>
              <a:rect l="0" t="0" r="r" b="b"/>
              <a:pathLst>
                <a:path w="108" h="207">
                  <a:moveTo>
                    <a:pt x="72" y="0"/>
                  </a:moveTo>
                  <a:lnTo>
                    <a:pt x="69" y="30"/>
                  </a:lnTo>
                  <a:lnTo>
                    <a:pt x="64" y="61"/>
                  </a:lnTo>
                  <a:lnTo>
                    <a:pt x="62" y="69"/>
                  </a:lnTo>
                  <a:lnTo>
                    <a:pt x="55" y="91"/>
                  </a:lnTo>
                  <a:lnTo>
                    <a:pt x="46" y="116"/>
                  </a:lnTo>
                  <a:lnTo>
                    <a:pt x="34" y="142"/>
                  </a:lnTo>
                  <a:lnTo>
                    <a:pt x="19" y="171"/>
                  </a:lnTo>
                  <a:lnTo>
                    <a:pt x="0" y="203"/>
                  </a:lnTo>
                  <a:lnTo>
                    <a:pt x="7" y="207"/>
                  </a:lnTo>
                  <a:lnTo>
                    <a:pt x="11" y="201"/>
                  </a:lnTo>
                  <a:lnTo>
                    <a:pt x="29" y="173"/>
                  </a:lnTo>
                  <a:lnTo>
                    <a:pt x="45" y="147"/>
                  </a:lnTo>
                  <a:lnTo>
                    <a:pt x="57" y="122"/>
                  </a:lnTo>
                  <a:lnTo>
                    <a:pt x="68" y="97"/>
                  </a:lnTo>
                  <a:lnTo>
                    <a:pt x="75" y="74"/>
                  </a:lnTo>
                  <a:lnTo>
                    <a:pt x="77" y="62"/>
                  </a:lnTo>
                  <a:lnTo>
                    <a:pt x="81" y="38"/>
                  </a:lnTo>
                  <a:lnTo>
                    <a:pt x="84" y="10"/>
                  </a:lnTo>
                  <a:lnTo>
                    <a:pt x="85" y="3"/>
                  </a:lnTo>
                  <a:lnTo>
                    <a:pt x="108" y="0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21" name="Freeform 61"/>
            <p:cNvSpPr>
              <a:spLocks/>
            </p:cNvSpPr>
            <p:nvPr/>
          </p:nvSpPr>
          <p:spPr bwMode="auto">
            <a:xfrm>
              <a:off x="3137" y="2510"/>
              <a:ext cx="24" cy="7"/>
            </a:xfrm>
            <a:custGeom>
              <a:avLst/>
              <a:gdLst/>
              <a:ahLst/>
              <a:cxnLst>
                <a:cxn ang="0">
                  <a:pos x="90" y="0"/>
                </a:cxn>
                <a:cxn ang="0">
                  <a:pos x="0" y="14"/>
                </a:cxn>
                <a:cxn ang="0">
                  <a:pos x="1" y="28"/>
                </a:cxn>
                <a:cxn ang="0">
                  <a:pos x="97" y="13"/>
                </a:cxn>
                <a:cxn ang="0">
                  <a:pos x="90" y="0"/>
                </a:cxn>
              </a:cxnLst>
              <a:rect l="0" t="0" r="r" b="b"/>
              <a:pathLst>
                <a:path w="97" h="28">
                  <a:moveTo>
                    <a:pt x="90" y="0"/>
                  </a:moveTo>
                  <a:lnTo>
                    <a:pt x="0" y="14"/>
                  </a:lnTo>
                  <a:lnTo>
                    <a:pt x="1" y="28"/>
                  </a:lnTo>
                  <a:lnTo>
                    <a:pt x="97" y="13"/>
                  </a:lnTo>
                  <a:lnTo>
                    <a:pt x="90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20" name="Freeform 60"/>
            <p:cNvSpPr>
              <a:spLocks/>
            </p:cNvSpPr>
            <p:nvPr/>
          </p:nvSpPr>
          <p:spPr bwMode="auto">
            <a:xfrm>
              <a:off x="3137" y="2506"/>
              <a:ext cx="30" cy="31"/>
            </a:xfrm>
            <a:custGeom>
              <a:avLst/>
              <a:gdLst/>
              <a:ahLst/>
              <a:cxnLst>
                <a:cxn ang="0">
                  <a:pos x="109" y="0"/>
                </a:cxn>
                <a:cxn ang="0">
                  <a:pos x="91" y="15"/>
                </a:cxn>
                <a:cxn ang="0">
                  <a:pos x="98" y="28"/>
                </a:cxn>
                <a:cxn ang="0">
                  <a:pos x="95" y="99"/>
                </a:cxn>
                <a:cxn ang="0">
                  <a:pos x="89" y="103"/>
                </a:cxn>
                <a:cxn ang="0">
                  <a:pos x="0" y="113"/>
                </a:cxn>
                <a:cxn ang="0">
                  <a:pos x="32" y="122"/>
                </a:cxn>
                <a:cxn ang="0">
                  <a:pos x="118" y="111"/>
                </a:cxn>
                <a:cxn ang="0">
                  <a:pos x="118" y="105"/>
                </a:cxn>
                <a:cxn ang="0">
                  <a:pos x="107" y="95"/>
                </a:cxn>
                <a:cxn ang="0">
                  <a:pos x="108" y="84"/>
                </a:cxn>
                <a:cxn ang="0">
                  <a:pos x="110" y="46"/>
                </a:cxn>
                <a:cxn ang="0">
                  <a:pos x="111" y="32"/>
                </a:cxn>
                <a:cxn ang="0">
                  <a:pos x="122" y="14"/>
                </a:cxn>
                <a:cxn ang="0">
                  <a:pos x="109" y="0"/>
                </a:cxn>
              </a:cxnLst>
              <a:rect l="0" t="0" r="r" b="b"/>
              <a:pathLst>
                <a:path w="122" h="122">
                  <a:moveTo>
                    <a:pt x="109" y="0"/>
                  </a:moveTo>
                  <a:lnTo>
                    <a:pt x="91" y="15"/>
                  </a:lnTo>
                  <a:lnTo>
                    <a:pt x="98" y="28"/>
                  </a:lnTo>
                  <a:lnTo>
                    <a:pt x="95" y="99"/>
                  </a:lnTo>
                  <a:lnTo>
                    <a:pt x="89" y="103"/>
                  </a:lnTo>
                  <a:lnTo>
                    <a:pt x="0" y="113"/>
                  </a:lnTo>
                  <a:lnTo>
                    <a:pt x="32" y="122"/>
                  </a:lnTo>
                  <a:lnTo>
                    <a:pt x="118" y="111"/>
                  </a:lnTo>
                  <a:lnTo>
                    <a:pt x="118" y="105"/>
                  </a:lnTo>
                  <a:lnTo>
                    <a:pt x="107" y="95"/>
                  </a:lnTo>
                  <a:lnTo>
                    <a:pt x="108" y="84"/>
                  </a:lnTo>
                  <a:lnTo>
                    <a:pt x="110" y="46"/>
                  </a:lnTo>
                  <a:lnTo>
                    <a:pt x="111" y="32"/>
                  </a:lnTo>
                  <a:lnTo>
                    <a:pt x="122" y="14"/>
                  </a:lnTo>
                  <a:lnTo>
                    <a:pt x="109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19" name="Freeform 59"/>
            <p:cNvSpPr>
              <a:spLocks/>
            </p:cNvSpPr>
            <p:nvPr/>
          </p:nvSpPr>
          <p:spPr bwMode="auto">
            <a:xfrm>
              <a:off x="3132" y="2505"/>
              <a:ext cx="49" cy="77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0" y="2"/>
                </a:cxn>
                <a:cxn ang="0">
                  <a:pos x="3" y="21"/>
                </a:cxn>
                <a:cxn ang="0">
                  <a:pos x="5" y="51"/>
                </a:cxn>
                <a:cxn ang="0">
                  <a:pos x="6" y="86"/>
                </a:cxn>
                <a:cxn ang="0">
                  <a:pos x="5" y="99"/>
                </a:cxn>
                <a:cxn ang="0">
                  <a:pos x="3" y="129"/>
                </a:cxn>
                <a:cxn ang="0">
                  <a:pos x="39" y="129"/>
                </a:cxn>
                <a:cxn ang="0">
                  <a:pos x="134" y="309"/>
                </a:cxn>
                <a:cxn ang="0">
                  <a:pos x="195" y="305"/>
                </a:cxn>
                <a:cxn ang="0">
                  <a:pos x="195" y="298"/>
                </a:cxn>
                <a:cxn ang="0">
                  <a:pos x="185" y="295"/>
                </a:cxn>
                <a:cxn ang="0">
                  <a:pos x="160" y="286"/>
                </a:cxn>
                <a:cxn ang="0">
                  <a:pos x="141" y="273"/>
                </a:cxn>
                <a:cxn ang="0">
                  <a:pos x="125" y="255"/>
                </a:cxn>
                <a:cxn ang="0">
                  <a:pos x="120" y="249"/>
                </a:cxn>
                <a:cxn ang="0">
                  <a:pos x="110" y="232"/>
                </a:cxn>
                <a:cxn ang="0">
                  <a:pos x="96" y="211"/>
                </a:cxn>
                <a:cxn ang="0">
                  <a:pos x="82" y="186"/>
                </a:cxn>
                <a:cxn ang="0">
                  <a:pos x="64" y="156"/>
                </a:cxn>
                <a:cxn ang="0">
                  <a:pos x="48" y="128"/>
                </a:cxn>
                <a:cxn ang="0">
                  <a:pos x="16" y="119"/>
                </a:cxn>
                <a:cxn ang="0">
                  <a:pos x="17" y="108"/>
                </a:cxn>
                <a:cxn ang="0">
                  <a:pos x="18" y="73"/>
                </a:cxn>
                <a:cxn ang="0">
                  <a:pos x="18" y="49"/>
                </a:cxn>
                <a:cxn ang="0">
                  <a:pos x="17" y="35"/>
                </a:cxn>
                <a:cxn ang="0">
                  <a:pos x="6" y="0"/>
                </a:cxn>
              </a:cxnLst>
              <a:rect l="0" t="0" r="r" b="b"/>
              <a:pathLst>
                <a:path w="195" h="309">
                  <a:moveTo>
                    <a:pt x="6" y="0"/>
                  </a:moveTo>
                  <a:lnTo>
                    <a:pt x="0" y="2"/>
                  </a:lnTo>
                  <a:lnTo>
                    <a:pt x="3" y="21"/>
                  </a:lnTo>
                  <a:lnTo>
                    <a:pt x="5" y="51"/>
                  </a:lnTo>
                  <a:lnTo>
                    <a:pt x="6" y="86"/>
                  </a:lnTo>
                  <a:lnTo>
                    <a:pt x="5" y="99"/>
                  </a:lnTo>
                  <a:lnTo>
                    <a:pt x="3" y="129"/>
                  </a:lnTo>
                  <a:lnTo>
                    <a:pt x="39" y="129"/>
                  </a:lnTo>
                  <a:lnTo>
                    <a:pt x="134" y="309"/>
                  </a:lnTo>
                  <a:lnTo>
                    <a:pt x="195" y="305"/>
                  </a:lnTo>
                  <a:lnTo>
                    <a:pt x="195" y="298"/>
                  </a:lnTo>
                  <a:lnTo>
                    <a:pt x="185" y="295"/>
                  </a:lnTo>
                  <a:lnTo>
                    <a:pt x="160" y="286"/>
                  </a:lnTo>
                  <a:lnTo>
                    <a:pt x="141" y="273"/>
                  </a:lnTo>
                  <a:lnTo>
                    <a:pt x="125" y="255"/>
                  </a:lnTo>
                  <a:lnTo>
                    <a:pt x="120" y="249"/>
                  </a:lnTo>
                  <a:lnTo>
                    <a:pt x="110" y="232"/>
                  </a:lnTo>
                  <a:lnTo>
                    <a:pt x="96" y="211"/>
                  </a:lnTo>
                  <a:lnTo>
                    <a:pt x="82" y="186"/>
                  </a:lnTo>
                  <a:lnTo>
                    <a:pt x="64" y="156"/>
                  </a:lnTo>
                  <a:lnTo>
                    <a:pt x="48" y="128"/>
                  </a:lnTo>
                  <a:lnTo>
                    <a:pt x="16" y="119"/>
                  </a:lnTo>
                  <a:lnTo>
                    <a:pt x="17" y="108"/>
                  </a:lnTo>
                  <a:lnTo>
                    <a:pt x="18" y="73"/>
                  </a:lnTo>
                  <a:lnTo>
                    <a:pt x="18" y="49"/>
                  </a:lnTo>
                  <a:lnTo>
                    <a:pt x="17" y="35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18" name="Freeform 58"/>
            <p:cNvSpPr>
              <a:spLocks/>
            </p:cNvSpPr>
            <p:nvPr/>
          </p:nvSpPr>
          <p:spPr bwMode="auto">
            <a:xfrm>
              <a:off x="3216" y="2575"/>
              <a:ext cx="13" cy="14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0" y="6"/>
                </a:cxn>
                <a:cxn ang="0">
                  <a:pos x="46" y="56"/>
                </a:cxn>
                <a:cxn ang="0">
                  <a:pos x="50" y="43"/>
                </a:cxn>
                <a:cxn ang="0">
                  <a:pos x="40" y="23"/>
                </a:cxn>
                <a:cxn ang="0">
                  <a:pos x="4" y="0"/>
                </a:cxn>
              </a:cxnLst>
              <a:rect l="0" t="0" r="r" b="b"/>
              <a:pathLst>
                <a:path w="50" h="56">
                  <a:moveTo>
                    <a:pt x="4" y="0"/>
                  </a:moveTo>
                  <a:lnTo>
                    <a:pt x="0" y="6"/>
                  </a:lnTo>
                  <a:lnTo>
                    <a:pt x="46" y="56"/>
                  </a:lnTo>
                  <a:lnTo>
                    <a:pt x="50" y="43"/>
                  </a:lnTo>
                  <a:lnTo>
                    <a:pt x="40" y="23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17" name="Freeform 57"/>
            <p:cNvSpPr>
              <a:spLocks/>
            </p:cNvSpPr>
            <p:nvPr/>
          </p:nvSpPr>
          <p:spPr bwMode="auto">
            <a:xfrm>
              <a:off x="3205" y="2541"/>
              <a:ext cx="11" cy="19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0" y="3"/>
                </a:cxn>
                <a:cxn ang="0">
                  <a:pos x="9" y="23"/>
                </a:cxn>
                <a:cxn ang="0">
                  <a:pos x="21" y="50"/>
                </a:cxn>
                <a:cxn ang="0">
                  <a:pos x="28" y="76"/>
                </a:cxn>
                <a:cxn ang="0">
                  <a:pos x="34" y="76"/>
                </a:cxn>
                <a:cxn ang="0">
                  <a:pos x="42" y="52"/>
                </a:cxn>
                <a:cxn ang="0">
                  <a:pos x="32" y="34"/>
                </a:cxn>
                <a:cxn ang="0">
                  <a:pos x="24" y="24"/>
                </a:cxn>
                <a:cxn ang="0">
                  <a:pos x="4" y="0"/>
                </a:cxn>
              </a:cxnLst>
              <a:rect l="0" t="0" r="r" b="b"/>
              <a:pathLst>
                <a:path w="42" h="76">
                  <a:moveTo>
                    <a:pt x="4" y="0"/>
                  </a:moveTo>
                  <a:lnTo>
                    <a:pt x="0" y="3"/>
                  </a:lnTo>
                  <a:lnTo>
                    <a:pt x="9" y="23"/>
                  </a:lnTo>
                  <a:lnTo>
                    <a:pt x="21" y="50"/>
                  </a:lnTo>
                  <a:lnTo>
                    <a:pt x="28" y="76"/>
                  </a:lnTo>
                  <a:lnTo>
                    <a:pt x="34" y="76"/>
                  </a:lnTo>
                  <a:lnTo>
                    <a:pt x="42" y="52"/>
                  </a:lnTo>
                  <a:lnTo>
                    <a:pt x="32" y="34"/>
                  </a:lnTo>
                  <a:lnTo>
                    <a:pt x="24" y="24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16" name="Freeform 56"/>
            <p:cNvSpPr>
              <a:spLocks/>
            </p:cNvSpPr>
            <p:nvPr/>
          </p:nvSpPr>
          <p:spPr bwMode="auto">
            <a:xfrm>
              <a:off x="3226" y="2534"/>
              <a:ext cx="4" cy="52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2" y="2"/>
                </a:cxn>
                <a:cxn ang="0">
                  <a:pos x="2" y="158"/>
                </a:cxn>
                <a:cxn ang="0">
                  <a:pos x="0" y="186"/>
                </a:cxn>
                <a:cxn ang="0">
                  <a:pos x="10" y="206"/>
                </a:cxn>
                <a:cxn ang="0">
                  <a:pos x="15" y="173"/>
                </a:cxn>
                <a:cxn ang="0">
                  <a:pos x="15" y="151"/>
                </a:cxn>
                <a:cxn ang="0">
                  <a:pos x="15" y="98"/>
                </a:cxn>
                <a:cxn ang="0">
                  <a:pos x="15" y="52"/>
                </a:cxn>
                <a:cxn ang="0">
                  <a:pos x="15" y="12"/>
                </a:cxn>
                <a:cxn ang="0">
                  <a:pos x="15" y="0"/>
                </a:cxn>
              </a:cxnLst>
              <a:rect l="0" t="0" r="r" b="b"/>
              <a:pathLst>
                <a:path w="15" h="206">
                  <a:moveTo>
                    <a:pt x="15" y="0"/>
                  </a:moveTo>
                  <a:lnTo>
                    <a:pt x="2" y="2"/>
                  </a:lnTo>
                  <a:lnTo>
                    <a:pt x="2" y="158"/>
                  </a:lnTo>
                  <a:lnTo>
                    <a:pt x="0" y="186"/>
                  </a:lnTo>
                  <a:lnTo>
                    <a:pt x="10" y="206"/>
                  </a:lnTo>
                  <a:lnTo>
                    <a:pt x="15" y="173"/>
                  </a:lnTo>
                  <a:lnTo>
                    <a:pt x="15" y="151"/>
                  </a:lnTo>
                  <a:lnTo>
                    <a:pt x="15" y="98"/>
                  </a:lnTo>
                  <a:lnTo>
                    <a:pt x="15" y="52"/>
                  </a:lnTo>
                  <a:lnTo>
                    <a:pt x="15" y="12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15" name="Freeform 55"/>
            <p:cNvSpPr>
              <a:spLocks/>
            </p:cNvSpPr>
            <p:nvPr/>
          </p:nvSpPr>
          <p:spPr bwMode="auto">
            <a:xfrm>
              <a:off x="3192" y="2527"/>
              <a:ext cx="58" cy="11"/>
            </a:xfrm>
            <a:custGeom>
              <a:avLst/>
              <a:gdLst/>
              <a:ahLst/>
              <a:cxnLst>
                <a:cxn ang="0">
                  <a:pos x="217" y="0"/>
                </a:cxn>
                <a:cxn ang="0">
                  <a:pos x="199" y="8"/>
                </a:cxn>
                <a:cxn ang="0">
                  <a:pos x="150" y="13"/>
                </a:cxn>
                <a:cxn ang="0">
                  <a:pos x="137" y="15"/>
                </a:cxn>
                <a:cxn ang="0">
                  <a:pos x="0" y="30"/>
                </a:cxn>
                <a:cxn ang="0">
                  <a:pos x="17" y="43"/>
                </a:cxn>
                <a:cxn ang="0">
                  <a:pos x="30" y="39"/>
                </a:cxn>
                <a:cxn ang="0">
                  <a:pos x="137" y="28"/>
                </a:cxn>
                <a:cxn ang="0">
                  <a:pos x="150" y="26"/>
                </a:cxn>
                <a:cxn ang="0">
                  <a:pos x="231" y="16"/>
                </a:cxn>
                <a:cxn ang="0">
                  <a:pos x="231" y="12"/>
                </a:cxn>
                <a:cxn ang="0">
                  <a:pos x="217" y="0"/>
                </a:cxn>
              </a:cxnLst>
              <a:rect l="0" t="0" r="r" b="b"/>
              <a:pathLst>
                <a:path w="231" h="43">
                  <a:moveTo>
                    <a:pt x="217" y="0"/>
                  </a:moveTo>
                  <a:lnTo>
                    <a:pt x="199" y="8"/>
                  </a:lnTo>
                  <a:lnTo>
                    <a:pt x="150" y="13"/>
                  </a:lnTo>
                  <a:lnTo>
                    <a:pt x="137" y="15"/>
                  </a:lnTo>
                  <a:lnTo>
                    <a:pt x="0" y="30"/>
                  </a:lnTo>
                  <a:lnTo>
                    <a:pt x="17" y="43"/>
                  </a:lnTo>
                  <a:lnTo>
                    <a:pt x="30" y="39"/>
                  </a:lnTo>
                  <a:lnTo>
                    <a:pt x="137" y="28"/>
                  </a:lnTo>
                  <a:lnTo>
                    <a:pt x="150" y="26"/>
                  </a:lnTo>
                  <a:lnTo>
                    <a:pt x="231" y="16"/>
                  </a:lnTo>
                  <a:lnTo>
                    <a:pt x="231" y="12"/>
                  </a:lnTo>
                  <a:lnTo>
                    <a:pt x="217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14" name="Freeform 54"/>
            <p:cNvSpPr>
              <a:spLocks/>
            </p:cNvSpPr>
            <p:nvPr/>
          </p:nvSpPr>
          <p:spPr bwMode="auto">
            <a:xfrm>
              <a:off x="3225" y="2502"/>
              <a:ext cx="6" cy="29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0" y="5"/>
                </a:cxn>
                <a:cxn ang="0">
                  <a:pos x="4" y="21"/>
                </a:cxn>
                <a:cxn ang="0">
                  <a:pos x="6" y="53"/>
                </a:cxn>
                <a:cxn ang="0">
                  <a:pos x="6" y="117"/>
                </a:cxn>
                <a:cxn ang="0">
                  <a:pos x="19" y="115"/>
                </a:cxn>
                <a:cxn ang="0">
                  <a:pos x="19" y="108"/>
                </a:cxn>
                <a:cxn ang="0">
                  <a:pos x="19" y="82"/>
                </a:cxn>
                <a:cxn ang="0">
                  <a:pos x="20" y="63"/>
                </a:cxn>
                <a:cxn ang="0">
                  <a:pos x="20" y="51"/>
                </a:cxn>
                <a:cxn ang="0">
                  <a:pos x="20" y="46"/>
                </a:cxn>
                <a:cxn ang="0">
                  <a:pos x="24" y="32"/>
                </a:cxn>
                <a:cxn ang="0">
                  <a:pos x="4" y="0"/>
                </a:cxn>
              </a:cxnLst>
              <a:rect l="0" t="0" r="r" b="b"/>
              <a:pathLst>
                <a:path w="24" h="117">
                  <a:moveTo>
                    <a:pt x="4" y="0"/>
                  </a:moveTo>
                  <a:lnTo>
                    <a:pt x="0" y="5"/>
                  </a:lnTo>
                  <a:lnTo>
                    <a:pt x="4" y="21"/>
                  </a:lnTo>
                  <a:lnTo>
                    <a:pt x="6" y="53"/>
                  </a:lnTo>
                  <a:lnTo>
                    <a:pt x="6" y="117"/>
                  </a:lnTo>
                  <a:lnTo>
                    <a:pt x="19" y="115"/>
                  </a:lnTo>
                  <a:lnTo>
                    <a:pt x="19" y="108"/>
                  </a:lnTo>
                  <a:lnTo>
                    <a:pt x="19" y="82"/>
                  </a:lnTo>
                  <a:lnTo>
                    <a:pt x="20" y="63"/>
                  </a:lnTo>
                  <a:lnTo>
                    <a:pt x="20" y="51"/>
                  </a:lnTo>
                  <a:lnTo>
                    <a:pt x="20" y="46"/>
                  </a:lnTo>
                  <a:lnTo>
                    <a:pt x="24" y="3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13" name="Freeform 53"/>
            <p:cNvSpPr>
              <a:spLocks/>
            </p:cNvSpPr>
            <p:nvPr/>
          </p:nvSpPr>
          <p:spPr bwMode="auto">
            <a:xfrm>
              <a:off x="3285" y="2569"/>
              <a:ext cx="19" cy="16"/>
            </a:xfrm>
            <a:custGeom>
              <a:avLst/>
              <a:gdLst/>
              <a:ahLst/>
              <a:cxnLst>
                <a:cxn ang="0">
                  <a:pos x="63" y="0"/>
                </a:cxn>
                <a:cxn ang="0">
                  <a:pos x="46" y="17"/>
                </a:cxn>
                <a:cxn ang="0">
                  <a:pos x="25" y="35"/>
                </a:cxn>
                <a:cxn ang="0">
                  <a:pos x="0" y="56"/>
                </a:cxn>
                <a:cxn ang="0">
                  <a:pos x="3" y="63"/>
                </a:cxn>
                <a:cxn ang="0">
                  <a:pos x="19" y="52"/>
                </a:cxn>
                <a:cxn ang="0">
                  <a:pos x="42" y="34"/>
                </a:cxn>
                <a:cxn ang="0">
                  <a:pos x="60" y="19"/>
                </a:cxn>
                <a:cxn ang="0">
                  <a:pos x="76" y="4"/>
                </a:cxn>
                <a:cxn ang="0">
                  <a:pos x="63" y="0"/>
                </a:cxn>
              </a:cxnLst>
              <a:rect l="0" t="0" r="r" b="b"/>
              <a:pathLst>
                <a:path w="76" h="63">
                  <a:moveTo>
                    <a:pt x="63" y="0"/>
                  </a:moveTo>
                  <a:lnTo>
                    <a:pt x="46" y="17"/>
                  </a:lnTo>
                  <a:lnTo>
                    <a:pt x="25" y="35"/>
                  </a:lnTo>
                  <a:lnTo>
                    <a:pt x="0" y="56"/>
                  </a:lnTo>
                  <a:lnTo>
                    <a:pt x="3" y="63"/>
                  </a:lnTo>
                  <a:lnTo>
                    <a:pt x="19" y="52"/>
                  </a:lnTo>
                  <a:lnTo>
                    <a:pt x="42" y="34"/>
                  </a:lnTo>
                  <a:lnTo>
                    <a:pt x="60" y="19"/>
                  </a:lnTo>
                  <a:lnTo>
                    <a:pt x="76" y="4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12" name="Freeform 52"/>
            <p:cNvSpPr>
              <a:spLocks/>
            </p:cNvSpPr>
            <p:nvPr/>
          </p:nvSpPr>
          <p:spPr bwMode="auto">
            <a:xfrm>
              <a:off x="3316" y="2567"/>
              <a:ext cx="7" cy="19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0" y="53"/>
                </a:cxn>
                <a:cxn ang="0">
                  <a:pos x="0" y="64"/>
                </a:cxn>
                <a:cxn ang="0">
                  <a:pos x="25" y="78"/>
                </a:cxn>
                <a:cxn ang="0">
                  <a:pos x="18" y="1"/>
                </a:cxn>
                <a:cxn ang="0">
                  <a:pos x="12" y="0"/>
                </a:cxn>
              </a:cxnLst>
              <a:rect l="0" t="0" r="r" b="b"/>
              <a:pathLst>
                <a:path w="25" h="78">
                  <a:moveTo>
                    <a:pt x="12" y="0"/>
                  </a:moveTo>
                  <a:lnTo>
                    <a:pt x="10" y="53"/>
                  </a:lnTo>
                  <a:lnTo>
                    <a:pt x="0" y="64"/>
                  </a:lnTo>
                  <a:lnTo>
                    <a:pt x="25" y="78"/>
                  </a:lnTo>
                  <a:lnTo>
                    <a:pt x="18" y="1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11" name="Freeform 51"/>
            <p:cNvSpPr>
              <a:spLocks/>
            </p:cNvSpPr>
            <p:nvPr/>
          </p:nvSpPr>
          <p:spPr bwMode="auto">
            <a:xfrm>
              <a:off x="3265" y="2567"/>
              <a:ext cx="25" cy="14"/>
            </a:xfrm>
            <a:custGeom>
              <a:avLst/>
              <a:gdLst/>
              <a:ahLst/>
              <a:cxnLst>
                <a:cxn ang="0">
                  <a:pos x="97" y="0"/>
                </a:cxn>
                <a:cxn ang="0">
                  <a:pos x="0" y="37"/>
                </a:cxn>
                <a:cxn ang="0">
                  <a:pos x="12" y="55"/>
                </a:cxn>
                <a:cxn ang="0">
                  <a:pos x="12" y="55"/>
                </a:cxn>
                <a:cxn ang="0">
                  <a:pos x="21" y="47"/>
                </a:cxn>
                <a:cxn ang="0">
                  <a:pos x="39" y="37"/>
                </a:cxn>
                <a:cxn ang="0">
                  <a:pos x="65" y="24"/>
                </a:cxn>
                <a:cxn ang="0">
                  <a:pos x="100" y="7"/>
                </a:cxn>
                <a:cxn ang="0">
                  <a:pos x="97" y="0"/>
                </a:cxn>
              </a:cxnLst>
              <a:rect l="0" t="0" r="r" b="b"/>
              <a:pathLst>
                <a:path w="100" h="55">
                  <a:moveTo>
                    <a:pt x="97" y="0"/>
                  </a:moveTo>
                  <a:lnTo>
                    <a:pt x="0" y="37"/>
                  </a:lnTo>
                  <a:lnTo>
                    <a:pt x="12" y="55"/>
                  </a:lnTo>
                  <a:lnTo>
                    <a:pt x="21" y="47"/>
                  </a:lnTo>
                  <a:lnTo>
                    <a:pt x="39" y="37"/>
                  </a:lnTo>
                  <a:lnTo>
                    <a:pt x="65" y="24"/>
                  </a:lnTo>
                  <a:lnTo>
                    <a:pt x="100" y="7"/>
                  </a:lnTo>
                  <a:lnTo>
                    <a:pt x="97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10" name="Freeform 50"/>
            <p:cNvSpPr>
              <a:spLocks/>
            </p:cNvSpPr>
            <p:nvPr/>
          </p:nvSpPr>
          <p:spPr bwMode="auto">
            <a:xfrm>
              <a:off x="3267" y="2553"/>
              <a:ext cx="19" cy="8"/>
            </a:xfrm>
            <a:custGeom>
              <a:avLst/>
              <a:gdLst/>
              <a:ahLst/>
              <a:cxnLst>
                <a:cxn ang="0">
                  <a:pos x="73" y="0"/>
                </a:cxn>
                <a:cxn ang="0">
                  <a:pos x="23" y="11"/>
                </a:cxn>
                <a:cxn ang="0">
                  <a:pos x="0" y="12"/>
                </a:cxn>
                <a:cxn ang="0">
                  <a:pos x="11" y="34"/>
                </a:cxn>
                <a:cxn ang="0">
                  <a:pos x="20" y="28"/>
                </a:cxn>
                <a:cxn ang="0">
                  <a:pos x="41" y="19"/>
                </a:cxn>
                <a:cxn ang="0">
                  <a:pos x="74" y="8"/>
                </a:cxn>
                <a:cxn ang="0">
                  <a:pos x="73" y="0"/>
                </a:cxn>
              </a:cxnLst>
              <a:rect l="0" t="0" r="r" b="b"/>
              <a:pathLst>
                <a:path w="74" h="34">
                  <a:moveTo>
                    <a:pt x="73" y="0"/>
                  </a:moveTo>
                  <a:lnTo>
                    <a:pt x="23" y="11"/>
                  </a:lnTo>
                  <a:lnTo>
                    <a:pt x="0" y="12"/>
                  </a:lnTo>
                  <a:lnTo>
                    <a:pt x="11" y="34"/>
                  </a:lnTo>
                  <a:lnTo>
                    <a:pt x="20" y="28"/>
                  </a:lnTo>
                  <a:lnTo>
                    <a:pt x="41" y="19"/>
                  </a:lnTo>
                  <a:lnTo>
                    <a:pt x="74" y="8"/>
                  </a:lnTo>
                  <a:lnTo>
                    <a:pt x="73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09" name="Freeform 49"/>
            <p:cNvSpPr>
              <a:spLocks/>
            </p:cNvSpPr>
            <p:nvPr/>
          </p:nvSpPr>
          <p:spPr bwMode="auto">
            <a:xfrm>
              <a:off x="3297" y="2549"/>
              <a:ext cx="22" cy="34"/>
            </a:xfrm>
            <a:custGeom>
              <a:avLst/>
              <a:gdLst/>
              <a:ahLst/>
              <a:cxnLst>
                <a:cxn ang="0">
                  <a:pos x="11" y="0"/>
                </a:cxn>
                <a:cxn ang="0">
                  <a:pos x="0" y="4"/>
                </a:cxn>
                <a:cxn ang="0">
                  <a:pos x="4" y="24"/>
                </a:cxn>
                <a:cxn ang="0">
                  <a:pos x="12" y="53"/>
                </a:cxn>
                <a:cxn ang="0">
                  <a:pos x="15" y="59"/>
                </a:cxn>
                <a:cxn ang="0">
                  <a:pos x="21" y="74"/>
                </a:cxn>
                <a:cxn ang="0">
                  <a:pos x="20" y="74"/>
                </a:cxn>
                <a:cxn ang="0">
                  <a:pos x="14" y="82"/>
                </a:cxn>
                <a:cxn ang="0">
                  <a:pos x="27" y="86"/>
                </a:cxn>
                <a:cxn ang="0">
                  <a:pos x="38" y="102"/>
                </a:cxn>
                <a:cxn ang="0">
                  <a:pos x="56" y="120"/>
                </a:cxn>
                <a:cxn ang="0">
                  <a:pos x="78" y="137"/>
                </a:cxn>
                <a:cxn ang="0">
                  <a:pos x="88" y="126"/>
                </a:cxn>
                <a:cxn ang="0">
                  <a:pos x="82" y="122"/>
                </a:cxn>
                <a:cxn ang="0">
                  <a:pos x="60" y="106"/>
                </a:cxn>
                <a:cxn ang="0">
                  <a:pos x="43" y="87"/>
                </a:cxn>
                <a:cxn ang="0">
                  <a:pos x="35" y="76"/>
                </a:cxn>
                <a:cxn ang="0">
                  <a:pos x="44" y="65"/>
                </a:cxn>
                <a:cxn ang="0">
                  <a:pos x="28" y="63"/>
                </a:cxn>
                <a:cxn ang="0">
                  <a:pos x="20" y="39"/>
                </a:cxn>
                <a:cxn ang="0">
                  <a:pos x="15" y="20"/>
                </a:cxn>
                <a:cxn ang="0">
                  <a:pos x="11" y="0"/>
                </a:cxn>
              </a:cxnLst>
              <a:rect l="0" t="0" r="r" b="b"/>
              <a:pathLst>
                <a:path w="88" h="137">
                  <a:moveTo>
                    <a:pt x="11" y="0"/>
                  </a:moveTo>
                  <a:lnTo>
                    <a:pt x="0" y="4"/>
                  </a:lnTo>
                  <a:lnTo>
                    <a:pt x="4" y="24"/>
                  </a:lnTo>
                  <a:lnTo>
                    <a:pt x="12" y="53"/>
                  </a:lnTo>
                  <a:lnTo>
                    <a:pt x="15" y="59"/>
                  </a:lnTo>
                  <a:lnTo>
                    <a:pt x="21" y="74"/>
                  </a:lnTo>
                  <a:lnTo>
                    <a:pt x="20" y="74"/>
                  </a:lnTo>
                  <a:lnTo>
                    <a:pt x="14" y="82"/>
                  </a:lnTo>
                  <a:lnTo>
                    <a:pt x="27" y="86"/>
                  </a:lnTo>
                  <a:lnTo>
                    <a:pt x="38" y="102"/>
                  </a:lnTo>
                  <a:lnTo>
                    <a:pt x="56" y="120"/>
                  </a:lnTo>
                  <a:lnTo>
                    <a:pt x="78" y="137"/>
                  </a:lnTo>
                  <a:lnTo>
                    <a:pt x="88" y="126"/>
                  </a:lnTo>
                  <a:lnTo>
                    <a:pt x="82" y="122"/>
                  </a:lnTo>
                  <a:lnTo>
                    <a:pt x="60" y="106"/>
                  </a:lnTo>
                  <a:lnTo>
                    <a:pt x="43" y="87"/>
                  </a:lnTo>
                  <a:lnTo>
                    <a:pt x="35" y="76"/>
                  </a:lnTo>
                  <a:lnTo>
                    <a:pt x="44" y="65"/>
                  </a:lnTo>
                  <a:lnTo>
                    <a:pt x="28" y="63"/>
                  </a:lnTo>
                  <a:lnTo>
                    <a:pt x="20" y="39"/>
                  </a:lnTo>
                  <a:lnTo>
                    <a:pt x="15" y="2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08" name="Freeform 48"/>
            <p:cNvSpPr>
              <a:spLocks/>
            </p:cNvSpPr>
            <p:nvPr/>
          </p:nvSpPr>
          <p:spPr bwMode="auto">
            <a:xfrm>
              <a:off x="3304" y="2547"/>
              <a:ext cx="11" cy="18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32" y="11"/>
                </a:cxn>
                <a:cxn ang="0">
                  <a:pos x="21" y="38"/>
                </a:cxn>
                <a:cxn ang="0">
                  <a:pos x="10" y="57"/>
                </a:cxn>
                <a:cxn ang="0">
                  <a:pos x="0" y="70"/>
                </a:cxn>
                <a:cxn ang="0">
                  <a:pos x="16" y="72"/>
                </a:cxn>
                <a:cxn ang="0">
                  <a:pos x="28" y="54"/>
                </a:cxn>
                <a:cxn ang="0">
                  <a:pos x="45" y="38"/>
                </a:cxn>
                <a:cxn ang="0">
                  <a:pos x="38" y="3"/>
                </a:cxn>
                <a:cxn ang="0">
                  <a:pos x="35" y="0"/>
                </a:cxn>
              </a:cxnLst>
              <a:rect l="0" t="0" r="r" b="b"/>
              <a:pathLst>
                <a:path w="45" h="72">
                  <a:moveTo>
                    <a:pt x="35" y="0"/>
                  </a:moveTo>
                  <a:lnTo>
                    <a:pt x="32" y="11"/>
                  </a:lnTo>
                  <a:lnTo>
                    <a:pt x="21" y="38"/>
                  </a:lnTo>
                  <a:lnTo>
                    <a:pt x="10" y="57"/>
                  </a:lnTo>
                  <a:lnTo>
                    <a:pt x="0" y="70"/>
                  </a:lnTo>
                  <a:lnTo>
                    <a:pt x="16" y="72"/>
                  </a:lnTo>
                  <a:lnTo>
                    <a:pt x="28" y="54"/>
                  </a:lnTo>
                  <a:lnTo>
                    <a:pt x="45" y="38"/>
                  </a:lnTo>
                  <a:lnTo>
                    <a:pt x="38" y="3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07" name="Freeform 47"/>
            <p:cNvSpPr>
              <a:spLocks/>
            </p:cNvSpPr>
            <p:nvPr/>
          </p:nvSpPr>
          <p:spPr bwMode="auto">
            <a:xfrm>
              <a:off x="3286" y="2539"/>
              <a:ext cx="32" cy="14"/>
            </a:xfrm>
            <a:custGeom>
              <a:avLst/>
              <a:gdLst/>
              <a:ahLst/>
              <a:cxnLst>
                <a:cxn ang="0">
                  <a:pos x="108" y="0"/>
                </a:cxn>
                <a:cxn ang="0">
                  <a:pos x="94" y="11"/>
                </a:cxn>
                <a:cxn ang="0">
                  <a:pos x="51" y="26"/>
                </a:cxn>
                <a:cxn ang="0">
                  <a:pos x="40" y="29"/>
                </a:cxn>
                <a:cxn ang="0">
                  <a:pos x="0" y="42"/>
                </a:cxn>
                <a:cxn ang="0">
                  <a:pos x="14" y="54"/>
                </a:cxn>
                <a:cxn ang="0">
                  <a:pos x="30" y="46"/>
                </a:cxn>
                <a:cxn ang="0">
                  <a:pos x="42" y="42"/>
                </a:cxn>
                <a:cxn ang="0">
                  <a:pos x="53" y="38"/>
                </a:cxn>
                <a:cxn ang="0">
                  <a:pos x="127" y="14"/>
                </a:cxn>
                <a:cxn ang="0">
                  <a:pos x="125" y="8"/>
                </a:cxn>
                <a:cxn ang="0">
                  <a:pos x="108" y="0"/>
                </a:cxn>
              </a:cxnLst>
              <a:rect l="0" t="0" r="r" b="b"/>
              <a:pathLst>
                <a:path w="127" h="54">
                  <a:moveTo>
                    <a:pt x="108" y="0"/>
                  </a:moveTo>
                  <a:lnTo>
                    <a:pt x="94" y="11"/>
                  </a:lnTo>
                  <a:lnTo>
                    <a:pt x="51" y="26"/>
                  </a:lnTo>
                  <a:lnTo>
                    <a:pt x="40" y="29"/>
                  </a:lnTo>
                  <a:lnTo>
                    <a:pt x="0" y="42"/>
                  </a:lnTo>
                  <a:lnTo>
                    <a:pt x="14" y="54"/>
                  </a:lnTo>
                  <a:lnTo>
                    <a:pt x="30" y="46"/>
                  </a:lnTo>
                  <a:lnTo>
                    <a:pt x="42" y="42"/>
                  </a:lnTo>
                  <a:lnTo>
                    <a:pt x="53" y="38"/>
                  </a:lnTo>
                  <a:lnTo>
                    <a:pt x="127" y="14"/>
                  </a:lnTo>
                  <a:lnTo>
                    <a:pt x="125" y="8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06" name="Freeform 46"/>
            <p:cNvSpPr>
              <a:spLocks/>
            </p:cNvSpPr>
            <p:nvPr/>
          </p:nvSpPr>
          <p:spPr bwMode="auto">
            <a:xfrm>
              <a:off x="3267" y="2539"/>
              <a:ext cx="16" cy="17"/>
            </a:xfrm>
            <a:custGeom>
              <a:avLst/>
              <a:gdLst/>
              <a:ahLst/>
              <a:cxnLst>
                <a:cxn ang="0">
                  <a:pos x="63" y="0"/>
                </a:cxn>
                <a:cxn ang="0">
                  <a:pos x="48" y="1"/>
                </a:cxn>
                <a:cxn ang="0">
                  <a:pos x="41" y="13"/>
                </a:cxn>
                <a:cxn ang="0">
                  <a:pos x="28" y="38"/>
                </a:cxn>
                <a:cxn ang="0">
                  <a:pos x="17" y="53"/>
                </a:cxn>
                <a:cxn ang="0">
                  <a:pos x="0" y="67"/>
                </a:cxn>
                <a:cxn ang="0">
                  <a:pos x="23" y="66"/>
                </a:cxn>
                <a:cxn ang="0">
                  <a:pos x="37" y="42"/>
                </a:cxn>
                <a:cxn ang="0">
                  <a:pos x="53" y="18"/>
                </a:cxn>
                <a:cxn ang="0">
                  <a:pos x="63" y="0"/>
                </a:cxn>
              </a:cxnLst>
              <a:rect l="0" t="0" r="r" b="b"/>
              <a:pathLst>
                <a:path w="63" h="67">
                  <a:moveTo>
                    <a:pt x="63" y="0"/>
                  </a:moveTo>
                  <a:lnTo>
                    <a:pt x="48" y="1"/>
                  </a:lnTo>
                  <a:lnTo>
                    <a:pt x="41" y="13"/>
                  </a:lnTo>
                  <a:lnTo>
                    <a:pt x="28" y="38"/>
                  </a:lnTo>
                  <a:lnTo>
                    <a:pt x="17" y="53"/>
                  </a:lnTo>
                  <a:lnTo>
                    <a:pt x="0" y="67"/>
                  </a:lnTo>
                  <a:lnTo>
                    <a:pt x="23" y="66"/>
                  </a:lnTo>
                  <a:lnTo>
                    <a:pt x="37" y="42"/>
                  </a:lnTo>
                  <a:lnTo>
                    <a:pt x="53" y="18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05" name="Freeform 45"/>
            <p:cNvSpPr>
              <a:spLocks/>
            </p:cNvSpPr>
            <p:nvPr/>
          </p:nvSpPr>
          <p:spPr bwMode="auto">
            <a:xfrm>
              <a:off x="3287" y="2535"/>
              <a:ext cx="8" cy="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5" y="10"/>
                </a:cxn>
                <a:cxn ang="0">
                  <a:pos x="28" y="4"/>
                </a:cxn>
                <a:cxn ang="0">
                  <a:pos x="31" y="3"/>
                </a:cxn>
                <a:cxn ang="0">
                  <a:pos x="0" y="0"/>
                </a:cxn>
              </a:cxnLst>
              <a:rect l="0" t="0" r="r" b="b"/>
              <a:pathLst>
                <a:path w="31" h="10">
                  <a:moveTo>
                    <a:pt x="0" y="0"/>
                  </a:moveTo>
                  <a:lnTo>
                    <a:pt x="15" y="10"/>
                  </a:lnTo>
                  <a:lnTo>
                    <a:pt x="28" y="4"/>
                  </a:lnTo>
                  <a:lnTo>
                    <a:pt x="31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04" name="Freeform 44"/>
            <p:cNvSpPr>
              <a:spLocks/>
            </p:cNvSpPr>
            <p:nvPr/>
          </p:nvSpPr>
          <p:spPr bwMode="auto">
            <a:xfrm>
              <a:off x="3287" y="2527"/>
              <a:ext cx="26" cy="19"/>
            </a:xfrm>
            <a:custGeom>
              <a:avLst/>
              <a:gdLst/>
              <a:ahLst/>
              <a:cxnLst>
                <a:cxn ang="0">
                  <a:pos x="86" y="0"/>
                </a:cxn>
                <a:cxn ang="0">
                  <a:pos x="70" y="11"/>
                </a:cxn>
                <a:cxn ang="0">
                  <a:pos x="42" y="21"/>
                </a:cxn>
                <a:cxn ang="0">
                  <a:pos x="30" y="23"/>
                </a:cxn>
                <a:cxn ang="0">
                  <a:pos x="30" y="25"/>
                </a:cxn>
                <a:cxn ang="0">
                  <a:pos x="0" y="34"/>
                </a:cxn>
                <a:cxn ang="0">
                  <a:pos x="31" y="37"/>
                </a:cxn>
                <a:cxn ang="0">
                  <a:pos x="33" y="53"/>
                </a:cxn>
                <a:cxn ang="0">
                  <a:pos x="37" y="79"/>
                </a:cxn>
                <a:cxn ang="0">
                  <a:pos x="48" y="76"/>
                </a:cxn>
                <a:cxn ang="0">
                  <a:pos x="44" y="48"/>
                </a:cxn>
                <a:cxn ang="0">
                  <a:pos x="43" y="33"/>
                </a:cxn>
                <a:cxn ang="0">
                  <a:pos x="102" y="14"/>
                </a:cxn>
                <a:cxn ang="0">
                  <a:pos x="100" y="8"/>
                </a:cxn>
                <a:cxn ang="0">
                  <a:pos x="86" y="0"/>
                </a:cxn>
              </a:cxnLst>
              <a:rect l="0" t="0" r="r" b="b"/>
              <a:pathLst>
                <a:path w="102" h="79">
                  <a:moveTo>
                    <a:pt x="86" y="0"/>
                  </a:moveTo>
                  <a:lnTo>
                    <a:pt x="70" y="11"/>
                  </a:lnTo>
                  <a:lnTo>
                    <a:pt x="42" y="21"/>
                  </a:lnTo>
                  <a:lnTo>
                    <a:pt x="30" y="23"/>
                  </a:lnTo>
                  <a:lnTo>
                    <a:pt x="30" y="25"/>
                  </a:lnTo>
                  <a:lnTo>
                    <a:pt x="0" y="34"/>
                  </a:lnTo>
                  <a:lnTo>
                    <a:pt x="31" y="37"/>
                  </a:lnTo>
                  <a:lnTo>
                    <a:pt x="33" y="53"/>
                  </a:lnTo>
                  <a:lnTo>
                    <a:pt x="37" y="79"/>
                  </a:lnTo>
                  <a:lnTo>
                    <a:pt x="48" y="76"/>
                  </a:lnTo>
                  <a:lnTo>
                    <a:pt x="44" y="48"/>
                  </a:lnTo>
                  <a:lnTo>
                    <a:pt x="43" y="33"/>
                  </a:lnTo>
                  <a:lnTo>
                    <a:pt x="102" y="14"/>
                  </a:lnTo>
                  <a:lnTo>
                    <a:pt x="100" y="8"/>
                  </a:lnTo>
                  <a:lnTo>
                    <a:pt x="86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03" name="Freeform 43"/>
            <p:cNvSpPr>
              <a:spLocks/>
            </p:cNvSpPr>
            <p:nvPr/>
          </p:nvSpPr>
          <p:spPr bwMode="auto">
            <a:xfrm>
              <a:off x="3269" y="2525"/>
              <a:ext cx="18" cy="14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58" y="0"/>
                </a:cxn>
                <a:cxn ang="0">
                  <a:pos x="56" y="12"/>
                </a:cxn>
                <a:cxn ang="0">
                  <a:pos x="46" y="42"/>
                </a:cxn>
                <a:cxn ang="0">
                  <a:pos x="46" y="42"/>
                </a:cxn>
                <a:cxn ang="0">
                  <a:pos x="0" y="51"/>
                </a:cxn>
                <a:cxn ang="0">
                  <a:pos x="56" y="54"/>
                </a:cxn>
                <a:cxn ang="0">
                  <a:pos x="58" y="48"/>
                </a:cxn>
                <a:cxn ang="0">
                  <a:pos x="72" y="27"/>
                </a:cxn>
                <a:cxn ang="0">
                  <a:pos x="64" y="0"/>
                </a:cxn>
              </a:cxnLst>
              <a:rect l="0" t="0" r="r" b="b"/>
              <a:pathLst>
                <a:path w="72" h="54">
                  <a:moveTo>
                    <a:pt x="64" y="0"/>
                  </a:moveTo>
                  <a:lnTo>
                    <a:pt x="58" y="0"/>
                  </a:lnTo>
                  <a:lnTo>
                    <a:pt x="56" y="12"/>
                  </a:lnTo>
                  <a:lnTo>
                    <a:pt x="46" y="42"/>
                  </a:lnTo>
                  <a:lnTo>
                    <a:pt x="0" y="51"/>
                  </a:lnTo>
                  <a:lnTo>
                    <a:pt x="56" y="54"/>
                  </a:lnTo>
                  <a:lnTo>
                    <a:pt x="58" y="48"/>
                  </a:lnTo>
                  <a:lnTo>
                    <a:pt x="72" y="27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02" name="Freeform 42"/>
            <p:cNvSpPr>
              <a:spLocks/>
            </p:cNvSpPr>
            <p:nvPr/>
          </p:nvSpPr>
          <p:spPr bwMode="auto">
            <a:xfrm>
              <a:off x="3301" y="2510"/>
              <a:ext cx="9" cy="11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4"/>
                </a:cxn>
                <a:cxn ang="0">
                  <a:pos x="18" y="24"/>
                </a:cxn>
                <a:cxn ang="0">
                  <a:pos x="33" y="46"/>
                </a:cxn>
                <a:cxn ang="0">
                  <a:pos x="36" y="46"/>
                </a:cxn>
                <a:cxn ang="0">
                  <a:pos x="37" y="21"/>
                </a:cxn>
                <a:cxn ang="0">
                  <a:pos x="28" y="14"/>
                </a:cxn>
                <a:cxn ang="0">
                  <a:pos x="26" y="13"/>
                </a:cxn>
                <a:cxn ang="0">
                  <a:pos x="2" y="0"/>
                </a:cxn>
              </a:cxnLst>
              <a:rect l="0" t="0" r="r" b="b"/>
              <a:pathLst>
                <a:path w="37" h="46">
                  <a:moveTo>
                    <a:pt x="2" y="0"/>
                  </a:moveTo>
                  <a:lnTo>
                    <a:pt x="0" y="4"/>
                  </a:lnTo>
                  <a:lnTo>
                    <a:pt x="18" y="24"/>
                  </a:lnTo>
                  <a:lnTo>
                    <a:pt x="33" y="46"/>
                  </a:lnTo>
                  <a:lnTo>
                    <a:pt x="36" y="46"/>
                  </a:lnTo>
                  <a:lnTo>
                    <a:pt x="37" y="21"/>
                  </a:lnTo>
                  <a:lnTo>
                    <a:pt x="28" y="14"/>
                  </a:lnTo>
                  <a:lnTo>
                    <a:pt x="26" y="1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01" name="Freeform 41"/>
            <p:cNvSpPr>
              <a:spLocks/>
            </p:cNvSpPr>
            <p:nvPr/>
          </p:nvSpPr>
          <p:spPr bwMode="auto">
            <a:xfrm>
              <a:off x="3265" y="2509"/>
              <a:ext cx="18" cy="35"/>
            </a:xfrm>
            <a:custGeom>
              <a:avLst/>
              <a:gdLst/>
              <a:ahLst/>
              <a:cxnLst>
                <a:cxn ang="0">
                  <a:pos x="52" y="0"/>
                </a:cxn>
                <a:cxn ang="0">
                  <a:pos x="48" y="0"/>
                </a:cxn>
                <a:cxn ang="0">
                  <a:pos x="46" y="14"/>
                </a:cxn>
                <a:cxn ang="0">
                  <a:pos x="38" y="44"/>
                </a:cxn>
                <a:cxn ang="0">
                  <a:pos x="31" y="66"/>
                </a:cxn>
                <a:cxn ang="0">
                  <a:pos x="20" y="92"/>
                </a:cxn>
                <a:cxn ang="0">
                  <a:pos x="16" y="98"/>
                </a:cxn>
                <a:cxn ang="0">
                  <a:pos x="0" y="116"/>
                </a:cxn>
                <a:cxn ang="0">
                  <a:pos x="7" y="138"/>
                </a:cxn>
                <a:cxn ang="0">
                  <a:pos x="15" y="133"/>
                </a:cxn>
                <a:cxn ang="0">
                  <a:pos x="36" y="125"/>
                </a:cxn>
                <a:cxn ang="0">
                  <a:pos x="57" y="120"/>
                </a:cxn>
                <a:cxn ang="0">
                  <a:pos x="72" y="119"/>
                </a:cxn>
                <a:cxn ang="0">
                  <a:pos x="16" y="116"/>
                </a:cxn>
                <a:cxn ang="0">
                  <a:pos x="25" y="100"/>
                </a:cxn>
                <a:cxn ang="0">
                  <a:pos x="39" y="72"/>
                </a:cxn>
                <a:cxn ang="0">
                  <a:pos x="48" y="53"/>
                </a:cxn>
                <a:cxn ang="0">
                  <a:pos x="48" y="51"/>
                </a:cxn>
                <a:cxn ang="0">
                  <a:pos x="64" y="30"/>
                </a:cxn>
                <a:cxn ang="0">
                  <a:pos x="52" y="0"/>
                </a:cxn>
              </a:cxnLst>
              <a:rect l="0" t="0" r="r" b="b"/>
              <a:pathLst>
                <a:path w="72" h="138">
                  <a:moveTo>
                    <a:pt x="52" y="0"/>
                  </a:moveTo>
                  <a:lnTo>
                    <a:pt x="48" y="0"/>
                  </a:lnTo>
                  <a:lnTo>
                    <a:pt x="46" y="14"/>
                  </a:lnTo>
                  <a:lnTo>
                    <a:pt x="38" y="44"/>
                  </a:lnTo>
                  <a:lnTo>
                    <a:pt x="31" y="66"/>
                  </a:lnTo>
                  <a:lnTo>
                    <a:pt x="20" y="92"/>
                  </a:lnTo>
                  <a:lnTo>
                    <a:pt x="16" y="98"/>
                  </a:lnTo>
                  <a:lnTo>
                    <a:pt x="0" y="116"/>
                  </a:lnTo>
                  <a:lnTo>
                    <a:pt x="7" y="138"/>
                  </a:lnTo>
                  <a:lnTo>
                    <a:pt x="15" y="133"/>
                  </a:lnTo>
                  <a:lnTo>
                    <a:pt x="36" y="125"/>
                  </a:lnTo>
                  <a:lnTo>
                    <a:pt x="57" y="120"/>
                  </a:lnTo>
                  <a:lnTo>
                    <a:pt x="72" y="119"/>
                  </a:lnTo>
                  <a:lnTo>
                    <a:pt x="16" y="116"/>
                  </a:lnTo>
                  <a:lnTo>
                    <a:pt x="25" y="100"/>
                  </a:lnTo>
                  <a:lnTo>
                    <a:pt x="39" y="72"/>
                  </a:lnTo>
                  <a:lnTo>
                    <a:pt x="48" y="53"/>
                  </a:lnTo>
                  <a:lnTo>
                    <a:pt x="48" y="51"/>
                  </a:lnTo>
                  <a:lnTo>
                    <a:pt x="64" y="30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00" name="Freeform 40"/>
            <p:cNvSpPr>
              <a:spLocks/>
            </p:cNvSpPr>
            <p:nvPr/>
          </p:nvSpPr>
          <p:spPr bwMode="auto">
            <a:xfrm>
              <a:off x="3292" y="2504"/>
              <a:ext cx="6" cy="28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5"/>
                </a:cxn>
                <a:cxn ang="0">
                  <a:pos x="6" y="28"/>
                </a:cxn>
                <a:cxn ang="0">
                  <a:pos x="7" y="32"/>
                </a:cxn>
                <a:cxn ang="0">
                  <a:pos x="8" y="54"/>
                </a:cxn>
                <a:cxn ang="0">
                  <a:pos x="10" y="100"/>
                </a:cxn>
                <a:cxn ang="0">
                  <a:pos x="11" y="113"/>
                </a:cxn>
                <a:cxn ang="0">
                  <a:pos x="23" y="111"/>
                </a:cxn>
                <a:cxn ang="0">
                  <a:pos x="23" y="108"/>
                </a:cxn>
                <a:cxn ang="0">
                  <a:pos x="23" y="107"/>
                </a:cxn>
                <a:cxn ang="0">
                  <a:pos x="21" y="67"/>
                </a:cxn>
                <a:cxn ang="0">
                  <a:pos x="20" y="47"/>
                </a:cxn>
                <a:cxn ang="0">
                  <a:pos x="24" y="27"/>
                </a:cxn>
                <a:cxn ang="0">
                  <a:pos x="2" y="0"/>
                </a:cxn>
              </a:cxnLst>
              <a:rect l="0" t="0" r="r" b="b"/>
              <a:pathLst>
                <a:path w="24" h="113">
                  <a:moveTo>
                    <a:pt x="2" y="0"/>
                  </a:moveTo>
                  <a:lnTo>
                    <a:pt x="0" y="5"/>
                  </a:lnTo>
                  <a:lnTo>
                    <a:pt x="6" y="28"/>
                  </a:lnTo>
                  <a:lnTo>
                    <a:pt x="7" y="32"/>
                  </a:lnTo>
                  <a:lnTo>
                    <a:pt x="8" y="54"/>
                  </a:lnTo>
                  <a:lnTo>
                    <a:pt x="10" y="100"/>
                  </a:lnTo>
                  <a:lnTo>
                    <a:pt x="11" y="113"/>
                  </a:lnTo>
                  <a:lnTo>
                    <a:pt x="23" y="111"/>
                  </a:lnTo>
                  <a:lnTo>
                    <a:pt x="23" y="108"/>
                  </a:lnTo>
                  <a:lnTo>
                    <a:pt x="23" y="107"/>
                  </a:lnTo>
                  <a:lnTo>
                    <a:pt x="21" y="67"/>
                  </a:lnTo>
                  <a:lnTo>
                    <a:pt x="20" y="47"/>
                  </a:lnTo>
                  <a:lnTo>
                    <a:pt x="24" y="27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999" name="Freeform 39"/>
            <p:cNvSpPr>
              <a:spLocks/>
            </p:cNvSpPr>
            <p:nvPr/>
          </p:nvSpPr>
          <p:spPr bwMode="auto">
            <a:xfrm>
              <a:off x="3365" y="2574"/>
              <a:ext cx="17" cy="14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5"/>
                </a:cxn>
                <a:cxn ang="0">
                  <a:pos x="1" y="6"/>
                </a:cxn>
                <a:cxn ang="0">
                  <a:pos x="22" y="23"/>
                </a:cxn>
                <a:cxn ang="0">
                  <a:pos x="43" y="39"/>
                </a:cxn>
                <a:cxn ang="0">
                  <a:pos x="61" y="57"/>
                </a:cxn>
                <a:cxn ang="0">
                  <a:pos x="66" y="57"/>
                </a:cxn>
                <a:cxn ang="0">
                  <a:pos x="66" y="33"/>
                </a:cxn>
                <a:cxn ang="0">
                  <a:pos x="49" y="22"/>
                </a:cxn>
                <a:cxn ang="0">
                  <a:pos x="47" y="20"/>
                </a:cxn>
                <a:cxn ang="0">
                  <a:pos x="28" y="11"/>
                </a:cxn>
                <a:cxn ang="0">
                  <a:pos x="1" y="0"/>
                </a:cxn>
              </a:cxnLst>
              <a:rect l="0" t="0" r="r" b="b"/>
              <a:pathLst>
                <a:path w="66" h="57">
                  <a:moveTo>
                    <a:pt x="1" y="0"/>
                  </a:moveTo>
                  <a:lnTo>
                    <a:pt x="0" y="5"/>
                  </a:lnTo>
                  <a:lnTo>
                    <a:pt x="1" y="6"/>
                  </a:lnTo>
                  <a:lnTo>
                    <a:pt x="22" y="23"/>
                  </a:lnTo>
                  <a:lnTo>
                    <a:pt x="43" y="39"/>
                  </a:lnTo>
                  <a:lnTo>
                    <a:pt x="61" y="57"/>
                  </a:lnTo>
                  <a:lnTo>
                    <a:pt x="66" y="57"/>
                  </a:lnTo>
                  <a:lnTo>
                    <a:pt x="66" y="33"/>
                  </a:lnTo>
                  <a:lnTo>
                    <a:pt x="49" y="22"/>
                  </a:lnTo>
                  <a:lnTo>
                    <a:pt x="47" y="20"/>
                  </a:lnTo>
                  <a:lnTo>
                    <a:pt x="28" y="1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998" name="Freeform 38"/>
            <p:cNvSpPr>
              <a:spLocks/>
            </p:cNvSpPr>
            <p:nvPr/>
          </p:nvSpPr>
          <p:spPr bwMode="auto">
            <a:xfrm>
              <a:off x="3334" y="2567"/>
              <a:ext cx="24" cy="14"/>
            </a:xfrm>
            <a:custGeom>
              <a:avLst/>
              <a:gdLst/>
              <a:ahLst/>
              <a:cxnLst>
                <a:cxn ang="0">
                  <a:pos x="98" y="0"/>
                </a:cxn>
                <a:cxn ang="0">
                  <a:pos x="0" y="35"/>
                </a:cxn>
                <a:cxn ang="0">
                  <a:pos x="15" y="56"/>
                </a:cxn>
                <a:cxn ang="0">
                  <a:pos x="22" y="48"/>
                </a:cxn>
                <a:cxn ang="0">
                  <a:pos x="39" y="37"/>
                </a:cxn>
                <a:cxn ang="0">
                  <a:pos x="64" y="24"/>
                </a:cxn>
                <a:cxn ang="0">
                  <a:pos x="99" y="6"/>
                </a:cxn>
                <a:cxn ang="0">
                  <a:pos x="98" y="0"/>
                </a:cxn>
              </a:cxnLst>
              <a:rect l="0" t="0" r="r" b="b"/>
              <a:pathLst>
                <a:path w="99" h="56">
                  <a:moveTo>
                    <a:pt x="98" y="0"/>
                  </a:moveTo>
                  <a:lnTo>
                    <a:pt x="0" y="35"/>
                  </a:lnTo>
                  <a:lnTo>
                    <a:pt x="15" y="56"/>
                  </a:lnTo>
                  <a:lnTo>
                    <a:pt x="22" y="48"/>
                  </a:lnTo>
                  <a:lnTo>
                    <a:pt x="39" y="37"/>
                  </a:lnTo>
                  <a:lnTo>
                    <a:pt x="64" y="24"/>
                  </a:lnTo>
                  <a:lnTo>
                    <a:pt x="99" y="6"/>
                  </a:lnTo>
                  <a:lnTo>
                    <a:pt x="98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997" name="Freeform 37"/>
            <p:cNvSpPr>
              <a:spLocks/>
            </p:cNvSpPr>
            <p:nvPr/>
          </p:nvSpPr>
          <p:spPr bwMode="auto">
            <a:xfrm>
              <a:off x="3369" y="2557"/>
              <a:ext cx="12" cy="12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7"/>
                </a:cxn>
                <a:cxn ang="0">
                  <a:pos x="5" y="12"/>
                </a:cxn>
                <a:cxn ang="0">
                  <a:pos x="26" y="30"/>
                </a:cxn>
                <a:cxn ang="0">
                  <a:pos x="42" y="50"/>
                </a:cxn>
                <a:cxn ang="0">
                  <a:pos x="47" y="50"/>
                </a:cxn>
                <a:cxn ang="0">
                  <a:pos x="50" y="30"/>
                </a:cxn>
                <a:cxn ang="0">
                  <a:pos x="37" y="19"/>
                </a:cxn>
                <a:cxn ang="0">
                  <a:pos x="28" y="13"/>
                </a:cxn>
                <a:cxn ang="0">
                  <a:pos x="2" y="0"/>
                </a:cxn>
              </a:cxnLst>
              <a:rect l="0" t="0" r="r" b="b"/>
              <a:pathLst>
                <a:path w="50" h="50">
                  <a:moveTo>
                    <a:pt x="2" y="0"/>
                  </a:moveTo>
                  <a:lnTo>
                    <a:pt x="0" y="7"/>
                  </a:lnTo>
                  <a:lnTo>
                    <a:pt x="5" y="12"/>
                  </a:lnTo>
                  <a:lnTo>
                    <a:pt x="26" y="30"/>
                  </a:lnTo>
                  <a:lnTo>
                    <a:pt x="42" y="50"/>
                  </a:lnTo>
                  <a:lnTo>
                    <a:pt x="47" y="50"/>
                  </a:lnTo>
                  <a:lnTo>
                    <a:pt x="50" y="30"/>
                  </a:lnTo>
                  <a:lnTo>
                    <a:pt x="37" y="19"/>
                  </a:lnTo>
                  <a:lnTo>
                    <a:pt x="28" y="1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996" name="Freeform 36"/>
            <p:cNvSpPr>
              <a:spLocks/>
            </p:cNvSpPr>
            <p:nvPr/>
          </p:nvSpPr>
          <p:spPr bwMode="auto">
            <a:xfrm>
              <a:off x="3338" y="2550"/>
              <a:ext cx="20" cy="9"/>
            </a:xfrm>
            <a:custGeom>
              <a:avLst/>
              <a:gdLst/>
              <a:ahLst/>
              <a:cxnLst>
                <a:cxn ang="0">
                  <a:pos x="77" y="0"/>
                </a:cxn>
                <a:cxn ang="0">
                  <a:pos x="20" y="14"/>
                </a:cxn>
                <a:cxn ang="0">
                  <a:pos x="0" y="16"/>
                </a:cxn>
                <a:cxn ang="0">
                  <a:pos x="9" y="37"/>
                </a:cxn>
                <a:cxn ang="0">
                  <a:pos x="21" y="29"/>
                </a:cxn>
                <a:cxn ang="0">
                  <a:pos x="43" y="20"/>
                </a:cxn>
                <a:cxn ang="0">
                  <a:pos x="78" y="6"/>
                </a:cxn>
                <a:cxn ang="0">
                  <a:pos x="77" y="0"/>
                </a:cxn>
              </a:cxnLst>
              <a:rect l="0" t="0" r="r" b="b"/>
              <a:pathLst>
                <a:path w="78" h="37">
                  <a:moveTo>
                    <a:pt x="77" y="0"/>
                  </a:moveTo>
                  <a:lnTo>
                    <a:pt x="20" y="14"/>
                  </a:lnTo>
                  <a:lnTo>
                    <a:pt x="0" y="16"/>
                  </a:lnTo>
                  <a:lnTo>
                    <a:pt x="9" y="37"/>
                  </a:lnTo>
                  <a:lnTo>
                    <a:pt x="21" y="29"/>
                  </a:lnTo>
                  <a:lnTo>
                    <a:pt x="43" y="20"/>
                  </a:lnTo>
                  <a:lnTo>
                    <a:pt x="78" y="6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995" name="Freeform 35"/>
            <p:cNvSpPr>
              <a:spLocks/>
            </p:cNvSpPr>
            <p:nvPr/>
          </p:nvSpPr>
          <p:spPr bwMode="auto">
            <a:xfrm>
              <a:off x="3376" y="2541"/>
              <a:ext cx="25" cy="17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0" y="8"/>
                </a:cxn>
                <a:cxn ang="0">
                  <a:pos x="47" y="66"/>
                </a:cxn>
                <a:cxn ang="0">
                  <a:pos x="102" y="62"/>
                </a:cxn>
                <a:cxn ang="0">
                  <a:pos x="102" y="57"/>
                </a:cxn>
                <a:cxn ang="0">
                  <a:pos x="89" y="54"/>
                </a:cxn>
                <a:cxn ang="0">
                  <a:pos x="64" y="45"/>
                </a:cxn>
                <a:cxn ang="0">
                  <a:pos x="46" y="34"/>
                </a:cxn>
                <a:cxn ang="0">
                  <a:pos x="41" y="30"/>
                </a:cxn>
                <a:cxn ang="0">
                  <a:pos x="27" y="18"/>
                </a:cxn>
                <a:cxn ang="0">
                  <a:pos x="9" y="0"/>
                </a:cxn>
              </a:cxnLst>
              <a:rect l="0" t="0" r="r" b="b"/>
              <a:pathLst>
                <a:path w="102" h="66">
                  <a:moveTo>
                    <a:pt x="9" y="0"/>
                  </a:moveTo>
                  <a:lnTo>
                    <a:pt x="0" y="8"/>
                  </a:lnTo>
                  <a:lnTo>
                    <a:pt x="47" y="66"/>
                  </a:lnTo>
                  <a:lnTo>
                    <a:pt x="102" y="62"/>
                  </a:lnTo>
                  <a:lnTo>
                    <a:pt x="102" y="57"/>
                  </a:lnTo>
                  <a:lnTo>
                    <a:pt x="89" y="54"/>
                  </a:lnTo>
                  <a:lnTo>
                    <a:pt x="64" y="45"/>
                  </a:lnTo>
                  <a:lnTo>
                    <a:pt x="46" y="34"/>
                  </a:lnTo>
                  <a:lnTo>
                    <a:pt x="41" y="30"/>
                  </a:lnTo>
                  <a:lnTo>
                    <a:pt x="27" y="18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994" name="Freeform 34"/>
            <p:cNvSpPr>
              <a:spLocks/>
            </p:cNvSpPr>
            <p:nvPr/>
          </p:nvSpPr>
          <p:spPr bwMode="auto">
            <a:xfrm>
              <a:off x="3340" y="2531"/>
              <a:ext cx="13" cy="4"/>
            </a:xfrm>
            <a:custGeom>
              <a:avLst/>
              <a:gdLst/>
              <a:ahLst/>
              <a:cxnLst>
                <a:cxn ang="0">
                  <a:pos x="52" y="0"/>
                </a:cxn>
                <a:cxn ang="0">
                  <a:pos x="0" y="13"/>
                </a:cxn>
                <a:cxn ang="0">
                  <a:pos x="26" y="17"/>
                </a:cxn>
                <a:cxn ang="0">
                  <a:pos x="48" y="10"/>
                </a:cxn>
                <a:cxn ang="0">
                  <a:pos x="52" y="0"/>
                </a:cxn>
              </a:cxnLst>
              <a:rect l="0" t="0" r="r" b="b"/>
              <a:pathLst>
                <a:path w="52" h="17">
                  <a:moveTo>
                    <a:pt x="52" y="0"/>
                  </a:moveTo>
                  <a:lnTo>
                    <a:pt x="0" y="13"/>
                  </a:lnTo>
                  <a:lnTo>
                    <a:pt x="26" y="17"/>
                  </a:lnTo>
                  <a:lnTo>
                    <a:pt x="48" y="10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993" name="Freeform 33"/>
            <p:cNvSpPr>
              <a:spLocks/>
            </p:cNvSpPr>
            <p:nvPr/>
          </p:nvSpPr>
          <p:spPr bwMode="auto">
            <a:xfrm>
              <a:off x="3355" y="2528"/>
              <a:ext cx="23" cy="36"/>
            </a:xfrm>
            <a:custGeom>
              <a:avLst/>
              <a:gdLst/>
              <a:ahLst/>
              <a:cxnLst>
                <a:cxn ang="0">
                  <a:pos x="49" y="0"/>
                </a:cxn>
                <a:cxn ang="0">
                  <a:pos x="45" y="9"/>
                </a:cxn>
                <a:cxn ang="0">
                  <a:pos x="75" y="49"/>
                </a:cxn>
                <a:cxn ang="0">
                  <a:pos x="68" y="62"/>
                </a:cxn>
                <a:cxn ang="0">
                  <a:pos x="59" y="74"/>
                </a:cxn>
                <a:cxn ang="0">
                  <a:pos x="44" y="92"/>
                </a:cxn>
                <a:cxn ang="0">
                  <a:pos x="24" y="113"/>
                </a:cxn>
                <a:cxn ang="0">
                  <a:pos x="0" y="136"/>
                </a:cxn>
                <a:cxn ang="0">
                  <a:pos x="2" y="143"/>
                </a:cxn>
                <a:cxn ang="0">
                  <a:pos x="25" y="125"/>
                </a:cxn>
                <a:cxn ang="0">
                  <a:pos x="46" y="106"/>
                </a:cxn>
                <a:cxn ang="0">
                  <a:pos x="63" y="87"/>
                </a:cxn>
                <a:cxn ang="0">
                  <a:pos x="77" y="71"/>
                </a:cxn>
                <a:cxn ang="0">
                  <a:pos x="81" y="63"/>
                </a:cxn>
                <a:cxn ang="0">
                  <a:pos x="83" y="59"/>
                </a:cxn>
                <a:cxn ang="0">
                  <a:pos x="92" y="51"/>
                </a:cxn>
                <a:cxn ang="0">
                  <a:pos x="90" y="48"/>
                </a:cxn>
                <a:cxn ang="0">
                  <a:pos x="81" y="37"/>
                </a:cxn>
                <a:cxn ang="0">
                  <a:pos x="71" y="26"/>
                </a:cxn>
                <a:cxn ang="0">
                  <a:pos x="49" y="0"/>
                </a:cxn>
              </a:cxnLst>
              <a:rect l="0" t="0" r="r" b="b"/>
              <a:pathLst>
                <a:path w="92" h="143">
                  <a:moveTo>
                    <a:pt x="49" y="0"/>
                  </a:moveTo>
                  <a:lnTo>
                    <a:pt x="45" y="9"/>
                  </a:lnTo>
                  <a:lnTo>
                    <a:pt x="75" y="49"/>
                  </a:lnTo>
                  <a:lnTo>
                    <a:pt x="68" y="62"/>
                  </a:lnTo>
                  <a:lnTo>
                    <a:pt x="59" y="74"/>
                  </a:lnTo>
                  <a:lnTo>
                    <a:pt x="44" y="92"/>
                  </a:lnTo>
                  <a:lnTo>
                    <a:pt x="24" y="113"/>
                  </a:lnTo>
                  <a:lnTo>
                    <a:pt x="0" y="136"/>
                  </a:lnTo>
                  <a:lnTo>
                    <a:pt x="2" y="143"/>
                  </a:lnTo>
                  <a:lnTo>
                    <a:pt x="25" y="125"/>
                  </a:lnTo>
                  <a:lnTo>
                    <a:pt x="46" y="106"/>
                  </a:lnTo>
                  <a:lnTo>
                    <a:pt x="63" y="87"/>
                  </a:lnTo>
                  <a:lnTo>
                    <a:pt x="77" y="71"/>
                  </a:lnTo>
                  <a:lnTo>
                    <a:pt x="81" y="63"/>
                  </a:lnTo>
                  <a:lnTo>
                    <a:pt x="83" y="59"/>
                  </a:lnTo>
                  <a:lnTo>
                    <a:pt x="92" y="51"/>
                  </a:lnTo>
                  <a:lnTo>
                    <a:pt x="90" y="48"/>
                  </a:lnTo>
                  <a:lnTo>
                    <a:pt x="81" y="37"/>
                  </a:lnTo>
                  <a:lnTo>
                    <a:pt x="71" y="26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992" name="Freeform 32"/>
            <p:cNvSpPr>
              <a:spLocks/>
            </p:cNvSpPr>
            <p:nvPr/>
          </p:nvSpPr>
          <p:spPr bwMode="auto">
            <a:xfrm>
              <a:off x="3338" y="2523"/>
              <a:ext cx="21" cy="31"/>
            </a:xfrm>
            <a:custGeom>
              <a:avLst/>
              <a:gdLst/>
              <a:ahLst/>
              <a:cxnLst>
                <a:cxn ang="0">
                  <a:pos x="72" y="0"/>
                </a:cxn>
                <a:cxn ang="0">
                  <a:pos x="67" y="0"/>
                </a:cxn>
                <a:cxn ang="0">
                  <a:pos x="64" y="18"/>
                </a:cxn>
                <a:cxn ang="0">
                  <a:pos x="58" y="32"/>
                </a:cxn>
                <a:cxn ang="0">
                  <a:pos x="54" y="42"/>
                </a:cxn>
                <a:cxn ang="0">
                  <a:pos x="52" y="47"/>
                </a:cxn>
                <a:cxn ang="0">
                  <a:pos x="51" y="48"/>
                </a:cxn>
                <a:cxn ang="0">
                  <a:pos x="37" y="75"/>
                </a:cxn>
                <a:cxn ang="0">
                  <a:pos x="24" y="98"/>
                </a:cxn>
                <a:cxn ang="0">
                  <a:pos x="15" y="110"/>
                </a:cxn>
                <a:cxn ang="0">
                  <a:pos x="0" y="127"/>
                </a:cxn>
                <a:cxn ang="0">
                  <a:pos x="20" y="125"/>
                </a:cxn>
                <a:cxn ang="0">
                  <a:pos x="36" y="100"/>
                </a:cxn>
                <a:cxn ang="0">
                  <a:pos x="51" y="75"/>
                </a:cxn>
                <a:cxn ang="0">
                  <a:pos x="62" y="56"/>
                </a:cxn>
                <a:cxn ang="0">
                  <a:pos x="67" y="49"/>
                </a:cxn>
                <a:cxn ang="0">
                  <a:pos x="84" y="31"/>
                </a:cxn>
                <a:cxn ang="0">
                  <a:pos x="72" y="0"/>
                </a:cxn>
              </a:cxnLst>
              <a:rect l="0" t="0" r="r" b="b"/>
              <a:pathLst>
                <a:path w="84" h="127">
                  <a:moveTo>
                    <a:pt x="72" y="0"/>
                  </a:moveTo>
                  <a:lnTo>
                    <a:pt x="67" y="0"/>
                  </a:lnTo>
                  <a:lnTo>
                    <a:pt x="64" y="18"/>
                  </a:lnTo>
                  <a:lnTo>
                    <a:pt x="58" y="32"/>
                  </a:lnTo>
                  <a:lnTo>
                    <a:pt x="54" y="42"/>
                  </a:lnTo>
                  <a:lnTo>
                    <a:pt x="52" y="47"/>
                  </a:lnTo>
                  <a:lnTo>
                    <a:pt x="51" y="48"/>
                  </a:lnTo>
                  <a:lnTo>
                    <a:pt x="37" y="75"/>
                  </a:lnTo>
                  <a:lnTo>
                    <a:pt x="24" y="98"/>
                  </a:lnTo>
                  <a:lnTo>
                    <a:pt x="15" y="110"/>
                  </a:lnTo>
                  <a:lnTo>
                    <a:pt x="0" y="127"/>
                  </a:lnTo>
                  <a:lnTo>
                    <a:pt x="20" y="125"/>
                  </a:lnTo>
                  <a:lnTo>
                    <a:pt x="36" y="100"/>
                  </a:lnTo>
                  <a:lnTo>
                    <a:pt x="51" y="75"/>
                  </a:lnTo>
                  <a:lnTo>
                    <a:pt x="62" y="56"/>
                  </a:lnTo>
                  <a:lnTo>
                    <a:pt x="67" y="49"/>
                  </a:lnTo>
                  <a:lnTo>
                    <a:pt x="84" y="31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991" name="Freeform 31"/>
            <p:cNvSpPr>
              <a:spLocks/>
            </p:cNvSpPr>
            <p:nvPr/>
          </p:nvSpPr>
          <p:spPr bwMode="auto">
            <a:xfrm>
              <a:off x="3370" y="2521"/>
              <a:ext cx="11" cy="3"/>
            </a:xfrm>
            <a:custGeom>
              <a:avLst/>
              <a:gdLst/>
              <a:ahLst/>
              <a:cxnLst>
                <a:cxn ang="0">
                  <a:pos x="46" y="0"/>
                </a:cxn>
                <a:cxn ang="0">
                  <a:pos x="0" y="1"/>
                </a:cxn>
                <a:cxn ang="0">
                  <a:pos x="10" y="10"/>
                </a:cxn>
                <a:cxn ang="0">
                  <a:pos x="20" y="4"/>
                </a:cxn>
                <a:cxn ang="0">
                  <a:pos x="46" y="0"/>
                </a:cxn>
              </a:cxnLst>
              <a:rect l="0" t="0" r="r" b="b"/>
              <a:pathLst>
                <a:path w="46" h="10">
                  <a:moveTo>
                    <a:pt x="46" y="0"/>
                  </a:moveTo>
                  <a:lnTo>
                    <a:pt x="0" y="1"/>
                  </a:lnTo>
                  <a:lnTo>
                    <a:pt x="10" y="10"/>
                  </a:lnTo>
                  <a:lnTo>
                    <a:pt x="20" y="4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990" name="Freeform 30"/>
            <p:cNvSpPr>
              <a:spLocks/>
            </p:cNvSpPr>
            <p:nvPr/>
          </p:nvSpPr>
          <p:spPr bwMode="auto">
            <a:xfrm>
              <a:off x="3370" y="2514"/>
              <a:ext cx="17" cy="26"/>
            </a:xfrm>
            <a:custGeom>
              <a:avLst/>
              <a:gdLst/>
              <a:ahLst/>
              <a:cxnLst>
                <a:cxn ang="0">
                  <a:pos x="55" y="0"/>
                </a:cxn>
                <a:cxn ang="0">
                  <a:pos x="37" y="15"/>
                </a:cxn>
                <a:cxn ang="0">
                  <a:pos x="0" y="23"/>
                </a:cxn>
                <a:cxn ang="0">
                  <a:pos x="44" y="29"/>
                </a:cxn>
                <a:cxn ang="0">
                  <a:pos x="40" y="41"/>
                </a:cxn>
                <a:cxn ang="0">
                  <a:pos x="29" y="73"/>
                </a:cxn>
                <a:cxn ang="0">
                  <a:pos x="20" y="93"/>
                </a:cxn>
                <a:cxn ang="0">
                  <a:pos x="29" y="104"/>
                </a:cxn>
                <a:cxn ang="0">
                  <a:pos x="35" y="92"/>
                </a:cxn>
                <a:cxn ang="0">
                  <a:pos x="45" y="68"/>
                </a:cxn>
                <a:cxn ang="0">
                  <a:pos x="48" y="61"/>
                </a:cxn>
                <a:cxn ang="0">
                  <a:pos x="56" y="35"/>
                </a:cxn>
                <a:cxn ang="0">
                  <a:pos x="69" y="20"/>
                </a:cxn>
                <a:cxn ang="0">
                  <a:pos x="55" y="0"/>
                </a:cxn>
              </a:cxnLst>
              <a:rect l="0" t="0" r="r" b="b"/>
              <a:pathLst>
                <a:path w="69" h="104">
                  <a:moveTo>
                    <a:pt x="55" y="0"/>
                  </a:moveTo>
                  <a:lnTo>
                    <a:pt x="37" y="15"/>
                  </a:lnTo>
                  <a:lnTo>
                    <a:pt x="0" y="23"/>
                  </a:lnTo>
                  <a:lnTo>
                    <a:pt x="44" y="29"/>
                  </a:lnTo>
                  <a:lnTo>
                    <a:pt x="40" y="41"/>
                  </a:lnTo>
                  <a:lnTo>
                    <a:pt x="29" y="73"/>
                  </a:lnTo>
                  <a:lnTo>
                    <a:pt x="20" y="93"/>
                  </a:lnTo>
                  <a:lnTo>
                    <a:pt x="29" y="104"/>
                  </a:lnTo>
                  <a:lnTo>
                    <a:pt x="35" y="92"/>
                  </a:lnTo>
                  <a:lnTo>
                    <a:pt x="45" y="68"/>
                  </a:lnTo>
                  <a:lnTo>
                    <a:pt x="48" y="61"/>
                  </a:lnTo>
                  <a:lnTo>
                    <a:pt x="56" y="35"/>
                  </a:lnTo>
                  <a:lnTo>
                    <a:pt x="69" y="20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989" name="Freeform 29"/>
            <p:cNvSpPr>
              <a:spLocks/>
            </p:cNvSpPr>
            <p:nvPr/>
          </p:nvSpPr>
          <p:spPr bwMode="auto">
            <a:xfrm>
              <a:off x="3335" y="2503"/>
              <a:ext cx="19" cy="36"/>
            </a:xfrm>
            <a:custGeom>
              <a:avLst/>
              <a:gdLst/>
              <a:ahLst/>
              <a:cxnLst>
                <a:cxn ang="0">
                  <a:pos x="65" y="0"/>
                </a:cxn>
                <a:cxn ang="0">
                  <a:pos x="60" y="0"/>
                </a:cxn>
                <a:cxn ang="0">
                  <a:pos x="55" y="19"/>
                </a:cxn>
                <a:cxn ang="0">
                  <a:pos x="47" y="47"/>
                </a:cxn>
                <a:cxn ang="0">
                  <a:pos x="37" y="69"/>
                </a:cxn>
                <a:cxn ang="0">
                  <a:pos x="22" y="94"/>
                </a:cxn>
                <a:cxn ang="0">
                  <a:pos x="15" y="107"/>
                </a:cxn>
                <a:cxn ang="0">
                  <a:pos x="0" y="127"/>
                </a:cxn>
                <a:cxn ang="0">
                  <a:pos x="10" y="144"/>
                </a:cxn>
                <a:cxn ang="0">
                  <a:pos x="11" y="144"/>
                </a:cxn>
                <a:cxn ang="0">
                  <a:pos x="22" y="136"/>
                </a:cxn>
                <a:cxn ang="0">
                  <a:pos x="45" y="126"/>
                </a:cxn>
                <a:cxn ang="0">
                  <a:pos x="19" y="122"/>
                </a:cxn>
                <a:cxn ang="0">
                  <a:pos x="33" y="101"/>
                </a:cxn>
                <a:cxn ang="0">
                  <a:pos x="47" y="75"/>
                </a:cxn>
                <a:cxn ang="0">
                  <a:pos x="56" y="55"/>
                </a:cxn>
                <a:cxn ang="0">
                  <a:pos x="60" y="49"/>
                </a:cxn>
                <a:cxn ang="0">
                  <a:pos x="76" y="29"/>
                </a:cxn>
                <a:cxn ang="0">
                  <a:pos x="65" y="0"/>
                </a:cxn>
              </a:cxnLst>
              <a:rect l="0" t="0" r="r" b="b"/>
              <a:pathLst>
                <a:path w="76" h="144">
                  <a:moveTo>
                    <a:pt x="65" y="0"/>
                  </a:moveTo>
                  <a:lnTo>
                    <a:pt x="60" y="0"/>
                  </a:lnTo>
                  <a:lnTo>
                    <a:pt x="55" y="19"/>
                  </a:lnTo>
                  <a:lnTo>
                    <a:pt x="47" y="47"/>
                  </a:lnTo>
                  <a:lnTo>
                    <a:pt x="37" y="69"/>
                  </a:lnTo>
                  <a:lnTo>
                    <a:pt x="22" y="94"/>
                  </a:lnTo>
                  <a:lnTo>
                    <a:pt x="15" y="107"/>
                  </a:lnTo>
                  <a:lnTo>
                    <a:pt x="0" y="127"/>
                  </a:lnTo>
                  <a:lnTo>
                    <a:pt x="10" y="144"/>
                  </a:lnTo>
                  <a:lnTo>
                    <a:pt x="11" y="144"/>
                  </a:lnTo>
                  <a:lnTo>
                    <a:pt x="22" y="136"/>
                  </a:lnTo>
                  <a:lnTo>
                    <a:pt x="45" y="126"/>
                  </a:lnTo>
                  <a:lnTo>
                    <a:pt x="19" y="122"/>
                  </a:lnTo>
                  <a:lnTo>
                    <a:pt x="33" y="101"/>
                  </a:lnTo>
                  <a:lnTo>
                    <a:pt x="47" y="75"/>
                  </a:lnTo>
                  <a:lnTo>
                    <a:pt x="56" y="55"/>
                  </a:lnTo>
                  <a:lnTo>
                    <a:pt x="60" y="49"/>
                  </a:lnTo>
                  <a:lnTo>
                    <a:pt x="76" y="29"/>
                  </a:lnTo>
                  <a:lnTo>
                    <a:pt x="65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988" name="Freeform 28"/>
            <p:cNvSpPr>
              <a:spLocks/>
            </p:cNvSpPr>
            <p:nvPr/>
          </p:nvSpPr>
          <p:spPr bwMode="auto">
            <a:xfrm>
              <a:off x="3358" y="2502"/>
              <a:ext cx="23" cy="41"/>
            </a:xfrm>
            <a:custGeom>
              <a:avLst/>
              <a:gdLst/>
              <a:ahLst/>
              <a:cxnLst>
                <a:cxn ang="0">
                  <a:pos x="53" y="0"/>
                </a:cxn>
                <a:cxn ang="0">
                  <a:pos x="47" y="0"/>
                </a:cxn>
                <a:cxn ang="0">
                  <a:pos x="47" y="10"/>
                </a:cxn>
                <a:cxn ang="0">
                  <a:pos x="44" y="39"/>
                </a:cxn>
                <a:cxn ang="0">
                  <a:pos x="41" y="53"/>
                </a:cxn>
                <a:cxn ang="0">
                  <a:pos x="33" y="84"/>
                </a:cxn>
                <a:cxn ang="0">
                  <a:pos x="26" y="104"/>
                </a:cxn>
                <a:cxn ang="0">
                  <a:pos x="15" y="131"/>
                </a:cxn>
                <a:cxn ang="0">
                  <a:pos x="0" y="163"/>
                </a:cxn>
                <a:cxn ang="0">
                  <a:pos x="6" y="166"/>
                </a:cxn>
                <a:cxn ang="0">
                  <a:pos x="16" y="149"/>
                </a:cxn>
                <a:cxn ang="0">
                  <a:pos x="31" y="123"/>
                </a:cxn>
                <a:cxn ang="0">
                  <a:pos x="33" y="116"/>
                </a:cxn>
                <a:cxn ang="0">
                  <a:pos x="37" y="107"/>
                </a:cxn>
                <a:cxn ang="0">
                  <a:pos x="41" y="100"/>
                </a:cxn>
                <a:cxn ang="0">
                  <a:pos x="47" y="81"/>
                </a:cxn>
                <a:cxn ang="0">
                  <a:pos x="93" y="80"/>
                </a:cxn>
                <a:cxn ang="0">
                  <a:pos x="49" y="74"/>
                </a:cxn>
                <a:cxn ang="0">
                  <a:pos x="56" y="54"/>
                </a:cxn>
                <a:cxn ang="0">
                  <a:pos x="56" y="53"/>
                </a:cxn>
                <a:cxn ang="0">
                  <a:pos x="69" y="30"/>
                </a:cxn>
                <a:cxn ang="0">
                  <a:pos x="53" y="0"/>
                </a:cxn>
              </a:cxnLst>
              <a:rect l="0" t="0" r="r" b="b"/>
              <a:pathLst>
                <a:path w="93" h="166">
                  <a:moveTo>
                    <a:pt x="53" y="0"/>
                  </a:moveTo>
                  <a:lnTo>
                    <a:pt x="47" y="0"/>
                  </a:lnTo>
                  <a:lnTo>
                    <a:pt x="47" y="10"/>
                  </a:lnTo>
                  <a:lnTo>
                    <a:pt x="44" y="39"/>
                  </a:lnTo>
                  <a:lnTo>
                    <a:pt x="41" y="53"/>
                  </a:lnTo>
                  <a:lnTo>
                    <a:pt x="33" y="84"/>
                  </a:lnTo>
                  <a:lnTo>
                    <a:pt x="26" y="104"/>
                  </a:lnTo>
                  <a:lnTo>
                    <a:pt x="15" y="131"/>
                  </a:lnTo>
                  <a:lnTo>
                    <a:pt x="0" y="163"/>
                  </a:lnTo>
                  <a:lnTo>
                    <a:pt x="6" y="166"/>
                  </a:lnTo>
                  <a:lnTo>
                    <a:pt x="16" y="149"/>
                  </a:lnTo>
                  <a:lnTo>
                    <a:pt x="31" y="123"/>
                  </a:lnTo>
                  <a:lnTo>
                    <a:pt x="33" y="116"/>
                  </a:lnTo>
                  <a:lnTo>
                    <a:pt x="37" y="107"/>
                  </a:lnTo>
                  <a:lnTo>
                    <a:pt x="41" y="100"/>
                  </a:lnTo>
                  <a:lnTo>
                    <a:pt x="47" y="81"/>
                  </a:lnTo>
                  <a:lnTo>
                    <a:pt x="93" y="80"/>
                  </a:lnTo>
                  <a:lnTo>
                    <a:pt x="49" y="74"/>
                  </a:lnTo>
                  <a:lnTo>
                    <a:pt x="56" y="54"/>
                  </a:lnTo>
                  <a:lnTo>
                    <a:pt x="56" y="53"/>
                  </a:lnTo>
                  <a:lnTo>
                    <a:pt x="69" y="30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987" name="Freeform 27"/>
            <p:cNvSpPr>
              <a:spLocks/>
            </p:cNvSpPr>
            <p:nvPr/>
          </p:nvSpPr>
          <p:spPr bwMode="auto">
            <a:xfrm>
              <a:off x="3451" y="2578"/>
              <a:ext cx="4" cy="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" y="25"/>
                </a:cxn>
                <a:cxn ang="0">
                  <a:pos x="13" y="25"/>
                </a:cxn>
                <a:cxn ang="0">
                  <a:pos x="13" y="4"/>
                </a:cxn>
                <a:cxn ang="0">
                  <a:pos x="0" y="0"/>
                </a:cxn>
              </a:cxnLst>
              <a:rect l="0" t="0" r="r" b="b"/>
              <a:pathLst>
                <a:path w="13" h="25">
                  <a:moveTo>
                    <a:pt x="0" y="0"/>
                  </a:moveTo>
                  <a:lnTo>
                    <a:pt x="9" y="25"/>
                  </a:lnTo>
                  <a:lnTo>
                    <a:pt x="13" y="25"/>
                  </a:lnTo>
                  <a:lnTo>
                    <a:pt x="13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986" name="Freeform 26"/>
            <p:cNvSpPr>
              <a:spLocks/>
            </p:cNvSpPr>
            <p:nvPr/>
          </p:nvSpPr>
          <p:spPr bwMode="auto">
            <a:xfrm>
              <a:off x="3408" y="2558"/>
              <a:ext cx="25" cy="15"/>
            </a:xfrm>
            <a:custGeom>
              <a:avLst/>
              <a:gdLst/>
              <a:ahLst/>
              <a:cxnLst>
                <a:cxn ang="0">
                  <a:pos x="99" y="0"/>
                </a:cxn>
                <a:cxn ang="0">
                  <a:pos x="73" y="12"/>
                </a:cxn>
                <a:cxn ang="0">
                  <a:pos x="65" y="15"/>
                </a:cxn>
                <a:cxn ang="0">
                  <a:pos x="0" y="43"/>
                </a:cxn>
                <a:cxn ang="0">
                  <a:pos x="15" y="61"/>
                </a:cxn>
                <a:cxn ang="0">
                  <a:pos x="23" y="52"/>
                </a:cxn>
                <a:cxn ang="0">
                  <a:pos x="41" y="42"/>
                </a:cxn>
                <a:cxn ang="0">
                  <a:pos x="67" y="26"/>
                </a:cxn>
                <a:cxn ang="0">
                  <a:pos x="102" y="8"/>
                </a:cxn>
                <a:cxn ang="0">
                  <a:pos x="99" y="0"/>
                </a:cxn>
              </a:cxnLst>
              <a:rect l="0" t="0" r="r" b="b"/>
              <a:pathLst>
                <a:path w="102" h="61">
                  <a:moveTo>
                    <a:pt x="99" y="0"/>
                  </a:moveTo>
                  <a:lnTo>
                    <a:pt x="73" y="12"/>
                  </a:lnTo>
                  <a:lnTo>
                    <a:pt x="65" y="15"/>
                  </a:lnTo>
                  <a:lnTo>
                    <a:pt x="0" y="43"/>
                  </a:lnTo>
                  <a:lnTo>
                    <a:pt x="15" y="61"/>
                  </a:lnTo>
                  <a:lnTo>
                    <a:pt x="23" y="52"/>
                  </a:lnTo>
                  <a:lnTo>
                    <a:pt x="41" y="42"/>
                  </a:lnTo>
                  <a:lnTo>
                    <a:pt x="67" y="26"/>
                  </a:lnTo>
                  <a:lnTo>
                    <a:pt x="102" y="8"/>
                  </a:lnTo>
                  <a:lnTo>
                    <a:pt x="99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985" name="Freeform 25"/>
            <p:cNvSpPr>
              <a:spLocks/>
            </p:cNvSpPr>
            <p:nvPr/>
          </p:nvSpPr>
          <p:spPr bwMode="auto">
            <a:xfrm>
              <a:off x="3442" y="2557"/>
              <a:ext cx="4" cy="26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4" y="1"/>
                </a:cxn>
                <a:cxn ang="0">
                  <a:pos x="4" y="19"/>
                </a:cxn>
                <a:cxn ang="0">
                  <a:pos x="4" y="55"/>
                </a:cxn>
                <a:cxn ang="0">
                  <a:pos x="4" y="69"/>
                </a:cxn>
                <a:cxn ang="0">
                  <a:pos x="0" y="83"/>
                </a:cxn>
                <a:cxn ang="0">
                  <a:pos x="11" y="107"/>
                </a:cxn>
                <a:cxn ang="0">
                  <a:pos x="12" y="107"/>
                </a:cxn>
                <a:cxn ang="0">
                  <a:pos x="13" y="92"/>
                </a:cxn>
                <a:cxn ang="0">
                  <a:pos x="14" y="66"/>
                </a:cxn>
                <a:cxn ang="0">
                  <a:pos x="15" y="32"/>
                </a:cxn>
                <a:cxn ang="0">
                  <a:pos x="15" y="0"/>
                </a:cxn>
              </a:cxnLst>
              <a:rect l="0" t="0" r="r" b="b"/>
              <a:pathLst>
                <a:path w="15" h="107">
                  <a:moveTo>
                    <a:pt x="15" y="0"/>
                  </a:moveTo>
                  <a:lnTo>
                    <a:pt x="4" y="1"/>
                  </a:lnTo>
                  <a:lnTo>
                    <a:pt x="4" y="19"/>
                  </a:lnTo>
                  <a:lnTo>
                    <a:pt x="4" y="55"/>
                  </a:lnTo>
                  <a:lnTo>
                    <a:pt x="4" y="69"/>
                  </a:lnTo>
                  <a:lnTo>
                    <a:pt x="0" y="83"/>
                  </a:lnTo>
                  <a:lnTo>
                    <a:pt x="11" y="107"/>
                  </a:lnTo>
                  <a:lnTo>
                    <a:pt x="12" y="107"/>
                  </a:lnTo>
                  <a:lnTo>
                    <a:pt x="13" y="92"/>
                  </a:lnTo>
                  <a:lnTo>
                    <a:pt x="14" y="66"/>
                  </a:lnTo>
                  <a:lnTo>
                    <a:pt x="15" y="32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984" name="Freeform 24"/>
            <p:cNvSpPr>
              <a:spLocks/>
            </p:cNvSpPr>
            <p:nvPr/>
          </p:nvSpPr>
          <p:spPr bwMode="auto">
            <a:xfrm>
              <a:off x="3433" y="2556"/>
              <a:ext cx="19" cy="32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6"/>
                </a:cxn>
                <a:cxn ang="0">
                  <a:pos x="4" y="46"/>
                </a:cxn>
                <a:cxn ang="0">
                  <a:pos x="4" y="72"/>
                </a:cxn>
                <a:cxn ang="0">
                  <a:pos x="4" y="92"/>
                </a:cxn>
                <a:cxn ang="0">
                  <a:pos x="0" y="103"/>
                </a:cxn>
                <a:cxn ang="0">
                  <a:pos x="12" y="130"/>
                </a:cxn>
                <a:cxn ang="0">
                  <a:pos x="15" y="130"/>
                </a:cxn>
                <a:cxn ang="0">
                  <a:pos x="15" y="125"/>
                </a:cxn>
                <a:cxn ang="0">
                  <a:pos x="16" y="105"/>
                </a:cxn>
                <a:cxn ang="0">
                  <a:pos x="16" y="77"/>
                </a:cxn>
                <a:cxn ang="0">
                  <a:pos x="16" y="42"/>
                </a:cxn>
                <a:cxn ang="0">
                  <a:pos x="16" y="8"/>
                </a:cxn>
                <a:cxn ang="0">
                  <a:pos x="40" y="5"/>
                </a:cxn>
                <a:cxn ang="0">
                  <a:pos x="51" y="4"/>
                </a:cxn>
                <a:cxn ang="0">
                  <a:pos x="76" y="0"/>
                </a:cxn>
                <a:cxn ang="0">
                  <a:pos x="3" y="0"/>
                </a:cxn>
              </a:cxnLst>
              <a:rect l="0" t="0" r="r" b="b"/>
              <a:pathLst>
                <a:path w="76" h="130">
                  <a:moveTo>
                    <a:pt x="3" y="0"/>
                  </a:moveTo>
                  <a:lnTo>
                    <a:pt x="3" y="6"/>
                  </a:lnTo>
                  <a:lnTo>
                    <a:pt x="4" y="46"/>
                  </a:lnTo>
                  <a:lnTo>
                    <a:pt x="4" y="72"/>
                  </a:lnTo>
                  <a:lnTo>
                    <a:pt x="4" y="92"/>
                  </a:lnTo>
                  <a:lnTo>
                    <a:pt x="0" y="103"/>
                  </a:lnTo>
                  <a:lnTo>
                    <a:pt x="12" y="130"/>
                  </a:lnTo>
                  <a:lnTo>
                    <a:pt x="15" y="130"/>
                  </a:lnTo>
                  <a:lnTo>
                    <a:pt x="15" y="125"/>
                  </a:lnTo>
                  <a:lnTo>
                    <a:pt x="16" y="105"/>
                  </a:lnTo>
                  <a:lnTo>
                    <a:pt x="16" y="77"/>
                  </a:lnTo>
                  <a:lnTo>
                    <a:pt x="16" y="42"/>
                  </a:lnTo>
                  <a:lnTo>
                    <a:pt x="16" y="8"/>
                  </a:lnTo>
                  <a:lnTo>
                    <a:pt x="40" y="5"/>
                  </a:lnTo>
                  <a:lnTo>
                    <a:pt x="51" y="4"/>
                  </a:lnTo>
                  <a:lnTo>
                    <a:pt x="76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983" name="Freeform 23"/>
            <p:cNvSpPr>
              <a:spLocks/>
            </p:cNvSpPr>
            <p:nvPr/>
          </p:nvSpPr>
          <p:spPr bwMode="auto">
            <a:xfrm>
              <a:off x="3437" y="2554"/>
              <a:ext cx="26" cy="1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0" y="3"/>
                </a:cxn>
                <a:cxn ang="0">
                  <a:pos x="72" y="6"/>
                </a:cxn>
                <a:cxn ang="0">
                  <a:pos x="102" y="2"/>
                </a:cxn>
                <a:cxn ang="0">
                  <a:pos x="23" y="0"/>
                </a:cxn>
              </a:cxnLst>
              <a:rect l="0" t="0" r="r" b="b"/>
              <a:pathLst>
                <a:path w="102" h="6">
                  <a:moveTo>
                    <a:pt x="23" y="0"/>
                  </a:moveTo>
                  <a:lnTo>
                    <a:pt x="0" y="3"/>
                  </a:lnTo>
                  <a:lnTo>
                    <a:pt x="72" y="6"/>
                  </a:lnTo>
                  <a:lnTo>
                    <a:pt x="102" y="2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982" name="Freeform 22"/>
            <p:cNvSpPr>
              <a:spLocks/>
            </p:cNvSpPr>
            <p:nvPr/>
          </p:nvSpPr>
          <p:spPr bwMode="auto">
            <a:xfrm>
              <a:off x="3433" y="2549"/>
              <a:ext cx="32" cy="39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0"/>
                </a:cxn>
                <a:cxn ang="0">
                  <a:pos x="4" y="26"/>
                </a:cxn>
                <a:cxn ang="0">
                  <a:pos x="77" y="26"/>
                </a:cxn>
                <a:cxn ang="0">
                  <a:pos x="77" y="54"/>
                </a:cxn>
                <a:cxn ang="0">
                  <a:pos x="77" y="88"/>
                </a:cxn>
                <a:cxn ang="0">
                  <a:pos x="77" y="100"/>
                </a:cxn>
                <a:cxn ang="0">
                  <a:pos x="74" y="115"/>
                </a:cxn>
                <a:cxn ang="0">
                  <a:pos x="87" y="119"/>
                </a:cxn>
                <a:cxn ang="0">
                  <a:pos x="101" y="133"/>
                </a:cxn>
                <a:cxn ang="0">
                  <a:pos x="115" y="156"/>
                </a:cxn>
                <a:cxn ang="0">
                  <a:pos x="119" y="156"/>
                </a:cxn>
                <a:cxn ang="0">
                  <a:pos x="119" y="155"/>
                </a:cxn>
                <a:cxn ang="0">
                  <a:pos x="127" y="128"/>
                </a:cxn>
                <a:cxn ang="0">
                  <a:pos x="110" y="125"/>
                </a:cxn>
                <a:cxn ang="0">
                  <a:pos x="110" y="125"/>
                </a:cxn>
                <a:cxn ang="0">
                  <a:pos x="87" y="113"/>
                </a:cxn>
                <a:cxn ang="0">
                  <a:pos x="88" y="88"/>
                </a:cxn>
                <a:cxn ang="0">
                  <a:pos x="88" y="56"/>
                </a:cxn>
                <a:cxn ang="0">
                  <a:pos x="88" y="25"/>
                </a:cxn>
                <a:cxn ang="0">
                  <a:pos x="16" y="22"/>
                </a:cxn>
                <a:cxn ang="0">
                  <a:pos x="2" y="0"/>
                </a:cxn>
              </a:cxnLst>
              <a:rect l="0" t="0" r="r" b="b"/>
              <a:pathLst>
                <a:path w="127" h="156">
                  <a:moveTo>
                    <a:pt x="2" y="0"/>
                  </a:moveTo>
                  <a:lnTo>
                    <a:pt x="0" y="0"/>
                  </a:lnTo>
                  <a:lnTo>
                    <a:pt x="4" y="26"/>
                  </a:lnTo>
                  <a:lnTo>
                    <a:pt x="77" y="26"/>
                  </a:lnTo>
                  <a:lnTo>
                    <a:pt x="77" y="54"/>
                  </a:lnTo>
                  <a:lnTo>
                    <a:pt x="77" y="88"/>
                  </a:lnTo>
                  <a:lnTo>
                    <a:pt x="77" y="100"/>
                  </a:lnTo>
                  <a:lnTo>
                    <a:pt x="74" y="115"/>
                  </a:lnTo>
                  <a:lnTo>
                    <a:pt x="87" y="119"/>
                  </a:lnTo>
                  <a:lnTo>
                    <a:pt x="101" y="133"/>
                  </a:lnTo>
                  <a:lnTo>
                    <a:pt x="115" y="156"/>
                  </a:lnTo>
                  <a:lnTo>
                    <a:pt x="119" y="156"/>
                  </a:lnTo>
                  <a:lnTo>
                    <a:pt x="119" y="155"/>
                  </a:lnTo>
                  <a:lnTo>
                    <a:pt x="127" y="128"/>
                  </a:lnTo>
                  <a:lnTo>
                    <a:pt x="110" y="125"/>
                  </a:lnTo>
                  <a:lnTo>
                    <a:pt x="87" y="113"/>
                  </a:lnTo>
                  <a:lnTo>
                    <a:pt x="88" y="88"/>
                  </a:lnTo>
                  <a:lnTo>
                    <a:pt x="88" y="56"/>
                  </a:lnTo>
                  <a:lnTo>
                    <a:pt x="88" y="25"/>
                  </a:lnTo>
                  <a:lnTo>
                    <a:pt x="16" y="2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981" name="Freeform 21"/>
            <p:cNvSpPr>
              <a:spLocks/>
            </p:cNvSpPr>
            <p:nvPr/>
          </p:nvSpPr>
          <p:spPr bwMode="auto">
            <a:xfrm>
              <a:off x="3443" y="2547"/>
              <a:ext cx="25" cy="34"/>
            </a:xfrm>
            <a:custGeom>
              <a:avLst/>
              <a:gdLst/>
              <a:ahLst/>
              <a:cxnLst>
                <a:cxn ang="0">
                  <a:pos x="86" y="0"/>
                </a:cxn>
                <a:cxn ang="0">
                  <a:pos x="73" y="13"/>
                </a:cxn>
                <a:cxn ang="0">
                  <a:pos x="7" y="24"/>
                </a:cxn>
                <a:cxn ang="0">
                  <a:pos x="0" y="25"/>
                </a:cxn>
                <a:cxn ang="0">
                  <a:pos x="79" y="27"/>
                </a:cxn>
                <a:cxn ang="0">
                  <a:pos x="78" y="34"/>
                </a:cxn>
                <a:cxn ang="0">
                  <a:pos x="77" y="66"/>
                </a:cxn>
                <a:cxn ang="0">
                  <a:pos x="76" y="93"/>
                </a:cxn>
                <a:cxn ang="0">
                  <a:pos x="76" y="94"/>
                </a:cxn>
                <a:cxn ang="0">
                  <a:pos x="75" y="124"/>
                </a:cxn>
                <a:cxn ang="0">
                  <a:pos x="71" y="131"/>
                </a:cxn>
                <a:cxn ang="0">
                  <a:pos x="88" y="134"/>
                </a:cxn>
                <a:cxn ang="0">
                  <a:pos x="90" y="102"/>
                </a:cxn>
                <a:cxn ang="0">
                  <a:pos x="91" y="77"/>
                </a:cxn>
                <a:cxn ang="0">
                  <a:pos x="92" y="51"/>
                </a:cxn>
                <a:cxn ang="0">
                  <a:pos x="92" y="29"/>
                </a:cxn>
                <a:cxn ang="0">
                  <a:pos x="101" y="16"/>
                </a:cxn>
                <a:cxn ang="0">
                  <a:pos x="86" y="0"/>
                </a:cxn>
              </a:cxnLst>
              <a:rect l="0" t="0" r="r" b="b"/>
              <a:pathLst>
                <a:path w="101" h="134">
                  <a:moveTo>
                    <a:pt x="86" y="0"/>
                  </a:moveTo>
                  <a:lnTo>
                    <a:pt x="73" y="13"/>
                  </a:lnTo>
                  <a:lnTo>
                    <a:pt x="7" y="24"/>
                  </a:lnTo>
                  <a:lnTo>
                    <a:pt x="0" y="25"/>
                  </a:lnTo>
                  <a:lnTo>
                    <a:pt x="79" y="27"/>
                  </a:lnTo>
                  <a:lnTo>
                    <a:pt x="78" y="34"/>
                  </a:lnTo>
                  <a:lnTo>
                    <a:pt x="77" y="66"/>
                  </a:lnTo>
                  <a:lnTo>
                    <a:pt x="76" y="93"/>
                  </a:lnTo>
                  <a:lnTo>
                    <a:pt x="76" y="94"/>
                  </a:lnTo>
                  <a:lnTo>
                    <a:pt x="75" y="124"/>
                  </a:lnTo>
                  <a:lnTo>
                    <a:pt x="71" y="131"/>
                  </a:lnTo>
                  <a:lnTo>
                    <a:pt x="88" y="134"/>
                  </a:lnTo>
                  <a:lnTo>
                    <a:pt x="90" y="102"/>
                  </a:lnTo>
                  <a:lnTo>
                    <a:pt x="91" y="77"/>
                  </a:lnTo>
                  <a:lnTo>
                    <a:pt x="92" y="51"/>
                  </a:lnTo>
                  <a:lnTo>
                    <a:pt x="92" y="29"/>
                  </a:lnTo>
                  <a:lnTo>
                    <a:pt x="101" y="16"/>
                  </a:lnTo>
                  <a:lnTo>
                    <a:pt x="86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980" name="Freeform 20"/>
            <p:cNvSpPr>
              <a:spLocks/>
            </p:cNvSpPr>
            <p:nvPr/>
          </p:nvSpPr>
          <p:spPr bwMode="auto">
            <a:xfrm>
              <a:off x="3443" y="2543"/>
              <a:ext cx="7" cy="11"/>
            </a:xfrm>
            <a:custGeom>
              <a:avLst/>
              <a:gdLst/>
              <a:ahLst/>
              <a:cxnLst>
                <a:cxn ang="0">
                  <a:pos x="19" y="0"/>
                </a:cxn>
                <a:cxn ang="0">
                  <a:pos x="10" y="1"/>
                </a:cxn>
                <a:cxn ang="0">
                  <a:pos x="9" y="15"/>
                </a:cxn>
                <a:cxn ang="0">
                  <a:pos x="8" y="17"/>
                </a:cxn>
                <a:cxn ang="0">
                  <a:pos x="0" y="42"/>
                </a:cxn>
                <a:cxn ang="0">
                  <a:pos x="7" y="41"/>
                </a:cxn>
                <a:cxn ang="0">
                  <a:pos x="17" y="22"/>
                </a:cxn>
                <a:cxn ang="0">
                  <a:pos x="29" y="7"/>
                </a:cxn>
                <a:cxn ang="0">
                  <a:pos x="19" y="0"/>
                </a:cxn>
              </a:cxnLst>
              <a:rect l="0" t="0" r="r" b="b"/>
              <a:pathLst>
                <a:path w="29" h="42">
                  <a:moveTo>
                    <a:pt x="19" y="0"/>
                  </a:moveTo>
                  <a:lnTo>
                    <a:pt x="10" y="1"/>
                  </a:lnTo>
                  <a:lnTo>
                    <a:pt x="9" y="15"/>
                  </a:lnTo>
                  <a:lnTo>
                    <a:pt x="8" y="17"/>
                  </a:lnTo>
                  <a:lnTo>
                    <a:pt x="0" y="42"/>
                  </a:lnTo>
                  <a:lnTo>
                    <a:pt x="7" y="41"/>
                  </a:lnTo>
                  <a:lnTo>
                    <a:pt x="17" y="22"/>
                  </a:lnTo>
                  <a:lnTo>
                    <a:pt x="29" y="7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979" name="Freeform 19"/>
            <p:cNvSpPr>
              <a:spLocks/>
            </p:cNvSpPr>
            <p:nvPr/>
          </p:nvSpPr>
          <p:spPr bwMode="auto">
            <a:xfrm>
              <a:off x="3414" y="2538"/>
              <a:ext cx="7" cy="21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0" y="4"/>
                </a:cxn>
                <a:cxn ang="0">
                  <a:pos x="7" y="31"/>
                </a:cxn>
                <a:cxn ang="0">
                  <a:pos x="13" y="61"/>
                </a:cxn>
                <a:cxn ang="0">
                  <a:pos x="15" y="85"/>
                </a:cxn>
                <a:cxn ang="0">
                  <a:pos x="20" y="85"/>
                </a:cxn>
                <a:cxn ang="0">
                  <a:pos x="20" y="85"/>
                </a:cxn>
                <a:cxn ang="0">
                  <a:pos x="29" y="57"/>
                </a:cxn>
                <a:cxn ang="0">
                  <a:pos x="28" y="57"/>
                </a:cxn>
                <a:cxn ang="0">
                  <a:pos x="21" y="40"/>
                </a:cxn>
                <a:cxn ang="0">
                  <a:pos x="5" y="0"/>
                </a:cxn>
              </a:cxnLst>
              <a:rect l="0" t="0" r="r" b="b"/>
              <a:pathLst>
                <a:path w="29" h="85">
                  <a:moveTo>
                    <a:pt x="5" y="0"/>
                  </a:moveTo>
                  <a:lnTo>
                    <a:pt x="0" y="4"/>
                  </a:lnTo>
                  <a:lnTo>
                    <a:pt x="7" y="31"/>
                  </a:lnTo>
                  <a:lnTo>
                    <a:pt x="13" y="61"/>
                  </a:lnTo>
                  <a:lnTo>
                    <a:pt x="15" y="85"/>
                  </a:lnTo>
                  <a:lnTo>
                    <a:pt x="20" y="85"/>
                  </a:lnTo>
                  <a:lnTo>
                    <a:pt x="29" y="57"/>
                  </a:lnTo>
                  <a:lnTo>
                    <a:pt x="28" y="57"/>
                  </a:lnTo>
                  <a:lnTo>
                    <a:pt x="21" y="4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978" name="Freeform 18"/>
            <p:cNvSpPr>
              <a:spLocks/>
            </p:cNvSpPr>
            <p:nvPr/>
          </p:nvSpPr>
          <p:spPr bwMode="auto">
            <a:xfrm>
              <a:off x="3432" y="2537"/>
              <a:ext cx="40" cy="8"/>
            </a:xfrm>
            <a:custGeom>
              <a:avLst/>
              <a:gdLst/>
              <a:ahLst/>
              <a:cxnLst>
                <a:cxn ang="0">
                  <a:pos x="147" y="0"/>
                </a:cxn>
                <a:cxn ang="0">
                  <a:pos x="137" y="6"/>
                </a:cxn>
                <a:cxn ang="0">
                  <a:pos x="135" y="6"/>
                </a:cxn>
                <a:cxn ang="0">
                  <a:pos x="124" y="9"/>
                </a:cxn>
                <a:cxn ang="0">
                  <a:pos x="106" y="11"/>
                </a:cxn>
                <a:cxn ang="0">
                  <a:pos x="79" y="14"/>
                </a:cxn>
                <a:cxn ang="0">
                  <a:pos x="44" y="18"/>
                </a:cxn>
                <a:cxn ang="0">
                  <a:pos x="0" y="22"/>
                </a:cxn>
                <a:cxn ang="0">
                  <a:pos x="15" y="34"/>
                </a:cxn>
                <a:cxn ang="0">
                  <a:pos x="29" y="30"/>
                </a:cxn>
                <a:cxn ang="0">
                  <a:pos x="54" y="28"/>
                </a:cxn>
                <a:cxn ang="0">
                  <a:pos x="63" y="27"/>
                </a:cxn>
                <a:cxn ang="0">
                  <a:pos x="163" y="17"/>
                </a:cxn>
                <a:cxn ang="0">
                  <a:pos x="162" y="14"/>
                </a:cxn>
                <a:cxn ang="0">
                  <a:pos x="147" y="0"/>
                </a:cxn>
              </a:cxnLst>
              <a:rect l="0" t="0" r="r" b="b"/>
              <a:pathLst>
                <a:path w="163" h="34">
                  <a:moveTo>
                    <a:pt x="147" y="0"/>
                  </a:moveTo>
                  <a:lnTo>
                    <a:pt x="137" y="6"/>
                  </a:lnTo>
                  <a:lnTo>
                    <a:pt x="135" y="6"/>
                  </a:lnTo>
                  <a:lnTo>
                    <a:pt x="124" y="9"/>
                  </a:lnTo>
                  <a:lnTo>
                    <a:pt x="106" y="11"/>
                  </a:lnTo>
                  <a:lnTo>
                    <a:pt x="79" y="14"/>
                  </a:lnTo>
                  <a:lnTo>
                    <a:pt x="44" y="18"/>
                  </a:lnTo>
                  <a:lnTo>
                    <a:pt x="0" y="22"/>
                  </a:lnTo>
                  <a:lnTo>
                    <a:pt x="15" y="34"/>
                  </a:lnTo>
                  <a:lnTo>
                    <a:pt x="29" y="30"/>
                  </a:lnTo>
                  <a:lnTo>
                    <a:pt x="54" y="28"/>
                  </a:lnTo>
                  <a:lnTo>
                    <a:pt x="63" y="27"/>
                  </a:lnTo>
                  <a:lnTo>
                    <a:pt x="163" y="17"/>
                  </a:lnTo>
                  <a:lnTo>
                    <a:pt x="162" y="14"/>
                  </a:lnTo>
                  <a:lnTo>
                    <a:pt x="147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977" name="Freeform 17"/>
            <p:cNvSpPr>
              <a:spLocks/>
            </p:cNvSpPr>
            <p:nvPr/>
          </p:nvSpPr>
          <p:spPr bwMode="auto">
            <a:xfrm>
              <a:off x="3424" y="2534"/>
              <a:ext cx="8" cy="28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9" y="0"/>
                </a:cxn>
                <a:cxn ang="0">
                  <a:pos x="10" y="12"/>
                </a:cxn>
                <a:cxn ang="0">
                  <a:pos x="9" y="42"/>
                </a:cxn>
                <a:cxn ang="0">
                  <a:pos x="8" y="52"/>
                </a:cxn>
                <a:cxn ang="0">
                  <a:pos x="5" y="79"/>
                </a:cxn>
                <a:cxn ang="0">
                  <a:pos x="0" y="110"/>
                </a:cxn>
                <a:cxn ang="0">
                  <a:pos x="8" y="107"/>
                </a:cxn>
                <a:cxn ang="0">
                  <a:pos x="9" y="105"/>
                </a:cxn>
                <a:cxn ang="0">
                  <a:pos x="15" y="72"/>
                </a:cxn>
                <a:cxn ang="0">
                  <a:pos x="21" y="47"/>
                </a:cxn>
                <a:cxn ang="0">
                  <a:pos x="22" y="42"/>
                </a:cxn>
                <a:cxn ang="0">
                  <a:pos x="31" y="18"/>
                </a:cxn>
                <a:cxn ang="0">
                  <a:pos x="14" y="0"/>
                </a:cxn>
              </a:cxnLst>
              <a:rect l="0" t="0" r="r" b="b"/>
              <a:pathLst>
                <a:path w="31" h="110">
                  <a:moveTo>
                    <a:pt x="14" y="0"/>
                  </a:moveTo>
                  <a:lnTo>
                    <a:pt x="9" y="0"/>
                  </a:lnTo>
                  <a:lnTo>
                    <a:pt x="10" y="12"/>
                  </a:lnTo>
                  <a:lnTo>
                    <a:pt x="9" y="42"/>
                  </a:lnTo>
                  <a:lnTo>
                    <a:pt x="8" y="52"/>
                  </a:lnTo>
                  <a:lnTo>
                    <a:pt x="5" y="79"/>
                  </a:lnTo>
                  <a:lnTo>
                    <a:pt x="0" y="110"/>
                  </a:lnTo>
                  <a:lnTo>
                    <a:pt x="8" y="107"/>
                  </a:lnTo>
                  <a:lnTo>
                    <a:pt x="9" y="105"/>
                  </a:lnTo>
                  <a:lnTo>
                    <a:pt x="15" y="72"/>
                  </a:lnTo>
                  <a:lnTo>
                    <a:pt x="21" y="47"/>
                  </a:lnTo>
                  <a:lnTo>
                    <a:pt x="22" y="42"/>
                  </a:lnTo>
                  <a:lnTo>
                    <a:pt x="31" y="18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976" name="Freeform 16"/>
            <p:cNvSpPr>
              <a:spLocks/>
            </p:cNvSpPr>
            <p:nvPr/>
          </p:nvSpPr>
          <p:spPr bwMode="auto">
            <a:xfrm>
              <a:off x="3409" y="2528"/>
              <a:ext cx="24" cy="8"/>
            </a:xfrm>
            <a:custGeom>
              <a:avLst/>
              <a:gdLst/>
              <a:ahLst/>
              <a:cxnLst>
                <a:cxn ang="0">
                  <a:pos x="82" y="0"/>
                </a:cxn>
                <a:cxn ang="0">
                  <a:pos x="72" y="5"/>
                </a:cxn>
                <a:cxn ang="0">
                  <a:pos x="63" y="7"/>
                </a:cxn>
                <a:cxn ang="0">
                  <a:pos x="39" y="11"/>
                </a:cxn>
                <a:cxn ang="0">
                  <a:pos x="0" y="18"/>
                </a:cxn>
                <a:cxn ang="0">
                  <a:pos x="15" y="31"/>
                </a:cxn>
                <a:cxn ang="0">
                  <a:pos x="28" y="25"/>
                </a:cxn>
                <a:cxn ang="0">
                  <a:pos x="97" y="13"/>
                </a:cxn>
                <a:cxn ang="0">
                  <a:pos x="97" y="8"/>
                </a:cxn>
                <a:cxn ang="0">
                  <a:pos x="82" y="0"/>
                </a:cxn>
              </a:cxnLst>
              <a:rect l="0" t="0" r="r" b="b"/>
              <a:pathLst>
                <a:path w="97" h="31">
                  <a:moveTo>
                    <a:pt x="82" y="0"/>
                  </a:moveTo>
                  <a:lnTo>
                    <a:pt x="72" y="5"/>
                  </a:lnTo>
                  <a:lnTo>
                    <a:pt x="63" y="7"/>
                  </a:lnTo>
                  <a:lnTo>
                    <a:pt x="39" y="11"/>
                  </a:lnTo>
                  <a:lnTo>
                    <a:pt x="0" y="18"/>
                  </a:lnTo>
                  <a:lnTo>
                    <a:pt x="15" y="31"/>
                  </a:lnTo>
                  <a:lnTo>
                    <a:pt x="28" y="25"/>
                  </a:lnTo>
                  <a:lnTo>
                    <a:pt x="97" y="13"/>
                  </a:lnTo>
                  <a:lnTo>
                    <a:pt x="97" y="8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975" name="Freeform 15"/>
            <p:cNvSpPr>
              <a:spLocks/>
            </p:cNvSpPr>
            <p:nvPr/>
          </p:nvSpPr>
          <p:spPr bwMode="auto">
            <a:xfrm>
              <a:off x="3435" y="2512"/>
              <a:ext cx="25" cy="21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0" y="0"/>
                </a:cxn>
                <a:cxn ang="0">
                  <a:pos x="8" y="22"/>
                </a:cxn>
                <a:cxn ang="0">
                  <a:pos x="9" y="43"/>
                </a:cxn>
                <a:cxn ang="0">
                  <a:pos x="8" y="62"/>
                </a:cxn>
                <a:cxn ang="0">
                  <a:pos x="3" y="70"/>
                </a:cxn>
                <a:cxn ang="0">
                  <a:pos x="14" y="85"/>
                </a:cxn>
                <a:cxn ang="0">
                  <a:pos x="23" y="76"/>
                </a:cxn>
                <a:cxn ang="0">
                  <a:pos x="97" y="66"/>
                </a:cxn>
                <a:cxn ang="0">
                  <a:pos x="21" y="64"/>
                </a:cxn>
                <a:cxn ang="0">
                  <a:pos x="21" y="35"/>
                </a:cxn>
                <a:cxn ang="0">
                  <a:pos x="25" y="22"/>
                </a:cxn>
                <a:cxn ang="0">
                  <a:pos x="5" y="0"/>
                </a:cxn>
              </a:cxnLst>
              <a:rect l="0" t="0" r="r" b="b"/>
              <a:pathLst>
                <a:path w="97" h="85">
                  <a:moveTo>
                    <a:pt x="5" y="0"/>
                  </a:moveTo>
                  <a:lnTo>
                    <a:pt x="0" y="0"/>
                  </a:lnTo>
                  <a:lnTo>
                    <a:pt x="8" y="22"/>
                  </a:lnTo>
                  <a:lnTo>
                    <a:pt x="9" y="43"/>
                  </a:lnTo>
                  <a:lnTo>
                    <a:pt x="8" y="62"/>
                  </a:lnTo>
                  <a:lnTo>
                    <a:pt x="3" y="70"/>
                  </a:lnTo>
                  <a:lnTo>
                    <a:pt x="14" y="85"/>
                  </a:lnTo>
                  <a:lnTo>
                    <a:pt x="23" y="76"/>
                  </a:lnTo>
                  <a:lnTo>
                    <a:pt x="97" y="66"/>
                  </a:lnTo>
                  <a:lnTo>
                    <a:pt x="21" y="64"/>
                  </a:lnTo>
                  <a:lnTo>
                    <a:pt x="21" y="35"/>
                  </a:lnTo>
                  <a:lnTo>
                    <a:pt x="25" y="2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974" name="Freeform 14"/>
            <p:cNvSpPr>
              <a:spLocks/>
            </p:cNvSpPr>
            <p:nvPr/>
          </p:nvSpPr>
          <p:spPr bwMode="auto">
            <a:xfrm>
              <a:off x="3441" y="2510"/>
              <a:ext cx="25" cy="24"/>
            </a:xfrm>
            <a:custGeom>
              <a:avLst/>
              <a:gdLst/>
              <a:ahLst/>
              <a:cxnLst>
                <a:cxn ang="0">
                  <a:pos x="81" y="0"/>
                </a:cxn>
                <a:cxn ang="0">
                  <a:pos x="77" y="0"/>
                </a:cxn>
                <a:cxn ang="0">
                  <a:pos x="82" y="21"/>
                </a:cxn>
                <a:cxn ang="0">
                  <a:pos x="82" y="43"/>
                </a:cxn>
                <a:cxn ang="0">
                  <a:pos x="80" y="62"/>
                </a:cxn>
                <a:cxn ang="0">
                  <a:pos x="44" y="67"/>
                </a:cxn>
                <a:cxn ang="0">
                  <a:pos x="31" y="69"/>
                </a:cxn>
                <a:cxn ang="0">
                  <a:pos x="0" y="73"/>
                </a:cxn>
                <a:cxn ang="0">
                  <a:pos x="76" y="75"/>
                </a:cxn>
                <a:cxn ang="0">
                  <a:pos x="76" y="77"/>
                </a:cxn>
                <a:cxn ang="0">
                  <a:pos x="82" y="97"/>
                </a:cxn>
                <a:cxn ang="0">
                  <a:pos x="85" y="97"/>
                </a:cxn>
                <a:cxn ang="0">
                  <a:pos x="88" y="85"/>
                </a:cxn>
                <a:cxn ang="0">
                  <a:pos x="93" y="55"/>
                </a:cxn>
                <a:cxn ang="0">
                  <a:pos x="93" y="53"/>
                </a:cxn>
                <a:cxn ang="0">
                  <a:pos x="101" y="27"/>
                </a:cxn>
                <a:cxn ang="0">
                  <a:pos x="81" y="0"/>
                </a:cxn>
              </a:cxnLst>
              <a:rect l="0" t="0" r="r" b="b"/>
              <a:pathLst>
                <a:path w="101" h="97">
                  <a:moveTo>
                    <a:pt x="81" y="0"/>
                  </a:moveTo>
                  <a:lnTo>
                    <a:pt x="77" y="0"/>
                  </a:lnTo>
                  <a:lnTo>
                    <a:pt x="82" y="21"/>
                  </a:lnTo>
                  <a:lnTo>
                    <a:pt x="82" y="43"/>
                  </a:lnTo>
                  <a:lnTo>
                    <a:pt x="80" y="62"/>
                  </a:lnTo>
                  <a:lnTo>
                    <a:pt x="44" y="67"/>
                  </a:lnTo>
                  <a:lnTo>
                    <a:pt x="31" y="69"/>
                  </a:lnTo>
                  <a:lnTo>
                    <a:pt x="0" y="73"/>
                  </a:lnTo>
                  <a:lnTo>
                    <a:pt x="76" y="75"/>
                  </a:lnTo>
                  <a:lnTo>
                    <a:pt x="76" y="77"/>
                  </a:lnTo>
                  <a:lnTo>
                    <a:pt x="82" y="97"/>
                  </a:lnTo>
                  <a:lnTo>
                    <a:pt x="85" y="97"/>
                  </a:lnTo>
                  <a:lnTo>
                    <a:pt x="88" y="85"/>
                  </a:lnTo>
                  <a:lnTo>
                    <a:pt x="93" y="55"/>
                  </a:lnTo>
                  <a:lnTo>
                    <a:pt x="93" y="53"/>
                  </a:lnTo>
                  <a:lnTo>
                    <a:pt x="101" y="27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973" name="Freeform 13"/>
            <p:cNvSpPr>
              <a:spLocks/>
            </p:cNvSpPr>
            <p:nvPr/>
          </p:nvSpPr>
          <p:spPr bwMode="auto">
            <a:xfrm>
              <a:off x="3417" y="2509"/>
              <a:ext cx="8" cy="17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0" y="3"/>
                </a:cxn>
                <a:cxn ang="0">
                  <a:pos x="3" y="12"/>
                </a:cxn>
                <a:cxn ang="0">
                  <a:pos x="12" y="42"/>
                </a:cxn>
                <a:cxn ang="0">
                  <a:pos x="19" y="69"/>
                </a:cxn>
                <a:cxn ang="0">
                  <a:pos x="23" y="69"/>
                </a:cxn>
                <a:cxn ang="0">
                  <a:pos x="32" y="44"/>
                </a:cxn>
                <a:cxn ang="0">
                  <a:pos x="26" y="34"/>
                </a:cxn>
                <a:cxn ang="0">
                  <a:pos x="5" y="0"/>
                </a:cxn>
              </a:cxnLst>
              <a:rect l="0" t="0" r="r" b="b"/>
              <a:pathLst>
                <a:path w="32" h="69">
                  <a:moveTo>
                    <a:pt x="5" y="0"/>
                  </a:moveTo>
                  <a:lnTo>
                    <a:pt x="0" y="3"/>
                  </a:lnTo>
                  <a:lnTo>
                    <a:pt x="3" y="12"/>
                  </a:lnTo>
                  <a:lnTo>
                    <a:pt x="12" y="42"/>
                  </a:lnTo>
                  <a:lnTo>
                    <a:pt x="19" y="69"/>
                  </a:lnTo>
                  <a:lnTo>
                    <a:pt x="23" y="69"/>
                  </a:lnTo>
                  <a:lnTo>
                    <a:pt x="32" y="44"/>
                  </a:lnTo>
                  <a:lnTo>
                    <a:pt x="26" y="34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972" name="Freeform 12"/>
            <p:cNvSpPr>
              <a:spLocks/>
            </p:cNvSpPr>
            <p:nvPr/>
          </p:nvSpPr>
          <p:spPr bwMode="auto">
            <a:xfrm>
              <a:off x="3447" y="2502"/>
              <a:ext cx="6" cy="25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0" y="4"/>
                </a:cxn>
                <a:cxn ang="0">
                  <a:pos x="1" y="6"/>
                </a:cxn>
                <a:cxn ang="0">
                  <a:pos x="7" y="35"/>
                </a:cxn>
                <a:cxn ang="0">
                  <a:pos x="7" y="103"/>
                </a:cxn>
                <a:cxn ang="0">
                  <a:pos x="20" y="101"/>
                </a:cxn>
                <a:cxn ang="0">
                  <a:pos x="20" y="90"/>
                </a:cxn>
                <a:cxn ang="0">
                  <a:pos x="20" y="53"/>
                </a:cxn>
                <a:cxn ang="0">
                  <a:pos x="21" y="38"/>
                </a:cxn>
                <a:cxn ang="0">
                  <a:pos x="25" y="27"/>
                </a:cxn>
                <a:cxn ang="0">
                  <a:pos x="4" y="0"/>
                </a:cxn>
              </a:cxnLst>
              <a:rect l="0" t="0" r="r" b="b"/>
              <a:pathLst>
                <a:path w="25" h="103">
                  <a:moveTo>
                    <a:pt x="4" y="0"/>
                  </a:moveTo>
                  <a:lnTo>
                    <a:pt x="0" y="4"/>
                  </a:lnTo>
                  <a:lnTo>
                    <a:pt x="1" y="6"/>
                  </a:lnTo>
                  <a:lnTo>
                    <a:pt x="7" y="35"/>
                  </a:lnTo>
                  <a:lnTo>
                    <a:pt x="7" y="103"/>
                  </a:lnTo>
                  <a:lnTo>
                    <a:pt x="20" y="101"/>
                  </a:lnTo>
                  <a:lnTo>
                    <a:pt x="20" y="90"/>
                  </a:lnTo>
                  <a:lnTo>
                    <a:pt x="20" y="53"/>
                  </a:lnTo>
                  <a:lnTo>
                    <a:pt x="21" y="38"/>
                  </a:lnTo>
                  <a:lnTo>
                    <a:pt x="25" y="27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971" name="Line 11"/>
            <p:cNvSpPr>
              <a:spLocks noChangeShapeType="1"/>
            </p:cNvSpPr>
            <p:nvPr/>
          </p:nvSpPr>
          <p:spPr bwMode="auto">
            <a:xfrm flipV="1">
              <a:off x="1110" y="1013"/>
              <a:ext cx="1" cy="8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970" name="Line 10"/>
            <p:cNvSpPr>
              <a:spLocks noChangeShapeType="1"/>
            </p:cNvSpPr>
            <p:nvPr/>
          </p:nvSpPr>
          <p:spPr bwMode="auto">
            <a:xfrm flipV="1">
              <a:off x="1308" y="1013"/>
              <a:ext cx="1" cy="9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969" name="Line 9"/>
            <p:cNvSpPr>
              <a:spLocks noChangeShapeType="1"/>
            </p:cNvSpPr>
            <p:nvPr/>
          </p:nvSpPr>
          <p:spPr bwMode="auto">
            <a:xfrm flipH="1">
              <a:off x="952" y="1089"/>
              <a:ext cx="79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968" name="Line 8"/>
            <p:cNvSpPr>
              <a:spLocks noChangeShapeType="1"/>
            </p:cNvSpPr>
            <p:nvPr/>
          </p:nvSpPr>
          <p:spPr bwMode="auto">
            <a:xfrm>
              <a:off x="1387" y="1089"/>
              <a:ext cx="79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967" name="Freeform 7"/>
            <p:cNvSpPr>
              <a:spLocks/>
            </p:cNvSpPr>
            <p:nvPr/>
          </p:nvSpPr>
          <p:spPr bwMode="auto">
            <a:xfrm>
              <a:off x="1031" y="1075"/>
              <a:ext cx="79" cy="2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6"/>
                </a:cxn>
                <a:cxn ang="0">
                  <a:pos x="316" y="53"/>
                </a:cxn>
                <a:cxn ang="0">
                  <a:pos x="0" y="0"/>
                </a:cxn>
              </a:cxnLst>
              <a:rect l="0" t="0" r="r" b="b"/>
              <a:pathLst>
                <a:path w="316" h="106">
                  <a:moveTo>
                    <a:pt x="0" y="0"/>
                  </a:moveTo>
                  <a:lnTo>
                    <a:pt x="0" y="106"/>
                  </a:lnTo>
                  <a:lnTo>
                    <a:pt x="316" y="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966" name="Freeform 6"/>
            <p:cNvSpPr>
              <a:spLocks/>
            </p:cNvSpPr>
            <p:nvPr/>
          </p:nvSpPr>
          <p:spPr bwMode="auto">
            <a:xfrm>
              <a:off x="1308" y="1075"/>
              <a:ext cx="79" cy="27"/>
            </a:xfrm>
            <a:custGeom>
              <a:avLst/>
              <a:gdLst/>
              <a:ahLst/>
              <a:cxnLst>
                <a:cxn ang="0">
                  <a:pos x="315" y="0"/>
                </a:cxn>
                <a:cxn ang="0">
                  <a:pos x="315" y="106"/>
                </a:cxn>
                <a:cxn ang="0">
                  <a:pos x="0" y="53"/>
                </a:cxn>
                <a:cxn ang="0">
                  <a:pos x="315" y="0"/>
                </a:cxn>
              </a:cxnLst>
              <a:rect l="0" t="0" r="r" b="b"/>
              <a:pathLst>
                <a:path w="315" h="106">
                  <a:moveTo>
                    <a:pt x="315" y="0"/>
                  </a:moveTo>
                  <a:lnTo>
                    <a:pt x="315" y="106"/>
                  </a:lnTo>
                  <a:lnTo>
                    <a:pt x="0" y="53"/>
                  </a:lnTo>
                  <a:lnTo>
                    <a:pt x="315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965" name="Text Box 5"/>
            <p:cNvSpPr txBox="1">
              <a:spLocks noChangeArrowheads="1"/>
            </p:cNvSpPr>
            <p:nvPr/>
          </p:nvSpPr>
          <p:spPr bwMode="auto">
            <a:xfrm>
              <a:off x="2880" y="649"/>
              <a:ext cx="1065" cy="468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82296" tIns="41148" rIns="82296" bIns="41148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仿宋_GB2312"/>
                  <a:cs typeface="Times New Roman" pitchFamily="18" charset="0"/>
                </a:rPr>
                <a:t>尺寸界线</a:t>
              </a:r>
              <a:endParaRPr kumimoji="0" 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40964" name="Text Box 4"/>
            <p:cNvSpPr txBox="1">
              <a:spLocks noChangeArrowheads="1"/>
            </p:cNvSpPr>
            <p:nvPr/>
          </p:nvSpPr>
          <p:spPr bwMode="auto">
            <a:xfrm>
              <a:off x="3015" y="1113"/>
              <a:ext cx="1065" cy="468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0" tIns="41148" rIns="82296" bIns="41148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仿宋_GB2312"/>
                  <a:cs typeface="Times New Roman" pitchFamily="18" charset="0"/>
                </a:rPr>
                <a:t>尺寸线</a:t>
              </a:r>
              <a:endParaRPr kumimoji="0" 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40963" name="Text Box 3"/>
            <p:cNvSpPr txBox="1">
              <a:spLocks noChangeArrowheads="1"/>
            </p:cNvSpPr>
            <p:nvPr/>
          </p:nvSpPr>
          <p:spPr bwMode="auto">
            <a:xfrm>
              <a:off x="3060" y="1846"/>
              <a:ext cx="1065" cy="468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6200" tIns="41148" rIns="82296" bIns="41148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仿宋_GB2312"/>
                  <a:cs typeface="Times New Roman" pitchFamily="18" charset="0"/>
                </a:rPr>
                <a:t>尺寸数字</a:t>
              </a:r>
              <a:endParaRPr kumimoji="0" 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40962" name="Text Box 2"/>
            <p:cNvSpPr txBox="1">
              <a:spLocks noChangeArrowheads="1"/>
            </p:cNvSpPr>
            <p:nvPr/>
          </p:nvSpPr>
          <p:spPr bwMode="auto">
            <a:xfrm>
              <a:off x="3075" y="2365"/>
              <a:ext cx="1245" cy="468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6200" tIns="41148" rIns="82296" bIns="41148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仿宋_GB2312"/>
                  <a:cs typeface="Times New Roman" pitchFamily="18" charset="0"/>
                </a:rPr>
                <a:t>尺寸线终端</a:t>
              </a:r>
              <a:endParaRPr kumimoji="0" 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291" name="圆角矩形标注 290"/>
          <p:cNvSpPr/>
          <p:nvPr/>
        </p:nvSpPr>
        <p:spPr>
          <a:xfrm>
            <a:off x="2071670" y="5857892"/>
            <a:ext cx="1357322" cy="571504"/>
          </a:xfrm>
          <a:prstGeom prst="wedgeRoundRectCallout">
            <a:avLst>
              <a:gd name="adj1" fmla="val 54141"/>
              <a:gd name="adj2" fmla="val -16201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尺寸要素</a:t>
            </a:r>
            <a:endParaRPr lang="zh-CN" alt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428605"/>
            <a:ext cx="8229600" cy="57150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800" dirty="0" smtClean="0"/>
              <a:t>5.3.2 </a:t>
            </a:r>
            <a:r>
              <a:rPr lang="zh-CN" altLang="en-US" sz="2800" dirty="0" smtClean="0"/>
              <a:t>插入</a:t>
            </a:r>
            <a:r>
              <a:rPr lang="zh-CN" altLang="en-US" sz="2800" dirty="0" smtClean="0"/>
              <a:t>参考</a:t>
            </a:r>
            <a:r>
              <a:rPr lang="zh-CN" altLang="en-US" sz="2800" dirty="0" smtClean="0"/>
              <a:t>尺寸</a:t>
            </a:r>
            <a:endParaRPr lang="en-US" altLang="zh-CN" sz="2800" dirty="0" smtClean="0"/>
          </a:p>
          <a:p>
            <a:pPr>
              <a:buNone/>
            </a:pPr>
            <a:endParaRPr lang="zh-CN" altLang="en-US" sz="2800" dirty="0"/>
          </a:p>
        </p:txBody>
      </p:sp>
      <p:sp>
        <p:nvSpPr>
          <p:cNvPr id="22667" name="Rectangle 1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22529" name="Group 1"/>
          <p:cNvGrpSpPr>
            <a:grpSpLocks noChangeAspect="1"/>
          </p:cNvGrpSpPr>
          <p:nvPr/>
        </p:nvGrpSpPr>
        <p:grpSpPr bwMode="auto">
          <a:xfrm>
            <a:off x="4000496" y="214290"/>
            <a:ext cx="2205910" cy="2584375"/>
            <a:chOff x="0" y="145"/>
            <a:chExt cx="2040" cy="2390"/>
          </a:xfrm>
        </p:grpSpPr>
        <p:sp>
          <p:nvSpPr>
            <p:cNvPr id="22666" name="AutoShape 138"/>
            <p:cNvSpPr>
              <a:spLocks noChangeAspect="1" noChangeArrowheads="1" noTextEdit="1"/>
            </p:cNvSpPr>
            <p:nvPr/>
          </p:nvSpPr>
          <p:spPr bwMode="auto">
            <a:xfrm>
              <a:off x="0" y="145"/>
              <a:ext cx="2040" cy="2390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65" name="Line 137"/>
            <p:cNvSpPr>
              <a:spLocks noChangeShapeType="1"/>
            </p:cNvSpPr>
            <p:nvPr/>
          </p:nvSpPr>
          <p:spPr bwMode="auto">
            <a:xfrm>
              <a:off x="845" y="1961"/>
              <a:ext cx="965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64" name="Line 136"/>
            <p:cNvSpPr>
              <a:spLocks noChangeShapeType="1"/>
            </p:cNvSpPr>
            <p:nvPr/>
          </p:nvSpPr>
          <p:spPr bwMode="auto">
            <a:xfrm>
              <a:off x="845" y="1329"/>
              <a:ext cx="965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63" name="Line 135"/>
            <p:cNvSpPr>
              <a:spLocks noChangeShapeType="1"/>
            </p:cNvSpPr>
            <p:nvPr/>
          </p:nvSpPr>
          <p:spPr bwMode="auto">
            <a:xfrm flipV="1">
              <a:off x="1702" y="1442"/>
              <a:ext cx="1" cy="40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62" name="Freeform 134"/>
            <p:cNvSpPr>
              <a:spLocks/>
            </p:cNvSpPr>
            <p:nvPr/>
          </p:nvSpPr>
          <p:spPr bwMode="auto">
            <a:xfrm>
              <a:off x="1683" y="1848"/>
              <a:ext cx="38" cy="1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88" y="0"/>
                </a:cxn>
                <a:cxn ang="0">
                  <a:pos x="95" y="564"/>
                </a:cxn>
                <a:cxn ang="0">
                  <a:pos x="0" y="0"/>
                </a:cxn>
              </a:cxnLst>
              <a:rect l="0" t="0" r="r" b="b"/>
              <a:pathLst>
                <a:path w="188" h="564">
                  <a:moveTo>
                    <a:pt x="0" y="0"/>
                  </a:moveTo>
                  <a:lnTo>
                    <a:pt x="188" y="0"/>
                  </a:lnTo>
                  <a:lnTo>
                    <a:pt x="95" y="56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61" name="Freeform 133"/>
            <p:cNvSpPr>
              <a:spLocks/>
            </p:cNvSpPr>
            <p:nvPr/>
          </p:nvSpPr>
          <p:spPr bwMode="auto">
            <a:xfrm>
              <a:off x="1683" y="1329"/>
              <a:ext cx="38" cy="113"/>
            </a:xfrm>
            <a:custGeom>
              <a:avLst/>
              <a:gdLst/>
              <a:ahLst/>
              <a:cxnLst>
                <a:cxn ang="0">
                  <a:pos x="0" y="564"/>
                </a:cxn>
                <a:cxn ang="0">
                  <a:pos x="188" y="564"/>
                </a:cxn>
                <a:cxn ang="0">
                  <a:pos x="95" y="0"/>
                </a:cxn>
                <a:cxn ang="0">
                  <a:pos x="0" y="564"/>
                </a:cxn>
              </a:cxnLst>
              <a:rect l="0" t="0" r="r" b="b"/>
              <a:pathLst>
                <a:path w="188" h="564">
                  <a:moveTo>
                    <a:pt x="0" y="564"/>
                  </a:moveTo>
                  <a:lnTo>
                    <a:pt x="188" y="564"/>
                  </a:lnTo>
                  <a:lnTo>
                    <a:pt x="95" y="0"/>
                  </a:lnTo>
                  <a:lnTo>
                    <a:pt x="0" y="564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60" name="Freeform 132"/>
            <p:cNvSpPr>
              <a:spLocks/>
            </p:cNvSpPr>
            <p:nvPr/>
          </p:nvSpPr>
          <p:spPr bwMode="auto">
            <a:xfrm>
              <a:off x="1554" y="1802"/>
              <a:ext cx="94" cy="50"/>
            </a:xfrm>
            <a:custGeom>
              <a:avLst/>
              <a:gdLst/>
              <a:ahLst/>
              <a:cxnLst>
                <a:cxn ang="0">
                  <a:pos x="79" y="251"/>
                </a:cxn>
                <a:cxn ang="0">
                  <a:pos x="0" y="189"/>
                </a:cxn>
                <a:cxn ang="0">
                  <a:pos x="0" y="63"/>
                </a:cxn>
                <a:cxn ang="0">
                  <a:pos x="79" y="0"/>
                </a:cxn>
                <a:cxn ang="0">
                  <a:pos x="157" y="0"/>
                </a:cxn>
                <a:cxn ang="0">
                  <a:pos x="235" y="63"/>
                </a:cxn>
                <a:cxn ang="0">
                  <a:pos x="235" y="189"/>
                </a:cxn>
                <a:cxn ang="0">
                  <a:pos x="313" y="251"/>
                </a:cxn>
                <a:cxn ang="0">
                  <a:pos x="470" y="251"/>
                </a:cxn>
                <a:cxn ang="0">
                  <a:pos x="470" y="0"/>
                </a:cxn>
              </a:cxnLst>
              <a:rect l="0" t="0" r="r" b="b"/>
              <a:pathLst>
                <a:path w="470" h="251">
                  <a:moveTo>
                    <a:pt x="79" y="251"/>
                  </a:moveTo>
                  <a:lnTo>
                    <a:pt x="0" y="189"/>
                  </a:lnTo>
                  <a:lnTo>
                    <a:pt x="0" y="63"/>
                  </a:lnTo>
                  <a:lnTo>
                    <a:pt x="79" y="0"/>
                  </a:lnTo>
                  <a:lnTo>
                    <a:pt x="157" y="0"/>
                  </a:lnTo>
                  <a:lnTo>
                    <a:pt x="235" y="63"/>
                  </a:lnTo>
                  <a:lnTo>
                    <a:pt x="235" y="189"/>
                  </a:lnTo>
                  <a:lnTo>
                    <a:pt x="313" y="251"/>
                  </a:lnTo>
                  <a:lnTo>
                    <a:pt x="470" y="251"/>
                  </a:lnTo>
                  <a:lnTo>
                    <a:pt x="470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59" name="Freeform 131"/>
            <p:cNvSpPr>
              <a:spLocks/>
            </p:cNvSpPr>
            <p:nvPr/>
          </p:nvSpPr>
          <p:spPr bwMode="auto">
            <a:xfrm>
              <a:off x="1554" y="1739"/>
              <a:ext cx="94" cy="38"/>
            </a:xfrm>
            <a:custGeom>
              <a:avLst/>
              <a:gdLst/>
              <a:ahLst/>
              <a:cxnLst>
                <a:cxn ang="0">
                  <a:pos x="470" y="125"/>
                </a:cxn>
                <a:cxn ang="0">
                  <a:pos x="391" y="188"/>
                </a:cxn>
                <a:cxn ang="0">
                  <a:pos x="79" y="188"/>
                </a:cxn>
                <a:cxn ang="0">
                  <a:pos x="0" y="125"/>
                </a:cxn>
                <a:cxn ang="0">
                  <a:pos x="0" y="62"/>
                </a:cxn>
                <a:cxn ang="0">
                  <a:pos x="79" y="0"/>
                </a:cxn>
                <a:cxn ang="0">
                  <a:pos x="391" y="0"/>
                </a:cxn>
                <a:cxn ang="0">
                  <a:pos x="470" y="62"/>
                </a:cxn>
                <a:cxn ang="0">
                  <a:pos x="470" y="125"/>
                </a:cxn>
              </a:cxnLst>
              <a:rect l="0" t="0" r="r" b="b"/>
              <a:pathLst>
                <a:path w="470" h="188">
                  <a:moveTo>
                    <a:pt x="470" y="125"/>
                  </a:moveTo>
                  <a:lnTo>
                    <a:pt x="391" y="188"/>
                  </a:lnTo>
                  <a:lnTo>
                    <a:pt x="79" y="188"/>
                  </a:lnTo>
                  <a:lnTo>
                    <a:pt x="0" y="125"/>
                  </a:lnTo>
                  <a:lnTo>
                    <a:pt x="0" y="62"/>
                  </a:lnTo>
                  <a:lnTo>
                    <a:pt x="79" y="0"/>
                  </a:lnTo>
                  <a:lnTo>
                    <a:pt x="391" y="0"/>
                  </a:lnTo>
                  <a:lnTo>
                    <a:pt x="470" y="62"/>
                  </a:lnTo>
                  <a:lnTo>
                    <a:pt x="470" y="125"/>
                  </a:lnTo>
                  <a:close/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58" name="Freeform 130"/>
            <p:cNvSpPr>
              <a:spLocks/>
            </p:cNvSpPr>
            <p:nvPr/>
          </p:nvSpPr>
          <p:spPr bwMode="auto">
            <a:xfrm>
              <a:off x="1554" y="1589"/>
              <a:ext cx="94" cy="50"/>
            </a:xfrm>
            <a:custGeom>
              <a:avLst/>
              <a:gdLst/>
              <a:ahLst/>
              <a:cxnLst>
                <a:cxn ang="0">
                  <a:pos x="470" y="252"/>
                </a:cxn>
                <a:cxn ang="0">
                  <a:pos x="0" y="252"/>
                </a:cxn>
                <a:cxn ang="0">
                  <a:pos x="0" y="64"/>
                </a:cxn>
                <a:cxn ang="0">
                  <a:pos x="79" y="0"/>
                </a:cxn>
                <a:cxn ang="0">
                  <a:pos x="157" y="0"/>
                </a:cxn>
                <a:cxn ang="0">
                  <a:pos x="235" y="64"/>
                </a:cxn>
                <a:cxn ang="0">
                  <a:pos x="235" y="252"/>
                </a:cxn>
              </a:cxnLst>
              <a:rect l="0" t="0" r="r" b="b"/>
              <a:pathLst>
                <a:path w="470" h="252">
                  <a:moveTo>
                    <a:pt x="470" y="252"/>
                  </a:moveTo>
                  <a:lnTo>
                    <a:pt x="0" y="252"/>
                  </a:lnTo>
                  <a:lnTo>
                    <a:pt x="0" y="64"/>
                  </a:lnTo>
                  <a:lnTo>
                    <a:pt x="79" y="0"/>
                  </a:lnTo>
                  <a:lnTo>
                    <a:pt x="157" y="0"/>
                  </a:lnTo>
                  <a:lnTo>
                    <a:pt x="235" y="64"/>
                  </a:lnTo>
                  <a:lnTo>
                    <a:pt x="235" y="252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57" name="Line 129"/>
            <p:cNvSpPr>
              <a:spLocks noChangeShapeType="1"/>
            </p:cNvSpPr>
            <p:nvPr/>
          </p:nvSpPr>
          <p:spPr bwMode="auto">
            <a:xfrm flipV="1">
              <a:off x="1601" y="1589"/>
              <a:ext cx="47" cy="3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56" name="Freeform 128"/>
            <p:cNvSpPr>
              <a:spLocks/>
            </p:cNvSpPr>
            <p:nvPr/>
          </p:nvSpPr>
          <p:spPr bwMode="auto">
            <a:xfrm>
              <a:off x="1554" y="1513"/>
              <a:ext cx="94" cy="51"/>
            </a:xfrm>
            <a:custGeom>
              <a:avLst/>
              <a:gdLst/>
              <a:ahLst/>
              <a:cxnLst>
                <a:cxn ang="0">
                  <a:pos x="470" y="252"/>
                </a:cxn>
                <a:cxn ang="0">
                  <a:pos x="0" y="252"/>
                </a:cxn>
                <a:cxn ang="0">
                  <a:pos x="0" y="0"/>
                </a:cxn>
              </a:cxnLst>
              <a:rect l="0" t="0" r="r" b="b"/>
              <a:pathLst>
                <a:path w="470" h="252">
                  <a:moveTo>
                    <a:pt x="470" y="252"/>
                  </a:moveTo>
                  <a:lnTo>
                    <a:pt x="0" y="252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55" name="Line 127"/>
            <p:cNvSpPr>
              <a:spLocks noChangeShapeType="1"/>
            </p:cNvSpPr>
            <p:nvPr/>
          </p:nvSpPr>
          <p:spPr bwMode="auto">
            <a:xfrm flipV="1">
              <a:off x="1601" y="1539"/>
              <a:ext cx="1" cy="2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54" name="Line 126"/>
            <p:cNvSpPr>
              <a:spLocks noChangeShapeType="1"/>
            </p:cNvSpPr>
            <p:nvPr/>
          </p:nvSpPr>
          <p:spPr bwMode="auto">
            <a:xfrm flipV="1">
              <a:off x="1648" y="1513"/>
              <a:ext cx="1" cy="5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53" name="Freeform 125"/>
            <p:cNvSpPr>
              <a:spLocks/>
            </p:cNvSpPr>
            <p:nvPr/>
          </p:nvSpPr>
          <p:spPr bwMode="auto">
            <a:xfrm>
              <a:off x="1554" y="1438"/>
              <a:ext cx="94" cy="50"/>
            </a:xfrm>
            <a:custGeom>
              <a:avLst/>
              <a:gdLst/>
              <a:ahLst/>
              <a:cxnLst>
                <a:cxn ang="0">
                  <a:pos x="470" y="250"/>
                </a:cxn>
                <a:cxn ang="0">
                  <a:pos x="0" y="250"/>
                </a:cxn>
                <a:cxn ang="0">
                  <a:pos x="0" y="0"/>
                </a:cxn>
              </a:cxnLst>
              <a:rect l="0" t="0" r="r" b="b"/>
              <a:pathLst>
                <a:path w="470" h="250">
                  <a:moveTo>
                    <a:pt x="470" y="250"/>
                  </a:moveTo>
                  <a:lnTo>
                    <a:pt x="0" y="250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52" name="Line 124"/>
            <p:cNvSpPr>
              <a:spLocks noChangeShapeType="1"/>
            </p:cNvSpPr>
            <p:nvPr/>
          </p:nvSpPr>
          <p:spPr bwMode="auto">
            <a:xfrm flipV="1">
              <a:off x="1601" y="1463"/>
              <a:ext cx="1" cy="2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51" name="Line 123"/>
            <p:cNvSpPr>
              <a:spLocks noChangeShapeType="1"/>
            </p:cNvSpPr>
            <p:nvPr/>
          </p:nvSpPr>
          <p:spPr bwMode="auto">
            <a:xfrm flipH="1">
              <a:off x="217" y="2356"/>
              <a:ext cx="1105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50" name="Line 122"/>
            <p:cNvSpPr>
              <a:spLocks noChangeShapeType="1"/>
            </p:cNvSpPr>
            <p:nvPr/>
          </p:nvSpPr>
          <p:spPr bwMode="auto">
            <a:xfrm>
              <a:off x="454" y="2356"/>
              <a:ext cx="61" cy="1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49" name="Line 121"/>
            <p:cNvSpPr>
              <a:spLocks noChangeShapeType="1"/>
            </p:cNvSpPr>
            <p:nvPr/>
          </p:nvSpPr>
          <p:spPr bwMode="auto">
            <a:xfrm>
              <a:off x="588" y="2356"/>
              <a:ext cx="73" cy="1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48" name="Line 120"/>
            <p:cNvSpPr>
              <a:spLocks noChangeShapeType="1"/>
            </p:cNvSpPr>
            <p:nvPr/>
          </p:nvSpPr>
          <p:spPr bwMode="auto">
            <a:xfrm>
              <a:off x="733" y="2356"/>
              <a:ext cx="73" cy="1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47" name="Line 119"/>
            <p:cNvSpPr>
              <a:spLocks noChangeShapeType="1"/>
            </p:cNvSpPr>
            <p:nvPr/>
          </p:nvSpPr>
          <p:spPr bwMode="auto">
            <a:xfrm>
              <a:off x="879" y="2356"/>
              <a:ext cx="72" cy="1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46" name="Line 118"/>
            <p:cNvSpPr>
              <a:spLocks noChangeShapeType="1"/>
            </p:cNvSpPr>
            <p:nvPr/>
          </p:nvSpPr>
          <p:spPr bwMode="auto">
            <a:xfrm>
              <a:off x="1024" y="2356"/>
              <a:ext cx="61" cy="1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45" name="Line 117"/>
            <p:cNvSpPr>
              <a:spLocks noChangeShapeType="1"/>
            </p:cNvSpPr>
            <p:nvPr/>
          </p:nvSpPr>
          <p:spPr bwMode="auto">
            <a:xfrm>
              <a:off x="217" y="2060"/>
              <a:ext cx="82" cy="1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44" name="Line 116"/>
            <p:cNvSpPr>
              <a:spLocks noChangeShapeType="1"/>
            </p:cNvSpPr>
            <p:nvPr/>
          </p:nvSpPr>
          <p:spPr bwMode="auto">
            <a:xfrm>
              <a:off x="372" y="2060"/>
              <a:ext cx="82" cy="1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43" name="Line 115"/>
            <p:cNvSpPr>
              <a:spLocks noChangeShapeType="1"/>
            </p:cNvSpPr>
            <p:nvPr/>
          </p:nvSpPr>
          <p:spPr bwMode="auto">
            <a:xfrm>
              <a:off x="1085" y="2060"/>
              <a:ext cx="82" cy="1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42" name="Line 114"/>
            <p:cNvSpPr>
              <a:spLocks noChangeShapeType="1"/>
            </p:cNvSpPr>
            <p:nvPr/>
          </p:nvSpPr>
          <p:spPr bwMode="auto">
            <a:xfrm>
              <a:off x="1240" y="2060"/>
              <a:ext cx="82" cy="1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41" name="Line 113"/>
            <p:cNvSpPr>
              <a:spLocks noChangeShapeType="1"/>
            </p:cNvSpPr>
            <p:nvPr/>
          </p:nvSpPr>
          <p:spPr bwMode="auto">
            <a:xfrm flipV="1">
              <a:off x="139" y="734"/>
              <a:ext cx="1" cy="62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40" name="Line 112"/>
            <p:cNvSpPr>
              <a:spLocks noChangeShapeType="1"/>
            </p:cNvSpPr>
            <p:nvPr/>
          </p:nvSpPr>
          <p:spPr bwMode="auto">
            <a:xfrm flipV="1">
              <a:off x="139" y="599"/>
              <a:ext cx="1" cy="62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39" name="Line 111"/>
            <p:cNvSpPr>
              <a:spLocks noChangeShapeType="1"/>
            </p:cNvSpPr>
            <p:nvPr/>
          </p:nvSpPr>
          <p:spPr bwMode="auto">
            <a:xfrm flipV="1">
              <a:off x="139" y="461"/>
              <a:ext cx="1" cy="47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38" name="Line 110"/>
            <p:cNvSpPr>
              <a:spLocks noChangeShapeType="1"/>
            </p:cNvSpPr>
            <p:nvPr/>
          </p:nvSpPr>
          <p:spPr bwMode="auto">
            <a:xfrm>
              <a:off x="217" y="935"/>
              <a:ext cx="1" cy="29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37" name="Line 109"/>
            <p:cNvSpPr>
              <a:spLocks noChangeShapeType="1"/>
            </p:cNvSpPr>
            <p:nvPr/>
          </p:nvSpPr>
          <p:spPr bwMode="auto">
            <a:xfrm>
              <a:off x="217" y="1428"/>
              <a:ext cx="1" cy="43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36" name="Line 108"/>
            <p:cNvSpPr>
              <a:spLocks noChangeShapeType="1"/>
            </p:cNvSpPr>
            <p:nvPr/>
          </p:nvSpPr>
          <p:spPr bwMode="auto">
            <a:xfrm>
              <a:off x="217" y="2060"/>
              <a:ext cx="1" cy="29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35" name="Line 107"/>
            <p:cNvSpPr>
              <a:spLocks noChangeShapeType="1"/>
            </p:cNvSpPr>
            <p:nvPr/>
          </p:nvSpPr>
          <p:spPr bwMode="auto">
            <a:xfrm>
              <a:off x="217" y="1862"/>
              <a:ext cx="82" cy="1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34" name="Line 106"/>
            <p:cNvSpPr>
              <a:spLocks noChangeShapeType="1"/>
            </p:cNvSpPr>
            <p:nvPr/>
          </p:nvSpPr>
          <p:spPr bwMode="auto">
            <a:xfrm>
              <a:off x="372" y="1862"/>
              <a:ext cx="82" cy="1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33" name="Line 105"/>
            <p:cNvSpPr>
              <a:spLocks noChangeShapeType="1"/>
            </p:cNvSpPr>
            <p:nvPr/>
          </p:nvSpPr>
          <p:spPr bwMode="auto">
            <a:xfrm>
              <a:off x="1085" y="1862"/>
              <a:ext cx="82" cy="1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32" name="Line 104"/>
            <p:cNvSpPr>
              <a:spLocks noChangeShapeType="1"/>
            </p:cNvSpPr>
            <p:nvPr/>
          </p:nvSpPr>
          <p:spPr bwMode="auto">
            <a:xfrm>
              <a:off x="1240" y="1862"/>
              <a:ext cx="82" cy="1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31" name="Line 103"/>
            <p:cNvSpPr>
              <a:spLocks noChangeShapeType="1"/>
            </p:cNvSpPr>
            <p:nvPr/>
          </p:nvSpPr>
          <p:spPr bwMode="auto">
            <a:xfrm>
              <a:off x="454" y="461"/>
              <a:ext cx="1" cy="138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30" name="Line 102"/>
            <p:cNvSpPr>
              <a:spLocks noChangeShapeType="1"/>
            </p:cNvSpPr>
            <p:nvPr/>
          </p:nvSpPr>
          <p:spPr bwMode="auto">
            <a:xfrm>
              <a:off x="454" y="796"/>
              <a:ext cx="1" cy="108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29" name="Line 101"/>
            <p:cNvSpPr>
              <a:spLocks noChangeShapeType="1"/>
            </p:cNvSpPr>
            <p:nvPr/>
          </p:nvSpPr>
          <p:spPr bwMode="auto">
            <a:xfrm>
              <a:off x="454" y="977"/>
              <a:ext cx="1" cy="73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28" name="Line 100"/>
            <p:cNvSpPr>
              <a:spLocks noChangeShapeType="1"/>
            </p:cNvSpPr>
            <p:nvPr/>
          </p:nvSpPr>
          <p:spPr bwMode="auto">
            <a:xfrm>
              <a:off x="454" y="1123"/>
              <a:ext cx="1" cy="108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27" name="Line 99"/>
            <p:cNvSpPr>
              <a:spLocks noChangeShapeType="1"/>
            </p:cNvSpPr>
            <p:nvPr/>
          </p:nvSpPr>
          <p:spPr bwMode="auto">
            <a:xfrm>
              <a:off x="454" y="1428"/>
              <a:ext cx="1" cy="108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26" name="Line 98"/>
            <p:cNvSpPr>
              <a:spLocks noChangeShapeType="1"/>
            </p:cNvSpPr>
            <p:nvPr/>
          </p:nvSpPr>
          <p:spPr bwMode="auto">
            <a:xfrm>
              <a:off x="454" y="1609"/>
              <a:ext cx="1" cy="73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25" name="Line 97"/>
            <p:cNvSpPr>
              <a:spLocks noChangeShapeType="1"/>
            </p:cNvSpPr>
            <p:nvPr/>
          </p:nvSpPr>
          <p:spPr bwMode="auto">
            <a:xfrm>
              <a:off x="454" y="1754"/>
              <a:ext cx="1" cy="108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24" name="Line 96"/>
            <p:cNvSpPr>
              <a:spLocks noChangeShapeType="1"/>
            </p:cNvSpPr>
            <p:nvPr/>
          </p:nvSpPr>
          <p:spPr bwMode="auto">
            <a:xfrm>
              <a:off x="454" y="2060"/>
              <a:ext cx="1" cy="39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23" name="Line 95"/>
            <p:cNvSpPr>
              <a:spLocks noChangeShapeType="1"/>
            </p:cNvSpPr>
            <p:nvPr/>
          </p:nvSpPr>
          <p:spPr bwMode="auto">
            <a:xfrm>
              <a:off x="454" y="2171"/>
              <a:ext cx="1" cy="73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22" name="Line 94"/>
            <p:cNvSpPr>
              <a:spLocks noChangeShapeType="1"/>
            </p:cNvSpPr>
            <p:nvPr/>
          </p:nvSpPr>
          <p:spPr bwMode="auto">
            <a:xfrm>
              <a:off x="454" y="2317"/>
              <a:ext cx="1" cy="39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21" name="Line 93"/>
            <p:cNvSpPr>
              <a:spLocks noChangeShapeType="1"/>
            </p:cNvSpPr>
            <p:nvPr/>
          </p:nvSpPr>
          <p:spPr bwMode="auto">
            <a:xfrm>
              <a:off x="217" y="1428"/>
              <a:ext cx="82" cy="1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20" name="Line 92"/>
            <p:cNvSpPr>
              <a:spLocks noChangeShapeType="1"/>
            </p:cNvSpPr>
            <p:nvPr/>
          </p:nvSpPr>
          <p:spPr bwMode="auto">
            <a:xfrm>
              <a:off x="372" y="1428"/>
              <a:ext cx="82" cy="1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19" name="Line 91"/>
            <p:cNvSpPr>
              <a:spLocks noChangeShapeType="1"/>
            </p:cNvSpPr>
            <p:nvPr/>
          </p:nvSpPr>
          <p:spPr bwMode="auto">
            <a:xfrm>
              <a:off x="1085" y="1428"/>
              <a:ext cx="82" cy="1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18" name="Line 90"/>
            <p:cNvSpPr>
              <a:spLocks noChangeShapeType="1"/>
            </p:cNvSpPr>
            <p:nvPr/>
          </p:nvSpPr>
          <p:spPr bwMode="auto">
            <a:xfrm>
              <a:off x="1240" y="1428"/>
              <a:ext cx="82" cy="1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17" name="Line 89"/>
            <p:cNvSpPr>
              <a:spLocks noChangeShapeType="1"/>
            </p:cNvSpPr>
            <p:nvPr/>
          </p:nvSpPr>
          <p:spPr bwMode="auto">
            <a:xfrm flipV="1">
              <a:off x="738" y="145"/>
              <a:ext cx="1" cy="31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16" name="Line 88"/>
            <p:cNvSpPr>
              <a:spLocks noChangeShapeType="1"/>
            </p:cNvSpPr>
            <p:nvPr/>
          </p:nvSpPr>
          <p:spPr bwMode="auto">
            <a:xfrm>
              <a:off x="217" y="1231"/>
              <a:ext cx="82" cy="1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15" name="Line 87"/>
            <p:cNvSpPr>
              <a:spLocks noChangeShapeType="1"/>
            </p:cNvSpPr>
            <p:nvPr/>
          </p:nvSpPr>
          <p:spPr bwMode="auto">
            <a:xfrm>
              <a:off x="372" y="1231"/>
              <a:ext cx="82" cy="1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14" name="Line 86"/>
            <p:cNvSpPr>
              <a:spLocks noChangeShapeType="1"/>
            </p:cNvSpPr>
            <p:nvPr/>
          </p:nvSpPr>
          <p:spPr bwMode="auto">
            <a:xfrm>
              <a:off x="1085" y="1231"/>
              <a:ext cx="82" cy="1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13" name="Line 85"/>
            <p:cNvSpPr>
              <a:spLocks noChangeShapeType="1"/>
            </p:cNvSpPr>
            <p:nvPr/>
          </p:nvSpPr>
          <p:spPr bwMode="auto">
            <a:xfrm>
              <a:off x="1240" y="1231"/>
              <a:ext cx="82" cy="1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12" name="Line 84"/>
            <p:cNvSpPr>
              <a:spLocks noChangeShapeType="1"/>
            </p:cNvSpPr>
            <p:nvPr/>
          </p:nvSpPr>
          <p:spPr bwMode="auto">
            <a:xfrm>
              <a:off x="1085" y="461"/>
              <a:ext cx="1" cy="138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11" name="Line 83"/>
            <p:cNvSpPr>
              <a:spLocks noChangeShapeType="1"/>
            </p:cNvSpPr>
            <p:nvPr/>
          </p:nvSpPr>
          <p:spPr bwMode="auto">
            <a:xfrm>
              <a:off x="1085" y="796"/>
              <a:ext cx="1" cy="108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10" name="Line 82"/>
            <p:cNvSpPr>
              <a:spLocks noChangeShapeType="1"/>
            </p:cNvSpPr>
            <p:nvPr/>
          </p:nvSpPr>
          <p:spPr bwMode="auto">
            <a:xfrm>
              <a:off x="1085" y="977"/>
              <a:ext cx="1" cy="73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09" name="Line 81"/>
            <p:cNvSpPr>
              <a:spLocks noChangeShapeType="1"/>
            </p:cNvSpPr>
            <p:nvPr/>
          </p:nvSpPr>
          <p:spPr bwMode="auto">
            <a:xfrm>
              <a:off x="1085" y="1123"/>
              <a:ext cx="1" cy="108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08" name="Line 80"/>
            <p:cNvSpPr>
              <a:spLocks noChangeShapeType="1"/>
            </p:cNvSpPr>
            <p:nvPr/>
          </p:nvSpPr>
          <p:spPr bwMode="auto">
            <a:xfrm>
              <a:off x="1085" y="1428"/>
              <a:ext cx="1" cy="108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07" name="Line 79"/>
            <p:cNvSpPr>
              <a:spLocks noChangeShapeType="1"/>
            </p:cNvSpPr>
            <p:nvPr/>
          </p:nvSpPr>
          <p:spPr bwMode="auto">
            <a:xfrm>
              <a:off x="1085" y="1609"/>
              <a:ext cx="1" cy="73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06" name="Line 78"/>
            <p:cNvSpPr>
              <a:spLocks noChangeShapeType="1"/>
            </p:cNvSpPr>
            <p:nvPr/>
          </p:nvSpPr>
          <p:spPr bwMode="auto">
            <a:xfrm>
              <a:off x="1085" y="1754"/>
              <a:ext cx="1" cy="108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05" name="Line 77"/>
            <p:cNvSpPr>
              <a:spLocks noChangeShapeType="1"/>
            </p:cNvSpPr>
            <p:nvPr/>
          </p:nvSpPr>
          <p:spPr bwMode="auto">
            <a:xfrm>
              <a:off x="1085" y="2060"/>
              <a:ext cx="1" cy="39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04" name="Line 76"/>
            <p:cNvSpPr>
              <a:spLocks noChangeShapeType="1"/>
            </p:cNvSpPr>
            <p:nvPr/>
          </p:nvSpPr>
          <p:spPr bwMode="auto">
            <a:xfrm>
              <a:off x="1085" y="2171"/>
              <a:ext cx="1" cy="73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03" name="Line 75"/>
            <p:cNvSpPr>
              <a:spLocks noChangeShapeType="1"/>
            </p:cNvSpPr>
            <p:nvPr/>
          </p:nvSpPr>
          <p:spPr bwMode="auto">
            <a:xfrm>
              <a:off x="1085" y="2317"/>
              <a:ext cx="1" cy="39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02" name="Line 74"/>
            <p:cNvSpPr>
              <a:spLocks noChangeShapeType="1"/>
            </p:cNvSpPr>
            <p:nvPr/>
          </p:nvSpPr>
          <p:spPr bwMode="auto">
            <a:xfrm flipH="1">
              <a:off x="139" y="935"/>
              <a:ext cx="1420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01" name="Line 73"/>
            <p:cNvSpPr>
              <a:spLocks noChangeShapeType="1"/>
            </p:cNvSpPr>
            <p:nvPr/>
          </p:nvSpPr>
          <p:spPr bwMode="auto">
            <a:xfrm>
              <a:off x="217" y="935"/>
              <a:ext cx="80" cy="1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00" name="Line 72"/>
            <p:cNvSpPr>
              <a:spLocks noChangeShapeType="1"/>
            </p:cNvSpPr>
            <p:nvPr/>
          </p:nvSpPr>
          <p:spPr bwMode="auto">
            <a:xfrm>
              <a:off x="370" y="935"/>
              <a:ext cx="72" cy="1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99" name="Line 71"/>
            <p:cNvSpPr>
              <a:spLocks noChangeShapeType="1"/>
            </p:cNvSpPr>
            <p:nvPr/>
          </p:nvSpPr>
          <p:spPr bwMode="auto">
            <a:xfrm>
              <a:off x="515" y="935"/>
              <a:ext cx="73" cy="1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98" name="Line 70"/>
            <p:cNvSpPr>
              <a:spLocks noChangeShapeType="1"/>
            </p:cNvSpPr>
            <p:nvPr/>
          </p:nvSpPr>
          <p:spPr bwMode="auto">
            <a:xfrm>
              <a:off x="661" y="935"/>
              <a:ext cx="72" cy="1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97" name="Line 69"/>
            <p:cNvSpPr>
              <a:spLocks noChangeShapeType="1"/>
            </p:cNvSpPr>
            <p:nvPr/>
          </p:nvSpPr>
          <p:spPr bwMode="auto">
            <a:xfrm>
              <a:off x="806" y="935"/>
              <a:ext cx="73" cy="1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96" name="Line 68"/>
            <p:cNvSpPr>
              <a:spLocks noChangeShapeType="1"/>
            </p:cNvSpPr>
            <p:nvPr/>
          </p:nvSpPr>
          <p:spPr bwMode="auto">
            <a:xfrm>
              <a:off x="951" y="935"/>
              <a:ext cx="73" cy="1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95" name="Line 67"/>
            <p:cNvSpPr>
              <a:spLocks noChangeShapeType="1"/>
            </p:cNvSpPr>
            <p:nvPr/>
          </p:nvSpPr>
          <p:spPr bwMode="auto">
            <a:xfrm>
              <a:off x="1097" y="935"/>
              <a:ext cx="73" cy="1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94" name="Line 66"/>
            <p:cNvSpPr>
              <a:spLocks noChangeShapeType="1"/>
            </p:cNvSpPr>
            <p:nvPr/>
          </p:nvSpPr>
          <p:spPr bwMode="auto">
            <a:xfrm>
              <a:off x="1242" y="935"/>
              <a:ext cx="80" cy="1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93" name="Line 65"/>
            <p:cNvSpPr>
              <a:spLocks noChangeShapeType="1"/>
            </p:cNvSpPr>
            <p:nvPr/>
          </p:nvSpPr>
          <p:spPr bwMode="auto">
            <a:xfrm>
              <a:off x="1243" y="145"/>
              <a:ext cx="1" cy="38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92" name="Line 64"/>
            <p:cNvSpPr>
              <a:spLocks noChangeShapeType="1"/>
            </p:cNvSpPr>
            <p:nvPr/>
          </p:nvSpPr>
          <p:spPr bwMode="auto">
            <a:xfrm>
              <a:off x="1243" y="256"/>
              <a:ext cx="1" cy="39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91" name="Line 63"/>
            <p:cNvSpPr>
              <a:spLocks noChangeShapeType="1"/>
            </p:cNvSpPr>
            <p:nvPr/>
          </p:nvSpPr>
          <p:spPr bwMode="auto">
            <a:xfrm>
              <a:off x="1322" y="295"/>
              <a:ext cx="1" cy="46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90" name="Line 62"/>
            <p:cNvSpPr>
              <a:spLocks noChangeShapeType="1"/>
            </p:cNvSpPr>
            <p:nvPr/>
          </p:nvSpPr>
          <p:spPr bwMode="auto">
            <a:xfrm>
              <a:off x="1322" y="414"/>
              <a:ext cx="1" cy="47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89" name="Line 61"/>
            <p:cNvSpPr>
              <a:spLocks noChangeShapeType="1"/>
            </p:cNvSpPr>
            <p:nvPr/>
          </p:nvSpPr>
          <p:spPr bwMode="auto">
            <a:xfrm>
              <a:off x="1322" y="935"/>
              <a:ext cx="1" cy="29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88" name="Line 60"/>
            <p:cNvSpPr>
              <a:spLocks noChangeShapeType="1"/>
            </p:cNvSpPr>
            <p:nvPr/>
          </p:nvSpPr>
          <p:spPr bwMode="auto">
            <a:xfrm>
              <a:off x="1322" y="1428"/>
              <a:ext cx="1" cy="43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87" name="Line 59"/>
            <p:cNvSpPr>
              <a:spLocks noChangeShapeType="1"/>
            </p:cNvSpPr>
            <p:nvPr/>
          </p:nvSpPr>
          <p:spPr bwMode="auto">
            <a:xfrm>
              <a:off x="1322" y="2060"/>
              <a:ext cx="1" cy="29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86" name="Line 58"/>
            <p:cNvSpPr>
              <a:spLocks noChangeShapeType="1"/>
            </p:cNvSpPr>
            <p:nvPr/>
          </p:nvSpPr>
          <p:spPr bwMode="auto">
            <a:xfrm>
              <a:off x="139" y="796"/>
              <a:ext cx="48" cy="1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85" name="Line 57"/>
            <p:cNvSpPr>
              <a:spLocks noChangeShapeType="1"/>
            </p:cNvSpPr>
            <p:nvPr/>
          </p:nvSpPr>
          <p:spPr bwMode="auto">
            <a:xfrm>
              <a:off x="260" y="796"/>
              <a:ext cx="73" cy="1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84" name="Line 56"/>
            <p:cNvSpPr>
              <a:spLocks noChangeShapeType="1"/>
            </p:cNvSpPr>
            <p:nvPr/>
          </p:nvSpPr>
          <p:spPr bwMode="auto">
            <a:xfrm>
              <a:off x="405" y="796"/>
              <a:ext cx="49" cy="1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83" name="Line 55"/>
            <p:cNvSpPr>
              <a:spLocks noChangeShapeType="1"/>
            </p:cNvSpPr>
            <p:nvPr/>
          </p:nvSpPr>
          <p:spPr bwMode="auto">
            <a:xfrm>
              <a:off x="1085" y="796"/>
              <a:ext cx="55" cy="1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82" name="Line 54"/>
            <p:cNvSpPr>
              <a:spLocks noChangeShapeType="1"/>
            </p:cNvSpPr>
            <p:nvPr/>
          </p:nvSpPr>
          <p:spPr bwMode="auto">
            <a:xfrm>
              <a:off x="1213" y="796"/>
              <a:ext cx="73" cy="1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81" name="Line 53"/>
            <p:cNvSpPr>
              <a:spLocks noChangeShapeType="1"/>
            </p:cNvSpPr>
            <p:nvPr/>
          </p:nvSpPr>
          <p:spPr bwMode="auto">
            <a:xfrm>
              <a:off x="1358" y="796"/>
              <a:ext cx="73" cy="1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80" name="Line 52"/>
            <p:cNvSpPr>
              <a:spLocks noChangeShapeType="1"/>
            </p:cNvSpPr>
            <p:nvPr/>
          </p:nvSpPr>
          <p:spPr bwMode="auto">
            <a:xfrm>
              <a:off x="1504" y="796"/>
              <a:ext cx="55" cy="1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79" name="Line 51"/>
            <p:cNvSpPr>
              <a:spLocks noChangeShapeType="1"/>
            </p:cNvSpPr>
            <p:nvPr/>
          </p:nvSpPr>
          <p:spPr bwMode="auto">
            <a:xfrm flipV="1">
              <a:off x="1559" y="796"/>
              <a:ext cx="1" cy="139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78" name="Line 50"/>
            <p:cNvSpPr>
              <a:spLocks noChangeShapeType="1"/>
            </p:cNvSpPr>
            <p:nvPr/>
          </p:nvSpPr>
          <p:spPr bwMode="auto">
            <a:xfrm flipV="1">
              <a:off x="1559" y="145"/>
              <a:ext cx="1" cy="45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77" name="Line 49"/>
            <p:cNvSpPr>
              <a:spLocks noChangeShapeType="1"/>
            </p:cNvSpPr>
            <p:nvPr/>
          </p:nvSpPr>
          <p:spPr bwMode="auto">
            <a:xfrm>
              <a:off x="139" y="599"/>
              <a:ext cx="48" cy="1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76" name="Line 48"/>
            <p:cNvSpPr>
              <a:spLocks noChangeShapeType="1"/>
            </p:cNvSpPr>
            <p:nvPr/>
          </p:nvSpPr>
          <p:spPr bwMode="auto">
            <a:xfrm>
              <a:off x="260" y="599"/>
              <a:ext cx="73" cy="1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75" name="Line 47"/>
            <p:cNvSpPr>
              <a:spLocks noChangeShapeType="1"/>
            </p:cNvSpPr>
            <p:nvPr/>
          </p:nvSpPr>
          <p:spPr bwMode="auto">
            <a:xfrm>
              <a:off x="405" y="599"/>
              <a:ext cx="49" cy="1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74" name="Line 46"/>
            <p:cNvSpPr>
              <a:spLocks noChangeShapeType="1"/>
            </p:cNvSpPr>
            <p:nvPr/>
          </p:nvSpPr>
          <p:spPr bwMode="auto">
            <a:xfrm>
              <a:off x="1085" y="599"/>
              <a:ext cx="55" cy="1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73" name="Line 45"/>
            <p:cNvSpPr>
              <a:spLocks noChangeShapeType="1"/>
            </p:cNvSpPr>
            <p:nvPr/>
          </p:nvSpPr>
          <p:spPr bwMode="auto">
            <a:xfrm>
              <a:off x="1213" y="599"/>
              <a:ext cx="73" cy="1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72" name="Line 44"/>
            <p:cNvSpPr>
              <a:spLocks noChangeShapeType="1"/>
            </p:cNvSpPr>
            <p:nvPr/>
          </p:nvSpPr>
          <p:spPr bwMode="auto">
            <a:xfrm>
              <a:off x="1358" y="599"/>
              <a:ext cx="73" cy="1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71" name="Line 43"/>
            <p:cNvSpPr>
              <a:spLocks noChangeShapeType="1"/>
            </p:cNvSpPr>
            <p:nvPr/>
          </p:nvSpPr>
          <p:spPr bwMode="auto">
            <a:xfrm>
              <a:off x="1504" y="599"/>
              <a:ext cx="55" cy="1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70" name="Line 42"/>
            <p:cNvSpPr>
              <a:spLocks noChangeShapeType="1"/>
            </p:cNvSpPr>
            <p:nvPr/>
          </p:nvSpPr>
          <p:spPr bwMode="auto">
            <a:xfrm flipH="1">
              <a:off x="139" y="461"/>
              <a:ext cx="599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69" name="Line 41"/>
            <p:cNvSpPr>
              <a:spLocks noChangeShapeType="1"/>
            </p:cNvSpPr>
            <p:nvPr/>
          </p:nvSpPr>
          <p:spPr bwMode="auto">
            <a:xfrm>
              <a:off x="738" y="461"/>
              <a:ext cx="37" cy="1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68" name="Line 40"/>
            <p:cNvSpPr>
              <a:spLocks noChangeShapeType="1"/>
            </p:cNvSpPr>
            <p:nvPr/>
          </p:nvSpPr>
          <p:spPr bwMode="auto">
            <a:xfrm>
              <a:off x="848" y="461"/>
              <a:ext cx="73" cy="1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67" name="Line 39"/>
            <p:cNvSpPr>
              <a:spLocks noChangeShapeType="1"/>
            </p:cNvSpPr>
            <p:nvPr/>
          </p:nvSpPr>
          <p:spPr bwMode="auto">
            <a:xfrm>
              <a:off x="994" y="461"/>
              <a:ext cx="72" cy="1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66" name="Line 38"/>
            <p:cNvSpPr>
              <a:spLocks noChangeShapeType="1"/>
            </p:cNvSpPr>
            <p:nvPr/>
          </p:nvSpPr>
          <p:spPr bwMode="auto">
            <a:xfrm>
              <a:off x="1139" y="461"/>
              <a:ext cx="73" cy="1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65" name="Line 37"/>
            <p:cNvSpPr>
              <a:spLocks noChangeShapeType="1"/>
            </p:cNvSpPr>
            <p:nvPr/>
          </p:nvSpPr>
          <p:spPr bwMode="auto">
            <a:xfrm>
              <a:off x="1285" y="461"/>
              <a:ext cx="37" cy="1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64" name="Line 36"/>
            <p:cNvSpPr>
              <a:spLocks noChangeShapeType="1"/>
            </p:cNvSpPr>
            <p:nvPr/>
          </p:nvSpPr>
          <p:spPr bwMode="auto">
            <a:xfrm flipH="1">
              <a:off x="1285" y="295"/>
              <a:ext cx="37" cy="1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63" name="Line 35"/>
            <p:cNvSpPr>
              <a:spLocks noChangeShapeType="1"/>
            </p:cNvSpPr>
            <p:nvPr/>
          </p:nvSpPr>
          <p:spPr bwMode="auto">
            <a:xfrm flipH="1">
              <a:off x="1139" y="295"/>
              <a:ext cx="73" cy="1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62" name="Line 34"/>
            <p:cNvSpPr>
              <a:spLocks noChangeShapeType="1"/>
            </p:cNvSpPr>
            <p:nvPr/>
          </p:nvSpPr>
          <p:spPr bwMode="auto">
            <a:xfrm flipH="1">
              <a:off x="994" y="295"/>
              <a:ext cx="72" cy="1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61" name="Line 33"/>
            <p:cNvSpPr>
              <a:spLocks noChangeShapeType="1"/>
            </p:cNvSpPr>
            <p:nvPr/>
          </p:nvSpPr>
          <p:spPr bwMode="auto">
            <a:xfrm flipH="1">
              <a:off x="848" y="295"/>
              <a:ext cx="73" cy="1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60" name="Line 32"/>
            <p:cNvSpPr>
              <a:spLocks noChangeShapeType="1"/>
            </p:cNvSpPr>
            <p:nvPr/>
          </p:nvSpPr>
          <p:spPr bwMode="auto">
            <a:xfrm flipH="1">
              <a:off x="738" y="295"/>
              <a:ext cx="37" cy="1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59" name="Line 31"/>
            <p:cNvSpPr>
              <a:spLocks noChangeShapeType="1"/>
            </p:cNvSpPr>
            <p:nvPr/>
          </p:nvSpPr>
          <p:spPr bwMode="auto">
            <a:xfrm flipH="1">
              <a:off x="738" y="145"/>
              <a:ext cx="821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58" name="Freeform 30"/>
            <p:cNvSpPr>
              <a:spLocks/>
            </p:cNvSpPr>
            <p:nvPr/>
          </p:nvSpPr>
          <p:spPr bwMode="auto">
            <a:xfrm>
              <a:off x="671" y="1862"/>
              <a:ext cx="197" cy="198"/>
            </a:xfrm>
            <a:custGeom>
              <a:avLst/>
              <a:gdLst/>
              <a:ahLst/>
              <a:cxnLst>
                <a:cxn ang="0">
                  <a:pos x="986" y="493"/>
                </a:cxn>
                <a:cxn ang="0">
                  <a:pos x="842" y="144"/>
                </a:cxn>
                <a:cxn ang="0">
                  <a:pos x="493" y="0"/>
                </a:cxn>
                <a:cxn ang="0">
                  <a:pos x="145" y="144"/>
                </a:cxn>
                <a:cxn ang="0">
                  <a:pos x="0" y="493"/>
                </a:cxn>
                <a:cxn ang="0">
                  <a:pos x="145" y="842"/>
                </a:cxn>
                <a:cxn ang="0">
                  <a:pos x="493" y="986"/>
                </a:cxn>
                <a:cxn ang="0">
                  <a:pos x="842" y="842"/>
                </a:cxn>
                <a:cxn ang="0">
                  <a:pos x="986" y="493"/>
                </a:cxn>
              </a:cxnLst>
              <a:rect l="0" t="0" r="r" b="b"/>
              <a:pathLst>
                <a:path w="986" h="986">
                  <a:moveTo>
                    <a:pt x="986" y="493"/>
                  </a:moveTo>
                  <a:lnTo>
                    <a:pt x="842" y="144"/>
                  </a:lnTo>
                  <a:lnTo>
                    <a:pt x="493" y="0"/>
                  </a:lnTo>
                  <a:lnTo>
                    <a:pt x="145" y="144"/>
                  </a:lnTo>
                  <a:lnTo>
                    <a:pt x="0" y="493"/>
                  </a:lnTo>
                  <a:lnTo>
                    <a:pt x="145" y="842"/>
                  </a:lnTo>
                  <a:lnTo>
                    <a:pt x="493" y="986"/>
                  </a:lnTo>
                  <a:lnTo>
                    <a:pt x="842" y="842"/>
                  </a:lnTo>
                  <a:lnTo>
                    <a:pt x="986" y="493"/>
                  </a:lnTo>
                  <a:close/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57" name="Freeform 29"/>
            <p:cNvSpPr>
              <a:spLocks/>
            </p:cNvSpPr>
            <p:nvPr/>
          </p:nvSpPr>
          <p:spPr bwMode="auto">
            <a:xfrm>
              <a:off x="671" y="1231"/>
              <a:ext cx="197" cy="197"/>
            </a:xfrm>
            <a:custGeom>
              <a:avLst/>
              <a:gdLst/>
              <a:ahLst/>
              <a:cxnLst>
                <a:cxn ang="0">
                  <a:pos x="986" y="493"/>
                </a:cxn>
                <a:cxn ang="0">
                  <a:pos x="842" y="145"/>
                </a:cxn>
                <a:cxn ang="0">
                  <a:pos x="493" y="0"/>
                </a:cxn>
                <a:cxn ang="0">
                  <a:pos x="145" y="145"/>
                </a:cxn>
                <a:cxn ang="0">
                  <a:pos x="0" y="493"/>
                </a:cxn>
                <a:cxn ang="0">
                  <a:pos x="145" y="842"/>
                </a:cxn>
                <a:cxn ang="0">
                  <a:pos x="493" y="987"/>
                </a:cxn>
                <a:cxn ang="0">
                  <a:pos x="842" y="842"/>
                </a:cxn>
                <a:cxn ang="0">
                  <a:pos x="986" y="493"/>
                </a:cxn>
              </a:cxnLst>
              <a:rect l="0" t="0" r="r" b="b"/>
              <a:pathLst>
                <a:path w="986" h="987">
                  <a:moveTo>
                    <a:pt x="986" y="493"/>
                  </a:moveTo>
                  <a:lnTo>
                    <a:pt x="842" y="145"/>
                  </a:lnTo>
                  <a:lnTo>
                    <a:pt x="493" y="0"/>
                  </a:lnTo>
                  <a:lnTo>
                    <a:pt x="145" y="145"/>
                  </a:lnTo>
                  <a:lnTo>
                    <a:pt x="0" y="493"/>
                  </a:lnTo>
                  <a:lnTo>
                    <a:pt x="145" y="842"/>
                  </a:lnTo>
                  <a:lnTo>
                    <a:pt x="493" y="987"/>
                  </a:lnTo>
                  <a:lnTo>
                    <a:pt x="842" y="842"/>
                  </a:lnTo>
                  <a:lnTo>
                    <a:pt x="986" y="493"/>
                  </a:lnTo>
                  <a:close/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56" name="Line 28"/>
            <p:cNvSpPr>
              <a:spLocks noChangeShapeType="1"/>
            </p:cNvSpPr>
            <p:nvPr/>
          </p:nvSpPr>
          <p:spPr bwMode="auto">
            <a:xfrm flipH="1">
              <a:off x="1558" y="599"/>
              <a:ext cx="1" cy="3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55" name="Line 27"/>
            <p:cNvSpPr>
              <a:spLocks noChangeShapeType="1"/>
            </p:cNvSpPr>
            <p:nvPr/>
          </p:nvSpPr>
          <p:spPr bwMode="auto">
            <a:xfrm>
              <a:off x="1558" y="794"/>
              <a:ext cx="1" cy="2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54" name="Line 26"/>
            <p:cNvSpPr>
              <a:spLocks noChangeShapeType="1"/>
            </p:cNvSpPr>
            <p:nvPr/>
          </p:nvSpPr>
          <p:spPr bwMode="auto">
            <a:xfrm flipH="1">
              <a:off x="1322" y="1231"/>
              <a:ext cx="1" cy="2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53" name="Line 25"/>
            <p:cNvSpPr>
              <a:spLocks noChangeShapeType="1"/>
            </p:cNvSpPr>
            <p:nvPr/>
          </p:nvSpPr>
          <p:spPr bwMode="auto">
            <a:xfrm>
              <a:off x="1322" y="1426"/>
              <a:ext cx="1" cy="2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52" name="Line 24"/>
            <p:cNvSpPr>
              <a:spLocks noChangeShapeType="1"/>
            </p:cNvSpPr>
            <p:nvPr/>
          </p:nvSpPr>
          <p:spPr bwMode="auto">
            <a:xfrm flipH="1">
              <a:off x="1322" y="1862"/>
              <a:ext cx="1" cy="2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51" name="Line 23"/>
            <p:cNvSpPr>
              <a:spLocks noChangeShapeType="1"/>
            </p:cNvSpPr>
            <p:nvPr/>
          </p:nvSpPr>
          <p:spPr bwMode="auto">
            <a:xfrm>
              <a:off x="1322" y="2057"/>
              <a:ext cx="1" cy="3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50" name="Line 22"/>
            <p:cNvSpPr>
              <a:spLocks noChangeShapeType="1"/>
            </p:cNvSpPr>
            <p:nvPr/>
          </p:nvSpPr>
          <p:spPr bwMode="auto">
            <a:xfrm flipV="1">
              <a:off x="217" y="2057"/>
              <a:ext cx="1" cy="3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49" name="Line 21"/>
            <p:cNvSpPr>
              <a:spLocks noChangeShapeType="1"/>
            </p:cNvSpPr>
            <p:nvPr/>
          </p:nvSpPr>
          <p:spPr bwMode="auto">
            <a:xfrm flipH="1" flipV="1">
              <a:off x="217" y="1862"/>
              <a:ext cx="1" cy="2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48" name="Line 20"/>
            <p:cNvSpPr>
              <a:spLocks noChangeShapeType="1"/>
            </p:cNvSpPr>
            <p:nvPr/>
          </p:nvSpPr>
          <p:spPr bwMode="auto">
            <a:xfrm flipV="1">
              <a:off x="217" y="1426"/>
              <a:ext cx="1" cy="2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47" name="Line 19"/>
            <p:cNvSpPr>
              <a:spLocks noChangeShapeType="1"/>
            </p:cNvSpPr>
            <p:nvPr/>
          </p:nvSpPr>
          <p:spPr bwMode="auto">
            <a:xfrm flipH="1" flipV="1">
              <a:off x="217" y="1231"/>
              <a:ext cx="1" cy="2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46" name="Line 18"/>
            <p:cNvSpPr>
              <a:spLocks noChangeShapeType="1"/>
            </p:cNvSpPr>
            <p:nvPr/>
          </p:nvSpPr>
          <p:spPr bwMode="auto">
            <a:xfrm>
              <a:off x="454" y="1862"/>
              <a:ext cx="10" cy="63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45" name="Line 17"/>
            <p:cNvSpPr>
              <a:spLocks noChangeShapeType="1"/>
            </p:cNvSpPr>
            <p:nvPr/>
          </p:nvSpPr>
          <p:spPr bwMode="auto">
            <a:xfrm flipH="1">
              <a:off x="454" y="1997"/>
              <a:ext cx="10" cy="63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44" name="Line 16"/>
            <p:cNvSpPr>
              <a:spLocks noChangeShapeType="1"/>
            </p:cNvSpPr>
            <p:nvPr/>
          </p:nvSpPr>
          <p:spPr bwMode="auto">
            <a:xfrm>
              <a:off x="454" y="1231"/>
              <a:ext cx="10" cy="62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43" name="Line 15"/>
            <p:cNvSpPr>
              <a:spLocks noChangeShapeType="1"/>
            </p:cNvSpPr>
            <p:nvPr/>
          </p:nvSpPr>
          <p:spPr bwMode="auto">
            <a:xfrm flipH="1">
              <a:off x="454" y="1365"/>
              <a:ext cx="10" cy="63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42" name="Line 14"/>
            <p:cNvSpPr>
              <a:spLocks noChangeShapeType="1"/>
            </p:cNvSpPr>
            <p:nvPr/>
          </p:nvSpPr>
          <p:spPr bwMode="auto">
            <a:xfrm>
              <a:off x="454" y="599"/>
              <a:ext cx="10" cy="63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41" name="Line 13"/>
            <p:cNvSpPr>
              <a:spLocks noChangeShapeType="1"/>
            </p:cNvSpPr>
            <p:nvPr/>
          </p:nvSpPr>
          <p:spPr bwMode="auto">
            <a:xfrm flipH="1">
              <a:off x="454" y="734"/>
              <a:ext cx="10" cy="62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40" name="Line 12"/>
            <p:cNvSpPr>
              <a:spLocks noChangeShapeType="1"/>
            </p:cNvSpPr>
            <p:nvPr/>
          </p:nvSpPr>
          <p:spPr bwMode="auto">
            <a:xfrm flipH="1" flipV="1">
              <a:off x="1075" y="734"/>
              <a:ext cx="10" cy="62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39" name="Line 11"/>
            <p:cNvSpPr>
              <a:spLocks noChangeShapeType="1"/>
            </p:cNvSpPr>
            <p:nvPr/>
          </p:nvSpPr>
          <p:spPr bwMode="auto">
            <a:xfrm flipV="1">
              <a:off x="1075" y="599"/>
              <a:ext cx="10" cy="63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38" name="Line 10"/>
            <p:cNvSpPr>
              <a:spLocks noChangeShapeType="1"/>
            </p:cNvSpPr>
            <p:nvPr/>
          </p:nvSpPr>
          <p:spPr bwMode="auto">
            <a:xfrm flipH="1" flipV="1">
              <a:off x="1075" y="1997"/>
              <a:ext cx="10" cy="63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37" name="Line 9"/>
            <p:cNvSpPr>
              <a:spLocks noChangeShapeType="1"/>
            </p:cNvSpPr>
            <p:nvPr/>
          </p:nvSpPr>
          <p:spPr bwMode="auto">
            <a:xfrm flipV="1">
              <a:off x="1075" y="1862"/>
              <a:ext cx="10" cy="63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36" name="Line 8"/>
            <p:cNvSpPr>
              <a:spLocks noChangeShapeType="1"/>
            </p:cNvSpPr>
            <p:nvPr/>
          </p:nvSpPr>
          <p:spPr bwMode="auto">
            <a:xfrm flipH="1" flipV="1">
              <a:off x="1075" y="1365"/>
              <a:ext cx="10" cy="63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35" name="Line 7"/>
            <p:cNvSpPr>
              <a:spLocks noChangeShapeType="1"/>
            </p:cNvSpPr>
            <p:nvPr/>
          </p:nvSpPr>
          <p:spPr bwMode="auto">
            <a:xfrm flipV="1">
              <a:off x="1075" y="1231"/>
              <a:ext cx="10" cy="62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34" name="Freeform 6"/>
            <p:cNvSpPr>
              <a:spLocks/>
            </p:cNvSpPr>
            <p:nvPr/>
          </p:nvSpPr>
          <p:spPr bwMode="auto">
            <a:xfrm>
              <a:off x="217" y="1862"/>
              <a:ext cx="9" cy="19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4" y="493"/>
                </a:cxn>
                <a:cxn ang="0">
                  <a:pos x="0" y="986"/>
                </a:cxn>
              </a:cxnLst>
              <a:rect l="0" t="0" r="r" b="b"/>
              <a:pathLst>
                <a:path w="44" h="986">
                  <a:moveTo>
                    <a:pt x="0" y="0"/>
                  </a:moveTo>
                  <a:lnTo>
                    <a:pt x="44" y="493"/>
                  </a:lnTo>
                  <a:lnTo>
                    <a:pt x="0" y="986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33" name="Freeform 5"/>
            <p:cNvSpPr>
              <a:spLocks/>
            </p:cNvSpPr>
            <p:nvPr/>
          </p:nvSpPr>
          <p:spPr bwMode="auto">
            <a:xfrm>
              <a:off x="217" y="1231"/>
              <a:ext cx="9" cy="19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4" y="493"/>
                </a:cxn>
                <a:cxn ang="0">
                  <a:pos x="0" y="987"/>
                </a:cxn>
              </a:cxnLst>
              <a:rect l="0" t="0" r="r" b="b"/>
              <a:pathLst>
                <a:path w="44" h="987">
                  <a:moveTo>
                    <a:pt x="0" y="0"/>
                  </a:moveTo>
                  <a:lnTo>
                    <a:pt x="44" y="493"/>
                  </a:lnTo>
                  <a:lnTo>
                    <a:pt x="0" y="987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32" name="Line 4"/>
            <p:cNvSpPr>
              <a:spLocks noChangeShapeType="1"/>
            </p:cNvSpPr>
            <p:nvPr/>
          </p:nvSpPr>
          <p:spPr bwMode="auto">
            <a:xfrm flipV="1">
              <a:off x="1559" y="599"/>
              <a:ext cx="1" cy="19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31" name="Freeform 3"/>
            <p:cNvSpPr>
              <a:spLocks/>
            </p:cNvSpPr>
            <p:nvPr/>
          </p:nvSpPr>
          <p:spPr bwMode="auto">
            <a:xfrm>
              <a:off x="1313" y="1862"/>
              <a:ext cx="9" cy="198"/>
            </a:xfrm>
            <a:custGeom>
              <a:avLst/>
              <a:gdLst/>
              <a:ahLst/>
              <a:cxnLst>
                <a:cxn ang="0">
                  <a:pos x="44" y="986"/>
                </a:cxn>
                <a:cxn ang="0">
                  <a:pos x="0" y="493"/>
                </a:cxn>
                <a:cxn ang="0">
                  <a:pos x="44" y="0"/>
                </a:cxn>
              </a:cxnLst>
              <a:rect l="0" t="0" r="r" b="b"/>
              <a:pathLst>
                <a:path w="44" h="986">
                  <a:moveTo>
                    <a:pt x="44" y="986"/>
                  </a:moveTo>
                  <a:lnTo>
                    <a:pt x="0" y="493"/>
                  </a:lnTo>
                  <a:lnTo>
                    <a:pt x="44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30" name="Freeform 2"/>
            <p:cNvSpPr>
              <a:spLocks/>
            </p:cNvSpPr>
            <p:nvPr/>
          </p:nvSpPr>
          <p:spPr bwMode="auto">
            <a:xfrm>
              <a:off x="1313" y="1231"/>
              <a:ext cx="9" cy="197"/>
            </a:xfrm>
            <a:custGeom>
              <a:avLst/>
              <a:gdLst/>
              <a:ahLst/>
              <a:cxnLst>
                <a:cxn ang="0">
                  <a:pos x="44" y="987"/>
                </a:cxn>
                <a:cxn ang="0">
                  <a:pos x="0" y="493"/>
                </a:cxn>
                <a:cxn ang="0">
                  <a:pos x="44" y="0"/>
                </a:cxn>
              </a:cxnLst>
              <a:rect l="0" t="0" r="r" b="b"/>
              <a:pathLst>
                <a:path w="44" h="987">
                  <a:moveTo>
                    <a:pt x="44" y="987"/>
                  </a:moveTo>
                  <a:lnTo>
                    <a:pt x="0" y="493"/>
                  </a:lnTo>
                  <a:lnTo>
                    <a:pt x="44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aphicFrame>
        <p:nvGraphicFramePr>
          <p:cNvPr id="143" name="图示 142"/>
          <p:cNvGraphicFramePr/>
          <p:nvPr/>
        </p:nvGraphicFramePr>
        <p:xfrm>
          <a:off x="571472" y="1357298"/>
          <a:ext cx="3333752" cy="5318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44" name="圆角矩形标注 143"/>
          <p:cNvSpPr/>
          <p:nvPr/>
        </p:nvSpPr>
        <p:spPr>
          <a:xfrm>
            <a:off x="6429388" y="1785926"/>
            <a:ext cx="1714512" cy="571504"/>
          </a:xfrm>
          <a:prstGeom prst="wedgeRoundRectCallout">
            <a:avLst>
              <a:gd name="adj1" fmla="val -69005"/>
              <a:gd name="adj2" fmla="val -13362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参照尺寸标注</a:t>
            </a:r>
            <a:endParaRPr lang="zh-CN" altLang="en-US" dirty="0"/>
          </a:p>
        </p:txBody>
      </p:sp>
      <p:sp>
        <p:nvSpPr>
          <p:cNvPr id="145" name="TextBox 144"/>
          <p:cNvSpPr txBox="1"/>
          <p:nvPr/>
        </p:nvSpPr>
        <p:spPr>
          <a:xfrm>
            <a:off x="500034" y="2714620"/>
            <a:ext cx="52149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5.3.3  </a:t>
            </a:r>
            <a:r>
              <a:rPr lang="zh-CN" altLang="en-US" sz="2800" dirty="0" smtClean="0"/>
              <a:t>插入</a:t>
            </a:r>
            <a:r>
              <a:rPr lang="zh-CN" altLang="en-US" sz="2800" dirty="0" smtClean="0"/>
              <a:t>坐标尺寸</a:t>
            </a:r>
            <a:endParaRPr lang="zh-CN" altLang="en-US" sz="2800" dirty="0"/>
          </a:p>
        </p:txBody>
      </p:sp>
      <p:pic>
        <p:nvPicPr>
          <p:cNvPr id="22668" name="Picture 14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143108" y="3786190"/>
            <a:ext cx="6628268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47" name="图示 146"/>
          <p:cNvGraphicFramePr/>
          <p:nvPr/>
        </p:nvGraphicFramePr>
        <p:xfrm>
          <a:off x="2786050" y="3357562"/>
          <a:ext cx="4119570" cy="3889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148" name="圆角矩形标注 147"/>
          <p:cNvSpPr/>
          <p:nvPr/>
        </p:nvSpPr>
        <p:spPr>
          <a:xfrm>
            <a:off x="642910" y="5500702"/>
            <a:ext cx="1143008" cy="642942"/>
          </a:xfrm>
          <a:prstGeom prst="wedgeRoundRectCallout">
            <a:avLst>
              <a:gd name="adj1" fmla="val 72070"/>
              <a:gd name="adj2" fmla="val -17147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插入坐标尺寸</a:t>
            </a:r>
            <a:endParaRPr lang="zh-CN" altLang="en-U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357167"/>
            <a:ext cx="8229600" cy="107157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altLang="zh-CN" dirty="0" smtClean="0"/>
              <a:t>5.4 </a:t>
            </a:r>
            <a:r>
              <a:rPr lang="zh-CN" altLang="en-US" dirty="0" smtClean="0"/>
              <a:t>尺寸操作</a:t>
            </a:r>
            <a:endParaRPr lang="en-US" altLang="zh-CN" dirty="0" smtClean="0"/>
          </a:p>
          <a:p>
            <a:pPr>
              <a:buNone/>
            </a:pPr>
            <a:r>
              <a:rPr lang="en-US" altLang="zh-CN" sz="2800" dirty="0" smtClean="0"/>
              <a:t>5.4.1 </a:t>
            </a:r>
            <a:r>
              <a:rPr lang="zh-CN" altLang="en-US" sz="2800" dirty="0" smtClean="0"/>
              <a:t>创建</a:t>
            </a:r>
            <a:r>
              <a:rPr lang="zh-CN" altLang="en-US" sz="2800" dirty="0" smtClean="0"/>
              <a:t>捕捉</a:t>
            </a:r>
            <a:r>
              <a:rPr lang="zh-CN" altLang="en-US" sz="2800" dirty="0" smtClean="0"/>
              <a:t>线</a:t>
            </a:r>
            <a:endParaRPr lang="en-US" altLang="zh-CN" sz="2800" dirty="0" smtClean="0"/>
          </a:p>
          <a:p>
            <a:pPr>
              <a:buNone/>
            </a:pPr>
            <a:endParaRPr lang="zh-CN" altLang="en-US" sz="2800" dirty="0"/>
          </a:p>
        </p:txBody>
      </p:sp>
      <p:pic>
        <p:nvPicPr>
          <p:cNvPr id="4" name="图片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28" y="714356"/>
            <a:ext cx="2516202" cy="2238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642910" y="1571612"/>
          <a:ext cx="4191008" cy="5318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00034" y="2714620"/>
            <a:ext cx="485778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2400" dirty="0" smtClean="0"/>
              <a:t>●</a:t>
            </a:r>
            <a:r>
              <a:rPr lang="zh-CN" altLang="en-US" sz="2400" dirty="0" smtClean="0"/>
              <a:t>偏移</a:t>
            </a:r>
            <a:r>
              <a:rPr lang="zh-CN" altLang="en-US" sz="2400" dirty="0" smtClean="0"/>
              <a:t>视图</a:t>
            </a:r>
            <a:endParaRPr lang="en-US" altLang="zh-CN" sz="2400" dirty="0" smtClean="0"/>
          </a:p>
          <a:p>
            <a:pPr lvl="0"/>
            <a:endParaRPr lang="zh-CN" altLang="en-US" sz="2400" dirty="0" smtClean="0"/>
          </a:p>
          <a:p>
            <a:endParaRPr lang="zh-CN" altLang="en-US" dirty="0"/>
          </a:p>
        </p:txBody>
      </p:sp>
      <p:pic>
        <p:nvPicPr>
          <p:cNvPr id="21505" name="Picture 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00034" y="3357562"/>
            <a:ext cx="7858180" cy="2733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圆角矩形标注 7"/>
          <p:cNvSpPr/>
          <p:nvPr/>
        </p:nvSpPr>
        <p:spPr>
          <a:xfrm>
            <a:off x="3286116" y="6215082"/>
            <a:ext cx="3071834" cy="428628"/>
          </a:xfrm>
          <a:prstGeom prst="wedgeRoundRectCallout">
            <a:avLst>
              <a:gd name="adj1" fmla="val -50600"/>
              <a:gd name="adj2" fmla="val -15427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以“偏移视图”创建捕捉线</a:t>
            </a:r>
            <a:endParaRPr lang="zh-CN" altLang="en-US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357166"/>
            <a:ext cx="8229600" cy="1928826"/>
          </a:xfrm>
        </p:spPr>
        <p:txBody>
          <a:bodyPr>
            <a:normAutofit/>
          </a:bodyPr>
          <a:lstStyle/>
          <a:p>
            <a:pPr lvl="0">
              <a:buNone/>
            </a:pPr>
            <a:r>
              <a:rPr lang="zh-CN" altLang="en-US" sz="2400" dirty="0" smtClean="0"/>
              <a:t>●</a:t>
            </a:r>
            <a:r>
              <a:rPr lang="zh-CN" altLang="en-US" sz="2400" dirty="0" smtClean="0"/>
              <a:t>偏移对象</a:t>
            </a:r>
          </a:p>
          <a:p>
            <a:pPr>
              <a:buNone/>
            </a:pPr>
            <a:r>
              <a:rPr lang="zh-CN" altLang="en-US" sz="2400" dirty="0" smtClean="0"/>
              <a:t>    可以</a:t>
            </a:r>
            <a:r>
              <a:rPr lang="zh-CN" altLang="en-US" sz="2400" dirty="0" smtClean="0"/>
              <a:t>指定一个或多个边、基准或是已经存在的捕捉线</a:t>
            </a:r>
            <a:r>
              <a:rPr lang="zh-CN" altLang="en-US" sz="2400" dirty="0" smtClean="0"/>
              <a:t>作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为</a:t>
            </a:r>
            <a:r>
              <a:rPr lang="zh-CN" altLang="en-US" sz="2400" dirty="0" smtClean="0"/>
              <a:t>参照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>
              <a:buNone/>
            </a:pPr>
            <a:r>
              <a:rPr lang="en-US" altLang="zh-CN" sz="2800" dirty="0" smtClean="0"/>
              <a:t>5.4.2</a:t>
            </a:r>
            <a:r>
              <a:rPr lang="zh-CN" altLang="en-US" sz="2800" dirty="0" smtClean="0"/>
              <a:t>整理</a:t>
            </a:r>
            <a:r>
              <a:rPr lang="zh-CN" altLang="en-US" sz="2800" dirty="0" smtClean="0"/>
              <a:t>尺寸</a:t>
            </a:r>
            <a:endParaRPr lang="en-US" altLang="zh-CN" sz="2800" dirty="0" smtClean="0"/>
          </a:p>
          <a:p>
            <a:pPr>
              <a:buNone/>
            </a:pPr>
            <a:endParaRPr lang="zh-CN" altLang="en-US" sz="2800" dirty="0"/>
          </a:p>
        </p:txBody>
      </p:sp>
      <p:pic>
        <p:nvPicPr>
          <p:cNvPr id="4" name="图片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2285992"/>
            <a:ext cx="2571768" cy="3495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4" y="2357430"/>
            <a:ext cx="2428892" cy="3495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圆角矩形标注 5"/>
          <p:cNvSpPr/>
          <p:nvPr/>
        </p:nvSpPr>
        <p:spPr>
          <a:xfrm>
            <a:off x="857224" y="6143644"/>
            <a:ext cx="2286016" cy="357190"/>
          </a:xfrm>
          <a:prstGeom prst="wedgeRoundRectCallout">
            <a:avLst>
              <a:gd name="adj1" fmla="val -38897"/>
              <a:gd name="adj2" fmla="val -13569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“放置”标签界面</a:t>
            </a:r>
            <a:endParaRPr lang="zh-CN" altLang="en-US" dirty="0"/>
          </a:p>
        </p:txBody>
      </p:sp>
      <p:sp>
        <p:nvSpPr>
          <p:cNvPr id="7" name="圆角矩形标注 6"/>
          <p:cNvSpPr/>
          <p:nvPr/>
        </p:nvSpPr>
        <p:spPr>
          <a:xfrm>
            <a:off x="4643438" y="6215082"/>
            <a:ext cx="2214578" cy="428628"/>
          </a:xfrm>
          <a:prstGeom prst="wedgeRoundRectCallout">
            <a:avLst>
              <a:gd name="adj1" fmla="val -44142"/>
              <a:gd name="adj2" fmla="val -12330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“修饰”标签界面</a:t>
            </a:r>
            <a:endParaRPr lang="zh-CN" altLang="en-US" dirty="0"/>
          </a:p>
        </p:txBody>
      </p:sp>
      <p:sp>
        <p:nvSpPr>
          <p:cNvPr id="8" name="圆角矩形标注 7"/>
          <p:cNvSpPr/>
          <p:nvPr/>
        </p:nvSpPr>
        <p:spPr>
          <a:xfrm>
            <a:off x="7286644" y="3214686"/>
            <a:ext cx="1357322" cy="785818"/>
          </a:xfrm>
          <a:prstGeom prst="wedgeRoundRectCallout">
            <a:avLst>
              <a:gd name="adj1" fmla="val -64296"/>
              <a:gd name="adj2" fmla="val 156341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“修饰”标签界面</a:t>
            </a:r>
            <a:endParaRPr lang="zh-CN" altLang="en-US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285729"/>
            <a:ext cx="8229600" cy="500066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altLang="zh-CN" sz="2800" dirty="0" smtClean="0"/>
              <a:t>5.4.3 </a:t>
            </a:r>
            <a:r>
              <a:rPr lang="zh-CN" altLang="en-US" sz="2800" dirty="0" smtClean="0"/>
              <a:t>移动</a:t>
            </a:r>
            <a:r>
              <a:rPr lang="zh-CN" altLang="en-US" sz="2800" dirty="0" smtClean="0"/>
              <a:t>尺寸及尺寸</a:t>
            </a:r>
            <a:r>
              <a:rPr lang="zh-CN" altLang="en-US" sz="2800" dirty="0" smtClean="0"/>
              <a:t>文本</a:t>
            </a:r>
            <a:endParaRPr lang="en-US" altLang="zh-CN" sz="2800" dirty="0" smtClean="0"/>
          </a:p>
          <a:p>
            <a:pPr>
              <a:buNone/>
            </a:pPr>
            <a:endParaRPr lang="zh-CN" altLang="en-US" sz="2800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214414" y="1500174"/>
          <a:ext cx="6286544" cy="2427936"/>
        </p:xfrm>
        <a:graphic>
          <a:graphicData uri="http://schemas.openxmlformats.org/drawingml/2006/table">
            <a:tbl>
              <a:tblPr/>
              <a:tblGrid>
                <a:gridCol w="898077"/>
                <a:gridCol w="5388467"/>
              </a:tblGrid>
              <a:tr h="5877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</a:rPr>
                        <a:t>箭头符号</a:t>
                      </a:r>
                      <a:endParaRPr lang="zh-CN" sz="105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</a:rPr>
                        <a:t>符号含义</a:t>
                      </a:r>
                      <a:endParaRPr lang="zh-CN" sz="105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34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900" kern="100">
                          <a:latin typeface="Times New Roman"/>
                          <a:ea typeface="宋体"/>
                        </a:rPr>
                        <a:t>尺寸可以自由移动。</a:t>
                      </a:r>
                      <a:endParaRPr lang="zh-CN" sz="105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34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100">
                          <a:latin typeface="Times New Roman"/>
                          <a:ea typeface="宋体"/>
                          <a:sym typeface="Wingdings 3"/>
                        </a:rPr>
                        <a:t></a:t>
                      </a:r>
                      <a:endParaRPr lang="zh-CN" sz="105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900" kern="100">
                          <a:latin typeface="Times New Roman"/>
                          <a:ea typeface="宋体"/>
                        </a:rPr>
                        <a:t>尺寸只能在水平方向作调整。</a:t>
                      </a:r>
                      <a:endParaRPr lang="zh-CN" sz="105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34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100">
                          <a:latin typeface="Times New Roman"/>
                          <a:ea typeface="宋体"/>
                          <a:sym typeface="Wingdings 3"/>
                        </a:rPr>
                        <a:t></a:t>
                      </a:r>
                      <a:endParaRPr lang="zh-CN" sz="105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900" kern="100" dirty="0">
                          <a:latin typeface="Times New Roman"/>
                          <a:ea typeface="宋体"/>
                        </a:rPr>
                        <a:t>尺寸只能在垂直方向作调整。</a:t>
                      </a:r>
                      <a:endParaRPr lang="zh-CN" sz="105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9457" name="图片 14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2357430"/>
            <a:ext cx="219075" cy="1905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714612" y="1000108"/>
            <a:ext cx="37147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/>
              <a:t>表</a:t>
            </a:r>
            <a:r>
              <a:rPr lang="en-US" b="1" dirty="0" smtClean="0"/>
              <a:t>5-2  </a:t>
            </a:r>
            <a:r>
              <a:rPr lang="zh-CN" altLang="en-US" b="1" dirty="0" smtClean="0"/>
              <a:t>鼠标箭头符号含义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57158" y="4357694"/>
            <a:ext cx="8072494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5.4.4  </a:t>
            </a:r>
            <a:r>
              <a:rPr lang="zh-CN" altLang="en-US" sz="2800" dirty="0" smtClean="0"/>
              <a:t>对齐尺寸</a:t>
            </a:r>
            <a:endParaRPr lang="en-US" altLang="zh-CN" sz="2800" dirty="0" smtClean="0"/>
          </a:p>
          <a:p>
            <a:r>
              <a:rPr lang="zh-CN" altLang="en-US" sz="2400" dirty="0" smtClean="0"/>
              <a:t>           要</a:t>
            </a:r>
            <a:r>
              <a:rPr lang="zh-CN" altLang="en-US" sz="2400" dirty="0" smtClean="0"/>
              <a:t>对齐同是水平方向或垂直方向的尺寸，可以使用“对齐尺寸”命令。</a:t>
            </a:r>
            <a:endParaRPr lang="zh-CN" altLang="en-US" sz="2400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714356"/>
            <a:ext cx="7636897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圆角矩形标注 4"/>
          <p:cNvSpPr/>
          <p:nvPr/>
        </p:nvSpPr>
        <p:spPr>
          <a:xfrm>
            <a:off x="5214942" y="5000636"/>
            <a:ext cx="1285884" cy="428628"/>
          </a:xfrm>
          <a:prstGeom prst="wedgeRoundRectCallout">
            <a:avLst>
              <a:gd name="adj1" fmla="val -80474"/>
              <a:gd name="adj2" fmla="val -16115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 对齐尺寸</a:t>
            </a:r>
            <a:endParaRPr lang="zh-CN" altLang="en-US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357167"/>
            <a:ext cx="8229600" cy="14287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800" dirty="0" smtClean="0"/>
              <a:t>5.4.5 </a:t>
            </a:r>
            <a:r>
              <a:rPr lang="zh-CN" altLang="en-US" sz="2800" dirty="0" smtClean="0"/>
              <a:t>改变</a:t>
            </a:r>
            <a:r>
              <a:rPr lang="zh-CN" altLang="en-US" sz="2800" dirty="0" smtClean="0"/>
              <a:t>箭头</a:t>
            </a:r>
            <a:r>
              <a:rPr lang="zh-CN" altLang="en-US" sz="2800" dirty="0" smtClean="0"/>
              <a:t>方向</a:t>
            </a:r>
            <a:endParaRPr lang="en-US" altLang="zh-CN" sz="2800" dirty="0" smtClean="0"/>
          </a:p>
          <a:p>
            <a:pPr>
              <a:buNone/>
            </a:pPr>
            <a:r>
              <a:rPr lang="zh-CN" altLang="en-US" sz="2400" dirty="0" smtClean="0"/>
              <a:t>          选中</a:t>
            </a:r>
            <a:r>
              <a:rPr lang="zh-CN" altLang="en-US" sz="2400" dirty="0" smtClean="0"/>
              <a:t>尺寸（尺寸变成红色）后，按鼠标右键弹出</a:t>
            </a:r>
            <a:r>
              <a:rPr lang="zh-CN" altLang="en-US" sz="2400" dirty="0" smtClean="0"/>
              <a:t>快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捷</a:t>
            </a:r>
            <a:r>
              <a:rPr lang="zh-CN" altLang="en-US" sz="2400" dirty="0" smtClean="0"/>
              <a:t>菜单，选择“反向箭头”，可以改变箭头方向。</a:t>
            </a:r>
            <a:endParaRPr lang="zh-CN" altLang="en-US" sz="2400" dirty="0"/>
          </a:p>
        </p:txBody>
      </p:sp>
      <p:pic>
        <p:nvPicPr>
          <p:cNvPr id="1740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785926"/>
            <a:ext cx="5504263" cy="33590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圆角矩形标注 4"/>
          <p:cNvSpPr/>
          <p:nvPr/>
        </p:nvSpPr>
        <p:spPr>
          <a:xfrm>
            <a:off x="4929190" y="5643578"/>
            <a:ext cx="1785950" cy="500066"/>
          </a:xfrm>
          <a:prstGeom prst="wedgeRoundRectCallout">
            <a:avLst>
              <a:gd name="adj1" fmla="val -74510"/>
              <a:gd name="adj2" fmla="val -15574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 改变箭头方向</a:t>
            </a:r>
            <a:endParaRPr lang="zh-CN" altLang="en-US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357167"/>
            <a:ext cx="8229600" cy="235745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800" dirty="0" smtClean="0"/>
              <a:t>5.4.6 </a:t>
            </a:r>
            <a:r>
              <a:rPr lang="zh-CN" altLang="en-US" sz="2800" dirty="0" smtClean="0"/>
              <a:t>属性</a:t>
            </a:r>
            <a:endParaRPr lang="en-US" altLang="zh-CN" sz="2800" dirty="0" smtClean="0"/>
          </a:p>
          <a:p>
            <a:pPr>
              <a:buNone/>
            </a:pPr>
            <a:r>
              <a:rPr lang="zh-CN" altLang="en-US" sz="2400" dirty="0" smtClean="0"/>
              <a:t>          选中</a:t>
            </a:r>
            <a:r>
              <a:rPr lang="zh-CN" altLang="en-US" sz="2400" dirty="0" smtClean="0"/>
              <a:t>尺寸（尺寸变成红色）后，在快捷菜单</a:t>
            </a:r>
            <a:r>
              <a:rPr lang="zh-CN" altLang="en-US" sz="2400" dirty="0" smtClean="0"/>
              <a:t>中择“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属性</a:t>
            </a:r>
            <a:r>
              <a:rPr lang="zh-CN" altLang="en-US" sz="2400" dirty="0" smtClean="0"/>
              <a:t>”选项，弹出“属性”对话框，包含“属性”、</a:t>
            </a:r>
            <a:r>
              <a:rPr lang="zh-CN" altLang="en-US" sz="2400" dirty="0" smtClean="0"/>
              <a:t>“显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示”</a:t>
            </a:r>
            <a:r>
              <a:rPr lang="zh-CN" altLang="en-US" sz="2400" dirty="0" smtClean="0"/>
              <a:t>和“文本样式”三个标签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单击“属性”</a:t>
            </a:r>
            <a:r>
              <a:rPr lang="zh-CN" altLang="en-US" sz="2400" dirty="0" smtClean="0"/>
              <a:t>标签。</a:t>
            </a:r>
            <a:endParaRPr lang="zh-CN" altLang="en-US" sz="2400" dirty="0"/>
          </a:p>
        </p:txBody>
      </p:sp>
      <p:pic>
        <p:nvPicPr>
          <p:cNvPr id="4" name="图片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43240" y="2643182"/>
            <a:ext cx="5500726" cy="3978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圆角矩形标注 4"/>
          <p:cNvSpPr/>
          <p:nvPr/>
        </p:nvSpPr>
        <p:spPr>
          <a:xfrm>
            <a:off x="1071538" y="5572140"/>
            <a:ext cx="1428760" cy="642942"/>
          </a:xfrm>
          <a:prstGeom prst="wedgeRoundRectCallout">
            <a:avLst>
              <a:gd name="adj1" fmla="val 63812"/>
              <a:gd name="adj2" fmla="val -182946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文本属性</a:t>
            </a:r>
            <a:endParaRPr lang="zh-CN" altLang="en-US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285729"/>
            <a:ext cx="8229600" cy="50006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单击“显示”</a:t>
            </a:r>
            <a:r>
              <a:rPr lang="zh-CN" altLang="en-US" sz="2400" dirty="0" smtClean="0"/>
              <a:t>标签。</a:t>
            </a:r>
            <a:endParaRPr lang="zh-CN" altLang="en-US" sz="2400" dirty="0"/>
          </a:p>
        </p:txBody>
      </p:sp>
      <p:pic>
        <p:nvPicPr>
          <p:cNvPr id="4" name="图片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857232"/>
            <a:ext cx="6572296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圆角矩形标注 4"/>
          <p:cNvSpPr/>
          <p:nvPr/>
        </p:nvSpPr>
        <p:spPr>
          <a:xfrm>
            <a:off x="3929058" y="6000768"/>
            <a:ext cx="1285884" cy="500066"/>
          </a:xfrm>
          <a:prstGeom prst="wedgeRoundRectCallout">
            <a:avLst>
              <a:gd name="adj1" fmla="val -65564"/>
              <a:gd name="adj2" fmla="val -15279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显示标签</a:t>
            </a:r>
            <a:endParaRPr lang="zh-CN" altLang="en-US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357167"/>
            <a:ext cx="8229600" cy="50006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3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单击“文本样式”</a:t>
            </a:r>
            <a:r>
              <a:rPr lang="zh-CN" altLang="en-US" sz="2400" dirty="0" smtClean="0"/>
              <a:t>标签。</a:t>
            </a:r>
            <a:endParaRPr lang="zh-CN" altLang="en-US" sz="2400" dirty="0"/>
          </a:p>
        </p:txBody>
      </p:sp>
      <p:pic>
        <p:nvPicPr>
          <p:cNvPr id="4" name="图片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928670"/>
            <a:ext cx="6572296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圆角矩形标注 4"/>
          <p:cNvSpPr/>
          <p:nvPr/>
        </p:nvSpPr>
        <p:spPr>
          <a:xfrm>
            <a:off x="4214810" y="6000768"/>
            <a:ext cx="2000264" cy="500066"/>
          </a:xfrm>
          <a:prstGeom prst="wedgeRoundRectCallout">
            <a:avLst>
              <a:gd name="adj1" fmla="val -57699"/>
              <a:gd name="adj2" fmla="val -12625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 文本样式标签</a:t>
            </a:r>
            <a:endParaRPr lang="zh-CN" altLang="en-US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357167"/>
            <a:ext cx="8229600" cy="1357322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altLang="zh-CN" sz="2800" dirty="0" smtClean="0"/>
              <a:t>5.4.7 </a:t>
            </a:r>
            <a:r>
              <a:rPr lang="zh-CN" altLang="en-US" sz="2800" dirty="0" smtClean="0"/>
              <a:t>插入断点</a:t>
            </a:r>
            <a:endParaRPr lang="en-US" altLang="zh-CN" sz="2800" dirty="0" smtClean="0"/>
          </a:p>
          <a:p>
            <a:pPr>
              <a:buNone/>
            </a:pPr>
            <a:r>
              <a:rPr lang="zh-CN" altLang="en-US" sz="2400" dirty="0" smtClean="0"/>
              <a:t>        “断点”</a:t>
            </a:r>
            <a:r>
              <a:rPr lang="en-US" sz="2400" dirty="0" smtClean="0"/>
              <a:t> </a:t>
            </a:r>
            <a:r>
              <a:rPr lang="zh-CN" altLang="en-US" sz="2400" dirty="0" smtClean="0"/>
              <a:t>和下面的“角拐”</a:t>
            </a:r>
            <a:r>
              <a:rPr lang="en-US" sz="2400" dirty="0" smtClean="0"/>
              <a:t> </a:t>
            </a:r>
            <a:r>
              <a:rPr lang="zh-CN" altLang="en-US" sz="2400" dirty="0" smtClean="0"/>
              <a:t>都是用来调整尺寸</a:t>
            </a:r>
            <a:r>
              <a:rPr lang="zh-CN" altLang="en-US" sz="2400" dirty="0" smtClean="0"/>
              <a:t>界线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的</a:t>
            </a:r>
            <a:r>
              <a:rPr lang="zh-CN" altLang="en-US" sz="2400" dirty="0" smtClean="0"/>
              <a:t>工具。</a:t>
            </a:r>
          </a:p>
          <a:p>
            <a:pPr>
              <a:buNone/>
            </a:pPr>
            <a:endParaRPr lang="zh-CN" altLang="en-US" sz="2800" dirty="0"/>
          </a:p>
        </p:txBody>
      </p:sp>
      <p:pic>
        <p:nvPicPr>
          <p:cNvPr id="1331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9113" y="1928802"/>
            <a:ext cx="7259309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圆角矩形标注 4"/>
          <p:cNvSpPr/>
          <p:nvPr/>
        </p:nvSpPr>
        <p:spPr>
          <a:xfrm>
            <a:off x="5072066" y="5429264"/>
            <a:ext cx="1357322" cy="500066"/>
          </a:xfrm>
          <a:prstGeom prst="wedgeRoundRectCallout">
            <a:avLst>
              <a:gd name="adj1" fmla="val -74075"/>
              <a:gd name="adj2" fmla="val -15869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插入断点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285729"/>
            <a:ext cx="8229600" cy="314327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尺寸</a:t>
            </a:r>
            <a:r>
              <a:rPr lang="zh-CN" altLang="en-US" sz="2400" dirty="0" smtClean="0"/>
              <a:t>界线。</a:t>
            </a:r>
            <a:endParaRPr lang="en-US" altLang="zh-CN" sz="2400" dirty="0" smtClean="0"/>
          </a:p>
          <a:p>
            <a:pPr>
              <a:buNone/>
            </a:pPr>
            <a:r>
              <a:rPr lang="en-US" sz="2400" dirty="0" smtClean="0"/>
              <a:t> </a:t>
            </a:r>
            <a:r>
              <a:rPr lang="en-US" sz="2400" dirty="0" smtClean="0"/>
              <a:t>          </a:t>
            </a:r>
            <a:r>
              <a:rPr lang="zh-CN" altLang="en-US" sz="2400" dirty="0" smtClean="0"/>
              <a:t>尺寸界线标识所注尺寸的起始和终止位置，用细</a:t>
            </a:r>
            <a:r>
              <a:rPr lang="zh-CN" altLang="en-US" sz="2400" dirty="0" smtClean="0"/>
              <a:t>实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线</a:t>
            </a:r>
            <a:r>
              <a:rPr lang="zh-CN" altLang="en-US" sz="2400" dirty="0" smtClean="0"/>
              <a:t>绘制，并应由图形的轮廓线、轴线或对称中心线处引出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尺寸线</a:t>
            </a:r>
            <a:r>
              <a:rPr lang="en-US" sz="2400" dirty="0" smtClean="0"/>
              <a:t> 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>
              <a:buNone/>
            </a:pPr>
            <a:r>
              <a:rPr lang="en-US" sz="2400" dirty="0" smtClean="0"/>
              <a:t> </a:t>
            </a:r>
            <a:r>
              <a:rPr lang="en-US" sz="2400" dirty="0" smtClean="0"/>
              <a:t>          </a:t>
            </a:r>
            <a:r>
              <a:rPr lang="zh-CN" altLang="en-US" sz="2400" dirty="0" smtClean="0"/>
              <a:t>尺寸线表示所注尺寸的范围，用细实线</a:t>
            </a:r>
            <a:r>
              <a:rPr lang="zh-CN" altLang="en-US" sz="2400" dirty="0" smtClean="0"/>
              <a:t>绘制。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3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尺寸线终端</a:t>
            </a:r>
            <a:r>
              <a:rPr lang="en-US" sz="2400" dirty="0" smtClean="0"/>
              <a:t> 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>
              <a:buNone/>
            </a:pPr>
            <a:r>
              <a:rPr lang="en-US" sz="2400" dirty="0" smtClean="0"/>
              <a:t> </a:t>
            </a:r>
            <a:r>
              <a:rPr lang="en-US" sz="2400" dirty="0" smtClean="0"/>
              <a:t>          </a:t>
            </a:r>
            <a:r>
              <a:rPr lang="zh-CN" altLang="en-US" sz="2400" dirty="0" smtClean="0"/>
              <a:t>尺寸线终端有两种形式：箭头或细</a:t>
            </a:r>
            <a:r>
              <a:rPr lang="zh-CN" altLang="en-US" sz="2400" dirty="0" smtClean="0"/>
              <a:t>斜线。</a:t>
            </a:r>
            <a:endParaRPr lang="zh-CN" altLang="en-US" sz="2400" dirty="0"/>
          </a:p>
        </p:txBody>
      </p:sp>
      <p:sp>
        <p:nvSpPr>
          <p:cNvPr id="39952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39937" name="Group 1"/>
          <p:cNvGrpSpPr>
            <a:grpSpLocks noChangeAspect="1"/>
          </p:cNvGrpSpPr>
          <p:nvPr/>
        </p:nvGrpSpPr>
        <p:grpSpPr bwMode="auto">
          <a:xfrm>
            <a:off x="1785918" y="3571876"/>
            <a:ext cx="3013109" cy="1104904"/>
            <a:chOff x="0" y="137"/>
            <a:chExt cx="1620" cy="595"/>
          </a:xfrm>
        </p:grpSpPr>
        <p:sp>
          <p:nvSpPr>
            <p:cNvPr id="39951" name="AutoShape 15"/>
            <p:cNvSpPr>
              <a:spLocks noChangeAspect="1" noChangeArrowheads="1" noTextEdit="1"/>
            </p:cNvSpPr>
            <p:nvPr/>
          </p:nvSpPr>
          <p:spPr bwMode="auto">
            <a:xfrm>
              <a:off x="0" y="137"/>
              <a:ext cx="1620" cy="595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950" name="Line 14"/>
            <p:cNvSpPr>
              <a:spLocks noChangeShapeType="1"/>
            </p:cNvSpPr>
            <p:nvPr/>
          </p:nvSpPr>
          <p:spPr bwMode="auto">
            <a:xfrm>
              <a:off x="206" y="165"/>
              <a:ext cx="1" cy="168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949" name="Line 13"/>
            <p:cNvSpPr>
              <a:spLocks noChangeShapeType="1"/>
            </p:cNvSpPr>
            <p:nvPr/>
          </p:nvSpPr>
          <p:spPr bwMode="auto">
            <a:xfrm>
              <a:off x="1452" y="137"/>
              <a:ext cx="1" cy="19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948" name="Line 12"/>
            <p:cNvSpPr>
              <a:spLocks noChangeShapeType="1"/>
            </p:cNvSpPr>
            <p:nvPr/>
          </p:nvSpPr>
          <p:spPr bwMode="auto">
            <a:xfrm>
              <a:off x="295" y="247"/>
              <a:ext cx="1067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947" name="Freeform 11"/>
            <p:cNvSpPr>
              <a:spLocks/>
            </p:cNvSpPr>
            <p:nvPr/>
          </p:nvSpPr>
          <p:spPr bwMode="auto">
            <a:xfrm>
              <a:off x="206" y="232"/>
              <a:ext cx="89" cy="30"/>
            </a:xfrm>
            <a:custGeom>
              <a:avLst/>
              <a:gdLst/>
              <a:ahLst/>
              <a:cxnLst>
                <a:cxn ang="0">
                  <a:pos x="359" y="0"/>
                </a:cxn>
                <a:cxn ang="0">
                  <a:pos x="359" y="120"/>
                </a:cxn>
                <a:cxn ang="0">
                  <a:pos x="0" y="60"/>
                </a:cxn>
                <a:cxn ang="0">
                  <a:pos x="359" y="0"/>
                </a:cxn>
              </a:cxnLst>
              <a:rect l="0" t="0" r="r" b="b"/>
              <a:pathLst>
                <a:path w="359" h="120">
                  <a:moveTo>
                    <a:pt x="359" y="0"/>
                  </a:moveTo>
                  <a:lnTo>
                    <a:pt x="359" y="120"/>
                  </a:lnTo>
                  <a:lnTo>
                    <a:pt x="0" y="60"/>
                  </a:lnTo>
                  <a:lnTo>
                    <a:pt x="359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946" name="Freeform 10"/>
            <p:cNvSpPr>
              <a:spLocks/>
            </p:cNvSpPr>
            <p:nvPr/>
          </p:nvSpPr>
          <p:spPr bwMode="auto">
            <a:xfrm>
              <a:off x="1362" y="232"/>
              <a:ext cx="90" cy="3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20"/>
                </a:cxn>
                <a:cxn ang="0">
                  <a:pos x="359" y="60"/>
                </a:cxn>
                <a:cxn ang="0">
                  <a:pos x="0" y="0"/>
                </a:cxn>
              </a:cxnLst>
              <a:rect l="0" t="0" r="r" b="b"/>
              <a:pathLst>
                <a:path w="359" h="120">
                  <a:moveTo>
                    <a:pt x="0" y="0"/>
                  </a:moveTo>
                  <a:lnTo>
                    <a:pt x="0" y="120"/>
                  </a:lnTo>
                  <a:lnTo>
                    <a:pt x="359" y="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945" name="Line 9"/>
            <p:cNvSpPr>
              <a:spLocks noChangeShapeType="1"/>
            </p:cNvSpPr>
            <p:nvPr/>
          </p:nvSpPr>
          <p:spPr bwMode="auto">
            <a:xfrm>
              <a:off x="206" y="141"/>
              <a:ext cx="1" cy="21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944" name="Line 8"/>
            <p:cNvSpPr>
              <a:spLocks noChangeShapeType="1"/>
            </p:cNvSpPr>
            <p:nvPr/>
          </p:nvSpPr>
          <p:spPr bwMode="auto">
            <a:xfrm>
              <a:off x="206" y="525"/>
              <a:ext cx="1" cy="20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943" name="Line 7"/>
            <p:cNvSpPr>
              <a:spLocks noChangeShapeType="1"/>
            </p:cNvSpPr>
            <p:nvPr/>
          </p:nvSpPr>
          <p:spPr bwMode="auto">
            <a:xfrm>
              <a:off x="1452" y="155"/>
              <a:ext cx="1" cy="199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942" name="Line 6"/>
            <p:cNvSpPr>
              <a:spLocks noChangeShapeType="1"/>
            </p:cNvSpPr>
            <p:nvPr/>
          </p:nvSpPr>
          <p:spPr bwMode="auto">
            <a:xfrm>
              <a:off x="1452" y="512"/>
              <a:ext cx="1" cy="22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941" name="Line 5"/>
            <p:cNvSpPr>
              <a:spLocks noChangeShapeType="1"/>
            </p:cNvSpPr>
            <p:nvPr/>
          </p:nvSpPr>
          <p:spPr bwMode="auto">
            <a:xfrm>
              <a:off x="206" y="645"/>
              <a:ext cx="1246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940" name="Line 4"/>
            <p:cNvSpPr>
              <a:spLocks noChangeShapeType="1"/>
            </p:cNvSpPr>
            <p:nvPr/>
          </p:nvSpPr>
          <p:spPr bwMode="auto">
            <a:xfrm flipH="1">
              <a:off x="161" y="601"/>
              <a:ext cx="90" cy="89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939" name="Freeform 3"/>
            <p:cNvSpPr>
              <a:spLocks/>
            </p:cNvSpPr>
            <p:nvPr/>
          </p:nvSpPr>
          <p:spPr bwMode="auto">
            <a:xfrm>
              <a:off x="1402" y="596"/>
              <a:ext cx="90" cy="99"/>
            </a:xfrm>
            <a:custGeom>
              <a:avLst/>
              <a:gdLst/>
              <a:ahLst/>
              <a:cxnLst>
                <a:cxn ang="0">
                  <a:pos x="0" y="360"/>
                </a:cxn>
                <a:cxn ang="0">
                  <a:pos x="38" y="397"/>
                </a:cxn>
                <a:cxn ang="0">
                  <a:pos x="359" y="0"/>
                </a:cxn>
                <a:cxn ang="0">
                  <a:pos x="0" y="360"/>
                </a:cxn>
              </a:cxnLst>
              <a:rect l="0" t="0" r="r" b="b"/>
              <a:pathLst>
                <a:path w="359" h="397">
                  <a:moveTo>
                    <a:pt x="0" y="360"/>
                  </a:moveTo>
                  <a:lnTo>
                    <a:pt x="38" y="397"/>
                  </a:lnTo>
                  <a:lnTo>
                    <a:pt x="359" y="0"/>
                  </a:lnTo>
                  <a:lnTo>
                    <a:pt x="0" y="36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938" name="Freeform 2"/>
            <p:cNvSpPr>
              <a:spLocks/>
            </p:cNvSpPr>
            <p:nvPr/>
          </p:nvSpPr>
          <p:spPr bwMode="auto">
            <a:xfrm>
              <a:off x="1412" y="596"/>
              <a:ext cx="89" cy="99"/>
            </a:xfrm>
            <a:custGeom>
              <a:avLst/>
              <a:gdLst/>
              <a:ahLst/>
              <a:cxnLst>
                <a:cxn ang="0">
                  <a:pos x="0" y="397"/>
                </a:cxn>
                <a:cxn ang="0">
                  <a:pos x="321" y="0"/>
                </a:cxn>
                <a:cxn ang="0">
                  <a:pos x="359" y="38"/>
                </a:cxn>
                <a:cxn ang="0">
                  <a:pos x="0" y="397"/>
                </a:cxn>
              </a:cxnLst>
              <a:rect l="0" t="0" r="r" b="b"/>
              <a:pathLst>
                <a:path w="359" h="397">
                  <a:moveTo>
                    <a:pt x="0" y="397"/>
                  </a:moveTo>
                  <a:lnTo>
                    <a:pt x="321" y="0"/>
                  </a:lnTo>
                  <a:lnTo>
                    <a:pt x="359" y="38"/>
                  </a:lnTo>
                  <a:lnTo>
                    <a:pt x="0" y="397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0" name="圆角矩形标注 19"/>
          <p:cNvSpPr/>
          <p:nvPr/>
        </p:nvSpPr>
        <p:spPr>
          <a:xfrm>
            <a:off x="5072066" y="4000504"/>
            <a:ext cx="2571768" cy="571504"/>
          </a:xfrm>
          <a:prstGeom prst="wedgeRoundRectCallout">
            <a:avLst>
              <a:gd name="adj1" fmla="val -65564"/>
              <a:gd name="adj2" fmla="val -10266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尺寸线终端的表示形式</a:t>
            </a:r>
            <a:endParaRPr lang="zh-CN" alt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571472" y="5072074"/>
            <a:ext cx="59293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4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尺寸</a:t>
            </a:r>
            <a:r>
              <a:rPr lang="zh-CN" altLang="en-US" sz="2400" dirty="0" smtClean="0"/>
              <a:t>数字。</a:t>
            </a:r>
            <a:endParaRPr lang="en-US" altLang="zh-CN" sz="2400" dirty="0" smtClean="0"/>
          </a:p>
          <a:p>
            <a:r>
              <a:rPr lang="en-US" sz="2400" dirty="0" smtClean="0"/>
              <a:t> </a:t>
            </a:r>
            <a:r>
              <a:rPr lang="en-US" sz="2400" dirty="0" smtClean="0"/>
              <a:t>         </a:t>
            </a:r>
            <a:r>
              <a:rPr lang="zh-CN" altLang="en-US" sz="2400" dirty="0" smtClean="0"/>
              <a:t>尺寸数字表示所注尺寸的</a:t>
            </a:r>
            <a:r>
              <a:rPr lang="zh-CN" altLang="en-US" sz="2400" dirty="0" smtClean="0"/>
              <a:t>数值。</a:t>
            </a:r>
            <a:endParaRPr lang="zh-CN" altLang="en-US" sz="2400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428605"/>
            <a:ext cx="8229600" cy="1000132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altLang="zh-CN" sz="2800" dirty="0" smtClean="0"/>
              <a:t>5.4.8 </a:t>
            </a:r>
            <a:r>
              <a:rPr lang="zh-CN" altLang="en-US" sz="2800" dirty="0" smtClean="0"/>
              <a:t>插入</a:t>
            </a:r>
            <a:r>
              <a:rPr lang="zh-CN" altLang="en-US" sz="2800" dirty="0" smtClean="0"/>
              <a:t>角</a:t>
            </a:r>
            <a:r>
              <a:rPr lang="zh-CN" altLang="en-US" sz="2800" dirty="0" smtClean="0"/>
              <a:t>拐</a:t>
            </a:r>
            <a:endParaRPr lang="en-US" altLang="zh-CN" sz="2800" dirty="0" smtClean="0"/>
          </a:p>
          <a:p>
            <a:pPr>
              <a:buNone/>
            </a:pPr>
            <a:r>
              <a:rPr lang="zh-CN" altLang="en-US" sz="2800" dirty="0" smtClean="0"/>
              <a:t>         </a:t>
            </a:r>
            <a:r>
              <a:rPr lang="zh-CN" altLang="en-US" sz="2400" dirty="0" smtClean="0"/>
              <a:t>插入</a:t>
            </a:r>
            <a:r>
              <a:rPr lang="zh-CN" altLang="en-US" sz="2400" dirty="0" smtClean="0"/>
              <a:t>角拐可以折弯尺寸界线。</a:t>
            </a:r>
            <a:endParaRPr lang="zh-CN" altLang="en-US" sz="2400" dirty="0"/>
          </a:p>
        </p:txBody>
      </p:sp>
      <p:pic>
        <p:nvPicPr>
          <p:cNvPr id="1228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1357298"/>
            <a:ext cx="5857916" cy="3521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圆角矩形标注 4"/>
          <p:cNvSpPr/>
          <p:nvPr/>
        </p:nvSpPr>
        <p:spPr>
          <a:xfrm>
            <a:off x="3929058" y="5357826"/>
            <a:ext cx="1500198" cy="428628"/>
          </a:xfrm>
          <a:prstGeom prst="wedgeRoundRectCallout">
            <a:avLst>
              <a:gd name="adj1" fmla="val -61140"/>
              <a:gd name="adj2" fmla="val -21276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插入角拐</a:t>
            </a:r>
            <a:endParaRPr lang="zh-CN" altLang="en-US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285728"/>
            <a:ext cx="8229600" cy="207170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800" dirty="0" smtClean="0"/>
              <a:t>5.4.9  </a:t>
            </a:r>
            <a:r>
              <a:rPr lang="zh-CN" altLang="en-US" sz="2800" dirty="0" smtClean="0"/>
              <a:t>插入</a:t>
            </a:r>
            <a:r>
              <a:rPr lang="zh-CN" altLang="en-US" sz="2800" dirty="0" smtClean="0"/>
              <a:t>绘制</a:t>
            </a:r>
            <a:r>
              <a:rPr lang="zh-CN" altLang="en-US" sz="2800" dirty="0" smtClean="0"/>
              <a:t>基准</a:t>
            </a:r>
            <a:endParaRPr lang="en-US" altLang="zh-CN" sz="2800" dirty="0" smtClean="0"/>
          </a:p>
          <a:p>
            <a:pPr>
              <a:buNone/>
            </a:pPr>
            <a:r>
              <a:rPr lang="zh-CN" altLang="en-US" sz="2400" dirty="0" smtClean="0"/>
              <a:t>           在</a:t>
            </a:r>
            <a:r>
              <a:rPr lang="zh-CN" altLang="en-US" sz="2400" dirty="0" smtClean="0"/>
              <a:t>“注释”操控板中的“绘制基准”按钮可以</a:t>
            </a:r>
            <a:r>
              <a:rPr lang="zh-CN" altLang="en-US" sz="2400" dirty="0" smtClean="0"/>
              <a:t>插入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绘图</a:t>
            </a:r>
            <a:r>
              <a:rPr lang="zh-CN" altLang="en-US" sz="2400" dirty="0" smtClean="0"/>
              <a:t>基准，包括基准平面、基准轴和基准目标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 lvl="0"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创建绘制基准平面</a:t>
            </a:r>
          </a:p>
          <a:p>
            <a:pPr>
              <a:buNone/>
            </a:pPr>
            <a:endParaRPr lang="zh-CN" altLang="en-US" sz="2400" dirty="0" smtClean="0"/>
          </a:p>
          <a:p>
            <a:pPr>
              <a:buNone/>
            </a:pPr>
            <a:endParaRPr lang="zh-CN" altLang="en-US" sz="2800" dirty="0"/>
          </a:p>
        </p:txBody>
      </p:sp>
      <p:pic>
        <p:nvPicPr>
          <p:cNvPr id="4" name="图片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1934" y="2285992"/>
            <a:ext cx="3357586" cy="15144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357158" y="2714620"/>
          <a:ext cx="3119438" cy="7461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1265" name="Picture 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14348" y="3929066"/>
            <a:ext cx="5367874" cy="26431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圆角矩形标注 7"/>
          <p:cNvSpPr/>
          <p:nvPr/>
        </p:nvSpPr>
        <p:spPr>
          <a:xfrm>
            <a:off x="6429388" y="5857892"/>
            <a:ext cx="2214578" cy="571504"/>
          </a:xfrm>
          <a:prstGeom prst="wedgeRoundRectCallout">
            <a:avLst>
              <a:gd name="adj1" fmla="val -62789"/>
              <a:gd name="adj2" fmla="val -15685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创建绘制基准平面</a:t>
            </a:r>
            <a:endParaRPr lang="zh-CN" altLang="en-US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357167"/>
            <a:ext cx="8229600" cy="500066"/>
          </a:xfrm>
        </p:spPr>
        <p:txBody>
          <a:bodyPr>
            <a:normAutofit/>
          </a:bodyPr>
          <a:lstStyle/>
          <a:p>
            <a:pPr lvl="0"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创建绘制基准轴</a:t>
            </a:r>
          </a:p>
          <a:p>
            <a:pPr>
              <a:buNone/>
            </a:pPr>
            <a:endParaRPr lang="zh-CN" altLang="en-US" sz="2400" dirty="0"/>
          </a:p>
        </p:txBody>
      </p:sp>
      <p:graphicFrame>
        <p:nvGraphicFramePr>
          <p:cNvPr id="4" name="图示 3"/>
          <p:cNvGraphicFramePr/>
          <p:nvPr/>
        </p:nvGraphicFramePr>
        <p:xfrm>
          <a:off x="1285852" y="857232"/>
          <a:ext cx="5548330" cy="5318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28596" y="1500175"/>
            <a:ext cx="871540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5.4.10  </a:t>
            </a:r>
            <a:r>
              <a:rPr lang="zh-CN" altLang="en-US" sz="2800" dirty="0" smtClean="0"/>
              <a:t>插入</a:t>
            </a:r>
            <a:r>
              <a:rPr lang="zh-CN" altLang="en-US" sz="2800" dirty="0" smtClean="0"/>
              <a:t>模型</a:t>
            </a:r>
            <a:r>
              <a:rPr lang="zh-CN" altLang="en-US" sz="2800" dirty="0" smtClean="0"/>
              <a:t>基准</a:t>
            </a:r>
            <a:endParaRPr lang="en-US" altLang="zh-CN" sz="2800" dirty="0" smtClean="0"/>
          </a:p>
          <a:p>
            <a:r>
              <a:rPr lang="zh-CN" altLang="en-US" sz="2400" dirty="0" smtClean="0"/>
              <a:t>           “模型基准”</a:t>
            </a:r>
            <a:r>
              <a:rPr lang="zh-CN" altLang="en-US" sz="2400" dirty="0" smtClean="0"/>
              <a:t>工具可以插入“基准平面”和“基准轴”。</a:t>
            </a:r>
            <a:endParaRPr lang="en-US" altLang="zh-CN" sz="2400" dirty="0" smtClean="0"/>
          </a:p>
          <a:p>
            <a:endParaRPr lang="en-US" altLang="zh-CN" sz="2800" dirty="0" smtClean="0"/>
          </a:p>
        </p:txBody>
      </p:sp>
      <p:pic>
        <p:nvPicPr>
          <p:cNvPr id="6" name="图片 5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0" y="2500306"/>
            <a:ext cx="3500462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图示 6"/>
          <p:cNvGraphicFramePr/>
          <p:nvPr/>
        </p:nvGraphicFramePr>
        <p:xfrm>
          <a:off x="2214546" y="3000372"/>
          <a:ext cx="2119306" cy="12461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8" name="圆角矩形标注 7"/>
          <p:cNvSpPr/>
          <p:nvPr/>
        </p:nvSpPr>
        <p:spPr>
          <a:xfrm>
            <a:off x="1857356" y="5357826"/>
            <a:ext cx="2143140" cy="571504"/>
          </a:xfrm>
          <a:prstGeom prst="wedgeRoundRectCallout">
            <a:avLst>
              <a:gd name="adj1" fmla="val 61747"/>
              <a:gd name="adj2" fmla="val -15427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插入模型基准平面</a:t>
            </a:r>
            <a:endParaRPr lang="zh-CN" altLang="en-US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29190" y="214290"/>
            <a:ext cx="2778737" cy="6000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1357290" y="1571612"/>
          <a:ext cx="2857520" cy="14604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圆角矩形标注 5"/>
          <p:cNvSpPr/>
          <p:nvPr/>
        </p:nvSpPr>
        <p:spPr>
          <a:xfrm>
            <a:off x="2500298" y="5143512"/>
            <a:ext cx="1785950" cy="571504"/>
          </a:xfrm>
          <a:prstGeom prst="wedgeRoundRectCallout">
            <a:avLst>
              <a:gd name="adj1" fmla="val 55141"/>
              <a:gd name="adj2" fmla="val -16201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定义基准平面</a:t>
            </a:r>
            <a:endParaRPr lang="zh-CN" altLang="en-US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428605"/>
            <a:ext cx="8229600" cy="1143008"/>
          </a:xfrm>
        </p:spPr>
        <p:txBody>
          <a:bodyPr/>
          <a:lstStyle/>
          <a:p>
            <a:pPr>
              <a:buNone/>
            </a:pPr>
            <a:r>
              <a:rPr lang="en-US" altLang="zh-CN" dirty="0" smtClean="0"/>
              <a:t>5.5 </a:t>
            </a:r>
            <a:r>
              <a:rPr lang="zh-CN" altLang="en-US" dirty="0" smtClean="0"/>
              <a:t>插入</a:t>
            </a:r>
            <a:r>
              <a:rPr lang="zh-CN" altLang="en-US" dirty="0" smtClean="0"/>
              <a:t>注解与球</a:t>
            </a:r>
            <a:r>
              <a:rPr lang="zh-CN" altLang="en-US" dirty="0" smtClean="0"/>
              <a:t>标</a:t>
            </a:r>
            <a:endParaRPr lang="en-US" altLang="zh-CN" dirty="0" smtClean="0"/>
          </a:p>
          <a:p>
            <a:pPr>
              <a:buNone/>
            </a:pPr>
            <a:r>
              <a:rPr lang="en-US" altLang="zh-CN" sz="2800" dirty="0" smtClean="0"/>
              <a:t>5.5.1 </a:t>
            </a:r>
            <a:r>
              <a:rPr lang="zh-CN" altLang="en-US" sz="2800" dirty="0" smtClean="0"/>
              <a:t>创建</a:t>
            </a:r>
            <a:r>
              <a:rPr lang="zh-CN" altLang="en-US" sz="2800" dirty="0" smtClean="0"/>
              <a:t>注解或球标</a:t>
            </a:r>
            <a:endParaRPr lang="zh-CN" altLang="en-US" sz="2800" dirty="0"/>
          </a:p>
        </p:txBody>
      </p:sp>
      <p:pic>
        <p:nvPicPr>
          <p:cNvPr id="4" name="图片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66" y="714356"/>
            <a:ext cx="2500330" cy="5572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2285984" y="2214554"/>
          <a:ext cx="2119306" cy="12461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圆角矩形标注 5"/>
          <p:cNvSpPr/>
          <p:nvPr/>
        </p:nvSpPr>
        <p:spPr>
          <a:xfrm>
            <a:off x="2214546" y="5286388"/>
            <a:ext cx="2428892" cy="500066"/>
          </a:xfrm>
          <a:prstGeom prst="wedgeRoundRectCallout">
            <a:avLst>
              <a:gd name="adj1" fmla="val 49603"/>
              <a:gd name="adj2" fmla="val -16754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创建注解</a:t>
            </a:r>
            <a:r>
              <a:rPr lang="en-US" dirty="0" smtClean="0"/>
              <a:t>/</a:t>
            </a:r>
            <a:r>
              <a:rPr lang="zh-CN" altLang="en-US" dirty="0" smtClean="0"/>
              <a:t>球标菜单</a:t>
            </a:r>
            <a:endParaRPr lang="zh-CN" altLang="en-US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285729"/>
            <a:ext cx="8229600" cy="185738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引线</a:t>
            </a:r>
            <a:r>
              <a:rPr lang="zh-CN" altLang="en-US" sz="2400" dirty="0" smtClean="0"/>
              <a:t>样式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        ●</a:t>
            </a:r>
            <a:r>
              <a:rPr lang="zh-CN" altLang="en-US" sz="2400" dirty="0" smtClean="0"/>
              <a:t>无引线：注解或球标自由放置，没有指引线生成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        ●</a:t>
            </a:r>
            <a:r>
              <a:rPr lang="zh-CN" altLang="en-US" sz="2400" dirty="0" smtClean="0"/>
              <a:t>带引线：为注解或球标创建带箭头的指引线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        ●</a:t>
            </a:r>
            <a:r>
              <a:rPr lang="en-US" sz="2400" dirty="0" smtClean="0"/>
              <a:t> ISO</a:t>
            </a:r>
            <a:r>
              <a:rPr lang="zh-CN" altLang="en-US" sz="2400" dirty="0" smtClean="0"/>
              <a:t>引线：创建</a:t>
            </a:r>
            <a:r>
              <a:rPr lang="zh-CN" altLang="en-US" sz="2400" dirty="0" smtClean="0"/>
              <a:t>符合</a:t>
            </a:r>
            <a:r>
              <a:rPr lang="en-US" sz="2400" dirty="0" smtClean="0"/>
              <a:t>ISO</a:t>
            </a:r>
            <a:r>
              <a:rPr lang="zh-CN" altLang="en-US" sz="2400" dirty="0" smtClean="0"/>
              <a:t>标准样式的指引线。</a:t>
            </a:r>
            <a:endParaRPr lang="zh-CN" altLang="en-US" sz="2400" dirty="0"/>
          </a:p>
        </p:txBody>
      </p:sp>
      <p:pic>
        <p:nvPicPr>
          <p:cNvPr id="716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2285992"/>
            <a:ext cx="6944589" cy="3132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圆角矩形标注 5"/>
          <p:cNvSpPr/>
          <p:nvPr/>
        </p:nvSpPr>
        <p:spPr>
          <a:xfrm>
            <a:off x="3786182" y="5857892"/>
            <a:ext cx="1357322" cy="500066"/>
          </a:xfrm>
          <a:prstGeom prst="wedgeRoundRectCallout">
            <a:avLst>
              <a:gd name="adj1" fmla="val -51149"/>
              <a:gd name="adj2" fmla="val -16911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引线样式</a:t>
            </a:r>
            <a:endParaRPr lang="zh-CN" altLang="en-US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357167"/>
            <a:ext cx="8229600" cy="1285884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zh-CN" altLang="en-US" sz="2400" dirty="0" smtClean="0"/>
              <a:t>     ●</a:t>
            </a:r>
            <a:r>
              <a:rPr lang="zh-CN" altLang="en-US" sz="2400" dirty="0" smtClean="0"/>
              <a:t>在项上：将注解或球标依附于图元上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     ●</a:t>
            </a:r>
            <a:r>
              <a:rPr lang="zh-CN" altLang="en-US" sz="2400" dirty="0" smtClean="0"/>
              <a:t>偏移：以一定的距离偏移选取的尺寸、公差、符号</a:t>
            </a:r>
            <a:r>
              <a:rPr lang="zh-CN" altLang="en-US" sz="2400" dirty="0" smtClean="0"/>
              <a:t>等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项目</a:t>
            </a:r>
            <a:r>
              <a:rPr lang="zh-CN" altLang="en-US" sz="2400" dirty="0" smtClean="0"/>
              <a:t>，来创建注解或球标。</a:t>
            </a:r>
            <a:endParaRPr lang="zh-CN" altLang="en-US" sz="2400" dirty="0"/>
          </a:p>
        </p:txBody>
      </p:sp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643050"/>
            <a:ext cx="7909682" cy="35118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圆角矩形标注 4"/>
          <p:cNvSpPr/>
          <p:nvPr/>
        </p:nvSpPr>
        <p:spPr>
          <a:xfrm>
            <a:off x="4714876" y="5786454"/>
            <a:ext cx="2214578" cy="571504"/>
          </a:xfrm>
          <a:prstGeom prst="wedgeRoundRectCallout">
            <a:avLst>
              <a:gd name="adj1" fmla="val -59459"/>
              <a:gd name="adj2" fmla="val -13878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创建偏距类型注解</a:t>
            </a:r>
            <a:endParaRPr lang="zh-CN" altLang="en-US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285728"/>
            <a:ext cx="8229600" cy="1857388"/>
          </a:xfrm>
        </p:spPr>
        <p:txBody>
          <a:bodyPr>
            <a:normAutofit/>
          </a:bodyPr>
          <a:lstStyle/>
          <a:p>
            <a:pPr lvl="0"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带引线样式附属类型</a:t>
            </a:r>
          </a:p>
          <a:p>
            <a:pPr>
              <a:buNone/>
            </a:pPr>
            <a:r>
              <a:rPr lang="zh-CN" altLang="en-US" sz="2400" dirty="0" smtClean="0"/>
              <a:t>          当</a:t>
            </a:r>
            <a:r>
              <a:rPr lang="zh-CN" altLang="en-US" sz="2400" dirty="0" smtClean="0"/>
              <a:t>选择带引线的方式创建注解或球标时，可以</a:t>
            </a:r>
            <a:r>
              <a:rPr lang="zh-CN" altLang="en-US" sz="2400" dirty="0" smtClean="0"/>
              <a:t>指定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引线</a:t>
            </a:r>
            <a:r>
              <a:rPr lang="zh-CN" altLang="en-US" sz="2400" dirty="0" smtClean="0"/>
              <a:t>的附属类型，包括“标准”、“法向引线”、“切</a:t>
            </a:r>
            <a:r>
              <a:rPr lang="zh-CN" altLang="en-US" sz="2400" dirty="0" smtClean="0"/>
              <a:t>向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引线”。</a:t>
            </a:r>
            <a:endParaRPr lang="zh-CN" altLang="en-US" sz="2400" dirty="0"/>
          </a:p>
        </p:txBody>
      </p:sp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2143116"/>
            <a:ext cx="6510048" cy="39197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圆角矩形标注 4"/>
          <p:cNvSpPr/>
          <p:nvPr/>
        </p:nvSpPr>
        <p:spPr>
          <a:xfrm>
            <a:off x="6715140" y="4500570"/>
            <a:ext cx="1714512" cy="571504"/>
          </a:xfrm>
          <a:prstGeom prst="wedgeRoundRectCallout">
            <a:avLst>
              <a:gd name="adj1" fmla="val -59542"/>
              <a:gd name="adj2" fmla="val 15282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引线依附类型</a:t>
            </a:r>
            <a:endParaRPr lang="zh-CN" altLang="en-US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357167"/>
            <a:ext cx="8229600" cy="2643206"/>
          </a:xfrm>
        </p:spPr>
        <p:txBody>
          <a:bodyPr>
            <a:normAutofit/>
          </a:bodyPr>
          <a:lstStyle/>
          <a:p>
            <a:pPr lvl="0"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3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文字内容来源</a:t>
            </a:r>
          </a:p>
          <a:p>
            <a:pPr>
              <a:buNone/>
            </a:pPr>
            <a:r>
              <a:rPr lang="zh-CN" altLang="en-US" sz="2400" dirty="0" smtClean="0"/>
              <a:t>           注解</a:t>
            </a:r>
            <a:r>
              <a:rPr lang="zh-CN" altLang="en-US" sz="2400" dirty="0" smtClean="0"/>
              <a:t>或球标的文字内容来源有两种：一是</a:t>
            </a:r>
            <a:r>
              <a:rPr lang="zh-CN" altLang="en-US" sz="2400" dirty="0" smtClean="0"/>
              <a:t>“输入”；</a:t>
            </a:r>
            <a:r>
              <a:rPr lang="zh-CN" altLang="en-US" sz="2400" dirty="0" smtClean="0"/>
              <a:t>另一种是</a:t>
            </a:r>
            <a:r>
              <a:rPr lang="zh-CN" altLang="en-US" sz="2400" dirty="0" smtClean="0"/>
              <a:t>“文件”。</a:t>
            </a:r>
            <a:endParaRPr lang="en-US" altLang="zh-CN" sz="2400" dirty="0" smtClean="0"/>
          </a:p>
          <a:p>
            <a:pPr lvl="0"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4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文字样式</a:t>
            </a:r>
          </a:p>
          <a:p>
            <a:pPr>
              <a:buNone/>
            </a:pPr>
            <a:r>
              <a:rPr lang="zh-CN" altLang="en-US" sz="2400" dirty="0" smtClean="0"/>
              <a:t>          可以</a:t>
            </a:r>
            <a:r>
              <a:rPr lang="zh-CN" altLang="en-US" sz="2400" dirty="0" smtClean="0"/>
              <a:t>指定注解或球标的文字放置方式，包括“水平”、“竖直”、“角度”三种。</a:t>
            </a:r>
            <a:endParaRPr lang="zh-CN" altLang="en-US" sz="2400" dirty="0"/>
          </a:p>
        </p:txBody>
      </p:sp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2928934"/>
            <a:ext cx="4772044" cy="35945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圆角矩形标注 4"/>
          <p:cNvSpPr/>
          <p:nvPr/>
        </p:nvSpPr>
        <p:spPr>
          <a:xfrm>
            <a:off x="6072198" y="5500702"/>
            <a:ext cx="2000264" cy="500066"/>
          </a:xfrm>
          <a:prstGeom prst="wedgeRoundRectCallout">
            <a:avLst>
              <a:gd name="adj1" fmla="val -76132"/>
              <a:gd name="adj2" fmla="val -22063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文字放置样式</a:t>
            </a:r>
            <a:endParaRPr lang="zh-CN" altLang="en-US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285729"/>
            <a:ext cx="8229600" cy="1285884"/>
          </a:xfrm>
        </p:spPr>
        <p:txBody>
          <a:bodyPr>
            <a:normAutofit/>
          </a:bodyPr>
          <a:lstStyle/>
          <a:p>
            <a:pPr lvl="0"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5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对齐方式</a:t>
            </a:r>
          </a:p>
          <a:p>
            <a:pPr>
              <a:buNone/>
            </a:pPr>
            <a:r>
              <a:rPr lang="zh-CN" altLang="en-US" sz="2400" dirty="0" smtClean="0"/>
              <a:t>          以</a:t>
            </a:r>
            <a:r>
              <a:rPr lang="zh-CN" altLang="en-US" sz="2400" dirty="0" smtClean="0"/>
              <a:t>插入点为参照，分为“左”、“居中”、“右”、“默认”四种对齐</a:t>
            </a:r>
            <a:r>
              <a:rPr lang="zh-CN" altLang="en-US" sz="2400" dirty="0" smtClean="0"/>
              <a:t>方式。</a:t>
            </a:r>
            <a:endParaRPr lang="zh-CN" altLang="en-US" sz="2400" dirty="0"/>
          </a:p>
        </p:txBody>
      </p:sp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32" y="1643050"/>
            <a:ext cx="2286016" cy="28135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圆角矩形标注 4"/>
          <p:cNvSpPr/>
          <p:nvPr/>
        </p:nvSpPr>
        <p:spPr>
          <a:xfrm>
            <a:off x="5072066" y="3500438"/>
            <a:ext cx="1571636" cy="500066"/>
          </a:xfrm>
          <a:prstGeom prst="wedgeRoundRectCallout">
            <a:avLst>
              <a:gd name="adj1" fmla="val -64000"/>
              <a:gd name="adj2" fmla="val -15574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对齐方式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00034" y="4786322"/>
            <a:ext cx="821537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2400" dirty="0" smtClean="0"/>
              <a:t>（</a:t>
            </a:r>
            <a:r>
              <a:rPr lang="en-US" altLang="zh-CN" sz="2400" dirty="0" smtClean="0"/>
              <a:t>6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文字样式</a:t>
            </a:r>
            <a:r>
              <a:rPr lang="zh-CN" altLang="en-US" sz="2400" dirty="0" smtClean="0"/>
              <a:t>库</a:t>
            </a:r>
            <a:endParaRPr lang="en-US" altLang="zh-CN" sz="2400" dirty="0" smtClean="0"/>
          </a:p>
          <a:p>
            <a:pPr lvl="0"/>
            <a:r>
              <a:rPr lang="zh-CN" altLang="en-US" sz="2400" dirty="0" smtClean="0"/>
              <a:t>          可以</a:t>
            </a:r>
            <a:r>
              <a:rPr lang="zh-CN" altLang="en-US" sz="2400" dirty="0" smtClean="0"/>
              <a:t>以“当前样式”或“样式库”中的样式进行文字样式的</a:t>
            </a:r>
            <a:r>
              <a:rPr lang="zh-CN" altLang="en-US" sz="2400" dirty="0" smtClean="0"/>
              <a:t>指定。</a:t>
            </a:r>
            <a:endParaRPr lang="zh-CN" altLang="en-US" sz="2400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1285860"/>
            <a:ext cx="8229600" cy="4525963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altLang="zh-CN" sz="2800" dirty="0" smtClean="0"/>
              <a:t>5.1.2 </a:t>
            </a:r>
            <a:r>
              <a:rPr lang="zh-CN" altLang="en-US" sz="2800" dirty="0" smtClean="0"/>
              <a:t>尺寸</a:t>
            </a:r>
            <a:r>
              <a:rPr lang="zh-CN" altLang="en-US" sz="2800" dirty="0" smtClean="0"/>
              <a:t>基准及其</a:t>
            </a:r>
            <a:r>
              <a:rPr lang="zh-CN" altLang="en-US" sz="2800" dirty="0" smtClean="0"/>
              <a:t>选择</a:t>
            </a:r>
            <a:endParaRPr lang="en-US" altLang="zh-CN" sz="2800" dirty="0" smtClean="0"/>
          </a:p>
          <a:p>
            <a:pPr>
              <a:buNone/>
            </a:pPr>
            <a:r>
              <a:rPr lang="zh-CN" altLang="en-US" sz="2800" dirty="0" smtClean="0"/>
              <a:t>         </a:t>
            </a:r>
            <a:r>
              <a:rPr lang="zh-CN" altLang="en-US" sz="2400" dirty="0" smtClean="0"/>
              <a:t>用以</a:t>
            </a:r>
            <a:r>
              <a:rPr lang="zh-CN" altLang="en-US" sz="2400" dirty="0" smtClean="0"/>
              <a:t>确定零件在部件中的位置及其几何关系的基准，称为设计基准；在加工、测量时所依据的基准，称为工艺基准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           选择</a:t>
            </a:r>
            <a:r>
              <a:rPr lang="zh-CN" altLang="en-US" sz="2400" dirty="0" smtClean="0"/>
              <a:t>基准的原则是</a:t>
            </a:r>
            <a:r>
              <a:rPr lang="zh-CN" altLang="en-US" sz="2400" dirty="0" smtClean="0"/>
              <a:t>：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零件的重要尺寸应从设计基准标注，对其余尺寸，考虑到加工、测量的方便，一般应由工艺基准</a:t>
            </a:r>
            <a:r>
              <a:rPr lang="zh-CN" altLang="en-US" sz="2400" dirty="0" smtClean="0"/>
              <a:t>标注。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在零件的</a:t>
            </a:r>
            <a:r>
              <a:rPr lang="en-US" sz="2400" dirty="0" smtClean="0"/>
              <a:t> </a:t>
            </a:r>
            <a:r>
              <a:rPr lang="zh-CN" altLang="en-US" sz="2400" dirty="0" smtClean="0"/>
              <a:t>、</a:t>
            </a:r>
            <a:r>
              <a:rPr lang="en-US" sz="2400" dirty="0" smtClean="0"/>
              <a:t> </a:t>
            </a:r>
            <a:r>
              <a:rPr lang="zh-CN" altLang="en-US" sz="2400" dirty="0" smtClean="0"/>
              <a:t>、</a:t>
            </a:r>
            <a:r>
              <a:rPr lang="en-US" sz="2400" dirty="0" smtClean="0"/>
              <a:t> </a:t>
            </a:r>
            <a:r>
              <a:rPr lang="zh-CN" altLang="en-US" sz="2400" dirty="0" smtClean="0"/>
              <a:t>三个方向上，应分别确定尺寸基准，同一方向如有几个尺寸基准，其中必有一个设计基准，并且基准之间应有联系</a:t>
            </a:r>
            <a:r>
              <a:rPr lang="zh-CN" altLang="en-US" sz="2400" dirty="0" smtClean="0"/>
              <a:t>尺寸。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3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选择基准时，应遵循基准重合</a:t>
            </a:r>
            <a:r>
              <a:rPr lang="zh-CN" altLang="en-US" sz="2400" dirty="0" smtClean="0"/>
              <a:t>原则。</a:t>
            </a:r>
            <a:endParaRPr lang="zh-CN" altLang="en-US" sz="2400" dirty="0" smtClean="0"/>
          </a:p>
          <a:p>
            <a:pPr>
              <a:buNone/>
            </a:pPr>
            <a:endParaRPr lang="en-US" altLang="zh-CN" sz="2400" dirty="0" smtClean="0"/>
          </a:p>
          <a:p>
            <a:pPr>
              <a:buNone/>
            </a:pPr>
            <a:endParaRPr lang="zh-CN" altLang="en-US" sz="2400"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357167"/>
            <a:ext cx="8229600" cy="3857652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altLang="zh-CN" sz="2800" dirty="0" smtClean="0"/>
              <a:t>5.5.2 </a:t>
            </a:r>
            <a:r>
              <a:rPr lang="zh-CN" altLang="en-US" sz="2800" dirty="0" smtClean="0"/>
              <a:t>注解</a:t>
            </a:r>
            <a:r>
              <a:rPr lang="en-US" sz="2800" dirty="0" smtClean="0"/>
              <a:t>/</a:t>
            </a:r>
            <a:r>
              <a:rPr lang="zh-CN" altLang="en-US" sz="2800" dirty="0" smtClean="0"/>
              <a:t>球标的显示、拭除和</a:t>
            </a:r>
            <a:r>
              <a:rPr lang="zh-CN" altLang="en-US" sz="2800" dirty="0" smtClean="0"/>
              <a:t>删除</a:t>
            </a:r>
            <a:endParaRPr lang="en-US" altLang="zh-CN" sz="2800" dirty="0" smtClean="0"/>
          </a:p>
          <a:p>
            <a:pPr>
              <a:buNone/>
            </a:pPr>
            <a:r>
              <a:rPr lang="zh-CN" altLang="en-US" sz="2400" dirty="0" smtClean="0"/>
              <a:t>           通过</a:t>
            </a:r>
            <a:r>
              <a:rPr lang="zh-CN" altLang="en-US" sz="2400" dirty="0" smtClean="0"/>
              <a:t>选择“显示模型注释”对话框中</a:t>
            </a:r>
            <a:r>
              <a:rPr lang="en-US" sz="2400" dirty="0" smtClean="0"/>
              <a:t> </a:t>
            </a:r>
            <a:r>
              <a:rPr lang="zh-CN" altLang="en-US" sz="2400" dirty="0" smtClean="0"/>
              <a:t>按钮，即可以进行注解或球标的显示或拭</a:t>
            </a:r>
            <a:r>
              <a:rPr lang="zh-CN" altLang="en-US" sz="2400" dirty="0" smtClean="0"/>
              <a:t>除。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           要</a:t>
            </a:r>
            <a:r>
              <a:rPr lang="zh-CN" altLang="en-US" sz="2400" dirty="0" smtClean="0"/>
              <a:t>删除注解或球标，先选中要删除的注解或球标，右键鼠标，在弹出的快捷菜单中选择“删除”即</a:t>
            </a:r>
            <a:r>
              <a:rPr lang="zh-CN" altLang="en-US" sz="2400" dirty="0" smtClean="0"/>
              <a:t>可。</a:t>
            </a:r>
            <a:endParaRPr lang="en-US" altLang="zh-CN" sz="2400" dirty="0" smtClean="0"/>
          </a:p>
          <a:p>
            <a:pPr>
              <a:buNone/>
            </a:pPr>
            <a:r>
              <a:rPr lang="en-US" altLang="zh-CN" sz="2800" dirty="0" smtClean="0"/>
              <a:t>5.5.3  </a:t>
            </a:r>
            <a:r>
              <a:rPr lang="zh-CN" altLang="en-US" sz="2800" dirty="0" smtClean="0"/>
              <a:t>编辑注解或</a:t>
            </a:r>
            <a:r>
              <a:rPr lang="zh-CN" altLang="en-US" sz="2800" dirty="0" smtClean="0"/>
              <a:t>球</a:t>
            </a:r>
            <a:r>
              <a:rPr lang="zh-CN" altLang="en-US" sz="2800" dirty="0" smtClean="0"/>
              <a:t>标</a:t>
            </a:r>
            <a:endParaRPr lang="en-US" altLang="zh-CN" sz="2800" dirty="0" smtClean="0"/>
          </a:p>
          <a:p>
            <a:pPr>
              <a:buNone/>
            </a:pPr>
            <a:r>
              <a:rPr lang="en-US" altLang="zh-CN" sz="2400" dirty="0" smtClean="0"/>
              <a:t>        1.</a:t>
            </a:r>
            <a:r>
              <a:rPr lang="zh-CN" altLang="en-US" sz="2400" dirty="0" smtClean="0"/>
              <a:t> 移动注解或球</a:t>
            </a:r>
            <a:r>
              <a:rPr lang="zh-CN" altLang="en-US" sz="2400" dirty="0" smtClean="0"/>
              <a:t>标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            选择</a:t>
            </a:r>
            <a:r>
              <a:rPr lang="zh-CN" altLang="en-US" sz="2400" dirty="0" smtClean="0"/>
              <a:t>注解或球标</a:t>
            </a:r>
            <a:r>
              <a:rPr lang="zh-CN" altLang="en-US" sz="2400" dirty="0" smtClean="0"/>
              <a:t>后，</a:t>
            </a:r>
            <a:r>
              <a:rPr lang="zh-CN" altLang="en-US" sz="2400" dirty="0" smtClean="0"/>
              <a:t>鼠标变成十字符形式，此时移动鼠标即可移动注解或球</a:t>
            </a:r>
            <a:r>
              <a:rPr lang="zh-CN" altLang="en-US" sz="2400" dirty="0" smtClean="0"/>
              <a:t>标。</a:t>
            </a:r>
            <a:endParaRPr lang="zh-CN" altLang="en-US" sz="2400" dirty="0"/>
          </a:p>
        </p:txBody>
      </p:sp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4071942"/>
            <a:ext cx="6163857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圆角矩形标注 4"/>
          <p:cNvSpPr/>
          <p:nvPr/>
        </p:nvSpPr>
        <p:spPr>
          <a:xfrm>
            <a:off x="6572264" y="4357694"/>
            <a:ext cx="1285884" cy="428628"/>
          </a:xfrm>
          <a:prstGeom prst="wedgeRoundRectCallout">
            <a:avLst>
              <a:gd name="adj1" fmla="val -73592"/>
              <a:gd name="adj2" fmla="val 15884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移动注解</a:t>
            </a:r>
            <a:endParaRPr lang="zh-CN" altLang="en-US"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357167"/>
            <a:ext cx="8229600" cy="50006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400" dirty="0" smtClean="0"/>
              <a:t>2.</a:t>
            </a:r>
            <a:r>
              <a:rPr lang="zh-CN" altLang="en-US" sz="2400" dirty="0" smtClean="0"/>
              <a:t>修改注解或球标文本</a:t>
            </a:r>
            <a:r>
              <a:rPr lang="zh-CN" altLang="en-US" sz="2400" dirty="0" smtClean="0"/>
              <a:t>内容</a:t>
            </a:r>
            <a:endParaRPr lang="en-US" altLang="zh-CN" sz="2400" dirty="0" smtClean="0"/>
          </a:p>
          <a:p>
            <a:pPr>
              <a:buNone/>
            </a:pPr>
            <a:endParaRPr lang="zh-CN" altLang="en-US" sz="2400" dirty="0"/>
          </a:p>
        </p:txBody>
      </p:sp>
      <p:pic>
        <p:nvPicPr>
          <p:cNvPr id="4" name="图片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28" y="1142984"/>
            <a:ext cx="3282792" cy="3433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428596" y="2285992"/>
          <a:ext cx="4500562" cy="5318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圆角矩形标注 5"/>
          <p:cNvSpPr/>
          <p:nvPr/>
        </p:nvSpPr>
        <p:spPr>
          <a:xfrm>
            <a:off x="2285984" y="3857628"/>
            <a:ext cx="1571636" cy="714380"/>
          </a:xfrm>
          <a:prstGeom prst="wedgeRoundRectCallout">
            <a:avLst>
              <a:gd name="adj1" fmla="val 87084"/>
              <a:gd name="adj2" fmla="val -11711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“文本”标签对话框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57158" y="5072074"/>
            <a:ext cx="58579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3.</a:t>
            </a:r>
            <a:r>
              <a:rPr lang="zh-CN" altLang="en-US" sz="2400" dirty="0" smtClean="0"/>
              <a:t>特殊输入</a:t>
            </a:r>
            <a:r>
              <a:rPr lang="zh-CN" altLang="en-US" sz="2400" dirty="0" smtClean="0"/>
              <a:t>命令</a:t>
            </a:r>
            <a:endParaRPr lang="en-US" altLang="zh-CN" sz="2400" dirty="0" smtClean="0"/>
          </a:p>
          <a:p>
            <a:pPr lvl="0"/>
            <a:r>
              <a:rPr lang="zh-CN" altLang="en-US" sz="2400" dirty="0" smtClean="0"/>
              <a:t>   ●</a:t>
            </a:r>
            <a:r>
              <a:rPr lang="zh-CN" altLang="en-US" sz="2400" dirty="0" smtClean="0"/>
              <a:t>创建文字上标与下标</a:t>
            </a:r>
          </a:p>
          <a:p>
            <a:endParaRPr lang="zh-CN" altLang="en-US" sz="2400"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357166"/>
            <a:ext cx="6348075" cy="1085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圆角矩形标注 4"/>
          <p:cNvSpPr/>
          <p:nvPr/>
        </p:nvSpPr>
        <p:spPr>
          <a:xfrm>
            <a:off x="5357818" y="1714488"/>
            <a:ext cx="1643074" cy="428628"/>
          </a:xfrm>
          <a:prstGeom prst="wedgeRoundRectCallout">
            <a:avLst>
              <a:gd name="adj1" fmla="val -69304"/>
              <a:gd name="adj2" fmla="val -147391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创建上下标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85720" y="2285992"/>
            <a:ext cx="842968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2400" dirty="0" smtClean="0"/>
              <a:t>●</a:t>
            </a:r>
            <a:r>
              <a:rPr lang="zh-CN" altLang="en-US" sz="2400" dirty="0" smtClean="0"/>
              <a:t>创建文字外</a:t>
            </a:r>
            <a:r>
              <a:rPr lang="zh-CN" altLang="en-US" sz="2400" dirty="0" smtClean="0"/>
              <a:t>框</a:t>
            </a:r>
            <a:endParaRPr lang="en-US" altLang="zh-CN" sz="2400" dirty="0" smtClean="0"/>
          </a:p>
          <a:p>
            <a:pPr lvl="0"/>
            <a:r>
              <a:rPr lang="zh-CN" altLang="en-US" sz="2400" dirty="0" smtClean="0"/>
              <a:t>    在</a:t>
            </a:r>
            <a:r>
              <a:rPr lang="zh-CN" altLang="en-US" sz="2400" dirty="0" smtClean="0"/>
              <a:t>注解或球标文字前后输入“</a:t>
            </a:r>
            <a:r>
              <a:rPr lang="en-US" sz="2400" dirty="0" smtClean="0"/>
              <a:t>@[</a:t>
            </a:r>
            <a:r>
              <a:rPr lang="zh-CN" altLang="en-US" sz="2400" dirty="0" smtClean="0"/>
              <a:t>文字</a:t>
            </a:r>
            <a:r>
              <a:rPr lang="en-US" sz="2400" dirty="0" smtClean="0"/>
              <a:t>@]</a:t>
            </a:r>
            <a:r>
              <a:rPr lang="zh-CN" altLang="en-US" sz="2400" dirty="0" smtClean="0"/>
              <a:t>”，则会为文字加上外</a:t>
            </a:r>
            <a:r>
              <a:rPr lang="zh-CN" altLang="en-US" sz="2400" dirty="0" smtClean="0"/>
              <a:t>框。</a:t>
            </a:r>
            <a:endParaRPr lang="zh-CN" altLang="en-US" sz="2400" dirty="0" smtClean="0"/>
          </a:p>
          <a:p>
            <a:endParaRPr lang="zh-CN" altLang="en-US" dirty="0"/>
          </a:p>
        </p:txBody>
      </p:sp>
      <p:pic>
        <p:nvPicPr>
          <p:cNvPr id="552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3500438"/>
            <a:ext cx="7682174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圆角矩形标注 7"/>
          <p:cNvSpPr/>
          <p:nvPr/>
        </p:nvSpPr>
        <p:spPr>
          <a:xfrm>
            <a:off x="4643438" y="5143512"/>
            <a:ext cx="1785950" cy="500066"/>
          </a:xfrm>
          <a:prstGeom prst="wedgeRoundRectCallout">
            <a:avLst>
              <a:gd name="adj1" fmla="val -43130"/>
              <a:gd name="adj2" fmla="val -12920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创建文字外框</a:t>
            </a:r>
            <a:endParaRPr lang="zh-CN" altLang="en-US" dirty="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357167"/>
            <a:ext cx="8229600" cy="1785950"/>
          </a:xfrm>
        </p:spPr>
        <p:txBody>
          <a:bodyPr/>
          <a:lstStyle/>
          <a:p>
            <a:pPr lvl="0">
              <a:buNone/>
            </a:pPr>
            <a:r>
              <a:rPr lang="zh-CN" altLang="en-US" sz="2400" dirty="0" smtClean="0"/>
              <a:t>●</a:t>
            </a:r>
            <a:r>
              <a:rPr lang="zh-CN" altLang="en-US" sz="2400" dirty="0" smtClean="0"/>
              <a:t>将引线连接至指定的文本</a:t>
            </a:r>
            <a:r>
              <a:rPr lang="zh-CN" altLang="en-US" sz="2400" dirty="0" smtClean="0"/>
              <a:t>行</a:t>
            </a:r>
            <a:endParaRPr lang="en-US" altLang="zh-CN" sz="2400" dirty="0" smtClean="0"/>
          </a:p>
          <a:p>
            <a:pPr lvl="0">
              <a:buNone/>
            </a:pPr>
            <a:r>
              <a:rPr lang="zh-CN" altLang="en-US" sz="2400" dirty="0" smtClean="0"/>
              <a:t>    当</a:t>
            </a:r>
            <a:r>
              <a:rPr lang="zh-CN" altLang="en-US" sz="2400" dirty="0" smtClean="0"/>
              <a:t>注解或球标文字超过一行时，可以将引线连接到</a:t>
            </a:r>
            <a:r>
              <a:rPr lang="zh-CN" altLang="en-US" sz="2400" dirty="0" smtClean="0"/>
              <a:t>其他</a:t>
            </a:r>
            <a:endParaRPr lang="en-US" altLang="zh-CN" sz="2400" dirty="0" smtClean="0"/>
          </a:p>
          <a:p>
            <a:pPr lvl="0">
              <a:buNone/>
            </a:pPr>
            <a:r>
              <a:rPr lang="zh-CN" altLang="en-US" sz="2400" dirty="0" smtClean="0"/>
              <a:t>行</a:t>
            </a:r>
            <a:r>
              <a:rPr lang="zh-CN" altLang="en-US" sz="2400" dirty="0" smtClean="0"/>
              <a:t>中，只需在引线要连接的那行文字前面加入“</a:t>
            </a:r>
            <a:r>
              <a:rPr lang="en-US" sz="2400" dirty="0" smtClean="0"/>
              <a:t>@O</a:t>
            </a:r>
            <a:r>
              <a:rPr lang="zh-CN" altLang="en-US" sz="2400" dirty="0" smtClean="0"/>
              <a:t>”</a:t>
            </a:r>
            <a:r>
              <a:rPr lang="zh-CN" altLang="en-US" sz="2400" dirty="0" smtClean="0"/>
              <a:t>（</a:t>
            </a:r>
            <a:endParaRPr lang="en-US" altLang="zh-CN" sz="2400" dirty="0" smtClean="0"/>
          </a:p>
          <a:p>
            <a:pPr lvl="0">
              <a:buNone/>
            </a:pPr>
            <a:r>
              <a:rPr lang="zh-CN" altLang="en-US" sz="2400" dirty="0" smtClean="0"/>
              <a:t>英文</a:t>
            </a:r>
            <a:r>
              <a:rPr lang="zh-CN" altLang="en-US" sz="2400" dirty="0" smtClean="0"/>
              <a:t>字母</a:t>
            </a:r>
            <a:r>
              <a:rPr lang="en-US" sz="2400" dirty="0" smtClean="0"/>
              <a:t>O</a:t>
            </a:r>
            <a:r>
              <a:rPr lang="zh-CN" altLang="en-US" sz="2400" dirty="0" smtClean="0"/>
              <a:t>）即</a:t>
            </a:r>
            <a:r>
              <a:rPr lang="zh-CN" altLang="en-US" sz="2400" dirty="0" smtClean="0"/>
              <a:t>可。</a:t>
            </a:r>
            <a:endParaRPr lang="zh-CN" altLang="en-US" sz="2400" dirty="0" smtClean="0"/>
          </a:p>
          <a:p>
            <a:pPr>
              <a:buNone/>
            </a:pPr>
            <a:endParaRPr lang="zh-CN" altLang="en-US" dirty="0"/>
          </a:p>
        </p:txBody>
      </p:sp>
      <p:pic>
        <p:nvPicPr>
          <p:cNvPr id="563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428868"/>
            <a:ext cx="8574189" cy="2852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圆角矩形标注 4"/>
          <p:cNvSpPr/>
          <p:nvPr/>
        </p:nvSpPr>
        <p:spPr>
          <a:xfrm>
            <a:off x="3786182" y="5572140"/>
            <a:ext cx="2571768" cy="571504"/>
          </a:xfrm>
          <a:prstGeom prst="wedgeRoundRectCallout">
            <a:avLst>
              <a:gd name="adj1" fmla="val -58683"/>
              <a:gd name="adj2" fmla="val -15169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将引线指定至文本行</a:t>
            </a:r>
            <a:endParaRPr lang="zh-CN" altLang="en-US" dirty="0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357167"/>
            <a:ext cx="8229600" cy="1357322"/>
          </a:xfrm>
        </p:spPr>
        <p:txBody>
          <a:bodyPr/>
          <a:lstStyle/>
          <a:p>
            <a:pPr lvl="0">
              <a:buNone/>
            </a:pPr>
            <a:r>
              <a:rPr lang="zh-CN" altLang="en-US" sz="2400" dirty="0" smtClean="0"/>
              <a:t>●</a:t>
            </a:r>
            <a:r>
              <a:rPr lang="zh-CN" altLang="en-US" sz="2400" dirty="0" smtClean="0"/>
              <a:t>获取参数或</a:t>
            </a:r>
            <a:r>
              <a:rPr lang="zh-CN" altLang="en-US" sz="2400" dirty="0" smtClean="0"/>
              <a:t>符号</a:t>
            </a:r>
            <a:endParaRPr lang="en-US" altLang="zh-CN" sz="2400" dirty="0" smtClean="0"/>
          </a:p>
          <a:p>
            <a:pPr lvl="0">
              <a:buNone/>
            </a:pPr>
            <a:r>
              <a:rPr lang="zh-CN" altLang="en-US" sz="2400" dirty="0" smtClean="0"/>
              <a:t>    在</a:t>
            </a:r>
            <a:r>
              <a:rPr lang="zh-CN" altLang="en-US" sz="2400" dirty="0" smtClean="0"/>
              <a:t>注解或球标中要获取参数，只需要在参数名称前</a:t>
            </a:r>
            <a:r>
              <a:rPr lang="zh-CN" altLang="en-US" sz="2400" dirty="0" smtClean="0"/>
              <a:t>加</a:t>
            </a:r>
            <a:endParaRPr lang="en-US" altLang="zh-CN" sz="2400" dirty="0" smtClean="0"/>
          </a:p>
          <a:p>
            <a:pPr lvl="0">
              <a:buNone/>
            </a:pPr>
            <a:r>
              <a:rPr lang="zh-CN" altLang="en-US" sz="2400" dirty="0" smtClean="0"/>
              <a:t>上</a:t>
            </a:r>
            <a:r>
              <a:rPr lang="zh-CN" altLang="en-US" sz="2400" dirty="0" smtClean="0"/>
              <a:t>“</a:t>
            </a:r>
            <a:r>
              <a:rPr lang="en-US" sz="2400" dirty="0" smtClean="0"/>
              <a:t>&amp;</a:t>
            </a:r>
            <a:r>
              <a:rPr lang="zh-CN" altLang="en-US" sz="2400" dirty="0" smtClean="0"/>
              <a:t>”号。</a:t>
            </a:r>
          </a:p>
          <a:p>
            <a:pPr>
              <a:buNone/>
            </a:pPr>
            <a:endParaRPr lang="zh-CN" altLang="en-US" dirty="0"/>
          </a:p>
        </p:txBody>
      </p:sp>
      <p:pic>
        <p:nvPicPr>
          <p:cNvPr id="573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1933" y="1785926"/>
            <a:ext cx="8009157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圆角矩形标注 4"/>
          <p:cNvSpPr/>
          <p:nvPr/>
        </p:nvSpPr>
        <p:spPr>
          <a:xfrm>
            <a:off x="1928794" y="5500702"/>
            <a:ext cx="2143140" cy="571504"/>
          </a:xfrm>
          <a:prstGeom prst="wedgeRoundRectCallout">
            <a:avLst>
              <a:gd name="adj1" fmla="val 60371"/>
              <a:gd name="adj2" fmla="val -17233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注解中插入参数</a:t>
            </a:r>
            <a:endParaRPr lang="zh-CN" altLang="en-US" dirty="0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214291"/>
            <a:ext cx="8229600" cy="92869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400" dirty="0" smtClean="0"/>
              <a:t>        在</a:t>
            </a:r>
            <a:r>
              <a:rPr lang="zh-CN" altLang="en-US" sz="2400" dirty="0" smtClean="0"/>
              <a:t>注解或球标中输入“</a:t>
            </a:r>
            <a:r>
              <a:rPr lang="en-US" sz="2400" dirty="0" smtClean="0"/>
              <a:t>&amp;sym</a:t>
            </a:r>
            <a:r>
              <a:rPr lang="zh-CN" altLang="en-US" sz="2400" dirty="0" smtClean="0"/>
              <a:t>（</a:t>
            </a:r>
            <a:r>
              <a:rPr lang="en-US" sz="2400" dirty="0" err="1" smtClean="0"/>
              <a:t>symbol_name</a:t>
            </a:r>
            <a:r>
              <a:rPr lang="zh-CN" altLang="en-US" sz="2400" dirty="0" smtClean="0"/>
              <a:t>）”可</a:t>
            </a:r>
            <a:r>
              <a:rPr lang="zh-CN" altLang="en-US" sz="2400" dirty="0" smtClean="0"/>
              <a:t>插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入</a:t>
            </a:r>
            <a:r>
              <a:rPr lang="zh-CN" altLang="en-US" sz="2400" dirty="0" smtClean="0"/>
              <a:t>符号。</a:t>
            </a:r>
            <a:endParaRPr lang="zh-CN" altLang="en-US" sz="2400" dirty="0"/>
          </a:p>
        </p:txBody>
      </p:sp>
      <p:pic>
        <p:nvPicPr>
          <p:cNvPr id="583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428736"/>
            <a:ext cx="7909615" cy="39746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圆角矩形标注 4"/>
          <p:cNvSpPr/>
          <p:nvPr/>
        </p:nvSpPr>
        <p:spPr>
          <a:xfrm>
            <a:off x="2643174" y="5857892"/>
            <a:ext cx="2071702" cy="500066"/>
          </a:xfrm>
          <a:prstGeom prst="wedgeRoundRectCallout">
            <a:avLst>
              <a:gd name="adj1" fmla="val -60699"/>
              <a:gd name="adj2" fmla="val -161646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注解中插入符号</a:t>
            </a:r>
            <a:endParaRPr lang="zh-CN" altLang="en-US" dirty="0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428605"/>
            <a:ext cx="8229600" cy="50006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400" dirty="0" smtClean="0"/>
              <a:t>4.</a:t>
            </a:r>
            <a:r>
              <a:rPr lang="zh-CN" altLang="en-US" sz="2400" dirty="0" smtClean="0"/>
              <a:t>修改注解或球标文本格式</a:t>
            </a:r>
            <a:endParaRPr lang="zh-CN" altLang="en-US" sz="2400" dirty="0"/>
          </a:p>
        </p:txBody>
      </p:sp>
      <p:pic>
        <p:nvPicPr>
          <p:cNvPr id="4" name="图片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7554" y="1142984"/>
            <a:ext cx="4357718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1285852" y="2786058"/>
          <a:ext cx="1690678" cy="13176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357167"/>
            <a:ext cx="8229600" cy="50006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400" dirty="0" smtClean="0"/>
              <a:t>5.</a:t>
            </a:r>
            <a:r>
              <a:rPr lang="zh-CN" altLang="en-US" sz="2400" dirty="0" smtClean="0"/>
              <a:t>保存注解或球</a:t>
            </a:r>
            <a:r>
              <a:rPr lang="zh-CN" altLang="en-US" sz="2400" dirty="0" smtClean="0"/>
              <a:t>标</a:t>
            </a:r>
            <a:endParaRPr lang="en-US" altLang="zh-CN" sz="2400" dirty="0" smtClean="0"/>
          </a:p>
          <a:p>
            <a:pPr>
              <a:buNone/>
            </a:pPr>
            <a:endParaRPr lang="zh-CN" altLang="en-US" sz="2400" dirty="0"/>
          </a:p>
        </p:txBody>
      </p:sp>
      <p:graphicFrame>
        <p:nvGraphicFramePr>
          <p:cNvPr id="4" name="图示 3"/>
          <p:cNvGraphicFramePr/>
          <p:nvPr/>
        </p:nvGraphicFramePr>
        <p:xfrm>
          <a:off x="1357290" y="928670"/>
          <a:ext cx="5119702" cy="4603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85720" y="1643050"/>
            <a:ext cx="63579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5.6  </a:t>
            </a:r>
            <a:r>
              <a:rPr lang="zh-CN" altLang="en-US" sz="3200" dirty="0" smtClean="0"/>
              <a:t>文本</a:t>
            </a:r>
            <a:r>
              <a:rPr lang="zh-CN" altLang="en-US" sz="3200" dirty="0" smtClean="0"/>
              <a:t>样式的设置</a:t>
            </a:r>
            <a:endParaRPr lang="zh-CN" altLang="en-US" sz="3200" dirty="0"/>
          </a:p>
        </p:txBody>
      </p:sp>
      <p:pic>
        <p:nvPicPr>
          <p:cNvPr id="6" name="图片 5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72066" y="2428868"/>
            <a:ext cx="2571768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图示 6"/>
          <p:cNvGraphicFramePr/>
          <p:nvPr/>
        </p:nvGraphicFramePr>
        <p:xfrm>
          <a:off x="2357422" y="3500438"/>
          <a:ext cx="2143140" cy="14922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428605"/>
            <a:ext cx="8229600" cy="500066"/>
          </a:xfrm>
        </p:spPr>
        <p:txBody>
          <a:bodyPr>
            <a:normAutofit/>
          </a:bodyPr>
          <a:lstStyle/>
          <a:p>
            <a:pPr lvl="0"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设置文本样式</a:t>
            </a:r>
          </a:p>
          <a:p>
            <a:pPr>
              <a:buNone/>
            </a:pPr>
            <a:endParaRPr lang="zh-CN" altLang="en-US" sz="2400" dirty="0"/>
          </a:p>
        </p:txBody>
      </p:sp>
      <p:graphicFrame>
        <p:nvGraphicFramePr>
          <p:cNvPr id="4" name="图示 3"/>
          <p:cNvGraphicFramePr/>
          <p:nvPr/>
        </p:nvGraphicFramePr>
        <p:xfrm>
          <a:off x="1643042" y="1071546"/>
          <a:ext cx="3690942" cy="5318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57158" y="1785926"/>
            <a:ext cx="69294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2400" dirty="0" smtClean="0"/>
              <a:t>（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设置小数位数</a:t>
            </a:r>
          </a:p>
          <a:p>
            <a:endParaRPr lang="zh-CN" altLang="en-US" sz="2400" dirty="0"/>
          </a:p>
        </p:txBody>
      </p:sp>
      <p:pic>
        <p:nvPicPr>
          <p:cNvPr id="6" name="图片 5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42976" y="3286124"/>
            <a:ext cx="6858048" cy="5715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图示 6"/>
          <p:cNvGraphicFramePr/>
          <p:nvPr/>
        </p:nvGraphicFramePr>
        <p:xfrm>
          <a:off x="3000364" y="2214554"/>
          <a:ext cx="2047868" cy="10318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500034" y="3929066"/>
            <a:ext cx="54292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2400" dirty="0" smtClean="0"/>
              <a:t>（</a:t>
            </a:r>
            <a:r>
              <a:rPr lang="en-US" altLang="zh-CN" sz="2400" dirty="0" smtClean="0"/>
              <a:t>3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添加文本样式</a:t>
            </a:r>
          </a:p>
          <a:p>
            <a:endParaRPr lang="zh-CN" altLang="en-US" sz="2400" dirty="0"/>
          </a:p>
        </p:txBody>
      </p:sp>
      <p:pic>
        <p:nvPicPr>
          <p:cNvPr id="9" name="图片 8"/>
          <p:cNvPicPr/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357818" y="4071941"/>
            <a:ext cx="2643206" cy="27860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" name="图示 9"/>
          <p:cNvGraphicFramePr/>
          <p:nvPr/>
        </p:nvGraphicFramePr>
        <p:xfrm>
          <a:off x="1857356" y="4786322"/>
          <a:ext cx="3048000" cy="9604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1285860"/>
            <a:ext cx="6000792" cy="535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2285984" y="214290"/>
          <a:ext cx="2547934" cy="11033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285729"/>
            <a:ext cx="8229600" cy="192882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800" dirty="0" smtClean="0"/>
              <a:t>5.1.3 </a:t>
            </a:r>
            <a:r>
              <a:rPr lang="zh-CN" altLang="en-US" sz="2800" dirty="0" smtClean="0"/>
              <a:t>常见</a:t>
            </a:r>
            <a:r>
              <a:rPr lang="zh-CN" altLang="en-US" sz="2800" dirty="0" smtClean="0"/>
              <a:t>尺寸种类及尺寸</a:t>
            </a:r>
            <a:r>
              <a:rPr lang="zh-CN" altLang="en-US" sz="2800" dirty="0" smtClean="0"/>
              <a:t>标注</a:t>
            </a:r>
            <a:endParaRPr lang="en-US" altLang="zh-CN" sz="2800" dirty="0" smtClean="0"/>
          </a:p>
          <a:p>
            <a:pPr>
              <a:buNone/>
            </a:pPr>
            <a:r>
              <a:rPr lang="en-US" altLang="zh-CN" sz="2400" dirty="0" smtClean="0"/>
              <a:t>1.</a:t>
            </a:r>
            <a:r>
              <a:rPr lang="zh-CN" altLang="en-US" sz="2400" dirty="0" smtClean="0"/>
              <a:t>线性</a:t>
            </a:r>
            <a:r>
              <a:rPr lang="zh-CN" altLang="en-US" sz="2400" dirty="0" smtClean="0"/>
              <a:t>尺寸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   尺寸</a:t>
            </a:r>
            <a:r>
              <a:rPr lang="zh-CN" altLang="en-US" sz="2400" dirty="0" smtClean="0"/>
              <a:t>线必须与所注的线段平行，尺寸界线一般应与</a:t>
            </a:r>
            <a:r>
              <a:rPr lang="zh-CN" altLang="en-US" sz="2400" dirty="0" smtClean="0"/>
              <a:t>尺寸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线</a:t>
            </a:r>
            <a:r>
              <a:rPr lang="zh-CN" altLang="en-US" sz="2400" dirty="0" smtClean="0"/>
              <a:t>垂直，并超出尺寸线</a:t>
            </a:r>
            <a:r>
              <a:rPr lang="en-US" sz="2400" dirty="0" smtClean="0"/>
              <a:t>2mm</a:t>
            </a:r>
            <a:r>
              <a:rPr lang="zh-CN" altLang="en-US" sz="2400" dirty="0" smtClean="0"/>
              <a:t>～</a:t>
            </a:r>
            <a:r>
              <a:rPr lang="en-US" sz="2400" dirty="0" smtClean="0"/>
              <a:t>5mm</a:t>
            </a:r>
            <a:r>
              <a:rPr lang="zh-CN" altLang="en-US" sz="2400" dirty="0" smtClean="0"/>
              <a:t>。</a:t>
            </a:r>
            <a:endParaRPr lang="zh-CN" altLang="en-US" sz="2400" dirty="0"/>
          </a:p>
        </p:txBody>
      </p:sp>
      <p:sp>
        <p:nvSpPr>
          <p:cNvPr id="38002" name="Rectangle 1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37889" name="Group 1"/>
          <p:cNvGrpSpPr>
            <a:grpSpLocks noChangeAspect="1"/>
          </p:cNvGrpSpPr>
          <p:nvPr/>
        </p:nvGrpSpPr>
        <p:grpSpPr bwMode="auto">
          <a:xfrm>
            <a:off x="785786" y="2357430"/>
            <a:ext cx="2071702" cy="2992458"/>
            <a:chOff x="360" y="0"/>
            <a:chExt cx="2160" cy="3120"/>
          </a:xfrm>
        </p:grpSpPr>
        <p:sp>
          <p:nvSpPr>
            <p:cNvPr id="38001" name="AutoShape 113"/>
            <p:cNvSpPr>
              <a:spLocks noChangeAspect="1" noChangeArrowheads="1" noTextEdit="1"/>
            </p:cNvSpPr>
            <p:nvPr/>
          </p:nvSpPr>
          <p:spPr bwMode="auto">
            <a:xfrm>
              <a:off x="360" y="0"/>
              <a:ext cx="2160" cy="3120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00" name="Freeform 112"/>
            <p:cNvSpPr>
              <a:spLocks/>
            </p:cNvSpPr>
            <p:nvPr/>
          </p:nvSpPr>
          <p:spPr bwMode="auto">
            <a:xfrm>
              <a:off x="2362" y="1274"/>
              <a:ext cx="28" cy="232"/>
            </a:xfrm>
            <a:custGeom>
              <a:avLst/>
              <a:gdLst/>
              <a:ahLst/>
              <a:cxnLst>
                <a:cxn ang="0">
                  <a:pos x="85" y="695"/>
                </a:cxn>
                <a:cxn ang="0">
                  <a:pos x="82" y="582"/>
                </a:cxn>
                <a:cxn ang="0">
                  <a:pos x="77" y="470"/>
                </a:cxn>
                <a:cxn ang="0">
                  <a:pos x="66" y="359"/>
                </a:cxn>
                <a:cxn ang="0">
                  <a:pos x="50" y="247"/>
                </a:cxn>
                <a:cxn ang="0">
                  <a:pos x="31" y="136"/>
                </a:cxn>
                <a:cxn ang="0">
                  <a:pos x="7" y="26"/>
                </a:cxn>
                <a:cxn ang="0">
                  <a:pos x="0" y="0"/>
                </a:cxn>
              </a:cxnLst>
              <a:rect l="0" t="0" r="r" b="b"/>
              <a:pathLst>
                <a:path w="85" h="695">
                  <a:moveTo>
                    <a:pt x="85" y="695"/>
                  </a:moveTo>
                  <a:lnTo>
                    <a:pt x="82" y="582"/>
                  </a:lnTo>
                  <a:lnTo>
                    <a:pt x="77" y="470"/>
                  </a:lnTo>
                  <a:lnTo>
                    <a:pt x="66" y="359"/>
                  </a:lnTo>
                  <a:lnTo>
                    <a:pt x="50" y="247"/>
                  </a:lnTo>
                  <a:lnTo>
                    <a:pt x="31" y="136"/>
                  </a:lnTo>
                  <a:lnTo>
                    <a:pt x="7" y="26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99" name="Freeform 111"/>
            <p:cNvSpPr>
              <a:spLocks/>
            </p:cNvSpPr>
            <p:nvPr/>
          </p:nvSpPr>
          <p:spPr bwMode="auto">
            <a:xfrm>
              <a:off x="2251" y="1004"/>
              <a:ext cx="95" cy="213"/>
            </a:xfrm>
            <a:custGeom>
              <a:avLst/>
              <a:gdLst/>
              <a:ahLst/>
              <a:cxnLst>
                <a:cxn ang="0">
                  <a:pos x="285" y="640"/>
                </a:cxn>
                <a:cxn ang="0">
                  <a:pos x="280" y="620"/>
                </a:cxn>
                <a:cxn ang="0">
                  <a:pos x="243" y="513"/>
                </a:cxn>
                <a:cxn ang="0">
                  <a:pos x="203" y="409"/>
                </a:cxn>
                <a:cxn ang="0">
                  <a:pos x="159" y="306"/>
                </a:cxn>
                <a:cxn ang="0">
                  <a:pos x="112" y="204"/>
                </a:cxn>
                <a:cxn ang="0">
                  <a:pos x="59" y="103"/>
                </a:cxn>
                <a:cxn ang="0">
                  <a:pos x="3" y="5"/>
                </a:cxn>
                <a:cxn ang="0">
                  <a:pos x="0" y="0"/>
                </a:cxn>
              </a:cxnLst>
              <a:rect l="0" t="0" r="r" b="b"/>
              <a:pathLst>
                <a:path w="285" h="640">
                  <a:moveTo>
                    <a:pt x="285" y="640"/>
                  </a:moveTo>
                  <a:lnTo>
                    <a:pt x="280" y="620"/>
                  </a:lnTo>
                  <a:lnTo>
                    <a:pt x="243" y="513"/>
                  </a:lnTo>
                  <a:lnTo>
                    <a:pt x="203" y="409"/>
                  </a:lnTo>
                  <a:lnTo>
                    <a:pt x="159" y="306"/>
                  </a:lnTo>
                  <a:lnTo>
                    <a:pt x="112" y="204"/>
                  </a:lnTo>
                  <a:lnTo>
                    <a:pt x="59" y="103"/>
                  </a:lnTo>
                  <a:lnTo>
                    <a:pt x="3" y="5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98" name="Freeform 110"/>
            <p:cNvSpPr>
              <a:spLocks/>
            </p:cNvSpPr>
            <p:nvPr/>
          </p:nvSpPr>
          <p:spPr bwMode="auto">
            <a:xfrm>
              <a:off x="2065" y="778"/>
              <a:ext cx="154" cy="177"/>
            </a:xfrm>
            <a:custGeom>
              <a:avLst/>
              <a:gdLst/>
              <a:ahLst/>
              <a:cxnLst>
                <a:cxn ang="0">
                  <a:pos x="463" y="529"/>
                </a:cxn>
                <a:cxn ang="0">
                  <a:pos x="438" y="493"/>
                </a:cxn>
                <a:cxn ang="0">
                  <a:pos x="372" y="401"/>
                </a:cxn>
                <a:cxn ang="0">
                  <a:pos x="301" y="314"/>
                </a:cxn>
                <a:cxn ang="0">
                  <a:pos x="229" y="229"/>
                </a:cxn>
                <a:cxn ang="0">
                  <a:pos x="152" y="146"/>
                </a:cxn>
                <a:cxn ang="0">
                  <a:pos x="71" y="67"/>
                </a:cxn>
                <a:cxn ang="0">
                  <a:pos x="0" y="0"/>
                </a:cxn>
              </a:cxnLst>
              <a:rect l="0" t="0" r="r" b="b"/>
              <a:pathLst>
                <a:path w="463" h="529">
                  <a:moveTo>
                    <a:pt x="463" y="529"/>
                  </a:moveTo>
                  <a:lnTo>
                    <a:pt x="438" y="493"/>
                  </a:lnTo>
                  <a:lnTo>
                    <a:pt x="372" y="401"/>
                  </a:lnTo>
                  <a:lnTo>
                    <a:pt x="301" y="314"/>
                  </a:lnTo>
                  <a:lnTo>
                    <a:pt x="229" y="229"/>
                  </a:lnTo>
                  <a:lnTo>
                    <a:pt x="152" y="146"/>
                  </a:lnTo>
                  <a:lnTo>
                    <a:pt x="71" y="67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97" name="Freeform 109"/>
            <p:cNvSpPr>
              <a:spLocks/>
            </p:cNvSpPr>
            <p:nvPr/>
          </p:nvSpPr>
          <p:spPr bwMode="auto">
            <a:xfrm>
              <a:off x="1821" y="618"/>
              <a:ext cx="199" cy="123"/>
            </a:xfrm>
            <a:custGeom>
              <a:avLst/>
              <a:gdLst/>
              <a:ahLst/>
              <a:cxnLst>
                <a:cxn ang="0">
                  <a:pos x="598" y="368"/>
                </a:cxn>
                <a:cxn ang="0">
                  <a:pos x="547" y="328"/>
                </a:cxn>
                <a:cxn ang="0">
                  <a:pos x="457" y="261"/>
                </a:cxn>
                <a:cxn ang="0">
                  <a:pos x="362" y="198"/>
                </a:cxn>
                <a:cxn ang="0">
                  <a:pos x="267" y="139"/>
                </a:cxn>
                <a:cxn ang="0">
                  <a:pos x="169" y="84"/>
                </a:cxn>
                <a:cxn ang="0">
                  <a:pos x="68" y="32"/>
                </a:cxn>
                <a:cxn ang="0">
                  <a:pos x="0" y="0"/>
                </a:cxn>
              </a:cxnLst>
              <a:rect l="0" t="0" r="r" b="b"/>
              <a:pathLst>
                <a:path w="598" h="368">
                  <a:moveTo>
                    <a:pt x="598" y="368"/>
                  </a:moveTo>
                  <a:lnTo>
                    <a:pt x="547" y="328"/>
                  </a:lnTo>
                  <a:lnTo>
                    <a:pt x="457" y="261"/>
                  </a:lnTo>
                  <a:lnTo>
                    <a:pt x="362" y="198"/>
                  </a:lnTo>
                  <a:lnTo>
                    <a:pt x="267" y="139"/>
                  </a:lnTo>
                  <a:lnTo>
                    <a:pt x="169" y="84"/>
                  </a:lnTo>
                  <a:lnTo>
                    <a:pt x="68" y="32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96" name="Freeform 108"/>
            <p:cNvSpPr>
              <a:spLocks/>
            </p:cNvSpPr>
            <p:nvPr/>
          </p:nvSpPr>
          <p:spPr bwMode="auto">
            <a:xfrm>
              <a:off x="1540" y="536"/>
              <a:ext cx="227" cy="59"/>
            </a:xfrm>
            <a:custGeom>
              <a:avLst/>
              <a:gdLst/>
              <a:ahLst/>
              <a:cxnLst>
                <a:cxn ang="0">
                  <a:pos x="681" y="177"/>
                </a:cxn>
                <a:cxn ang="0">
                  <a:pos x="601" y="146"/>
                </a:cxn>
                <a:cxn ang="0">
                  <a:pos x="493" y="110"/>
                </a:cxn>
                <a:cxn ang="0">
                  <a:pos x="386" y="79"/>
                </a:cxn>
                <a:cxn ang="0">
                  <a:pos x="277" y="51"/>
                </a:cxn>
                <a:cxn ang="0">
                  <a:pos x="166" y="27"/>
                </a:cxn>
                <a:cxn ang="0">
                  <a:pos x="55" y="8"/>
                </a:cxn>
                <a:cxn ang="0">
                  <a:pos x="0" y="0"/>
                </a:cxn>
              </a:cxnLst>
              <a:rect l="0" t="0" r="r" b="b"/>
              <a:pathLst>
                <a:path w="681" h="177">
                  <a:moveTo>
                    <a:pt x="681" y="177"/>
                  </a:moveTo>
                  <a:lnTo>
                    <a:pt x="601" y="146"/>
                  </a:lnTo>
                  <a:lnTo>
                    <a:pt x="493" y="110"/>
                  </a:lnTo>
                  <a:lnTo>
                    <a:pt x="386" y="79"/>
                  </a:lnTo>
                  <a:lnTo>
                    <a:pt x="277" y="51"/>
                  </a:lnTo>
                  <a:lnTo>
                    <a:pt x="166" y="27"/>
                  </a:lnTo>
                  <a:lnTo>
                    <a:pt x="55" y="8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95" name="Freeform 107"/>
            <p:cNvSpPr>
              <a:spLocks/>
            </p:cNvSpPr>
            <p:nvPr/>
          </p:nvSpPr>
          <p:spPr bwMode="auto">
            <a:xfrm>
              <a:off x="1248" y="527"/>
              <a:ext cx="234" cy="13"/>
            </a:xfrm>
            <a:custGeom>
              <a:avLst/>
              <a:gdLst/>
              <a:ahLst/>
              <a:cxnLst>
                <a:cxn ang="0">
                  <a:pos x="702" y="8"/>
                </a:cxn>
                <a:cxn ang="0">
                  <a:pos x="595" y="3"/>
                </a:cxn>
                <a:cxn ang="0">
                  <a:pos x="482" y="0"/>
                </a:cxn>
                <a:cxn ang="0">
                  <a:pos x="370" y="3"/>
                </a:cxn>
                <a:cxn ang="0">
                  <a:pos x="257" y="10"/>
                </a:cxn>
                <a:cxn ang="0">
                  <a:pos x="144" y="20"/>
                </a:cxn>
                <a:cxn ang="0">
                  <a:pos x="33" y="35"/>
                </a:cxn>
                <a:cxn ang="0">
                  <a:pos x="0" y="41"/>
                </a:cxn>
              </a:cxnLst>
              <a:rect l="0" t="0" r="r" b="b"/>
              <a:pathLst>
                <a:path w="702" h="41">
                  <a:moveTo>
                    <a:pt x="702" y="8"/>
                  </a:moveTo>
                  <a:lnTo>
                    <a:pt x="595" y="3"/>
                  </a:lnTo>
                  <a:lnTo>
                    <a:pt x="482" y="0"/>
                  </a:lnTo>
                  <a:lnTo>
                    <a:pt x="370" y="3"/>
                  </a:lnTo>
                  <a:lnTo>
                    <a:pt x="257" y="10"/>
                  </a:lnTo>
                  <a:lnTo>
                    <a:pt x="144" y="20"/>
                  </a:lnTo>
                  <a:lnTo>
                    <a:pt x="33" y="35"/>
                  </a:lnTo>
                  <a:lnTo>
                    <a:pt x="0" y="41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94" name="Freeform 106"/>
            <p:cNvSpPr>
              <a:spLocks/>
            </p:cNvSpPr>
            <p:nvPr/>
          </p:nvSpPr>
          <p:spPr bwMode="auto">
            <a:xfrm>
              <a:off x="970" y="551"/>
              <a:ext cx="220" cy="79"/>
            </a:xfrm>
            <a:custGeom>
              <a:avLst/>
              <a:gdLst/>
              <a:ahLst/>
              <a:cxnLst>
                <a:cxn ang="0">
                  <a:pos x="661" y="0"/>
                </a:cxn>
                <a:cxn ang="0">
                  <a:pos x="645" y="4"/>
                </a:cxn>
                <a:cxn ang="0">
                  <a:pos x="536" y="32"/>
                </a:cxn>
                <a:cxn ang="0">
                  <a:pos x="427" y="63"/>
                </a:cxn>
                <a:cxn ang="0">
                  <a:pos x="321" y="99"/>
                </a:cxn>
                <a:cxn ang="0">
                  <a:pos x="216" y="139"/>
                </a:cxn>
                <a:cxn ang="0">
                  <a:pos x="111" y="184"/>
                </a:cxn>
                <a:cxn ang="0">
                  <a:pos x="9" y="232"/>
                </a:cxn>
                <a:cxn ang="0">
                  <a:pos x="0" y="237"/>
                </a:cxn>
              </a:cxnLst>
              <a:rect l="0" t="0" r="r" b="b"/>
              <a:pathLst>
                <a:path w="661" h="237">
                  <a:moveTo>
                    <a:pt x="661" y="0"/>
                  </a:moveTo>
                  <a:lnTo>
                    <a:pt x="645" y="4"/>
                  </a:lnTo>
                  <a:lnTo>
                    <a:pt x="536" y="32"/>
                  </a:lnTo>
                  <a:lnTo>
                    <a:pt x="427" y="63"/>
                  </a:lnTo>
                  <a:lnTo>
                    <a:pt x="321" y="99"/>
                  </a:lnTo>
                  <a:lnTo>
                    <a:pt x="216" y="139"/>
                  </a:lnTo>
                  <a:lnTo>
                    <a:pt x="111" y="184"/>
                  </a:lnTo>
                  <a:lnTo>
                    <a:pt x="9" y="232"/>
                  </a:lnTo>
                  <a:lnTo>
                    <a:pt x="0" y="237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93" name="Freeform 105"/>
            <p:cNvSpPr>
              <a:spLocks/>
            </p:cNvSpPr>
            <p:nvPr/>
          </p:nvSpPr>
          <p:spPr bwMode="auto">
            <a:xfrm>
              <a:off x="730" y="658"/>
              <a:ext cx="188" cy="140"/>
            </a:xfrm>
            <a:custGeom>
              <a:avLst/>
              <a:gdLst/>
              <a:ahLst/>
              <a:cxnLst>
                <a:cxn ang="0">
                  <a:pos x="562" y="0"/>
                </a:cxn>
                <a:cxn ang="0">
                  <a:pos x="530" y="19"/>
                </a:cxn>
                <a:cxn ang="0">
                  <a:pos x="434" y="78"/>
                </a:cxn>
                <a:cxn ang="0">
                  <a:pos x="340" y="141"/>
                </a:cxn>
                <a:cxn ang="0">
                  <a:pos x="249" y="208"/>
                </a:cxn>
                <a:cxn ang="0">
                  <a:pos x="161" y="278"/>
                </a:cxn>
                <a:cxn ang="0">
                  <a:pos x="75" y="351"/>
                </a:cxn>
                <a:cxn ang="0">
                  <a:pos x="0" y="421"/>
                </a:cxn>
              </a:cxnLst>
              <a:rect l="0" t="0" r="r" b="b"/>
              <a:pathLst>
                <a:path w="562" h="421">
                  <a:moveTo>
                    <a:pt x="562" y="0"/>
                  </a:moveTo>
                  <a:lnTo>
                    <a:pt x="530" y="19"/>
                  </a:lnTo>
                  <a:lnTo>
                    <a:pt x="434" y="78"/>
                  </a:lnTo>
                  <a:lnTo>
                    <a:pt x="340" y="141"/>
                  </a:lnTo>
                  <a:lnTo>
                    <a:pt x="249" y="208"/>
                  </a:lnTo>
                  <a:lnTo>
                    <a:pt x="161" y="278"/>
                  </a:lnTo>
                  <a:lnTo>
                    <a:pt x="75" y="351"/>
                  </a:lnTo>
                  <a:lnTo>
                    <a:pt x="0" y="421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92" name="Freeform 104"/>
            <p:cNvSpPr>
              <a:spLocks/>
            </p:cNvSpPr>
            <p:nvPr/>
          </p:nvSpPr>
          <p:spPr bwMode="auto">
            <a:xfrm>
              <a:off x="551" y="840"/>
              <a:ext cx="138" cy="189"/>
            </a:xfrm>
            <a:custGeom>
              <a:avLst/>
              <a:gdLst/>
              <a:ahLst/>
              <a:cxnLst>
                <a:cxn ang="0">
                  <a:pos x="414" y="0"/>
                </a:cxn>
                <a:cxn ang="0">
                  <a:pos x="374" y="43"/>
                </a:cxn>
                <a:cxn ang="0">
                  <a:pos x="300" y="128"/>
                </a:cxn>
                <a:cxn ang="0">
                  <a:pos x="230" y="215"/>
                </a:cxn>
                <a:cxn ang="0">
                  <a:pos x="164" y="307"/>
                </a:cxn>
                <a:cxn ang="0">
                  <a:pos x="101" y="400"/>
                </a:cxn>
                <a:cxn ang="0">
                  <a:pos x="41" y="495"/>
                </a:cxn>
                <a:cxn ang="0">
                  <a:pos x="0" y="566"/>
                </a:cxn>
              </a:cxnLst>
              <a:rect l="0" t="0" r="r" b="b"/>
              <a:pathLst>
                <a:path w="414" h="566">
                  <a:moveTo>
                    <a:pt x="414" y="0"/>
                  </a:moveTo>
                  <a:lnTo>
                    <a:pt x="374" y="43"/>
                  </a:lnTo>
                  <a:lnTo>
                    <a:pt x="300" y="128"/>
                  </a:lnTo>
                  <a:lnTo>
                    <a:pt x="230" y="215"/>
                  </a:lnTo>
                  <a:lnTo>
                    <a:pt x="164" y="307"/>
                  </a:lnTo>
                  <a:lnTo>
                    <a:pt x="101" y="400"/>
                  </a:lnTo>
                  <a:lnTo>
                    <a:pt x="41" y="495"/>
                  </a:lnTo>
                  <a:lnTo>
                    <a:pt x="0" y="566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91" name="Freeform 103"/>
            <p:cNvSpPr>
              <a:spLocks/>
            </p:cNvSpPr>
            <p:nvPr/>
          </p:nvSpPr>
          <p:spPr bwMode="auto">
            <a:xfrm>
              <a:off x="448" y="1081"/>
              <a:ext cx="76" cy="221"/>
            </a:xfrm>
            <a:custGeom>
              <a:avLst/>
              <a:gdLst/>
              <a:ahLst/>
              <a:cxnLst>
                <a:cxn ang="0">
                  <a:pos x="228" y="0"/>
                </a:cxn>
                <a:cxn ang="0">
                  <a:pos x="194" y="74"/>
                </a:cxn>
                <a:cxn ang="0">
                  <a:pos x="150" y="177"/>
                </a:cxn>
                <a:cxn ang="0">
                  <a:pos x="109" y="281"/>
                </a:cxn>
                <a:cxn ang="0">
                  <a:pos x="73" y="388"/>
                </a:cxn>
                <a:cxn ang="0">
                  <a:pos x="41" y="496"/>
                </a:cxn>
                <a:cxn ang="0">
                  <a:pos x="13" y="605"/>
                </a:cxn>
                <a:cxn ang="0">
                  <a:pos x="0" y="664"/>
                </a:cxn>
              </a:cxnLst>
              <a:rect l="0" t="0" r="r" b="b"/>
              <a:pathLst>
                <a:path w="228" h="664">
                  <a:moveTo>
                    <a:pt x="228" y="0"/>
                  </a:moveTo>
                  <a:lnTo>
                    <a:pt x="194" y="74"/>
                  </a:lnTo>
                  <a:lnTo>
                    <a:pt x="150" y="177"/>
                  </a:lnTo>
                  <a:lnTo>
                    <a:pt x="109" y="281"/>
                  </a:lnTo>
                  <a:lnTo>
                    <a:pt x="73" y="388"/>
                  </a:lnTo>
                  <a:lnTo>
                    <a:pt x="41" y="496"/>
                  </a:lnTo>
                  <a:lnTo>
                    <a:pt x="13" y="605"/>
                  </a:lnTo>
                  <a:lnTo>
                    <a:pt x="0" y="664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90" name="Freeform 102"/>
            <p:cNvSpPr>
              <a:spLocks/>
            </p:cNvSpPr>
            <p:nvPr/>
          </p:nvSpPr>
          <p:spPr bwMode="auto">
            <a:xfrm>
              <a:off x="427" y="1360"/>
              <a:ext cx="11" cy="234"/>
            </a:xfrm>
            <a:custGeom>
              <a:avLst/>
              <a:gdLst/>
              <a:ahLst/>
              <a:cxnLst>
                <a:cxn ang="0">
                  <a:pos x="32" y="0"/>
                </a:cxn>
                <a:cxn ang="0">
                  <a:pos x="19" y="101"/>
                </a:cxn>
                <a:cxn ang="0">
                  <a:pos x="8" y="212"/>
                </a:cxn>
                <a:cxn ang="0">
                  <a:pos x="1" y="324"/>
                </a:cxn>
                <a:cxn ang="0">
                  <a:pos x="0" y="437"/>
                </a:cxn>
                <a:cxn ang="0">
                  <a:pos x="1" y="549"/>
                </a:cxn>
                <a:cxn ang="0">
                  <a:pos x="8" y="662"/>
                </a:cxn>
                <a:cxn ang="0">
                  <a:pos x="12" y="701"/>
                </a:cxn>
              </a:cxnLst>
              <a:rect l="0" t="0" r="r" b="b"/>
              <a:pathLst>
                <a:path w="32" h="701">
                  <a:moveTo>
                    <a:pt x="32" y="0"/>
                  </a:moveTo>
                  <a:lnTo>
                    <a:pt x="19" y="101"/>
                  </a:lnTo>
                  <a:lnTo>
                    <a:pt x="8" y="212"/>
                  </a:lnTo>
                  <a:lnTo>
                    <a:pt x="1" y="324"/>
                  </a:lnTo>
                  <a:lnTo>
                    <a:pt x="0" y="437"/>
                  </a:lnTo>
                  <a:lnTo>
                    <a:pt x="1" y="549"/>
                  </a:lnTo>
                  <a:lnTo>
                    <a:pt x="8" y="662"/>
                  </a:lnTo>
                  <a:lnTo>
                    <a:pt x="12" y="701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89" name="Freeform 101"/>
            <p:cNvSpPr>
              <a:spLocks/>
            </p:cNvSpPr>
            <p:nvPr/>
          </p:nvSpPr>
          <p:spPr bwMode="auto">
            <a:xfrm>
              <a:off x="438" y="1652"/>
              <a:ext cx="62" cy="2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" y="11"/>
                </a:cxn>
                <a:cxn ang="0">
                  <a:pos x="22" y="122"/>
                </a:cxn>
                <a:cxn ang="0">
                  <a:pos x="45" y="232"/>
                </a:cxn>
                <a:cxn ang="0">
                  <a:pos x="73" y="340"/>
                </a:cxn>
                <a:cxn ang="0">
                  <a:pos x="105" y="449"/>
                </a:cxn>
                <a:cxn ang="0">
                  <a:pos x="141" y="555"/>
                </a:cxn>
                <a:cxn ang="0">
                  <a:pos x="182" y="660"/>
                </a:cxn>
                <a:cxn ang="0">
                  <a:pos x="188" y="675"/>
                </a:cxn>
              </a:cxnLst>
              <a:rect l="0" t="0" r="r" b="b"/>
              <a:pathLst>
                <a:path w="188" h="675">
                  <a:moveTo>
                    <a:pt x="0" y="0"/>
                  </a:moveTo>
                  <a:lnTo>
                    <a:pt x="3" y="11"/>
                  </a:lnTo>
                  <a:lnTo>
                    <a:pt x="22" y="122"/>
                  </a:lnTo>
                  <a:lnTo>
                    <a:pt x="45" y="232"/>
                  </a:lnTo>
                  <a:lnTo>
                    <a:pt x="73" y="340"/>
                  </a:lnTo>
                  <a:lnTo>
                    <a:pt x="105" y="449"/>
                  </a:lnTo>
                  <a:lnTo>
                    <a:pt x="141" y="555"/>
                  </a:lnTo>
                  <a:lnTo>
                    <a:pt x="182" y="660"/>
                  </a:lnTo>
                  <a:lnTo>
                    <a:pt x="188" y="675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88" name="Freeform 100"/>
            <p:cNvSpPr>
              <a:spLocks/>
            </p:cNvSpPr>
            <p:nvPr/>
          </p:nvSpPr>
          <p:spPr bwMode="auto">
            <a:xfrm>
              <a:off x="524" y="1930"/>
              <a:ext cx="126" cy="19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3" y="29"/>
                </a:cxn>
                <a:cxn ang="0">
                  <a:pos x="65" y="129"/>
                </a:cxn>
                <a:cxn ang="0">
                  <a:pos x="121" y="226"/>
                </a:cxn>
                <a:cxn ang="0">
                  <a:pos x="181" y="323"/>
                </a:cxn>
                <a:cxn ang="0">
                  <a:pos x="244" y="415"/>
                </a:cxn>
                <a:cxn ang="0">
                  <a:pos x="310" y="506"/>
                </a:cxn>
                <a:cxn ang="0">
                  <a:pos x="377" y="591"/>
                </a:cxn>
              </a:cxnLst>
              <a:rect l="0" t="0" r="r" b="b"/>
              <a:pathLst>
                <a:path w="377" h="591">
                  <a:moveTo>
                    <a:pt x="0" y="0"/>
                  </a:moveTo>
                  <a:lnTo>
                    <a:pt x="13" y="29"/>
                  </a:lnTo>
                  <a:lnTo>
                    <a:pt x="65" y="129"/>
                  </a:lnTo>
                  <a:lnTo>
                    <a:pt x="121" y="226"/>
                  </a:lnTo>
                  <a:lnTo>
                    <a:pt x="181" y="323"/>
                  </a:lnTo>
                  <a:lnTo>
                    <a:pt x="244" y="415"/>
                  </a:lnTo>
                  <a:lnTo>
                    <a:pt x="310" y="506"/>
                  </a:lnTo>
                  <a:lnTo>
                    <a:pt x="377" y="591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87" name="Freeform 99"/>
            <p:cNvSpPr>
              <a:spLocks/>
            </p:cNvSpPr>
            <p:nvPr/>
          </p:nvSpPr>
          <p:spPr bwMode="auto">
            <a:xfrm>
              <a:off x="689" y="2171"/>
              <a:ext cx="179" cy="15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7" y="39"/>
                </a:cxn>
                <a:cxn ang="0">
                  <a:pos x="116" y="120"/>
                </a:cxn>
                <a:cxn ang="0">
                  <a:pos x="199" y="196"/>
                </a:cxn>
                <a:cxn ang="0">
                  <a:pos x="285" y="268"/>
                </a:cxn>
                <a:cxn ang="0">
                  <a:pos x="373" y="339"/>
                </a:cxn>
                <a:cxn ang="0">
                  <a:pos x="464" y="405"/>
                </a:cxn>
                <a:cxn ang="0">
                  <a:pos x="537" y="453"/>
                </a:cxn>
              </a:cxnLst>
              <a:rect l="0" t="0" r="r" b="b"/>
              <a:pathLst>
                <a:path w="537" h="453">
                  <a:moveTo>
                    <a:pt x="0" y="0"/>
                  </a:moveTo>
                  <a:lnTo>
                    <a:pt x="37" y="39"/>
                  </a:lnTo>
                  <a:lnTo>
                    <a:pt x="116" y="120"/>
                  </a:lnTo>
                  <a:lnTo>
                    <a:pt x="199" y="196"/>
                  </a:lnTo>
                  <a:lnTo>
                    <a:pt x="285" y="268"/>
                  </a:lnTo>
                  <a:lnTo>
                    <a:pt x="373" y="339"/>
                  </a:lnTo>
                  <a:lnTo>
                    <a:pt x="464" y="405"/>
                  </a:lnTo>
                  <a:lnTo>
                    <a:pt x="537" y="453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86" name="Freeform 98"/>
            <p:cNvSpPr>
              <a:spLocks/>
            </p:cNvSpPr>
            <p:nvPr/>
          </p:nvSpPr>
          <p:spPr bwMode="auto">
            <a:xfrm>
              <a:off x="918" y="2353"/>
              <a:ext cx="215" cy="9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6" y="37"/>
                </a:cxn>
                <a:cxn ang="0">
                  <a:pos x="165" y="89"/>
                </a:cxn>
                <a:cxn ang="0">
                  <a:pos x="267" y="136"/>
                </a:cxn>
                <a:cxn ang="0">
                  <a:pos x="372" y="180"/>
                </a:cxn>
                <a:cxn ang="0">
                  <a:pos x="477" y="221"/>
                </a:cxn>
                <a:cxn ang="0">
                  <a:pos x="583" y="257"/>
                </a:cxn>
                <a:cxn ang="0">
                  <a:pos x="646" y="276"/>
                </a:cxn>
              </a:cxnLst>
              <a:rect l="0" t="0" r="r" b="b"/>
              <a:pathLst>
                <a:path w="646" h="276">
                  <a:moveTo>
                    <a:pt x="0" y="0"/>
                  </a:moveTo>
                  <a:lnTo>
                    <a:pt x="66" y="37"/>
                  </a:lnTo>
                  <a:lnTo>
                    <a:pt x="165" y="89"/>
                  </a:lnTo>
                  <a:lnTo>
                    <a:pt x="267" y="136"/>
                  </a:lnTo>
                  <a:lnTo>
                    <a:pt x="372" y="180"/>
                  </a:lnTo>
                  <a:lnTo>
                    <a:pt x="477" y="221"/>
                  </a:lnTo>
                  <a:lnTo>
                    <a:pt x="583" y="257"/>
                  </a:lnTo>
                  <a:lnTo>
                    <a:pt x="646" y="276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85" name="Freeform 97"/>
            <p:cNvSpPr>
              <a:spLocks/>
            </p:cNvSpPr>
            <p:nvPr/>
          </p:nvSpPr>
          <p:spPr bwMode="auto">
            <a:xfrm>
              <a:off x="1190" y="2460"/>
              <a:ext cx="233" cy="2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4" y="20"/>
                </a:cxn>
                <a:cxn ang="0">
                  <a:pos x="206" y="40"/>
                </a:cxn>
                <a:cxn ang="0">
                  <a:pos x="317" y="55"/>
                </a:cxn>
                <a:cxn ang="0">
                  <a:pos x="430" y="65"/>
                </a:cxn>
                <a:cxn ang="0">
                  <a:pos x="543" y="72"/>
                </a:cxn>
                <a:cxn ang="0">
                  <a:pos x="655" y="73"/>
                </a:cxn>
                <a:cxn ang="0">
                  <a:pos x="699" y="73"/>
                </a:cxn>
              </a:cxnLst>
              <a:rect l="0" t="0" r="r" b="b"/>
              <a:pathLst>
                <a:path w="699" h="73">
                  <a:moveTo>
                    <a:pt x="0" y="0"/>
                  </a:moveTo>
                  <a:lnTo>
                    <a:pt x="94" y="20"/>
                  </a:lnTo>
                  <a:lnTo>
                    <a:pt x="206" y="40"/>
                  </a:lnTo>
                  <a:lnTo>
                    <a:pt x="317" y="55"/>
                  </a:lnTo>
                  <a:lnTo>
                    <a:pt x="430" y="65"/>
                  </a:lnTo>
                  <a:lnTo>
                    <a:pt x="543" y="72"/>
                  </a:lnTo>
                  <a:lnTo>
                    <a:pt x="655" y="73"/>
                  </a:lnTo>
                  <a:lnTo>
                    <a:pt x="699" y="73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84" name="Freeform 96"/>
            <p:cNvSpPr>
              <a:spLocks/>
            </p:cNvSpPr>
            <p:nvPr/>
          </p:nvSpPr>
          <p:spPr bwMode="auto">
            <a:xfrm>
              <a:off x="1482" y="2437"/>
              <a:ext cx="230" cy="45"/>
            </a:xfrm>
            <a:custGeom>
              <a:avLst/>
              <a:gdLst/>
              <a:ahLst/>
              <a:cxnLst>
                <a:cxn ang="0">
                  <a:pos x="0" y="135"/>
                </a:cxn>
                <a:cxn ang="0">
                  <a:pos x="5" y="135"/>
                </a:cxn>
                <a:cxn ang="0">
                  <a:pos x="118" y="125"/>
                </a:cxn>
                <a:cxn ang="0">
                  <a:pos x="230" y="110"/>
                </a:cxn>
                <a:cxn ang="0">
                  <a:pos x="341" y="90"/>
                </a:cxn>
                <a:cxn ang="0">
                  <a:pos x="452" y="67"/>
                </a:cxn>
                <a:cxn ang="0">
                  <a:pos x="561" y="39"/>
                </a:cxn>
                <a:cxn ang="0">
                  <a:pos x="668" y="7"/>
                </a:cxn>
                <a:cxn ang="0">
                  <a:pos x="690" y="0"/>
                </a:cxn>
              </a:cxnLst>
              <a:rect l="0" t="0" r="r" b="b"/>
              <a:pathLst>
                <a:path w="690" h="135">
                  <a:moveTo>
                    <a:pt x="0" y="135"/>
                  </a:moveTo>
                  <a:lnTo>
                    <a:pt x="5" y="135"/>
                  </a:lnTo>
                  <a:lnTo>
                    <a:pt x="118" y="125"/>
                  </a:lnTo>
                  <a:lnTo>
                    <a:pt x="230" y="110"/>
                  </a:lnTo>
                  <a:lnTo>
                    <a:pt x="341" y="90"/>
                  </a:lnTo>
                  <a:lnTo>
                    <a:pt x="452" y="67"/>
                  </a:lnTo>
                  <a:lnTo>
                    <a:pt x="561" y="39"/>
                  </a:lnTo>
                  <a:lnTo>
                    <a:pt x="668" y="7"/>
                  </a:lnTo>
                  <a:lnTo>
                    <a:pt x="690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83" name="Freeform 95"/>
            <p:cNvSpPr>
              <a:spLocks/>
            </p:cNvSpPr>
            <p:nvPr/>
          </p:nvSpPr>
          <p:spPr bwMode="auto">
            <a:xfrm>
              <a:off x="1767" y="2306"/>
              <a:ext cx="206" cy="111"/>
            </a:xfrm>
            <a:custGeom>
              <a:avLst/>
              <a:gdLst/>
              <a:ahLst/>
              <a:cxnLst>
                <a:cxn ang="0">
                  <a:pos x="0" y="331"/>
                </a:cxn>
                <a:cxn ang="0">
                  <a:pos x="24" y="321"/>
                </a:cxn>
                <a:cxn ang="0">
                  <a:pos x="129" y="277"/>
                </a:cxn>
                <a:cxn ang="0">
                  <a:pos x="230" y="230"/>
                </a:cxn>
                <a:cxn ang="0">
                  <a:pos x="331" y="178"/>
                </a:cxn>
                <a:cxn ang="0">
                  <a:pos x="429" y="122"/>
                </a:cxn>
                <a:cxn ang="0">
                  <a:pos x="524" y="63"/>
                </a:cxn>
                <a:cxn ang="0">
                  <a:pos x="619" y="0"/>
                </a:cxn>
              </a:cxnLst>
              <a:rect l="0" t="0" r="r" b="b"/>
              <a:pathLst>
                <a:path w="619" h="331">
                  <a:moveTo>
                    <a:pt x="0" y="331"/>
                  </a:moveTo>
                  <a:lnTo>
                    <a:pt x="24" y="321"/>
                  </a:lnTo>
                  <a:lnTo>
                    <a:pt x="129" y="277"/>
                  </a:lnTo>
                  <a:lnTo>
                    <a:pt x="230" y="230"/>
                  </a:lnTo>
                  <a:lnTo>
                    <a:pt x="331" y="178"/>
                  </a:lnTo>
                  <a:lnTo>
                    <a:pt x="429" y="122"/>
                  </a:lnTo>
                  <a:lnTo>
                    <a:pt x="524" y="63"/>
                  </a:lnTo>
                  <a:lnTo>
                    <a:pt x="619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82" name="Freeform 94"/>
            <p:cNvSpPr>
              <a:spLocks/>
            </p:cNvSpPr>
            <p:nvPr/>
          </p:nvSpPr>
          <p:spPr bwMode="auto">
            <a:xfrm>
              <a:off x="2020" y="2104"/>
              <a:ext cx="165" cy="167"/>
            </a:xfrm>
            <a:custGeom>
              <a:avLst/>
              <a:gdLst/>
              <a:ahLst/>
              <a:cxnLst>
                <a:cxn ang="0">
                  <a:pos x="0" y="500"/>
                </a:cxn>
                <a:cxn ang="0">
                  <a:pos x="37" y="469"/>
                </a:cxn>
                <a:cxn ang="0">
                  <a:pos x="123" y="397"/>
                </a:cxn>
                <a:cxn ang="0">
                  <a:pos x="205" y="321"/>
                </a:cxn>
                <a:cxn ang="0">
                  <a:pos x="286" y="240"/>
                </a:cxn>
                <a:cxn ang="0">
                  <a:pos x="363" y="158"/>
                </a:cxn>
                <a:cxn ang="0">
                  <a:pos x="435" y="73"/>
                </a:cxn>
                <a:cxn ang="0">
                  <a:pos x="493" y="0"/>
                </a:cxn>
              </a:cxnLst>
              <a:rect l="0" t="0" r="r" b="b"/>
              <a:pathLst>
                <a:path w="493" h="500">
                  <a:moveTo>
                    <a:pt x="0" y="500"/>
                  </a:moveTo>
                  <a:lnTo>
                    <a:pt x="37" y="469"/>
                  </a:lnTo>
                  <a:lnTo>
                    <a:pt x="123" y="397"/>
                  </a:lnTo>
                  <a:lnTo>
                    <a:pt x="205" y="321"/>
                  </a:lnTo>
                  <a:lnTo>
                    <a:pt x="286" y="240"/>
                  </a:lnTo>
                  <a:lnTo>
                    <a:pt x="363" y="158"/>
                  </a:lnTo>
                  <a:lnTo>
                    <a:pt x="435" y="73"/>
                  </a:lnTo>
                  <a:lnTo>
                    <a:pt x="493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81" name="Freeform 93"/>
            <p:cNvSpPr>
              <a:spLocks/>
            </p:cNvSpPr>
            <p:nvPr/>
          </p:nvSpPr>
          <p:spPr bwMode="auto">
            <a:xfrm>
              <a:off x="2219" y="1849"/>
              <a:ext cx="108" cy="208"/>
            </a:xfrm>
            <a:custGeom>
              <a:avLst/>
              <a:gdLst/>
              <a:ahLst/>
              <a:cxnLst>
                <a:cxn ang="0">
                  <a:pos x="0" y="623"/>
                </a:cxn>
                <a:cxn ang="0">
                  <a:pos x="38" y="566"/>
                </a:cxn>
                <a:cxn ang="0">
                  <a:pos x="98" y="469"/>
                </a:cxn>
                <a:cxn ang="0">
                  <a:pos x="154" y="372"/>
                </a:cxn>
                <a:cxn ang="0">
                  <a:pos x="207" y="272"/>
                </a:cxn>
                <a:cxn ang="0">
                  <a:pos x="254" y="171"/>
                </a:cxn>
                <a:cxn ang="0">
                  <a:pos x="298" y="67"/>
                </a:cxn>
                <a:cxn ang="0">
                  <a:pos x="323" y="0"/>
                </a:cxn>
              </a:cxnLst>
              <a:rect l="0" t="0" r="r" b="b"/>
              <a:pathLst>
                <a:path w="323" h="623">
                  <a:moveTo>
                    <a:pt x="0" y="623"/>
                  </a:moveTo>
                  <a:lnTo>
                    <a:pt x="38" y="566"/>
                  </a:lnTo>
                  <a:lnTo>
                    <a:pt x="98" y="469"/>
                  </a:lnTo>
                  <a:lnTo>
                    <a:pt x="154" y="372"/>
                  </a:lnTo>
                  <a:lnTo>
                    <a:pt x="207" y="272"/>
                  </a:lnTo>
                  <a:lnTo>
                    <a:pt x="254" y="171"/>
                  </a:lnTo>
                  <a:lnTo>
                    <a:pt x="298" y="67"/>
                  </a:lnTo>
                  <a:lnTo>
                    <a:pt x="323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80" name="Freeform 92"/>
            <p:cNvSpPr>
              <a:spLocks/>
            </p:cNvSpPr>
            <p:nvPr/>
          </p:nvSpPr>
          <p:spPr bwMode="auto">
            <a:xfrm>
              <a:off x="2346" y="1564"/>
              <a:ext cx="42" cy="230"/>
            </a:xfrm>
            <a:custGeom>
              <a:avLst/>
              <a:gdLst/>
              <a:ahLst/>
              <a:cxnLst>
                <a:cxn ang="0">
                  <a:pos x="0" y="690"/>
                </a:cxn>
                <a:cxn ang="0">
                  <a:pos x="27" y="603"/>
                </a:cxn>
                <a:cxn ang="0">
                  <a:pos x="54" y="495"/>
                </a:cxn>
                <a:cxn ang="0">
                  <a:pos x="78" y="385"/>
                </a:cxn>
                <a:cxn ang="0">
                  <a:pos x="97" y="274"/>
                </a:cxn>
                <a:cxn ang="0">
                  <a:pos x="113" y="163"/>
                </a:cxn>
                <a:cxn ang="0">
                  <a:pos x="124" y="50"/>
                </a:cxn>
                <a:cxn ang="0">
                  <a:pos x="126" y="0"/>
                </a:cxn>
              </a:cxnLst>
              <a:rect l="0" t="0" r="r" b="b"/>
              <a:pathLst>
                <a:path w="126" h="690">
                  <a:moveTo>
                    <a:pt x="0" y="690"/>
                  </a:moveTo>
                  <a:lnTo>
                    <a:pt x="27" y="603"/>
                  </a:lnTo>
                  <a:lnTo>
                    <a:pt x="54" y="495"/>
                  </a:lnTo>
                  <a:lnTo>
                    <a:pt x="78" y="385"/>
                  </a:lnTo>
                  <a:lnTo>
                    <a:pt x="97" y="274"/>
                  </a:lnTo>
                  <a:lnTo>
                    <a:pt x="113" y="163"/>
                  </a:lnTo>
                  <a:lnTo>
                    <a:pt x="124" y="50"/>
                  </a:lnTo>
                  <a:lnTo>
                    <a:pt x="126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79" name="Line 91"/>
            <p:cNvSpPr>
              <a:spLocks noChangeShapeType="1"/>
            </p:cNvSpPr>
            <p:nvPr/>
          </p:nvSpPr>
          <p:spPr bwMode="auto">
            <a:xfrm flipH="1" flipV="1">
              <a:off x="617" y="1114"/>
              <a:ext cx="495" cy="24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78" name="Freeform 90"/>
            <p:cNvSpPr>
              <a:spLocks/>
            </p:cNvSpPr>
            <p:nvPr/>
          </p:nvSpPr>
          <p:spPr bwMode="auto">
            <a:xfrm>
              <a:off x="908" y="1166"/>
              <a:ext cx="86" cy="79"/>
            </a:xfrm>
            <a:custGeom>
              <a:avLst/>
              <a:gdLst/>
              <a:ahLst/>
              <a:cxnLst>
                <a:cxn ang="0">
                  <a:pos x="0" y="238"/>
                </a:cxn>
                <a:cxn ang="0">
                  <a:pos x="118" y="0"/>
                </a:cxn>
                <a:cxn ang="0">
                  <a:pos x="236" y="59"/>
                </a:cxn>
                <a:cxn ang="0">
                  <a:pos x="256" y="118"/>
                </a:cxn>
                <a:cxn ang="0">
                  <a:pos x="236" y="157"/>
                </a:cxn>
                <a:cxn ang="0">
                  <a:pos x="177" y="177"/>
                </a:cxn>
                <a:cxn ang="0">
                  <a:pos x="59" y="120"/>
                </a:cxn>
              </a:cxnLst>
              <a:rect l="0" t="0" r="r" b="b"/>
              <a:pathLst>
                <a:path w="256" h="238">
                  <a:moveTo>
                    <a:pt x="0" y="238"/>
                  </a:moveTo>
                  <a:lnTo>
                    <a:pt x="118" y="0"/>
                  </a:lnTo>
                  <a:lnTo>
                    <a:pt x="236" y="59"/>
                  </a:lnTo>
                  <a:lnTo>
                    <a:pt x="256" y="118"/>
                  </a:lnTo>
                  <a:lnTo>
                    <a:pt x="236" y="157"/>
                  </a:lnTo>
                  <a:lnTo>
                    <a:pt x="177" y="177"/>
                  </a:lnTo>
                  <a:lnTo>
                    <a:pt x="59" y="12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77" name="Line 89"/>
            <p:cNvSpPr>
              <a:spLocks noChangeShapeType="1"/>
            </p:cNvSpPr>
            <p:nvPr/>
          </p:nvSpPr>
          <p:spPr bwMode="auto">
            <a:xfrm>
              <a:off x="941" y="1212"/>
              <a:ext cx="20" cy="59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76" name="Freeform 88"/>
            <p:cNvSpPr>
              <a:spLocks/>
            </p:cNvSpPr>
            <p:nvPr/>
          </p:nvSpPr>
          <p:spPr bwMode="auto">
            <a:xfrm>
              <a:off x="994" y="1205"/>
              <a:ext cx="85" cy="98"/>
            </a:xfrm>
            <a:custGeom>
              <a:avLst/>
              <a:gdLst/>
              <a:ahLst/>
              <a:cxnLst>
                <a:cxn ang="0">
                  <a:pos x="0" y="197"/>
                </a:cxn>
                <a:cxn ang="0">
                  <a:pos x="20" y="256"/>
                </a:cxn>
                <a:cxn ang="0">
                  <a:pos x="100" y="295"/>
                </a:cxn>
                <a:cxn ang="0">
                  <a:pos x="159" y="275"/>
                </a:cxn>
                <a:cxn ang="0">
                  <a:pos x="198" y="197"/>
                </a:cxn>
                <a:cxn ang="0">
                  <a:pos x="178" y="138"/>
                </a:cxn>
                <a:cxn ang="0">
                  <a:pos x="59" y="79"/>
                </a:cxn>
                <a:cxn ang="0">
                  <a:pos x="98" y="0"/>
                </a:cxn>
                <a:cxn ang="0">
                  <a:pos x="257" y="78"/>
                </a:cxn>
              </a:cxnLst>
              <a:rect l="0" t="0" r="r" b="b"/>
              <a:pathLst>
                <a:path w="257" h="295">
                  <a:moveTo>
                    <a:pt x="0" y="197"/>
                  </a:moveTo>
                  <a:lnTo>
                    <a:pt x="20" y="256"/>
                  </a:lnTo>
                  <a:lnTo>
                    <a:pt x="100" y="295"/>
                  </a:lnTo>
                  <a:lnTo>
                    <a:pt x="159" y="275"/>
                  </a:lnTo>
                  <a:lnTo>
                    <a:pt x="198" y="197"/>
                  </a:lnTo>
                  <a:lnTo>
                    <a:pt x="178" y="138"/>
                  </a:lnTo>
                  <a:lnTo>
                    <a:pt x="59" y="79"/>
                  </a:lnTo>
                  <a:lnTo>
                    <a:pt x="98" y="0"/>
                  </a:lnTo>
                  <a:lnTo>
                    <a:pt x="257" y="78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75" name="Freeform 87"/>
            <p:cNvSpPr>
              <a:spLocks/>
            </p:cNvSpPr>
            <p:nvPr/>
          </p:nvSpPr>
          <p:spPr bwMode="auto">
            <a:xfrm>
              <a:off x="1073" y="1251"/>
              <a:ext cx="66" cy="85"/>
            </a:xfrm>
            <a:custGeom>
              <a:avLst/>
              <a:gdLst/>
              <a:ahLst/>
              <a:cxnLst>
                <a:cxn ang="0">
                  <a:pos x="20" y="237"/>
                </a:cxn>
                <a:cxn ang="0">
                  <a:pos x="0" y="178"/>
                </a:cxn>
                <a:cxn ang="0">
                  <a:pos x="78" y="20"/>
                </a:cxn>
                <a:cxn ang="0">
                  <a:pos x="137" y="0"/>
                </a:cxn>
                <a:cxn ang="0">
                  <a:pos x="178" y="20"/>
                </a:cxn>
                <a:cxn ang="0">
                  <a:pos x="198" y="79"/>
                </a:cxn>
                <a:cxn ang="0">
                  <a:pos x="118" y="236"/>
                </a:cxn>
                <a:cxn ang="0">
                  <a:pos x="59" y="256"/>
                </a:cxn>
                <a:cxn ang="0">
                  <a:pos x="20" y="237"/>
                </a:cxn>
              </a:cxnLst>
              <a:rect l="0" t="0" r="r" b="b"/>
              <a:pathLst>
                <a:path w="198" h="256">
                  <a:moveTo>
                    <a:pt x="20" y="237"/>
                  </a:moveTo>
                  <a:lnTo>
                    <a:pt x="0" y="178"/>
                  </a:lnTo>
                  <a:lnTo>
                    <a:pt x="78" y="20"/>
                  </a:lnTo>
                  <a:lnTo>
                    <a:pt x="137" y="0"/>
                  </a:lnTo>
                  <a:lnTo>
                    <a:pt x="178" y="20"/>
                  </a:lnTo>
                  <a:lnTo>
                    <a:pt x="198" y="79"/>
                  </a:lnTo>
                  <a:lnTo>
                    <a:pt x="118" y="236"/>
                  </a:lnTo>
                  <a:lnTo>
                    <a:pt x="59" y="256"/>
                  </a:lnTo>
                  <a:lnTo>
                    <a:pt x="20" y="237"/>
                  </a:lnTo>
                  <a:close/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74" name="Freeform 86"/>
            <p:cNvSpPr>
              <a:spLocks/>
            </p:cNvSpPr>
            <p:nvPr/>
          </p:nvSpPr>
          <p:spPr bwMode="auto">
            <a:xfrm>
              <a:off x="529" y="1071"/>
              <a:ext cx="95" cy="58"/>
            </a:xfrm>
            <a:custGeom>
              <a:avLst/>
              <a:gdLst/>
              <a:ahLst/>
              <a:cxnLst>
                <a:cxn ang="0">
                  <a:pos x="285" y="86"/>
                </a:cxn>
                <a:cxn ang="0">
                  <a:pos x="242" y="175"/>
                </a:cxn>
                <a:cxn ang="0">
                  <a:pos x="0" y="0"/>
                </a:cxn>
                <a:cxn ang="0">
                  <a:pos x="285" y="86"/>
                </a:cxn>
              </a:cxnLst>
              <a:rect l="0" t="0" r="r" b="b"/>
              <a:pathLst>
                <a:path w="285" h="175">
                  <a:moveTo>
                    <a:pt x="285" y="86"/>
                  </a:moveTo>
                  <a:lnTo>
                    <a:pt x="242" y="175"/>
                  </a:lnTo>
                  <a:lnTo>
                    <a:pt x="0" y="0"/>
                  </a:lnTo>
                  <a:lnTo>
                    <a:pt x="285" y="86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73" name="Line 85"/>
            <p:cNvSpPr>
              <a:spLocks noChangeShapeType="1"/>
            </p:cNvSpPr>
            <p:nvPr/>
          </p:nvSpPr>
          <p:spPr bwMode="auto">
            <a:xfrm flipH="1">
              <a:off x="525" y="1508"/>
              <a:ext cx="552" cy="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72" name="Freeform 84"/>
            <p:cNvSpPr>
              <a:spLocks/>
            </p:cNvSpPr>
            <p:nvPr/>
          </p:nvSpPr>
          <p:spPr bwMode="auto">
            <a:xfrm>
              <a:off x="843" y="1409"/>
              <a:ext cx="59" cy="89"/>
            </a:xfrm>
            <a:custGeom>
              <a:avLst/>
              <a:gdLst/>
              <a:ahLst/>
              <a:cxnLst>
                <a:cxn ang="0">
                  <a:pos x="2" y="265"/>
                </a:cxn>
                <a:cxn ang="0">
                  <a:pos x="0" y="0"/>
                </a:cxn>
                <a:cxn ang="0">
                  <a:pos x="133" y="0"/>
                </a:cxn>
                <a:cxn ang="0">
                  <a:pos x="177" y="42"/>
                </a:cxn>
                <a:cxn ang="0">
                  <a:pos x="177" y="87"/>
                </a:cxn>
                <a:cxn ang="0">
                  <a:pos x="134" y="131"/>
                </a:cxn>
                <a:cxn ang="0">
                  <a:pos x="1" y="132"/>
                </a:cxn>
              </a:cxnLst>
              <a:rect l="0" t="0" r="r" b="b"/>
              <a:pathLst>
                <a:path w="177" h="265">
                  <a:moveTo>
                    <a:pt x="2" y="265"/>
                  </a:moveTo>
                  <a:lnTo>
                    <a:pt x="0" y="0"/>
                  </a:lnTo>
                  <a:lnTo>
                    <a:pt x="133" y="0"/>
                  </a:lnTo>
                  <a:lnTo>
                    <a:pt x="177" y="42"/>
                  </a:lnTo>
                  <a:lnTo>
                    <a:pt x="177" y="87"/>
                  </a:lnTo>
                  <a:lnTo>
                    <a:pt x="134" y="131"/>
                  </a:lnTo>
                  <a:lnTo>
                    <a:pt x="1" y="132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71" name="Line 83"/>
            <p:cNvSpPr>
              <a:spLocks noChangeShapeType="1"/>
            </p:cNvSpPr>
            <p:nvPr/>
          </p:nvSpPr>
          <p:spPr bwMode="auto">
            <a:xfrm>
              <a:off x="858" y="1453"/>
              <a:ext cx="45" cy="4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70" name="Freeform 82"/>
            <p:cNvSpPr>
              <a:spLocks/>
            </p:cNvSpPr>
            <p:nvPr/>
          </p:nvSpPr>
          <p:spPr bwMode="auto">
            <a:xfrm>
              <a:off x="931" y="1408"/>
              <a:ext cx="60" cy="89"/>
            </a:xfrm>
            <a:custGeom>
              <a:avLst/>
              <a:gdLst/>
              <a:ahLst/>
              <a:cxnLst>
                <a:cxn ang="0">
                  <a:pos x="3" y="221"/>
                </a:cxn>
                <a:cxn ang="0">
                  <a:pos x="47" y="265"/>
                </a:cxn>
                <a:cxn ang="0">
                  <a:pos x="135" y="265"/>
                </a:cxn>
                <a:cxn ang="0">
                  <a:pos x="179" y="220"/>
                </a:cxn>
                <a:cxn ang="0">
                  <a:pos x="179" y="132"/>
                </a:cxn>
                <a:cxn ang="0">
                  <a:pos x="134" y="88"/>
                </a:cxn>
                <a:cxn ang="0">
                  <a:pos x="2" y="90"/>
                </a:cxn>
                <a:cxn ang="0">
                  <a:pos x="0" y="1"/>
                </a:cxn>
                <a:cxn ang="0">
                  <a:pos x="178" y="0"/>
                </a:cxn>
              </a:cxnLst>
              <a:rect l="0" t="0" r="r" b="b"/>
              <a:pathLst>
                <a:path w="179" h="265">
                  <a:moveTo>
                    <a:pt x="3" y="221"/>
                  </a:moveTo>
                  <a:lnTo>
                    <a:pt x="47" y="265"/>
                  </a:lnTo>
                  <a:lnTo>
                    <a:pt x="135" y="265"/>
                  </a:lnTo>
                  <a:lnTo>
                    <a:pt x="179" y="220"/>
                  </a:lnTo>
                  <a:lnTo>
                    <a:pt x="179" y="132"/>
                  </a:lnTo>
                  <a:lnTo>
                    <a:pt x="134" y="88"/>
                  </a:lnTo>
                  <a:lnTo>
                    <a:pt x="2" y="90"/>
                  </a:lnTo>
                  <a:lnTo>
                    <a:pt x="0" y="1"/>
                  </a:lnTo>
                  <a:lnTo>
                    <a:pt x="178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69" name="Freeform 81"/>
            <p:cNvSpPr>
              <a:spLocks/>
            </p:cNvSpPr>
            <p:nvPr/>
          </p:nvSpPr>
          <p:spPr bwMode="auto">
            <a:xfrm>
              <a:off x="1020" y="1408"/>
              <a:ext cx="45" cy="88"/>
            </a:xfrm>
            <a:custGeom>
              <a:avLst/>
              <a:gdLst/>
              <a:ahLst/>
              <a:cxnLst>
                <a:cxn ang="0">
                  <a:pos x="45" y="265"/>
                </a:cxn>
                <a:cxn ang="0">
                  <a:pos x="1" y="221"/>
                </a:cxn>
                <a:cxn ang="0">
                  <a:pos x="0" y="44"/>
                </a:cxn>
                <a:cxn ang="0">
                  <a:pos x="43" y="0"/>
                </a:cxn>
                <a:cxn ang="0">
                  <a:pos x="87" y="0"/>
                </a:cxn>
                <a:cxn ang="0">
                  <a:pos x="131" y="44"/>
                </a:cxn>
                <a:cxn ang="0">
                  <a:pos x="133" y="219"/>
                </a:cxn>
                <a:cxn ang="0">
                  <a:pos x="90" y="263"/>
                </a:cxn>
                <a:cxn ang="0">
                  <a:pos x="45" y="265"/>
                </a:cxn>
              </a:cxnLst>
              <a:rect l="0" t="0" r="r" b="b"/>
              <a:pathLst>
                <a:path w="133" h="265">
                  <a:moveTo>
                    <a:pt x="45" y="265"/>
                  </a:moveTo>
                  <a:lnTo>
                    <a:pt x="1" y="221"/>
                  </a:lnTo>
                  <a:lnTo>
                    <a:pt x="0" y="44"/>
                  </a:lnTo>
                  <a:lnTo>
                    <a:pt x="43" y="0"/>
                  </a:lnTo>
                  <a:lnTo>
                    <a:pt x="87" y="0"/>
                  </a:lnTo>
                  <a:lnTo>
                    <a:pt x="131" y="44"/>
                  </a:lnTo>
                  <a:lnTo>
                    <a:pt x="133" y="219"/>
                  </a:lnTo>
                  <a:lnTo>
                    <a:pt x="90" y="263"/>
                  </a:lnTo>
                  <a:lnTo>
                    <a:pt x="45" y="265"/>
                  </a:lnTo>
                  <a:close/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68" name="Freeform 80"/>
            <p:cNvSpPr>
              <a:spLocks/>
            </p:cNvSpPr>
            <p:nvPr/>
          </p:nvSpPr>
          <p:spPr bwMode="auto">
            <a:xfrm>
              <a:off x="427" y="1496"/>
              <a:ext cx="98" cy="32"/>
            </a:xfrm>
            <a:custGeom>
              <a:avLst/>
              <a:gdLst/>
              <a:ahLst/>
              <a:cxnLst>
                <a:cxn ang="0">
                  <a:pos x="294" y="0"/>
                </a:cxn>
                <a:cxn ang="0">
                  <a:pos x="294" y="98"/>
                </a:cxn>
                <a:cxn ang="0">
                  <a:pos x="0" y="51"/>
                </a:cxn>
                <a:cxn ang="0">
                  <a:pos x="294" y="0"/>
                </a:cxn>
              </a:cxnLst>
              <a:rect l="0" t="0" r="r" b="b"/>
              <a:pathLst>
                <a:path w="294" h="98">
                  <a:moveTo>
                    <a:pt x="294" y="0"/>
                  </a:moveTo>
                  <a:lnTo>
                    <a:pt x="294" y="98"/>
                  </a:lnTo>
                  <a:lnTo>
                    <a:pt x="0" y="51"/>
                  </a:lnTo>
                  <a:lnTo>
                    <a:pt x="294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67" name="Line 79"/>
            <p:cNvSpPr>
              <a:spLocks noChangeShapeType="1"/>
            </p:cNvSpPr>
            <p:nvPr/>
          </p:nvSpPr>
          <p:spPr bwMode="auto">
            <a:xfrm flipH="1">
              <a:off x="1004" y="1799"/>
              <a:ext cx="253" cy="49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66" name="Freeform 78"/>
            <p:cNvSpPr>
              <a:spLocks/>
            </p:cNvSpPr>
            <p:nvPr/>
          </p:nvSpPr>
          <p:spPr bwMode="auto">
            <a:xfrm>
              <a:off x="1061" y="1915"/>
              <a:ext cx="78" cy="85"/>
            </a:xfrm>
            <a:custGeom>
              <a:avLst/>
              <a:gdLst/>
              <a:ahLst/>
              <a:cxnLst>
                <a:cxn ang="0">
                  <a:pos x="235" y="257"/>
                </a:cxn>
                <a:cxn ang="0">
                  <a:pos x="0" y="137"/>
                </a:cxn>
                <a:cxn ang="0">
                  <a:pos x="60" y="19"/>
                </a:cxn>
                <a:cxn ang="0">
                  <a:pos x="121" y="0"/>
                </a:cxn>
                <a:cxn ang="0">
                  <a:pos x="160" y="20"/>
                </a:cxn>
                <a:cxn ang="0">
                  <a:pos x="178" y="79"/>
                </a:cxn>
                <a:cxn ang="0">
                  <a:pos x="118" y="197"/>
                </a:cxn>
              </a:cxnLst>
              <a:rect l="0" t="0" r="r" b="b"/>
              <a:pathLst>
                <a:path w="235" h="257">
                  <a:moveTo>
                    <a:pt x="235" y="257"/>
                  </a:moveTo>
                  <a:lnTo>
                    <a:pt x="0" y="137"/>
                  </a:lnTo>
                  <a:lnTo>
                    <a:pt x="60" y="19"/>
                  </a:lnTo>
                  <a:lnTo>
                    <a:pt x="121" y="0"/>
                  </a:lnTo>
                  <a:lnTo>
                    <a:pt x="160" y="20"/>
                  </a:lnTo>
                  <a:lnTo>
                    <a:pt x="178" y="79"/>
                  </a:lnTo>
                  <a:lnTo>
                    <a:pt x="118" y="197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65" name="Line 77"/>
            <p:cNvSpPr>
              <a:spLocks noChangeShapeType="1"/>
            </p:cNvSpPr>
            <p:nvPr/>
          </p:nvSpPr>
          <p:spPr bwMode="auto">
            <a:xfrm flipV="1">
              <a:off x="1107" y="1948"/>
              <a:ext cx="59" cy="19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64" name="Freeform 76"/>
            <p:cNvSpPr>
              <a:spLocks/>
            </p:cNvSpPr>
            <p:nvPr/>
          </p:nvSpPr>
          <p:spPr bwMode="auto">
            <a:xfrm>
              <a:off x="1101" y="1830"/>
              <a:ext cx="99" cy="86"/>
            </a:xfrm>
            <a:custGeom>
              <a:avLst/>
              <a:gdLst/>
              <a:ahLst/>
              <a:cxnLst>
                <a:cxn ang="0">
                  <a:pos x="196" y="257"/>
                </a:cxn>
                <a:cxn ang="0">
                  <a:pos x="256" y="238"/>
                </a:cxn>
                <a:cxn ang="0">
                  <a:pos x="297" y="159"/>
                </a:cxn>
                <a:cxn ang="0">
                  <a:pos x="278" y="100"/>
                </a:cxn>
                <a:cxn ang="0">
                  <a:pos x="198" y="60"/>
                </a:cxn>
                <a:cxn ang="0">
                  <a:pos x="139" y="79"/>
                </a:cxn>
                <a:cxn ang="0">
                  <a:pos x="79" y="196"/>
                </a:cxn>
                <a:cxn ang="0">
                  <a:pos x="0" y="156"/>
                </a:cxn>
                <a:cxn ang="0">
                  <a:pos x="82" y="0"/>
                </a:cxn>
              </a:cxnLst>
              <a:rect l="0" t="0" r="r" b="b"/>
              <a:pathLst>
                <a:path w="297" h="257">
                  <a:moveTo>
                    <a:pt x="196" y="257"/>
                  </a:moveTo>
                  <a:lnTo>
                    <a:pt x="256" y="238"/>
                  </a:lnTo>
                  <a:lnTo>
                    <a:pt x="297" y="159"/>
                  </a:lnTo>
                  <a:lnTo>
                    <a:pt x="278" y="100"/>
                  </a:lnTo>
                  <a:lnTo>
                    <a:pt x="198" y="60"/>
                  </a:lnTo>
                  <a:lnTo>
                    <a:pt x="139" y="79"/>
                  </a:lnTo>
                  <a:lnTo>
                    <a:pt x="79" y="196"/>
                  </a:lnTo>
                  <a:lnTo>
                    <a:pt x="0" y="156"/>
                  </a:lnTo>
                  <a:lnTo>
                    <a:pt x="82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63" name="Freeform 75"/>
            <p:cNvSpPr>
              <a:spLocks/>
            </p:cNvSpPr>
            <p:nvPr/>
          </p:nvSpPr>
          <p:spPr bwMode="auto">
            <a:xfrm>
              <a:off x="1148" y="1771"/>
              <a:ext cx="85" cy="66"/>
            </a:xfrm>
            <a:custGeom>
              <a:avLst/>
              <a:gdLst/>
              <a:ahLst/>
              <a:cxnLst>
                <a:cxn ang="0">
                  <a:pos x="235" y="178"/>
                </a:cxn>
                <a:cxn ang="0">
                  <a:pos x="176" y="197"/>
                </a:cxn>
                <a:cxn ang="0">
                  <a:pos x="19" y="117"/>
                </a:cxn>
                <a:cxn ang="0">
                  <a:pos x="0" y="58"/>
                </a:cxn>
                <a:cxn ang="0">
                  <a:pos x="20" y="19"/>
                </a:cxn>
                <a:cxn ang="0">
                  <a:pos x="79" y="0"/>
                </a:cxn>
                <a:cxn ang="0">
                  <a:pos x="237" y="80"/>
                </a:cxn>
                <a:cxn ang="0">
                  <a:pos x="255" y="139"/>
                </a:cxn>
                <a:cxn ang="0">
                  <a:pos x="235" y="178"/>
                </a:cxn>
              </a:cxnLst>
              <a:rect l="0" t="0" r="r" b="b"/>
              <a:pathLst>
                <a:path w="255" h="197">
                  <a:moveTo>
                    <a:pt x="235" y="178"/>
                  </a:moveTo>
                  <a:lnTo>
                    <a:pt x="176" y="197"/>
                  </a:lnTo>
                  <a:lnTo>
                    <a:pt x="19" y="117"/>
                  </a:lnTo>
                  <a:lnTo>
                    <a:pt x="0" y="58"/>
                  </a:lnTo>
                  <a:lnTo>
                    <a:pt x="20" y="19"/>
                  </a:lnTo>
                  <a:lnTo>
                    <a:pt x="79" y="0"/>
                  </a:lnTo>
                  <a:lnTo>
                    <a:pt x="237" y="80"/>
                  </a:lnTo>
                  <a:lnTo>
                    <a:pt x="255" y="139"/>
                  </a:lnTo>
                  <a:lnTo>
                    <a:pt x="235" y="178"/>
                  </a:lnTo>
                  <a:close/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62" name="Freeform 74"/>
            <p:cNvSpPr>
              <a:spLocks/>
            </p:cNvSpPr>
            <p:nvPr/>
          </p:nvSpPr>
          <p:spPr bwMode="auto">
            <a:xfrm>
              <a:off x="959" y="2281"/>
              <a:ext cx="59" cy="95"/>
            </a:xfrm>
            <a:custGeom>
              <a:avLst/>
              <a:gdLst/>
              <a:ahLst/>
              <a:cxnLst>
                <a:cxn ang="0">
                  <a:pos x="90" y="0"/>
                </a:cxn>
                <a:cxn ang="0">
                  <a:pos x="177" y="45"/>
                </a:cxn>
                <a:cxn ang="0">
                  <a:pos x="0" y="284"/>
                </a:cxn>
                <a:cxn ang="0">
                  <a:pos x="90" y="0"/>
                </a:cxn>
              </a:cxnLst>
              <a:rect l="0" t="0" r="r" b="b"/>
              <a:pathLst>
                <a:path w="177" h="284">
                  <a:moveTo>
                    <a:pt x="90" y="0"/>
                  </a:moveTo>
                  <a:lnTo>
                    <a:pt x="177" y="45"/>
                  </a:lnTo>
                  <a:lnTo>
                    <a:pt x="0" y="284"/>
                  </a:lnTo>
                  <a:lnTo>
                    <a:pt x="90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61" name="Line 73"/>
            <p:cNvSpPr>
              <a:spLocks noChangeShapeType="1"/>
            </p:cNvSpPr>
            <p:nvPr/>
          </p:nvSpPr>
          <p:spPr bwMode="auto">
            <a:xfrm flipH="1">
              <a:off x="664" y="1683"/>
              <a:ext cx="465" cy="29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60" name="Freeform 72"/>
            <p:cNvSpPr>
              <a:spLocks/>
            </p:cNvSpPr>
            <p:nvPr/>
          </p:nvSpPr>
          <p:spPr bwMode="auto">
            <a:xfrm>
              <a:off x="879" y="1700"/>
              <a:ext cx="65" cy="98"/>
            </a:xfrm>
            <a:custGeom>
              <a:avLst/>
              <a:gdLst/>
              <a:ahLst/>
              <a:cxnLst>
                <a:cxn ang="0">
                  <a:pos x="142" y="293"/>
                </a:cxn>
                <a:cxn ang="0">
                  <a:pos x="0" y="71"/>
                </a:cxn>
                <a:cxn ang="0">
                  <a:pos x="111" y="0"/>
                </a:cxn>
                <a:cxn ang="0">
                  <a:pos x="172" y="13"/>
                </a:cxn>
                <a:cxn ang="0">
                  <a:pos x="196" y="51"/>
                </a:cxn>
                <a:cxn ang="0">
                  <a:pos x="183" y="111"/>
                </a:cxn>
                <a:cxn ang="0">
                  <a:pos x="71" y="182"/>
                </a:cxn>
              </a:cxnLst>
              <a:rect l="0" t="0" r="r" b="b"/>
              <a:pathLst>
                <a:path w="196" h="293">
                  <a:moveTo>
                    <a:pt x="142" y="293"/>
                  </a:moveTo>
                  <a:lnTo>
                    <a:pt x="0" y="71"/>
                  </a:lnTo>
                  <a:lnTo>
                    <a:pt x="111" y="0"/>
                  </a:lnTo>
                  <a:lnTo>
                    <a:pt x="172" y="13"/>
                  </a:lnTo>
                  <a:lnTo>
                    <a:pt x="196" y="51"/>
                  </a:lnTo>
                  <a:lnTo>
                    <a:pt x="183" y="111"/>
                  </a:lnTo>
                  <a:lnTo>
                    <a:pt x="71" y="182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59" name="Line 71"/>
            <p:cNvSpPr>
              <a:spLocks noChangeShapeType="1"/>
            </p:cNvSpPr>
            <p:nvPr/>
          </p:nvSpPr>
          <p:spPr bwMode="auto">
            <a:xfrm>
              <a:off x="915" y="1753"/>
              <a:ext cx="61" cy="1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58" name="Freeform 70"/>
            <p:cNvSpPr>
              <a:spLocks/>
            </p:cNvSpPr>
            <p:nvPr/>
          </p:nvSpPr>
          <p:spPr bwMode="auto">
            <a:xfrm>
              <a:off x="953" y="1645"/>
              <a:ext cx="89" cy="98"/>
            </a:xfrm>
            <a:custGeom>
              <a:avLst/>
              <a:gdLst/>
              <a:ahLst/>
              <a:cxnLst>
                <a:cxn ang="0">
                  <a:pos x="120" y="280"/>
                </a:cxn>
                <a:cxn ang="0">
                  <a:pos x="180" y="295"/>
                </a:cxn>
                <a:cxn ang="0">
                  <a:pos x="254" y="246"/>
                </a:cxn>
                <a:cxn ang="0">
                  <a:pos x="267" y="186"/>
                </a:cxn>
                <a:cxn ang="0">
                  <a:pos x="220" y="111"/>
                </a:cxn>
                <a:cxn ang="0">
                  <a:pos x="160" y="98"/>
                </a:cxn>
                <a:cxn ang="0">
                  <a:pos x="47" y="169"/>
                </a:cxn>
                <a:cxn ang="0">
                  <a:pos x="0" y="95"/>
                </a:cxn>
                <a:cxn ang="0">
                  <a:pos x="149" y="0"/>
                </a:cxn>
              </a:cxnLst>
              <a:rect l="0" t="0" r="r" b="b"/>
              <a:pathLst>
                <a:path w="267" h="295">
                  <a:moveTo>
                    <a:pt x="120" y="280"/>
                  </a:moveTo>
                  <a:lnTo>
                    <a:pt x="180" y="295"/>
                  </a:lnTo>
                  <a:lnTo>
                    <a:pt x="254" y="246"/>
                  </a:lnTo>
                  <a:lnTo>
                    <a:pt x="267" y="186"/>
                  </a:lnTo>
                  <a:lnTo>
                    <a:pt x="220" y="111"/>
                  </a:lnTo>
                  <a:lnTo>
                    <a:pt x="160" y="98"/>
                  </a:lnTo>
                  <a:lnTo>
                    <a:pt x="47" y="169"/>
                  </a:lnTo>
                  <a:lnTo>
                    <a:pt x="0" y="95"/>
                  </a:lnTo>
                  <a:lnTo>
                    <a:pt x="149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57" name="Freeform 69"/>
            <p:cNvSpPr>
              <a:spLocks/>
            </p:cNvSpPr>
            <p:nvPr/>
          </p:nvSpPr>
          <p:spPr bwMode="auto">
            <a:xfrm>
              <a:off x="1035" y="1613"/>
              <a:ext cx="69" cy="82"/>
            </a:xfrm>
            <a:custGeom>
              <a:avLst/>
              <a:gdLst/>
              <a:ahLst/>
              <a:cxnLst>
                <a:cxn ang="0">
                  <a:pos x="156" y="246"/>
                </a:cxn>
                <a:cxn ang="0">
                  <a:pos x="96" y="233"/>
                </a:cxn>
                <a:cxn ang="0">
                  <a:pos x="0" y="84"/>
                </a:cxn>
                <a:cxn ang="0">
                  <a:pos x="14" y="24"/>
                </a:cxn>
                <a:cxn ang="0">
                  <a:pos x="51" y="0"/>
                </a:cxn>
                <a:cxn ang="0">
                  <a:pos x="112" y="13"/>
                </a:cxn>
                <a:cxn ang="0">
                  <a:pos x="207" y="162"/>
                </a:cxn>
                <a:cxn ang="0">
                  <a:pos x="194" y="223"/>
                </a:cxn>
                <a:cxn ang="0">
                  <a:pos x="156" y="246"/>
                </a:cxn>
              </a:cxnLst>
              <a:rect l="0" t="0" r="r" b="b"/>
              <a:pathLst>
                <a:path w="207" h="246">
                  <a:moveTo>
                    <a:pt x="156" y="246"/>
                  </a:moveTo>
                  <a:lnTo>
                    <a:pt x="96" y="233"/>
                  </a:lnTo>
                  <a:lnTo>
                    <a:pt x="0" y="84"/>
                  </a:lnTo>
                  <a:lnTo>
                    <a:pt x="14" y="24"/>
                  </a:lnTo>
                  <a:lnTo>
                    <a:pt x="51" y="0"/>
                  </a:lnTo>
                  <a:lnTo>
                    <a:pt x="112" y="13"/>
                  </a:lnTo>
                  <a:lnTo>
                    <a:pt x="207" y="162"/>
                  </a:lnTo>
                  <a:lnTo>
                    <a:pt x="194" y="223"/>
                  </a:lnTo>
                  <a:lnTo>
                    <a:pt x="156" y="246"/>
                  </a:lnTo>
                  <a:close/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56" name="Freeform 68"/>
            <p:cNvSpPr>
              <a:spLocks/>
            </p:cNvSpPr>
            <p:nvPr/>
          </p:nvSpPr>
          <p:spPr bwMode="auto">
            <a:xfrm>
              <a:off x="581" y="1966"/>
              <a:ext cx="92" cy="67"/>
            </a:xfrm>
            <a:custGeom>
              <a:avLst/>
              <a:gdLst/>
              <a:ahLst/>
              <a:cxnLst>
                <a:cxn ang="0">
                  <a:pos x="222" y="0"/>
                </a:cxn>
                <a:cxn ang="0">
                  <a:pos x="275" y="83"/>
                </a:cxn>
                <a:cxn ang="0">
                  <a:pos x="0" y="200"/>
                </a:cxn>
                <a:cxn ang="0">
                  <a:pos x="222" y="0"/>
                </a:cxn>
              </a:cxnLst>
              <a:rect l="0" t="0" r="r" b="b"/>
              <a:pathLst>
                <a:path w="275" h="200">
                  <a:moveTo>
                    <a:pt x="222" y="0"/>
                  </a:moveTo>
                  <a:lnTo>
                    <a:pt x="275" y="83"/>
                  </a:lnTo>
                  <a:lnTo>
                    <a:pt x="0" y="200"/>
                  </a:lnTo>
                  <a:lnTo>
                    <a:pt x="222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55" name="Line 67"/>
            <p:cNvSpPr>
              <a:spLocks noChangeShapeType="1"/>
            </p:cNvSpPr>
            <p:nvPr/>
          </p:nvSpPr>
          <p:spPr bwMode="auto">
            <a:xfrm>
              <a:off x="1691" y="1678"/>
              <a:ext cx="471" cy="288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54" name="Freeform 66"/>
            <p:cNvSpPr>
              <a:spLocks/>
            </p:cNvSpPr>
            <p:nvPr/>
          </p:nvSpPr>
          <p:spPr bwMode="auto">
            <a:xfrm>
              <a:off x="1708" y="1599"/>
              <a:ext cx="89" cy="75"/>
            </a:xfrm>
            <a:custGeom>
              <a:avLst/>
              <a:gdLst/>
              <a:ahLst/>
              <a:cxnLst>
                <a:cxn ang="0">
                  <a:pos x="0" y="225"/>
                </a:cxn>
                <a:cxn ang="0">
                  <a:pos x="138" y="0"/>
                </a:cxn>
                <a:cxn ang="0">
                  <a:pos x="251" y="70"/>
                </a:cxn>
                <a:cxn ang="0">
                  <a:pos x="266" y="130"/>
                </a:cxn>
                <a:cxn ang="0">
                  <a:pos x="242" y="167"/>
                </a:cxn>
                <a:cxn ang="0">
                  <a:pos x="181" y="182"/>
                </a:cxn>
                <a:cxn ang="0">
                  <a:pos x="68" y="112"/>
                </a:cxn>
              </a:cxnLst>
              <a:rect l="0" t="0" r="r" b="b"/>
              <a:pathLst>
                <a:path w="266" h="225">
                  <a:moveTo>
                    <a:pt x="0" y="225"/>
                  </a:moveTo>
                  <a:lnTo>
                    <a:pt x="138" y="0"/>
                  </a:lnTo>
                  <a:lnTo>
                    <a:pt x="251" y="70"/>
                  </a:lnTo>
                  <a:lnTo>
                    <a:pt x="266" y="130"/>
                  </a:lnTo>
                  <a:lnTo>
                    <a:pt x="242" y="167"/>
                  </a:lnTo>
                  <a:lnTo>
                    <a:pt x="181" y="182"/>
                  </a:lnTo>
                  <a:lnTo>
                    <a:pt x="68" y="112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53" name="Line 65"/>
            <p:cNvSpPr>
              <a:spLocks noChangeShapeType="1"/>
            </p:cNvSpPr>
            <p:nvPr/>
          </p:nvSpPr>
          <p:spPr bwMode="auto">
            <a:xfrm>
              <a:off x="1743" y="1644"/>
              <a:ext cx="15" cy="6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52" name="Freeform 64"/>
            <p:cNvSpPr>
              <a:spLocks/>
            </p:cNvSpPr>
            <p:nvPr/>
          </p:nvSpPr>
          <p:spPr bwMode="auto">
            <a:xfrm>
              <a:off x="1791" y="1645"/>
              <a:ext cx="89" cy="98"/>
            </a:xfrm>
            <a:custGeom>
              <a:avLst/>
              <a:gdLst/>
              <a:ahLst/>
              <a:cxnLst>
                <a:cxn ang="0">
                  <a:pos x="0" y="187"/>
                </a:cxn>
                <a:cxn ang="0">
                  <a:pos x="14" y="249"/>
                </a:cxn>
                <a:cxn ang="0">
                  <a:pos x="90" y="295"/>
                </a:cxn>
                <a:cxn ang="0">
                  <a:pos x="150" y="280"/>
                </a:cxn>
                <a:cxn ang="0">
                  <a:pos x="196" y="205"/>
                </a:cxn>
                <a:cxn ang="0">
                  <a:pos x="181" y="145"/>
                </a:cxn>
                <a:cxn ang="0">
                  <a:pos x="68" y="75"/>
                </a:cxn>
                <a:cxn ang="0">
                  <a:pos x="115" y="0"/>
                </a:cxn>
                <a:cxn ang="0">
                  <a:pos x="266" y="92"/>
                </a:cxn>
              </a:cxnLst>
              <a:rect l="0" t="0" r="r" b="b"/>
              <a:pathLst>
                <a:path w="266" h="295">
                  <a:moveTo>
                    <a:pt x="0" y="187"/>
                  </a:moveTo>
                  <a:lnTo>
                    <a:pt x="14" y="249"/>
                  </a:lnTo>
                  <a:lnTo>
                    <a:pt x="90" y="295"/>
                  </a:lnTo>
                  <a:lnTo>
                    <a:pt x="150" y="280"/>
                  </a:lnTo>
                  <a:lnTo>
                    <a:pt x="196" y="205"/>
                  </a:lnTo>
                  <a:lnTo>
                    <a:pt x="181" y="145"/>
                  </a:lnTo>
                  <a:lnTo>
                    <a:pt x="68" y="75"/>
                  </a:lnTo>
                  <a:lnTo>
                    <a:pt x="115" y="0"/>
                  </a:lnTo>
                  <a:lnTo>
                    <a:pt x="266" y="92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51" name="Freeform 63"/>
            <p:cNvSpPr>
              <a:spLocks/>
            </p:cNvSpPr>
            <p:nvPr/>
          </p:nvSpPr>
          <p:spPr bwMode="auto">
            <a:xfrm>
              <a:off x="1866" y="1699"/>
              <a:ext cx="69" cy="83"/>
            </a:xfrm>
            <a:custGeom>
              <a:avLst/>
              <a:gdLst/>
              <a:ahLst/>
              <a:cxnLst>
                <a:cxn ang="0">
                  <a:pos x="15" y="226"/>
                </a:cxn>
                <a:cxn ang="0">
                  <a:pos x="0" y="164"/>
                </a:cxn>
                <a:cxn ang="0">
                  <a:pos x="93" y="14"/>
                </a:cxn>
                <a:cxn ang="0">
                  <a:pos x="154" y="0"/>
                </a:cxn>
                <a:cxn ang="0">
                  <a:pos x="191" y="22"/>
                </a:cxn>
                <a:cxn ang="0">
                  <a:pos x="206" y="84"/>
                </a:cxn>
                <a:cxn ang="0">
                  <a:pos x="113" y="234"/>
                </a:cxn>
                <a:cxn ang="0">
                  <a:pos x="53" y="249"/>
                </a:cxn>
                <a:cxn ang="0">
                  <a:pos x="15" y="226"/>
                </a:cxn>
              </a:cxnLst>
              <a:rect l="0" t="0" r="r" b="b"/>
              <a:pathLst>
                <a:path w="206" h="249">
                  <a:moveTo>
                    <a:pt x="15" y="226"/>
                  </a:moveTo>
                  <a:lnTo>
                    <a:pt x="0" y="164"/>
                  </a:lnTo>
                  <a:lnTo>
                    <a:pt x="93" y="14"/>
                  </a:lnTo>
                  <a:lnTo>
                    <a:pt x="154" y="0"/>
                  </a:lnTo>
                  <a:lnTo>
                    <a:pt x="191" y="22"/>
                  </a:lnTo>
                  <a:lnTo>
                    <a:pt x="206" y="84"/>
                  </a:lnTo>
                  <a:lnTo>
                    <a:pt x="113" y="234"/>
                  </a:lnTo>
                  <a:lnTo>
                    <a:pt x="53" y="249"/>
                  </a:lnTo>
                  <a:lnTo>
                    <a:pt x="15" y="226"/>
                  </a:lnTo>
                  <a:close/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50" name="Freeform 62"/>
            <p:cNvSpPr>
              <a:spLocks/>
            </p:cNvSpPr>
            <p:nvPr/>
          </p:nvSpPr>
          <p:spPr bwMode="auto">
            <a:xfrm>
              <a:off x="2153" y="1952"/>
              <a:ext cx="93" cy="65"/>
            </a:xfrm>
            <a:custGeom>
              <a:avLst/>
              <a:gdLst/>
              <a:ahLst/>
              <a:cxnLst>
                <a:cxn ang="0">
                  <a:pos x="51" y="0"/>
                </a:cxn>
                <a:cxn ang="0">
                  <a:pos x="0" y="83"/>
                </a:cxn>
                <a:cxn ang="0">
                  <a:pos x="277" y="196"/>
                </a:cxn>
                <a:cxn ang="0">
                  <a:pos x="51" y="0"/>
                </a:cxn>
              </a:cxnLst>
              <a:rect l="0" t="0" r="r" b="b"/>
              <a:pathLst>
                <a:path w="277" h="196">
                  <a:moveTo>
                    <a:pt x="51" y="0"/>
                  </a:moveTo>
                  <a:lnTo>
                    <a:pt x="0" y="83"/>
                  </a:lnTo>
                  <a:lnTo>
                    <a:pt x="277" y="196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49" name="Line 61"/>
            <p:cNvSpPr>
              <a:spLocks noChangeShapeType="1"/>
            </p:cNvSpPr>
            <p:nvPr/>
          </p:nvSpPr>
          <p:spPr bwMode="auto">
            <a:xfrm>
              <a:off x="1740" y="1509"/>
              <a:ext cx="552" cy="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48" name="Freeform 60"/>
            <p:cNvSpPr>
              <a:spLocks/>
            </p:cNvSpPr>
            <p:nvPr/>
          </p:nvSpPr>
          <p:spPr bwMode="auto">
            <a:xfrm>
              <a:off x="1752" y="1409"/>
              <a:ext cx="59" cy="88"/>
            </a:xfrm>
            <a:custGeom>
              <a:avLst/>
              <a:gdLst/>
              <a:ahLst/>
              <a:cxnLst>
                <a:cxn ang="0">
                  <a:pos x="0" y="264"/>
                </a:cxn>
                <a:cxn ang="0">
                  <a:pos x="2" y="0"/>
                </a:cxn>
                <a:cxn ang="0">
                  <a:pos x="135" y="2"/>
                </a:cxn>
                <a:cxn ang="0">
                  <a:pos x="178" y="46"/>
                </a:cxn>
                <a:cxn ang="0">
                  <a:pos x="178" y="90"/>
                </a:cxn>
                <a:cxn ang="0">
                  <a:pos x="134" y="133"/>
                </a:cxn>
                <a:cxn ang="0">
                  <a:pos x="1" y="133"/>
                </a:cxn>
              </a:cxnLst>
              <a:rect l="0" t="0" r="r" b="b"/>
              <a:pathLst>
                <a:path w="178" h="264">
                  <a:moveTo>
                    <a:pt x="0" y="264"/>
                  </a:moveTo>
                  <a:lnTo>
                    <a:pt x="2" y="0"/>
                  </a:lnTo>
                  <a:lnTo>
                    <a:pt x="135" y="2"/>
                  </a:lnTo>
                  <a:lnTo>
                    <a:pt x="178" y="46"/>
                  </a:lnTo>
                  <a:lnTo>
                    <a:pt x="178" y="90"/>
                  </a:lnTo>
                  <a:lnTo>
                    <a:pt x="134" y="133"/>
                  </a:lnTo>
                  <a:lnTo>
                    <a:pt x="1" y="133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47" name="Line 59"/>
            <p:cNvSpPr>
              <a:spLocks noChangeShapeType="1"/>
            </p:cNvSpPr>
            <p:nvPr/>
          </p:nvSpPr>
          <p:spPr bwMode="auto">
            <a:xfrm>
              <a:off x="1767" y="1453"/>
              <a:ext cx="44" cy="4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46" name="Freeform 58"/>
            <p:cNvSpPr>
              <a:spLocks/>
            </p:cNvSpPr>
            <p:nvPr/>
          </p:nvSpPr>
          <p:spPr bwMode="auto">
            <a:xfrm>
              <a:off x="1841" y="1410"/>
              <a:ext cx="59" cy="88"/>
            </a:xfrm>
            <a:custGeom>
              <a:avLst/>
              <a:gdLst/>
              <a:ahLst/>
              <a:cxnLst>
                <a:cxn ang="0">
                  <a:pos x="0" y="220"/>
                </a:cxn>
                <a:cxn ang="0">
                  <a:pos x="43" y="264"/>
                </a:cxn>
                <a:cxn ang="0">
                  <a:pos x="131" y="265"/>
                </a:cxn>
                <a:cxn ang="0">
                  <a:pos x="176" y="221"/>
                </a:cxn>
                <a:cxn ang="0">
                  <a:pos x="177" y="134"/>
                </a:cxn>
                <a:cxn ang="0">
                  <a:pos x="133" y="88"/>
                </a:cxn>
                <a:cxn ang="0">
                  <a:pos x="1" y="88"/>
                </a:cxn>
                <a:cxn ang="0">
                  <a:pos x="1" y="0"/>
                </a:cxn>
                <a:cxn ang="0">
                  <a:pos x="178" y="1"/>
                </a:cxn>
              </a:cxnLst>
              <a:rect l="0" t="0" r="r" b="b"/>
              <a:pathLst>
                <a:path w="178" h="265">
                  <a:moveTo>
                    <a:pt x="0" y="220"/>
                  </a:moveTo>
                  <a:lnTo>
                    <a:pt x="43" y="264"/>
                  </a:lnTo>
                  <a:lnTo>
                    <a:pt x="131" y="265"/>
                  </a:lnTo>
                  <a:lnTo>
                    <a:pt x="176" y="221"/>
                  </a:lnTo>
                  <a:lnTo>
                    <a:pt x="177" y="134"/>
                  </a:lnTo>
                  <a:lnTo>
                    <a:pt x="133" y="88"/>
                  </a:lnTo>
                  <a:lnTo>
                    <a:pt x="1" y="88"/>
                  </a:lnTo>
                  <a:lnTo>
                    <a:pt x="1" y="0"/>
                  </a:lnTo>
                  <a:lnTo>
                    <a:pt x="178" y="1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45" name="Freeform 57"/>
            <p:cNvSpPr>
              <a:spLocks/>
            </p:cNvSpPr>
            <p:nvPr/>
          </p:nvSpPr>
          <p:spPr bwMode="auto">
            <a:xfrm>
              <a:off x="1929" y="1411"/>
              <a:ext cx="45" cy="88"/>
            </a:xfrm>
            <a:custGeom>
              <a:avLst/>
              <a:gdLst/>
              <a:ahLst/>
              <a:cxnLst>
                <a:cxn ang="0">
                  <a:pos x="44" y="263"/>
                </a:cxn>
                <a:cxn ang="0">
                  <a:pos x="0" y="219"/>
                </a:cxn>
                <a:cxn ang="0">
                  <a:pos x="1" y="44"/>
                </a:cxn>
                <a:cxn ang="0">
                  <a:pos x="45" y="0"/>
                </a:cxn>
                <a:cxn ang="0">
                  <a:pos x="90" y="0"/>
                </a:cxn>
                <a:cxn ang="0">
                  <a:pos x="134" y="44"/>
                </a:cxn>
                <a:cxn ang="0">
                  <a:pos x="133" y="221"/>
                </a:cxn>
                <a:cxn ang="0">
                  <a:pos x="87" y="265"/>
                </a:cxn>
                <a:cxn ang="0">
                  <a:pos x="44" y="263"/>
                </a:cxn>
              </a:cxnLst>
              <a:rect l="0" t="0" r="r" b="b"/>
              <a:pathLst>
                <a:path w="134" h="265">
                  <a:moveTo>
                    <a:pt x="44" y="263"/>
                  </a:moveTo>
                  <a:lnTo>
                    <a:pt x="0" y="219"/>
                  </a:lnTo>
                  <a:lnTo>
                    <a:pt x="1" y="44"/>
                  </a:lnTo>
                  <a:lnTo>
                    <a:pt x="45" y="0"/>
                  </a:lnTo>
                  <a:lnTo>
                    <a:pt x="90" y="0"/>
                  </a:lnTo>
                  <a:lnTo>
                    <a:pt x="134" y="44"/>
                  </a:lnTo>
                  <a:lnTo>
                    <a:pt x="133" y="221"/>
                  </a:lnTo>
                  <a:lnTo>
                    <a:pt x="87" y="265"/>
                  </a:lnTo>
                  <a:lnTo>
                    <a:pt x="44" y="263"/>
                  </a:lnTo>
                  <a:close/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44" name="Freeform 56"/>
            <p:cNvSpPr>
              <a:spLocks/>
            </p:cNvSpPr>
            <p:nvPr/>
          </p:nvSpPr>
          <p:spPr bwMode="auto">
            <a:xfrm>
              <a:off x="2292" y="1498"/>
              <a:ext cx="98" cy="3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98"/>
                </a:cxn>
                <a:cxn ang="0">
                  <a:pos x="295" y="51"/>
                </a:cxn>
                <a:cxn ang="0">
                  <a:pos x="0" y="0"/>
                </a:cxn>
              </a:cxnLst>
              <a:rect l="0" t="0" r="r" b="b"/>
              <a:pathLst>
                <a:path w="295" h="98">
                  <a:moveTo>
                    <a:pt x="0" y="0"/>
                  </a:moveTo>
                  <a:lnTo>
                    <a:pt x="0" y="98"/>
                  </a:lnTo>
                  <a:lnTo>
                    <a:pt x="295" y="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43" name="Line 55"/>
            <p:cNvSpPr>
              <a:spLocks noChangeShapeType="1"/>
            </p:cNvSpPr>
            <p:nvPr/>
          </p:nvSpPr>
          <p:spPr bwMode="auto">
            <a:xfrm flipV="1">
              <a:off x="1708" y="1131"/>
              <a:ext cx="500" cy="23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42" name="Freeform 54"/>
            <p:cNvSpPr>
              <a:spLocks/>
            </p:cNvSpPr>
            <p:nvPr/>
          </p:nvSpPr>
          <p:spPr bwMode="auto">
            <a:xfrm>
              <a:off x="1677" y="1251"/>
              <a:ext cx="65" cy="98"/>
            </a:xfrm>
            <a:custGeom>
              <a:avLst/>
              <a:gdLst/>
              <a:ahLst/>
              <a:cxnLst>
                <a:cxn ang="0">
                  <a:pos x="113" y="295"/>
                </a:cxn>
                <a:cxn ang="0">
                  <a:pos x="0" y="56"/>
                </a:cxn>
                <a:cxn ang="0">
                  <a:pos x="119" y="0"/>
                </a:cxn>
                <a:cxn ang="0">
                  <a:pos x="179" y="20"/>
                </a:cxn>
                <a:cxn ang="0">
                  <a:pos x="197" y="60"/>
                </a:cxn>
                <a:cxn ang="0">
                  <a:pos x="176" y="119"/>
                </a:cxn>
                <a:cxn ang="0">
                  <a:pos x="56" y="175"/>
                </a:cxn>
              </a:cxnLst>
              <a:rect l="0" t="0" r="r" b="b"/>
              <a:pathLst>
                <a:path w="197" h="295">
                  <a:moveTo>
                    <a:pt x="113" y="295"/>
                  </a:moveTo>
                  <a:lnTo>
                    <a:pt x="0" y="56"/>
                  </a:lnTo>
                  <a:lnTo>
                    <a:pt x="119" y="0"/>
                  </a:lnTo>
                  <a:lnTo>
                    <a:pt x="179" y="20"/>
                  </a:lnTo>
                  <a:lnTo>
                    <a:pt x="197" y="60"/>
                  </a:lnTo>
                  <a:lnTo>
                    <a:pt x="176" y="119"/>
                  </a:lnTo>
                  <a:lnTo>
                    <a:pt x="56" y="175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41" name="Line 53"/>
            <p:cNvSpPr>
              <a:spLocks noChangeShapeType="1"/>
            </p:cNvSpPr>
            <p:nvPr/>
          </p:nvSpPr>
          <p:spPr bwMode="auto">
            <a:xfrm>
              <a:off x="1709" y="1303"/>
              <a:ext cx="59" cy="2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40" name="Freeform 52"/>
            <p:cNvSpPr>
              <a:spLocks/>
            </p:cNvSpPr>
            <p:nvPr/>
          </p:nvSpPr>
          <p:spPr bwMode="auto">
            <a:xfrm>
              <a:off x="1756" y="1207"/>
              <a:ext cx="85" cy="98"/>
            </a:xfrm>
            <a:custGeom>
              <a:avLst/>
              <a:gdLst/>
              <a:ahLst/>
              <a:cxnLst>
                <a:cxn ang="0">
                  <a:pos x="94" y="274"/>
                </a:cxn>
                <a:cxn ang="0">
                  <a:pos x="153" y="294"/>
                </a:cxn>
                <a:cxn ang="0">
                  <a:pos x="233" y="257"/>
                </a:cxn>
                <a:cxn ang="0">
                  <a:pos x="254" y="199"/>
                </a:cxn>
                <a:cxn ang="0">
                  <a:pos x="216" y="119"/>
                </a:cxn>
                <a:cxn ang="0">
                  <a:pos x="157" y="97"/>
                </a:cxn>
                <a:cxn ang="0">
                  <a:pos x="38" y="154"/>
                </a:cxn>
                <a:cxn ang="0">
                  <a:pos x="0" y="75"/>
                </a:cxn>
                <a:cxn ang="0">
                  <a:pos x="160" y="0"/>
                </a:cxn>
              </a:cxnLst>
              <a:rect l="0" t="0" r="r" b="b"/>
              <a:pathLst>
                <a:path w="254" h="294">
                  <a:moveTo>
                    <a:pt x="94" y="274"/>
                  </a:moveTo>
                  <a:lnTo>
                    <a:pt x="153" y="294"/>
                  </a:lnTo>
                  <a:lnTo>
                    <a:pt x="233" y="257"/>
                  </a:lnTo>
                  <a:lnTo>
                    <a:pt x="254" y="199"/>
                  </a:lnTo>
                  <a:lnTo>
                    <a:pt x="216" y="119"/>
                  </a:lnTo>
                  <a:lnTo>
                    <a:pt x="157" y="97"/>
                  </a:lnTo>
                  <a:lnTo>
                    <a:pt x="38" y="154"/>
                  </a:lnTo>
                  <a:lnTo>
                    <a:pt x="0" y="75"/>
                  </a:lnTo>
                  <a:lnTo>
                    <a:pt x="160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39" name="Freeform 51"/>
            <p:cNvSpPr>
              <a:spLocks/>
            </p:cNvSpPr>
            <p:nvPr/>
          </p:nvSpPr>
          <p:spPr bwMode="auto">
            <a:xfrm>
              <a:off x="1843" y="1182"/>
              <a:ext cx="65" cy="86"/>
            </a:xfrm>
            <a:custGeom>
              <a:avLst/>
              <a:gdLst/>
              <a:ahLst/>
              <a:cxnLst>
                <a:cxn ang="0">
                  <a:pos x="134" y="257"/>
                </a:cxn>
                <a:cxn ang="0">
                  <a:pos x="76" y="237"/>
                </a:cxn>
                <a:cxn ang="0">
                  <a:pos x="0" y="77"/>
                </a:cxn>
                <a:cxn ang="0">
                  <a:pos x="22" y="18"/>
                </a:cxn>
                <a:cxn ang="0">
                  <a:pos x="61" y="0"/>
                </a:cxn>
                <a:cxn ang="0">
                  <a:pos x="120" y="21"/>
                </a:cxn>
                <a:cxn ang="0">
                  <a:pos x="195" y="180"/>
                </a:cxn>
                <a:cxn ang="0">
                  <a:pos x="174" y="238"/>
                </a:cxn>
                <a:cxn ang="0">
                  <a:pos x="134" y="257"/>
                </a:cxn>
              </a:cxnLst>
              <a:rect l="0" t="0" r="r" b="b"/>
              <a:pathLst>
                <a:path w="195" h="257">
                  <a:moveTo>
                    <a:pt x="134" y="257"/>
                  </a:moveTo>
                  <a:lnTo>
                    <a:pt x="76" y="237"/>
                  </a:lnTo>
                  <a:lnTo>
                    <a:pt x="0" y="77"/>
                  </a:lnTo>
                  <a:lnTo>
                    <a:pt x="22" y="18"/>
                  </a:lnTo>
                  <a:lnTo>
                    <a:pt x="61" y="0"/>
                  </a:lnTo>
                  <a:lnTo>
                    <a:pt x="120" y="21"/>
                  </a:lnTo>
                  <a:lnTo>
                    <a:pt x="195" y="180"/>
                  </a:lnTo>
                  <a:lnTo>
                    <a:pt x="174" y="238"/>
                  </a:lnTo>
                  <a:lnTo>
                    <a:pt x="134" y="257"/>
                  </a:lnTo>
                  <a:close/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38" name="Freeform 50"/>
            <p:cNvSpPr>
              <a:spLocks/>
            </p:cNvSpPr>
            <p:nvPr/>
          </p:nvSpPr>
          <p:spPr bwMode="auto">
            <a:xfrm>
              <a:off x="2201" y="1089"/>
              <a:ext cx="96" cy="57"/>
            </a:xfrm>
            <a:custGeom>
              <a:avLst/>
              <a:gdLst/>
              <a:ahLst/>
              <a:cxnLst>
                <a:cxn ang="0">
                  <a:pos x="0" y="81"/>
                </a:cxn>
                <a:cxn ang="0">
                  <a:pos x="42" y="169"/>
                </a:cxn>
                <a:cxn ang="0">
                  <a:pos x="288" y="0"/>
                </a:cxn>
                <a:cxn ang="0">
                  <a:pos x="0" y="81"/>
                </a:cxn>
              </a:cxnLst>
              <a:rect l="0" t="0" r="r" b="b"/>
              <a:pathLst>
                <a:path w="288" h="169">
                  <a:moveTo>
                    <a:pt x="0" y="81"/>
                  </a:moveTo>
                  <a:lnTo>
                    <a:pt x="42" y="169"/>
                  </a:lnTo>
                  <a:lnTo>
                    <a:pt x="288" y="0"/>
                  </a:lnTo>
                  <a:lnTo>
                    <a:pt x="0" y="81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37" name="Line 49"/>
            <p:cNvSpPr>
              <a:spLocks noChangeShapeType="1"/>
            </p:cNvSpPr>
            <p:nvPr/>
          </p:nvSpPr>
          <p:spPr bwMode="auto">
            <a:xfrm flipV="1">
              <a:off x="1606" y="799"/>
              <a:ext cx="330" cy="44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36" name="Freeform 48"/>
            <p:cNvSpPr>
              <a:spLocks/>
            </p:cNvSpPr>
            <p:nvPr/>
          </p:nvSpPr>
          <p:spPr bwMode="auto">
            <a:xfrm>
              <a:off x="1533" y="1133"/>
              <a:ext cx="71" cy="90"/>
            </a:xfrm>
            <a:custGeom>
              <a:avLst/>
              <a:gdLst/>
              <a:ahLst/>
              <a:cxnLst>
                <a:cxn ang="0">
                  <a:pos x="213" y="272"/>
                </a:cxn>
                <a:cxn ang="0">
                  <a:pos x="0" y="115"/>
                </a:cxn>
                <a:cxn ang="0">
                  <a:pos x="80" y="8"/>
                </a:cxn>
                <a:cxn ang="0">
                  <a:pos x="141" y="0"/>
                </a:cxn>
                <a:cxn ang="0">
                  <a:pos x="176" y="26"/>
                </a:cxn>
                <a:cxn ang="0">
                  <a:pos x="186" y="87"/>
                </a:cxn>
                <a:cxn ang="0">
                  <a:pos x="106" y="193"/>
                </a:cxn>
              </a:cxnLst>
              <a:rect l="0" t="0" r="r" b="b"/>
              <a:pathLst>
                <a:path w="213" h="272">
                  <a:moveTo>
                    <a:pt x="213" y="272"/>
                  </a:moveTo>
                  <a:lnTo>
                    <a:pt x="0" y="115"/>
                  </a:lnTo>
                  <a:lnTo>
                    <a:pt x="80" y="8"/>
                  </a:lnTo>
                  <a:lnTo>
                    <a:pt x="141" y="0"/>
                  </a:lnTo>
                  <a:lnTo>
                    <a:pt x="176" y="26"/>
                  </a:lnTo>
                  <a:lnTo>
                    <a:pt x="186" y="87"/>
                  </a:lnTo>
                  <a:lnTo>
                    <a:pt x="106" y="193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35" name="Line 47"/>
            <p:cNvSpPr>
              <a:spLocks noChangeShapeType="1"/>
            </p:cNvSpPr>
            <p:nvPr/>
          </p:nvSpPr>
          <p:spPr bwMode="auto">
            <a:xfrm flipV="1">
              <a:off x="1577" y="1177"/>
              <a:ext cx="62" cy="8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34" name="Freeform 46"/>
            <p:cNvSpPr>
              <a:spLocks/>
            </p:cNvSpPr>
            <p:nvPr/>
          </p:nvSpPr>
          <p:spPr bwMode="auto">
            <a:xfrm>
              <a:off x="1586" y="1053"/>
              <a:ext cx="97" cy="91"/>
            </a:xfrm>
            <a:custGeom>
              <a:avLst/>
              <a:gdLst/>
              <a:ahLst/>
              <a:cxnLst>
                <a:cxn ang="0">
                  <a:pos x="176" y="272"/>
                </a:cxn>
                <a:cxn ang="0">
                  <a:pos x="238" y="264"/>
                </a:cxn>
                <a:cxn ang="0">
                  <a:pos x="292" y="193"/>
                </a:cxn>
                <a:cxn ang="0">
                  <a:pos x="282" y="131"/>
                </a:cxn>
                <a:cxn ang="0">
                  <a:pos x="211" y="79"/>
                </a:cxn>
                <a:cxn ang="0">
                  <a:pos x="149" y="87"/>
                </a:cxn>
                <a:cxn ang="0">
                  <a:pos x="70" y="194"/>
                </a:cxn>
                <a:cxn ang="0">
                  <a:pos x="0" y="140"/>
                </a:cxn>
                <a:cxn ang="0">
                  <a:pos x="105" y="0"/>
                </a:cxn>
              </a:cxnLst>
              <a:rect l="0" t="0" r="r" b="b"/>
              <a:pathLst>
                <a:path w="292" h="272">
                  <a:moveTo>
                    <a:pt x="176" y="272"/>
                  </a:moveTo>
                  <a:lnTo>
                    <a:pt x="238" y="264"/>
                  </a:lnTo>
                  <a:lnTo>
                    <a:pt x="292" y="193"/>
                  </a:lnTo>
                  <a:lnTo>
                    <a:pt x="282" y="131"/>
                  </a:lnTo>
                  <a:lnTo>
                    <a:pt x="211" y="79"/>
                  </a:lnTo>
                  <a:lnTo>
                    <a:pt x="149" y="87"/>
                  </a:lnTo>
                  <a:lnTo>
                    <a:pt x="70" y="194"/>
                  </a:lnTo>
                  <a:lnTo>
                    <a:pt x="0" y="140"/>
                  </a:lnTo>
                  <a:lnTo>
                    <a:pt x="105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33" name="Freeform 45"/>
            <p:cNvSpPr>
              <a:spLocks/>
            </p:cNvSpPr>
            <p:nvPr/>
          </p:nvSpPr>
          <p:spPr bwMode="auto">
            <a:xfrm>
              <a:off x="1647" y="1003"/>
              <a:ext cx="80" cy="70"/>
            </a:xfrm>
            <a:custGeom>
              <a:avLst/>
              <a:gdLst/>
              <a:ahLst/>
              <a:cxnLst>
                <a:cxn ang="0">
                  <a:pos x="212" y="203"/>
                </a:cxn>
                <a:cxn ang="0">
                  <a:pos x="151" y="212"/>
                </a:cxn>
                <a:cxn ang="0">
                  <a:pos x="9" y="108"/>
                </a:cxn>
                <a:cxn ang="0">
                  <a:pos x="0" y="46"/>
                </a:cxn>
                <a:cxn ang="0">
                  <a:pos x="27" y="10"/>
                </a:cxn>
                <a:cxn ang="0">
                  <a:pos x="89" y="0"/>
                </a:cxn>
                <a:cxn ang="0">
                  <a:pos x="230" y="106"/>
                </a:cxn>
                <a:cxn ang="0">
                  <a:pos x="239" y="168"/>
                </a:cxn>
                <a:cxn ang="0">
                  <a:pos x="212" y="203"/>
                </a:cxn>
              </a:cxnLst>
              <a:rect l="0" t="0" r="r" b="b"/>
              <a:pathLst>
                <a:path w="239" h="212">
                  <a:moveTo>
                    <a:pt x="212" y="203"/>
                  </a:moveTo>
                  <a:lnTo>
                    <a:pt x="151" y="212"/>
                  </a:lnTo>
                  <a:lnTo>
                    <a:pt x="9" y="108"/>
                  </a:lnTo>
                  <a:lnTo>
                    <a:pt x="0" y="46"/>
                  </a:lnTo>
                  <a:lnTo>
                    <a:pt x="27" y="10"/>
                  </a:lnTo>
                  <a:lnTo>
                    <a:pt x="89" y="0"/>
                  </a:lnTo>
                  <a:lnTo>
                    <a:pt x="230" y="106"/>
                  </a:lnTo>
                  <a:lnTo>
                    <a:pt x="239" y="168"/>
                  </a:lnTo>
                  <a:lnTo>
                    <a:pt x="212" y="203"/>
                  </a:lnTo>
                  <a:close/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32" name="Freeform 44"/>
            <p:cNvSpPr>
              <a:spLocks/>
            </p:cNvSpPr>
            <p:nvPr/>
          </p:nvSpPr>
          <p:spPr bwMode="auto">
            <a:xfrm>
              <a:off x="1923" y="721"/>
              <a:ext cx="71" cy="88"/>
            </a:xfrm>
            <a:custGeom>
              <a:avLst/>
              <a:gdLst/>
              <a:ahLst/>
              <a:cxnLst>
                <a:cxn ang="0">
                  <a:pos x="0" y="206"/>
                </a:cxn>
                <a:cxn ang="0">
                  <a:pos x="79" y="264"/>
                </a:cxn>
                <a:cxn ang="0">
                  <a:pos x="215" y="0"/>
                </a:cxn>
                <a:cxn ang="0">
                  <a:pos x="0" y="206"/>
                </a:cxn>
              </a:cxnLst>
              <a:rect l="0" t="0" r="r" b="b"/>
              <a:pathLst>
                <a:path w="215" h="264">
                  <a:moveTo>
                    <a:pt x="0" y="206"/>
                  </a:moveTo>
                  <a:lnTo>
                    <a:pt x="79" y="264"/>
                  </a:lnTo>
                  <a:lnTo>
                    <a:pt x="215" y="0"/>
                  </a:lnTo>
                  <a:lnTo>
                    <a:pt x="0" y="206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31" name="Freeform 43"/>
            <p:cNvSpPr>
              <a:spLocks/>
            </p:cNvSpPr>
            <p:nvPr/>
          </p:nvSpPr>
          <p:spPr bwMode="auto">
            <a:xfrm>
              <a:off x="1304" y="1977"/>
              <a:ext cx="89" cy="60"/>
            </a:xfrm>
            <a:custGeom>
              <a:avLst/>
              <a:gdLst/>
              <a:ahLst/>
              <a:cxnLst>
                <a:cxn ang="0">
                  <a:pos x="265" y="178"/>
                </a:cxn>
                <a:cxn ang="0">
                  <a:pos x="0" y="176"/>
                </a:cxn>
                <a:cxn ang="0">
                  <a:pos x="0" y="44"/>
                </a:cxn>
                <a:cxn ang="0">
                  <a:pos x="44" y="0"/>
                </a:cxn>
                <a:cxn ang="0">
                  <a:pos x="88" y="1"/>
                </a:cxn>
                <a:cxn ang="0">
                  <a:pos x="133" y="45"/>
                </a:cxn>
                <a:cxn ang="0">
                  <a:pos x="131" y="176"/>
                </a:cxn>
              </a:cxnLst>
              <a:rect l="0" t="0" r="r" b="b"/>
              <a:pathLst>
                <a:path w="265" h="178">
                  <a:moveTo>
                    <a:pt x="265" y="178"/>
                  </a:moveTo>
                  <a:lnTo>
                    <a:pt x="0" y="176"/>
                  </a:lnTo>
                  <a:lnTo>
                    <a:pt x="0" y="44"/>
                  </a:lnTo>
                  <a:lnTo>
                    <a:pt x="44" y="0"/>
                  </a:lnTo>
                  <a:lnTo>
                    <a:pt x="88" y="1"/>
                  </a:lnTo>
                  <a:lnTo>
                    <a:pt x="133" y="45"/>
                  </a:lnTo>
                  <a:lnTo>
                    <a:pt x="131" y="176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30" name="Line 42"/>
            <p:cNvSpPr>
              <a:spLocks noChangeShapeType="1"/>
            </p:cNvSpPr>
            <p:nvPr/>
          </p:nvSpPr>
          <p:spPr bwMode="auto">
            <a:xfrm flipV="1">
              <a:off x="1348" y="1978"/>
              <a:ext cx="45" cy="43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29" name="Freeform 41"/>
            <p:cNvSpPr>
              <a:spLocks/>
            </p:cNvSpPr>
            <p:nvPr/>
          </p:nvSpPr>
          <p:spPr bwMode="auto">
            <a:xfrm>
              <a:off x="1305" y="1889"/>
              <a:ext cx="88" cy="60"/>
            </a:xfrm>
            <a:custGeom>
              <a:avLst/>
              <a:gdLst/>
              <a:ahLst/>
              <a:cxnLst>
                <a:cxn ang="0">
                  <a:pos x="221" y="178"/>
                </a:cxn>
                <a:cxn ang="0">
                  <a:pos x="265" y="134"/>
                </a:cxn>
                <a:cxn ang="0">
                  <a:pos x="266" y="45"/>
                </a:cxn>
                <a:cxn ang="0">
                  <a:pos x="222" y="1"/>
                </a:cxn>
                <a:cxn ang="0">
                  <a:pos x="133" y="1"/>
                </a:cxn>
                <a:cxn ang="0">
                  <a:pos x="89" y="44"/>
                </a:cxn>
                <a:cxn ang="0">
                  <a:pos x="89" y="177"/>
                </a:cxn>
                <a:cxn ang="0">
                  <a:pos x="0" y="175"/>
                </a:cxn>
                <a:cxn ang="0">
                  <a:pos x="1" y="0"/>
                </a:cxn>
              </a:cxnLst>
              <a:rect l="0" t="0" r="r" b="b"/>
              <a:pathLst>
                <a:path w="266" h="178">
                  <a:moveTo>
                    <a:pt x="221" y="178"/>
                  </a:moveTo>
                  <a:lnTo>
                    <a:pt x="265" y="134"/>
                  </a:lnTo>
                  <a:lnTo>
                    <a:pt x="266" y="45"/>
                  </a:lnTo>
                  <a:lnTo>
                    <a:pt x="222" y="1"/>
                  </a:lnTo>
                  <a:lnTo>
                    <a:pt x="133" y="1"/>
                  </a:lnTo>
                  <a:lnTo>
                    <a:pt x="89" y="44"/>
                  </a:lnTo>
                  <a:lnTo>
                    <a:pt x="89" y="177"/>
                  </a:lnTo>
                  <a:lnTo>
                    <a:pt x="0" y="175"/>
                  </a:lnTo>
                  <a:lnTo>
                    <a:pt x="1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28" name="Freeform 40"/>
            <p:cNvSpPr>
              <a:spLocks/>
            </p:cNvSpPr>
            <p:nvPr/>
          </p:nvSpPr>
          <p:spPr bwMode="auto">
            <a:xfrm>
              <a:off x="1306" y="1816"/>
              <a:ext cx="88" cy="44"/>
            </a:xfrm>
            <a:custGeom>
              <a:avLst/>
              <a:gdLst/>
              <a:ahLst/>
              <a:cxnLst>
                <a:cxn ang="0">
                  <a:pos x="265" y="90"/>
                </a:cxn>
                <a:cxn ang="0">
                  <a:pos x="220" y="133"/>
                </a:cxn>
                <a:cxn ang="0">
                  <a:pos x="43" y="131"/>
                </a:cxn>
                <a:cxn ang="0">
                  <a:pos x="0" y="87"/>
                </a:cxn>
                <a:cxn ang="0">
                  <a:pos x="0" y="43"/>
                </a:cxn>
                <a:cxn ang="0">
                  <a:pos x="44" y="0"/>
                </a:cxn>
                <a:cxn ang="0">
                  <a:pos x="220" y="1"/>
                </a:cxn>
                <a:cxn ang="0">
                  <a:pos x="265" y="46"/>
                </a:cxn>
                <a:cxn ang="0">
                  <a:pos x="265" y="90"/>
                </a:cxn>
              </a:cxnLst>
              <a:rect l="0" t="0" r="r" b="b"/>
              <a:pathLst>
                <a:path w="265" h="133">
                  <a:moveTo>
                    <a:pt x="265" y="90"/>
                  </a:moveTo>
                  <a:lnTo>
                    <a:pt x="220" y="133"/>
                  </a:lnTo>
                  <a:lnTo>
                    <a:pt x="43" y="131"/>
                  </a:lnTo>
                  <a:lnTo>
                    <a:pt x="0" y="87"/>
                  </a:lnTo>
                  <a:lnTo>
                    <a:pt x="0" y="43"/>
                  </a:lnTo>
                  <a:lnTo>
                    <a:pt x="44" y="0"/>
                  </a:lnTo>
                  <a:lnTo>
                    <a:pt x="220" y="1"/>
                  </a:lnTo>
                  <a:lnTo>
                    <a:pt x="265" y="46"/>
                  </a:lnTo>
                  <a:lnTo>
                    <a:pt x="265" y="90"/>
                  </a:lnTo>
                  <a:close/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27" name="Freeform 39"/>
            <p:cNvSpPr>
              <a:spLocks/>
            </p:cNvSpPr>
            <p:nvPr/>
          </p:nvSpPr>
          <p:spPr bwMode="auto">
            <a:xfrm>
              <a:off x="1579" y="1693"/>
              <a:ext cx="98" cy="65"/>
            </a:xfrm>
            <a:custGeom>
              <a:avLst/>
              <a:gdLst/>
              <a:ahLst/>
              <a:cxnLst>
                <a:cxn ang="0">
                  <a:pos x="0" y="146"/>
                </a:cxn>
                <a:cxn ang="0">
                  <a:pos x="222" y="0"/>
                </a:cxn>
                <a:cxn ang="0">
                  <a:pos x="294" y="111"/>
                </a:cxn>
                <a:cxn ang="0">
                  <a:pos x="282" y="172"/>
                </a:cxn>
                <a:cxn ang="0">
                  <a:pos x="244" y="196"/>
                </a:cxn>
                <a:cxn ang="0">
                  <a:pos x="184" y="184"/>
                </a:cxn>
                <a:cxn ang="0">
                  <a:pos x="110" y="74"/>
                </a:cxn>
              </a:cxnLst>
              <a:rect l="0" t="0" r="r" b="b"/>
              <a:pathLst>
                <a:path w="294" h="196">
                  <a:moveTo>
                    <a:pt x="0" y="146"/>
                  </a:moveTo>
                  <a:lnTo>
                    <a:pt x="222" y="0"/>
                  </a:lnTo>
                  <a:lnTo>
                    <a:pt x="294" y="111"/>
                  </a:lnTo>
                  <a:lnTo>
                    <a:pt x="282" y="172"/>
                  </a:lnTo>
                  <a:lnTo>
                    <a:pt x="244" y="196"/>
                  </a:lnTo>
                  <a:lnTo>
                    <a:pt x="184" y="184"/>
                  </a:lnTo>
                  <a:lnTo>
                    <a:pt x="110" y="74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26" name="Line 38"/>
            <p:cNvSpPr>
              <a:spLocks noChangeShapeType="1"/>
            </p:cNvSpPr>
            <p:nvPr/>
          </p:nvSpPr>
          <p:spPr bwMode="auto">
            <a:xfrm flipH="1">
              <a:off x="1611" y="1729"/>
              <a:ext cx="13" cy="6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25" name="Freeform 37"/>
            <p:cNvSpPr>
              <a:spLocks/>
            </p:cNvSpPr>
            <p:nvPr/>
          </p:nvSpPr>
          <p:spPr bwMode="auto">
            <a:xfrm>
              <a:off x="1636" y="1766"/>
              <a:ext cx="98" cy="90"/>
            </a:xfrm>
            <a:custGeom>
              <a:avLst/>
              <a:gdLst/>
              <a:ahLst/>
              <a:cxnLst>
                <a:cxn ang="0">
                  <a:pos x="13" y="121"/>
                </a:cxn>
                <a:cxn ang="0">
                  <a:pos x="0" y="182"/>
                </a:cxn>
                <a:cxn ang="0">
                  <a:pos x="49" y="256"/>
                </a:cxn>
                <a:cxn ang="0">
                  <a:pos x="109" y="268"/>
                </a:cxn>
                <a:cxn ang="0">
                  <a:pos x="183" y="220"/>
                </a:cxn>
                <a:cxn ang="0">
                  <a:pos x="197" y="158"/>
                </a:cxn>
                <a:cxn ang="0">
                  <a:pos x="123" y="49"/>
                </a:cxn>
                <a:cxn ang="0">
                  <a:pos x="197" y="0"/>
                </a:cxn>
                <a:cxn ang="0">
                  <a:pos x="295" y="148"/>
                </a:cxn>
              </a:cxnLst>
              <a:rect l="0" t="0" r="r" b="b"/>
              <a:pathLst>
                <a:path w="295" h="268">
                  <a:moveTo>
                    <a:pt x="13" y="121"/>
                  </a:moveTo>
                  <a:lnTo>
                    <a:pt x="0" y="182"/>
                  </a:lnTo>
                  <a:lnTo>
                    <a:pt x="49" y="256"/>
                  </a:lnTo>
                  <a:lnTo>
                    <a:pt x="109" y="268"/>
                  </a:lnTo>
                  <a:lnTo>
                    <a:pt x="183" y="220"/>
                  </a:lnTo>
                  <a:lnTo>
                    <a:pt x="197" y="158"/>
                  </a:lnTo>
                  <a:lnTo>
                    <a:pt x="123" y="49"/>
                  </a:lnTo>
                  <a:lnTo>
                    <a:pt x="197" y="0"/>
                  </a:lnTo>
                  <a:lnTo>
                    <a:pt x="295" y="148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24" name="Freeform 36"/>
            <p:cNvSpPr>
              <a:spLocks/>
            </p:cNvSpPr>
            <p:nvPr/>
          </p:nvSpPr>
          <p:spPr bwMode="auto">
            <a:xfrm>
              <a:off x="1684" y="1848"/>
              <a:ext cx="82" cy="69"/>
            </a:xfrm>
            <a:custGeom>
              <a:avLst/>
              <a:gdLst/>
              <a:ahLst/>
              <a:cxnLst>
                <a:cxn ang="0">
                  <a:pos x="0" y="159"/>
                </a:cxn>
                <a:cxn ang="0">
                  <a:pos x="13" y="97"/>
                </a:cxn>
                <a:cxn ang="0">
                  <a:pos x="160" y="0"/>
                </a:cxn>
                <a:cxn ang="0">
                  <a:pos x="221" y="12"/>
                </a:cxn>
                <a:cxn ang="0">
                  <a:pos x="246" y="49"/>
                </a:cxn>
                <a:cxn ang="0">
                  <a:pos x="233" y="110"/>
                </a:cxn>
                <a:cxn ang="0">
                  <a:pos x="86" y="207"/>
                </a:cxn>
                <a:cxn ang="0">
                  <a:pos x="24" y="195"/>
                </a:cxn>
                <a:cxn ang="0">
                  <a:pos x="0" y="159"/>
                </a:cxn>
              </a:cxnLst>
              <a:rect l="0" t="0" r="r" b="b"/>
              <a:pathLst>
                <a:path w="246" h="207">
                  <a:moveTo>
                    <a:pt x="0" y="159"/>
                  </a:moveTo>
                  <a:lnTo>
                    <a:pt x="13" y="97"/>
                  </a:lnTo>
                  <a:lnTo>
                    <a:pt x="160" y="0"/>
                  </a:lnTo>
                  <a:lnTo>
                    <a:pt x="221" y="12"/>
                  </a:lnTo>
                  <a:lnTo>
                    <a:pt x="246" y="49"/>
                  </a:lnTo>
                  <a:lnTo>
                    <a:pt x="233" y="110"/>
                  </a:lnTo>
                  <a:lnTo>
                    <a:pt x="86" y="207"/>
                  </a:lnTo>
                  <a:lnTo>
                    <a:pt x="24" y="195"/>
                  </a:lnTo>
                  <a:lnTo>
                    <a:pt x="0" y="159"/>
                  </a:lnTo>
                  <a:close/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23" name="Freeform 35"/>
            <p:cNvSpPr>
              <a:spLocks/>
            </p:cNvSpPr>
            <p:nvPr/>
          </p:nvSpPr>
          <p:spPr bwMode="auto">
            <a:xfrm>
              <a:off x="1114" y="978"/>
              <a:ext cx="98" cy="65"/>
            </a:xfrm>
            <a:custGeom>
              <a:avLst/>
              <a:gdLst/>
              <a:ahLst/>
              <a:cxnLst>
                <a:cxn ang="0">
                  <a:pos x="0" y="142"/>
                </a:cxn>
                <a:cxn ang="0">
                  <a:pos x="223" y="0"/>
                </a:cxn>
                <a:cxn ang="0">
                  <a:pos x="294" y="112"/>
                </a:cxn>
                <a:cxn ang="0">
                  <a:pos x="281" y="172"/>
                </a:cxn>
                <a:cxn ang="0">
                  <a:pos x="244" y="196"/>
                </a:cxn>
                <a:cxn ang="0">
                  <a:pos x="183" y="183"/>
                </a:cxn>
                <a:cxn ang="0">
                  <a:pos x="111" y="71"/>
                </a:cxn>
              </a:cxnLst>
              <a:rect l="0" t="0" r="r" b="b"/>
              <a:pathLst>
                <a:path w="294" h="196">
                  <a:moveTo>
                    <a:pt x="0" y="142"/>
                  </a:moveTo>
                  <a:lnTo>
                    <a:pt x="223" y="0"/>
                  </a:lnTo>
                  <a:lnTo>
                    <a:pt x="294" y="112"/>
                  </a:lnTo>
                  <a:lnTo>
                    <a:pt x="281" y="172"/>
                  </a:lnTo>
                  <a:lnTo>
                    <a:pt x="244" y="196"/>
                  </a:lnTo>
                  <a:lnTo>
                    <a:pt x="183" y="183"/>
                  </a:lnTo>
                  <a:lnTo>
                    <a:pt x="111" y="71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22" name="Line 34"/>
            <p:cNvSpPr>
              <a:spLocks noChangeShapeType="1"/>
            </p:cNvSpPr>
            <p:nvPr/>
          </p:nvSpPr>
          <p:spPr bwMode="auto">
            <a:xfrm flipH="1">
              <a:off x="1146" y="1014"/>
              <a:ext cx="14" cy="6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21" name="Freeform 33"/>
            <p:cNvSpPr>
              <a:spLocks/>
            </p:cNvSpPr>
            <p:nvPr/>
          </p:nvSpPr>
          <p:spPr bwMode="auto">
            <a:xfrm>
              <a:off x="1170" y="1052"/>
              <a:ext cx="98" cy="89"/>
            </a:xfrm>
            <a:custGeom>
              <a:avLst/>
              <a:gdLst/>
              <a:ahLst/>
              <a:cxnLst>
                <a:cxn ang="0">
                  <a:pos x="13" y="119"/>
                </a:cxn>
                <a:cxn ang="0">
                  <a:pos x="0" y="179"/>
                </a:cxn>
                <a:cxn ang="0">
                  <a:pos x="48" y="253"/>
                </a:cxn>
                <a:cxn ang="0">
                  <a:pos x="108" y="266"/>
                </a:cxn>
                <a:cxn ang="0">
                  <a:pos x="182" y="220"/>
                </a:cxn>
                <a:cxn ang="0">
                  <a:pos x="196" y="158"/>
                </a:cxn>
                <a:cxn ang="0">
                  <a:pos x="125" y="47"/>
                </a:cxn>
                <a:cxn ang="0">
                  <a:pos x="198" y="0"/>
                </a:cxn>
                <a:cxn ang="0">
                  <a:pos x="294" y="149"/>
                </a:cxn>
              </a:cxnLst>
              <a:rect l="0" t="0" r="r" b="b"/>
              <a:pathLst>
                <a:path w="294" h="266">
                  <a:moveTo>
                    <a:pt x="13" y="119"/>
                  </a:moveTo>
                  <a:lnTo>
                    <a:pt x="0" y="179"/>
                  </a:lnTo>
                  <a:lnTo>
                    <a:pt x="48" y="253"/>
                  </a:lnTo>
                  <a:lnTo>
                    <a:pt x="108" y="266"/>
                  </a:lnTo>
                  <a:lnTo>
                    <a:pt x="182" y="220"/>
                  </a:lnTo>
                  <a:lnTo>
                    <a:pt x="196" y="158"/>
                  </a:lnTo>
                  <a:lnTo>
                    <a:pt x="125" y="47"/>
                  </a:lnTo>
                  <a:lnTo>
                    <a:pt x="198" y="0"/>
                  </a:lnTo>
                  <a:lnTo>
                    <a:pt x="294" y="149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20" name="Freeform 32"/>
            <p:cNvSpPr>
              <a:spLocks/>
            </p:cNvSpPr>
            <p:nvPr/>
          </p:nvSpPr>
          <p:spPr bwMode="auto">
            <a:xfrm>
              <a:off x="1217" y="1134"/>
              <a:ext cx="83" cy="69"/>
            </a:xfrm>
            <a:custGeom>
              <a:avLst/>
              <a:gdLst/>
              <a:ahLst/>
              <a:cxnLst>
                <a:cxn ang="0">
                  <a:pos x="0" y="156"/>
                </a:cxn>
                <a:cxn ang="0">
                  <a:pos x="13" y="95"/>
                </a:cxn>
                <a:cxn ang="0">
                  <a:pos x="163" y="0"/>
                </a:cxn>
                <a:cxn ang="0">
                  <a:pos x="223" y="14"/>
                </a:cxn>
                <a:cxn ang="0">
                  <a:pos x="247" y="50"/>
                </a:cxn>
                <a:cxn ang="0">
                  <a:pos x="234" y="111"/>
                </a:cxn>
                <a:cxn ang="0">
                  <a:pos x="86" y="207"/>
                </a:cxn>
                <a:cxn ang="0">
                  <a:pos x="24" y="193"/>
                </a:cxn>
                <a:cxn ang="0">
                  <a:pos x="0" y="156"/>
                </a:cxn>
              </a:cxnLst>
              <a:rect l="0" t="0" r="r" b="b"/>
              <a:pathLst>
                <a:path w="247" h="207">
                  <a:moveTo>
                    <a:pt x="0" y="156"/>
                  </a:moveTo>
                  <a:lnTo>
                    <a:pt x="13" y="95"/>
                  </a:lnTo>
                  <a:lnTo>
                    <a:pt x="163" y="0"/>
                  </a:lnTo>
                  <a:lnTo>
                    <a:pt x="223" y="14"/>
                  </a:lnTo>
                  <a:lnTo>
                    <a:pt x="247" y="50"/>
                  </a:lnTo>
                  <a:lnTo>
                    <a:pt x="234" y="111"/>
                  </a:lnTo>
                  <a:lnTo>
                    <a:pt x="86" y="207"/>
                  </a:lnTo>
                  <a:lnTo>
                    <a:pt x="24" y="193"/>
                  </a:lnTo>
                  <a:lnTo>
                    <a:pt x="0" y="156"/>
                  </a:lnTo>
                  <a:close/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19" name="Freeform 31"/>
            <p:cNvSpPr>
              <a:spLocks/>
            </p:cNvSpPr>
            <p:nvPr/>
          </p:nvSpPr>
          <p:spPr bwMode="auto">
            <a:xfrm>
              <a:off x="1309" y="1104"/>
              <a:ext cx="88" cy="59"/>
            </a:xfrm>
            <a:custGeom>
              <a:avLst/>
              <a:gdLst/>
              <a:ahLst/>
              <a:cxnLst>
                <a:cxn ang="0">
                  <a:pos x="265" y="176"/>
                </a:cxn>
                <a:cxn ang="0">
                  <a:pos x="0" y="175"/>
                </a:cxn>
                <a:cxn ang="0">
                  <a:pos x="0" y="44"/>
                </a:cxn>
                <a:cxn ang="0">
                  <a:pos x="45" y="0"/>
                </a:cxn>
                <a:cxn ang="0">
                  <a:pos x="89" y="0"/>
                </a:cxn>
                <a:cxn ang="0">
                  <a:pos x="133" y="44"/>
                </a:cxn>
                <a:cxn ang="0">
                  <a:pos x="133" y="176"/>
                </a:cxn>
              </a:cxnLst>
              <a:rect l="0" t="0" r="r" b="b"/>
              <a:pathLst>
                <a:path w="265" h="176">
                  <a:moveTo>
                    <a:pt x="265" y="176"/>
                  </a:moveTo>
                  <a:lnTo>
                    <a:pt x="0" y="175"/>
                  </a:lnTo>
                  <a:lnTo>
                    <a:pt x="0" y="44"/>
                  </a:lnTo>
                  <a:lnTo>
                    <a:pt x="45" y="0"/>
                  </a:lnTo>
                  <a:lnTo>
                    <a:pt x="89" y="0"/>
                  </a:lnTo>
                  <a:lnTo>
                    <a:pt x="133" y="44"/>
                  </a:lnTo>
                  <a:lnTo>
                    <a:pt x="133" y="176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18" name="Line 30"/>
            <p:cNvSpPr>
              <a:spLocks noChangeShapeType="1"/>
            </p:cNvSpPr>
            <p:nvPr/>
          </p:nvSpPr>
          <p:spPr bwMode="auto">
            <a:xfrm flipV="1">
              <a:off x="1353" y="1104"/>
              <a:ext cx="44" cy="4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17" name="Freeform 29"/>
            <p:cNvSpPr>
              <a:spLocks/>
            </p:cNvSpPr>
            <p:nvPr/>
          </p:nvSpPr>
          <p:spPr bwMode="auto">
            <a:xfrm>
              <a:off x="1309" y="1016"/>
              <a:ext cx="88" cy="59"/>
            </a:xfrm>
            <a:custGeom>
              <a:avLst/>
              <a:gdLst/>
              <a:ahLst/>
              <a:cxnLst>
                <a:cxn ang="0">
                  <a:pos x="220" y="176"/>
                </a:cxn>
                <a:cxn ang="0">
                  <a:pos x="264" y="132"/>
                </a:cxn>
                <a:cxn ang="0">
                  <a:pos x="264" y="44"/>
                </a:cxn>
                <a:cxn ang="0">
                  <a:pos x="220" y="0"/>
                </a:cxn>
                <a:cxn ang="0">
                  <a:pos x="133" y="0"/>
                </a:cxn>
                <a:cxn ang="0">
                  <a:pos x="88" y="44"/>
                </a:cxn>
                <a:cxn ang="0">
                  <a:pos x="87" y="175"/>
                </a:cxn>
                <a:cxn ang="0">
                  <a:pos x="0" y="175"/>
                </a:cxn>
                <a:cxn ang="0">
                  <a:pos x="0" y="0"/>
                </a:cxn>
              </a:cxnLst>
              <a:rect l="0" t="0" r="r" b="b"/>
              <a:pathLst>
                <a:path w="264" h="176">
                  <a:moveTo>
                    <a:pt x="220" y="176"/>
                  </a:moveTo>
                  <a:lnTo>
                    <a:pt x="264" y="132"/>
                  </a:lnTo>
                  <a:lnTo>
                    <a:pt x="264" y="44"/>
                  </a:lnTo>
                  <a:lnTo>
                    <a:pt x="220" y="0"/>
                  </a:lnTo>
                  <a:lnTo>
                    <a:pt x="133" y="0"/>
                  </a:lnTo>
                  <a:lnTo>
                    <a:pt x="88" y="44"/>
                  </a:lnTo>
                  <a:lnTo>
                    <a:pt x="87" y="175"/>
                  </a:lnTo>
                  <a:lnTo>
                    <a:pt x="0" y="175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16" name="Freeform 28"/>
            <p:cNvSpPr>
              <a:spLocks/>
            </p:cNvSpPr>
            <p:nvPr/>
          </p:nvSpPr>
          <p:spPr bwMode="auto">
            <a:xfrm>
              <a:off x="1309" y="943"/>
              <a:ext cx="89" cy="44"/>
            </a:xfrm>
            <a:custGeom>
              <a:avLst/>
              <a:gdLst/>
              <a:ahLst/>
              <a:cxnLst>
                <a:cxn ang="0">
                  <a:pos x="266" y="88"/>
                </a:cxn>
                <a:cxn ang="0">
                  <a:pos x="221" y="132"/>
                </a:cxn>
                <a:cxn ang="0">
                  <a:pos x="44" y="132"/>
                </a:cxn>
                <a:cxn ang="0">
                  <a:pos x="0" y="88"/>
                </a:cxn>
                <a:cxn ang="0">
                  <a:pos x="1" y="44"/>
                </a:cxn>
                <a:cxn ang="0">
                  <a:pos x="44" y="0"/>
                </a:cxn>
                <a:cxn ang="0">
                  <a:pos x="221" y="1"/>
                </a:cxn>
                <a:cxn ang="0">
                  <a:pos x="266" y="45"/>
                </a:cxn>
                <a:cxn ang="0">
                  <a:pos x="266" y="88"/>
                </a:cxn>
              </a:cxnLst>
              <a:rect l="0" t="0" r="r" b="b"/>
              <a:pathLst>
                <a:path w="266" h="132">
                  <a:moveTo>
                    <a:pt x="266" y="88"/>
                  </a:moveTo>
                  <a:lnTo>
                    <a:pt x="221" y="132"/>
                  </a:lnTo>
                  <a:lnTo>
                    <a:pt x="44" y="132"/>
                  </a:lnTo>
                  <a:lnTo>
                    <a:pt x="0" y="88"/>
                  </a:lnTo>
                  <a:lnTo>
                    <a:pt x="1" y="44"/>
                  </a:lnTo>
                  <a:lnTo>
                    <a:pt x="44" y="0"/>
                  </a:lnTo>
                  <a:lnTo>
                    <a:pt x="221" y="1"/>
                  </a:lnTo>
                  <a:lnTo>
                    <a:pt x="266" y="45"/>
                  </a:lnTo>
                  <a:lnTo>
                    <a:pt x="266" y="88"/>
                  </a:lnTo>
                  <a:close/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15" name="Freeform 27"/>
            <p:cNvSpPr>
              <a:spLocks/>
            </p:cNvSpPr>
            <p:nvPr/>
          </p:nvSpPr>
          <p:spPr bwMode="auto">
            <a:xfrm>
              <a:off x="931" y="249"/>
              <a:ext cx="61" cy="47"/>
            </a:xfrm>
            <a:custGeom>
              <a:avLst/>
              <a:gdLst/>
              <a:ahLst/>
              <a:cxnLst>
                <a:cxn ang="0">
                  <a:pos x="0" y="79"/>
                </a:cxn>
                <a:cxn ang="0">
                  <a:pos x="30" y="26"/>
                </a:cxn>
                <a:cxn ang="0">
                  <a:pos x="115" y="0"/>
                </a:cxn>
                <a:cxn ang="0">
                  <a:pos x="170" y="31"/>
                </a:cxn>
                <a:cxn ang="0">
                  <a:pos x="182" y="73"/>
                </a:cxn>
                <a:cxn ang="0">
                  <a:pos x="152" y="128"/>
                </a:cxn>
                <a:cxn ang="0">
                  <a:pos x="109" y="140"/>
                </a:cxn>
              </a:cxnLst>
              <a:rect l="0" t="0" r="r" b="b"/>
              <a:pathLst>
                <a:path w="182" h="140">
                  <a:moveTo>
                    <a:pt x="0" y="79"/>
                  </a:moveTo>
                  <a:lnTo>
                    <a:pt x="30" y="26"/>
                  </a:lnTo>
                  <a:lnTo>
                    <a:pt x="115" y="0"/>
                  </a:lnTo>
                  <a:lnTo>
                    <a:pt x="170" y="31"/>
                  </a:lnTo>
                  <a:lnTo>
                    <a:pt x="182" y="73"/>
                  </a:lnTo>
                  <a:lnTo>
                    <a:pt x="152" y="128"/>
                  </a:lnTo>
                  <a:lnTo>
                    <a:pt x="109" y="14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14" name="Freeform 26"/>
            <p:cNvSpPr>
              <a:spLocks/>
            </p:cNvSpPr>
            <p:nvPr/>
          </p:nvSpPr>
          <p:spPr bwMode="auto">
            <a:xfrm>
              <a:off x="948" y="292"/>
              <a:ext cx="57" cy="50"/>
            </a:xfrm>
            <a:custGeom>
              <a:avLst/>
              <a:gdLst/>
              <a:ahLst/>
              <a:cxnLst>
                <a:cxn ang="0">
                  <a:pos x="102" y="0"/>
                </a:cxn>
                <a:cxn ang="0">
                  <a:pos x="157" y="29"/>
                </a:cxn>
                <a:cxn ang="0">
                  <a:pos x="170" y="72"/>
                </a:cxn>
                <a:cxn ang="0">
                  <a:pos x="139" y="127"/>
                </a:cxn>
                <a:cxn ang="0">
                  <a:pos x="54" y="151"/>
                </a:cxn>
                <a:cxn ang="0">
                  <a:pos x="0" y="122"/>
                </a:cxn>
              </a:cxnLst>
              <a:rect l="0" t="0" r="r" b="b"/>
              <a:pathLst>
                <a:path w="170" h="151">
                  <a:moveTo>
                    <a:pt x="102" y="0"/>
                  </a:moveTo>
                  <a:lnTo>
                    <a:pt x="157" y="29"/>
                  </a:lnTo>
                  <a:lnTo>
                    <a:pt x="170" y="72"/>
                  </a:lnTo>
                  <a:lnTo>
                    <a:pt x="139" y="127"/>
                  </a:lnTo>
                  <a:lnTo>
                    <a:pt x="54" y="151"/>
                  </a:lnTo>
                  <a:lnTo>
                    <a:pt x="0" y="122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13" name="Freeform 25"/>
            <p:cNvSpPr>
              <a:spLocks/>
            </p:cNvSpPr>
            <p:nvPr/>
          </p:nvSpPr>
          <p:spPr bwMode="auto">
            <a:xfrm>
              <a:off x="1016" y="229"/>
              <a:ext cx="59" cy="89"/>
            </a:xfrm>
            <a:custGeom>
              <a:avLst/>
              <a:gdLst/>
              <a:ahLst/>
              <a:cxnLst>
                <a:cxn ang="0">
                  <a:pos x="105" y="266"/>
                </a:cxn>
                <a:cxn ang="0">
                  <a:pos x="50" y="236"/>
                </a:cxn>
                <a:cxn ang="0">
                  <a:pos x="0" y="67"/>
                </a:cxn>
                <a:cxn ang="0">
                  <a:pos x="31" y="12"/>
                </a:cxn>
                <a:cxn ang="0">
                  <a:pos x="73" y="0"/>
                </a:cxn>
                <a:cxn ang="0">
                  <a:pos x="128" y="31"/>
                </a:cxn>
                <a:cxn ang="0">
                  <a:pos x="178" y="199"/>
                </a:cxn>
                <a:cxn ang="0">
                  <a:pos x="147" y="254"/>
                </a:cxn>
                <a:cxn ang="0">
                  <a:pos x="105" y="266"/>
                </a:cxn>
              </a:cxnLst>
              <a:rect l="0" t="0" r="r" b="b"/>
              <a:pathLst>
                <a:path w="178" h="266">
                  <a:moveTo>
                    <a:pt x="105" y="266"/>
                  </a:moveTo>
                  <a:lnTo>
                    <a:pt x="50" y="236"/>
                  </a:lnTo>
                  <a:lnTo>
                    <a:pt x="0" y="67"/>
                  </a:lnTo>
                  <a:lnTo>
                    <a:pt x="31" y="12"/>
                  </a:lnTo>
                  <a:lnTo>
                    <a:pt x="73" y="0"/>
                  </a:lnTo>
                  <a:lnTo>
                    <a:pt x="128" y="31"/>
                  </a:lnTo>
                  <a:lnTo>
                    <a:pt x="178" y="199"/>
                  </a:lnTo>
                  <a:lnTo>
                    <a:pt x="147" y="254"/>
                  </a:lnTo>
                  <a:lnTo>
                    <a:pt x="105" y="266"/>
                  </a:lnTo>
                  <a:close/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12" name="Freeform 24"/>
            <p:cNvSpPr>
              <a:spLocks/>
            </p:cNvSpPr>
            <p:nvPr/>
          </p:nvSpPr>
          <p:spPr bwMode="auto">
            <a:xfrm>
              <a:off x="1098" y="225"/>
              <a:ext cx="19" cy="19"/>
            </a:xfrm>
            <a:custGeom>
              <a:avLst/>
              <a:gdLst/>
              <a:ahLst/>
              <a:cxnLst>
                <a:cxn ang="0">
                  <a:pos x="0" y="37"/>
                </a:cxn>
                <a:cxn ang="0">
                  <a:pos x="6" y="47"/>
                </a:cxn>
                <a:cxn ang="0">
                  <a:pos x="15" y="55"/>
                </a:cxn>
                <a:cxn ang="0">
                  <a:pos x="26" y="57"/>
                </a:cxn>
                <a:cxn ang="0">
                  <a:pos x="36" y="57"/>
                </a:cxn>
                <a:cxn ang="0">
                  <a:pos x="47" y="52"/>
                </a:cxn>
                <a:cxn ang="0">
                  <a:pos x="54" y="43"/>
                </a:cxn>
                <a:cxn ang="0">
                  <a:pos x="58" y="32"/>
                </a:cxn>
                <a:cxn ang="0">
                  <a:pos x="57" y="21"/>
                </a:cxn>
                <a:cxn ang="0">
                  <a:pos x="51" y="10"/>
                </a:cxn>
                <a:cxn ang="0">
                  <a:pos x="43" y="4"/>
                </a:cxn>
                <a:cxn ang="0">
                  <a:pos x="32" y="0"/>
                </a:cxn>
                <a:cxn ang="0">
                  <a:pos x="20" y="1"/>
                </a:cxn>
                <a:cxn ang="0">
                  <a:pos x="11" y="6"/>
                </a:cxn>
                <a:cxn ang="0">
                  <a:pos x="3" y="14"/>
                </a:cxn>
                <a:cxn ang="0">
                  <a:pos x="0" y="25"/>
                </a:cxn>
                <a:cxn ang="0">
                  <a:pos x="0" y="37"/>
                </a:cxn>
              </a:cxnLst>
              <a:rect l="0" t="0" r="r" b="b"/>
              <a:pathLst>
                <a:path w="58" h="57">
                  <a:moveTo>
                    <a:pt x="0" y="37"/>
                  </a:moveTo>
                  <a:lnTo>
                    <a:pt x="6" y="47"/>
                  </a:lnTo>
                  <a:lnTo>
                    <a:pt x="15" y="55"/>
                  </a:lnTo>
                  <a:lnTo>
                    <a:pt x="26" y="57"/>
                  </a:lnTo>
                  <a:lnTo>
                    <a:pt x="36" y="57"/>
                  </a:lnTo>
                  <a:lnTo>
                    <a:pt x="47" y="52"/>
                  </a:lnTo>
                  <a:lnTo>
                    <a:pt x="54" y="43"/>
                  </a:lnTo>
                  <a:lnTo>
                    <a:pt x="58" y="32"/>
                  </a:lnTo>
                  <a:lnTo>
                    <a:pt x="57" y="21"/>
                  </a:lnTo>
                  <a:lnTo>
                    <a:pt x="51" y="10"/>
                  </a:lnTo>
                  <a:lnTo>
                    <a:pt x="43" y="4"/>
                  </a:lnTo>
                  <a:lnTo>
                    <a:pt x="32" y="0"/>
                  </a:lnTo>
                  <a:lnTo>
                    <a:pt x="20" y="1"/>
                  </a:lnTo>
                  <a:lnTo>
                    <a:pt x="11" y="6"/>
                  </a:lnTo>
                  <a:lnTo>
                    <a:pt x="3" y="14"/>
                  </a:lnTo>
                  <a:lnTo>
                    <a:pt x="0" y="25"/>
                  </a:lnTo>
                  <a:lnTo>
                    <a:pt x="0" y="37"/>
                  </a:lnTo>
                  <a:close/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11" name="Freeform 23"/>
            <p:cNvSpPr>
              <a:spLocks/>
            </p:cNvSpPr>
            <p:nvPr/>
          </p:nvSpPr>
          <p:spPr bwMode="auto">
            <a:xfrm>
              <a:off x="1626" y="2607"/>
              <a:ext cx="60" cy="47"/>
            </a:xfrm>
            <a:custGeom>
              <a:avLst/>
              <a:gdLst/>
              <a:ahLst/>
              <a:cxnLst>
                <a:cxn ang="0">
                  <a:pos x="0" y="79"/>
                </a:cxn>
                <a:cxn ang="0">
                  <a:pos x="29" y="25"/>
                </a:cxn>
                <a:cxn ang="0">
                  <a:pos x="114" y="0"/>
                </a:cxn>
                <a:cxn ang="0">
                  <a:pos x="169" y="29"/>
                </a:cxn>
                <a:cxn ang="0">
                  <a:pos x="181" y="72"/>
                </a:cxn>
                <a:cxn ang="0">
                  <a:pos x="151" y="126"/>
                </a:cxn>
                <a:cxn ang="0">
                  <a:pos x="110" y="139"/>
                </a:cxn>
              </a:cxnLst>
              <a:rect l="0" t="0" r="r" b="b"/>
              <a:pathLst>
                <a:path w="181" h="139">
                  <a:moveTo>
                    <a:pt x="0" y="79"/>
                  </a:moveTo>
                  <a:lnTo>
                    <a:pt x="29" y="25"/>
                  </a:lnTo>
                  <a:lnTo>
                    <a:pt x="114" y="0"/>
                  </a:lnTo>
                  <a:lnTo>
                    <a:pt x="169" y="29"/>
                  </a:lnTo>
                  <a:lnTo>
                    <a:pt x="181" y="72"/>
                  </a:lnTo>
                  <a:lnTo>
                    <a:pt x="151" y="126"/>
                  </a:lnTo>
                  <a:lnTo>
                    <a:pt x="110" y="139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10" name="Freeform 22"/>
            <p:cNvSpPr>
              <a:spLocks/>
            </p:cNvSpPr>
            <p:nvPr/>
          </p:nvSpPr>
          <p:spPr bwMode="auto">
            <a:xfrm>
              <a:off x="1642" y="2649"/>
              <a:ext cx="57" cy="51"/>
            </a:xfrm>
            <a:custGeom>
              <a:avLst/>
              <a:gdLst/>
              <a:ahLst/>
              <a:cxnLst>
                <a:cxn ang="0">
                  <a:pos x="102" y="0"/>
                </a:cxn>
                <a:cxn ang="0">
                  <a:pos x="158" y="31"/>
                </a:cxn>
                <a:cxn ang="0">
                  <a:pos x="170" y="72"/>
                </a:cxn>
                <a:cxn ang="0">
                  <a:pos x="140" y="127"/>
                </a:cxn>
                <a:cxn ang="0">
                  <a:pos x="55" y="153"/>
                </a:cxn>
                <a:cxn ang="0">
                  <a:pos x="0" y="123"/>
                </a:cxn>
              </a:cxnLst>
              <a:rect l="0" t="0" r="r" b="b"/>
              <a:pathLst>
                <a:path w="170" h="153">
                  <a:moveTo>
                    <a:pt x="102" y="0"/>
                  </a:moveTo>
                  <a:lnTo>
                    <a:pt x="158" y="31"/>
                  </a:lnTo>
                  <a:lnTo>
                    <a:pt x="170" y="72"/>
                  </a:lnTo>
                  <a:lnTo>
                    <a:pt x="140" y="127"/>
                  </a:lnTo>
                  <a:lnTo>
                    <a:pt x="55" y="153"/>
                  </a:lnTo>
                  <a:lnTo>
                    <a:pt x="0" y="123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09" name="Freeform 21"/>
            <p:cNvSpPr>
              <a:spLocks/>
            </p:cNvSpPr>
            <p:nvPr/>
          </p:nvSpPr>
          <p:spPr bwMode="auto">
            <a:xfrm>
              <a:off x="1710" y="2586"/>
              <a:ext cx="59" cy="89"/>
            </a:xfrm>
            <a:custGeom>
              <a:avLst/>
              <a:gdLst/>
              <a:ahLst/>
              <a:cxnLst>
                <a:cxn ang="0">
                  <a:pos x="104" y="267"/>
                </a:cxn>
                <a:cxn ang="0">
                  <a:pos x="49" y="236"/>
                </a:cxn>
                <a:cxn ang="0">
                  <a:pos x="0" y="67"/>
                </a:cxn>
                <a:cxn ang="0">
                  <a:pos x="29" y="12"/>
                </a:cxn>
                <a:cxn ang="0">
                  <a:pos x="72" y="0"/>
                </a:cxn>
                <a:cxn ang="0">
                  <a:pos x="127" y="29"/>
                </a:cxn>
                <a:cxn ang="0">
                  <a:pos x="177" y="198"/>
                </a:cxn>
                <a:cxn ang="0">
                  <a:pos x="147" y="253"/>
                </a:cxn>
                <a:cxn ang="0">
                  <a:pos x="104" y="267"/>
                </a:cxn>
              </a:cxnLst>
              <a:rect l="0" t="0" r="r" b="b"/>
              <a:pathLst>
                <a:path w="177" h="267">
                  <a:moveTo>
                    <a:pt x="104" y="267"/>
                  </a:moveTo>
                  <a:lnTo>
                    <a:pt x="49" y="236"/>
                  </a:lnTo>
                  <a:lnTo>
                    <a:pt x="0" y="67"/>
                  </a:lnTo>
                  <a:lnTo>
                    <a:pt x="29" y="12"/>
                  </a:lnTo>
                  <a:lnTo>
                    <a:pt x="72" y="0"/>
                  </a:lnTo>
                  <a:lnTo>
                    <a:pt x="127" y="29"/>
                  </a:lnTo>
                  <a:lnTo>
                    <a:pt x="177" y="198"/>
                  </a:lnTo>
                  <a:lnTo>
                    <a:pt x="147" y="253"/>
                  </a:lnTo>
                  <a:lnTo>
                    <a:pt x="104" y="267"/>
                  </a:lnTo>
                  <a:close/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08" name="Freeform 20"/>
            <p:cNvSpPr>
              <a:spLocks/>
            </p:cNvSpPr>
            <p:nvPr/>
          </p:nvSpPr>
          <p:spPr bwMode="auto">
            <a:xfrm>
              <a:off x="1792" y="2582"/>
              <a:ext cx="19" cy="19"/>
            </a:xfrm>
            <a:custGeom>
              <a:avLst/>
              <a:gdLst/>
              <a:ahLst/>
              <a:cxnLst>
                <a:cxn ang="0">
                  <a:pos x="0" y="37"/>
                </a:cxn>
                <a:cxn ang="0">
                  <a:pos x="6" y="48"/>
                </a:cxn>
                <a:cxn ang="0">
                  <a:pos x="15" y="54"/>
                </a:cxn>
                <a:cxn ang="0">
                  <a:pos x="26" y="57"/>
                </a:cxn>
                <a:cxn ang="0">
                  <a:pos x="36" y="57"/>
                </a:cxn>
                <a:cxn ang="0">
                  <a:pos x="47" y="52"/>
                </a:cxn>
                <a:cxn ang="0">
                  <a:pos x="54" y="42"/>
                </a:cxn>
                <a:cxn ang="0">
                  <a:pos x="58" y="32"/>
                </a:cxn>
                <a:cxn ang="0">
                  <a:pos x="57" y="21"/>
                </a:cxn>
                <a:cxn ang="0">
                  <a:pos x="51" y="10"/>
                </a:cxn>
                <a:cxn ang="0">
                  <a:pos x="43" y="4"/>
                </a:cxn>
                <a:cxn ang="0">
                  <a:pos x="31" y="0"/>
                </a:cxn>
                <a:cxn ang="0">
                  <a:pos x="20" y="1"/>
                </a:cxn>
                <a:cxn ang="0">
                  <a:pos x="10" y="6"/>
                </a:cxn>
                <a:cxn ang="0">
                  <a:pos x="3" y="14"/>
                </a:cxn>
                <a:cxn ang="0">
                  <a:pos x="0" y="26"/>
                </a:cxn>
                <a:cxn ang="0">
                  <a:pos x="0" y="37"/>
                </a:cxn>
              </a:cxnLst>
              <a:rect l="0" t="0" r="r" b="b"/>
              <a:pathLst>
                <a:path w="58" h="57">
                  <a:moveTo>
                    <a:pt x="0" y="37"/>
                  </a:moveTo>
                  <a:lnTo>
                    <a:pt x="6" y="48"/>
                  </a:lnTo>
                  <a:lnTo>
                    <a:pt x="15" y="54"/>
                  </a:lnTo>
                  <a:lnTo>
                    <a:pt x="26" y="57"/>
                  </a:lnTo>
                  <a:lnTo>
                    <a:pt x="36" y="57"/>
                  </a:lnTo>
                  <a:lnTo>
                    <a:pt x="47" y="52"/>
                  </a:lnTo>
                  <a:lnTo>
                    <a:pt x="54" y="42"/>
                  </a:lnTo>
                  <a:lnTo>
                    <a:pt x="58" y="32"/>
                  </a:lnTo>
                  <a:lnTo>
                    <a:pt x="57" y="21"/>
                  </a:lnTo>
                  <a:lnTo>
                    <a:pt x="51" y="10"/>
                  </a:lnTo>
                  <a:lnTo>
                    <a:pt x="43" y="4"/>
                  </a:lnTo>
                  <a:lnTo>
                    <a:pt x="31" y="0"/>
                  </a:lnTo>
                  <a:lnTo>
                    <a:pt x="20" y="1"/>
                  </a:lnTo>
                  <a:lnTo>
                    <a:pt x="10" y="6"/>
                  </a:lnTo>
                  <a:lnTo>
                    <a:pt x="3" y="14"/>
                  </a:lnTo>
                  <a:lnTo>
                    <a:pt x="0" y="26"/>
                  </a:lnTo>
                  <a:lnTo>
                    <a:pt x="0" y="37"/>
                  </a:lnTo>
                  <a:close/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07" name="Line 19"/>
            <p:cNvSpPr>
              <a:spLocks noChangeShapeType="1"/>
            </p:cNvSpPr>
            <p:nvPr/>
          </p:nvSpPr>
          <p:spPr bwMode="auto">
            <a:xfrm flipH="1" flipV="1">
              <a:off x="1403" y="625"/>
              <a:ext cx="3" cy="53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06" name="Freeform 18"/>
            <p:cNvSpPr>
              <a:spLocks/>
            </p:cNvSpPr>
            <p:nvPr/>
          </p:nvSpPr>
          <p:spPr bwMode="auto">
            <a:xfrm>
              <a:off x="1387" y="527"/>
              <a:ext cx="33" cy="98"/>
            </a:xfrm>
            <a:custGeom>
              <a:avLst/>
              <a:gdLst/>
              <a:ahLst/>
              <a:cxnLst>
                <a:cxn ang="0">
                  <a:pos x="99" y="294"/>
                </a:cxn>
                <a:cxn ang="0">
                  <a:pos x="0" y="295"/>
                </a:cxn>
                <a:cxn ang="0">
                  <a:pos x="47" y="0"/>
                </a:cxn>
                <a:cxn ang="0">
                  <a:pos x="99" y="294"/>
                </a:cxn>
              </a:cxnLst>
              <a:rect l="0" t="0" r="r" b="b"/>
              <a:pathLst>
                <a:path w="99" h="295">
                  <a:moveTo>
                    <a:pt x="99" y="294"/>
                  </a:moveTo>
                  <a:lnTo>
                    <a:pt x="0" y="295"/>
                  </a:lnTo>
                  <a:lnTo>
                    <a:pt x="47" y="0"/>
                  </a:lnTo>
                  <a:lnTo>
                    <a:pt x="99" y="294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05" name="Line 17"/>
            <p:cNvSpPr>
              <a:spLocks noChangeShapeType="1"/>
            </p:cNvSpPr>
            <p:nvPr/>
          </p:nvSpPr>
          <p:spPr bwMode="auto">
            <a:xfrm flipH="1" flipV="1">
              <a:off x="928" y="766"/>
              <a:ext cx="305" cy="47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04" name="Freeform 16"/>
            <p:cNvSpPr>
              <a:spLocks/>
            </p:cNvSpPr>
            <p:nvPr/>
          </p:nvSpPr>
          <p:spPr bwMode="auto">
            <a:xfrm>
              <a:off x="875" y="684"/>
              <a:ext cx="67" cy="91"/>
            </a:xfrm>
            <a:custGeom>
              <a:avLst/>
              <a:gdLst/>
              <a:ahLst/>
              <a:cxnLst>
                <a:cxn ang="0">
                  <a:pos x="201" y="221"/>
                </a:cxn>
                <a:cxn ang="0">
                  <a:pos x="119" y="273"/>
                </a:cxn>
                <a:cxn ang="0">
                  <a:pos x="0" y="0"/>
                </a:cxn>
                <a:cxn ang="0">
                  <a:pos x="201" y="221"/>
                </a:cxn>
              </a:cxnLst>
              <a:rect l="0" t="0" r="r" b="b"/>
              <a:pathLst>
                <a:path w="201" h="273">
                  <a:moveTo>
                    <a:pt x="201" y="221"/>
                  </a:moveTo>
                  <a:lnTo>
                    <a:pt x="119" y="273"/>
                  </a:lnTo>
                  <a:lnTo>
                    <a:pt x="0" y="0"/>
                  </a:lnTo>
                  <a:lnTo>
                    <a:pt x="201" y="221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03" name="Line 15"/>
            <p:cNvSpPr>
              <a:spLocks noChangeShapeType="1"/>
            </p:cNvSpPr>
            <p:nvPr/>
          </p:nvSpPr>
          <p:spPr bwMode="auto">
            <a:xfrm flipH="1">
              <a:off x="1403" y="1858"/>
              <a:ext cx="3" cy="529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02" name="Freeform 14"/>
            <p:cNvSpPr>
              <a:spLocks/>
            </p:cNvSpPr>
            <p:nvPr/>
          </p:nvSpPr>
          <p:spPr bwMode="auto">
            <a:xfrm>
              <a:off x="1387" y="2387"/>
              <a:ext cx="33" cy="9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9" y="0"/>
                </a:cxn>
                <a:cxn ang="0">
                  <a:pos x="47" y="293"/>
                </a:cxn>
                <a:cxn ang="0">
                  <a:pos x="0" y="0"/>
                </a:cxn>
              </a:cxnLst>
              <a:rect l="0" t="0" r="r" b="b"/>
              <a:pathLst>
                <a:path w="99" h="293">
                  <a:moveTo>
                    <a:pt x="0" y="0"/>
                  </a:moveTo>
                  <a:lnTo>
                    <a:pt x="99" y="0"/>
                  </a:lnTo>
                  <a:lnTo>
                    <a:pt x="47" y="2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01" name="Line 13"/>
            <p:cNvSpPr>
              <a:spLocks noChangeShapeType="1"/>
            </p:cNvSpPr>
            <p:nvPr/>
          </p:nvSpPr>
          <p:spPr bwMode="auto">
            <a:xfrm>
              <a:off x="1595" y="1784"/>
              <a:ext cx="305" cy="45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00" name="Freeform 12"/>
            <p:cNvSpPr>
              <a:spLocks/>
            </p:cNvSpPr>
            <p:nvPr/>
          </p:nvSpPr>
          <p:spPr bwMode="auto">
            <a:xfrm>
              <a:off x="1886" y="2229"/>
              <a:ext cx="68" cy="90"/>
            </a:xfrm>
            <a:custGeom>
              <a:avLst/>
              <a:gdLst/>
              <a:ahLst/>
              <a:cxnLst>
                <a:cxn ang="0">
                  <a:pos x="82" y="0"/>
                </a:cxn>
                <a:cxn ang="0">
                  <a:pos x="0" y="54"/>
                </a:cxn>
                <a:cxn ang="0">
                  <a:pos x="206" y="271"/>
                </a:cxn>
                <a:cxn ang="0">
                  <a:pos x="82" y="0"/>
                </a:cxn>
              </a:cxnLst>
              <a:rect l="0" t="0" r="r" b="b"/>
              <a:pathLst>
                <a:path w="206" h="271">
                  <a:moveTo>
                    <a:pt x="82" y="0"/>
                  </a:moveTo>
                  <a:lnTo>
                    <a:pt x="0" y="54"/>
                  </a:lnTo>
                  <a:lnTo>
                    <a:pt x="206" y="271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899" name="Line 11"/>
            <p:cNvSpPr>
              <a:spLocks noChangeShapeType="1"/>
            </p:cNvSpPr>
            <p:nvPr/>
          </p:nvSpPr>
          <p:spPr bwMode="auto">
            <a:xfrm flipH="1" flipV="1">
              <a:off x="1401" y="261"/>
              <a:ext cx="2" cy="35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898" name="Line 10"/>
            <p:cNvSpPr>
              <a:spLocks noChangeShapeType="1"/>
            </p:cNvSpPr>
            <p:nvPr/>
          </p:nvSpPr>
          <p:spPr bwMode="auto">
            <a:xfrm flipH="1" flipV="1">
              <a:off x="729" y="461"/>
              <a:ext cx="193" cy="29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897" name="Freeform 9"/>
            <p:cNvSpPr>
              <a:spLocks/>
            </p:cNvSpPr>
            <p:nvPr/>
          </p:nvSpPr>
          <p:spPr bwMode="auto">
            <a:xfrm>
              <a:off x="828" y="290"/>
              <a:ext cx="475" cy="141"/>
            </a:xfrm>
            <a:custGeom>
              <a:avLst/>
              <a:gdLst/>
              <a:ahLst/>
              <a:cxnLst>
                <a:cxn ang="0">
                  <a:pos x="1427" y="0"/>
                </a:cxn>
                <a:cxn ang="0">
                  <a:pos x="1240" y="20"/>
                </a:cxn>
                <a:cxn ang="0">
                  <a:pos x="1056" y="51"/>
                </a:cxn>
                <a:cxn ang="0">
                  <a:pos x="872" y="90"/>
                </a:cxn>
                <a:cxn ang="0">
                  <a:pos x="692" y="139"/>
                </a:cxn>
                <a:cxn ang="0">
                  <a:pos x="513" y="197"/>
                </a:cxn>
                <a:cxn ang="0">
                  <a:pos x="338" y="264"/>
                </a:cxn>
                <a:cxn ang="0">
                  <a:pos x="166" y="340"/>
                </a:cxn>
                <a:cxn ang="0">
                  <a:pos x="0" y="425"/>
                </a:cxn>
              </a:cxnLst>
              <a:rect l="0" t="0" r="r" b="b"/>
              <a:pathLst>
                <a:path w="1427" h="425">
                  <a:moveTo>
                    <a:pt x="1427" y="0"/>
                  </a:moveTo>
                  <a:lnTo>
                    <a:pt x="1240" y="20"/>
                  </a:lnTo>
                  <a:lnTo>
                    <a:pt x="1056" y="51"/>
                  </a:lnTo>
                  <a:lnTo>
                    <a:pt x="872" y="90"/>
                  </a:lnTo>
                  <a:lnTo>
                    <a:pt x="692" y="139"/>
                  </a:lnTo>
                  <a:lnTo>
                    <a:pt x="513" y="197"/>
                  </a:lnTo>
                  <a:lnTo>
                    <a:pt x="338" y="264"/>
                  </a:lnTo>
                  <a:lnTo>
                    <a:pt x="166" y="340"/>
                  </a:lnTo>
                  <a:lnTo>
                    <a:pt x="0" y="425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896" name="Freeform 8"/>
            <p:cNvSpPr>
              <a:spLocks/>
            </p:cNvSpPr>
            <p:nvPr/>
          </p:nvSpPr>
          <p:spPr bwMode="auto">
            <a:xfrm>
              <a:off x="1302" y="273"/>
              <a:ext cx="99" cy="3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98"/>
                </a:cxn>
                <a:cxn ang="0">
                  <a:pos x="297" y="37"/>
                </a:cxn>
                <a:cxn ang="0">
                  <a:pos x="0" y="0"/>
                </a:cxn>
              </a:cxnLst>
              <a:rect l="0" t="0" r="r" b="b"/>
              <a:pathLst>
                <a:path w="297" h="98">
                  <a:moveTo>
                    <a:pt x="0" y="0"/>
                  </a:moveTo>
                  <a:lnTo>
                    <a:pt x="6" y="98"/>
                  </a:lnTo>
                  <a:lnTo>
                    <a:pt x="297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895" name="Freeform 7"/>
            <p:cNvSpPr>
              <a:spLocks/>
            </p:cNvSpPr>
            <p:nvPr/>
          </p:nvSpPr>
          <p:spPr bwMode="auto">
            <a:xfrm>
              <a:off x="743" y="417"/>
              <a:ext cx="93" cy="64"/>
            </a:xfrm>
            <a:custGeom>
              <a:avLst/>
              <a:gdLst/>
              <a:ahLst/>
              <a:cxnLst>
                <a:cxn ang="0">
                  <a:pos x="278" y="85"/>
                </a:cxn>
                <a:cxn ang="0">
                  <a:pos x="228" y="0"/>
                </a:cxn>
                <a:cxn ang="0">
                  <a:pos x="0" y="192"/>
                </a:cxn>
                <a:cxn ang="0">
                  <a:pos x="278" y="85"/>
                </a:cxn>
              </a:cxnLst>
              <a:rect l="0" t="0" r="r" b="b"/>
              <a:pathLst>
                <a:path w="278" h="192">
                  <a:moveTo>
                    <a:pt x="278" y="85"/>
                  </a:moveTo>
                  <a:lnTo>
                    <a:pt x="228" y="0"/>
                  </a:lnTo>
                  <a:lnTo>
                    <a:pt x="0" y="192"/>
                  </a:lnTo>
                  <a:lnTo>
                    <a:pt x="278" y="85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894" name="Line 6"/>
            <p:cNvSpPr>
              <a:spLocks noChangeShapeType="1"/>
            </p:cNvSpPr>
            <p:nvPr/>
          </p:nvSpPr>
          <p:spPr bwMode="auto">
            <a:xfrm flipH="1">
              <a:off x="1401" y="2399"/>
              <a:ext cx="2" cy="379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893" name="Line 5"/>
            <p:cNvSpPr>
              <a:spLocks noChangeShapeType="1"/>
            </p:cNvSpPr>
            <p:nvPr/>
          </p:nvSpPr>
          <p:spPr bwMode="auto">
            <a:xfrm>
              <a:off x="1906" y="2248"/>
              <a:ext cx="212" cy="31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892" name="Freeform 4"/>
            <p:cNvSpPr>
              <a:spLocks/>
            </p:cNvSpPr>
            <p:nvPr/>
          </p:nvSpPr>
          <p:spPr bwMode="auto">
            <a:xfrm>
              <a:off x="1499" y="2594"/>
              <a:ext cx="521" cy="156"/>
            </a:xfrm>
            <a:custGeom>
              <a:avLst/>
              <a:gdLst/>
              <a:ahLst/>
              <a:cxnLst>
                <a:cxn ang="0">
                  <a:pos x="0" y="469"/>
                </a:cxn>
                <a:cxn ang="0">
                  <a:pos x="206" y="448"/>
                </a:cxn>
                <a:cxn ang="0">
                  <a:pos x="409" y="416"/>
                </a:cxn>
                <a:cxn ang="0">
                  <a:pos x="611" y="373"/>
                </a:cxn>
                <a:cxn ang="0">
                  <a:pos x="808" y="320"/>
                </a:cxn>
                <a:cxn ang="0">
                  <a:pos x="1003" y="256"/>
                </a:cxn>
                <a:cxn ang="0">
                  <a:pos x="1195" y="181"/>
                </a:cxn>
                <a:cxn ang="0">
                  <a:pos x="1382" y="95"/>
                </a:cxn>
                <a:cxn ang="0">
                  <a:pos x="1564" y="0"/>
                </a:cxn>
              </a:cxnLst>
              <a:rect l="0" t="0" r="r" b="b"/>
              <a:pathLst>
                <a:path w="1564" h="469">
                  <a:moveTo>
                    <a:pt x="0" y="469"/>
                  </a:moveTo>
                  <a:lnTo>
                    <a:pt x="206" y="448"/>
                  </a:lnTo>
                  <a:lnTo>
                    <a:pt x="409" y="416"/>
                  </a:lnTo>
                  <a:lnTo>
                    <a:pt x="611" y="373"/>
                  </a:lnTo>
                  <a:lnTo>
                    <a:pt x="808" y="320"/>
                  </a:lnTo>
                  <a:lnTo>
                    <a:pt x="1003" y="256"/>
                  </a:lnTo>
                  <a:lnTo>
                    <a:pt x="1195" y="181"/>
                  </a:lnTo>
                  <a:lnTo>
                    <a:pt x="1382" y="95"/>
                  </a:lnTo>
                  <a:lnTo>
                    <a:pt x="1564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891" name="Freeform 3"/>
            <p:cNvSpPr>
              <a:spLocks/>
            </p:cNvSpPr>
            <p:nvPr/>
          </p:nvSpPr>
          <p:spPr bwMode="auto">
            <a:xfrm>
              <a:off x="1401" y="2734"/>
              <a:ext cx="99" cy="32"/>
            </a:xfrm>
            <a:custGeom>
              <a:avLst/>
              <a:gdLst/>
              <a:ahLst/>
              <a:cxnLst>
                <a:cxn ang="0">
                  <a:pos x="297" y="98"/>
                </a:cxn>
                <a:cxn ang="0">
                  <a:pos x="293" y="0"/>
                </a:cxn>
                <a:cxn ang="0">
                  <a:pos x="0" y="59"/>
                </a:cxn>
                <a:cxn ang="0">
                  <a:pos x="297" y="98"/>
                </a:cxn>
              </a:cxnLst>
              <a:rect l="0" t="0" r="r" b="b"/>
              <a:pathLst>
                <a:path w="297" h="98">
                  <a:moveTo>
                    <a:pt x="297" y="98"/>
                  </a:moveTo>
                  <a:lnTo>
                    <a:pt x="293" y="0"/>
                  </a:lnTo>
                  <a:lnTo>
                    <a:pt x="0" y="59"/>
                  </a:lnTo>
                  <a:lnTo>
                    <a:pt x="297" y="98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890" name="Freeform 2"/>
            <p:cNvSpPr>
              <a:spLocks/>
            </p:cNvSpPr>
            <p:nvPr/>
          </p:nvSpPr>
          <p:spPr bwMode="auto">
            <a:xfrm>
              <a:off x="2012" y="2543"/>
              <a:ext cx="92" cy="65"/>
            </a:xfrm>
            <a:custGeom>
              <a:avLst/>
              <a:gdLst/>
              <a:ahLst/>
              <a:cxnLst>
                <a:cxn ang="0">
                  <a:pos x="0" y="112"/>
                </a:cxn>
                <a:cxn ang="0">
                  <a:pos x="53" y="195"/>
                </a:cxn>
                <a:cxn ang="0">
                  <a:pos x="277" y="0"/>
                </a:cxn>
                <a:cxn ang="0">
                  <a:pos x="0" y="112"/>
                </a:cxn>
              </a:cxnLst>
              <a:rect l="0" t="0" r="r" b="b"/>
              <a:pathLst>
                <a:path w="277" h="195">
                  <a:moveTo>
                    <a:pt x="0" y="112"/>
                  </a:moveTo>
                  <a:lnTo>
                    <a:pt x="53" y="195"/>
                  </a:lnTo>
                  <a:lnTo>
                    <a:pt x="277" y="0"/>
                  </a:lnTo>
                  <a:lnTo>
                    <a:pt x="0" y="112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8049" name="Rectangle 16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38003" name="Group 115"/>
          <p:cNvGrpSpPr>
            <a:grpSpLocks noChangeAspect="1"/>
          </p:cNvGrpSpPr>
          <p:nvPr/>
        </p:nvGrpSpPr>
        <p:grpSpPr bwMode="auto">
          <a:xfrm>
            <a:off x="3571868" y="2357430"/>
            <a:ext cx="5047509" cy="2749557"/>
            <a:chOff x="0" y="0"/>
            <a:chExt cx="4680" cy="2550"/>
          </a:xfrm>
        </p:grpSpPr>
        <p:sp>
          <p:nvSpPr>
            <p:cNvPr id="38048" name="AutoShape 160"/>
            <p:cNvSpPr>
              <a:spLocks noChangeAspect="1" noChangeArrowheads="1" noTextEdit="1"/>
            </p:cNvSpPr>
            <p:nvPr/>
          </p:nvSpPr>
          <p:spPr bwMode="auto">
            <a:xfrm>
              <a:off x="0" y="0"/>
              <a:ext cx="4680" cy="2550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47" name="Freeform 159"/>
            <p:cNvSpPr>
              <a:spLocks/>
            </p:cNvSpPr>
            <p:nvPr/>
          </p:nvSpPr>
          <p:spPr bwMode="auto">
            <a:xfrm>
              <a:off x="243" y="578"/>
              <a:ext cx="1394" cy="1392"/>
            </a:xfrm>
            <a:custGeom>
              <a:avLst/>
              <a:gdLst/>
              <a:ahLst/>
              <a:cxnLst>
                <a:cxn ang="0">
                  <a:pos x="3310" y="393"/>
                </a:cxn>
                <a:cxn ang="0">
                  <a:pos x="3090" y="255"/>
                </a:cxn>
                <a:cxn ang="0">
                  <a:pos x="2856" y="145"/>
                </a:cxn>
                <a:cxn ang="0">
                  <a:pos x="2611" y="66"/>
                </a:cxn>
                <a:cxn ang="0">
                  <a:pos x="2356" y="17"/>
                </a:cxn>
                <a:cxn ang="0">
                  <a:pos x="2099" y="0"/>
                </a:cxn>
                <a:cxn ang="0">
                  <a:pos x="1841" y="15"/>
                </a:cxn>
                <a:cxn ang="0">
                  <a:pos x="1587" y="62"/>
                </a:cxn>
                <a:cxn ang="0">
                  <a:pos x="1340" y="140"/>
                </a:cxn>
                <a:cxn ang="0">
                  <a:pos x="1105" y="247"/>
                </a:cxn>
                <a:cxn ang="0">
                  <a:pos x="885" y="383"/>
                </a:cxn>
                <a:cxn ang="0">
                  <a:pos x="684" y="544"/>
                </a:cxn>
                <a:cxn ang="0">
                  <a:pos x="503" y="729"/>
                </a:cxn>
                <a:cxn ang="0">
                  <a:pos x="348" y="935"/>
                </a:cxn>
                <a:cxn ang="0">
                  <a:pos x="219" y="1159"/>
                </a:cxn>
                <a:cxn ang="0">
                  <a:pos x="118" y="1397"/>
                </a:cxn>
                <a:cxn ang="0">
                  <a:pos x="47" y="1645"/>
                </a:cxn>
                <a:cxn ang="0">
                  <a:pos x="9" y="1902"/>
                </a:cxn>
                <a:cxn ang="0">
                  <a:pos x="2" y="2159"/>
                </a:cxn>
                <a:cxn ang="0">
                  <a:pos x="26" y="2416"/>
                </a:cxn>
                <a:cxn ang="0">
                  <a:pos x="83" y="2669"/>
                </a:cxn>
                <a:cxn ang="0">
                  <a:pos x="170" y="2912"/>
                </a:cxn>
                <a:cxn ang="0">
                  <a:pos x="286" y="3142"/>
                </a:cxn>
                <a:cxn ang="0">
                  <a:pos x="431" y="3357"/>
                </a:cxn>
                <a:cxn ang="0">
                  <a:pos x="600" y="3551"/>
                </a:cxn>
                <a:cxn ang="0">
                  <a:pos x="792" y="3724"/>
                </a:cxn>
                <a:cxn ang="0">
                  <a:pos x="1004" y="3871"/>
                </a:cxn>
                <a:cxn ang="0">
                  <a:pos x="1233" y="3992"/>
                </a:cxn>
                <a:cxn ang="0">
                  <a:pos x="1475" y="4083"/>
                </a:cxn>
                <a:cxn ang="0">
                  <a:pos x="1726" y="4144"/>
                </a:cxn>
                <a:cxn ang="0">
                  <a:pos x="1983" y="4173"/>
                </a:cxn>
                <a:cxn ang="0">
                  <a:pos x="2241" y="4170"/>
                </a:cxn>
                <a:cxn ang="0">
                  <a:pos x="2497" y="4135"/>
                </a:cxn>
                <a:cxn ang="0">
                  <a:pos x="2747" y="4070"/>
                </a:cxn>
                <a:cxn ang="0">
                  <a:pos x="2987" y="3973"/>
                </a:cxn>
                <a:cxn ang="0">
                  <a:pos x="3213" y="3849"/>
                </a:cxn>
                <a:cxn ang="0">
                  <a:pos x="3423" y="3697"/>
                </a:cxn>
                <a:cxn ang="0">
                  <a:pos x="3611" y="3520"/>
                </a:cxn>
                <a:cxn ang="0">
                  <a:pos x="3777" y="3321"/>
                </a:cxn>
                <a:cxn ang="0">
                  <a:pos x="3916" y="3104"/>
                </a:cxn>
                <a:cxn ang="0">
                  <a:pos x="4028" y="2871"/>
                </a:cxn>
                <a:cxn ang="0">
                  <a:pos x="4109" y="2626"/>
                </a:cxn>
                <a:cxn ang="0">
                  <a:pos x="4160" y="2372"/>
                </a:cxn>
                <a:cxn ang="0">
                  <a:pos x="4180" y="2115"/>
                </a:cxn>
                <a:cxn ang="0">
                  <a:pos x="4167" y="1858"/>
                </a:cxn>
                <a:cxn ang="0">
                  <a:pos x="4123" y="1603"/>
                </a:cxn>
              </a:cxnLst>
              <a:rect l="0" t="0" r="r" b="b"/>
              <a:pathLst>
                <a:path w="4180" h="4176">
                  <a:moveTo>
                    <a:pt x="3445" y="499"/>
                  </a:moveTo>
                  <a:lnTo>
                    <a:pt x="3378" y="444"/>
                  </a:lnTo>
                  <a:lnTo>
                    <a:pt x="3310" y="393"/>
                  </a:lnTo>
                  <a:lnTo>
                    <a:pt x="3238" y="343"/>
                  </a:lnTo>
                  <a:lnTo>
                    <a:pt x="3165" y="298"/>
                  </a:lnTo>
                  <a:lnTo>
                    <a:pt x="3090" y="255"/>
                  </a:lnTo>
                  <a:lnTo>
                    <a:pt x="3014" y="215"/>
                  </a:lnTo>
                  <a:lnTo>
                    <a:pt x="2935" y="179"/>
                  </a:lnTo>
                  <a:lnTo>
                    <a:pt x="2856" y="145"/>
                  </a:lnTo>
                  <a:lnTo>
                    <a:pt x="2775" y="115"/>
                  </a:lnTo>
                  <a:lnTo>
                    <a:pt x="2693" y="90"/>
                  </a:lnTo>
                  <a:lnTo>
                    <a:pt x="2611" y="66"/>
                  </a:lnTo>
                  <a:lnTo>
                    <a:pt x="2527" y="46"/>
                  </a:lnTo>
                  <a:lnTo>
                    <a:pt x="2441" y="30"/>
                  </a:lnTo>
                  <a:lnTo>
                    <a:pt x="2356" y="17"/>
                  </a:lnTo>
                  <a:lnTo>
                    <a:pt x="2271" y="8"/>
                  </a:lnTo>
                  <a:lnTo>
                    <a:pt x="2185" y="2"/>
                  </a:lnTo>
                  <a:lnTo>
                    <a:pt x="2099" y="0"/>
                  </a:lnTo>
                  <a:lnTo>
                    <a:pt x="2012" y="1"/>
                  </a:lnTo>
                  <a:lnTo>
                    <a:pt x="1926" y="7"/>
                  </a:lnTo>
                  <a:lnTo>
                    <a:pt x="1841" y="15"/>
                  </a:lnTo>
                  <a:lnTo>
                    <a:pt x="1756" y="27"/>
                  </a:lnTo>
                  <a:lnTo>
                    <a:pt x="1671" y="43"/>
                  </a:lnTo>
                  <a:lnTo>
                    <a:pt x="1587" y="62"/>
                  </a:lnTo>
                  <a:lnTo>
                    <a:pt x="1504" y="84"/>
                  </a:lnTo>
                  <a:lnTo>
                    <a:pt x="1421" y="110"/>
                  </a:lnTo>
                  <a:lnTo>
                    <a:pt x="1340" y="140"/>
                  </a:lnTo>
                  <a:lnTo>
                    <a:pt x="1261" y="172"/>
                  </a:lnTo>
                  <a:lnTo>
                    <a:pt x="1182" y="208"/>
                  </a:lnTo>
                  <a:lnTo>
                    <a:pt x="1105" y="247"/>
                  </a:lnTo>
                  <a:lnTo>
                    <a:pt x="1030" y="289"/>
                  </a:lnTo>
                  <a:lnTo>
                    <a:pt x="956" y="334"/>
                  </a:lnTo>
                  <a:lnTo>
                    <a:pt x="885" y="383"/>
                  </a:lnTo>
                  <a:lnTo>
                    <a:pt x="816" y="434"/>
                  </a:lnTo>
                  <a:lnTo>
                    <a:pt x="749" y="488"/>
                  </a:lnTo>
                  <a:lnTo>
                    <a:pt x="684" y="544"/>
                  </a:lnTo>
                  <a:lnTo>
                    <a:pt x="621" y="603"/>
                  </a:lnTo>
                  <a:lnTo>
                    <a:pt x="561" y="666"/>
                  </a:lnTo>
                  <a:lnTo>
                    <a:pt x="503" y="729"/>
                  </a:lnTo>
                  <a:lnTo>
                    <a:pt x="449" y="796"/>
                  </a:lnTo>
                  <a:lnTo>
                    <a:pt x="397" y="865"/>
                  </a:lnTo>
                  <a:lnTo>
                    <a:pt x="348" y="935"/>
                  </a:lnTo>
                  <a:lnTo>
                    <a:pt x="302" y="1008"/>
                  </a:lnTo>
                  <a:lnTo>
                    <a:pt x="258" y="1083"/>
                  </a:lnTo>
                  <a:lnTo>
                    <a:pt x="219" y="1159"/>
                  </a:lnTo>
                  <a:lnTo>
                    <a:pt x="182" y="1237"/>
                  </a:lnTo>
                  <a:lnTo>
                    <a:pt x="148" y="1317"/>
                  </a:lnTo>
                  <a:lnTo>
                    <a:pt x="118" y="1397"/>
                  </a:lnTo>
                  <a:lnTo>
                    <a:pt x="91" y="1479"/>
                  </a:lnTo>
                  <a:lnTo>
                    <a:pt x="68" y="1562"/>
                  </a:lnTo>
                  <a:lnTo>
                    <a:pt x="47" y="1645"/>
                  </a:lnTo>
                  <a:lnTo>
                    <a:pt x="32" y="1730"/>
                  </a:lnTo>
                  <a:lnTo>
                    <a:pt x="18" y="1815"/>
                  </a:lnTo>
                  <a:lnTo>
                    <a:pt x="9" y="1902"/>
                  </a:lnTo>
                  <a:lnTo>
                    <a:pt x="3" y="1987"/>
                  </a:lnTo>
                  <a:lnTo>
                    <a:pt x="0" y="2073"/>
                  </a:lnTo>
                  <a:lnTo>
                    <a:pt x="2" y="2159"/>
                  </a:lnTo>
                  <a:lnTo>
                    <a:pt x="6" y="2245"/>
                  </a:lnTo>
                  <a:lnTo>
                    <a:pt x="15" y="2331"/>
                  </a:lnTo>
                  <a:lnTo>
                    <a:pt x="26" y="2416"/>
                  </a:lnTo>
                  <a:lnTo>
                    <a:pt x="42" y="2501"/>
                  </a:lnTo>
                  <a:lnTo>
                    <a:pt x="61" y="2585"/>
                  </a:lnTo>
                  <a:lnTo>
                    <a:pt x="83" y="2669"/>
                  </a:lnTo>
                  <a:lnTo>
                    <a:pt x="109" y="2751"/>
                  </a:lnTo>
                  <a:lnTo>
                    <a:pt x="138" y="2832"/>
                  </a:lnTo>
                  <a:lnTo>
                    <a:pt x="170" y="2912"/>
                  </a:lnTo>
                  <a:lnTo>
                    <a:pt x="205" y="2990"/>
                  </a:lnTo>
                  <a:lnTo>
                    <a:pt x="245" y="3067"/>
                  </a:lnTo>
                  <a:lnTo>
                    <a:pt x="286" y="3142"/>
                  </a:lnTo>
                  <a:lnTo>
                    <a:pt x="332" y="3216"/>
                  </a:lnTo>
                  <a:lnTo>
                    <a:pt x="379" y="3287"/>
                  </a:lnTo>
                  <a:lnTo>
                    <a:pt x="431" y="3357"/>
                  </a:lnTo>
                  <a:lnTo>
                    <a:pt x="484" y="3424"/>
                  </a:lnTo>
                  <a:lnTo>
                    <a:pt x="540" y="3489"/>
                  </a:lnTo>
                  <a:lnTo>
                    <a:pt x="600" y="3551"/>
                  </a:lnTo>
                  <a:lnTo>
                    <a:pt x="661" y="3612"/>
                  </a:lnTo>
                  <a:lnTo>
                    <a:pt x="725" y="3669"/>
                  </a:lnTo>
                  <a:lnTo>
                    <a:pt x="792" y="3724"/>
                  </a:lnTo>
                  <a:lnTo>
                    <a:pt x="861" y="3776"/>
                  </a:lnTo>
                  <a:lnTo>
                    <a:pt x="931" y="3825"/>
                  </a:lnTo>
                  <a:lnTo>
                    <a:pt x="1004" y="3871"/>
                  </a:lnTo>
                  <a:lnTo>
                    <a:pt x="1079" y="3915"/>
                  </a:lnTo>
                  <a:lnTo>
                    <a:pt x="1155" y="3955"/>
                  </a:lnTo>
                  <a:lnTo>
                    <a:pt x="1233" y="3992"/>
                  </a:lnTo>
                  <a:lnTo>
                    <a:pt x="1312" y="4026"/>
                  </a:lnTo>
                  <a:lnTo>
                    <a:pt x="1393" y="4056"/>
                  </a:lnTo>
                  <a:lnTo>
                    <a:pt x="1475" y="4083"/>
                  </a:lnTo>
                  <a:lnTo>
                    <a:pt x="1558" y="4107"/>
                  </a:lnTo>
                  <a:lnTo>
                    <a:pt x="1642" y="4127"/>
                  </a:lnTo>
                  <a:lnTo>
                    <a:pt x="1726" y="4144"/>
                  </a:lnTo>
                  <a:lnTo>
                    <a:pt x="1811" y="4158"/>
                  </a:lnTo>
                  <a:lnTo>
                    <a:pt x="1897" y="4167"/>
                  </a:lnTo>
                  <a:lnTo>
                    <a:pt x="1983" y="4173"/>
                  </a:lnTo>
                  <a:lnTo>
                    <a:pt x="2070" y="4176"/>
                  </a:lnTo>
                  <a:lnTo>
                    <a:pt x="2156" y="4174"/>
                  </a:lnTo>
                  <a:lnTo>
                    <a:pt x="2241" y="4170"/>
                  </a:lnTo>
                  <a:lnTo>
                    <a:pt x="2327" y="4162"/>
                  </a:lnTo>
                  <a:lnTo>
                    <a:pt x="2412" y="4151"/>
                  </a:lnTo>
                  <a:lnTo>
                    <a:pt x="2497" y="4135"/>
                  </a:lnTo>
                  <a:lnTo>
                    <a:pt x="2581" y="4117"/>
                  </a:lnTo>
                  <a:lnTo>
                    <a:pt x="2665" y="4095"/>
                  </a:lnTo>
                  <a:lnTo>
                    <a:pt x="2747" y="4070"/>
                  </a:lnTo>
                  <a:lnTo>
                    <a:pt x="2829" y="4041"/>
                  </a:lnTo>
                  <a:lnTo>
                    <a:pt x="2909" y="4009"/>
                  </a:lnTo>
                  <a:lnTo>
                    <a:pt x="2987" y="3973"/>
                  </a:lnTo>
                  <a:lnTo>
                    <a:pt x="3064" y="3935"/>
                  </a:lnTo>
                  <a:lnTo>
                    <a:pt x="3139" y="3894"/>
                  </a:lnTo>
                  <a:lnTo>
                    <a:pt x="3213" y="3849"/>
                  </a:lnTo>
                  <a:lnTo>
                    <a:pt x="3285" y="3801"/>
                  </a:lnTo>
                  <a:lnTo>
                    <a:pt x="3354" y="3750"/>
                  </a:lnTo>
                  <a:lnTo>
                    <a:pt x="3423" y="3697"/>
                  </a:lnTo>
                  <a:lnTo>
                    <a:pt x="3488" y="3640"/>
                  </a:lnTo>
                  <a:lnTo>
                    <a:pt x="3550" y="3582"/>
                  </a:lnTo>
                  <a:lnTo>
                    <a:pt x="3611" y="3520"/>
                  </a:lnTo>
                  <a:lnTo>
                    <a:pt x="3669" y="3456"/>
                  </a:lnTo>
                  <a:lnTo>
                    <a:pt x="3724" y="3390"/>
                  </a:lnTo>
                  <a:lnTo>
                    <a:pt x="3777" y="3321"/>
                  </a:lnTo>
                  <a:lnTo>
                    <a:pt x="3826" y="3251"/>
                  </a:lnTo>
                  <a:lnTo>
                    <a:pt x="3872" y="3178"/>
                  </a:lnTo>
                  <a:lnTo>
                    <a:pt x="3916" y="3104"/>
                  </a:lnTo>
                  <a:lnTo>
                    <a:pt x="3956" y="3028"/>
                  </a:lnTo>
                  <a:lnTo>
                    <a:pt x="3993" y="2950"/>
                  </a:lnTo>
                  <a:lnTo>
                    <a:pt x="4028" y="2871"/>
                  </a:lnTo>
                  <a:lnTo>
                    <a:pt x="4058" y="2791"/>
                  </a:lnTo>
                  <a:lnTo>
                    <a:pt x="4085" y="2709"/>
                  </a:lnTo>
                  <a:lnTo>
                    <a:pt x="4109" y="2626"/>
                  </a:lnTo>
                  <a:lnTo>
                    <a:pt x="4130" y="2542"/>
                  </a:lnTo>
                  <a:lnTo>
                    <a:pt x="4146" y="2457"/>
                  </a:lnTo>
                  <a:lnTo>
                    <a:pt x="4160" y="2372"/>
                  </a:lnTo>
                  <a:lnTo>
                    <a:pt x="4170" y="2287"/>
                  </a:lnTo>
                  <a:lnTo>
                    <a:pt x="4177" y="2201"/>
                  </a:lnTo>
                  <a:lnTo>
                    <a:pt x="4180" y="2115"/>
                  </a:lnTo>
                  <a:lnTo>
                    <a:pt x="4179" y="2029"/>
                  </a:lnTo>
                  <a:lnTo>
                    <a:pt x="4174" y="1943"/>
                  </a:lnTo>
                  <a:lnTo>
                    <a:pt x="4167" y="1858"/>
                  </a:lnTo>
                  <a:lnTo>
                    <a:pt x="4155" y="1772"/>
                  </a:lnTo>
                  <a:lnTo>
                    <a:pt x="4141" y="1687"/>
                  </a:lnTo>
                  <a:lnTo>
                    <a:pt x="4123" y="1603"/>
                  </a:lnTo>
                  <a:lnTo>
                    <a:pt x="4101" y="152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46" name="Line 158"/>
            <p:cNvSpPr>
              <a:spLocks noChangeShapeType="1"/>
            </p:cNvSpPr>
            <p:nvPr/>
          </p:nvSpPr>
          <p:spPr bwMode="auto">
            <a:xfrm flipH="1">
              <a:off x="1204" y="745"/>
              <a:ext cx="188" cy="12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45" name="Line 157"/>
            <p:cNvSpPr>
              <a:spLocks noChangeShapeType="1"/>
            </p:cNvSpPr>
            <p:nvPr/>
          </p:nvSpPr>
          <p:spPr bwMode="auto">
            <a:xfrm flipV="1">
              <a:off x="77" y="1711"/>
              <a:ext cx="181" cy="11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44" name="Line 156"/>
            <p:cNvSpPr>
              <a:spLocks noChangeShapeType="1"/>
            </p:cNvSpPr>
            <p:nvPr/>
          </p:nvSpPr>
          <p:spPr bwMode="auto">
            <a:xfrm flipV="1">
              <a:off x="341" y="1553"/>
              <a:ext cx="165" cy="10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43" name="Line 155"/>
            <p:cNvSpPr>
              <a:spLocks noChangeShapeType="1"/>
            </p:cNvSpPr>
            <p:nvPr/>
          </p:nvSpPr>
          <p:spPr bwMode="auto">
            <a:xfrm flipV="1">
              <a:off x="589" y="1394"/>
              <a:ext cx="165" cy="10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42" name="Line 154"/>
            <p:cNvSpPr>
              <a:spLocks noChangeShapeType="1"/>
            </p:cNvSpPr>
            <p:nvPr/>
          </p:nvSpPr>
          <p:spPr bwMode="auto">
            <a:xfrm flipV="1">
              <a:off x="836" y="1235"/>
              <a:ext cx="166" cy="10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41" name="Line 153"/>
            <p:cNvSpPr>
              <a:spLocks noChangeShapeType="1"/>
            </p:cNvSpPr>
            <p:nvPr/>
          </p:nvSpPr>
          <p:spPr bwMode="auto">
            <a:xfrm flipV="1">
              <a:off x="1084" y="1076"/>
              <a:ext cx="165" cy="10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40" name="Line 152"/>
            <p:cNvSpPr>
              <a:spLocks noChangeShapeType="1"/>
            </p:cNvSpPr>
            <p:nvPr/>
          </p:nvSpPr>
          <p:spPr bwMode="auto">
            <a:xfrm flipV="1">
              <a:off x="1332" y="917"/>
              <a:ext cx="165" cy="10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39" name="Line 151"/>
            <p:cNvSpPr>
              <a:spLocks noChangeShapeType="1"/>
            </p:cNvSpPr>
            <p:nvPr/>
          </p:nvSpPr>
          <p:spPr bwMode="auto">
            <a:xfrm flipV="1">
              <a:off x="1580" y="758"/>
              <a:ext cx="165" cy="10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38" name="Line 150"/>
            <p:cNvSpPr>
              <a:spLocks noChangeShapeType="1"/>
            </p:cNvSpPr>
            <p:nvPr/>
          </p:nvSpPr>
          <p:spPr bwMode="auto">
            <a:xfrm flipV="1">
              <a:off x="1828" y="589"/>
              <a:ext cx="181" cy="11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37" name="Line 149"/>
            <p:cNvSpPr>
              <a:spLocks noChangeShapeType="1"/>
            </p:cNvSpPr>
            <p:nvPr/>
          </p:nvSpPr>
          <p:spPr bwMode="auto">
            <a:xfrm flipH="1">
              <a:off x="1417" y="1085"/>
              <a:ext cx="193" cy="123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36" name="Line 148"/>
            <p:cNvSpPr>
              <a:spLocks noChangeShapeType="1"/>
            </p:cNvSpPr>
            <p:nvPr/>
          </p:nvSpPr>
          <p:spPr bwMode="auto">
            <a:xfrm>
              <a:off x="1204" y="866"/>
              <a:ext cx="213" cy="34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35" name="Freeform 147"/>
            <p:cNvSpPr>
              <a:spLocks/>
            </p:cNvSpPr>
            <p:nvPr/>
          </p:nvSpPr>
          <p:spPr bwMode="auto">
            <a:xfrm>
              <a:off x="1782" y="368"/>
              <a:ext cx="50" cy="74"/>
            </a:xfrm>
            <a:custGeom>
              <a:avLst/>
              <a:gdLst/>
              <a:ahLst/>
              <a:cxnLst>
                <a:cxn ang="0">
                  <a:pos x="0" y="37"/>
                </a:cxn>
                <a:cxn ang="0">
                  <a:pos x="37" y="0"/>
                </a:cxn>
                <a:cxn ang="0">
                  <a:pos x="111" y="0"/>
                </a:cxn>
                <a:cxn ang="0">
                  <a:pos x="148" y="37"/>
                </a:cxn>
                <a:cxn ang="0">
                  <a:pos x="148" y="74"/>
                </a:cxn>
                <a:cxn ang="0">
                  <a:pos x="111" y="111"/>
                </a:cxn>
                <a:cxn ang="0">
                  <a:pos x="37" y="111"/>
                </a:cxn>
                <a:cxn ang="0">
                  <a:pos x="0" y="148"/>
                </a:cxn>
                <a:cxn ang="0">
                  <a:pos x="0" y="222"/>
                </a:cxn>
                <a:cxn ang="0">
                  <a:pos x="148" y="222"/>
                </a:cxn>
              </a:cxnLst>
              <a:rect l="0" t="0" r="r" b="b"/>
              <a:pathLst>
                <a:path w="148" h="222">
                  <a:moveTo>
                    <a:pt x="0" y="37"/>
                  </a:moveTo>
                  <a:lnTo>
                    <a:pt x="37" y="0"/>
                  </a:lnTo>
                  <a:lnTo>
                    <a:pt x="111" y="0"/>
                  </a:lnTo>
                  <a:lnTo>
                    <a:pt x="148" y="37"/>
                  </a:lnTo>
                  <a:lnTo>
                    <a:pt x="148" y="74"/>
                  </a:lnTo>
                  <a:lnTo>
                    <a:pt x="111" y="111"/>
                  </a:lnTo>
                  <a:lnTo>
                    <a:pt x="37" y="111"/>
                  </a:lnTo>
                  <a:lnTo>
                    <a:pt x="0" y="148"/>
                  </a:lnTo>
                  <a:lnTo>
                    <a:pt x="0" y="222"/>
                  </a:lnTo>
                  <a:lnTo>
                    <a:pt x="148" y="222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34" name="Freeform 146"/>
            <p:cNvSpPr>
              <a:spLocks/>
            </p:cNvSpPr>
            <p:nvPr/>
          </p:nvSpPr>
          <p:spPr bwMode="auto">
            <a:xfrm>
              <a:off x="1856" y="368"/>
              <a:ext cx="49" cy="74"/>
            </a:xfrm>
            <a:custGeom>
              <a:avLst/>
              <a:gdLst/>
              <a:ahLst/>
              <a:cxnLst>
                <a:cxn ang="0">
                  <a:pos x="0" y="185"/>
                </a:cxn>
                <a:cxn ang="0">
                  <a:pos x="36" y="222"/>
                </a:cxn>
                <a:cxn ang="0">
                  <a:pos x="110" y="222"/>
                </a:cxn>
                <a:cxn ang="0">
                  <a:pos x="147" y="185"/>
                </a:cxn>
                <a:cxn ang="0">
                  <a:pos x="147" y="111"/>
                </a:cxn>
                <a:cxn ang="0">
                  <a:pos x="110" y="74"/>
                </a:cxn>
                <a:cxn ang="0">
                  <a:pos x="0" y="74"/>
                </a:cxn>
                <a:cxn ang="0">
                  <a:pos x="0" y="0"/>
                </a:cxn>
                <a:cxn ang="0">
                  <a:pos x="147" y="0"/>
                </a:cxn>
              </a:cxnLst>
              <a:rect l="0" t="0" r="r" b="b"/>
              <a:pathLst>
                <a:path w="147" h="222">
                  <a:moveTo>
                    <a:pt x="0" y="185"/>
                  </a:moveTo>
                  <a:lnTo>
                    <a:pt x="36" y="222"/>
                  </a:lnTo>
                  <a:lnTo>
                    <a:pt x="110" y="222"/>
                  </a:lnTo>
                  <a:lnTo>
                    <a:pt x="147" y="185"/>
                  </a:lnTo>
                  <a:lnTo>
                    <a:pt x="147" y="111"/>
                  </a:lnTo>
                  <a:lnTo>
                    <a:pt x="110" y="74"/>
                  </a:lnTo>
                  <a:lnTo>
                    <a:pt x="0" y="74"/>
                  </a:lnTo>
                  <a:lnTo>
                    <a:pt x="0" y="0"/>
                  </a:lnTo>
                  <a:lnTo>
                    <a:pt x="147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33" name="Line 145"/>
            <p:cNvSpPr>
              <a:spLocks noChangeShapeType="1"/>
            </p:cNvSpPr>
            <p:nvPr/>
          </p:nvSpPr>
          <p:spPr bwMode="auto">
            <a:xfrm flipV="1">
              <a:off x="1345" y="639"/>
              <a:ext cx="217" cy="13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32" name="Line 144"/>
            <p:cNvSpPr>
              <a:spLocks noChangeShapeType="1"/>
            </p:cNvSpPr>
            <p:nvPr/>
          </p:nvSpPr>
          <p:spPr bwMode="auto">
            <a:xfrm flipV="1">
              <a:off x="1559" y="983"/>
              <a:ext cx="217" cy="13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31" name="Freeform 143"/>
            <p:cNvSpPr>
              <a:spLocks/>
            </p:cNvSpPr>
            <p:nvPr/>
          </p:nvSpPr>
          <p:spPr bwMode="auto">
            <a:xfrm>
              <a:off x="2930" y="567"/>
              <a:ext cx="1393" cy="1392"/>
            </a:xfrm>
            <a:custGeom>
              <a:avLst/>
              <a:gdLst/>
              <a:ahLst/>
              <a:cxnLst>
                <a:cxn ang="0">
                  <a:pos x="3309" y="392"/>
                </a:cxn>
                <a:cxn ang="0">
                  <a:pos x="3089" y="255"/>
                </a:cxn>
                <a:cxn ang="0">
                  <a:pos x="2855" y="146"/>
                </a:cxn>
                <a:cxn ang="0">
                  <a:pos x="2610" y="66"/>
                </a:cxn>
                <a:cxn ang="0">
                  <a:pos x="2355" y="17"/>
                </a:cxn>
                <a:cxn ang="0">
                  <a:pos x="2098" y="0"/>
                </a:cxn>
                <a:cxn ang="0">
                  <a:pos x="1840" y="15"/>
                </a:cxn>
                <a:cxn ang="0">
                  <a:pos x="1586" y="62"/>
                </a:cxn>
                <a:cxn ang="0">
                  <a:pos x="1339" y="139"/>
                </a:cxn>
                <a:cxn ang="0">
                  <a:pos x="1104" y="246"/>
                </a:cxn>
                <a:cxn ang="0">
                  <a:pos x="883" y="383"/>
                </a:cxn>
                <a:cxn ang="0">
                  <a:pos x="683" y="544"/>
                </a:cxn>
                <a:cxn ang="0">
                  <a:pos x="503" y="730"/>
                </a:cxn>
                <a:cxn ang="0">
                  <a:pos x="347" y="935"/>
                </a:cxn>
                <a:cxn ang="0">
                  <a:pos x="218" y="1159"/>
                </a:cxn>
                <a:cxn ang="0">
                  <a:pos x="117" y="1397"/>
                </a:cxn>
                <a:cxn ang="0">
                  <a:pos x="47" y="1646"/>
                </a:cxn>
                <a:cxn ang="0">
                  <a:pos x="7" y="1901"/>
                </a:cxn>
                <a:cxn ang="0">
                  <a:pos x="1" y="2159"/>
                </a:cxn>
                <a:cxn ang="0">
                  <a:pos x="25" y="2416"/>
                </a:cxn>
                <a:cxn ang="0">
                  <a:pos x="81" y="2668"/>
                </a:cxn>
                <a:cxn ang="0">
                  <a:pos x="169" y="2912"/>
                </a:cxn>
                <a:cxn ang="0">
                  <a:pos x="285" y="3142"/>
                </a:cxn>
                <a:cxn ang="0">
                  <a:pos x="430" y="3356"/>
                </a:cxn>
                <a:cxn ang="0">
                  <a:pos x="599" y="3552"/>
                </a:cxn>
                <a:cxn ang="0">
                  <a:pos x="792" y="3724"/>
                </a:cxn>
                <a:cxn ang="0">
                  <a:pos x="1003" y="3872"/>
                </a:cxn>
                <a:cxn ang="0">
                  <a:pos x="1232" y="3992"/>
                </a:cxn>
                <a:cxn ang="0">
                  <a:pos x="1474" y="4083"/>
                </a:cxn>
                <a:cxn ang="0">
                  <a:pos x="1725" y="4143"/>
                </a:cxn>
                <a:cxn ang="0">
                  <a:pos x="1981" y="4174"/>
                </a:cxn>
                <a:cxn ang="0">
                  <a:pos x="2240" y="4170"/>
                </a:cxn>
                <a:cxn ang="0">
                  <a:pos x="2497" y="4136"/>
                </a:cxn>
                <a:cxn ang="0">
                  <a:pos x="2746" y="4070"/>
                </a:cxn>
                <a:cxn ang="0">
                  <a:pos x="2986" y="3973"/>
                </a:cxn>
                <a:cxn ang="0">
                  <a:pos x="3212" y="3848"/>
                </a:cxn>
                <a:cxn ang="0">
                  <a:pos x="3421" y="3696"/>
                </a:cxn>
                <a:cxn ang="0">
                  <a:pos x="3610" y="3520"/>
                </a:cxn>
                <a:cxn ang="0">
                  <a:pos x="3775" y="3321"/>
                </a:cxn>
                <a:cxn ang="0">
                  <a:pos x="3915" y="3104"/>
                </a:cxn>
                <a:cxn ang="0">
                  <a:pos x="4026" y="2871"/>
                </a:cxn>
                <a:cxn ang="0">
                  <a:pos x="4109" y="2626"/>
                </a:cxn>
                <a:cxn ang="0">
                  <a:pos x="4159" y="2373"/>
                </a:cxn>
                <a:cxn ang="0">
                  <a:pos x="4178" y="2116"/>
                </a:cxn>
                <a:cxn ang="0">
                  <a:pos x="4166" y="1857"/>
                </a:cxn>
                <a:cxn ang="0">
                  <a:pos x="4122" y="1603"/>
                </a:cxn>
              </a:cxnLst>
              <a:rect l="0" t="0" r="r" b="b"/>
              <a:pathLst>
                <a:path w="4178" h="4176">
                  <a:moveTo>
                    <a:pt x="3444" y="498"/>
                  </a:moveTo>
                  <a:lnTo>
                    <a:pt x="3377" y="444"/>
                  </a:lnTo>
                  <a:lnTo>
                    <a:pt x="3309" y="392"/>
                  </a:lnTo>
                  <a:lnTo>
                    <a:pt x="3237" y="344"/>
                  </a:lnTo>
                  <a:lnTo>
                    <a:pt x="3164" y="298"/>
                  </a:lnTo>
                  <a:lnTo>
                    <a:pt x="3089" y="255"/>
                  </a:lnTo>
                  <a:lnTo>
                    <a:pt x="3013" y="215"/>
                  </a:lnTo>
                  <a:lnTo>
                    <a:pt x="2935" y="178"/>
                  </a:lnTo>
                  <a:lnTo>
                    <a:pt x="2855" y="146"/>
                  </a:lnTo>
                  <a:lnTo>
                    <a:pt x="2774" y="116"/>
                  </a:lnTo>
                  <a:lnTo>
                    <a:pt x="2693" y="89"/>
                  </a:lnTo>
                  <a:lnTo>
                    <a:pt x="2610" y="66"/>
                  </a:lnTo>
                  <a:lnTo>
                    <a:pt x="2526" y="46"/>
                  </a:lnTo>
                  <a:lnTo>
                    <a:pt x="2441" y="29"/>
                  </a:lnTo>
                  <a:lnTo>
                    <a:pt x="2355" y="17"/>
                  </a:lnTo>
                  <a:lnTo>
                    <a:pt x="2270" y="8"/>
                  </a:lnTo>
                  <a:lnTo>
                    <a:pt x="2184" y="3"/>
                  </a:lnTo>
                  <a:lnTo>
                    <a:pt x="2098" y="0"/>
                  </a:lnTo>
                  <a:lnTo>
                    <a:pt x="2012" y="1"/>
                  </a:lnTo>
                  <a:lnTo>
                    <a:pt x="1925" y="7"/>
                  </a:lnTo>
                  <a:lnTo>
                    <a:pt x="1840" y="15"/>
                  </a:lnTo>
                  <a:lnTo>
                    <a:pt x="1754" y="27"/>
                  </a:lnTo>
                  <a:lnTo>
                    <a:pt x="1670" y="43"/>
                  </a:lnTo>
                  <a:lnTo>
                    <a:pt x="1586" y="62"/>
                  </a:lnTo>
                  <a:lnTo>
                    <a:pt x="1502" y="84"/>
                  </a:lnTo>
                  <a:lnTo>
                    <a:pt x="1420" y="110"/>
                  </a:lnTo>
                  <a:lnTo>
                    <a:pt x="1339" y="139"/>
                  </a:lnTo>
                  <a:lnTo>
                    <a:pt x="1259" y="172"/>
                  </a:lnTo>
                  <a:lnTo>
                    <a:pt x="1180" y="207"/>
                  </a:lnTo>
                  <a:lnTo>
                    <a:pt x="1104" y="246"/>
                  </a:lnTo>
                  <a:lnTo>
                    <a:pt x="1029" y="289"/>
                  </a:lnTo>
                  <a:lnTo>
                    <a:pt x="955" y="334"/>
                  </a:lnTo>
                  <a:lnTo>
                    <a:pt x="883" y="383"/>
                  </a:lnTo>
                  <a:lnTo>
                    <a:pt x="814" y="433"/>
                  </a:lnTo>
                  <a:lnTo>
                    <a:pt x="747" y="487"/>
                  </a:lnTo>
                  <a:lnTo>
                    <a:pt x="683" y="544"/>
                  </a:lnTo>
                  <a:lnTo>
                    <a:pt x="620" y="603"/>
                  </a:lnTo>
                  <a:lnTo>
                    <a:pt x="560" y="665"/>
                  </a:lnTo>
                  <a:lnTo>
                    <a:pt x="503" y="730"/>
                  </a:lnTo>
                  <a:lnTo>
                    <a:pt x="448" y="796"/>
                  </a:lnTo>
                  <a:lnTo>
                    <a:pt x="396" y="865"/>
                  </a:lnTo>
                  <a:lnTo>
                    <a:pt x="347" y="935"/>
                  </a:lnTo>
                  <a:lnTo>
                    <a:pt x="301" y="1008"/>
                  </a:lnTo>
                  <a:lnTo>
                    <a:pt x="257" y="1083"/>
                  </a:lnTo>
                  <a:lnTo>
                    <a:pt x="218" y="1159"/>
                  </a:lnTo>
                  <a:lnTo>
                    <a:pt x="181" y="1237"/>
                  </a:lnTo>
                  <a:lnTo>
                    <a:pt x="147" y="1317"/>
                  </a:lnTo>
                  <a:lnTo>
                    <a:pt x="117" y="1397"/>
                  </a:lnTo>
                  <a:lnTo>
                    <a:pt x="90" y="1479"/>
                  </a:lnTo>
                  <a:lnTo>
                    <a:pt x="67" y="1562"/>
                  </a:lnTo>
                  <a:lnTo>
                    <a:pt x="47" y="1646"/>
                  </a:lnTo>
                  <a:lnTo>
                    <a:pt x="30" y="1731"/>
                  </a:lnTo>
                  <a:lnTo>
                    <a:pt x="18" y="1816"/>
                  </a:lnTo>
                  <a:lnTo>
                    <a:pt x="7" y="1901"/>
                  </a:lnTo>
                  <a:lnTo>
                    <a:pt x="2" y="1987"/>
                  </a:lnTo>
                  <a:lnTo>
                    <a:pt x="0" y="2073"/>
                  </a:lnTo>
                  <a:lnTo>
                    <a:pt x="1" y="2159"/>
                  </a:lnTo>
                  <a:lnTo>
                    <a:pt x="5" y="2245"/>
                  </a:lnTo>
                  <a:lnTo>
                    <a:pt x="14" y="2331"/>
                  </a:lnTo>
                  <a:lnTo>
                    <a:pt x="25" y="2416"/>
                  </a:lnTo>
                  <a:lnTo>
                    <a:pt x="41" y="2501"/>
                  </a:lnTo>
                  <a:lnTo>
                    <a:pt x="60" y="2585"/>
                  </a:lnTo>
                  <a:lnTo>
                    <a:pt x="81" y="2668"/>
                  </a:lnTo>
                  <a:lnTo>
                    <a:pt x="107" y="2751"/>
                  </a:lnTo>
                  <a:lnTo>
                    <a:pt x="136" y="2831"/>
                  </a:lnTo>
                  <a:lnTo>
                    <a:pt x="169" y="2912"/>
                  </a:lnTo>
                  <a:lnTo>
                    <a:pt x="205" y="2990"/>
                  </a:lnTo>
                  <a:lnTo>
                    <a:pt x="244" y="3067"/>
                  </a:lnTo>
                  <a:lnTo>
                    <a:pt x="285" y="3142"/>
                  </a:lnTo>
                  <a:lnTo>
                    <a:pt x="330" y="3215"/>
                  </a:lnTo>
                  <a:lnTo>
                    <a:pt x="378" y="3287"/>
                  </a:lnTo>
                  <a:lnTo>
                    <a:pt x="430" y="3356"/>
                  </a:lnTo>
                  <a:lnTo>
                    <a:pt x="484" y="3424"/>
                  </a:lnTo>
                  <a:lnTo>
                    <a:pt x="540" y="3489"/>
                  </a:lnTo>
                  <a:lnTo>
                    <a:pt x="599" y="3552"/>
                  </a:lnTo>
                  <a:lnTo>
                    <a:pt x="661" y="3612"/>
                  </a:lnTo>
                  <a:lnTo>
                    <a:pt x="724" y="3669"/>
                  </a:lnTo>
                  <a:lnTo>
                    <a:pt x="792" y="3724"/>
                  </a:lnTo>
                  <a:lnTo>
                    <a:pt x="860" y="3777"/>
                  </a:lnTo>
                  <a:lnTo>
                    <a:pt x="931" y="3826"/>
                  </a:lnTo>
                  <a:lnTo>
                    <a:pt x="1003" y="3872"/>
                  </a:lnTo>
                  <a:lnTo>
                    <a:pt x="1077" y="3915"/>
                  </a:lnTo>
                  <a:lnTo>
                    <a:pt x="1155" y="3956"/>
                  </a:lnTo>
                  <a:lnTo>
                    <a:pt x="1232" y="3992"/>
                  </a:lnTo>
                  <a:lnTo>
                    <a:pt x="1311" y="4026"/>
                  </a:lnTo>
                  <a:lnTo>
                    <a:pt x="1392" y="4056"/>
                  </a:lnTo>
                  <a:lnTo>
                    <a:pt x="1474" y="4083"/>
                  </a:lnTo>
                  <a:lnTo>
                    <a:pt x="1557" y="4107"/>
                  </a:lnTo>
                  <a:lnTo>
                    <a:pt x="1641" y="4127"/>
                  </a:lnTo>
                  <a:lnTo>
                    <a:pt x="1725" y="4143"/>
                  </a:lnTo>
                  <a:lnTo>
                    <a:pt x="1810" y="4157"/>
                  </a:lnTo>
                  <a:lnTo>
                    <a:pt x="1896" y="4167"/>
                  </a:lnTo>
                  <a:lnTo>
                    <a:pt x="1981" y="4174"/>
                  </a:lnTo>
                  <a:lnTo>
                    <a:pt x="2068" y="4176"/>
                  </a:lnTo>
                  <a:lnTo>
                    <a:pt x="2154" y="4175"/>
                  </a:lnTo>
                  <a:lnTo>
                    <a:pt x="2240" y="4170"/>
                  </a:lnTo>
                  <a:lnTo>
                    <a:pt x="2326" y="4162"/>
                  </a:lnTo>
                  <a:lnTo>
                    <a:pt x="2411" y="4151"/>
                  </a:lnTo>
                  <a:lnTo>
                    <a:pt x="2497" y="4136"/>
                  </a:lnTo>
                  <a:lnTo>
                    <a:pt x="2581" y="4118"/>
                  </a:lnTo>
                  <a:lnTo>
                    <a:pt x="2664" y="4095"/>
                  </a:lnTo>
                  <a:lnTo>
                    <a:pt x="2746" y="4070"/>
                  </a:lnTo>
                  <a:lnTo>
                    <a:pt x="2827" y="4042"/>
                  </a:lnTo>
                  <a:lnTo>
                    <a:pt x="2908" y="4009"/>
                  </a:lnTo>
                  <a:lnTo>
                    <a:pt x="2986" y="3973"/>
                  </a:lnTo>
                  <a:lnTo>
                    <a:pt x="3063" y="3935"/>
                  </a:lnTo>
                  <a:lnTo>
                    <a:pt x="3139" y="3893"/>
                  </a:lnTo>
                  <a:lnTo>
                    <a:pt x="3212" y="3848"/>
                  </a:lnTo>
                  <a:lnTo>
                    <a:pt x="3284" y="3801"/>
                  </a:lnTo>
                  <a:lnTo>
                    <a:pt x="3354" y="3750"/>
                  </a:lnTo>
                  <a:lnTo>
                    <a:pt x="3421" y="3696"/>
                  </a:lnTo>
                  <a:lnTo>
                    <a:pt x="3487" y="3640"/>
                  </a:lnTo>
                  <a:lnTo>
                    <a:pt x="3550" y="3582"/>
                  </a:lnTo>
                  <a:lnTo>
                    <a:pt x="3610" y="3520"/>
                  </a:lnTo>
                  <a:lnTo>
                    <a:pt x="3667" y="3456"/>
                  </a:lnTo>
                  <a:lnTo>
                    <a:pt x="3723" y="3390"/>
                  </a:lnTo>
                  <a:lnTo>
                    <a:pt x="3775" y="3321"/>
                  </a:lnTo>
                  <a:lnTo>
                    <a:pt x="3824" y="3251"/>
                  </a:lnTo>
                  <a:lnTo>
                    <a:pt x="3871" y="3178"/>
                  </a:lnTo>
                  <a:lnTo>
                    <a:pt x="3915" y="3104"/>
                  </a:lnTo>
                  <a:lnTo>
                    <a:pt x="3955" y="3028"/>
                  </a:lnTo>
                  <a:lnTo>
                    <a:pt x="3992" y="2950"/>
                  </a:lnTo>
                  <a:lnTo>
                    <a:pt x="4026" y="2871"/>
                  </a:lnTo>
                  <a:lnTo>
                    <a:pt x="4057" y="2790"/>
                  </a:lnTo>
                  <a:lnTo>
                    <a:pt x="4084" y="2708"/>
                  </a:lnTo>
                  <a:lnTo>
                    <a:pt x="4109" y="2626"/>
                  </a:lnTo>
                  <a:lnTo>
                    <a:pt x="4129" y="2543"/>
                  </a:lnTo>
                  <a:lnTo>
                    <a:pt x="4146" y="2458"/>
                  </a:lnTo>
                  <a:lnTo>
                    <a:pt x="4159" y="2373"/>
                  </a:lnTo>
                  <a:lnTo>
                    <a:pt x="4169" y="2288"/>
                  </a:lnTo>
                  <a:lnTo>
                    <a:pt x="4176" y="2202"/>
                  </a:lnTo>
                  <a:lnTo>
                    <a:pt x="4178" y="2116"/>
                  </a:lnTo>
                  <a:lnTo>
                    <a:pt x="4178" y="2029"/>
                  </a:lnTo>
                  <a:lnTo>
                    <a:pt x="4174" y="1943"/>
                  </a:lnTo>
                  <a:lnTo>
                    <a:pt x="4166" y="1857"/>
                  </a:lnTo>
                  <a:lnTo>
                    <a:pt x="4155" y="1772"/>
                  </a:lnTo>
                  <a:lnTo>
                    <a:pt x="4140" y="1687"/>
                  </a:lnTo>
                  <a:lnTo>
                    <a:pt x="4122" y="1603"/>
                  </a:lnTo>
                  <a:lnTo>
                    <a:pt x="4100" y="1519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30" name="Line 142"/>
            <p:cNvSpPr>
              <a:spLocks noChangeShapeType="1"/>
            </p:cNvSpPr>
            <p:nvPr/>
          </p:nvSpPr>
          <p:spPr bwMode="auto">
            <a:xfrm flipH="1">
              <a:off x="3891" y="733"/>
              <a:ext cx="187" cy="12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29" name="Line 141"/>
            <p:cNvSpPr>
              <a:spLocks noChangeShapeType="1"/>
            </p:cNvSpPr>
            <p:nvPr/>
          </p:nvSpPr>
          <p:spPr bwMode="auto">
            <a:xfrm flipV="1">
              <a:off x="2764" y="1700"/>
              <a:ext cx="181" cy="11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28" name="Line 140"/>
            <p:cNvSpPr>
              <a:spLocks noChangeShapeType="1"/>
            </p:cNvSpPr>
            <p:nvPr/>
          </p:nvSpPr>
          <p:spPr bwMode="auto">
            <a:xfrm flipV="1">
              <a:off x="3027" y="1541"/>
              <a:ext cx="166" cy="10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27" name="Line 139"/>
            <p:cNvSpPr>
              <a:spLocks noChangeShapeType="1"/>
            </p:cNvSpPr>
            <p:nvPr/>
          </p:nvSpPr>
          <p:spPr bwMode="auto">
            <a:xfrm flipV="1">
              <a:off x="3275" y="1382"/>
              <a:ext cx="165" cy="10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26" name="Line 138"/>
            <p:cNvSpPr>
              <a:spLocks noChangeShapeType="1"/>
            </p:cNvSpPr>
            <p:nvPr/>
          </p:nvSpPr>
          <p:spPr bwMode="auto">
            <a:xfrm flipV="1">
              <a:off x="3523" y="1223"/>
              <a:ext cx="165" cy="10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25" name="Line 137"/>
            <p:cNvSpPr>
              <a:spLocks noChangeShapeType="1"/>
            </p:cNvSpPr>
            <p:nvPr/>
          </p:nvSpPr>
          <p:spPr bwMode="auto">
            <a:xfrm flipV="1">
              <a:off x="3771" y="1064"/>
              <a:ext cx="165" cy="10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24" name="Line 136"/>
            <p:cNvSpPr>
              <a:spLocks noChangeShapeType="1"/>
            </p:cNvSpPr>
            <p:nvPr/>
          </p:nvSpPr>
          <p:spPr bwMode="auto">
            <a:xfrm flipV="1">
              <a:off x="4019" y="905"/>
              <a:ext cx="165" cy="10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23" name="Line 135"/>
            <p:cNvSpPr>
              <a:spLocks noChangeShapeType="1"/>
            </p:cNvSpPr>
            <p:nvPr/>
          </p:nvSpPr>
          <p:spPr bwMode="auto">
            <a:xfrm flipV="1">
              <a:off x="4267" y="746"/>
              <a:ext cx="165" cy="10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22" name="Line 134"/>
            <p:cNvSpPr>
              <a:spLocks noChangeShapeType="1"/>
            </p:cNvSpPr>
            <p:nvPr/>
          </p:nvSpPr>
          <p:spPr bwMode="auto">
            <a:xfrm flipV="1">
              <a:off x="4514" y="578"/>
              <a:ext cx="182" cy="11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21" name="Line 133"/>
            <p:cNvSpPr>
              <a:spLocks noChangeShapeType="1"/>
            </p:cNvSpPr>
            <p:nvPr/>
          </p:nvSpPr>
          <p:spPr bwMode="auto">
            <a:xfrm flipH="1">
              <a:off x="4104" y="1073"/>
              <a:ext cx="193" cy="123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20" name="Line 132"/>
            <p:cNvSpPr>
              <a:spLocks noChangeShapeType="1"/>
            </p:cNvSpPr>
            <p:nvPr/>
          </p:nvSpPr>
          <p:spPr bwMode="auto">
            <a:xfrm>
              <a:off x="3891" y="854"/>
              <a:ext cx="213" cy="34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19" name="Freeform 131"/>
            <p:cNvSpPr>
              <a:spLocks/>
            </p:cNvSpPr>
            <p:nvPr/>
          </p:nvSpPr>
          <p:spPr bwMode="auto">
            <a:xfrm>
              <a:off x="4180" y="357"/>
              <a:ext cx="49" cy="73"/>
            </a:xfrm>
            <a:custGeom>
              <a:avLst/>
              <a:gdLst/>
              <a:ahLst/>
              <a:cxnLst>
                <a:cxn ang="0">
                  <a:pos x="0" y="37"/>
                </a:cxn>
                <a:cxn ang="0">
                  <a:pos x="36" y="0"/>
                </a:cxn>
                <a:cxn ang="0">
                  <a:pos x="110" y="0"/>
                </a:cxn>
                <a:cxn ang="0">
                  <a:pos x="147" y="37"/>
                </a:cxn>
                <a:cxn ang="0">
                  <a:pos x="147" y="73"/>
                </a:cxn>
                <a:cxn ang="0">
                  <a:pos x="110" y="110"/>
                </a:cxn>
                <a:cxn ang="0">
                  <a:pos x="36" y="110"/>
                </a:cxn>
                <a:cxn ang="0">
                  <a:pos x="0" y="147"/>
                </a:cxn>
                <a:cxn ang="0">
                  <a:pos x="0" y="220"/>
                </a:cxn>
                <a:cxn ang="0">
                  <a:pos x="147" y="220"/>
                </a:cxn>
              </a:cxnLst>
              <a:rect l="0" t="0" r="r" b="b"/>
              <a:pathLst>
                <a:path w="147" h="220">
                  <a:moveTo>
                    <a:pt x="0" y="37"/>
                  </a:moveTo>
                  <a:lnTo>
                    <a:pt x="36" y="0"/>
                  </a:lnTo>
                  <a:lnTo>
                    <a:pt x="110" y="0"/>
                  </a:lnTo>
                  <a:lnTo>
                    <a:pt x="147" y="37"/>
                  </a:lnTo>
                  <a:lnTo>
                    <a:pt x="147" y="73"/>
                  </a:lnTo>
                  <a:lnTo>
                    <a:pt x="110" y="110"/>
                  </a:lnTo>
                  <a:lnTo>
                    <a:pt x="36" y="110"/>
                  </a:lnTo>
                  <a:lnTo>
                    <a:pt x="0" y="147"/>
                  </a:lnTo>
                  <a:lnTo>
                    <a:pt x="0" y="220"/>
                  </a:lnTo>
                  <a:lnTo>
                    <a:pt x="147" y="22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18" name="Freeform 130"/>
            <p:cNvSpPr>
              <a:spLocks/>
            </p:cNvSpPr>
            <p:nvPr/>
          </p:nvSpPr>
          <p:spPr bwMode="auto">
            <a:xfrm>
              <a:off x="4254" y="357"/>
              <a:ext cx="48" cy="73"/>
            </a:xfrm>
            <a:custGeom>
              <a:avLst/>
              <a:gdLst/>
              <a:ahLst/>
              <a:cxnLst>
                <a:cxn ang="0">
                  <a:pos x="0" y="184"/>
                </a:cxn>
                <a:cxn ang="0">
                  <a:pos x="37" y="220"/>
                </a:cxn>
                <a:cxn ang="0">
                  <a:pos x="110" y="220"/>
                </a:cxn>
                <a:cxn ang="0">
                  <a:pos x="146" y="184"/>
                </a:cxn>
                <a:cxn ang="0">
                  <a:pos x="146" y="110"/>
                </a:cxn>
                <a:cxn ang="0">
                  <a:pos x="110" y="73"/>
                </a:cxn>
                <a:cxn ang="0">
                  <a:pos x="0" y="73"/>
                </a:cxn>
                <a:cxn ang="0">
                  <a:pos x="0" y="0"/>
                </a:cxn>
                <a:cxn ang="0">
                  <a:pos x="146" y="0"/>
                </a:cxn>
              </a:cxnLst>
              <a:rect l="0" t="0" r="r" b="b"/>
              <a:pathLst>
                <a:path w="146" h="220">
                  <a:moveTo>
                    <a:pt x="0" y="184"/>
                  </a:moveTo>
                  <a:lnTo>
                    <a:pt x="37" y="220"/>
                  </a:lnTo>
                  <a:lnTo>
                    <a:pt x="110" y="220"/>
                  </a:lnTo>
                  <a:lnTo>
                    <a:pt x="146" y="184"/>
                  </a:lnTo>
                  <a:lnTo>
                    <a:pt x="146" y="110"/>
                  </a:lnTo>
                  <a:lnTo>
                    <a:pt x="110" y="73"/>
                  </a:lnTo>
                  <a:lnTo>
                    <a:pt x="0" y="73"/>
                  </a:lnTo>
                  <a:lnTo>
                    <a:pt x="0" y="0"/>
                  </a:lnTo>
                  <a:lnTo>
                    <a:pt x="146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17" name="Line 129"/>
            <p:cNvSpPr>
              <a:spLocks noChangeShapeType="1"/>
            </p:cNvSpPr>
            <p:nvPr/>
          </p:nvSpPr>
          <p:spPr bwMode="auto">
            <a:xfrm flipV="1">
              <a:off x="4032" y="628"/>
              <a:ext cx="217" cy="13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16" name="Line 128"/>
            <p:cNvSpPr>
              <a:spLocks noChangeShapeType="1"/>
            </p:cNvSpPr>
            <p:nvPr/>
          </p:nvSpPr>
          <p:spPr bwMode="auto">
            <a:xfrm flipV="1">
              <a:off x="4246" y="971"/>
              <a:ext cx="217" cy="13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15" name="Freeform 127"/>
            <p:cNvSpPr>
              <a:spLocks/>
            </p:cNvSpPr>
            <p:nvPr/>
          </p:nvSpPr>
          <p:spPr bwMode="auto">
            <a:xfrm>
              <a:off x="1645" y="491"/>
              <a:ext cx="282" cy="320"/>
            </a:xfrm>
            <a:custGeom>
              <a:avLst/>
              <a:gdLst/>
              <a:ahLst/>
              <a:cxnLst>
                <a:cxn ang="0">
                  <a:pos x="0" y="961"/>
                </a:cxn>
                <a:cxn ang="0">
                  <a:pos x="368" y="0"/>
                </a:cxn>
                <a:cxn ang="0">
                  <a:pos x="844" y="0"/>
                </a:cxn>
              </a:cxnLst>
              <a:rect l="0" t="0" r="r" b="b"/>
              <a:pathLst>
                <a:path w="844" h="961">
                  <a:moveTo>
                    <a:pt x="0" y="961"/>
                  </a:moveTo>
                  <a:lnTo>
                    <a:pt x="368" y="0"/>
                  </a:lnTo>
                  <a:lnTo>
                    <a:pt x="844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14" name="Freeform 126"/>
            <p:cNvSpPr>
              <a:spLocks/>
            </p:cNvSpPr>
            <p:nvPr/>
          </p:nvSpPr>
          <p:spPr bwMode="auto">
            <a:xfrm>
              <a:off x="4115" y="440"/>
              <a:ext cx="229" cy="202"/>
            </a:xfrm>
            <a:custGeom>
              <a:avLst/>
              <a:gdLst/>
              <a:ahLst/>
              <a:cxnLst>
                <a:cxn ang="0">
                  <a:pos x="361" y="606"/>
                </a:cxn>
                <a:cxn ang="0">
                  <a:pos x="0" y="0"/>
                </a:cxn>
                <a:cxn ang="0">
                  <a:pos x="688" y="0"/>
                </a:cxn>
              </a:cxnLst>
              <a:rect l="0" t="0" r="r" b="b"/>
              <a:pathLst>
                <a:path w="688" h="606">
                  <a:moveTo>
                    <a:pt x="361" y="606"/>
                  </a:moveTo>
                  <a:lnTo>
                    <a:pt x="0" y="0"/>
                  </a:lnTo>
                  <a:lnTo>
                    <a:pt x="688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13" name="Line 125"/>
            <p:cNvSpPr>
              <a:spLocks noChangeShapeType="1"/>
            </p:cNvSpPr>
            <p:nvPr/>
          </p:nvSpPr>
          <p:spPr bwMode="auto">
            <a:xfrm flipV="1">
              <a:off x="1537" y="642"/>
              <a:ext cx="20" cy="13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12" name="Line 124"/>
            <p:cNvSpPr>
              <a:spLocks noChangeShapeType="1"/>
            </p:cNvSpPr>
            <p:nvPr/>
          </p:nvSpPr>
          <p:spPr bwMode="auto">
            <a:xfrm flipV="1">
              <a:off x="1755" y="983"/>
              <a:ext cx="20" cy="1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11" name="Line 123"/>
            <p:cNvSpPr>
              <a:spLocks noChangeShapeType="1"/>
            </p:cNvSpPr>
            <p:nvPr/>
          </p:nvSpPr>
          <p:spPr bwMode="auto">
            <a:xfrm>
              <a:off x="1584" y="722"/>
              <a:ext cx="130" cy="203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10" name="Freeform 122"/>
            <p:cNvSpPr>
              <a:spLocks/>
            </p:cNvSpPr>
            <p:nvPr/>
          </p:nvSpPr>
          <p:spPr bwMode="auto">
            <a:xfrm>
              <a:off x="1540" y="654"/>
              <a:ext cx="55" cy="76"/>
            </a:xfrm>
            <a:custGeom>
              <a:avLst/>
              <a:gdLst/>
              <a:ahLst/>
              <a:cxnLst>
                <a:cxn ang="0">
                  <a:pos x="167" y="183"/>
                </a:cxn>
                <a:cxn ang="0">
                  <a:pos x="98" y="228"/>
                </a:cxn>
                <a:cxn ang="0">
                  <a:pos x="0" y="0"/>
                </a:cxn>
                <a:cxn ang="0">
                  <a:pos x="167" y="183"/>
                </a:cxn>
              </a:cxnLst>
              <a:rect l="0" t="0" r="r" b="b"/>
              <a:pathLst>
                <a:path w="167" h="228">
                  <a:moveTo>
                    <a:pt x="167" y="183"/>
                  </a:moveTo>
                  <a:lnTo>
                    <a:pt x="98" y="228"/>
                  </a:lnTo>
                  <a:lnTo>
                    <a:pt x="0" y="0"/>
                  </a:lnTo>
                  <a:lnTo>
                    <a:pt x="167" y="183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09" name="Freeform 121"/>
            <p:cNvSpPr>
              <a:spLocks/>
            </p:cNvSpPr>
            <p:nvPr/>
          </p:nvSpPr>
          <p:spPr bwMode="auto">
            <a:xfrm>
              <a:off x="1702" y="918"/>
              <a:ext cx="56" cy="76"/>
            </a:xfrm>
            <a:custGeom>
              <a:avLst/>
              <a:gdLst/>
              <a:ahLst/>
              <a:cxnLst>
                <a:cxn ang="0">
                  <a:pos x="70" y="0"/>
                </a:cxn>
                <a:cxn ang="0">
                  <a:pos x="0" y="44"/>
                </a:cxn>
                <a:cxn ang="0">
                  <a:pos x="167" y="228"/>
                </a:cxn>
                <a:cxn ang="0">
                  <a:pos x="70" y="0"/>
                </a:cxn>
              </a:cxnLst>
              <a:rect l="0" t="0" r="r" b="b"/>
              <a:pathLst>
                <a:path w="167" h="228">
                  <a:moveTo>
                    <a:pt x="70" y="0"/>
                  </a:moveTo>
                  <a:lnTo>
                    <a:pt x="0" y="44"/>
                  </a:lnTo>
                  <a:lnTo>
                    <a:pt x="167" y="228"/>
                  </a:lnTo>
                  <a:lnTo>
                    <a:pt x="70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08" name="Line 120"/>
            <p:cNvSpPr>
              <a:spLocks noChangeShapeType="1"/>
            </p:cNvSpPr>
            <p:nvPr/>
          </p:nvSpPr>
          <p:spPr bwMode="auto">
            <a:xfrm flipV="1">
              <a:off x="4149" y="629"/>
              <a:ext cx="99" cy="6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07" name="Line 119"/>
            <p:cNvSpPr>
              <a:spLocks noChangeShapeType="1"/>
            </p:cNvSpPr>
            <p:nvPr/>
          </p:nvSpPr>
          <p:spPr bwMode="auto">
            <a:xfrm flipV="1">
              <a:off x="4363" y="971"/>
              <a:ext cx="99" cy="6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06" name="Line 118"/>
            <p:cNvSpPr>
              <a:spLocks noChangeShapeType="1"/>
            </p:cNvSpPr>
            <p:nvPr/>
          </p:nvSpPr>
          <p:spPr bwMode="auto">
            <a:xfrm>
              <a:off x="4274" y="709"/>
              <a:ext cx="127" cy="20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05" name="Freeform 117"/>
            <p:cNvSpPr>
              <a:spLocks/>
            </p:cNvSpPr>
            <p:nvPr/>
          </p:nvSpPr>
          <p:spPr bwMode="auto">
            <a:xfrm>
              <a:off x="4230" y="639"/>
              <a:ext cx="55" cy="77"/>
            </a:xfrm>
            <a:custGeom>
              <a:avLst/>
              <a:gdLst/>
              <a:ahLst/>
              <a:cxnLst>
                <a:cxn ang="0">
                  <a:pos x="165" y="186"/>
                </a:cxn>
                <a:cxn ang="0">
                  <a:pos x="95" y="230"/>
                </a:cxn>
                <a:cxn ang="0">
                  <a:pos x="0" y="0"/>
                </a:cxn>
                <a:cxn ang="0">
                  <a:pos x="165" y="186"/>
                </a:cxn>
              </a:cxnLst>
              <a:rect l="0" t="0" r="r" b="b"/>
              <a:pathLst>
                <a:path w="165" h="230">
                  <a:moveTo>
                    <a:pt x="165" y="186"/>
                  </a:moveTo>
                  <a:lnTo>
                    <a:pt x="95" y="230"/>
                  </a:lnTo>
                  <a:lnTo>
                    <a:pt x="0" y="0"/>
                  </a:lnTo>
                  <a:lnTo>
                    <a:pt x="165" y="186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04" name="Freeform 116"/>
            <p:cNvSpPr>
              <a:spLocks/>
            </p:cNvSpPr>
            <p:nvPr/>
          </p:nvSpPr>
          <p:spPr bwMode="auto">
            <a:xfrm>
              <a:off x="4389" y="905"/>
              <a:ext cx="55" cy="77"/>
            </a:xfrm>
            <a:custGeom>
              <a:avLst/>
              <a:gdLst/>
              <a:ahLst/>
              <a:cxnLst>
                <a:cxn ang="0">
                  <a:pos x="70" y="0"/>
                </a:cxn>
                <a:cxn ang="0">
                  <a:pos x="0" y="44"/>
                </a:cxn>
                <a:cxn ang="0">
                  <a:pos x="165" y="230"/>
                </a:cxn>
                <a:cxn ang="0">
                  <a:pos x="70" y="0"/>
                </a:cxn>
              </a:cxnLst>
              <a:rect l="0" t="0" r="r" b="b"/>
              <a:pathLst>
                <a:path w="165" h="230">
                  <a:moveTo>
                    <a:pt x="70" y="0"/>
                  </a:moveTo>
                  <a:lnTo>
                    <a:pt x="0" y="44"/>
                  </a:lnTo>
                  <a:lnTo>
                    <a:pt x="165" y="230"/>
                  </a:lnTo>
                  <a:lnTo>
                    <a:pt x="70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65" name="圆角矩形标注 164"/>
          <p:cNvSpPr/>
          <p:nvPr/>
        </p:nvSpPr>
        <p:spPr>
          <a:xfrm>
            <a:off x="857224" y="5715016"/>
            <a:ext cx="2000264" cy="500066"/>
          </a:xfrm>
          <a:prstGeom prst="wedgeRoundRectCallout">
            <a:avLst>
              <a:gd name="adj1" fmla="val 7185"/>
              <a:gd name="adj2" fmla="val -16754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线性尺寸的标注</a:t>
            </a:r>
            <a:endParaRPr lang="zh-CN" altLang="en-US" dirty="0"/>
          </a:p>
        </p:txBody>
      </p:sp>
      <p:sp>
        <p:nvSpPr>
          <p:cNvPr id="166" name="圆角矩形标注 165"/>
          <p:cNvSpPr/>
          <p:nvPr/>
        </p:nvSpPr>
        <p:spPr>
          <a:xfrm>
            <a:off x="5143504" y="5572140"/>
            <a:ext cx="2714644" cy="571504"/>
          </a:xfrm>
          <a:prstGeom prst="wedgeRoundRectCallout">
            <a:avLst>
              <a:gd name="adj1" fmla="val -48541"/>
              <a:gd name="adj2" fmla="val -21878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特殊线性尺寸的标注</a:t>
            </a:r>
            <a:endParaRPr lang="zh-CN" altLang="en-US" dirty="0"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357167"/>
            <a:ext cx="8229600" cy="500066"/>
          </a:xfrm>
        </p:spPr>
        <p:txBody>
          <a:bodyPr>
            <a:normAutofit/>
          </a:bodyPr>
          <a:lstStyle/>
          <a:p>
            <a:pPr lvl="0"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4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选择缺省文本样式</a:t>
            </a:r>
          </a:p>
          <a:p>
            <a:pPr>
              <a:buNone/>
            </a:pPr>
            <a:endParaRPr lang="zh-CN" altLang="en-US" sz="2400" dirty="0"/>
          </a:p>
        </p:txBody>
      </p:sp>
      <p:pic>
        <p:nvPicPr>
          <p:cNvPr id="4" name="图片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1000108"/>
            <a:ext cx="2139168" cy="2667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1428728" y="1785926"/>
          <a:ext cx="2405058" cy="4603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71472" y="4357694"/>
            <a:ext cx="671517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5.7  </a:t>
            </a:r>
            <a:r>
              <a:rPr lang="zh-CN" altLang="en-US" sz="3200" dirty="0" smtClean="0"/>
              <a:t>尺寸</a:t>
            </a:r>
            <a:r>
              <a:rPr lang="zh-CN" altLang="en-US" sz="3200" dirty="0" smtClean="0"/>
              <a:t>线样式的</a:t>
            </a:r>
            <a:r>
              <a:rPr lang="zh-CN" altLang="en-US" sz="3200" dirty="0" smtClean="0"/>
              <a:t>设置</a:t>
            </a:r>
            <a:endParaRPr lang="en-US" altLang="zh-CN" sz="3200" dirty="0" smtClean="0"/>
          </a:p>
          <a:p>
            <a:pPr lvl="0"/>
            <a:r>
              <a:rPr lang="en-US" altLang="zh-CN" sz="2400" dirty="0" smtClean="0"/>
              <a:t>1.</a:t>
            </a:r>
            <a:r>
              <a:rPr lang="zh-CN" altLang="en-US" sz="2400" dirty="0" smtClean="0"/>
              <a:t>设置箭头样式</a:t>
            </a:r>
          </a:p>
          <a:p>
            <a:endParaRPr lang="zh-CN" altLang="en-US" sz="3200" dirty="0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38" y="357166"/>
            <a:ext cx="2500330" cy="542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1785918" y="1714488"/>
          <a:ext cx="2262182" cy="17462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357290" y="1285860"/>
          <a:ext cx="6072230" cy="5072099"/>
        </p:xfrm>
        <a:graphic>
          <a:graphicData uri="http://schemas.openxmlformats.org/drawingml/2006/table">
            <a:tbl>
              <a:tblPr/>
              <a:tblGrid>
                <a:gridCol w="2143140"/>
                <a:gridCol w="3929090"/>
              </a:tblGrid>
              <a:tr h="33834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</a:rPr>
                        <a:t>箭头名称</a:t>
                      </a:r>
                      <a:endParaRPr lang="zh-CN" sz="105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</a:rPr>
                        <a:t>箭头样式</a:t>
                      </a:r>
                      <a:endParaRPr lang="zh-CN" sz="105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834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kern="100">
                          <a:latin typeface="Times New Roman"/>
                          <a:ea typeface="宋体"/>
                        </a:rPr>
                        <a:t>自动</a:t>
                      </a:r>
                      <a:endParaRPr lang="zh-CN" sz="105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kern="100">
                          <a:latin typeface="Times New Roman"/>
                          <a:ea typeface="宋体"/>
                        </a:rPr>
                        <a:t>在屏幕中选择</a:t>
                      </a:r>
                      <a:endParaRPr lang="zh-CN" sz="105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834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kern="100">
                          <a:latin typeface="Times New Roman"/>
                          <a:ea typeface="宋体"/>
                        </a:rPr>
                        <a:t>箭头</a:t>
                      </a:r>
                      <a:endParaRPr lang="zh-CN" sz="105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834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kern="100">
                          <a:latin typeface="Times New Roman"/>
                          <a:ea typeface="宋体"/>
                        </a:rPr>
                        <a:t>点</a:t>
                      </a:r>
                      <a:endParaRPr lang="zh-CN" sz="105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834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kern="100">
                          <a:latin typeface="Times New Roman"/>
                          <a:ea typeface="宋体"/>
                        </a:rPr>
                        <a:t>实心点</a:t>
                      </a:r>
                      <a:endParaRPr lang="zh-CN" sz="105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834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kern="100">
                          <a:latin typeface="Times New Roman"/>
                          <a:ea typeface="宋体"/>
                        </a:rPr>
                        <a:t>双箭头</a:t>
                      </a:r>
                      <a:endParaRPr lang="zh-CN" sz="105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834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kern="100">
                          <a:latin typeface="Times New Roman"/>
                          <a:ea typeface="宋体"/>
                        </a:rPr>
                        <a:t>斜杠</a:t>
                      </a:r>
                      <a:endParaRPr lang="zh-CN" sz="105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834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kern="100">
                          <a:latin typeface="Times New Roman"/>
                          <a:ea typeface="宋体"/>
                        </a:rPr>
                        <a:t>整数</a:t>
                      </a:r>
                      <a:endParaRPr lang="zh-CN" sz="105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834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kern="100">
                          <a:latin typeface="Times New Roman"/>
                          <a:ea typeface="宋体"/>
                        </a:rPr>
                        <a:t>方框</a:t>
                      </a:r>
                      <a:endParaRPr lang="zh-CN" sz="105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834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kern="100">
                          <a:latin typeface="Times New Roman"/>
                          <a:ea typeface="宋体"/>
                        </a:rPr>
                        <a:t>实心框</a:t>
                      </a:r>
                      <a:endParaRPr lang="zh-CN" sz="105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834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kern="100">
                          <a:latin typeface="Times New Roman"/>
                          <a:ea typeface="宋体"/>
                        </a:rPr>
                        <a:t>无</a:t>
                      </a:r>
                      <a:endParaRPr lang="zh-CN" sz="105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kern="100">
                          <a:latin typeface="Times New Roman"/>
                          <a:ea typeface="宋体"/>
                        </a:rPr>
                        <a:t>不使用箭头</a:t>
                      </a:r>
                      <a:endParaRPr lang="zh-CN" sz="105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834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kern="100">
                          <a:latin typeface="Times New Roman"/>
                          <a:ea typeface="宋体"/>
                        </a:rPr>
                        <a:t>目标</a:t>
                      </a:r>
                      <a:endParaRPr lang="zh-CN" sz="105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15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kern="100">
                          <a:latin typeface="Times New Roman"/>
                          <a:ea typeface="宋体"/>
                        </a:rPr>
                        <a:t>半箭头</a:t>
                      </a:r>
                      <a:endParaRPr lang="zh-CN" sz="105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04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kern="100">
                          <a:latin typeface="Times New Roman"/>
                          <a:ea typeface="宋体"/>
                        </a:rPr>
                        <a:t>三角形</a:t>
                      </a:r>
                      <a:endParaRPr lang="zh-CN" sz="105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67595" name="图片 44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2" y="2071678"/>
            <a:ext cx="419100" cy="171450"/>
          </a:xfrm>
          <a:prstGeom prst="rect">
            <a:avLst/>
          </a:prstGeom>
          <a:noFill/>
        </p:spPr>
      </p:pic>
      <p:pic>
        <p:nvPicPr>
          <p:cNvPr id="67594" name="图片 44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57752" y="2428868"/>
            <a:ext cx="390525" cy="133350"/>
          </a:xfrm>
          <a:prstGeom prst="rect">
            <a:avLst/>
          </a:prstGeom>
          <a:noFill/>
        </p:spPr>
      </p:pic>
      <p:pic>
        <p:nvPicPr>
          <p:cNvPr id="67593" name="图片 446"/>
          <p:cNvPicPr>
            <a:picLocks noChangeAspect="1" noChangeArrowheads="1"/>
          </p:cNvPicPr>
          <p:nvPr/>
        </p:nvPicPr>
        <p:blipFill>
          <a:blip r:embed="rId5"/>
          <a:srcRect t="20000" b="14999"/>
          <a:stretch>
            <a:fillRect/>
          </a:stretch>
        </p:blipFill>
        <p:spPr bwMode="auto">
          <a:xfrm>
            <a:off x="5000628" y="2786058"/>
            <a:ext cx="400050" cy="123825"/>
          </a:xfrm>
          <a:prstGeom prst="rect">
            <a:avLst/>
          </a:prstGeom>
          <a:noFill/>
        </p:spPr>
      </p:pic>
      <p:pic>
        <p:nvPicPr>
          <p:cNvPr id="67592" name="图片 44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86314" y="3143248"/>
            <a:ext cx="514350" cy="133350"/>
          </a:xfrm>
          <a:prstGeom prst="rect">
            <a:avLst/>
          </a:prstGeom>
          <a:noFill/>
        </p:spPr>
      </p:pic>
      <p:pic>
        <p:nvPicPr>
          <p:cNvPr id="67591" name="图片 44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929190" y="3429000"/>
            <a:ext cx="352425" cy="161925"/>
          </a:xfrm>
          <a:prstGeom prst="rect">
            <a:avLst/>
          </a:prstGeom>
          <a:noFill/>
        </p:spPr>
      </p:pic>
      <p:pic>
        <p:nvPicPr>
          <p:cNvPr id="67590" name="图片 449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929190" y="3786190"/>
            <a:ext cx="495300" cy="180975"/>
          </a:xfrm>
          <a:prstGeom prst="rect">
            <a:avLst/>
          </a:prstGeom>
          <a:noFill/>
        </p:spPr>
      </p:pic>
      <p:pic>
        <p:nvPicPr>
          <p:cNvPr id="67589" name="图片 450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000628" y="4071942"/>
            <a:ext cx="381000" cy="152400"/>
          </a:xfrm>
          <a:prstGeom prst="rect">
            <a:avLst/>
          </a:prstGeom>
          <a:noFill/>
        </p:spPr>
      </p:pic>
      <p:pic>
        <p:nvPicPr>
          <p:cNvPr id="67588" name="图片 451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929190" y="4429132"/>
            <a:ext cx="447675" cy="123825"/>
          </a:xfrm>
          <a:prstGeom prst="rect">
            <a:avLst/>
          </a:prstGeom>
          <a:noFill/>
        </p:spPr>
      </p:pic>
      <p:pic>
        <p:nvPicPr>
          <p:cNvPr id="67587" name="图片 539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000628" y="5072074"/>
            <a:ext cx="180975" cy="161925"/>
          </a:xfrm>
          <a:prstGeom prst="rect">
            <a:avLst/>
          </a:prstGeom>
          <a:noFill/>
        </p:spPr>
      </p:pic>
      <p:pic>
        <p:nvPicPr>
          <p:cNvPr id="67586" name="图片 542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 rot="-5400000">
            <a:off x="5033966" y="5610240"/>
            <a:ext cx="114300" cy="180976"/>
          </a:xfrm>
          <a:prstGeom prst="rect">
            <a:avLst/>
          </a:prstGeom>
          <a:noFill/>
        </p:spPr>
      </p:pic>
      <p:graphicFrame>
        <p:nvGraphicFramePr>
          <p:cNvPr id="67585" name="Object 1"/>
          <p:cNvGraphicFramePr>
            <a:graphicFrameLocks noChangeAspect="1"/>
          </p:cNvGraphicFramePr>
          <p:nvPr/>
        </p:nvGraphicFramePr>
        <p:xfrm>
          <a:off x="4929190" y="6072206"/>
          <a:ext cx="238125" cy="190500"/>
        </p:xfrm>
        <a:graphic>
          <a:graphicData uri="http://schemas.openxmlformats.org/presentationml/2006/ole">
            <p:oleObj spid="_x0000_s67585" name="BMP 图像" r:id="rId13" imgW="390580" imgH="314286" progId="Paint.Picture">
              <p:embed/>
            </p:oleObj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2714612" y="714356"/>
            <a:ext cx="55007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/>
              <a:t>表</a:t>
            </a:r>
            <a:r>
              <a:rPr lang="en-US" b="1" dirty="0" smtClean="0"/>
              <a:t>5-3  </a:t>
            </a:r>
            <a:r>
              <a:rPr lang="zh-CN" altLang="en-US" b="1" dirty="0" smtClean="0"/>
              <a:t>箭头样式</a:t>
            </a:r>
            <a:endParaRPr lang="zh-CN" altLang="en-US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428605"/>
            <a:ext cx="8229600" cy="50006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400" dirty="0" smtClean="0"/>
              <a:t>      对于</a:t>
            </a:r>
            <a:r>
              <a:rPr lang="zh-CN" altLang="en-US" sz="2400" dirty="0" smtClean="0"/>
              <a:t>带有引线的注释，可以切换引线类型。</a:t>
            </a:r>
            <a:endParaRPr lang="zh-CN" altLang="en-US" sz="2400" dirty="0"/>
          </a:p>
        </p:txBody>
      </p:sp>
      <p:pic>
        <p:nvPicPr>
          <p:cNvPr id="6656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2143116"/>
            <a:ext cx="8001024" cy="27140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圆角矩形标注 4"/>
          <p:cNvSpPr/>
          <p:nvPr/>
        </p:nvSpPr>
        <p:spPr>
          <a:xfrm>
            <a:off x="4857752" y="5572140"/>
            <a:ext cx="1643074" cy="571504"/>
          </a:xfrm>
          <a:prstGeom prst="wedgeRoundRectCallout">
            <a:avLst>
              <a:gd name="adj1" fmla="val -62123"/>
              <a:gd name="adj2" fmla="val -169756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切换引线类型</a:t>
            </a:r>
            <a:endParaRPr lang="zh-CN" altLang="en-US" dirty="0"/>
          </a:p>
        </p:txBody>
      </p:sp>
      <p:graphicFrame>
        <p:nvGraphicFramePr>
          <p:cNvPr id="6" name="图示 5"/>
          <p:cNvGraphicFramePr/>
          <p:nvPr/>
        </p:nvGraphicFramePr>
        <p:xfrm>
          <a:off x="2857488" y="1285860"/>
          <a:ext cx="2262182" cy="12461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357167"/>
            <a:ext cx="8229600" cy="1857388"/>
          </a:xfrm>
        </p:spPr>
        <p:txBody>
          <a:bodyPr/>
          <a:lstStyle/>
          <a:p>
            <a:pPr lvl="0">
              <a:buNone/>
            </a:pPr>
            <a:r>
              <a:rPr lang="en-US" altLang="zh-CN" sz="2400" dirty="0" smtClean="0"/>
              <a:t>2.</a:t>
            </a:r>
            <a:r>
              <a:rPr lang="zh-CN" altLang="en-US" sz="2400" dirty="0" smtClean="0"/>
              <a:t>设置线型</a:t>
            </a:r>
            <a:r>
              <a:rPr lang="zh-CN" altLang="en-US" sz="2400" dirty="0" smtClean="0"/>
              <a:t>样式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   可以</a:t>
            </a:r>
            <a:r>
              <a:rPr lang="zh-CN" altLang="en-US" sz="2400" dirty="0" smtClean="0"/>
              <a:t>添加线型样式，也可以对线型样式进行修改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 lvl="0"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添加线型样式</a:t>
            </a:r>
          </a:p>
          <a:p>
            <a:pPr marL="342900" lvl="1" indent="-342900">
              <a:buNone/>
            </a:pPr>
            <a:r>
              <a:rPr lang="zh-CN" altLang="en-US" sz="2400" dirty="0" smtClean="0"/>
              <a:t>      ●</a:t>
            </a:r>
            <a:r>
              <a:rPr lang="zh-CN" altLang="en-US" sz="2400" dirty="0" smtClean="0"/>
              <a:t>管理线型</a:t>
            </a:r>
          </a:p>
          <a:p>
            <a:pPr>
              <a:buNone/>
            </a:pPr>
            <a:endParaRPr lang="zh-CN" altLang="en-US" sz="2400" dirty="0" smtClean="0"/>
          </a:p>
          <a:p>
            <a:pPr lvl="0">
              <a:buNone/>
            </a:pPr>
            <a:endParaRPr lang="zh-CN" altLang="en-US" sz="2400" dirty="0" smtClean="0"/>
          </a:p>
          <a:p>
            <a:pPr>
              <a:buNone/>
            </a:pPr>
            <a:endParaRPr lang="zh-CN" altLang="en-US" dirty="0"/>
          </a:p>
        </p:txBody>
      </p:sp>
      <p:pic>
        <p:nvPicPr>
          <p:cNvPr id="4" name="图片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0694" y="2071678"/>
            <a:ext cx="2617047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1571604" y="3286124"/>
          <a:ext cx="3405190" cy="5318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428605"/>
            <a:ext cx="8229600" cy="428628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zh-CN" altLang="en-US" sz="2400" dirty="0" smtClean="0"/>
              <a:t>●</a:t>
            </a:r>
            <a:r>
              <a:rPr lang="zh-CN" altLang="en-US" sz="2400" dirty="0" smtClean="0"/>
              <a:t>管理线造型</a:t>
            </a:r>
          </a:p>
          <a:p>
            <a:pPr lvl="0">
              <a:buNone/>
            </a:pPr>
            <a:endParaRPr lang="zh-CN" altLang="en-US" sz="2400" dirty="0" smtClean="0"/>
          </a:p>
          <a:p>
            <a:pPr>
              <a:buNone/>
            </a:pPr>
            <a:endParaRPr lang="zh-CN" altLang="en-US" dirty="0"/>
          </a:p>
        </p:txBody>
      </p:sp>
      <p:pic>
        <p:nvPicPr>
          <p:cNvPr id="4" name="图片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7752" y="214290"/>
            <a:ext cx="3017334" cy="380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857224" y="1571612"/>
          <a:ext cx="3690942" cy="6746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85720" y="4071942"/>
            <a:ext cx="471490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2400" dirty="0" smtClean="0"/>
              <a:t>（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修改线型样式</a:t>
            </a:r>
          </a:p>
          <a:p>
            <a:endParaRPr lang="zh-CN" altLang="en-US" dirty="0"/>
          </a:p>
        </p:txBody>
      </p:sp>
      <p:pic>
        <p:nvPicPr>
          <p:cNvPr id="7" name="图片 6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57818" y="4214818"/>
            <a:ext cx="2000264" cy="2233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图示 7"/>
          <p:cNvGraphicFramePr/>
          <p:nvPr/>
        </p:nvGraphicFramePr>
        <p:xfrm>
          <a:off x="1500166" y="5000636"/>
          <a:ext cx="3119438" cy="6746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86182" y="357166"/>
            <a:ext cx="3214710" cy="3519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1000100" y="1071546"/>
          <a:ext cx="2262182" cy="15319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57158" y="4286256"/>
            <a:ext cx="85725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5.8  </a:t>
            </a:r>
            <a:r>
              <a:rPr lang="zh-CN" altLang="en-US" sz="3200" dirty="0" smtClean="0"/>
              <a:t>自定义</a:t>
            </a:r>
            <a:r>
              <a:rPr lang="zh-CN" altLang="en-US" sz="3200" dirty="0" smtClean="0"/>
              <a:t>符号</a:t>
            </a:r>
            <a:r>
              <a:rPr lang="zh-CN" altLang="en-US" sz="3200" dirty="0" smtClean="0"/>
              <a:t>库</a:t>
            </a:r>
            <a:endParaRPr lang="en-US" altLang="zh-CN" sz="3200" dirty="0" smtClean="0"/>
          </a:p>
          <a:p>
            <a:r>
              <a:rPr lang="zh-CN" altLang="en-US" sz="2400" dirty="0" smtClean="0"/>
              <a:t>          符号</a:t>
            </a:r>
            <a:r>
              <a:rPr lang="zh-CN" altLang="en-US" sz="2400" dirty="0" smtClean="0"/>
              <a:t>的来源可以从系统内部的符号</a:t>
            </a:r>
            <a:r>
              <a:rPr lang="zh-CN" altLang="en-US" sz="2400" dirty="0" smtClean="0"/>
              <a:t>库中</a:t>
            </a:r>
            <a:r>
              <a:rPr lang="zh-CN" altLang="en-US" sz="2400" dirty="0" smtClean="0"/>
              <a:t>提取，也可以自定义。</a:t>
            </a:r>
            <a:endParaRPr lang="zh-CN" altLang="en-US" sz="2400" dirty="0"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6" y="357166"/>
            <a:ext cx="2700352" cy="27237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2143108" y="500042"/>
          <a:ext cx="1762115" cy="14604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圆角矩形标注 5"/>
          <p:cNvSpPr/>
          <p:nvPr/>
        </p:nvSpPr>
        <p:spPr>
          <a:xfrm>
            <a:off x="2500298" y="2500306"/>
            <a:ext cx="1643074" cy="571504"/>
          </a:xfrm>
          <a:prstGeom prst="wedgeRoundRectCallout">
            <a:avLst>
              <a:gd name="adj1" fmla="val 54566"/>
              <a:gd name="adj2" fmla="val -13104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文本符号表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57158" y="3286124"/>
            <a:ext cx="6572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5.8.1  </a:t>
            </a:r>
            <a:r>
              <a:rPr lang="zh-CN" altLang="en-US" sz="2800" dirty="0" smtClean="0"/>
              <a:t>简易</a:t>
            </a:r>
            <a:r>
              <a:rPr lang="zh-CN" altLang="en-US" sz="2800" dirty="0" smtClean="0"/>
              <a:t>型的自定义符号</a:t>
            </a:r>
            <a:endParaRPr lang="zh-CN" altLang="en-US" sz="2800" dirty="0"/>
          </a:p>
        </p:txBody>
      </p:sp>
      <p:pic>
        <p:nvPicPr>
          <p:cNvPr id="8" name="图片 7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286380" y="3429000"/>
            <a:ext cx="2357454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9" name="图示 8"/>
          <p:cNvGraphicFramePr/>
          <p:nvPr/>
        </p:nvGraphicFramePr>
        <p:xfrm>
          <a:off x="1643042" y="4714884"/>
          <a:ext cx="3048000" cy="6032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1643050"/>
            <a:ext cx="3286148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7818" y="1285860"/>
            <a:ext cx="2500330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圆角矩形标注 5"/>
          <p:cNvSpPr/>
          <p:nvPr/>
        </p:nvSpPr>
        <p:spPr>
          <a:xfrm>
            <a:off x="1571604" y="4714884"/>
            <a:ext cx="2000264" cy="500066"/>
          </a:xfrm>
          <a:prstGeom prst="wedgeRoundRectCallout">
            <a:avLst>
              <a:gd name="adj1" fmla="val 55111"/>
              <a:gd name="adj2" fmla="val -19998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创建自定义符号</a:t>
            </a:r>
            <a:endParaRPr lang="zh-CN" altLang="en-US" dirty="0"/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1571612"/>
            <a:ext cx="7358114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1000100" y="571480"/>
          <a:ext cx="6405586" cy="5318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357167"/>
            <a:ext cx="8229600" cy="178595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400" dirty="0" smtClean="0"/>
              <a:t>2.</a:t>
            </a:r>
            <a:r>
              <a:rPr lang="zh-CN" altLang="en-US" sz="2400" dirty="0" smtClean="0"/>
              <a:t>角度</a:t>
            </a:r>
            <a:r>
              <a:rPr lang="zh-CN" altLang="en-US" sz="2400" dirty="0" smtClean="0"/>
              <a:t>尺寸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    标注</a:t>
            </a:r>
            <a:r>
              <a:rPr lang="zh-CN" altLang="en-US" sz="2400" dirty="0" smtClean="0"/>
              <a:t>角度尺寸界线应沿径向引出，尺寸线画成圆弧，</a:t>
            </a:r>
            <a:r>
              <a:rPr lang="zh-CN" altLang="en-US" sz="2400" dirty="0" smtClean="0"/>
              <a:t>圆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心</a:t>
            </a:r>
            <a:r>
              <a:rPr lang="zh-CN" altLang="en-US" sz="2400" dirty="0" smtClean="0"/>
              <a:t>是角的顶点，角度的数值一律水平注写，一般注写在</a:t>
            </a:r>
            <a:r>
              <a:rPr lang="zh-CN" altLang="en-US" sz="2400" dirty="0" smtClean="0"/>
              <a:t>尺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寸</a:t>
            </a:r>
            <a:r>
              <a:rPr lang="zh-CN" altLang="en-US" sz="2400" dirty="0" smtClean="0"/>
              <a:t>线的中断</a:t>
            </a:r>
            <a:r>
              <a:rPr lang="zh-CN" altLang="en-US" sz="2400" dirty="0" smtClean="0"/>
              <a:t>处。</a:t>
            </a:r>
            <a:endParaRPr lang="zh-CN" altLang="en-US" sz="2400" dirty="0"/>
          </a:p>
        </p:txBody>
      </p:sp>
      <p:sp>
        <p:nvSpPr>
          <p:cNvPr id="36908" name="Rectangle 4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36865" name="Group 1"/>
          <p:cNvGrpSpPr>
            <a:grpSpLocks noChangeAspect="1"/>
          </p:cNvGrpSpPr>
          <p:nvPr/>
        </p:nvGrpSpPr>
        <p:grpSpPr bwMode="auto">
          <a:xfrm>
            <a:off x="5857884" y="1643050"/>
            <a:ext cx="2143140" cy="2409076"/>
            <a:chOff x="4320" y="3056"/>
            <a:chExt cx="2398" cy="2696"/>
          </a:xfrm>
        </p:grpSpPr>
        <p:sp>
          <p:nvSpPr>
            <p:cNvPr id="36907" name="AutoShape 43"/>
            <p:cNvSpPr>
              <a:spLocks noChangeAspect="1" noChangeArrowheads="1" noTextEdit="1"/>
            </p:cNvSpPr>
            <p:nvPr/>
          </p:nvSpPr>
          <p:spPr bwMode="auto">
            <a:xfrm>
              <a:off x="4320" y="3056"/>
              <a:ext cx="2398" cy="2696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06" name="Line 42"/>
            <p:cNvSpPr>
              <a:spLocks noChangeShapeType="1"/>
            </p:cNvSpPr>
            <p:nvPr/>
          </p:nvSpPr>
          <p:spPr bwMode="auto">
            <a:xfrm flipV="1">
              <a:off x="5704" y="3056"/>
              <a:ext cx="1" cy="136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05" name="Line 41"/>
            <p:cNvSpPr>
              <a:spLocks noChangeShapeType="1"/>
            </p:cNvSpPr>
            <p:nvPr/>
          </p:nvSpPr>
          <p:spPr bwMode="auto">
            <a:xfrm flipV="1">
              <a:off x="5704" y="3473"/>
              <a:ext cx="965" cy="94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04" name="Line 40"/>
            <p:cNvSpPr>
              <a:spLocks noChangeShapeType="1"/>
            </p:cNvSpPr>
            <p:nvPr/>
          </p:nvSpPr>
          <p:spPr bwMode="auto">
            <a:xfrm flipH="1">
              <a:off x="4460" y="4420"/>
              <a:ext cx="1244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03" name="Line 39"/>
            <p:cNvSpPr>
              <a:spLocks noChangeShapeType="1"/>
            </p:cNvSpPr>
            <p:nvPr/>
          </p:nvSpPr>
          <p:spPr bwMode="auto">
            <a:xfrm flipH="1">
              <a:off x="5374" y="4420"/>
              <a:ext cx="330" cy="116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02" name="Freeform 38"/>
            <p:cNvSpPr>
              <a:spLocks/>
            </p:cNvSpPr>
            <p:nvPr/>
          </p:nvSpPr>
          <p:spPr bwMode="auto">
            <a:xfrm>
              <a:off x="5769" y="3405"/>
              <a:ext cx="613" cy="257"/>
            </a:xfrm>
            <a:custGeom>
              <a:avLst/>
              <a:gdLst/>
              <a:ahLst/>
              <a:cxnLst>
                <a:cxn ang="0">
                  <a:pos x="4020" y="1687"/>
                </a:cxn>
                <a:cxn ang="0">
                  <a:pos x="3737" y="1448"/>
                </a:cxn>
                <a:cxn ang="0">
                  <a:pos x="3443" y="1224"/>
                </a:cxn>
                <a:cxn ang="0">
                  <a:pos x="3135" y="1018"/>
                </a:cxn>
                <a:cxn ang="0">
                  <a:pos x="2817" y="829"/>
                </a:cxn>
                <a:cxn ang="0">
                  <a:pos x="2489" y="658"/>
                </a:cxn>
                <a:cxn ang="0">
                  <a:pos x="2152" y="506"/>
                </a:cxn>
                <a:cxn ang="0">
                  <a:pos x="1806" y="372"/>
                </a:cxn>
                <a:cxn ang="0">
                  <a:pos x="1455" y="257"/>
                </a:cxn>
                <a:cxn ang="0">
                  <a:pos x="1097" y="163"/>
                </a:cxn>
                <a:cxn ang="0">
                  <a:pos x="734" y="89"/>
                </a:cxn>
                <a:cxn ang="0">
                  <a:pos x="368" y="35"/>
                </a:cxn>
                <a:cxn ang="0">
                  <a:pos x="0" y="0"/>
                </a:cxn>
              </a:cxnLst>
              <a:rect l="0" t="0" r="r" b="b"/>
              <a:pathLst>
                <a:path w="4020" h="1687">
                  <a:moveTo>
                    <a:pt x="4020" y="1687"/>
                  </a:moveTo>
                  <a:lnTo>
                    <a:pt x="3737" y="1448"/>
                  </a:lnTo>
                  <a:lnTo>
                    <a:pt x="3443" y="1224"/>
                  </a:lnTo>
                  <a:lnTo>
                    <a:pt x="3135" y="1018"/>
                  </a:lnTo>
                  <a:lnTo>
                    <a:pt x="2817" y="829"/>
                  </a:lnTo>
                  <a:lnTo>
                    <a:pt x="2489" y="658"/>
                  </a:lnTo>
                  <a:lnTo>
                    <a:pt x="2152" y="506"/>
                  </a:lnTo>
                  <a:lnTo>
                    <a:pt x="1806" y="372"/>
                  </a:lnTo>
                  <a:lnTo>
                    <a:pt x="1455" y="257"/>
                  </a:lnTo>
                  <a:lnTo>
                    <a:pt x="1097" y="163"/>
                  </a:lnTo>
                  <a:lnTo>
                    <a:pt x="734" y="89"/>
                  </a:lnTo>
                  <a:lnTo>
                    <a:pt x="368" y="35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01" name="Freeform 37"/>
            <p:cNvSpPr>
              <a:spLocks/>
            </p:cNvSpPr>
            <p:nvPr/>
          </p:nvSpPr>
          <p:spPr bwMode="auto">
            <a:xfrm>
              <a:off x="6375" y="3654"/>
              <a:ext cx="55" cy="54"/>
            </a:xfrm>
            <a:custGeom>
              <a:avLst/>
              <a:gdLst/>
              <a:ahLst/>
              <a:cxnLst>
                <a:cxn ang="0">
                  <a:pos x="98" y="0"/>
                </a:cxn>
                <a:cxn ang="0">
                  <a:pos x="0" y="103"/>
                </a:cxn>
                <a:cxn ang="0">
                  <a:pos x="360" y="349"/>
                </a:cxn>
                <a:cxn ang="0">
                  <a:pos x="98" y="0"/>
                </a:cxn>
              </a:cxnLst>
              <a:rect l="0" t="0" r="r" b="b"/>
              <a:pathLst>
                <a:path w="360" h="349">
                  <a:moveTo>
                    <a:pt x="98" y="0"/>
                  </a:moveTo>
                  <a:lnTo>
                    <a:pt x="0" y="103"/>
                  </a:lnTo>
                  <a:lnTo>
                    <a:pt x="360" y="349"/>
                  </a:lnTo>
                  <a:lnTo>
                    <a:pt x="98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00" name="Freeform 36"/>
            <p:cNvSpPr>
              <a:spLocks/>
            </p:cNvSpPr>
            <p:nvPr/>
          </p:nvSpPr>
          <p:spPr bwMode="auto">
            <a:xfrm>
              <a:off x="5704" y="3394"/>
              <a:ext cx="66" cy="22"/>
            </a:xfrm>
            <a:custGeom>
              <a:avLst/>
              <a:gdLst/>
              <a:ahLst/>
              <a:cxnLst>
                <a:cxn ang="0">
                  <a:pos x="429" y="143"/>
                </a:cxn>
                <a:cxn ang="0">
                  <a:pos x="433" y="0"/>
                </a:cxn>
                <a:cxn ang="0">
                  <a:pos x="0" y="57"/>
                </a:cxn>
                <a:cxn ang="0">
                  <a:pos x="429" y="143"/>
                </a:cxn>
              </a:cxnLst>
              <a:rect l="0" t="0" r="r" b="b"/>
              <a:pathLst>
                <a:path w="433" h="143">
                  <a:moveTo>
                    <a:pt x="429" y="143"/>
                  </a:moveTo>
                  <a:lnTo>
                    <a:pt x="433" y="0"/>
                  </a:lnTo>
                  <a:lnTo>
                    <a:pt x="0" y="57"/>
                  </a:lnTo>
                  <a:lnTo>
                    <a:pt x="429" y="143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99" name="Freeform 35"/>
            <p:cNvSpPr>
              <a:spLocks/>
            </p:cNvSpPr>
            <p:nvPr/>
          </p:nvSpPr>
          <p:spPr bwMode="auto">
            <a:xfrm>
              <a:off x="4693" y="4485"/>
              <a:ext cx="672" cy="88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7" y="385"/>
                </a:cxn>
                <a:cxn ang="0">
                  <a:pos x="95" y="767"/>
                </a:cxn>
                <a:cxn ang="0">
                  <a:pos x="176" y="1145"/>
                </a:cxn>
                <a:cxn ang="0">
                  <a:pos x="279" y="1517"/>
                </a:cxn>
                <a:cxn ang="0">
                  <a:pos x="402" y="1883"/>
                </a:cxn>
                <a:cxn ang="0">
                  <a:pos x="547" y="2241"/>
                </a:cxn>
                <a:cxn ang="0">
                  <a:pos x="713" y="2590"/>
                </a:cxn>
                <a:cxn ang="0">
                  <a:pos x="899" y="2929"/>
                </a:cxn>
                <a:cxn ang="0">
                  <a:pos x="1105" y="3257"/>
                </a:cxn>
                <a:cxn ang="0">
                  <a:pos x="1329" y="3572"/>
                </a:cxn>
                <a:cxn ang="0">
                  <a:pos x="1570" y="3872"/>
                </a:cxn>
                <a:cxn ang="0">
                  <a:pos x="1830" y="4159"/>
                </a:cxn>
                <a:cxn ang="0">
                  <a:pos x="2105" y="4431"/>
                </a:cxn>
                <a:cxn ang="0">
                  <a:pos x="2396" y="4686"/>
                </a:cxn>
                <a:cxn ang="0">
                  <a:pos x="2702" y="4923"/>
                </a:cxn>
                <a:cxn ang="0">
                  <a:pos x="3019" y="5142"/>
                </a:cxn>
                <a:cxn ang="0">
                  <a:pos x="3350" y="5343"/>
                </a:cxn>
                <a:cxn ang="0">
                  <a:pos x="3691" y="5523"/>
                </a:cxn>
                <a:cxn ang="0">
                  <a:pos x="4043" y="5684"/>
                </a:cxn>
                <a:cxn ang="0">
                  <a:pos x="4404" y="5824"/>
                </a:cxn>
              </a:cxnLst>
              <a:rect l="0" t="0" r="r" b="b"/>
              <a:pathLst>
                <a:path w="4404" h="5824">
                  <a:moveTo>
                    <a:pt x="0" y="0"/>
                  </a:moveTo>
                  <a:lnTo>
                    <a:pt x="37" y="385"/>
                  </a:lnTo>
                  <a:lnTo>
                    <a:pt x="95" y="767"/>
                  </a:lnTo>
                  <a:lnTo>
                    <a:pt x="176" y="1145"/>
                  </a:lnTo>
                  <a:lnTo>
                    <a:pt x="279" y="1517"/>
                  </a:lnTo>
                  <a:lnTo>
                    <a:pt x="402" y="1883"/>
                  </a:lnTo>
                  <a:lnTo>
                    <a:pt x="547" y="2241"/>
                  </a:lnTo>
                  <a:lnTo>
                    <a:pt x="713" y="2590"/>
                  </a:lnTo>
                  <a:lnTo>
                    <a:pt x="899" y="2929"/>
                  </a:lnTo>
                  <a:lnTo>
                    <a:pt x="1105" y="3257"/>
                  </a:lnTo>
                  <a:lnTo>
                    <a:pt x="1329" y="3572"/>
                  </a:lnTo>
                  <a:lnTo>
                    <a:pt x="1570" y="3872"/>
                  </a:lnTo>
                  <a:lnTo>
                    <a:pt x="1830" y="4159"/>
                  </a:lnTo>
                  <a:lnTo>
                    <a:pt x="2105" y="4431"/>
                  </a:lnTo>
                  <a:lnTo>
                    <a:pt x="2396" y="4686"/>
                  </a:lnTo>
                  <a:lnTo>
                    <a:pt x="2702" y="4923"/>
                  </a:lnTo>
                  <a:lnTo>
                    <a:pt x="3019" y="5142"/>
                  </a:lnTo>
                  <a:lnTo>
                    <a:pt x="3350" y="5343"/>
                  </a:lnTo>
                  <a:lnTo>
                    <a:pt x="3691" y="5523"/>
                  </a:lnTo>
                  <a:lnTo>
                    <a:pt x="4043" y="5684"/>
                  </a:lnTo>
                  <a:lnTo>
                    <a:pt x="4404" y="5824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98" name="Freeform 34"/>
            <p:cNvSpPr>
              <a:spLocks/>
            </p:cNvSpPr>
            <p:nvPr/>
          </p:nvSpPr>
          <p:spPr bwMode="auto">
            <a:xfrm>
              <a:off x="4682" y="4420"/>
              <a:ext cx="22" cy="65"/>
            </a:xfrm>
            <a:custGeom>
              <a:avLst/>
              <a:gdLst/>
              <a:ahLst/>
              <a:cxnLst>
                <a:cxn ang="0">
                  <a:pos x="0" y="433"/>
                </a:cxn>
                <a:cxn ang="0">
                  <a:pos x="144" y="428"/>
                </a:cxn>
                <a:cxn ang="0">
                  <a:pos x="58" y="0"/>
                </a:cxn>
                <a:cxn ang="0">
                  <a:pos x="0" y="433"/>
                </a:cxn>
              </a:cxnLst>
              <a:rect l="0" t="0" r="r" b="b"/>
              <a:pathLst>
                <a:path w="144" h="433">
                  <a:moveTo>
                    <a:pt x="0" y="433"/>
                  </a:moveTo>
                  <a:lnTo>
                    <a:pt x="144" y="428"/>
                  </a:lnTo>
                  <a:lnTo>
                    <a:pt x="58" y="0"/>
                  </a:lnTo>
                  <a:lnTo>
                    <a:pt x="0" y="433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97" name="Freeform 33"/>
            <p:cNvSpPr>
              <a:spLocks/>
            </p:cNvSpPr>
            <p:nvPr/>
          </p:nvSpPr>
          <p:spPr bwMode="auto">
            <a:xfrm>
              <a:off x="5362" y="5363"/>
              <a:ext cx="66" cy="30"/>
            </a:xfrm>
            <a:custGeom>
              <a:avLst/>
              <a:gdLst/>
              <a:ahLst/>
              <a:cxnLst>
                <a:cxn ang="0">
                  <a:pos x="43" y="0"/>
                </a:cxn>
                <a:cxn ang="0">
                  <a:pos x="0" y="137"/>
                </a:cxn>
                <a:cxn ang="0">
                  <a:pos x="431" y="199"/>
                </a:cxn>
                <a:cxn ang="0">
                  <a:pos x="43" y="0"/>
                </a:cxn>
              </a:cxnLst>
              <a:rect l="0" t="0" r="r" b="b"/>
              <a:pathLst>
                <a:path w="431" h="199">
                  <a:moveTo>
                    <a:pt x="43" y="0"/>
                  </a:moveTo>
                  <a:lnTo>
                    <a:pt x="0" y="137"/>
                  </a:lnTo>
                  <a:lnTo>
                    <a:pt x="431" y="199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96" name="Freeform 32"/>
            <p:cNvSpPr>
              <a:spLocks/>
            </p:cNvSpPr>
            <p:nvPr/>
          </p:nvSpPr>
          <p:spPr bwMode="auto">
            <a:xfrm>
              <a:off x="4882" y="3628"/>
              <a:ext cx="44" cy="65"/>
            </a:xfrm>
            <a:custGeom>
              <a:avLst/>
              <a:gdLst/>
              <a:ahLst/>
              <a:cxnLst>
                <a:cxn ang="0">
                  <a:pos x="71" y="430"/>
                </a:cxn>
                <a:cxn ang="0">
                  <a:pos x="143" y="430"/>
                </a:cxn>
                <a:cxn ang="0">
                  <a:pos x="287" y="286"/>
                </a:cxn>
                <a:cxn ang="0">
                  <a:pos x="287" y="71"/>
                </a:cxn>
                <a:cxn ang="0">
                  <a:pos x="215" y="0"/>
                </a:cxn>
                <a:cxn ang="0">
                  <a:pos x="71" y="0"/>
                </a:cxn>
                <a:cxn ang="0">
                  <a:pos x="0" y="71"/>
                </a:cxn>
                <a:cxn ang="0">
                  <a:pos x="0" y="143"/>
                </a:cxn>
                <a:cxn ang="0">
                  <a:pos x="71" y="214"/>
                </a:cxn>
                <a:cxn ang="0">
                  <a:pos x="287" y="214"/>
                </a:cxn>
              </a:cxnLst>
              <a:rect l="0" t="0" r="r" b="b"/>
              <a:pathLst>
                <a:path w="287" h="430">
                  <a:moveTo>
                    <a:pt x="71" y="430"/>
                  </a:moveTo>
                  <a:lnTo>
                    <a:pt x="143" y="430"/>
                  </a:lnTo>
                  <a:lnTo>
                    <a:pt x="287" y="286"/>
                  </a:lnTo>
                  <a:lnTo>
                    <a:pt x="287" y="71"/>
                  </a:lnTo>
                  <a:lnTo>
                    <a:pt x="215" y="0"/>
                  </a:lnTo>
                  <a:lnTo>
                    <a:pt x="71" y="0"/>
                  </a:lnTo>
                  <a:lnTo>
                    <a:pt x="0" y="71"/>
                  </a:lnTo>
                  <a:lnTo>
                    <a:pt x="0" y="143"/>
                  </a:lnTo>
                  <a:lnTo>
                    <a:pt x="71" y="214"/>
                  </a:lnTo>
                  <a:lnTo>
                    <a:pt x="287" y="214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95" name="Freeform 31"/>
            <p:cNvSpPr>
              <a:spLocks/>
            </p:cNvSpPr>
            <p:nvPr/>
          </p:nvSpPr>
          <p:spPr bwMode="auto">
            <a:xfrm>
              <a:off x="4948" y="3628"/>
              <a:ext cx="33" cy="65"/>
            </a:xfrm>
            <a:custGeom>
              <a:avLst/>
              <a:gdLst/>
              <a:ahLst/>
              <a:cxnLst>
                <a:cxn ang="0">
                  <a:pos x="72" y="430"/>
                </a:cxn>
                <a:cxn ang="0">
                  <a:pos x="0" y="358"/>
                </a:cxn>
                <a:cxn ang="0">
                  <a:pos x="0" y="71"/>
                </a:cxn>
                <a:cxn ang="0">
                  <a:pos x="72" y="0"/>
                </a:cxn>
                <a:cxn ang="0">
                  <a:pos x="143" y="0"/>
                </a:cxn>
                <a:cxn ang="0">
                  <a:pos x="216" y="71"/>
                </a:cxn>
                <a:cxn ang="0">
                  <a:pos x="216" y="358"/>
                </a:cxn>
                <a:cxn ang="0">
                  <a:pos x="143" y="430"/>
                </a:cxn>
                <a:cxn ang="0">
                  <a:pos x="72" y="430"/>
                </a:cxn>
              </a:cxnLst>
              <a:rect l="0" t="0" r="r" b="b"/>
              <a:pathLst>
                <a:path w="216" h="430">
                  <a:moveTo>
                    <a:pt x="72" y="430"/>
                  </a:moveTo>
                  <a:lnTo>
                    <a:pt x="0" y="358"/>
                  </a:lnTo>
                  <a:lnTo>
                    <a:pt x="0" y="71"/>
                  </a:lnTo>
                  <a:lnTo>
                    <a:pt x="72" y="0"/>
                  </a:lnTo>
                  <a:lnTo>
                    <a:pt x="143" y="0"/>
                  </a:lnTo>
                  <a:lnTo>
                    <a:pt x="216" y="71"/>
                  </a:lnTo>
                  <a:lnTo>
                    <a:pt x="216" y="358"/>
                  </a:lnTo>
                  <a:lnTo>
                    <a:pt x="143" y="430"/>
                  </a:lnTo>
                  <a:lnTo>
                    <a:pt x="72" y="430"/>
                  </a:lnTo>
                  <a:close/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94" name="Freeform 30"/>
            <p:cNvSpPr>
              <a:spLocks/>
            </p:cNvSpPr>
            <p:nvPr/>
          </p:nvSpPr>
          <p:spPr bwMode="auto">
            <a:xfrm>
              <a:off x="5003" y="3628"/>
              <a:ext cx="22" cy="21"/>
            </a:xfrm>
            <a:custGeom>
              <a:avLst/>
              <a:gdLst/>
              <a:ahLst/>
              <a:cxnLst>
                <a:cxn ang="0">
                  <a:pos x="0" y="71"/>
                </a:cxn>
                <a:cxn ang="0">
                  <a:pos x="72" y="0"/>
                </a:cxn>
                <a:cxn ang="0">
                  <a:pos x="143" y="71"/>
                </a:cxn>
                <a:cxn ang="0">
                  <a:pos x="72" y="143"/>
                </a:cxn>
                <a:cxn ang="0">
                  <a:pos x="0" y="71"/>
                </a:cxn>
              </a:cxnLst>
              <a:rect l="0" t="0" r="r" b="b"/>
              <a:pathLst>
                <a:path w="143" h="143">
                  <a:moveTo>
                    <a:pt x="0" y="71"/>
                  </a:moveTo>
                  <a:lnTo>
                    <a:pt x="72" y="0"/>
                  </a:lnTo>
                  <a:lnTo>
                    <a:pt x="143" y="71"/>
                  </a:lnTo>
                  <a:lnTo>
                    <a:pt x="72" y="143"/>
                  </a:lnTo>
                  <a:lnTo>
                    <a:pt x="0" y="71"/>
                  </a:lnTo>
                  <a:close/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93" name="Freeform 29"/>
            <p:cNvSpPr>
              <a:spLocks/>
            </p:cNvSpPr>
            <p:nvPr/>
          </p:nvSpPr>
          <p:spPr bwMode="auto">
            <a:xfrm>
              <a:off x="6079" y="3409"/>
              <a:ext cx="43" cy="66"/>
            </a:xfrm>
            <a:custGeom>
              <a:avLst/>
              <a:gdLst/>
              <a:ahLst/>
              <a:cxnLst>
                <a:cxn ang="0">
                  <a:pos x="287" y="287"/>
                </a:cxn>
                <a:cxn ang="0">
                  <a:pos x="0" y="287"/>
                </a:cxn>
                <a:cxn ang="0">
                  <a:pos x="215" y="0"/>
                </a:cxn>
                <a:cxn ang="0">
                  <a:pos x="215" y="430"/>
                </a:cxn>
              </a:cxnLst>
              <a:rect l="0" t="0" r="r" b="b"/>
              <a:pathLst>
                <a:path w="287" h="430">
                  <a:moveTo>
                    <a:pt x="287" y="287"/>
                  </a:moveTo>
                  <a:lnTo>
                    <a:pt x="0" y="287"/>
                  </a:lnTo>
                  <a:lnTo>
                    <a:pt x="215" y="0"/>
                  </a:lnTo>
                  <a:lnTo>
                    <a:pt x="215" y="43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92" name="Freeform 28"/>
            <p:cNvSpPr>
              <a:spLocks/>
            </p:cNvSpPr>
            <p:nvPr/>
          </p:nvSpPr>
          <p:spPr bwMode="auto">
            <a:xfrm>
              <a:off x="6144" y="3409"/>
              <a:ext cx="44" cy="66"/>
            </a:xfrm>
            <a:custGeom>
              <a:avLst/>
              <a:gdLst/>
              <a:ahLst/>
              <a:cxnLst>
                <a:cxn ang="0">
                  <a:pos x="0" y="359"/>
                </a:cxn>
                <a:cxn ang="0">
                  <a:pos x="71" y="430"/>
                </a:cxn>
                <a:cxn ang="0">
                  <a:pos x="215" y="430"/>
                </a:cxn>
                <a:cxn ang="0">
                  <a:pos x="286" y="359"/>
                </a:cxn>
                <a:cxn ang="0">
                  <a:pos x="286" y="216"/>
                </a:cxn>
                <a:cxn ang="0">
                  <a:pos x="215" y="143"/>
                </a:cxn>
                <a:cxn ang="0">
                  <a:pos x="0" y="143"/>
                </a:cxn>
                <a:cxn ang="0">
                  <a:pos x="0" y="0"/>
                </a:cxn>
                <a:cxn ang="0">
                  <a:pos x="286" y="0"/>
                </a:cxn>
              </a:cxnLst>
              <a:rect l="0" t="0" r="r" b="b"/>
              <a:pathLst>
                <a:path w="286" h="430">
                  <a:moveTo>
                    <a:pt x="0" y="359"/>
                  </a:moveTo>
                  <a:lnTo>
                    <a:pt x="71" y="430"/>
                  </a:lnTo>
                  <a:lnTo>
                    <a:pt x="215" y="430"/>
                  </a:lnTo>
                  <a:lnTo>
                    <a:pt x="286" y="359"/>
                  </a:lnTo>
                  <a:lnTo>
                    <a:pt x="286" y="216"/>
                  </a:lnTo>
                  <a:lnTo>
                    <a:pt x="215" y="143"/>
                  </a:lnTo>
                  <a:lnTo>
                    <a:pt x="0" y="143"/>
                  </a:lnTo>
                  <a:lnTo>
                    <a:pt x="0" y="0"/>
                  </a:lnTo>
                  <a:lnTo>
                    <a:pt x="286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91" name="Freeform 27"/>
            <p:cNvSpPr>
              <a:spLocks/>
            </p:cNvSpPr>
            <p:nvPr/>
          </p:nvSpPr>
          <p:spPr bwMode="auto">
            <a:xfrm>
              <a:off x="6210" y="3409"/>
              <a:ext cx="22" cy="22"/>
            </a:xfrm>
            <a:custGeom>
              <a:avLst/>
              <a:gdLst/>
              <a:ahLst/>
              <a:cxnLst>
                <a:cxn ang="0">
                  <a:pos x="0" y="72"/>
                </a:cxn>
                <a:cxn ang="0">
                  <a:pos x="71" y="0"/>
                </a:cxn>
                <a:cxn ang="0">
                  <a:pos x="143" y="72"/>
                </a:cxn>
                <a:cxn ang="0">
                  <a:pos x="71" y="143"/>
                </a:cxn>
                <a:cxn ang="0">
                  <a:pos x="0" y="72"/>
                </a:cxn>
              </a:cxnLst>
              <a:rect l="0" t="0" r="r" b="b"/>
              <a:pathLst>
                <a:path w="143" h="143">
                  <a:moveTo>
                    <a:pt x="0" y="72"/>
                  </a:moveTo>
                  <a:lnTo>
                    <a:pt x="71" y="0"/>
                  </a:lnTo>
                  <a:lnTo>
                    <a:pt x="143" y="72"/>
                  </a:lnTo>
                  <a:lnTo>
                    <a:pt x="71" y="143"/>
                  </a:lnTo>
                  <a:lnTo>
                    <a:pt x="0" y="72"/>
                  </a:lnTo>
                  <a:close/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90" name="Freeform 26"/>
            <p:cNvSpPr>
              <a:spLocks/>
            </p:cNvSpPr>
            <p:nvPr/>
          </p:nvSpPr>
          <p:spPr bwMode="auto">
            <a:xfrm>
              <a:off x="4928" y="4997"/>
              <a:ext cx="44" cy="6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87" y="0"/>
                </a:cxn>
                <a:cxn ang="0">
                  <a:pos x="72" y="431"/>
                </a:cxn>
              </a:cxnLst>
              <a:rect l="0" t="0" r="r" b="b"/>
              <a:pathLst>
                <a:path w="287" h="431">
                  <a:moveTo>
                    <a:pt x="0" y="0"/>
                  </a:moveTo>
                  <a:lnTo>
                    <a:pt x="287" y="0"/>
                  </a:lnTo>
                  <a:lnTo>
                    <a:pt x="72" y="431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89" name="Freeform 25"/>
            <p:cNvSpPr>
              <a:spLocks/>
            </p:cNvSpPr>
            <p:nvPr/>
          </p:nvSpPr>
          <p:spPr bwMode="auto">
            <a:xfrm>
              <a:off x="4993" y="4997"/>
              <a:ext cx="44" cy="66"/>
            </a:xfrm>
            <a:custGeom>
              <a:avLst/>
              <a:gdLst/>
              <a:ahLst/>
              <a:cxnLst>
                <a:cxn ang="0">
                  <a:pos x="287" y="287"/>
                </a:cxn>
                <a:cxn ang="0">
                  <a:pos x="0" y="287"/>
                </a:cxn>
                <a:cxn ang="0">
                  <a:pos x="216" y="0"/>
                </a:cxn>
                <a:cxn ang="0">
                  <a:pos x="216" y="431"/>
                </a:cxn>
              </a:cxnLst>
              <a:rect l="0" t="0" r="r" b="b"/>
              <a:pathLst>
                <a:path w="287" h="431">
                  <a:moveTo>
                    <a:pt x="287" y="287"/>
                  </a:moveTo>
                  <a:lnTo>
                    <a:pt x="0" y="287"/>
                  </a:lnTo>
                  <a:lnTo>
                    <a:pt x="216" y="0"/>
                  </a:lnTo>
                  <a:lnTo>
                    <a:pt x="216" y="431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88" name="Freeform 24"/>
            <p:cNvSpPr>
              <a:spLocks/>
            </p:cNvSpPr>
            <p:nvPr/>
          </p:nvSpPr>
          <p:spPr bwMode="auto">
            <a:xfrm>
              <a:off x="5059" y="4997"/>
              <a:ext cx="22" cy="22"/>
            </a:xfrm>
            <a:custGeom>
              <a:avLst/>
              <a:gdLst/>
              <a:ahLst/>
              <a:cxnLst>
                <a:cxn ang="0">
                  <a:pos x="0" y="73"/>
                </a:cxn>
                <a:cxn ang="0">
                  <a:pos x="72" y="0"/>
                </a:cxn>
                <a:cxn ang="0">
                  <a:pos x="144" y="73"/>
                </a:cxn>
                <a:cxn ang="0">
                  <a:pos x="72" y="144"/>
                </a:cxn>
                <a:cxn ang="0">
                  <a:pos x="0" y="73"/>
                </a:cxn>
              </a:cxnLst>
              <a:rect l="0" t="0" r="r" b="b"/>
              <a:pathLst>
                <a:path w="144" h="144">
                  <a:moveTo>
                    <a:pt x="0" y="73"/>
                  </a:moveTo>
                  <a:lnTo>
                    <a:pt x="72" y="0"/>
                  </a:lnTo>
                  <a:lnTo>
                    <a:pt x="144" y="73"/>
                  </a:lnTo>
                  <a:lnTo>
                    <a:pt x="72" y="144"/>
                  </a:lnTo>
                  <a:lnTo>
                    <a:pt x="0" y="73"/>
                  </a:lnTo>
                  <a:close/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87" name="Freeform 23"/>
            <p:cNvSpPr>
              <a:spLocks/>
            </p:cNvSpPr>
            <p:nvPr/>
          </p:nvSpPr>
          <p:spPr bwMode="auto">
            <a:xfrm>
              <a:off x="6445" y="4819"/>
              <a:ext cx="11" cy="65"/>
            </a:xfrm>
            <a:custGeom>
              <a:avLst/>
              <a:gdLst/>
              <a:ahLst/>
              <a:cxnLst>
                <a:cxn ang="0">
                  <a:pos x="0" y="72"/>
                </a:cxn>
                <a:cxn ang="0">
                  <a:pos x="72" y="0"/>
                </a:cxn>
                <a:cxn ang="0">
                  <a:pos x="72" y="430"/>
                </a:cxn>
              </a:cxnLst>
              <a:rect l="0" t="0" r="r" b="b"/>
              <a:pathLst>
                <a:path w="72" h="430">
                  <a:moveTo>
                    <a:pt x="0" y="72"/>
                  </a:moveTo>
                  <a:lnTo>
                    <a:pt x="72" y="0"/>
                  </a:lnTo>
                  <a:lnTo>
                    <a:pt x="72" y="43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86" name="Line 22"/>
            <p:cNvSpPr>
              <a:spLocks noChangeShapeType="1"/>
            </p:cNvSpPr>
            <p:nvPr/>
          </p:nvSpPr>
          <p:spPr bwMode="auto">
            <a:xfrm>
              <a:off x="6445" y="4884"/>
              <a:ext cx="22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85" name="Freeform 21"/>
            <p:cNvSpPr>
              <a:spLocks/>
            </p:cNvSpPr>
            <p:nvPr/>
          </p:nvSpPr>
          <p:spPr bwMode="auto">
            <a:xfrm>
              <a:off x="6489" y="4819"/>
              <a:ext cx="44" cy="65"/>
            </a:xfrm>
            <a:custGeom>
              <a:avLst/>
              <a:gdLst/>
              <a:ahLst/>
              <a:cxnLst>
                <a:cxn ang="0">
                  <a:pos x="287" y="286"/>
                </a:cxn>
                <a:cxn ang="0">
                  <a:pos x="0" y="286"/>
                </a:cxn>
                <a:cxn ang="0">
                  <a:pos x="216" y="0"/>
                </a:cxn>
                <a:cxn ang="0">
                  <a:pos x="216" y="430"/>
                </a:cxn>
              </a:cxnLst>
              <a:rect l="0" t="0" r="r" b="b"/>
              <a:pathLst>
                <a:path w="287" h="430">
                  <a:moveTo>
                    <a:pt x="287" y="286"/>
                  </a:moveTo>
                  <a:lnTo>
                    <a:pt x="0" y="286"/>
                  </a:lnTo>
                  <a:lnTo>
                    <a:pt x="216" y="0"/>
                  </a:lnTo>
                  <a:lnTo>
                    <a:pt x="216" y="43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84" name="Freeform 20"/>
            <p:cNvSpPr>
              <a:spLocks/>
            </p:cNvSpPr>
            <p:nvPr/>
          </p:nvSpPr>
          <p:spPr bwMode="auto">
            <a:xfrm>
              <a:off x="6554" y="4819"/>
              <a:ext cx="33" cy="65"/>
            </a:xfrm>
            <a:custGeom>
              <a:avLst/>
              <a:gdLst/>
              <a:ahLst/>
              <a:cxnLst>
                <a:cxn ang="0">
                  <a:pos x="72" y="430"/>
                </a:cxn>
                <a:cxn ang="0">
                  <a:pos x="0" y="359"/>
                </a:cxn>
                <a:cxn ang="0">
                  <a:pos x="0" y="72"/>
                </a:cxn>
                <a:cxn ang="0">
                  <a:pos x="72" y="0"/>
                </a:cxn>
                <a:cxn ang="0">
                  <a:pos x="144" y="0"/>
                </a:cxn>
                <a:cxn ang="0">
                  <a:pos x="216" y="72"/>
                </a:cxn>
                <a:cxn ang="0">
                  <a:pos x="216" y="359"/>
                </a:cxn>
                <a:cxn ang="0">
                  <a:pos x="144" y="430"/>
                </a:cxn>
                <a:cxn ang="0">
                  <a:pos x="72" y="430"/>
                </a:cxn>
              </a:cxnLst>
              <a:rect l="0" t="0" r="r" b="b"/>
              <a:pathLst>
                <a:path w="216" h="430">
                  <a:moveTo>
                    <a:pt x="72" y="430"/>
                  </a:moveTo>
                  <a:lnTo>
                    <a:pt x="0" y="359"/>
                  </a:lnTo>
                  <a:lnTo>
                    <a:pt x="0" y="72"/>
                  </a:lnTo>
                  <a:lnTo>
                    <a:pt x="72" y="0"/>
                  </a:lnTo>
                  <a:lnTo>
                    <a:pt x="144" y="0"/>
                  </a:lnTo>
                  <a:lnTo>
                    <a:pt x="216" y="72"/>
                  </a:lnTo>
                  <a:lnTo>
                    <a:pt x="216" y="359"/>
                  </a:lnTo>
                  <a:lnTo>
                    <a:pt x="144" y="430"/>
                  </a:lnTo>
                  <a:lnTo>
                    <a:pt x="72" y="430"/>
                  </a:lnTo>
                  <a:close/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83" name="Freeform 19"/>
            <p:cNvSpPr>
              <a:spLocks/>
            </p:cNvSpPr>
            <p:nvPr/>
          </p:nvSpPr>
          <p:spPr bwMode="auto">
            <a:xfrm>
              <a:off x="6609" y="4819"/>
              <a:ext cx="22" cy="22"/>
            </a:xfrm>
            <a:custGeom>
              <a:avLst/>
              <a:gdLst/>
              <a:ahLst/>
              <a:cxnLst>
                <a:cxn ang="0">
                  <a:pos x="0" y="72"/>
                </a:cxn>
                <a:cxn ang="0">
                  <a:pos x="72" y="0"/>
                </a:cxn>
                <a:cxn ang="0">
                  <a:pos x="144" y="72"/>
                </a:cxn>
                <a:cxn ang="0">
                  <a:pos x="72" y="143"/>
                </a:cxn>
                <a:cxn ang="0">
                  <a:pos x="0" y="72"/>
                </a:cxn>
              </a:cxnLst>
              <a:rect l="0" t="0" r="r" b="b"/>
              <a:pathLst>
                <a:path w="144" h="143">
                  <a:moveTo>
                    <a:pt x="0" y="72"/>
                  </a:moveTo>
                  <a:lnTo>
                    <a:pt x="72" y="0"/>
                  </a:lnTo>
                  <a:lnTo>
                    <a:pt x="144" y="72"/>
                  </a:lnTo>
                  <a:lnTo>
                    <a:pt x="72" y="143"/>
                  </a:lnTo>
                  <a:lnTo>
                    <a:pt x="0" y="72"/>
                  </a:lnTo>
                  <a:close/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82" name="Freeform 18"/>
            <p:cNvSpPr>
              <a:spLocks/>
            </p:cNvSpPr>
            <p:nvPr/>
          </p:nvSpPr>
          <p:spPr bwMode="auto">
            <a:xfrm>
              <a:off x="4688" y="4420"/>
              <a:ext cx="6" cy="16"/>
            </a:xfrm>
            <a:custGeom>
              <a:avLst/>
              <a:gdLst/>
              <a:ahLst/>
              <a:cxnLst>
                <a:cxn ang="0">
                  <a:pos x="0" y="107"/>
                </a:cxn>
                <a:cxn ang="0">
                  <a:pos x="36" y="107"/>
                </a:cxn>
                <a:cxn ang="0">
                  <a:pos x="17" y="0"/>
                </a:cxn>
                <a:cxn ang="0">
                  <a:pos x="0" y="107"/>
                </a:cxn>
              </a:cxnLst>
              <a:rect l="0" t="0" r="r" b="b"/>
              <a:pathLst>
                <a:path w="36" h="107">
                  <a:moveTo>
                    <a:pt x="0" y="107"/>
                  </a:moveTo>
                  <a:lnTo>
                    <a:pt x="36" y="107"/>
                  </a:lnTo>
                  <a:lnTo>
                    <a:pt x="17" y="0"/>
                  </a:lnTo>
                  <a:lnTo>
                    <a:pt x="0" y="107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81" name="Freeform 17"/>
            <p:cNvSpPr>
              <a:spLocks/>
            </p:cNvSpPr>
            <p:nvPr/>
          </p:nvSpPr>
          <p:spPr bwMode="auto">
            <a:xfrm>
              <a:off x="4689" y="3406"/>
              <a:ext cx="949" cy="948"/>
            </a:xfrm>
            <a:custGeom>
              <a:avLst/>
              <a:gdLst/>
              <a:ahLst/>
              <a:cxnLst>
                <a:cxn ang="0">
                  <a:pos x="6224" y="0"/>
                </a:cxn>
                <a:cxn ang="0">
                  <a:pos x="5857" y="34"/>
                </a:cxn>
                <a:cxn ang="0">
                  <a:pos x="5491" y="88"/>
                </a:cxn>
                <a:cxn ang="0">
                  <a:pos x="5129" y="162"/>
                </a:cxn>
                <a:cxn ang="0">
                  <a:pos x="4772" y="257"/>
                </a:cxn>
                <a:cxn ang="0">
                  <a:pos x="4420" y="371"/>
                </a:cxn>
                <a:cxn ang="0">
                  <a:pos x="4075" y="504"/>
                </a:cxn>
                <a:cxn ang="0">
                  <a:pos x="3738" y="657"/>
                </a:cxn>
                <a:cxn ang="0">
                  <a:pos x="3410" y="828"/>
                </a:cxn>
                <a:cxn ang="0">
                  <a:pos x="3093" y="1016"/>
                </a:cxn>
                <a:cxn ang="0">
                  <a:pos x="2786" y="1222"/>
                </a:cxn>
                <a:cxn ang="0">
                  <a:pos x="2490" y="1445"/>
                </a:cxn>
                <a:cxn ang="0">
                  <a:pos x="2208" y="1684"/>
                </a:cxn>
                <a:cxn ang="0">
                  <a:pos x="1940" y="1937"/>
                </a:cxn>
                <a:cxn ang="0">
                  <a:pos x="1686" y="2206"/>
                </a:cxn>
                <a:cxn ang="0">
                  <a:pos x="1447" y="2488"/>
                </a:cxn>
                <a:cxn ang="0">
                  <a:pos x="1224" y="2783"/>
                </a:cxn>
                <a:cxn ang="0">
                  <a:pos x="1017" y="3090"/>
                </a:cxn>
                <a:cxn ang="0">
                  <a:pos x="829" y="3407"/>
                </a:cxn>
                <a:cxn ang="0">
                  <a:pos x="658" y="3734"/>
                </a:cxn>
                <a:cxn ang="0">
                  <a:pos x="506" y="4071"/>
                </a:cxn>
                <a:cxn ang="0">
                  <a:pos x="372" y="4416"/>
                </a:cxn>
                <a:cxn ang="0">
                  <a:pos x="258" y="4768"/>
                </a:cxn>
                <a:cxn ang="0">
                  <a:pos x="163" y="5125"/>
                </a:cxn>
                <a:cxn ang="0">
                  <a:pos x="89" y="5487"/>
                </a:cxn>
                <a:cxn ang="0">
                  <a:pos x="34" y="5852"/>
                </a:cxn>
                <a:cxn ang="0">
                  <a:pos x="0" y="6219"/>
                </a:cxn>
              </a:cxnLst>
              <a:rect l="0" t="0" r="r" b="b"/>
              <a:pathLst>
                <a:path w="6224" h="6219">
                  <a:moveTo>
                    <a:pt x="6224" y="0"/>
                  </a:moveTo>
                  <a:lnTo>
                    <a:pt x="5857" y="34"/>
                  </a:lnTo>
                  <a:lnTo>
                    <a:pt x="5491" y="88"/>
                  </a:lnTo>
                  <a:lnTo>
                    <a:pt x="5129" y="162"/>
                  </a:lnTo>
                  <a:lnTo>
                    <a:pt x="4772" y="257"/>
                  </a:lnTo>
                  <a:lnTo>
                    <a:pt x="4420" y="371"/>
                  </a:lnTo>
                  <a:lnTo>
                    <a:pt x="4075" y="504"/>
                  </a:lnTo>
                  <a:lnTo>
                    <a:pt x="3738" y="657"/>
                  </a:lnTo>
                  <a:lnTo>
                    <a:pt x="3410" y="828"/>
                  </a:lnTo>
                  <a:lnTo>
                    <a:pt x="3093" y="1016"/>
                  </a:lnTo>
                  <a:lnTo>
                    <a:pt x="2786" y="1222"/>
                  </a:lnTo>
                  <a:lnTo>
                    <a:pt x="2490" y="1445"/>
                  </a:lnTo>
                  <a:lnTo>
                    <a:pt x="2208" y="1684"/>
                  </a:lnTo>
                  <a:lnTo>
                    <a:pt x="1940" y="1937"/>
                  </a:lnTo>
                  <a:lnTo>
                    <a:pt x="1686" y="2206"/>
                  </a:lnTo>
                  <a:lnTo>
                    <a:pt x="1447" y="2488"/>
                  </a:lnTo>
                  <a:lnTo>
                    <a:pt x="1224" y="2783"/>
                  </a:lnTo>
                  <a:lnTo>
                    <a:pt x="1017" y="3090"/>
                  </a:lnTo>
                  <a:lnTo>
                    <a:pt x="829" y="3407"/>
                  </a:lnTo>
                  <a:lnTo>
                    <a:pt x="658" y="3734"/>
                  </a:lnTo>
                  <a:lnTo>
                    <a:pt x="506" y="4071"/>
                  </a:lnTo>
                  <a:lnTo>
                    <a:pt x="372" y="4416"/>
                  </a:lnTo>
                  <a:lnTo>
                    <a:pt x="258" y="4768"/>
                  </a:lnTo>
                  <a:lnTo>
                    <a:pt x="163" y="5125"/>
                  </a:lnTo>
                  <a:lnTo>
                    <a:pt x="89" y="5487"/>
                  </a:lnTo>
                  <a:lnTo>
                    <a:pt x="34" y="5852"/>
                  </a:lnTo>
                  <a:lnTo>
                    <a:pt x="0" y="6219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80" name="Freeform 16"/>
            <p:cNvSpPr>
              <a:spLocks/>
            </p:cNvSpPr>
            <p:nvPr/>
          </p:nvSpPr>
          <p:spPr bwMode="auto">
            <a:xfrm>
              <a:off x="5638" y="3394"/>
              <a:ext cx="66" cy="2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144"/>
                </a:cxn>
                <a:cxn ang="0">
                  <a:pos x="433" y="58"/>
                </a:cxn>
                <a:cxn ang="0">
                  <a:pos x="0" y="0"/>
                </a:cxn>
              </a:cxnLst>
              <a:rect l="0" t="0" r="r" b="b"/>
              <a:pathLst>
                <a:path w="433" h="144">
                  <a:moveTo>
                    <a:pt x="0" y="0"/>
                  </a:moveTo>
                  <a:lnTo>
                    <a:pt x="6" y="144"/>
                  </a:lnTo>
                  <a:lnTo>
                    <a:pt x="433" y="5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79" name="Freeform 15"/>
            <p:cNvSpPr>
              <a:spLocks/>
            </p:cNvSpPr>
            <p:nvPr/>
          </p:nvSpPr>
          <p:spPr bwMode="auto">
            <a:xfrm>
              <a:off x="4678" y="4354"/>
              <a:ext cx="22" cy="66"/>
            </a:xfrm>
            <a:custGeom>
              <a:avLst/>
              <a:gdLst/>
              <a:ahLst/>
              <a:cxnLst>
                <a:cxn ang="0">
                  <a:pos x="144" y="6"/>
                </a:cxn>
                <a:cxn ang="0">
                  <a:pos x="0" y="0"/>
                </a:cxn>
                <a:cxn ang="0">
                  <a:pos x="58" y="433"/>
                </a:cxn>
                <a:cxn ang="0">
                  <a:pos x="144" y="6"/>
                </a:cxn>
              </a:cxnLst>
              <a:rect l="0" t="0" r="r" b="b"/>
              <a:pathLst>
                <a:path w="144" h="433">
                  <a:moveTo>
                    <a:pt x="144" y="6"/>
                  </a:moveTo>
                  <a:lnTo>
                    <a:pt x="0" y="0"/>
                  </a:lnTo>
                  <a:lnTo>
                    <a:pt x="58" y="433"/>
                  </a:lnTo>
                  <a:lnTo>
                    <a:pt x="144" y="6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78" name="Line 14"/>
            <p:cNvSpPr>
              <a:spLocks noChangeShapeType="1"/>
            </p:cNvSpPr>
            <p:nvPr/>
          </p:nvSpPr>
          <p:spPr bwMode="auto">
            <a:xfrm flipH="1">
              <a:off x="5593" y="4420"/>
              <a:ext cx="111" cy="119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77" name="Line 13"/>
            <p:cNvSpPr>
              <a:spLocks noChangeShapeType="1"/>
            </p:cNvSpPr>
            <p:nvPr/>
          </p:nvSpPr>
          <p:spPr bwMode="auto">
            <a:xfrm>
              <a:off x="5491" y="5409"/>
              <a:ext cx="54" cy="9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76" name="Freeform 12"/>
            <p:cNvSpPr>
              <a:spLocks/>
            </p:cNvSpPr>
            <p:nvPr/>
          </p:nvSpPr>
          <p:spPr bwMode="auto">
            <a:xfrm>
              <a:off x="5428" y="5393"/>
              <a:ext cx="66" cy="26"/>
            </a:xfrm>
            <a:custGeom>
              <a:avLst/>
              <a:gdLst/>
              <a:ahLst/>
              <a:cxnLst>
                <a:cxn ang="0">
                  <a:pos x="400" y="173"/>
                </a:cxn>
                <a:cxn ang="0">
                  <a:pos x="435" y="34"/>
                </a:cxn>
                <a:cxn ang="0">
                  <a:pos x="0" y="0"/>
                </a:cxn>
                <a:cxn ang="0">
                  <a:pos x="400" y="173"/>
                </a:cxn>
              </a:cxnLst>
              <a:rect l="0" t="0" r="r" b="b"/>
              <a:pathLst>
                <a:path w="435" h="173">
                  <a:moveTo>
                    <a:pt x="400" y="173"/>
                  </a:moveTo>
                  <a:lnTo>
                    <a:pt x="435" y="34"/>
                  </a:lnTo>
                  <a:lnTo>
                    <a:pt x="0" y="0"/>
                  </a:lnTo>
                  <a:lnTo>
                    <a:pt x="400" y="173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75" name="Freeform 11"/>
            <p:cNvSpPr>
              <a:spLocks/>
            </p:cNvSpPr>
            <p:nvPr/>
          </p:nvSpPr>
          <p:spPr bwMode="auto">
            <a:xfrm>
              <a:off x="5544" y="5408"/>
              <a:ext cx="66" cy="21"/>
            </a:xfrm>
            <a:custGeom>
              <a:avLst/>
              <a:gdLst/>
              <a:ahLst/>
              <a:cxnLst>
                <a:cxn ang="0">
                  <a:pos x="19" y="0"/>
                </a:cxn>
                <a:cxn ang="0">
                  <a:pos x="0" y="142"/>
                </a:cxn>
                <a:cxn ang="0">
                  <a:pos x="437" y="124"/>
                </a:cxn>
                <a:cxn ang="0">
                  <a:pos x="19" y="0"/>
                </a:cxn>
              </a:cxnLst>
              <a:rect l="0" t="0" r="r" b="b"/>
              <a:pathLst>
                <a:path w="437" h="142">
                  <a:moveTo>
                    <a:pt x="19" y="0"/>
                  </a:moveTo>
                  <a:lnTo>
                    <a:pt x="0" y="142"/>
                  </a:lnTo>
                  <a:lnTo>
                    <a:pt x="437" y="124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74" name="Freeform 10"/>
            <p:cNvSpPr>
              <a:spLocks/>
            </p:cNvSpPr>
            <p:nvPr/>
          </p:nvSpPr>
          <p:spPr bwMode="auto">
            <a:xfrm>
              <a:off x="5675" y="3758"/>
              <a:ext cx="1043" cy="1675"/>
            </a:xfrm>
            <a:custGeom>
              <a:avLst/>
              <a:gdLst/>
              <a:ahLst/>
              <a:cxnLst>
                <a:cxn ang="0">
                  <a:pos x="0" y="10983"/>
                </a:cxn>
                <a:cxn ang="0">
                  <a:pos x="375" y="10983"/>
                </a:cxn>
                <a:cxn ang="0">
                  <a:pos x="749" y="10963"/>
                </a:cxn>
                <a:cxn ang="0">
                  <a:pos x="1122" y="10920"/>
                </a:cxn>
                <a:cxn ang="0">
                  <a:pos x="1491" y="10857"/>
                </a:cxn>
                <a:cxn ang="0">
                  <a:pos x="1857" y="10773"/>
                </a:cxn>
                <a:cxn ang="0">
                  <a:pos x="2217" y="10669"/>
                </a:cxn>
                <a:cxn ang="0">
                  <a:pos x="2570" y="10545"/>
                </a:cxn>
                <a:cxn ang="0">
                  <a:pos x="2916" y="10401"/>
                </a:cxn>
                <a:cxn ang="0">
                  <a:pos x="3253" y="10238"/>
                </a:cxn>
                <a:cxn ang="0">
                  <a:pos x="3580" y="10056"/>
                </a:cxn>
                <a:cxn ang="0">
                  <a:pos x="3898" y="9856"/>
                </a:cxn>
                <a:cxn ang="0">
                  <a:pos x="4202" y="9638"/>
                </a:cxn>
                <a:cxn ang="0">
                  <a:pos x="4494" y="9404"/>
                </a:cxn>
                <a:cxn ang="0">
                  <a:pos x="4774" y="9153"/>
                </a:cxn>
                <a:cxn ang="0">
                  <a:pos x="5037" y="8888"/>
                </a:cxn>
                <a:cxn ang="0">
                  <a:pos x="5286" y="8608"/>
                </a:cxn>
                <a:cxn ang="0">
                  <a:pos x="5519" y="8314"/>
                </a:cxn>
                <a:cxn ang="0">
                  <a:pos x="5733" y="8008"/>
                </a:cxn>
                <a:cxn ang="0">
                  <a:pos x="5932" y="7690"/>
                </a:cxn>
                <a:cxn ang="0">
                  <a:pos x="6111" y="7361"/>
                </a:cxn>
                <a:cxn ang="0">
                  <a:pos x="6272" y="7023"/>
                </a:cxn>
                <a:cxn ang="0">
                  <a:pos x="6414" y="6676"/>
                </a:cxn>
                <a:cxn ang="0">
                  <a:pos x="6536" y="6322"/>
                </a:cxn>
                <a:cxn ang="0">
                  <a:pos x="6637" y="5961"/>
                </a:cxn>
                <a:cxn ang="0">
                  <a:pos x="6718" y="5597"/>
                </a:cxn>
                <a:cxn ang="0">
                  <a:pos x="6779" y="5227"/>
                </a:cxn>
                <a:cxn ang="0">
                  <a:pos x="6819" y="4855"/>
                </a:cxn>
                <a:cxn ang="0">
                  <a:pos x="6838" y="4481"/>
                </a:cxn>
                <a:cxn ang="0">
                  <a:pos x="6834" y="4105"/>
                </a:cxn>
                <a:cxn ang="0">
                  <a:pos x="6811" y="3732"/>
                </a:cxn>
                <a:cxn ang="0">
                  <a:pos x="6766" y="3360"/>
                </a:cxn>
                <a:cxn ang="0">
                  <a:pos x="6701" y="2991"/>
                </a:cxn>
                <a:cxn ang="0">
                  <a:pos x="6614" y="2627"/>
                </a:cxn>
                <a:cxn ang="0">
                  <a:pos x="6508" y="2268"/>
                </a:cxn>
                <a:cxn ang="0">
                  <a:pos x="6381" y="1916"/>
                </a:cxn>
                <a:cxn ang="0">
                  <a:pos x="6235" y="1571"/>
                </a:cxn>
                <a:cxn ang="0">
                  <a:pos x="6069" y="1235"/>
                </a:cxn>
                <a:cxn ang="0">
                  <a:pos x="5885" y="909"/>
                </a:cxn>
                <a:cxn ang="0">
                  <a:pos x="5683" y="593"/>
                </a:cxn>
                <a:cxn ang="0">
                  <a:pos x="5463" y="291"/>
                </a:cxn>
                <a:cxn ang="0">
                  <a:pos x="5226" y="0"/>
                </a:cxn>
              </a:cxnLst>
              <a:rect l="0" t="0" r="r" b="b"/>
              <a:pathLst>
                <a:path w="6838" h="10983">
                  <a:moveTo>
                    <a:pt x="0" y="10983"/>
                  </a:moveTo>
                  <a:lnTo>
                    <a:pt x="375" y="10983"/>
                  </a:lnTo>
                  <a:lnTo>
                    <a:pt x="749" y="10963"/>
                  </a:lnTo>
                  <a:lnTo>
                    <a:pt x="1122" y="10920"/>
                  </a:lnTo>
                  <a:lnTo>
                    <a:pt x="1491" y="10857"/>
                  </a:lnTo>
                  <a:lnTo>
                    <a:pt x="1857" y="10773"/>
                  </a:lnTo>
                  <a:lnTo>
                    <a:pt x="2217" y="10669"/>
                  </a:lnTo>
                  <a:lnTo>
                    <a:pt x="2570" y="10545"/>
                  </a:lnTo>
                  <a:lnTo>
                    <a:pt x="2916" y="10401"/>
                  </a:lnTo>
                  <a:lnTo>
                    <a:pt x="3253" y="10238"/>
                  </a:lnTo>
                  <a:lnTo>
                    <a:pt x="3580" y="10056"/>
                  </a:lnTo>
                  <a:lnTo>
                    <a:pt x="3898" y="9856"/>
                  </a:lnTo>
                  <a:lnTo>
                    <a:pt x="4202" y="9638"/>
                  </a:lnTo>
                  <a:lnTo>
                    <a:pt x="4494" y="9404"/>
                  </a:lnTo>
                  <a:lnTo>
                    <a:pt x="4774" y="9153"/>
                  </a:lnTo>
                  <a:lnTo>
                    <a:pt x="5037" y="8888"/>
                  </a:lnTo>
                  <a:lnTo>
                    <a:pt x="5286" y="8608"/>
                  </a:lnTo>
                  <a:lnTo>
                    <a:pt x="5519" y="8314"/>
                  </a:lnTo>
                  <a:lnTo>
                    <a:pt x="5733" y="8008"/>
                  </a:lnTo>
                  <a:lnTo>
                    <a:pt x="5932" y="7690"/>
                  </a:lnTo>
                  <a:lnTo>
                    <a:pt x="6111" y="7361"/>
                  </a:lnTo>
                  <a:lnTo>
                    <a:pt x="6272" y="7023"/>
                  </a:lnTo>
                  <a:lnTo>
                    <a:pt x="6414" y="6676"/>
                  </a:lnTo>
                  <a:lnTo>
                    <a:pt x="6536" y="6322"/>
                  </a:lnTo>
                  <a:lnTo>
                    <a:pt x="6637" y="5961"/>
                  </a:lnTo>
                  <a:lnTo>
                    <a:pt x="6718" y="5597"/>
                  </a:lnTo>
                  <a:lnTo>
                    <a:pt x="6779" y="5227"/>
                  </a:lnTo>
                  <a:lnTo>
                    <a:pt x="6819" y="4855"/>
                  </a:lnTo>
                  <a:lnTo>
                    <a:pt x="6838" y="4481"/>
                  </a:lnTo>
                  <a:lnTo>
                    <a:pt x="6834" y="4105"/>
                  </a:lnTo>
                  <a:lnTo>
                    <a:pt x="6811" y="3732"/>
                  </a:lnTo>
                  <a:lnTo>
                    <a:pt x="6766" y="3360"/>
                  </a:lnTo>
                  <a:lnTo>
                    <a:pt x="6701" y="2991"/>
                  </a:lnTo>
                  <a:lnTo>
                    <a:pt x="6614" y="2627"/>
                  </a:lnTo>
                  <a:lnTo>
                    <a:pt x="6508" y="2268"/>
                  </a:lnTo>
                  <a:lnTo>
                    <a:pt x="6381" y="1916"/>
                  </a:lnTo>
                  <a:lnTo>
                    <a:pt x="6235" y="1571"/>
                  </a:lnTo>
                  <a:lnTo>
                    <a:pt x="6069" y="1235"/>
                  </a:lnTo>
                  <a:lnTo>
                    <a:pt x="5885" y="909"/>
                  </a:lnTo>
                  <a:lnTo>
                    <a:pt x="5683" y="593"/>
                  </a:lnTo>
                  <a:lnTo>
                    <a:pt x="5463" y="291"/>
                  </a:lnTo>
                  <a:lnTo>
                    <a:pt x="5226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73" name="Freeform 9"/>
            <p:cNvSpPr>
              <a:spLocks/>
            </p:cNvSpPr>
            <p:nvPr/>
          </p:nvSpPr>
          <p:spPr bwMode="auto">
            <a:xfrm>
              <a:off x="5610" y="5422"/>
              <a:ext cx="66" cy="22"/>
            </a:xfrm>
            <a:custGeom>
              <a:avLst/>
              <a:gdLst/>
              <a:ahLst/>
              <a:cxnLst>
                <a:cxn ang="0">
                  <a:pos x="425" y="143"/>
                </a:cxn>
                <a:cxn ang="0">
                  <a:pos x="433" y="0"/>
                </a:cxn>
                <a:cxn ang="0">
                  <a:pos x="0" y="46"/>
                </a:cxn>
                <a:cxn ang="0">
                  <a:pos x="425" y="143"/>
                </a:cxn>
              </a:cxnLst>
              <a:rect l="0" t="0" r="r" b="b"/>
              <a:pathLst>
                <a:path w="433" h="143">
                  <a:moveTo>
                    <a:pt x="425" y="143"/>
                  </a:moveTo>
                  <a:lnTo>
                    <a:pt x="433" y="0"/>
                  </a:lnTo>
                  <a:lnTo>
                    <a:pt x="0" y="46"/>
                  </a:lnTo>
                  <a:lnTo>
                    <a:pt x="425" y="143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72" name="Freeform 8"/>
            <p:cNvSpPr>
              <a:spLocks/>
            </p:cNvSpPr>
            <p:nvPr/>
          </p:nvSpPr>
          <p:spPr bwMode="auto">
            <a:xfrm>
              <a:off x="6428" y="3709"/>
              <a:ext cx="53" cy="57"/>
            </a:xfrm>
            <a:custGeom>
              <a:avLst/>
              <a:gdLst/>
              <a:ahLst/>
              <a:cxnLst>
                <a:cxn ang="0">
                  <a:pos x="239" y="365"/>
                </a:cxn>
                <a:cxn ang="0">
                  <a:pos x="345" y="269"/>
                </a:cxn>
                <a:cxn ang="0">
                  <a:pos x="0" y="0"/>
                </a:cxn>
                <a:cxn ang="0">
                  <a:pos x="239" y="365"/>
                </a:cxn>
              </a:cxnLst>
              <a:rect l="0" t="0" r="r" b="b"/>
              <a:pathLst>
                <a:path w="345" h="365">
                  <a:moveTo>
                    <a:pt x="239" y="365"/>
                  </a:moveTo>
                  <a:lnTo>
                    <a:pt x="345" y="269"/>
                  </a:lnTo>
                  <a:lnTo>
                    <a:pt x="0" y="0"/>
                  </a:lnTo>
                  <a:lnTo>
                    <a:pt x="239" y="365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71" name="Freeform 7"/>
            <p:cNvSpPr>
              <a:spLocks/>
            </p:cNvSpPr>
            <p:nvPr/>
          </p:nvSpPr>
          <p:spPr bwMode="auto">
            <a:xfrm>
              <a:off x="5519" y="5414"/>
              <a:ext cx="6" cy="16"/>
            </a:xfrm>
            <a:custGeom>
              <a:avLst/>
              <a:gdLst/>
              <a:ahLst/>
              <a:cxnLst>
                <a:cxn ang="0">
                  <a:pos x="8" y="109"/>
                </a:cxn>
                <a:cxn ang="0">
                  <a:pos x="0" y="0"/>
                </a:cxn>
                <a:cxn ang="0">
                  <a:pos x="44" y="100"/>
                </a:cxn>
                <a:cxn ang="0">
                  <a:pos x="8" y="109"/>
                </a:cxn>
              </a:cxnLst>
              <a:rect l="0" t="0" r="r" b="b"/>
              <a:pathLst>
                <a:path w="44" h="109">
                  <a:moveTo>
                    <a:pt x="8" y="109"/>
                  </a:moveTo>
                  <a:lnTo>
                    <a:pt x="0" y="0"/>
                  </a:lnTo>
                  <a:lnTo>
                    <a:pt x="44" y="100"/>
                  </a:lnTo>
                  <a:lnTo>
                    <a:pt x="8" y="109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70" name="Freeform 6"/>
            <p:cNvSpPr>
              <a:spLocks/>
            </p:cNvSpPr>
            <p:nvPr/>
          </p:nvSpPr>
          <p:spPr bwMode="auto">
            <a:xfrm>
              <a:off x="5523" y="5430"/>
              <a:ext cx="224" cy="32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25" y="2113"/>
                </a:cxn>
                <a:cxn ang="0">
                  <a:pos x="1470" y="2113"/>
                </a:cxn>
              </a:cxnLst>
              <a:rect l="0" t="0" r="r" b="b"/>
              <a:pathLst>
                <a:path w="1470" h="2113">
                  <a:moveTo>
                    <a:pt x="0" y="0"/>
                  </a:moveTo>
                  <a:lnTo>
                    <a:pt x="525" y="2113"/>
                  </a:lnTo>
                  <a:lnTo>
                    <a:pt x="1470" y="2113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69" name="Freeform 5"/>
            <p:cNvSpPr>
              <a:spLocks/>
            </p:cNvSpPr>
            <p:nvPr/>
          </p:nvSpPr>
          <p:spPr bwMode="auto">
            <a:xfrm>
              <a:off x="5646" y="5649"/>
              <a:ext cx="11" cy="66"/>
            </a:xfrm>
            <a:custGeom>
              <a:avLst/>
              <a:gdLst/>
              <a:ahLst/>
              <a:cxnLst>
                <a:cxn ang="0">
                  <a:pos x="0" y="72"/>
                </a:cxn>
                <a:cxn ang="0">
                  <a:pos x="72" y="0"/>
                </a:cxn>
                <a:cxn ang="0">
                  <a:pos x="72" y="430"/>
                </a:cxn>
              </a:cxnLst>
              <a:rect l="0" t="0" r="r" b="b"/>
              <a:pathLst>
                <a:path w="72" h="430">
                  <a:moveTo>
                    <a:pt x="0" y="72"/>
                  </a:moveTo>
                  <a:lnTo>
                    <a:pt x="72" y="0"/>
                  </a:lnTo>
                  <a:lnTo>
                    <a:pt x="72" y="43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68" name="Line 4"/>
            <p:cNvSpPr>
              <a:spLocks noChangeShapeType="1"/>
            </p:cNvSpPr>
            <p:nvPr/>
          </p:nvSpPr>
          <p:spPr bwMode="auto">
            <a:xfrm>
              <a:off x="5646" y="5715"/>
              <a:ext cx="22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67" name="Freeform 3"/>
            <p:cNvSpPr>
              <a:spLocks/>
            </p:cNvSpPr>
            <p:nvPr/>
          </p:nvSpPr>
          <p:spPr bwMode="auto">
            <a:xfrm>
              <a:off x="5690" y="5649"/>
              <a:ext cx="33" cy="66"/>
            </a:xfrm>
            <a:custGeom>
              <a:avLst/>
              <a:gdLst/>
              <a:ahLst/>
              <a:cxnLst>
                <a:cxn ang="0">
                  <a:pos x="71" y="430"/>
                </a:cxn>
                <a:cxn ang="0">
                  <a:pos x="0" y="359"/>
                </a:cxn>
                <a:cxn ang="0">
                  <a:pos x="0" y="72"/>
                </a:cxn>
                <a:cxn ang="0">
                  <a:pos x="71" y="0"/>
                </a:cxn>
                <a:cxn ang="0">
                  <a:pos x="143" y="0"/>
                </a:cxn>
                <a:cxn ang="0">
                  <a:pos x="215" y="72"/>
                </a:cxn>
                <a:cxn ang="0">
                  <a:pos x="215" y="359"/>
                </a:cxn>
                <a:cxn ang="0">
                  <a:pos x="143" y="430"/>
                </a:cxn>
                <a:cxn ang="0">
                  <a:pos x="71" y="430"/>
                </a:cxn>
              </a:cxnLst>
              <a:rect l="0" t="0" r="r" b="b"/>
              <a:pathLst>
                <a:path w="215" h="430">
                  <a:moveTo>
                    <a:pt x="71" y="430"/>
                  </a:moveTo>
                  <a:lnTo>
                    <a:pt x="0" y="359"/>
                  </a:lnTo>
                  <a:lnTo>
                    <a:pt x="0" y="72"/>
                  </a:lnTo>
                  <a:lnTo>
                    <a:pt x="71" y="0"/>
                  </a:lnTo>
                  <a:lnTo>
                    <a:pt x="143" y="0"/>
                  </a:lnTo>
                  <a:lnTo>
                    <a:pt x="215" y="72"/>
                  </a:lnTo>
                  <a:lnTo>
                    <a:pt x="215" y="359"/>
                  </a:lnTo>
                  <a:lnTo>
                    <a:pt x="143" y="430"/>
                  </a:lnTo>
                  <a:lnTo>
                    <a:pt x="71" y="430"/>
                  </a:lnTo>
                  <a:close/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66" name="Freeform 2"/>
            <p:cNvSpPr>
              <a:spLocks/>
            </p:cNvSpPr>
            <p:nvPr/>
          </p:nvSpPr>
          <p:spPr bwMode="auto">
            <a:xfrm>
              <a:off x="5744" y="5649"/>
              <a:ext cx="22" cy="22"/>
            </a:xfrm>
            <a:custGeom>
              <a:avLst/>
              <a:gdLst/>
              <a:ahLst/>
              <a:cxnLst>
                <a:cxn ang="0">
                  <a:pos x="0" y="72"/>
                </a:cxn>
                <a:cxn ang="0">
                  <a:pos x="72" y="0"/>
                </a:cxn>
                <a:cxn ang="0">
                  <a:pos x="144" y="72"/>
                </a:cxn>
                <a:cxn ang="0">
                  <a:pos x="72" y="144"/>
                </a:cxn>
                <a:cxn ang="0">
                  <a:pos x="0" y="72"/>
                </a:cxn>
              </a:cxnLst>
              <a:rect l="0" t="0" r="r" b="b"/>
              <a:pathLst>
                <a:path w="144" h="144">
                  <a:moveTo>
                    <a:pt x="0" y="72"/>
                  </a:moveTo>
                  <a:lnTo>
                    <a:pt x="72" y="0"/>
                  </a:lnTo>
                  <a:lnTo>
                    <a:pt x="144" y="72"/>
                  </a:lnTo>
                  <a:lnTo>
                    <a:pt x="72" y="144"/>
                  </a:lnTo>
                  <a:lnTo>
                    <a:pt x="0" y="72"/>
                  </a:lnTo>
                  <a:close/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8" name="圆角矩形标注 47"/>
          <p:cNvSpPr/>
          <p:nvPr/>
        </p:nvSpPr>
        <p:spPr>
          <a:xfrm>
            <a:off x="3500430" y="3000372"/>
            <a:ext cx="2071702" cy="571504"/>
          </a:xfrm>
          <a:prstGeom prst="wedgeRoundRectCallout">
            <a:avLst>
              <a:gd name="adj1" fmla="val 55340"/>
              <a:gd name="adj2" fmla="val -15169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角度尺寸的标注</a:t>
            </a:r>
            <a:endParaRPr lang="zh-CN" altLang="en-US" dirty="0"/>
          </a:p>
        </p:txBody>
      </p:sp>
      <p:sp>
        <p:nvSpPr>
          <p:cNvPr id="49" name="TextBox 48"/>
          <p:cNvSpPr txBox="1"/>
          <p:nvPr/>
        </p:nvSpPr>
        <p:spPr>
          <a:xfrm>
            <a:off x="357158" y="3643314"/>
            <a:ext cx="50720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3.</a:t>
            </a:r>
            <a:r>
              <a:rPr lang="zh-CN" altLang="en-US" sz="2400" dirty="0" smtClean="0"/>
              <a:t>圆、圆弧及球面</a:t>
            </a:r>
            <a:r>
              <a:rPr lang="zh-CN" altLang="en-US" sz="2400" dirty="0" smtClean="0"/>
              <a:t>尺寸</a:t>
            </a:r>
            <a:endParaRPr lang="en-US" altLang="zh-CN" sz="2400" dirty="0" smtClean="0"/>
          </a:p>
          <a:p>
            <a:endParaRPr lang="zh-CN" altLang="en-US" sz="2400" dirty="0"/>
          </a:p>
        </p:txBody>
      </p:sp>
      <p:sp>
        <p:nvSpPr>
          <p:cNvPr id="36951" name="Rectangle 8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36909" name="Group 45"/>
          <p:cNvGrpSpPr>
            <a:grpSpLocks noChangeAspect="1"/>
          </p:cNvGrpSpPr>
          <p:nvPr/>
        </p:nvGrpSpPr>
        <p:grpSpPr bwMode="auto">
          <a:xfrm>
            <a:off x="1071538" y="4287678"/>
            <a:ext cx="3000396" cy="2570322"/>
            <a:chOff x="0" y="208"/>
            <a:chExt cx="3960" cy="3392"/>
          </a:xfrm>
        </p:grpSpPr>
        <p:sp>
          <p:nvSpPr>
            <p:cNvPr id="36950" name="AutoShape 86"/>
            <p:cNvSpPr>
              <a:spLocks noChangeAspect="1" noChangeArrowheads="1" noTextEdit="1"/>
            </p:cNvSpPr>
            <p:nvPr/>
          </p:nvSpPr>
          <p:spPr bwMode="auto">
            <a:xfrm>
              <a:off x="0" y="208"/>
              <a:ext cx="3960" cy="3392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49" name="Freeform 85"/>
            <p:cNvSpPr>
              <a:spLocks/>
            </p:cNvSpPr>
            <p:nvPr/>
          </p:nvSpPr>
          <p:spPr bwMode="auto">
            <a:xfrm>
              <a:off x="1196" y="670"/>
              <a:ext cx="1675" cy="394"/>
            </a:xfrm>
            <a:custGeom>
              <a:avLst/>
              <a:gdLst/>
              <a:ahLst/>
              <a:cxnLst>
                <a:cxn ang="0">
                  <a:pos x="6699" y="1576"/>
                </a:cxn>
                <a:cxn ang="0">
                  <a:pos x="6546" y="1404"/>
                </a:cxn>
                <a:cxn ang="0">
                  <a:pos x="6385" y="1241"/>
                </a:cxn>
                <a:cxn ang="0">
                  <a:pos x="6215" y="1085"/>
                </a:cxn>
                <a:cxn ang="0">
                  <a:pos x="6038" y="939"/>
                </a:cxn>
                <a:cxn ang="0">
                  <a:pos x="5854" y="803"/>
                </a:cxn>
                <a:cxn ang="0">
                  <a:pos x="5662" y="676"/>
                </a:cxn>
                <a:cxn ang="0">
                  <a:pos x="5464" y="559"/>
                </a:cxn>
                <a:cxn ang="0">
                  <a:pos x="5260" y="453"/>
                </a:cxn>
                <a:cxn ang="0">
                  <a:pos x="5050" y="357"/>
                </a:cxn>
                <a:cxn ang="0">
                  <a:pos x="4837" y="272"/>
                </a:cxn>
                <a:cxn ang="0">
                  <a:pos x="4619" y="198"/>
                </a:cxn>
                <a:cxn ang="0">
                  <a:pos x="4397" y="136"/>
                </a:cxn>
                <a:cxn ang="0">
                  <a:pos x="4173" y="86"/>
                </a:cxn>
                <a:cxn ang="0">
                  <a:pos x="3946" y="46"/>
                </a:cxn>
                <a:cxn ang="0">
                  <a:pos x="3718" y="19"/>
                </a:cxn>
                <a:cxn ang="0">
                  <a:pos x="3488" y="4"/>
                </a:cxn>
                <a:cxn ang="0">
                  <a:pos x="3258" y="0"/>
                </a:cxn>
                <a:cxn ang="0">
                  <a:pos x="3029" y="8"/>
                </a:cxn>
                <a:cxn ang="0">
                  <a:pos x="2800" y="29"/>
                </a:cxn>
                <a:cxn ang="0">
                  <a:pos x="2572" y="61"/>
                </a:cxn>
                <a:cxn ang="0">
                  <a:pos x="2346" y="104"/>
                </a:cxn>
                <a:cxn ang="0">
                  <a:pos x="2122" y="160"/>
                </a:cxn>
                <a:cxn ang="0">
                  <a:pos x="1902" y="226"/>
                </a:cxn>
                <a:cxn ang="0">
                  <a:pos x="1686" y="304"/>
                </a:cxn>
                <a:cxn ang="0">
                  <a:pos x="1474" y="393"/>
                </a:cxn>
                <a:cxn ang="0">
                  <a:pos x="1267" y="493"/>
                </a:cxn>
                <a:cxn ang="0">
                  <a:pos x="1066" y="604"/>
                </a:cxn>
                <a:cxn ang="0">
                  <a:pos x="870" y="725"/>
                </a:cxn>
                <a:cxn ang="0">
                  <a:pos x="681" y="856"/>
                </a:cxn>
                <a:cxn ang="0">
                  <a:pos x="499" y="996"/>
                </a:cxn>
                <a:cxn ang="0">
                  <a:pos x="325" y="1146"/>
                </a:cxn>
                <a:cxn ang="0">
                  <a:pos x="159" y="1304"/>
                </a:cxn>
                <a:cxn ang="0">
                  <a:pos x="0" y="1471"/>
                </a:cxn>
              </a:cxnLst>
              <a:rect l="0" t="0" r="r" b="b"/>
              <a:pathLst>
                <a:path w="6699" h="1576">
                  <a:moveTo>
                    <a:pt x="6699" y="1576"/>
                  </a:moveTo>
                  <a:lnTo>
                    <a:pt x="6546" y="1404"/>
                  </a:lnTo>
                  <a:lnTo>
                    <a:pt x="6385" y="1241"/>
                  </a:lnTo>
                  <a:lnTo>
                    <a:pt x="6215" y="1085"/>
                  </a:lnTo>
                  <a:lnTo>
                    <a:pt x="6038" y="939"/>
                  </a:lnTo>
                  <a:lnTo>
                    <a:pt x="5854" y="803"/>
                  </a:lnTo>
                  <a:lnTo>
                    <a:pt x="5662" y="676"/>
                  </a:lnTo>
                  <a:lnTo>
                    <a:pt x="5464" y="559"/>
                  </a:lnTo>
                  <a:lnTo>
                    <a:pt x="5260" y="453"/>
                  </a:lnTo>
                  <a:lnTo>
                    <a:pt x="5050" y="357"/>
                  </a:lnTo>
                  <a:lnTo>
                    <a:pt x="4837" y="272"/>
                  </a:lnTo>
                  <a:lnTo>
                    <a:pt x="4619" y="198"/>
                  </a:lnTo>
                  <a:lnTo>
                    <a:pt x="4397" y="136"/>
                  </a:lnTo>
                  <a:lnTo>
                    <a:pt x="4173" y="86"/>
                  </a:lnTo>
                  <a:lnTo>
                    <a:pt x="3946" y="46"/>
                  </a:lnTo>
                  <a:lnTo>
                    <a:pt x="3718" y="19"/>
                  </a:lnTo>
                  <a:lnTo>
                    <a:pt x="3488" y="4"/>
                  </a:lnTo>
                  <a:lnTo>
                    <a:pt x="3258" y="0"/>
                  </a:lnTo>
                  <a:lnTo>
                    <a:pt x="3029" y="8"/>
                  </a:lnTo>
                  <a:lnTo>
                    <a:pt x="2800" y="29"/>
                  </a:lnTo>
                  <a:lnTo>
                    <a:pt x="2572" y="61"/>
                  </a:lnTo>
                  <a:lnTo>
                    <a:pt x="2346" y="104"/>
                  </a:lnTo>
                  <a:lnTo>
                    <a:pt x="2122" y="160"/>
                  </a:lnTo>
                  <a:lnTo>
                    <a:pt x="1902" y="226"/>
                  </a:lnTo>
                  <a:lnTo>
                    <a:pt x="1686" y="304"/>
                  </a:lnTo>
                  <a:lnTo>
                    <a:pt x="1474" y="393"/>
                  </a:lnTo>
                  <a:lnTo>
                    <a:pt x="1267" y="493"/>
                  </a:lnTo>
                  <a:lnTo>
                    <a:pt x="1066" y="604"/>
                  </a:lnTo>
                  <a:lnTo>
                    <a:pt x="870" y="725"/>
                  </a:lnTo>
                  <a:lnTo>
                    <a:pt x="681" y="856"/>
                  </a:lnTo>
                  <a:lnTo>
                    <a:pt x="499" y="996"/>
                  </a:lnTo>
                  <a:lnTo>
                    <a:pt x="325" y="1146"/>
                  </a:lnTo>
                  <a:lnTo>
                    <a:pt x="159" y="1304"/>
                  </a:lnTo>
                  <a:lnTo>
                    <a:pt x="0" y="1471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48" name="Freeform 84"/>
            <p:cNvSpPr>
              <a:spLocks/>
            </p:cNvSpPr>
            <p:nvPr/>
          </p:nvSpPr>
          <p:spPr bwMode="auto">
            <a:xfrm>
              <a:off x="340" y="657"/>
              <a:ext cx="3363" cy="2795"/>
            </a:xfrm>
            <a:custGeom>
              <a:avLst/>
              <a:gdLst/>
              <a:ahLst/>
              <a:cxnLst>
                <a:cxn ang="0">
                  <a:pos x="1529" y="215"/>
                </a:cxn>
                <a:cxn ang="0">
                  <a:pos x="1187" y="668"/>
                </a:cxn>
                <a:cxn ang="0">
                  <a:pos x="884" y="1148"/>
                </a:cxn>
                <a:cxn ang="0">
                  <a:pos x="622" y="1653"/>
                </a:cxn>
                <a:cxn ang="0">
                  <a:pos x="406" y="2178"/>
                </a:cxn>
                <a:cxn ang="0">
                  <a:pos x="234" y="2719"/>
                </a:cxn>
                <a:cxn ang="0">
                  <a:pos x="107" y="3273"/>
                </a:cxn>
                <a:cxn ang="0">
                  <a:pos x="30" y="3834"/>
                </a:cxn>
                <a:cxn ang="0">
                  <a:pos x="0" y="4401"/>
                </a:cxn>
                <a:cxn ang="0">
                  <a:pos x="17" y="4968"/>
                </a:cxn>
                <a:cxn ang="0">
                  <a:pos x="83" y="5532"/>
                </a:cxn>
                <a:cxn ang="0">
                  <a:pos x="196" y="6089"/>
                </a:cxn>
                <a:cxn ang="0">
                  <a:pos x="357" y="6633"/>
                </a:cxn>
                <a:cxn ang="0">
                  <a:pos x="563" y="7161"/>
                </a:cxn>
                <a:cxn ang="0">
                  <a:pos x="813" y="7672"/>
                </a:cxn>
                <a:cxn ang="0">
                  <a:pos x="1106" y="8159"/>
                </a:cxn>
                <a:cxn ang="0">
                  <a:pos x="1438" y="8619"/>
                </a:cxn>
                <a:cxn ang="0">
                  <a:pos x="1808" y="9050"/>
                </a:cxn>
                <a:cxn ang="0">
                  <a:pos x="2215" y="9449"/>
                </a:cxn>
                <a:cxn ang="0">
                  <a:pos x="2652" y="9811"/>
                </a:cxn>
                <a:cxn ang="0">
                  <a:pos x="3120" y="10135"/>
                </a:cxn>
                <a:cxn ang="0">
                  <a:pos x="3613" y="10418"/>
                </a:cxn>
                <a:cxn ang="0">
                  <a:pos x="4128" y="10660"/>
                </a:cxn>
                <a:cxn ang="0">
                  <a:pos x="4662" y="10857"/>
                </a:cxn>
                <a:cxn ang="0">
                  <a:pos x="5210" y="11008"/>
                </a:cxn>
                <a:cxn ang="0">
                  <a:pos x="5770" y="11112"/>
                </a:cxn>
                <a:cxn ang="0">
                  <a:pos x="6337" y="11169"/>
                </a:cxn>
                <a:cxn ang="0">
                  <a:pos x="6906" y="11178"/>
                </a:cxn>
                <a:cxn ang="0">
                  <a:pos x="7474" y="11139"/>
                </a:cxn>
                <a:cxn ang="0">
                  <a:pos x="8036" y="11052"/>
                </a:cxn>
                <a:cxn ang="0">
                  <a:pos x="8589" y="10918"/>
                </a:cxn>
                <a:cxn ang="0">
                  <a:pos x="9129" y="10737"/>
                </a:cxn>
                <a:cxn ang="0">
                  <a:pos x="9652" y="10513"/>
                </a:cxn>
                <a:cxn ang="0">
                  <a:pos x="10154" y="10245"/>
                </a:cxn>
                <a:cxn ang="0">
                  <a:pos x="10631" y="9935"/>
                </a:cxn>
                <a:cxn ang="0">
                  <a:pos x="11080" y="9586"/>
                </a:cxn>
                <a:cxn ang="0">
                  <a:pos x="11498" y="9201"/>
                </a:cxn>
                <a:cxn ang="0">
                  <a:pos x="11881" y="8782"/>
                </a:cxn>
                <a:cxn ang="0">
                  <a:pos x="12229" y="8332"/>
                </a:cxn>
                <a:cxn ang="0">
                  <a:pos x="12537" y="7854"/>
                </a:cxn>
                <a:cxn ang="0">
                  <a:pos x="12802" y="7352"/>
                </a:cxn>
                <a:cxn ang="0">
                  <a:pos x="13025" y="6830"/>
                </a:cxn>
                <a:cxn ang="0">
                  <a:pos x="13202" y="6291"/>
                </a:cxn>
                <a:cxn ang="0">
                  <a:pos x="13333" y="5738"/>
                </a:cxn>
                <a:cxn ang="0">
                  <a:pos x="13417" y="5178"/>
                </a:cxn>
                <a:cxn ang="0">
                  <a:pos x="13452" y="4611"/>
                </a:cxn>
                <a:cxn ang="0">
                  <a:pos x="13439" y="4044"/>
                </a:cxn>
                <a:cxn ang="0">
                  <a:pos x="13379" y="3479"/>
                </a:cxn>
                <a:cxn ang="0">
                  <a:pos x="13272" y="2922"/>
                </a:cxn>
                <a:cxn ang="0">
                  <a:pos x="13116" y="2376"/>
                </a:cxn>
                <a:cxn ang="0">
                  <a:pos x="12915" y="1844"/>
                </a:cxn>
                <a:cxn ang="0">
                  <a:pos x="12670" y="1332"/>
                </a:cxn>
                <a:cxn ang="0">
                  <a:pos x="12382" y="843"/>
                </a:cxn>
                <a:cxn ang="0">
                  <a:pos x="12054" y="379"/>
                </a:cxn>
              </a:cxnLst>
              <a:rect l="0" t="0" r="r" b="b"/>
              <a:pathLst>
                <a:path w="13452" h="11179">
                  <a:moveTo>
                    <a:pt x="1715" y="0"/>
                  </a:moveTo>
                  <a:lnTo>
                    <a:pt x="1529" y="215"/>
                  </a:lnTo>
                  <a:lnTo>
                    <a:pt x="1353" y="438"/>
                  </a:lnTo>
                  <a:lnTo>
                    <a:pt x="1187" y="668"/>
                  </a:lnTo>
                  <a:lnTo>
                    <a:pt x="1031" y="906"/>
                  </a:lnTo>
                  <a:lnTo>
                    <a:pt x="884" y="1148"/>
                  </a:lnTo>
                  <a:lnTo>
                    <a:pt x="748" y="1398"/>
                  </a:lnTo>
                  <a:lnTo>
                    <a:pt x="622" y="1653"/>
                  </a:lnTo>
                  <a:lnTo>
                    <a:pt x="508" y="1914"/>
                  </a:lnTo>
                  <a:lnTo>
                    <a:pt x="406" y="2178"/>
                  </a:lnTo>
                  <a:lnTo>
                    <a:pt x="314" y="2446"/>
                  </a:lnTo>
                  <a:lnTo>
                    <a:pt x="234" y="2719"/>
                  </a:lnTo>
                  <a:lnTo>
                    <a:pt x="164" y="2994"/>
                  </a:lnTo>
                  <a:lnTo>
                    <a:pt x="107" y="3273"/>
                  </a:lnTo>
                  <a:lnTo>
                    <a:pt x="63" y="3552"/>
                  </a:lnTo>
                  <a:lnTo>
                    <a:pt x="30" y="3834"/>
                  </a:lnTo>
                  <a:lnTo>
                    <a:pt x="9" y="4117"/>
                  </a:lnTo>
                  <a:lnTo>
                    <a:pt x="0" y="4401"/>
                  </a:lnTo>
                  <a:lnTo>
                    <a:pt x="3" y="4685"/>
                  </a:lnTo>
                  <a:lnTo>
                    <a:pt x="17" y="4968"/>
                  </a:lnTo>
                  <a:lnTo>
                    <a:pt x="44" y="5251"/>
                  </a:lnTo>
                  <a:lnTo>
                    <a:pt x="83" y="5532"/>
                  </a:lnTo>
                  <a:lnTo>
                    <a:pt x="134" y="5812"/>
                  </a:lnTo>
                  <a:lnTo>
                    <a:pt x="196" y="6089"/>
                  </a:lnTo>
                  <a:lnTo>
                    <a:pt x="271" y="6362"/>
                  </a:lnTo>
                  <a:lnTo>
                    <a:pt x="357" y="6633"/>
                  </a:lnTo>
                  <a:lnTo>
                    <a:pt x="455" y="6899"/>
                  </a:lnTo>
                  <a:lnTo>
                    <a:pt x="563" y="7161"/>
                  </a:lnTo>
                  <a:lnTo>
                    <a:pt x="683" y="7420"/>
                  </a:lnTo>
                  <a:lnTo>
                    <a:pt x="813" y="7672"/>
                  </a:lnTo>
                  <a:lnTo>
                    <a:pt x="954" y="7918"/>
                  </a:lnTo>
                  <a:lnTo>
                    <a:pt x="1106" y="8159"/>
                  </a:lnTo>
                  <a:lnTo>
                    <a:pt x="1267" y="8392"/>
                  </a:lnTo>
                  <a:lnTo>
                    <a:pt x="1438" y="8619"/>
                  </a:lnTo>
                  <a:lnTo>
                    <a:pt x="1619" y="8838"/>
                  </a:lnTo>
                  <a:lnTo>
                    <a:pt x="1808" y="9050"/>
                  </a:lnTo>
                  <a:lnTo>
                    <a:pt x="2007" y="9254"/>
                  </a:lnTo>
                  <a:lnTo>
                    <a:pt x="2215" y="9449"/>
                  </a:lnTo>
                  <a:lnTo>
                    <a:pt x="2429" y="9635"/>
                  </a:lnTo>
                  <a:lnTo>
                    <a:pt x="2652" y="9811"/>
                  </a:lnTo>
                  <a:lnTo>
                    <a:pt x="2882" y="9977"/>
                  </a:lnTo>
                  <a:lnTo>
                    <a:pt x="3120" y="10135"/>
                  </a:lnTo>
                  <a:lnTo>
                    <a:pt x="3363" y="10282"/>
                  </a:lnTo>
                  <a:lnTo>
                    <a:pt x="3613" y="10418"/>
                  </a:lnTo>
                  <a:lnTo>
                    <a:pt x="3868" y="10544"/>
                  </a:lnTo>
                  <a:lnTo>
                    <a:pt x="4128" y="10660"/>
                  </a:lnTo>
                  <a:lnTo>
                    <a:pt x="4392" y="10764"/>
                  </a:lnTo>
                  <a:lnTo>
                    <a:pt x="4662" y="10857"/>
                  </a:lnTo>
                  <a:lnTo>
                    <a:pt x="4935" y="10938"/>
                  </a:lnTo>
                  <a:lnTo>
                    <a:pt x="5210" y="11008"/>
                  </a:lnTo>
                  <a:lnTo>
                    <a:pt x="5489" y="11066"/>
                  </a:lnTo>
                  <a:lnTo>
                    <a:pt x="5770" y="11112"/>
                  </a:lnTo>
                  <a:lnTo>
                    <a:pt x="6053" y="11146"/>
                  </a:lnTo>
                  <a:lnTo>
                    <a:pt x="6337" y="11169"/>
                  </a:lnTo>
                  <a:lnTo>
                    <a:pt x="6621" y="11179"/>
                  </a:lnTo>
                  <a:lnTo>
                    <a:pt x="6906" y="11178"/>
                  </a:lnTo>
                  <a:lnTo>
                    <a:pt x="7190" y="11164"/>
                  </a:lnTo>
                  <a:lnTo>
                    <a:pt x="7474" y="11139"/>
                  </a:lnTo>
                  <a:lnTo>
                    <a:pt x="7756" y="11101"/>
                  </a:lnTo>
                  <a:lnTo>
                    <a:pt x="8036" y="11052"/>
                  </a:lnTo>
                  <a:lnTo>
                    <a:pt x="8315" y="10990"/>
                  </a:lnTo>
                  <a:lnTo>
                    <a:pt x="8589" y="10918"/>
                  </a:lnTo>
                  <a:lnTo>
                    <a:pt x="8861" y="10833"/>
                  </a:lnTo>
                  <a:lnTo>
                    <a:pt x="9129" y="10737"/>
                  </a:lnTo>
                  <a:lnTo>
                    <a:pt x="9393" y="10631"/>
                  </a:lnTo>
                  <a:lnTo>
                    <a:pt x="9652" y="10513"/>
                  </a:lnTo>
                  <a:lnTo>
                    <a:pt x="9906" y="10384"/>
                  </a:lnTo>
                  <a:lnTo>
                    <a:pt x="10154" y="10245"/>
                  </a:lnTo>
                  <a:lnTo>
                    <a:pt x="10396" y="10095"/>
                  </a:lnTo>
                  <a:lnTo>
                    <a:pt x="10631" y="9935"/>
                  </a:lnTo>
                  <a:lnTo>
                    <a:pt x="10859" y="9766"/>
                  </a:lnTo>
                  <a:lnTo>
                    <a:pt x="11080" y="9586"/>
                  </a:lnTo>
                  <a:lnTo>
                    <a:pt x="11293" y="9398"/>
                  </a:lnTo>
                  <a:lnTo>
                    <a:pt x="11498" y="9201"/>
                  </a:lnTo>
                  <a:lnTo>
                    <a:pt x="11695" y="8995"/>
                  </a:lnTo>
                  <a:lnTo>
                    <a:pt x="11881" y="8782"/>
                  </a:lnTo>
                  <a:lnTo>
                    <a:pt x="12060" y="8561"/>
                  </a:lnTo>
                  <a:lnTo>
                    <a:pt x="12229" y="8332"/>
                  </a:lnTo>
                  <a:lnTo>
                    <a:pt x="12387" y="8097"/>
                  </a:lnTo>
                  <a:lnTo>
                    <a:pt x="12537" y="7854"/>
                  </a:lnTo>
                  <a:lnTo>
                    <a:pt x="12674" y="7606"/>
                  </a:lnTo>
                  <a:lnTo>
                    <a:pt x="12802" y="7352"/>
                  </a:lnTo>
                  <a:lnTo>
                    <a:pt x="12919" y="7094"/>
                  </a:lnTo>
                  <a:lnTo>
                    <a:pt x="13025" y="6830"/>
                  </a:lnTo>
                  <a:lnTo>
                    <a:pt x="13119" y="6562"/>
                  </a:lnTo>
                  <a:lnTo>
                    <a:pt x="13202" y="6291"/>
                  </a:lnTo>
                  <a:lnTo>
                    <a:pt x="13274" y="6016"/>
                  </a:lnTo>
                  <a:lnTo>
                    <a:pt x="13333" y="5738"/>
                  </a:lnTo>
                  <a:lnTo>
                    <a:pt x="13380" y="5459"/>
                  </a:lnTo>
                  <a:lnTo>
                    <a:pt x="13417" y="5178"/>
                  </a:lnTo>
                  <a:lnTo>
                    <a:pt x="13440" y="4895"/>
                  </a:lnTo>
                  <a:lnTo>
                    <a:pt x="13452" y="4611"/>
                  </a:lnTo>
                  <a:lnTo>
                    <a:pt x="13452" y="4327"/>
                  </a:lnTo>
                  <a:lnTo>
                    <a:pt x="13439" y="4044"/>
                  </a:lnTo>
                  <a:lnTo>
                    <a:pt x="13416" y="3761"/>
                  </a:lnTo>
                  <a:lnTo>
                    <a:pt x="13379" y="3479"/>
                  </a:lnTo>
                  <a:lnTo>
                    <a:pt x="13331" y="3199"/>
                  </a:lnTo>
                  <a:lnTo>
                    <a:pt x="13272" y="2922"/>
                  </a:lnTo>
                  <a:lnTo>
                    <a:pt x="13199" y="2648"/>
                  </a:lnTo>
                  <a:lnTo>
                    <a:pt x="13116" y="2376"/>
                  </a:lnTo>
                  <a:lnTo>
                    <a:pt x="13021" y="2109"/>
                  </a:lnTo>
                  <a:lnTo>
                    <a:pt x="12915" y="1844"/>
                  </a:lnTo>
                  <a:lnTo>
                    <a:pt x="12798" y="1586"/>
                  </a:lnTo>
                  <a:lnTo>
                    <a:pt x="12670" y="1332"/>
                  </a:lnTo>
                  <a:lnTo>
                    <a:pt x="12531" y="1084"/>
                  </a:lnTo>
                  <a:lnTo>
                    <a:pt x="12382" y="843"/>
                  </a:lnTo>
                  <a:lnTo>
                    <a:pt x="12224" y="607"/>
                  </a:lnTo>
                  <a:lnTo>
                    <a:pt x="12054" y="379"/>
                  </a:lnTo>
                  <a:lnTo>
                    <a:pt x="11875" y="158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47" name="Freeform 83"/>
            <p:cNvSpPr>
              <a:spLocks/>
            </p:cNvSpPr>
            <p:nvPr/>
          </p:nvSpPr>
          <p:spPr bwMode="auto">
            <a:xfrm>
              <a:off x="1322" y="1077"/>
              <a:ext cx="1401" cy="1397"/>
            </a:xfrm>
            <a:custGeom>
              <a:avLst/>
              <a:gdLst/>
              <a:ahLst/>
              <a:cxnLst>
                <a:cxn ang="0">
                  <a:pos x="5597" y="2611"/>
                </a:cxn>
                <a:cxn ang="0">
                  <a:pos x="5550" y="2248"/>
                </a:cxn>
                <a:cxn ang="0">
                  <a:pos x="5454" y="1895"/>
                </a:cxn>
                <a:cxn ang="0">
                  <a:pos x="5314" y="1557"/>
                </a:cxn>
                <a:cxn ang="0">
                  <a:pos x="5131" y="1241"/>
                </a:cxn>
                <a:cxn ang="0">
                  <a:pos x="4908" y="951"/>
                </a:cxn>
                <a:cxn ang="0">
                  <a:pos x="4649" y="693"/>
                </a:cxn>
                <a:cxn ang="0">
                  <a:pos x="4358" y="471"/>
                </a:cxn>
                <a:cxn ang="0">
                  <a:pos x="4040" y="288"/>
                </a:cxn>
                <a:cxn ang="0">
                  <a:pos x="3701" y="148"/>
                </a:cxn>
                <a:cxn ang="0">
                  <a:pos x="3348" y="54"/>
                </a:cxn>
                <a:cxn ang="0">
                  <a:pos x="2984" y="5"/>
                </a:cxn>
                <a:cxn ang="0">
                  <a:pos x="2618" y="5"/>
                </a:cxn>
                <a:cxn ang="0">
                  <a:pos x="2254" y="54"/>
                </a:cxn>
                <a:cxn ang="0">
                  <a:pos x="1901" y="148"/>
                </a:cxn>
                <a:cxn ang="0">
                  <a:pos x="1562" y="288"/>
                </a:cxn>
                <a:cxn ang="0">
                  <a:pos x="1245" y="471"/>
                </a:cxn>
                <a:cxn ang="0">
                  <a:pos x="954" y="693"/>
                </a:cxn>
                <a:cxn ang="0">
                  <a:pos x="694" y="951"/>
                </a:cxn>
                <a:cxn ang="0">
                  <a:pos x="472" y="1241"/>
                </a:cxn>
                <a:cxn ang="0">
                  <a:pos x="288" y="1557"/>
                </a:cxn>
                <a:cxn ang="0">
                  <a:pos x="148" y="1895"/>
                </a:cxn>
                <a:cxn ang="0">
                  <a:pos x="54" y="2248"/>
                </a:cxn>
                <a:cxn ang="0">
                  <a:pos x="5" y="2611"/>
                </a:cxn>
                <a:cxn ang="0">
                  <a:pos x="5" y="2975"/>
                </a:cxn>
                <a:cxn ang="0">
                  <a:pos x="54" y="3338"/>
                </a:cxn>
                <a:cxn ang="0">
                  <a:pos x="148" y="3691"/>
                </a:cxn>
                <a:cxn ang="0">
                  <a:pos x="288" y="4029"/>
                </a:cxn>
                <a:cxn ang="0">
                  <a:pos x="472" y="4345"/>
                </a:cxn>
                <a:cxn ang="0">
                  <a:pos x="694" y="4635"/>
                </a:cxn>
                <a:cxn ang="0">
                  <a:pos x="954" y="4893"/>
                </a:cxn>
                <a:cxn ang="0">
                  <a:pos x="1245" y="5115"/>
                </a:cxn>
                <a:cxn ang="0">
                  <a:pos x="1562" y="5298"/>
                </a:cxn>
                <a:cxn ang="0">
                  <a:pos x="1901" y="5438"/>
                </a:cxn>
                <a:cxn ang="0">
                  <a:pos x="2254" y="5532"/>
                </a:cxn>
                <a:cxn ang="0">
                  <a:pos x="2618" y="5580"/>
                </a:cxn>
                <a:cxn ang="0">
                  <a:pos x="2984" y="5580"/>
                </a:cxn>
                <a:cxn ang="0">
                  <a:pos x="3348" y="5532"/>
                </a:cxn>
                <a:cxn ang="0">
                  <a:pos x="3701" y="5438"/>
                </a:cxn>
                <a:cxn ang="0">
                  <a:pos x="4040" y="5298"/>
                </a:cxn>
                <a:cxn ang="0">
                  <a:pos x="4358" y="5115"/>
                </a:cxn>
                <a:cxn ang="0">
                  <a:pos x="4649" y="4893"/>
                </a:cxn>
                <a:cxn ang="0">
                  <a:pos x="4908" y="4635"/>
                </a:cxn>
                <a:cxn ang="0">
                  <a:pos x="5131" y="4345"/>
                </a:cxn>
                <a:cxn ang="0">
                  <a:pos x="5314" y="4029"/>
                </a:cxn>
                <a:cxn ang="0">
                  <a:pos x="5454" y="3691"/>
                </a:cxn>
                <a:cxn ang="0">
                  <a:pos x="5550" y="3338"/>
                </a:cxn>
                <a:cxn ang="0">
                  <a:pos x="5597" y="2975"/>
                </a:cxn>
              </a:cxnLst>
              <a:rect l="0" t="0" r="r" b="b"/>
              <a:pathLst>
                <a:path w="5604" h="5586">
                  <a:moveTo>
                    <a:pt x="5604" y="2792"/>
                  </a:moveTo>
                  <a:lnTo>
                    <a:pt x="5597" y="2611"/>
                  </a:lnTo>
                  <a:lnTo>
                    <a:pt x="5579" y="2428"/>
                  </a:lnTo>
                  <a:lnTo>
                    <a:pt x="5550" y="2248"/>
                  </a:lnTo>
                  <a:lnTo>
                    <a:pt x="5507" y="2070"/>
                  </a:lnTo>
                  <a:lnTo>
                    <a:pt x="5454" y="1895"/>
                  </a:lnTo>
                  <a:lnTo>
                    <a:pt x="5390" y="1724"/>
                  </a:lnTo>
                  <a:lnTo>
                    <a:pt x="5314" y="1557"/>
                  </a:lnTo>
                  <a:lnTo>
                    <a:pt x="5227" y="1396"/>
                  </a:lnTo>
                  <a:lnTo>
                    <a:pt x="5131" y="1241"/>
                  </a:lnTo>
                  <a:lnTo>
                    <a:pt x="5024" y="1093"/>
                  </a:lnTo>
                  <a:lnTo>
                    <a:pt x="4908" y="951"/>
                  </a:lnTo>
                  <a:lnTo>
                    <a:pt x="4783" y="818"/>
                  </a:lnTo>
                  <a:lnTo>
                    <a:pt x="4649" y="693"/>
                  </a:lnTo>
                  <a:lnTo>
                    <a:pt x="4507" y="577"/>
                  </a:lnTo>
                  <a:lnTo>
                    <a:pt x="4358" y="471"/>
                  </a:lnTo>
                  <a:lnTo>
                    <a:pt x="4202" y="374"/>
                  </a:lnTo>
                  <a:lnTo>
                    <a:pt x="4040" y="288"/>
                  </a:lnTo>
                  <a:lnTo>
                    <a:pt x="3874" y="213"/>
                  </a:lnTo>
                  <a:lnTo>
                    <a:pt x="3701" y="148"/>
                  </a:lnTo>
                  <a:lnTo>
                    <a:pt x="3526" y="95"/>
                  </a:lnTo>
                  <a:lnTo>
                    <a:pt x="3348" y="54"/>
                  </a:lnTo>
                  <a:lnTo>
                    <a:pt x="3167" y="24"/>
                  </a:lnTo>
                  <a:lnTo>
                    <a:pt x="2984" y="5"/>
                  </a:lnTo>
                  <a:lnTo>
                    <a:pt x="2802" y="0"/>
                  </a:lnTo>
                  <a:lnTo>
                    <a:pt x="2618" y="5"/>
                  </a:lnTo>
                  <a:lnTo>
                    <a:pt x="2436" y="24"/>
                  </a:lnTo>
                  <a:lnTo>
                    <a:pt x="2254" y="54"/>
                  </a:lnTo>
                  <a:lnTo>
                    <a:pt x="2076" y="95"/>
                  </a:lnTo>
                  <a:lnTo>
                    <a:pt x="1901" y="148"/>
                  </a:lnTo>
                  <a:lnTo>
                    <a:pt x="1729" y="213"/>
                  </a:lnTo>
                  <a:lnTo>
                    <a:pt x="1562" y="288"/>
                  </a:lnTo>
                  <a:lnTo>
                    <a:pt x="1400" y="374"/>
                  </a:lnTo>
                  <a:lnTo>
                    <a:pt x="1245" y="471"/>
                  </a:lnTo>
                  <a:lnTo>
                    <a:pt x="1096" y="577"/>
                  </a:lnTo>
                  <a:lnTo>
                    <a:pt x="954" y="693"/>
                  </a:lnTo>
                  <a:lnTo>
                    <a:pt x="820" y="818"/>
                  </a:lnTo>
                  <a:lnTo>
                    <a:pt x="694" y="951"/>
                  </a:lnTo>
                  <a:lnTo>
                    <a:pt x="578" y="1093"/>
                  </a:lnTo>
                  <a:lnTo>
                    <a:pt x="472" y="1241"/>
                  </a:lnTo>
                  <a:lnTo>
                    <a:pt x="375" y="1396"/>
                  </a:lnTo>
                  <a:lnTo>
                    <a:pt x="288" y="1557"/>
                  </a:lnTo>
                  <a:lnTo>
                    <a:pt x="212" y="1724"/>
                  </a:lnTo>
                  <a:lnTo>
                    <a:pt x="148" y="1895"/>
                  </a:lnTo>
                  <a:lnTo>
                    <a:pt x="95" y="2070"/>
                  </a:lnTo>
                  <a:lnTo>
                    <a:pt x="54" y="2248"/>
                  </a:lnTo>
                  <a:lnTo>
                    <a:pt x="24" y="2428"/>
                  </a:lnTo>
                  <a:lnTo>
                    <a:pt x="5" y="2611"/>
                  </a:lnTo>
                  <a:lnTo>
                    <a:pt x="0" y="2792"/>
                  </a:lnTo>
                  <a:lnTo>
                    <a:pt x="5" y="2975"/>
                  </a:lnTo>
                  <a:lnTo>
                    <a:pt x="24" y="3158"/>
                  </a:lnTo>
                  <a:lnTo>
                    <a:pt x="54" y="3338"/>
                  </a:lnTo>
                  <a:lnTo>
                    <a:pt x="95" y="3516"/>
                  </a:lnTo>
                  <a:lnTo>
                    <a:pt x="148" y="3691"/>
                  </a:lnTo>
                  <a:lnTo>
                    <a:pt x="212" y="3862"/>
                  </a:lnTo>
                  <a:lnTo>
                    <a:pt x="288" y="4029"/>
                  </a:lnTo>
                  <a:lnTo>
                    <a:pt x="375" y="4190"/>
                  </a:lnTo>
                  <a:lnTo>
                    <a:pt x="472" y="4345"/>
                  </a:lnTo>
                  <a:lnTo>
                    <a:pt x="578" y="4493"/>
                  </a:lnTo>
                  <a:lnTo>
                    <a:pt x="694" y="4635"/>
                  </a:lnTo>
                  <a:lnTo>
                    <a:pt x="820" y="4768"/>
                  </a:lnTo>
                  <a:lnTo>
                    <a:pt x="954" y="4893"/>
                  </a:lnTo>
                  <a:lnTo>
                    <a:pt x="1096" y="5009"/>
                  </a:lnTo>
                  <a:lnTo>
                    <a:pt x="1245" y="5115"/>
                  </a:lnTo>
                  <a:lnTo>
                    <a:pt x="1400" y="5212"/>
                  </a:lnTo>
                  <a:lnTo>
                    <a:pt x="1562" y="5298"/>
                  </a:lnTo>
                  <a:lnTo>
                    <a:pt x="1729" y="5373"/>
                  </a:lnTo>
                  <a:lnTo>
                    <a:pt x="1901" y="5438"/>
                  </a:lnTo>
                  <a:lnTo>
                    <a:pt x="2076" y="5491"/>
                  </a:lnTo>
                  <a:lnTo>
                    <a:pt x="2254" y="5532"/>
                  </a:lnTo>
                  <a:lnTo>
                    <a:pt x="2436" y="5562"/>
                  </a:lnTo>
                  <a:lnTo>
                    <a:pt x="2618" y="5580"/>
                  </a:lnTo>
                  <a:lnTo>
                    <a:pt x="2802" y="5586"/>
                  </a:lnTo>
                  <a:lnTo>
                    <a:pt x="2984" y="5580"/>
                  </a:lnTo>
                  <a:lnTo>
                    <a:pt x="3167" y="5562"/>
                  </a:lnTo>
                  <a:lnTo>
                    <a:pt x="3348" y="5532"/>
                  </a:lnTo>
                  <a:lnTo>
                    <a:pt x="3526" y="5491"/>
                  </a:lnTo>
                  <a:lnTo>
                    <a:pt x="3701" y="5438"/>
                  </a:lnTo>
                  <a:lnTo>
                    <a:pt x="3874" y="5373"/>
                  </a:lnTo>
                  <a:lnTo>
                    <a:pt x="4040" y="5298"/>
                  </a:lnTo>
                  <a:lnTo>
                    <a:pt x="4202" y="5212"/>
                  </a:lnTo>
                  <a:lnTo>
                    <a:pt x="4358" y="5115"/>
                  </a:lnTo>
                  <a:lnTo>
                    <a:pt x="4507" y="5009"/>
                  </a:lnTo>
                  <a:lnTo>
                    <a:pt x="4649" y="4893"/>
                  </a:lnTo>
                  <a:lnTo>
                    <a:pt x="4783" y="4768"/>
                  </a:lnTo>
                  <a:lnTo>
                    <a:pt x="4908" y="4635"/>
                  </a:lnTo>
                  <a:lnTo>
                    <a:pt x="5024" y="4493"/>
                  </a:lnTo>
                  <a:lnTo>
                    <a:pt x="5131" y="4345"/>
                  </a:lnTo>
                  <a:lnTo>
                    <a:pt x="5227" y="4190"/>
                  </a:lnTo>
                  <a:lnTo>
                    <a:pt x="5314" y="4029"/>
                  </a:lnTo>
                  <a:lnTo>
                    <a:pt x="5390" y="3862"/>
                  </a:lnTo>
                  <a:lnTo>
                    <a:pt x="5454" y="3691"/>
                  </a:lnTo>
                  <a:lnTo>
                    <a:pt x="5507" y="3516"/>
                  </a:lnTo>
                  <a:lnTo>
                    <a:pt x="5550" y="3338"/>
                  </a:lnTo>
                  <a:lnTo>
                    <a:pt x="5579" y="3158"/>
                  </a:lnTo>
                  <a:lnTo>
                    <a:pt x="5597" y="2975"/>
                  </a:lnTo>
                  <a:lnTo>
                    <a:pt x="5604" y="2792"/>
                  </a:lnTo>
                  <a:close/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46" name="Line 82"/>
            <p:cNvSpPr>
              <a:spLocks noChangeShapeType="1"/>
            </p:cNvSpPr>
            <p:nvPr/>
          </p:nvSpPr>
          <p:spPr bwMode="auto">
            <a:xfrm flipH="1" flipV="1">
              <a:off x="1950" y="1711"/>
              <a:ext cx="72" cy="6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45" name="Line 81"/>
            <p:cNvSpPr>
              <a:spLocks noChangeShapeType="1"/>
            </p:cNvSpPr>
            <p:nvPr/>
          </p:nvSpPr>
          <p:spPr bwMode="auto">
            <a:xfrm flipH="1" flipV="1">
              <a:off x="1837" y="1610"/>
              <a:ext cx="75" cy="6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44" name="Line 80"/>
            <p:cNvSpPr>
              <a:spLocks noChangeShapeType="1"/>
            </p:cNvSpPr>
            <p:nvPr/>
          </p:nvSpPr>
          <p:spPr bwMode="auto">
            <a:xfrm flipH="1" flipV="1">
              <a:off x="1723" y="1509"/>
              <a:ext cx="76" cy="6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43" name="Line 79"/>
            <p:cNvSpPr>
              <a:spLocks noChangeShapeType="1"/>
            </p:cNvSpPr>
            <p:nvPr/>
          </p:nvSpPr>
          <p:spPr bwMode="auto">
            <a:xfrm flipH="1" flipV="1">
              <a:off x="1610" y="1408"/>
              <a:ext cx="76" cy="6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42" name="Line 78"/>
            <p:cNvSpPr>
              <a:spLocks noChangeShapeType="1"/>
            </p:cNvSpPr>
            <p:nvPr/>
          </p:nvSpPr>
          <p:spPr bwMode="auto">
            <a:xfrm flipH="1" flipV="1">
              <a:off x="1500" y="1310"/>
              <a:ext cx="73" cy="6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41" name="Line 77"/>
            <p:cNvSpPr>
              <a:spLocks noChangeShapeType="1"/>
            </p:cNvSpPr>
            <p:nvPr/>
          </p:nvSpPr>
          <p:spPr bwMode="auto">
            <a:xfrm flipH="1" flipV="1">
              <a:off x="769" y="657"/>
              <a:ext cx="731" cy="653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40" name="Line 76"/>
            <p:cNvSpPr>
              <a:spLocks noChangeShapeType="1"/>
            </p:cNvSpPr>
            <p:nvPr/>
          </p:nvSpPr>
          <p:spPr bwMode="auto">
            <a:xfrm flipV="1">
              <a:off x="2022" y="1713"/>
              <a:ext cx="75" cy="6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39" name="Line 75"/>
            <p:cNvSpPr>
              <a:spLocks noChangeShapeType="1"/>
            </p:cNvSpPr>
            <p:nvPr/>
          </p:nvSpPr>
          <p:spPr bwMode="auto">
            <a:xfrm flipV="1">
              <a:off x="2135" y="1616"/>
              <a:ext cx="78" cy="6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38" name="Line 74"/>
            <p:cNvSpPr>
              <a:spLocks noChangeShapeType="1"/>
            </p:cNvSpPr>
            <p:nvPr/>
          </p:nvSpPr>
          <p:spPr bwMode="auto">
            <a:xfrm flipV="1">
              <a:off x="2252" y="1518"/>
              <a:ext cx="77" cy="6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37" name="Line 73"/>
            <p:cNvSpPr>
              <a:spLocks noChangeShapeType="1"/>
            </p:cNvSpPr>
            <p:nvPr/>
          </p:nvSpPr>
          <p:spPr bwMode="auto">
            <a:xfrm flipV="1">
              <a:off x="2368" y="1421"/>
              <a:ext cx="77" cy="6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36" name="Line 72"/>
            <p:cNvSpPr>
              <a:spLocks noChangeShapeType="1"/>
            </p:cNvSpPr>
            <p:nvPr/>
          </p:nvSpPr>
          <p:spPr bwMode="auto">
            <a:xfrm flipV="1">
              <a:off x="2484" y="1326"/>
              <a:ext cx="74" cy="63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35" name="Line 71"/>
            <p:cNvSpPr>
              <a:spLocks noChangeShapeType="1"/>
            </p:cNvSpPr>
            <p:nvPr/>
          </p:nvSpPr>
          <p:spPr bwMode="auto">
            <a:xfrm flipV="1">
              <a:off x="2558" y="697"/>
              <a:ext cx="751" cy="629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34" name="Line 70"/>
            <p:cNvSpPr>
              <a:spLocks noChangeShapeType="1"/>
            </p:cNvSpPr>
            <p:nvPr/>
          </p:nvSpPr>
          <p:spPr bwMode="auto">
            <a:xfrm flipH="1" flipV="1">
              <a:off x="2853" y="1994"/>
              <a:ext cx="572" cy="15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33" name="Line 69"/>
            <p:cNvSpPr>
              <a:spLocks noChangeShapeType="1"/>
            </p:cNvSpPr>
            <p:nvPr/>
          </p:nvSpPr>
          <p:spPr bwMode="auto">
            <a:xfrm flipH="1" flipV="1">
              <a:off x="1036" y="1517"/>
              <a:ext cx="155" cy="4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32" name="Freeform 68"/>
            <p:cNvSpPr>
              <a:spLocks/>
            </p:cNvSpPr>
            <p:nvPr/>
          </p:nvSpPr>
          <p:spPr bwMode="auto">
            <a:xfrm>
              <a:off x="3131" y="1987"/>
              <a:ext cx="58" cy="58"/>
            </a:xfrm>
            <a:custGeom>
              <a:avLst/>
              <a:gdLst/>
              <a:ahLst/>
              <a:cxnLst>
                <a:cxn ang="0">
                  <a:pos x="37" y="205"/>
                </a:cxn>
                <a:cxn ang="0">
                  <a:pos x="0" y="141"/>
                </a:cxn>
                <a:cxn ang="0">
                  <a:pos x="27" y="38"/>
                </a:cxn>
                <a:cxn ang="0">
                  <a:pos x="91" y="0"/>
                </a:cxn>
                <a:cxn ang="0">
                  <a:pos x="194" y="27"/>
                </a:cxn>
                <a:cxn ang="0">
                  <a:pos x="232" y="92"/>
                </a:cxn>
                <a:cxn ang="0">
                  <a:pos x="205" y="194"/>
                </a:cxn>
                <a:cxn ang="0">
                  <a:pos x="140" y="232"/>
                </a:cxn>
                <a:cxn ang="0">
                  <a:pos x="37" y="205"/>
                </a:cxn>
              </a:cxnLst>
              <a:rect l="0" t="0" r="r" b="b"/>
              <a:pathLst>
                <a:path w="232" h="232">
                  <a:moveTo>
                    <a:pt x="37" y="205"/>
                  </a:moveTo>
                  <a:lnTo>
                    <a:pt x="0" y="141"/>
                  </a:lnTo>
                  <a:lnTo>
                    <a:pt x="27" y="38"/>
                  </a:lnTo>
                  <a:lnTo>
                    <a:pt x="91" y="0"/>
                  </a:lnTo>
                  <a:lnTo>
                    <a:pt x="194" y="27"/>
                  </a:lnTo>
                  <a:lnTo>
                    <a:pt x="232" y="92"/>
                  </a:lnTo>
                  <a:lnTo>
                    <a:pt x="205" y="194"/>
                  </a:lnTo>
                  <a:lnTo>
                    <a:pt x="140" y="232"/>
                  </a:lnTo>
                  <a:lnTo>
                    <a:pt x="37" y="205"/>
                  </a:lnTo>
                  <a:close/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31" name="Line 67"/>
            <p:cNvSpPr>
              <a:spLocks noChangeShapeType="1"/>
            </p:cNvSpPr>
            <p:nvPr/>
          </p:nvSpPr>
          <p:spPr bwMode="auto">
            <a:xfrm flipV="1">
              <a:off x="3131" y="1982"/>
              <a:ext cx="58" cy="6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30" name="Freeform 66"/>
            <p:cNvSpPr>
              <a:spLocks/>
            </p:cNvSpPr>
            <p:nvPr/>
          </p:nvSpPr>
          <p:spPr bwMode="auto">
            <a:xfrm>
              <a:off x="3205" y="1994"/>
              <a:ext cx="64" cy="77"/>
            </a:xfrm>
            <a:custGeom>
              <a:avLst/>
              <a:gdLst/>
              <a:ahLst/>
              <a:cxnLst>
                <a:cxn ang="0">
                  <a:pos x="37" y="307"/>
                </a:cxn>
                <a:cxn ang="0">
                  <a:pos x="0" y="243"/>
                </a:cxn>
                <a:cxn ang="0">
                  <a:pos x="13" y="191"/>
                </a:cxn>
                <a:cxn ang="0">
                  <a:pos x="77" y="153"/>
                </a:cxn>
                <a:cxn ang="0">
                  <a:pos x="180" y="180"/>
                </a:cxn>
                <a:cxn ang="0">
                  <a:pos x="245" y="143"/>
                </a:cxn>
                <a:cxn ang="0">
                  <a:pos x="259" y="91"/>
                </a:cxn>
                <a:cxn ang="0">
                  <a:pos x="221" y="27"/>
                </a:cxn>
                <a:cxn ang="0">
                  <a:pos x="118" y="0"/>
                </a:cxn>
                <a:cxn ang="0">
                  <a:pos x="53" y="37"/>
                </a:cxn>
                <a:cxn ang="0">
                  <a:pos x="40" y="89"/>
                </a:cxn>
                <a:cxn ang="0">
                  <a:pos x="77" y="153"/>
                </a:cxn>
              </a:cxnLst>
              <a:rect l="0" t="0" r="r" b="b"/>
              <a:pathLst>
                <a:path w="259" h="307">
                  <a:moveTo>
                    <a:pt x="37" y="307"/>
                  </a:moveTo>
                  <a:lnTo>
                    <a:pt x="0" y="243"/>
                  </a:lnTo>
                  <a:lnTo>
                    <a:pt x="13" y="191"/>
                  </a:lnTo>
                  <a:lnTo>
                    <a:pt x="77" y="153"/>
                  </a:lnTo>
                  <a:lnTo>
                    <a:pt x="180" y="180"/>
                  </a:lnTo>
                  <a:lnTo>
                    <a:pt x="245" y="143"/>
                  </a:lnTo>
                  <a:lnTo>
                    <a:pt x="259" y="91"/>
                  </a:lnTo>
                  <a:lnTo>
                    <a:pt x="221" y="27"/>
                  </a:lnTo>
                  <a:lnTo>
                    <a:pt x="118" y="0"/>
                  </a:lnTo>
                  <a:lnTo>
                    <a:pt x="53" y="37"/>
                  </a:lnTo>
                  <a:lnTo>
                    <a:pt x="40" y="89"/>
                  </a:lnTo>
                  <a:lnTo>
                    <a:pt x="77" y="153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29" name="Freeform 65"/>
            <p:cNvSpPr>
              <a:spLocks/>
            </p:cNvSpPr>
            <p:nvPr/>
          </p:nvSpPr>
          <p:spPr bwMode="auto">
            <a:xfrm>
              <a:off x="3214" y="2039"/>
              <a:ext cx="45" cy="39"/>
            </a:xfrm>
            <a:custGeom>
              <a:avLst/>
              <a:gdLst/>
              <a:ahLst/>
              <a:cxnLst>
                <a:cxn ang="0">
                  <a:pos x="143" y="0"/>
                </a:cxn>
                <a:cxn ang="0">
                  <a:pos x="181" y="65"/>
                </a:cxn>
                <a:cxn ang="0">
                  <a:pos x="168" y="117"/>
                </a:cxn>
                <a:cxn ang="0">
                  <a:pos x="102" y="154"/>
                </a:cxn>
                <a:cxn ang="0">
                  <a:pos x="0" y="127"/>
                </a:cxn>
              </a:cxnLst>
              <a:rect l="0" t="0" r="r" b="b"/>
              <a:pathLst>
                <a:path w="181" h="154">
                  <a:moveTo>
                    <a:pt x="143" y="0"/>
                  </a:moveTo>
                  <a:lnTo>
                    <a:pt x="181" y="65"/>
                  </a:lnTo>
                  <a:lnTo>
                    <a:pt x="168" y="117"/>
                  </a:lnTo>
                  <a:lnTo>
                    <a:pt x="102" y="154"/>
                  </a:lnTo>
                  <a:lnTo>
                    <a:pt x="0" y="127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28" name="Freeform 64"/>
            <p:cNvSpPr>
              <a:spLocks/>
            </p:cNvSpPr>
            <p:nvPr/>
          </p:nvSpPr>
          <p:spPr bwMode="auto">
            <a:xfrm>
              <a:off x="3282" y="2014"/>
              <a:ext cx="52" cy="80"/>
            </a:xfrm>
            <a:custGeom>
              <a:avLst/>
              <a:gdLst/>
              <a:ahLst/>
              <a:cxnLst>
                <a:cxn ang="0">
                  <a:pos x="39" y="306"/>
                </a:cxn>
                <a:cxn ang="0">
                  <a:pos x="0" y="242"/>
                </a:cxn>
                <a:cxn ang="0">
                  <a:pos x="54" y="37"/>
                </a:cxn>
                <a:cxn ang="0">
                  <a:pos x="120" y="0"/>
                </a:cxn>
                <a:cxn ang="0">
                  <a:pos x="170" y="13"/>
                </a:cxn>
                <a:cxn ang="0">
                  <a:pos x="209" y="78"/>
                </a:cxn>
                <a:cxn ang="0">
                  <a:pos x="155" y="283"/>
                </a:cxn>
                <a:cxn ang="0">
                  <a:pos x="90" y="320"/>
                </a:cxn>
                <a:cxn ang="0">
                  <a:pos x="39" y="306"/>
                </a:cxn>
              </a:cxnLst>
              <a:rect l="0" t="0" r="r" b="b"/>
              <a:pathLst>
                <a:path w="209" h="320">
                  <a:moveTo>
                    <a:pt x="39" y="306"/>
                  </a:moveTo>
                  <a:lnTo>
                    <a:pt x="0" y="242"/>
                  </a:lnTo>
                  <a:lnTo>
                    <a:pt x="54" y="37"/>
                  </a:lnTo>
                  <a:lnTo>
                    <a:pt x="120" y="0"/>
                  </a:lnTo>
                  <a:lnTo>
                    <a:pt x="170" y="13"/>
                  </a:lnTo>
                  <a:lnTo>
                    <a:pt x="209" y="78"/>
                  </a:lnTo>
                  <a:lnTo>
                    <a:pt x="155" y="283"/>
                  </a:lnTo>
                  <a:lnTo>
                    <a:pt x="90" y="320"/>
                  </a:lnTo>
                  <a:lnTo>
                    <a:pt x="39" y="306"/>
                  </a:lnTo>
                  <a:close/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27" name="Line 63"/>
            <p:cNvSpPr>
              <a:spLocks noChangeShapeType="1"/>
            </p:cNvSpPr>
            <p:nvPr/>
          </p:nvSpPr>
          <p:spPr bwMode="auto">
            <a:xfrm>
              <a:off x="1345" y="1598"/>
              <a:ext cx="1355" cy="35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26" name="Freeform 62"/>
            <p:cNvSpPr>
              <a:spLocks/>
            </p:cNvSpPr>
            <p:nvPr/>
          </p:nvSpPr>
          <p:spPr bwMode="auto">
            <a:xfrm>
              <a:off x="1184" y="1532"/>
              <a:ext cx="161" cy="66"/>
            </a:xfrm>
            <a:custGeom>
              <a:avLst/>
              <a:gdLst/>
              <a:ahLst/>
              <a:cxnLst>
                <a:cxn ang="0">
                  <a:pos x="54" y="0"/>
                </a:cxn>
                <a:cxn ang="0">
                  <a:pos x="0" y="204"/>
                </a:cxn>
                <a:cxn ang="0">
                  <a:pos x="644" y="263"/>
                </a:cxn>
                <a:cxn ang="0">
                  <a:pos x="54" y="0"/>
                </a:cxn>
              </a:cxnLst>
              <a:rect l="0" t="0" r="r" b="b"/>
              <a:pathLst>
                <a:path w="644" h="263">
                  <a:moveTo>
                    <a:pt x="54" y="0"/>
                  </a:moveTo>
                  <a:lnTo>
                    <a:pt x="0" y="204"/>
                  </a:lnTo>
                  <a:lnTo>
                    <a:pt x="644" y="263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25" name="Freeform 61"/>
            <p:cNvSpPr>
              <a:spLocks/>
            </p:cNvSpPr>
            <p:nvPr/>
          </p:nvSpPr>
          <p:spPr bwMode="auto">
            <a:xfrm>
              <a:off x="2700" y="1953"/>
              <a:ext cx="160" cy="66"/>
            </a:xfrm>
            <a:custGeom>
              <a:avLst/>
              <a:gdLst/>
              <a:ahLst/>
              <a:cxnLst>
                <a:cxn ang="0">
                  <a:pos x="643" y="59"/>
                </a:cxn>
                <a:cxn ang="0">
                  <a:pos x="589" y="263"/>
                </a:cxn>
                <a:cxn ang="0">
                  <a:pos x="0" y="0"/>
                </a:cxn>
                <a:cxn ang="0">
                  <a:pos x="643" y="59"/>
                </a:cxn>
              </a:cxnLst>
              <a:rect l="0" t="0" r="r" b="b"/>
              <a:pathLst>
                <a:path w="643" h="263">
                  <a:moveTo>
                    <a:pt x="643" y="59"/>
                  </a:moveTo>
                  <a:lnTo>
                    <a:pt x="589" y="263"/>
                  </a:lnTo>
                  <a:lnTo>
                    <a:pt x="0" y="0"/>
                  </a:lnTo>
                  <a:lnTo>
                    <a:pt x="643" y="59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24" name="Line 60"/>
            <p:cNvSpPr>
              <a:spLocks noChangeShapeType="1"/>
            </p:cNvSpPr>
            <p:nvPr/>
          </p:nvSpPr>
          <p:spPr bwMode="auto">
            <a:xfrm flipH="1">
              <a:off x="533" y="1926"/>
              <a:ext cx="779" cy="16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23" name="Freeform 59"/>
            <p:cNvSpPr>
              <a:spLocks/>
            </p:cNvSpPr>
            <p:nvPr/>
          </p:nvSpPr>
          <p:spPr bwMode="auto">
            <a:xfrm>
              <a:off x="957" y="1910"/>
              <a:ext cx="57" cy="57"/>
            </a:xfrm>
            <a:custGeom>
              <a:avLst/>
              <a:gdLst/>
              <a:ahLst/>
              <a:cxnLst>
                <a:cxn ang="0">
                  <a:pos x="85" y="230"/>
                </a:cxn>
                <a:cxn ang="0">
                  <a:pos x="23" y="189"/>
                </a:cxn>
                <a:cxn ang="0">
                  <a:pos x="0" y="86"/>
                </a:cxn>
                <a:cxn ang="0">
                  <a:pos x="42" y="23"/>
                </a:cxn>
                <a:cxn ang="0">
                  <a:pos x="146" y="0"/>
                </a:cxn>
                <a:cxn ang="0">
                  <a:pos x="209" y="42"/>
                </a:cxn>
                <a:cxn ang="0">
                  <a:pos x="231" y="145"/>
                </a:cxn>
                <a:cxn ang="0">
                  <a:pos x="190" y="208"/>
                </a:cxn>
                <a:cxn ang="0">
                  <a:pos x="85" y="230"/>
                </a:cxn>
              </a:cxnLst>
              <a:rect l="0" t="0" r="r" b="b"/>
              <a:pathLst>
                <a:path w="231" h="230">
                  <a:moveTo>
                    <a:pt x="85" y="230"/>
                  </a:moveTo>
                  <a:lnTo>
                    <a:pt x="23" y="189"/>
                  </a:lnTo>
                  <a:lnTo>
                    <a:pt x="0" y="86"/>
                  </a:lnTo>
                  <a:lnTo>
                    <a:pt x="42" y="23"/>
                  </a:lnTo>
                  <a:lnTo>
                    <a:pt x="146" y="0"/>
                  </a:lnTo>
                  <a:lnTo>
                    <a:pt x="209" y="42"/>
                  </a:lnTo>
                  <a:lnTo>
                    <a:pt x="231" y="145"/>
                  </a:lnTo>
                  <a:lnTo>
                    <a:pt x="190" y="208"/>
                  </a:lnTo>
                  <a:lnTo>
                    <a:pt x="85" y="230"/>
                  </a:lnTo>
                  <a:close/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22" name="Line 58"/>
            <p:cNvSpPr>
              <a:spLocks noChangeShapeType="1"/>
            </p:cNvSpPr>
            <p:nvPr/>
          </p:nvSpPr>
          <p:spPr bwMode="auto">
            <a:xfrm flipV="1">
              <a:off x="974" y="1895"/>
              <a:ext cx="23" cy="8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21" name="Freeform 57"/>
            <p:cNvSpPr>
              <a:spLocks/>
            </p:cNvSpPr>
            <p:nvPr/>
          </p:nvSpPr>
          <p:spPr bwMode="auto">
            <a:xfrm>
              <a:off x="1032" y="1880"/>
              <a:ext cx="66" cy="86"/>
            </a:xfrm>
            <a:custGeom>
              <a:avLst/>
              <a:gdLst/>
              <a:ahLst/>
              <a:cxnLst>
                <a:cxn ang="0">
                  <a:pos x="0" y="84"/>
                </a:cxn>
                <a:cxn ang="0">
                  <a:pos x="41" y="21"/>
                </a:cxn>
                <a:cxn ang="0">
                  <a:pos x="145" y="0"/>
                </a:cxn>
                <a:cxn ang="0">
                  <a:pos x="208" y="41"/>
                </a:cxn>
                <a:cxn ang="0">
                  <a:pos x="219" y="93"/>
                </a:cxn>
                <a:cxn ang="0">
                  <a:pos x="178" y="155"/>
                </a:cxn>
                <a:cxn ang="0">
                  <a:pos x="75" y="177"/>
                </a:cxn>
                <a:cxn ang="0">
                  <a:pos x="33" y="240"/>
                </a:cxn>
                <a:cxn ang="0">
                  <a:pos x="56" y="344"/>
                </a:cxn>
                <a:cxn ang="0">
                  <a:pos x="263" y="299"/>
                </a:cxn>
              </a:cxnLst>
              <a:rect l="0" t="0" r="r" b="b"/>
              <a:pathLst>
                <a:path w="263" h="344">
                  <a:moveTo>
                    <a:pt x="0" y="84"/>
                  </a:moveTo>
                  <a:lnTo>
                    <a:pt x="41" y="21"/>
                  </a:lnTo>
                  <a:lnTo>
                    <a:pt x="145" y="0"/>
                  </a:lnTo>
                  <a:lnTo>
                    <a:pt x="208" y="41"/>
                  </a:lnTo>
                  <a:lnTo>
                    <a:pt x="219" y="93"/>
                  </a:lnTo>
                  <a:lnTo>
                    <a:pt x="178" y="155"/>
                  </a:lnTo>
                  <a:lnTo>
                    <a:pt x="75" y="177"/>
                  </a:lnTo>
                  <a:lnTo>
                    <a:pt x="33" y="240"/>
                  </a:lnTo>
                  <a:lnTo>
                    <a:pt x="56" y="344"/>
                  </a:lnTo>
                  <a:lnTo>
                    <a:pt x="263" y="299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20" name="Freeform 56"/>
            <p:cNvSpPr>
              <a:spLocks/>
            </p:cNvSpPr>
            <p:nvPr/>
          </p:nvSpPr>
          <p:spPr bwMode="auto">
            <a:xfrm>
              <a:off x="1110" y="1866"/>
              <a:ext cx="50" cy="81"/>
            </a:xfrm>
            <a:custGeom>
              <a:avLst/>
              <a:gdLst/>
              <a:ahLst/>
              <a:cxnLst>
                <a:cxn ang="0">
                  <a:pos x="107" y="321"/>
                </a:cxn>
                <a:cxn ang="0">
                  <a:pos x="45" y="281"/>
                </a:cxn>
                <a:cxn ang="0">
                  <a:pos x="0" y="73"/>
                </a:cxn>
                <a:cxn ang="0">
                  <a:pos x="40" y="10"/>
                </a:cxn>
                <a:cxn ang="0">
                  <a:pos x="92" y="0"/>
                </a:cxn>
                <a:cxn ang="0">
                  <a:pos x="156" y="40"/>
                </a:cxn>
                <a:cxn ang="0">
                  <a:pos x="200" y="248"/>
                </a:cxn>
                <a:cxn ang="0">
                  <a:pos x="160" y="310"/>
                </a:cxn>
                <a:cxn ang="0">
                  <a:pos x="107" y="321"/>
                </a:cxn>
              </a:cxnLst>
              <a:rect l="0" t="0" r="r" b="b"/>
              <a:pathLst>
                <a:path w="200" h="321">
                  <a:moveTo>
                    <a:pt x="107" y="321"/>
                  </a:moveTo>
                  <a:lnTo>
                    <a:pt x="45" y="281"/>
                  </a:lnTo>
                  <a:lnTo>
                    <a:pt x="0" y="73"/>
                  </a:lnTo>
                  <a:lnTo>
                    <a:pt x="40" y="10"/>
                  </a:lnTo>
                  <a:lnTo>
                    <a:pt x="92" y="0"/>
                  </a:lnTo>
                  <a:lnTo>
                    <a:pt x="156" y="40"/>
                  </a:lnTo>
                  <a:lnTo>
                    <a:pt x="200" y="248"/>
                  </a:lnTo>
                  <a:lnTo>
                    <a:pt x="160" y="310"/>
                  </a:lnTo>
                  <a:lnTo>
                    <a:pt x="107" y="321"/>
                  </a:lnTo>
                  <a:close/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19" name="Freeform 55"/>
            <p:cNvSpPr>
              <a:spLocks/>
            </p:cNvSpPr>
            <p:nvPr/>
          </p:nvSpPr>
          <p:spPr bwMode="auto">
            <a:xfrm>
              <a:off x="1175" y="1853"/>
              <a:ext cx="50" cy="80"/>
            </a:xfrm>
            <a:custGeom>
              <a:avLst/>
              <a:gdLst/>
              <a:ahLst/>
              <a:cxnLst>
                <a:cxn ang="0">
                  <a:pos x="108" y="322"/>
                </a:cxn>
                <a:cxn ang="0">
                  <a:pos x="45" y="281"/>
                </a:cxn>
                <a:cxn ang="0">
                  <a:pos x="0" y="75"/>
                </a:cxn>
                <a:cxn ang="0">
                  <a:pos x="42" y="12"/>
                </a:cxn>
                <a:cxn ang="0">
                  <a:pos x="93" y="0"/>
                </a:cxn>
                <a:cxn ang="0">
                  <a:pos x="157" y="42"/>
                </a:cxn>
                <a:cxn ang="0">
                  <a:pos x="200" y="248"/>
                </a:cxn>
                <a:cxn ang="0">
                  <a:pos x="160" y="311"/>
                </a:cxn>
                <a:cxn ang="0">
                  <a:pos x="108" y="322"/>
                </a:cxn>
              </a:cxnLst>
              <a:rect l="0" t="0" r="r" b="b"/>
              <a:pathLst>
                <a:path w="200" h="322">
                  <a:moveTo>
                    <a:pt x="108" y="322"/>
                  </a:moveTo>
                  <a:lnTo>
                    <a:pt x="45" y="281"/>
                  </a:lnTo>
                  <a:lnTo>
                    <a:pt x="0" y="75"/>
                  </a:lnTo>
                  <a:lnTo>
                    <a:pt x="42" y="12"/>
                  </a:lnTo>
                  <a:lnTo>
                    <a:pt x="93" y="0"/>
                  </a:lnTo>
                  <a:lnTo>
                    <a:pt x="157" y="42"/>
                  </a:lnTo>
                  <a:lnTo>
                    <a:pt x="200" y="248"/>
                  </a:lnTo>
                  <a:lnTo>
                    <a:pt x="160" y="311"/>
                  </a:lnTo>
                  <a:lnTo>
                    <a:pt x="108" y="322"/>
                  </a:lnTo>
                  <a:close/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18" name="Freeform 54"/>
            <p:cNvSpPr>
              <a:spLocks/>
            </p:cNvSpPr>
            <p:nvPr/>
          </p:nvSpPr>
          <p:spPr bwMode="auto">
            <a:xfrm>
              <a:off x="377" y="2066"/>
              <a:ext cx="162" cy="59"/>
            </a:xfrm>
            <a:custGeom>
              <a:avLst/>
              <a:gdLst/>
              <a:ahLst/>
              <a:cxnLst>
                <a:cxn ang="0">
                  <a:pos x="601" y="0"/>
                </a:cxn>
                <a:cxn ang="0">
                  <a:pos x="645" y="208"/>
                </a:cxn>
                <a:cxn ang="0">
                  <a:pos x="0" y="237"/>
                </a:cxn>
                <a:cxn ang="0">
                  <a:pos x="601" y="0"/>
                </a:cxn>
              </a:cxnLst>
              <a:rect l="0" t="0" r="r" b="b"/>
              <a:pathLst>
                <a:path w="645" h="237">
                  <a:moveTo>
                    <a:pt x="601" y="0"/>
                  </a:moveTo>
                  <a:lnTo>
                    <a:pt x="645" y="208"/>
                  </a:lnTo>
                  <a:lnTo>
                    <a:pt x="0" y="237"/>
                  </a:lnTo>
                  <a:lnTo>
                    <a:pt x="601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17" name="Line 53"/>
            <p:cNvSpPr>
              <a:spLocks noChangeShapeType="1"/>
            </p:cNvSpPr>
            <p:nvPr/>
          </p:nvSpPr>
          <p:spPr bwMode="auto">
            <a:xfrm flipH="1">
              <a:off x="2655" y="238"/>
              <a:ext cx="254" cy="44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16" name="Freeform 52"/>
            <p:cNvSpPr>
              <a:spLocks/>
            </p:cNvSpPr>
            <p:nvPr/>
          </p:nvSpPr>
          <p:spPr bwMode="auto">
            <a:xfrm>
              <a:off x="2689" y="389"/>
              <a:ext cx="69" cy="79"/>
            </a:xfrm>
            <a:custGeom>
              <a:avLst/>
              <a:gdLst/>
              <a:ahLst/>
              <a:cxnLst>
                <a:cxn ang="0">
                  <a:pos x="276" y="316"/>
                </a:cxn>
                <a:cxn ang="0">
                  <a:pos x="0" y="157"/>
                </a:cxn>
                <a:cxn ang="0">
                  <a:pos x="80" y="20"/>
                </a:cxn>
                <a:cxn ang="0">
                  <a:pos x="152" y="0"/>
                </a:cxn>
                <a:cxn ang="0">
                  <a:pos x="198" y="27"/>
                </a:cxn>
                <a:cxn ang="0">
                  <a:pos x="217" y="99"/>
                </a:cxn>
                <a:cxn ang="0">
                  <a:pos x="138" y="237"/>
                </a:cxn>
              </a:cxnLst>
              <a:rect l="0" t="0" r="r" b="b"/>
              <a:pathLst>
                <a:path w="276" h="316">
                  <a:moveTo>
                    <a:pt x="276" y="316"/>
                  </a:moveTo>
                  <a:lnTo>
                    <a:pt x="0" y="157"/>
                  </a:lnTo>
                  <a:lnTo>
                    <a:pt x="80" y="20"/>
                  </a:lnTo>
                  <a:lnTo>
                    <a:pt x="152" y="0"/>
                  </a:lnTo>
                  <a:lnTo>
                    <a:pt x="198" y="27"/>
                  </a:lnTo>
                  <a:lnTo>
                    <a:pt x="217" y="99"/>
                  </a:lnTo>
                  <a:lnTo>
                    <a:pt x="138" y="237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15" name="Line 51"/>
            <p:cNvSpPr>
              <a:spLocks noChangeShapeType="1"/>
            </p:cNvSpPr>
            <p:nvPr/>
          </p:nvSpPr>
          <p:spPr bwMode="auto">
            <a:xfrm flipV="1">
              <a:off x="2730" y="422"/>
              <a:ext cx="54" cy="1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14" name="Freeform 50"/>
            <p:cNvSpPr>
              <a:spLocks/>
            </p:cNvSpPr>
            <p:nvPr/>
          </p:nvSpPr>
          <p:spPr bwMode="auto">
            <a:xfrm>
              <a:off x="2735" y="320"/>
              <a:ext cx="48" cy="46"/>
            </a:xfrm>
            <a:custGeom>
              <a:avLst/>
              <a:gdLst/>
              <a:ahLst/>
              <a:cxnLst>
                <a:cxn ang="0">
                  <a:pos x="20" y="182"/>
                </a:cxn>
                <a:cxn ang="0">
                  <a:pos x="0" y="110"/>
                </a:cxn>
                <a:cxn ang="0">
                  <a:pos x="53" y="19"/>
                </a:cxn>
                <a:cxn ang="0">
                  <a:pos x="126" y="0"/>
                </a:cxn>
                <a:cxn ang="0">
                  <a:pos x="172" y="25"/>
                </a:cxn>
                <a:cxn ang="0">
                  <a:pos x="191" y="98"/>
                </a:cxn>
                <a:cxn ang="0">
                  <a:pos x="165" y="144"/>
                </a:cxn>
              </a:cxnLst>
              <a:rect l="0" t="0" r="r" b="b"/>
              <a:pathLst>
                <a:path w="191" h="182">
                  <a:moveTo>
                    <a:pt x="20" y="182"/>
                  </a:moveTo>
                  <a:lnTo>
                    <a:pt x="0" y="110"/>
                  </a:lnTo>
                  <a:lnTo>
                    <a:pt x="53" y="19"/>
                  </a:lnTo>
                  <a:lnTo>
                    <a:pt x="126" y="0"/>
                  </a:lnTo>
                  <a:lnTo>
                    <a:pt x="172" y="25"/>
                  </a:lnTo>
                  <a:lnTo>
                    <a:pt x="191" y="98"/>
                  </a:lnTo>
                  <a:lnTo>
                    <a:pt x="165" y="144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13" name="Freeform 49"/>
            <p:cNvSpPr>
              <a:spLocks/>
            </p:cNvSpPr>
            <p:nvPr/>
          </p:nvSpPr>
          <p:spPr bwMode="auto">
            <a:xfrm>
              <a:off x="2783" y="340"/>
              <a:ext cx="34" cy="53"/>
            </a:xfrm>
            <a:custGeom>
              <a:avLst/>
              <a:gdLst/>
              <a:ahLst/>
              <a:cxnLst>
                <a:cxn ang="0">
                  <a:pos x="0" y="20"/>
                </a:cxn>
                <a:cxn ang="0">
                  <a:pos x="73" y="0"/>
                </a:cxn>
                <a:cxn ang="0">
                  <a:pos x="119" y="27"/>
                </a:cxn>
                <a:cxn ang="0">
                  <a:pos x="139" y="99"/>
                </a:cxn>
                <a:cxn ang="0">
                  <a:pos x="85" y="191"/>
                </a:cxn>
                <a:cxn ang="0">
                  <a:pos x="13" y="211"/>
                </a:cxn>
              </a:cxnLst>
              <a:rect l="0" t="0" r="r" b="b"/>
              <a:pathLst>
                <a:path w="139" h="211">
                  <a:moveTo>
                    <a:pt x="0" y="20"/>
                  </a:moveTo>
                  <a:lnTo>
                    <a:pt x="73" y="0"/>
                  </a:lnTo>
                  <a:lnTo>
                    <a:pt x="119" y="27"/>
                  </a:lnTo>
                  <a:lnTo>
                    <a:pt x="139" y="99"/>
                  </a:lnTo>
                  <a:lnTo>
                    <a:pt x="85" y="191"/>
                  </a:lnTo>
                  <a:lnTo>
                    <a:pt x="13" y="211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12" name="Freeform 48"/>
            <p:cNvSpPr>
              <a:spLocks/>
            </p:cNvSpPr>
            <p:nvPr/>
          </p:nvSpPr>
          <p:spPr bwMode="auto">
            <a:xfrm>
              <a:off x="2775" y="263"/>
              <a:ext cx="75" cy="61"/>
            </a:xfrm>
            <a:custGeom>
              <a:avLst/>
              <a:gdLst/>
              <a:ahLst/>
              <a:cxnLst>
                <a:cxn ang="0">
                  <a:pos x="277" y="223"/>
                </a:cxn>
                <a:cxn ang="0">
                  <a:pos x="204" y="243"/>
                </a:cxn>
                <a:cxn ang="0">
                  <a:pos x="20" y="138"/>
                </a:cxn>
                <a:cxn ang="0">
                  <a:pos x="0" y="65"/>
                </a:cxn>
                <a:cxn ang="0">
                  <a:pos x="27" y="19"/>
                </a:cxn>
                <a:cxn ang="0">
                  <a:pos x="99" y="0"/>
                </a:cxn>
                <a:cxn ang="0">
                  <a:pos x="284" y="106"/>
                </a:cxn>
                <a:cxn ang="0">
                  <a:pos x="303" y="178"/>
                </a:cxn>
                <a:cxn ang="0">
                  <a:pos x="277" y="223"/>
                </a:cxn>
              </a:cxnLst>
              <a:rect l="0" t="0" r="r" b="b"/>
              <a:pathLst>
                <a:path w="303" h="243">
                  <a:moveTo>
                    <a:pt x="277" y="223"/>
                  </a:moveTo>
                  <a:lnTo>
                    <a:pt x="204" y="243"/>
                  </a:lnTo>
                  <a:lnTo>
                    <a:pt x="20" y="138"/>
                  </a:lnTo>
                  <a:lnTo>
                    <a:pt x="0" y="65"/>
                  </a:lnTo>
                  <a:lnTo>
                    <a:pt x="27" y="19"/>
                  </a:lnTo>
                  <a:lnTo>
                    <a:pt x="99" y="0"/>
                  </a:lnTo>
                  <a:lnTo>
                    <a:pt x="284" y="106"/>
                  </a:lnTo>
                  <a:lnTo>
                    <a:pt x="303" y="178"/>
                  </a:lnTo>
                  <a:lnTo>
                    <a:pt x="277" y="223"/>
                  </a:lnTo>
                  <a:close/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11" name="Line 47"/>
            <p:cNvSpPr>
              <a:spLocks noChangeShapeType="1"/>
            </p:cNvSpPr>
            <p:nvPr/>
          </p:nvSpPr>
          <p:spPr bwMode="auto">
            <a:xfrm flipV="1">
              <a:off x="2022" y="818"/>
              <a:ext cx="553" cy="95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10" name="Freeform 46"/>
            <p:cNvSpPr>
              <a:spLocks/>
            </p:cNvSpPr>
            <p:nvPr/>
          </p:nvSpPr>
          <p:spPr bwMode="auto">
            <a:xfrm>
              <a:off x="2575" y="667"/>
              <a:ext cx="103" cy="151"/>
            </a:xfrm>
            <a:custGeom>
              <a:avLst/>
              <a:gdLst/>
              <a:ahLst/>
              <a:cxnLst>
                <a:cxn ang="0">
                  <a:pos x="226" y="0"/>
                </a:cxn>
                <a:cxn ang="0">
                  <a:pos x="409" y="107"/>
                </a:cxn>
                <a:cxn ang="0">
                  <a:pos x="0" y="604"/>
                </a:cxn>
                <a:cxn ang="0">
                  <a:pos x="226" y="0"/>
                </a:cxn>
              </a:cxnLst>
              <a:rect l="0" t="0" r="r" b="b"/>
              <a:pathLst>
                <a:path w="409" h="604">
                  <a:moveTo>
                    <a:pt x="226" y="0"/>
                  </a:moveTo>
                  <a:lnTo>
                    <a:pt x="409" y="107"/>
                  </a:lnTo>
                  <a:lnTo>
                    <a:pt x="0" y="604"/>
                  </a:lnTo>
                  <a:lnTo>
                    <a:pt x="226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3" name="圆角矩形标注 92"/>
          <p:cNvSpPr/>
          <p:nvPr/>
        </p:nvSpPr>
        <p:spPr>
          <a:xfrm>
            <a:off x="4429124" y="5786454"/>
            <a:ext cx="2286016" cy="571504"/>
          </a:xfrm>
          <a:prstGeom prst="wedgeRoundRectCallout">
            <a:avLst>
              <a:gd name="adj1" fmla="val -65349"/>
              <a:gd name="adj2" fmla="val -13104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圆</a:t>
            </a:r>
            <a:r>
              <a:rPr lang="en-US" dirty="0" smtClean="0"/>
              <a:t>/</a:t>
            </a:r>
            <a:r>
              <a:rPr lang="zh-CN" altLang="en-US" dirty="0" smtClean="0"/>
              <a:t>圆弧尺寸的标注</a:t>
            </a:r>
            <a:endParaRPr lang="zh-CN" altLang="en-US" dirty="0"/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1357298"/>
            <a:ext cx="6786610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1214414" y="500042"/>
          <a:ext cx="6119834" cy="5318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圆角矩形标注 5"/>
          <p:cNvSpPr/>
          <p:nvPr/>
        </p:nvSpPr>
        <p:spPr>
          <a:xfrm>
            <a:off x="3857620" y="5929330"/>
            <a:ext cx="3286148" cy="500066"/>
          </a:xfrm>
          <a:prstGeom prst="wedgeRoundRectCallout">
            <a:avLst>
              <a:gd name="adj1" fmla="val -48659"/>
              <a:gd name="adj2" fmla="val -14984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“可变文本”标签对话框</a:t>
            </a:r>
            <a:endParaRPr lang="zh-CN" altLang="en-US" dirty="0"/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357167"/>
            <a:ext cx="8229600" cy="500066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altLang="zh-CN" sz="2800" dirty="0" smtClean="0"/>
              <a:t>5.8.2  </a:t>
            </a:r>
            <a:r>
              <a:rPr lang="zh-CN" altLang="en-US" sz="2800" dirty="0" smtClean="0"/>
              <a:t>复杂</a:t>
            </a:r>
            <a:r>
              <a:rPr lang="zh-CN" altLang="en-US" sz="2800" dirty="0" smtClean="0"/>
              <a:t>的自定义</a:t>
            </a:r>
            <a:r>
              <a:rPr lang="zh-CN" altLang="en-US" sz="2800" dirty="0" smtClean="0"/>
              <a:t>符号</a:t>
            </a:r>
            <a:endParaRPr lang="en-US" altLang="zh-CN" sz="2800" dirty="0" smtClean="0"/>
          </a:p>
          <a:p>
            <a:pPr>
              <a:buNone/>
            </a:pPr>
            <a:endParaRPr lang="zh-CN" altLang="en-US" sz="2800" dirty="0"/>
          </a:p>
        </p:txBody>
      </p:sp>
      <p:pic>
        <p:nvPicPr>
          <p:cNvPr id="4" name="图片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72132" y="2214554"/>
            <a:ext cx="2000264" cy="33861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1500166" y="3571876"/>
          <a:ext cx="3548066" cy="4603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71472" y="1071546"/>
            <a:ext cx="75009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        建立</a:t>
            </a:r>
            <a:r>
              <a:rPr lang="zh-CN" altLang="en-US" sz="2400" dirty="0" smtClean="0"/>
              <a:t>复杂的自定义符号的初始步骤与建立简单的自定义符号相同，有所区别的是，当符号绘制完成后，首先进行分组的操作。</a:t>
            </a:r>
            <a:endParaRPr lang="zh-CN" altLang="en-US" sz="2400" dirty="0"/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357167"/>
            <a:ext cx="8229600" cy="500066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altLang="zh-CN" sz="2800" dirty="0" smtClean="0"/>
              <a:t>5.8.3 </a:t>
            </a:r>
            <a:r>
              <a:rPr lang="zh-CN" altLang="en-US" sz="2800" dirty="0" smtClean="0"/>
              <a:t>使用</a:t>
            </a:r>
            <a:r>
              <a:rPr lang="zh-CN" altLang="en-US" sz="2800" dirty="0" smtClean="0"/>
              <a:t>自定义</a:t>
            </a:r>
            <a:r>
              <a:rPr lang="zh-CN" altLang="en-US" sz="2800" dirty="0" smtClean="0"/>
              <a:t>符号</a:t>
            </a:r>
            <a:endParaRPr lang="en-US" altLang="zh-CN" sz="2800" dirty="0" smtClean="0"/>
          </a:p>
          <a:p>
            <a:pPr>
              <a:buNone/>
            </a:pPr>
            <a:endParaRPr lang="zh-CN" altLang="en-US" sz="2800" dirty="0"/>
          </a:p>
        </p:txBody>
      </p:sp>
      <p:pic>
        <p:nvPicPr>
          <p:cNvPr id="4" name="图片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1928802"/>
            <a:ext cx="5500726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857224" y="1000108"/>
          <a:ext cx="6357982" cy="5635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357167"/>
            <a:ext cx="8229600" cy="428628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en-US" altLang="zh-CN" sz="3000" dirty="0" smtClean="0"/>
              <a:t>5.8.4  </a:t>
            </a:r>
            <a:r>
              <a:rPr lang="zh-CN" altLang="en-US" sz="3000" dirty="0" smtClean="0"/>
              <a:t>从</a:t>
            </a:r>
            <a:r>
              <a:rPr lang="zh-CN" altLang="en-US" sz="3000" dirty="0" smtClean="0"/>
              <a:t>调色板插入</a:t>
            </a:r>
            <a:r>
              <a:rPr lang="zh-CN" altLang="en-US" sz="3000" dirty="0" smtClean="0"/>
              <a:t>符号</a:t>
            </a:r>
            <a:endParaRPr lang="en-US" altLang="zh-CN" sz="3000" dirty="0" smtClean="0"/>
          </a:p>
          <a:p>
            <a:pPr>
              <a:buNone/>
            </a:pPr>
            <a:endParaRPr lang="zh-CN" altLang="en-US" sz="2800" dirty="0"/>
          </a:p>
        </p:txBody>
      </p:sp>
      <p:pic>
        <p:nvPicPr>
          <p:cNvPr id="4" name="图片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1785926"/>
            <a:ext cx="5286412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2000232" y="642918"/>
          <a:ext cx="3476628" cy="11747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圆角矩形标注 5"/>
          <p:cNvSpPr/>
          <p:nvPr/>
        </p:nvSpPr>
        <p:spPr>
          <a:xfrm>
            <a:off x="6572264" y="5429264"/>
            <a:ext cx="1928826" cy="571504"/>
          </a:xfrm>
          <a:prstGeom prst="wedgeRoundRectCallout">
            <a:avLst>
              <a:gd name="adj1" fmla="val -53712"/>
              <a:gd name="adj2" fmla="val -14395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符号实例调色板</a:t>
            </a:r>
            <a:endParaRPr lang="zh-CN" altLang="en-US" dirty="0"/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357167"/>
            <a:ext cx="8229600" cy="1214446"/>
          </a:xfrm>
        </p:spPr>
        <p:txBody>
          <a:bodyPr/>
          <a:lstStyle/>
          <a:p>
            <a:pPr>
              <a:buNone/>
            </a:pPr>
            <a:r>
              <a:rPr lang="en-US" altLang="zh-CN" dirty="0" smtClean="0"/>
              <a:t>5.9  </a:t>
            </a:r>
            <a:r>
              <a:rPr lang="zh-CN" altLang="en-US" dirty="0" smtClean="0"/>
              <a:t>综合</a:t>
            </a:r>
            <a:r>
              <a:rPr lang="zh-CN" altLang="en-US" dirty="0" smtClean="0"/>
              <a:t>实例</a:t>
            </a:r>
            <a:r>
              <a:rPr lang="zh-CN" altLang="en-US" dirty="0" smtClean="0"/>
              <a:t>练习</a:t>
            </a:r>
            <a:endParaRPr lang="en-US" altLang="zh-CN" dirty="0" smtClean="0"/>
          </a:p>
          <a:p>
            <a:pPr>
              <a:buNone/>
            </a:pPr>
            <a:r>
              <a:rPr lang="en-US" altLang="zh-CN" sz="2800" dirty="0" smtClean="0"/>
              <a:t>5.9.1  </a:t>
            </a:r>
            <a:r>
              <a:rPr lang="zh-CN" altLang="en-US" sz="2800" dirty="0" smtClean="0"/>
              <a:t>综合</a:t>
            </a:r>
            <a:r>
              <a:rPr lang="zh-CN" altLang="en-US" sz="2800" dirty="0" smtClean="0"/>
              <a:t>实例</a:t>
            </a:r>
            <a:r>
              <a:rPr lang="en-US" sz="2800" dirty="0" smtClean="0"/>
              <a:t>1</a:t>
            </a:r>
            <a:r>
              <a:rPr lang="en-US" altLang="zh-CN" sz="2800" dirty="0" smtClean="0"/>
              <a:t>——</a:t>
            </a:r>
            <a:r>
              <a:rPr lang="zh-CN" altLang="en-US" sz="2800" dirty="0" smtClean="0"/>
              <a:t>支撑底座</a:t>
            </a:r>
            <a:endParaRPr lang="zh-CN" altLang="en-US" sz="2800" dirty="0"/>
          </a:p>
        </p:txBody>
      </p:sp>
      <p:sp>
        <p:nvSpPr>
          <p:cNvPr id="93477" name="Rectangle 29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93185" name="Group 1"/>
          <p:cNvGrpSpPr>
            <a:grpSpLocks noChangeAspect="1"/>
          </p:cNvGrpSpPr>
          <p:nvPr/>
        </p:nvGrpSpPr>
        <p:grpSpPr bwMode="auto">
          <a:xfrm>
            <a:off x="1000100" y="1624862"/>
            <a:ext cx="6286545" cy="4451767"/>
            <a:chOff x="1020" y="206"/>
            <a:chExt cx="5988" cy="4240"/>
          </a:xfrm>
        </p:grpSpPr>
        <p:grpSp>
          <p:nvGrpSpPr>
            <p:cNvPr id="93275" name="Group 91"/>
            <p:cNvGrpSpPr>
              <a:grpSpLocks/>
            </p:cNvGrpSpPr>
            <p:nvPr/>
          </p:nvGrpSpPr>
          <p:grpSpPr bwMode="auto">
            <a:xfrm>
              <a:off x="1020" y="206"/>
              <a:ext cx="5987" cy="4240"/>
              <a:chOff x="1020" y="206"/>
              <a:chExt cx="5987" cy="4240"/>
            </a:xfrm>
          </p:grpSpPr>
          <p:sp>
            <p:nvSpPr>
              <p:cNvPr id="93475" name="Line 291"/>
              <p:cNvSpPr>
                <a:spLocks noChangeShapeType="1"/>
              </p:cNvSpPr>
              <p:nvPr/>
            </p:nvSpPr>
            <p:spPr bwMode="auto">
              <a:xfrm flipV="1">
                <a:off x="1839" y="2833"/>
                <a:ext cx="1" cy="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474" name="Freeform 290"/>
              <p:cNvSpPr>
                <a:spLocks/>
              </p:cNvSpPr>
              <p:nvPr/>
            </p:nvSpPr>
            <p:spPr bwMode="auto">
              <a:xfrm>
                <a:off x="1853" y="2791"/>
                <a:ext cx="27" cy="51"/>
              </a:xfrm>
              <a:custGeom>
                <a:avLst/>
                <a:gdLst/>
                <a:ahLst/>
                <a:cxnLst>
                  <a:cxn ang="0">
                    <a:pos x="0" y="102"/>
                  </a:cxn>
                  <a:cxn ang="0">
                    <a:pos x="82" y="102"/>
                  </a:cxn>
                  <a:cxn ang="0">
                    <a:pos x="109" y="137"/>
                  </a:cxn>
                  <a:cxn ang="0">
                    <a:pos x="109" y="170"/>
                  </a:cxn>
                  <a:cxn ang="0">
                    <a:pos x="82" y="204"/>
                  </a:cxn>
                  <a:cxn ang="0">
                    <a:pos x="27" y="204"/>
                  </a:cxn>
                  <a:cxn ang="0">
                    <a:pos x="0" y="170"/>
                  </a:cxn>
                  <a:cxn ang="0">
                    <a:pos x="0" y="68"/>
                  </a:cxn>
                  <a:cxn ang="0">
                    <a:pos x="54" y="0"/>
                  </a:cxn>
                  <a:cxn ang="0">
                    <a:pos x="82" y="0"/>
                  </a:cxn>
                </a:cxnLst>
                <a:rect l="0" t="0" r="r" b="b"/>
                <a:pathLst>
                  <a:path w="109" h="204">
                    <a:moveTo>
                      <a:pt x="0" y="102"/>
                    </a:moveTo>
                    <a:lnTo>
                      <a:pt x="82" y="102"/>
                    </a:lnTo>
                    <a:lnTo>
                      <a:pt x="109" y="137"/>
                    </a:lnTo>
                    <a:lnTo>
                      <a:pt x="109" y="170"/>
                    </a:lnTo>
                    <a:lnTo>
                      <a:pt x="82" y="204"/>
                    </a:lnTo>
                    <a:lnTo>
                      <a:pt x="27" y="204"/>
                    </a:lnTo>
                    <a:lnTo>
                      <a:pt x="0" y="170"/>
                    </a:lnTo>
                    <a:lnTo>
                      <a:pt x="0" y="68"/>
                    </a:lnTo>
                    <a:lnTo>
                      <a:pt x="54" y="0"/>
                    </a:lnTo>
                    <a:lnTo>
                      <a:pt x="8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473" name="Freeform 289"/>
              <p:cNvSpPr>
                <a:spLocks/>
              </p:cNvSpPr>
              <p:nvPr/>
            </p:nvSpPr>
            <p:spPr bwMode="auto">
              <a:xfrm>
                <a:off x="1894" y="2791"/>
                <a:ext cx="27" cy="51"/>
              </a:xfrm>
              <a:custGeom>
                <a:avLst/>
                <a:gdLst/>
                <a:ahLst/>
                <a:cxnLst>
                  <a:cxn ang="0">
                    <a:pos x="0" y="170"/>
                  </a:cxn>
                  <a:cxn ang="0">
                    <a:pos x="28" y="204"/>
                  </a:cxn>
                  <a:cxn ang="0">
                    <a:pos x="82" y="204"/>
                  </a:cxn>
                  <a:cxn ang="0">
                    <a:pos x="110" y="170"/>
                  </a:cxn>
                  <a:cxn ang="0">
                    <a:pos x="110" y="102"/>
                  </a:cxn>
                  <a:cxn ang="0">
                    <a:pos x="82" y="68"/>
                  </a:cxn>
                  <a:cxn ang="0">
                    <a:pos x="0" y="68"/>
                  </a:cxn>
                  <a:cxn ang="0">
                    <a:pos x="0" y="0"/>
                  </a:cxn>
                  <a:cxn ang="0">
                    <a:pos x="110" y="0"/>
                  </a:cxn>
                </a:cxnLst>
                <a:rect l="0" t="0" r="r" b="b"/>
                <a:pathLst>
                  <a:path w="110" h="204">
                    <a:moveTo>
                      <a:pt x="0" y="170"/>
                    </a:moveTo>
                    <a:lnTo>
                      <a:pt x="28" y="204"/>
                    </a:lnTo>
                    <a:lnTo>
                      <a:pt x="82" y="204"/>
                    </a:lnTo>
                    <a:lnTo>
                      <a:pt x="110" y="170"/>
                    </a:lnTo>
                    <a:lnTo>
                      <a:pt x="110" y="102"/>
                    </a:lnTo>
                    <a:lnTo>
                      <a:pt x="82" y="68"/>
                    </a:lnTo>
                    <a:lnTo>
                      <a:pt x="0" y="68"/>
                    </a:lnTo>
                    <a:lnTo>
                      <a:pt x="0" y="0"/>
                    </a:lnTo>
                    <a:lnTo>
                      <a:pt x="11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472" name="Line 288"/>
              <p:cNvSpPr>
                <a:spLocks noChangeShapeType="1"/>
              </p:cNvSpPr>
              <p:nvPr/>
            </p:nvSpPr>
            <p:spPr bwMode="auto">
              <a:xfrm flipH="1">
                <a:off x="1791" y="2936"/>
                <a:ext cx="299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471" name="Line 287"/>
              <p:cNvSpPr>
                <a:spLocks noChangeShapeType="1"/>
              </p:cNvSpPr>
              <p:nvPr/>
            </p:nvSpPr>
            <p:spPr bwMode="auto">
              <a:xfrm flipH="1">
                <a:off x="1791" y="3020"/>
                <a:ext cx="299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470" name="Freeform 286"/>
              <p:cNvSpPr>
                <a:spLocks/>
              </p:cNvSpPr>
              <p:nvPr/>
            </p:nvSpPr>
            <p:spPr bwMode="auto">
              <a:xfrm>
                <a:off x="1807" y="2816"/>
                <a:ext cx="6" cy="162"/>
              </a:xfrm>
              <a:custGeom>
                <a:avLst/>
                <a:gdLst/>
                <a:ahLst/>
                <a:cxnLst>
                  <a:cxn ang="0">
                    <a:pos x="0" y="480"/>
                  </a:cxn>
                  <a:cxn ang="0">
                    <a:pos x="0" y="647"/>
                  </a:cxn>
                  <a:cxn ang="0">
                    <a:pos x="0" y="0"/>
                  </a:cxn>
                  <a:cxn ang="0">
                    <a:pos x="26" y="0"/>
                  </a:cxn>
                </a:cxnLst>
                <a:rect l="0" t="0" r="r" b="b"/>
                <a:pathLst>
                  <a:path w="26" h="647">
                    <a:moveTo>
                      <a:pt x="0" y="480"/>
                    </a:moveTo>
                    <a:lnTo>
                      <a:pt x="0" y="647"/>
                    </a:lnTo>
                    <a:lnTo>
                      <a:pt x="0" y="0"/>
                    </a:lnTo>
                    <a:lnTo>
                      <a:pt x="26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469" name="Line 285"/>
              <p:cNvSpPr>
                <a:spLocks noChangeShapeType="1"/>
              </p:cNvSpPr>
              <p:nvPr/>
            </p:nvSpPr>
            <p:spPr bwMode="auto">
              <a:xfrm flipV="1">
                <a:off x="1807" y="2978"/>
                <a:ext cx="1" cy="4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468" name="Freeform 284"/>
              <p:cNvSpPr>
                <a:spLocks/>
              </p:cNvSpPr>
              <p:nvPr/>
            </p:nvSpPr>
            <p:spPr bwMode="auto">
              <a:xfrm>
                <a:off x="1803" y="2936"/>
                <a:ext cx="8" cy="24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0" y="95"/>
                  </a:cxn>
                  <a:cxn ang="0">
                    <a:pos x="33" y="95"/>
                  </a:cxn>
                  <a:cxn ang="0">
                    <a:pos x="16" y="0"/>
                  </a:cxn>
                  <a:cxn ang="0">
                    <a:pos x="16" y="95"/>
                  </a:cxn>
                </a:cxnLst>
                <a:rect l="0" t="0" r="r" b="b"/>
                <a:pathLst>
                  <a:path w="33" h="95">
                    <a:moveTo>
                      <a:pt x="16" y="0"/>
                    </a:moveTo>
                    <a:lnTo>
                      <a:pt x="0" y="95"/>
                    </a:lnTo>
                    <a:lnTo>
                      <a:pt x="33" y="95"/>
                    </a:lnTo>
                    <a:lnTo>
                      <a:pt x="16" y="0"/>
                    </a:lnTo>
                    <a:lnTo>
                      <a:pt x="16" y="95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467" name="Freeform 283"/>
              <p:cNvSpPr>
                <a:spLocks/>
              </p:cNvSpPr>
              <p:nvPr/>
            </p:nvSpPr>
            <p:spPr bwMode="auto">
              <a:xfrm>
                <a:off x="1803" y="2996"/>
                <a:ext cx="8" cy="24"/>
              </a:xfrm>
              <a:custGeom>
                <a:avLst/>
                <a:gdLst/>
                <a:ahLst/>
                <a:cxnLst>
                  <a:cxn ang="0">
                    <a:pos x="16" y="97"/>
                  </a:cxn>
                  <a:cxn ang="0">
                    <a:pos x="33" y="0"/>
                  </a:cxn>
                  <a:cxn ang="0">
                    <a:pos x="0" y="0"/>
                  </a:cxn>
                  <a:cxn ang="0">
                    <a:pos x="16" y="97"/>
                  </a:cxn>
                  <a:cxn ang="0">
                    <a:pos x="16" y="0"/>
                  </a:cxn>
                </a:cxnLst>
                <a:rect l="0" t="0" r="r" b="b"/>
                <a:pathLst>
                  <a:path w="33" h="97">
                    <a:moveTo>
                      <a:pt x="16" y="97"/>
                    </a:moveTo>
                    <a:lnTo>
                      <a:pt x="33" y="0"/>
                    </a:lnTo>
                    <a:lnTo>
                      <a:pt x="0" y="0"/>
                    </a:lnTo>
                    <a:lnTo>
                      <a:pt x="16" y="97"/>
                    </a:lnTo>
                    <a:lnTo>
                      <a:pt x="16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466" name="Line 282"/>
              <p:cNvSpPr>
                <a:spLocks noChangeShapeType="1"/>
              </p:cNvSpPr>
              <p:nvPr/>
            </p:nvSpPr>
            <p:spPr bwMode="auto">
              <a:xfrm flipV="1">
                <a:off x="3346" y="3553"/>
                <a:ext cx="1" cy="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465" name="Freeform 281"/>
              <p:cNvSpPr>
                <a:spLocks/>
              </p:cNvSpPr>
              <p:nvPr/>
            </p:nvSpPr>
            <p:spPr bwMode="auto">
              <a:xfrm>
                <a:off x="3360" y="3510"/>
                <a:ext cx="27" cy="52"/>
              </a:xfrm>
              <a:custGeom>
                <a:avLst/>
                <a:gdLst/>
                <a:ahLst/>
                <a:cxnLst>
                  <a:cxn ang="0">
                    <a:pos x="0" y="102"/>
                  </a:cxn>
                  <a:cxn ang="0">
                    <a:pos x="82" y="102"/>
                  </a:cxn>
                  <a:cxn ang="0">
                    <a:pos x="109" y="136"/>
                  </a:cxn>
                  <a:cxn ang="0">
                    <a:pos x="109" y="170"/>
                  </a:cxn>
                  <a:cxn ang="0">
                    <a:pos x="82" y="205"/>
                  </a:cxn>
                  <a:cxn ang="0">
                    <a:pos x="27" y="205"/>
                  </a:cxn>
                  <a:cxn ang="0">
                    <a:pos x="0" y="170"/>
                  </a:cxn>
                  <a:cxn ang="0">
                    <a:pos x="0" y="68"/>
                  </a:cxn>
                  <a:cxn ang="0">
                    <a:pos x="54" y="0"/>
                  </a:cxn>
                  <a:cxn ang="0">
                    <a:pos x="82" y="0"/>
                  </a:cxn>
                </a:cxnLst>
                <a:rect l="0" t="0" r="r" b="b"/>
                <a:pathLst>
                  <a:path w="109" h="205">
                    <a:moveTo>
                      <a:pt x="0" y="102"/>
                    </a:moveTo>
                    <a:lnTo>
                      <a:pt x="82" y="102"/>
                    </a:lnTo>
                    <a:lnTo>
                      <a:pt x="109" y="136"/>
                    </a:lnTo>
                    <a:lnTo>
                      <a:pt x="109" y="170"/>
                    </a:lnTo>
                    <a:lnTo>
                      <a:pt x="82" y="205"/>
                    </a:lnTo>
                    <a:lnTo>
                      <a:pt x="27" y="205"/>
                    </a:lnTo>
                    <a:lnTo>
                      <a:pt x="0" y="170"/>
                    </a:lnTo>
                    <a:lnTo>
                      <a:pt x="0" y="68"/>
                    </a:lnTo>
                    <a:lnTo>
                      <a:pt x="54" y="0"/>
                    </a:lnTo>
                    <a:lnTo>
                      <a:pt x="8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464" name="Freeform 280"/>
              <p:cNvSpPr>
                <a:spLocks/>
              </p:cNvSpPr>
              <p:nvPr/>
            </p:nvSpPr>
            <p:spPr bwMode="auto">
              <a:xfrm>
                <a:off x="3401" y="3510"/>
                <a:ext cx="27" cy="52"/>
              </a:xfrm>
              <a:custGeom>
                <a:avLst/>
                <a:gdLst/>
                <a:ahLst/>
                <a:cxnLst>
                  <a:cxn ang="0">
                    <a:pos x="0" y="170"/>
                  </a:cxn>
                  <a:cxn ang="0">
                    <a:pos x="27" y="205"/>
                  </a:cxn>
                  <a:cxn ang="0">
                    <a:pos x="82" y="205"/>
                  </a:cxn>
                  <a:cxn ang="0">
                    <a:pos x="109" y="170"/>
                  </a:cxn>
                  <a:cxn ang="0">
                    <a:pos x="109" y="102"/>
                  </a:cxn>
                  <a:cxn ang="0">
                    <a:pos x="82" y="68"/>
                  </a:cxn>
                  <a:cxn ang="0">
                    <a:pos x="0" y="68"/>
                  </a:cxn>
                  <a:cxn ang="0">
                    <a:pos x="0" y="0"/>
                  </a:cxn>
                  <a:cxn ang="0">
                    <a:pos x="109" y="0"/>
                  </a:cxn>
                </a:cxnLst>
                <a:rect l="0" t="0" r="r" b="b"/>
                <a:pathLst>
                  <a:path w="109" h="205">
                    <a:moveTo>
                      <a:pt x="0" y="170"/>
                    </a:moveTo>
                    <a:lnTo>
                      <a:pt x="27" y="205"/>
                    </a:lnTo>
                    <a:lnTo>
                      <a:pt x="82" y="205"/>
                    </a:lnTo>
                    <a:lnTo>
                      <a:pt x="109" y="170"/>
                    </a:lnTo>
                    <a:lnTo>
                      <a:pt x="109" y="102"/>
                    </a:lnTo>
                    <a:lnTo>
                      <a:pt x="82" y="68"/>
                    </a:lnTo>
                    <a:lnTo>
                      <a:pt x="0" y="68"/>
                    </a:lnTo>
                    <a:lnTo>
                      <a:pt x="0" y="0"/>
                    </a:lnTo>
                    <a:lnTo>
                      <a:pt x="109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463" name="Line 279"/>
              <p:cNvSpPr>
                <a:spLocks noChangeShapeType="1"/>
              </p:cNvSpPr>
              <p:nvPr/>
            </p:nvSpPr>
            <p:spPr bwMode="auto">
              <a:xfrm>
                <a:off x="3291" y="3494"/>
                <a:ext cx="13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462" name="Line 278"/>
              <p:cNvSpPr>
                <a:spLocks noChangeShapeType="1"/>
              </p:cNvSpPr>
              <p:nvPr/>
            </p:nvSpPr>
            <p:spPr bwMode="auto">
              <a:xfrm>
                <a:off x="3291" y="3578"/>
                <a:ext cx="13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461" name="Line 277"/>
              <p:cNvSpPr>
                <a:spLocks noChangeShapeType="1"/>
              </p:cNvSpPr>
              <p:nvPr/>
            </p:nvSpPr>
            <p:spPr bwMode="auto">
              <a:xfrm flipV="1">
                <a:off x="3408" y="3430"/>
                <a:ext cx="1" cy="6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460" name="Line 276"/>
              <p:cNvSpPr>
                <a:spLocks noChangeShapeType="1"/>
              </p:cNvSpPr>
              <p:nvPr/>
            </p:nvSpPr>
            <p:spPr bwMode="auto">
              <a:xfrm>
                <a:off x="3408" y="3578"/>
                <a:ext cx="1" cy="6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459" name="Freeform 275"/>
              <p:cNvSpPr>
                <a:spLocks/>
              </p:cNvSpPr>
              <p:nvPr/>
            </p:nvSpPr>
            <p:spPr bwMode="auto">
              <a:xfrm>
                <a:off x="3404" y="3470"/>
                <a:ext cx="8" cy="24"/>
              </a:xfrm>
              <a:custGeom>
                <a:avLst/>
                <a:gdLst/>
                <a:ahLst/>
                <a:cxnLst>
                  <a:cxn ang="0">
                    <a:pos x="16" y="96"/>
                  </a:cxn>
                  <a:cxn ang="0">
                    <a:pos x="32" y="0"/>
                  </a:cxn>
                  <a:cxn ang="0">
                    <a:pos x="0" y="0"/>
                  </a:cxn>
                  <a:cxn ang="0">
                    <a:pos x="16" y="96"/>
                  </a:cxn>
                  <a:cxn ang="0">
                    <a:pos x="16" y="0"/>
                  </a:cxn>
                </a:cxnLst>
                <a:rect l="0" t="0" r="r" b="b"/>
                <a:pathLst>
                  <a:path w="32" h="96">
                    <a:moveTo>
                      <a:pt x="16" y="96"/>
                    </a:moveTo>
                    <a:lnTo>
                      <a:pt x="32" y="0"/>
                    </a:lnTo>
                    <a:lnTo>
                      <a:pt x="0" y="0"/>
                    </a:lnTo>
                    <a:lnTo>
                      <a:pt x="16" y="96"/>
                    </a:lnTo>
                    <a:lnTo>
                      <a:pt x="16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458" name="Freeform 274"/>
              <p:cNvSpPr>
                <a:spLocks/>
              </p:cNvSpPr>
              <p:nvPr/>
            </p:nvSpPr>
            <p:spPr bwMode="auto">
              <a:xfrm>
                <a:off x="3404" y="3578"/>
                <a:ext cx="8" cy="24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0" y="96"/>
                  </a:cxn>
                  <a:cxn ang="0">
                    <a:pos x="32" y="96"/>
                  </a:cxn>
                  <a:cxn ang="0">
                    <a:pos x="16" y="0"/>
                  </a:cxn>
                  <a:cxn ang="0">
                    <a:pos x="16" y="96"/>
                  </a:cxn>
                </a:cxnLst>
                <a:rect l="0" t="0" r="r" b="b"/>
                <a:pathLst>
                  <a:path w="32" h="96">
                    <a:moveTo>
                      <a:pt x="16" y="0"/>
                    </a:moveTo>
                    <a:lnTo>
                      <a:pt x="0" y="96"/>
                    </a:lnTo>
                    <a:lnTo>
                      <a:pt x="32" y="96"/>
                    </a:lnTo>
                    <a:lnTo>
                      <a:pt x="16" y="0"/>
                    </a:lnTo>
                    <a:lnTo>
                      <a:pt x="16" y="96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457" name="Freeform 273"/>
              <p:cNvSpPr>
                <a:spLocks/>
              </p:cNvSpPr>
              <p:nvPr/>
            </p:nvSpPr>
            <p:spPr bwMode="auto">
              <a:xfrm>
                <a:off x="3452" y="3231"/>
                <a:ext cx="27" cy="52"/>
              </a:xfrm>
              <a:custGeom>
                <a:avLst/>
                <a:gdLst/>
                <a:ahLst/>
                <a:cxnLst>
                  <a:cxn ang="0">
                    <a:pos x="0" y="171"/>
                  </a:cxn>
                  <a:cxn ang="0">
                    <a:pos x="27" y="205"/>
                  </a:cxn>
                  <a:cxn ang="0">
                    <a:pos x="81" y="205"/>
                  </a:cxn>
                  <a:cxn ang="0">
                    <a:pos x="109" y="171"/>
                  </a:cxn>
                  <a:cxn ang="0">
                    <a:pos x="109" y="103"/>
                  </a:cxn>
                  <a:cxn ang="0">
                    <a:pos x="81" y="69"/>
                  </a:cxn>
                  <a:cxn ang="0">
                    <a:pos x="0" y="69"/>
                  </a:cxn>
                  <a:cxn ang="0">
                    <a:pos x="0" y="0"/>
                  </a:cxn>
                  <a:cxn ang="0">
                    <a:pos x="109" y="0"/>
                  </a:cxn>
                </a:cxnLst>
                <a:rect l="0" t="0" r="r" b="b"/>
                <a:pathLst>
                  <a:path w="109" h="205">
                    <a:moveTo>
                      <a:pt x="0" y="171"/>
                    </a:moveTo>
                    <a:lnTo>
                      <a:pt x="27" y="205"/>
                    </a:lnTo>
                    <a:lnTo>
                      <a:pt x="81" y="205"/>
                    </a:lnTo>
                    <a:lnTo>
                      <a:pt x="109" y="171"/>
                    </a:lnTo>
                    <a:lnTo>
                      <a:pt x="109" y="103"/>
                    </a:lnTo>
                    <a:lnTo>
                      <a:pt x="81" y="69"/>
                    </a:lnTo>
                    <a:lnTo>
                      <a:pt x="0" y="69"/>
                    </a:lnTo>
                    <a:lnTo>
                      <a:pt x="0" y="0"/>
                    </a:lnTo>
                    <a:lnTo>
                      <a:pt x="109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456" name="Line 272"/>
              <p:cNvSpPr>
                <a:spLocks noChangeShapeType="1"/>
              </p:cNvSpPr>
              <p:nvPr/>
            </p:nvSpPr>
            <p:spPr bwMode="auto">
              <a:xfrm flipV="1">
                <a:off x="3493" y="3274"/>
                <a:ext cx="1" cy="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455" name="Freeform 271"/>
              <p:cNvSpPr>
                <a:spLocks/>
              </p:cNvSpPr>
              <p:nvPr/>
            </p:nvSpPr>
            <p:spPr bwMode="auto">
              <a:xfrm>
                <a:off x="3506" y="3231"/>
                <a:ext cx="21" cy="52"/>
              </a:xfrm>
              <a:custGeom>
                <a:avLst/>
                <a:gdLst/>
                <a:ahLst/>
                <a:cxnLst>
                  <a:cxn ang="0">
                    <a:pos x="27" y="205"/>
                  </a:cxn>
                  <a:cxn ang="0">
                    <a:pos x="0" y="171"/>
                  </a:cxn>
                  <a:cxn ang="0">
                    <a:pos x="0" y="34"/>
                  </a:cxn>
                  <a:cxn ang="0">
                    <a:pos x="27" y="0"/>
                  </a:cxn>
                  <a:cxn ang="0">
                    <a:pos x="55" y="0"/>
                  </a:cxn>
                  <a:cxn ang="0">
                    <a:pos x="82" y="34"/>
                  </a:cxn>
                  <a:cxn ang="0">
                    <a:pos x="82" y="171"/>
                  </a:cxn>
                  <a:cxn ang="0">
                    <a:pos x="55" y="205"/>
                  </a:cxn>
                  <a:cxn ang="0">
                    <a:pos x="27" y="205"/>
                  </a:cxn>
                </a:cxnLst>
                <a:rect l="0" t="0" r="r" b="b"/>
                <a:pathLst>
                  <a:path w="82" h="205">
                    <a:moveTo>
                      <a:pt x="27" y="205"/>
                    </a:moveTo>
                    <a:lnTo>
                      <a:pt x="0" y="171"/>
                    </a:lnTo>
                    <a:lnTo>
                      <a:pt x="0" y="34"/>
                    </a:lnTo>
                    <a:lnTo>
                      <a:pt x="27" y="0"/>
                    </a:lnTo>
                    <a:lnTo>
                      <a:pt x="55" y="0"/>
                    </a:lnTo>
                    <a:lnTo>
                      <a:pt x="82" y="34"/>
                    </a:lnTo>
                    <a:lnTo>
                      <a:pt x="82" y="171"/>
                    </a:lnTo>
                    <a:lnTo>
                      <a:pt x="55" y="205"/>
                    </a:lnTo>
                    <a:lnTo>
                      <a:pt x="27" y="205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454" name="Freeform 270"/>
              <p:cNvSpPr>
                <a:spLocks/>
              </p:cNvSpPr>
              <p:nvPr/>
            </p:nvSpPr>
            <p:spPr bwMode="auto">
              <a:xfrm>
                <a:off x="3541" y="3231"/>
                <a:ext cx="27" cy="52"/>
              </a:xfrm>
              <a:custGeom>
                <a:avLst/>
                <a:gdLst/>
                <a:ahLst/>
                <a:cxnLst>
                  <a:cxn ang="0">
                    <a:pos x="0" y="34"/>
                  </a:cxn>
                  <a:cxn ang="0">
                    <a:pos x="28" y="0"/>
                  </a:cxn>
                  <a:cxn ang="0">
                    <a:pos x="82" y="0"/>
                  </a:cxn>
                  <a:cxn ang="0">
                    <a:pos x="110" y="34"/>
                  </a:cxn>
                  <a:cxn ang="0">
                    <a:pos x="110" y="69"/>
                  </a:cxn>
                  <a:cxn ang="0">
                    <a:pos x="82" y="103"/>
                  </a:cxn>
                  <a:cxn ang="0">
                    <a:pos x="28" y="103"/>
                  </a:cxn>
                  <a:cxn ang="0">
                    <a:pos x="0" y="137"/>
                  </a:cxn>
                  <a:cxn ang="0">
                    <a:pos x="0" y="205"/>
                  </a:cxn>
                  <a:cxn ang="0">
                    <a:pos x="110" y="205"/>
                  </a:cxn>
                </a:cxnLst>
                <a:rect l="0" t="0" r="r" b="b"/>
                <a:pathLst>
                  <a:path w="110" h="205">
                    <a:moveTo>
                      <a:pt x="0" y="34"/>
                    </a:moveTo>
                    <a:lnTo>
                      <a:pt x="28" y="0"/>
                    </a:lnTo>
                    <a:lnTo>
                      <a:pt x="82" y="0"/>
                    </a:lnTo>
                    <a:lnTo>
                      <a:pt x="110" y="34"/>
                    </a:lnTo>
                    <a:lnTo>
                      <a:pt x="110" y="69"/>
                    </a:lnTo>
                    <a:lnTo>
                      <a:pt x="82" y="103"/>
                    </a:lnTo>
                    <a:lnTo>
                      <a:pt x="28" y="103"/>
                    </a:lnTo>
                    <a:lnTo>
                      <a:pt x="0" y="137"/>
                    </a:lnTo>
                    <a:lnTo>
                      <a:pt x="0" y="205"/>
                    </a:lnTo>
                    <a:lnTo>
                      <a:pt x="110" y="205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453" name="Line 269"/>
              <p:cNvSpPr>
                <a:spLocks noChangeShapeType="1"/>
              </p:cNvSpPr>
              <p:nvPr/>
            </p:nvSpPr>
            <p:spPr bwMode="auto">
              <a:xfrm>
                <a:off x="2943" y="2936"/>
                <a:ext cx="60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452" name="Line 268"/>
              <p:cNvSpPr>
                <a:spLocks noChangeShapeType="1"/>
              </p:cNvSpPr>
              <p:nvPr/>
            </p:nvSpPr>
            <p:spPr bwMode="auto">
              <a:xfrm>
                <a:off x="3291" y="3578"/>
                <a:ext cx="259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451" name="Line 267"/>
              <p:cNvSpPr>
                <a:spLocks noChangeShapeType="1"/>
              </p:cNvSpPr>
              <p:nvPr/>
            </p:nvSpPr>
            <p:spPr bwMode="auto">
              <a:xfrm>
                <a:off x="3534" y="2936"/>
                <a:ext cx="1" cy="27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450" name="Line 266"/>
              <p:cNvSpPr>
                <a:spLocks noChangeShapeType="1"/>
              </p:cNvSpPr>
              <p:nvPr/>
            </p:nvSpPr>
            <p:spPr bwMode="auto">
              <a:xfrm flipV="1">
                <a:off x="3534" y="3308"/>
                <a:ext cx="1" cy="27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449" name="Freeform 265"/>
              <p:cNvSpPr>
                <a:spLocks/>
              </p:cNvSpPr>
              <p:nvPr/>
            </p:nvSpPr>
            <p:spPr bwMode="auto">
              <a:xfrm>
                <a:off x="3530" y="2936"/>
                <a:ext cx="8" cy="24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0" y="95"/>
                  </a:cxn>
                  <a:cxn ang="0">
                    <a:pos x="32" y="95"/>
                  </a:cxn>
                  <a:cxn ang="0">
                    <a:pos x="16" y="0"/>
                  </a:cxn>
                  <a:cxn ang="0">
                    <a:pos x="16" y="95"/>
                  </a:cxn>
                </a:cxnLst>
                <a:rect l="0" t="0" r="r" b="b"/>
                <a:pathLst>
                  <a:path w="32" h="95">
                    <a:moveTo>
                      <a:pt x="16" y="0"/>
                    </a:moveTo>
                    <a:lnTo>
                      <a:pt x="0" y="95"/>
                    </a:lnTo>
                    <a:lnTo>
                      <a:pt x="32" y="95"/>
                    </a:lnTo>
                    <a:lnTo>
                      <a:pt x="16" y="0"/>
                    </a:lnTo>
                    <a:lnTo>
                      <a:pt x="16" y="95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448" name="Freeform 264"/>
              <p:cNvSpPr>
                <a:spLocks/>
              </p:cNvSpPr>
              <p:nvPr/>
            </p:nvSpPr>
            <p:spPr bwMode="auto">
              <a:xfrm>
                <a:off x="3530" y="3554"/>
                <a:ext cx="8" cy="24"/>
              </a:xfrm>
              <a:custGeom>
                <a:avLst/>
                <a:gdLst/>
                <a:ahLst/>
                <a:cxnLst>
                  <a:cxn ang="0">
                    <a:pos x="16" y="97"/>
                  </a:cxn>
                  <a:cxn ang="0">
                    <a:pos x="32" y="0"/>
                  </a:cxn>
                  <a:cxn ang="0">
                    <a:pos x="0" y="0"/>
                  </a:cxn>
                  <a:cxn ang="0">
                    <a:pos x="16" y="97"/>
                  </a:cxn>
                  <a:cxn ang="0">
                    <a:pos x="16" y="0"/>
                  </a:cxn>
                </a:cxnLst>
                <a:rect l="0" t="0" r="r" b="b"/>
                <a:pathLst>
                  <a:path w="32" h="97">
                    <a:moveTo>
                      <a:pt x="16" y="97"/>
                    </a:moveTo>
                    <a:lnTo>
                      <a:pt x="32" y="0"/>
                    </a:lnTo>
                    <a:lnTo>
                      <a:pt x="0" y="0"/>
                    </a:lnTo>
                    <a:lnTo>
                      <a:pt x="16" y="97"/>
                    </a:lnTo>
                    <a:lnTo>
                      <a:pt x="16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447" name="Freeform 263"/>
              <p:cNvSpPr>
                <a:spLocks/>
              </p:cNvSpPr>
              <p:nvPr/>
            </p:nvSpPr>
            <p:spPr bwMode="auto">
              <a:xfrm>
                <a:off x="3027" y="2739"/>
                <a:ext cx="28" cy="52"/>
              </a:xfrm>
              <a:custGeom>
                <a:avLst/>
                <a:gdLst/>
                <a:ahLst/>
                <a:cxnLst>
                  <a:cxn ang="0">
                    <a:pos x="0" y="34"/>
                  </a:cxn>
                  <a:cxn ang="0">
                    <a:pos x="27" y="0"/>
                  </a:cxn>
                  <a:cxn ang="0">
                    <a:pos x="82" y="0"/>
                  </a:cxn>
                  <a:cxn ang="0">
                    <a:pos x="110" y="34"/>
                  </a:cxn>
                  <a:cxn ang="0">
                    <a:pos x="110" y="68"/>
                  </a:cxn>
                  <a:cxn ang="0">
                    <a:pos x="82" y="103"/>
                  </a:cxn>
                  <a:cxn ang="0">
                    <a:pos x="27" y="103"/>
                  </a:cxn>
                  <a:cxn ang="0">
                    <a:pos x="0" y="136"/>
                  </a:cxn>
                  <a:cxn ang="0">
                    <a:pos x="0" y="204"/>
                  </a:cxn>
                  <a:cxn ang="0">
                    <a:pos x="110" y="204"/>
                  </a:cxn>
                </a:cxnLst>
                <a:rect l="0" t="0" r="r" b="b"/>
                <a:pathLst>
                  <a:path w="110" h="204">
                    <a:moveTo>
                      <a:pt x="0" y="34"/>
                    </a:moveTo>
                    <a:lnTo>
                      <a:pt x="27" y="0"/>
                    </a:lnTo>
                    <a:lnTo>
                      <a:pt x="82" y="0"/>
                    </a:lnTo>
                    <a:lnTo>
                      <a:pt x="110" y="34"/>
                    </a:lnTo>
                    <a:lnTo>
                      <a:pt x="110" y="68"/>
                    </a:lnTo>
                    <a:lnTo>
                      <a:pt x="82" y="103"/>
                    </a:lnTo>
                    <a:lnTo>
                      <a:pt x="27" y="103"/>
                    </a:lnTo>
                    <a:lnTo>
                      <a:pt x="0" y="136"/>
                    </a:lnTo>
                    <a:lnTo>
                      <a:pt x="0" y="204"/>
                    </a:lnTo>
                    <a:lnTo>
                      <a:pt x="110" y="204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446" name="Line 262"/>
              <p:cNvSpPr>
                <a:spLocks noChangeShapeType="1"/>
              </p:cNvSpPr>
              <p:nvPr/>
            </p:nvSpPr>
            <p:spPr bwMode="auto">
              <a:xfrm flipV="1">
                <a:off x="3068" y="2782"/>
                <a:ext cx="1" cy="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445" name="Freeform 261"/>
              <p:cNvSpPr>
                <a:spLocks/>
              </p:cNvSpPr>
              <p:nvPr/>
            </p:nvSpPr>
            <p:spPr bwMode="auto">
              <a:xfrm>
                <a:off x="3082" y="2739"/>
                <a:ext cx="27" cy="5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09" y="0"/>
                  </a:cxn>
                  <a:cxn ang="0">
                    <a:pos x="28" y="204"/>
                  </a:cxn>
                </a:cxnLst>
                <a:rect l="0" t="0" r="r" b="b"/>
                <a:pathLst>
                  <a:path w="109" h="204">
                    <a:moveTo>
                      <a:pt x="0" y="0"/>
                    </a:moveTo>
                    <a:lnTo>
                      <a:pt x="109" y="0"/>
                    </a:lnTo>
                    <a:lnTo>
                      <a:pt x="28" y="204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444" name="Freeform 260"/>
              <p:cNvSpPr>
                <a:spLocks/>
              </p:cNvSpPr>
              <p:nvPr/>
            </p:nvSpPr>
            <p:spPr bwMode="auto">
              <a:xfrm>
                <a:off x="3123" y="2739"/>
                <a:ext cx="27" cy="26"/>
              </a:xfrm>
              <a:custGeom>
                <a:avLst/>
                <a:gdLst/>
                <a:ahLst/>
                <a:cxnLst>
                  <a:cxn ang="0">
                    <a:pos x="0" y="34"/>
                  </a:cxn>
                  <a:cxn ang="0">
                    <a:pos x="27" y="0"/>
                  </a:cxn>
                  <a:cxn ang="0">
                    <a:pos x="82" y="0"/>
                  </a:cxn>
                  <a:cxn ang="0">
                    <a:pos x="109" y="34"/>
                  </a:cxn>
                  <a:cxn ang="0">
                    <a:pos x="109" y="68"/>
                  </a:cxn>
                  <a:cxn ang="0">
                    <a:pos x="82" y="103"/>
                  </a:cxn>
                  <a:cxn ang="0">
                    <a:pos x="55" y="103"/>
                  </a:cxn>
                </a:cxnLst>
                <a:rect l="0" t="0" r="r" b="b"/>
                <a:pathLst>
                  <a:path w="109" h="103">
                    <a:moveTo>
                      <a:pt x="0" y="34"/>
                    </a:moveTo>
                    <a:lnTo>
                      <a:pt x="27" y="0"/>
                    </a:lnTo>
                    <a:lnTo>
                      <a:pt x="82" y="0"/>
                    </a:lnTo>
                    <a:lnTo>
                      <a:pt x="109" y="34"/>
                    </a:lnTo>
                    <a:lnTo>
                      <a:pt x="109" y="68"/>
                    </a:lnTo>
                    <a:lnTo>
                      <a:pt x="82" y="103"/>
                    </a:lnTo>
                    <a:lnTo>
                      <a:pt x="55" y="10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443" name="Freeform 259"/>
              <p:cNvSpPr>
                <a:spLocks/>
              </p:cNvSpPr>
              <p:nvPr/>
            </p:nvSpPr>
            <p:spPr bwMode="auto">
              <a:xfrm>
                <a:off x="3123" y="2765"/>
                <a:ext cx="27" cy="26"/>
              </a:xfrm>
              <a:custGeom>
                <a:avLst/>
                <a:gdLst/>
                <a:ahLst/>
                <a:cxnLst>
                  <a:cxn ang="0">
                    <a:pos x="82" y="0"/>
                  </a:cxn>
                  <a:cxn ang="0">
                    <a:pos x="109" y="33"/>
                  </a:cxn>
                  <a:cxn ang="0">
                    <a:pos x="109" y="67"/>
                  </a:cxn>
                  <a:cxn ang="0">
                    <a:pos x="82" y="101"/>
                  </a:cxn>
                  <a:cxn ang="0">
                    <a:pos x="27" y="101"/>
                  </a:cxn>
                  <a:cxn ang="0">
                    <a:pos x="0" y="67"/>
                  </a:cxn>
                </a:cxnLst>
                <a:rect l="0" t="0" r="r" b="b"/>
                <a:pathLst>
                  <a:path w="109" h="101">
                    <a:moveTo>
                      <a:pt x="82" y="0"/>
                    </a:moveTo>
                    <a:lnTo>
                      <a:pt x="109" y="33"/>
                    </a:lnTo>
                    <a:lnTo>
                      <a:pt x="109" y="67"/>
                    </a:lnTo>
                    <a:lnTo>
                      <a:pt x="82" y="101"/>
                    </a:lnTo>
                    <a:lnTo>
                      <a:pt x="27" y="101"/>
                    </a:lnTo>
                    <a:lnTo>
                      <a:pt x="0" y="67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442" name="Line 258"/>
              <p:cNvSpPr>
                <a:spLocks noChangeShapeType="1"/>
              </p:cNvSpPr>
              <p:nvPr/>
            </p:nvSpPr>
            <p:spPr bwMode="auto">
              <a:xfrm flipV="1">
                <a:off x="2935" y="2749"/>
                <a:ext cx="1" cy="17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441" name="Line 257"/>
              <p:cNvSpPr>
                <a:spLocks noChangeShapeType="1"/>
              </p:cNvSpPr>
              <p:nvPr/>
            </p:nvSpPr>
            <p:spPr bwMode="auto">
              <a:xfrm flipV="1">
                <a:off x="3283" y="2749"/>
                <a:ext cx="1" cy="73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440" name="Line 256"/>
              <p:cNvSpPr>
                <a:spLocks noChangeShapeType="1"/>
              </p:cNvSpPr>
              <p:nvPr/>
            </p:nvSpPr>
            <p:spPr bwMode="auto">
              <a:xfrm>
                <a:off x="2935" y="2765"/>
                <a:ext cx="6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439" name="Line 255"/>
              <p:cNvSpPr>
                <a:spLocks noChangeShapeType="1"/>
              </p:cNvSpPr>
              <p:nvPr/>
            </p:nvSpPr>
            <p:spPr bwMode="auto">
              <a:xfrm flipH="1">
                <a:off x="3217" y="2765"/>
                <a:ext cx="66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438" name="Freeform 254"/>
              <p:cNvSpPr>
                <a:spLocks/>
              </p:cNvSpPr>
              <p:nvPr/>
            </p:nvSpPr>
            <p:spPr bwMode="auto">
              <a:xfrm>
                <a:off x="2935" y="2761"/>
                <a:ext cx="24" cy="8"/>
              </a:xfrm>
              <a:custGeom>
                <a:avLst/>
                <a:gdLst/>
                <a:ahLst/>
                <a:cxnLst>
                  <a:cxn ang="0">
                    <a:pos x="0" y="17"/>
                  </a:cxn>
                  <a:cxn ang="0">
                    <a:pos x="96" y="32"/>
                  </a:cxn>
                  <a:cxn ang="0">
                    <a:pos x="96" y="0"/>
                  </a:cxn>
                  <a:cxn ang="0">
                    <a:pos x="0" y="17"/>
                  </a:cxn>
                  <a:cxn ang="0">
                    <a:pos x="96" y="17"/>
                  </a:cxn>
                </a:cxnLst>
                <a:rect l="0" t="0" r="r" b="b"/>
                <a:pathLst>
                  <a:path w="96" h="32">
                    <a:moveTo>
                      <a:pt x="0" y="17"/>
                    </a:moveTo>
                    <a:lnTo>
                      <a:pt x="96" y="32"/>
                    </a:lnTo>
                    <a:lnTo>
                      <a:pt x="96" y="0"/>
                    </a:lnTo>
                    <a:lnTo>
                      <a:pt x="0" y="17"/>
                    </a:lnTo>
                    <a:lnTo>
                      <a:pt x="96" y="17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437" name="Freeform 253"/>
              <p:cNvSpPr>
                <a:spLocks/>
              </p:cNvSpPr>
              <p:nvPr/>
            </p:nvSpPr>
            <p:spPr bwMode="auto">
              <a:xfrm>
                <a:off x="3259" y="2761"/>
                <a:ext cx="24" cy="8"/>
              </a:xfrm>
              <a:custGeom>
                <a:avLst/>
                <a:gdLst/>
                <a:ahLst/>
                <a:cxnLst>
                  <a:cxn ang="0">
                    <a:pos x="97" y="17"/>
                  </a:cxn>
                  <a:cxn ang="0">
                    <a:pos x="0" y="0"/>
                  </a:cxn>
                  <a:cxn ang="0">
                    <a:pos x="0" y="32"/>
                  </a:cxn>
                  <a:cxn ang="0">
                    <a:pos x="97" y="17"/>
                  </a:cxn>
                  <a:cxn ang="0">
                    <a:pos x="0" y="17"/>
                  </a:cxn>
                </a:cxnLst>
                <a:rect l="0" t="0" r="r" b="b"/>
                <a:pathLst>
                  <a:path w="97" h="32">
                    <a:moveTo>
                      <a:pt x="97" y="17"/>
                    </a:moveTo>
                    <a:lnTo>
                      <a:pt x="0" y="0"/>
                    </a:lnTo>
                    <a:lnTo>
                      <a:pt x="0" y="32"/>
                    </a:lnTo>
                    <a:lnTo>
                      <a:pt x="97" y="17"/>
                    </a:lnTo>
                    <a:lnTo>
                      <a:pt x="0" y="17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436" name="Freeform 252"/>
              <p:cNvSpPr>
                <a:spLocks/>
              </p:cNvSpPr>
              <p:nvPr/>
            </p:nvSpPr>
            <p:spPr bwMode="auto">
              <a:xfrm>
                <a:off x="2609" y="2741"/>
                <a:ext cx="27" cy="25"/>
              </a:xfrm>
              <a:custGeom>
                <a:avLst/>
                <a:gdLst/>
                <a:ahLst/>
                <a:cxnLst>
                  <a:cxn ang="0">
                    <a:pos x="0" y="34"/>
                  </a:cxn>
                  <a:cxn ang="0">
                    <a:pos x="28" y="0"/>
                  </a:cxn>
                  <a:cxn ang="0">
                    <a:pos x="82" y="0"/>
                  </a:cxn>
                  <a:cxn ang="0">
                    <a:pos x="110" y="34"/>
                  </a:cxn>
                  <a:cxn ang="0">
                    <a:pos x="110" y="68"/>
                  </a:cxn>
                  <a:cxn ang="0">
                    <a:pos x="82" y="103"/>
                  </a:cxn>
                  <a:cxn ang="0">
                    <a:pos x="55" y="103"/>
                  </a:cxn>
                </a:cxnLst>
                <a:rect l="0" t="0" r="r" b="b"/>
                <a:pathLst>
                  <a:path w="110" h="103">
                    <a:moveTo>
                      <a:pt x="0" y="34"/>
                    </a:moveTo>
                    <a:lnTo>
                      <a:pt x="28" y="0"/>
                    </a:lnTo>
                    <a:lnTo>
                      <a:pt x="82" y="0"/>
                    </a:lnTo>
                    <a:lnTo>
                      <a:pt x="110" y="34"/>
                    </a:lnTo>
                    <a:lnTo>
                      <a:pt x="110" y="68"/>
                    </a:lnTo>
                    <a:lnTo>
                      <a:pt x="82" y="103"/>
                    </a:lnTo>
                    <a:lnTo>
                      <a:pt x="55" y="10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435" name="Freeform 251"/>
              <p:cNvSpPr>
                <a:spLocks/>
              </p:cNvSpPr>
              <p:nvPr/>
            </p:nvSpPr>
            <p:spPr bwMode="auto">
              <a:xfrm>
                <a:off x="2609" y="2766"/>
                <a:ext cx="27" cy="26"/>
              </a:xfrm>
              <a:custGeom>
                <a:avLst/>
                <a:gdLst/>
                <a:ahLst/>
                <a:cxnLst>
                  <a:cxn ang="0">
                    <a:pos x="82" y="0"/>
                  </a:cxn>
                  <a:cxn ang="0">
                    <a:pos x="110" y="34"/>
                  </a:cxn>
                  <a:cxn ang="0">
                    <a:pos x="110" y="67"/>
                  </a:cxn>
                  <a:cxn ang="0">
                    <a:pos x="82" y="101"/>
                  </a:cxn>
                  <a:cxn ang="0">
                    <a:pos x="28" y="101"/>
                  </a:cxn>
                  <a:cxn ang="0">
                    <a:pos x="0" y="67"/>
                  </a:cxn>
                </a:cxnLst>
                <a:rect l="0" t="0" r="r" b="b"/>
                <a:pathLst>
                  <a:path w="110" h="101">
                    <a:moveTo>
                      <a:pt x="82" y="0"/>
                    </a:moveTo>
                    <a:lnTo>
                      <a:pt x="110" y="34"/>
                    </a:lnTo>
                    <a:lnTo>
                      <a:pt x="110" y="67"/>
                    </a:lnTo>
                    <a:lnTo>
                      <a:pt x="82" y="101"/>
                    </a:lnTo>
                    <a:lnTo>
                      <a:pt x="28" y="101"/>
                    </a:lnTo>
                    <a:lnTo>
                      <a:pt x="0" y="67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434" name="Line 250"/>
              <p:cNvSpPr>
                <a:spLocks noChangeShapeType="1"/>
              </p:cNvSpPr>
              <p:nvPr/>
            </p:nvSpPr>
            <p:spPr bwMode="auto">
              <a:xfrm flipV="1">
                <a:off x="2650" y="2783"/>
                <a:ext cx="1" cy="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433" name="Freeform 249"/>
              <p:cNvSpPr>
                <a:spLocks/>
              </p:cNvSpPr>
              <p:nvPr/>
            </p:nvSpPr>
            <p:spPr bwMode="auto">
              <a:xfrm>
                <a:off x="2663" y="2741"/>
                <a:ext cx="28" cy="51"/>
              </a:xfrm>
              <a:custGeom>
                <a:avLst/>
                <a:gdLst/>
                <a:ahLst/>
                <a:cxnLst>
                  <a:cxn ang="0">
                    <a:pos x="27" y="204"/>
                  </a:cxn>
                  <a:cxn ang="0">
                    <a:pos x="0" y="170"/>
                  </a:cxn>
                  <a:cxn ang="0">
                    <a:pos x="0" y="137"/>
                  </a:cxn>
                  <a:cxn ang="0">
                    <a:pos x="27" y="103"/>
                  </a:cxn>
                  <a:cxn ang="0">
                    <a:pos x="82" y="103"/>
                  </a:cxn>
                  <a:cxn ang="0">
                    <a:pos x="109" y="68"/>
                  </a:cxn>
                  <a:cxn ang="0">
                    <a:pos x="109" y="34"/>
                  </a:cxn>
                  <a:cxn ang="0">
                    <a:pos x="82" y="0"/>
                  </a:cxn>
                  <a:cxn ang="0">
                    <a:pos x="27" y="0"/>
                  </a:cxn>
                  <a:cxn ang="0">
                    <a:pos x="0" y="34"/>
                  </a:cxn>
                  <a:cxn ang="0">
                    <a:pos x="0" y="68"/>
                  </a:cxn>
                  <a:cxn ang="0">
                    <a:pos x="27" y="103"/>
                  </a:cxn>
                </a:cxnLst>
                <a:rect l="0" t="0" r="r" b="b"/>
                <a:pathLst>
                  <a:path w="109" h="204">
                    <a:moveTo>
                      <a:pt x="27" y="204"/>
                    </a:moveTo>
                    <a:lnTo>
                      <a:pt x="0" y="170"/>
                    </a:lnTo>
                    <a:lnTo>
                      <a:pt x="0" y="137"/>
                    </a:lnTo>
                    <a:lnTo>
                      <a:pt x="27" y="103"/>
                    </a:lnTo>
                    <a:lnTo>
                      <a:pt x="82" y="103"/>
                    </a:lnTo>
                    <a:lnTo>
                      <a:pt x="109" y="68"/>
                    </a:lnTo>
                    <a:lnTo>
                      <a:pt x="109" y="34"/>
                    </a:lnTo>
                    <a:lnTo>
                      <a:pt x="82" y="0"/>
                    </a:lnTo>
                    <a:lnTo>
                      <a:pt x="27" y="0"/>
                    </a:lnTo>
                    <a:lnTo>
                      <a:pt x="0" y="34"/>
                    </a:lnTo>
                    <a:lnTo>
                      <a:pt x="0" y="68"/>
                    </a:lnTo>
                    <a:lnTo>
                      <a:pt x="27" y="10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432" name="Freeform 248"/>
              <p:cNvSpPr>
                <a:spLocks/>
              </p:cNvSpPr>
              <p:nvPr/>
            </p:nvSpPr>
            <p:spPr bwMode="auto">
              <a:xfrm>
                <a:off x="2670" y="2766"/>
                <a:ext cx="21" cy="26"/>
              </a:xfrm>
              <a:custGeom>
                <a:avLst/>
                <a:gdLst/>
                <a:ahLst/>
                <a:cxnLst>
                  <a:cxn ang="0">
                    <a:pos x="55" y="0"/>
                  </a:cxn>
                  <a:cxn ang="0">
                    <a:pos x="82" y="34"/>
                  </a:cxn>
                  <a:cxn ang="0">
                    <a:pos x="82" y="67"/>
                  </a:cxn>
                  <a:cxn ang="0">
                    <a:pos x="55" y="101"/>
                  </a:cxn>
                  <a:cxn ang="0">
                    <a:pos x="0" y="101"/>
                  </a:cxn>
                </a:cxnLst>
                <a:rect l="0" t="0" r="r" b="b"/>
                <a:pathLst>
                  <a:path w="82" h="101">
                    <a:moveTo>
                      <a:pt x="55" y="0"/>
                    </a:moveTo>
                    <a:lnTo>
                      <a:pt x="82" y="34"/>
                    </a:lnTo>
                    <a:lnTo>
                      <a:pt x="82" y="67"/>
                    </a:lnTo>
                    <a:lnTo>
                      <a:pt x="55" y="101"/>
                    </a:lnTo>
                    <a:lnTo>
                      <a:pt x="0" y="10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431" name="Freeform 247"/>
              <p:cNvSpPr>
                <a:spLocks/>
              </p:cNvSpPr>
              <p:nvPr/>
            </p:nvSpPr>
            <p:spPr bwMode="auto">
              <a:xfrm>
                <a:off x="2704" y="2741"/>
                <a:ext cx="28" cy="51"/>
              </a:xfrm>
              <a:custGeom>
                <a:avLst/>
                <a:gdLst/>
                <a:ahLst/>
                <a:cxnLst>
                  <a:cxn ang="0">
                    <a:pos x="0" y="34"/>
                  </a:cxn>
                  <a:cxn ang="0">
                    <a:pos x="27" y="0"/>
                  </a:cxn>
                  <a:cxn ang="0">
                    <a:pos x="81" y="0"/>
                  </a:cxn>
                  <a:cxn ang="0">
                    <a:pos x="109" y="34"/>
                  </a:cxn>
                  <a:cxn ang="0">
                    <a:pos x="109" y="68"/>
                  </a:cxn>
                  <a:cxn ang="0">
                    <a:pos x="81" y="103"/>
                  </a:cxn>
                  <a:cxn ang="0">
                    <a:pos x="27" y="103"/>
                  </a:cxn>
                  <a:cxn ang="0">
                    <a:pos x="0" y="137"/>
                  </a:cxn>
                  <a:cxn ang="0">
                    <a:pos x="0" y="204"/>
                  </a:cxn>
                  <a:cxn ang="0">
                    <a:pos x="109" y="204"/>
                  </a:cxn>
                </a:cxnLst>
                <a:rect l="0" t="0" r="r" b="b"/>
                <a:pathLst>
                  <a:path w="109" h="204">
                    <a:moveTo>
                      <a:pt x="0" y="34"/>
                    </a:moveTo>
                    <a:lnTo>
                      <a:pt x="27" y="0"/>
                    </a:lnTo>
                    <a:lnTo>
                      <a:pt x="81" y="0"/>
                    </a:lnTo>
                    <a:lnTo>
                      <a:pt x="109" y="34"/>
                    </a:lnTo>
                    <a:lnTo>
                      <a:pt x="109" y="68"/>
                    </a:lnTo>
                    <a:lnTo>
                      <a:pt x="81" y="103"/>
                    </a:lnTo>
                    <a:lnTo>
                      <a:pt x="27" y="103"/>
                    </a:lnTo>
                    <a:lnTo>
                      <a:pt x="0" y="137"/>
                    </a:lnTo>
                    <a:lnTo>
                      <a:pt x="0" y="204"/>
                    </a:lnTo>
                    <a:lnTo>
                      <a:pt x="109" y="204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430" name="Line 246"/>
              <p:cNvSpPr>
                <a:spLocks noChangeShapeType="1"/>
              </p:cNvSpPr>
              <p:nvPr/>
            </p:nvSpPr>
            <p:spPr bwMode="auto">
              <a:xfrm flipV="1">
                <a:off x="2447" y="2750"/>
                <a:ext cx="1" cy="26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429" name="Line 245"/>
              <p:cNvSpPr>
                <a:spLocks noChangeShapeType="1"/>
              </p:cNvSpPr>
              <p:nvPr/>
            </p:nvSpPr>
            <p:spPr bwMode="auto">
              <a:xfrm flipV="1">
                <a:off x="2935" y="2750"/>
                <a:ext cx="1" cy="17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428" name="Line 244"/>
              <p:cNvSpPr>
                <a:spLocks noChangeShapeType="1"/>
              </p:cNvSpPr>
              <p:nvPr/>
            </p:nvSpPr>
            <p:spPr bwMode="auto">
              <a:xfrm>
                <a:off x="2447" y="2766"/>
                <a:ext cx="136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427" name="Line 243"/>
              <p:cNvSpPr>
                <a:spLocks noChangeShapeType="1"/>
              </p:cNvSpPr>
              <p:nvPr/>
            </p:nvSpPr>
            <p:spPr bwMode="auto">
              <a:xfrm flipH="1">
                <a:off x="2798" y="2766"/>
                <a:ext cx="13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426" name="Freeform 242"/>
              <p:cNvSpPr>
                <a:spLocks/>
              </p:cNvSpPr>
              <p:nvPr/>
            </p:nvSpPr>
            <p:spPr bwMode="auto">
              <a:xfrm>
                <a:off x="2447" y="2762"/>
                <a:ext cx="24" cy="8"/>
              </a:xfrm>
              <a:custGeom>
                <a:avLst/>
                <a:gdLst/>
                <a:ahLst/>
                <a:cxnLst>
                  <a:cxn ang="0">
                    <a:pos x="0" y="17"/>
                  </a:cxn>
                  <a:cxn ang="0">
                    <a:pos x="96" y="32"/>
                  </a:cxn>
                  <a:cxn ang="0">
                    <a:pos x="96" y="0"/>
                  </a:cxn>
                  <a:cxn ang="0">
                    <a:pos x="0" y="17"/>
                  </a:cxn>
                  <a:cxn ang="0">
                    <a:pos x="96" y="17"/>
                  </a:cxn>
                </a:cxnLst>
                <a:rect l="0" t="0" r="r" b="b"/>
                <a:pathLst>
                  <a:path w="96" h="32">
                    <a:moveTo>
                      <a:pt x="0" y="17"/>
                    </a:moveTo>
                    <a:lnTo>
                      <a:pt x="96" y="32"/>
                    </a:lnTo>
                    <a:lnTo>
                      <a:pt x="96" y="0"/>
                    </a:lnTo>
                    <a:lnTo>
                      <a:pt x="0" y="17"/>
                    </a:lnTo>
                    <a:lnTo>
                      <a:pt x="96" y="17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425" name="Freeform 241"/>
              <p:cNvSpPr>
                <a:spLocks/>
              </p:cNvSpPr>
              <p:nvPr/>
            </p:nvSpPr>
            <p:spPr bwMode="auto">
              <a:xfrm>
                <a:off x="2911" y="2762"/>
                <a:ext cx="24" cy="8"/>
              </a:xfrm>
              <a:custGeom>
                <a:avLst/>
                <a:gdLst/>
                <a:ahLst/>
                <a:cxnLst>
                  <a:cxn ang="0">
                    <a:pos x="96" y="17"/>
                  </a:cxn>
                  <a:cxn ang="0">
                    <a:pos x="0" y="0"/>
                  </a:cxn>
                  <a:cxn ang="0">
                    <a:pos x="0" y="32"/>
                  </a:cxn>
                  <a:cxn ang="0">
                    <a:pos x="96" y="17"/>
                  </a:cxn>
                  <a:cxn ang="0">
                    <a:pos x="0" y="17"/>
                  </a:cxn>
                </a:cxnLst>
                <a:rect l="0" t="0" r="r" b="b"/>
                <a:pathLst>
                  <a:path w="96" h="32">
                    <a:moveTo>
                      <a:pt x="96" y="17"/>
                    </a:moveTo>
                    <a:lnTo>
                      <a:pt x="0" y="0"/>
                    </a:lnTo>
                    <a:lnTo>
                      <a:pt x="0" y="32"/>
                    </a:lnTo>
                    <a:lnTo>
                      <a:pt x="96" y="17"/>
                    </a:lnTo>
                    <a:lnTo>
                      <a:pt x="0" y="17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424" name="Line 240"/>
              <p:cNvSpPr>
                <a:spLocks noChangeShapeType="1"/>
              </p:cNvSpPr>
              <p:nvPr/>
            </p:nvSpPr>
            <p:spPr bwMode="auto">
              <a:xfrm flipV="1">
                <a:off x="3401" y="1988"/>
                <a:ext cx="1" cy="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423" name="Freeform 239"/>
              <p:cNvSpPr>
                <a:spLocks/>
              </p:cNvSpPr>
              <p:nvPr/>
            </p:nvSpPr>
            <p:spPr bwMode="auto">
              <a:xfrm>
                <a:off x="3415" y="1945"/>
                <a:ext cx="27" cy="26"/>
              </a:xfrm>
              <a:custGeom>
                <a:avLst/>
                <a:gdLst/>
                <a:ahLst/>
                <a:cxnLst>
                  <a:cxn ang="0">
                    <a:pos x="0" y="35"/>
                  </a:cxn>
                  <a:cxn ang="0">
                    <a:pos x="28" y="0"/>
                  </a:cxn>
                  <a:cxn ang="0">
                    <a:pos x="82" y="0"/>
                  </a:cxn>
                  <a:cxn ang="0">
                    <a:pos x="110" y="35"/>
                  </a:cxn>
                  <a:cxn ang="0">
                    <a:pos x="110" y="69"/>
                  </a:cxn>
                  <a:cxn ang="0">
                    <a:pos x="82" y="102"/>
                  </a:cxn>
                  <a:cxn ang="0">
                    <a:pos x="56" y="102"/>
                  </a:cxn>
                </a:cxnLst>
                <a:rect l="0" t="0" r="r" b="b"/>
                <a:pathLst>
                  <a:path w="110" h="102">
                    <a:moveTo>
                      <a:pt x="0" y="35"/>
                    </a:moveTo>
                    <a:lnTo>
                      <a:pt x="28" y="0"/>
                    </a:lnTo>
                    <a:lnTo>
                      <a:pt x="82" y="0"/>
                    </a:lnTo>
                    <a:lnTo>
                      <a:pt x="110" y="35"/>
                    </a:lnTo>
                    <a:lnTo>
                      <a:pt x="110" y="69"/>
                    </a:lnTo>
                    <a:lnTo>
                      <a:pt x="82" y="102"/>
                    </a:lnTo>
                    <a:lnTo>
                      <a:pt x="56" y="10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422" name="Freeform 238"/>
              <p:cNvSpPr>
                <a:spLocks/>
              </p:cNvSpPr>
              <p:nvPr/>
            </p:nvSpPr>
            <p:spPr bwMode="auto">
              <a:xfrm>
                <a:off x="3415" y="1971"/>
                <a:ext cx="27" cy="26"/>
              </a:xfrm>
              <a:custGeom>
                <a:avLst/>
                <a:gdLst/>
                <a:ahLst/>
                <a:cxnLst>
                  <a:cxn ang="0">
                    <a:pos x="82" y="0"/>
                  </a:cxn>
                  <a:cxn ang="0">
                    <a:pos x="110" y="34"/>
                  </a:cxn>
                  <a:cxn ang="0">
                    <a:pos x="110" y="69"/>
                  </a:cxn>
                  <a:cxn ang="0">
                    <a:pos x="82" y="103"/>
                  </a:cxn>
                  <a:cxn ang="0">
                    <a:pos x="28" y="103"/>
                  </a:cxn>
                  <a:cxn ang="0">
                    <a:pos x="0" y="69"/>
                  </a:cxn>
                </a:cxnLst>
                <a:rect l="0" t="0" r="r" b="b"/>
                <a:pathLst>
                  <a:path w="110" h="103">
                    <a:moveTo>
                      <a:pt x="82" y="0"/>
                    </a:moveTo>
                    <a:lnTo>
                      <a:pt x="110" y="34"/>
                    </a:lnTo>
                    <a:lnTo>
                      <a:pt x="110" y="69"/>
                    </a:lnTo>
                    <a:lnTo>
                      <a:pt x="82" y="103"/>
                    </a:lnTo>
                    <a:lnTo>
                      <a:pt x="28" y="103"/>
                    </a:lnTo>
                    <a:lnTo>
                      <a:pt x="0" y="69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421" name="Freeform 237"/>
              <p:cNvSpPr>
                <a:spLocks/>
              </p:cNvSpPr>
              <p:nvPr/>
            </p:nvSpPr>
            <p:spPr bwMode="auto">
              <a:xfrm>
                <a:off x="3456" y="1945"/>
                <a:ext cx="20" cy="52"/>
              </a:xfrm>
              <a:custGeom>
                <a:avLst/>
                <a:gdLst/>
                <a:ahLst/>
                <a:cxnLst>
                  <a:cxn ang="0">
                    <a:pos x="28" y="205"/>
                  </a:cxn>
                  <a:cxn ang="0">
                    <a:pos x="0" y="171"/>
                  </a:cxn>
                  <a:cxn ang="0">
                    <a:pos x="0" y="35"/>
                  </a:cxn>
                  <a:cxn ang="0">
                    <a:pos x="28" y="0"/>
                  </a:cxn>
                  <a:cxn ang="0">
                    <a:pos x="55" y="0"/>
                  </a:cxn>
                  <a:cxn ang="0">
                    <a:pos x="83" y="35"/>
                  </a:cxn>
                  <a:cxn ang="0">
                    <a:pos x="83" y="171"/>
                  </a:cxn>
                  <a:cxn ang="0">
                    <a:pos x="55" y="205"/>
                  </a:cxn>
                  <a:cxn ang="0">
                    <a:pos x="28" y="205"/>
                  </a:cxn>
                </a:cxnLst>
                <a:rect l="0" t="0" r="r" b="b"/>
                <a:pathLst>
                  <a:path w="83" h="205">
                    <a:moveTo>
                      <a:pt x="28" y="205"/>
                    </a:moveTo>
                    <a:lnTo>
                      <a:pt x="0" y="171"/>
                    </a:lnTo>
                    <a:lnTo>
                      <a:pt x="0" y="35"/>
                    </a:lnTo>
                    <a:lnTo>
                      <a:pt x="28" y="0"/>
                    </a:lnTo>
                    <a:lnTo>
                      <a:pt x="55" y="0"/>
                    </a:lnTo>
                    <a:lnTo>
                      <a:pt x="83" y="35"/>
                    </a:lnTo>
                    <a:lnTo>
                      <a:pt x="83" y="171"/>
                    </a:lnTo>
                    <a:lnTo>
                      <a:pt x="55" y="205"/>
                    </a:lnTo>
                    <a:lnTo>
                      <a:pt x="28" y="205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420" name="Line 236"/>
              <p:cNvSpPr>
                <a:spLocks noChangeShapeType="1"/>
              </p:cNvSpPr>
              <p:nvPr/>
            </p:nvSpPr>
            <p:spPr bwMode="auto">
              <a:xfrm>
                <a:off x="3291" y="1891"/>
                <a:ext cx="9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419" name="Line 235"/>
              <p:cNvSpPr>
                <a:spLocks noChangeShapeType="1"/>
              </p:cNvSpPr>
              <p:nvPr/>
            </p:nvSpPr>
            <p:spPr bwMode="auto">
              <a:xfrm>
                <a:off x="3291" y="1929"/>
                <a:ext cx="9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418" name="Line 234"/>
              <p:cNvSpPr>
                <a:spLocks noChangeShapeType="1"/>
              </p:cNvSpPr>
              <p:nvPr/>
            </p:nvSpPr>
            <p:spPr bwMode="auto">
              <a:xfrm flipV="1">
                <a:off x="3369" y="1827"/>
                <a:ext cx="1" cy="6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417" name="Freeform 233"/>
              <p:cNvSpPr>
                <a:spLocks/>
              </p:cNvSpPr>
              <p:nvPr/>
            </p:nvSpPr>
            <p:spPr bwMode="auto">
              <a:xfrm>
                <a:off x="3369" y="1929"/>
                <a:ext cx="7" cy="4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68"/>
                  </a:cxn>
                  <a:cxn ang="0">
                    <a:pos x="25" y="168"/>
                  </a:cxn>
                </a:cxnLst>
                <a:rect l="0" t="0" r="r" b="b"/>
                <a:pathLst>
                  <a:path w="25" h="168">
                    <a:moveTo>
                      <a:pt x="0" y="0"/>
                    </a:moveTo>
                    <a:lnTo>
                      <a:pt x="0" y="168"/>
                    </a:lnTo>
                    <a:lnTo>
                      <a:pt x="25" y="168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416" name="Freeform 232"/>
              <p:cNvSpPr>
                <a:spLocks/>
              </p:cNvSpPr>
              <p:nvPr/>
            </p:nvSpPr>
            <p:spPr bwMode="auto">
              <a:xfrm>
                <a:off x="3365" y="1867"/>
                <a:ext cx="8" cy="24"/>
              </a:xfrm>
              <a:custGeom>
                <a:avLst/>
                <a:gdLst/>
                <a:ahLst/>
                <a:cxnLst>
                  <a:cxn ang="0">
                    <a:pos x="17" y="95"/>
                  </a:cxn>
                  <a:cxn ang="0">
                    <a:pos x="32" y="0"/>
                  </a:cxn>
                  <a:cxn ang="0">
                    <a:pos x="0" y="0"/>
                  </a:cxn>
                  <a:cxn ang="0">
                    <a:pos x="17" y="95"/>
                  </a:cxn>
                  <a:cxn ang="0">
                    <a:pos x="17" y="0"/>
                  </a:cxn>
                </a:cxnLst>
                <a:rect l="0" t="0" r="r" b="b"/>
                <a:pathLst>
                  <a:path w="32" h="95">
                    <a:moveTo>
                      <a:pt x="17" y="95"/>
                    </a:moveTo>
                    <a:lnTo>
                      <a:pt x="32" y="0"/>
                    </a:lnTo>
                    <a:lnTo>
                      <a:pt x="0" y="0"/>
                    </a:lnTo>
                    <a:lnTo>
                      <a:pt x="17" y="95"/>
                    </a:lnTo>
                    <a:lnTo>
                      <a:pt x="17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415" name="Freeform 231"/>
              <p:cNvSpPr>
                <a:spLocks/>
              </p:cNvSpPr>
              <p:nvPr/>
            </p:nvSpPr>
            <p:spPr bwMode="auto">
              <a:xfrm>
                <a:off x="3365" y="1929"/>
                <a:ext cx="8" cy="24"/>
              </a:xfrm>
              <a:custGeom>
                <a:avLst/>
                <a:gdLst/>
                <a:ahLst/>
                <a:cxnLst>
                  <a:cxn ang="0">
                    <a:pos x="17" y="0"/>
                  </a:cxn>
                  <a:cxn ang="0">
                    <a:pos x="0" y="97"/>
                  </a:cxn>
                  <a:cxn ang="0">
                    <a:pos x="32" y="97"/>
                  </a:cxn>
                  <a:cxn ang="0">
                    <a:pos x="17" y="0"/>
                  </a:cxn>
                  <a:cxn ang="0">
                    <a:pos x="17" y="97"/>
                  </a:cxn>
                </a:cxnLst>
                <a:rect l="0" t="0" r="r" b="b"/>
                <a:pathLst>
                  <a:path w="32" h="97">
                    <a:moveTo>
                      <a:pt x="17" y="0"/>
                    </a:moveTo>
                    <a:lnTo>
                      <a:pt x="0" y="97"/>
                    </a:lnTo>
                    <a:lnTo>
                      <a:pt x="32" y="97"/>
                    </a:lnTo>
                    <a:lnTo>
                      <a:pt x="17" y="0"/>
                    </a:lnTo>
                    <a:lnTo>
                      <a:pt x="17" y="97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414" name="Freeform 230"/>
              <p:cNvSpPr>
                <a:spLocks/>
              </p:cNvSpPr>
              <p:nvPr/>
            </p:nvSpPr>
            <p:spPr bwMode="auto">
              <a:xfrm>
                <a:off x="3433" y="1987"/>
                <a:ext cx="7" cy="51"/>
              </a:xfrm>
              <a:custGeom>
                <a:avLst/>
                <a:gdLst/>
                <a:ahLst/>
                <a:cxnLst>
                  <a:cxn ang="0">
                    <a:pos x="0" y="35"/>
                  </a:cxn>
                  <a:cxn ang="0">
                    <a:pos x="28" y="0"/>
                  </a:cxn>
                  <a:cxn ang="0">
                    <a:pos x="28" y="205"/>
                  </a:cxn>
                </a:cxnLst>
                <a:rect l="0" t="0" r="r" b="b"/>
                <a:pathLst>
                  <a:path w="28" h="205">
                    <a:moveTo>
                      <a:pt x="0" y="35"/>
                    </a:moveTo>
                    <a:lnTo>
                      <a:pt x="28" y="0"/>
                    </a:lnTo>
                    <a:lnTo>
                      <a:pt x="28" y="205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413" name="Line 229"/>
              <p:cNvSpPr>
                <a:spLocks noChangeShapeType="1"/>
              </p:cNvSpPr>
              <p:nvPr/>
            </p:nvSpPr>
            <p:spPr bwMode="auto">
              <a:xfrm>
                <a:off x="3433" y="2038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412" name="Line 228"/>
              <p:cNvSpPr>
                <a:spLocks noChangeShapeType="1"/>
              </p:cNvSpPr>
              <p:nvPr/>
            </p:nvSpPr>
            <p:spPr bwMode="auto">
              <a:xfrm flipV="1">
                <a:off x="3460" y="2030"/>
                <a:ext cx="1" cy="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411" name="Freeform 227"/>
              <p:cNvSpPr>
                <a:spLocks/>
              </p:cNvSpPr>
              <p:nvPr/>
            </p:nvSpPr>
            <p:spPr bwMode="auto">
              <a:xfrm>
                <a:off x="3474" y="1987"/>
                <a:ext cx="27" cy="51"/>
              </a:xfrm>
              <a:custGeom>
                <a:avLst/>
                <a:gdLst/>
                <a:ahLst/>
                <a:cxnLst>
                  <a:cxn ang="0">
                    <a:pos x="27" y="205"/>
                  </a:cxn>
                  <a:cxn ang="0">
                    <a:pos x="55" y="205"/>
                  </a:cxn>
                  <a:cxn ang="0">
                    <a:pos x="109" y="137"/>
                  </a:cxn>
                  <a:cxn ang="0">
                    <a:pos x="109" y="35"/>
                  </a:cxn>
                  <a:cxn ang="0">
                    <a:pos x="82" y="0"/>
                  </a:cxn>
                  <a:cxn ang="0">
                    <a:pos x="27" y="0"/>
                  </a:cxn>
                  <a:cxn ang="0">
                    <a:pos x="0" y="35"/>
                  </a:cxn>
                  <a:cxn ang="0">
                    <a:pos x="0" y="69"/>
                  </a:cxn>
                  <a:cxn ang="0">
                    <a:pos x="27" y="103"/>
                  </a:cxn>
                  <a:cxn ang="0">
                    <a:pos x="109" y="103"/>
                  </a:cxn>
                </a:cxnLst>
                <a:rect l="0" t="0" r="r" b="b"/>
                <a:pathLst>
                  <a:path w="109" h="205">
                    <a:moveTo>
                      <a:pt x="27" y="205"/>
                    </a:moveTo>
                    <a:lnTo>
                      <a:pt x="55" y="205"/>
                    </a:lnTo>
                    <a:lnTo>
                      <a:pt x="109" y="137"/>
                    </a:lnTo>
                    <a:lnTo>
                      <a:pt x="109" y="35"/>
                    </a:lnTo>
                    <a:lnTo>
                      <a:pt x="82" y="0"/>
                    </a:lnTo>
                    <a:lnTo>
                      <a:pt x="27" y="0"/>
                    </a:lnTo>
                    <a:lnTo>
                      <a:pt x="0" y="35"/>
                    </a:lnTo>
                    <a:lnTo>
                      <a:pt x="0" y="69"/>
                    </a:lnTo>
                    <a:lnTo>
                      <a:pt x="27" y="103"/>
                    </a:lnTo>
                    <a:lnTo>
                      <a:pt x="109" y="10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410" name="Freeform 226"/>
              <p:cNvSpPr>
                <a:spLocks/>
              </p:cNvSpPr>
              <p:nvPr/>
            </p:nvSpPr>
            <p:spPr bwMode="auto">
              <a:xfrm>
                <a:off x="3515" y="1987"/>
                <a:ext cx="7" cy="51"/>
              </a:xfrm>
              <a:custGeom>
                <a:avLst/>
                <a:gdLst/>
                <a:ahLst/>
                <a:cxnLst>
                  <a:cxn ang="0">
                    <a:pos x="0" y="35"/>
                  </a:cxn>
                  <a:cxn ang="0">
                    <a:pos x="28" y="0"/>
                  </a:cxn>
                  <a:cxn ang="0">
                    <a:pos x="28" y="205"/>
                  </a:cxn>
                </a:cxnLst>
                <a:rect l="0" t="0" r="r" b="b"/>
                <a:pathLst>
                  <a:path w="28" h="205">
                    <a:moveTo>
                      <a:pt x="0" y="35"/>
                    </a:moveTo>
                    <a:lnTo>
                      <a:pt x="28" y="0"/>
                    </a:lnTo>
                    <a:lnTo>
                      <a:pt x="28" y="205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409" name="Line 225"/>
              <p:cNvSpPr>
                <a:spLocks noChangeShapeType="1"/>
              </p:cNvSpPr>
              <p:nvPr/>
            </p:nvSpPr>
            <p:spPr bwMode="auto">
              <a:xfrm>
                <a:off x="3515" y="2038"/>
                <a:ext cx="1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408" name="Line 224"/>
              <p:cNvSpPr>
                <a:spLocks noChangeShapeType="1"/>
              </p:cNvSpPr>
              <p:nvPr/>
            </p:nvSpPr>
            <p:spPr bwMode="auto">
              <a:xfrm>
                <a:off x="3291" y="1891"/>
                <a:ext cx="240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407" name="Line 223"/>
              <p:cNvSpPr>
                <a:spLocks noChangeShapeType="1"/>
              </p:cNvSpPr>
              <p:nvPr/>
            </p:nvSpPr>
            <p:spPr bwMode="auto">
              <a:xfrm>
                <a:off x="3082" y="2135"/>
                <a:ext cx="449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406" name="Line 222"/>
              <p:cNvSpPr>
                <a:spLocks noChangeShapeType="1"/>
              </p:cNvSpPr>
              <p:nvPr/>
            </p:nvSpPr>
            <p:spPr bwMode="auto">
              <a:xfrm>
                <a:off x="3515" y="1891"/>
                <a:ext cx="1" cy="7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405" name="Line 221"/>
              <p:cNvSpPr>
                <a:spLocks noChangeShapeType="1"/>
              </p:cNvSpPr>
              <p:nvPr/>
            </p:nvSpPr>
            <p:spPr bwMode="auto">
              <a:xfrm flipV="1">
                <a:off x="3515" y="2064"/>
                <a:ext cx="1" cy="7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404" name="Freeform 220"/>
              <p:cNvSpPr>
                <a:spLocks/>
              </p:cNvSpPr>
              <p:nvPr/>
            </p:nvSpPr>
            <p:spPr bwMode="auto">
              <a:xfrm>
                <a:off x="3511" y="1891"/>
                <a:ext cx="8" cy="24"/>
              </a:xfrm>
              <a:custGeom>
                <a:avLst/>
                <a:gdLst/>
                <a:ahLst/>
                <a:cxnLst>
                  <a:cxn ang="0">
                    <a:pos x="15" y="0"/>
                  </a:cxn>
                  <a:cxn ang="0">
                    <a:pos x="0" y="97"/>
                  </a:cxn>
                  <a:cxn ang="0">
                    <a:pos x="32" y="97"/>
                  </a:cxn>
                  <a:cxn ang="0">
                    <a:pos x="15" y="0"/>
                  </a:cxn>
                  <a:cxn ang="0">
                    <a:pos x="15" y="97"/>
                  </a:cxn>
                </a:cxnLst>
                <a:rect l="0" t="0" r="r" b="b"/>
                <a:pathLst>
                  <a:path w="32" h="97">
                    <a:moveTo>
                      <a:pt x="15" y="0"/>
                    </a:moveTo>
                    <a:lnTo>
                      <a:pt x="0" y="97"/>
                    </a:lnTo>
                    <a:lnTo>
                      <a:pt x="32" y="97"/>
                    </a:lnTo>
                    <a:lnTo>
                      <a:pt x="15" y="0"/>
                    </a:lnTo>
                    <a:lnTo>
                      <a:pt x="15" y="97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403" name="Freeform 219"/>
              <p:cNvSpPr>
                <a:spLocks/>
              </p:cNvSpPr>
              <p:nvPr/>
            </p:nvSpPr>
            <p:spPr bwMode="auto">
              <a:xfrm>
                <a:off x="3511" y="2111"/>
                <a:ext cx="8" cy="24"/>
              </a:xfrm>
              <a:custGeom>
                <a:avLst/>
                <a:gdLst/>
                <a:ahLst/>
                <a:cxnLst>
                  <a:cxn ang="0">
                    <a:pos x="15" y="95"/>
                  </a:cxn>
                  <a:cxn ang="0">
                    <a:pos x="32" y="0"/>
                  </a:cxn>
                  <a:cxn ang="0">
                    <a:pos x="0" y="0"/>
                  </a:cxn>
                  <a:cxn ang="0">
                    <a:pos x="15" y="95"/>
                  </a:cxn>
                  <a:cxn ang="0">
                    <a:pos x="15" y="0"/>
                  </a:cxn>
                </a:cxnLst>
                <a:rect l="0" t="0" r="r" b="b"/>
                <a:pathLst>
                  <a:path w="32" h="95">
                    <a:moveTo>
                      <a:pt x="15" y="95"/>
                    </a:moveTo>
                    <a:lnTo>
                      <a:pt x="32" y="0"/>
                    </a:lnTo>
                    <a:lnTo>
                      <a:pt x="0" y="0"/>
                    </a:lnTo>
                    <a:lnTo>
                      <a:pt x="15" y="95"/>
                    </a:lnTo>
                    <a:lnTo>
                      <a:pt x="15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402" name="Freeform 218"/>
              <p:cNvSpPr>
                <a:spLocks/>
              </p:cNvSpPr>
              <p:nvPr/>
            </p:nvSpPr>
            <p:spPr bwMode="auto">
              <a:xfrm>
                <a:off x="3570" y="2093"/>
                <a:ext cx="27" cy="26"/>
              </a:xfrm>
              <a:custGeom>
                <a:avLst/>
                <a:gdLst/>
                <a:ahLst/>
                <a:cxnLst>
                  <a:cxn ang="0">
                    <a:pos x="0" y="34"/>
                  </a:cxn>
                  <a:cxn ang="0">
                    <a:pos x="28" y="0"/>
                  </a:cxn>
                  <a:cxn ang="0">
                    <a:pos x="82" y="0"/>
                  </a:cxn>
                  <a:cxn ang="0">
                    <a:pos x="109" y="34"/>
                  </a:cxn>
                  <a:cxn ang="0">
                    <a:pos x="109" y="69"/>
                  </a:cxn>
                  <a:cxn ang="0">
                    <a:pos x="82" y="103"/>
                  </a:cxn>
                  <a:cxn ang="0">
                    <a:pos x="55" y="103"/>
                  </a:cxn>
                </a:cxnLst>
                <a:rect l="0" t="0" r="r" b="b"/>
                <a:pathLst>
                  <a:path w="109" h="103">
                    <a:moveTo>
                      <a:pt x="0" y="34"/>
                    </a:moveTo>
                    <a:lnTo>
                      <a:pt x="28" y="0"/>
                    </a:lnTo>
                    <a:lnTo>
                      <a:pt x="82" y="0"/>
                    </a:lnTo>
                    <a:lnTo>
                      <a:pt x="109" y="34"/>
                    </a:lnTo>
                    <a:lnTo>
                      <a:pt x="109" y="69"/>
                    </a:lnTo>
                    <a:lnTo>
                      <a:pt x="82" y="103"/>
                    </a:lnTo>
                    <a:lnTo>
                      <a:pt x="55" y="10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401" name="Freeform 217"/>
              <p:cNvSpPr>
                <a:spLocks/>
              </p:cNvSpPr>
              <p:nvPr/>
            </p:nvSpPr>
            <p:spPr bwMode="auto">
              <a:xfrm>
                <a:off x="3570" y="2119"/>
                <a:ext cx="27" cy="26"/>
              </a:xfrm>
              <a:custGeom>
                <a:avLst/>
                <a:gdLst/>
                <a:ahLst/>
                <a:cxnLst>
                  <a:cxn ang="0">
                    <a:pos x="82" y="0"/>
                  </a:cxn>
                  <a:cxn ang="0">
                    <a:pos x="109" y="33"/>
                  </a:cxn>
                  <a:cxn ang="0">
                    <a:pos x="109" y="67"/>
                  </a:cxn>
                  <a:cxn ang="0">
                    <a:pos x="82" y="102"/>
                  </a:cxn>
                  <a:cxn ang="0">
                    <a:pos x="28" y="102"/>
                  </a:cxn>
                  <a:cxn ang="0">
                    <a:pos x="0" y="67"/>
                  </a:cxn>
                </a:cxnLst>
                <a:rect l="0" t="0" r="r" b="b"/>
                <a:pathLst>
                  <a:path w="109" h="102">
                    <a:moveTo>
                      <a:pt x="82" y="0"/>
                    </a:moveTo>
                    <a:lnTo>
                      <a:pt x="109" y="33"/>
                    </a:lnTo>
                    <a:lnTo>
                      <a:pt x="109" y="67"/>
                    </a:lnTo>
                    <a:lnTo>
                      <a:pt x="82" y="102"/>
                    </a:lnTo>
                    <a:lnTo>
                      <a:pt x="28" y="102"/>
                    </a:lnTo>
                    <a:lnTo>
                      <a:pt x="0" y="67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400" name="Line 216"/>
              <p:cNvSpPr>
                <a:spLocks noChangeShapeType="1"/>
              </p:cNvSpPr>
              <p:nvPr/>
            </p:nvSpPr>
            <p:spPr bwMode="auto">
              <a:xfrm flipV="1">
                <a:off x="3611" y="2136"/>
                <a:ext cx="1" cy="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399" name="Freeform 215"/>
              <p:cNvSpPr>
                <a:spLocks/>
              </p:cNvSpPr>
              <p:nvPr/>
            </p:nvSpPr>
            <p:spPr bwMode="auto">
              <a:xfrm>
                <a:off x="3625" y="2093"/>
                <a:ext cx="27" cy="52"/>
              </a:xfrm>
              <a:custGeom>
                <a:avLst/>
                <a:gdLst/>
                <a:ahLst/>
                <a:cxnLst>
                  <a:cxn ang="0">
                    <a:pos x="0" y="170"/>
                  </a:cxn>
                  <a:cxn ang="0">
                    <a:pos x="26" y="205"/>
                  </a:cxn>
                  <a:cxn ang="0">
                    <a:pos x="81" y="205"/>
                  </a:cxn>
                  <a:cxn ang="0">
                    <a:pos x="108" y="170"/>
                  </a:cxn>
                  <a:cxn ang="0">
                    <a:pos x="108" y="103"/>
                  </a:cxn>
                  <a:cxn ang="0">
                    <a:pos x="81" y="69"/>
                  </a:cxn>
                  <a:cxn ang="0">
                    <a:pos x="0" y="69"/>
                  </a:cxn>
                  <a:cxn ang="0">
                    <a:pos x="0" y="0"/>
                  </a:cxn>
                  <a:cxn ang="0">
                    <a:pos x="108" y="0"/>
                  </a:cxn>
                </a:cxnLst>
                <a:rect l="0" t="0" r="r" b="b"/>
                <a:pathLst>
                  <a:path w="108" h="205">
                    <a:moveTo>
                      <a:pt x="0" y="170"/>
                    </a:moveTo>
                    <a:lnTo>
                      <a:pt x="26" y="205"/>
                    </a:lnTo>
                    <a:lnTo>
                      <a:pt x="81" y="205"/>
                    </a:lnTo>
                    <a:lnTo>
                      <a:pt x="108" y="170"/>
                    </a:lnTo>
                    <a:lnTo>
                      <a:pt x="108" y="103"/>
                    </a:lnTo>
                    <a:lnTo>
                      <a:pt x="81" y="69"/>
                    </a:lnTo>
                    <a:lnTo>
                      <a:pt x="0" y="69"/>
                    </a:lnTo>
                    <a:lnTo>
                      <a:pt x="0" y="0"/>
                    </a:lnTo>
                    <a:lnTo>
                      <a:pt x="108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398" name="Freeform 214"/>
              <p:cNvSpPr>
                <a:spLocks/>
              </p:cNvSpPr>
              <p:nvPr/>
            </p:nvSpPr>
            <p:spPr bwMode="auto">
              <a:xfrm>
                <a:off x="3666" y="2093"/>
                <a:ext cx="27" cy="5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10" y="0"/>
                  </a:cxn>
                  <a:cxn ang="0">
                    <a:pos x="28" y="205"/>
                  </a:cxn>
                </a:cxnLst>
                <a:rect l="0" t="0" r="r" b="b"/>
                <a:pathLst>
                  <a:path w="110" h="205">
                    <a:moveTo>
                      <a:pt x="0" y="0"/>
                    </a:moveTo>
                    <a:lnTo>
                      <a:pt x="110" y="0"/>
                    </a:lnTo>
                    <a:lnTo>
                      <a:pt x="28" y="205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397" name="Line 213"/>
              <p:cNvSpPr>
                <a:spLocks noChangeShapeType="1"/>
              </p:cNvSpPr>
              <p:nvPr/>
            </p:nvSpPr>
            <p:spPr bwMode="auto">
              <a:xfrm>
                <a:off x="3291" y="1891"/>
                <a:ext cx="37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396" name="Line 212"/>
              <p:cNvSpPr>
                <a:spLocks noChangeShapeType="1"/>
              </p:cNvSpPr>
              <p:nvPr/>
            </p:nvSpPr>
            <p:spPr bwMode="auto">
              <a:xfrm>
                <a:off x="3291" y="2348"/>
                <a:ext cx="37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395" name="Line 211"/>
              <p:cNvSpPr>
                <a:spLocks noChangeShapeType="1"/>
              </p:cNvSpPr>
              <p:nvPr/>
            </p:nvSpPr>
            <p:spPr bwMode="auto">
              <a:xfrm>
                <a:off x="3652" y="1891"/>
                <a:ext cx="1" cy="17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394" name="Line 210"/>
              <p:cNvSpPr>
                <a:spLocks noChangeShapeType="1"/>
              </p:cNvSpPr>
              <p:nvPr/>
            </p:nvSpPr>
            <p:spPr bwMode="auto">
              <a:xfrm flipV="1">
                <a:off x="3652" y="2170"/>
                <a:ext cx="1" cy="17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393" name="Freeform 209"/>
              <p:cNvSpPr>
                <a:spLocks/>
              </p:cNvSpPr>
              <p:nvPr/>
            </p:nvSpPr>
            <p:spPr bwMode="auto">
              <a:xfrm>
                <a:off x="3648" y="1891"/>
                <a:ext cx="8" cy="24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0" y="97"/>
                  </a:cxn>
                  <a:cxn ang="0">
                    <a:pos x="33" y="97"/>
                  </a:cxn>
                  <a:cxn ang="0">
                    <a:pos x="16" y="0"/>
                  </a:cxn>
                  <a:cxn ang="0">
                    <a:pos x="16" y="97"/>
                  </a:cxn>
                </a:cxnLst>
                <a:rect l="0" t="0" r="r" b="b"/>
                <a:pathLst>
                  <a:path w="33" h="97">
                    <a:moveTo>
                      <a:pt x="16" y="0"/>
                    </a:moveTo>
                    <a:lnTo>
                      <a:pt x="0" y="97"/>
                    </a:lnTo>
                    <a:lnTo>
                      <a:pt x="33" y="97"/>
                    </a:lnTo>
                    <a:lnTo>
                      <a:pt x="16" y="0"/>
                    </a:lnTo>
                    <a:lnTo>
                      <a:pt x="16" y="97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392" name="Freeform 208"/>
              <p:cNvSpPr>
                <a:spLocks/>
              </p:cNvSpPr>
              <p:nvPr/>
            </p:nvSpPr>
            <p:spPr bwMode="auto">
              <a:xfrm>
                <a:off x="3648" y="2324"/>
                <a:ext cx="8" cy="24"/>
              </a:xfrm>
              <a:custGeom>
                <a:avLst/>
                <a:gdLst/>
                <a:ahLst/>
                <a:cxnLst>
                  <a:cxn ang="0">
                    <a:pos x="16" y="97"/>
                  </a:cxn>
                  <a:cxn ang="0">
                    <a:pos x="33" y="0"/>
                  </a:cxn>
                  <a:cxn ang="0">
                    <a:pos x="0" y="0"/>
                  </a:cxn>
                  <a:cxn ang="0">
                    <a:pos x="16" y="97"/>
                  </a:cxn>
                  <a:cxn ang="0">
                    <a:pos x="16" y="0"/>
                  </a:cxn>
                </a:cxnLst>
                <a:rect l="0" t="0" r="r" b="b"/>
                <a:pathLst>
                  <a:path w="33" h="97">
                    <a:moveTo>
                      <a:pt x="16" y="97"/>
                    </a:moveTo>
                    <a:lnTo>
                      <a:pt x="33" y="0"/>
                    </a:lnTo>
                    <a:lnTo>
                      <a:pt x="0" y="0"/>
                    </a:lnTo>
                    <a:lnTo>
                      <a:pt x="16" y="97"/>
                    </a:lnTo>
                    <a:lnTo>
                      <a:pt x="16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391" name="Freeform 207"/>
              <p:cNvSpPr>
                <a:spLocks/>
              </p:cNvSpPr>
              <p:nvPr/>
            </p:nvSpPr>
            <p:spPr bwMode="auto">
              <a:xfrm>
                <a:off x="3753" y="2109"/>
                <a:ext cx="27" cy="26"/>
              </a:xfrm>
              <a:custGeom>
                <a:avLst/>
                <a:gdLst/>
                <a:ahLst/>
                <a:cxnLst>
                  <a:cxn ang="0">
                    <a:pos x="0" y="34"/>
                  </a:cxn>
                  <a:cxn ang="0">
                    <a:pos x="26" y="0"/>
                  </a:cxn>
                  <a:cxn ang="0">
                    <a:pos x="82" y="0"/>
                  </a:cxn>
                  <a:cxn ang="0">
                    <a:pos x="109" y="34"/>
                  </a:cxn>
                  <a:cxn ang="0">
                    <a:pos x="109" y="68"/>
                  </a:cxn>
                  <a:cxn ang="0">
                    <a:pos x="82" y="102"/>
                  </a:cxn>
                  <a:cxn ang="0">
                    <a:pos x="54" y="102"/>
                  </a:cxn>
                </a:cxnLst>
                <a:rect l="0" t="0" r="r" b="b"/>
                <a:pathLst>
                  <a:path w="109" h="102">
                    <a:moveTo>
                      <a:pt x="0" y="34"/>
                    </a:moveTo>
                    <a:lnTo>
                      <a:pt x="26" y="0"/>
                    </a:lnTo>
                    <a:lnTo>
                      <a:pt x="82" y="0"/>
                    </a:lnTo>
                    <a:lnTo>
                      <a:pt x="109" y="34"/>
                    </a:lnTo>
                    <a:lnTo>
                      <a:pt x="109" y="68"/>
                    </a:lnTo>
                    <a:lnTo>
                      <a:pt x="82" y="102"/>
                    </a:lnTo>
                    <a:lnTo>
                      <a:pt x="54" y="10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390" name="Freeform 206"/>
              <p:cNvSpPr>
                <a:spLocks/>
              </p:cNvSpPr>
              <p:nvPr/>
            </p:nvSpPr>
            <p:spPr bwMode="auto">
              <a:xfrm>
                <a:off x="3753" y="2135"/>
                <a:ext cx="27" cy="25"/>
              </a:xfrm>
              <a:custGeom>
                <a:avLst/>
                <a:gdLst/>
                <a:ahLst/>
                <a:cxnLst>
                  <a:cxn ang="0">
                    <a:pos x="82" y="0"/>
                  </a:cxn>
                  <a:cxn ang="0">
                    <a:pos x="109" y="34"/>
                  </a:cxn>
                  <a:cxn ang="0">
                    <a:pos x="109" y="69"/>
                  </a:cxn>
                  <a:cxn ang="0">
                    <a:pos x="82" y="103"/>
                  </a:cxn>
                  <a:cxn ang="0">
                    <a:pos x="26" y="103"/>
                  </a:cxn>
                  <a:cxn ang="0">
                    <a:pos x="0" y="69"/>
                  </a:cxn>
                </a:cxnLst>
                <a:rect l="0" t="0" r="r" b="b"/>
                <a:pathLst>
                  <a:path w="109" h="103">
                    <a:moveTo>
                      <a:pt x="82" y="0"/>
                    </a:moveTo>
                    <a:lnTo>
                      <a:pt x="109" y="34"/>
                    </a:lnTo>
                    <a:lnTo>
                      <a:pt x="109" y="69"/>
                    </a:lnTo>
                    <a:lnTo>
                      <a:pt x="82" y="103"/>
                    </a:lnTo>
                    <a:lnTo>
                      <a:pt x="26" y="103"/>
                    </a:lnTo>
                    <a:lnTo>
                      <a:pt x="0" y="69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389" name="Line 205"/>
              <p:cNvSpPr>
                <a:spLocks noChangeShapeType="1"/>
              </p:cNvSpPr>
              <p:nvPr/>
            </p:nvSpPr>
            <p:spPr bwMode="auto">
              <a:xfrm flipV="1">
                <a:off x="3793" y="2152"/>
                <a:ext cx="1" cy="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388" name="Freeform 204"/>
              <p:cNvSpPr>
                <a:spLocks/>
              </p:cNvSpPr>
              <p:nvPr/>
            </p:nvSpPr>
            <p:spPr bwMode="auto">
              <a:xfrm>
                <a:off x="3807" y="2109"/>
                <a:ext cx="28" cy="51"/>
              </a:xfrm>
              <a:custGeom>
                <a:avLst/>
                <a:gdLst/>
                <a:ahLst/>
                <a:cxnLst>
                  <a:cxn ang="0">
                    <a:pos x="27" y="205"/>
                  </a:cxn>
                  <a:cxn ang="0">
                    <a:pos x="0" y="171"/>
                  </a:cxn>
                  <a:cxn ang="0">
                    <a:pos x="0" y="136"/>
                  </a:cxn>
                  <a:cxn ang="0">
                    <a:pos x="27" y="102"/>
                  </a:cxn>
                  <a:cxn ang="0">
                    <a:pos x="81" y="102"/>
                  </a:cxn>
                  <a:cxn ang="0">
                    <a:pos x="109" y="68"/>
                  </a:cxn>
                  <a:cxn ang="0">
                    <a:pos x="109" y="34"/>
                  </a:cxn>
                  <a:cxn ang="0">
                    <a:pos x="81" y="0"/>
                  </a:cxn>
                  <a:cxn ang="0">
                    <a:pos x="27" y="0"/>
                  </a:cxn>
                  <a:cxn ang="0">
                    <a:pos x="0" y="34"/>
                  </a:cxn>
                  <a:cxn ang="0">
                    <a:pos x="0" y="68"/>
                  </a:cxn>
                  <a:cxn ang="0">
                    <a:pos x="27" y="102"/>
                  </a:cxn>
                </a:cxnLst>
                <a:rect l="0" t="0" r="r" b="b"/>
                <a:pathLst>
                  <a:path w="109" h="205">
                    <a:moveTo>
                      <a:pt x="27" y="205"/>
                    </a:moveTo>
                    <a:lnTo>
                      <a:pt x="0" y="171"/>
                    </a:lnTo>
                    <a:lnTo>
                      <a:pt x="0" y="136"/>
                    </a:lnTo>
                    <a:lnTo>
                      <a:pt x="27" y="102"/>
                    </a:lnTo>
                    <a:lnTo>
                      <a:pt x="81" y="102"/>
                    </a:lnTo>
                    <a:lnTo>
                      <a:pt x="109" y="68"/>
                    </a:lnTo>
                    <a:lnTo>
                      <a:pt x="109" y="34"/>
                    </a:lnTo>
                    <a:lnTo>
                      <a:pt x="81" y="0"/>
                    </a:lnTo>
                    <a:lnTo>
                      <a:pt x="27" y="0"/>
                    </a:lnTo>
                    <a:lnTo>
                      <a:pt x="0" y="34"/>
                    </a:lnTo>
                    <a:lnTo>
                      <a:pt x="0" y="68"/>
                    </a:lnTo>
                    <a:lnTo>
                      <a:pt x="27" y="10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387" name="Freeform 203"/>
              <p:cNvSpPr>
                <a:spLocks/>
              </p:cNvSpPr>
              <p:nvPr/>
            </p:nvSpPr>
            <p:spPr bwMode="auto">
              <a:xfrm>
                <a:off x="3814" y="2135"/>
                <a:ext cx="21" cy="25"/>
              </a:xfrm>
              <a:custGeom>
                <a:avLst/>
                <a:gdLst/>
                <a:ahLst/>
                <a:cxnLst>
                  <a:cxn ang="0">
                    <a:pos x="54" y="0"/>
                  </a:cxn>
                  <a:cxn ang="0">
                    <a:pos x="82" y="34"/>
                  </a:cxn>
                  <a:cxn ang="0">
                    <a:pos x="82" y="69"/>
                  </a:cxn>
                  <a:cxn ang="0">
                    <a:pos x="54" y="103"/>
                  </a:cxn>
                  <a:cxn ang="0">
                    <a:pos x="0" y="103"/>
                  </a:cxn>
                </a:cxnLst>
                <a:rect l="0" t="0" r="r" b="b"/>
                <a:pathLst>
                  <a:path w="82" h="103">
                    <a:moveTo>
                      <a:pt x="54" y="0"/>
                    </a:moveTo>
                    <a:lnTo>
                      <a:pt x="82" y="34"/>
                    </a:lnTo>
                    <a:lnTo>
                      <a:pt x="82" y="69"/>
                    </a:lnTo>
                    <a:lnTo>
                      <a:pt x="54" y="103"/>
                    </a:lnTo>
                    <a:lnTo>
                      <a:pt x="0" y="10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386" name="Freeform 202"/>
              <p:cNvSpPr>
                <a:spLocks/>
              </p:cNvSpPr>
              <p:nvPr/>
            </p:nvSpPr>
            <p:spPr bwMode="auto">
              <a:xfrm>
                <a:off x="3848" y="2109"/>
                <a:ext cx="28" cy="51"/>
              </a:xfrm>
              <a:custGeom>
                <a:avLst/>
                <a:gdLst/>
                <a:ahLst/>
                <a:cxnLst>
                  <a:cxn ang="0">
                    <a:pos x="0" y="34"/>
                  </a:cxn>
                  <a:cxn ang="0">
                    <a:pos x="28" y="0"/>
                  </a:cxn>
                  <a:cxn ang="0">
                    <a:pos x="83" y="0"/>
                  </a:cxn>
                  <a:cxn ang="0">
                    <a:pos x="110" y="34"/>
                  </a:cxn>
                  <a:cxn ang="0">
                    <a:pos x="110" y="68"/>
                  </a:cxn>
                  <a:cxn ang="0">
                    <a:pos x="83" y="102"/>
                  </a:cxn>
                  <a:cxn ang="0">
                    <a:pos x="28" y="102"/>
                  </a:cxn>
                  <a:cxn ang="0">
                    <a:pos x="0" y="136"/>
                  </a:cxn>
                  <a:cxn ang="0">
                    <a:pos x="0" y="205"/>
                  </a:cxn>
                  <a:cxn ang="0">
                    <a:pos x="110" y="205"/>
                  </a:cxn>
                </a:cxnLst>
                <a:rect l="0" t="0" r="r" b="b"/>
                <a:pathLst>
                  <a:path w="110" h="205">
                    <a:moveTo>
                      <a:pt x="0" y="34"/>
                    </a:moveTo>
                    <a:lnTo>
                      <a:pt x="28" y="0"/>
                    </a:lnTo>
                    <a:lnTo>
                      <a:pt x="83" y="0"/>
                    </a:lnTo>
                    <a:lnTo>
                      <a:pt x="110" y="34"/>
                    </a:lnTo>
                    <a:lnTo>
                      <a:pt x="110" y="68"/>
                    </a:lnTo>
                    <a:lnTo>
                      <a:pt x="83" y="102"/>
                    </a:lnTo>
                    <a:lnTo>
                      <a:pt x="28" y="102"/>
                    </a:lnTo>
                    <a:lnTo>
                      <a:pt x="0" y="136"/>
                    </a:lnTo>
                    <a:lnTo>
                      <a:pt x="0" y="205"/>
                    </a:lnTo>
                    <a:lnTo>
                      <a:pt x="110" y="205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385" name="Line 201"/>
              <p:cNvSpPr>
                <a:spLocks noChangeShapeType="1"/>
              </p:cNvSpPr>
              <p:nvPr/>
            </p:nvSpPr>
            <p:spPr bwMode="auto">
              <a:xfrm>
                <a:off x="3291" y="1891"/>
                <a:ext cx="559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384" name="Line 200"/>
              <p:cNvSpPr>
                <a:spLocks noChangeShapeType="1"/>
              </p:cNvSpPr>
              <p:nvPr/>
            </p:nvSpPr>
            <p:spPr bwMode="auto">
              <a:xfrm>
                <a:off x="3291" y="2379"/>
                <a:ext cx="559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383" name="Line 199"/>
              <p:cNvSpPr>
                <a:spLocks noChangeShapeType="1"/>
              </p:cNvSpPr>
              <p:nvPr/>
            </p:nvSpPr>
            <p:spPr bwMode="auto">
              <a:xfrm>
                <a:off x="3835" y="1891"/>
                <a:ext cx="1" cy="19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382" name="Line 198"/>
              <p:cNvSpPr>
                <a:spLocks noChangeShapeType="1"/>
              </p:cNvSpPr>
              <p:nvPr/>
            </p:nvSpPr>
            <p:spPr bwMode="auto">
              <a:xfrm flipV="1">
                <a:off x="3835" y="2186"/>
                <a:ext cx="1" cy="19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381" name="Freeform 197"/>
              <p:cNvSpPr>
                <a:spLocks/>
              </p:cNvSpPr>
              <p:nvPr/>
            </p:nvSpPr>
            <p:spPr bwMode="auto">
              <a:xfrm>
                <a:off x="3830" y="1891"/>
                <a:ext cx="9" cy="24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0" y="97"/>
                  </a:cxn>
                  <a:cxn ang="0">
                    <a:pos x="32" y="97"/>
                  </a:cxn>
                  <a:cxn ang="0">
                    <a:pos x="16" y="0"/>
                  </a:cxn>
                  <a:cxn ang="0">
                    <a:pos x="16" y="97"/>
                  </a:cxn>
                </a:cxnLst>
                <a:rect l="0" t="0" r="r" b="b"/>
                <a:pathLst>
                  <a:path w="32" h="97">
                    <a:moveTo>
                      <a:pt x="16" y="0"/>
                    </a:moveTo>
                    <a:lnTo>
                      <a:pt x="0" y="97"/>
                    </a:lnTo>
                    <a:lnTo>
                      <a:pt x="32" y="97"/>
                    </a:lnTo>
                    <a:lnTo>
                      <a:pt x="16" y="0"/>
                    </a:lnTo>
                    <a:lnTo>
                      <a:pt x="16" y="97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380" name="Freeform 196"/>
              <p:cNvSpPr>
                <a:spLocks/>
              </p:cNvSpPr>
              <p:nvPr/>
            </p:nvSpPr>
            <p:spPr bwMode="auto">
              <a:xfrm>
                <a:off x="3830" y="2355"/>
                <a:ext cx="9" cy="24"/>
              </a:xfrm>
              <a:custGeom>
                <a:avLst/>
                <a:gdLst/>
                <a:ahLst/>
                <a:cxnLst>
                  <a:cxn ang="0">
                    <a:pos x="16" y="95"/>
                  </a:cxn>
                  <a:cxn ang="0">
                    <a:pos x="32" y="0"/>
                  </a:cxn>
                  <a:cxn ang="0">
                    <a:pos x="0" y="0"/>
                  </a:cxn>
                  <a:cxn ang="0">
                    <a:pos x="16" y="95"/>
                  </a:cxn>
                  <a:cxn ang="0">
                    <a:pos x="16" y="0"/>
                  </a:cxn>
                </a:cxnLst>
                <a:rect l="0" t="0" r="r" b="b"/>
                <a:pathLst>
                  <a:path w="32" h="95">
                    <a:moveTo>
                      <a:pt x="16" y="95"/>
                    </a:moveTo>
                    <a:lnTo>
                      <a:pt x="32" y="0"/>
                    </a:lnTo>
                    <a:lnTo>
                      <a:pt x="0" y="0"/>
                    </a:lnTo>
                    <a:lnTo>
                      <a:pt x="16" y="95"/>
                    </a:lnTo>
                    <a:lnTo>
                      <a:pt x="16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379" name="Freeform 195"/>
              <p:cNvSpPr>
                <a:spLocks/>
              </p:cNvSpPr>
              <p:nvPr/>
            </p:nvSpPr>
            <p:spPr bwMode="auto">
              <a:xfrm>
                <a:off x="3125" y="2110"/>
                <a:ext cx="26" cy="52"/>
              </a:xfrm>
              <a:custGeom>
                <a:avLst/>
                <a:gdLst/>
                <a:ahLst/>
                <a:cxnLst>
                  <a:cxn ang="0">
                    <a:pos x="26" y="205"/>
                  </a:cxn>
                  <a:cxn ang="0">
                    <a:pos x="53" y="205"/>
                  </a:cxn>
                  <a:cxn ang="0">
                    <a:pos x="105" y="136"/>
                  </a:cxn>
                  <a:cxn ang="0">
                    <a:pos x="105" y="34"/>
                  </a:cxn>
                  <a:cxn ang="0">
                    <a:pos x="80" y="0"/>
                  </a:cxn>
                  <a:cxn ang="0">
                    <a:pos x="26" y="0"/>
                  </a:cxn>
                  <a:cxn ang="0">
                    <a:pos x="0" y="34"/>
                  </a:cxn>
                  <a:cxn ang="0">
                    <a:pos x="0" y="68"/>
                  </a:cxn>
                  <a:cxn ang="0">
                    <a:pos x="26" y="102"/>
                  </a:cxn>
                  <a:cxn ang="0">
                    <a:pos x="105" y="102"/>
                  </a:cxn>
                </a:cxnLst>
                <a:rect l="0" t="0" r="r" b="b"/>
                <a:pathLst>
                  <a:path w="105" h="205">
                    <a:moveTo>
                      <a:pt x="26" y="205"/>
                    </a:moveTo>
                    <a:lnTo>
                      <a:pt x="53" y="205"/>
                    </a:lnTo>
                    <a:lnTo>
                      <a:pt x="105" y="136"/>
                    </a:lnTo>
                    <a:lnTo>
                      <a:pt x="105" y="34"/>
                    </a:lnTo>
                    <a:lnTo>
                      <a:pt x="80" y="0"/>
                    </a:lnTo>
                    <a:lnTo>
                      <a:pt x="26" y="0"/>
                    </a:lnTo>
                    <a:lnTo>
                      <a:pt x="0" y="34"/>
                    </a:lnTo>
                    <a:lnTo>
                      <a:pt x="0" y="68"/>
                    </a:lnTo>
                    <a:lnTo>
                      <a:pt x="26" y="102"/>
                    </a:lnTo>
                    <a:lnTo>
                      <a:pt x="105" y="10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378" name="Freeform 194"/>
              <p:cNvSpPr>
                <a:spLocks/>
              </p:cNvSpPr>
              <p:nvPr/>
            </p:nvSpPr>
            <p:spPr bwMode="auto">
              <a:xfrm>
                <a:off x="3165" y="2110"/>
                <a:ext cx="19" cy="52"/>
              </a:xfrm>
              <a:custGeom>
                <a:avLst/>
                <a:gdLst/>
                <a:ahLst/>
                <a:cxnLst>
                  <a:cxn ang="0">
                    <a:pos x="25" y="205"/>
                  </a:cxn>
                  <a:cxn ang="0">
                    <a:pos x="0" y="170"/>
                  </a:cxn>
                  <a:cxn ang="0">
                    <a:pos x="0" y="34"/>
                  </a:cxn>
                  <a:cxn ang="0">
                    <a:pos x="25" y="0"/>
                  </a:cxn>
                  <a:cxn ang="0">
                    <a:pos x="52" y="0"/>
                  </a:cxn>
                  <a:cxn ang="0">
                    <a:pos x="79" y="34"/>
                  </a:cxn>
                  <a:cxn ang="0">
                    <a:pos x="79" y="170"/>
                  </a:cxn>
                  <a:cxn ang="0">
                    <a:pos x="52" y="205"/>
                  </a:cxn>
                  <a:cxn ang="0">
                    <a:pos x="25" y="205"/>
                  </a:cxn>
                </a:cxnLst>
                <a:rect l="0" t="0" r="r" b="b"/>
                <a:pathLst>
                  <a:path w="79" h="205">
                    <a:moveTo>
                      <a:pt x="25" y="205"/>
                    </a:moveTo>
                    <a:lnTo>
                      <a:pt x="0" y="170"/>
                    </a:lnTo>
                    <a:lnTo>
                      <a:pt x="0" y="34"/>
                    </a:lnTo>
                    <a:lnTo>
                      <a:pt x="25" y="0"/>
                    </a:lnTo>
                    <a:lnTo>
                      <a:pt x="52" y="0"/>
                    </a:lnTo>
                    <a:lnTo>
                      <a:pt x="79" y="34"/>
                    </a:lnTo>
                    <a:lnTo>
                      <a:pt x="79" y="170"/>
                    </a:lnTo>
                    <a:lnTo>
                      <a:pt x="52" y="205"/>
                    </a:lnTo>
                    <a:lnTo>
                      <a:pt x="25" y="205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377" name="Line 193"/>
              <p:cNvSpPr>
                <a:spLocks noChangeShapeType="1"/>
              </p:cNvSpPr>
              <p:nvPr/>
            </p:nvSpPr>
            <p:spPr bwMode="auto">
              <a:xfrm flipV="1">
                <a:off x="3198" y="2153"/>
                <a:ext cx="1" cy="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376" name="Freeform 192"/>
              <p:cNvSpPr>
                <a:spLocks/>
              </p:cNvSpPr>
              <p:nvPr/>
            </p:nvSpPr>
            <p:spPr bwMode="auto">
              <a:xfrm>
                <a:off x="3211" y="2110"/>
                <a:ext cx="20" cy="52"/>
              </a:xfrm>
              <a:custGeom>
                <a:avLst/>
                <a:gdLst/>
                <a:ahLst/>
                <a:cxnLst>
                  <a:cxn ang="0">
                    <a:pos x="26" y="205"/>
                  </a:cxn>
                  <a:cxn ang="0">
                    <a:pos x="0" y="170"/>
                  </a:cxn>
                  <a:cxn ang="0">
                    <a:pos x="0" y="34"/>
                  </a:cxn>
                  <a:cxn ang="0">
                    <a:pos x="26" y="0"/>
                  </a:cxn>
                  <a:cxn ang="0">
                    <a:pos x="53" y="0"/>
                  </a:cxn>
                  <a:cxn ang="0">
                    <a:pos x="79" y="34"/>
                  </a:cxn>
                  <a:cxn ang="0">
                    <a:pos x="79" y="170"/>
                  </a:cxn>
                  <a:cxn ang="0">
                    <a:pos x="53" y="205"/>
                  </a:cxn>
                  <a:cxn ang="0">
                    <a:pos x="26" y="205"/>
                  </a:cxn>
                </a:cxnLst>
                <a:rect l="0" t="0" r="r" b="b"/>
                <a:pathLst>
                  <a:path w="79" h="205">
                    <a:moveTo>
                      <a:pt x="26" y="205"/>
                    </a:moveTo>
                    <a:lnTo>
                      <a:pt x="0" y="170"/>
                    </a:lnTo>
                    <a:lnTo>
                      <a:pt x="0" y="34"/>
                    </a:lnTo>
                    <a:lnTo>
                      <a:pt x="26" y="0"/>
                    </a:lnTo>
                    <a:lnTo>
                      <a:pt x="53" y="0"/>
                    </a:lnTo>
                    <a:lnTo>
                      <a:pt x="79" y="34"/>
                    </a:lnTo>
                    <a:lnTo>
                      <a:pt x="79" y="170"/>
                    </a:lnTo>
                    <a:lnTo>
                      <a:pt x="53" y="205"/>
                    </a:lnTo>
                    <a:lnTo>
                      <a:pt x="26" y="205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375" name="Freeform 191"/>
              <p:cNvSpPr>
                <a:spLocks/>
              </p:cNvSpPr>
              <p:nvPr/>
            </p:nvSpPr>
            <p:spPr bwMode="auto">
              <a:xfrm>
                <a:off x="3244" y="2110"/>
                <a:ext cx="13" cy="18"/>
              </a:xfrm>
              <a:custGeom>
                <a:avLst/>
                <a:gdLst/>
                <a:ahLst/>
                <a:cxnLst>
                  <a:cxn ang="0">
                    <a:pos x="0" y="34"/>
                  </a:cxn>
                  <a:cxn ang="0">
                    <a:pos x="27" y="0"/>
                  </a:cxn>
                  <a:cxn ang="0">
                    <a:pos x="53" y="34"/>
                  </a:cxn>
                  <a:cxn ang="0">
                    <a:pos x="27" y="68"/>
                  </a:cxn>
                  <a:cxn ang="0">
                    <a:pos x="0" y="34"/>
                  </a:cxn>
                </a:cxnLst>
                <a:rect l="0" t="0" r="r" b="b"/>
                <a:pathLst>
                  <a:path w="53" h="68">
                    <a:moveTo>
                      <a:pt x="0" y="34"/>
                    </a:moveTo>
                    <a:lnTo>
                      <a:pt x="27" y="0"/>
                    </a:lnTo>
                    <a:lnTo>
                      <a:pt x="53" y="34"/>
                    </a:lnTo>
                    <a:lnTo>
                      <a:pt x="27" y="68"/>
                    </a:lnTo>
                    <a:lnTo>
                      <a:pt x="0" y="34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374" name="Line 190"/>
              <p:cNvSpPr>
                <a:spLocks noChangeShapeType="1"/>
              </p:cNvSpPr>
              <p:nvPr/>
            </p:nvSpPr>
            <p:spPr bwMode="auto">
              <a:xfrm>
                <a:off x="3080" y="2140"/>
                <a:ext cx="110" cy="11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373" name="Line 189"/>
              <p:cNvSpPr>
                <a:spLocks noChangeShapeType="1"/>
              </p:cNvSpPr>
              <p:nvPr/>
            </p:nvSpPr>
            <p:spPr bwMode="auto">
              <a:xfrm flipV="1">
                <a:off x="3080" y="2019"/>
                <a:ext cx="112" cy="11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372" name="Line 188"/>
              <p:cNvSpPr>
                <a:spLocks noChangeShapeType="1"/>
              </p:cNvSpPr>
              <p:nvPr/>
            </p:nvSpPr>
            <p:spPr bwMode="auto">
              <a:xfrm flipV="1">
                <a:off x="3179" y="2187"/>
                <a:ext cx="35" cy="5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371" name="Line 187"/>
              <p:cNvSpPr>
                <a:spLocks noChangeShapeType="1"/>
              </p:cNvSpPr>
              <p:nvPr/>
            </p:nvSpPr>
            <p:spPr bwMode="auto">
              <a:xfrm flipH="1" flipV="1">
                <a:off x="3181" y="2030"/>
                <a:ext cx="34" cy="5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370" name="Freeform 186"/>
              <p:cNvSpPr>
                <a:spLocks/>
              </p:cNvSpPr>
              <p:nvPr/>
            </p:nvSpPr>
            <p:spPr bwMode="auto">
              <a:xfrm>
                <a:off x="3179" y="2221"/>
                <a:ext cx="19" cy="21"/>
              </a:xfrm>
              <a:custGeom>
                <a:avLst/>
                <a:gdLst/>
                <a:ahLst/>
                <a:cxnLst>
                  <a:cxn ang="0">
                    <a:pos x="51" y="0"/>
                  </a:cxn>
                  <a:cxn ang="0">
                    <a:pos x="0" y="82"/>
                  </a:cxn>
                  <a:cxn ang="0">
                    <a:pos x="75" y="20"/>
                  </a:cxn>
                  <a:cxn ang="0">
                    <a:pos x="51" y="0"/>
                  </a:cxn>
                </a:cxnLst>
                <a:rect l="0" t="0" r="r" b="b"/>
                <a:pathLst>
                  <a:path w="75" h="82">
                    <a:moveTo>
                      <a:pt x="51" y="0"/>
                    </a:moveTo>
                    <a:lnTo>
                      <a:pt x="0" y="82"/>
                    </a:lnTo>
                    <a:lnTo>
                      <a:pt x="75" y="20"/>
                    </a:lnTo>
                    <a:lnTo>
                      <a:pt x="51" y="0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369" name="Freeform 185"/>
              <p:cNvSpPr>
                <a:spLocks/>
              </p:cNvSpPr>
              <p:nvPr/>
            </p:nvSpPr>
            <p:spPr bwMode="auto">
              <a:xfrm>
                <a:off x="3181" y="2030"/>
                <a:ext cx="18" cy="21"/>
              </a:xfrm>
              <a:custGeom>
                <a:avLst/>
                <a:gdLst/>
                <a:ahLst/>
                <a:cxnLst>
                  <a:cxn ang="0">
                    <a:pos x="73" y="63"/>
                  </a:cxn>
                  <a:cxn ang="0">
                    <a:pos x="0" y="0"/>
                  </a:cxn>
                  <a:cxn ang="0">
                    <a:pos x="50" y="84"/>
                  </a:cxn>
                  <a:cxn ang="0">
                    <a:pos x="73" y="63"/>
                  </a:cxn>
                </a:cxnLst>
                <a:rect l="0" t="0" r="r" b="b"/>
                <a:pathLst>
                  <a:path w="73" h="84">
                    <a:moveTo>
                      <a:pt x="73" y="63"/>
                    </a:moveTo>
                    <a:lnTo>
                      <a:pt x="0" y="0"/>
                    </a:lnTo>
                    <a:lnTo>
                      <a:pt x="50" y="84"/>
                    </a:lnTo>
                    <a:lnTo>
                      <a:pt x="73" y="63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368" name="Freeform 184"/>
              <p:cNvSpPr>
                <a:spLocks/>
              </p:cNvSpPr>
              <p:nvPr/>
            </p:nvSpPr>
            <p:spPr bwMode="auto">
              <a:xfrm>
                <a:off x="2435" y="2458"/>
                <a:ext cx="27" cy="51"/>
              </a:xfrm>
              <a:custGeom>
                <a:avLst/>
                <a:gdLst/>
                <a:ahLst/>
                <a:cxnLst>
                  <a:cxn ang="0">
                    <a:pos x="0" y="34"/>
                  </a:cxn>
                  <a:cxn ang="0">
                    <a:pos x="28" y="0"/>
                  </a:cxn>
                  <a:cxn ang="0">
                    <a:pos x="82" y="0"/>
                  </a:cxn>
                  <a:cxn ang="0">
                    <a:pos x="109" y="34"/>
                  </a:cxn>
                  <a:cxn ang="0">
                    <a:pos x="109" y="68"/>
                  </a:cxn>
                  <a:cxn ang="0">
                    <a:pos x="82" y="102"/>
                  </a:cxn>
                  <a:cxn ang="0">
                    <a:pos x="28" y="102"/>
                  </a:cxn>
                  <a:cxn ang="0">
                    <a:pos x="0" y="137"/>
                  </a:cxn>
                  <a:cxn ang="0">
                    <a:pos x="0" y="204"/>
                  </a:cxn>
                  <a:cxn ang="0">
                    <a:pos x="109" y="204"/>
                  </a:cxn>
                </a:cxnLst>
                <a:rect l="0" t="0" r="r" b="b"/>
                <a:pathLst>
                  <a:path w="109" h="204">
                    <a:moveTo>
                      <a:pt x="0" y="34"/>
                    </a:moveTo>
                    <a:lnTo>
                      <a:pt x="28" y="0"/>
                    </a:lnTo>
                    <a:lnTo>
                      <a:pt x="82" y="0"/>
                    </a:lnTo>
                    <a:lnTo>
                      <a:pt x="109" y="34"/>
                    </a:lnTo>
                    <a:lnTo>
                      <a:pt x="109" y="68"/>
                    </a:lnTo>
                    <a:lnTo>
                      <a:pt x="82" y="102"/>
                    </a:lnTo>
                    <a:lnTo>
                      <a:pt x="28" y="102"/>
                    </a:lnTo>
                    <a:lnTo>
                      <a:pt x="0" y="137"/>
                    </a:lnTo>
                    <a:lnTo>
                      <a:pt x="0" y="204"/>
                    </a:lnTo>
                    <a:lnTo>
                      <a:pt x="109" y="204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367" name="Line 183"/>
              <p:cNvSpPr>
                <a:spLocks noChangeShapeType="1"/>
              </p:cNvSpPr>
              <p:nvPr/>
            </p:nvSpPr>
            <p:spPr bwMode="auto">
              <a:xfrm flipV="1">
                <a:off x="2475" y="2501"/>
                <a:ext cx="1" cy="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366" name="Freeform 182"/>
              <p:cNvSpPr>
                <a:spLocks/>
              </p:cNvSpPr>
              <p:nvPr/>
            </p:nvSpPr>
            <p:spPr bwMode="auto">
              <a:xfrm>
                <a:off x="2489" y="2458"/>
                <a:ext cx="27" cy="5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09" y="0"/>
                  </a:cxn>
                  <a:cxn ang="0">
                    <a:pos x="27" y="204"/>
                  </a:cxn>
                </a:cxnLst>
                <a:rect l="0" t="0" r="r" b="b"/>
                <a:pathLst>
                  <a:path w="109" h="204">
                    <a:moveTo>
                      <a:pt x="0" y="0"/>
                    </a:moveTo>
                    <a:lnTo>
                      <a:pt x="109" y="0"/>
                    </a:lnTo>
                    <a:lnTo>
                      <a:pt x="27" y="204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365" name="Freeform 181"/>
              <p:cNvSpPr>
                <a:spLocks/>
              </p:cNvSpPr>
              <p:nvPr/>
            </p:nvSpPr>
            <p:spPr bwMode="auto">
              <a:xfrm>
                <a:off x="2530" y="2458"/>
                <a:ext cx="27" cy="26"/>
              </a:xfrm>
              <a:custGeom>
                <a:avLst/>
                <a:gdLst/>
                <a:ahLst/>
                <a:cxnLst>
                  <a:cxn ang="0">
                    <a:pos x="0" y="34"/>
                  </a:cxn>
                  <a:cxn ang="0">
                    <a:pos x="28" y="0"/>
                  </a:cxn>
                  <a:cxn ang="0">
                    <a:pos x="82" y="0"/>
                  </a:cxn>
                  <a:cxn ang="0">
                    <a:pos x="110" y="34"/>
                  </a:cxn>
                  <a:cxn ang="0">
                    <a:pos x="110" y="68"/>
                  </a:cxn>
                  <a:cxn ang="0">
                    <a:pos x="82" y="102"/>
                  </a:cxn>
                  <a:cxn ang="0">
                    <a:pos x="54" y="102"/>
                  </a:cxn>
                </a:cxnLst>
                <a:rect l="0" t="0" r="r" b="b"/>
                <a:pathLst>
                  <a:path w="110" h="102">
                    <a:moveTo>
                      <a:pt x="0" y="34"/>
                    </a:moveTo>
                    <a:lnTo>
                      <a:pt x="28" y="0"/>
                    </a:lnTo>
                    <a:lnTo>
                      <a:pt x="82" y="0"/>
                    </a:lnTo>
                    <a:lnTo>
                      <a:pt x="110" y="34"/>
                    </a:lnTo>
                    <a:lnTo>
                      <a:pt x="110" y="68"/>
                    </a:lnTo>
                    <a:lnTo>
                      <a:pt x="82" y="102"/>
                    </a:lnTo>
                    <a:lnTo>
                      <a:pt x="54" y="10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364" name="Freeform 180"/>
              <p:cNvSpPr>
                <a:spLocks/>
              </p:cNvSpPr>
              <p:nvPr/>
            </p:nvSpPr>
            <p:spPr bwMode="auto">
              <a:xfrm>
                <a:off x="2530" y="2484"/>
                <a:ext cx="27" cy="25"/>
              </a:xfrm>
              <a:custGeom>
                <a:avLst/>
                <a:gdLst/>
                <a:ahLst/>
                <a:cxnLst>
                  <a:cxn ang="0">
                    <a:pos x="82" y="0"/>
                  </a:cxn>
                  <a:cxn ang="0">
                    <a:pos x="110" y="35"/>
                  </a:cxn>
                  <a:cxn ang="0">
                    <a:pos x="110" y="69"/>
                  </a:cxn>
                  <a:cxn ang="0">
                    <a:pos x="82" y="102"/>
                  </a:cxn>
                  <a:cxn ang="0">
                    <a:pos x="28" y="102"/>
                  </a:cxn>
                  <a:cxn ang="0">
                    <a:pos x="0" y="69"/>
                  </a:cxn>
                </a:cxnLst>
                <a:rect l="0" t="0" r="r" b="b"/>
                <a:pathLst>
                  <a:path w="110" h="102">
                    <a:moveTo>
                      <a:pt x="82" y="0"/>
                    </a:moveTo>
                    <a:lnTo>
                      <a:pt x="110" y="35"/>
                    </a:lnTo>
                    <a:lnTo>
                      <a:pt x="110" y="69"/>
                    </a:lnTo>
                    <a:lnTo>
                      <a:pt x="82" y="102"/>
                    </a:lnTo>
                    <a:lnTo>
                      <a:pt x="28" y="102"/>
                    </a:lnTo>
                    <a:lnTo>
                      <a:pt x="0" y="69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363" name="Line 179"/>
              <p:cNvSpPr>
                <a:spLocks noChangeShapeType="1"/>
              </p:cNvSpPr>
              <p:nvPr/>
            </p:nvSpPr>
            <p:spPr bwMode="auto">
              <a:xfrm>
                <a:off x="2342" y="2143"/>
                <a:ext cx="1" cy="35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362" name="Line 178"/>
              <p:cNvSpPr>
                <a:spLocks noChangeShapeType="1"/>
              </p:cNvSpPr>
              <p:nvPr/>
            </p:nvSpPr>
            <p:spPr bwMode="auto">
              <a:xfrm>
                <a:off x="2691" y="2143"/>
                <a:ext cx="1" cy="35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361" name="Line 177"/>
              <p:cNvSpPr>
                <a:spLocks noChangeShapeType="1"/>
              </p:cNvSpPr>
              <p:nvPr/>
            </p:nvSpPr>
            <p:spPr bwMode="auto">
              <a:xfrm>
                <a:off x="2342" y="2484"/>
                <a:ext cx="6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360" name="Line 176"/>
              <p:cNvSpPr>
                <a:spLocks noChangeShapeType="1"/>
              </p:cNvSpPr>
              <p:nvPr/>
            </p:nvSpPr>
            <p:spPr bwMode="auto">
              <a:xfrm flipH="1">
                <a:off x="2624" y="2484"/>
                <a:ext cx="6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359" name="Freeform 175"/>
              <p:cNvSpPr>
                <a:spLocks/>
              </p:cNvSpPr>
              <p:nvPr/>
            </p:nvSpPr>
            <p:spPr bwMode="auto">
              <a:xfrm>
                <a:off x="2342" y="2480"/>
                <a:ext cx="24" cy="8"/>
              </a:xfrm>
              <a:custGeom>
                <a:avLst/>
                <a:gdLst/>
                <a:ahLst/>
                <a:cxnLst>
                  <a:cxn ang="0">
                    <a:pos x="0" y="16"/>
                  </a:cxn>
                  <a:cxn ang="0">
                    <a:pos x="96" y="32"/>
                  </a:cxn>
                  <a:cxn ang="0">
                    <a:pos x="96" y="0"/>
                  </a:cxn>
                  <a:cxn ang="0">
                    <a:pos x="0" y="16"/>
                  </a:cxn>
                  <a:cxn ang="0">
                    <a:pos x="96" y="16"/>
                  </a:cxn>
                </a:cxnLst>
                <a:rect l="0" t="0" r="r" b="b"/>
                <a:pathLst>
                  <a:path w="96" h="32">
                    <a:moveTo>
                      <a:pt x="0" y="16"/>
                    </a:moveTo>
                    <a:lnTo>
                      <a:pt x="96" y="32"/>
                    </a:lnTo>
                    <a:lnTo>
                      <a:pt x="96" y="0"/>
                    </a:lnTo>
                    <a:lnTo>
                      <a:pt x="0" y="16"/>
                    </a:lnTo>
                    <a:lnTo>
                      <a:pt x="96" y="16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358" name="Freeform 174"/>
              <p:cNvSpPr>
                <a:spLocks/>
              </p:cNvSpPr>
              <p:nvPr/>
            </p:nvSpPr>
            <p:spPr bwMode="auto">
              <a:xfrm>
                <a:off x="2667" y="2480"/>
                <a:ext cx="24" cy="8"/>
              </a:xfrm>
              <a:custGeom>
                <a:avLst/>
                <a:gdLst/>
                <a:ahLst/>
                <a:cxnLst>
                  <a:cxn ang="0">
                    <a:pos x="96" y="16"/>
                  </a:cxn>
                  <a:cxn ang="0">
                    <a:pos x="0" y="0"/>
                  </a:cxn>
                  <a:cxn ang="0">
                    <a:pos x="0" y="32"/>
                  </a:cxn>
                  <a:cxn ang="0">
                    <a:pos x="96" y="16"/>
                  </a:cxn>
                  <a:cxn ang="0">
                    <a:pos x="0" y="16"/>
                  </a:cxn>
                </a:cxnLst>
                <a:rect l="0" t="0" r="r" b="b"/>
                <a:pathLst>
                  <a:path w="96" h="32">
                    <a:moveTo>
                      <a:pt x="96" y="16"/>
                    </a:moveTo>
                    <a:lnTo>
                      <a:pt x="0" y="0"/>
                    </a:lnTo>
                    <a:lnTo>
                      <a:pt x="0" y="32"/>
                    </a:lnTo>
                    <a:lnTo>
                      <a:pt x="96" y="16"/>
                    </a:lnTo>
                    <a:lnTo>
                      <a:pt x="0" y="16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357" name="Freeform 173"/>
              <p:cNvSpPr>
                <a:spLocks/>
              </p:cNvSpPr>
              <p:nvPr/>
            </p:nvSpPr>
            <p:spPr bwMode="auto">
              <a:xfrm>
                <a:off x="3097" y="2474"/>
                <a:ext cx="7" cy="51"/>
              </a:xfrm>
              <a:custGeom>
                <a:avLst/>
                <a:gdLst/>
                <a:ahLst/>
                <a:cxnLst>
                  <a:cxn ang="0">
                    <a:pos x="0" y="34"/>
                  </a:cxn>
                  <a:cxn ang="0">
                    <a:pos x="28" y="0"/>
                  </a:cxn>
                  <a:cxn ang="0">
                    <a:pos x="28" y="205"/>
                  </a:cxn>
                </a:cxnLst>
                <a:rect l="0" t="0" r="r" b="b"/>
                <a:pathLst>
                  <a:path w="28" h="205">
                    <a:moveTo>
                      <a:pt x="0" y="34"/>
                    </a:moveTo>
                    <a:lnTo>
                      <a:pt x="28" y="0"/>
                    </a:lnTo>
                    <a:lnTo>
                      <a:pt x="28" y="205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356" name="Line 172"/>
              <p:cNvSpPr>
                <a:spLocks noChangeShapeType="1"/>
              </p:cNvSpPr>
              <p:nvPr/>
            </p:nvSpPr>
            <p:spPr bwMode="auto">
              <a:xfrm>
                <a:off x="3097" y="2525"/>
                <a:ext cx="1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355" name="Line 171"/>
              <p:cNvSpPr>
                <a:spLocks noChangeShapeType="1"/>
              </p:cNvSpPr>
              <p:nvPr/>
            </p:nvSpPr>
            <p:spPr bwMode="auto">
              <a:xfrm flipV="1">
                <a:off x="3124" y="2516"/>
                <a:ext cx="1" cy="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354" name="Freeform 170"/>
              <p:cNvSpPr>
                <a:spLocks/>
              </p:cNvSpPr>
              <p:nvPr/>
            </p:nvSpPr>
            <p:spPr bwMode="auto">
              <a:xfrm>
                <a:off x="3138" y="2474"/>
                <a:ext cx="27" cy="51"/>
              </a:xfrm>
              <a:custGeom>
                <a:avLst/>
                <a:gdLst/>
                <a:ahLst/>
                <a:cxnLst>
                  <a:cxn ang="0">
                    <a:pos x="0" y="102"/>
                  </a:cxn>
                  <a:cxn ang="0">
                    <a:pos x="81" y="102"/>
                  </a:cxn>
                  <a:cxn ang="0">
                    <a:pos x="109" y="136"/>
                  </a:cxn>
                  <a:cxn ang="0">
                    <a:pos x="109" y="170"/>
                  </a:cxn>
                  <a:cxn ang="0">
                    <a:pos x="81" y="205"/>
                  </a:cxn>
                  <a:cxn ang="0">
                    <a:pos x="27" y="205"/>
                  </a:cxn>
                  <a:cxn ang="0">
                    <a:pos x="0" y="170"/>
                  </a:cxn>
                  <a:cxn ang="0">
                    <a:pos x="0" y="69"/>
                  </a:cxn>
                  <a:cxn ang="0">
                    <a:pos x="54" y="0"/>
                  </a:cxn>
                  <a:cxn ang="0">
                    <a:pos x="81" y="0"/>
                  </a:cxn>
                </a:cxnLst>
                <a:rect l="0" t="0" r="r" b="b"/>
                <a:pathLst>
                  <a:path w="109" h="205">
                    <a:moveTo>
                      <a:pt x="0" y="102"/>
                    </a:moveTo>
                    <a:lnTo>
                      <a:pt x="81" y="102"/>
                    </a:lnTo>
                    <a:lnTo>
                      <a:pt x="109" y="136"/>
                    </a:lnTo>
                    <a:lnTo>
                      <a:pt x="109" y="170"/>
                    </a:lnTo>
                    <a:lnTo>
                      <a:pt x="81" y="205"/>
                    </a:lnTo>
                    <a:lnTo>
                      <a:pt x="27" y="205"/>
                    </a:lnTo>
                    <a:lnTo>
                      <a:pt x="0" y="170"/>
                    </a:lnTo>
                    <a:lnTo>
                      <a:pt x="0" y="69"/>
                    </a:lnTo>
                    <a:lnTo>
                      <a:pt x="54" y="0"/>
                    </a:lnTo>
                    <a:lnTo>
                      <a:pt x="8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353" name="Freeform 169"/>
              <p:cNvSpPr>
                <a:spLocks/>
              </p:cNvSpPr>
              <p:nvPr/>
            </p:nvSpPr>
            <p:spPr bwMode="auto">
              <a:xfrm>
                <a:off x="3179" y="2474"/>
                <a:ext cx="27" cy="51"/>
              </a:xfrm>
              <a:custGeom>
                <a:avLst/>
                <a:gdLst/>
                <a:ahLst/>
                <a:cxnLst>
                  <a:cxn ang="0">
                    <a:pos x="110" y="136"/>
                  </a:cxn>
                  <a:cxn ang="0">
                    <a:pos x="0" y="136"/>
                  </a:cxn>
                  <a:cxn ang="0">
                    <a:pos x="82" y="0"/>
                  </a:cxn>
                  <a:cxn ang="0">
                    <a:pos x="82" y="205"/>
                  </a:cxn>
                </a:cxnLst>
                <a:rect l="0" t="0" r="r" b="b"/>
                <a:pathLst>
                  <a:path w="110" h="205">
                    <a:moveTo>
                      <a:pt x="110" y="136"/>
                    </a:moveTo>
                    <a:lnTo>
                      <a:pt x="0" y="136"/>
                    </a:lnTo>
                    <a:lnTo>
                      <a:pt x="82" y="0"/>
                    </a:lnTo>
                    <a:lnTo>
                      <a:pt x="82" y="205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352" name="Line 168"/>
              <p:cNvSpPr>
                <a:spLocks noChangeShapeType="1"/>
              </p:cNvSpPr>
              <p:nvPr/>
            </p:nvSpPr>
            <p:spPr bwMode="auto">
              <a:xfrm>
                <a:off x="3074" y="2143"/>
                <a:ext cx="1" cy="37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351" name="Line 167"/>
              <p:cNvSpPr>
                <a:spLocks noChangeShapeType="1"/>
              </p:cNvSpPr>
              <p:nvPr/>
            </p:nvSpPr>
            <p:spPr bwMode="auto">
              <a:xfrm>
                <a:off x="3283" y="2356"/>
                <a:ext cx="1" cy="15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350" name="Freeform 166"/>
              <p:cNvSpPr>
                <a:spLocks/>
              </p:cNvSpPr>
              <p:nvPr/>
            </p:nvSpPr>
            <p:spPr bwMode="auto">
              <a:xfrm>
                <a:off x="3074" y="2495"/>
                <a:ext cx="24" cy="8"/>
              </a:xfrm>
              <a:custGeom>
                <a:avLst/>
                <a:gdLst/>
                <a:ahLst/>
                <a:cxnLst>
                  <a:cxn ang="0">
                    <a:pos x="0" y="16"/>
                  </a:cxn>
                  <a:cxn ang="0">
                    <a:pos x="95" y="32"/>
                  </a:cxn>
                  <a:cxn ang="0">
                    <a:pos x="95" y="0"/>
                  </a:cxn>
                  <a:cxn ang="0">
                    <a:pos x="0" y="16"/>
                  </a:cxn>
                  <a:cxn ang="0">
                    <a:pos x="95" y="16"/>
                  </a:cxn>
                </a:cxnLst>
                <a:rect l="0" t="0" r="r" b="b"/>
                <a:pathLst>
                  <a:path w="95" h="32">
                    <a:moveTo>
                      <a:pt x="0" y="16"/>
                    </a:moveTo>
                    <a:lnTo>
                      <a:pt x="95" y="32"/>
                    </a:lnTo>
                    <a:lnTo>
                      <a:pt x="95" y="0"/>
                    </a:lnTo>
                    <a:lnTo>
                      <a:pt x="0" y="16"/>
                    </a:lnTo>
                    <a:lnTo>
                      <a:pt x="95" y="16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349" name="Freeform 165"/>
              <p:cNvSpPr>
                <a:spLocks/>
              </p:cNvSpPr>
              <p:nvPr/>
            </p:nvSpPr>
            <p:spPr bwMode="auto">
              <a:xfrm>
                <a:off x="3259" y="2495"/>
                <a:ext cx="24" cy="8"/>
              </a:xfrm>
              <a:custGeom>
                <a:avLst/>
                <a:gdLst/>
                <a:ahLst/>
                <a:cxnLst>
                  <a:cxn ang="0">
                    <a:pos x="97" y="16"/>
                  </a:cxn>
                  <a:cxn ang="0">
                    <a:pos x="0" y="0"/>
                  </a:cxn>
                  <a:cxn ang="0">
                    <a:pos x="0" y="32"/>
                  </a:cxn>
                  <a:cxn ang="0">
                    <a:pos x="97" y="16"/>
                  </a:cxn>
                  <a:cxn ang="0">
                    <a:pos x="0" y="16"/>
                  </a:cxn>
                </a:cxnLst>
                <a:rect l="0" t="0" r="r" b="b"/>
                <a:pathLst>
                  <a:path w="97" h="32">
                    <a:moveTo>
                      <a:pt x="97" y="16"/>
                    </a:moveTo>
                    <a:lnTo>
                      <a:pt x="0" y="0"/>
                    </a:lnTo>
                    <a:lnTo>
                      <a:pt x="0" y="32"/>
                    </a:lnTo>
                    <a:lnTo>
                      <a:pt x="97" y="16"/>
                    </a:lnTo>
                    <a:lnTo>
                      <a:pt x="0" y="16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348" name="Freeform 164"/>
              <p:cNvSpPr>
                <a:spLocks/>
              </p:cNvSpPr>
              <p:nvPr/>
            </p:nvSpPr>
            <p:spPr bwMode="auto">
              <a:xfrm>
                <a:off x="1882" y="1848"/>
                <a:ext cx="27" cy="52"/>
              </a:xfrm>
              <a:custGeom>
                <a:avLst/>
                <a:gdLst/>
                <a:ahLst/>
                <a:cxnLst>
                  <a:cxn ang="0">
                    <a:pos x="0" y="205"/>
                  </a:cxn>
                  <a:cxn ang="0">
                    <a:pos x="0" y="0"/>
                  </a:cxn>
                  <a:cxn ang="0">
                    <a:pos x="82" y="0"/>
                  </a:cxn>
                  <a:cxn ang="0">
                    <a:pos x="110" y="35"/>
                  </a:cxn>
                  <a:cxn ang="0">
                    <a:pos x="110" y="69"/>
                  </a:cxn>
                  <a:cxn ang="0">
                    <a:pos x="82" y="102"/>
                  </a:cxn>
                  <a:cxn ang="0">
                    <a:pos x="0" y="102"/>
                  </a:cxn>
                </a:cxnLst>
                <a:rect l="0" t="0" r="r" b="b"/>
                <a:pathLst>
                  <a:path w="110" h="205">
                    <a:moveTo>
                      <a:pt x="0" y="205"/>
                    </a:moveTo>
                    <a:lnTo>
                      <a:pt x="0" y="0"/>
                    </a:lnTo>
                    <a:lnTo>
                      <a:pt x="82" y="0"/>
                    </a:lnTo>
                    <a:lnTo>
                      <a:pt x="110" y="35"/>
                    </a:lnTo>
                    <a:lnTo>
                      <a:pt x="110" y="69"/>
                    </a:lnTo>
                    <a:lnTo>
                      <a:pt x="82" y="102"/>
                    </a:lnTo>
                    <a:lnTo>
                      <a:pt x="0" y="10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347" name="Line 163"/>
              <p:cNvSpPr>
                <a:spLocks noChangeShapeType="1"/>
              </p:cNvSpPr>
              <p:nvPr/>
            </p:nvSpPr>
            <p:spPr bwMode="auto">
              <a:xfrm>
                <a:off x="1889" y="1874"/>
                <a:ext cx="20" cy="2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346" name="Line 162"/>
              <p:cNvSpPr>
                <a:spLocks noChangeShapeType="1"/>
              </p:cNvSpPr>
              <p:nvPr/>
            </p:nvSpPr>
            <p:spPr bwMode="auto">
              <a:xfrm flipV="1">
                <a:off x="1923" y="1891"/>
                <a:ext cx="1" cy="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345" name="Freeform 161"/>
              <p:cNvSpPr>
                <a:spLocks/>
              </p:cNvSpPr>
              <p:nvPr/>
            </p:nvSpPr>
            <p:spPr bwMode="auto">
              <a:xfrm>
                <a:off x="1936" y="1848"/>
                <a:ext cx="28" cy="52"/>
              </a:xfrm>
              <a:custGeom>
                <a:avLst/>
                <a:gdLst/>
                <a:ahLst/>
                <a:cxnLst>
                  <a:cxn ang="0">
                    <a:pos x="0" y="102"/>
                  </a:cxn>
                  <a:cxn ang="0">
                    <a:pos x="83" y="102"/>
                  </a:cxn>
                  <a:cxn ang="0">
                    <a:pos x="109" y="136"/>
                  </a:cxn>
                  <a:cxn ang="0">
                    <a:pos x="109" y="171"/>
                  </a:cxn>
                  <a:cxn ang="0">
                    <a:pos x="83" y="205"/>
                  </a:cxn>
                  <a:cxn ang="0">
                    <a:pos x="28" y="205"/>
                  </a:cxn>
                  <a:cxn ang="0">
                    <a:pos x="0" y="171"/>
                  </a:cxn>
                  <a:cxn ang="0">
                    <a:pos x="0" y="69"/>
                  </a:cxn>
                  <a:cxn ang="0">
                    <a:pos x="55" y="0"/>
                  </a:cxn>
                  <a:cxn ang="0">
                    <a:pos x="83" y="0"/>
                  </a:cxn>
                </a:cxnLst>
                <a:rect l="0" t="0" r="r" b="b"/>
                <a:pathLst>
                  <a:path w="109" h="205">
                    <a:moveTo>
                      <a:pt x="0" y="102"/>
                    </a:moveTo>
                    <a:lnTo>
                      <a:pt x="83" y="102"/>
                    </a:lnTo>
                    <a:lnTo>
                      <a:pt x="109" y="136"/>
                    </a:lnTo>
                    <a:lnTo>
                      <a:pt x="109" y="171"/>
                    </a:lnTo>
                    <a:lnTo>
                      <a:pt x="83" y="205"/>
                    </a:lnTo>
                    <a:lnTo>
                      <a:pt x="28" y="205"/>
                    </a:lnTo>
                    <a:lnTo>
                      <a:pt x="0" y="171"/>
                    </a:lnTo>
                    <a:lnTo>
                      <a:pt x="0" y="69"/>
                    </a:lnTo>
                    <a:lnTo>
                      <a:pt x="55" y="0"/>
                    </a:lnTo>
                    <a:lnTo>
                      <a:pt x="83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344" name="Freeform 160"/>
              <p:cNvSpPr>
                <a:spLocks/>
              </p:cNvSpPr>
              <p:nvPr/>
            </p:nvSpPr>
            <p:spPr bwMode="auto">
              <a:xfrm>
                <a:off x="1977" y="1848"/>
                <a:ext cx="28" cy="52"/>
              </a:xfrm>
              <a:custGeom>
                <a:avLst/>
                <a:gdLst/>
                <a:ahLst/>
                <a:cxnLst>
                  <a:cxn ang="0">
                    <a:pos x="26" y="205"/>
                  </a:cxn>
                  <a:cxn ang="0">
                    <a:pos x="0" y="171"/>
                  </a:cxn>
                  <a:cxn ang="0">
                    <a:pos x="0" y="136"/>
                  </a:cxn>
                  <a:cxn ang="0">
                    <a:pos x="26" y="102"/>
                  </a:cxn>
                  <a:cxn ang="0">
                    <a:pos x="81" y="102"/>
                  </a:cxn>
                  <a:cxn ang="0">
                    <a:pos x="108" y="69"/>
                  </a:cxn>
                  <a:cxn ang="0">
                    <a:pos x="108" y="35"/>
                  </a:cxn>
                  <a:cxn ang="0">
                    <a:pos x="81" y="0"/>
                  </a:cxn>
                  <a:cxn ang="0">
                    <a:pos x="26" y="0"/>
                  </a:cxn>
                  <a:cxn ang="0">
                    <a:pos x="0" y="35"/>
                  </a:cxn>
                  <a:cxn ang="0">
                    <a:pos x="0" y="69"/>
                  </a:cxn>
                  <a:cxn ang="0">
                    <a:pos x="26" y="102"/>
                  </a:cxn>
                </a:cxnLst>
                <a:rect l="0" t="0" r="r" b="b"/>
                <a:pathLst>
                  <a:path w="108" h="205">
                    <a:moveTo>
                      <a:pt x="26" y="205"/>
                    </a:moveTo>
                    <a:lnTo>
                      <a:pt x="0" y="171"/>
                    </a:lnTo>
                    <a:lnTo>
                      <a:pt x="0" y="136"/>
                    </a:lnTo>
                    <a:lnTo>
                      <a:pt x="26" y="102"/>
                    </a:lnTo>
                    <a:lnTo>
                      <a:pt x="81" y="102"/>
                    </a:lnTo>
                    <a:lnTo>
                      <a:pt x="108" y="69"/>
                    </a:lnTo>
                    <a:lnTo>
                      <a:pt x="108" y="35"/>
                    </a:lnTo>
                    <a:lnTo>
                      <a:pt x="81" y="0"/>
                    </a:lnTo>
                    <a:lnTo>
                      <a:pt x="26" y="0"/>
                    </a:lnTo>
                    <a:lnTo>
                      <a:pt x="0" y="35"/>
                    </a:lnTo>
                    <a:lnTo>
                      <a:pt x="0" y="69"/>
                    </a:lnTo>
                    <a:lnTo>
                      <a:pt x="26" y="10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343" name="Freeform 159"/>
              <p:cNvSpPr>
                <a:spLocks/>
              </p:cNvSpPr>
              <p:nvPr/>
            </p:nvSpPr>
            <p:spPr bwMode="auto">
              <a:xfrm>
                <a:off x="1984" y="1874"/>
                <a:ext cx="21" cy="26"/>
              </a:xfrm>
              <a:custGeom>
                <a:avLst/>
                <a:gdLst/>
                <a:ahLst/>
                <a:cxnLst>
                  <a:cxn ang="0">
                    <a:pos x="55" y="0"/>
                  </a:cxn>
                  <a:cxn ang="0">
                    <a:pos x="82" y="34"/>
                  </a:cxn>
                  <a:cxn ang="0">
                    <a:pos x="82" y="69"/>
                  </a:cxn>
                  <a:cxn ang="0">
                    <a:pos x="55" y="103"/>
                  </a:cxn>
                  <a:cxn ang="0">
                    <a:pos x="0" y="103"/>
                  </a:cxn>
                </a:cxnLst>
                <a:rect l="0" t="0" r="r" b="b"/>
                <a:pathLst>
                  <a:path w="82" h="103">
                    <a:moveTo>
                      <a:pt x="55" y="0"/>
                    </a:moveTo>
                    <a:lnTo>
                      <a:pt x="82" y="34"/>
                    </a:lnTo>
                    <a:lnTo>
                      <a:pt x="82" y="69"/>
                    </a:lnTo>
                    <a:lnTo>
                      <a:pt x="55" y="103"/>
                    </a:lnTo>
                    <a:lnTo>
                      <a:pt x="0" y="10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342" name="Freeform 158"/>
              <p:cNvSpPr>
                <a:spLocks/>
              </p:cNvSpPr>
              <p:nvPr/>
            </p:nvSpPr>
            <p:spPr bwMode="auto">
              <a:xfrm>
                <a:off x="2071" y="1874"/>
                <a:ext cx="209" cy="200"/>
              </a:xfrm>
              <a:custGeom>
                <a:avLst/>
                <a:gdLst/>
                <a:ahLst/>
                <a:cxnLst>
                  <a:cxn ang="0">
                    <a:pos x="836" y="799"/>
                  </a:cxn>
                  <a:cxn ang="0">
                    <a:pos x="26" y="0"/>
                  </a:cxn>
                  <a:cxn ang="0">
                    <a:pos x="0" y="0"/>
                  </a:cxn>
                </a:cxnLst>
                <a:rect l="0" t="0" r="r" b="b"/>
                <a:pathLst>
                  <a:path w="836" h="799">
                    <a:moveTo>
                      <a:pt x="836" y="799"/>
                    </a:moveTo>
                    <a:lnTo>
                      <a:pt x="26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341" name="Freeform 157"/>
              <p:cNvSpPr>
                <a:spLocks/>
              </p:cNvSpPr>
              <p:nvPr/>
            </p:nvSpPr>
            <p:spPr bwMode="auto">
              <a:xfrm>
                <a:off x="2260" y="2054"/>
                <a:ext cx="20" cy="20"/>
              </a:xfrm>
              <a:custGeom>
                <a:avLst/>
                <a:gdLst/>
                <a:ahLst/>
                <a:cxnLst>
                  <a:cxn ang="0">
                    <a:pos x="79" y="79"/>
                  </a:cxn>
                  <a:cxn ang="0">
                    <a:pos x="22" y="0"/>
                  </a:cxn>
                  <a:cxn ang="0">
                    <a:pos x="0" y="22"/>
                  </a:cxn>
                  <a:cxn ang="0">
                    <a:pos x="79" y="79"/>
                  </a:cxn>
                  <a:cxn ang="0">
                    <a:pos x="11" y="11"/>
                  </a:cxn>
                </a:cxnLst>
                <a:rect l="0" t="0" r="r" b="b"/>
                <a:pathLst>
                  <a:path w="79" h="79">
                    <a:moveTo>
                      <a:pt x="79" y="79"/>
                    </a:moveTo>
                    <a:lnTo>
                      <a:pt x="22" y="0"/>
                    </a:lnTo>
                    <a:lnTo>
                      <a:pt x="0" y="22"/>
                    </a:lnTo>
                    <a:lnTo>
                      <a:pt x="79" y="79"/>
                    </a:lnTo>
                    <a:lnTo>
                      <a:pt x="11" y="1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340" name="Freeform 156"/>
              <p:cNvSpPr>
                <a:spLocks/>
              </p:cNvSpPr>
              <p:nvPr/>
            </p:nvSpPr>
            <p:spPr bwMode="auto">
              <a:xfrm>
                <a:off x="2616" y="1398"/>
                <a:ext cx="27" cy="51"/>
              </a:xfrm>
              <a:custGeom>
                <a:avLst/>
                <a:gdLst/>
                <a:ahLst/>
                <a:cxnLst>
                  <a:cxn ang="0">
                    <a:pos x="0" y="205"/>
                  </a:cxn>
                  <a:cxn ang="0">
                    <a:pos x="0" y="0"/>
                  </a:cxn>
                  <a:cxn ang="0">
                    <a:pos x="81" y="0"/>
                  </a:cxn>
                  <a:cxn ang="0">
                    <a:pos x="109" y="34"/>
                  </a:cxn>
                  <a:cxn ang="0">
                    <a:pos x="109" y="69"/>
                  </a:cxn>
                  <a:cxn ang="0">
                    <a:pos x="81" y="102"/>
                  </a:cxn>
                  <a:cxn ang="0">
                    <a:pos x="0" y="102"/>
                  </a:cxn>
                </a:cxnLst>
                <a:rect l="0" t="0" r="r" b="b"/>
                <a:pathLst>
                  <a:path w="109" h="205">
                    <a:moveTo>
                      <a:pt x="0" y="205"/>
                    </a:moveTo>
                    <a:lnTo>
                      <a:pt x="0" y="0"/>
                    </a:lnTo>
                    <a:lnTo>
                      <a:pt x="81" y="0"/>
                    </a:lnTo>
                    <a:lnTo>
                      <a:pt x="109" y="34"/>
                    </a:lnTo>
                    <a:lnTo>
                      <a:pt x="109" y="69"/>
                    </a:lnTo>
                    <a:lnTo>
                      <a:pt x="81" y="102"/>
                    </a:lnTo>
                    <a:lnTo>
                      <a:pt x="0" y="10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339" name="Line 155"/>
              <p:cNvSpPr>
                <a:spLocks noChangeShapeType="1"/>
              </p:cNvSpPr>
              <p:nvPr/>
            </p:nvSpPr>
            <p:spPr bwMode="auto">
              <a:xfrm>
                <a:off x="2622" y="1424"/>
                <a:ext cx="21" cy="2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338" name="Line 154"/>
              <p:cNvSpPr>
                <a:spLocks noChangeShapeType="1"/>
              </p:cNvSpPr>
              <p:nvPr/>
            </p:nvSpPr>
            <p:spPr bwMode="auto">
              <a:xfrm>
                <a:off x="2820" y="1415"/>
                <a:ext cx="2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337" name="Freeform 153"/>
              <p:cNvSpPr>
                <a:spLocks/>
              </p:cNvSpPr>
              <p:nvPr/>
            </p:nvSpPr>
            <p:spPr bwMode="auto">
              <a:xfrm>
                <a:off x="2834" y="1398"/>
                <a:ext cx="14" cy="5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70"/>
                  </a:cxn>
                  <a:cxn ang="0">
                    <a:pos x="28" y="205"/>
                  </a:cxn>
                  <a:cxn ang="0">
                    <a:pos x="55" y="170"/>
                  </a:cxn>
                </a:cxnLst>
                <a:rect l="0" t="0" r="r" b="b"/>
                <a:pathLst>
                  <a:path w="55" h="205">
                    <a:moveTo>
                      <a:pt x="0" y="0"/>
                    </a:moveTo>
                    <a:lnTo>
                      <a:pt x="0" y="170"/>
                    </a:lnTo>
                    <a:lnTo>
                      <a:pt x="28" y="205"/>
                    </a:lnTo>
                    <a:lnTo>
                      <a:pt x="55" y="17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336" name="Line 152"/>
              <p:cNvSpPr>
                <a:spLocks noChangeShapeType="1"/>
              </p:cNvSpPr>
              <p:nvPr/>
            </p:nvSpPr>
            <p:spPr bwMode="auto">
              <a:xfrm flipV="1">
                <a:off x="2862" y="1398"/>
                <a:ext cx="1" cy="5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335" name="Freeform 151"/>
              <p:cNvSpPr>
                <a:spLocks/>
              </p:cNvSpPr>
              <p:nvPr/>
            </p:nvSpPr>
            <p:spPr bwMode="auto">
              <a:xfrm>
                <a:off x="2862" y="1415"/>
                <a:ext cx="28" cy="34"/>
              </a:xfrm>
              <a:custGeom>
                <a:avLst/>
                <a:gdLst/>
                <a:ahLst/>
                <a:cxnLst>
                  <a:cxn ang="0">
                    <a:pos x="0" y="67"/>
                  </a:cxn>
                  <a:cxn ang="0">
                    <a:pos x="55" y="0"/>
                  </a:cxn>
                  <a:cxn ang="0">
                    <a:pos x="83" y="0"/>
                  </a:cxn>
                  <a:cxn ang="0">
                    <a:pos x="112" y="33"/>
                  </a:cxn>
                  <a:cxn ang="0">
                    <a:pos x="112" y="136"/>
                  </a:cxn>
                </a:cxnLst>
                <a:rect l="0" t="0" r="r" b="b"/>
                <a:pathLst>
                  <a:path w="112" h="136">
                    <a:moveTo>
                      <a:pt x="0" y="67"/>
                    </a:moveTo>
                    <a:lnTo>
                      <a:pt x="55" y="0"/>
                    </a:lnTo>
                    <a:lnTo>
                      <a:pt x="83" y="0"/>
                    </a:lnTo>
                    <a:lnTo>
                      <a:pt x="112" y="33"/>
                    </a:lnTo>
                    <a:lnTo>
                      <a:pt x="112" y="136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334" name="Line 150"/>
              <p:cNvSpPr>
                <a:spLocks noChangeShapeType="1"/>
              </p:cNvSpPr>
              <p:nvPr/>
            </p:nvSpPr>
            <p:spPr bwMode="auto">
              <a:xfrm flipV="1">
                <a:off x="2904" y="1415"/>
                <a:ext cx="1" cy="3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333" name="Freeform 149"/>
              <p:cNvSpPr>
                <a:spLocks/>
              </p:cNvSpPr>
              <p:nvPr/>
            </p:nvSpPr>
            <p:spPr bwMode="auto">
              <a:xfrm>
                <a:off x="2904" y="1415"/>
                <a:ext cx="28" cy="17"/>
              </a:xfrm>
              <a:custGeom>
                <a:avLst/>
                <a:gdLst/>
                <a:ahLst/>
                <a:cxnLst>
                  <a:cxn ang="0">
                    <a:pos x="0" y="67"/>
                  </a:cxn>
                  <a:cxn ang="0">
                    <a:pos x="57" y="0"/>
                  </a:cxn>
                  <a:cxn ang="0">
                    <a:pos x="84" y="0"/>
                  </a:cxn>
                  <a:cxn ang="0">
                    <a:pos x="112" y="33"/>
                  </a:cxn>
                </a:cxnLst>
                <a:rect l="0" t="0" r="r" b="b"/>
                <a:pathLst>
                  <a:path w="112" h="67">
                    <a:moveTo>
                      <a:pt x="0" y="67"/>
                    </a:moveTo>
                    <a:lnTo>
                      <a:pt x="57" y="0"/>
                    </a:lnTo>
                    <a:lnTo>
                      <a:pt x="84" y="0"/>
                    </a:lnTo>
                    <a:lnTo>
                      <a:pt x="112" y="3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332" name="Freeform 148"/>
              <p:cNvSpPr>
                <a:spLocks/>
              </p:cNvSpPr>
              <p:nvPr/>
            </p:nvSpPr>
            <p:spPr bwMode="auto">
              <a:xfrm>
                <a:off x="2946" y="1415"/>
                <a:ext cx="28" cy="3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01"/>
                  </a:cxn>
                  <a:cxn ang="0">
                    <a:pos x="28" y="136"/>
                  </a:cxn>
                  <a:cxn ang="0">
                    <a:pos x="56" y="136"/>
                  </a:cxn>
                  <a:cxn ang="0">
                    <a:pos x="112" y="67"/>
                  </a:cxn>
                </a:cxnLst>
                <a:rect l="0" t="0" r="r" b="b"/>
                <a:pathLst>
                  <a:path w="112" h="136">
                    <a:moveTo>
                      <a:pt x="0" y="0"/>
                    </a:moveTo>
                    <a:lnTo>
                      <a:pt x="0" y="101"/>
                    </a:lnTo>
                    <a:lnTo>
                      <a:pt x="28" y="136"/>
                    </a:lnTo>
                    <a:lnTo>
                      <a:pt x="56" y="136"/>
                    </a:lnTo>
                    <a:lnTo>
                      <a:pt x="112" y="67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331" name="Line 147"/>
              <p:cNvSpPr>
                <a:spLocks noChangeShapeType="1"/>
              </p:cNvSpPr>
              <p:nvPr/>
            </p:nvSpPr>
            <p:spPr bwMode="auto">
              <a:xfrm>
                <a:off x="2974" y="1415"/>
                <a:ext cx="1" cy="3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330" name="Freeform 146"/>
              <p:cNvSpPr>
                <a:spLocks/>
              </p:cNvSpPr>
              <p:nvPr/>
            </p:nvSpPr>
            <p:spPr bwMode="auto">
              <a:xfrm>
                <a:off x="3030" y="1406"/>
                <a:ext cx="28" cy="35"/>
              </a:xfrm>
              <a:custGeom>
                <a:avLst/>
                <a:gdLst/>
                <a:ahLst/>
                <a:cxnLst>
                  <a:cxn ang="0">
                    <a:pos x="28" y="136"/>
                  </a:cxn>
                  <a:cxn ang="0">
                    <a:pos x="0" y="102"/>
                  </a:cxn>
                  <a:cxn ang="0">
                    <a:pos x="0" y="35"/>
                  </a:cxn>
                  <a:cxn ang="0">
                    <a:pos x="28" y="0"/>
                  </a:cxn>
                  <a:cxn ang="0">
                    <a:pos x="83" y="0"/>
                  </a:cxn>
                  <a:cxn ang="0">
                    <a:pos x="112" y="35"/>
                  </a:cxn>
                  <a:cxn ang="0">
                    <a:pos x="112" y="102"/>
                  </a:cxn>
                  <a:cxn ang="0">
                    <a:pos x="83" y="136"/>
                  </a:cxn>
                  <a:cxn ang="0">
                    <a:pos x="28" y="136"/>
                  </a:cxn>
                </a:cxnLst>
                <a:rect l="0" t="0" r="r" b="b"/>
                <a:pathLst>
                  <a:path w="112" h="136">
                    <a:moveTo>
                      <a:pt x="28" y="136"/>
                    </a:moveTo>
                    <a:lnTo>
                      <a:pt x="0" y="102"/>
                    </a:lnTo>
                    <a:lnTo>
                      <a:pt x="0" y="35"/>
                    </a:lnTo>
                    <a:lnTo>
                      <a:pt x="28" y="0"/>
                    </a:lnTo>
                    <a:lnTo>
                      <a:pt x="83" y="0"/>
                    </a:lnTo>
                    <a:lnTo>
                      <a:pt x="112" y="35"/>
                    </a:lnTo>
                    <a:lnTo>
                      <a:pt x="112" y="102"/>
                    </a:lnTo>
                    <a:lnTo>
                      <a:pt x="83" y="136"/>
                    </a:lnTo>
                    <a:lnTo>
                      <a:pt x="28" y="136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329" name="Line 145"/>
              <p:cNvSpPr>
                <a:spLocks noChangeShapeType="1"/>
              </p:cNvSpPr>
              <p:nvPr/>
            </p:nvSpPr>
            <p:spPr bwMode="auto">
              <a:xfrm flipV="1">
                <a:off x="3033" y="1398"/>
                <a:ext cx="21" cy="5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328" name="Freeform 144"/>
              <p:cNvSpPr>
                <a:spLocks/>
              </p:cNvSpPr>
              <p:nvPr/>
            </p:nvSpPr>
            <p:spPr bwMode="auto">
              <a:xfrm>
                <a:off x="3072" y="1398"/>
                <a:ext cx="21" cy="51"/>
              </a:xfrm>
              <a:custGeom>
                <a:avLst/>
                <a:gdLst/>
                <a:ahLst/>
                <a:cxnLst>
                  <a:cxn ang="0">
                    <a:pos x="28" y="205"/>
                  </a:cxn>
                  <a:cxn ang="0">
                    <a:pos x="0" y="170"/>
                  </a:cxn>
                  <a:cxn ang="0">
                    <a:pos x="0" y="34"/>
                  </a:cxn>
                  <a:cxn ang="0">
                    <a:pos x="28" y="0"/>
                  </a:cxn>
                  <a:cxn ang="0">
                    <a:pos x="57" y="0"/>
                  </a:cxn>
                  <a:cxn ang="0">
                    <a:pos x="84" y="34"/>
                  </a:cxn>
                  <a:cxn ang="0">
                    <a:pos x="84" y="170"/>
                  </a:cxn>
                  <a:cxn ang="0">
                    <a:pos x="57" y="205"/>
                  </a:cxn>
                  <a:cxn ang="0">
                    <a:pos x="28" y="205"/>
                  </a:cxn>
                </a:cxnLst>
                <a:rect l="0" t="0" r="r" b="b"/>
                <a:pathLst>
                  <a:path w="84" h="205">
                    <a:moveTo>
                      <a:pt x="28" y="205"/>
                    </a:moveTo>
                    <a:lnTo>
                      <a:pt x="0" y="170"/>
                    </a:lnTo>
                    <a:lnTo>
                      <a:pt x="0" y="34"/>
                    </a:lnTo>
                    <a:lnTo>
                      <a:pt x="28" y="0"/>
                    </a:lnTo>
                    <a:lnTo>
                      <a:pt x="57" y="0"/>
                    </a:lnTo>
                    <a:lnTo>
                      <a:pt x="84" y="34"/>
                    </a:lnTo>
                    <a:lnTo>
                      <a:pt x="84" y="170"/>
                    </a:lnTo>
                    <a:lnTo>
                      <a:pt x="57" y="205"/>
                    </a:lnTo>
                    <a:lnTo>
                      <a:pt x="28" y="205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327" name="Line 143"/>
              <p:cNvSpPr>
                <a:spLocks noChangeShapeType="1"/>
              </p:cNvSpPr>
              <p:nvPr/>
            </p:nvSpPr>
            <p:spPr bwMode="auto">
              <a:xfrm flipV="1">
                <a:off x="3107" y="1441"/>
                <a:ext cx="1" cy="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326" name="Freeform 142"/>
              <p:cNvSpPr>
                <a:spLocks/>
              </p:cNvSpPr>
              <p:nvPr/>
            </p:nvSpPr>
            <p:spPr bwMode="auto">
              <a:xfrm>
                <a:off x="3121" y="1398"/>
                <a:ext cx="28" cy="51"/>
              </a:xfrm>
              <a:custGeom>
                <a:avLst/>
                <a:gdLst/>
                <a:ahLst/>
                <a:cxnLst>
                  <a:cxn ang="0">
                    <a:pos x="0" y="102"/>
                  </a:cxn>
                  <a:cxn ang="0">
                    <a:pos x="84" y="102"/>
                  </a:cxn>
                  <a:cxn ang="0">
                    <a:pos x="112" y="136"/>
                  </a:cxn>
                  <a:cxn ang="0">
                    <a:pos x="112" y="170"/>
                  </a:cxn>
                  <a:cxn ang="0">
                    <a:pos x="84" y="205"/>
                  </a:cxn>
                  <a:cxn ang="0">
                    <a:pos x="28" y="205"/>
                  </a:cxn>
                  <a:cxn ang="0">
                    <a:pos x="0" y="170"/>
                  </a:cxn>
                  <a:cxn ang="0">
                    <a:pos x="0" y="69"/>
                  </a:cxn>
                  <a:cxn ang="0">
                    <a:pos x="56" y="0"/>
                  </a:cxn>
                  <a:cxn ang="0">
                    <a:pos x="84" y="0"/>
                  </a:cxn>
                </a:cxnLst>
                <a:rect l="0" t="0" r="r" b="b"/>
                <a:pathLst>
                  <a:path w="112" h="205">
                    <a:moveTo>
                      <a:pt x="0" y="102"/>
                    </a:moveTo>
                    <a:lnTo>
                      <a:pt x="84" y="102"/>
                    </a:lnTo>
                    <a:lnTo>
                      <a:pt x="112" y="136"/>
                    </a:lnTo>
                    <a:lnTo>
                      <a:pt x="112" y="170"/>
                    </a:lnTo>
                    <a:lnTo>
                      <a:pt x="84" y="205"/>
                    </a:lnTo>
                    <a:lnTo>
                      <a:pt x="28" y="205"/>
                    </a:lnTo>
                    <a:lnTo>
                      <a:pt x="0" y="170"/>
                    </a:lnTo>
                    <a:lnTo>
                      <a:pt x="0" y="69"/>
                    </a:lnTo>
                    <a:lnTo>
                      <a:pt x="56" y="0"/>
                    </a:lnTo>
                    <a:lnTo>
                      <a:pt x="84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325" name="Freeform 141"/>
              <p:cNvSpPr>
                <a:spLocks/>
              </p:cNvSpPr>
              <p:nvPr/>
            </p:nvSpPr>
            <p:spPr bwMode="auto">
              <a:xfrm>
                <a:off x="3163" y="1398"/>
                <a:ext cx="28" cy="51"/>
              </a:xfrm>
              <a:custGeom>
                <a:avLst/>
                <a:gdLst/>
                <a:ahLst/>
                <a:cxnLst>
                  <a:cxn ang="0">
                    <a:pos x="0" y="102"/>
                  </a:cxn>
                  <a:cxn ang="0">
                    <a:pos x="84" y="102"/>
                  </a:cxn>
                  <a:cxn ang="0">
                    <a:pos x="111" y="136"/>
                  </a:cxn>
                  <a:cxn ang="0">
                    <a:pos x="111" y="170"/>
                  </a:cxn>
                  <a:cxn ang="0">
                    <a:pos x="84" y="205"/>
                  </a:cxn>
                  <a:cxn ang="0">
                    <a:pos x="27" y="205"/>
                  </a:cxn>
                  <a:cxn ang="0">
                    <a:pos x="0" y="170"/>
                  </a:cxn>
                  <a:cxn ang="0">
                    <a:pos x="0" y="69"/>
                  </a:cxn>
                  <a:cxn ang="0">
                    <a:pos x="56" y="0"/>
                  </a:cxn>
                  <a:cxn ang="0">
                    <a:pos x="84" y="0"/>
                  </a:cxn>
                </a:cxnLst>
                <a:rect l="0" t="0" r="r" b="b"/>
                <a:pathLst>
                  <a:path w="111" h="205">
                    <a:moveTo>
                      <a:pt x="0" y="102"/>
                    </a:moveTo>
                    <a:lnTo>
                      <a:pt x="84" y="102"/>
                    </a:lnTo>
                    <a:lnTo>
                      <a:pt x="111" y="136"/>
                    </a:lnTo>
                    <a:lnTo>
                      <a:pt x="111" y="170"/>
                    </a:lnTo>
                    <a:lnTo>
                      <a:pt x="84" y="205"/>
                    </a:lnTo>
                    <a:lnTo>
                      <a:pt x="27" y="205"/>
                    </a:lnTo>
                    <a:lnTo>
                      <a:pt x="0" y="170"/>
                    </a:lnTo>
                    <a:lnTo>
                      <a:pt x="0" y="69"/>
                    </a:lnTo>
                    <a:lnTo>
                      <a:pt x="56" y="0"/>
                    </a:lnTo>
                    <a:lnTo>
                      <a:pt x="84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324" name="Freeform 140"/>
              <p:cNvSpPr>
                <a:spLocks/>
              </p:cNvSpPr>
              <p:nvPr/>
            </p:nvSpPr>
            <p:spPr bwMode="auto">
              <a:xfrm>
                <a:off x="3247" y="1398"/>
                <a:ext cx="27" cy="51"/>
              </a:xfrm>
              <a:custGeom>
                <a:avLst/>
                <a:gdLst/>
                <a:ahLst/>
                <a:cxnLst>
                  <a:cxn ang="0">
                    <a:pos x="112" y="170"/>
                  </a:cxn>
                  <a:cxn ang="0">
                    <a:pos x="84" y="205"/>
                  </a:cxn>
                  <a:cxn ang="0">
                    <a:pos x="28" y="205"/>
                  </a:cxn>
                  <a:cxn ang="0">
                    <a:pos x="0" y="170"/>
                  </a:cxn>
                  <a:cxn ang="0">
                    <a:pos x="0" y="34"/>
                  </a:cxn>
                  <a:cxn ang="0">
                    <a:pos x="28" y="0"/>
                  </a:cxn>
                  <a:cxn ang="0">
                    <a:pos x="84" y="0"/>
                  </a:cxn>
                  <a:cxn ang="0">
                    <a:pos x="112" y="34"/>
                  </a:cxn>
                </a:cxnLst>
                <a:rect l="0" t="0" r="r" b="b"/>
                <a:pathLst>
                  <a:path w="112" h="205">
                    <a:moveTo>
                      <a:pt x="112" y="170"/>
                    </a:moveTo>
                    <a:lnTo>
                      <a:pt x="84" y="205"/>
                    </a:lnTo>
                    <a:lnTo>
                      <a:pt x="28" y="205"/>
                    </a:lnTo>
                    <a:lnTo>
                      <a:pt x="0" y="170"/>
                    </a:lnTo>
                    <a:lnTo>
                      <a:pt x="0" y="34"/>
                    </a:lnTo>
                    <a:lnTo>
                      <a:pt x="28" y="0"/>
                    </a:lnTo>
                    <a:lnTo>
                      <a:pt x="84" y="0"/>
                    </a:lnTo>
                    <a:lnTo>
                      <a:pt x="112" y="34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323" name="Freeform 139"/>
              <p:cNvSpPr>
                <a:spLocks/>
              </p:cNvSpPr>
              <p:nvPr/>
            </p:nvSpPr>
            <p:spPr bwMode="auto">
              <a:xfrm>
                <a:off x="3289" y="1424"/>
                <a:ext cx="28" cy="25"/>
              </a:xfrm>
              <a:custGeom>
                <a:avLst/>
                <a:gdLst/>
                <a:ahLst/>
                <a:cxnLst>
                  <a:cxn ang="0">
                    <a:pos x="0" y="103"/>
                  </a:cxn>
                  <a:cxn ang="0">
                    <a:pos x="84" y="103"/>
                  </a:cxn>
                  <a:cxn ang="0">
                    <a:pos x="112" y="68"/>
                  </a:cxn>
                  <a:cxn ang="0">
                    <a:pos x="112" y="34"/>
                  </a:cxn>
                  <a:cxn ang="0">
                    <a:pos x="84" y="0"/>
                  </a:cxn>
                  <a:cxn ang="0">
                    <a:pos x="28" y="0"/>
                  </a:cxn>
                </a:cxnLst>
                <a:rect l="0" t="0" r="r" b="b"/>
                <a:pathLst>
                  <a:path w="112" h="103">
                    <a:moveTo>
                      <a:pt x="0" y="103"/>
                    </a:moveTo>
                    <a:lnTo>
                      <a:pt x="84" y="103"/>
                    </a:lnTo>
                    <a:lnTo>
                      <a:pt x="112" y="68"/>
                    </a:lnTo>
                    <a:lnTo>
                      <a:pt x="112" y="34"/>
                    </a:lnTo>
                    <a:lnTo>
                      <a:pt x="84" y="0"/>
                    </a:lnTo>
                    <a:lnTo>
                      <a:pt x="28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322" name="Freeform 138"/>
              <p:cNvSpPr>
                <a:spLocks/>
              </p:cNvSpPr>
              <p:nvPr/>
            </p:nvSpPr>
            <p:spPr bwMode="auto">
              <a:xfrm>
                <a:off x="3289" y="1398"/>
                <a:ext cx="28" cy="26"/>
              </a:xfrm>
              <a:custGeom>
                <a:avLst/>
                <a:gdLst/>
                <a:ahLst/>
                <a:cxnLst>
                  <a:cxn ang="0">
                    <a:pos x="84" y="102"/>
                  </a:cxn>
                  <a:cxn ang="0">
                    <a:pos x="112" y="69"/>
                  </a:cxn>
                  <a:cxn ang="0">
                    <a:pos x="112" y="34"/>
                  </a:cxn>
                  <a:cxn ang="0">
                    <a:pos x="84" y="0"/>
                  </a:cxn>
                  <a:cxn ang="0">
                    <a:pos x="0" y="0"/>
                  </a:cxn>
                </a:cxnLst>
                <a:rect l="0" t="0" r="r" b="b"/>
                <a:pathLst>
                  <a:path w="112" h="102">
                    <a:moveTo>
                      <a:pt x="84" y="102"/>
                    </a:moveTo>
                    <a:lnTo>
                      <a:pt x="112" y="69"/>
                    </a:lnTo>
                    <a:lnTo>
                      <a:pt x="112" y="34"/>
                    </a:lnTo>
                    <a:lnTo>
                      <a:pt x="84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321" name="Line 137"/>
              <p:cNvSpPr>
                <a:spLocks noChangeShapeType="1"/>
              </p:cNvSpPr>
              <p:nvPr/>
            </p:nvSpPr>
            <p:spPr bwMode="auto">
              <a:xfrm>
                <a:off x="3296" y="1398"/>
                <a:ext cx="1" cy="5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320" name="Rectangle 136"/>
              <p:cNvSpPr>
                <a:spLocks noChangeArrowheads="1"/>
              </p:cNvSpPr>
              <p:nvPr/>
            </p:nvSpPr>
            <p:spPr bwMode="auto">
              <a:xfrm>
                <a:off x="3330" y="1398"/>
                <a:ext cx="28" cy="51"/>
              </a:xfrm>
              <a:prstGeom prst="rect">
                <a:avLst/>
              </a:prstGeom>
              <a:noFill/>
              <a:ln w="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319" name="Freeform 135"/>
              <p:cNvSpPr>
                <a:spLocks/>
              </p:cNvSpPr>
              <p:nvPr/>
            </p:nvSpPr>
            <p:spPr bwMode="auto">
              <a:xfrm>
                <a:off x="3372" y="1398"/>
                <a:ext cx="28" cy="51"/>
              </a:xfrm>
              <a:custGeom>
                <a:avLst/>
                <a:gdLst/>
                <a:ahLst/>
                <a:cxnLst>
                  <a:cxn ang="0">
                    <a:pos x="0" y="205"/>
                  </a:cxn>
                  <a:cxn ang="0">
                    <a:pos x="0" y="0"/>
                  </a:cxn>
                  <a:cxn ang="0">
                    <a:pos x="83" y="0"/>
                  </a:cxn>
                  <a:cxn ang="0">
                    <a:pos x="112" y="34"/>
                  </a:cxn>
                  <a:cxn ang="0">
                    <a:pos x="112" y="69"/>
                  </a:cxn>
                  <a:cxn ang="0">
                    <a:pos x="83" y="102"/>
                  </a:cxn>
                  <a:cxn ang="0">
                    <a:pos x="0" y="102"/>
                  </a:cxn>
                </a:cxnLst>
                <a:rect l="0" t="0" r="r" b="b"/>
                <a:pathLst>
                  <a:path w="112" h="205">
                    <a:moveTo>
                      <a:pt x="0" y="205"/>
                    </a:moveTo>
                    <a:lnTo>
                      <a:pt x="0" y="0"/>
                    </a:lnTo>
                    <a:lnTo>
                      <a:pt x="83" y="0"/>
                    </a:lnTo>
                    <a:lnTo>
                      <a:pt x="112" y="34"/>
                    </a:lnTo>
                    <a:lnTo>
                      <a:pt x="112" y="69"/>
                    </a:lnTo>
                    <a:lnTo>
                      <a:pt x="83" y="102"/>
                    </a:lnTo>
                    <a:lnTo>
                      <a:pt x="0" y="10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318" name="Line 134"/>
              <p:cNvSpPr>
                <a:spLocks noChangeShapeType="1"/>
              </p:cNvSpPr>
              <p:nvPr/>
            </p:nvSpPr>
            <p:spPr bwMode="auto">
              <a:xfrm>
                <a:off x="3379" y="1424"/>
                <a:ext cx="21" cy="2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317" name="Freeform 133"/>
              <p:cNvSpPr>
                <a:spLocks/>
              </p:cNvSpPr>
              <p:nvPr/>
            </p:nvSpPr>
            <p:spPr bwMode="auto">
              <a:xfrm>
                <a:off x="3414" y="1398"/>
                <a:ext cx="28" cy="51"/>
              </a:xfrm>
              <a:custGeom>
                <a:avLst/>
                <a:gdLst/>
                <a:ahLst/>
                <a:cxnLst>
                  <a:cxn ang="0">
                    <a:pos x="0" y="205"/>
                  </a:cxn>
                  <a:cxn ang="0">
                    <a:pos x="0" y="0"/>
                  </a:cxn>
                  <a:cxn ang="0">
                    <a:pos x="112" y="0"/>
                  </a:cxn>
                </a:cxnLst>
                <a:rect l="0" t="0" r="r" b="b"/>
                <a:pathLst>
                  <a:path w="112" h="205">
                    <a:moveTo>
                      <a:pt x="0" y="205"/>
                    </a:moveTo>
                    <a:lnTo>
                      <a:pt x="0" y="0"/>
                    </a:lnTo>
                    <a:lnTo>
                      <a:pt x="11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316" name="Line 132"/>
              <p:cNvSpPr>
                <a:spLocks noChangeShapeType="1"/>
              </p:cNvSpPr>
              <p:nvPr/>
            </p:nvSpPr>
            <p:spPr bwMode="auto">
              <a:xfrm>
                <a:off x="3414" y="1424"/>
                <a:ext cx="1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315" name="Line 131"/>
              <p:cNvSpPr>
                <a:spLocks noChangeShapeType="1"/>
              </p:cNvSpPr>
              <p:nvPr/>
            </p:nvSpPr>
            <p:spPr bwMode="auto">
              <a:xfrm>
                <a:off x="3414" y="1449"/>
                <a:ext cx="2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314" name="Freeform 130"/>
              <p:cNvSpPr>
                <a:spLocks/>
              </p:cNvSpPr>
              <p:nvPr/>
            </p:nvSpPr>
            <p:spPr bwMode="auto">
              <a:xfrm>
                <a:off x="3498" y="1398"/>
                <a:ext cx="7" cy="51"/>
              </a:xfrm>
              <a:custGeom>
                <a:avLst/>
                <a:gdLst/>
                <a:ahLst/>
                <a:cxnLst>
                  <a:cxn ang="0">
                    <a:pos x="0" y="34"/>
                  </a:cxn>
                  <a:cxn ang="0">
                    <a:pos x="27" y="0"/>
                  </a:cxn>
                  <a:cxn ang="0">
                    <a:pos x="27" y="205"/>
                  </a:cxn>
                </a:cxnLst>
                <a:rect l="0" t="0" r="r" b="b"/>
                <a:pathLst>
                  <a:path w="27" h="205">
                    <a:moveTo>
                      <a:pt x="0" y="34"/>
                    </a:moveTo>
                    <a:lnTo>
                      <a:pt x="27" y="0"/>
                    </a:lnTo>
                    <a:lnTo>
                      <a:pt x="27" y="205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313" name="Line 129"/>
              <p:cNvSpPr>
                <a:spLocks noChangeShapeType="1"/>
              </p:cNvSpPr>
              <p:nvPr/>
            </p:nvSpPr>
            <p:spPr bwMode="auto">
              <a:xfrm>
                <a:off x="3498" y="1449"/>
                <a:ext cx="1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312" name="Line 128"/>
              <p:cNvSpPr>
                <a:spLocks noChangeShapeType="1"/>
              </p:cNvSpPr>
              <p:nvPr/>
            </p:nvSpPr>
            <p:spPr bwMode="auto">
              <a:xfrm flipV="1">
                <a:off x="3526" y="1441"/>
                <a:ext cx="1" cy="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311" name="Freeform 127"/>
              <p:cNvSpPr>
                <a:spLocks/>
              </p:cNvSpPr>
              <p:nvPr/>
            </p:nvSpPr>
            <p:spPr bwMode="auto">
              <a:xfrm>
                <a:off x="3540" y="1398"/>
                <a:ext cx="28" cy="51"/>
              </a:xfrm>
              <a:custGeom>
                <a:avLst/>
                <a:gdLst/>
                <a:ahLst/>
                <a:cxnLst>
                  <a:cxn ang="0">
                    <a:pos x="0" y="170"/>
                  </a:cxn>
                  <a:cxn ang="0">
                    <a:pos x="28" y="205"/>
                  </a:cxn>
                  <a:cxn ang="0">
                    <a:pos x="83" y="205"/>
                  </a:cxn>
                  <a:cxn ang="0">
                    <a:pos x="112" y="170"/>
                  </a:cxn>
                  <a:cxn ang="0">
                    <a:pos x="112" y="102"/>
                  </a:cxn>
                  <a:cxn ang="0">
                    <a:pos x="83" y="69"/>
                  </a:cxn>
                  <a:cxn ang="0">
                    <a:pos x="0" y="69"/>
                  </a:cxn>
                  <a:cxn ang="0">
                    <a:pos x="0" y="0"/>
                  </a:cxn>
                  <a:cxn ang="0">
                    <a:pos x="112" y="0"/>
                  </a:cxn>
                </a:cxnLst>
                <a:rect l="0" t="0" r="r" b="b"/>
                <a:pathLst>
                  <a:path w="112" h="205">
                    <a:moveTo>
                      <a:pt x="0" y="170"/>
                    </a:moveTo>
                    <a:lnTo>
                      <a:pt x="28" y="205"/>
                    </a:lnTo>
                    <a:lnTo>
                      <a:pt x="83" y="205"/>
                    </a:lnTo>
                    <a:lnTo>
                      <a:pt x="112" y="170"/>
                    </a:lnTo>
                    <a:lnTo>
                      <a:pt x="112" y="102"/>
                    </a:lnTo>
                    <a:lnTo>
                      <a:pt x="83" y="69"/>
                    </a:lnTo>
                    <a:lnTo>
                      <a:pt x="0" y="69"/>
                    </a:lnTo>
                    <a:lnTo>
                      <a:pt x="0" y="0"/>
                    </a:lnTo>
                    <a:lnTo>
                      <a:pt x="11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310" name="Freeform 126"/>
              <p:cNvSpPr>
                <a:spLocks/>
              </p:cNvSpPr>
              <p:nvPr/>
            </p:nvSpPr>
            <p:spPr bwMode="auto">
              <a:xfrm>
                <a:off x="3582" y="1398"/>
                <a:ext cx="28" cy="5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12" y="0"/>
                  </a:cxn>
                  <a:cxn ang="0">
                    <a:pos x="28" y="205"/>
                  </a:cxn>
                </a:cxnLst>
                <a:rect l="0" t="0" r="r" b="b"/>
                <a:pathLst>
                  <a:path w="112" h="205">
                    <a:moveTo>
                      <a:pt x="0" y="0"/>
                    </a:moveTo>
                    <a:lnTo>
                      <a:pt x="112" y="0"/>
                    </a:lnTo>
                    <a:lnTo>
                      <a:pt x="28" y="205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309" name="Freeform 125"/>
              <p:cNvSpPr>
                <a:spLocks/>
              </p:cNvSpPr>
              <p:nvPr/>
            </p:nvSpPr>
            <p:spPr bwMode="auto">
              <a:xfrm>
                <a:off x="3624" y="1398"/>
                <a:ext cx="28" cy="51"/>
              </a:xfrm>
              <a:custGeom>
                <a:avLst/>
                <a:gdLst/>
                <a:ahLst/>
                <a:cxnLst>
                  <a:cxn ang="0">
                    <a:pos x="0" y="102"/>
                  </a:cxn>
                  <a:cxn ang="0">
                    <a:pos x="84" y="102"/>
                  </a:cxn>
                  <a:cxn ang="0">
                    <a:pos x="111" y="136"/>
                  </a:cxn>
                  <a:cxn ang="0">
                    <a:pos x="111" y="170"/>
                  </a:cxn>
                  <a:cxn ang="0">
                    <a:pos x="84" y="205"/>
                  </a:cxn>
                  <a:cxn ang="0">
                    <a:pos x="28" y="205"/>
                  </a:cxn>
                  <a:cxn ang="0">
                    <a:pos x="0" y="170"/>
                  </a:cxn>
                  <a:cxn ang="0">
                    <a:pos x="0" y="69"/>
                  </a:cxn>
                  <a:cxn ang="0">
                    <a:pos x="56" y="0"/>
                  </a:cxn>
                  <a:cxn ang="0">
                    <a:pos x="84" y="0"/>
                  </a:cxn>
                </a:cxnLst>
                <a:rect l="0" t="0" r="r" b="b"/>
                <a:pathLst>
                  <a:path w="111" h="205">
                    <a:moveTo>
                      <a:pt x="0" y="102"/>
                    </a:moveTo>
                    <a:lnTo>
                      <a:pt x="84" y="102"/>
                    </a:lnTo>
                    <a:lnTo>
                      <a:pt x="111" y="136"/>
                    </a:lnTo>
                    <a:lnTo>
                      <a:pt x="111" y="170"/>
                    </a:lnTo>
                    <a:lnTo>
                      <a:pt x="84" y="205"/>
                    </a:lnTo>
                    <a:lnTo>
                      <a:pt x="28" y="205"/>
                    </a:lnTo>
                    <a:lnTo>
                      <a:pt x="0" y="170"/>
                    </a:lnTo>
                    <a:lnTo>
                      <a:pt x="0" y="69"/>
                    </a:lnTo>
                    <a:lnTo>
                      <a:pt x="56" y="0"/>
                    </a:lnTo>
                    <a:lnTo>
                      <a:pt x="84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308" name="Freeform 124"/>
              <p:cNvSpPr>
                <a:spLocks/>
              </p:cNvSpPr>
              <p:nvPr/>
            </p:nvSpPr>
            <p:spPr bwMode="auto">
              <a:xfrm>
                <a:off x="3708" y="1398"/>
                <a:ext cx="28" cy="51"/>
              </a:xfrm>
              <a:custGeom>
                <a:avLst/>
                <a:gdLst/>
                <a:ahLst/>
                <a:cxnLst>
                  <a:cxn ang="0">
                    <a:pos x="0" y="205"/>
                  </a:cxn>
                  <a:cxn ang="0">
                    <a:pos x="84" y="205"/>
                  </a:cxn>
                  <a:cxn ang="0">
                    <a:pos x="112" y="170"/>
                  </a:cxn>
                  <a:cxn ang="0">
                    <a:pos x="112" y="34"/>
                  </a:cxn>
                  <a:cxn ang="0">
                    <a:pos x="84" y="0"/>
                  </a:cxn>
                  <a:cxn ang="0">
                    <a:pos x="0" y="0"/>
                  </a:cxn>
                </a:cxnLst>
                <a:rect l="0" t="0" r="r" b="b"/>
                <a:pathLst>
                  <a:path w="112" h="205">
                    <a:moveTo>
                      <a:pt x="0" y="205"/>
                    </a:moveTo>
                    <a:lnTo>
                      <a:pt x="84" y="205"/>
                    </a:lnTo>
                    <a:lnTo>
                      <a:pt x="112" y="170"/>
                    </a:lnTo>
                    <a:lnTo>
                      <a:pt x="112" y="34"/>
                    </a:lnTo>
                    <a:lnTo>
                      <a:pt x="84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307" name="Line 123"/>
              <p:cNvSpPr>
                <a:spLocks noChangeShapeType="1"/>
              </p:cNvSpPr>
              <p:nvPr/>
            </p:nvSpPr>
            <p:spPr bwMode="auto">
              <a:xfrm>
                <a:off x="3715" y="1398"/>
                <a:ext cx="1" cy="5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306" name="Freeform 122"/>
              <p:cNvSpPr>
                <a:spLocks/>
              </p:cNvSpPr>
              <p:nvPr/>
            </p:nvSpPr>
            <p:spPr bwMode="auto">
              <a:xfrm>
                <a:off x="3750" y="1398"/>
                <a:ext cx="28" cy="51"/>
              </a:xfrm>
              <a:custGeom>
                <a:avLst/>
                <a:gdLst/>
                <a:ahLst/>
                <a:cxnLst>
                  <a:cxn ang="0">
                    <a:pos x="0" y="205"/>
                  </a:cxn>
                  <a:cxn ang="0">
                    <a:pos x="0" y="0"/>
                  </a:cxn>
                  <a:cxn ang="0">
                    <a:pos x="112" y="0"/>
                  </a:cxn>
                </a:cxnLst>
                <a:rect l="0" t="0" r="r" b="b"/>
                <a:pathLst>
                  <a:path w="112" h="205">
                    <a:moveTo>
                      <a:pt x="0" y="205"/>
                    </a:moveTo>
                    <a:lnTo>
                      <a:pt x="0" y="0"/>
                    </a:lnTo>
                    <a:lnTo>
                      <a:pt x="11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305" name="Line 121"/>
              <p:cNvSpPr>
                <a:spLocks noChangeShapeType="1"/>
              </p:cNvSpPr>
              <p:nvPr/>
            </p:nvSpPr>
            <p:spPr bwMode="auto">
              <a:xfrm>
                <a:off x="3750" y="1424"/>
                <a:ext cx="1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304" name="Line 120"/>
              <p:cNvSpPr>
                <a:spLocks noChangeShapeType="1"/>
              </p:cNvSpPr>
              <p:nvPr/>
            </p:nvSpPr>
            <p:spPr bwMode="auto">
              <a:xfrm>
                <a:off x="3750" y="1449"/>
                <a:ext cx="2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303" name="Freeform 119"/>
              <p:cNvSpPr>
                <a:spLocks/>
              </p:cNvSpPr>
              <p:nvPr/>
            </p:nvSpPr>
            <p:spPr bwMode="auto">
              <a:xfrm>
                <a:off x="3792" y="1398"/>
                <a:ext cx="28" cy="51"/>
              </a:xfrm>
              <a:custGeom>
                <a:avLst/>
                <a:gdLst/>
                <a:ahLst/>
                <a:cxnLst>
                  <a:cxn ang="0">
                    <a:pos x="0" y="205"/>
                  </a:cxn>
                  <a:cxn ang="0">
                    <a:pos x="0" y="0"/>
                  </a:cxn>
                  <a:cxn ang="0">
                    <a:pos x="112" y="0"/>
                  </a:cxn>
                </a:cxnLst>
                <a:rect l="0" t="0" r="r" b="b"/>
                <a:pathLst>
                  <a:path w="112" h="205">
                    <a:moveTo>
                      <a:pt x="0" y="205"/>
                    </a:moveTo>
                    <a:lnTo>
                      <a:pt x="0" y="0"/>
                    </a:lnTo>
                    <a:lnTo>
                      <a:pt x="11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302" name="Line 118"/>
              <p:cNvSpPr>
                <a:spLocks noChangeShapeType="1"/>
              </p:cNvSpPr>
              <p:nvPr/>
            </p:nvSpPr>
            <p:spPr bwMode="auto">
              <a:xfrm>
                <a:off x="3792" y="1424"/>
                <a:ext cx="1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301" name="Line 117"/>
              <p:cNvSpPr>
                <a:spLocks noChangeShapeType="1"/>
              </p:cNvSpPr>
              <p:nvPr/>
            </p:nvSpPr>
            <p:spPr bwMode="auto">
              <a:xfrm>
                <a:off x="3792" y="1449"/>
                <a:ext cx="2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300" name="Freeform 116"/>
              <p:cNvSpPr>
                <a:spLocks/>
              </p:cNvSpPr>
              <p:nvPr/>
            </p:nvSpPr>
            <p:spPr bwMode="auto">
              <a:xfrm>
                <a:off x="3834" y="1398"/>
                <a:ext cx="28" cy="51"/>
              </a:xfrm>
              <a:custGeom>
                <a:avLst/>
                <a:gdLst/>
                <a:ahLst/>
                <a:cxnLst>
                  <a:cxn ang="0">
                    <a:pos x="0" y="205"/>
                  </a:cxn>
                  <a:cxn ang="0">
                    <a:pos x="0" y="0"/>
                  </a:cxn>
                  <a:cxn ang="0">
                    <a:pos x="84" y="0"/>
                  </a:cxn>
                  <a:cxn ang="0">
                    <a:pos x="112" y="34"/>
                  </a:cxn>
                  <a:cxn ang="0">
                    <a:pos x="112" y="69"/>
                  </a:cxn>
                  <a:cxn ang="0">
                    <a:pos x="84" y="102"/>
                  </a:cxn>
                  <a:cxn ang="0">
                    <a:pos x="0" y="102"/>
                  </a:cxn>
                </a:cxnLst>
                <a:rect l="0" t="0" r="r" b="b"/>
                <a:pathLst>
                  <a:path w="112" h="205">
                    <a:moveTo>
                      <a:pt x="0" y="205"/>
                    </a:moveTo>
                    <a:lnTo>
                      <a:pt x="0" y="0"/>
                    </a:lnTo>
                    <a:lnTo>
                      <a:pt x="84" y="0"/>
                    </a:lnTo>
                    <a:lnTo>
                      <a:pt x="112" y="34"/>
                    </a:lnTo>
                    <a:lnTo>
                      <a:pt x="112" y="69"/>
                    </a:lnTo>
                    <a:lnTo>
                      <a:pt x="84" y="102"/>
                    </a:lnTo>
                    <a:lnTo>
                      <a:pt x="0" y="10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299" name="Freeform 115"/>
              <p:cNvSpPr>
                <a:spLocks/>
              </p:cNvSpPr>
              <p:nvPr/>
            </p:nvSpPr>
            <p:spPr bwMode="auto">
              <a:xfrm>
                <a:off x="2656" y="1398"/>
                <a:ext cx="7" cy="51"/>
              </a:xfrm>
              <a:custGeom>
                <a:avLst/>
                <a:gdLst/>
                <a:ahLst/>
                <a:cxnLst>
                  <a:cxn ang="0">
                    <a:pos x="0" y="34"/>
                  </a:cxn>
                  <a:cxn ang="0">
                    <a:pos x="28" y="0"/>
                  </a:cxn>
                  <a:cxn ang="0">
                    <a:pos x="28" y="205"/>
                  </a:cxn>
                </a:cxnLst>
                <a:rect l="0" t="0" r="r" b="b"/>
                <a:pathLst>
                  <a:path w="28" h="205">
                    <a:moveTo>
                      <a:pt x="0" y="34"/>
                    </a:moveTo>
                    <a:lnTo>
                      <a:pt x="28" y="0"/>
                    </a:lnTo>
                    <a:lnTo>
                      <a:pt x="28" y="205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298" name="Line 114"/>
              <p:cNvSpPr>
                <a:spLocks noChangeShapeType="1"/>
              </p:cNvSpPr>
              <p:nvPr/>
            </p:nvSpPr>
            <p:spPr bwMode="auto">
              <a:xfrm>
                <a:off x="2656" y="1449"/>
                <a:ext cx="1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297" name="Line 113"/>
              <p:cNvSpPr>
                <a:spLocks noChangeShapeType="1"/>
              </p:cNvSpPr>
              <p:nvPr/>
            </p:nvSpPr>
            <p:spPr bwMode="auto">
              <a:xfrm flipV="1">
                <a:off x="2684" y="1441"/>
                <a:ext cx="1" cy="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296" name="Freeform 112"/>
              <p:cNvSpPr>
                <a:spLocks/>
              </p:cNvSpPr>
              <p:nvPr/>
            </p:nvSpPr>
            <p:spPr bwMode="auto">
              <a:xfrm>
                <a:off x="2698" y="1398"/>
                <a:ext cx="20" cy="51"/>
              </a:xfrm>
              <a:custGeom>
                <a:avLst/>
                <a:gdLst/>
                <a:ahLst/>
                <a:cxnLst>
                  <a:cxn ang="0">
                    <a:pos x="27" y="205"/>
                  </a:cxn>
                  <a:cxn ang="0">
                    <a:pos x="0" y="170"/>
                  </a:cxn>
                  <a:cxn ang="0">
                    <a:pos x="0" y="34"/>
                  </a:cxn>
                  <a:cxn ang="0">
                    <a:pos x="27" y="0"/>
                  </a:cxn>
                  <a:cxn ang="0">
                    <a:pos x="55" y="0"/>
                  </a:cxn>
                  <a:cxn ang="0">
                    <a:pos x="81" y="34"/>
                  </a:cxn>
                  <a:cxn ang="0">
                    <a:pos x="81" y="170"/>
                  </a:cxn>
                  <a:cxn ang="0">
                    <a:pos x="55" y="205"/>
                  </a:cxn>
                  <a:cxn ang="0">
                    <a:pos x="27" y="205"/>
                  </a:cxn>
                </a:cxnLst>
                <a:rect l="0" t="0" r="r" b="b"/>
                <a:pathLst>
                  <a:path w="81" h="205">
                    <a:moveTo>
                      <a:pt x="27" y="205"/>
                    </a:moveTo>
                    <a:lnTo>
                      <a:pt x="0" y="170"/>
                    </a:lnTo>
                    <a:lnTo>
                      <a:pt x="0" y="34"/>
                    </a:lnTo>
                    <a:lnTo>
                      <a:pt x="27" y="0"/>
                    </a:lnTo>
                    <a:lnTo>
                      <a:pt x="55" y="0"/>
                    </a:lnTo>
                    <a:lnTo>
                      <a:pt x="81" y="34"/>
                    </a:lnTo>
                    <a:lnTo>
                      <a:pt x="81" y="170"/>
                    </a:lnTo>
                    <a:lnTo>
                      <a:pt x="55" y="205"/>
                    </a:lnTo>
                    <a:lnTo>
                      <a:pt x="27" y="205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295" name="Freeform 111"/>
              <p:cNvSpPr>
                <a:spLocks/>
              </p:cNvSpPr>
              <p:nvPr/>
            </p:nvSpPr>
            <p:spPr bwMode="auto">
              <a:xfrm>
                <a:off x="2732" y="1398"/>
                <a:ext cx="27" cy="51"/>
              </a:xfrm>
              <a:custGeom>
                <a:avLst/>
                <a:gdLst/>
                <a:ahLst/>
                <a:cxnLst>
                  <a:cxn ang="0">
                    <a:pos x="26" y="205"/>
                  </a:cxn>
                  <a:cxn ang="0">
                    <a:pos x="54" y="205"/>
                  </a:cxn>
                  <a:cxn ang="0">
                    <a:pos x="108" y="136"/>
                  </a:cxn>
                  <a:cxn ang="0">
                    <a:pos x="108" y="34"/>
                  </a:cxn>
                  <a:cxn ang="0">
                    <a:pos x="81" y="0"/>
                  </a:cxn>
                  <a:cxn ang="0">
                    <a:pos x="26" y="0"/>
                  </a:cxn>
                  <a:cxn ang="0">
                    <a:pos x="0" y="34"/>
                  </a:cxn>
                  <a:cxn ang="0">
                    <a:pos x="0" y="69"/>
                  </a:cxn>
                  <a:cxn ang="0">
                    <a:pos x="26" y="102"/>
                  </a:cxn>
                  <a:cxn ang="0">
                    <a:pos x="108" y="102"/>
                  </a:cxn>
                </a:cxnLst>
                <a:rect l="0" t="0" r="r" b="b"/>
                <a:pathLst>
                  <a:path w="108" h="205">
                    <a:moveTo>
                      <a:pt x="26" y="205"/>
                    </a:moveTo>
                    <a:lnTo>
                      <a:pt x="54" y="205"/>
                    </a:lnTo>
                    <a:lnTo>
                      <a:pt x="108" y="136"/>
                    </a:lnTo>
                    <a:lnTo>
                      <a:pt x="108" y="34"/>
                    </a:lnTo>
                    <a:lnTo>
                      <a:pt x="81" y="0"/>
                    </a:lnTo>
                    <a:lnTo>
                      <a:pt x="26" y="0"/>
                    </a:lnTo>
                    <a:lnTo>
                      <a:pt x="0" y="34"/>
                    </a:lnTo>
                    <a:lnTo>
                      <a:pt x="0" y="69"/>
                    </a:lnTo>
                    <a:lnTo>
                      <a:pt x="26" y="102"/>
                    </a:lnTo>
                    <a:lnTo>
                      <a:pt x="108" y="10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294" name="Freeform 110"/>
              <p:cNvSpPr>
                <a:spLocks/>
              </p:cNvSpPr>
              <p:nvPr/>
            </p:nvSpPr>
            <p:spPr bwMode="auto">
              <a:xfrm>
                <a:off x="2584" y="1424"/>
                <a:ext cx="86" cy="573"/>
              </a:xfrm>
              <a:custGeom>
                <a:avLst/>
                <a:gdLst/>
                <a:ahLst/>
                <a:cxnLst>
                  <a:cxn ang="0">
                    <a:pos x="344" y="2293"/>
                  </a:cxn>
                  <a:cxn ang="0">
                    <a:pos x="0" y="0"/>
                  </a:cxn>
                  <a:cxn ang="0">
                    <a:pos x="25" y="0"/>
                  </a:cxn>
                </a:cxnLst>
                <a:rect l="0" t="0" r="r" b="b"/>
                <a:pathLst>
                  <a:path w="344" h="2293">
                    <a:moveTo>
                      <a:pt x="344" y="2293"/>
                    </a:moveTo>
                    <a:lnTo>
                      <a:pt x="0" y="0"/>
                    </a:lnTo>
                    <a:lnTo>
                      <a:pt x="25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293" name="Freeform 109"/>
              <p:cNvSpPr>
                <a:spLocks/>
              </p:cNvSpPr>
              <p:nvPr/>
            </p:nvSpPr>
            <p:spPr bwMode="auto">
              <a:xfrm>
                <a:off x="2662" y="1972"/>
                <a:ext cx="8" cy="25"/>
              </a:xfrm>
              <a:custGeom>
                <a:avLst/>
                <a:gdLst/>
                <a:ahLst/>
                <a:cxnLst>
                  <a:cxn ang="0">
                    <a:pos x="29" y="97"/>
                  </a:cxn>
                  <a:cxn ang="0">
                    <a:pos x="31" y="0"/>
                  </a:cxn>
                  <a:cxn ang="0">
                    <a:pos x="0" y="5"/>
                  </a:cxn>
                  <a:cxn ang="0">
                    <a:pos x="29" y="97"/>
                  </a:cxn>
                  <a:cxn ang="0">
                    <a:pos x="16" y="3"/>
                  </a:cxn>
                </a:cxnLst>
                <a:rect l="0" t="0" r="r" b="b"/>
                <a:pathLst>
                  <a:path w="31" h="97">
                    <a:moveTo>
                      <a:pt x="29" y="97"/>
                    </a:moveTo>
                    <a:lnTo>
                      <a:pt x="31" y="0"/>
                    </a:lnTo>
                    <a:lnTo>
                      <a:pt x="0" y="5"/>
                    </a:lnTo>
                    <a:lnTo>
                      <a:pt x="29" y="97"/>
                    </a:lnTo>
                    <a:lnTo>
                      <a:pt x="16" y="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292" name="Line 108"/>
              <p:cNvSpPr>
                <a:spLocks noChangeShapeType="1"/>
              </p:cNvSpPr>
              <p:nvPr/>
            </p:nvSpPr>
            <p:spPr bwMode="auto">
              <a:xfrm flipV="1">
                <a:off x="1020" y="206"/>
                <a:ext cx="1" cy="423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291" name="Line 107"/>
              <p:cNvSpPr>
                <a:spLocks noChangeShapeType="1"/>
              </p:cNvSpPr>
              <p:nvPr/>
            </p:nvSpPr>
            <p:spPr bwMode="auto">
              <a:xfrm>
                <a:off x="1020" y="4445"/>
                <a:ext cx="598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290" name="Line 106"/>
              <p:cNvSpPr>
                <a:spLocks noChangeShapeType="1"/>
              </p:cNvSpPr>
              <p:nvPr/>
            </p:nvSpPr>
            <p:spPr bwMode="auto">
              <a:xfrm>
                <a:off x="2098" y="2936"/>
                <a:ext cx="1" cy="8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289" name="Line 105"/>
              <p:cNvSpPr>
                <a:spLocks noChangeShapeType="1"/>
              </p:cNvSpPr>
              <p:nvPr/>
            </p:nvSpPr>
            <p:spPr bwMode="auto">
              <a:xfrm>
                <a:off x="2255" y="2936"/>
                <a:ext cx="1" cy="8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288" name="Line 104"/>
              <p:cNvSpPr>
                <a:spLocks noChangeShapeType="1"/>
              </p:cNvSpPr>
              <p:nvPr/>
            </p:nvSpPr>
            <p:spPr bwMode="auto">
              <a:xfrm>
                <a:off x="2342" y="2167"/>
                <a:ext cx="1" cy="7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287" name="Line 103"/>
              <p:cNvSpPr>
                <a:spLocks noChangeShapeType="1"/>
              </p:cNvSpPr>
              <p:nvPr/>
            </p:nvSpPr>
            <p:spPr bwMode="auto">
              <a:xfrm>
                <a:off x="2342" y="2268"/>
                <a:ext cx="1" cy="2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286" name="Line 102"/>
              <p:cNvSpPr>
                <a:spLocks noChangeShapeType="1"/>
              </p:cNvSpPr>
              <p:nvPr/>
            </p:nvSpPr>
            <p:spPr bwMode="auto">
              <a:xfrm>
                <a:off x="2342" y="2318"/>
                <a:ext cx="1" cy="7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285" name="Line 101"/>
              <p:cNvSpPr>
                <a:spLocks noChangeShapeType="1"/>
              </p:cNvSpPr>
              <p:nvPr/>
            </p:nvSpPr>
            <p:spPr bwMode="auto">
              <a:xfrm flipV="1">
                <a:off x="2342" y="2119"/>
                <a:ext cx="1" cy="3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284" name="Line 100"/>
              <p:cNvSpPr>
                <a:spLocks noChangeShapeType="1"/>
              </p:cNvSpPr>
              <p:nvPr/>
            </p:nvSpPr>
            <p:spPr bwMode="auto">
              <a:xfrm flipV="1">
                <a:off x="2342" y="2026"/>
                <a:ext cx="1" cy="7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283" name="Line 99"/>
              <p:cNvSpPr>
                <a:spLocks noChangeShapeType="1"/>
              </p:cNvSpPr>
              <p:nvPr/>
            </p:nvSpPr>
            <p:spPr bwMode="auto">
              <a:xfrm flipV="1">
                <a:off x="2342" y="1976"/>
                <a:ext cx="1" cy="2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282" name="Line 98"/>
              <p:cNvSpPr>
                <a:spLocks noChangeShapeType="1"/>
              </p:cNvSpPr>
              <p:nvPr/>
            </p:nvSpPr>
            <p:spPr bwMode="auto">
              <a:xfrm flipV="1">
                <a:off x="2342" y="1875"/>
                <a:ext cx="1" cy="7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281" name="Line 97"/>
              <p:cNvSpPr>
                <a:spLocks noChangeShapeType="1"/>
              </p:cNvSpPr>
              <p:nvPr/>
            </p:nvSpPr>
            <p:spPr bwMode="auto">
              <a:xfrm flipV="1">
                <a:off x="2429" y="2936"/>
                <a:ext cx="1" cy="8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280" name="Line 96"/>
              <p:cNvSpPr>
                <a:spLocks noChangeShapeType="1"/>
              </p:cNvSpPr>
              <p:nvPr/>
            </p:nvSpPr>
            <p:spPr bwMode="auto">
              <a:xfrm>
                <a:off x="2447" y="1891"/>
                <a:ext cx="1" cy="48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279" name="Line 95"/>
              <p:cNvSpPr>
                <a:spLocks noChangeShapeType="1"/>
              </p:cNvSpPr>
              <p:nvPr/>
            </p:nvSpPr>
            <p:spPr bwMode="auto">
              <a:xfrm flipV="1">
                <a:off x="2447" y="3020"/>
                <a:ext cx="1" cy="55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278" name="Line 94"/>
              <p:cNvSpPr>
                <a:spLocks noChangeShapeType="1"/>
              </p:cNvSpPr>
              <p:nvPr/>
            </p:nvSpPr>
            <p:spPr bwMode="auto">
              <a:xfrm>
                <a:off x="2551" y="2936"/>
                <a:ext cx="1" cy="27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277" name="Line 93"/>
              <p:cNvSpPr>
                <a:spLocks noChangeShapeType="1"/>
              </p:cNvSpPr>
              <p:nvPr/>
            </p:nvSpPr>
            <p:spPr bwMode="auto">
              <a:xfrm>
                <a:off x="2649" y="3215"/>
                <a:ext cx="1" cy="36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276" name="Line 92"/>
              <p:cNvSpPr>
                <a:spLocks noChangeShapeType="1"/>
              </p:cNvSpPr>
              <p:nvPr/>
            </p:nvSpPr>
            <p:spPr bwMode="auto">
              <a:xfrm>
                <a:off x="2691" y="2167"/>
                <a:ext cx="1" cy="12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93274" name="Line 90"/>
            <p:cNvSpPr>
              <a:spLocks noChangeShapeType="1"/>
            </p:cNvSpPr>
            <p:nvPr/>
          </p:nvSpPr>
          <p:spPr bwMode="auto">
            <a:xfrm flipV="1">
              <a:off x="2691" y="2119"/>
              <a:ext cx="1" cy="3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273" name="Line 89"/>
            <p:cNvSpPr>
              <a:spLocks noChangeShapeType="1"/>
            </p:cNvSpPr>
            <p:nvPr/>
          </p:nvSpPr>
          <p:spPr bwMode="auto">
            <a:xfrm flipV="1">
              <a:off x="2691" y="1979"/>
              <a:ext cx="1" cy="12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272" name="Line 88"/>
            <p:cNvSpPr>
              <a:spLocks noChangeShapeType="1"/>
            </p:cNvSpPr>
            <p:nvPr/>
          </p:nvSpPr>
          <p:spPr bwMode="auto">
            <a:xfrm flipV="1">
              <a:off x="2733" y="3215"/>
              <a:ext cx="1" cy="36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271" name="Line 87"/>
            <p:cNvSpPr>
              <a:spLocks noChangeShapeType="1"/>
            </p:cNvSpPr>
            <p:nvPr/>
          </p:nvSpPr>
          <p:spPr bwMode="auto">
            <a:xfrm flipH="1">
              <a:off x="4004" y="3578"/>
              <a:ext cx="48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270" name="Line 86"/>
            <p:cNvSpPr>
              <a:spLocks noChangeShapeType="1"/>
            </p:cNvSpPr>
            <p:nvPr/>
          </p:nvSpPr>
          <p:spPr bwMode="auto">
            <a:xfrm flipH="1">
              <a:off x="2447" y="3578"/>
              <a:ext cx="83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269" name="Line 85"/>
            <p:cNvSpPr>
              <a:spLocks noChangeShapeType="1"/>
            </p:cNvSpPr>
            <p:nvPr/>
          </p:nvSpPr>
          <p:spPr bwMode="auto">
            <a:xfrm flipV="1">
              <a:off x="2830" y="2936"/>
              <a:ext cx="1" cy="27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268" name="Line 84"/>
            <p:cNvSpPr>
              <a:spLocks noChangeShapeType="1"/>
            </p:cNvSpPr>
            <p:nvPr/>
          </p:nvSpPr>
          <p:spPr bwMode="auto">
            <a:xfrm>
              <a:off x="2935" y="1891"/>
              <a:ext cx="1" cy="48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267" name="Line 83"/>
            <p:cNvSpPr>
              <a:spLocks noChangeShapeType="1"/>
            </p:cNvSpPr>
            <p:nvPr/>
          </p:nvSpPr>
          <p:spPr bwMode="auto">
            <a:xfrm>
              <a:off x="2935" y="2936"/>
              <a:ext cx="1" cy="55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266" name="Line 82"/>
            <p:cNvSpPr>
              <a:spLocks noChangeShapeType="1"/>
            </p:cNvSpPr>
            <p:nvPr/>
          </p:nvSpPr>
          <p:spPr bwMode="auto">
            <a:xfrm>
              <a:off x="2935" y="3494"/>
              <a:ext cx="34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265" name="Line 81"/>
            <p:cNvSpPr>
              <a:spLocks noChangeShapeType="1"/>
            </p:cNvSpPr>
            <p:nvPr/>
          </p:nvSpPr>
          <p:spPr bwMode="auto">
            <a:xfrm>
              <a:off x="4004" y="3494"/>
              <a:ext cx="48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264" name="Line 80"/>
            <p:cNvSpPr>
              <a:spLocks noChangeShapeType="1"/>
            </p:cNvSpPr>
            <p:nvPr/>
          </p:nvSpPr>
          <p:spPr bwMode="auto">
            <a:xfrm>
              <a:off x="3074" y="3494"/>
              <a:ext cx="1" cy="8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263" name="Line 79"/>
            <p:cNvSpPr>
              <a:spLocks noChangeShapeType="1"/>
            </p:cNvSpPr>
            <p:nvPr/>
          </p:nvSpPr>
          <p:spPr bwMode="auto">
            <a:xfrm>
              <a:off x="2551" y="3215"/>
              <a:ext cx="27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262" name="Line 78"/>
            <p:cNvSpPr>
              <a:spLocks noChangeShapeType="1"/>
            </p:cNvSpPr>
            <p:nvPr/>
          </p:nvSpPr>
          <p:spPr bwMode="auto">
            <a:xfrm>
              <a:off x="4109" y="3215"/>
              <a:ext cx="27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261" name="Line 77"/>
            <p:cNvSpPr>
              <a:spLocks noChangeShapeType="1"/>
            </p:cNvSpPr>
            <p:nvPr/>
          </p:nvSpPr>
          <p:spPr bwMode="auto">
            <a:xfrm>
              <a:off x="3283" y="1891"/>
              <a:ext cx="1" cy="3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260" name="Line 76"/>
            <p:cNvSpPr>
              <a:spLocks noChangeShapeType="1"/>
            </p:cNvSpPr>
            <p:nvPr/>
          </p:nvSpPr>
          <p:spPr bwMode="auto">
            <a:xfrm>
              <a:off x="3283" y="2348"/>
              <a:ext cx="1" cy="3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259" name="Line 75"/>
            <p:cNvSpPr>
              <a:spLocks noChangeShapeType="1"/>
            </p:cNvSpPr>
            <p:nvPr/>
          </p:nvSpPr>
          <p:spPr bwMode="auto">
            <a:xfrm>
              <a:off x="3283" y="3494"/>
              <a:ext cx="1" cy="8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258" name="Line 74"/>
            <p:cNvSpPr>
              <a:spLocks noChangeShapeType="1"/>
            </p:cNvSpPr>
            <p:nvPr/>
          </p:nvSpPr>
          <p:spPr bwMode="auto">
            <a:xfrm flipV="1">
              <a:off x="3074" y="1929"/>
              <a:ext cx="209" cy="20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257" name="Line 73"/>
            <p:cNvSpPr>
              <a:spLocks noChangeShapeType="1"/>
            </p:cNvSpPr>
            <p:nvPr/>
          </p:nvSpPr>
          <p:spPr bwMode="auto">
            <a:xfrm flipH="1">
              <a:off x="4004" y="3020"/>
              <a:ext cx="48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256" name="Line 72"/>
            <p:cNvSpPr>
              <a:spLocks noChangeShapeType="1"/>
            </p:cNvSpPr>
            <p:nvPr/>
          </p:nvSpPr>
          <p:spPr bwMode="auto">
            <a:xfrm flipH="1">
              <a:off x="2098" y="3020"/>
              <a:ext cx="34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255" name="Line 71"/>
            <p:cNvSpPr>
              <a:spLocks noChangeShapeType="1"/>
            </p:cNvSpPr>
            <p:nvPr/>
          </p:nvSpPr>
          <p:spPr bwMode="auto">
            <a:xfrm flipH="1">
              <a:off x="4004" y="2936"/>
              <a:ext cx="48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254" name="Line 70"/>
            <p:cNvSpPr>
              <a:spLocks noChangeShapeType="1"/>
            </p:cNvSpPr>
            <p:nvPr/>
          </p:nvSpPr>
          <p:spPr bwMode="auto">
            <a:xfrm>
              <a:off x="2098" y="2936"/>
              <a:ext cx="83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253" name="Line 69"/>
            <p:cNvSpPr>
              <a:spLocks noChangeShapeType="1"/>
            </p:cNvSpPr>
            <p:nvPr/>
          </p:nvSpPr>
          <p:spPr bwMode="auto">
            <a:xfrm flipH="1" flipV="1">
              <a:off x="3074" y="2135"/>
              <a:ext cx="209" cy="21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252" name="Line 68"/>
            <p:cNvSpPr>
              <a:spLocks noChangeShapeType="1"/>
            </p:cNvSpPr>
            <p:nvPr/>
          </p:nvSpPr>
          <p:spPr bwMode="auto">
            <a:xfrm flipH="1" flipV="1">
              <a:off x="4755" y="2588"/>
              <a:ext cx="29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251" name="Line 67"/>
            <p:cNvSpPr>
              <a:spLocks noChangeShapeType="1"/>
            </p:cNvSpPr>
            <p:nvPr/>
          </p:nvSpPr>
          <p:spPr bwMode="auto">
            <a:xfrm>
              <a:off x="4755" y="2519"/>
              <a:ext cx="293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250" name="Line 66"/>
            <p:cNvSpPr>
              <a:spLocks noChangeShapeType="1"/>
            </p:cNvSpPr>
            <p:nvPr/>
          </p:nvSpPr>
          <p:spPr bwMode="auto">
            <a:xfrm>
              <a:off x="3993" y="1764"/>
              <a:ext cx="1" cy="6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249" name="Line 65"/>
            <p:cNvSpPr>
              <a:spLocks noChangeShapeType="1"/>
            </p:cNvSpPr>
            <p:nvPr/>
          </p:nvSpPr>
          <p:spPr bwMode="auto">
            <a:xfrm>
              <a:off x="4004" y="2936"/>
              <a:ext cx="1" cy="64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248" name="Line 64"/>
            <p:cNvSpPr>
              <a:spLocks noChangeShapeType="1"/>
            </p:cNvSpPr>
            <p:nvPr/>
          </p:nvSpPr>
          <p:spPr bwMode="auto">
            <a:xfrm flipV="1">
              <a:off x="4035" y="3494"/>
              <a:ext cx="1" cy="8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247" name="Line 63"/>
            <p:cNvSpPr>
              <a:spLocks noChangeShapeType="1"/>
            </p:cNvSpPr>
            <p:nvPr/>
          </p:nvSpPr>
          <p:spPr bwMode="auto">
            <a:xfrm>
              <a:off x="2342" y="2379"/>
              <a:ext cx="94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246" name="Line 62"/>
            <p:cNvSpPr>
              <a:spLocks noChangeShapeType="1"/>
            </p:cNvSpPr>
            <p:nvPr/>
          </p:nvSpPr>
          <p:spPr bwMode="auto">
            <a:xfrm flipH="1" flipV="1">
              <a:off x="4139" y="2431"/>
              <a:ext cx="592" cy="34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245" name="Line 61"/>
            <p:cNvSpPr>
              <a:spLocks noChangeShapeType="1"/>
            </p:cNvSpPr>
            <p:nvPr/>
          </p:nvSpPr>
          <p:spPr bwMode="auto">
            <a:xfrm>
              <a:off x="4109" y="2936"/>
              <a:ext cx="1" cy="27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244" name="Line 60"/>
            <p:cNvSpPr>
              <a:spLocks noChangeShapeType="1"/>
            </p:cNvSpPr>
            <p:nvPr/>
          </p:nvSpPr>
          <p:spPr bwMode="auto">
            <a:xfrm flipV="1">
              <a:off x="4139" y="1975"/>
              <a:ext cx="1" cy="45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243" name="Line 59"/>
            <p:cNvSpPr>
              <a:spLocks noChangeShapeType="1"/>
            </p:cNvSpPr>
            <p:nvPr/>
          </p:nvSpPr>
          <p:spPr bwMode="auto">
            <a:xfrm>
              <a:off x="4161" y="2936"/>
              <a:ext cx="1" cy="8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242" name="Line 58"/>
            <p:cNvSpPr>
              <a:spLocks noChangeShapeType="1"/>
            </p:cNvSpPr>
            <p:nvPr/>
          </p:nvSpPr>
          <p:spPr bwMode="auto">
            <a:xfrm>
              <a:off x="4206" y="3215"/>
              <a:ext cx="1" cy="36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241" name="Line 57"/>
            <p:cNvSpPr>
              <a:spLocks noChangeShapeType="1"/>
            </p:cNvSpPr>
            <p:nvPr/>
          </p:nvSpPr>
          <p:spPr bwMode="auto">
            <a:xfrm>
              <a:off x="4248" y="2836"/>
              <a:ext cx="1" cy="8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240" name="Line 56"/>
            <p:cNvSpPr>
              <a:spLocks noChangeShapeType="1"/>
            </p:cNvSpPr>
            <p:nvPr/>
          </p:nvSpPr>
          <p:spPr bwMode="auto">
            <a:xfrm>
              <a:off x="4248" y="2943"/>
              <a:ext cx="1" cy="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239" name="Line 55"/>
            <p:cNvSpPr>
              <a:spLocks noChangeShapeType="1"/>
            </p:cNvSpPr>
            <p:nvPr/>
          </p:nvSpPr>
          <p:spPr bwMode="auto">
            <a:xfrm>
              <a:off x="4248" y="2992"/>
              <a:ext cx="1" cy="12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238" name="Line 54"/>
            <p:cNvSpPr>
              <a:spLocks noChangeShapeType="1"/>
            </p:cNvSpPr>
            <p:nvPr/>
          </p:nvSpPr>
          <p:spPr bwMode="auto">
            <a:xfrm>
              <a:off x="4248" y="3140"/>
              <a:ext cx="1" cy="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237" name="Line 53"/>
            <p:cNvSpPr>
              <a:spLocks noChangeShapeType="1"/>
            </p:cNvSpPr>
            <p:nvPr/>
          </p:nvSpPr>
          <p:spPr bwMode="auto">
            <a:xfrm>
              <a:off x="4248" y="3190"/>
              <a:ext cx="1" cy="12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236" name="Line 52"/>
            <p:cNvSpPr>
              <a:spLocks noChangeShapeType="1"/>
            </p:cNvSpPr>
            <p:nvPr/>
          </p:nvSpPr>
          <p:spPr bwMode="auto">
            <a:xfrm>
              <a:off x="4248" y="3338"/>
              <a:ext cx="1" cy="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235" name="Line 51"/>
            <p:cNvSpPr>
              <a:spLocks noChangeShapeType="1"/>
            </p:cNvSpPr>
            <p:nvPr/>
          </p:nvSpPr>
          <p:spPr bwMode="auto">
            <a:xfrm>
              <a:off x="4248" y="3388"/>
              <a:ext cx="1" cy="12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234" name="Line 50"/>
            <p:cNvSpPr>
              <a:spLocks noChangeShapeType="1"/>
            </p:cNvSpPr>
            <p:nvPr/>
          </p:nvSpPr>
          <p:spPr bwMode="auto">
            <a:xfrm>
              <a:off x="4248" y="3536"/>
              <a:ext cx="1" cy="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233" name="Line 49"/>
            <p:cNvSpPr>
              <a:spLocks noChangeShapeType="1"/>
            </p:cNvSpPr>
            <p:nvPr/>
          </p:nvSpPr>
          <p:spPr bwMode="auto">
            <a:xfrm>
              <a:off x="4248" y="3585"/>
              <a:ext cx="1" cy="8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232" name="Line 48"/>
            <p:cNvSpPr>
              <a:spLocks noChangeShapeType="1"/>
            </p:cNvSpPr>
            <p:nvPr/>
          </p:nvSpPr>
          <p:spPr bwMode="auto">
            <a:xfrm>
              <a:off x="4248" y="3494"/>
              <a:ext cx="1" cy="8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231" name="Line 47"/>
            <p:cNvSpPr>
              <a:spLocks noChangeShapeType="1"/>
            </p:cNvSpPr>
            <p:nvPr/>
          </p:nvSpPr>
          <p:spPr bwMode="auto">
            <a:xfrm flipH="1">
              <a:off x="4484" y="1907"/>
              <a:ext cx="345" cy="19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230" name="Line 46"/>
            <p:cNvSpPr>
              <a:spLocks noChangeShapeType="1"/>
            </p:cNvSpPr>
            <p:nvPr/>
          </p:nvSpPr>
          <p:spPr bwMode="auto">
            <a:xfrm flipH="1">
              <a:off x="2535" y="2135"/>
              <a:ext cx="12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229" name="Line 45"/>
            <p:cNvSpPr>
              <a:spLocks noChangeShapeType="1"/>
            </p:cNvSpPr>
            <p:nvPr/>
          </p:nvSpPr>
          <p:spPr bwMode="auto">
            <a:xfrm flipH="1">
              <a:off x="2233" y="2135"/>
              <a:ext cx="7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228" name="Line 44"/>
            <p:cNvSpPr>
              <a:spLocks noChangeShapeType="1"/>
            </p:cNvSpPr>
            <p:nvPr/>
          </p:nvSpPr>
          <p:spPr bwMode="auto">
            <a:xfrm flipH="1">
              <a:off x="2184" y="2135"/>
              <a:ext cx="2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227" name="Line 43"/>
            <p:cNvSpPr>
              <a:spLocks noChangeShapeType="1"/>
            </p:cNvSpPr>
            <p:nvPr/>
          </p:nvSpPr>
          <p:spPr bwMode="auto">
            <a:xfrm flipH="1">
              <a:off x="2082" y="2135"/>
              <a:ext cx="7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226" name="Line 42"/>
            <p:cNvSpPr>
              <a:spLocks noChangeShapeType="1"/>
            </p:cNvSpPr>
            <p:nvPr/>
          </p:nvSpPr>
          <p:spPr bwMode="auto">
            <a:xfrm>
              <a:off x="2326" y="2135"/>
              <a:ext cx="3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225" name="Line 41"/>
            <p:cNvSpPr>
              <a:spLocks noChangeShapeType="1"/>
            </p:cNvSpPr>
            <p:nvPr/>
          </p:nvSpPr>
          <p:spPr bwMode="auto">
            <a:xfrm>
              <a:off x="2374" y="2135"/>
              <a:ext cx="8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224" name="Line 40"/>
            <p:cNvSpPr>
              <a:spLocks noChangeShapeType="1"/>
            </p:cNvSpPr>
            <p:nvPr/>
          </p:nvSpPr>
          <p:spPr bwMode="auto">
            <a:xfrm>
              <a:off x="2675" y="2135"/>
              <a:ext cx="3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223" name="Line 39"/>
            <p:cNvSpPr>
              <a:spLocks noChangeShapeType="1"/>
            </p:cNvSpPr>
            <p:nvPr/>
          </p:nvSpPr>
          <p:spPr bwMode="auto">
            <a:xfrm>
              <a:off x="2723" y="2135"/>
              <a:ext cx="12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222" name="Line 38"/>
            <p:cNvSpPr>
              <a:spLocks noChangeShapeType="1"/>
            </p:cNvSpPr>
            <p:nvPr/>
          </p:nvSpPr>
          <p:spPr bwMode="auto">
            <a:xfrm>
              <a:off x="4484" y="2562"/>
              <a:ext cx="247" cy="14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221" name="Line 37"/>
            <p:cNvSpPr>
              <a:spLocks noChangeShapeType="1"/>
            </p:cNvSpPr>
            <p:nvPr/>
          </p:nvSpPr>
          <p:spPr bwMode="auto">
            <a:xfrm flipV="1">
              <a:off x="4290" y="3215"/>
              <a:ext cx="1" cy="36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220" name="Line 36"/>
            <p:cNvSpPr>
              <a:spLocks noChangeShapeType="1"/>
            </p:cNvSpPr>
            <p:nvPr/>
          </p:nvSpPr>
          <p:spPr bwMode="auto">
            <a:xfrm flipV="1">
              <a:off x="4335" y="2936"/>
              <a:ext cx="1" cy="8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219" name="Line 35"/>
            <p:cNvSpPr>
              <a:spLocks noChangeShapeType="1"/>
            </p:cNvSpPr>
            <p:nvPr/>
          </p:nvSpPr>
          <p:spPr bwMode="auto">
            <a:xfrm flipV="1">
              <a:off x="4387" y="2936"/>
              <a:ext cx="1" cy="27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218" name="Line 34"/>
            <p:cNvSpPr>
              <a:spLocks noChangeShapeType="1"/>
            </p:cNvSpPr>
            <p:nvPr/>
          </p:nvSpPr>
          <p:spPr bwMode="auto">
            <a:xfrm>
              <a:off x="4454" y="3494"/>
              <a:ext cx="1" cy="8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217" name="Line 33"/>
            <p:cNvSpPr>
              <a:spLocks noChangeShapeType="1"/>
            </p:cNvSpPr>
            <p:nvPr/>
          </p:nvSpPr>
          <p:spPr bwMode="auto">
            <a:xfrm flipH="1">
              <a:off x="4484" y="2363"/>
              <a:ext cx="345" cy="19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216" name="Line 32"/>
            <p:cNvSpPr>
              <a:spLocks noChangeShapeType="1"/>
            </p:cNvSpPr>
            <p:nvPr/>
          </p:nvSpPr>
          <p:spPr bwMode="auto">
            <a:xfrm>
              <a:off x="2342" y="1891"/>
              <a:ext cx="94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215" name="Line 31"/>
            <p:cNvSpPr>
              <a:spLocks noChangeShapeType="1"/>
            </p:cNvSpPr>
            <p:nvPr/>
          </p:nvSpPr>
          <p:spPr bwMode="auto">
            <a:xfrm flipH="1" flipV="1">
              <a:off x="4065" y="1932"/>
              <a:ext cx="74" cy="4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214" name="Line 30"/>
            <p:cNvSpPr>
              <a:spLocks noChangeShapeType="1"/>
            </p:cNvSpPr>
            <p:nvPr/>
          </p:nvSpPr>
          <p:spPr bwMode="auto">
            <a:xfrm>
              <a:off x="4829" y="2363"/>
              <a:ext cx="247" cy="14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213" name="Line 29"/>
            <p:cNvSpPr>
              <a:spLocks noChangeShapeType="1"/>
            </p:cNvSpPr>
            <p:nvPr/>
          </p:nvSpPr>
          <p:spPr bwMode="auto">
            <a:xfrm>
              <a:off x="4065" y="1864"/>
              <a:ext cx="419" cy="24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212" name="Line 28"/>
            <p:cNvSpPr>
              <a:spLocks noChangeShapeType="1"/>
            </p:cNvSpPr>
            <p:nvPr/>
          </p:nvSpPr>
          <p:spPr bwMode="auto">
            <a:xfrm>
              <a:off x="4484" y="2106"/>
              <a:ext cx="1" cy="45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211" name="Line 27"/>
            <p:cNvSpPr>
              <a:spLocks noChangeShapeType="1"/>
            </p:cNvSpPr>
            <p:nvPr/>
          </p:nvSpPr>
          <p:spPr bwMode="auto">
            <a:xfrm>
              <a:off x="4492" y="2936"/>
              <a:ext cx="1" cy="64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210" name="Line 26"/>
            <p:cNvSpPr>
              <a:spLocks noChangeShapeType="1"/>
            </p:cNvSpPr>
            <p:nvPr/>
          </p:nvSpPr>
          <p:spPr bwMode="auto">
            <a:xfrm>
              <a:off x="4731" y="2705"/>
              <a:ext cx="1" cy="6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209" name="Line 25"/>
            <p:cNvSpPr>
              <a:spLocks noChangeShapeType="1"/>
            </p:cNvSpPr>
            <p:nvPr/>
          </p:nvSpPr>
          <p:spPr bwMode="auto">
            <a:xfrm flipV="1">
              <a:off x="4753" y="2692"/>
              <a:ext cx="1" cy="6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208" name="Line 24"/>
            <p:cNvSpPr>
              <a:spLocks noChangeShapeType="1"/>
            </p:cNvSpPr>
            <p:nvPr/>
          </p:nvSpPr>
          <p:spPr bwMode="auto">
            <a:xfrm>
              <a:off x="4755" y="2519"/>
              <a:ext cx="1" cy="6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207" name="Line 23"/>
            <p:cNvSpPr>
              <a:spLocks noChangeShapeType="1"/>
            </p:cNvSpPr>
            <p:nvPr/>
          </p:nvSpPr>
          <p:spPr bwMode="auto">
            <a:xfrm>
              <a:off x="4829" y="1907"/>
              <a:ext cx="1" cy="45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206" name="Line 22"/>
            <p:cNvSpPr>
              <a:spLocks noChangeShapeType="1"/>
            </p:cNvSpPr>
            <p:nvPr/>
          </p:nvSpPr>
          <p:spPr bwMode="auto">
            <a:xfrm flipV="1">
              <a:off x="4753" y="2519"/>
              <a:ext cx="2" cy="17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205" name="Line 21"/>
            <p:cNvSpPr>
              <a:spLocks noChangeShapeType="1"/>
            </p:cNvSpPr>
            <p:nvPr/>
          </p:nvSpPr>
          <p:spPr bwMode="auto">
            <a:xfrm flipH="1">
              <a:off x="4753" y="2588"/>
              <a:ext cx="2" cy="17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204" name="Line 20"/>
            <p:cNvSpPr>
              <a:spLocks noChangeShapeType="1"/>
            </p:cNvSpPr>
            <p:nvPr/>
          </p:nvSpPr>
          <p:spPr bwMode="auto">
            <a:xfrm flipH="1">
              <a:off x="4731" y="2692"/>
              <a:ext cx="22" cy="1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203" name="Line 19"/>
            <p:cNvSpPr>
              <a:spLocks noChangeShapeType="1"/>
            </p:cNvSpPr>
            <p:nvPr/>
          </p:nvSpPr>
          <p:spPr bwMode="auto">
            <a:xfrm flipH="1">
              <a:off x="5048" y="2505"/>
              <a:ext cx="28" cy="1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202" name="Line 18"/>
            <p:cNvSpPr>
              <a:spLocks noChangeShapeType="1"/>
            </p:cNvSpPr>
            <p:nvPr/>
          </p:nvSpPr>
          <p:spPr bwMode="auto">
            <a:xfrm flipH="1">
              <a:off x="4731" y="2760"/>
              <a:ext cx="22" cy="1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201" name="Line 17"/>
            <p:cNvSpPr>
              <a:spLocks noChangeShapeType="1"/>
            </p:cNvSpPr>
            <p:nvPr/>
          </p:nvSpPr>
          <p:spPr bwMode="auto">
            <a:xfrm flipH="1">
              <a:off x="5048" y="2573"/>
              <a:ext cx="28" cy="1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200" name="Line 16"/>
            <p:cNvSpPr>
              <a:spLocks noChangeShapeType="1"/>
            </p:cNvSpPr>
            <p:nvPr/>
          </p:nvSpPr>
          <p:spPr bwMode="auto">
            <a:xfrm>
              <a:off x="4410" y="1665"/>
              <a:ext cx="419" cy="24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199" name="Line 15"/>
            <p:cNvSpPr>
              <a:spLocks noChangeShapeType="1"/>
            </p:cNvSpPr>
            <p:nvPr/>
          </p:nvSpPr>
          <p:spPr bwMode="auto">
            <a:xfrm>
              <a:off x="5048" y="2521"/>
              <a:ext cx="1" cy="6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198" name="Line 14"/>
            <p:cNvSpPr>
              <a:spLocks noChangeShapeType="1"/>
            </p:cNvSpPr>
            <p:nvPr/>
          </p:nvSpPr>
          <p:spPr bwMode="auto">
            <a:xfrm>
              <a:off x="5076" y="2505"/>
              <a:ext cx="1" cy="6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197" name="Line 13"/>
            <p:cNvSpPr>
              <a:spLocks noChangeShapeType="1"/>
            </p:cNvSpPr>
            <p:nvPr/>
          </p:nvSpPr>
          <p:spPr bwMode="auto">
            <a:xfrm>
              <a:off x="1020" y="206"/>
              <a:ext cx="598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196" name="Line 12"/>
            <p:cNvSpPr>
              <a:spLocks noChangeShapeType="1"/>
            </p:cNvSpPr>
            <p:nvPr/>
          </p:nvSpPr>
          <p:spPr bwMode="auto">
            <a:xfrm flipV="1">
              <a:off x="7007" y="206"/>
              <a:ext cx="1" cy="42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195" name="Freeform 11"/>
            <p:cNvSpPr>
              <a:spLocks/>
            </p:cNvSpPr>
            <p:nvPr/>
          </p:nvSpPr>
          <p:spPr bwMode="auto">
            <a:xfrm>
              <a:off x="2098" y="1891"/>
              <a:ext cx="244" cy="488"/>
            </a:xfrm>
            <a:custGeom>
              <a:avLst/>
              <a:gdLst/>
              <a:ahLst/>
              <a:cxnLst>
                <a:cxn ang="0">
                  <a:pos x="976" y="0"/>
                </a:cxn>
                <a:cxn ang="0">
                  <a:pos x="602" y="75"/>
                </a:cxn>
                <a:cxn ang="0">
                  <a:pos x="286" y="286"/>
                </a:cxn>
                <a:cxn ang="0">
                  <a:pos x="75" y="604"/>
                </a:cxn>
                <a:cxn ang="0">
                  <a:pos x="0" y="977"/>
                </a:cxn>
                <a:cxn ang="0">
                  <a:pos x="75" y="1351"/>
                </a:cxn>
                <a:cxn ang="0">
                  <a:pos x="286" y="1668"/>
                </a:cxn>
                <a:cxn ang="0">
                  <a:pos x="602" y="1880"/>
                </a:cxn>
                <a:cxn ang="0">
                  <a:pos x="976" y="1954"/>
                </a:cxn>
              </a:cxnLst>
              <a:rect l="0" t="0" r="r" b="b"/>
              <a:pathLst>
                <a:path w="976" h="1954">
                  <a:moveTo>
                    <a:pt x="976" y="0"/>
                  </a:moveTo>
                  <a:lnTo>
                    <a:pt x="602" y="75"/>
                  </a:lnTo>
                  <a:lnTo>
                    <a:pt x="286" y="286"/>
                  </a:lnTo>
                  <a:lnTo>
                    <a:pt x="75" y="604"/>
                  </a:lnTo>
                  <a:lnTo>
                    <a:pt x="0" y="977"/>
                  </a:lnTo>
                  <a:lnTo>
                    <a:pt x="75" y="1351"/>
                  </a:lnTo>
                  <a:lnTo>
                    <a:pt x="286" y="1668"/>
                  </a:lnTo>
                  <a:lnTo>
                    <a:pt x="602" y="1880"/>
                  </a:lnTo>
                  <a:lnTo>
                    <a:pt x="976" y="1954"/>
                  </a:lnTo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194" name="Freeform 10"/>
            <p:cNvSpPr>
              <a:spLocks/>
            </p:cNvSpPr>
            <p:nvPr/>
          </p:nvSpPr>
          <p:spPr bwMode="auto">
            <a:xfrm>
              <a:off x="2551" y="1995"/>
              <a:ext cx="279" cy="279"/>
            </a:xfrm>
            <a:custGeom>
              <a:avLst/>
              <a:gdLst/>
              <a:ahLst/>
              <a:cxnLst>
                <a:cxn ang="0">
                  <a:pos x="1116" y="558"/>
                </a:cxn>
                <a:cxn ang="0">
                  <a:pos x="1041" y="279"/>
                </a:cxn>
                <a:cxn ang="0">
                  <a:pos x="837" y="75"/>
                </a:cxn>
                <a:cxn ang="0">
                  <a:pos x="558" y="0"/>
                </a:cxn>
                <a:cxn ang="0">
                  <a:pos x="279" y="75"/>
                </a:cxn>
                <a:cxn ang="0">
                  <a:pos x="75" y="279"/>
                </a:cxn>
                <a:cxn ang="0">
                  <a:pos x="0" y="558"/>
                </a:cxn>
                <a:cxn ang="0">
                  <a:pos x="75" y="837"/>
                </a:cxn>
                <a:cxn ang="0">
                  <a:pos x="279" y="1041"/>
                </a:cxn>
                <a:cxn ang="0">
                  <a:pos x="558" y="1116"/>
                </a:cxn>
                <a:cxn ang="0">
                  <a:pos x="837" y="1041"/>
                </a:cxn>
                <a:cxn ang="0">
                  <a:pos x="1041" y="837"/>
                </a:cxn>
                <a:cxn ang="0">
                  <a:pos x="1116" y="558"/>
                </a:cxn>
              </a:cxnLst>
              <a:rect l="0" t="0" r="r" b="b"/>
              <a:pathLst>
                <a:path w="1116" h="1116">
                  <a:moveTo>
                    <a:pt x="1116" y="558"/>
                  </a:moveTo>
                  <a:lnTo>
                    <a:pt x="1041" y="279"/>
                  </a:lnTo>
                  <a:lnTo>
                    <a:pt x="837" y="75"/>
                  </a:lnTo>
                  <a:lnTo>
                    <a:pt x="558" y="0"/>
                  </a:lnTo>
                  <a:lnTo>
                    <a:pt x="279" y="75"/>
                  </a:lnTo>
                  <a:lnTo>
                    <a:pt x="75" y="279"/>
                  </a:lnTo>
                  <a:lnTo>
                    <a:pt x="0" y="558"/>
                  </a:lnTo>
                  <a:lnTo>
                    <a:pt x="75" y="837"/>
                  </a:lnTo>
                  <a:lnTo>
                    <a:pt x="279" y="1041"/>
                  </a:lnTo>
                  <a:lnTo>
                    <a:pt x="558" y="1116"/>
                  </a:lnTo>
                  <a:lnTo>
                    <a:pt x="837" y="1041"/>
                  </a:lnTo>
                  <a:lnTo>
                    <a:pt x="1041" y="837"/>
                  </a:lnTo>
                  <a:lnTo>
                    <a:pt x="1116" y="558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193" name="Freeform 9"/>
            <p:cNvSpPr>
              <a:spLocks/>
            </p:cNvSpPr>
            <p:nvPr/>
          </p:nvSpPr>
          <p:spPr bwMode="auto">
            <a:xfrm>
              <a:off x="2255" y="2048"/>
              <a:ext cx="174" cy="174"/>
            </a:xfrm>
            <a:custGeom>
              <a:avLst/>
              <a:gdLst/>
              <a:ahLst/>
              <a:cxnLst>
                <a:cxn ang="0">
                  <a:pos x="697" y="349"/>
                </a:cxn>
                <a:cxn ang="0">
                  <a:pos x="651" y="175"/>
                </a:cxn>
                <a:cxn ang="0">
                  <a:pos x="522" y="47"/>
                </a:cxn>
                <a:cxn ang="0">
                  <a:pos x="348" y="0"/>
                </a:cxn>
                <a:cxn ang="0">
                  <a:pos x="174" y="47"/>
                </a:cxn>
                <a:cxn ang="0">
                  <a:pos x="46" y="175"/>
                </a:cxn>
                <a:cxn ang="0">
                  <a:pos x="0" y="349"/>
                </a:cxn>
                <a:cxn ang="0">
                  <a:pos x="46" y="524"/>
                </a:cxn>
                <a:cxn ang="0">
                  <a:pos x="174" y="652"/>
                </a:cxn>
                <a:cxn ang="0">
                  <a:pos x="348" y="698"/>
                </a:cxn>
                <a:cxn ang="0">
                  <a:pos x="522" y="652"/>
                </a:cxn>
                <a:cxn ang="0">
                  <a:pos x="651" y="524"/>
                </a:cxn>
                <a:cxn ang="0">
                  <a:pos x="697" y="349"/>
                </a:cxn>
              </a:cxnLst>
              <a:rect l="0" t="0" r="r" b="b"/>
              <a:pathLst>
                <a:path w="697" h="698">
                  <a:moveTo>
                    <a:pt x="697" y="349"/>
                  </a:moveTo>
                  <a:lnTo>
                    <a:pt x="651" y="175"/>
                  </a:lnTo>
                  <a:lnTo>
                    <a:pt x="522" y="47"/>
                  </a:lnTo>
                  <a:lnTo>
                    <a:pt x="348" y="0"/>
                  </a:lnTo>
                  <a:lnTo>
                    <a:pt x="174" y="47"/>
                  </a:lnTo>
                  <a:lnTo>
                    <a:pt x="46" y="175"/>
                  </a:lnTo>
                  <a:lnTo>
                    <a:pt x="0" y="349"/>
                  </a:lnTo>
                  <a:lnTo>
                    <a:pt x="46" y="524"/>
                  </a:lnTo>
                  <a:lnTo>
                    <a:pt x="174" y="652"/>
                  </a:lnTo>
                  <a:lnTo>
                    <a:pt x="348" y="698"/>
                  </a:lnTo>
                  <a:lnTo>
                    <a:pt x="522" y="652"/>
                  </a:lnTo>
                  <a:lnTo>
                    <a:pt x="651" y="524"/>
                  </a:lnTo>
                  <a:lnTo>
                    <a:pt x="697" y="349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192" name="Freeform 8"/>
            <p:cNvSpPr>
              <a:spLocks/>
            </p:cNvSpPr>
            <p:nvPr/>
          </p:nvSpPr>
          <p:spPr bwMode="auto">
            <a:xfrm>
              <a:off x="2649" y="2093"/>
              <a:ext cx="84" cy="84"/>
            </a:xfrm>
            <a:custGeom>
              <a:avLst/>
              <a:gdLst/>
              <a:ahLst/>
              <a:cxnLst>
                <a:cxn ang="0">
                  <a:pos x="336" y="167"/>
                </a:cxn>
                <a:cxn ang="0">
                  <a:pos x="286" y="49"/>
                </a:cxn>
                <a:cxn ang="0">
                  <a:pos x="168" y="0"/>
                </a:cxn>
                <a:cxn ang="0">
                  <a:pos x="49" y="49"/>
                </a:cxn>
                <a:cxn ang="0">
                  <a:pos x="0" y="167"/>
                </a:cxn>
                <a:cxn ang="0">
                  <a:pos x="49" y="286"/>
                </a:cxn>
                <a:cxn ang="0">
                  <a:pos x="168" y="334"/>
                </a:cxn>
                <a:cxn ang="0">
                  <a:pos x="286" y="286"/>
                </a:cxn>
                <a:cxn ang="0">
                  <a:pos x="336" y="167"/>
                </a:cxn>
              </a:cxnLst>
              <a:rect l="0" t="0" r="r" b="b"/>
              <a:pathLst>
                <a:path w="336" h="334">
                  <a:moveTo>
                    <a:pt x="336" y="167"/>
                  </a:moveTo>
                  <a:lnTo>
                    <a:pt x="286" y="49"/>
                  </a:lnTo>
                  <a:lnTo>
                    <a:pt x="168" y="0"/>
                  </a:lnTo>
                  <a:lnTo>
                    <a:pt x="49" y="49"/>
                  </a:lnTo>
                  <a:lnTo>
                    <a:pt x="0" y="167"/>
                  </a:lnTo>
                  <a:lnTo>
                    <a:pt x="49" y="286"/>
                  </a:lnTo>
                  <a:lnTo>
                    <a:pt x="168" y="334"/>
                  </a:lnTo>
                  <a:lnTo>
                    <a:pt x="286" y="286"/>
                  </a:lnTo>
                  <a:lnTo>
                    <a:pt x="336" y="167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191" name="Freeform 7"/>
            <p:cNvSpPr>
              <a:spLocks/>
            </p:cNvSpPr>
            <p:nvPr/>
          </p:nvSpPr>
          <p:spPr bwMode="auto">
            <a:xfrm>
              <a:off x="3994" y="1624"/>
              <a:ext cx="416" cy="240"/>
            </a:xfrm>
            <a:custGeom>
              <a:avLst/>
              <a:gdLst/>
              <a:ahLst/>
              <a:cxnLst>
                <a:cxn ang="0">
                  <a:pos x="1663" y="161"/>
                </a:cxn>
                <a:cxn ang="0">
                  <a:pos x="1379" y="47"/>
                </a:cxn>
                <a:cxn ang="0">
                  <a:pos x="1075" y="0"/>
                </a:cxn>
                <a:cxn ang="0">
                  <a:pos x="768" y="9"/>
                </a:cxn>
                <a:cxn ang="0">
                  <a:pos x="468" y="78"/>
                </a:cxn>
                <a:cxn ang="0">
                  <a:pos x="327" y="137"/>
                </a:cxn>
                <a:cxn ang="0">
                  <a:pos x="196" y="219"/>
                </a:cxn>
                <a:cxn ang="0">
                  <a:pos x="86" y="325"/>
                </a:cxn>
                <a:cxn ang="0">
                  <a:pos x="12" y="460"/>
                </a:cxn>
                <a:cxn ang="0">
                  <a:pos x="0" y="613"/>
                </a:cxn>
                <a:cxn ang="0">
                  <a:pos x="56" y="754"/>
                </a:cxn>
                <a:cxn ang="0">
                  <a:pos x="157" y="870"/>
                </a:cxn>
                <a:cxn ang="0">
                  <a:pos x="283" y="959"/>
                </a:cxn>
              </a:cxnLst>
              <a:rect l="0" t="0" r="r" b="b"/>
              <a:pathLst>
                <a:path w="1663" h="959">
                  <a:moveTo>
                    <a:pt x="1663" y="161"/>
                  </a:moveTo>
                  <a:lnTo>
                    <a:pt x="1379" y="47"/>
                  </a:lnTo>
                  <a:lnTo>
                    <a:pt x="1075" y="0"/>
                  </a:lnTo>
                  <a:lnTo>
                    <a:pt x="768" y="9"/>
                  </a:lnTo>
                  <a:lnTo>
                    <a:pt x="468" y="78"/>
                  </a:lnTo>
                  <a:lnTo>
                    <a:pt x="327" y="137"/>
                  </a:lnTo>
                  <a:lnTo>
                    <a:pt x="196" y="219"/>
                  </a:lnTo>
                  <a:lnTo>
                    <a:pt x="86" y="325"/>
                  </a:lnTo>
                  <a:lnTo>
                    <a:pt x="12" y="460"/>
                  </a:lnTo>
                  <a:lnTo>
                    <a:pt x="0" y="613"/>
                  </a:lnTo>
                  <a:lnTo>
                    <a:pt x="56" y="754"/>
                  </a:lnTo>
                  <a:lnTo>
                    <a:pt x="157" y="870"/>
                  </a:lnTo>
                  <a:lnTo>
                    <a:pt x="283" y="959"/>
                  </a:lnTo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190" name="Freeform 6"/>
            <p:cNvSpPr>
              <a:spLocks/>
            </p:cNvSpPr>
            <p:nvPr/>
          </p:nvSpPr>
          <p:spPr bwMode="auto">
            <a:xfrm>
              <a:off x="3993" y="1833"/>
              <a:ext cx="72" cy="9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5" y="125"/>
                </a:cxn>
                <a:cxn ang="0">
                  <a:pos x="90" y="235"/>
                </a:cxn>
                <a:cxn ang="0">
                  <a:pos x="181" y="327"/>
                </a:cxn>
                <a:cxn ang="0">
                  <a:pos x="287" y="398"/>
                </a:cxn>
              </a:cxnLst>
              <a:rect l="0" t="0" r="r" b="b"/>
              <a:pathLst>
                <a:path w="287" h="398">
                  <a:moveTo>
                    <a:pt x="0" y="0"/>
                  </a:moveTo>
                  <a:lnTo>
                    <a:pt x="25" y="125"/>
                  </a:lnTo>
                  <a:lnTo>
                    <a:pt x="90" y="235"/>
                  </a:lnTo>
                  <a:lnTo>
                    <a:pt x="181" y="327"/>
                  </a:lnTo>
                  <a:lnTo>
                    <a:pt x="287" y="398"/>
                  </a:lnTo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189" name="Freeform 5"/>
            <p:cNvSpPr>
              <a:spLocks/>
            </p:cNvSpPr>
            <p:nvPr/>
          </p:nvSpPr>
          <p:spPr bwMode="auto">
            <a:xfrm>
              <a:off x="4345" y="1827"/>
              <a:ext cx="278" cy="160"/>
            </a:xfrm>
            <a:custGeom>
              <a:avLst/>
              <a:gdLst/>
              <a:ahLst/>
              <a:cxnLst>
                <a:cxn ang="0">
                  <a:pos x="950" y="548"/>
                </a:cxn>
                <a:cxn ang="0">
                  <a:pos x="1080" y="432"/>
                </a:cxn>
                <a:cxn ang="0">
                  <a:pos x="1111" y="350"/>
                </a:cxn>
                <a:cxn ang="0">
                  <a:pos x="1104" y="262"/>
                </a:cxn>
                <a:cxn ang="0">
                  <a:pos x="1063" y="185"/>
                </a:cxn>
                <a:cxn ang="0">
                  <a:pos x="1000" y="125"/>
                </a:cxn>
                <a:cxn ang="0">
                  <a:pos x="845" y="45"/>
                </a:cxn>
                <a:cxn ang="0">
                  <a:pos x="673" y="5"/>
                </a:cxn>
                <a:cxn ang="0">
                  <a:pos x="498" y="0"/>
                </a:cxn>
                <a:cxn ang="0">
                  <a:pos x="324" y="27"/>
                </a:cxn>
                <a:cxn ang="0">
                  <a:pos x="161" y="92"/>
                </a:cxn>
                <a:cxn ang="0">
                  <a:pos x="32" y="209"/>
                </a:cxn>
                <a:cxn ang="0">
                  <a:pos x="0" y="291"/>
                </a:cxn>
                <a:cxn ang="0">
                  <a:pos x="7" y="377"/>
                </a:cxn>
                <a:cxn ang="0">
                  <a:pos x="48" y="454"/>
                </a:cxn>
                <a:cxn ang="0">
                  <a:pos x="112" y="516"/>
                </a:cxn>
                <a:cxn ang="0">
                  <a:pos x="268" y="596"/>
                </a:cxn>
                <a:cxn ang="0">
                  <a:pos x="438" y="635"/>
                </a:cxn>
                <a:cxn ang="0">
                  <a:pos x="614" y="641"/>
                </a:cxn>
                <a:cxn ang="0">
                  <a:pos x="787" y="613"/>
                </a:cxn>
                <a:cxn ang="0">
                  <a:pos x="950" y="548"/>
                </a:cxn>
              </a:cxnLst>
              <a:rect l="0" t="0" r="r" b="b"/>
              <a:pathLst>
                <a:path w="1111" h="641">
                  <a:moveTo>
                    <a:pt x="950" y="548"/>
                  </a:moveTo>
                  <a:lnTo>
                    <a:pt x="1080" y="432"/>
                  </a:lnTo>
                  <a:lnTo>
                    <a:pt x="1111" y="350"/>
                  </a:lnTo>
                  <a:lnTo>
                    <a:pt x="1104" y="262"/>
                  </a:lnTo>
                  <a:lnTo>
                    <a:pt x="1063" y="185"/>
                  </a:lnTo>
                  <a:lnTo>
                    <a:pt x="1000" y="125"/>
                  </a:lnTo>
                  <a:lnTo>
                    <a:pt x="845" y="45"/>
                  </a:lnTo>
                  <a:lnTo>
                    <a:pt x="673" y="5"/>
                  </a:lnTo>
                  <a:lnTo>
                    <a:pt x="498" y="0"/>
                  </a:lnTo>
                  <a:lnTo>
                    <a:pt x="324" y="27"/>
                  </a:lnTo>
                  <a:lnTo>
                    <a:pt x="161" y="92"/>
                  </a:lnTo>
                  <a:lnTo>
                    <a:pt x="32" y="209"/>
                  </a:lnTo>
                  <a:lnTo>
                    <a:pt x="0" y="291"/>
                  </a:lnTo>
                  <a:lnTo>
                    <a:pt x="7" y="377"/>
                  </a:lnTo>
                  <a:lnTo>
                    <a:pt x="48" y="454"/>
                  </a:lnTo>
                  <a:lnTo>
                    <a:pt x="112" y="516"/>
                  </a:lnTo>
                  <a:lnTo>
                    <a:pt x="268" y="596"/>
                  </a:lnTo>
                  <a:lnTo>
                    <a:pt x="438" y="635"/>
                  </a:lnTo>
                  <a:lnTo>
                    <a:pt x="614" y="641"/>
                  </a:lnTo>
                  <a:lnTo>
                    <a:pt x="787" y="613"/>
                  </a:lnTo>
                  <a:lnTo>
                    <a:pt x="950" y="548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188" name="Freeform 4"/>
            <p:cNvSpPr>
              <a:spLocks/>
            </p:cNvSpPr>
            <p:nvPr/>
          </p:nvSpPr>
          <p:spPr bwMode="auto">
            <a:xfrm>
              <a:off x="4151" y="1714"/>
              <a:ext cx="173" cy="100"/>
            </a:xfrm>
            <a:custGeom>
              <a:avLst/>
              <a:gdLst/>
              <a:ahLst/>
              <a:cxnLst>
                <a:cxn ang="0">
                  <a:pos x="594" y="343"/>
                </a:cxn>
                <a:cxn ang="0">
                  <a:pos x="676" y="270"/>
                </a:cxn>
                <a:cxn ang="0">
                  <a:pos x="695" y="219"/>
                </a:cxn>
                <a:cxn ang="0">
                  <a:pos x="691" y="164"/>
                </a:cxn>
                <a:cxn ang="0">
                  <a:pos x="625" y="78"/>
                </a:cxn>
                <a:cxn ang="0">
                  <a:pos x="528" y="28"/>
                </a:cxn>
                <a:cxn ang="0">
                  <a:pos x="311" y="0"/>
                </a:cxn>
                <a:cxn ang="0">
                  <a:pos x="202" y="18"/>
                </a:cxn>
                <a:cxn ang="0">
                  <a:pos x="101" y="58"/>
                </a:cxn>
                <a:cxn ang="0">
                  <a:pos x="21" y="132"/>
                </a:cxn>
                <a:cxn ang="0">
                  <a:pos x="0" y="182"/>
                </a:cxn>
                <a:cxn ang="0">
                  <a:pos x="4" y="236"/>
                </a:cxn>
                <a:cxn ang="0">
                  <a:pos x="70" y="322"/>
                </a:cxn>
                <a:cxn ang="0">
                  <a:pos x="168" y="373"/>
                </a:cxn>
                <a:cxn ang="0">
                  <a:pos x="384" y="400"/>
                </a:cxn>
                <a:cxn ang="0">
                  <a:pos x="493" y="384"/>
                </a:cxn>
                <a:cxn ang="0">
                  <a:pos x="594" y="343"/>
                </a:cxn>
              </a:cxnLst>
              <a:rect l="0" t="0" r="r" b="b"/>
              <a:pathLst>
                <a:path w="695" h="400">
                  <a:moveTo>
                    <a:pt x="594" y="343"/>
                  </a:moveTo>
                  <a:lnTo>
                    <a:pt x="676" y="270"/>
                  </a:lnTo>
                  <a:lnTo>
                    <a:pt x="695" y="219"/>
                  </a:lnTo>
                  <a:lnTo>
                    <a:pt x="691" y="164"/>
                  </a:lnTo>
                  <a:lnTo>
                    <a:pt x="625" y="78"/>
                  </a:lnTo>
                  <a:lnTo>
                    <a:pt x="528" y="28"/>
                  </a:lnTo>
                  <a:lnTo>
                    <a:pt x="311" y="0"/>
                  </a:lnTo>
                  <a:lnTo>
                    <a:pt x="202" y="18"/>
                  </a:lnTo>
                  <a:lnTo>
                    <a:pt x="101" y="58"/>
                  </a:lnTo>
                  <a:lnTo>
                    <a:pt x="21" y="132"/>
                  </a:lnTo>
                  <a:lnTo>
                    <a:pt x="0" y="182"/>
                  </a:lnTo>
                  <a:lnTo>
                    <a:pt x="4" y="236"/>
                  </a:lnTo>
                  <a:lnTo>
                    <a:pt x="70" y="322"/>
                  </a:lnTo>
                  <a:lnTo>
                    <a:pt x="168" y="373"/>
                  </a:lnTo>
                  <a:lnTo>
                    <a:pt x="384" y="400"/>
                  </a:lnTo>
                  <a:lnTo>
                    <a:pt x="493" y="384"/>
                  </a:lnTo>
                  <a:lnTo>
                    <a:pt x="594" y="343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187" name="Freeform 3"/>
            <p:cNvSpPr>
              <a:spLocks/>
            </p:cNvSpPr>
            <p:nvPr/>
          </p:nvSpPr>
          <p:spPr bwMode="auto">
            <a:xfrm>
              <a:off x="4173" y="1782"/>
              <a:ext cx="126" cy="16"/>
            </a:xfrm>
            <a:custGeom>
              <a:avLst/>
              <a:gdLst/>
              <a:ahLst/>
              <a:cxnLst>
                <a:cxn ang="0">
                  <a:pos x="502" y="60"/>
                </a:cxn>
                <a:cxn ang="0">
                  <a:pos x="380" y="13"/>
                </a:cxn>
                <a:cxn ang="0">
                  <a:pos x="250" y="0"/>
                </a:cxn>
                <a:cxn ang="0">
                  <a:pos x="121" y="17"/>
                </a:cxn>
                <a:cxn ang="0">
                  <a:pos x="0" y="65"/>
                </a:cxn>
              </a:cxnLst>
              <a:rect l="0" t="0" r="r" b="b"/>
              <a:pathLst>
                <a:path w="502" h="65">
                  <a:moveTo>
                    <a:pt x="502" y="60"/>
                  </a:moveTo>
                  <a:lnTo>
                    <a:pt x="380" y="13"/>
                  </a:lnTo>
                  <a:lnTo>
                    <a:pt x="250" y="0"/>
                  </a:lnTo>
                  <a:lnTo>
                    <a:pt x="121" y="17"/>
                  </a:lnTo>
                  <a:lnTo>
                    <a:pt x="0" y="65"/>
                  </a:lnTo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186" name="Line 2"/>
            <p:cNvSpPr>
              <a:spLocks noChangeShapeType="1"/>
            </p:cNvSpPr>
            <p:nvPr/>
          </p:nvSpPr>
          <p:spPr bwMode="auto">
            <a:xfrm flipH="1" flipV="1">
              <a:off x="4299" y="1797"/>
              <a:ext cx="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97" name="圆角矩形标注 296"/>
          <p:cNvSpPr/>
          <p:nvPr/>
        </p:nvSpPr>
        <p:spPr>
          <a:xfrm>
            <a:off x="6643702" y="5429264"/>
            <a:ext cx="2071702" cy="500066"/>
          </a:xfrm>
          <a:prstGeom prst="wedgeRoundRectCallout">
            <a:avLst>
              <a:gd name="adj1" fmla="val -56428"/>
              <a:gd name="adj2" fmla="val -17639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支撑底座零件图</a:t>
            </a:r>
            <a:endParaRPr lang="zh-CN" altLang="en-US" dirty="0"/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357167"/>
            <a:ext cx="8229600" cy="92869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建立新文件</a:t>
            </a:r>
            <a:r>
              <a:rPr lang="en-US" sz="2400" dirty="0" smtClean="0"/>
              <a:t>exam03.drw</a:t>
            </a:r>
            <a:r>
              <a:rPr lang="zh-CN" altLang="en-US" sz="2400" dirty="0" smtClean="0"/>
              <a:t>，采用</a:t>
            </a:r>
            <a:r>
              <a:rPr lang="en-US" sz="2400" dirty="0" smtClean="0"/>
              <a:t>A0</a:t>
            </a:r>
            <a:r>
              <a:rPr lang="zh-CN" altLang="en-US" sz="2400" dirty="0" smtClean="0"/>
              <a:t>号图纸，并且横排。</a:t>
            </a:r>
          </a:p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导入零件图</a:t>
            </a:r>
            <a:r>
              <a:rPr lang="zh-CN" altLang="en-US" sz="2400" dirty="0" smtClean="0"/>
              <a:t>文件。</a:t>
            </a:r>
            <a:endParaRPr lang="zh-CN" altLang="en-US" sz="2400" dirty="0"/>
          </a:p>
        </p:txBody>
      </p:sp>
      <p:pic>
        <p:nvPicPr>
          <p:cNvPr id="92161" name="Picture 1" descr="C:\Users\jxq\Desktop\无标题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71802" y="1142984"/>
            <a:ext cx="5286412" cy="5405516"/>
          </a:xfrm>
          <a:prstGeom prst="rect">
            <a:avLst/>
          </a:prstGeom>
          <a:noFill/>
        </p:spPr>
      </p:pic>
      <p:sp>
        <p:nvSpPr>
          <p:cNvPr id="5" name="圆角矩形标注 4"/>
          <p:cNvSpPr/>
          <p:nvPr/>
        </p:nvSpPr>
        <p:spPr>
          <a:xfrm>
            <a:off x="714348" y="5572140"/>
            <a:ext cx="1928826" cy="571504"/>
          </a:xfrm>
          <a:prstGeom prst="wedgeRoundRectCallout">
            <a:avLst>
              <a:gd name="adj1" fmla="val 69393"/>
              <a:gd name="adj2" fmla="val -18524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支撑底座零件图</a:t>
            </a:r>
            <a:endParaRPr lang="zh-CN" altLang="en-US" dirty="0"/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428605"/>
            <a:ext cx="8229600" cy="64294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3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标注俯视图线型</a:t>
            </a:r>
            <a:r>
              <a:rPr lang="zh-CN" altLang="en-US" sz="2400" dirty="0" smtClean="0"/>
              <a:t>尺寸。</a:t>
            </a:r>
            <a:endParaRPr lang="zh-CN" altLang="en-US" sz="2400" dirty="0"/>
          </a:p>
        </p:txBody>
      </p:sp>
      <p:pic>
        <p:nvPicPr>
          <p:cNvPr id="9113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000108"/>
            <a:ext cx="5555025" cy="5458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圆角矩形标注 4"/>
          <p:cNvSpPr/>
          <p:nvPr/>
        </p:nvSpPr>
        <p:spPr>
          <a:xfrm>
            <a:off x="6143636" y="5357826"/>
            <a:ext cx="2500330" cy="500066"/>
          </a:xfrm>
          <a:prstGeom prst="wedgeRoundRectCallout">
            <a:avLst>
              <a:gd name="adj1" fmla="val -60943"/>
              <a:gd name="adj2" fmla="val -16459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俯视图线性尺寸标注</a:t>
            </a:r>
            <a:endParaRPr lang="zh-CN" altLang="en-US" dirty="0"/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357167"/>
            <a:ext cx="8229600" cy="57150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4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以此类推，标注主视图中右侧线性</a:t>
            </a:r>
            <a:r>
              <a:rPr lang="zh-CN" altLang="en-US" sz="2400" dirty="0" smtClean="0"/>
              <a:t>尺寸。</a:t>
            </a:r>
            <a:endParaRPr lang="zh-CN" altLang="en-US" sz="2400" dirty="0"/>
          </a:p>
        </p:txBody>
      </p:sp>
      <p:sp>
        <p:nvSpPr>
          <p:cNvPr id="90318" name="Rectangle 20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90113" name="Group 1"/>
          <p:cNvGrpSpPr>
            <a:grpSpLocks noChangeAspect="1"/>
          </p:cNvGrpSpPr>
          <p:nvPr/>
        </p:nvGrpSpPr>
        <p:grpSpPr bwMode="auto">
          <a:xfrm>
            <a:off x="1142975" y="1090030"/>
            <a:ext cx="6286545" cy="4448860"/>
            <a:chOff x="413" y="278"/>
            <a:chExt cx="6054" cy="4286"/>
          </a:xfrm>
        </p:grpSpPr>
        <p:sp>
          <p:nvSpPr>
            <p:cNvPr id="90317" name="AutoShape 205"/>
            <p:cNvSpPr>
              <a:spLocks noChangeAspect="1" noChangeArrowheads="1" noTextEdit="1"/>
            </p:cNvSpPr>
            <p:nvPr/>
          </p:nvSpPr>
          <p:spPr bwMode="auto">
            <a:xfrm>
              <a:off x="413" y="278"/>
              <a:ext cx="6054" cy="4286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90116" name="Group 4"/>
            <p:cNvGrpSpPr>
              <a:grpSpLocks/>
            </p:cNvGrpSpPr>
            <p:nvPr/>
          </p:nvGrpSpPr>
          <p:grpSpPr bwMode="auto">
            <a:xfrm>
              <a:off x="413" y="278"/>
              <a:ext cx="6054" cy="4286"/>
              <a:chOff x="413" y="278"/>
              <a:chExt cx="6054" cy="4286"/>
            </a:xfrm>
          </p:grpSpPr>
          <p:sp>
            <p:nvSpPr>
              <p:cNvPr id="90316" name="Line 204"/>
              <p:cNvSpPr>
                <a:spLocks noChangeShapeType="1"/>
              </p:cNvSpPr>
              <p:nvPr/>
            </p:nvSpPr>
            <p:spPr bwMode="auto">
              <a:xfrm flipV="1">
                <a:off x="1163" y="3034"/>
                <a:ext cx="1" cy="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315" name="Freeform 203"/>
              <p:cNvSpPr>
                <a:spLocks/>
              </p:cNvSpPr>
              <p:nvPr/>
            </p:nvSpPr>
            <p:spPr bwMode="auto">
              <a:xfrm>
                <a:off x="1169" y="3018"/>
                <a:ext cx="10" cy="20"/>
              </a:xfrm>
              <a:custGeom>
                <a:avLst/>
                <a:gdLst/>
                <a:ahLst/>
                <a:cxnLst>
                  <a:cxn ang="0">
                    <a:pos x="0" y="40"/>
                  </a:cxn>
                  <a:cxn ang="0">
                    <a:pos x="33" y="40"/>
                  </a:cxn>
                  <a:cxn ang="0">
                    <a:pos x="43" y="54"/>
                  </a:cxn>
                  <a:cxn ang="0">
                    <a:pos x="43" y="67"/>
                  </a:cxn>
                  <a:cxn ang="0">
                    <a:pos x="33" y="80"/>
                  </a:cxn>
                  <a:cxn ang="0">
                    <a:pos x="11" y="80"/>
                  </a:cxn>
                  <a:cxn ang="0">
                    <a:pos x="0" y="67"/>
                  </a:cxn>
                  <a:cxn ang="0">
                    <a:pos x="0" y="27"/>
                  </a:cxn>
                  <a:cxn ang="0">
                    <a:pos x="22" y="0"/>
                  </a:cxn>
                  <a:cxn ang="0">
                    <a:pos x="33" y="0"/>
                  </a:cxn>
                </a:cxnLst>
                <a:rect l="0" t="0" r="r" b="b"/>
                <a:pathLst>
                  <a:path w="43" h="80">
                    <a:moveTo>
                      <a:pt x="0" y="40"/>
                    </a:moveTo>
                    <a:lnTo>
                      <a:pt x="33" y="40"/>
                    </a:lnTo>
                    <a:lnTo>
                      <a:pt x="43" y="54"/>
                    </a:lnTo>
                    <a:lnTo>
                      <a:pt x="43" y="67"/>
                    </a:lnTo>
                    <a:lnTo>
                      <a:pt x="33" y="80"/>
                    </a:lnTo>
                    <a:lnTo>
                      <a:pt x="11" y="80"/>
                    </a:lnTo>
                    <a:lnTo>
                      <a:pt x="0" y="67"/>
                    </a:lnTo>
                    <a:lnTo>
                      <a:pt x="0" y="27"/>
                    </a:lnTo>
                    <a:lnTo>
                      <a:pt x="22" y="0"/>
                    </a:lnTo>
                    <a:lnTo>
                      <a:pt x="33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314" name="Freeform 202"/>
              <p:cNvSpPr>
                <a:spLocks/>
              </p:cNvSpPr>
              <p:nvPr/>
            </p:nvSpPr>
            <p:spPr bwMode="auto">
              <a:xfrm>
                <a:off x="1185" y="3018"/>
                <a:ext cx="10" cy="20"/>
              </a:xfrm>
              <a:custGeom>
                <a:avLst/>
                <a:gdLst/>
                <a:ahLst/>
                <a:cxnLst>
                  <a:cxn ang="0">
                    <a:pos x="0" y="67"/>
                  </a:cxn>
                  <a:cxn ang="0">
                    <a:pos x="11" y="80"/>
                  </a:cxn>
                  <a:cxn ang="0">
                    <a:pos x="33" y="80"/>
                  </a:cxn>
                  <a:cxn ang="0">
                    <a:pos x="43" y="67"/>
                  </a:cxn>
                  <a:cxn ang="0">
                    <a:pos x="43" y="40"/>
                  </a:cxn>
                  <a:cxn ang="0">
                    <a:pos x="33" y="27"/>
                  </a:cxn>
                  <a:cxn ang="0">
                    <a:pos x="0" y="27"/>
                  </a:cxn>
                  <a:cxn ang="0">
                    <a:pos x="0" y="0"/>
                  </a:cxn>
                  <a:cxn ang="0">
                    <a:pos x="43" y="0"/>
                  </a:cxn>
                </a:cxnLst>
                <a:rect l="0" t="0" r="r" b="b"/>
                <a:pathLst>
                  <a:path w="43" h="80">
                    <a:moveTo>
                      <a:pt x="0" y="67"/>
                    </a:moveTo>
                    <a:lnTo>
                      <a:pt x="11" y="80"/>
                    </a:lnTo>
                    <a:lnTo>
                      <a:pt x="33" y="80"/>
                    </a:lnTo>
                    <a:lnTo>
                      <a:pt x="43" y="67"/>
                    </a:lnTo>
                    <a:lnTo>
                      <a:pt x="43" y="40"/>
                    </a:lnTo>
                    <a:lnTo>
                      <a:pt x="33" y="27"/>
                    </a:lnTo>
                    <a:lnTo>
                      <a:pt x="0" y="27"/>
                    </a:lnTo>
                    <a:lnTo>
                      <a:pt x="0" y="0"/>
                    </a:lnTo>
                    <a:lnTo>
                      <a:pt x="43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313" name="Line 201"/>
              <p:cNvSpPr>
                <a:spLocks noChangeShapeType="1"/>
              </p:cNvSpPr>
              <p:nvPr/>
            </p:nvSpPr>
            <p:spPr bwMode="auto">
              <a:xfrm flipH="1">
                <a:off x="1115" y="3038"/>
                <a:ext cx="380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312" name="Line 200"/>
              <p:cNvSpPr>
                <a:spLocks noChangeShapeType="1"/>
              </p:cNvSpPr>
              <p:nvPr/>
            </p:nvSpPr>
            <p:spPr bwMode="auto">
              <a:xfrm flipH="1">
                <a:off x="1115" y="3123"/>
                <a:ext cx="380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311" name="Freeform 199"/>
              <p:cNvSpPr>
                <a:spLocks/>
              </p:cNvSpPr>
              <p:nvPr/>
            </p:nvSpPr>
            <p:spPr bwMode="auto">
              <a:xfrm>
                <a:off x="1131" y="3028"/>
                <a:ext cx="22" cy="52"/>
              </a:xfrm>
              <a:custGeom>
                <a:avLst/>
                <a:gdLst/>
                <a:ahLst/>
                <a:cxnLst>
                  <a:cxn ang="0">
                    <a:pos x="0" y="41"/>
                  </a:cxn>
                  <a:cxn ang="0">
                    <a:pos x="0" y="211"/>
                  </a:cxn>
                  <a:cxn ang="0">
                    <a:pos x="0" y="0"/>
                  </a:cxn>
                  <a:cxn ang="0">
                    <a:pos x="90" y="0"/>
                  </a:cxn>
                </a:cxnLst>
                <a:rect l="0" t="0" r="r" b="b"/>
                <a:pathLst>
                  <a:path w="90" h="211">
                    <a:moveTo>
                      <a:pt x="0" y="41"/>
                    </a:moveTo>
                    <a:lnTo>
                      <a:pt x="0" y="211"/>
                    </a:lnTo>
                    <a:lnTo>
                      <a:pt x="0" y="0"/>
                    </a:lnTo>
                    <a:lnTo>
                      <a:pt x="9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310" name="Line 198"/>
              <p:cNvSpPr>
                <a:spLocks noChangeShapeType="1"/>
              </p:cNvSpPr>
              <p:nvPr/>
            </p:nvSpPr>
            <p:spPr bwMode="auto">
              <a:xfrm flipV="1">
                <a:off x="1131" y="3080"/>
                <a:ext cx="1" cy="4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309" name="Freeform 197"/>
              <p:cNvSpPr>
                <a:spLocks/>
              </p:cNvSpPr>
              <p:nvPr/>
            </p:nvSpPr>
            <p:spPr bwMode="auto">
              <a:xfrm>
                <a:off x="1127" y="3038"/>
                <a:ext cx="8" cy="24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0" y="97"/>
                  </a:cxn>
                  <a:cxn ang="0">
                    <a:pos x="33" y="97"/>
                  </a:cxn>
                  <a:cxn ang="0">
                    <a:pos x="16" y="0"/>
                  </a:cxn>
                  <a:cxn ang="0">
                    <a:pos x="16" y="97"/>
                  </a:cxn>
                </a:cxnLst>
                <a:rect l="0" t="0" r="r" b="b"/>
                <a:pathLst>
                  <a:path w="33" h="97">
                    <a:moveTo>
                      <a:pt x="16" y="0"/>
                    </a:moveTo>
                    <a:lnTo>
                      <a:pt x="0" y="97"/>
                    </a:lnTo>
                    <a:lnTo>
                      <a:pt x="33" y="97"/>
                    </a:lnTo>
                    <a:lnTo>
                      <a:pt x="16" y="0"/>
                    </a:lnTo>
                    <a:lnTo>
                      <a:pt x="16" y="97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308" name="Freeform 196"/>
              <p:cNvSpPr>
                <a:spLocks/>
              </p:cNvSpPr>
              <p:nvPr/>
            </p:nvSpPr>
            <p:spPr bwMode="auto">
              <a:xfrm>
                <a:off x="1127" y="3098"/>
                <a:ext cx="8" cy="25"/>
              </a:xfrm>
              <a:custGeom>
                <a:avLst/>
                <a:gdLst/>
                <a:ahLst/>
                <a:cxnLst>
                  <a:cxn ang="0">
                    <a:pos x="16" y="97"/>
                  </a:cxn>
                  <a:cxn ang="0">
                    <a:pos x="33" y="0"/>
                  </a:cxn>
                  <a:cxn ang="0">
                    <a:pos x="0" y="0"/>
                  </a:cxn>
                  <a:cxn ang="0">
                    <a:pos x="16" y="97"/>
                  </a:cxn>
                  <a:cxn ang="0">
                    <a:pos x="16" y="0"/>
                  </a:cxn>
                </a:cxnLst>
                <a:rect l="0" t="0" r="r" b="b"/>
                <a:pathLst>
                  <a:path w="33" h="97">
                    <a:moveTo>
                      <a:pt x="16" y="97"/>
                    </a:moveTo>
                    <a:lnTo>
                      <a:pt x="33" y="0"/>
                    </a:lnTo>
                    <a:lnTo>
                      <a:pt x="0" y="0"/>
                    </a:lnTo>
                    <a:lnTo>
                      <a:pt x="16" y="97"/>
                    </a:lnTo>
                    <a:lnTo>
                      <a:pt x="16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307" name="Line 195"/>
              <p:cNvSpPr>
                <a:spLocks noChangeShapeType="1"/>
              </p:cNvSpPr>
              <p:nvPr/>
            </p:nvSpPr>
            <p:spPr bwMode="auto">
              <a:xfrm flipV="1">
                <a:off x="2803" y="3651"/>
                <a:ext cx="1" cy="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306" name="Freeform 194"/>
              <p:cNvSpPr>
                <a:spLocks/>
              </p:cNvSpPr>
              <p:nvPr/>
            </p:nvSpPr>
            <p:spPr bwMode="auto">
              <a:xfrm>
                <a:off x="2808" y="3634"/>
                <a:ext cx="11" cy="21"/>
              </a:xfrm>
              <a:custGeom>
                <a:avLst/>
                <a:gdLst/>
                <a:ahLst/>
                <a:cxnLst>
                  <a:cxn ang="0">
                    <a:pos x="0" y="40"/>
                  </a:cxn>
                  <a:cxn ang="0">
                    <a:pos x="33" y="40"/>
                  </a:cxn>
                  <a:cxn ang="0">
                    <a:pos x="44" y="55"/>
                  </a:cxn>
                  <a:cxn ang="0">
                    <a:pos x="44" y="68"/>
                  </a:cxn>
                  <a:cxn ang="0">
                    <a:pos x="33" y="81"/>
                  </a:cxn>
                  <a:cxn ang="0">
                    <a:pos x="12" y="81"/>
                  </a:cxn>
                  <a:cxn ang="0">
                    <a:pos x="0" y="68"/>
                  </a:cxn>
                  <a:cxn ang="0">
                    <a:pos x="0" y="27"/>
                  </a:cxn>
                  <a:cxn ang="0">
                    <a:pos x="22" y="0"/>
                  </a:cxn>
                  <a:cxn ang="0">
                    <a:pos x="33" y="0"/>
                  </a:cxn>
                </a:cxnLst>
                <a:rect l="0" t="0" r="r" b="b"/>
                <a:pathLst>
                  <a:path w="44" h="81">
                    <a:moveTo>
                      <a:pt x="0" y="40"/>
                    </a:moveTo>
                    <a:lnTo>
                      <a:pt x="33" y="40"/>
                    </a:lnTo>
                    <a:lnTo>
                      <a:pt x="44" y="55"/>
                    </a:lnTo>
                    <a:lnTo>
                      <a:pt x="44" y="68"/>
                    </a:lnTo>
                    <a:lnTo>
                      <a:pt x="33" y="81"/>
                    </a:lnTo>
                    <a:lnTo>
                      <a:pt x="12" y="81"/>
                    </a:lnTo>
                    <a:lnTo>
                      <a:pt x="0" y="68"/>
                    </a:lnTo>
                    <a:lnTo>
                      <a:pt x="0" y="27"/>
                    </a:lnTo>
                    <a:lnTo>
                      <a:pt x="22" y="0"/>
                    </a:lnTo>
                    <a:lnTo>
                      <a:pt x="33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305" name="Freeform 193"/>
              <p:cNvSpPr>
                <a:spLocks/>
              </p:cNvSpPr>
              <p:nvPr/>
            </p:nvSpPr>
            <p:spPr bwMode="auto">
              <a:xfrm>
                <a:off x="2825" y="3634"/>
                <a:ext cx="10" cy="21"/>
              </a:xfrm>
              <a:custGeom>
                <a:avLst/>
                <a:gdLst/>
                <a:ahLst/>
                <a:cxnLst>
                  <a:cxn ang="0">
                    <a:pos x="0" y="68"/>
                  </a:cxn>
                  <a:cxn ang="0">
                    <a:pos x="11" y="81"/>
                  </a:cxn>
                  <a:cxn ang="0">
                    <a:pos x="33" y="81"/>
                  </a:cxn>
                  <a:cxn ang="0">
                    <a:pos x="43" y="68"/>
                  </a:cxn>
                  <a:cxn ang="0">
                    <a:pos x="43" y="40"/>
                  </a:cxn>
                  <a:cxn ang="0">
                    <a:pos x="33" y="27"/>
                  </a:cxn>
                  <a:cxn ang="0">
                    <a:pos x="0" y="27"/>
                  </a:cxn>
                  <a:cxn ang="0">
                    <a:pos x="0" y="0"/>
                  </a:cxn>
                  <a:cxn ang="0">
                    <a:pos x="43" y="0"/>
                  </a:cxn>
                </a:cxnLst>
                <a:rect l="0" t="0" r="r" b="b"/>
                <a:pathLst>
                  <a:path w="43" h="81">
                    <a:moveTo>
                      <a:pt x="0" y="68"/>
                    </a:moveTo>
                    <a:lnTo>
                      <a:pt x="11" y="81"/>
                    </a:lnTo>
                    <a:lnTo>
                      <a:pt x="33" y="81"/>
                    </a:lnTo>
                    <a:lnTo>
                      <a:pt x="43" y="68"/>
                    </a:lnTo>
                    <a:lnTo>
                      <a:pt x="43" y="40"/>
                    </a:lnTo>
                    <a:lnTo>
                      <a:pt x="33" y="27"/>
                    </a:lnTo>
                    <a:lnTo>
                      <a:pt x="0" y="27"/>
                    </a:lnTo>
                    <a:lnTo>
                      <a:pt x="0" y="0"/>
                    </a:lnTo>
                    <a:lnTo>
                      <a:pt x="43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304" name="Line 192"/>
              <p:cNvSpPr>
                <a:spLocks noChangeShapeType="1"/>
              </p:cNvSpPr>
              <p:nvPr/>
            </p:nvSpPr>
            <p:spPr bwMode="auto">
              <a:xfrm>
                <a:off x="2710" y="3602"/>
                <a:ext cx="13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303" name="Line 191"/>
              <p:cNvSpPr>
                <a:spLocks noChangeShapeType="1"/>
              </p:cNvSpPr>
              <p:nvPr/>
            </p:nvSpPr>
            <p:spPr bwMode="auto">
              <a:xfrm>
                <a:off x="2710" y="3687"/>
                <a:ext cx="13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302" name="Line 190"/>
              <p:cNvSpPr>
                <a:spLocks noChangeShapeType="1"/>
              </p:cNvSpPr>
              <p:nvPr/>
            </p:nvSpPr>
            <p:spPr bwMode="auto">
              <a:xfrm flipV="1">
                <a:off x="2827" y="3537"/>
                <a:ext cx="1" cy="6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301" name="Line 189"/>
              <p:cNvSpPr>
                <a:spLocks noChangeShapeType="1"/>
              </p:cNvSpPr>
              <p:nvPr/>
            </p:nvSpPr>
            <p:spPr bwMode="auto">
              <a:xfrm>
                <a:off x="2827" y="3687"/>
                <a:ext cx="1" cy="6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300" name="Freeform 188"/>
              <p:cNvSpPr>
                <a:spLocks/>
              </p:cNvSpPr>
              <p:nvPr/>
            </p:nvSpPr>
            <p:spPr bwMode="auto">
              <a:xfrm>
                <a:off x="2823" y="3578"/>
                <a:ext cx="8" cy="24"/>
              </a:xfrm>
              <a:custGeom>
                <a:avLst/>
                <a:gdLst/>
                <a:ahLst/>
                <a:cxnLst>
                  <a:cxn ang="0">
                    <a:pos x="16" y="96"/>
                  </a:cxn>
                  <a:cxn ang="0">
                    <a:pos x="33" y="0"/>
                  </a:cxn>
                  <a:cxn ang="0">
                    <a:pos x="0" y="0"/>
                  </a:cxn>
                  <a:cxn ang="0">
                    <a:pos x="16" y="96"/>
                  </a:cxn>
                  <a:cxn ang="0">
                    <a:pos x="16" y="0"/>
                  </a:cxn>
                </a:cxnLst>
                <a:rect l="0" t="0" r="r" b="b"/>
                <a:pathLst>
                  <a:path w="33" h="96">
                    <a:moveTo>
                      <a:pt x="16" y="96"/>
                    </a:moveTo>
                    <a:lnTo>
                      <a:pt x="33" y="0"/>
                    </a:lnTo>
                    <a:lnTo>
                      <a:pt x="0" y="0"/>
                    </a:lnTo>
                    <a:lnTo>
                      <a:pt x="16" y="96"/>
                    </a:lnTo>
                    <a:lnTo>
                      <a:pt x="16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299" name="Freeform 187"/>
              <p:cNvSpPr>
                <a:spLocks/>
              </p:cNvSpPr>
              <p:nvPr/>
            </p:nvSpPr>
            <p:spPr bwMode="auto">
              <a:xfrm>
                <a:off x="2823" y="3687"/>
                <a:ext cx="8" cy="24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0" y="97"/>
                  </a:cxn>
                  <a:cxn ang="0">
                    <a:pos x="33" y="97"/>
                  </a:cxn>
                  <a:cxn ang="0">
                    <a:pos x="16" y="0"/>
                  </a:cxn>
                  <a:cxn ang="0">
                    <a:pos x="16" y="97"/>
                  </a:cxn>
                </a:cxnLst>
                <a:rect l="0" t="0" r="r" b="b"/>
                <a:pathLst>
                  <a:path w="33" h="97">
                    <a:moveTo>
                      <a:pt x="16" y="0"/>
                    </a:moveTo>
                    <a:lnTo>
                      <a:pt x="0" y="97"/>
                    </a:lnTo>
                    <a:lnTo>
                      <a:pt x="33" y="97"/>
                    </a:lnTo>
                    <a:lnTo>
                      <a:pt x="16" y="0"/>
                    </a:lnTo>
                    <a:lnTo>
                      <a:pt x="16" y="97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298" name="Freeform 186"/>
              <p:cNvSpPr>
                <a:spLocks/>
              </p:cNvSpPr>
              <p:nvPr/>
            </p:nvSpPr>
            <p:spPr bwMode="auto">
              <a:xfrm>
                <a:off x="2922" y="3352"/>
                <a:ext cx="11" cy="20"/>
              </a:xfrm>
              <a:custGeom>
                <a:avLst/>
                <a:gdLst/>
                <a:ahLst/>
                <a:cxnLst>
                  <a:cxn ang="0">
                    <a:pos x="0" y="67"/>
                  </a:cxn>
                  <a:cxn ang="0">
                    <a:pos x="11" y="81"/>
                  </a:cxn>
                  <a:cxn ang="0">
                    <a:pos x="33" y="81"/>
                  </a:cxn>
                  <a:cxn ang="0">
                    <a:pos x="43" y="67"/>
                  </a:cxn>
                  <a:cxn ang="0">
                    <a:pos x="43" y="40"/>
                  </a:cxn>
                  <a:cxn ang="0">
                    <a:pos x="33" y="26"/>
                  </a:cxn>
                  <a:cxn ang="0">
                    <a:pos x="0" y="26"/>
                  </a:cxn>
                  <a:cxn ang="0">
                    <a:pos x="0" y="0"/>
                  </a:cxn>
                  <a:cxn ang="0">
                    <a:pos x="43" y="0"/>
                  </a:cxn>
                </a:cxnLst>
                <a:rect l="0" t="0" r="r" b="b"/>
                <a:pathLst>
                  <a:path w="43" h="81">
                    <a:moveTo>
                      <a:pt x="0" y="67"/>
                    </a:moveTo>
                    <a:lnTo>
                      <a:pt x="11" y="81"/>
                    </a:lnTo>
                    <a:lnTo>
                      <a:pt x="33" y="81"/>
                    </a:lnTo>
                    <a:lnTo>
                      <a:pt x="43" y="67"/>
                    </a:lnTo>
                    <a:lnTo>
                      <a:pt x="43" y="40"/>
                    </a:lnTo>
                    <a:lnTo>
                      <a:pt x="33" y="26"/>
                    </a:lnTo>
                    <a:lnTo>
                      <a:pt x="0" y="26"/>
                    </a:lnTo>
                    <a:lnTo>
                      <a:pt x="0" y="0"/>
                    </a:lnTo>
                    <a:lnTo>
                      <a:pt x="43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297" name="Line 185"/>
              <p:cNvSpPr>
                <a:spLocks noChangeShapeType="1"/>
              </p:cNvSpPr>
              <p:nvPr/>
            </p:nvSpPr>
            <p:spPr bwMode="auto">
              <a:xfrm flipV="1">
                <a:off x="2938" y="3369"/>
                <a:ext cx="1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296" name="Freeform 184"/>
              <p:cNvSpPr>
                <a:spLocks/>
              </p:cNvSpPr>
              <p:nvPr/>
            </p:nvSpPr>
            <p:spPr bwMode="auto">
              <a:xfrm>
                <a:off x="2944" y="3352"/>
                <a:ext cx="8" cy="20"/>
              </a:xfrm>
              <a:custGeom>
                <a:avLst/>
                <a:gdLst/>
                <a:ahLst/>
                <a:cxnLst>
                  <a:cxn ang="0">
                    <a:pos x="12" y="81"/>
                  </a:cxn>
                  <a:cxn ang="0">
                    <a:pos x="0" y="67"/>
                  </a:cxn>
                  <a:cxn ang="0">
                    <a:pos x="0" y="13"/>
                  </a:cxn>
                  <a:cxn ang="0">
                    <a:pos x="12" y="0"/>
                  </a:cxn>
                  <a:cxn ang="0">
                    <a:pos x="22" y="0"/>
                  </a:cxn>
                  <a:cxn ang="0">
                    <a:pos x="33" y="13"/>
                  </a:cxn>
                  <a:cxn ang="0">
                    <a:pos x="33" y="67"/>
                  </a:cxn>
                  <a:cxn ang="0">
                    <a:pos x="22" y="81"/>
                  </a:cxn>
                  <a:cxn ang="0">
                    <a:pos x="12" y="81"/>
                  </a:cxn>
                </a:cxnLst>
                <a:rect l="0" t="0" r="r" b="b"/>
                <a:pathLst>
                  <a:path w="33" h="81">
                    <a:moveTo>
                      <a:pt x="12" y="81"/>
                    </a:moveTo>
                    <a:lnTo>
                      <a:pt x="0" y="67"/>
                    </a:lnTo>
                    <a:lnTo>
                      <a:pt x="0" y="13"/>
                    </a:lnTo>
                    <a:lnTo>
                      <a:pt x="12" y="0"/>
                    </a:lnTo>
                    <a:lnTo>
                      <a:pt x="22" y="0"/>
                    </a:lnTo>
                    <a:lnTo>
                      <a:pt x="33" y="13"/>
                    </a:lnTo>
                    <a:lnTo>
                      <a:pt x="33" y="67"/>
                    </a:lnTo>
                    <a:lnTo>
                      <a:pt x="22" y="81"/>
                    </a:lnTo>
                    <a:lnTo>
                      <a:pt x="12" y="81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295" name="Freeform 183"/>
              <p:cNvSpPr>
                <a:spLocks/>
              </p:cNvSpPr>
              <p:nvPr/>
            </p:nvSpPr>
            <p:spPr bwMode="auto">
              <a:xfrm>
                <a:off x="2957" y="3352"/>
                <a:ext cx="11" cy="20"/>
              </a:xfrm>
              <a:custGeom>
                <a:avLst/>
                <a:gdLst/>
                <a:ahLst/>
                <a:cxnLst>
                  <a:cxn ang="0">
                    <a:pos x="0" y="13"/>
                  </a:cxn>
                  <a:cxn ang="0">
                    <a:pos x="10" y="0"/>
                  </a:cxn>
                  <a:cxn ang="0">
                    <a:pos x="31" y="0"/>
                  </a:cxn>
                  <a:cxn ang="0">
                    <a:pos x="43" y="13"/>
                  </a:cxn>
                  <a:cxn ang="0">
                    <a:pos x="43" y="26"/>
                  </a:cxn>
                  <a:cxn ang="0">
                    <a:pos x="31" y="40"/>
                  </a:cxn>
                  <a:cxn ang="0">
                    <a:pos x="10" y="40"/>
                  </a:cxn>
                  <a:cxn ang="0">
                    <a:pos x="0" y="54"/>
                  </a:cxn>
                  <a:cxn ang="0">
                    <a:pos x="0" y="81"/>
                  </a:cxn>
                  <a:cxn ang="0">
                    <a:pos x="43" y="81"/>
                  </a:cxn>
                </a:cxnLst>
                <a:rect l="0" t="0" r="r" b="b"/>
                <a:pathLst>
                  <a:path w="43" h="81">
                    <a:moveTo>
                      <a:pt x="0" y="13"/>
                    </a:moveTo>
                    <a:lnTo>
                      <a:pt x="10" y="0"/>
                    </a:lnTo>
                    <a:lnTo>
                      <a:pt x="31" y="0"/>
                    </a:lnTo>
                    <a:lnTo>
                      <a:pt x="43" y="13"/>
                    </a:lnTo>
                    <a:lnTo>
                      <a:pt x="43" y="26"/>
                    </a:lnTo>
                    <a:lnTo>
                      <a:pt x="31" y="40"/>
                    </a:lnTo>
                    <a:lnTo>
                      <a:pt x="10" y="40"/>
                    </a:lnTo>
                    <a:lnTo>
                      <a:pt x="0" y="54"/>
                    </a:lnTo>
                    <a:lnTo>
                      <a:pt x="0" y="81"/>
                    </a:lnTo>
                    <a:lnTo>
                      <a:pt x="43" y="8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294" name="Line 182"/>
              <p:cNvSpPr>
                <a:spLocks noChangeShapeType="1"/>
              </p:cNvSpPr>
              <p:nvPr/>
            </p:nvSpPr>
            <p:spPr bwMode="auto">
              <a:xfrm>
                <a:off x="2357" y="3038"/>
                <a:ext cx="61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293" name="Line 181"/>
              <p:cNvSpPr>
                <a:spLocks noChangeShapeType="1"/>
              </p:cNvSpPr>
              <p:nvPr/>
            </p:nvSpPr>
            <p:spPr bwMode="auto">
              <a:xfrm>
                <a:off x="2710" y="3687"/>
                <a:ext cx="26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292" name="Line 180"/>
              <p:cNvSpPr>
                <a:spLocks noChangeShapeType="1"/>
              </p:cNvSpPr>
              <p:nvPr/>
            </p:nvSpPr>
            <p:spPr bwMode="auto">
              <a:xfrm>
                <a:off x="2955" y="3038"/>
                <a:ext cx="1" cy="30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291" name="Line 179"/>
              <p:cNvSpPr>
                <a:spLocks noChangeShapeType="1"/>
              </p:cNvSpPr>
              <p:nvPr/>
            </p:nvSpPr>
            <p:spPr bwMode="auto">
              <a:xfrm flipV="1">
                <a:off x="2955" y="3382"/>
                <a:ext cx="1" cy="30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290" name="Freeform 178"/>
              <p:cNvSpPr>
                <a:spLocks/>
              </p:cNvSpPr>
              <p:nvPr/>
            </p:nvSpPr>
            <p:spPr bwMode="auto">
              <a:xfrm>
                <a:off x="2951" y="3038"/>
                <a:ext cx="8" cy="24"/>
              </a:xfrm>
              <a:custGeom>
                <a:avLst/>
                <a:gdLst/>
                <a:ahLst/>
                <a:cxnLst>
                  <a:cxn ang="0">
                    <a:pos x="15" y="0"/>
                  </a:cxn>
                  <a:cxn ang="0">
                    <a:pos x="0" y="97"/>
                  </a:cxn>
                  <a:cxn ang="0">
                    <a:pos x="32" y="97"/>
                  </a:cxn>
                  <a:cxn ang="0">
                    <a:pos x="15" y="0"/>
                  </a:cxn>
                  <a:cxn ang="0">
                    <a:pos x="15" y="97"/>
                  </a:cxn>
                </a:cxnLst>
                <a:rect l="0" t="0" r="r" b="b"/>
                <a:pathLst>
                  <a:path w="32" h="97">
                    <a:moveTo>
                      <a:pt x="15" y="0"/>
                    </a:moveTo>
                    <a:lnTo>
                      <a:pt x="0" y="97"/>
                    </a:lnTo>
                    <a:lnTo>
                      <a:pt x="32" y="97"/>
                    </a:lnTo>
                    <a:lnTo>
                      <a:pt x="15" y="0"/>
                    </a:lnTo>
                    <a:lnTo>
                      <a:pt x="15" y="97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289" name="Freeform 177"/>
              <p:cNvSpPr>
                <a:spLocks/>
              </p:cNvSpPr>
              <p:nvPr/>
            </p:nvSpPr>
            <p:spPr bwMode="auto">
              <a:xfrm>
                <a:off x="2951" y="3663"/>
                <a:ext cx="8" cy="24"/>
              </a:xfrm>
              <a:custGeom>
                <a:avLst/>
                <a:gdLst/>
                <a:ahLst/>
                <a:cxnLst>
                  <a:cxn ang="0">
                    <a:pos x="15" y="97"/>
                  </a:cxn>
                  <a:cxn ang="0">
                    <a:pos x="32" y="0"/>
                  </a:cxn>
                  <a:cxn ang="0">
                    <a:pos x="0" y="0"/>
                  </a:cxn>
                  <a:cxn ang="0">
                    <a:pos x="15" y="97"/>
                  </a:cxn>
                  <a:cxn ang="0">
                    <a:pos x="15" y="0"/>
                  </a:cxn>
                </a:cxnLst>
                <a:rect l="0" t="0" r="r" b="b"/>
                <a:pathLst>
                  <a:path w="32" h="97">
                    <a:moveTo>
                      <a:pt x="15" y="97"/>
                    </a:moveTo>
                    <a:lnTo>
                      <a:pt x="32" y="0"/>
                    </a:lnTo>
                    <a:lnTo>
                      <a:pt x="0" y="0"/>
                    </a:lnTo>
                    <a:lnTo>
                      <a:pt x="15" y="97"/>
                    </a:lnTo>
                    <a:lnTo>
                      <a:pt x="15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288" name="Freeform 176"/>
              <p:cNvSpPr>
                <a:spLocks/>
              </p:cNvSpPr>
              <p:nvPr/>
            </p:nvSpPr>
            <p:spPr bwMode="auto">
              <a:xfrm>
                <a:off x="2493" y="2855"/>
                <a:ext cx="11" cy="20"/>
              </a:xfrm>
              <a:custGeom>
                <a:avLst/>
                <a:gdLst/>
                <a:ahLst/>
                <a:cxnLst>
                  <a:cxn ang="0">
                    <a:pos x="0" y="13"/>
                  </a:cxn>
                  <a:cxn ang="0">
                    <a:pos x="12" y="0"/>
                  </a:cxn>
                  <a:cxn ang="0">
                    <a:pos x="33" y="0"/>
                  </a:cxn>
                  <a:cxn ang="0">
                    <a:pos x="43" y="13"/>
                  </a:cxn>
                  <a:cxn ang="0">
                    <a:pos x="43" y="26"/>
                  </a:cxn>
                  <a:cxn ang="0">
                    <a:pos x="33" y="40"/>
                  </a:cxn>
                  <a:cxn ang="0">
                    <a:pos x="12" y="40"/>
                  </a:cxn>
                  <a:cxn ang="0">
                    <a:pos x="0" y="54"/>
                  </a:cxn>
                  <a:cxn ang="0">
                    <a:pos x="0" y="81"/>
                  </a:cxn>
                  <a:cxn ang="0">
                    <a:pos x="43" y="81"/>
                  </a:cxn>
                </a:cxnLst>
                <a:rect l="0" t="0" r="r" b="b"/>
                <a:pathLst>
                  <a:path w="43" h="81">
                    <a:moveTo>
                      <a:pt x="0" y="13"/>
                    </a:moveTo>
                    <a:lnTo>
                      <a:pt x="12" y="0"/>
                    </a:lnTo>
                    <a:lnTo>
                      <a:pt x="33" y="0"/>
                    </a:lnTo>
                    <a:lnTo>
                      <a:pt x="43" y="13"/>
                    </a:lnTo>
                    <a:lnTo>
                      <a:pt x="43" y="26"/>
                    </a:lnTo>
                    <a:lnTo>
                      <a:pt x="33" y="40"/>
                    </a:lnTo>
                    <a:lnTo>
                      <a:pt x="12" y="40"/>
                    </a:lnTo>
                    <a:lnTo>
                      <a:pt x="0" y="54"/>
                    </a:lnTo>
                    <a:lnTo>
                      <a:pt x="0" y="81"/>
                    </a:lnTo>
                    <a:lnTo>
                      <a:pt x="43" y="8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287" name="Line 175"/>
              <p:cNvSpPr>
                <a:spLocks noChangeShapeType="1"/>
              </p:cNvSpPr>
              <p:nvPr/>
            </p:nvSpPr>
            <p:spPr bwMode="auto">
              <a:xfrm flipV="1">
                <a:off x="2509" y="2872"/>
                <a:ext cx="1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286" name="Freeform 174"/>
              <p:cNvSpPr>
                <a:spLocks/>
              </p:cNvSpPr>
              <p:nvPr/>
            </p:nvSpPr>
            <p:spPr bwMode="auto">
              <a:xfrm>
                <a:off x="2515" y="2855"/>
                <a:ext cx="10" cy="2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4" y="0"/>
                  </a:cxn>
                  <a:cxn ang="0">
                    <a:pos x="12" y="81"/>
                  </a:cxn>
                </a:cxnLst>
                <a:rect l="0" t="0" r="r" b="b"/>
                <a:pathLst>
                  <a:path w="44" h="81">
                    <a:moveTo>
                      <a:pt x="0" y="0"/>
                    </a:moveTo>
                    <a:lnTo>
                      <a:pt x="44" y="0"/>
                    </a:lnTo>
                    <a:lnTo>
                      <a:pt x="12" y="8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285" name="Freeform 173"/>
              <p:cNvSpPr>
                <a:spLocks/>
              </p:cNvSpPr>
              <p:nvPr/>
            </p:nvSpPr>
            <p:spPr bwMode="auto">
              <a:xfrm>
                <a:off x="2531" y="2855"/>
                <a:ext cx="11" cy="10"/>
              </a:xfrm>
              <a:custGeom>
                <a:avLst/>
                <a:gdLst/>
                <a:ahLst/>
                <a:cxnLst>
                  <a:cxn ang="0">
                    <a:pos x="0" y="13"/>
                  </a:cxn>
                  <a:cxn ang="0">
                    <a:pos x="11" y="0"/>
                  </a:cxn>
                  <a:cxn ang="0">
                    <a:pos x="33" y="0"/>
                  </a:cxn>
                  <a:cxn ang="0">
                    <a:pos x="43" y="13"/>
                  </a:cxn>
                  <a:cxn ang="0">
                    <a:pos x="43" y="26"/>
                  </a:cxn>
                  <a:cxn ang="0">
                    <a:pos x="33" y="40"/>
                  </a:cxn>
                  <a:cxn ang="0">
                    <a:pos x="22" y="40"/>
                  </a:cxn>
                </a:cxnLst>
                <a:rect l="0" t="0" r="r" b="b"/>
                <a:pathLst>
                  <a:path w="43" h="40">
                    <a:moveTo>
                      <a:pt x="0" y="13"/>
                    </a:moveTo>
                    <a:lnTo>
                      <a:pt x="11" y="0"/>
                    </a:lnTo>
                    <a:lnTo>
                      <a:pt x="33" y="0"/>
                    </a:lnTo>
                    <a:lnTo>
                      <a:pt x="43" y="13"/>
                    </a:lnTo>
                    <a:lnTo>
                      <a:pt x="43" y="26"/>
                    </a:lnTo>
                    <a:lnTo>
                      <a:pt x="33" y="40"/>
                    </a:lnTo>
                    <a:lnTo>
                      <a:pt x="22" y="4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284" name="Freeform 172"/>
              <p:cNvSpPr>
                <a:spLocks/>
              </p:cNvSpPr>
              <p:nvPr/>
            </p:nvSpPr>
            <p:spPr bwMode="auto">
              <a:xfrm>
                <a:off x="2531" y="2865"/>
                <a:ext cx="11" cy="10"/>
              </a:xfrm>
              <a:custGeom>
                <a:avLst/>
                <a:gdLst/>
                <a:ahLst/>
                <a:cxnLst>
                  <a:cxn ang="0">
                    <a:pos x="33" y="0"/>
                  </a:cxn>
                  <a:cxn ang="0">
                    <a:pos x="43" y="14"/>
                  </a:cxn>
                  <a:cxn ang="0">
                    <a:pos x="43" y="27"/>
                  </a:cxn>
                  <a:cxn ang="0">
                    <a:pos x="33" y="41"/>
                  </a:cxn>
                  <a:cxn ang="0">
                    <a:pos x="11" y="41"/>
                  </a:cxn>
                  <a:cxn ang="0">
                    <a:pos x="0" y="27"/>
                  </a:cxn>
                </a:cxnLst>
                <a:rect l="0" t="0" r="r" b="b"/>
                <a:pathLst>
                  <a:path w="43" h="41">
                    <a:moveTo>
                      <a:pt x="33" y="0"/>
                    </a:moveTo>
                    <a:lnTo>
                      <a:pt x="43" y="14"/>
                    </a:lnTo>
                    <a:lnTo>
                      <a:pt x="43" y="27"/>
                    </a:lnTo>
                    <a:lnTo>
                      <a:pt x="33" y="41"/>
                    </a:lnTo>
                    <a:lnTo>
                      <a:pt x="11" y="41"/>
                    </a:lnTo>
                    <a:lnTo>
                      <a:pt x="0" y="27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283" name="Line 171"/>
              <p:cNvSpPr>
                <a:spLocks noChangeShapeType="1"/>
              </p:cNvSpPr>
              <p:nvPr/>
            </p:nvSpPr>
            <p:spPr bwMode="auto">
              <a:xfrm flipV="1">
                <a:off x="2349" y="2849"/>
                <a:ext cx="1" cy="18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282" name="Line 170"/>
              <p:cNvSpPr>
                <a:spLocks noChangeShapeType="1"/>
              </p:cNvSpPr>
              <p:nvPr/>
            </p:nvSpPr>
            <p:spPr bwMode="auto">
              <a:xfrm flipV="1">
                <a:off x="2702" y="2849"/>
                <a:ext cx="1" cy="74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281" name="Line 169"/>
              <p:cNvSpPr>
                <a:spLocks noChangeShapeType="1"/>
              </p:cNvSpPr>
              <p:nvPr/>
            </p:nvSpPr>
            <p:spPr bwMode="auto">
              <a:xfrm>
                <a:off x="2349" y="2865"/>
                <a:ext cx="13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280" name="Line 168"/>
              <p:cNvSpPr>
                <a:spLocks noChangeShapeType="1"/>
              </p:cNvSpPr>
              <p:nvPr/>
            </p:nvSpPr>
            <p:spPr bwMode="auto">
              <a:xfrm flipH="1">
                <a:off x="2568" y="2865"/>
                <a:ext cx="13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279" name="Freeform 167"/>
              <p:cNvSpPr>
                <a:spLocks/>
              </p:cNvSpPr>
              <p:nvPr/>
            </p:nvSpPr>
            <p:spPr bwMode="auto">
              <a:xfrm>
                <a:off x="2349" y="2861"/>
                <a:ext cx="25" cy="8"/>
              </a:xfrm>
              <a:custGeom>
                <a:avLst/>
                <a:gdLst/>
                <a:ahLst/>
                <a:cxnLst>
                  <a:cxn ang="0">
                    <a:pos x="0" y="16"/>
                  </a:cxn>
                  <a:cxn ang="0">
                    <a:pos x="97" y="32"/>
                  </a:cxn>
                  <a:cxn ang="0">
                    <a:pos x="97" y="0"/>
                  </a:cxn>
                  <a:cxn ang="0">
                    <a:pos x="0" y="16"/>
                  </a:cxn>
                  <a:cxn ang="0">
                    <a:pos x="97" y="16"/>
                  </a:cxn>
                </a:cxnLst>
                <a:rect l="0" t="0" r="r" b="b"/>
                <a:pathLst>
                  <a:path w="97" h="32">
                    <a:moveTo>
                      <a:pt x="0" y="16"/>
                    </a:moveTo>
                    <a:lnTo>
                      <a:pt x="97" y="32"/>
                    </a:lnTo>
                    <a:lnTo>
                      <a:pt x="97" y="0"/>
                    </a:lnTo>
                    <a:lnTo>
                      <a:pt x="0" y="16"/>
                    </a:lnTo>
                    <a:lnTo>
                      <a:pt x="97" y="16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278" name="Freeform 166"/>
              <p:cNvSpPr>
                <a:spLocks/>
              </p:cNvSpPr>
              <p:nvPr/>
            </p:nvSpPr>
            <p:spPr bwMode="auto">
              <a:xfrm>
                <a:off x="2678" y="2861"/>
                <a:ext cx="24" cy="8"/>
              </a:xfrm>
              <a:custGeom>
                <a:avLst/>
                <a:gdLst/>
                <a:ahLst/>
                <a:cxnLst>
                  <a:cxn ang="0">
                    <a:pos x="97" y="16"/>
                  </a:cxn>
                  <a:cxn ang="0">
                    <a:pos x="0" y="0"/>
                  </a:cxn>
                  <a:cxn ang="0">
                    <a:pos x="0" y="32"/>
                  </a:cxn>
                  <a:cxn ang="0">
                    <a:pos x="97" y="16"/>
                  </a:cxn>
                  <a:cxn ang="0">
                    <a:pos x="0" y="16"/>
                  </a:cxn>
                </a:cxnLst>
                <a:rect l="0" t="0" r="r" b="b"/>
                <a:pathLst>
                  <a:path w="97" h="32">
                    <a:moveTo>
                      <a:pt x="97" y="16"/>
                    </a:moveTo>
                    <a:lnTo>
                      <a:pt x="0" y="0"/>
                    </a:lnTo>
                    <a:lnTo>
                      <a:pt x="0" y="32"/>
                    </a:lnTo>
                    <a:lnTo>
                      <a:pt x="97" y="16"/>
                    </a:lnTo>
                    <a:lnTo>
                      <a:pt x="0" y="16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277" name="Freeform 165"/>
              <p:cNvSpPr>
                <a:spLocks/>
              </p:cNvSpPr>
              <p:nvPr/>
            </p:nvSpPr>
            <p:spPr bwMode="auto">
              <a:xfrm>
                <a:off x="2070" y="2856"/>
                <a:ext cx="11" cy="10"/>
              </a:xfrm>
              <a:custGeom>
                <a:avLst/>
                <a:gdLst/>
                <a:ahLst/>
                <a:cxnLst>
                  <a:cxn ang="0">
                    <a:pos x="0" y="13"/>
                  </a:cxn>
                  <a:cxn ang="0">
                    <a:pos x="11" y="0"/>
                  </a:cxn>
                  <a:cxn ang="0">
                    <a:pos x="33" y="0"/>
                  </a:cxn>
                  <a:cxn ang="0">
                    <a:pos x="43" y="13"/>
                  </a:cxn>
                  <a:cxn ang="0">
                    <a:pos x="43" y="27"/>
                  </a:cxn>
                  <a:cxn ang="0">
                    <a:pos x="33" y="40"/>
                  </a:cxn>
                  <a:cxn ang="0">
                    <a:pos x="22" y="40"/>
                  </a:cxn>
                </a:cxnLst>
                <a:rect l="0" t="0" r="r" b="b"/>
                <a:pathLst>
                  <a:path w="43" h="40">
                    <a:moveTo>
                      <a:pt x="0" y="13"/>
                    </a:moveTo>
                    <a:lnTo>
                      <a:pt x="11" y="0"/>
                    </a:lnTo>
                    <a:lnTo>
                      <a:pt x="33" y="0"/>
                    </a:lnTo>
                    <a:lnTo>
                      <a:pt x="43" y="13"/>
                    </a:lnTo>
                    <a:lnTo>
                      <a:pt x="43" y="27"/>
                    </a:lnTo>
                    <a:lnTo>
                      <a:pt x="33" y="40"/>
                    </a:lnTo>
                    <a:lnTo>
                      <a:pt x="22" y="4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276" name="Freeform 164"/>
              <p:cNvSpPr>
                <a:spLocks/>
              </p:cNvSpPr>
              <p:nvPr/>
            </p:nvSpPr>
            <p:spPr bwMode="auto">
              <a:xfrm>
                <a:off x="2070" y="2866"/>
                <a:ext cx="11" cy="10"/>
              </a:xfrm>
              <a:custGeom>
                <a:avLst/>
                <a:gdLst/>
                <a:ahLst/>
                <a:cxnLst>
                  <a:cxn ang="0">
                    <a:pos x="33" y="0"/>
                  </a:cxn>
                  <a:cxn ang="0">
                    <a:pos x="43" y="14"/>
                  </a:cxn>
                  <a:cxn ang="0">
                    <a:pos x="43" y="28"/>
                  </a:cxn>
                  <a:cxn ang="0">
                    <a:pos x="33" y="41"/>
                  </a:cxn>
                  <a:cxn ang="0">
                    <a:pos x="11" y="41"/>
                  </a:cxn>
                  <a:cxn ang="0">
                    <a:pos x="0" y="28"/>
                  </a:cxn>
                </a:cxnLst>
                <a:rect l="0" t="0" r="r" b="b"/>
                <a:pathLst>
                  <a:path w="43" h="41">
                    <a:moveTo>
                      <a:pt x="33" y="0"/>
                    </a:moveTo>
                    <a:lnTo>
                      <a:pt x="43" y="14"/>
                    </a:lnTo>
                    <a:lnTo>
                      <a:pt x="43" y="28"/>
                    </a:lnTo>
                    <a:lnTo>
                      <a:pt x="33" y="41"/>
                    </a:lnTo>
                    <a:lnTo>
                      <a:pt x="11" y="41"/>
                    </a:lnTo>
                    <a:lnTo>
                      <a:pt x="0" y="28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275" name="Line 163"/>
              <p:cNvSpPr>
                <a:spLocks noChangeShapeType="1"/>
              </p:cNvSpPr>
              <p:nvPr/>
            </p:nvSpPr>
            <p:spPr bwMode="auto">
              <a:xfrm flipV="1">
                <a:off x="2086" y="2873"/>
                <a:ext cx="1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274" name="Freeform 162"/>
              <p:cNvSpPr>
                <a:spLocks/>
              </p:cNvSpPr>
              <p:nvPr/>
            </p:nvSpPr>
            <p:spPr bwMode="auto">
              <a:xfrm>
                <a:off x="2092" y="2856"/>
                <a:ext cx="10" cy="20"/>
              </a:xfrm>
              <a:custGeom>
                <a:avLst/>
                <a:gdLst/>
                <a:ahLst/>
                <a:cxnLst>
                  <a:cxn ang="0">
                    <a:pos x="12" y="81"/>
                  </a:cxn>
                  <a:cxn ang="0">
                    <a:pos x="0" y="68"/>
                  </a:cxn>
                  <a:cxn ang="0">
                    <a:pos x="0" y="54"/>
                  </a:cxn>
                  <a:cxn ang="0">
                    <a:pos x="12" y="40"/>
                  </a:cxn>
                  <a:cxn ang="0">
                    <a:pos x="33" y="40"/>
                  </a:cxn>
                  <a:cxn ang="0">
                    <a:pos x="43" y="27"/>
                  </a:cxn>
                  <a:cxn ang="0">
                    <a:pos x="43" y="13"/>
                  </a:cxn>
                  <a:cxn ang="0">
                    <a:pos x="33" y="0"/>
                  </a:cxn>
                  <a:cxn ang="0">
                    <a:pos x="12" y="0"/>
                  </a:cxn>
                  <a:cxn ang="0">
                    <a:pos x="0" y="13"/>
                  </a:cxn>
                  <a:cxn ang="0">
                    <a:pos x="0" y="27"/>
                  </a:cxn>
                  <a:cxn ang="0">
                    <a:pos x="12" y="40"/>
                  </a:cxn>
                </a:cxnLst>
                <a:rect l="0" t="0" r="r" b="b"/>
                <a:pathLst>
                  <a:path w="43" h="81">
                    <a:moveTo>
                      <a:pt x="12" y="81"/>
                    </a:moveTo>
                    <a:lnTo>
                      <a:pt x="0" y="68"/>
                    </a:lnTo>
                    <a:lnTo>
                      <a:pt x="0" y="54"/>
                    </a:lnTo>
                    <a:lnTo>
                      <a:pt x="12" y="40"/>
                    </a:lnTo>
                    <a:lnTo>
                      <a:pt x="33" y="40"/>
                    </a:lnTo>
                    <a:lnTo>
                      <a:pt x="43" y="27"/>
                    </a:lnTo>
                    <a:lnTo>
                      <a:pt x="43" y="13"/>
                    </a:lnTo>
                    <a:lnTo>
                      <a:pt x="33" y="0"/>
                    </a:lnTo>
                    <a:lnTo>
                      <a:pt x="12" y="0"/>
                    </a:lnTo>
                    <a:lnTo>
                      <a:pt x="0" y="13"/>
                    </a:lnTo>
                    <a:lnTo>
                      <a:pt x="0" y="27"/>
                    </a:lnTo>
                    <a:lnTo>
                      <a:pt x="12" y="4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273" name="Freeform 161"/>
              <p:cNvSpPr>
                <a:spLocks/>
              </p:cNvSpPr>
              <p:nvPr/>
            </p:nvSpPr>
            <p:spPr bwMode="auto">
              <a:xfrm>
                <a:off x="2094" y="2866"/>
                <a:ext cx="8" cy="10"/>
              </a:xfrm>
              <a:custGeom>
                <a:avLst/>
                <a:gdLst/>
                <a:ahLst/>
                <a:cxnLst>
                  <a:cxn ang="0">
                    <a:pos x="21" y="0"/>
                  </a:cxn>
                  <a:cxn ang="0">
                    <a:pos x="31" y="14"/>
                  </a:cxn>
                  <a:cxn ang="0">
                    <a:pos x="31" y="28"/>
                  </a:cxn>
                  <a:cxn ang="0">
                    <a:pos x="21" y="41"/>
                  </a:cxn>
                  <a:cxn ang="0">
                    <a:pos x="0" y="41"/>
                  </a:cxn>
                </a:cxnLst>
                <a:rect l="0" t="0" r="r" b="b"/>
                <a:pathLst>
                  <a:path w="31" h="41">
                    <a:moveTo>
                      <a:pt x="21" y="0"/>
                    </a:moveTo>
                    <a:lnTo>
                      <a:pt x="31" y="14"/>
                    </a:lnTo>
                    <a:lnTo>
                      <a:pt x="31" y="28"/>
                    </a:lnTo>
                    <a:lnTo>
                      <a:pt x="21" y="41"/>
                    </a:lnTo>
                    <a:lnTo>
                      <a:pt x="0" y="4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272" name="Freeform 160"/>
              <p:cNvSpPr>
                <a:spLocks/>
              </p:cNvSpPr>
              <p:nvPr/>
            </p:nvSpPr>
            <p:spPr bwMode="auto">
              <a:xfrm>
                <a:off x="2108" y="2856"/>
                <a:ext cx="11" cy="20"/>
              </a:xfrm>
              <a:custGeom>
                <a:avLst/>
                <a:gdLst/>
                <a:ahLst/>
                <a:cxnLst>
                  <a:cxn ang="0">
                    <a:pos x="0" y="13"/>
                  </a:cxn>
                  <a:cxn ang="0">
                    <a:pos x="11" y="0"/>
                  </a:cxn>
                  <a:cxn ang="0">
                    <a:pos x="33" y="0"/>
                  </a:cxn>
                  <a:cxn ang="0">
                    <a:pos x="43" y="13"/>
                  </a:cxn>
                  <a:cxn ang="0">
                    <a:pos x="43" y="27"/>
                  </a:cxn>
                  <a:cxn ang="0">
                    <a:pos x="33" y="40"/>
                  </a:cxn>
                  <a:cxn ang="0">
                    <a:pos x="11" y="40"/>
                  </a:cxn>
                  <a:cxn ang="0">
                    <a:pos x="0" y="54"/>
                  </a:cxn>
                  <a:cxn ang="0">
                    <a:pos x="0" y="81"/>
                  </a:cxn>
                  <a:cxn ang="0">
                    <a:pos x="43" y="81"/>
                  </a:cxn>
                </a:cxnLst>
                <a:rect l="0" t="0" r="r" b="b"/>
                <a:pathLst>
                  <a:path w="43" h="81">
                    <a:moveTo>
                      <a:pt x="0" y="13"/>
                    </a:moveTo>
                    <a:lnTo>
                      <a:pt x="11" y="0"/>
                    </a:lnTo>
                    <a:lnTo>
                      <a:pt x="33" y="0"/>
                    </a:lnTo>
                    <a:lnTo>
                      <a:pt x="43" y="13"/>
                    </a:lnTo>
                    <a:lnTo>
                      <a:pt x="43" y="27"/>
                    </a:lnTo>
                    <a:lnTo>
                      <a:pt x="33" y="40"/>
                    </a:lnTo>
                    <a:lnTo>
                      <a:pt x="11" y="40"/>
                    </a:lnTo>
                    <a:lnTo>
                      <a:pt x="0" y="54"/>
                    </a:lnTo>
                    <a:lnTo>
                      <a:pt x="0" y="81"/>
                    </a:lnTo>
                    <a:lnTo>
                      <a:pt x="43" y="8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271" name="Line 159"/>
              <p:cNvSpPr>
                <a:spLocks noChangeShapeType="1"/>
              </p:cNvSpPr>
              <p:nvPr/>
            </p:nvSpPr>
            <p:spPr bwMode="auto">
              <a:xfrm flipV="1">
                <a:off x="1856" y="2850"/>
                <a:ext cx="1" cy="26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270" name="Line 158"/>
              <p:cNvSpPr>
                <a:spLocks noChangeShapeType="1"/>
              </p:cNvSpPr>
              <p:nvPr/>
            </p:nvSpPr>
            <p:spPr bwMode="auto">
              <a:xfrm flipV="1">
                <a:off x="2349" y="2850"/>
                <a:ext cx="1" cy="18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269" name="Line 157"/>
              <p:cNvSpPr>
                <a:spLocks noChangeShapeType="1"/>
              </p:cNvSpPr>
              <p:nvPr/>
            </p:nvSpPr>
            <p:spPr bwMode="auto">
              <a:xfrm>
                <a:off x="1856" y="2866"/>
                <a:ext cx="20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268" name="Line 156"/>
              <p:cNvSpPr>
                <a:spLocks noChangeShapeType="1"/>
              </p:cNvSpPr>
              <p:nvPr/>
            </p:nvSpPr>
            <p:spPr bwMode="auto">
              <a:xfrm flipH="1">
                <a:off x="2145" y="2866"/>
                <a:ext cx="20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267" name="Freeform 155"/>
              <p:cNvSpPr>
                <a:spLocks/>
              </p:cNvSpPr>
              <p:nvPr/>
            </p:nvSpPr>
            <p:spPr bwMode="auto">
              <a:xfrm>
                <a:off x="1856" y="2862"/>
                <a:ext cx="24" cy="8"/>
              </a:xfrm>
              <a:custGeom>
                <a:avLst/>
                <a:gdLst/>
                <a:ahLst/>
                <a:cxnLst>
                  <a:cxn ang="0">
                    <a:pos x="0" y="16"/>
                  </a:cxn>
                  <a:cxn ang="0">
                    <a:pos x="97" y="32"/>
                  </a:cxn>
                  <a:cxn ang="0">
                    <a:pos x="97" y="0"/>
                  </a:cxn>
                  <a:cxn ang="0">
                    <a:pos x="0" y="16"/>
                  </a:cxn>
                  <a:cxn ang="0">
                    <a:pos x="97" y="16"/>
                  </a:cxn>
                </a:cxnLst>
                <a:rect l="0" t="0" r="r" b="b"/>
                <a:pathLst>
                  <a:path w="97" h="32">
                    <a:moveTo>
                      <a:pt x="0" y="16"/>
                    </a:moveTo>
                    <a:lnTo>
                      <a:pt x="97" y="32"/>
                    </a:lnTo>
                    <a:lnTo>
                      <a:pt x="97" y="0"/>
                    </a:lnTo>
                    <a:lnTo>
                      <a:pt x="0" y="16"/>
                    </a:lnTo>
                    <a:lnTo>
                      <a:pt x="97" y="16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266" name="Freeform 154"/>
              <p:cNvSpPr>
                <a:spLocks/>
              </p:cNvSpPr>
              <p:nvPr/>
            </p:nvSpPr>
            <p:spPr bwMode="auto">
              <a:xfrm>
                <a:off x="2325" y="2862"/>
                <a:ext cx="24" cy="8"/>
              </a:xfrm>
              <a:custGeom>
                <a:avLst/>
                <a:gdLst/>
                <a:ahLst/>
                <a:cxnLst>
                  <a:cxn ang="0">
                    <a:pos x="97" y="16"/>
                  </a:cxn>
                  <a:cxn ang="0">
                    <a:pos x="0" y="0"/>
                  </a:cxn>
                  <a:cxn ang="0">
                    <a:pos x="0" y="32"/>
                  </a:cxn>
                  <a:cxn ang="0">
                    <a:pos x="97" y="16"/>
                  </a:cxn>
                  <a:cxn ang="0">
                    <a:pos x="0" y="16"/>
                  </a:cxn>
                </a:cxnLst>
                <a:rect l="0" t="0" r="r" b="b"/>
                <a:pathLst>
                  <a:path w="97" h="32">
                    <a:moveTo>
                      <a:pt x="97" y="16"/>
                    </a:moveTo>
                    <a:lnTo>
                      <a:pt x="0" y="0"/>
                    </a:lnTo>
                    <a:lnTo>
                      <a:pt x="0" y="32"/>
                    </a:lnTo>
                    <a:lnTo>
                      <a:pt x="97" y="16"/>
                    </a:lnTo>
                    <a:lnTo>
                      <a:pt x="0" y="16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265" name="Line 153"/>
              <p:cNvSpPr>
                <a:spLocks noChangeShapeType="1"/>
              </p:cNvSpPr>
              <p:nvPr/>
            </p:nvSpPr>
            <p:spPr bwMode="auto">
              <a:xfrm flipV="1">
                <a:off x="2821" y="2069"/>
                <a:ext cx="1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264" name="Freeform 152"/>
              <p:cNvSpPr>
                <a:spLocks/>
              </p:cNvSpPr>
              <p:nvPr/>
            </p:nvSpPr>
            <p:spPr bwMode="auto">
              <a:xfrm>
                <a:off x="2826" y="2052"/>
                <a:ext cx="11" cy="10"/>
              </a:xfrm>
              <a:custGeom>
                <a:avLst/>
                <a:gdLst/>
                <a:ahLst/>
                <a:cxnLst>
                  <a:cxn ang="0">
                    <a:pos x="0" y="13"/>
                  </a:cxn>
                  <a:cxn ang="0">
                    <a:pos x="12" y="0"/>
                  </a:cxn>
                  <a:cxn ang="0">
                    <a:pos x="33" y="0"/>
                  </a:cxn>
                  <a:cxn ang="0">
                    <a:pos x="43" y="13"/>
                  </a:cxn>
                  <a:cxn ang="0">
                    <a:pos x="43" y="26"/>
                  </a:cxn>
                  <a:cxn ang="0">
                    <a:pos x="33" y="40"/>
                  </a:cxn>
                  <a:cxn ang="0">
                    <a:pos x="22" y="40"/>
                  </a:cxn>
                </a:cxnLst>
                <a:rect l="0" t="0" r="r" b="b"/>
                <a:pathLst>
                  <a:path w="43" h="40">
                    <a:moveTo>
                      <a:pt x="0" y="13"/>
                    </a:moveTo>
                    <a:lnTo>
                      <a:pt x="12" y="0"/>
                    </a:lnTo>
                    <a:lnTo>
                      <a:pt x="33" y="0"/>
                    </a:lnTo>
                    <a:lnTo>
                      <a:pt x="43" y="13"/>
                    </a:lnTo>
                    <a:lnTo>
                      <a:pt x="43" y="26"/>
                    </a:lnTo>
                    <a:lnTo>
                      <a:pt x="33" y="40"/>
                    </a:lnTo>
                    <a:lnTo>
                      <a:pt x="22" y="4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263" name="Freeform 151"/>
              <p:cNvSpPr>
                <a:spLocks/>
              </p:cNvSpPr>
              <p:nvPr/>
            </p:nvSpPr>
            <p:spPr bwMode="auto">
              <a:xfrm>
                <a:off x="2826" y="2062"/>
                <a:ext cx="11" cy="10"/>
              </a:xfrm>
              <a:custGeom>
                <a:avLst/>
                <a:gdLst/>
                <a:ahLst/>
                <a:cxnLst>
                  <a:cxn ang="0">
                    <a:pos x="33" y="0"/>
                  </a:cxn>
                  <a:cxn ang="0">
                    <a:pos x="43" y="13"/>
                  </a:cxn>
                  <a:cxn ang="0">
                    <a:pos x="43" y="26"/>
                  </a:cxn>
                  <a:cxn ang="0">
                    <a:pos x="33" y="40"/>
                  </a:cxn>
                  <a:cxn ang="0">
                    <a:pos x="12" y="40"/>
                  </a:cxn>
                  <a:cxn ang="0">
                    <a:pos x="0" y="26"/>
                  </a:cxn>
                </a:cxnLst>
                <a:rect l="0" t="0" r="r" b="b"/>
                <a:pathLst>
                  <a:path w="43" h="40">
                    <a:moveTo>
                      <a:pt x="33" y="0"/>
                    </a:moveTo>
                    <a:lnTo>
                      <a:pt x="43" y="13"/>
                    </a:lnTo>
                    <a:lnTo>
                      <a:pt x="43" y="26"/>
                    </a:lnTo>
                    <a:lnTo>
                      <a:pt x="33" y="40"/>
                    </a:lnTo>
                    <a:lnTo>
                      <a:pt x="12" y="40"/>
                    </a:lnTo>
                    <a:lnTo>
                      <a:pt x="0" y="26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262" name="Freeform 150"/>
              <p:cNvSpPr>
                <a:spLocks/>
              </p:cNvSpPr>
              <p:nvPr/>
            </p:nvSpPr>
            <p:spPr bwMode="auto">
              <a:xfrm>
                <a:off x="2842" y="2052"/>
                <a:ext cx="8" cy="20"/>
              </a:xfrm>
              <a:custGeom>
                <a:avLst/>
                <a:gdLst/>
                <a:ahLst/>
                <a:cxnLst>
                  <a:cxn ang="0">
                    <a:pos x="11" y="80"/>
                  </a:cxn>
                  <a:cxn ang="0">
                    <a:pos x="0" y="66"/>
                  </a:cxn>
                  <a:cxn ang="0">
                    <a:pos x="0" y="13"/>
                  </a:cxn>
                  <a:cxn ang="0">
                    <a:pos x="11" y="0"/>
                  </a:cxn>
                  <a:cxn ang="0">
                    <a:pos x="21" y="0"/>
                  </a:cxn>
                  <a:cxn ang="0">
                    <a:pos x="33" y="13"/>
                  </a:cxn>
                  <a:cxn ang="0">
                    <a:pos x="33" y="66"/>
                  </a:cxn>
                  <a:cxn ang="0">
                    <a:pos x="21" y="80"/>
                  </a:cxn>
                  <a:cxn ang="0">
                    <a:pos x="11" y="80"/>
                  </a:cxn>
                </a:cxnLst>
                <a:rect l="0" t="0" r="r" b="b"/>
                <a:pathLst>
                  <a:path w="33" h="80">
                    <a:moveTo>
                      <a:pt x="11" y="80"/>
                    </a:moveTo>
                    <a:lnTo>
                      <a:pt x="0" y="66"/>
                    </a:lnTo>
                    <a:lnTo>
                      <a:pt x="0" y="13"/>
                    </a:lnTo>
                    <a:lnTo>
                      <a:pt x="11" y="0"/>
                    </a:lnTo>
                    <a:lnTo>
                      <a:pt x="21" y="0"/>
                    </a:lnTo>
                    <a:lnTo>
                      <a:pt x="33" y="13"/>
                    </a:lnTo>
                    <a:lnTo>
                      <a:pt x="33" y="66"/>
                    </a:lnTo>
                    <a:lnTo>
                      <a:pt x="21" y="80"/>
                    </a:lnTo>
                    <a:lnTo>
                      <a:pt x="11" y="80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261" name="Line 149"/>
              <p:cNvSpPr>
                <a:spLocks noChangeShapeType="1"/>
              </p:cNvSpPr>
              <p:nvPr/>
            </p:nvSpPr>
            <p:spPr bwMode="auto">
              <a:xfrm>
                <a:off x="2710" y="1981"/>
                <a:ext cx="9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260" name="Line 148"/>
              <p:cNvSpPr>
                <a:spLocks noChangeShapeType="1"/>
              </p:cNvSpPr>
              <p:nvPr/>
            </p:nvSpPr>
            <p:spPr bwMode="auto">
              <a:xfrm>
                <a:off x="2710" y="2020"/>
                <a:ext cx="9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259" name="Line 147"/>
              <p:cNvSpPr>
                <a:spLocks noChangeShapeType="1"/>
              </p:cNvSpPr>
              <p:nvPr/>
            </p:nvSpPr>
            <p:spPr bwMode="auto">
              <a:xfrm flipV="1">
                <a:off x="2788" y="1916"/>
                <a:ext cx="1" cy="6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258" name="Freeform 146"/>
              <p:cNvSpPr>
                <a:spLocks/>
              </p:cNvSpPr>
              <p:nvPr/>
            </p:nvSpPr>
            <p:spPr bwMode="auto">
              <a:xfrm>
                <a:off x="2788" y="2020"/>
                <a:ext cx="23" cy="4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70"/>
                  </a:cxn>
                  <a:cxn ang="0">
                    <a:pos x="90" y="170"/>
                  </a:cxn>
                </a:cxnLst>
                <a:rect l="0" t="0" r="r" b="b"/>
                <a:pathLst>
                  <a:path w="90" h="170">
                    <a:moveTo>
                      <a:pt x="0" y="0"/>
                    </a:moveTo>
                    <a:lnTo>
                      <a:pt x="0" y="170"/>
                    </a:lnTo>
                    <a:lnTo>
                      <a:pt x="90" y="17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257" name="Freeform 145"/>
              <p:cNvSpPr>
                <a:spLocks/>
              </p:cNvSpPr>
              <p:nvPr/>
            </p:nvSpPr>
            <p:spPr bwMode="auto">
              <a:xfrm>
                <a:off x="2784" y="1957"/>
                <a:ext cx="8" cy="24"/>
              </a:xfrm>
              <a:custGeom>
                <a:avLst/>
                <a:gdLst/>
                <a:ahLst/>
                <a:cxnLst>
                  <a:cxn ang="0">
                    <a:pos x="15" y="97"/>
                  </a:cxn>
                  <a:cxn ang="0">
                    <a:pos x="32" y="0"/>
                  </a:cxn>
                  <a:cxn ang="0">
                    <a:pos x="0" y="0"/>
                  </a:cxn>
                  <a:cxn ang="0">
                    <a:pos x="15" y="97"/>
                  </a:cxn>
                  <a:cxn ang="0">
                    <a:pos x="15" y="0"/>
                  </a:cxn>
                </a:cxnLst>
                <a:rect l="0" t="0" r="r" b="b"/>
                <a:pathLst>
                  <a:path w="32" h="97">
                    <a:moveTo>
                      <a:pt x="15" y="97"/>
                    </a:moveTo>
                    <a:lnTo>
                      <a:pt x="32" y="0"/>
                    </a:lnTo>
                    <a:lnTo>
                      <a:pt x="0" y="0"/>
                    </a:lnTo>
                    <a:lnTo>
                      <a:pt x="15" y="97"/>
                    </a:lnTo>
                    <a:lnTo>
                      <a:pt x="15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256" name="Freeform 144"/>
              <p:cNvSpPr>
                <a:spLocks/>
              </p:cNvSpPr>
              <p:nvPr/>
            </p:nvSpPr>
            <p:spPr bwMode="auto">
              <a:xfrm>
                <a:off x="2784" y="2020"/>
                <a:ext cx="8" cy="24"/>
              </a:xfrm>
              <a:custGeom>
                <a:avLst/>
                <a:gdLst/>
                <a:ahLst/>
                <a:cxnLst>
                  <a:cxn ang="0">
                    <a:pos x="15" y="0"/>
                  </a:cxn>
                  <a:cxn ang="0">
                    <a:pos x="0" y="97"/>
                  </a:cxn>
                  <a:cxn ang="0">
                    <a:pos x="32" y="97"/>
                  </a:cxn>
                  <a:cxn ang="0">
                    <a:pos x="15" y="0"/>
                  </a:cxn>
                  <a:cxn ang="0">
                    <a:pos x="15" y="97"/>
                  </a:cxn>
                </a:cxnLst>
                <a:rect l="0" t="0" r="r" b="b"/>
                <a:pathLst>
                  <a:path w="32" h="97">
                    <a:moveTo>
                      <a:pt x="15" y="0"/>
                    </a:moveTo>
                    <a:lnTo>
                      <a:pt x="0" y="97"/>
                    </a:lnTo>
                    <a:lnTo>
                      <a:pt x="32" y="97"/>
                    </a:lnTo>
                    <a:lnTo>
                      <a:pt x="15" y="0"/>
                    </a:lnTo>
                    <a:lnTo>
                      <a:pt x="15" y="97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255" name="Freeform 143"/>
              <p:cNvSpPr>
                <a:spLocks/>
              </p:cNvSpPr>
              <p:nvPr/>
            </p:nvSpPr>
            <p:spPr bwMode="auto">
              <a:xfrm>
                <a:off x="2903" y="2094"/>
                <a:ext cx="3" cy="21"/>
              </a:xfrm>
              <a:custGeom>
                <a:avLst/>
                <a:gdLst/>
                <a:ahLst/>
                <a:cxnLst>
                  <a:cxn ang="0">
                    <a:pos x="0" y="14"/>
                  </a:cxn>
                  <a:cxn ang="0">
                    <a:pos x="11" y="0"/>
                  </a:cxn>
                  <a:cxn ang="0">
                    <a:pos x="11" y="81"/>
                  </a:cxn>
                </a:cxnLst>
                <a:rect l="0" t="0" r="r" b="b"/>
                <a:pathLst>
                  <a:path w="11" h="81">
                    <a:moveTo>
                      <a:pt x="0" y="14"/>
                    </a:moveTo>
                    <a:lnTo>
                      <a:pt x="11" y="0"/>
                    </a:lnTo>
                    <a:lnTo>
                      <a:pt x="11" y="8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254" name="Line 142"/>
              <p:cNvSpPr>
                <a:spLocks noChangeShapeType="1"/>
              </p:cNvSpPr>
              <p:nvPr/>
            </p:nvSpPr>
            <p:spPr bwMode="auto">
              <a:xfrm>
                <a:off x="2903" y="2115"/>
                <a:ext cx="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253" name="Line 141"/>
              <p:cNvSpPr>
                <a:spLocks noChangeShapeType="1"/>
              </p:cNvSpPr>
              <p:nvPr/>
            </p:nvSpPr>
            <p:spPr bwMode="auto">
              <a:xfrm flipV="1">
                <a:off x="2914" y="2111"/>
                <a:ext cx="1" cy="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252" name="Freeform 140"/>
              <p:cNvSpPr>
                <a:spLocks/>
              </p:cNvSpPr>
              <p:nvPr/>
            </p:nvSpPr>
            <p:spPr bwMode="auto">
              <a:xfrm>
                <a:off x="2919" y="2094"/>
                <a:ext cx="11" cy="21"/>
              </a:xfrm>
              <a:custGeom>
                <a:avLst/>
                <a:gdLst/>
                <a:ahLst/>
                <a:cxnLst>
                  <a:cxn ang="0">
                    <a:pos x="11" y="81"/>
                  </a:cxn>
                  <a:cxn ang="0">
                    <a:pos x="21" y="81"/>
                  </a:cxn>
                  <a:cxn ang="0">
                    <a:pos x="43" y="54"/>
                  </a:cxn>
                  <a:cxn ang="0">
                    <a:pos x="43" y="14"/>
                  </a:cxn>
                  <a:cxn ang="0">
                    <a:pos x="33" y="0"/>
                  </a:cxn>
                  <a:cxn ang="0">
                    <a:pos x="11" y="0"/>
                  </a:cxn>
                  <a:cxn ang="0">
                    <a:pos x="0" y="14"/>
                  </a:cxn>
                  <a:cxn ang="0">
                    <a:pos x="0" y="28"/>
                  </a:cxn>
                  <a:cxn ang="0">
                    <a:pos x="11" y="41"/>
                  </a:cxn>
                  <a:cxn ang="0">
                    <a:pos x="43" y="41"/>
                  </a:cxn>
                </a:cxnLst>
                <a:rect l="0" t="0" r="r" b="b"/>
                <a:pathLst>
                  <a:path w="43" h="81">
                    <a:moveTo>
                      <a:pt x="11" y="81"/>
                    </a:moveTo>
                    <a:lnTo>
                      <a:pt x="21" y="81"/>
                    </a:lnTo>
                    <a:lnTo>
                      <a:pt x="43" y="54"/>
                    </a:lnTo>
                    <a:lnTo>
                      <a:pt x="43" y="14"/>
                    </a:lnTo>
                    <a:lnTo>
                      <a:pt x="33" y="0"/>
                    </a:lnTo>
                    <a:lnTo>
                      <a:pt x="11" y="0"/>
                    </a:lnTo>
                    <a:lnTo>
                      <a:pt x="0" y="14"/>
                    </a:lnTo>
                    <a:lnTo>
                      <a:pt x="0" y="28"/>
                    </a:lnTo>
                    <a:lnTo>
                      <a:pt x="11" y="41"/>
                    </a:lnTo>
                    <a:lnTo>
                      <a:pt x="43" y="4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251" name="Freeform 139"/>
              <p:cNvSpPr>
                <a:spLocks/>
              </p:cNvSpPr>
              <p:nvPr/>
            </p:nvSpPr>
            <p:spPr bwMode="auto">
              <a:xfrm>
                <a:off x="2935" y="2094"/>
                <a:ext cx="3" cy="21"/>
              </a:xfrm>
              <a:custGeom>
                <a:avLst/>
                <a:gdLst/>
                <a:ahLst/>
                <a:cxnLst>
                  <a:cxn ang="0">
                    <a:pos x="0" y="14"/>
                  </a:cxn>
                  <a:cxn ang="0">
                    <a:pos x="12" y="0"/>
                  </a:cxn>
                  <a:cxn ang="0">
                    <a:pos x="12" y="81"/>
                  </a:cxn>
                </a:cxnLst>
                <a:rect l="0" t="0" r="r" b="b"/>
                <a:pathLst>
                  <a:path w="12" h="81">
                    <a:moveTo>
                      <a:pt x="0" y="14"/>
                    </a:moveTo>
                    <a:lnTo>
                      <a:pt x="12" y="0"/>
                    </a:lnTo>
                    <a:lnTo>
                      <a:pt x="12" y="8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250" name="Line 138"/>
              <p:cNvSpPr>
                <a:spLocks noChangeShapeType="1"/>
              </p:cNvSpPr>
              <p:nvPr/>
            </p:nvSpPr>
            <p:spPr bwMode="auto">
              <a:xfrm>
                <a:off x="2935" y="2115"/>
                <a:ext cx="6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249" name="Line 137"/>
              <p:cNvSpPr>
                <a:spLocks noChangeShapeType="1"/>
              </p:cNvSpPr>
              <p:nvPr/>
            </p:nvSpPr>
            <p:spPr bwMode="auto">
              <a:xfrm>
                <a:off x="2710" y="1981"/>
                <a:ext cx="24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248" name="Line 136"/>
              <p:cNvSpPr>
                <a:spLocks noChangeShapeType="1"/>
              </p:cNvSpPr>
              <p:nvPr/>
            </p:nvSpPr>
            <p:spPr bwMode="auto">
              <a:xfrm>
                <a:off x="2498" y="2228"/>
                <a:ext cx="45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247" name="Line 135"/>
              <p:cNvSpPr>
                <a:spLocks noChangeShapeType="1"/>
              </p:cNvSpPr>
              <p:nvPr/>
            </p:nvSpPr>
            <p:spPr bwMode="auto">
              <a:xfrm>
                <a:off x="2935" y="1981"/>
                <a:ext cx="1" cy="10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246" name="Line 134"/>
              <p:cNvSpPr>
                <a:spLocks noChangeShapeType="1"/>
              </p:cNvSpPr>
              <p:nvPr/>
            </p:nvSpPr>
            <p:spPr bwMode="auto">
              <a:xfrm flipV="1">
                <a:off x="2935" y="2125"/>
                <a:ext cx="1" cy="10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245" name="Freeform 133"/>
              <p:cNvSpPr>
                <a:spLocks/>
              </p:cNvSpPr>
              <p:nvPr/>
            </p:nvSpPr>
            <p:spPr bwMode="auto">
              <a:xfrm>
                <a:off x="2931" y="1981"/>
                <a:ext cx="8" cy="24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0" y="97"/>
                  </a:cxn>
                  <a:cxn ang="0">
                    <a:pos x="33" y="97"/>
                  </a:cxn>
                  <a:cxn ang="0">
                    <a:pos x="16" y="0"/>
                  </a:cxn>
                  <a:cxn ang="0">
                    <a:pos x="16" y="97"/>
                  </a:cxn>
                </a:cxnLst>
                <a:rect l="0" t="0" r="r" b="b"/>
                <a:pathLst>
                  <a:path w="33" h="97">
                    <a:moveTo>
                      <a:pt x="16" y="0"/>
                    </a:moveTo>
                    <a:lnTo>
                      <a:pt x="0" y="97"/>
                    </a:lnTo>
                    <a:lnTo>
                      <a:pt x="33" y="97"/>
                    </a:lnTo>
                    <a:lnTo>
                      <a:pt x="16" y="0"/>
                    </a:lnTo>
                    <a:lnTo>
                      <a:pt x="16" y="97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244" name="Freeform 132"/>
              <p:cNvSpPr>
                <a:spLocks/>
              </p:cNvSpPr>
              <p:nvPr/>
            </p:nvSpPr>
            <p:spPr bwMode="auto">
              <a:xfrm>
                <a:off x="2931" y="2204"/>
                <a:ext cx="8" cy="24"/>
              </a:xfrm>
              <a:custGeom>
                <a:avLst/>
                <a:gdLst/>
                <a:ahLst/>
                <a:cxnLst>
                  <a:cxn ang="0">
                    <a:pos x="16" y="98"/>
                  </a:cxn>
                  <a:cxn ang="0">
                    <a:pos x="33" y="0"/>
                  </a:cxn>
                  <a:cxn ang="0">
                    <a:pos x="0" y="0"/>
                  </a:cxn>
                  <a:cxn ang="0">
                    <a:pos x="16" y="98"/>
                  </a:cxn>
                  <a:cxn ang="0">
                    <a:pos x="16" y="0"/>
                  </a:cxn>
                </a:cxnLst>
                <a:rect l="0" t="0" r="r" b="b"/>
                <a:pathLst>
                  <a:path w="33" h="98">
                    <a:moveTo>
                      <a:pt x="16" y="98"/>
                    </a:moveTo>
                    <a:lnTo>
                      <a:pt x="33" y="0"/>
                    </a:lnTo>
                    <a:lnTo>
                      <a:pt x="0" y="0"/>
                    </a:lnTo>
                    <a:lnTo>
                      <a:pt x="16" y="98"/>
                    </a:lnTo>
                    <a:lnTo>
                      <a:pt x="16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243" name="Freeform 131"/>
              <p:cNvSpPr>
                <a:spLocks/>
              </p:cNvSpPr>
              <p:nvPr/>
            </p:nvSpPr>
            <p:spPr bwMode="auto">
              <a:xfrm>
                <a:off x="3042" y="2202"/>
                <a:ext cx="11" cy="10"/>
              </a:xfrm>
              <a:custGeom>
                <a:avLst/>
                <a:gdLst/>
                <a:ahLst/>
                <a:cxnLst>
                  <a:cxn ang="0">
                    <a:pos x="0" y="13"/>
                  </a:cxn>
                  <a:cxn ang="0">
                    <a:pos x="11" y="0"/>
                  </a:cxn>
                  <a:cxn ang="0">
                    <a:pos x="32" y="0"/>
                  </a:cxn>
                  <a:cxn ang="0">
                    <a:pos x="43" y="13"/>
                  </a:cxn>
                  <a:cxn ang="0">
                    <a:pos x="43" y="27"/>
                  </a:cxn>
                  <a:cxn ang="0">
                    <a:pos x="32" y="40"/>
                  </a:cxn>
                  <a:cxn ang="0">
                    <a:pos x="22" y="40"/>
                  </a:cxn>
                </a:cxnLst>
                <a:rect l="0" t="0" r="r" b="b"/>
                <a:pathLst>
                  <a:path w="43" h="40">
                    <a:moveTo>
                      <a:pt x="0" y="13"/>
                    </a:moveTo>
                    <a:lnTo>
                      <a:pt x="11" y="0"/>
                    </a:lnTo>
                    <a:lnTo>
                      <a:pt x="32" y="0"/>
                    </a:lnTo>
                    <a:lnTo>
                      <a:pt x="43" y="13"/>
                    </a:lnTo>
                    <a:lnTo>
                      <a:pt x="43" y="27"/>
                    </a:lnTo>
                    <a:lnTo>
                      <a:pt x="32" y="40"/>
                    </a:lnTo>
                    <a:lnTo>
                      <a:pt x="22" y="4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242" name="Freeform 130"/>
              <p:cNvSpPr>
                <a:spLocks/>
              </p:cNvSpPr>
              <p:nvPr/>
            </p:nvSpPr>
            <p:spPr bwMode="auto">
              <a:xfrm>
                <a:off x="3042" y="2212"/>
                <a:ext cx="11" cy="10"/>
              </a:xfrm>
              <a:custGeom>
                <a:avLst/>
                <a:gdLst/>
                <a:ahLst/>
                <a:cxnLst>
                  <a:cxn ang="0">
                    <a:pos x="32" y="0"/>
                  </a:cxn>
                  <a:cxn ang="0">
                    <a:pos x="43" y="13"/>
                  </a:cxn>
                  <a:cxn ang="0">
                    <a:pos x="43" y="27"/>
                  </a:cxn>
                  <a:cxn ang="0">
                    <a:pos x="32" y="41"/>
                  </a:cxn>
                  <a:cxn ang="0">
                    <a:pos x="11" y="41"/>
                  </a:cxn>
                  <a:cxn ang="0">
                    <a:pos x="0" y="27"/>
                  </a:cxn>
                </a:cxnLst>
                <a:rect l="0" t="0" r="r" b="b"/>
                <a:pathLst>
                  <a:path w="43" h="41">
                    <a:moveTo>
                      <a:pt x="32" y="0"/>
                    </a:moveTo>
                    <a:lnTo>
                      <a:pt x="43" y="13"/>
                    </a:lnTo>
                    <a:lnTo>
                      <a:pt x="43" y="27"/>
                    </a:lnTo>
                    <a:lnTo>
                      <a:pt x="32" y="41"/>
                    </a:lnTo>
                    <a:lnTo>
                      <a:pt x="11" y="41"/>
                    </a:lnTo>
                    <a:lnTo>
                      <a:pt x="0" y="27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241" name="Line 129"/>
              <p:cNvSpPr>
                <a:spLocks noChangeShapeType="1"/>
              </p:cNvSpPr>
              <p:nvPr/>
            </p:nvSpPr>
            <p:spPr bwMode="auto">
              <a:xfrm flipV="1">
                <a:off x="3058" y="2219"/>
                <a:ext cx="1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240" name="Freeform 128"/>
              <p:cNvSpPr>
                <a:spLocks/>
              </p:cNvSpPr>
              <p:nvPr/>
            </p:nvSpPr>
            <p:spPr bwMode="auto">
              <a:xfrm>
                <a:off x="3064" y="2202"/>
                <a:ext cx="10" cy="20"/>
              </a:xfrm>
              <a:custGeom>
                <a:avLst/>
                <a:gdLst/>
                <a:ahLst/>
                <a:cxnLst>
                  <a:cxn ang="0">
                    <a:pos x="0" y="67"/>
                  </a:cxn>
                  <a:cxn ang="0">
                    <a:pos x="11" y="81"/>
                  </a:cxn>
                  <a:cxn ang="0">
                    <a:pos x="32" y="81"/>
                  </a:cxn>
                  <a:cxn ang="0">
                    <a:pos x="44" y="67"/>
                  </a:cxn>
                  <a:cxn ang="0">
                    <a:pos x="44" y="40"/>
                  </a:cxn>
                  <a:cxn ang="0">
                    <a:pos x="32" y="27"/>
                  </a:cxn>
                  <a:cxn ang="0">
                    <a:pos x="0" y="27"/>
                  </a:cxn>
                  <a:cxn ang="0">
                    <a:pos x="0" y="0"/>
                  </a:cxn>
                  <a:cxn ang="0">
                    <a:pos x="44" y="0"/>
                  </a:cxn>
                </a:cxnLst>
                <a:rect l="0" t="0" r="r" b="b"/>
                <a:pathLst>
                  <a:path w="44" h="81">
                    <a:moveTo>
                      <a:pt x="0" y="67"/>
                    </a:moveTo>
                    <a:lnTo>
                      <a:pt x="11" y="81"/>
                    </a:lnTo>
                    <a:lnTo>
                      <a:pt x="32" y="81"/>
                    </a:lnTo>
                    <a:lnTo>
                      <a:pt x="44" y="67"/>
                    </a:lnTo>
                    <a:lnTo>
                      <a:pt x="44" y="40"/>
                    </a:lnTo>
                    <a:lnTo>
                      <a:pt x="32" y="27"/>
                    </a:lnTo>
                    <a:lnTo>
                      <a:pt x="0" y="27"/>
                    </a:lnTo>
                    <a:lnTo>
                      <a:pt x="0" y="0"/>
                    </a:lnTo>
                    <a:lnTo>
                      <a:pt x="44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239" name="Freeform 127"/>
              <p:cNvSpPr>
                <a:spLocks/>
              </p:cNvSpPr>
              <p:nvPr/>
            </p:nvSpPr>
            <p:spPr bwMode="auto">
              <a:xfrm>
                <a:off x="3080" y="2202"/>
                <a:ext cx="11" cy="2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3" y="0"/>
                  </a:cxn>
                  <a:cxn ang="0">
                    <a:pos x="10" y="81"/>
                  </a:cxn>
                </a:cxnLst>
                <a:rect l="0" t="0" r="r" b="b"/>
                <a:pathLst>
                  <a:path w="43" h="81">
                    <a:moveTo>
                      <a:pt x="0" y="0"/>
                    </a:moveTo>
                    <a:lnTo>
                      <a:pt x="43" y="0"/>
                    </a:lnTo>
                    <a:lnTo>
                      <a:pt x="10" y="8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238" name="Line 126"/>
              <p:cNvSpPr>
                <a:spLocks noChangeShapeType="1"/>
              </p:cNvSpPr>
              <p:nvPr/>
            </p:nvSpPr>
            <p:spPr bwMode="auto">
              <a:xfrm>
                <a:off x="2710" y="1981"/>
                <a:ext cx="38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237" name="Line 125"/>
              <p:cNvSpPr>
                <a:spLocks noChangeShapeType="1"/>
              </p:cNvSpPr>
              <p:nvPr/>
            </p:nvSpPr>
            <p:spPr bwMode="auto">
              <a:xfrm>
                <a:off x="2710" y="2443"/>
                <a:ext cx="38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236" name="Line 124"/>
              <p:cNvSpPr>
                <a:spLocks noChangeShapeType="1"/>
              </p:cNvSpPr>
              <p:nvPr/>
            </p:nvSpPr>
            <p:spPr bwMode="auto">
              <a:xfrm>
                <a:off x="3074" y="1981"/>
                <a:ext cx="1" cy="21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235" name="Line 123"/>
              <p:cNvSpPr>
                <a:spLocks noChangeShapeType="1"/>
              </p:cNvSpPr>
              <p:nvPr/>
            </p:nvSpPr>
            <p:spPr bwMode="auto">
              <a:xfrm flipV="1">
                <a:off x="3074" y="2232"/>
                <a:ext cx="1" cy="21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234" name="Freeform 122"/>
              <p:cNvSpPr>
                <a:spLocks/>
              </p:cNvSpPr>
              <p:nvPr/>
            </p:nvSpPr>
            <p:spPr bwMode="auto">
              <a:xfrm>
                <a:off x="3070" y="1981"/>
                <a:ext cx="8" cy="24"/>
              </a:xfrm>
              <a:custGeom>
                <a:avLst/>
                <a:gdLst/>
                <a:ahLst/>
                <a:cxnLst>
                  <a:cxn ang="0">
                    <a:pos x="17" y="0"/>
                  </a:cxn>
                  <a:cxn ang="0">
                    <a:pos x="0" y="97"/>
                  </a:cxn>
                  <a:cxn ang="0">
                    <a:pos x="33" y="97"/>
                  </a:cxn>
                  <a:cxn ang="0">
                    <a:pos x="17" y="0"/>
                  </a:cxn>
                  <a:cxn ang="0">
                    <a:pos x="17" y="97"/>
                  </a:cxn>
                </a:cxnLst>
                <a:rect l="0" t="0" r="r" b="b"/>
                <a:pathLst>
                  <a:path w="33" h="97">
                    <a:moveTo>
                      <a:pt x="17" y="0"/>
                    </a:moveTo>
                    <a:lnTo>
                      <a:pt x="0" y="97"/>
                    </a:lnTo>
                    <a:lnTo>
                      <a:pt x="33" y="97"/>
                    </a:lnTo>
                    <a:lnTo>
                      <a:pt x="17" y="0"/>
                    </a:lnTo>
                    <a:lnTo>
                      <a:pt x="17" y="97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233" name="Freeform 121"/>
              <p:cNvSpPr>
                <a:spLocks/>
              </p:cNvSpPr>
              <p:nvPr/>
            </p:nvSpPr>
            <p:spPr bwMode="auto">
              <a:xfrm>
                <a:off x="3070" y="2419"/>
                <a:ext cx="8" cy="24"/>
              </a:xfrm>
              <a:custGeom>
                <a:avLst/>
                <a:gdLst/>
                <a:ahLst/>
                <a:cxnLst>
                  <a:cxn ang="0">
                    <a:pos x="17" y="98"/>
                  </a:cxn>
                  <a:cxn ang="0">
                    <a:pos x="33" y="0"/>
                  </a:cxn>
                  <a:cxn ang="0">
                    <a:pos x="0" y="0"/>
                  </a:cxn>
                  <a:cxn ang="0">
                    <a:pos x="17" y="98"/>
                  </a:cxn>
                  <a:cxn ang="0">
                    <a:pos x="17" y="0"/>
                  </a:cxn>
                </a:cxnLst>
                <a:rect l="0" t="0" r="r" b="b"/>
                <a:pathLst>
                  <a:path w="33" h="98">
                    <a:moveTo>
                      <a:pt x="17" y="98"/>
                    </a:moveTo>
                    <a:lnTo>
                      <a:pt x="33" y="0"/>
                    </a:lnTo>
                    <a:lnTo>
                      <a:pt x="0" y="0"/>
                    </a:lnTo>
                    <a:lnTo>
                      <a:pt x="17" y="98"/>
                    </a:lnTo>
                    <a:lnTo>
                      <a:pt x="17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232" name="Freeform 120"/>
              <p:cNvSpPr>
                <a:spLocks/>
              </p:cNvSpPr>
              <p:nvPr/>
            </p:nvSpPr>
            <p:spPr bwMode="auto">
              <a:xfrm>
                <a:off x="3227" y="2218"/>
                <a:ext cx="10" cy="10"/>
              </a:xfrm>
              <a:custGeom>
                <a:avLst/>
                <a:gdLst/>
                <a:ahLst/>
                <a:cxnLst>
                  <a:cxn ang="0">
                    <a:pos x="0" y="13"/>
                  </a:cxn>
                  <a:cxn ang="0">
                    <a:pos x="10" y="0"/>
                  </a:cxn>
                  <a:cxn ang="0">
                    <a:pos x="32" y="0"/>
                  </a:cxn>
                  <a:cxn ang="0">
                    <a:pos x="43" y="13"/>
                  </a:cxn>
                  <a:cxn ang="0">
                    <a:pos x="43" y="26"/>
                  </a:cxn>
                  <a:cxn ang="0">
                    <a:pos x="32" y="40"/>
                  </a:cxn>
                  <a:cxn ang="0">
                    <a:pos x="22" y="40"/>
                  </a:cxn>
                </a:cxnLst>
                <a:rect l="0" t="0" r="r" b="b"/>
                <a:pathLst>
                  <a:path w="43" h="40">
                    <a:moveTo>
                      <a:pt x="0" y="13"/>
                    </a:moveTo>
                    <a:lnTo>
                      <a:pt x="10" y="0"/>
                    </a:lnTo>
                    <a:lnTo>
                      <a:pt x="32" y="0"/>
                    </a:lnTo>
                    <a:lnTo>
                      <a:pt x="43" y="13"/>
                    </a:lnTo>
                    <a:lnTo>
                      <a:pt x="43" y="26"/>
                    </a:lnTo>
                    <a:lnTo>
                      <a:pt x="32" y="40"/>
                    </a:lnTo>
                    <a:lnTo>
                      <a:pt x="22" y="4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231" name="Freeform 119"/>
              <p:cNvSpPr>
                <a:spLocks/>
              </p:cNvSpPr>
              <p:nvPr/>
            </p:nvSpPr>
            <p:spPr bwMode="auto">
              <a:xfrm>
                <a:off x="3227" y="2228"/>
                <a:ext cx="10" cy="10"/>
              </a:xfrm>
              <a:custGeom>
                <a:avLst/>
                <a:gdLst/>
                <a:ahLst/>
                <a:cxnLst>
                  <a:cxn ang="0">
                    <a:pos x="32" y="0"/>
                  </a:cxn>
                  <a:cxn ang="0">
                    <a:pos x="43" y="13"/>
                  </a:cxn>
                  <a:cxn ang="0">
                    <a:pos x="43" y="26"/>
                  </a:cxn>
                  <a:cxn ang="0">
                    <a:pos x="32" y="40"/>
                  </a:cxn>
                  <a:cxn ang="0">
                    <a:pos x="10" y="40"/>
                  </a:cxn>
                  <a:cxn ang="0">
                    <a:pos x="0" y="26"/>
                  </a:cxn>
                </a:cxnLst>
                <a:rect l="0" t="0" r="r" b="b"/>
                <a:pathLst>
                  <a:path w="43" h="40">
                    <a:moveTo>
                      <a:pt x="32" y="0"/>
                    </a:moveTo>
                    <a:lnTo>
                      <a:pt x="43" y="13"/>
                    </a:lnTo>
                    <a:lnTo>
                      <a:pt x="43" y="26"/>
                    </a:lnTo>
                    <a:lnTo>
                      <a:pt x="32" y="40"/>
                    </a:lnTo>
                    <a:lnTo>
                      <a:pt x="10" y="40"/>
                    </a:lnTo>
                    <a:lnTo>
                      <a:pt x="0" y="26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230" name="Line 118"/>
              <p:cNvSpPr>
                <a:spLocks noChangeShapeType="1"/>
              </p:cNvSpPr>
              <p:nvPr/>
            </p:nvSpPr>
            <p:spPr bwMode="auto">
              <a:xfrm flipV="1">
                <a:off x="3243" y="2235"/>
                <a:ext cx="1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229" name="Freeform 117"/>
              <p:cNvSpPr>
                <a:spLocks/>
              </p:cNvSpPr>
              <p:nvPr/>
            </p:nvSpPr>
            <p:spPr bwMode="auto">
              <a:xfrm>
                <a:off x="3248" y="2218"/>
                <a:ext cx="11" cy="20"/>
              </a:xfrm>
              <a:custGeom>
                <a:avLst/>
                <a:gdLst/>
                <a:ahLst/>
                <a:cxnLst>
                  <a:cxn ang="0">
                    <a:pos x="11" y="80"/>
                  </a:cxn>
                  <a:cxn ang="0">
                    <a:pos x="0" y="66"/>
                  </a:cxn>
                  <a:cxn ang="0">
                    <a:pos x="0" y="53"/>
                  </a:cxn>
                  <a:cxn ang="0">
                    <a:pos x="11" y="40"/>
                  </a:cxn>
                  <a:cxn ang="0">
                    <a:pos x="32" y="40"/>
                  </a:cxn>
                  <a:cxn ang="0">
                    <a:pos x="43" y="26"/>
                  </a:cxn>
                  <a:cxn ang="0">
                    <a:pos x="43" y="13"/>
                  </a:cxn>
                  <a:cxn ang="0">
                    <a:pos x="32" y="0"/>
                  </a:cxn>
                  <a:cxn ang="0">
                    <a:pos x="11" y="0"/>
                  </a:cxn>
                  <a:cxn ang="0">
                    <a:pos x="0" y="13"/>
                  </a:cxn>
                  <a:cxn ang="0">
                    <a:pos x="0" y="26"/>
                  </a:cxn>
                  <a:cxn ang="0">
                    <a:pos x="11" y="40"/>
                  </a:cxn>
                </a:cxnLst>
                <a:rect l="0" t="0" r="r" b="b"/>
                <a:pathLst>
                  <a:path w="43" h="80">
                    <a:moveTo>
                      <a:pt x="11" y="80"/>
                    </a:moveTo>
                    <a:lnTo>
                      <a:pt x="0" y="66"/>
                    </a:lnTo>
                    <a:lnTo>
                      <a:pt x="0" y="53"/>
                    </a:lnTo>
                    <a:lnTo>
                      <a:pt x="11" y="40"/>
                    </a:lnTo>
                    <a:lnTo>
                      <a:pt x="32" y="40"/>
                    </a:lnTo>
                    <a:lnTo>
                      <a:pt x="43" y="26"/>
                    </a:lnTo>
                    <a:lnTo>
                      <a:pt x="43" y="13"/>
                    </a:lnTo>
                    <a:lnTo>
                      <a:pt x="32" y="0"/>
                    </a:lnTo>
                    <a:lnTo>
                      <a:pt x="11" y="0"/>
                    </a:lnTo>
                    <a:lnTo>
                      <a:pt x="0" y="13"/>
                    </a:lnTo>
                    <a:lnTo>
                      <a:pt x="0" y="26"/>
                    </a:lnTo>
                    <a:lnTo>
                      <a:pt x="11" y="4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228" name="Freeform 116"/>
              <p:cNvSpPr>
                <a:spLocks/>
              </p:cNvSpPr>
              <p:nvPr/>
            </p:nvSpPr>
            <p:spPr bwMode="auto">
              <a:xfrm>
                <a:off x="3251" y="2228"/>
                <a:ext cx="8" cy="10"/>
              </a:xfrm>
              <a:custGeom>
                <a:avLst/>
                <a:gdLst/>
                <a:ahLst/>
                <a:cxnLst>
                  <a:cxn ang="0">
                    <a:pos x="21" y="0"/>
                  </a:cxn>
                  <a:cxn ang="0">
                    <a:pos x="32" y="13"/>
                  </a:cxn>
                  <a:cxn ang="0">
                    <a:pos x="32" y="26"/>
                  </a:cxn>
                  <a:cxn ang="0">
                    <a:pos x="21" y="40"/>
                  </a:cxn>
                  <a:cxn ang="0">
                    <a:pos x="0" y="40"/>
                  </a:cxn>
                </a:cxnLst>
                <a:rect l="0" t="0" r="r" b="b"/>
                <a:pathLst>
                  <a:path w="32" h="40">
                    <a:moveTo>
                      <a:pt x="21" y="0"/>
                    </a:moveTo>
                    <a:lnTo>
                      <a:pt x="32" y="13"/>
                    </a:lnTo>
                    <a:lnTo>
                      <a:pt x="32" y="26"/>
                    </a:lnTo>
                    <a:lnTo>
                      <a:pt x="21" y="40"/>
                    </a:lnTo>
                    <a:lnTo>
                      <a:pt x="0" y="4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227" name="Freeform 115"/>
              <p:cNvSpPr>
                <a:spLocks/>
              </p:cNvSpPr>
              <p:nvPr/>
            </p:nvSpPr>
            <p:spPr bwMode="auto">
              <a:xfrm>
                <a:off x="3264" y="2218"/>
                <a:ext cx="11" cy="20"/>
              </a:xfrm>
              <a:custGeom>
                <a:avLst/>
                <a:gdLst/>
                <a:ahLst/>
                <a:cxnLst>
                  <a:cxn ang="0">
                    <a:pos x="0" y="13"/>
                  </a:cxn>
                  <a:cxn ang="0">
                    <a:pos x="10" y="0"/>
                  </a:cxn>
                  <a:cxn ang="0">
                    <a:pos x="32" y="0"/>
                  </a:cxn>
                  <a:cxn ang="0">
                    <a:pos x="43" y="13"/>
                  </a:cxn>
                  <a:cxn ang="0">
                    <a:pos x="43" y="26"/>
                  </a:cxn>
                  <a:cxn ang="0">
                    <a:pos x="32" y="40"/>
                  </a:cxn>
                  <a:cxn ang="0">
                    <a:pos x="10" y="40"/>
                  </a:cxn>
                  <a:cxn ang="0">
                    <a:pos x="0" y="53"/>
                  </a:cxn>
                  <a:cxn ang="0">
                    <a:pos x="0" y="80"/>
                  </a:cxn>
                  <a:cxn ang="0">
                    <a:pos x="43" y="80"/>
                  </a:cxn>
                </a:cxnLst>
                <a:rect l="0" t="0" r="r" b="b"/>
                <a:pathLst>
                  <a:path w="43" h="80">
                    <a:moveTo>
                      <a:pt x="0" y="13"/>
                    </a:moveTo>
                    <a:lnTo>
                      <a:pt x="10" y="0"/>
                    </a:lnTo>
                    <a:lnTo>
                      <a:pt x="32" y="0"/>
                    </a:lnTo>
                    <a:lnTo>
                      <a:pt x="43" y="13"/>
                    </a:lnTo>
                    <a:lnTo>
                      <a:pt x="43" y="26"/>
                    </a:lnTo>
                    <a:lnTo>
                      <a:pt x="32" y="40"/>
                    </a:lnTo>
                    <a:lnTo>
                      <a:pt x="10" y="40"/>
                    </a:lnTo>
                    <a:lnTo>
                      <a:pt x="0" y="53"/>
                    </a:lnTo>
                    <a:lnTo>
                      <a:pt x="0" y="80"/>
                    </a:lnTo>
                    <a:lnTo>
                      <a:pt x="43" y="8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226" name="Line 114"/>
              <p:cNvSpPr>
                <a:spLocks noChangeShapeType="1"/>
              </p:cNvSpPr>
              <p:nvPr/>
            </p:nvSpPr>
            <p:spPr bwMode="auto">
              <a:xfrm>
                <a:off x="2710" y="1981"/>
                <a:ext cx="56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225" name="Line 113"/>
              <p:cNvSpPr>
                <a:spLocks noChangeShapeType="1"/>
              </p:cNvSpPr>
              <p:nvPr/>
            </p:nvSpPr>
            <p:spPr bwMode="auto">
              <a:xfrm>
                <a:off x="2710" y="2475"/>
                <a:ext cx="56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224" name="Line 112"/>
              <p:cNvSpPr>
                <a:spLocks noChangeShapeType="1"/>
              </p:cNvSpPr>
              <p:nvPr/>
            </p:nvSpPr>
            <p:spPr bwMode="auto">
              <a:xfrm>
                <a:off x="3259" y="1981"/>
                <a:ext cx="1" cy="22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223" name="Line 111"/>
              <p:cNvSpPr>
                <a:spLocks noChangeShapeType="1"/>
              </p:cNvSpPr>
              <p:nvPr/>
            </p:nvSpPr>
            <p:spPr bwMode="auto">
              <a:xfrm flipV="1">
                <a:off x="3259" y="2248"/>
                <a:ext cx="1" cy="22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222" name="Freeform 110"/>
              <p:cNvSpPr>
                <a:spLocks/>
              </p:cNvSpPr>
              <p:nvPr/>
            </p:nvSpPr>
            <p:spPr bwMode="auto">
              <a:xfrm>
                <a:off x="3255" y="1981"/>
                <a:ext cx="8" cy="24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0" y="97"/>
                  </a:cxn>
                  <a:cxn ang="0">
                    <a:pos x="32" y="97"/>
                  </a:cxn>
                  <a:cxn ang="0">
                    <a:pos x="16" y="0"/>
                  </a:cxn>
                  <a:cxn ang="0">
                    <a:pos x="16" y="97"/>
                  </a:cxn>
                </a:cxnLst>
                <a:rect l="0" t="0" r="r" b="b"/>
                <a:pathLst>
                  <a:path w="32" h="97">
                    <a:moveTo>
                      <a:pt x="16" y="0"/>
                    </a:moveTo>
                    <a:lnTo>
                      <a:pt x="0" y="97"/>
                    </a:lnTo>
                    <a:lnTo>
                      <a:pt x="32" y="97"/>
                    </a:lnTo>
                    <a:lnTo>
                      <a:pt x="16" y="0"/>
                    </a:lnTo>
                    <a:lnTo>
                      <a:pt x="16" y="97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221" name="Freeform 109"/>
              <p:cNvSpPr>
                <a:spLocks/>
              </p:cNvSpPr>
              <p:nvPr/>
            </p:nvSpPr>
            <p:spPr bwMode="auto">
              <a:xfrm>
                <a:off x="3255" y="2451"/>
                <a:ext cx="8" cy="24"/>
              </a:xfrm>
              <a:custGeom>
                <a:avLst/>
                <a:gdLst/>
                <a:ahLst/>
                <a:cxnLst>
                  <a:cxn ang="0">
                    <a:pos x="16" y="97"/>
                  </a:cxn>
                  <a:cxn ang="0">
                    <a:pos x="32" y="0"/>
                  </a:cxn>
                  <a:cxn ang="0">
                    <a:pos x="0" y="0"/>
                  </a:cxn>
                  <a:cxn ang="0">
                    <a:pos x="16" y="97"/>
                  </a:cxn>
                  <a:cxn ang="0">
                    <a:pos x="16" y="0"/>
                  </a:cxn>
                </a:cxnLst>
                <a:rect l="0" t="0" r="r" b="b"/>
                <a:pathLst>
                  <a:path w="32" h="97">
                    <a:moveTo>
                      <a:pt x="16" y="97"/>
                    </a:moveTo>
                    <a:lnTo>
                      <a:pt x="32" y="0"/>
                    </a:lnTo>
                    <a:lnTo>
                      <a:pt x="0" y="0"/>
                    </a:lnTo>
                    <a:lnTo>
                      <a:pt x="16" y="97"/>
                    </a:lnTo>
                    <a:lnTo>
                      <a:pt x="16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220" name="Line 108"/>
              <p:cNvSpPr>
                <a:spLocks noChangeShapeType="1"/>
              </p:cNvSpPr>
              <p:nvPr/>
            </p:nvSpPr>
            <p:spPr bwMode="auto">
              <a:xfrm flipV="1">
                <a:off x="413" y="278"/>
                <a:ext cx="1" cy="428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219" name="Line 107"/>
              <p:cNvSpPr>
                <a:spLocks noChangeShapeType="1"/>
              </p:cNvSpPr>
              <p:nvPr/>
            </p:nvSpPr>
            <p:spPr bwMode="auto">
              <a:xfrm>
                <a:off x="413" y="4563"/>
                <a:ext cx="605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218" name="Line 106"/>
              <p:cNvSpPr>
                <a:spLocks noChangeShapeType="1"/>
              </p:cNvSpPr>
              <p:nvPr/>
            </p:nvSpPr>
            <p:spPr bwMode="auto">
              <a:xfrm>
                <a:off x="1503" y="3038"/>
                <a:ext cx="1" cy="8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217" name="Line 105"/>
              <p:cNvSpPr>
                <a:spLocks noChangeShapeType="1"/>
              </p:cNvSpPr>
              <p:nvPr/>
            </p:nvSpPr>
            <p:spPr bwMode="auto">
              <a:xfrm>
                <a:off x="1662" y="3038"/>
                <a:ext cx="1" cy="8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216" name="Line 104"/>
              <p:cNvSpPr>
                <a:spLocks noChangeShapeType="1"/>
              </p:cNvSpPr>
              <p:nvPr/>
            </p:nvSpPr>
            <p:spPr bwMode="auto">
              <a:xfrm>
                <a:off x="1750" y="2260"/>
                <a:ext cx="1" cy="7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215" name="Line 103"/>
              <p:cNvSpPr>
                <a:spLocks noChangeShapeType="1"/>
              </p:cNvSpPr>
              <p:nvPr/>
            </p:nvSpPr>
            <p:spPr bwMode="auto">
              <a:xfrm>
                <a:off x="1750" y="2363"/>
                <a:ext cx="1" cy="2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214" name="Line 102"/>
              <p:cNvSpPr>
                <a:spLocks noChangeShapeType="1"/>
              </p:cNvSpPr>
              <p:nvPr/>
            </p:nvSpPr>
            <p:spPr bwMode="auto">
              <a:xfrm>
                <a:off x="1750" y="2413"/>
                <a:ext cx="1" cy="7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213" name="Line 101"/>
              <p:cNvSpPr>
                <a:spLocks noChangeShapeType="1"/>
              </p:cNvSpPr>
              <p:nvPr/>
            </p:nvSpPr>
            <p:spPr bwMode="auto">
              <a:xfrm flipV="1">
                <a:off x="1750" y="2212"/>
                <a:ext cx="1" cy="3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212" name="Line 100"/>
              <p:cNvSpPr>
                <a:spLocks noChangeShapeType="1"/>
              </p:cNvSpPr>
              <p:nvPr/>
            </p:nvSpPr>
            <p:spPr bwMode="auto">
              <a:xfrm flipV="1">
                <a:off x="1750" y="2118"/>
                <a:ext cx="1" cy="7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211" name="Line 99"/>
              <p:cNvSpPr>
                <a:spLocks noChangeShapeType="1"/>
              </p:cNvSpPr>
              <p:nvPr/>
            </p:nvSpPr>
            <p:spPr bwMode="auto">
              <a:xfrm flipV="1">
                <a:off x="1750" y="2068"/>
                <a:ext cx="1" cy="2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210" name="Line 98"/>
              <p:cNvSpPr>
                <a:spLocks noChangeShapeType="1"/>
              </p:cNvSpPr>
              <p:nvPr/>
            </p:nvSpPr>
            <p:spPr bwMode="auto">
              <a:xfrm flipV="1">
                <a:off x="1750" y="1965"/>
                <a:ext cx="1" cy="7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209" name="Line 97"/>
              <p:cNvSpPr>
                <a:spLocks noChangeShapeType="1"/>
              </p:cNvSpPr>
              <p:nvPr/>
            </p:nvSpPr>
            <p:spPr bwMode="auto">
              <a:xfrm flipV="1">
                <a:off x="1838" y="3038"/>
                <a:ext cx="1" cy="8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208" name="Line 96"/>
              <p:cNvSpPr>
                <a:spLocks noChangeShapeType="1"/>
              </p:cNvSpPr>
              <p:nvPr/>
            </p:nvSpPr>
            <p:spPr bwMode="auto">
              <a:xfrm>
                <a:off x="1856" y="1981"/>
                <a:ext cx="1" cy="49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207" name="Line 95"/>
              <p:cNvSpPr>
                <a:spLocks noChangeShapeType="1"/>
              </p:cNvSpPr>
              <p:nvPr/>
            </p:nvSpPr>
            <p:spPr bwMode="auto">
              <a:xfrm flipV="1">
                <a:off x="1856" y="3123"/>
                <a:ext cx="1" cy="56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206" name="Line 94"/>
              <p:cNvSpPr>
                <a:spLocks noChangeShapeType="1"/>
              </p:cNvSpPr>
              <p:nvPr/>
            </p:nvSpPr>
            <p:spPr bwMode="auto">
              <a:xfrm>
                <a:off x="1962" y="3038"/>
                <a:ext cx="1" cy="28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205" name="Line 93"/>
              <p:cNvSpPr>
                <a:spLocks noChangeShapeType="1"/>
              </p:cNvSpPr>
              <p:nvPr/>
            </p:nvSpPr>
            <p:spPr bwMode="auto">
              <a:xfrm>
                <a:off x="2060" y="3320"/>
                <a:ext cx="1" cy="36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204" name="Line 92"/>
              <p:cNvSpPr>
                <a:spLocks noChangeShapeType="1"/>
              </p:cNvSpPr>
              <p:nvPr/>
            </p:nvSpPr>
            <p:spPr bwMode="auto">
              <a:xfrm>
                <a:off x="2102" y="2260"/>
                <a:ext cx="1" cy="12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203" name="Line 91"/>
              <p:cNvSpPr>
                <a:spLocks noChangeShapeType="1"/>
              </p:cNvSpPr>
              <p:nvPr/>
            </p:nvSpPr>
            <p:spPr bwMode="auto">
              <a:xfrm flipV="1">
                <a:off x="2102" y="2212"/>
                <a:ext cx="1" cy="3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202" name="Line 90"/>
              <p:cNvSpPr>
                <a:spLocks noChangeShapeType="1"/>
              </p:cNvSpPr>
              <p:nvPr/>
            </p:nvSpPr>
            <p:spPr bwMode="auto">
              <a:xfrm flipV="1">
                <a:off x="2102" y="2071"/>
                <a:ext cx="1" cy="12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201" name="Line 89"/>
              <p:cNvSpPr>
                <a:spLocks noChangeShapeType="1"/>
              </p:cNvSpPr>
              <p:nvPr/>
            </p:nvSpPr>
            <p:spPr bwMode="auto">
              <a:xfrm flipV="1">
                <a:off x="2145" y="3320"/>
                <a:ext cx="1" cy="36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200" name="Line 88"/>
              <p:cNvSpPr>
                <a:spLocks noChangeShapeType="1"/>
              </p:cNvSpPr>
              <p:nvPr/>
            </p:nvSpPr>
            <p:spPr bwMode="auto">
              <a:xfrm flipH="1">
                <a:off x="3430" y="3687"/>
                <a:ext cx="49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199" name="Line 87"/>
              <p:cNvSpPr>
                <a:spLocks noChangeShapeType="1"/>
              </p:cNvSpPr>
              <p:nvPr/>
            </p:nvSpPr>
            <p:spPr bwMode="auto">
              <a:xfrm flipH="1">
                <a:off x="1856" y="3687"/>
                <a:ext cx="846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198" name="Line 86"/>
              <p:cNvSpPr>
                <a:spLocks noChangeShapeType="1"/>
              </p:cNvSpPr>
              <p:nvPr/>
            </p:nvSpPr>
            <p:spPr bwMode="auto">
              <a:xfrm flipV="1">
                <a:off x="2243" y="3038"/>
                <a:ext cx="1" cy="28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197" name="Line 85"/>
              <p:cNvSpPr>
                <a:spLocks noChangeShapeType="1"/>
              </p:cNvSpPr>
              <p:nvPr/>
            </p:nvSpPr>
            <p:spPr bwMode="auto">
              <a:xfrm>
                <a:off x="2349" y="1981"/>
                <a:ext cx="1" cy="49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196" name="Line 84"/>
              <p:cNvSpPr>
                <a:spLocks noChangeShapeType="1"/>
              </p:cNvSpPr>
              <p:nvPr/>
            </p:nvSpPr>
            <p:spPr bwMode="auto">
              <a:xfrm>
                <a:off x="2349" y="3038"/>
                <a:ext cx="1" cy="56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195" name="Line 83"/>
              <p:cNvSpPr>
                <a:spLocks noChangeShapeType="1"/>
              </p:cNvSpPr>
              <p:nvPr/>
            </p:nvSpPr>
            <p:spPr bwMode="auto">
              <a:xfrm>
                <a:off x="2349" y="3602"/>
                <a:ext cx="35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194" name="Line 82"/>
              <p:cNvSpPr>
                <a:spLocks noChangeShapeType="1"/>
              </p:cNvSpPr>
              <p:nvPr/>
            </p:nvSpPr>
            <p:spPr bwMode="auto">
              <a:xfrm>
                <a:off x="3430" y="3602"/>
                <a:ext cx="49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193" name="Line 81"/>
              <p:cNvSpPr>
                <a:spLocks noChangeShapeType="1"/>
              </p:cNvSpPr>
              <p:nvPr/>
            </p:nvSpPr>
            <p:spPr bwMode="auto">
              <a:xfrm>
                <a:off x="2490" y="3602"/>
                <a:ext cx="1" cy="8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192" name="Line 80"/>
              <p:cNvSpPr>
                <a:spLocks noChangeShapeType="1"/>
              </p:cNvSpPr>
              <p:nvPr/>
            </p:nvSpPr>
            <p:spPr bwMode="auto">
              <a:xfrm>
                <a:off x="1962" y="3320"/>
                <a:ext cx="28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191" name="Line 79"/>
              <p:cNvSpPr>
                <a:spLocks noChangeShapeType="1"/>
              </p:cNvSpPr>
              <p:nvPr/>
            </p:nvSpPr>
            <p:spPr bwMode="auto">
              <a:xfrm>
                <a:off x="3536" y="3320"/>
                <a:ext cx="28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190" name="Line 78"/>
              <p:cNvSpPr>
                <a:spLocks noChangeShapeType="1"/>
              </p:cNvSpPr>
              <p:nvPr/>
            </p:nvSpPr>
            <p:spPr bwMode="auto">
              <a:xfrm>
                <a:off x="2702" y="1981"/>
                <a:ext cx="1" cy="3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189" name="Line 77"/>
              <p:cNvSpPr>
                <a:spLocks noChangeShapeType="1"/>
              </p:cNvSpPr>
              <p:nvPr/>
            </p:nvSpPr>
            <p:spPr bwMode="auto">
              <a:xfrm>
                <a:off x="2702" y="2443"/>
                <a:ext cx="1" cy="3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188" name="Line 76"/>
              <p:cNvSpPr>
                <a:spLocks noChangeShapeType="1"/>
              </p:cNvSpPr>
              <p:nvPr/>
            </p:nvSpPr>
            <p:spPr bwMode="auto">
              <a:xfrm>
                <a:off x="2702" y="3602"/>
                <a:ext cx="1" cy="8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187" name="Line 75"/>
              <p:cNvSpPr>
                <a:spLocks noChangeShapeType="1"/>
              </p:cNvSpPr>
              <p:nvPr/>
            </p:nvSpPr>
            <p:spPr bwMode="auto">
              <a:xfrm flipV="1">
                <a:off x="2490" y="2020"/>
                <a:ext cx="212" cy="20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186" name="Line 74"/>
              <p:cNvSpPr>
                <a:spLocks noChangeShapeType="1"/>
              </p:cNvSpPr>
              <p:nvPr/>
            </p:nvSpPr>
            <p:spPr bwMode="auto">
              <a:xfrm flipH="1">
                <a:off x="3430" y="3123"/>
                <a:ext cx="49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185" name="Line 73"/>
              <p:cNvSpPr>
                <a:spLocks noChangeShapeType="1"/>
              </p:cNvSpPr>
              <p:nvPr/>
            </p:nvSpPr>
            <p:spPr bwMode="auto">
              <a:xfrm flipH="1">
                <a:off x="1503" y="3123"/>
                <a:ext cx="35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184" name="Line 72"/>
              <p:cNvSpPr>
                <a:spLocks noChangeShapeType="1"/>
              </p:cNvSpPr>
              <p:nvPr/>
            </p:nvSpPr>
            <p:spPr bwMode="auto">
              <a:xfrm flipH="1">
                <a:off x="3430" y="3038"/>
                <a:ext cx="49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183" name="Line 71"/>
              <p:cNvSpPr>
                <a:spLocks noChangeShapeType="1"/>
              </p:cNvSpPr>
              <p:nvPr/>
            </p:nvSpPr>
            <p:spPr bwMode="auto">
              <a:xfrm>
                <a:off x="1503" y="3038"/>
                <a:ext cx="846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182" name="Line 70"/>
              <p:cNvSpPr>
                <a:spLocks noChangeShapeType="1"/>
              </p:cNvSpPr>
              <p:nvPr/>
            </p:nvSpPr>
            <p:spPr bwMode="auto">
              <a:xfrm flipH="1" flipV="1">
                <a:off x="2490" y="2228"/>
                <a:ext cx="212" cy="21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181" name="Line 69"/>
              <p:cNvSpPr>
                <a:spLocks noChangeShapeType="1"/>
              </p:cNvSpPr>
              <p:nvPr/>
            </p:nvSpPr>
            <p:spPr bwMode="auto">
              <a:xfrm flipH="1" flipV="1">
                <a:off x="4189" y="2686"/>
                <a:ext cx="29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180" name="Line 68"/>
              <p:cNvSpPr>
                <a:spLocks noChangeShapeType="1"/>
              </p:cNvSpPr>
              <p:nvPr/>
            </p:nvSpPr>
            <p:spPr bwMode="auto">
              <a:xfrm>
                <a:off x="4189" y="2617"/>
                <a:ext cx="29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179" name="Line 67"/>
              <p:cNvSpPr>
                <a:spLocks noChangeShapeType="1"/>
              </p:cNvSpPr>
              <p:nvPr/>
            </p:nvSpPr>
            <p:spPr bwMode="auto">
              <a:xfrm>
                <a:off x="3419" y="1853"/>
                <a:ext cx="1" cy="7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178" name="Line 66"/>
              <p:cNvSpPr>
                <a:spLocks noChangeShapeType="1"/>
              </p:cNvSpPr>
              <p:nvPr/>
            </p:nvSpPr>
            <p:spPr bwMode="auto">
              <a:xfrm>
                <a:off x="3430" y="3038"/>
                <a:ext cx="1" cy="64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177" name="Line 65"/>
              <p:cNvSpPr>
                <a:spLocks noChangeShapeType="1"/>
              </p:cNvSpPr>
              <p:nvPr/>
            </p:nvSpPr>
            <p:spPr bwMode="auto">
              <a:xfrm flipV="1">
                <a:off x="3462" y="3602"/>
                <a:ext cx="1" cy="8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176" name="Line 64"/>
              <p:cNvSpPr>
                <a:spLocks noChangeShapeType="1"/>
              </p:cNvSpPr>
              <p:nvPr/>
            </p:nvSpPr>
            <p:spPr bwMode="auto">
              <a:xfrm>
                <a:off x="1750" y="2475"/>
                <a:ext cx="95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175" name="Line 63"/>
              <p:cNvSpPr>
                <a:spLocks noChangeShapeType="1"/>
              </p:cNvSpPr>
              <p:nvPr/>
            </p:nvSpPr>
            <p:spPr bwMode="auto">
              <a:xfrm flipH="1" flipV="1">
                <a:off x="3566" y="2527"/>
                <a:ext cx="598" cy="34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174" name="Line 62"/>
              <p:cNvSpPr>
                <a:spLocks noChangeShapeType="1"/>
              </p:cNvSpPr>
              <p:nvPr/>
            </p:nvSpPr>
            <p:spPr bwMode="auto">
              <a:xfrm>
                <a:off x="3536" y="3038"/>
                <a:ext cx="1" cy="28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173" name="Line 61"/>
              <p:cNvSpPr>
                <a:spLocks noChangeShapeType="1"/>
              </p:cNvSpPr>
              <p:nvPr/>
            </p:nvSpPr>
            <p:spPr bwMode="auto">
              <a:xfrm flipV="1">
                <a:off x="3566" y="2067"/>
                <a:ext cx="1" cy="46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172" name="Line 60"/>
              <p:cNvSpPr>
                <a:spLocks noChangeShapeType="1"/>
              </p:cNvSpPr>
              <p:nvPr/>
            </p:nvSpPr>
            <p:spPr bwMode="auto">
              <a:xfrm>
                <a:off x="3588" y="3038"/>
                <a:ext cx="1" cy="8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171" name="Line 59"/>
              <p:cNvSpPr>
                <a:spLocks noChangeShapeType="1"/>
              </p:cNvSpPr>
              <p:nvPr/>
            </p:nvSpPr>
            <p:spPr bwMode="auto">
              <a:xfrm>
                <a:off x="3634" y="3320"/>
                <a:ext cx="1" cy="36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170" name="Line 58"/>
              <p:cNvSpPr>
                <a:spLocks noChangeShapeType="1"/>
              </p:cNvSpPr>
              <p:nvPr/>
            </p:nvSpPr>
            <p:spPr bwMode="auto">
              <a:xfrm>
                <a:off x="3676" y="2937"/>
                <a:ext cx="1" cy="8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169" name="Line 57"/>
              <p:cNvSpPr>
                <a:spLocks noChangeShapeType="1"/>
              </p:cNvSpPr>
              <p:nvPr/>
            </p:nvSpPr>
            <p:spPr bwMode="auto">
              <a:xfrm>
                <a:off x="3676" y="3045"/>
                <a:ext cx="1" cy="2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168" name="Line 56"/>
              <p:cNvSpPr>
                <a:spLocks noChangeShapeType="1"/>
              </p:cNvSpPr>
              <p:nvPr/>
            </p:nvSpPr>
            <p:spPr bwMode="auto">
              <a:xfrm>
                <a:off x="3676" y="3095"/>
                <a:ext cx="1" cy="12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167" name="Line 55"/>
              <p:cNvSpPr>
                <a:spLocks noChangeShapeType="1"/>
              </p:cNvSpPr>
              <p:nvPr/>
            </p:nvSpPr>
            <p:spPr bwMode="auto">
              <a:xfrm>
                <a:off x="3676" y="3245"/>
                <a:ext cx="1" cy="2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166" name="Line 54"/>
              <p:cNvSpPr>
                <a:spLocks noChangeShapeType="1"/>
              </p:cNvSpPr>
              <p:nvPr/>
            </p:nvSpPr>
            <p:spPr bwMode="auto">
              <a:xfrm>
                <a:off x="3676" y="3295"/>
                <a:ext cx="1" cy="12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165" name="Line 53"/>
              <p:cNvSpPr>
                <a:spLocks noChangeShapeType="1"/>
              </p:cNvSpPr>
              <p:nvPr/>
            </p:nvSpPr>
            <p:spPr bwMode="auto">
              <a:xfrm>
                <a:off x="3676" y="3444"/>
                <a:ext cx="1" cy="2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164" name="Line 52"/>
              <p:cNvSpPr>
                <a:spLocks noChangeShapeType="1"/>
              </p:cNvSpPr>
              <p:nvPr/>
            </p:nvSpPr>
            <p:spPr bwMode="auto">
              <a:xfrm>
                <a:off x="3676" y="3495"/>
                <a:ext cx="1" cy="12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163" name="Line 51"/>
              <p:cNvSpPr>
                <a:spLocks noChangeShapeType="1"/>
              </p:cNvSpPr>
              <p:nvPr/>
            </p:nvSpPr>
            <p:spPr bwMode="auto">
              <a:xfrm>
                <a:off x="3676" y="3644"/>
                <a:ext cx="1" cy="2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162" name="Line 50"/>
              <p:cNvSpPr>
                <a:spLocks noChangeShapeType="1"/>
              </p:cNvSpPr>
              <p:nvPr/>
            </p:nvSpPr>
            <p:spPr bwMode="auto">
              <a:xfrm>
                <a:off x="3676" y="3694"/>
                <a:ext cx="1" cy="8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161" name="Line 49"/>
              <p:cNvSpPr>
                <a:spLocks noChangeShapeType="1"/>
              </p:cNvSpPr>
              <p:nvPr/>
            </p:nvSpPr>
            <p:spPr bwMode="auto">
              <a:xfrm>
                <a:off x="3676" y="3602"/>
                <a:ext cx="1" cy="8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160" name="Line 48"/>
              <p:cNvSpPr>
                <a:spLocks noChangeShapeType="1"/>
              </p:cNvSpPr>
              <p:nvPr/>
            </p:nvSpPr>
            <p:spPr bwMode="auto">
              <a:xfrm flipH="1">
                <a:off x="3915" y="1998"/>
                <a:ext cx="349" cy="20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159" name="Line 47"/>
              <p:cNvSpPr>
                <a:spLocks noChangeShapeType="1"/>
              </p:cNvSpPr>
              <p:nvPr/>
            </p:nvSpPr>
            <p:spPr bwMode="auto">
              <a:xfrm flipH="1">
                <a:off x="1945" y="2228"/>
                <a:ext cx="12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158" name="Line 46"/>
              <p:cNvSpPr>
                <a:spLocks noChangeShapeType="1"/>
              </p:cNvSpPr>
              <p:nvPr/>
            </p:nvSpPr>
            <p:spPr bwMode="auto">
              <a:xfrm flipH="1">
                <a:off x="1640" y="2228"/>
                <a:ext cx="7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157" name="Line 45"/>
              <p:cNvSpPr>
                <a:spLocks noChangeShapeType="1"/>
              </p:cNvSpPr>
              <p:nvPr/>
            </p:nvSpPr>
            <p:spPr bwMode="auto">
              <a:xfrm flipH="1">
                <a:off x="1590" y="2228"/>
                <a:ext cx="2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156" name="Line 44"/>
              <p:cNvSpPr>
                <a:spLocks noChangeShapeType="1"/>
              </p:cNvSpPr>
              <p:nvPr/>
            </p:nvSpPr>
            <p:spPr bwMode="auto">
              <a:xfrm flipH="1">
                <a:off x="1487" y="2228"/>
                <a:ext cx="7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155" name="Line 43"/>
              <p:cNvSpPr>
                <a:spLocks noChangeShapeType="1"/>
              </p:cNvSpPr>
              <p:nvPr/>
            </p:nvSpPr>
            <p:spPr bwMode="auto">
              <a:xfrm>
                <a:off x="1734" y="2228"/>
                <a:ext cx="3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154" name="Line 42"/>
              <p:cNvSpPr>
                <a:spLocks noChangeShapeType="1"/>
              </p:cNvSpPr>
              <p:nvPr/>
            </p:nvSpPr>
            <p:spPr bwMode="auto">
              <a:xfrm>
                <a:off x="1782" y="2228"/>
                <a:ext cx="8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153" name="Line 41"/>
              <p:cNvSpPr>
                <a:spLocks noChangeShapeType="1"/>
              </p:cNvSpPr>
              <p:nvPr/>
            </p:nvSpPr>
            <p:spPr bwMode="auto">
              <a:xfrm>
                <a:off x="2086" y="2228"/>
                <a:ext cx="3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152" name="Line 40"/>
              <p:cNvSpPr>
                <a:spLocks noChangeShapeType="1"/>
              </p:cNvSpPr>
              <p:nvPr/>
            </p:nvSpPr>
            <p:spPr bwMode="auto">
              <a:xfrm>
                <a:off x="2135" y="2228"/>
                <a:ext cx="12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151" name="Line 39"/>
              <p:cNvSpPr>
                <a:spLocks noChangeShapeType="1"/>
              </p:cNvSpPr>
              <p:nvPr/>
            </p:nvSpPr>
            <p:spPr bwMode="auto">
              <a:xfrm>
                <a:off x="3915" y="2660"/>
                <a:ext cx="249" cy="14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150" name="Line 38"/>
              <p:cNvSpPr>
                <a:spLocks noChangeShapeType="1"/>
              </p:cNvSpPr>
              <p:nvPr/>
            </p:nvSpPr>
            <p:spPr bwMode="auto">
              <a:xfrm flipV="1">
                <a:off x="3719" y="3320"/>
                <a:ext cx="1" cy="36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149" name="Line 37"/>
              <p:cNvSpPr>
                <a:spLocks noChangeShapeType="1"/>
              </p:cNvSpPr>
              <p:nvPr/>
            </p:nvSpPr>
            <p:spPr bwMode="auto">
              <a:xfrm flipV="1">
                <a:off x="3765" y="3038"/>
                <a:ext cx="1" cy="8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148" name="Line 36"/>
              <p:cNvSpPr>
                <a:spLocks noChangeShapeType="1"/>
              </p:cNvSpPr>
              <p:nvPr/>
            </p:nvSpPr>
            <p:spPr bwMode="auto">
              <a:xfrm flipV="1">
                <a:off x="3818" y="3038"/>
                <a:ext cx="1" cy="28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147" name="Line 35"/>
              <p:cNvSpPr>
                <a:spLocks noChangeShapeType="1"/>
              </p:cNvSpPr>
              <p:nvPr/>
            </p:nvSpPr>
            <p:spPr bwMode="auto">
              <a:xfrm>
                <a:off x="3885" y="3602"/>
                <a:ext cx="1" cy="8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146" name="Line 34"/>
              <p:cNvSpPr>
                <a:spLocks noChangeShapeType="1"/>
              </p:cNvSpPr>
              <p:nvPr/>
            </p:nvSpPr>
            <p:spPr bwMode="auto">
              <a:xfrm flipH="1">
                <a:off x="3915" y="2458"/>
                <a:ext cx="349" cy="20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145" name="Line 33"/>
              <p:cNvSpPr>
                <a:spLocks noChangeShapeType="1"/>
              </p:cNvSpPr>
              <p:nvPr/>
            </p:nvSpPr>
            <p:spPr bwMode="auto">
              <a:xfrm>
                <a:off x="1750" y="1981"/>
                <a:ext cx="95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144" name="Line 32"/>
              <p:cNvSpPr>
                <a:spLocks noChangeShapeType="1"/>
              </p:cNvSpPr>
              <p:nvPr/>
            </p:nvSpPr>
            <p:spPr bwMode="auto">
              <a:xfrm flipH="1" flipV="1">
                <a:off x="3492" y="2023"/>
                <a:ext cx="74" cy="4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143" name="Line 31"/>
              <p:cNvSpPr>
                <a:spLocks noChangeShapeType="1"/>
              </p:cNvSpPr>
              <p:nvPr/>
            </p:nvSpPr>
            <p:spPr bwMode="auto">
              <a:xfrm>
                <a:off x="4264" y="2458"/>
                <a:ext cx="249" cy="14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142" name="Line 30"/>
              <p:cNvSpPr>
                <a:spLocks noChangeShapeType="1"/>
              </p:cNvSpPr>
              <p:nvPr/>
            </p:nvSpPr>
            <p:spPr bwMode="auto">
              <a:xfrm>
                <a:off x="3492" y="1954"/>
                <a:ext cx="423" cy="24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141" name="Line 29"/>
              <p:cNvSpPr>
                <a:spLocks noChangeShapeType="1"/>
              </p:cNvSpPr>
              <p:nvPr/>
            </p:nvSpPr>
            <p:spPr bwMode="auto">
              <a:xfrm>
                <a:off x="3915" y="2199"/>
                <a:ext cx="1" cy="46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140" name="Line 28"/>
              <p:cNvSpPr>
                <a:spLocks noChangeShapeType="1"/>
              </p:cNvSpPr>
              <p:nvPr/>
            </p:nvSpPr>
            <p:spPr bwMode="auto">
              <a:xfrm>
                <a:off x="3923" y="3038"/>
                <a:ext cx="1" cy="64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139" name="Line 27"/>
              <p:cNvSpPr>
                <a:spLocks noChangeShapeType="1"/>
              </p:cNvSpPr>
              <p:nvPr/>
            </p:nvSpPr>
            <p:spPr bwMode="auto">
              <a:xfrm>
                <a:off x="4164" y="2804"/>
                <a:ext cx="1" cy="6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138" name="Line 26"/>
              <p:cNvSpPr>
                <a:spLocks noChangeShapeType="1"/>
              </p:cNvSpPr>
              <p:nvPr/>
            </p:nvSpPr>
            <p:spPr bwMode="auto">
              <a:xfrm flipV="1">
                <a:off x="4187" y="2791"/>
                <a:ext cx="1" cy="6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137" name="Line 25"/>
              <p:cNvSpPr>
                <a:spLocks noChangeShapeType="1"/>
              </p:cNvSpPr>
              <p:nvPr/>
            </p:nvSpPr>
            <p:spPr bwMode="auto">
              <a:xfrm>
                <a:off x="4189" y="2617"/>
                <a:ext cx="1" cy="6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136" name="Line 24"/>
              <p:cNvSpPr>
                <a:spLocks noChangeShapeType="1"/>
              </p:cNvSpPr>
              <p:nvPr/>
            </p:nvSpPr>
            <p:spPr bwMode="auto">
              <a:xfrm>
                <a:off x="4264" y="1998"/>
                <a:ext cx="1" cy="46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135" name="Line 23"/>
              <p:cNvSpPr>
                <a:spLocks noChangeShapeType="1"/>
              </p:cNvSpPr>
              <p:nvPr/>
            </p:nvSpPr>
            <p:spPr bwMode="auto">
              <a:xfrm flipV="1">
                <a:off x="4187" y="2617"/>
                <a:ext cx="2" cy="17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134" name="Line 22"/>
              <p:cNvSpPr>
                <a:spLocks noChangeShapeType="1"/>
              </p:cNvSpPr>
              <p:nvPr/>
            </p:nvSpPr>
            <p:spPr bwMode="auto">
              <a:xfrm flipH="1">
                <a:off x="4187" y="2686"/>
                <a:ext cx="2" cy="17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133" name="Line 21"/>
              <p:cNvSpPr>
                <a:spLocks noChangeShapeType="1"/>
              </p:cNvSpPr>
              <p:nvPr/>
            </p:nvSpPr>
            <p:spPr bwMode="auto">
              <a:xfrm flipH="1">
                <a:off x="4164" y="2791"/>
                <a:ext cx="23" cy="1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132" name="Line 20"/>
              <p:cNvSpPr>
                <a:spLocks noChangeShapeType="1"/>
              </p:cNvSpPr>
              <p:nvPr/>
            </p:nvSpPr>
            <p:spPr bwMode="auto">
              <a:xfrm flipH="1">
                <a:off x="4486" y="2602"/>
                <a:ext cx="27" cy="1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131" name="Line 19"/>
              <p:cNvSpPr>
                <a:spLocks noChangeShapeType="1"/>
              </p:cNvSpPr>
              <p:nvPr/>
            </p:nvSpPr>
            <p:spPr bwMode="auto">
              <a:xfrm flipH="1">
                <a:off x="4164" y="2860"/>
                <a:ext cx="23" cy="1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130" name="Line 18"/>
              <p:cNvSpPr>
                <a:spLocks noChangeShapeType="1"/>
              </p:cNvSpPr>
              <p:nvPr/>
            </p:nvSpPr>
            <p:spPr bwMode="auto">
              <a:xfrm flipH="1">
                <a:off x="4486" y="2671"/>
                <a:ext cx="27" cy="1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129" name="Line 17"/>
              <p:cNvSpPr>
                <a:spLocks noChangeShapeType="1"/>
              </p:cNvSpPr>
              <p:nvPr/>
            </p:nvSpPr>
            <p:spPr bwMode="auto">
              <a:xfrm>
                <a:off x="3840" y="1753"/>
                <a:ext cx="424" cy="24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128" name="Line 16"/>
              <p:cNvSpPr>
                <a:spLocks noChangeShapeType="1"/>
              </p:cNvSpPr>
              <p:nvPr/>
            </p:nvSpPr>
            <p:spPr bwMode="auto">
              <a:xfrm>
                <a:off x="4486" y="2618"/>
                <a:ext cx="1" cy="6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127" name="Line 15"/>
              <p:cNvSpPr>
                <a:spLocks noChangeShapeType="1"/>
              </p:cNvSpPr>
              <p:nvPr/>
            </p:nvSpPr>
            <p:spPr bwMode="auto">
              <a:xfrm>
                <a:off x="4513" y="2602"/>
                <a:ext cx="1" cy="6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126" name="Line 14"/>
              <p:cNvSpPr>
                <a:spLocks noChangeShapeType="1"/>
              </p:cNvSpPr>
              <p:nvPr/>
            </p:nvSpPr>
            <p:spPr bwMode="auto">
              <a:xfrm>
                <a:off x="413" y="278"/>
                <a:ext cx="605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125" name="Line 13"/>
              <p:cNvSpPr>
                <a:spLocks noChangeShapeType="1"/>
              </p:cNvSpPr>
              <p:nvPr/>
            </p:nvSpPr>
            <p:spPr bwMode="auto">
              <a:xfrm flipV="1">
                <a:off x="6466" y="278"/>
                <a:ext cx="1" cy="428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124" name="Freeform 12"/>
              <p:cNvSpPr>
                <a:spLocks/>
              </p:cNvSpPr>
              <p:nvPr/>
            </p:nvSpPr>
            <p:spPr bwMode="auto">
              <a:xfrm>
                <a:off x="1503" y="1981"/>
                <a:ext cx="247" cy="494"/>
              </a:xfrm>
              <a:custGeom>
                <a:avLst/>
                <a:gdLst/>
                <a:ahLst/>
                <a:cxnLst>
                  <a:cxn ang="0">
                    <a:pos x="986" y="0"/>
                  </a:cxn>
                  <a:cxn ang="0">
                    <a:pos x="609" y="75"/>
                  </a:cxn>
                  <a:cxn ang="0">
                    <a:pos x="289" y="289"/>
                  </a:cxn>
                  <a:cxn ang="0">
                    <a:pos x="75" y="610"/>
                  </a:cxn>
                  <a:cxn ang="0">
                    <a:pos x="0" y="988"/>
                  </a:cxn>
                  <a:cxn ang="0">
                    <a:pos x="75" y="1365"/>
                  </a:cxn>
                  <a:cxn ang="0">
                    <a:pos x="289" y="1687"/>
                  </a:cxn>
                  <a:cxn ang="0">
                    <a:pos x="609" y="1900"/>
                  </a:cxn>
                  <a:cxn ang="0">
                    <a:pos x="986" y="1975"/>
                  </a:cxn>
                </a:cxnLst>
                <a:rect l="0" t="0" r="r" b="b"/>
                <a:pathLst>
                  <a:path w="986" h="1975">
                    <a:moveTo>
                      <a:pt x="986" y="0"/>
                    </a:moveTo>
                    <a:lnTo>
                      <a:pt x="609" y="75"/>
                    </a:lnTo>
                    <a:lnTo>
                      <a:pt x="289" y="289"/>
                    </a:lnTo>
                    <a:lnTo>
                      <a:pt x="75" y="610"/>
                    </a:lnTo>
                    <a:lnTo>
                      <a:pt x="0" y="988"/>
                    </a:lnTo>
                    <a:lnTo>
                      <a:pt x="75" y="1365"/>
                    </a:lnTo>
                    <a:lnTo>
                      <a:pt x="289" y="1687"/>
                    </a:lnTo>
                    <a:lnTo>
                      <a:pt x="609" y="1900"/>
                    </a:lnTo>
                    <a:lnTo>
                      <a:pt x="986" y="1975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123" name="Freeform 11"/>
              <p:cNvSpPr>
                <a:spLocks/>
              </p:cNvSpPr>
              <p:nvPr/>
            </p:nvSpPr>
            <p:spPr bwMode="auto">
              <a:xfrm>
                <a:off x="1962" y="2087"/>
                <a:ext cx="281" cy="282"/>
              </a:xfrm>
              <a:custGeom>
                <a:avLst/>
                <a:gdLst/>
                <a:ahLst/>
                <a:cxnLst>
                  <a:cxn ang="0">
                    <a:pos x="1128" y="565"/>
                  </a:cxn>
                  <a:cxn ang="0">
                    <a:pos x="1052" y="282"/>
                  </a:cxn>
                  <a:cxn ang="0">
                    <a:pos x="846" y="76"/>
                  </a:cxn>
                  <a:cxn ang="0">
                    <a:pos x="563" y="0"/>
                  </a:cxn>
                  <a:cxn ang="0">
                    <a:pos x="282" y="76"/>
                  </a:cxn>
                  <a:cxn ang="0">
                    <a:pos x="75" y="282"/>
                  </a:cxn>
                  <a:cxn ang="0">
                    <a:pos x="0" y="565"/>
                  </a:cxn>
                  <a:cxn ang="0">
                    <a:pos x="75" y="847"/>
                  </a:cxn>
                  <a:cxn ang="0">
                    <a:pos x="282" y="1053"/>
                  </a:cxn>
                  <a:cxn ang="0">
                    <a:pos x="563" y="1129"/>
                  </a:cxn>
                  <a:cxn ang="0">
                    <a:pos x="846" y="1053"/>
                  </a:cxn>
                  <a:cxn ang="0">
                    <a:pos x="1052" y="847"/>
                  </a:cxn>
                  <a:cxn ang="0">
                    <a:pos x="1128" y="565"/>
                  </a:cxn>
                </a:cxnLst>
                <a:rect l="0" t="0" r="r" b="b"/>
                <a:pathLst>
                  <a:path w="1128" h="1129">
                    <a:moveTo>
                      <a:pt x="1128" y="565"/>
                    </a:moveTo>
                    <a:lnTo>
                      <a:pt x="1052" y="282"/>
                    </a:lnTo>
                    <a:lnTo>
                      <a:pt x="846" y="76"/>
                    </a:lnTo>
                    <a:lnTo>
                      <a:pt x="563" y="0"/>
                    </a:lnTo>
                    <a:lnTo>
                      <a:pt x="282" y="76"/>
                    </a:lnTo>
                    <a:lnTo>
                      <a:pt x="75" y="282"/>
                    </a:lnTo>
                    <a:lnTo>
                      <a:pt x="0" y="565"/>
                    </a:lnTo>
                    <a:lnTo>
                      <a:pt x="75" y="847"/>
                    </a:lnTo>
                    <a:lnTo>
                      <a:pt x="282" y="1053"/>
                    </a:lnTo>
                    <a:lnTo>
                      <a:pt x="563" y="1129"/>
                    </a:lnTo>
                    <a:lnTo>
                      <a:pt x="846" y="1053"/>
                    </a:lnTo>
                    <a:lnTo>
                      <a:pt x="1052" y="847"/>
                    </a:lnTo>
                    <a:lnTo>
                      <a:pt x="1128" y="565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122" name="Freeform 10"/>
              <p:cNvSpPr>
                <a:spLocks/>
              </p:cNvSpPr>
              <p:nvPr/>
            </p:nvSpPr>
            <p:spPr bwMode="auto">
              <a:xfrm>
                <a:off x="1662" y="2140"/>
                <a:ext cx="176" cy="176"/>
              </a:xfrm>
              <a:custGeom>
                <a:avLst/>
                <a:gdLst/>
                <a:ahLst/>
                <a:cxnLst>
                  <a:cxn ang="0">
                    <a:pos x="705" y="353"/>
                  </a:cxn>
                  <a:cxn ang="0">
                    <a:pos x="658" y="176"/>
                  </a:cxn>
                  <a:cxn ang="0">
                    <a:pos x="529" y="47"/>
                  </a:cxn>
                  <a:cxn ang="0">
                    <a:pos x="352" y="0"/>
                  </a:cxn>
                  <a:cxn ang="0">
                    <a:pos x="177" y="47"/>
                  </a:cxn>
                  <a:cxn ang="0">
                    <a:pos x="48" y="176"/>
                  </a:cxn>
                  <a:cxn ang="0">
                    <a:pos x="0" y="353"/>
                  </a:cxn>
                  <a:cxn ang="0">
                    <a:pos x="48" y="529"/>
                  </a:cxn>
                  <a:cxn ang="0">
                    <a:pos x="177" y="658"/>
                  </a:cxn>
                  <a:cxn ang="0">
                    <a:pos x="352" y="706"/>
                  </a:cxn>
                  <a:cxn ang="0">
                    <a:pos x="529" y="658"/>
                  </a:cxn>
                  <a:cxn ang="0">
                    <a:pos x="658" y="529"/>
                  </a:cxn>
                  <a:cxn ang="0">
                    <a:pos x="705" y="353"/>
                  </a:cxn>
                </a:cxnLst>
                <a:rect l="0" t="0" r="r" b="b"/>
                <a:pathLst>
                  <a:path w="705" h="706">
                    <a:moveTo>
                      <a:pt x="705" y="353"/>
                    </a:moveTo>
                    <a:lnTo>
                      <a:pt x="658" y="176"/>
                    </a:lnTo>
                    <a:lnTo>
                      <a:pt x="529" y="47"/>
                    </a:lnTo>
                    <a:lnTo>
                      <a:pt x="352" y="0"/>
                    </a:lnTo>
                    <a:lnTo>
                      <a:pt x="177" y="47"/>
                    </a:lnTo>
                    <a:lnTo>
                      <a:pt x="48" y="176"/>
                    </a:lnTo>
                    <a:lnTo>
                      <a:pt x="0" y="353"/>
                    </a:lnTo>
                    <a:lnTo>
                      <a:pt x="48" y="529"/>
                    </a:lnTo>
                    <a:lnTo>
                      <a:pt x="177" y="658"/>
                    </a:lnTo>
                    <a:lnTo>
                      <a:pt x="352" y="706"/>
                    </a:lnTo>
                    <a:lnTo>
                      <a:pt x="529" y="658"/>
                    </a:lnTo>
                    <a:lnTo>
                      <a:pt x="658" y="529"/>
                    </a:lnTo>
                    <a:lnTo>
                      <a:pt x="705" y="353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121" name="Freeform 9"/>
              <p:cNvSpPr>
                <a:spLocks/>
              </p:cNvSpPr>
              <p:nvPr/>
            </p:nvSpPr>
            <p:spPr bwMode="auto">
              <a:xfrm>
                <a:off x="2060" y="2186"/>
                <a:ext cx="85" cy="84"/>
              </a:xfrm>
              <a:custGeom>
                <a:avLst/>
                <a:gdLst/>
                <a:ahLst/>
                <a:cxnLst>
                  <a:cxn ang="0">
                    <a:pos x="339" y="170"/>
                  </a:cxn>
                  <a:cxn ang="0">
                    <a:pos x="289" y="50"/>
                  </a:cxn>
                  <a:cxn ang="0">
                    <a:pos x="169" y="0"/>
                  </a:cxn>
                  <a:cxn ang="0">
                    <a:pos x="50" y="50"/>
                  </a:cxn>
                  <a:cxn ang="0">
                    <a:pos x="0" y="170"/>
                  </a:cxn>
                  <a:cxn ang="0">
                    <a:pos x="50" y="290"/>
                  </a:cxn>
                  <a:cxn ang="0">
                    <a:pos x="169" y="339"/>
                  </a:cxn>
                  <a:cxn ang="0">
                    <a:pos x="289" y="290"/>
                  </a:cxn>
                  <a:cxn ang="0">
                    <a:pos x="339" y="170"/>
                  </a:cxn>
                </a:cxnLst>
                <a:rect l="0" t="0" r="r" b="b"/>
                <a:pathLst>
                  <a:path w="339" h="339">
                    <a:moveTo>
                      <a:pt x="339" y="170"/>
                    </a:moveTo>
                    <a:lnTo>
                      <a:pt x="289" y="50"/>
                    </a:lnTo>
                    <a:lnTo>
                      <a:pt x="169" y="0"/>
                    </a:lnTo>
                    <a:lnTo>
                      <a:pt x="50" y="50"/>
                    </a:lnTo>
                    <a:lnTo>
                      <a:pt x="0" y="170"/>
                    </a:lnTo>
                    <a:lnTo>
                      <a:pt x="50" y="290"/>
                    </a:lnTo>
                    <a:lnTo>
                      <a:pt x="169" y="339"/>
                    </a:lnTo>
                    <a:lnTo>
                      <a:pt x="289" y="290"/>
                    </a:lnTo>
                    <a:lnTo>
                      <a:pt x="339" y="170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120" name="Freeform 8"/>
              <p:cNvSpPr>
                <a:spLocks/>
              </p:cNvSpPr>
              <p:nvPr/>
            </p:nvSpPr>
            <p:spPr bwMode="auto">
              <a:xfrm>
                <a:off x="3420" y="1712"/>
                <a:ext cx="420" cy="242"/>
              </a:xfrm>
              <a:custGeom>
                <a:avLst/>
                <a:gdLst/>
                <a:ahLst/>
                <a:cxnLst>
                  <a:cxn ang="0">
                    <a:pos x="1680" y="163"/>
                  </a:cxn>
                  <a:cxn ang="0">
                    <a:pos x="1392" y="48"/>
                  </a:cxn>
                  <a:cxn ang="0">
                    <a:pos x="1086" y="0"/>
                  </a:cxn>
                  <a:cxn ang="0">
                    <a:pos x="775" y="9"/>
                  </a:cxn>
                  <a:cxn ang="0">
                    <a:pos x="472" y="79"/>
                  </a:cxn>
                  <a:cxn ang="0">
                    <a:pos x="197" y="222"/>
                  </a:cxn>
                  <a:cxn ang="0">
                    <a:pos x="85" y="329"/>
                  </a:cxn>
                  <a:cxn ang="0">
                    <a:pos x="11" y="465"/>
                  </a:cxn>
                  <a:cxn ang="0">
                    <a:pos x="0" y="619"/>
                  </a:cxn>
                  <a:cxn ang="0">
                    <a:pos x="55" y="763"/>
                  </a:cxn>
                  <a:cxn ang="0">
                    <a:pos x="158" y="880"/>
                  </a:cxn>
                  <a:cxn ang="0">
                    <a:pos x="284" y="970"/>
                  </a:cxn>
                </a:cxnLst>
                <a:rect l="0" t="0" r="r" b="b"/>
                <a:pathLst>
                  <a:path w="1680" h="970">
                    <a:moveTo>
                      <a:pt x="1680" y="163"/>
                    </a:moveTo>
                    <a:lnTo>
                      <a:pt x="1392" y="48"/>
                    </a:lnTo>
                    <a:lnTo>
                      <a:pt x="1086" y="0"/>
                    </a:lnTo>
                    <a:lnTo>
                      <a:pt x="775" y="9"/>
                    </a:lnTo>
                    <a:lnTo>
                      <a:pt x="472" y="79"/>
                    </a:lnTo>
                    <a:lnTo>
                      <a:pt x="197" y="222"/>
                    </a:lnTo>
                    <a:lnTo>
                      <a:pt x="85" y="329"/>
                    </a:lnTo>
                    <a:lnTo>
                      <a:pt x="11" y="465"/>
                    </a:lnTo>
                    <a:lnTo>
                      <a:pt x="0" y="619"/>
                    </a:lnTo>
                    <a:lnTo>
                      <a:pt x="55" y="763"/>
                    </a:lnTo>
                    <a:lnTo>
                      <a:pt x="158" y="880"/>
                    </a:lnTo>
                    <a:lnTo>
                      <a:pt x="284" y="97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119" name="Freeform 7"/>
              <p:cNvSpPr>
                <a:spLocks/>
              </p:cNvSpPr>
              <p:nvPr/>
            </p:nvSpPr>
            <p:spPr bwMode="auto">
              <a:xfrm>
                <a:off x="3419" y="1923"/>
                <a:ext cx="73" cy="10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4" y="127"/>
                  </a:cxn>
                  <a:cxn ang="0">
                    <a:pos x="90" y="239"/>
                  </a:cxn>
                  <a:cxn ang="0">
                    <a:pos x="288" y="404"/>
                  </a:cxn>
                </a:cxnLst>
                <a:rect l="0" t="0" r="r" b="b"/>
                <a:pathLst>
                  <a:path w="288" h="404">
                    <a:moveTo>
                      <a:pt x="0" y="0"/>
                    </a:moveTo>
                    <a:lnTo>
                      <a:pt x="24" y="127"/>
                    </a:lnTo>
                    <a:lnTo>
                      <a:pt x="90" y="239"/>
                    </a:lnTo>
                    <a:lnTo>
                      <a:pt x="288" y="404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118" name="Freeform 6"/>
              <p:cNvSpPr>
                <a:spLocks/>
              </p:cNvSpPr>
              <p:nvPr/>
            </p:nvSpPr>
            <p:spPr bwMode="auto">
              <a:xfrm>
                <a:off x="3775" y="1916"/>
                <a:ext cx="281" cy="162"/>
              </a:xfrm>
              <a:custGeom>
                <a:avLst/>
                <a:gdLst/>
                <a:ahLst/>
                <a:cxnLst>
                  <a:cxn ang="0">
                    <a:pos x="959" y="554"/>
                  </a:cxn>
                  <a:cxn ang="0">
                    <a:pos x="1091" y="436"/>
                  </a:cxn>
                  <a:cxn ang="0">
                    <a:pos x="1123" y="354"/>
                  </a:cxn>
                  <a:cxn ang="0">
                    <a:pos x="1116" y="266"/>
                  </a:cxn>
                  <a:cxn ang="0">
                    <a:pos x="1010" y="126"/>
                  </a:cxn>
                  <a:cxn ang="0">
                    <a:pos x="853" y="45"/>
                  </a:cxn>
                  <a:cxn ang="0">
                    <a:pos x="679" y="5"/>
                  </a:cxn>
                  <a:cxn ang="0">
                    <a:pos x="502" y="0"/>
                  </a:cxn>
                  <a:cxn ang="0">
                    <a:pos x="327" y="28"/>
                  </a:cxn>
                  <a:cxn ang="0">
                    <a:pos x="162" y="93"/>
                  </a:cxn>
                  <a:cxn ang="0">
                    <a:pos x="32" y="211"/>
                  </a:cxn>
                  <a:cxn ang="0">
                    <a:pos x="0" y="293"/>
                  </a:cxn>
                  <a:cxn ang="0">
                    <a:pos x="6" y="382"/>
                  </a:cxn>
                  <a:cxn ang="0">
                    <a:pos x="113" y="521"/>
                  </a:cxn>
                  <a:cxn ang="0">
                    <a:pos x="270" y="602"/>
                  </a:cxn>
                  <a:cxn ang="0">
                    <a:pos x="442" y="642"/>
                  </a:cxn>
                  <a:cxn ang="0">
                    <a:pos x="620" y="647"/>
                  </a:cxn>
                  <a:cxn ang="0">
                    <a:pos x="795" y="620"/>
                  </a:cxn>
                  <a:cxn ang="0">
                    <a:pos x="959" y="554"/>
                  </a:cxn>
                </a:cxnLst>
                <a:rect l="0" t="0" r="r" b="b"/>
                <a:pathLst>
                  <a:path w="1123" h="647">
                    <a:moveTo>
                      <a:pt x="959" y="554"/>
                    </a:moveTo>
                    <a:lnTo>
                      <a:pt x="1091" y="436"/>
                    </a:lnTo>
                    <a:lnTo>
                      <a:pt x="1123" y="354"/>
                    </a:lnTo>
                    <a:lnTo>
                      <a:pt x="1116" y="266"/>
                    </a:lnTo>
                    <a:lnTo>
                      <a:pt x="1010" y="126"/>
                    </a:lnTo>
                    <a:lnTo>
                      <a:pt x="853" y="45"/>
                    </a:lnTo>
                    <a:lnTo>
                      <a:pt x="679" y="5"/>
                    </a:lnTo>
                    <a:lnTo>
                      <a:pt x="502" y="0"/>
                    </a:lnTo>
                    <a:lnTo>
                      <a:pt x="327" y="28"/>
                    </a:lnTo>
                    <a:lnTo>
                      <a:pt x="162" y="93"/>
                    </a:lnTo>
                    <a:lnTo>
                      <a:pt x="32" y="211"/>
                    </a:lnTo>
                    <a:lnTo>
                      <a:pt x="0" y="293"/>
                    </a:lnTo>
                    <a:lnTo>
                      <a:pt x="6" y="382"/>
                    </a:lnTo>
                    <a:lnTo>
                      <a:pt x="113" y="521"/>
                    </a:lnTo>
                    <a:lnTo>
                      <a:pt x="270" y="602"/>
                    </a:lnTo>
                    <a:lnTo>
                      <a:pt x="442" y="642"/>
                    </a:lnTo>
                    <a:lnTo>
                      <a:pt x="620" y="647"/>
                    </a:lnTo>
                    <a:lnTo>
                      <a:pt x="795" y="620"/>
                    </a:lnTo>
                    <a:lnTo>
                      <a:pt x="959" y="554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117" name="Freeform 5"/>
              <p:cNvSpPr>
                <a:spLocks/>
              </p:cNvSpPr>
              <p:nvPr/>
            </p:nvSpPr>
            <p:spPr bwMode="auto">
              <a:xfrm>
                <a:off x="3579" y="1803"/>
                <a:ext cx="174" cy="101"/>
              </a:xfrm>
              <a:custGeom>
                <a:avLst/>
                <a:gdLst/>
                <a:ahLst/>
                <a:cxnLst>
                  <a:cxn ang="0">
                    <a:pos x="596" y="347"/>
                  </a:cxn>
                  <a:cxn ang="0">
                    <a:pos x="678" y="273"/>
                  </a:cxn>
                  <a:cxn ang="0">
                    <a:pos x="694" y="166"/>
                  </a:cxn>
                  <a:cxn ang="0">
                    <a:pos x="628" y="79"/>
                  </a:cxn>
                  <a:cxn ang="0">
                    <a:pos x="530" y="28"/>
                  </a:cxn>
                  <a:cxn ang="0">
                    <a:pos x="310" y="0"/>
                  </a:cxn>
                  <a:cxn ang="0">
                    <a:pos x="98" y="59"/>
                  </a:cxn>
                  <a:cxn ang="0">
                    <a:pos x="16" y="133"/>
                  </a:cxn>
                  <a:cxn ang="0">
                    <a:pos x="0" y="239"/>
                  </a:cxn>
                  <a:cxn ang="0">
                    <a:pos x="67" y="326"/>
                  </a:cxn>
                  <a:cxn ang="0">
                    <a:pos x="165" y="377"/>
                  </a:cxn>
                  <a:cxn ang="0">
                    <a:pos x="384" y="406"/>
                  </a:cxn>
                  <a:cxn ang="0">
                    <a:pos x="596" y="347"/>
                  </a:cxn>
                </a:cxnLst>
                <a:rect l="0" t="0" r="r" b="b"/>
                <a:pathLst>
                  <a:path w="694" h="406">
                    <a:moveTo>
                      <a:pt x="596" y="347"/>
                    </a:moveTo>
                    <a:lnTo>
                      <a:pt x="678" y="273"/>
                    </a:lnTo>
                    <a:lnTo>
                      <a:pt x="694" y="166"/>
                    </a:lnTo>
                    <a:lnTo>
                      <a:pt x="628" y="79"/>
                    </a:lnTo>
                    <a:lnTo>
                      <a:pt x="530" y="28"/>
                    </a:lnTo>
                    <a:lnTo>
                      <a:pt x="310" y="0"/>
                    </a:lnTo>
                    <a:lnTo>
                      <a:pt x="98" y="59"/>
                    </a:lnTo>
                    <a:lnTo>
                      <a:pt x="16" y="133"/>
                    </a:lnTo>
                    <a:lnTo>
                      <a:pt x="0" y="239"/>
                    </a:lnTo>
                    <a:lnTo>
                      <a:pt x="67" y="326"/>
                    </a:lnTo>
                    <a:lnTo>
                      <a:pt x="165" y="377"/>
                    </a:lnTo>
                    <a:lnTo>
                      <a:pt x="384" y="406"/>
                    </a:lnTo>
                    <a:lnTo>
                      <a:pt x="596" y="347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90115" name="Freeform 3"/>
            <p:cNvSpPr>
              <a:spLocks/>
            </p:cNvSpPr>
            <p:nvPr/>
          </p:nvSpPr>
          <p:spPr bwMode="auto">
            <a:xfrm>
              <a:off x="3601" y="1872"/>
              <a:ext cx="127" cy="16"/>
            </a:xfrm>
            <a:custGeom>
              <a:avLst/>
              <a:gdLst/>
              <a:ahLst/>
              <a:cxnLst>
                <a:cxn ang="0">
                  <a:pos x="508" y="60"/>
                </a:cxn>
                <a:cxn ang="0">
                  <a:pos x="385" y="14"/>
                </a:cxn>
                <a:cxn ang="0">
                  <a:pos x="254" y="0"/>
                </a:cxn>
                <a:cxn ang="0">
                  <a:pos x="122" y="17"/>
                </a:cxn>
                <a:cxn ang="0">
                  <a:pos x="0" y="66"/>
                </a:cxn>
              </a:cxnLst>
              <a:rect l="0" t="0" r="r" b="b"/>
              <a:pathLst>
                <a:path w="508" h="66">
                  <a:moveTo>
                    <a:pt x="508" y="60"/>
                  </a:moveTo>
                  <a:lnTo>
                    <a:pt x="385" y="14"/>
                  </a:lnTo>
                  <a:lnTo>
                    <a:pt x="254" y="0"/>
                  </a:lnTo>
                  <a:lnTo>
                    <a:pt x="122" y="17"/>
                  </a:lnTo>
                  <a:lnTo>
                    <a:pt x="0" y="66"/>
                  </a:lnTo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114" name="Line 2"/>
            <p:cNvSpPr>
              <a:spLocks noChangeShapeType="1"/>
            </p:cNvSpPr>
            <p:nvPr/>
          </p:nvSpPr>
          <p:spPr bwMode="auto">
            <a:xfrm flipH="1" flipV="1">
              <a:off x="3728" y="1886"/>
              <a:ext cx="3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10" name="圆角矩形标注 209"/>
          <p:cNvSpPr/>
          <p:nvPr/>
        </p:nvSpPr>
        <p:spPr>
          <a:xfrm>
            <a:off x="5286380" y="6072206"/>
            <a:ext cx="2214578" cy="571504"/>
          </a:xfrm>
          <a:prstGeom prst="wedgeRoundRectCallout">
            <a:avLst>
              <a:gd name="adj1" fmla="val -54797"/>
              <a:gd name="adj2" fmla="val -12072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主视图中线性尺寸</a:t>
            </a:r>
            <a:endParaRPr lang="zh-CN" altLang="en-US" dirty="0"/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357167"/>
            <a:ext cx="8229600" cy="50006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5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标注主视图中的几个特殊</a:t>
            </a:r>
            <a:r>
              <a:rPr lang="zh-CN" altLang="en-US" sz="2400" dirty="0" smtClean="0"/>
              <a:t>尺寸。</a:t>
            </a:r>
            <a:endParaRPr lang="zh-CN" altLang="en-US" sz="2400" dirty="0"/>
          </a:p>
        </p:txBody>
      </p:sp>
      <p:pic>
        <p:nvPicPr>
          <p:cNvPr id="89089" name="Picture 1" descr="C:\Users\jxq\Desktop\无标题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785794"/>
            <a:ext cx="5543571" cy="5874690"/>
          </a:xfrm>
          <a:prstGeom prst="rect">
            <a:avLst/>
          </a:prstGeom>
          <a:noFill/>
        </p:spPr>
      </p:pic>
      <p:sp>
        <p:nvSpPr>
          <p:cNvPr id="5" name="圆角矩形标注 4"/>
          <p:cNvSpPr/>
          <p:nvPr/>
        </p:nvSpPr>
        <p:spPr>
          <a:xfrm>
            <a:off x="6000760" y="5500702"/>
            <a:ext cx="2214578" cy="500066"/>
          </a:xfrm>
          <a:prstGeom prst="wedgeRoundRectCallout">
            <a:avLst>
              <a:gd name="adj1" fmla="val -58793"/>
              <a:gd name="adj2" fmla="val -14984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主视图中特殊尺寸</a:t>
            </a:r>
            <a:endParaRPr lang="zh-CN" altLang="en-US" dirty="0"/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428605"/>
            <a:ext cx="8229600" cy="428628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6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修改尺寸文本</a:t>
            </a:r>
            <a:r>
              <a:rPr lang="zh-CN" altLang="en-US" sz="2400" dirty="0" smtClean="0"/>
              <a:t>大小。</a:t>
            </a:r>
            <a:endParaRPr lang="zh-CN" altLang="en-US" sz="2400" dirty="0"/>
          </a:p>
        </p:txBody>
      </p:sp>
      <p:pic>
        <p:nvPicPr>
          <p:cNvPr id="88065" name="Picture 1" descr="C:\Users\jxq\Desktop\无标题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785794"/>
            <a:ext cx="3853671" cy="6072206"/>
          </a:xfrm>
          <a:prstGeom prst="rect">
            <a:avLst/>
          </a:prstGeom>
          <a:noFill/>
        </p:spPr>
      </p:pic>
      <p:sp>
        <p:nvSpPr>
          <p:cNvPr id="5" name="圆角矩形标注 4"/>
          <p:cNvSpPr/>
          <p:nvPr/>
        </p:nvSpPr>
        <p:spPr>
          <a:xfrm>
            <a:off x="5786446" y="4786322"/>
            <a:ext cx="1928826" cy="500066"/>
          </a:xfrm>
          <a:prstGeom prst="wedgeRoundRectCallout">
            <a:avLst>
              <a:gd name="adj1" fmla="val -65946"/>
              <a:gd name="adj2" fmla="val -16459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完成的尺寸标注</a:t>
            </a:r>
            <a:endParaRPr lang="zh-CN" alt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62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35842" name="Group 2"/>
          <p:cNvGrpSpPr>
            <a:grpSpLocks noChangeAspect="1"/>
          </p:cNvGrpSpPr>
          <p:nvPr/>
        </p:nvGrpSpPr>
        <p:grpSpPr bwMode="auto">
          <a:xfrm>
            <a:off x="357158" y="214290"/>
            <a:ext cx="2786082" cy="2587076"/>
            <a:chOff x="0" y="0"/>
            <a:chExt cx="2520" cy="2340"/>
          </a:xfrm>
        </p:grpSpPr>
        <p:sp>
          <p:nvSpPr>
            <p:cNvPr id="35861" name="AutoShape 21"/>
            <p:cNvSpPr>
              <a:spLocks noChangeAspect="1" noChangeArrowheads="1" noTextEdit="1"/>
            </p:cNvSpPr>
            <p:nvPr/>
          </p:nvSpPr>
          <p:spPr bwMode="auto">
            <a:xfrm>
              <a:off x="0" y="0"/>
              <a:ext cx="2520" cy="2340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60" name="Line 20"/>
            <p:cNvSpPr>
              <a:spLocks noChangeShapeType="1"/>
            </p:cNvSpPr>
            <p:nvPr/>
          </p:nvSpPr>
          <p:spPr bwMode="auto">
            <a:xfrm flipV="1">
              <a:off x="1297" y="2045"/>
              <a:ext cx="1" cy="18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59" name="Line 19"/>
            <p:cNvSpPr>
              <a:spLocks noChangeShapeType="1"/>
            </p:cNvSpPr>
            <p:nvPr/>
          </p:nvSpPr>
          <p:spPr bwMode="auto">
            <a:xfrm flipV="1">
              <a:off x="1297" y="1786"/>
              <a:ext cx="1" cy="17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58" name="Line 18"/>
            <p:cNvSpPr>
              <a:spLocks noChangeShapeType="1"/>
            </p:cNvSpPr>
            <p:nvPr/>
          </p:nvSpPr>
          <p:spPr bwMode="auto">
            <a:xfrm flipV="1">
              <a:off x="1297" y="1527"/>
              <a:ext cx="1" cy="17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57" name="Line 17"/>
            <p:cNvSpPr>
              <a:spLocks noChangeShapeType="1"/>
            </p:cNvSpPr>
            <p:nvPr/>
          </p:nvSpPr>
          <p:spPr bwMode="auto">
            <a:xfrm flipV="1">
              <a:off x="1297" y="1268"/>
              <a:ext cx="1" cy="17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56" name="Line 16"/>
            <p:cNvSpPr>
              <a:spLocks noChangeShapeType="1"/>
            </p:cNvSpPr>
            <p:nvPr/>
          </p:nvSpPr>
          <p:spPr bwMode="auto">
            <a:xfrm flipV="1">
              <a:off x="1297" y="1009"/>
              <a:ext cx="1" cy="17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55" name="Line 15"/>
            <p:cNvSpPr>
              <a:spLocks noChangeShapeType="1"/>
            </p:cNvSpPr>
            <p:nvPr/>
          </p:nvSpPr>
          <p:spPr bwMode="auto">
            <a:xfrm flipV="1">
              <a:off x="1297" y="750"/>
              <a:ext cx="1" cy="173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54" name="Line 14"/>
            <p:cNvSpPr>
              <a:spLocks noChangeShapeType="1"/>
            </p:cNvSpPr>
            <p:nvPr/>
          </p:nvSpPr>
          <p:spPr bwMode="auto">
            <a:xfrm flipV="1">
              <a:off x="1297" y="491"/>
              <a:ext cx="1" cy="173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53" name="Line 13"/>
            <p:cNvSpPr>
              <a:spLocks noChangeShapeType="1"/>
            </p:cNvSpPr>
            <p:nvPr/>
          </p:nvSpPr>
          <p:spPr bwMode="auto">
            <a:xfrm flipV="1">
              <a:off x="1297" y="222"/>
              <a:ext cx="1" cy="183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52" name="Freeform 12"/>
            <p:cNvSpPr>
              <a:spLocks/>
            </p:cNvSpPr>
            <p:nvPr/>
          </p:nvSpPr>
          <p:spPr bwMode="auto">
            <a:xfrm>
              <a:off x="394" y="265"/>
              <a:ext cx="1533" cy="195"/>
            </a:xfrm>
            <a:custGeom>
              <a:avLst/>
              <a:gdLst/>
              <a:ahLst/>
              <a:cxnLst>
                <a:cxn ang="0">
                  <a:pos x="6131" y="426"/>
                </a:cxn>
                <a:cxn ang="0">
                  <a:pos x="5797" y="323"/>
                </a:cxn>
                <a:cxn ang="0">
                  <a:pos x="5459" y="233"/>
                </a:cxn>
                <a:cxn ang="0">
                  <a:pos x="5118" y="158"/>
                </a:cxn>
                <a:cxn ang="0">
                  <a:pos x="4774" y="97"/>
                </a:cxn>
                <a:cxn ang="0">
                  <a:pos x="4428" y="50"/>
                </a:cxn>
                <a:cxn ang="0">
                  <a:pos x="4079" y="18"/>
                </a:cxn>
                <a:cxn ang="0">
                  <a:pos x="3730" y="2"/>
                </a:cxn>
                <a:cxn ang="0">
                  <a:pos x="3381" y="0"/>
                </a:cxn>
                <a:cxn ang="0">
                  <a:pos x="3032" y="12"/>
                </a:cxn>
                <a:cxn ang="0">
                  <a:pos x="2683" y="40"/>
                </a:cxn>
                <a:cxn ang="0">
                  <a:pos x="2336" y="82"/>
                </a:cxn>
                <a:cxn ang="0">
                  <a:pos x="1991" y="138"/>
                </a:cxn>
                <a:cxn ang="0">
                  <a:pos x="1649" y="209"/>
                </a:cxn>
                <a:cxn ang="0">
                  <a:pos x="1310" y="295"/>
                </a:cxn>
                <a:cxn ang="0">
                  <a:pos x="975" y="395"/>
                </a:cxn>
                <a:cxn ang="0">
                  <a:pos x="644" y="509"/>
                </a:cxn>
                <a:cxn ang="0">
                  <a:pos x="320" y="637"/>
                </a:cxn>
                <a:cxn ang="0">
                  <a:pos x="0" y="778"/>
                </a:cxn>
              </a:cxnLst>
              <a:rect l="0" t="0" r="r" b="b"/>
              <a:pathLst>
                <a:path w="6131" h="778">
                  <a:moveTo>
                    <a:pt x="6131" y="426"/>
                  </a:moveTo>
                  <a:lnTo>
                    <a:pt x="5797" y="323"/>
                  </a:lnTo>
                  <a:lnTo>
                    <a:pt x="5459" y="233"/>
                  </a:lnTo>
                  <a:lnTo>
                    <a:pt x="5118" y="158"/>
                  </a:lnTo>
                  <a:lnTo>
                    <a:pt x="4774" y="97"/>
                  </a:lnTo>
                  <a:lnTo>
                    <a:pt x="4428" y="50"/>
                  </a:lnTo>
                  <a:lnTo>
                    <a:pt x="4079" y="18"/>
                  </a:lnTo>
                  <a:lnTo>
                    <a:pt x="3730" y="2"/>
                  </a:lnTo>
                  <a:lnTo>
                    <a:pt x="3381" y="0"/>
                  </a:lnTo>
                  <a:lnTo>
                    <a:pt x="3032" y="12"/>
                  </a:lnTo>
                  <a:lnTo>
                    <a:pt x="2683" y="40"/>
                  </a:lnTo>
                  <a:lnTo>
                    <a:pt x="2336" y="82"/>
                  </a:lnTo>
                  <a:lnTo>
                    <a:pt x="1991" y="138"/>
                  </a:lnTo>
                  <a:lnTo>
                    <a:pt x="1649" y="209"/>
                  </a:lnTo>
                  <a:lnTo>
                    <a:pt x="1310" y="295"/>
                  </a:lnTo>
                  <a:lnTo>
                    <a:pt x="975" y="395"/>
                  </a:lnTo>
                  <a:lnTo>
                    <a:pt x="644" y="509"/>
                  </a:lnTo>
                  <a:lnTo>
                    <a:pt x="320" y="637"/>
                  </a:lnTo>
                  <a:lnTo>
                    <a:pt x="0" y="778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51" name="Line 11"/>
            <p:cNvSpPr>
              <a:spLocks noChangeShapeType="1"/>
            </p:cNvSpPr>
            <p:nvPr/>
          </p:nvSpPr>
          <p:spPr bwMode="auto">
            <a:xfrm>
              <a:off x="1927" y="372"/>
              <a:ext cx="1" cy="163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50" name="Freeform 10"/>
            <p:cNvSpPr>
              <a:spLocks/>
            </p:cNvSpPr>
            <p:nvPr/>
          </p:nvSpPr>
          <p:spPr bwMode="auto">
            <a:xfrm>
              <a:off x="366" y="240"/>
              <a:ext cx="1561" cy="176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7" y="343"/>
                </a:cxn>
                <a:cxn ang="0">
                  <a:pos x="80" y="682"/>
                </a:cxn>
                <a:cxn ang="0">
                  <a:pos x="107" y="849"/>
                </a:cxn>
                <a:cxn ang="0">
                  <a:pos x="139" y="1012"/>
                </a:cxn>
                <a:cxn ang="0">
                  <a:pos x="174" y="1172"/>
                </a:cxn>
                <a:cxn ang="0">
                  <a:pos x="215" y="1329"/>
                </a:cxn>
                <a:cxn ang="0">
                  <a:pos x="264" y="1481"/>
                </a:cxn>
                <a:cxn ang="0">
                  <a:pos x="320" y="1628"/>
                </a:cxn>
                <a:cxn ang="0">
                  <a:pos x="384" y="1768"/>
                </a:cxn>
                <a:cxn ang="0">
                  <a:pos x="458" y="1903"/>
                </a:cxn>
                <a:cxn ang="0">
                  <a:pos x="541" y="2031"/>
                </a:cxn>
                <a:cxn ang="0">
                  <a:pos x="635" y="2152"/>
                </a:cxn>
                <a:cxn ang="0">
                  <a:pos x="741" y="2265"/>
                </a:cxn>
                <a:cxn ang="0">
                  <a:pos x="857" y="2371"/>
                </a:cxn>
                <a:cxn ang="0">
                  <a:pos x="980" y="2471"/>
                </a:cxn>
                <a:cxn ang="0">
                  <a:pos x="1110" y="2568"/>
                </a:cxn>
                <a:cxn ang="0">
                  <a:pos x="1381" y="2755"/>
                </a:cxn>
                <a:cxn ang="0">
                  <a:pos x="1656" y="2940"/>
                </a:cxn>
                <a:cxn ang="0">
                  <a:pos x="1790" y="3036"/>
                </a:cxn>
                <a:cxn ang="0">
                  <a:pos x="1918" y="3136"/>
                </a:cxn>
                <a:cxn ang="0">
                  <a:pos x="2041" y="3240"/>
                </a:cxn>
                <a:cxn ang="0">
                  <a:pos x="2155" y="3352"/>
                </a:cxn>
                <a:cxn ang="0">
                  <a:pos x="2258" y="3471"/>
                </a:cxn>
                <a:cxn ang="0">
                  <a:pos x="2305" y="3532"/>
                </a:cxn>
                <a:cxn ang="0">
                  <a:pos x="2349" y="3598"/>
                </a:cxn>
                <a:cxn ang="0">
                  <a:pos x="2390" y="3665"/>
                </a:cxn>
                <a:cxn ang="0">
                  <a:pos x="2428" y="3734"/>
                </a:cxn>
                <a:cxn ang="0">
                  <a:pos x="2497" y="3878"/>
                </a:cxn>
                <a:cxn ang="0">
                  <a:pos x="2556" y="4029"/>
                </a:cxn>
                <a:cxn ang="0">
                  <a:pos x="2608" y="4185"/>
                </a:cxn>
                <a:cxn ang="0">
                  <a:pos x="2653" y="4345"/>
                </a:cxn>
                <a:cxn ang="0">
                  <a:pos x="2694" y="4508"/>
                </a:cxn>
                <a:cxn ang="0">
                  <a:pos x="2766" y="4837"/>
                </a:cxn>
                <a:cxn ang="0">
                  <a:pos x="2839" y="5163"/>
                </a:cxn>
                <a:cxn ang="0">
                  <a:pos x="2878" y="5321"/>
                </a:cxn>
                <a:cxn ang="0">
                  <a:pos x="2923" y="5473"/>
                </a:cxn>
                <a:cxn ang="0">
                  <a:pos x="2972" y="5621"/>
                </a:cxn>
                <a:cxn ang="0">
                  <a:pos x="3031" y="5761"/>
                </a:cxn>
                <a:cxn ang="0">
                  <a:pos x="3097" y="5894"/>
                </a:cxn>
                <a:cxn ang="0">
                  <a:pos x="3134" y="5957"/>
                </a:cxn>
                <a:cxn ang="0">
                  <a:pos x="3174" y="6016"/>
                </a:cxn>
                <a:cxn ang="0">
                  <a:pos x="3262" y="6129"/>
                </a:cxn>
                <a:cxn ang="0">
                  <a:pos x="3359" y="6232"/>
                </a:cxn>
                <a:cxn ang="0">
                  <a:pos x="3467" y="6327"/>
                </a:cxn>
                <a:cxn ang="0">
                  <a:pos x="3583" y="6413"/>
                </a:cxn>
                <a:cxn ang="0">
                  <a:pos x="3708" y="6491"/>
                </a:cxn>
                <a:cxn ang="0">
                  <a:pos x="3841" y="6563"/>
                </a:cxn>
                <a:cxn ang="0">
                  <a:pos x="3981" y="6628"/>
                </a:cxn>
                <a:cxn ang="0">
                  <a:pos x="4129" y="6685"/>
                </a:cxn>
                <a:cxn ang="0">
                  <a:pos x="4283" y="6738"/>
                </a:cxn>
                <a:cxn ang="0">
                  <a:pos x="4442" y="6785"/>
                </a:cxn>
                <a:cxn ang="0">
                  <a:pos x="4607" y="6827"/>
                </a:cxn>
                <a:cxn ang="0">
                  <a:pos x="4777" y="6865"/>
                </a:cxn>
                <a:cxn ang="0">
                  <a:pos x="4951" y="6898"/>
                </a:cxn>
                <a:cxn ang="0">
                  <a:pos x="5128" y="6929"/>
                </a:cxn>
                <a:cxn ang="0">
                  <a:pos x="5310" y="6956"/>
                </a:cxn>
                <a:cxn ang="0">
                  <a:pos x="5493" y="6981"/>
                </a:cxn>
                <a:cxn ang="0">
                  <a:pos x="5867" y="7026"/>
                </a:cxn>
                <a:cxn ang="0">
                  <a:pos x="6244" y="7066"/>
                </a:cxn>
              </a:cxnLst>
              <a:rect l="0" t="0" r="r" b="b"/>
              <a:pathLst>
                <a:path w="6244" h="7066">
                  <a:moveTo>
                    <a:pt x="0" y="0"/>
                  </a:moveTo>
                  <a:lnTo>
                    <a:pt x="37" y="343"/>
                  </a:lnTo>
                  <a:lnTo>
                    <a:pt x="80" y="682"/>
                  </a:lnTo>
                  <a:lnTo>
                    <a:pt x="107" y="849"/>
                  </a:lnTo>
                  <a:lnTo>
                    <a:pt x="139" y="1012"/>
                  </a:lnTo>
                  <a:lnTo>
                    <a:pt x="174" y="1172"/>
                  </a:lnTo>
                  <a:lnTo>
                    <a:pt x="215" y="1329"/>
                  </a:lnTo>
                  <a:lnTo>
                    <a:pt x="264" y="1481"/>
                  </a:lnTo>
                  <a:lnTo>
                    <a:pt x="320" y="1628"/>
                  </a:lnTo>
                  <a:lnTo>
                    <a:pt x="384" y="1768"/>
                  </a:lnTo>
                  <a:lnTo>
                    <a:pt x="458" y="1903"/>
                  </a:lnTo>
                  <a:lnTo>
                    <a:pt x="541" y="2031"/>
                  </a:lnTo>
                  <a:lnTo>
                    <a:pt x="635" y="2152"/>
                  </a:lnTo>
                  <a:lnTo>
                    <a:pt x="741" y="2265"/>
                  </a:lnTo>
                  <a:lnTo>
                    <a:pt x="857" y="2371"/>
                  </a:lnTo>
                  <a:lnTo>
                    <a:pt x="980" y="2471"/>
                  </a:lnTo>
                  <a:lnTo>
                    <a:pt x="1110" y="2568"/>
                  </a:lnTo>
                  <a:lnTo>
                    <a:pt x="1381" y="2755"/>
                  </a:lnTo>
                  <a:lnTo>
                    <a:pt x="1656" y="2940"/>
                  </a:lnTo>
                  <a:lnTo>
                    <a:pt x="1790" y="3036"/>
                  </a:lnTo>
                  <a:lnTo>
                    <a:pt x="1918" y="3136"/>
                  </a:lnTo>
                  <a:lnTo>
                    <a:pt x="2041" y="3240"/>
                  </a:lnTo>
                  <a:lnTo>
                    <a:pt x="2155" y="3352"/>
                  </a:lnTo>
                  <a:lnTo>
                    <a:pt x="2258" y="3471"/>
                  </a:lnTo>
                  <a:lnTo>
                    <a:pt x="2305" y="3532"/>
                  </a:lnTo>
                  <a:lnTo>
                    <a:pt x="2349" y="3598"/>
                  </a:lnTo>
                  <a:lnTo>
                    <a:pt x="2390" y="3665"/>
                  </a:lnTo>
                  <a:lnTo>
                    <a:pt x="2428" y="3734"/>
                  </a:lnTo>
                  <a:lnTo>
                    <a:pt x="2497" y="3878"/>
                  </a:lnTo>
                  <a:lnTo>
                    <a:pt x="2556" y="4029"/>
                  </a:lnTo>
                  <a:lnTo>
                    <a:pt x="2608" y="4185"/>
                  </a:lnTo>
                  <a:lnTo>
                    <a:pt x="2653" y="4345"/>
                  </a:lnTo>
                  <a:lnTo>
                    <a:pt x="2694" y="4508"/>
                  </a:lnTo>
                  <a:lnTo>
                    <a:pt x="2766" y="4837"/>
                  </a:lnTo>
                  <a:lnTo>
                    <a:pt x="2839" y="5163"/>
                  </a:lnTo>
                  <a:lnTo>
                    <a:pt x="2878" y="5321"/>
                  </a:lnTo>
                  <a:lnTo>
                    <a:pt x="2923" y="5473"/>
                  </a:lnTo>
                  <a:lnTo>
                    <a:pt x="2972" y="5621"/>
                  </a:lnTo>
                  <a:lnTo>
                    <a:pt x="3031" y="5761"/>
                  </a:lnTo>
                  <a:lnTo>
                    <a:pt x="3097" y="5894"/>
                  </a:lnTo>
                  <a:lnTo>
                    <a:pt x="3134" y="5957"/>
                  </a:lnTo>
                  <a:lnTo>
                    <a:pt x="3174" y="6016"/>
                  </a:lnTo>
                  <a:lnTo>
                    <a:pt x="3262" y="6129"/>
                  </a:lnTo>
                  <a:lnTo>
                    <a:pt x="3359" y="6232"/>
                  </a:lnTo>
                  <a:lnTo>
                    <a:pt x="3467" y="6327"/>
                  </a:lnTo>
                  <a:lnTo>
                    <a:pt x="3583" y="6413"/>
                  </a:lnTo>
                  <a:lnTo>
                    <a:pt x="3708" y="6491"/>
                  </a:lnTo>
                  <a:lnTo>
                    <a:pt x="3841" y="6563"/>
                  </a:lnTo>
                  <a:lnTo>
                    <a:pt x="3981" y="6628"/>
                  </a:lnTo>
                  <a:lnTo>
                    <a:pt x="4129" y="6685"/>
                  </a:lnTo>
                  <a:lnTo>
                    <a:pt x="4283" y="6738"/>
                  </a:lnTo>
                  <a:lnTo>
                    <a:pt x="4442" y="6785"/>
                  </a:lnTo>
                  <a:lnTo>
                    <a:pt x="4607" y="6827"/>
                  </a:lnTo>
                  <a:lnTo>
                    <a:pt x="4777" y="6865"/>
                  </a:lnTo>
                  <a:lnTo>
                    <a:pt x="4951" y="6898"/>
                  </a:lnTo>
                  <a:lnTo>
                    <a:pt x="5128" y="6929"/>
                  </a:lnTo>
                  <a:lnTo>
                    <a:pt x="5310" y="6956"/>
                  </a:lnTo>
                  <a:lnTo>
                    <a:pt x="5493" y="6981"/>
                  </a:lnTo>
                  <a:lnTo>
                    <a:pt x="5867" y="7026"/>
                  </a:lnTo>
                  <a:lnTo>
                    <a:pt x="6244" y="7066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49" name="Line 9"/>
            <p:cNvSpPr>
              <a:spLocks noChangeShapeType="1"/>
            </p:cNvSpPr>
            <p:nvPr/>
          </p:nvSpPr>
          <p:spPr bwMode="auto">
            <a:xfrm flipV="1">
              <a:off x="1319" y="285"/>
              <a:ext cx="240" cy="1138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48" name="Freeform 8"/>
            <p:cNvSpPr>
              <a:spLocks/>
            </p:cNvSpPr>
            <p:nvPr/>
          </p:nvSpPr>
          <p:spPr bwMode="auto">
            <a:xfrm>
              <a:off x="1362" y="751"/>
              <a:ext cx="71" cy="59"/>
            </a:xfrm>
            <a:custGeom>
              <a:avLst/>
              <a:gdLst/>
              <a:ahLst/>
              <a:cxnLst>
                <a:cxn ang="0">
                  <a:pos x="282" y="236"/>
                </a:cxn>
                <a:cxn ang="0">
                  <a:pos x="0" y="178"/>
                </a:cxn>
                <a:cxn ang="0">
                  <a:pos x="29" y="37"/>
                </a:cxn>
                <a:cxn ang="0">
                  <a:pos x="86" y="0"/>
                </a:cxn>
                <a:cxn ang="0">
                  <a:pos x="133" y="10"/>
                </a:cxn>
                <a:cxn ang="0">
                  <a:pos x="170" y="67"/>
                </a:cxn>
                <a:cxn ang="0">
                  <a:pos x="141" y="207"/>
                </a:cxn>
              </a:cxnLst>
              <a:rect l="0" t="0" r="r" b="b"/>
              <a:pathLst>
                <a:path w="282" h="236">
                  <a:moveTo>
                    <a:pt x="282" y="236"/>
                  </a:moveTo>
                  <a:lnTo>
                    <a:pt x="0" y="178"/>
                  </a:lnTo>
                  <a:lnTo>
                    <a:pt x="29" y="37"/>
                  </a:lnTo>
                  <a:lnTo>
                    <a:pt x="86" y="0"/>
                  </a:lnTo>
                  <a:lnTo>
                    <a:pt x="133" y="10"/>
                  </a:lnTo>
                  <a:lnTo>
                    <a:pt x="170" y="67"/>
                  </a:lnTo>
                  <a:lnTo>
                    <a:pt x="141" y="207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47" name="Line 7"/>
            <p:cNvSpPr>
              <a:spLocks noChangeShapeType="1"/>
            </p:cNvSpPr>
            <p:nvPr/>
          </p:nvSpPr>
          <p:spPr bwMode="auto">
            <a:xfrm flipV="1">
              <a:off x="1400" y="763"/>
              <a:ext cx="42" cy="28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46" name="Freeform 6"/>
            <p:cNvSpPr>
              <a:spLocks/>
            </p:cNvSpPr>
            <p:nvPr/>
          </p:nvSpPr>
          <p:spPr bwMode="auto">
            <a:xfrm>
              <a:off x="1377" y="678"/>
              <a:ext cx="78" cy="59"/>
            </a:xfrm>
            <a:custGeom>
              <a:avLst/>
              <a:gdLst/>
              <a:ahLst/>
              <a:cxnLst>
                <a:cxn ang="0">
                  <a:pos x="236" y="236"/>
                </a:cxn>
                <a:cxn ang="0">
                  <a:pos x="293" y="199"/>
                </a:cxn>
                <a:cxn ang="0">
                  <a:pos x="312" y="105"/>
                </a:cxn>
                <a:cxn ang="0">
                  <a:pos x="275" y="48"/>
                </a:cxn>
                <a:cxn ang="0">
                  <a:pos x="181" y="28"/>
                </a:cxn>
                <a:cxn ang="0">
                  <a:pos x="124" y="66"/>
                </a:cxn>
                <a:cxn ang="0">
                  <a:pos x="95" y="207"/>
                </a:cxn>
                <a:cxn ang="0">
                  <a:pos x="0" y="187"/>
                </a:cxn>
                <a:cxn ang="0">
                  <a:pos x="40" y="0"/>
                </a:cxn>
              </a:cxnLst>
              <a:rect l="0" t="0" r="r" b="b"/>
              <a:pathLst>
                <a:path w="312" h="236">
                  <a:moveTo>
                    <a:pt x="236" y="236"/>
                  </a:moveTo>
                  <a:lnTo>
                    <a:pt x="293" y="199"/>
                  </a:lnTo>
                  <a:lnTo>
                    <a:pt x="312" y="105"/>
                  </a:lnTo>
                  <a:lnTo>
                    <a:pt x="275" y="48"/>
                  </a:lnTo>
                  <a:lnTo>
                    <a:pt x="181" y="28"/>
                  </a:lnTo>
                  <a:lnTo>
                    <a:pt x="124" y="66"/>
                  </a:lnTo>
                  <a:lnTo>
                    <a:pt x="95" y="207"/>
                  </a:lnTo>
                  <a:lnTo>
                    <a:pt x="0" y="187"/>
                  </a:lnTo>
                  <a:lnTo>
                    <a:pt x="40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45" name="Freeform 5"/>
            <p:cNvSpPr>
              <a:spLocks/>
            </p:cNvSpPr>
            <p:nvPr/>
          </p:nvSpPr>
          <p:spPr bwMode="auto">
            <a:xfrm>
              <a:off x="1394" y="622"/>
              <a:ext cx="73" cy="45"/>
            </a:xfrm>
            <a:custGeom>
              <a:avLst/>
              <a:gdLst/>
              <a:ahLst/>
              <a:cxnLst>
                <a:cxn ang="0">
                  <a:pos x="282" y="142"/>
                </a:cxn>
                <a:cxn ang="0">
                  <a:pos x="226" y="179"/>
                </a:cxn>
                <a:cxn ang="0">
                  <a:pos x="37" y="141"/>
                </a:cxn>
                <a:cxn ang="0">
                  <a:pos x="0" y="84"/>
                </a:cxn>
                <a:cxn ang="0">
                  <a:pos x="9" y="37"/>
                </a:cxn>
                <a:cxn ang="0">
                  <a:pos x="66" y="0"/>
                </a:cxn>
                <a:cxn ang="0">
                  <a:pos x="255" y="39"/>
                </a:cxn>
                <a:cxn ang="0">
                  <a:pos x="292" y="96"/>
                </a:cxn>
                <a:cxn ang="0">
                  <a:pos x="282" y="142"/>
                </a:cxn>
              </a:cxnLst>
              <a:rect l="0" t="0" r="r" b="b"/>
              <a:pathLst>
                <a:path w="292" h="179">
                  <a:moveTo>
                    <a:pt x="282" y="142"/>
                  </a:moveTo>
                  <a:lnTo>
                    <a:pt x="226" y="179"/>
                  </a:lnTo>
                  <a:lnTo>
                    <a:pt x="37" y="141"/>
                  </a:lnTo>
                  <a:lnTo>
                    <a:pt x="0" y="84"/>
                  </a:lnTo>
                  <a:lnTo>
                    <a:pt x="9" y="37"/>
                  </a:lnTo>
                  <a:lnTo>
                    <a:pt x="66" y="0"/>
                  </a:lnTo>
                  <a:lnTo>
                    <a:pt x="255" y="39"/>
                  </a:lnTo>
                  <a:lnTo>
                    <a:pt x="292" y="96"/>
                  </a:lnTo>
                  <a:lnTo>
                    <a:pt x="282" y="142"/>
                  </a:lnTo>
                  <a:close/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44" name="Freeform 4"/>
            <p:cNvSpPr>
              <a:spLocks/>
            </p:cNvSpPr>
            <p:nvPr/>
          </p:nvSpPr>
          <p:spPr bwMode="auto">
            <a:xfrm>
              <a:off x="1406" y="563"/>
              <a:ext cx="73" cy="45"/>
            </a:xfrm>
            <a:custGeom>
              <a:avLst/>
              <a:gdLst/>
              <a:ahLst/>
              <a:cxnLst>
                <a:cxn ang="0">
                  <a:pos x="282" y="143"/>
                </a:cxn>
                <a:cxn ang="0">
                  <a:pos x="226" y="180"/>
                </a:cxn>
                <a:cxn ang="0">
                  <a:pos x="38" y="141"/>
                </a:cxn>
                <a:cxn ang="0">
                  <a:pos x="0" y="84"/>
                </a:cxn>
                <a:cxn ang="0">
                  <a:pos x="10" y="37"/>
                </a:cxn>
                <a:cxn ang="0">
                  <a:pos x="67" y="0"/>
                </a:cxn>
                <a:cxn ang="0">
                  <a:pos x="255" y="38"/>
                </a:cxn>
                <a:cxn ang="0">
                  <a:pos x="293" y="95"/>
                </a:cxn>
                <a:cxn ang="0">
                  <a:pos x="282" y="143"/>
                </a:cxn>
              </a:cxnLst>
              <a:rect l="0" t="0" r="r" b="b"/>
              <a:pathLst>
                <a:path w="293" h="180">
                  <a:moveTo>
                    <a:pt x="282" y="143"/>
                  </a:moveTo>
                  <a:lnTo>
                    <a:pt x="226" y="180"/>
                  </a:lnTo>
                  <a:lnTo>
                    <a:pt x="38" y="141"/>
                  </a:lnTo>
                  <a:lnTo>
                    <a:pt x="0" y="84"/>
                  </a:lnTo>
                  <a:lnTo>
                    <a:pt x="10" y="37"/>
                  </a:lnTo>
                  <a:lnTo>
                    <a:pt x="67" y="0"/>
                  </a:lnTo>
                  <a:lnTo>
                    <a:pt x="255" y="38"/>
                  </a:lnTo>
                  <a:lnTo>
                    <a:pt x="293" y="95"/>
                  </a:lnTo>
                  <a:lnTo>
                    <a:pt x="282" y="143"/>
                  </a:lnTo>
                  <a:close/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43" name="Freeform 3"/>
            <p:cNvSpPr>
              <a:spLocks/>
            </p:cNvSpPr>
            <p:nvPr/>
          </p:nvSpPr>
          <p:spPr bwMode="auto">
            <a:xfrm>
              <a:off x="1506" y="288"/>
              <a:ext cx="52" cy="146"/>
            </a:xfrm>
            <a:custGeom>
              <a:avLst/>
              <a:gdLst/>
              <a:ahLst/>
              <a:cxnLst>
                <a:cxn ang="0">
                  <a:pos x="0" y="544"/>
                </a:cxn>
                <a:cxn ang="0">
                  <a:pos x="189" y="583"/>
                </a:cxn>
                <a:cxn ang="0">
                  <a:pos x="212" y="0"/>
                </a:cxn>
                <a:cxn ang="0">
                  <a:pos x="0" y="544"/>
                </a:cxn>
              </a:cxnLst>
              <a:rect l="0" t="0" r="r" b="b"/>
              <a:pathLst>
                <a:path w="212" h="583">
                  <a:moveTo>
                    <a:pt x="0" y="544"/>
                  </a:moveTo>
                  <a:lnTo>
                    <a:pt x="189" y="583"/>
                  </a:lnTo>
                  <a:lnTo>
                    <a:pt x="212" y="0"/>
                  </a:lnTo>
                  <a:lnTo>
                    <a:pt x="0" y="544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5894" name="Rectangle 5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35863" name="Group 23"/>
          <p:cNvGrpSpPr>
            <a:grpSpLocks noChangeAspect="1"/>
          </p:cNvGrpSpPr>
          <p:nvPr/>
        </p:nvGrpSpPr>
        <p:grpSpPr bwMode="auto">
          <a:xfrm>
            <a:off x="857224" y="3143248"/>
            <a:ext cx="2928958" cy="2492539"/>
            <a:chOff x="0" y="312"/>
            <a:chExt cx="4320" cy="3678"/>
          </a:xfrm>
        </p:grpSpPr>
        <p:sp>
          <p:nvSpPr>
            <p:cNvPr id="35893" name="AutoShape 53"/>
            <p:cNvSpPr>
              <a:spLocks noChangeAspect="1" noChangeArrowheads="1" noTextEdit="1"/>
            </p:cNvSpPr>
            <p:nvPr/>
          </p:nvSpPr>
          <p:spPr bwMode="auto">
            <a:xfrm>
              <a:off x="0" y="312"/>
              <a:ext cx="4320" cy="3678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92" name="Line 52"/>
            <p:cNvSpPr>
              <a:spLocks noChangeShapeType="1"/>
            </p:cNvSpPr>
            <p:nvPr/>
          </p:nvSpPr>
          <p:spPr bwMode="auto">
            <a:xfrm>
              <a:off x="2042" y="445"/>
              <a:ext cx="1" cy="24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91" name="Line 51"/>
            <p:cNvSpPr>
              <a:spLocks noChangeShapeType="1"/>
            </p:cNvSpPr>
            <p:nvPr/>
          </p:nvSpPr>
          <p:spPr bwMode="auto">
            <a:xfrm>
              <a:off x="2042" y="842"/>
              <a:ext cx="1" cy="30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90" name="Line 50"/>
            <p:cNvSpPr>
              <a:spLocks noChangeShapeType="1"/>
            </p:cNvSpPr>
            <p:nvPr/>
          </p:nvSpPr>
          <p:spPr bwMode="auto">
            <a:xfrm>
              <a:off x="2042" y="1294"/>
              <a:ext cx="1" cy="30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89" name="Line 49"/>
            <p:cNvSpPr>
              <a:spLocks noChangeShapeType="1"/>
            </p:cNvSpPr>
            <p:nvPr/>
          </p:nvSpPr>
          <p:spPr bwMode="auto">
            <a:xfrm>
              <a:off x="2042" y="1745"/>
              <a:ext cx="1" cy="30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88" name="Line 48"/>
            <p:cNvSpPr>
              <a:spLocks noChangeShapeType="1"/>
            </p:cNvSpPr>
            <p:nvPr/>
          </p:nvSpPr>
          <p:spPr bwMode="auto">
            <a:xfrm>
              <a:off x="2042" y="2198"/>
              <a:ext cx="1" cy="30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87" name="Line 47"/>
            <p:cNvSpPr>
              <a:spLocks noChangeShapeType="1"/>
            </p:cNvSpPr>
            <p:nvPr/>
          </p:nvSpPr>
          <p:spPr bwMode="auto">
            <a:xfrm>
              <a:off x="2042" y="2649"/>
              <a:ext cx="1" cy="30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86" name="Line 46"/>
            <p:cNvSpPr>
              <a:spLocks noChangeShapeType="1"/>
            </p:cNvSpPr>
            <p:nvPr/>
          </p:nvSpPr>
          <p:spPr bwMode="auto">
            <a:xfrm>
              <a:off x="2042" y="3101"/>
              <a:ext cx="1" cy="30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85" name="Line 45"/>
            <p:cNvSpPr>
              <a:spLocks noChangeShapeType="1"/>
            </p:cNvSpPr>
            <p:nvPr/>
          </p:nvSpPr>
          <p:spPr bwMode="auto">
            <a:xfrm>
              <a:off x="2042" y="3553"/>
              <a:ext cx="1" cy="24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84" name="Line 44"/>
            <p:cNvSpPr>
              <a:spLocks noChangeShapeType="1"/>
            </p:cNvSpPr>
            <p:nvPr/>
          </p:nvSpPr>
          <p:spPr bwMode="auto">
            <a:xfrm>
              <a:off x="119" y="2152"/>
              <a:ext cx="260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83" name="Line 43"/>
            <p:cNvSpPr>
              <a:spLocks noChangeShapeType="1"/>
            </p:cNvSpPr>
            <p:nvPr/>
          </p:nvSpPr>
          <p:spPr bwMode="auto">
            <a:xfrm>
              <a:off x="529" y="2152"/>
              <a:ext cx="299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82" name="Line 42"/>
            <p:cNvSpPr>
              <a:spLocks noChangeShapeType="1"/>
            </p:cNvSpPr>
            <p:nvPr/>
          </p:nvSpPr>
          <p:spPr bwMode="auto">
            <a:xfrm>
              <a:off x="978" y="2152"/>
              <a:ext cx="300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81" name="Line 41"/>
            <p:cNvSpPr>
              <a:spLocks noChangeShapeType="1"/>
            </p:cNvSpPr>
            <p:nvPr/>
          </p:nvSpPr>
          <p:spPr bwMode="auto">
            <a:xfrm>
              <a:off x="1427" y="2152"/>
              <a:ext cx="299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80" name="Line 40"/>
            <p:cNvSpPr>
              <a:spLocks noChangeShapeType="1"/>
            </p:cNvSpPr>
            <p:nvPr/>
          </p:nvSpPr>
          <p:spPr bwMode="auto">
            <a:xfrm>
              <a:off x="1876" y="2152"/>
              <a:ext cx="299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79" name="Line 39"/>
            <p:cNvSpPr>
              <a:spLocks noChangeShapeType="1"/>
            </p:cNvSpPr>
            <p:nvPr/>
          </p:nvSpPr>
          <p:spPr bwMode="auto">
            <a:xfrm>
              <a:off x="2325" y="2152"/>
              <a:ext cx="300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78" name="Line 38"/>
            <p:cNvSpPr>
              <a:spLocks noChangeShapeType="1"/>
            </p:cNvSpPr>
            <p:nvPr/>
          </p:nvSpPr>
          <p:spPr bwMode="auto">
            <a:xfrm>
              <a:off x="2774" y="2152"/>
              <a:ext cx="299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77" name="Line 37"/>
            <p:cNvSpPr>
              <a:spLocks noChangeShapeType="1"/>
            </p:cNvSpPr>
            <p:nvPr/>
          </p:nvSpPr>
          <p:spPr bwMode="auto">
            <a:xfrm>
              <a:off x="3223" y="2152"/>
              <a:ext cx="300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76" name="Line 36"/>
            <p:cNvSpPr>
              <a:spLocks noChangeShapeType="1"/>
            </p:cNvSpPr>
            <p:nvPr/>
          </p:nvSpPr>
          <p:spPr bwMode="auto">
            <a:xfrm>
              <a:off x="3672" y="2152"/>
              <a:ext cx="261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75" name="Freeform 35"/>
            <p:cNvSpPr>
              <a:spLocks/>
            </p:cNvSpPr>
            <p:nvPr/>
          </p:nvSpPr>
          <p:spPr bwMode="auto">
            <a:xfrm>
              <a:off x="714" y="816"/>
              <a:ext cx="2656" cy="2673"/>
            </a:xfrm>
            <a:custGeom>
              <a:avLst/>
              <a:gdLst/>
              <a:ahLst/>
              <a:cxnLst>
                <a:cxn ang="0">
                  <a:pos x="7959" y="2505"/>
                </a:cxn>
                <a:cxn ang="0">
                  <a:pos x="7897" y="2172"/>
                </a:cxn>
                <a:cxn ang="0">
                  <a:pos x="7771" y="1847"/>
                </a:cxn>
                <a:cxn ang="0">
                  <a:pos x="7587" y="1534"/>
                </a:cxn>
                <a:cxn ang="0">
                  <a:pos x="7346" y="1240"/>
                </a:cxn>
                <a:cxn ang="0">
                  <a:pos x="7053" y="968"/>
                </a:cxn>
                <a:cxn ang="0">
                  <a:pos x="6711" y="724"/>
                </a:cxn>
                <a:cxn ang="0">
                  <a:pos x="6325" y="510"/>
                </a:cxn>
                <a:cxn ang="0">
                  <a:pos x="5903" y="330"/>
                </a:cxn>
                <a:cxn ang="0">
                  <a:pos x="5450" y="187"/>
                </a:cxn>
                <a:cxn ang="0">
                  <a:pos x="4974" y="84"/>
                </a:cxn>
                <a:cxn ang="0">
                  <a:pos x="4482" y="21"/>
                </a:cxn>
                <a:cxn ang="0">
                  <a:pos x="3983" y="0"/>
                </a:cxn>
                <a:cxn ang="0">
                  <a:pos x="3485" y="21"/>
                </a:cxn>
                <a:cxn ang="0">
                  <a:pos x="2993" y="84"/>
                </a:cxn>
                <a:cxn ang="0">
                  <a:pos x="2517" y="187"/>
                </a:cxn>
                <a:cxn ang="0">
                  <a:pos x="2064" y="330"/>
                </a:cxn>
                <a:cxn ang="0">
                  <a:pos x="1642" y="510"/>
                </a:cxn>
                <a:cxn ang="0">
                  <a:pos x="1256" y="724"/>
                </a:cxn>
                <a:cxn ang="0">
                  <a:pos x="914" y="968"/>
                </a:cxn>
                <a:cxn ang="0">
                  <a:pos x="621" y="1240"/>
                </a:cxn>
                <a:cxn ang="0">
                  <a:pos x="378" y="1534"/>
                </a:cxn>
                <a:cxn ang="0">
                  <a:pos x="194" y="1847"/>
                </a:cxn>
                <a:cxn ang="0">
                  <a:pos x="70" y="2172"/>
                </a:cxn>
                <a:cxn ang="0">
                  <a:pos x="7" y="2505"/>
                </a:cxn>
                <a:cxn ang="0">
                  <a:pos x="7" y="2841"/>
                </a:cxn>
                <a:cxn ang="0">
                  <a:pos x="70" y="3173"/>
                </a:cxn>
                <a:cxn ang="0">
                  <a:pos x="194" y="3498"/>
                </a:cxn>
                <a:cxn ang="0">
                  <a:pos x="378" y="3810"/>
                </a:cxn>
                <a:cxn ang="0">
                  <a:pos x="621" y="4104"/>
                </a:cxn>
                <a:cxn ang="0">
                  <a:pos x="914" y="4376"/>
                </a:cxn>
                <a:cxn ang="0">
                  <a:pos x="1256" y="4621"/>
                </a:cxn>
                <a:cxn ang="0">
                  <a:pos x="1642" y="4834"/>
                </a:cxn>
                <a:cxn ang="0">
                  <a:pos x="2064" y="5015"/>
                </a:cxn>
                <a:cxn ang="0">
                  <a:pos x="2517" y="5157"/>
                </a:cxn>
                <a:cxn ang="0">
                  <a:pos x="2993" y="5261"/>
                </a:cxn>
                <a:cxn ang="0">
                  <a:pos x="3485" y="5323"/>
                </a:cxn>
                <a:cxn ang="0">
                  <a:pos x="3983" y="5346"/>
                </a:cxn>
                <a:cxn ang="0">
                  <a:pos x="4482" y="5323"/>
                </a:cxn>
                <a:cxn ang="0">
                  <a:pos x="4974" y="5261"/>
                </a:cxn>
                <a:cxn ang="0">
                  <a:pos x="5450" y="5157"/>
                </a:cxn>
                <a:cxn ang="0">
                  <a:pos x="5903" y="5015"/>
                </a:cxn>
                <a:cxn ang="0">
                  <a:pos x="6325" y="4834"/>
                </a:cxn>
                <a:cxn ang="0">
                  <a:pos x="6711" y="4621"/>
                </a:cxn>
                <a:cxn ang="0">
                  <a:pos x="7053" y="4376"/>
                </a:cxn>
                <a:cxn ang="0">
                  <a:pos x="7346" y="4104"/>
                </a:cxn>
                <a:cxn ang="0">
                  <a:pos x="7587" y="3810"/>
                </a:cxn>
                <a:cxn ang="0">
                  <a:pos x="7771" y="3498"/>
                </a:cxn>
                <a:cxn ang="0">
                  <a:pos x="7897" y="3173"/>
                </a:cxn>
                <a:cxn ang="0">
                  <a:pos x="7959" y="2841"/>
                </a:cxn>
              </a:cxnLst>
              <a:rect l="0" t="0" r="r" b="b"/>
              <a:pathLst>
                <a:path w="7967" h="5346">
                  <a:moveTo>
                    <a:pt x="7967" y="2672"/>
                  </a:moveTo>
                  <a:lnTo>
                    <a:pt x="7959" y="2505"/>
                  </a:lnTo>
                  <a:lnTo>
                    <a:pt x="7935" y="2337"/>
                  </a:lnTo>
                  <a:lnTo>
                    <a:pt x="7897" y="2172"/>
                  </a:lnTo>
                  <a:lnTo>
                    <a:pt x="7841" y="2007"/>
                  </a:lnTo>
                  <a:lnTo>
                    <a:pt x="7771" y="1847"/>
                  </a:lnTo>
                  <a:lnTo>
                    <a:pt x="7687" y="1688"/>
                  </a:lnTo>
                  <a:lnTo>
                    <a:pt x="7587" y="1534"/>
                  </a:lnTo>
                  <a:lnTo>
                    <a:pt x="7473" y="1384"/>
                  </a:lnTo>
                  <a:lnTo>
                    <a:pt x="7346" y="1240"/>
                  </a:lnTo>
                  <a:lnTo>
                    <a:pt x="7206" y="1102"/>
                  </a:lnTo>
                  <a:lnTo>
                    <a:pt x="7053" y="968"/>
                  </a:lnTo>
                  <a:lnTo>
                    <a:pt x="6887" y="843"/>
                  </a:lnTo>
                  <a:lnTo>
                    <a:pt x="6711" y="724"/>
                  </a:lnTo>
                  <a:lnTo>
                    <a:pt x="6522" y="613"/>
                  </a:lnTo>
                  <a:lnTo>
                    <a:pt x="6325" y="510"/>
                  </a:lnTo>
                  <a:lnTo>
                    <a:pt x="6118" y="416"/>
                  </a:lnTo>
                  <a:lnTo>
                    <a:pt x="5903" y="330"/>
                  </a:lnTo>
                  <a:lnTo>
                    <a:pt x="5679" y="254"/>
                  </a:lnTo>
                  <a:lnTo>
                    <a:pt x="5450" y="187"/>
                  </a:lnTo>
                  <a:lnTo>
                    <a:pt x="5214" y="130"/>
                  </a:lnTo>
                  <a:lnTo>
                    <a:pt x="4974" y="84"/>
                  </a:lnTo>
                  <a:lnTo>
                    <a:pt x="4729" y="47"/>
                  </a:lnTo>
                  <a:lnTo>
                    <a:pt x="4482" y="21"/>
                  </a:lnTo>
                  <a:lnTo>
                    <a:pt x="4234" y="5"/>
                  </a:lnTo>
                  <a:lnTo>
                    <a:pt x="3983" y="0"/>
                  </a:lnTo>
                  <a:lnTo>
                    <a:pt x="3733" y="5"/>
                  </a:lnTo>
                  <a:lnTo>
                    <a:pt x="3485" y="21"/>
                  </a:lnTo>
                  <a:lnTo>
                    <a:pt x="3236" y="47"/>
                  </a:lnTo>
                  <a:lnTo>
                    <a:pt x="2993" y="84"/>
                  </a:lnTo>
                  <a:lnTo>
                    <a:pt x="2752" y="130"/>
                  </a:lnTo>
                  <a:lnTo>
                    <a:pt x="2517" y="187"/>
                  </a:lnTo>
                  <a:lnTo>
                    <a:pt x="2287" y="254"/>
                  </a:lnTo>
                  <a:lnTo>
                    <a:pt x="2064" y="330"/>
                  </a:lnTo>
                  <a:lnTo>
                    <a:pt x="1848" y="416"/>
                  </a:lnTo>
                  <a:lnTo>
                    <a:pt x="1642" y="510"/>
                  </a:lnTo>
                  <a:lnTo>
                    <a:pt x="1445" y="613"/>
                  </a:lnTo>
                  <a:lnTo>
                    <a:pt x="1256" y="724"/>
                  </a:lnTo>
                  <a:lnTo>
                    <a:pt x="1080" y="843"/>
                  </a:lnTo>
                  <a:lnTo>
                    <a:pt x="914" y="968"/>
                  </a:lnTo>
                  <a:lnTo>
                    <a:pt x="761" y="1102"/>
                  </a:lnTo>
                  <a:lnTo>
                    <a:pt x="621" y="1240"/>
                  </a:lnTo>
                  <a:lnTo>
                    <a:pt x="492" y="1384"/>
                  </a:lnTo>
                  <a:lnTo>
                    <a:pt x="378" y="1534"/>
                  </a:lnTo>
                  <a:lnTo>
                    <a:pt x="280" y="1688"/>
                  </a:lnTo>
                  <a:lnTo>
                    <a:pt x="194" y="1847"/>
                  </a:lnTo>
                  <a:lnTo>
                    <a:pt x="125" y="2007"/>
                  </a:lnTo>
                  <a:lnTo>
                    <a:pt x="70" y="2172"/>
                  </a:lnTo>
                  <a:lnTo>
                    <a:pt x="31" y="2337"/>
                  </a:lnTo>
                  <a:lnTo>
                    <a:pt x="7" y="2505"/>
                  </a:lnTo>
                  <a:lnTo>
                    <a:pt x="0" y="2672"/>
                  </a:lnTo>
                  <a:lnTo>
                    <a:pt x="7" y="2841"/>
                  </a:lnTo>
                  <a:lnTo>
                    <a:pt x="31" y="3007"/>
                  </a:lnTo>
                  <a:lnTo>
                    <a:pt x="70" y="3173"/>
                  </a:lnTo>
                  <a:lnTo>
                    <a:pt x="125" y="3337"/>
                  </a:lnTo>
                  <a:lnTo>
                    <a:pt x="194" y="3498"/>
                  </a:lnTo>
                  <a:lnTo>
                    <a:pt x="280" y="3656"/>
                  </a:lnTo>
                  <a:lnTo>
                    <a:pt x="378" y="3810"/>
                  </a:lnTo>
                  <a:lnTo>
                    <a:pt x="492" y="3960"/>
                  </a:lnTo>
                  <a:lnTo>
                    <a:pt x="621" y="4104"/>
                  </a:lnTo>
                  <a:lnTo>
                    <a:pt x="761" y="4243"/>
                  </a:lnTo>
                  <a:lnTo>
                    <a:pt x="914" y="4376"/>
                  </a:lnTo>
                  <a:lnTo>
                    <a:pt x="1080" y="4502"/>
                  </a:lnTo>
                  <a:lnTo>
                    <a:pt x="1256" y="4621"/>
                  </a:lnTo>
                  <a:lnTo>
                    <a:pt x="1445" y="4732"/>
                  </a:lnTo>
                  <a:lnTo>
                    <a:pt x="1642" y="4834"/>
                  </a:lnTo>
                  <a:lnTo>
                    <a:pt x="1848" y="4929"/>
                  </a:lnTo>
                  <a:lnTo>
                    <a:pt x="2064" y="5015"/>
                  </a:lnTo>
                  <a:lnTo>
                    <a:pt x="2287" y="5091"/>
                  </a:lnTo>
                  <a:lnTo>
                    <a:pt x="2517" y="5157"/>
                  </a:lnTo>
                  <a:lnTo>
                    <a:pt x="2752" y="5214"/>
                  </a:lnTo>
                  <a:lnTo>
                    <a:pt x="2993" y="5261"/>
                  </a:lnTo>
                  <a:lnTo>
                    <a:pt x="3236" y="5297"/>
                  </a:lnTo>
                  <a:lnTo>
                    <a:pt x="3485" y="5323"/>
                  </a:lnTo>
                  <a:lnTo>
                    <a:pt x="3733" y="5340"/>
                  </a:lnTo>
                  <a:lnTo>
                    <a:pt x="3983" y="5346"/>
                  </a:lnTo>
                  <a:lnTo>
                    <a:pt x="4234" y="5340"/>
                  </a:lnTo>
                  <a:lnTo>
                    <a:pt x="4482" y="5323"/>
                  </a:lnTo>
                  <a:lnTo>
                    <a:pt x="4729" y="5297"/>
                  </a:lnTo>
                  <a:lnTo>
                    <a:pt x="4974" y="5261"/>
                  </a:lnTo>
                  <a:lnTo>
                    <a:pt x="5214" y="5214"/>
                  </a:lnTo>
                  <a:lnTo>
                    <a:pt x="5450" y="5157"/>
                  </a:lnTo>
                  <a:lnTo>
                    <a:pt x="5679" y="5091"/>
                  </a:lnTo>
                  <a:lnTo>
                    <a:pt x="5903" y="5015"/>
                  </a:lnTo>
                  <a:lnTo>
                    <a:pt x="6118" y="4929"/>
                  </a:lnTo>
                  <a:lnTo>
                    <a:pt x="6325" y="4834"/>
                  </a:lnTo>
                  <a:lnTo>
                    <a:pt x="6522" y="4732"/>
                  </a:lnTo>
                  <a:lnTo>
                    <a:pt x="6711" y="4621"/>
                  </a:lnTo>
                  <a:lnTo>
                    <a:pt x="6887" y="4502"/>
                  </a:lnTo>
                  <a:lnTo>
                    <a:pt x="7053" y="4376"/>
                  </a:lnTo>
                  <a:lnTo>
                    <a:pt x="7206" y="4243"/>
                  </a:lnTo>
                  <a:lnTo>
                    <a:pt x="7346" y="4104"/>
                  </a:lnTo>
                  <a:lnTo>
                    <a:pt x="7473" y="3960"/>
                  </a:lnTo>
                  <a:lnTo>
                    <a:pt x="7587" y="3810"/>
                  </a:lnTo>
                  <a:lnTo>
                    <a:pt x="7687" y="3656"/>
                  </a:lnTo>
                  <a:lnTo>
                    <a:pt x="7771" y="3498"/>
                  </a:lnTo>
                  <a:lnTo>
                    <a:pt x="7841" y="3337"/>
                  </a:lnTo>
                  <a:lnTo>
                    <a:pt x="7897" y="3173"/>
                  </a:lnTo>
                  <a:lnTo>
                    <a:pt x="7935" y="3007"/>
                  </a:lnTo>
                  <a:lnTo>
                    <a:pt x="7959" y="2841"/>
                  </a:lnTo>
                  <a:lnTo>
                    <a:pt x="7967" y="2672"/>
                  </a:lnTo>
                  <a:close/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74" name="Line 34"/>
            <p:cNvSpPr>
              <a:spLocks noChangeShapeType="1"/>
            </p:cNvSpPr>
            <p:nvPr/>
          </p:nvSpPr>
          <p:spPr bwMode="auto">
            <a:xfrm flipH="1">
              <a:off x="3216" y="428"/>
              <a:ext cx="735" cy="66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73" name="Line 33"/>
            <p:cNvSpPr>
              <a:spLocks noChangeShapeType="1"/>
            </p:cNvSpPr>
            <p:nvPr/>
          </p:nvSpPr>
          <p:spPr bwMode="auto">
            <a:xfrm flipH="1">
              <a:off x="682" y="3212"/>
              <a:ext cx="186" cy="168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72" name="Freeform 32"/>
            <p:cNvSpPr>
              <a:spLocks/>
            </p:cNvSpPr>
            <p:nvPr/>
          </p:nvSpPr>
          <p:spPr bwMode="auto">
            <a:xfrm>
              <a:off x="3443" y="634"/>
              <a:ext cx="92" cy="87"/>
            </a:xfrm>
            <a:custGeom>
              <a:avLst/>
              <a:gdLst/>
              <a:ahLst/>
              <a:cxnLst>
                <a:cxn ang="0">
                  <a:pos x="160" y="34"/>
                </a:cxn>
                <a:cxn ang="0">
                  <a:pos x="174" y="26"/>
                </a:cxn>
                <a:cxn ang="0">
                  <a:pos x="163" y="0"/>
                </a:cxn>
                <a:cxn ang="0">
                  <a:pos x="222" y="62"/>
                </a:cxn>
                <a:cxn ang="0">
                  <a:pos x="198" y="44"/>
                </a:cxn>
                <a:cxn ang="0">
                  <a:pos x="160" y="34"/>
                </a:cxn>
                <a:cxn ang="0">
                  <a:pos x="135" y="34"/>
                </a:cxn>
                <a:cxn ang="0">
                  <a:pos x="84" y="49"/>
                </a:cxn>
                <a:cxn ang="0">
                  <a:pos x="30" y="80"/>
                </a:cxn>
                <a:cxn ang="0">
                  <a:pos x="3" y="113"/>
                </a:cxn>
                <a:cxn ang="0">
                  <a:pos x="0" y="147"/>
                </a:cxn>
                <a:cxn ang="0">
                  <a:pos x="24" y="165"/>
                </a:cxn>
                <a:cxn ang="0">
                  <a:pos x="62" y="174"/>
                </a:cxn>
                <a:cxn ang="0">
                  <a:pos x="86" y="175"/>
                </a:cxn>
                <a:cxn ang="0">
                  <a:pos x="226" y="155"/>
                </a:cxn>
                <a:cxn ang="0">
                  <a:pos x="277" y="157"/>
                </a:cxn>
              </a:cxnLst>
              <a:rect l="0" t="0" r="r" b="b"/>
              <a:pathLst>
                <a:path w="277" h="175">
                  <a:moveTo>
                    <a:pt x="160" y="34"/>
                  </a:moveTo>
                  <a:lnTo>
                    <a:pt x="174" y="26"/>
                  </a:lnTo>
                  <a:lnTo>
                    <a:pt x="163" y="0"/>
                  </a:lnTo>
                  <a:lnTo>
                    <a:pt x="222" y="62"/>
                  </a:lnTo>
                  <a:lnTo>
                    <a:pt x="198" y="44"/>
                  </a:lnTo>
                  <a:lnTo>
                    <a:pt x="160" y="34"/>
                  </a:lnTo>
                  <a:lnTo>
                    <a:pt x="135" y="34"/>
                  </a:lnTo>
                  <a:lnTo>
                    <a:pt x="84" y="49"/>
                  </a:lnTo>
                  <a:lnTo>
                    <a:pt x="30" y="80"/>
                  </a:lnTo>
                  <a:lnTo>
                    <a:pt x="3" y="113"/>
                  </a:lnTo>
                  <a:lnTo>
                    <a:pt x="0" y="147"/>
                  </a:lnTo>
                  <a:lnTo>
                    <a:pt x="24" y="165"/>
                  </a:lnTo>
                  <a:lnTo>
                    <a:pt x="62" y="174"/>
                  </a:lnTo>
                  <a:lnTo>
                    <a:pt x="86" y="175"/>
                  </a:lnTo>
                  <a:lnTo>
                    <a:pt x="226" y="155"/>
                  </a:lnTo>
                  <a:lnTo>
                    <a:pt x="277" y="157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71" name="Freeform 31"/>
            <p:cNvSpPr>
              <a:spLocks/>
            </p:cNvSpPr>
            <p:nvPr/>
          </p:nvSpPr>
          <p:spPr bwMode="auto">
            <a:xfrm>
              <a:off x="3451" y="707"/>
              <a:ext cx="99" cy="96"/>
            </a:xfrm>
            <a:custGeom>
              <a:avLst/>
              <a:gdLst/>
              <a:ahLst/>
              <a:cxnLst>
                <a:cxn ang="0">
                  <a:pos x="0" y="19"/>
                </a:cxn>
                <a:cxn ang="0">
                  <a:pos x="50" y="20"/>
                </a:cxn>
                <a:cxn ang="0">
                  <a:pos x="190" y="0"/>
                </a:cxn>
                <a:cxn ang="0">
                  <a:pos x="216" y="1"/>
                </a:cxn>
                <a:cxn ang="0">
                  <a:pos x="253" y="11"/>
                </a:cxn>
                <a:cxn ang="0">
                  <a:pos x="289" y="37"/>
                </a:cxn>
                <a:cxn ang="0">
                  <a:pos x="299" y="63"/>
                </a:cxn>
                <a:cxn ang="0">
                  <a:pos x="298" y="80"/>
                </a:cxn>
                <a:cxn ang="0">
                  <a:pos x="269" y="113"/>
                </a:cxn>
                <a:cxn ang="0">
                  <a:pos x="217" y="145"/>
                </a:cxn>
                <a:cxn ang="0">
                  <a:pos x="165" y="160"/>
                </a:cxn>
                <a:cxn ang="0">
                  <a:pos x="139" y="159"/>
                </a:cxn>
                <a:cxn ang="0">
                  <a:pos x="103" y="149"/>
                </a:cxn>
                <a:cxn ang="0">
                  <a:pos x="79" y="131"/>
                </a:cxn>
                <a:cxn ang="0">
                  <a:pos x="138" y="192"/>
                </a:cxn>
                <a:cxn ang="0">
                  <a:pos x="127" y="167"/>
                </a:cxn>
                <a:cxn ang="0">
                  <a:pos x="139" y="159"/>
                </a:cxn>
              </a:cxnLst>
              <a:rect l="0" t="0" r="r" b="b"/>
              <a:pathLst>
                <a:path w="299" h="192">
                  <a:moveTo>
                    <a:pt x="0" y="19"/>
                  </a:moveTo>
                  <a:lnTo>
                    <a:pt x="50" y="20"/>
                  </a:lnTo>
                  <a:lnTo>
                    <a:pt x="190" y="0"/>
                  </a:lnTo>
                  <a:lnTo>
                    <a:pt x="216" y="1"/>
                  </a:lnTo>
                  <a:lnTo>
                    <a:pt x="253" y="11"/>
                  </a:lnTo>
                  <a:lnTo>
                    <a:pt x="289" y="37"/>
                  </a:lnTo>
                  <a:lnTo>
                    <a:pt x="299" y="63"/>
                  </a:lnTo>
                  <a:lnTo>
                    <a:pt x="298" y="80"/>
                  </a:lnTo>
                  <a:lnTo>
                    <a:pt x="269" y="113"/>
                  </a:lnTo>
                  <a:lnTo>
                    <a:pt x="217" y="145"/>
                  </a:lnTo>
                  <a:lnTo>
                    <a:pt x="165" y="160"/>
                  </a:lnTo>
                  <a:lnTo>
                    <a:pt x="139" y="159"/>
                  </a:lnTo>
                  <a:lnTo>
                    <a:pt x="103" y="149"/>
                  </a:lnTo>
                  <a:lnTo>
                    <a:pt x="79" y="131"/>
                  </a:lnTo>
                  <a:lnTo>
                    <a:pt x="138" y="192"/>
                  </a:lnTo>
                  <a:lnTo>
                    <a:pt x="127" y="167"/>
                  </a:lnTo>
                  <a:lnTo>
                    <a:pt x="139" y="159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70" name="Freeform 30"/>
            <p:cNvSpPr>
              <a:spLocks/>
            </p:cNvSpPr>
            <p:nvPr/>
          </p:nvSpPr>
          <p:spPr bwMode="auto">
            <a:xfrm>
              <a:off x="3533" y="600"/>
              <a:ext cx="90" cy="90"/>
            </a:xfrm>
            <a:custGeom>
              <a:avLst/>
              <a:gdLst/>
              <a:ahLst/>
              <a:cxnLst>
                <a:cxn ang="0">
                  <a:pos x="172" y="181"/>
                </a:cxn>
                <a:cxn ang="0">
                  <a:pos x="84" y="178"/>
                </a:cxn>
                <a:cxn ang="0">
                  <a:pos x="0" y="116"/>
                </a:cxn>
                <a:cxn ang="0">
                  <a:pos x="6" y="56"/>
                </a:cxn>
                <a:cxn ang="0">
                  <a:pos x="99" y="0"/>
                </a:cxn>
                <a:cxn ang="0">
                  <a:pos x="187" y="3"/>
                </a:cxn>
                <a:cxn ang="0">
                  <a:pos x="270" y="66"/>
                </a:cxn>
                <a:cxn ang="0">
                  <a:pos x="265" y="125"/>
                </a:cxn>
                <a:cxn ang="0">
                  <a:pos x="172" y="181"/>
                </a:cxn>
              </a:cxnLst>
              <a:rect l="0" t="0" r="r" b="b"/>
              <a:pathLst>
                <a:path w="270" h="181">
                  <a:moveTo>
                    <a:pt x="172" y="181"/>
                  </a:moveTo>
                  <a:lnTo>
                    <a:pt x="84" y="178"/>
                  </a:lnTo>
                  <a:lnTo>
                    <a:pt x="0" y="116"/>
                  </a:lnTo>
                  <a:lnTo>
                    <a:pt x="6" y="56"/>
                  </a:lnTo>
                  <a:lnTo>
                    <a:pt x="99" y="0"/>
                  </a:lnTo>
                  <a:lnTo>
                    <a:pt x="187" y="3"/>
                  </a:lnTo>
                  <a:lnTo>
                    <a:pt x="270" y="66"/>
                  </a:lnTo>
                  <a:lnTo>
                    <a:pt x="265" y="125"/>
                  </a:lnTo>
                  <a:lnTo>
                    <a:pt x="172" y="181"/>
                  </a:lnTo>
                  <a:close/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69" name="Line 29"/>
            <p:cNvSpPr>
              <a:spLocks noChangeShapeType="1"/>
            </p:cNvSpPr>
            <p:nvPr/>
          </p:nvSpPr>
          <p:spPr bwMode="auto">
            <a:xfrm flipH="1" flipV="1">
              <a:off x="3560" y="577"/>
              <a:ext cx="37" cy="13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68" name="Freeform 28"/>
            <p:cNvSpPr>
              <a:spLocks/>
            </p:cNvSpPr>
            <p:nvPr/>
          </p:nvSpPr>
          <p:spPr bwMode="auto">
            <a:xfrm>
              <a:off x="3627" y="500"/>
              <a:ext cx="103" cy="122"/>
            </a:xfrm>
            <a:custGeom>
              <a:avLst/>
              <a:gdLst/>
              <a:ahLst/>
              <a:cxnLst>
                <a:cxn ang="0">
                  <a:pos x="42" y="177"/>
                </a:cxn>
                <a:cxn ang="0">
                  <a:pos x="181" y="93"/>
                </a:cxn>
                <a:cxn ang="0">
                  <a:pos x="269" y="96"/>
                </a:cxn>
                <a:cxn ang="0">
                  <a:pos x="310" y="127"/>
                </a:cxn>
                <a:cxn ang="0">
                  <a:pos x="305" y="186"/>
                </a:cxn>
                <a:cxn ang="0">
                  <a:pos x="213" y="242"/>
                </a:cxn>
                <a:cxn ang="0">
                  <a:pos x="124" y="239"/>
                </a:cxn>
                <a:cxn ang="0">
                  <a:pos x="0" y="146"/>
                </a:cxn>
                <a:cxn ang="0">
                  <a:pos x="9" y="28"/>
                </a:cxn>
                <a:cxn ang="0">
                  <a:pos x="55" y="0"/>
                </a:cxn>
              </a:cxnLst>
              <a:rect l="0" t="0" r="r" b="b"/>
              <a:pathLst>
                <a:path w="310" h="242">
                  <a:moveTo>
                    <a:pt x="42" y="177"/>
                  </a:moveTo>
                  <a:lnTo>
                    <a:pt x="181" y="93"/>
                  </a:lnTo>
                  <a:lnTo>
                    <a:pt x="269" y="96"/>
                  </a:lnTo>
                  <a:lnTo>
                    <a:pt x="310" y="127"/>
                  </a:lnTo>
                  <a:lnTo>
                    <a:pt x="305" y="186"/>
                  </a:lnTo>
                  <a:lnTo>
                    <a:pt x="213" y="242"/>
                  </a:lnTo>
                  <a:lnTo>
                    <a:pt x="124" y="239"/>
                  </a:lnTo>
                  <a:lnTo>
                    <a:pt x="0" y="146"/>
                  </a:lnTo>
                  <a:lnTo>
                    <a:pt x="9" y="28"/>
                  </a:lnTo>
                  <a:lnTo>
                    <a:pt x="55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67" name="Freeform 27"/>
            <p:cNvSpPr>
              <a:spLocks/>
            </p:cNvSpPr>
            <p:nvPr/>
          </p:nvSpPr>
          <p:spPr bwMode="auto">
            <a:xfrm>
              <a:off x="3705" y="431"/>
              <a:ext cx="103" cy="107"/>
            </a:xfrm>
            <a:custGeom>
              <a:avLst/>
              <a:gdLst/>
              <a:ahLst/>
              <a:cxnLst>
                <a:cxn ang="0">
                  <a:pos x="255" y="215"/>
                </a:cxn>
                <a:cxn ang="0">
                  <a:pos x="166" y="212"/>
                </a:cxn>
                <a:cxn ang="0">
                  <a:pos x="0" y="87"/>
                </a:cxn>
                <a:cxn ang="0">
                  <a:pos x="5" y="28"/>
                </a:cxn>
                <a:cxn ang="0">
                  <a:pos x="51" y="0"/>
                </a:cxn>
                <a:cxn ang="0">
                  <a:pos x="140" y="3"/>
                </a:cxn>
                <a:cxn ang="0">
                  <a:pos x="307" y="128"/>
                </a:cxn>
                <a:cxn ang="0">
                  <a:pos x="301" y="187"/>
                </a:cxn>
                <a:cxn ang="0">
                  <a:pos x="255" y="215"/>
                </a:cxn>
              </a:cxnLst>
              <a:rect l="0" t="0" r="r" b="b"/>
              <a:pathLst>
                <a:path w="307" h="215">
                  <a:moveTo>
                    <a:pt x="255" y="215"/>
                  </a:moveTo>
                  <a:lnTo>
                    <a:pt x="166" y="212"/>
                  </a:lnTo>
                  <a:lnTo>
                    <a:pt x="0" y="87"/>
                  </a:lnTo>
                  <a:lnTo>
                    <a:pt x="5" y="28"/>
                  </a:lnTo>
                  <a:lnTo>
                    <a:pt x="51" y="0"/>
                  </a:lnTo>
                  <a:lnTo>
                    <a:pt x="140" y="3"/>
                  </a:lnTo>
                  <a:lnTo>
                    <a:pt x="307" y="128"/>
                  </a:lnTo>
                  <a:lnTo>
                    <a:pt x="301" y="187"/>
                  </a:lnTo>
                  <a:lnTo>
                    <a:pt x="255" y="215"/>
                  </a:lnTo>
                  <a:close/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66" name="Line 26"/>
            <p:cNvSpPr>
              <a:spLocks noChangeShapeType="1"/>
            </p:cNvSpPr>
            <p:nvPr/>
          </p:nvSpPr>
          <p:spPr bwMode="auto">
            <a:xfrm flipV="1">
              <a:off x="1054" y="1260"/>
              <a:ext cx="1976" cy="178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65" name="Freeform 25"/>
            <p:cNvSpPr>
              <a:spLocks/>
            </p:cNvSpPr>
            <p:nvPr/>
          </p:nvSpPr>
          <p:spPr bwMode="auto">
            <a:xfrm>
              <a:off x="840" y="3045"/>
              <a:ext cx="214" cy="199"/>
            </a:xfrm>
            <a:custGeom>
              <a:avLst/>
              <a:gdLst/>
              <a:ahLst/>
              <a:cxnLst>
                <a:cxn ang="0">
                  <a:pos x="0" y="274"/>
                </a:cxn>
                <a:cxn ang="0">
                  <a:pos x="166" y="398"/>
                </a:cxn>
                <a:cxn ang="0">
                  <a:pos x="640" y="0"/>
                </a:cxn>
                <a:cxn ang="0">
                  <a:pos x="0" y="274"/>
                </a:cxn>
              </a:cxnLst>
              <a:rect l="0" t="0" r="r" b="b"/>
              <a:pathLst>
                <a:path w="640" h="398">
                  <a:moveTo>
                    <a:pt x="0" y="274"/>
                  </a:moveTo>
                  <a:lnTo>
                    <a:pt x="166" y="398"/>
                  </a:lnTo>
                  <a:lnTo>
                    <a:pt x="640" y="0"/>
                  </a:lnTo>
                  <a:lnTo>
                    <a:pt x="0" y="274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64" name="Freeform 24"/>
            <p:cNvSpPr>
              <a:spLocks/>
            </p:cNvSpPr>
            <p:nvPr/>
          </p:nvSpPr>
          <p:spPr bwMode="auto">
            <a:xfrm>
              <a:off x="3030" y="1061"/>
              <a:ext cx="214" cy="199"/>
            </a:xfrm>
            <a:custGeom>
              <a:avLst/>
              <a:gdLst/>
              <a:ahLst/>
              <a:cxnLst>
                <a:cxn ang="0">
                  <a:pos x="473" y="0"/>
                </a:cxn>
                <a:cxn ang="0">
                  <a:pos x="641" y="124"/>
                </a:cxn>
                <a:cxn ang="0">
                  <a:pos x="0" y="397"/>
                </a:cxn>
                <a:cxn ang="0">
                  <a:pos x="473" y="0"/>
                </a:cxn>
              </a:cxnLst>
              <a:rect l="0" t="0" r="r" b="b"/>
              <a:pathLst>
                <a:path w="641" h="397">
                  <a:moveTo>
                    <a:pt x="473" y="0"/>
                  </a:moveTo>
                  <a:lnTo>
                    <a:pt x="641" y="124"/>
                  </a:lnTo>
                  <a:lnTo>
                    <a:pt x="0" y="397"/>
                  </a:lnTo>
                  <a:lnTo>
                    <a:pt x="473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5926" name="Rectangle 8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35895" name="Group 55"/>
          <p:cNvGrpSpPr>
            <a:grpSpLocks noChangeAspect="1"/>
          </p:cNvGrpSpPr>
          <p:nvPr/>
        </p:nvGrpSpPr>
        <p:grpSpPr bwMode="auto">
          <a:xfrm>
            <a:off x="5500694" y="3000372"/>
            <a:ext cx="2786082" cy="2569787"/>
            <a:chOff x="0" y="624"/>
            <a:chExt cx="3600" cy="3324"/>
          </a:xfrm>
        </p:grpSpPr>
        <p:sp>
          <p:nvSpPr>
            <p:cNvPr id="35925" name="AutoShape 85"/>
            <p:cNvSpPr>
              <a:spLocks noChangeAspect="1" noChangeArrowheads="1" noTextEdit="1"/>
            </p:cNvSpPr>
            <p:nvPr/>
          </p:nvSpPr>
          <p:spPr bwMode="auto">
            <a:xfrm>
              <a:off x="0" y="624"/>
              <a:ext cx="3600" cy="3324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924" name="Line 84"/>
            <p:cNvSpPr>
              <a:spLocks noChangeShapeType="1"/>
            </p:cNvSpPr>
            <p:nvPr/>
          </p:nvSpPr>
          <p:spPr bwMode="auto">
            <a:xfrm>
              <a:off x="501" y="2148"/>
              <a:ext cx="343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923" name="Line 83"/>
            <p:cNvSpPr>
              <a:spLocks noChangeShapeType="1"/>
            </p:cNvSpPr>
            <p:nvPr/>
          </p:nvSpPr>
          <p:spPr bwMode="auto">
            <a:xfrm>
              <a:off x="993" y="2148"/>
              <a:ext cx="299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922" name="Line 82"/>
            <p:cNvSpPr>
              <a:spLocks noChangeShapeType="1"/>
            </p:cNvSpPr>
            <p:nvPr/>
          </p:nvSpPr>
          <p:spPr bwMode="auto">
            <a:xfrm>
              <a:off x="1442" y="2148"/>
              <a:ext cx="299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921" name="Line 81"/>
            <p:cNvSpPr>
              <a:spLocks noChangeShapeType="1"/>
            </p:cNvSpPr>
            <p:nvPr/>
          </p:nvSpPr>
          <p:spPr bwMode="auto">
            <a:xfrm>
              <a:off x="1891" y="2148"/>
              <a:ext cx="300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920" name="Line 80"/>
            <p:cNvSpPr>
              <a:spLocks noChangeShapeType="1"/>
            </p:cNvSpPr>
            <p:nvPr/>
          </p:nvSpPr>
          <p:spPr bwMode="auto">
            <a:xfrm>
              <a:off x="2340" y="2148"/>
              <a:ext cx="299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919" name="Line 79"/>
            <p:cNvSpPr>
              <a:spLocks noChangeShapeType="1"/>
            </p:cNvSpPr>
            <p:nvPr/>
          </p:nvSpPr>
          <p:spPr bwMode="auto">
            <a:xfrm>
              <a:off x="2789" y="2148"/>
              <a:ext cx="300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918" name="Line 78"/>
            <p:cNvSpPr>
              <a:spLocks noChangeShapeType="1"/>
            </p:cNvSpPr>
            <p:nvPr/>
          </p:nvSpPr>
          <p:spPr bwMode="auto">
            <a:xfrm>
              <a:off x="3238" y="2148"/>
              <a:ext cx="343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917" name="Freeform 77"/>
            <p:cNvSpPr>
              <a:spLocks/>
            </p:cNvSpPr>
            <p:nvPr/>
          </p:nvSpPr>
          <p:spPr bwMode="auto">
            <a:xfrm>
              <a:off x="739" y="1384"/>
              <a:ext cx="734" cy="549"/>
            </a:xfrm>
            <a:custGeom>
              <a:avLst/>
              <a:gdLst/>
              <a:ahLst/>
              <a:cxnLst>
                <a:cxn ang="0">
                  <a:pos x="2203" y="0"/>
                </a:cxn>
                <a:cxn ang="0">
                  <a:pos x="2070" y="5"/>
                </a:cxn>
                <a:cxn ang="0">
                  <a:pos x="1935" y="15"/>
                </a:cxn>
                <a:cxn ang="0">
                  <a:pos x="1803" y="36"/>
                </a:cxn>
                <a:cxn ang="0">
                  <a:pos x="1672" y="63"/>
                </a:cxn>
                <a:cxn ang="0">
                  <a:pos x="1542" y="97"/>
                </a:cxn>
                <a:cxn ang="0">
                  <a:pos x="1414" y="139"/>
                </a:cxn>
                <a:cxn ang="0">
                  <a:pos x="1290" y="190"/>
                </a:cxn>
                <a:cxn ang="0">
                  <a:pos x="1168" y="246"/>
                </a:cxn>
                <a:cxn ang="0">
                  <a:pos x="1050" y="310"/>
                </a:cxn>
                <a:cxn ang="0">
                  <a:pos x="936" y="380"/>
                </a:cxn>
                <a:cxn ang="0">
                  <a:pos x="827" y="458"/>
                </a:cxn>
                <a:cxn ang="0">
                  <a:pos x="722" y="542"/>
                </a:cxn>
                <a:cxn ang="0">
                  <a:pos x="622" y="630"/>
                </a:cxn>
                <a:cxn ang="0">
                  <a:pos x="528" y="725"/>
                </a:cxn>
                <a:cxn ang="0">
                  <a:pos x="438" y="825"/>
                </a:cxn>
                <a:cxn ang="0">
                  <a:pos x="356" y="931"/>
                </a:cxn>
                <a:cxn ang="0">
                  <a:pos x="279" y="1041"/>
                </a:cxn>
                <a:cxn ang="0">
                  <a:pos x="209" y="1156"/>
                </a:cxn>
                <a:cxn ang="0">
                  <a:pos x="146" y="1274"/>
                </a:cxn>
                <a:cxn ang="0">
                  <a:pos x="89" y="1395"/>
                </a:cxn>
                <a:cxn ang="0">
                  <a:pos x="41" y="1520"/>
                </a:cxn>
                <a:cxn ang="0">
                  <a:pos x="0" y="1647"/>
                </a:cxn>
              </a:cxnLst>
              <a:rect l="0" t="0" r="r" b="b"/>
              <a:pathLst>
                <a:path w="2203" h="1647">
                  <a:moveTo>
                    <a:pt x="2203" y="0"/>
                  </a:moveTo>
                  <a:lnTo>
                    <a:pt x="2070" y="5"/>
                  </a:lnTo>
                  <a:lnTo>
                    <a:pt x="1935" y="15"/>
                  </a:lnTo>
                  <a:lnTo>
                    <a:pt x="1803" y="36"/>
                  </a:lnTo>
                  <a:lnTo>
                    <a:pt x="1672" y="63"/>
                  </a:lnTo>
                  <a:lnTo>
                    <a:pt x="1542" y="97"/>
                  </a:lnTo>
                  <a:lnTo>
                    <a:pt x="1414" y="139"/>
                  </a:lnTo>
                  <a:lnTo>
                    <a:pt x="1290" y="190"/>
                  </a:lnTo>
                  <a:lnTo>
                    <a:pt x="1168" y="246"/>
                  </a:lnTo>
                  <a:lnTo>
                    <a:pt x="1050" y="310"/>
                  </a:lnTo>
                  <a:lnTo>
                    <a:pt x="936" y="380"/>
                  </a:lnTo>
                  <a:lnTo>
                    <a:pt x="827" y="458"/>
                  </a:lnTo>
                  <a:lnTo>
                    <a:pt x="722" y="542"/>
                  </a:lnTo>
                  <a:lnTo>
                    <a:pt x="622" y="630"/>
                  </a:lnTo>
                  <a:lnTo>
                    <a:pt x="528" y="725"/>
                  </a:lnTo>
                  <a:lnTo>
                    <a:pt x="438" y="825"/>
                  </a:lnTo>
                  <a:lnTo>
                    <a:pt x="356" y="931"/>
                  </a:lnTo>
                  <a:lnTo>
                    <a:pt x="279" y="1041"/>
                  </a:lnTo>
                  <a:lnTo>
                    <a:pt x="209" y="1156"/>
                  </a:lnTo>
                  <a:lnTo>
                    <a:pt x="146" y="1274"/>
                  </a:lnTo>
                  <a:lnTo>
                    <a:pt x="89" y="1395"/>
                  </a:lnTo>
                  <a:lnTo>
                    <a:pt x="41" y="1520"/>
                  </a:lnTo>
                  <a:lnTo>
                    <a:pt x="0" y="1647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916" name="Freeform 76"/>
            <p:cNvSpPr>
              <a:spLocks/>
            </p:cNvSpPr>
            <p:nvPr/>
          </p:nvSpPr>
          <p:spPr bwMode="auto">
            <a:xfrm>
              <a:off x="739" y="2363"/>
              <a:ext cx="734" cy="5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1" y="129"/>
                </a:cxn>
                <a:cxn ang="0">
                  <a:pos x="89" y="252"/>
                </a:cxn>
                <a:cxn ang="0">
                  <a:pos x="146" y="375"/>
                </a:cxn>
                <a:cxn ang="0">
                  <a:pos x="209" y="493"/>
                </a:cxn>
                <a:cxn ang="0">
                  <a:pos x="279" y="608"/>
                </a:cxn>
                <a:cxn ang="0">
                  <a:pos x="356" y="717"/>
                </a:cxn>
                <a:cxn ang="0">
                  <a:pos x="438" y="822"/>
                </a:cxn>
                <a:cxn ang="0">
                  <a:pos x="528" y="922"/>
                </a:cxn>
                <a:cxn ang="0">
                  <a:pos x="622" y="1018"/>
                </a:cxn>
                <a:cxn ang="0">
                  <a:pos x="722" y="1107"/>
                </a:cxn>
                <a:cxn ang="0">
                  <a:pos x="827" y="1191"/>
                </a:cxn>
                <a:cxn ang="0">
                  <a:pos x="936" y="1269"/>
                </a:cxn>
                <a:cxn ang="0">
                  <a:pos x="1050" y="1339"/>
                </a:cxn>
                <a:cxn ang="0">
                  <a:pos x="1168" y="1403"/>
                </a:cxn>
                <a:cxn ang="0">
                  <a:pos x="1290" y="1460"/>
                </a:cxn>
                <a:cxn ang="0">
                  <a:pos x="1414" y="1509"/>
                </a:cxn>
                <a:cxn ang="0">
                  <a:pos x="1542" y="1551"/>
                </a:cxn>
                <a:cxn ang="0">
                  <a:pos x="1672" y="1586"/>
                </a:cxn>
                <a:cxn ang="0">
                  <a:pos x="1803" y="1613"/>
                </a:cxn>
                <a:cxn ang="0">
                  <a:pos x="1935" y="1633"/>
                </a:cxn>
                <a:cxn ang="0">
                  <a:pos x="2070" y="1645"/>
                </a:cxn>
                <a:cxn ang="0">
                  <a:pos x="2203" y="1649"/>
                </a:cxn>
              </a:cxnLst>
              <a:rect l="0" t="0" r="r" b="b"/>
              <a:pathLst>
                <a:path w="2203" h="1649">
                  <a:moveTo>
                    <a:pt x="0" y="0"/>
                  </a:moveTo>
                  <a:lnTo>
                    <a:pt x="41" y="129"/>
                  </a:lnTo>
                  <a:lnTo>
                    <a:pt x="89" y="252"/>
                  </a:lnTo>
                  <a:lnTo>
                    <a:pt x="146" y="375"/>
                  </a:lnTo>
                  <a:lnTo>
                    <a:pt x="209" y="493"/>
                  </a:lnTo>
                  <a:lnTo>
                    <a:pt x="279" y="608"/>
                  </a:lnTo>
                  <a:lnTo>
                    <a:pt x="356" y="717"/>
                  </a:lnTo>
                  <a:lnTo>
                    <a:pt x="438" y="822"/>
                  </a:lnTo>
                  <a:lnTo>
                    <a:pt x="528" y="922"/>
                  </a:lnTo>
                  <a:lnTo>
                    <a:pt x="622" y="1018"/>
                  </a:lnTo>
                  <a:lnTo>
                    <a:pt x="722" y="1107"/>
                  </a:lnTo>
                  <a:lnTo>
                    <a:pt x="827" y="1191"/>
                  </a:lnTo>
                  <a:lnTo>
                    <a:pt x="936" y="1269"/>
                  </a:lnTo>
                  <a:lnTo>
                    <a:pt x="1050" y="1339"/>
                  </a:lnTo>
                  <a:lnTo>
                    <a:pt x="1168" y="1403"/>
                  </a:lnTo>
                  <a:lnTo>
                    <a:pt x="1290" y="1460"/>
                  </a:lnTo>
                  <a:lnTo>
                    <a:pt x="1414" y="1509"/>
                  </a:lnTo>
                  <a:lnTo>
                    <a:pt x="1542" y="1551"/>
                  </a:lnTo>
                  <a:lnTo>
                    <a:pt x="1672" y="1586"/>
                  </a:lnTo>
                  <a:lnTo>
                    <a:pt x="1803" y="1613"/>
                  </a:lnTo>
                  <a:lnTo>
                    <a:pt x="1935" y="1633"/>
                  </a:lnTo>
                  <a:lnTo>
                    <a:pt x="2070" y="1645"/>
                  </a:lnTo>
                  <a:lnTo>
                    <a:pt x="2203" y="1649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915" name="Line 75"/>
            <p:cNvSpPr>
              <a:spLocks noChangeShapeType="1"/>
            </p:cNvSpPr>
            <p:nvPr/>
          </p:nvSpPr>
          <p:spPr bwMode="auto">
            <a:xfrm>
              <a:off x="1473" y="1384"/>
              <a:ext cx="1" cy="1529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914" name="Line 74"/>
            <p:cNvSpPr>
              <a:spLocks noChangeShapeType="1"/>
            </p:cNvSpPr>
            <p:nvPr/>
          </p:nvSpPr>
          <p:spPr bwMode="auto">
            <a:xfrm>
              <a:off x="1473" y="1746"/>
              <a:ext cx="1788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913" name="Line 73"/>
            <p:cNvSpPr>
              <a:spLocks noChangeShapeType="1"/>
            </p:cNvSpPr>
            <p:nvPr/>
          </p:nvSpPr>
          <p:spPr bwMode="auto">
            <a:xfrm>
              <a:off x="1473" y="2551"/>
              <a:ext cx="1788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912" name="Line 72"/>
            <p:cNvSpPr>
              <a:spLocks noChangeShapeType="1"/>
            </p:cNvSpPr>
            <p:nvPr/>
          </p:nvSpPr>
          <p:spPr bwMode="auto">
            <a:xfrm>
              <a:off x="3261" y="1746"/>
              <a:ext cx="93" cy="8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911" name="Line 71"/>
            <p:cNvSpPr>
              <a:spLocks noChangeShapeType="1"/>
            </p:cNvSpPr>
            <p:nvPr/>
          </p:nvSpPr>
          <p:spPr bwMode="auto">
            <a:xfrm>
              <a:off x="3354" y="1828"/>
              <a:ext cx="1" cy="64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910" name="Line 70"/>
            <p:cNvSpPr>
              <a:spLocks noChangeShapeType="1"/>
            </p:cNvSpPr>
            <p:nvPr/>
          </p:nvSpPr>
          <p:spPr bwMode="auto">
            <a:xfrm flipH="1">
              <a:off x="3261" y="2468"/>
              <a:ext cx="93" cy="83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909" name="Line 69"/>
            <p:cNvSpPr>
              <a:spLocks noChangeShapeType="1"/>
            </p:cNvSpPr>
            <p:nvPr/>
          </p:nvSpPr>
          <p:spPr bwMode="auto">
            <a:xfrm>
              <a:off x="3261" y="1746"/>
              <a:ext cx="1" cy="80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908" name="Line 68"/>
            <p:cNvSpPr>
              <a:spLocks noChangeShapeType="1"/>
            </p:cNvSpPr>
            <p:nvPr/>
          </p:nvSpPr>
          <p:spPr bwMode="auto">
            <a:xfrm>
              <a:off x="739" y="1933"/>
              <a:ext cx="167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907" name="Line 67"/>
            <p:cNvSpPr>
              <a:spLocks noChangeShapeType="1"/>
            </p:cNvSpPr>
            <p:nvPr/>
          </p:nvSpPr>
          <p:spPr bwMode="auto">
            <a:xfrm>
              <a:off x="739" y="2363"/>
              <a:ext cx="167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906" name="Line 66"/>
            <p:cNvSpPr>
              <a:spLocks noChangeShapeType="1"/>
            </p:cNvSpPr>
            <p:nvPr/>
          </p:nvSpPr>
          <p:spPr bwMode="auto">
            <a:xfrm>
              <a:off x="906" y="1933"/>
              <a:ext cx="1" cy="43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905" name="Line 65"/>
            <p:cNvSpPr>
              <a:spLocks noChangeShapeType="1"/>
            </p:cNvSpPr>
            <p:nvPr/>
          </p:nvSpPr>
          <p:spPr bwMode="auto">
            <a:xfrm>
              <a:off x="88" y="823"/>
              <a:ext cx="652" cy="62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904" name="Freeform 64"/>
            <p:cNvSpPr>
              <a:spLocks/>
            </p:cNvSpPr>
            <p:nvPr/>
          </p:nvSpPr>
          <p:spPr bwMode="auto">
            <a:xfrm>
              <a:off x="263" y="818"/>
              <a:ext cx="89" cy="93"/>
            </a:xfrm>
            <a:custGeom>
              <a:avLst/>
              <a:gdLst/>
              <a:ahLst/>
              <a:cxnLst>
                <a:cxn ang="0">
                  <a:pos x="217" y="149"/>
                </a:cxn>
                <a:cxn ang="0">
                  <a:pos x="228" y="161"/>
                </a:cxn>
                <a:cxn ang="0">
                  <a:pos x="266" y="148"/>
                </a:cxn>
                <a:cxn ang="0">
                  <a:pos x="179" y="212"/>
                </a:cxn>
                <a:cxn ang="0">
                  <a:pos x="205" y="187"/>
                </a:cxn>
                <a:cxn ang="0">
                  <a:pos x="217" y="149"/>
                </a:cxn>
                <a:cxn ang="0">
                  <a:pos x="215" y="124"/>
                </a:cxn>
                <a:cxn ang="0">
                  <a:pos x="190" y="75"/>
                </a:cxn>
                <a:cxn ang="0">
                  <a:pos x="137" y="25"/>
                </a:cxn>
                <a:cxn ang="0">
                  <a:pos x="86" y="0"/>
                </a:cxn>
                <a:cxn ang="0">
                  <a:pos x="37" y="2"/>
                </a:cxn>
                <a:cxn ang="0">
                  <a:pos x="12" y="27"/>
                </a:cxn>
                <a:cxn ang="0">
                  <a:pos x="0" y="66"/>
                </a:cxn>
                <a:cxn ang="0">
                  <a:pos x="1" y="91"/>
                </a:cxn>
                <a:cxn ang="0">
                  <a:pos x="42" y="228"/>
                </a:cxn>
                <a:cxn ang="0">
                  <a:pos x="43" y="279"/>
                </a:cxn>
              </a:cxnLst>
              <a:rect l="0" t="0" r="r" b="b"/>
              <a:pathLst>
                <a:path w="266" h="279">
                  <a:moveTo>
                    <a:pt x="217" y="149"/>
                  </a:moveTo>
                  <a:lnTo>
                    <a:pt x="228" y="161"/>
                  </a:lnTo>
                  <a:lnTo>
                    <a:pt x="266" y="148"/>
                  </a:lnTo>
                  <a:lnTo>
                    <a:pt x="179" y="212"/>
                  </a:lnTo>
                  <a:lnTo>
                    <a:pt x="205" y="187"/>
                  </a:lnTo>
                  <a:lnTo>
                    <a:pt x="217" y="149"/>
                  </a:lnTo>
                  <a:lnTo>
                    <a:pt x="215" y="124"/>
                  </a:lnTo>
                  <a:lnTo>
                    <a:pt x="190" y="75"/>
                  </a:lnTo>
                  <a:lnTo>
                    <a:pt x="137" y="25"/>
                  </a:lnTo>
                  <a:lnTo>
                    <a:pt x="86" y="0"/>
                  </a:lnTo>
                  <a:lnTo>
                    <a:pt x="37" y="2"/>
                  </a:lnTo>
                  <a:lnTo>
                    <a:pt x="12" y="27"/>
                  </a:lnTo>
                  <a:lnTo>
                    <a:pt x="0" y="66"/>
                  </a:lnTo>
                  <a:lnTo>
                    <a:pt x="1" y="91"/>
                  </a:lnTo>
                  <a:lnTo>
                    <a:pt x="42" y="228"/>
                  </a:lnTo>
                  <a:lnTo>
                    <a:pt x="43" y="279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903" name="Freeform 63"/>
            <p:cNvSpPr>
              <a:spLocks/>
            </p:cNvSpPr>
            <p:nvPr/>
          </p:nvSpPr>
          <p:spPr bwMode="auto">
            <a:xfrm>
              <a:off x="184" y="827"/>
              <a:ext cx="97" cy="102"/>
            </a:xfrm>
            <a:custGeom>
              <a:avLst/>
              <a:gdLst/>
              <a:ahLst/>
              <a:cxnLst>
                <a:cxn ang="0">
                  <a:pos x="249" y="0"/>
                </a:cxn>
                <a:cxn ang="0">
                  <a:pos x="250" y="51"/>
                </a:cxn>
                <a:cxn ang="0">
                  <a:pos x="291" y="188"/>
                </a:cxn>
                <a:cxn ang="0">
                  <a:pos x="291" y="213"/>
                </a:cxn>
                <a:cxn ang="0">
                  <a:pos x="280" y="252"/>
                </a:cxn>
                <a:cxn ang="0">
                  <a:pos x="243" y="289"/>
                </a:cxn>
                <a:cxn ang="0">
                  <a:pos x="205" y="303"/>
                </a:cxn>
                <a:cxn ang="0">
                  <a:pos x="180" y="304"/>
                </a:cxn>
                <a:cxn ang="0">
                  <a:pos x="129" y="280"/>
                </a:cxn>
                <a:cxn ang="0">
                  <a:pos x="77" y="231"/>
                </a:cxn>
                <a:cxn ang="0">
                  <a:pos x="51" y="180"/>
                </a:cxn>
                <a:cxn ang="0">
                  <a:pos x="50" y="155"/>
                </a:cxn>
                <a:cxn ang="0">
                  <a:pos x="62" y="118"/>
                </a:cxn>
                <a:cxn ang="0">
                  <a:pos x="87" y="92"/>
                </a:cxn>
                <a:cxn ang="0">
                  <a:pos x="0" y="157"/>
                </a:cxn>
                <a:cxn ang="0">
                  <a:pos x="38" y="143"/>
                </a:cxn>
                <a:cxn ang="0">
                  <a:pos x="50" y="155"/>
                </a:cxn>
              </a:cxnLst>
              <a:rect l="0" t="0" r="r" b="b"/>
              <a:pathLst>
                <a:path w="291" h="304">
                  <a:moveTo>
                    <a:pt x="249" y="0"/>
                  </a:moveTo>
                  <a:lnTo>
                    <a:pt x="250" y="51"/>
                  </a:lnTo>
                  <a:lnTo>
                    <a:pt x="291" y="188"/>
                  </a:lnTo>
                  <a:lnTo>
                    <a:pt x="291" y="213"/>
                  </a:lnTo>
                  <a:lnTo>
                    <a:pt x="280" y="252"/>
                  </a:lnTo>
                  <a:lnTo>
                    <a:pt x="243" y="289"/>
                  </a:lnTo>
                  <a:lnTo>
                    <a:pt x="205" y="303"/>
                  </a:lnTo>
                  <a:lnTo>
                    <a:pt x="180" y="304"/>
                  </a:lnTo>
                  <a:lnTo>
                    <a:pt x="129" y="280"/>
                  </a:lnTo>
                  <a:lnTo>
                    <a:pt x="77" y="231"/>
                  </a:lnTo>
                  <a:lnTo>
                    <a:pt x="51" y="180"/>
                  </a:lnTo>
                  <a:lnTo>
                    <a:pt x="50" y="155"/>
                  </a:lnTo>
                  <a:lnTo>
                    <a:pt x="62" y="118"/>
                  </a:lnTo>
                  <a:lnTo>
                    <a:pt x="87" y="92"/>
                  </a:lnTo>
                  <a:lnTo>
                    <a:pt x="0" y="157"/>
                  </a:lnTo>
                  <a:lnTo>
                    <a:pt x="38" y="143"/>
                  </a:lnTo>
                  <a:lnTo>
                    <a:pt x="50" y="155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902" name="Freeform 62"/>
            <p:cNvSpPr>
              <a:spLocks/>
            </p:cNvSpPr>
            <p:nvPr/>
          </p:nvSpPr>
          <p:spPr bwMode="auto">
            <a:xfrm>
              <a:off x="274" y="876"/>
              <a:ext cx="132" cy="90"/>
            </a:xfrm>
            <a:custGeom>
              <a:avLst/>
              <a:gdLst/>
              <a:ahLst/>
              <a:cxnLst>
                <a:cxn ang="0">
                  <a:pos x="0" y="269"/>
                </a:cxn>
                <a:cxn ang="0">
                  <a:pos x="260" y="0"/>
                </a:cxn>
                <a:cxn ang="0">
                  <a:pos x="394" y="128"/>
                </a:cxn>
                <a:cxn ang="0">
                  <a:pos x="396" y="217"/>
                </a:cxn>
                <a:cxn ang="0">
                  <a:pos x="353" y="261"/>
                </a:cxn>
                <a:cxn ang="0">
                  <a:pos x="264" y="264"/>
                </a:cxn>
                <a:cxn ang="0">
                  <a:pos x="130" y="134"/>
                </a:cxn>
              </a:cxnLst>
              <a:rect l="0" t="0" r="r" b="b"/>
              <a:pathLst>
                <a:path w="396" h="269">
                  <a:moveTo>
                    <a:pt x="0" y="269"/>
                  </a:moveTo>
                  <a:lnTo>
                    <a:pt x="260" y="0"/>
                  </a:lnTo>
                  <a:lnTo>
                    <a:pt x="394" y="128"/>
                  </a:lnTo>
                  <a:lnTo>
                    <a:pt x="396" y="217"/>
                  </a:lnTo>
                  <a:lnTo>
                    <a:pt x="353" y="261"/>
                  </a:lnTo>
                  <a:lnTo>
                    <a:pt x="264" y="264"/>
                  </a:lnTo>
                  <a:lnTo>
                    <a:pt x="130" y="134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901" name="Line 61"/>
            <p:cNvSpPr>
              <a:spLocks noChangeShapeType="1"/>
            </p:cNvSpPr>
            <p:nvPr/>
          </p:nvSpPr>
          <p:spPr bwMode="auto">
            <a:xfrm>
              <a:off x="333" y="935"/>
              <a:ext cx="2" cy="88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900" name="Freeform 60"/>
            <p:cNvSpPr>
              <a:spLocks/>
            </p:cNvSpPr>
            <p:nvPr/>
          </p:nvSpPr>
          <p:spPr bwMode="auto">
            <a:xfrm>
              <a:off x="436" y="977"/>
              <a:ext cx="61" cy="73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88" y="0"/>
                </a:cxn>
                <a:cxn ang="0">
                  <a:pos x="179" y="85"/>
                </a:cxn>
                <a:cxn ang="0">
                  <a:pos x="181" y="173"/>
                </a:cxn>
                <a:cxn ang="0">
                  <a:pos x="137" y="217"/>
                </a:cxn>
                <a:cxn ang="0">
                  <a:pos x="49" y="220"/>
                </a:cxn>
                <a:cxn ang="0">
                  <a:pos x="4" y="177"/>
                </a:cxn>
              </a:cxnLst>
              <a:rect l="0" t="0" r="r" b="b"/>
              <a:pathLst>
                <a:path w="181" h="220">
                  <a:moveTo>
                    <a:pt x="0" y="1"/>
                  </a:moveTo>
                  <a:lnTo>
                    <a:pt x="88" y="0"/>
                  </a:lnTo>
                  <a:lnTo>
                    <a:pt x="179" y="85"/>
                  </a:lnTo>
                  <a:lnTo>
                    <a:pt x="181" y="173"/>
                  </a:lnTo>
                  <a:lnTo>
                    <a:pt x="137" y="217"/>
                  </a:lnTo>
                  <a:lnTo>
                    <a:pt x="49" y="220"/>
                  </a:lnTo>
                  <a:lnTo>
                    <a:pt x="4" y="177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99" name="Freeform 59"/>
            <p:cNvSpPr>
              <a:spLocks/>
            </p:cNvSpPr>
            <p:nvPr/>
          </p:nvSpPr>
          <p:spPr bwMode="auto">
            <a:xfrm>
              <a:off x="379" y="1037"/>
              <a:ext cx="74" cy="58"/>
            </a:xfrm>
            <a:custGeom>
              <a:avLst/>
              <a:gdLst/>
              <a:ahLst/>
              <a:cxnLst>
                <a:cxn ang="0">
                  <a:pos x="221" y="40"/>
                </a:cxn>
                <a:cxn ang="0">
                  <a:pos x="223" y="128"/>
                </a:cxn>
                <a:cxn ang="0">
                  <a:pos x="179" y="173"/>
                </a:cxn>
                <a:cxn ang="0">
                  <a:pos x="91" y="175"/>
                </a:cxn>
                <a:cxn ang="0">
                  <a:pos x="1" y="88"/>
                </a:cxn>
                <a:cxn ang="0">
                  <a:pos x="0" y="0"/>
                </a:cxn>
              </a:cxnLst>
              <a:rect l="0" t="0" r="r" b="b"/>
              <a:pathLst>
                <a:path w="223" h="175">
                  <a:moveTo>
                    <a:pt x="221" y="40"/>
                  </a:moveTo>
                  <a:lnTo>
                    <a:pt x="223" y="128"/>
                  </a:lnTo>
                  <a:lnTo>
                    <a:pt x="179" y="173"/>
                  </a:lnTo>
                  <a:lnTo>
                    <a:pt x="91" y="175"/>
                  </a:lnTo>
                  <a:lnTo>
                    <a:pt x="1" y="88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98" name="Freeform 58"/>
            <p:cNvSpPr>
              <a:spLocks/>
            </p:cNvSpPr>
            <p:nvPr/>
          </p:nvSpPr>
          <p:spPr bwMode="auto">
            <a:xfrm>
              <a:off x="469" y="1063"/>
              <a:ext cx="102" cy="104"/>
            </a:xfrm>
            <a:custGeom>
              <a:avLst/>
              <a:gdLst/>
              <a:ahLst/>
              <a:cxnLst>
                <a:cxn ang="0">
                  <a:pos x="2" y="270"/>
                </a:cxn>
                <a:cxn ang="0">
                  <a:pos x="0" y="182"/>
                </a:cxn>
                <a:cxn ang="0">
                  <a:pos x="172" y="1"/>
                </a:cxn>
                <a:cxn ang="0">
                  <a:pos x="261" y="0"/>
                </a:cxn>
                <a:cxn ang="0">
                  <a:pos x="305" y="43"/>
                </a:cxn>
                <a:cxn ang="0">
                  <a:pos x="307" y="131"/>
                </a:cxn>
                <a:cxn ang="0">
                  <a:pos x="135" y="310"/>
                </a:cxn>
                <a:cxn ang="0">
                  <a:pos x="47" y="312"/>
                </a:cxn>
                <a:cxn ang="0">
                  <a:pos x="2" y="270"/>
                </a:cxn>
              </a:cxnLst>
              <a:rect l="0" t="0" r="r" b="b"/>
              <a:pathLst>
                <a:path w="307" h="312">
                  <a:moveTo>
                    <a:pt x="2" y="270"/>
                  </a:moveTo>
                  <a:lnTo>
                    <a:pt x="0" y="182"/>
                  </a:lnTo>
                  <a:lnTo>
                    <a:pt x="172" y="1"/>
                  </a:lnTo>
                  <a:lnTo>
                    <a:pt x="261" y="0"/>
                  </a:lnTo>
                  <a:lnTo>
                    <a:pt x="305" y="43"/>
                  </a:lnTo>
                  <a:lnTo>
                    <a:pt x="307" y="131"/>
                  </a:lnTo>
                  <a:lnTo>
                    <a:pt x="135" y="310"/>
                  </a:lnTo>
                  <a:lnTo>
                    <a:pt x="47" y="312"/>
                  </a:lnTo>
                  <a:lnTo>
                    <a:pt x="2" y="270"/>
                  </a:lnTo>
                  <a:close/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97" name="Line 57"/>
            <p:cNvSpPr>
              <a:spLocks noChangeShapeType="1"/>
            </p:cNvSpPr>
            <p:nvPr/>
          </p:nvSpPr>
          <p:spPr bwMode="auto">
            <a:xfrm flipH="1" flipV="1">
              <a:off x="921" y="1620"/>
              <a:ext cx="552" cy="528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96" name="Freeform 56"/>
            <p:cNvSpPr>
              <a:spLocks/>
            </p:cNvSpPr>
            <p:nvPr/>
          </p:nvSpPr>
          <p:spPr bwMode="auto">
            <a:xfrm>
              <a:off x="712" y="1418"/>
              <a:ext cx="209" cy="202"/>
            </a:xfrm>
            <a:custGeom>
              <a:avLst/>
              <a:gdLst/>
              <a:ahLst/>
              <a:cxnLst>
                <a:cxn ang="0">
                  <a:pos x="172" y="0"/>
                </a:cxn>
                <a:cxn ang="0">
                  <a:pos x="0" y="179"/>
                </a:cxn>
                <a:cxn ang="0">
                  <a:pos x="626" y="606"/>
                </a:cxn>
                <a:cxn ang="0">
                  <a:pos x="172" y="0"/>
                </a:cxn>
              </a:cxnLst>
              <a:rect l="0" t="0" r="r" b="b"/>
              <a:pathLst>
                <a:path w="626" h="606">
                  <a:moveTo>
                    <a:pt x="172" y="0"/>
                  </a:moveTo>
                  <a:lnTo>
                    <a:pt x="0" y="179"/>
                  </a:lnTo>
                  <a:lnTo>
                    <a:pt x="626" y="606"/>
                  </a:lnTo>
                  <a:lnTo>
                    <a:pt x="172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1" name="圆角矩形标注 90"/>
          <p:cNvSpPr/>
          <p:nvPr/>
        </p:nvSpPr>
        <p:spPr>
          <a:xfrm>
            <a:off x="3357554" y="1857364"/>
            <a:ext cx="2714644" cy="357190"/>
          </a:xfrm>
          <a:prstGeom prst="wedgeRoundRectCallout">
            <a:avLst>
              <a:gd name="adj1" fmla="val -65926"/>
              <a:gd name="adj2" fmla="val -20588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大半径圆弧尺寸的标注</a:t>
            </a:r>
            <a:endParaRPr lang="zh-CN" altLang="en-US" dirty="0"/>
          </a:p>
        </p:txBody>
      </p:sp>
      <p:sp>
        <p:nvSpPr>
          <p:cNvPr id="92" name="圆角矩形标注 91"/>
          <p:cNvSpPr/>
          <p:nvPr/>
        </p:nvSpPr>
        <p:spPr>
          <a:xfrm>
            <a:off x="3786182" y="5715016"/>
            <a:ext cx="3071834" cy="571504"/>
          </a:xfrm>
          <a:prstGeom prst="wedgeRoundRectCallout">
            <a:avLst>
              <a:gd name="adj1" fmla="val -59242"/>
              <a:gd name="adj2" fmla="val -167176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 球面直径和球面半径的标注</a:t>
            </a:r>
            <a:endParaRPr lang="zh-CN" altLang="en-US" dirty="0"/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285729"/>
            <a:ext cx="8229600" cy="64294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800" dirty="0" smtClean="0"/>
              <a:t>5.9.2  </a:t>
            </a:r>
            <a:r>
              <a:rPr lang="zh-CN" altLang="en-US" sz="2800" dirty="0" smtClean="0"/>
              <a:t>综合</a:t>
            </a:r>
            <a:r>
              <a:rPr lang="zh-CN" altLang="en-US" sz="2800" dirty="0" smtClean="0"/>
              <a:t>实例</a:t>
            </a:r>
            <a:r>
              <a:rPr lang="en-US" sz="2800" dirty="0" smtClean="0"/>
              <a:t>2</a:t>
            </a:r>
          </a:p>
          <a:p>
            <a:pPr>
              <a:buNone/>
            </a:pPr>
            <a:endParaRPr lang="zh-CN" altLang="en-US" sz="2800" dirty="0"/>
          </a:p>
        </p:txBody>
      </p:sp>
      <p:sp>
        <p:nvSpPr>
          <p:cNvPr id="87516" name="Rectangle 47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87041" name="Group 1"/>
          <p:cNvGrpSpPr>
            <a:grpSpLocks noChangeAspect="1"/>
          </p:cNvGrpSpPr>
          <p:nvPr/>
        </p:nvGrpSpPr>
        <p:grpSpPr bwMode="auto">
          <a:xfrm>
            <a:off x="857224" y="1142984"/>
            <a:ext cx="4429842" cy="3468698"/>
            <a:chOff x="1534" y="350"/>
            <a:chExt cx="4389" cy="3437"/>
          </a:xfrm>
        </p:grpSpPr>
        <p:sp>
          <p:nvSpPr>
            <p:cNvPr id="87515" name="AutoShape 475"/>
            <p:cNvSpPr>
              <a:spLocks noChangeAspect="1" noChangeArrowheads="1" noTextEdit="1"/>
            </p:cNvSpPr>
            <p:nvPr/>
          </p:nvSpPr>
          <p:spPr bwMode="auto">
            <a:xfrm>
              <a:off x="1534" y="350"/>
              <a:ext cx="4389" cy="3437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87314" name="Group 274"/>
            <p:cNvGrpSpPr>
              <a:grpSpLocks/>
            </p:cNvGrpSpPr>
            <p:nvPr/>
          </p:nvGrpSpPr>
          <p:grpSpPr bwMode="auto">
            <a:xfrm>
              <a:off x="1534" y="350"/>
              <a:ext cx="4389" cy="2772"/>
              <a:chOff x="1534" y="350"/>
              <a:chExt cx="4389" cy="2772"/>
            </a:xfrm>
          </p:grpSpPr>
          <p:sp>
            <p:nvSpPr>
              <p:cNvPr id="87514" name="Freeform 474"/>
              <p:cNvSpPr>
                <a:spLocks/>
              </p:cNvSpPr>
              <p:nvPr/>
            </p:nvSpPr>
            <p:spPr bwMode="auto">
              <a:xfrm>
                <a:off x="3109" y="429"/>
                <a:ext cx="40" cy="75"/>
              </a:xfrm>
              <a:custGeom>
                <a:avLst/>
                <a:gdLst/>
                <a:ahLst/>
                <a:cxnLst>
                  <a:cxn ang="0">
                    <a:pos x="40" y="298"/>
                  </a:cxn>
                  <a:cxn ang="0">
                    <a:pos x="0" y="249"/>
                  </a:cxn>
                  <a:cxn ang="0">
                    <a:pos x="0" y="199"/>
                  </a:cxn>
                  <a:cxn ang="0">
                    <a:pos x="40" y="150"/>
                  </a:cxn>
                  <a:cxn ang="0">
                    <a:pos x="120" y="150"/>
                  </a:cxn>
                  <a:cxn ang="0">
                    <a:pos x="160" y="99"/>
                  </a:cxn>
                  <a:cxn ang="0">
                    <a:pos x="160" y="50"/>
                  </a:cxn>
                  <a:cxn ang="0">
                    <a:pos x="120" y="0"/>
                  </a:cxn>
                  <a:cxn ang="0">
                    <a:pos x="40" y="0"/>
                  </a:cxn>
                  <a:cxn ang="0">
                    <a:pos x="0" y="50"/>
                  </a:cxn>
                  <a:cxn ang="0">
                    <a:pos x="0" y="99"/>
                  </a:cxn>
                  <a:cxn ang="0">
                    <a:pos x="40" y="150"/>
                  </a:cxn>
                </a:cxnLst>
                <a:rect l="0" t="0" r="r" b="b"/>
                <a:pathLst>
                  <a:path w="160" h="298">
                    <a:moveTo>
                      <a:pt x="40" y="298"/>
                    </a:moveTo>
                    <a:lnTo>
                      <a:pt x="0" y="249"/>
                    </a:lnTo>
                    <a:lnTo>
                      <a:pt x="0" y="199"/>
                    </a:lnTo>
                    <a:lnTo>
                      <a:pt x="40" y="150"/>
                    </a:lnTo>
                    <a:lnTo>
                      <a:pt x="120" y="150"/>
                    </a:lnTo>
                    <a:lnTo>
                      <a:pt x="160" y="99"/>
                    </a:lnTo>
                    <a:lnTo>
                      <a:pt x="160" y="50"/>
                    </a:lnTo>
                    <a:lnTo>
                      <a:pt x="120" y="0"/>
                    </a:lnTo>
                    <a:lnTo>
                      <a:pt x="40" y="0"/>
                    </a:lnTo>
                    <a:lnTo>
                      <a:pt x="0" y="50"/>
                    </a:lnTo>
                    <a:lnTo>
                      <a:pt x="0" y="99"/>
                    </a:lnTo>
                    <a:lnTo>
                      <a:pt x="40" y="15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513" name="Freeform 473"/>
              <p:cNvSpPr>
                <a:spLocks/>
              </p:cNvSpPr>
              <p:nvPr/>
            </p:nvSpPr>
            <p:spPr bwMode="auto">
              <a:xfrm>
                <a:off x="3119" y="467"/>
                <a:ext cx="30" cy="37"/>
              </a:xfrm>
              <a:custGeom>
                <a:avLst/>
                <a:gdLst/>
                <a:ahLst/>
                <a:cxnLst>
                  <a:cxn ang="0">
                    <a:pos x="80" y="0"/>
                  </a:cxn>
                  <a:cxn ang="0">
                    <a:pos x="120" y="49"/>
                  </a:cxn>
                  <a:cxn ang="0">
                    <a:pos x="120" y="99"/>
                  </a:cxn>
                  <a:cxn ang="0">
                    <a:pos x="80" y="148"/>
                  </a:cxn>
                  <a:cxn ang="0">
                    <a:pos x="0" y="148"/>
                  </a:cxn>
                </a:cxnLst>
                <a:rect l="0" t="0" r="r" b="b"/>
                <a:pathLst>
                  <a:path w="120" h="148">
                    <a:moveTo>
                      <a:pt x="80" y="0"/>
                    </a:moveTo>
                    <a:lnTo>
                      <a:pt x="120" y="49"/>
                    </a:lnTo>
                    <a:lnTo>
                      <a:pt x="120" y="99"/>
                    </a:lnTo>
                    <a:lnTo>
                      <a:pt x="80" y="148"/>
                    </a:lnTo>
                    <a:lnTo>
                      <a:pt x="0" y="148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512" name="Freeform 472"/>
              <p:cNvSpPr>
                <a:spLocks/>
              </p:cNvSpPr>
              <p:nvPr/>
            </p:nvSpPr>
            <p:spPr bwMode="auto">
              <a:xfrm>
                <a:off x="3169" y="429"/>
                <a:ext cx="30" cy="75"/>
              </a:xfrm>
              <a:custGeom>
                <a:avLst/>
                <a:gdLst/>
                <a:ahLst/>
                <a:cxnLst>
                  <a:cxn ang="0">
                    <a:pos x="40" y="298"/>
                  </a:cxn>
                  <a:cxn ang="0">
                    <a:pos x="0" y="249"/>
                  </a:cxn>
                  <a:cxn ang="0">
                    <a:pos x="0" y="50"/>
                  </a:cxn>
                  <a:cxn ang="0">
                    <a:pos x="40" y="0"/>
                  </a:cxn>
                  <a:cxn ang="0">
                    <a:pos x="80" y="0"/>
                  </a:cxn>
                  <a:cxn ang="0">
                    <a:pos x="120" y="50"/>
                  </a:cxn>
                  <a:cxn ang="0">
                    <a:pos x="120" y="249"/>
                  </a:cxn>
                  <a:cxn ang="0">
                    <a:pos x="80" y="298"/>
                  </a:cxn>
                  <a:cxn ang="0">
                    <a:pos x="40" y="298"/>
                  </a:cxn>
                </a:cxnLst>
                <a:rect l="0" t="0" r="r" b="b"/>
                <a:pathLst>
                  <a:path w="120" h="298">
                    <a:moveTo>
                      <a:pt x="40" y="298"/>
                    </a:moveTo>
                    <a:lnTo>
                      <a:pt x="0" y="249"/>
                    </a:lnTo>
                    <a:lnTo>
                      <a:pt x="0" y="50"/>
                    </a:lnTo>
                    <a:lnTo>
                      <a:pt x="40" y="0"/>
                    </a:lnTo>
                    <a:lnTo>
                      <a:pt x="80" y="0"/>
                    </a:lnTo>
                    <a:lnTo>
                      <a:pt x="120" y="50"/>
                    </a:lnTo>
                    <a:lnTo>
                      <a:pt x="120" y="249"/>
                    </a:lnTo>
                    <a:lnTo>
                      <a:pt x="80" y="298"/>
                    </a:lnTo>
                    <a:lnTo>
                      <a:pt x="40" y="298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511" name="Line 471"/>
              <p:cNvSpPr>
                <a:spLocks noChangeShapeType="1"/>
              </p:cNvSpPr>
              <p:nvPr/>
            </p:nvSpPr>
            <p:spPr bwMode="auto">
              <a:xfrm flipV="1">
                <a:off x="3219" y="492"/>
                <a:ext cx="1" cy="1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510" name="Freeform 470"/>
              <p:cNvSpPr>
                <a:spLocks/>
              </p:cNvSpPr>
              <p:nvPr/>
            </p:nvSpPr>
            <p:spPr bwMode="auto">
              <a:xfrm>
                <a:off x="3238" y="429"/>
                <a:ext cx="30" cy="75"/>
              </a:xfrm>
              <a:custGeom>
                <a:avLst/>
                <a:gdLst/>
                <a:ahLst/>
                <a:cxnLst>
                  <a:cxn ang="0">
                    <a:pos x="40" y="298"/>
                  </a:cxn>
                  <a:cxn ang="0">
                    <a:pos x="0" y="249"/>
                  </a:cxn>
                  <a:cxn ang="0">
                    <a:pos x="0" y="50"/>
                  </a:cxn>
                  <a:cxn ang="0">
                    <a:pos x="40" y="0"/>
                  </a:cxn>
                  <a:cxn ang="0">
                    <a:pos x="80" y="0"/>
                  </a:cxn>
                  <a:cxn ang="0">
                    <a:pos x="120" y="50"/>
                  </a:cxn>
                  <a:cxn ang="0">
                    <a:pos x="120" y="249"/>
                  </a:cxn>
                  <a:cxn ang="0">
                    <a:pos x="80" y="298"/>
                  </a:cxn>
                  <a:cxn ang="0">
                    <a:pos x="40" y="298"/>
                  </a:cxn>
                </a:cxnLst>
                <a:rect l="0" t="0" r="r" b="b"/>
                <a:pathLst>
                  <a:path w="120" h="298">
                    <a:moveTo>
                      <a:pt x="40" y="298"/>
                    </a:moveTo>
                    <a:lnTo>
                      <a:pt x="0" y="249"/>
                    </a:lnTo>
                    <a:lnTo>
                      <a:pt x="0" y="50"/>
                    </a:lnTo>
                    <a:lnTo>
                      <a:pt x="40" y="0"/>
                    </a:lnTo>
                    <a:lnTo>
                      <a:pt x="80" y="0"/>
                    </a:lnTo>
                    <a:lnTo>
                      <a:pt x="120" y="50"/>
                    </a:lnTo>
                    <a:lnTo>
                      <a:pt x="120" y="249"/>
                    </a:lnTo>
                    <a:lnTo>
                      <a:pt x="80" y="298"/>
                    </a:lnTo>
                    <a:lnTo>
                      <a:pt x="40" y="298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509" name="Freeform 469"/>
              <p:cNvSpPr>
                <a:spLocks/>
              </p:cNvSpPr>
              <p:nvPr/>
            </p:nvSpPr>
            <p:spPr bwMode="auto">
              <a:xfrm>
                <a:off x="3288" y="429"/>
                <a:ext cx="30" cy="75"/>
              </a:xfrm>
              <a:custGeom>
                <a:avLst/>
                <a:gdLst/>
                <a:ahLst/>
                <a:cxnLst>
                  <a:cxn ang="0">
                    <a:pos x="40" y="298"/>
                  </a:cxn>
                  <a:cxn ang="0">
                    <a:pos x="0" y="249"/>
                  </a:cxn>
                  <a:cxn ang="0">
                    <a:pos x="0" y="50"/>
                  </a:cxn>
                  <a:cxn ang="0">
                    <a:pos x="40" y="0"/>
                  </a:cxn>
                  <a:cxn ang="0">
                    <a:pos x="80" y="0"/>
                  </a:cxn>
                  <a:cxn ang="0">
                    <a:pos x="120" y="50"/>
                  </a:cxn>
                  <a:cxn ang="0">
                    <a:pos x="120" y="249"/>
                  </a:cxn>
                  <a:cxn ang="0">
                    <a:pos x="80" y="298"/>
                  </a:cxn>
                  <a:cxn ang="0">
                    <a:pos x="40" y="298"/>
                  </a:cxn>
                </a:cxnLst>
                <a:rect l="0" t="0" r="r" b="b"/>
                <a:pathLst>
                  <a:path w="120" h="298">
                    <a:moveTo>
                      <a:pt x="40" y="298"/>
                    </a:moveTo>
                    <a:lnTo>
                      <a:pt x="0" y="249"/>
                    </a:lnTo>
                    <a:lnTo>
                      <a:pt x="0" y="50"/>
                    </a:lnTo>
                    <a:lnTo>
                      <a:pt x="40" y="0"/>
                    </a:lnTo>
                    <a:lnTo>
                      <a:pt x="80" y="0"/>
                    </a:lnTo>
                    <a:lnTo>
                      <a:pt x="120" y="50"/>
                    </a:lnTo>
                    <a:lnTo>
                      <a:pt x="120" y="249"/>
                    </a:lnTo>
                    <a:lnTo>
                      <a:pt x="80" y="298"/>
                    </a:lnTo>
                    <a:lnTo>
                      <a:pt x="40" y="298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508" name="Line 468"/>
              <p:cNvSpPr>
                <a:spLocks noChangeShapeType="1"/>
              </p:cNvSpPr>
              <p:nvPr/>
            </p:nvSpPr>
            <p:spPr bwMode="auto">
              <a:xfrm flipV="1">
                <a:off x="4209" y="350"/>
                <a:ext cx="1" cy="73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507" name="Line 467"/>
              <p:cNvSpPr>
                <a:spLocks noChangeShapeType="1"/>
              </p:cNvSpPr>
              <p:nvPr/>
            </p:nvSpPr>
            <p:spPr bwMode="auto">
              <a:xfrm flipV="1">
                <a:off x="2714" y="350"/>
                <a:ext cx="1" cy="73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506" name="Line 466"/>
              <p:cNvSpPr>
                <a:spLocks noChangeShapeType="1"/>
              </p:cNvSpPr>
              <p:nvPr/>
            </p:nvSpPr>
            <p:spPr bwMode="auto">
              <a:xfrm flipH="1">
                <a:off x="3445" y="467"/>
                <a:ext cx="76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505" name="Line 465"/>
              <p:cNvSpPr>
                <a:spLocks noChangeShapeType="1"/>
              </p:cNvSpPr>
              <p:nvPr/>
            </p:nvSpPr>
            <p:spPr bwMode="auto">
              <a:xfrm>
                <a:off x="2714" y="467"/>
                <a:ext cx="35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504" name="Freeform 464"/>
              <p:cNvSpPr>
                <a:spLocks/>
              </p:cNvSpPr>
              <p:nvPr/>
            </p:nvSpPr>
            <p:spPr bwMode="auto">
              <a:xfrm>
                <a:off x="4034" y="437"/>
                <a:ext cx="175" cy="59"/>
              </a:xfrm>
              <a:custGeom>
                <a:avLst/>
                <a:gdLst/>
                <a:ahLst/>
                <a:cxnLst>
                  <a:cxn ang="0">
                    <a:pos x="701" y="117"/>
                  </a:cxn>
                  <a:cxn ang="0">
                    <a:pos x="0" y="0"/>
                  </a:cxn>
                  <a:cxn ang="0">
                    <a:pos x="0" y="234"/>
                  </a:cxn>
                  <a:cxn ang="0">
                    <a:pos x="701" y="117"/>
                  </a:cxn>
                  <a:cxn ang="0">
                    <a:pos x="0" y="117"/>
                  </a:cxn>
                </a:cxnLst>
                <a:rect l="0" t="0" r="r" b="b"/>
                <a:pathLst>
                  <a:path w="701" h="234">
                    <a:moveTo>
                      <a:pt x="701" y="117"/>
                    </a:moveTo>
                    <a:lnTo>
                      <a:pt x="0" y="0"/>
                    </a:lnTo>
                    <a:lnTo>
                      <a:pt x="0" y="234"/>
                    </a:lnTo>
                    <a:lnTo>
                      <a:pt x="701" y="117"/>
                    </a:lnTo>
                    <a:lnTo>
                      <a:pt x="0" y="117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503" name="Freeform 463"/>
              <p:cNvSpPr>
                <a:spLocks/>
              </p:cNvSpPr>
              <p:nvPr/>
            </p:nvSpPr>
            <p:spPr bwMode="auto">
              <a:xfrm>
                <a:off x="2714" y="437"/>
                <a:ext cx="175" cy="59"/>
              </a:xfrm>
              <a:custGeom>
                <a:avLst/>
                <a:gdLst/>
                <a:ahLst/>
                <a:cxnLst>
                  <a:cxn ang="0">
                    <a:pos x="0" y="117"/>
                  </a:cxn>
                  <a:cxn ang="0">
                    <a:pos x="701" y="234"/>
                  </a:cxn>
                  <a:cxn ang="0">
                    <a:pos x="701" y="0"/>
                  </a:cxn>
                  <a:cxn ang="0">
                    <a:pos x="0" y="117"/>
                  </a:cxn>
                  <a:cxn ang="0">
                    <a:pos x="701" y="117"/>
                  </a:cxn>
                </a:cxnLst>
                <a:rect l="0" t="0" r="r" b="b"/>
                <a:pathLst>
                  <a:path w="701" h="234">
                    <a:moveTo>
                      <a:pt x="0" y="117"/>
                    </a:moveTo>
                    <a:lnTo>
                      <a:pt x="701" y="234"/>
                    </a:lnTo>
                    <a:lnTo>
                      <a:pt x="701" y="0"/>
                    </a:lnTo>
                    <a:lnTo>
                      <a:pt x="0" y="117"/>
                    </a:lnTo>
                    <a:lnTo>
                      <a:pt x="701" y="117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502" name="Freeform 462"/>
              <p:cNvSpPr>
                <a:spLocks/>
              </p:cNvSpPr>
              <p:nvPr/>
            </p:nvSpPr>
            <p:spPr bwMode="auto">
              <a:xfrm>
                <a:off x="2985" y="1889"/>
                <a:ext cx="40" cy="75"/>
              </a:xfrm>
              <a:custGeom>
                <a:avLst/>
                <a:gdLst/>
                <a:ahLst/>
                <a:cxnLst>
                  <a:cxn ang="0">
                    <a:pos x="160" y="200"/>
                  </a:cxn>
                  <a:cxn ang="0">
                    <a:pos x="0" y="200"/>
                  </a:cxn>
                  <a:cxn ang="0">
                    <a:pos x="119" y="0"/>
                  </a:cxn>
                  <a:cxn ang="0">
                    <a:pos x="119" y="300"/>
                  </a:cxn>
                </a:cxnLst>
                <a:rect l="0" t="0" r="r" b="b"/>
                <a:pathLst>
                  <a:path w="160" h="300">
                    <a:moveTo>
                      <a:pt x="160" y="200"/>
                    </a:moveTo>
                    <a:lnTo>
                      <a:pt x="0" y="200"/>
                    </a:lnTo>
                    <a:lnTo>
                      <a:pt x="119" y="0"/>
                    </a:lnTo>
                    <a:lnTo>
                      <a:pt x="119" y="30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501" name="Freeform 461"/>
              <p:cNvSpPr>
                <a:spLocks/>
              </p:cNvSpPr>
              <p:nvPr/>
            </p:nvSpPr>
            <p:spPr bwMode="auto">
              <a:xfrm>
                <a:off x="3045" y="1889"/>
                <a:ext cx="40" cy="75"/>
              </a:xfrm>
              <a:custGeom>
                <a:avLst/>
                <a:gdLst/>
                <a:ahLst/>
                <a:cxnLst>
                  <a:cxn ang="0">
                    <a:pos x="0" y="249"/>
                  </a:cxn>
                  <a:cxn ang="0">
                    <a:pos x="40" y="300"/>
                  </a:cxn>
                  <a:cxn ang="0">
                    <a:pos x="119" y="300"/>
                  </a:cxn>
                  <a:cxn ang="0">
                    <a:pos x="159" y="249"/>
                  </a:cxn>
                  <a:cxn ang="0">
                    <a:pos x="159" y="150"/>
                  </a:cxn>
                  <a:cxn ang="0">
                    <a:pos x="119" y="100"/>
                  </a:cxn>
                  <a:cxn ang="0">
                    <a:pos x="0" y="100"/>
                  </a:cxn>
                  <a:cxn ang="0">
                    <a:pos x="0" y="0"/>
                  </a:cxn>
                  <a:cxn ang="0">
                    <a:pos x="159" y="0"/>
                  </a:cxn>
                </a:cxnLst>
                <a:rect l="0" t="0" r="r" b="b"/>
                <a:pathLst>
                  <a:path w="159" h="300">
                    <a:moveTo>
                      <a:pt x="0" y="249"/>
                    </a:moveTo>
                    <a:lnTo>
                      <a:pt x="40" y="300"/>
                    </a:lnTo>
                    <a:lnTo>
                      <a:pt x="119" y="300"/>
                    </a:lnTo>
                    <a:lnTo>
                      <a:pt x="159" y="249"/>
                    </a:lnTo>
                    <a:lnTo>
                      <a:pt x="159" y="150"/>
                    </a:lnTo>
                    <a:lnTo>
                      <a:pt x="119" y="100"/>
                    </a:lnTo>
                    <a:lnTo>
                      <a:pt x="0" y="100"/>
                    </a:lnTo>
                    <a:lnTo>
                      <a:pt x="0" y="0"/>
                    </a:lnTo>
                    <a:lnTo>
                      <a:pt x="159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500" name="Line 460"/>
              <p:cNvSpPr>
                <a:spLocks noChangeShapeType="1"/>
              </p:cNvSpPr>
              <p:nvPr/>
            </p:nvSpPr>
            <p:spPr bwMode="auto">
              <a:xfrm flipV="1">
                <a:off x="3105" y="1951"/>
                <a:ext cx="1" cy="1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499" name="Freeform 459"/>
              <p:cNvSpPr>
                <a:spLocks/>
              </p:cNvSpPr>
              <p:nvPr/>
            </p:nvSpPr>
            <p:spPr bwMode="auto">
              <a:xfrm>
                <a:off x="3125" y="1889"/>
                <a:ext cx="29" cy="75"/>
              </a:xfrm>
              <a:custGeom>
                <a:avLst/>
                <a:gdLst/>
                <a:ahLst/>
                <a:cxnLst>
                  <a:cxn ang="0">
                    <a:pos x="40" y="300"/>
                  </a:cxn>
                  <a:cxn ang="0">
                    <a:pos x="0" y="249"/>
                  </a:cxn>
                  <a:cxn ang="0">
                    <a:pos x="0" y="50"/>
                  </a:cxn>
                  <a:cxn ang="0">
                    <a:pos x="40" y="0"/>
                  </a:cxn>
                  <a:cxn ang="0">
                    <a:pos x="79" y="0"/>
                  </a:cxn>
                  <a:cxn ang="0">
                    <a:pos x="119" y="50"/>
                  </a:cxn>
                  <a:cxn ang="0">
                    <a:pos x="119" y="249"/>
                  </a:cxn>
                  <a:cxn ang="0">
                    <a:pos x="79" y="300"/>
                  </a:cxn>
                  <a:cxn ang="0">
                    <a:pos x="40" y="300"/>
                  </a:cxn>
                </a:cxnLst>
                <a:rect l="0" t="0" r="r" b="b"/>
                <a:pathLst>
                  <a:path w="119" h="300">
                    <a:moveTo>
                      <a:pt x="40" y="300"/>
                    </a:moveTo>
                    <a:lnTo>
                      <a:pt x="0" y="249"/>
                    </a:lnTo>
                    <a:lnTo>
                      <a:pt x="0" y="50"/>
                    </a:lnTo>
                    <a:lnTo>
                      <a:pt x="40" y="0"/>
                    </a:lnTo>
                    <a:lnTo>
                      <a:pt x="79" y="0"/>
                    </a:lnTo>
                    <a:lnTo>
                      <a:pt x="119" y="50"/>
                    </a:lnTo>
                    <a:lnTo>
                      <a:pt x="119" y="249"/>
                    </a:lnTo>
                    <a:lnTo>
                      <a:pt x="79" y="300"/>
                    </a:lnTo>
                    <a:lnTo>
                      <a:pt x="40" y="300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498" name="Freeform 458"/>
              <p:cNvSpPr>
                <a:spLocks/>
              </p:cNvSpPr>
              <p:nvPr/>
            </p:nvSpPr>
            <p:spPr bwMode="auto">
              <a:xfrm>
                <a:off x="3174" y="1889"/>
                <a:ext cx="30" cy="75"/>
              </a:xfrm>
              <a:custGeom>
                <a:avLst/>
                <a:gdLst/>
                <a:ahLst/>
                <a:cxnLst>
                  <a:cxn ang="0">
                    <a:pos x="40" y="300"/>
                  </a:cxn>
                  <a:cxn ang="0">
                    <a:pos x="0" y="249"/>
                  </a:cxn>
                  <a:cxn ang="0">
                    <a:pos x="0" y="50"/>
                  </a:cxn>
                  <a:cxn ang="0">
                    <a:pos x="40" y="0"/>
                  </a:cxn>
                  <a:cxn ang="0">
                    <a:pos x="80" y="0"/>
                  </a:cxn>
                  <a:cxn ang="0">
                    <a:pos x="119" y="50"/>
                  </a:cxn>
                  <a:cxn ang="0">
                    <a:pos x="119" y="249"/>
                  </a:cxn>
                  <a:cxn ang="0">
                    <a:pos x="80" y="300"/>
                  </a:cxn>
                  <a:cxn ang="0">
                    <a:pos x="40" y="300"/>
                  </a:cxn>
                </a:cxnLst>
                <a:rect l="0" t="0" r="r" b="b"/>
                <a:pathLst>
                  <a:path w="119" h="300">
                    <a:moveTo>
                      <a:pt x="40" y="300"/>
                    </a:moveTo>
                    <a:lnTo>
                      <a:pt x="0" y="249"/>
                    </a:lnTo>
                    <a:lnTo>
                      <a:pt x="0" y="50"/>
                    </a:lnTo>
                    <a:lnTo>
                      <a:pt x="40" y="0"/>
                    </a:lnTo>
                    <a:lnTo>
                      <a:pt x="80" y="0"/>
                    </a:lnTo>
                    <a:lnTo>
                      <a:pt x="119" y="50"/>
                    </a:lnTo>
                    <a:lnTo>
                      <a:pt x="119" y="249"/>
                    </a:lnTo>
                    <a:lnTo>
                      <a:pt x="80" y="300"/>
                    </a:lnTo>
                    <a:lnTo>
                      <a:pt x="40" y="300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497" name="Line 457"/>
              <p:cNvSpPr>
                <a:spLocks noChangeShapeType="1"/>
              </p:cNvSpPr>
              <p:nvPr/>
            </p:nvSpPr>
            <p:spPr bwMode="auto">
              <a:xfrm>
                <a:off x="2714" y="1447"/>
                <a:ext cx="1" cy="59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496" name="Line 456"/>
              <p:cNvSpPr>
                <a:spLocks noChangeShapeType="1"/>
              </p:cNvSpPr>
              <p:nvPr/>
            </p:nvSpPr>
            <p:spPr bwMode="auto">
              <a:xfrm>
                <a:off x="3555" y="1447"/>
                <a:ext cx="1" cy="59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495" name="Line 455"/>
              <p:cNvSpPr>
                <a:spLocks noChangeShapeType="1"/>
              </p:cNvSpPr>
              <p:nvPr/>
            </p:nvSpPr>
            <p:spPr bwMode="auto">
              <a:xfrm>
                <a:off x="2714" y="1926"/>
                <a:ext cx="23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494" name="Line 454"/>
              <p:cNvSpPr>
                <a:spLocks noChangeShapeType="1"/>
              </p:cNvSpPr>
              <p:nvPr/>
            </p:nvSpPr>
            <p:spPr bwMode="auto">
              <a:xfrm flipH="1">
                <a:off x="3321" y="1926"/>
                <a:ext cx="23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493" name="Freeform 453"/>
              <p:cNvSpPr>
                <a:spLocks/>
              </p:cNvSpPr>
              <p:nvPr/>
            </p:nvSpPr>
            <p:spPr bwMode="auto">
              <a:xfrm>
                <a:off x="2714" y="1897"/>
                <a:ext cx="175" cy="58"/>
              </a:xfrm>
              <a:custGeom>
                <a:avLst/>
                <a:gdLst/>
                <a:ahLst/>
                <a:cxnLst>
                  <a:cxn ang="0">
                    <a:pos x="0" y="117"/>
                  </a:cxn>
                  <a:cxn ang="0">
                    <a:pos x="701" y="234"/>
                  </a:cxn>
                  <a:cxn ang="0">
                    <a:pos x="701" y="0"/>
                  </a:cxn>
                  <a:cxn ang="0">
                    <a:pos x="0" y="117"/>
                  </a:cxn>
                  <a:cxn ang="0">
                    <a:pos x="701" y="117"/>
                  </a:cxn>
                </a:cxnLst>
                <a:rect l="0" t="0" r="r" b="b"/>
                <a:pathLst>
                  <a:path w="701" h="234">
                    <a:moveTo>
                      <a:pt x="0" y="117"/>
                    </a:moveTo>
                    <a:lnTo>
                      <a:pt x="701" y="234"/>
                    </a:lnTo>
                    <a:lnTo>
                      <a:pt x="701" y="0"/>
                    </a:lnTo>
                    <a:lnTo>
                      <a:pt x="0" y="117"/>
                    </a:lnTo>
                    <a:lnTo>
                      <a:pt x="701" y="117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492" name="Freeform 452"/>
              <p:cNvSpPr>
                <a:spLocks/>
              </p:cNvSpPr>
              <p:nvPr/>
            </p:nvSpPr>
            <p:spPr bwMode="auto">
              <a:xfrm>
                <a:off x="3380" y="1897"/>
                <a:ext cx="175" cy="58"/>
              </a:xfrm>
              <a:custGeom>
                <a:avLst/>
                <a:gdLst/>
                <a:ahLst/>
                <a:cxnLst>
                  <a:cxn ang="0">
                    <a:pos x="701" y="117"/>
                  </a:cxn>
                  <a:cxn ang="0">
                    <a:pos x="0" y="0"/>
                  </a:cxn>
                  <a:cxn ang="0">
                    <a:pos x="0" y="234"/>
                  </a:cxn>
                  <a:cxn ang="0">
                    <a:pos x="701" y="117"/>
                  </a:cxn>
                  <a:cxn ang="0">
                    <a:pos x="0" y="117"/>
                  </a:cxn>
                </a:cxnLst>
                <a:rect l="0" t="0" r="r" b="b"/>
                <a:pathLst>
                  <a:path w="701" h="234">
                    <a:moveTo>
                      <a:pt x="701" y="117"/>
                    </a:moveTo>
                    <a:lnTo>
                      <a:pt x="0" y="0"/>
                    </a:lnTo>
                    <a:lnTo>
                      <a:pt x="0" y="234"/>
                    </a:lnTo>
                    <a:lnTo>
                      <a:pt x="701" y="117"/>
                    </a:lnTo>
                    <a:lnTo>
                      <a:pt x="0" y="117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491" name="Freeform 451"/>
              <p:cNvSpPr>
                <a:spLocks/>
              </p:cNvSpPr>
              <p:nvPr/>
            </p:nvSpPr>
            <p:spPr bwMode="auto">
              <a:xfrm>
                <a:off x="3092" y="2081"/>
                <a:ext cx="40" cy="75"/>
              </a:xfrm>
              <a:custGeom>
                <a:avLst/>
                <a:gdLst/>
                <a:ahLst/>
                <a:cxnLst>
                  <a:cxn ang="0">
                    <a:pos x="0" y="50"/>
                  </a:cxn>
                  <a:cxn ang="0">
                    <a:pos x="40" y="0"/>
                  </a:cxn>
                  <a:cxn ang="0">
                    <a:pos x="119" y="0"/>
                  </a:cxn>
                  <a:cxn ang="0">
                    <a:pos x="159" y="50"/>
                  </a:cxn>
                  <a:cxn ang="0">
                    <a:pos x="159" y="99"/>
                  </a:cxn>
                  <a:cxn ang="0">
                    <a:pos x="119" y="150"/>
                  </a:cxn>
                  <a:cxn ang="0">
                    <a:pos x="40" y="150"/>
                  </a:cxn>
                  <a:cxn ang="0">
                    <a:pos x="0" y="199"/>
                  </a:cxn>
                  <a:cxn ang="0">
                    <a:pos x="0" y="298"/>
                  </a:cxn>
                  <a:cxn ang="0">
                    <a:pos x="159" y="298"/>
                  </a:cxn>
                </a:cxnLst>
                <a:rect l="0" t="0" r="r" b="b"/>
                <a:pathLst>
                  <a:path w="159" h="298">
                    <a:moveTo>
                      <a:pt x="0" y="50"/>
                    </a:moveTo>
                    <a:lnTo>
                      <a:pt x="40" y="0"/>
                    </a:lnTo>
                    <a:lnTo>
                      <a:pt x="119" y="0"/>
                    </a:lnTo>
                    <a:lnTo>
                      <a:pt x="159" y="50"/>
                    </a:lnTo>
                    <a:lnTo>
                      <a:pt x="159" y="99"/>
                    </a:lnTo>
                    <a:lnTo>
                      <a:pt x="119" y="150"/>
                    </a:lnTo>
                    <a:lnTo>
                      <a:pt x="40" y="150"/>
                    </a:lnTo>
                    <a:lnTo>
                      <a:pt x="0" y="199"/>
                    </a:lnTo>
                    <a:lnTo>
                      <a:pt x="0" y="298"/>
                    </a:lnTo>
                    <a:lnTo>
                      <a:pt x="159" y="298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490" name="Line 450"/>
              <p:cNvSpPr>
                <a:spLocks noChangeShapeType="1"/>
              </p:cNvSpPr>
              <p:nvPr/>
            </p:nvSpPr>
            <p:spPr bwMode="auto">
              <a:xfrm flipV="1">
                <a:off x="3152" y="2144"/>
                <a:ext cx="1" cy="1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489" name="Freeform 449"/>
              <p:cNvSpPr>
                <a:spLocks/>
              </p:cNvSpPr>
              <p:nvPr/>
            </p:nvSpPr>
            <p:spPr bwMode="auto">
              <a:xfrm>
                <a:off x="3172" y="2081"/>
                <a:ext cx="29" cy="75"/>
              </a:xfrm>
              <a:custGeom>
                <a:avLst/>
                <a:gdLst/>
                <a:ahLst/>
                <a:cxnLst>
                  <a:cxn ang="0">
                    <a:pos x="39" y="298"/>
                  </a:cxn>
                  <a:cxn ang="0">
                    <a:pos x="0" y="249"/>
                  </a:cxn>
                  <a:cxn ang="0">
                    <a:pos x="0" y="50"/>
                  </a:cxn>
                  <a:cxn ang="0">
                    <a:pos x="39" y="0"/>
                  </a:cxn>
                  <a:cxn ang="0">
                    <a:pos x="79" y="0"/>
                  </a:cxn>
                  <a:cxn ang="0">
                    <a:pos x="120" y="50"/>
                  </a:cxn>
                  <a:cxn ang="0">
                    <a:pos x="120" y="249"/>
                  </a:cxn>
                  <a:cxn ang="0">
                    <a:pos x="79" y="298"/>
                  </a:cxn>
                  <a:cxn ang="0">
                    <a:pos x="39" y="298"/>
                  </a:cxn>
                </a:cxnLst>
                <a:rect l="0" t="0" r="r" b="b"/>
                <a:pathLst>
                  <a:path w="120" h="298">
                    <a:moveTo>
                      <a:pt x="39" y="298"/>
                    </a:moveTo>
                    <a:lnTo>
                      <a:pt x="0" y="249"/>
                    </a:lnTo>
                    <a:lnTo>
                      <a:pt x="0" y="50"/>
                    </a:lnTo>
                    <a:lnTo>
                      <a:pt x="39" y="0"/>
                    </a:lnTo>
                    <a:lnTo>
                      <a:pt x="79" y="0"/>
                    </a:lnTo>
                    <a:lnTo>
                      <a:pt x="120" y="50"/>
                    </a:lnTo>
                    <a:lnTo>
                      <a:pt x="120" y="249"/>
                    </a:lnTo>
                    <a:lnTo>
                      <a:pt x="79" y="298"/>
                    </a:lnTo>
                    <a:lnTo>
                      <a:pt x="39" y="298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488" name="Freeform 448"/>
              <p:cNvSpPr>
                <a:spLocks/>
              </p:cNvSpPr>
              <p:nvPr/>
            </p:nvSpPr>
            <p:spPr bwMode="auto">
              <a:xfrm>
                <a:off x="3221" y="2081"/>
                <a:ext cx="30" cy="75"/>
              </a:xfrm>
              <a:custGeom>
                <a:avLst/>
                <a:gdLst/>
                <a:ahLst/>
                <a:cxnLst>
                  <a:cxn ang="0">
                    <a:pos x="40" y="298"/>
                  </a:cxn>
                  <a:cxn ang="0">
                    <a:pos x="0" y="249"/>
                  </a:cxn>
                  <a:cxn ang="0">
                    <a:pos x="0" y="50"/>
                  </a:cxn>
                  <a:cxn ang="0">
                    <a:pos x="40" y="0"/>
                  </a:cxn>
                  <a:cxn ang="0">
                    <a:pos x="79" y="0"/>
                  </a:cxn>
                  <a:cxn ang="0">
                    <a:pos x="119" y="50"/>
                  </a:cxn>
                  <a:cxn ang="0">
                    <a:pos x="119" y="249"/>
                  </a:cxn>
                  <a:cxn ang="0">
                    <a:pos x="79" y="298"/>
                  </a:cxn>
                  <a:cxn ang="0">
                    <a:pos x="40" y="298"/>
                  </a:cxn>
                </a:cxnLst>
                <a:rect l="0" t="0" r="r" b="b"/>
                <a:pathLst>
                  <a:path w="119" h="298">
                    <a:moveTo>
                      <a:pt x="40" y="298"/>
                    </a:moveTo>
                    <a:lnTo>
                      <a:pt x="0" y="249"/>
                    </a:lnTo>
                    <a:lnTo>
                      <a:pt x="0" y="50"/>
                    </a:lnTo>
                    <a:lnTo>
                      <a:pt x="40" y="0"/>
                    </a:lnTo>
                    <a:lnTo>
                      <a:pt x="79" y="0"/>
                    </a:lnTo>
                    <a:lnTo>
                      <a:pt x="119" y="50"/>
                    </a:lnTo>
                    <a:lnTo>
                      <a:pt x="119" y="249"/>
                    </a:lnTo>
                    <a:lnTo>
                      <a:pt x="79" y="298"/>
                    </a:lnTo>
                    <a:lnTo>
                      <a:pt x="40" y="298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487" name="Line 447"/>
              <p:cNvSpPr>
                <a:spLocks noChangeShapeType="1"/>
              </p:cNvSpPr>
              <p:nvPr/>
            </p:nvSpPr>
            <p:spPr bwMode="auto">
              <a:xfrm>
                <a:off x="3555" y="1373"/>
                <a:ext cx="1" cy="86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486" name="Line 446"/>
              <p:cNvSpPr>
                <a:spLocks noChangeShapeType="1"/>
              </p:cNvSpPr>
              <p:nvPr/>
            </p:nvSpPr>
            <p:spPr bwMode="auto">
              <a:xfrm>
                <a:off x="3592" y="1373"/>
                <a:ext cx="1" cy="86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485" name="Freeform 445"/>
              <p:cNvSpPr>
                <a:spLocks/>
              </p:cNvSpPr>
              <p:nvPr/>
            </p:nvSpPr>
            <p:spPr bwMode="auto">
              <a:xfrm>
                <a:off x="3368" y="2119"/>
                <a:ext cx="206" cy="1"/>
              </a:xfrm>
              <a:custGeom>
                <a:avLst/>
                <a:gdLst/>
                <a:ahLst/>
                <a:cxnLst>
                  <a:cxn ang="0">
                    <a:pos x="746" y="0"/>
                  </a:cxn>
                  <a:cxn ang="0">
                    <a:pos x="820" y="0"/>
                  </a:cxn>
                  <a:cxn ang="0">
                    <a:pos x="0" y="0"/>
                  </a:cxn>
                </a:cxnLst>
                <a:rect l="0" t="0" r="r" b="b"/>
                <a:pathLst>
                  <a:path w="820">
                    <a:moveTo>
                      <a:pt x="746" y="0"/>
                    </a:moveTo>
                    <a:lnTo>
                      <a:pt x="820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484" name="Line 444"/>
              <p:cNvSpPr>
                <a:spLocks noChangeShapeType="1"/>
              </p:cNvSpPr>
              <p:nvPr/>
            </p:nvSpPr>
            <p:spPr bwMode="auto">
              <a:xfrm flipH="1">
                <a:off x="3574" y="2119"/>
                <a:ext cx="1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483" name="Freeform 443"/>
              <p:cNvSpPr>
                <a:spLocks/>
              </p:cNvSpPr>
              <p:nvPr/>
            </p:nvSpPr>
            <p:spPr bwMode="auto">
              <a:xfrm>
                <a:off x="3555" y="2090"/>
                <a:ext cx="175" cy="58"/>
              </a:xfrm>
              <a:custGeom>
                <a:avLst/>
                <a:gdLst/>
                <a:ahLst/>
                <a:cxnLst>
                  <a:cxn ang="0">
                    <a:pos x="0" y="117"/>
                  </a:cxn>
                  <a:cxn ang="0">
                    <a:pos x="700" y="233"/>
                  </a:cxn>
                  <a:cxn ang="0">
                    <a:pos x="700" y="0"/>
                  </a:cxn>
                  <a:cxn ang="0">
                    <a:pos x="0" y="117"/>
                  </a:cxn>
                  <a:cxn ang="0">
                    <a:pos x="700" y="117"/>
                  </a:cxn>
                </a:cxnLst>
                <a:rect l="0" t="0" r="r" b="b"/>
                <a:pathLst>
                  <a:path w="700" h="233">
                    <a:moveTo>
                      <a:pt x="0" y="117"/>
                    </a:moveTo>
                    <a:lnTo>
                      <a:pt x="700" y="233"/>
                    </a:lnTo>
                    <a:lnTo>
                      <a:pt x="700" y="0"/>
                    </a:lnTo>
                    <a:lnTo>
                      <a:pt x="0" y="117"/>
                    </a:lnTo>
                    <a:lnTo>
                      <a:pt x="700" y="117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482" name="Freeform 442"/>
              <p:cNvSpPr>
                <a:spLocks/>
              </p:cNvSpPr>
              <p:nvPr/>
            </p:nvSpPr>
            <p:spPr bwMode="auto">
              <a:xfrm>
                <a:off x="3417" y="2090"/>
                <a:ext cx="175" cy="58"/>
              </a:xfrm>
              <a:custGeom>
                <a:avLst/>
                <a:gdLst/>
                <a:ahLst/>
                <a:cxnLst>
                  <a:cxn ang="0">
                    <a:pos x="700" y="117"/>
                  </a:cxn>
                  <a:cxn ang="0">
                    <a:pos x="0" y="0"/>
                  </a:cxn>
                  <a:cxn ang="0">
                    <a:pos x="0" y="233"/>
                  </a:cxn>
                  <a:cxn ang="0">
                    <a:pos x="700" y="117"/>
                  </a:cxn>
                  <a:cxn ang="0">
                    <a:pos x="0" y="117"/>
                  </a:cxn>
                </a:cxnLst>
                <a:rect l="0" t="0" r="r" b="b"/>
                <a:pathLst>
                  <a:path w="700" h="233">
                    <a:moveTo>
                      <a:pt x="700" y="117"/>
                    </a:moveTo>
                    <a:lnTo>
                      <a:pt x="0" y="0"/>
                    </a:lnTo>
                    <a:lnTo>
                      <a:pt x="0" y="233"/>
                    </a:lnTo>
                    <a:lnTo>
                      <a:pt x="700" y="117"/>
                    </a:lnTo>
                    <a:lnTo>
                      <a:pt x="0" y="117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481" name="Freeform 441"/>
              <p:cNvSpPr>
                <a:spLocks/>
              </p:cNvSpPr>
              <p:nvPr/>
            </p:nvSpPr>
            <p:spPr bwMode="auto">
              <a:xfrm>
                <a:off x="3751" y="1889"/>
                <a:ext cx="40" cy="37"/>
              </a:xfrm>
              <a:custGeom>
                <a:avLst/>
                <a:gdLst/>
                <a:ahLst/>
                <a:cxnLst>
                  <a:cxn ang="0">
                    <a:pos x="0" y="50"/>
                  </a:cxn>
                  <a:cxn ang="0">
                    <a:pos x="39" y="0"/>
                  </a:cxn>
                  <a:cxn ang="0">
                    <a:pos x="119" y="0"/>
                  </a:cxn>
                  <a:cxn ang="0">
                    <a:pos x="159" y="50"/>
                  </a:cxn>
                  <a:cxn ang="0">
                    <a:pos x="159" y="100"/>
                  </a:cxn>
                  <a:cxn ang="0">
                    <a:pos x="119" y="150"/>
                  </a:cxn>
                  <a:cxn ang="0">
                    <a:pos x="79" y="150"/>
                  </a:cxn>
                </a:cxnLst>
                <a:rect l="0" t="0" r="r" b="b"/>
                <a:pathLst>
                  <a:path w="159" h="150">
                    <a:moveTo>
                      <a:pt x="0" y="50"/>
                    </a:moveTo>
                    <a:lnTo>
                      <a:pt x="39" y="0"/>
                    </a:lnTo>
                    <a:lnTo>
                      <a:pt x="119" y="0"/>
                    </a:lnTo>
                    <a:lnTo>
                      <a:pt x="159" y="50"/>
                    </a:lnTo>
                    <a:lnTo>
                      <a:pt x="159" y="100"/>
                    </a:lnTo>
                    <a:lnTo>
                      <a:pt x="119" y="150"/>
                    </a:lnTo>
                    <a:lnTo>
                      <a:pt x="79" y="15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480" name="Freeform 440"/>
              <p:cNvSpPr>
                <a:spLocks/>
              </p:cNvSpPr>
              <p:nvPr/>
            </p:nvSpPr>
            <p:spPr bwMode="auto">
              <a:xfrm>
                <a:off x="3751" y="1926"/>
                <a:ext cx="40" cy="38"/>
              </a:xfrm>
              <a:custGeom>
                <a:avLst/>
                <a:gdLst/>
                <a:ahLst/>
                <a:cxnLst>
                  <a:cxn ang="0">
                    <a:pos x="119" y="0"/>
                  </a:cxn>
                  <a:cxn ang="0">
                    <a:pos x="159" y="50"/>
                  </a:cxn>
                  <a:cxn ang="0">
                    <a:pos x="159" y="99"/>
                  </a:cxn>
                  <a:cxn ang="0">
                    <a:pos x="119" y="150"/>
                  </a:cxn>
                  <a:cxn ang="0">
                    <a:pos x="39" y="150"/>
                  </a:cxn>
                  <a:cxn ang="0">
                    <a:pos x="0" y="99"/>
                  </a:cxn>
                </a:cxnLst>
                <a:rect l="0" t="0" r="r" b="b"/>
                <a:pathLst>
                  <a:path w="159" h="150">
                    <a:moveTo>
                      <a:pt x="119" y="0"/>
                    </a:moveTo>
                    <a:lnTo>
                      <a:pt x="159" y="50"/>
                    </a:lnTo>
                    <a:lnTo>
                      <a:pt x="159" y="99"/>
                    </a:lnTo>
                    <a:lnTo>
                      <a:pt x="119" y="150"/>
                    </a:lnTo>
                    <a:lnTo>
                      <a:pt x="39" y="150"/>
                    </a:lnTo>
                    <a:lnTo>
                      <a:pt x="0" y="99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479" name="Freeform 439"/>
              <p:cNvSpPr>
                <a:spLocks/>
              </p:cNvSpPr>
              <p:nvPr/>
            </p:nvSpPr>
            <p:spPr bwMode="auto">
              <a:xfrm>
                <a:off x="3811" y="1889"/>
                <a:ext cx="40" cy="37"/>
              </a:xfrm>
              <a:custGeom>
                <a:avLst/>
                <a:gdLst/>
                <a:ahLst/>
                <a:cxnLst>
                  <a:cxn ang="0">
                    <a:pos x="0" y="50"/>
                  </a:cxn>
                  <a:cxn ang="0">
                    <a:pos x="39" y="0"/>
                  </a:cxn>
                  <a:cxn ang="0">
                    <a:pos x="119" y="0"/>
                  </a:cxn>
                  <a:cxn ang="0">
                    <a:pos x="159" y="50"/>
                  </a:cxn>
                  <a:cxn ang="0">
                    <a:pos x="159" y="100"/>
                  </a:cxn>
                  <a:cxn ang="0">
                    <a:pos x="119" y="150"/>
                  </a:cxn>
                  <a:cxn ang="0">
                    <a:pos x="79" y="150"/>
                  </a:cxn>
                </a:cxnLst>
                <a:rect l="0" t="0" r="r" b="b"/>
                <a:pathLst>
                  <a:path w="159" h="150">
                    <a:moveTo>
                      <a:pt x="0" y="50"/>
                    </a:moveTo>
                    <a:lnTo>
                      <a:pt x="39" y="0"/>
                    </a:lnTo>
                    <a:lnTo>
                      <a:pt x="119" y="0"/>
                    </a:lnTo>
                    <a:lnTo>
                      <a:pt x="159" y="50"/>
                    </a:lnTo>
                    <a:lnTo>
                      <a:pt x="159" y="100"/>
                    </a:lnTo>
                    <a:lnTo>
                      <a:pt x="119" y="150"/>
                    </a:lnTo>
                    <a:lnTo>
                      <a:pt x="79" y="15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478" name="Freeform 438"/>
              <p:cNvSpPr>
                <a:spLocks/>
              </p:cNvSpPr>
              <p:nvPr/>
            </p:nvSpPr>
            <p:spPr bwMode="auto">
              <a:xfrm>
                <a:off x="3811" y="1926"/>
                <a:ext cx="40" cy="38"/>
              </a:xfrm>
              <a:custGeom>
                <a:avLst/>
                <a:gdLst/>
                <a:ahLst/>
                <a:cxnLst>
                  <a:cxn ang="0">
                    <a:pos x="119" y="0"/>
                  </a:cxn>
                  <a:cxn ang="0">
                    <a:pos x="159" y="50"/>
                  </a:cxn>
                  <a:cxn ang="0">
                    <a:pos x="159" y="99"/>
                  </a:cxn>
                  <a:cxn ang="0">
                    <a:pos x="119" y="150"/>
                  </a:cxn>
                  <a:cxn ang="0">
                    <a:pos x="39" y="150"/>
                  </a:cxn>
                  <a:cxn ang="0">
                    <a:pos x="0" y="99"/>
                  </a:cxn>
                </a:cxnLst>
                <a:rect l="0" t="0" r="r" b="b"/>
                <a:pathLst>
                  <a:path w="159" h="150">
                    <a:moveTo>
                      <a:pt x="119" y="0"/>
                    </a:moveTo>
                    <a:lnTo>
                      <a:pt x="159" y="50"/>
                    </a:lnTo>
                    <a:lnTo>
                      <a:pt x="159" y="99"/>
                    </a:lnTo>
                    <a:lnTo>
                      <a:pt x="119" y="150"/>
                    </a:lnTo>
                    <a:lnTo>
                      <a:pt x="39" y="150"/>
                    </a:lnTo>
                    <a:lnTo>
                      <a:pt x="0" y="99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477" name="Line 437"/>
              <p:cNvSpPr>
                <a:spLocks noChangeShapeType="1"/>
              </p:cNvSpPr>
              <p:nvPr/>
            </p:nvSpPr>
            <p:spPr bwMode="auto">
              <a:xfrm flipV="1">
                <a:off x="3871" y="1951"/>
                <a:ext cx="1" cy="1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476" name="Freeform 436"/>
              <p:cNvSpPr>
                <a:spLocks/>
              </p:cNvSpPr>
              <p:nvPr/>
            </p:nvSpPr>
            <p:spPr bwMode="auto">
              <a:xfrm>
                <a:off x="3890" y="1889"/>
                <a:ext cx="30" cy="75"/>
              </a:xfrm>
              <a:custGeom>
                <a:avLst/>
                <a:gdLst/>
                <a:ahLst/>
                <a:cxnLst>
                  <a:cxn ang="0">
                    <a:pos x="40" y="300"/>
                  </a:cxn>
                  <a:cxn ang="0">
                    <a:pos x="0" y="249"/>
                  </a:cxn>
                  <a:cxn ang="0">
                    <a:pos x="0" y="50"/>
                  </a:cxn>
                  <a:cxn ang="0">
                    <a:pos x="40" y="0"/>
                  </a:cxn>
                  <a:cxn ang="0">
                    <a:pos x="80" y="0"/>
                  </a:cxn>
                  <a:cxn ang="0">
                    <a:pos x="120" y="50"/>
                  </a:cxn>
                  <a:cxn ang="0">
                    <a:pos x="120" y="249"/>
                  </a:cxn>
                  <a:cxn ang="0">
                    <a:pos x="80" y="300"/>
                  </a:cxn>
                  <a:cxn ang="0">
                    <a:pos x="40" y="300"/>
                  </a:cxn>
                </a:cxnLst>
                <a:rect l="0" t="0" r="r" b="b"/>
                <a:pathLst>
                  <a:path w="120" h="300">
                    <a:moveTo>
                      <a:pt x="40" y="300"/>
                    </a:moveTo>
                    <a:lnTo>
                      <a:pt x="0" y="249"/>
                    </a:lnTo>
                    <a:lnTo>
                      <a:pt x="0" y="50"/>
                    </a:lnTo>
                    <a:lnTo>
                      <a:pt x="40" y="0"/>
                    </a:lnTo>
                    <a:lnTo>
                      <a:pt x="80" y="0"/>
                    </a:lnTo>
                    <a:lnTo>
                      <a:pt x="120" y="50"/>
                    </a:lnTo>
                    <a:lnTo>
                      <a:pt x="120" y="249"/>
                    </a:lnTo>
                    <a:lnTo>
                      <a:pt x="80" y="300"/>
                    </a:lnTo>
                    <a:lnTo>
                      <a:pt x="40" y="300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475" name="Freeform 435"/>
              <p:cNvSpPr>
                <a:spLocks/>
              </p:cNvSpPr>
              <p:nvPr/>
            </p:nvSpPr>
            <p:spPr bwMode="auto">
              <a:xfrm>
                <a:off x="3940" y="1889"/>
                <a:ext cx="30" cy="75"/>
              </a:xfrm>
              <a:custGeom>
                <a:avLst/>
                <a:gdLst/>
                <a:ahLst/>
                <a:cxnLst>
                  <a:cxn ang="0">
                    <a:pos x="40" y="300"/>
                  </a:cxn>
                  <a:cxn ang="0">
                    <a:pos x="0" y="249"/>
                  </a:cxn>
                  <a:cxn ang="0">
                    <a:pos x="0" y="50"/>
                  </a:cxn>
                  <a:cxn ang="0">
                    <a:pos x="40" y="0"/>
                  </a:cxn>
                  <a:cxn ang="0">
                    <a:pos x="80" y="0"/>
                  </a:cxn>
                  <a:cxn ang="0">
                    <a:pos x="120" y="50"/>
                  </a:cxn>
                  <a:cxn ang="0">
                    <a:pos x="120" y="249"/>
                  </a:cxn>
                  <a:cxn ang="0">
                    <a:pos x="80" y="300"/>
                  </a:cxn>
                  <a:cxn ang="0">
                    <a:pos x="40" y="300"/>
                  </a:cxn>
                </a:cxnLst>
                <a:rect l="0" t="0" r="r" b="b"/>
                <a:pathLst>
                  <a:path w="120" h="300">
                    <a:moveTo>
                      <a:pt x="40" y="300"/>
                    </a:moveTo>
                    <a:lnTo>
                      <a:pt x="0" y="249"/>
                    </a:lnTo>
                    <a:lnTo>
                      <a:pt x="0" y="50"/>
                    </a:lnTo>
                    <a:lnTo>
                      <a:pt x="40" y="0"/>
                    </a:lnTo>
                    <a:lnTo>
                      <a:pt x="80" y="0"/>
                    </a:lnTo>
                    <a:lnTo>
                      <a:pt x="120" y="50"/>
                    </a:lnTo>
                    <a:lnTo>
                      <a:pt x="120" y="249"/>
                    </a:lnTo>
                    <a:lnTo>
                      <a:pt x="80" y="300"/>
                    </a:lnTo>
                    <a:lnTo>
                      <a:pt x="40" y="300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474" name="Line 434"/>
              <p:cNvSpPr>
                <a:spLocks noChangeShapeType="1"/>
              </p:cNvSpPr>
              <p:nvPr/>
            </p:nvSpPr>
            <p:spPr bwMode="auto">
              <a:xfrm>
                <a:off x="3592" y="1391"/>
                <a:ext cx="1" cy="65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473" name="Line 433"/>
              <p:cNvSpPr>
                <a:spLocks noChangeShapeType="1"/>
              </p:cNvSpPr>
              <p:nvPr/>
            </p:nvSpPr>
            <p:spPr bwMode="auto">
              <a:xfrm>
                <a:off x="4209" y="1391"/>
                <a:ext cx="1" cy="65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472" name="Line 432"/>
              <p:cNvSpPr>
                <a:spLocks noChangeShapeType="1"/>
              </p:cNvSpPr>
              <p:nvPr/>
            </p:nvSpPr>
            <p:spPr bwMode="auto">
              <a:xfrm>
                <a:off x="3592" y="1926"/>
                <a:ext cx="12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471" name="Line 431"/>
              <p:cNvSpPr>
                <a:spLocks noChangeShapeType="1"/>
              </p:cNvSpPr>
              <p:nvPr/>
            </p:nvSpPr>
            <p:spPr bwMode="auto">
              <a:xfrm flipH="1">
                <a:off x="4087" y="1926"/>
                <a:ext cx="12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470" name="Freeform 430"/>
              <p:cNvSpPr>
                <a:spLocks/>
              </p:cNvSpPr>
              <p:nvPr/>
            </p:nvSpPr>
            <p:spPr bwMode="auto">
              <a:xfrm>
                <a:off x="3592" y="1897"/>
                <a:ext cx="175" cy="58"/>
              </a:xfrm>
              <a:custGeom>
                <a:avLst/>
                <a:gdLst/>
                <a:ahLst/>
                <a:cxnLst>
                  <a:cxn ang="0">
                    <a:pos x="0" y="117"/>
                  </a:cxn>
                  <a:cxn ang="0">
                    <a:pos x="700" y="234"/>
                  </a:cxn>
                  <a:cxn ang="0">
                    <a:pos x="700" y="0"/>
                  </a:cxn>
                  <a:cxn ang="0">
                    <a:pos x="0" y="117"/>
                  </a:cxn>
                  <a:cxn ang="0">
                    <a:pos x="700" y="117"/>
                  </a:cxn>
                </a:cxnLst>
                <a:rect l="0" t="0" r="r" b="b"/>
                <a:pathLst>
                  <a:path w="700" h="234">
                    <a:moveTo>
                      <a:pt x="0" y="117"/>
                    </a:moveTo>
                    <a:lnTo>
                      <a:pt x="700" y="234"/>
                    </a:lnTo>
                    <a:lnTo>
                      <a:pt x="700" y="0"/>
                    </a:lnTo>
                    <a:lnTo>
                      <a:pt x="0" y="117"/>
                    </a:lnTo>
                    <a:lnTo>
                      <a:pt x="700" y="117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469" name="Freeform 429"/>
              <p:cNvSpPr>
                <a:spLocks/>
              </p:cNvSpPr>
              <p:nvPr/>
            </p:nvSpPr>
            <p:spPr bwMode="auto">
              <a:xfrm>
                <a:off x="4034" y="1897"/>
                <a:ext cx="175" cy="58"/>
              </a:xfrm>
              <a:custGeom>
                <a:avLst/>
                <a:gdLst/>
                <a:ahLst/>
                <a:cxnLst>
                  <a:cxn ang="0">
                    <a:pos x="701" y="117"/>
                  </a:cxn>
                  <a:cxn ang="0">
                    <a:pos x="0" y="0"/>
                  </a:cxn>
                  <a:cxn ang="0">
                    <a:pos x="0" y="234"/>
                  </a:cxn>
                  <a:cxn ang="0">
                    <a:pos x="701" y="117"/>
                  </a:cxn>
                  <a:cxn ang="0">
                    <a:pos x="0" y="117"/>
                  </a:cxn>
                </a:cxnLst>
                <a:rect l="0" t="0" r="r" b="b"/>
                <a:pathLst>
                  <a:path w="701" h="234">
                    <a:moveTo>
                      <a:pt x="701" y="117"/>
                    </a:moveTo>
                    <a:lnTo>
                      <a:pt x="0" y="0"/>
                    </a:lnTo>
                    <a:lnTo>
                      <a:pt x="0" y="234"/>
                    </a:lnTo>
                    <a:lnTo>
                      <a:pt x="701" y="117"/>
                    </a:lnTo>
                    <a:lnTo>
                      <a:pt x="0" y="117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468" name="Freeform 428"/>
              <p:cNvSpPr>
                <a:spLocks/>
              </p:cNvSpPr>
              <p:nvPr/>
            </p:nvSpPr>
            <p:spPr bwMode="auto">
              <a:xfrm>
                <a:off x="4497" y="2088"/>
                <a:ext cx="40" cy="75"/>
              </a:xfrm>
              <a:custGeom>
                <a:avLst/>
                <a:gdLst/>
                <a:ahLst/>
                <a:cxnLst>
                  <a:cxn ang="0">
                    <a:pos x="0" y="51"/>
                  </a:cxn>
                  <a:cxn ang="0">
                    <a:pos x="40" y="0"/>
                  </a:cxn>
                  <a:cxn ang="0">
                    <a:pos x="120" y="0"/>
                  </a:cxn>
                  <a:cxn ang="0">
                    <a:pos x="160" y="51"/>
                  </a:cxn>
                  <a:cxn ang="0">
                    <a:pos x="160" y="100"/>
                  </a:cxn>
                  <a:cxn ang="0">
                    <a:pos x="120" y="150"/>
                  </a:cxn>
                  <a:cxn ang="0">
                    <a:pos x="40" y="150"/>
                  </a:cxn>
                  <a:cxn ang="0">
                    <a:pos x="0" y="200"/>
                  </a:cxn>
                  <a:cxn ang="0">
                    <a:pos x="0" y="300"/>
                  </a:cxn>
                  <a:cxn ang="0">
                    <a:pos x="160" y="300"/>
                  </a:cxn>
                </a:cxnLst>
                <a:rect l="0" t="0" r="r" b="b"/>
                <a:pathLst>
                  <a:path w="160" h="300">
                    <a:moveTo>
                      <a:pt x="0" y="51"/>
                    </a:moveTo>
                    <a:lnTo>
                      <a:pt x="40" y="0"/>
                    </a:lnTo>
                    <a:lnTo>
                      <a:pt x="120" y="0"/>
                    </a:lnTo>
                    <a:lnTo>
                      <a:pt x="160" y="51"/>
                    </a:lnTo>
                    <a:lnTo>
                      <a:pt x="160" y="100"/>
                    </a:lnTo>
                    <a:lnTo>
                      <a:pt x="120" y="150"/>
                    </a:lnTo>
                    <a:lnTo>
                      <a:pt x="40" y="150"/>
                    </a:lnTo>
                    <a:lnTo>
                      <a:pt x="0" y="200"/>
                    </a:lnTo>
                    <a:lnTo>
                      <a:pt x="0" y="300"/>
                    </a:lnTo>
                    <a:lnTo>
                      <a:pt x="160" y="30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467" name="Line 427"/>
              <p:cNvSpPr>
                <a:spLocks noChangeShapeType="1"/>
              </p:cNvSpPr>
              <p:nvPr/>
            </p:nvSpPr>
            <p:spPr bwMode="auto">
              <a:xfrm flipV="1">
                <a:off x="4557" y="2150"/>
                <a:ext cx="1" cy="1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466" name="Freeform 426"/>
              <p:cNvSpPr>
                <a:spLocks/>
              </p:cNvSpPr>
              <p:nvPr/>
            </p:nvSpPr>
            <p:spPr bwMode="auto">
              <a:xfrm>
                <a:off x="4577" y="2088"/>
                <a:ext cx="29" cy="75"/>
              </a:xfrm>
              <a:custGeom>
                <a:avLst/>
                <a:gdLst/>
                <a:ahLst/>
                <a:cxnLst>
                  <a:cxn ang="0">
                    <a:pos x="40" y="300"/>
                  </a:cxn>
                  <a:cxn ang="0">
                    <a:pos x="0" y="250"/>
                  </a:cxn>
                  <a:cxn ang="0">
                    <a:pos x="0" y="51"/>
                  </a:cxn>
                  <a:cxn ang="0">
                    <a:pos x="40" y="0"/>
                  </a:cxn>
                  <a:cxn ang="0">
                    <a:pos x="80" y="0"/>
                  </a:cxn>
                  <a:cxn ang="0">
                    <a:pos x="119" y="51"/>
                  </a:cxn>
                  <a:cxn ang="0">
                    <a:pos x="119" y="250"/>
                  </a:cxn>
                  <a:cxn ang="0">
                    <a:pos x="80" y="300"/>
                  </a:cxn>
                  <a:cxn ang="0">
                    <a:pos x="40" y="300"/>
                  </a:cxn>
                </a:cxnLst>
                <a:rect l="0" t="0" r="r" b="b"/>
                <a:pathLst>
                  <a:path w="119" h="300">
                    <a:moveTo>
                      <a:pt x="40" y="300"/>
                    </a:moveTo>
                    <a:lnTo>
                      <a:pt x="0" y="250"/>
                    </a:lnTo>
                    <a:lnTo>
                      <a:pt x="0" y="51"/>
                    </a:lnTo>
                    <a:lnTo>
                      <a:pt x="40" y="0"/>
                    </a:lnTo>
                    <a:lnTo>
                      <a:pt x="80" y="0"/>
                    </a:lnTo>
                    <a:lnTo>
                      <a:pt x="119" y="51"/>
                    </a:lnTo>
                    <a:lnTo>
                      <a:pt x="119" y="250"/>
                    </a:lnTo>
                    <a:lnTo>
                      <a:pt x="80" y="300"/>
                    </a:lnTo>
                    <a:lnTo>
                      <a:pt x="40" y="300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465" name="Freeform 425"/>
              <p:cNvSpPr>
                <a:spLocks/>
              </p:cNvSpPr>
              <p:nvPr/>
            </p:nvSpPr>
            <p:spPr bwMode="auto">
              <a:xfrm>
                <a:off x="4626" y="2088"/>
                <a:ext cx="30" cy="75"/>
              </a:xfrm>
              <a:custGeom>
                <a:avLst/>
                <a:gdLst/>
                <a:ahLst/>
                <a:cxnLst>
                  <a:cxn ang="0">
                    <a:pos x="40" y="300"/>
                  </a:cxn>
                  <a:cxn ang="0">
                    <a:pos x="0" y="250"/>
                  </a:cxn>
                  <a:cxn ang="0">
                    <a:pos x="0" y="51"/>
                  </a:cxn>
                  <a:cxn ang="0">
                    <a:pos x="40" y="0"/>
                  </a:cxn>
                  <a:cxn ang="0">
                    <a:pos x="80" y="0"/>
                  </a:cxn>
                  <a:cxn ang="0">
                    <a:pos x="120" y="51"/>
                  </a:cxn>
                  <a:cxn ang="0">
                    <a:pos x="120" y="250"/>
                  </a:cxn>
                  <a:cxn ang="0">
                    <a:pos x="80" y="300"/>
                  </a:cxn>
                  <a:cxn ang="0">
                    <a:pos x="40" y="300"/>
                  </a:cxn>
                </a:cxnLst>
                <a:rect l="0" t="0" r="r" b="b"/>
                <a:pathLst>
                  <a:path w="120" h="300">
                    <a:moveTo>
                      <a:pt x="40" y="300"/>
                    </a:moveTo>
                    <a:lnTo>
                      <a:pt x="0" y="250"/>
                    </a:lnTo>
                    <a:lnTo>
                      <a:pt x="0" y="51"/>
                    </a:lnTo>
                    <a:lnTo>
                      <a:pt x="40" y="0"/>
                    </a:lnTo>
                    <a:lnTo>
                      <a:pt x="80" y="0"/>
                    </a:lnTo>
                    <a:lnTo>
                      <a:pt x="120" y="51"/>
                    </a:lnTo>
                    <a:lnTo>
                      <a:pt x="120" y="250"/>
                    </a:lnTo>
                    <a:lnTo>
                      <a:pt x="80" y="300"/>
                    </a:lnTo>
                    <a:lnTo>
                      <a:pt x="40" y="300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464" name="Line 424"/>
              <p:cNvSpPr>
                <a:spLocks noChangeShapeType="1"/>
              </p:cNvSpPr>
              <p:nvPr/>
            </p:nvSpPr>
            <p:spPr bwMode="auto">
              <a:xfrm>
                <a:off x="4209" y="1335"/>
                <a:ext cx="1" cy="90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463" name="Line 423"/>
              <p:cNvSpPr>
                <a:spLocks noChangeShapeType="1"/>
              </p:cNvSpPr>
              <p:nvPr/>
            </p:nvSpPr>
            <p:spPr bwMode="auto">
              <a:xfrm>
                <a:off x="4246" y="1335"/>
                <a:ext cx="1" cy="90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462" name="Freeform 422"/>
              <p:cNvSpPr>
                <a:spLocks/>
              </p:cNvSpPr>
              <p:nvPr/>
            </p:nvSpPr>
            <p:spPr bwMode="auto">
              <a:xfrm>
                <a:off x="4209" y="2126"/>
                <a:ext cx="37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4" y="0"/>
                  </a:cxn>
                  <a:cxn ang="0">
                    <a:pos x="149" y="0"/>
                  </a:cxn>
                </a:cxnLst>
                <a:rect l="0" t="0" r="r" b="b"/>
                <a:pathLst>
                  <a:path w="149">
                    <a:moveTo>
                      <a:pt x="0" y="0"/>
                    </a:moveTo>
                    <a:lnTo>
                      <a:pt x="74" y="0"/>
                    </a:lnTo>
                    <a:lnTo>
                      <a:pt x="149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461" name="Line 421"/>
              <p:cNvSpPr>
                <a:spLocks noChangeShapeType="1"/>
              </p:cNvSpPr>
              <p:nvPr/>
            </p:nvSpPr>
            <p:spPr bwMode="auto">
              <a:xfrm>
                <a:off x="4227" y="2126"/>
                <a:ext cx="23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460" name="Freeform 420"/>
              <p:cNvSpPr>
                <a:spLocks/>
              </p:cNvSpPr>
              <p:nvPr/>
            </p:nvSpPr>
            <p:spPr bwMode="auto">
              <a:xfrm>
                <a:off x="4209" y="2096"/>
                <a:ext cx="175" cy="59"/>
              </a:xfrm>
              <a:custGeom>
                <a:avLst/>
                <a:gdLst/>
                <a:ahLst/>
                <a:cxnLst>
                  <a:cxn ang="0">
                    <a:pos x="0" y="117"/>
                  </a:cxn>
                  <a:cxn ang="0">
                    <a:pos x="700" y="234"/>
                  </a:cxn>
                  <a:cxn ang="0">
                    <a:pos x="700" y="0"/>
                  </a:cxn>
                  <a:cxn ang="0">
                    <a:pos x="0" y="117"/>
                  </a:cxn>
                  <a:cxn ang="0">
                    <a:pos x="700" y="117"/>
                  </a:cxn>
                </a:cxnLst>
                <a:rect l="0" t="0" r="r" b="b"/>
                <a:pathLst>
                  <a:path w="700" h="234">
                    <a:moveTo>
                      <a:pt x="0" y="117"/>
                    </a:moveTo>
                    <a:lnTo>
                      <a:pt x="700" y="234"/>
                    </a:lnTo>
                    <a:lnTo>
                      <a:pt x="700" y="0"/>
                    </a:lnTo>
                    <a:lnTo>
                      <a:pt x="0" y="117"/>
                    </a:lnTo>
                    <a:lnTo>
                      <a:pt x="700" y="117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459" name="Freeform 419"/>
              <p:cNvSpPr>
                <a:spLocks/>
              </p:cNvSpPr>
              <p:nvPr/>
            </p:nvSpPr>
            <p:spPr bwMode="auto">
              <a:xfrm>
                <a:off x="4071" y="2096"/>
                <a:ext cx="175" cy="59"/>
              </a:xfrm>
              <a:custGeom>
                <a:avLst/>
                <a:gdLst/>
                <a:ahLst/>
                <a:cxnLst>
                  <a:cxn ang="0">
                    <a:pos x="700" y="117"/>
                  </a:cxn>
                  <a:cxn ang="0">
                    <a:pos x="0" y="0"/>
                  </a:cxn>
                  <a:cxn ang="0">
                    <a:pos x="0" y="234"/>
                  </a:cxn>
                  <a:cxn ang="0">
                    <a:pos x="700" y="117"/>
                  </a:cxn>
                  <a:cxn ang="0">
                    <a:pos x="0" y="117"/>
                  </a:cxn>
                </a:cxnLst>
                <a:rect l="0" t="0" r="r" b="b"/>
                <a:pathLst>
                  <a:path w="700" h="234">
                    <a:moveTo>
                      <a:pt x="700" y="117"/>
                    </a:moveTo>
                    <a:lnTo>
                      <a:pt x="0" y="0"/>
                    </a:lnTo>
                    <a:lnTo>
                      <a:pt x="0" y="234"/>
                    </a:lnTo>
                    <a:lnTo>
                      <a:pt x="700" y="117"/>
                    </a:lnTo>
                    <a:lnTo>
                      <a:pt x="0" y="117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458" name="Freeform 418"/>
              <p:cNvSpPr>
                <a:spLocks/>
              </p:cNvSpPr>
              <p:nvPr/>
            </p:nvSpPr>
            <p:spPr bwMode="auto">
              <a:xfrm>
                <a:off x="4985" y="1889"/>
                <a:ext cx="40" cy="75"/>
              </a:xfrm>
              <a:custGeom>
                <a:avLst/>
                <a:gdLst/>
                <a:ahLst/>
                <a:cxnLst>
                  <a:cxn ang="0">
                    <a:pos x="0" y="50"/>
                  </a:cxn>
                  <a:cxn ang="0">
                    <a:pos x="40" y="0"/>
                  </a:cxn>
                  <a:cxn ang="0">
                    <a:pos x="121" y="0"/>
                  </a:cxn>
                  <a:cxn ang="0">
                    <a:pos x="161" y="50"/>
                  </a:cxn>
                  <a:cxn ang="0">
                    <a:pos x="161" y="100"/>
                  </a:cxn>
                  <a:cxn ang="0">
                    <a:pos x="121" y="150"/>
                  </a:cxn>
                  <a:cxn ang="0">
                    <a:pos x="40" y="150"/>
                  </a:cxn>
                  <a:cxn ang="0">
                    <a:pos x="0" y="200"/>
                  </a:cxn>
                  <a:cxn ang="0">
                    <a:pos x="0" y="300"/>
                  </a:cxn>
                  <a:cxn ang="0">
                    <a:pos x="161" y="300"/>
                  </a:cxn>
                </a:cxnLst>
                <a:rect l="0" t="0" r="r" b="b"/>
                <a:pathLst>
                  <a:path w="161" h="300">
                    <a:moveTo>
                      <a:pt x="0" y="50"/>
                    </a:moveTo>
                    <a:lnTo>
                      <a:pt x="40" y="0"/>
                    </a:lnTo>
                    <a:lnTo>
                      <a:pt x="121" y="0"/>
                    </a:lnTo>
                    <a:lnTo>
                      <a:pt x="161" y="50"/>
                    </a:lnTo>
                    <a:lnTo>
                      <a:pt x="161" y="100"/>
                    </a:lnTo>
                    <a:lnTo>
                      <a:pt x="121" y="150"/>
                    </a:lnTo>
                    <a:lnTo>
                      <a:pt x="40" y="150"/>
                    </a:lnTo>
                    <a:lnTo>
                      <a:pt x="0" y="200"/>
                    </a:lnTo>
                    <a:lnTo>
                      <a:pt x="0" y="300"/>
                    </a:lnTo>
                    <a:lnTo>
                      <a:pt x="161" y="30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457" name="Freeform 417"/>
              <p:cNvSpPr>
                <a:spLocks/>
              </p:cNvSpPr>
              <p:nvPr/>
            </p:nvSpPr>
            <p:spPr bwMode="auto">
              <a:xfrm>
                <a:off x="5045" y="1889"/>
                <a:ext cx="40" cy="75"/>
              </a:xfrm>
              <a:custGeom>
                <a:avLst/>
                <a:gdLst/>
                <a:ahLst/>
                <a:cxnLst>
                  <a:cxn ang="0">
                    <a:pos x="40" y="300"/>
                  </a:cxn>
                  <a:cxn ang="0">
                    <a:pos x="80" y="300"/>
                  </a:cxn>
                  <a:cxn ang="0">
                    <a:pos x="160" y="200"/>
                  </a:cxn>
                  <a:cxn ang="0">
                    <a:pos x="160" y="50"/>
                  </a:cxn>
                  <a:cxn ang="0">
                    <a:pos x="120" y="0"/>
                  </a:cxn>
                  <a:cxn ang="0">
                    <a:pos x="40" y="0"/>
                  </a:cxn>
                  <a:cxn ang="0">
                    <a:pos x="0" y="50"/>
                  </a:cxn>
                  <a:cxn ang="0">
                    <a:pos x="0" y="100"/>
                  </a:cxn>
                  <a:cxn ang="0">
                    <a:pos x="40" y="150"/>
                  </a:cxn>
                  <a:cxn ang="0">
                    <a:pos x="160" y="150"/>
                  </a:cxn>
                </a:cxnLst>
                <a:rect l="0" t="0" r="r" b="b"/>
                <a:pathLst>
                  <a:path w="160" h="300">
                    <a:moveTo>
                      <a:pt x="40" y="300"/>
                    </a:moveTo>
                    <a:lnTo>
                      <a:pt x="80" y="300"/>
                    </a:lnTo>
                    <a:lnTo>
                      <a:pt x="160" y="200"/>
                    </a:lnTo>
                    <a:lnTo>
                      <a:pt x="160" y="50"/>
                    </a:lnTo>
                    <a:lnTo>
                      <a:pt x="120" y="0"/>
                    </a:lnTo>
                    <a:lnTo>
                      <a:pt x="40" y="0"/>
                    </a:lnTo>
                    <a:lnTo>
                      <a:pt x="0" y="50"/>
                    </a:lnTo>
                    <a:lnTo>
                      <a:pt x="0" y="100"/>
                    </a:lnTo>
                    <a:lnTo>
                      <a:pt x="40" y="150"/>
                    </a:lnTo>
                    <a:lnTo>
                      <a:pt x="160" y="15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456" name="Line 416"/>
              <p:cNvSpPr>
                <a:spLocks noChangeShapeType="1"/>
              </p:cNvSpPr>
              <p:nvPr/>
            </p:nvSpPr>
            <p:spPr bwMode="auto">
              <a:xfrm flipV="1">
                <a:off x="5105" y="1951"/>
                <a:ext cx="1" cy="1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455" name="Freeform 415"/>
              <p:cNvSpPr>
                <a:spLocks/>
              </p:cNvSpPr>
              <p:nvPr/>
            </p:nvSpPr>
            <p:spPr bwMode="auto">
              <a:xfrm>
                <a:off x="5125" y="1889"/>
                <a:ext cx="30" cy="75"/>
              </a:xfrm>
              <a:custGeom>
                <a:avLst/>
                <a:gdLst/>
                <a:ahLst/>
                <a:cxnLst>
                  <a:cxn ang="0">
                    <a:pos x="40" y="300"/>
                  </a:cxn>
                  <a:cxn ang="0">
                    <a:pos x="0" y="249"/>
                  </a:cxn>
                  <a:cxn ang="0">
                    <a:pos x="0" y="50"/>
                  </a:cxn>
                  <a:cxn ang="0">
                    <a:pos x="40" y="0"/>
                  </a:cxn>
                  <a:cxn ang="0">
                    <a:pos x="80" y="0"/>
                  </a:cxn>
                  <a:cxn ang="0">
                    <a:pos x="120" y="50"/>
                  </a:cxn>
                  <a:cxn ang="0">
                    <a:pos x="120" y="249"/>
                  </a:cxn>
                  <a:cxn ang="0">
                    <a:pos x="80" y="300"/>
                  </a:cxn>
                  <a:cxn ang="0">
                    <a:pos x="40" y="300"/>
                  </a:cxn>
                </a:cxnLst>
                <a:rect l="0" t="0" r="r" b="b"/>
                <a:pathLst>
                  <a:path w="120" h="300">
                    <a:moveTo>
                      <a:pt x="40" y="300"/>
                    </a:moveTo>
                    <a:lnTo>
                      <a:pt x="0" y="249"/>
                    </a:lnTo>
                    <a:lnTo>
                      <a:pt x="0" y="50"/>
                    </a:lnTo>
                    <a:lnTo>
                      <a:pt x="40" y="0"/>
                    </a:lnTo>
                    <a:lnTo>
                      <a:pt x="80" y="0"/>
                    </a:lnTo>
                    <a:lnTo>
                      <a:pt x="120" y="50"/>
                    </a:lnTo>
                    <a:lnTo>
                      <a:pt x="120" y="249"/>
                    </a:lnTo>
                    <a:lnTo>
                      <a:pt x="80" y="300"/>
                    </a:lnTo>
                    <a:lnTo>
                      <a:pt x="40" y="300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454" name="Freeform 414"/>
              <p:cNvSpPr>
                <a:spLocks/>
              </p:cNvSpPr>
              <p:nvPr/>
            </p:nvSpPr>
            <p:spPr bwMode="auto">
              <a:xfrm>
                <a:off x="5175" y="1889"/>
                <a:ext cx="30" cy="75"/>
              </a:xfrm>
              <a:custGeom>
                <a:avLst/>
                <a:gdLst/>
                <a:ahLst/>
                <a:cxnLst>
                  <a:cxn ang="0">
                    <a:pos x="40" y="300"/>
                  </a:cxn>
                  <a:cxn ang="0">
                    <a:pos x="0" y="249"/>
                  </a:cxn>
                  <a:cxn ang="0">
                    <a:pos x="0" y="50"/>
                  </a:cxn>
                  <a:cxn ang="0">
                    <a:pos x="40" y="0"/>
                  </a:cxn>
                  <a:cxn ang="0">
                    <a:pos x="80" y="0"/>
                  </a:cxn>
                  <a:cxn ang="0">
                    <a:pos x="120" y="50"/>
                  </a:cxn>
                  <a:cxn ang="0">
                    <a:pos x="120" y="249"/>
                  </a:cxn>
                  <a:cxn ang="0">
                    <a:pos x="80" y="300"/>
                  </a:cxn>
                  <a:cxn ang="0">
                    <a:pos x="40" y="300"/>
                  </a:cxn>
                </a:cxnLst>
                <a:rect l="0" t="0" r="r" b="b"/>
                <a:pathLst>
                  <a:path w="120" h="300">
                    <a:moveTo>
                      <a:pt x="40" y="300"/>
                    </a:moveTo>
                    <a:lnTo>
                      <a:pt x="0" y="249"/>
                    </a:lnTo>
                    <a:lnTo>
                      <a:pt x="0" y="50"/>
                    </a:lnTo>
                    <a:lnTo>
                      <a:pt x="40" y="0"/>
                    </a:lnTo>
                    <a:lnTo>
                      <a:pt x="80" y="0"/>
                    </a:lnTo>
                    <a:lnTo>
                      <a:pt x="120" y="50"/>
                    </a:lnTo>
                    <a:lnTo>
                      <a:pt x="120" y="249"/>
                    </a:lnTo>
                    <a:lnTo>
                      <a:pt x="80" y="300"/>
                    </a:lnTo>
                    <a:lnTo>
                      <a:pt x="40" y="300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453" name="Line 413"/>
              <p:cNvSpPr>
                <a:spLocks noChangeShapeType="1"/>
              </p:cNvSpPr>
              <p:nvPr/>
            </p:nvSpPr>
            <p:spPr bwMode="auto">
              <a:xfrm>
                <a:off x="4246" y="1373"/>
                <a:ext cx="1" cy="67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452" name="Line 412"/>
              <p:cNvSpPr>
                <a:spLocks noChangeShapeType="1"/>
              </p:cNvSpPr>
              <p:nvPr/>
            </p:nvSpPr>
            <p:spPr bwMode="auto">
              <a:xfrm>
                <a:off x="4788" y="1373"/>
                <a:ext cx="1" cy="67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451" name="Freeform 411"/>
              <p:cNvSpPr>
                <a:spLocks/>
              </p:cNvSpPr>
              <p:nvPr/>
            </p:nvSpPr>
            <p:spPr bwMode="auto">
              <a:xfrm>
                <a:off x="4246" y="1926"/>
                <a:ext cx="542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084" y="0"/>
                  </a:cxn>
                  <a:cxn ang="0">
                    <a:pos x="2167" y="0"/>
                  </a:cxn>
                </a:cxnLst>
                <a:rect l="0" t="0" r="r" b="b"/>
                <a:pathLst>
                  <a:path w="2167">
                    <a:moveTo>
                      <a:pt x="0" y="0"/>
                    </a:moveTo>
                    <a:lnTo>
                      <a:pt x="1084" y="0"/>
                    </a:lnTo>
                    <a:lnTo>
                      <a:pt x="2167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450" name="Line 410"/>
              <p:cNvSpPr>
                <a:spLocks noChangeShapeType="1"/>
              </p:cNvSpPr>
              <p:nvPr/>
            </p:nvSpPr>
            <p:spPr bwMode="auto">
              <a:xfrm>
                <a:off x="4517" y="1926"/>
                <a:ext cx="43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449" name="Freeform 409"/>
              <p:cNvSpPr>
                <a:spLocks/>
              </p:cNvSpPr>
              <p:nvPr/>
            </p:nvSpPr>
            <p:spPr bwMode="auto">
              <a:xfrm>
                <a:off x="4246" y="1897"/>
                <a:ext cx="175" cy="58"/>
              </a:xfrm>
              <a:custGeom>
                <a:avLst/>
                <a:gdLst/>
                <a:ahLst/>
                <a:cxnLst>
                  <a:cxn ang="0">
                    <a:pos x="0" y="117"/>
                  </a:cxn>
                  <a:cxn ang="0">
                    <a:pos x="701" y="234"/>
                  </a:cxn>
                  <a:cxn ang="0">
                    <a:pos x="701" y="0"/>
                  </a:cxn>
                  <a:cxn ang="0">
                    <a:pos x="0" y="117"/>
                  </a:cxn>
                  <a:cxn ang="0">
                    <a:pos x="701" y="117"/>
                  </a:cxn>
                </a:cxnLst>
                <a:rect l="0" t="0" r="r" b="b"/>
                <a:pathLst>
                  <a:path w="701" h="234">
                    <a:moveTo>
                      <a:pt x="0" y="117"/>
                    </a:moveTo>
                    <a:lnTo>
                      <a:pt x="701" y="234"/>
                    </a:lnTo>
                    <a:lnTo>
                      <a:pt x="701" y="0"/>
                    </a:lnTo>
                    <a:lnTo>
                      <a:pt x="0" y="117"/>
                    </a:lnTo>
                    <a:lnTo>
                      <a:pt x="701" y="117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448" name="Freeform 408"/>
              <p:cNvSpPr>
                <a:spLocks/>
              </p:cNvSpPr>
              <p:nvPr/>
            </p:nvSpPr>
            <p:spPr bwMode="auto">
              <a:xfrm>
                <a:off x="4613" y="1897"/>
                <a:ext cx="175" cy="58"/>
              </a:xfrm>
              <a:custGeom>
                <a:avLst/>
                <a:gdLst/>
                <a:ahLst/>
                <a:cxnLst>
                  <a:cxn ang="0">
                    <a:pos x="701" y="117"/>
                  </a:cxn>
                  <a:cxn ang="0">
                    <a:pos x="0" y="0"/>
                  </a:cxn>
                  <a:cxn ang="0">
                    <a:pos x="0" y="234"/>
                  </a:cxn>
                  <a:cxn ang="0">
                    <a:pos x="701" y="117"/>
                  </a:cxn>
                  <a:cxn ang="0">
                    <a:pos x="0" y="117"/>
                  </a:cxn>
                </a:cxnLst>
                <a:rect l="0" t="0" r="r" b="b"/>
                <a:pathLst>
                  <a:path w="701" h="234">
                    <a:moveTo>
                      <a:pt x="701" y="117"/>
                    </a:moveTo>
                    <a:lnTo>
                      <a:pt x="0" y="0"/>
                    </a:lnTo>
                    <a:lnTo>
                      <a:pt x="0" y="234"/>
                    </a:lnTo>
                    <a:lnTo>
                      <a:pt x="701" y="117"/>
                    </a:lnTo>
                    <a:lnTo>
                      <a:pt x="0" y="117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447" name="Freeform 407"/>
              <p:cNvSpPr>
                <a:spLocks/>
              </p:cNvSpPr>
              <p:nvPr/>
            </p:nvSpPr>
            <p:spPr bwMode="auto">
              <a:xfrm>
                <a:off x="4162" y="429"/>
                <a:ext cx="10" cy="75"/>
              </a:xfrm>
              <a:custGeom>
                <a:avLst/>
                <a:gdLst/>
                <a:ahLst/>
                <a:cxnLst>
                  <a:cxn ang="0">
                    <a:pos x="0" y="50"/>
                  </a:cxn>
                  <a:cxn ang="0">
                    <a:pos x="39" y="0"/>
                  </a:cxn>
                  <a:cxn ang="0">
                    <a:pos x="39" y="298"/>
                  </a:cxn>
                </a:cxnLst>
                <a:rect l="0" t="0" r="r" b="b"/>
                <a:pathLst>
                  <a:path w="39" h="298">
                    <a:moveTo>
                      <a:pt x="0" y="50"/>
                    </a:moveTo>
                    <a:lnTo>
                      <a:pt x="39" y="0"/>
                    </a:lnTo>
                    <a:lnTo>
                      <a:pt x="39" y="298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446" name="Line 406"/>
              <p:cNvSpPr>
                <a:spLocks noChangeShapeType="1"/>
              </p:cNvSpPr>
              <p:nvPr/>
            </p:nvSpPr>
            <p:spPr bwMode="auto">
              <a:xfrm>
                <a:off x="4162" y="504"/>
                <a:ext cx="20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445" name="Freeform 405"/>
              <p:cNvSpPr>
                <a:spLocks/>
              </p:cNvSpPr>
              <p:nvPr/>
            </p:nvSpPr>
            <p:spPr bwMode="auto">
              <a:xfrm>
                <a:off x="4202" y="429"/>
                <a:ext cx="40" cy="38"/>
              </a:xfrm>
              <a:custGeom>
                <a:avLst/>
                <a:gdLst/>
                <a:ahLst/>
                <a:cxnLst>
                  <a:cxn ang="0">
                    <a:pos x="0" y="50"/>
                  </a:cxn>
                  <a:cxn ang="0">
                    <a:pos x="40" y="0"/>
                  </a:cxn>
                  <a:cxn ang="0">
                    <a:pos x="119" y="0"/>
                  </a:cxn>
                  <a:cxn ang="0">
                    <a:pos x="159" y="50"/>
                  </a:cxn>
                  <a:cxn ang="0">
                    <a:pos x="159" y="99"/>
                  </a:cxn>
                  <a:cxn ang="0">
                    <a:pos x="119" y="150"/>
                  </a:cxn>
                  <a:cxn ang="0">
                    <a:pos x="80" y="150"/>
                  </a:cxn>
                </a:cxnLst>
                <a:rect l="0" t="0" r="r" b="b"/>
                <a:pathLst>
                  <a:path w="159" h="150">
                    <a:moveTo>
                      <a:pt x="0" y="50"/>
                    </a:moveTo>
                    <a:lnTo>
                      <a:pt x="40" y="0"/>
                    </a:lnTo>
                    <a:lnTo>
                      <a:pt x="119" y="0"/>
                    </a:lnTo>
                    <a:lnTo>
                      <a:pt x="159" y="50"/>
                    </a:lnTo>
                    <a:lnTo>
                      <a:pt x="159" y="99"/>
                    </a:lnTo>
                    <a:lnTo>
                      <a:pt x="119" y="150"/>
                    </a:lnTo>
                    <a:lnTo>
                      <a:pt x="80" y="15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444" name="Freeform 404"/>
              <p:cNvSpPr>
                <a:spLocks/>
              </p:cNvSpPr>
              <p:nvPr/>
            </p:nvSpPr>
            <p:spPr bwMode="auto">
              <a:xfrm>
                <a:off x="4202" y="467"/>
                <a:ext cx="40" cy="37"/>
              </a:xfrm>
              <a:custGeom>
                <a:avLst/>
                <a:gdLst/>
                <a:ahLst/>
                <a:cxnLst>
                  <a:cxn ang="0">
                    <a:pos x="119" y="0"/>
                  </a:cxn>
                  <a:cxn ang="0">
                    <a:pos x="159" y="49"/>
                  </a:cxn>
                  <a:cxn ang="0">
                    <a:pos x="159" y="99"/>
                  </a:cxn>
                  <a:cxn ang="0">
                    <a:pos x="119" y="148"/>
                  </a:cxn>
                  <a:cxn ang="0">
                    <a:pos x="40" y="148"/>
                  </a:cxn>
                  <a:cxn ang="0">
                    <a:pos x="0" y="99"/>
                  </a:cxn>
                </a:cxnLst>
                <a:rect l="0" t="0" r="r" b="b"/>
                <a:pathLst>
                  <a:path w="159" h="148">
                    <a:moveTo>
                      <a:pt x="119" y="0"/>
                    </a:moveTo>
                    <a:lnTo>
                      <a:pt x="159" y="49"/>
                    </a:lnTo>
                    <a:lnTo>
                      <a:pt x="159" y="99"/>
                    </a:lnTo>
                    <a:lnTo>
                      <a:pt x="119" y="148"/>
                    </a:lnTo>
                    <a:lnTo>
                      <a:pt x="40" y="148"/>
                    </a:lnTo>
                    <a:lnTo>
                      <a:pt x="0" y="99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443" name="Line 403"/>
              <p:cNvSpPr>
                <a:spLocks noChangeShapeType="1"/>
              </p:cNvSpPr>
              <p:nvPr/>
            </p:nvSpPr>
            <p:spPr bwMode="auto">
              <a:xfrm flipV="1">
                <a:off x="4262" y="492"/>
                <a:ext cx="1" cy="1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442" name="Freeform 402"/>
              <p:cNvSpPr>
                <a:spLocks/>
              </p:cNvSpPr>
              <p:nvPr/>
            </p:nvSpPr>
            <p:spPr bwMode="auto">
              <a:xfrm>
                <a:off x="4282" y="429"/>
                <a:ext cx="29" cy="75"/>
              </a:xfrm>
              <a:custGeom>
                <a:avLst/>
                <a:gdLst/>
                <a:ahLst/>
                <a:cxnLst>
                  <a:cxn ang="0">
                    <a:pos x="40" y="298"/>
                  </a:cxn>
                  <a:cxn ang="0">
                    <a:pos x="0" y="249"/>
                  </a:cxn>
                  <a:cxn ang="0">
                    <a:pos x="0" y="50"/>
                  </a:cxn>
                  <a:cxn ang="0">
                    <a:pos x="40" y="0"/>
                  </a:cxn>
                  <a:cxn ang="0">
                    <a:pos x="79" y="0"/>
                  </a:cxn>
                  <a:cxn ang="0">
                    <a:pos x="119" y="50"/>
                  </a:cxn>
                  <a:cxn ang="0">
                    <a:pos x="119" y="249"/>
                  </a:cxn>
                  <a:cxn ang="0">
                    <a:pos x="79" y="298"/>
                  </a:cxn>
                  <a:cxn ang="0">
                    <a:pos x="40" y="298"/>
                  </a:cxn>
                </a:cxnLst>
                <a:rect l="0" t="0" r="r" b="b"/>
                <a:pathLst>
                  <a:path w="119" h="298">
                    <a:moveTo>
                      <a:pt x="40" y="298"/>
                    </a:moveTo>
                    <a:lnTo>
                      <a:pt x="0" y="249"/>
                    </a:lnTo>
                    <a:lnTo>
                      <a:pt x="0" y="50"/>
                    </a:lnTo>
                    <a:lnTo>
                      <a:pt x="40" y="0"/>
                    </a:lnTo>
                    <a:lnTo>
                      <a:pt x="79" y="0"/>
                    </a:lnTo>
                    <a:lnTo>
                      <a:pt x="119" y="50"/>
                    </a:lnTo>
                    <a:lnTo>
                      <a:pt x="119" y="249"/>
                    </a:lnTo>
                    <a:lnTo>
                      <a:pt x="79" y="298"/>
                    </a:lnTo>
                    <a:lnTo>
                      <a:pt x="40" y="298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441" name="Freeform 401"/>
              <p:cNvSpPr>
                <a:spLocks/>
              </p:cNvSpPr>
              <p:nvPr/>
            </p:nvSpPr>
            <p:spPr bwMode="auto">
              <a:xfrm>
                <a:off x="4331" y="429"/>
                <a:ext cx="30" cy="75"/>
              </a:xfrm>
              <a:custGeom>
                <a:avLst/>
                <a:gdLst/>
                <a:ahLst/>
                <a:cxnLst>
                  <a:cxn ang="0">
                    <a:pos x="40" y="298"/>
                  </a:cxn>
                  <a:cxn ang="0">
                    <a:pos x="0" y="249"/>
                  </a:cxn>
                  <a:cxn ang="0">
                    <a:pos x="0" y="50"/>
                  </a:cxn>
                  <a:cxn ang="0">
                    <a:pos x="40" y="0"/>
                  </a:cxn>
                  <a:cxn ang="0">
                    <a:pos x="80" y="0"/>
                  </a:cxn>
                  <a:cxn ang="0">
                    <a:pos x="119" y="50"/>
                  </a:cxn>
                  <a:cxn ang="0">
                    <a:pos x="119" y="249"/>
                  </a:cxn>
                  <a:cxn ang="0">
                    <a:pos x="80" y="298"/>
                  </a:cxn>
                  <a:cxn ang="0">
                    <a:pos x="40" y="298"/>
                  </a:cxn>
                </a:cxnLst>
                <a:rect l="0" t="0" r="r" b="b"/>
                <a:pathLst>
                  <a:path w="119" h="298">
                    <a:moveTo>
                      <a:pt x="40" y="298"/>
                    </a:moveTo>
                    <a:lnTo>
                      <a:pt x="0" y="249"/>
                    </a:lnTo>
                    <a:lnTo>
                      <a:pt x="0" y="50"/>
                    </a:lnTo>
                    <a:lnTo>
                      <a:pt x="40" y="0"/>
                    </a:lnTo>
                    <a:lnTo>
                      <a:pt x="80" y="0"/>
                    </a:lnTo>
                    <a:lnTo>
                      <a:pt x="119" y="50"/>
                    </a:lnTo>
                    <a:lnTo>
                      <a:pt x="119" y="249"/>
                    </a:lnTo>
                    <a:lnTo>
                      <a:pt x="80" y="298"/>
                    </a:lnTo>
                    <a:lnTo>
                      <a:pt x="40" y="298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440" name="Line 400"/>
              <p:cNvSpPr>
                <a:spLocks noChangeShapeType="1"/>
              </p:cNvSpPr>
              <p:nvPr/>
            </p:nvSpPr>
            <p:spPr bwMode="auto">
              <a:xfrm flipV="1">
                <a:off x="4470" y="350"/>
                <a:ext cx="1" cy="62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439" name="Line 399"/>
              <p:cNvSpPr>
                <a:spLocks noChangeShapeType="1"/>
              </p:cNvSpPr>
              <p:nvPr/>
            </p:nvSpPr>
            <p:spPr bwMode="auto">
              <a:xfrm flipV="1">
                <a:off x="4713" y="350"/>
                <a:ext cx="1" cy="62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438" name="Freeform 398"/>
              <p:cNvSpPr>
                <a:spLocks/>
              </p:cNvSpPr>
              <p:nvPr/>
            </p:nvSpPr>
            <p:spPr bwMode="auto">
              <a:xfrm>
                <a:off x="4470" y="467"/>
                <a:ext cx="122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85" y="0"/>
                  </a:cxn>
                  <a:cxn ang="0">
                    <a:pos x="112" y="0"/>
                  </a:cxn>
                </a:cxnLst>
                <a:rect l="0" t="0" r="r" b="b"/>
                <a:pathLst>
                  <a:path w="485">
                    <a:moveTo>
                      <a:pt x="0" y="0"/>
                    </a:moveTo>
                    <a:lnTo>
                      <a:pt x="485" y="0"/>
                    </a:lnTo>
                    <a:lnTo>
                      <a:pt x="11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437" name="Line 397"/>
              <p:cNvSpPr>
                <a:spLocks noChangeShapeType="1"/>
              </p:cNvSpPr>
              <p:nvPr/>
            </p:nvSpPr>
            <p:spPr bwMode="auto">
              <a:xfrm flipH="1">
                <a:off x="4592" y="467"/>
                <a:ext cx="12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436" name="Freeform 396"/>
              <p:cNvSpPr>
                <a:spLocks/>
              </p:cNvSpPr>
              <p:nvPr/>
            </p:nvSpPr>
            <p:spPr bwMode="auto">
              <a:xfrm>
                <a:off x="4470" y="437"/>
                <a:ext cx="175" cy="59"/>
              </a:xfrm>
              <a:custGeom>
                <a:avLst/>
                <a:gdLst/>
                <a:ahLst/>
                <a:cxnLst>
                  <a:cxn ang="0">
                    <a:pos x="0" y="117"/>
                  </a:cxn>
                  <a:cxn ang="0">
                    <a:pos x="701" y="234"/>
                  </a:cxn>
                  <a:cxn ang="0">
                    <a:pos x="701" y="0"/>
                  </a:cxn>
                  <a:cxn ang="0">
                    <a:pos x="0" y="117"/>
                  </a:cxn>
                  <a:cxn ang="0">
                    <a:pos x="701" y="117"/>
                  </a:cxn>
                </a:cxnLst>
                <a:rect l="0" t="0" r="r" b="b"/>
                <a:pathLst>
                  <a:path w="701" h="234">
                    <a:moveTo>
                      <a:pt x="0" y="117"/>
                    </a:moveTo>
                    <a:lnTo>
                      <a:pt x="701" y="234"/>
                    </a:lnTo>
                    <a:lnTo>
                      <a:pt x="701" y="0"/>
                    </a:lnTo>
                    <a:lnTo>
                      <a:pt x="0" y="117"/>
                    </a:lnTo>
                    <a:lnTo>
                      <a:pt x="701" y="117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435" name="Freeform 395"/>
              <p:cNvSpPr>
                <a:spLocks/>
              </p:cNvSpPr>
              <p:nvPr/>
            </p:nvSpPr>
            <p:spPr bwMode="auto">
              <a:xfrm>
                <a:off x="4538" y="437"/>
                <a:ext cx="175" cy="59"/>
              </a:xfrm>
              <a:custGeom>
                <a:avLst/>
                <a:gdLst/>
                <a:ahLst/>
                <a:cxnLst>
                  <a:cxn ang="0">
                    <a:pos x="701" y="117"/>
                  </a:cxn>
                  <a:cxn ang="0">
                    <a:pos x="0" y="0"/>
                  </a:cxn>
                  <a:cxn ang="0">
                    <a:pos x="0" y="234"/>
                  </a:cxn>
                  <a:cxn ang="0">
                    <a:pos x="701" y="117"/>
                  </a:cxn>
                  <a:cxn ang="0">
                    <a:pos x="0" y="117"/>
                  </a:cxn>
                </a:cxnLst>
                <a:rect l="0" t="0" r="r" b="b"/>
                <a:pathLst>
                  <a:path w="701" h="234">
                    <a:moveTo>
                      <a:pt x="701" y="117"/>
                    </a:moveTo>
                    <a:lnTo>
                      <a:pt x="0" y="0"/>
                    </a:lnTo>
                    <a:lnTo>
                      <a:pt x="0" y="234"/>
                    </a:lnTo>
                    <a:lnTo>
                      <a:pt x="701" y="117"/>
                    </a:lnTo>
                    <a:lnTo>
                      <a:pt x="0" y="117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434" name="Freeform 394"/>
              <p:cNvSpPr>
                <a:spLocks/>
              </p:cNvSpPr>
              <p:nvPr/>
            </p:nvSpPr>
            <p:spPr bwMode="auto">
              <a:xfrm>
                <a:off x="4004" y="2885"/>
                <a:ext cx="40" cy="75"/>
              </a:xfrm>
              <a:custGeom>
                <a:avLst/>
                <a:gdLst/>
                <a:ahLst/>
                <a:cxnLst>
                  <a:cxn ang="0">
                    <a:pos x="0" y="50"/>
                  </a:cxn>
                  <a:cxn ang="0">
                    <a:pos x="40" y="0"/>
                  </a:cxn>
                  <a:cxn ang="0">
                    <a:pos x="119" y="0"/>
                  </a:cxn>
                  <a:cxn ang="0">
                    <a:pos x="159" y="50"/>
                  </a:cxn>
                  <a:cxn ang="0">
                    <a:pos x="159" y="99"/>
                  </a:cxn>
                  <a:cxn ang="0">
                    <a:pos x="119" y="150"/>
                  </a:cxn>
                  <a:cxn ang="0">
                    <a:pos x="40" y="150"/>
                  </a:cxn>
                  <a:cxn ang="0">
                    <a:pos x="0" y="199"/>
                  </a:cxn>
                  <a:cxn ang="0">
                    <a:pos x="0" y="299"/>
                  </a:cxn>
                  <a:cxn ang="0">
                    <a:pos x="159" y="299"/>
                  </a:cxn>
                </a:cxnLst>
                <a:rect l="0" t="0" r="r" b="b"/>
                <a:pathLst>
                  <a:path w="159" h="299">
                    <a:moveTo>
                      <a:pt x="0" y="50"/>
                    </a:moveTo>
                    <a:lnTo>
                      <a:pt x="40" y="0"/>
                    </a:lnTo>
                    <a:lnTo>
                      <a:pt x="119" y="0"/>
                    </a:lnTo>
                    <a:lnTo>
                      <a:pt x="159" y="50"/>
                    </a:lnTo>
                    <a:lnTo>
                      <a:pt x="159" y="99"/>
                    </a:lnTo>
                    <a:lnTo>
                      <a:pt x="119" y="150"/>
                    </a:lnTo>
                    <a:lnTo>
                      <a:pt x="40" y="150"/>
                    </a:lnTo>
                    <a:lnTo>
                      <a:pt x="0" y="199"/>
                    </a:lnTo>
                    <a:lnTo>
                      <a:pt x="0" y="299"/>
                    </a:lnTo>
                    <a:lnTo>
                      <a:pt x="159" y="299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433" name="Line 393"/>
              <p:cNvSpPr>
                <a:spLocks noChangeShapeType="1"/>
              </p:cNvSpPr>
              <p:nvPr/>
            </p:nvSpPr>
            <p:spPr bwMode="auto">
              <a:xfrm flipV="1">
                <a:off x="4064" y="2947"/>
                <a:ext cx="1" cy="1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432" name="Freeform 392"/>
              <p:cNvSpPr>
                <a:spLocks/>
              </p:cNvSpPr>
              <p:nvPr/>
            </p:nvSpPr>
            <p:spPr bwMode="auto">
              <a:xfrm>
                <a:off x="4084" y="2885"/>
                <a:ext cx="30" cy="75"/>
              </a:xfrm>
              <a:custGeom>
                <a:avLst/>
                <a:gdLst/>
                <a:ahLst/>
                <a:cxnLst>
                  <a:cxn ang="0">
                    <a:pos x="39" y="299"/>
                  </a:cxn>
                  <a:cxn ang="0">
                    <a:pos x="0" y="249"/>
                  </a:cxn>
                  <a:cxn ang="0">
                    <a:pos x="0" y="50"/>
                  </a:cxn>
                  <a:cxn ang="0">
                    <a:pos x="39" y="0"/>
                  </a:cxn>
                  <a:cxn ang="0">
                    <a:pos x="79" y="0"/>
                  </a:cxn>
                  <a:cxn ang="0">
                    <a:pos x="119" y="50"/>
                  </a:cxn>
                  <a:cxn ang="0">
                    <a:pos x="119" y="249"/>
                  </a:cxn>
                  <a:cxn ang="0">
                    <a:pos x="79" y="299"/>
                  </a:cxn>
                  <a:cxn ang="0">
                    <a:pos x="39" y="299"/>
                  </a:cxn>
                </a:cxnLst>
                <a:rect l="0" t="0" r="r" b="b"/>
                <a:pathLst>
                  <a:path w="119" h="299">
                    <a:moveTo>
                      <a:pt x="39" y="299"/>
                    </a:moveTo>
                    <a:lnTo>
                      <a:pt x="0" y="249"/>
                    </a:lnTo>
                    <a:lnTo>
                      <a:pt x="0" y="50"/>
                    </a:lnTo>
                    <a:lnTo>
                      <a:pt x="39" y="0"/>
                    </a:lnTo>
                    <a:lnTo>
                      <a:pt x="79" y="0"/>
                    </a:lnTo>
                    <a:lnTo>
                      <a:pt x="119" y="50"/>
                    </a:lnTo>
                    <a:lnTo>
                      <a:pt x="119" y="249"/>
                    </a:lnTo>
                    <a:lnTo>
                      <a:pt x="79" y="299"/>
                    </a:lnTo>
                    <a:lnTo>
                      <a:pt x="39" y="299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431" name="Freeform 391"/>
              <p:cNvSpPr>
                <a:spLocks/>
              </p:cNvSpPr>
              <p:nvPr/>
            </p:nvSpPr>
            <p:spPr bwMode="auto">
              <a:xfrm>
                <a:off x="4134" y="2885"/>
                <a:ext cx="29" cy="75"/>
              </a:xfrm>
              <a:custGeom>
                <a:avLst/>
                <a:gdLst/>
                <a:ahLst/>
                <a:cxnLst>
                  <a:cxn ang="0">
                    <a:pos x="40" y="299"/>
                  </a:cxn>
                  <a:cxn ang="0">
                    <a:pos x="0" y="249"/>
                  </a:cxn>
                  <a:cxn ang="0">
                    <a:pos x="0" y="50"/>
                  </a:cxn>
                  <a:cxn ang="0">
                    <a:pos x="40" y="0"/>
                  </a:cxn>
                  <a:cxn ang="0">
                    <a:pos x="80" y="0"/>
                  </a:cxn>
                  <a:cxn ang="0">
                    <a:pos x="119" y="50"/>
                  </a:cxn>
                  <a:cxn ang="0">
                    <a:pos x="119" y="249"/>
                  </a:cxn>
                  <a:cxn ang="0">
                    <a:pos x="80" y="299"/>
                  </a:cxn>
                  <a:cxn ang="0">
                    <a:pos x="40" y="299"/>
                  </a:cxn>
                </a:cxnLst>
                <a:rect l="0" t="0" r="r" b="b"/>
                <a:pathLst>
                  <a:path w="119" h="299">
                    <a:moveTo>
                      <a:pt x="40" y="299"/>
                    </a:moveTo>
                    <a:lnTo>
                      <a:pt x="0" y="249"/>
                    </a:lnTo>
                    <a:lnTo>
                      <a:pt x="0" y="50"/>
                    </a:lnTo>
                    <a:lnTo>
                      <a:pt x="40" y="0"/>
                    </a:lnTo>
                    <a:lnTo>
                      <a:pt x="80" y="0"/>
                    </a:lnTo>
                    <a:lnTo>
                      <a:pt x="119" y="50"/>
                    </a:lnTo>
                    <a:lnTo>
                      <a:pt x="119" y="249"/>
                    </a:lnTo>
                    <a:lnTo>
                      <a:pt x="80" y="299"/>
                    </a:lnTo>
                    <a:lnTo>
                      <a:pt x="40" y="299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430" name="Line 390"/>
              <p:cNvSpPr>
                <a:spLocks noChangeShapeType="1"/>
              </p:cNvSpPr>
              <p:nvPr/>
            </p:nvSpPr>
            <p:spPr bwMode="auto">
              <a:xfrm flipV="1">
                <a:off x="4578" y="2805"/>
                <a:ext cx="1" cy="31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429" name="Line 389"/>
              <p:cNvSpPr>
                <a:spLocks noChangeShapeType="1"/>
              </p:cNvSpPr>
              <p:nvPr/>
            </p:nvSpPr>
            <p:spPr bwMode="auto">
              <a:xfrm flipV="1">
                <a:off x="4541" y="2805"/>
                <a:ext cx="1" cy="31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428" name="Freeform 388"/>
              <p:cNvSpPr>
                <a:spLocks/>
              </p:cNvSpPr>
              <p:nvPr/>
            </p:nvSpPr>
            <p:spPr bwMode="auto">
              <a:xfrm>
                <a:off x="4541" y="2922"/>
                <a:ext cx="37" cy="1"/>
              </a:xfrm>
              <a:custGeom>
                <a:avLst/>
                <a:gdLst/>
                <a:ahLst/>
                <a:cxnLst>
                  <a:cxn ang="0">
                    <a:pos x="150" y="0"/>
                  </a:cxn>
                  <a:cxn ang="0">
                    <a:pos x="75" y="0"/>
                  </a:cxn>
                  <a:cxn ang="0">
                    <a:pos x="0" y="0"/>
                  </a:cxn>
                </a:cxnLst>
                <a:rect l="0" t="0" r="r" b="b"/>
                <a:pathLst>
                  <a:path w="150">
                    <a:moveTo>
                      <a:pt x="150" y="0"/>
                    </a:moveTo>
                    <a:lnTo>
                      <a:pt x="75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427" name="Line 387"/>
              <p:cNvSpPr>
                <a:spLocks noChangeShapeType="1"/>
              </p:cNvSpPr>
              <p:nvPr/>
            </p:nvSpPr>
            <p:spPr bwMode="auto">
              <a:xfrm flipH="1">
                <a:off x="4281" y="2922"/>
                <a:ext cx="279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426" name="Freeform 386"/>
              <p:cNvSpPr>
                <a:spLocks/>
              </p:cNvSpPr>
              <p:nvPr/>
            </p:nvSpPr>
            <p:spPr bwMode="auto">
              <a:xfrm>
                <a:off x="4403" y="2893"/>
                <a:ext cx="175" cy="58"/>
              </a:xfrm>
              <a:custGeom>
                <a:avLst/>
                <a:gdLst/>
                <a:ahLst/>
                <a:cxnLst>
                  <a:cxn ang="0">
                    <a:pos x="701" y="117"/>
                  </a:cxn>
                  <a:cxn ang="0">
                    <a:pos x="0" y="0"/>
                  </a:cxn>
                  <a:cxn ang="0">
                    <a:pos x="0" y="234"/>
                  </a:cxn>
                  <a:cxn ang="0">
                    <a:pos x="701" y="117"/>
                  </a:cxn>
                  <a:cxn ang="0">
                    <a:pos x="0" y="117"/>
                  </a:cxn>
                </a:cxnLst>
                <a:rect l="0" t="0" r="r" b="b"/>
                <a:pathLst>
                  <a:path w="701" h="234">
                    <a:moveTo>
                      <a:pt x="701" y="117"/>
                    </a:moveTo>
                    <a:lnTo>
                      <a:pt x="0" y="0"/>
                    </a:lnTo>
                    <a:lnTo>
                      <a:pt x="0" y="234"/>
                    </a:lnTo>
                    <a:lnTo>
                      <a:pt x="701" y="117"/>
                    </a:lnTo>
                    <a:lnTo>
                      <a:pt x="0" y="117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425" name="Freeform 385"/>
              <p:cNvSpPr>
                <a:spLocks/>
              </p:cNvSpPr>
              <p:nvPr/>
            </p:nvSpPr>
            <p:spPr bwMode="auto">
              <a:xfrm>
                <a:off x="4541" y="2893"/>
                <a:ext cx="175" cy="58"/>
              </a:xfrm>
              <a:custGeom>
                <a:avLst/>
                <a:gdLst/>
                <a:ahLst/>
                <a:cxnLst>
                  <a:cxn ang="0">
                    <a:pos x="0" y="117"/>
                  </a:cxn>
                  <a:cxn ang="0">
                    <a:pos x="701" y="234"/>
                  </a:cxn>
                  <a:cxn ang="0">
                    <a:pos x="701" y="0"/>
                  </a:cxn>
                  <a:cxn ang="0">
                    <a:pos x="0" y="117"/>
                  </a:cxn>
                  <a:cxn ang="0">
                    <a:pos x="701" y="117"/>
                  </a:cxn>
                </a:cxnLst>
                <a:rect l="0" t="0" r="r" b="b"/>
                <a:pathLst>
                  <a:path w="701" h="234">
                    <a:moveTo>
                      <a:pt x="0" y="117"/>
                    </a:moveTo>
                    <a:lnTo>
                      <a:pt x="701" y="234"/>
                    </a:lnTo>
                    <a:lnTo>
                      <a:pt x="701" y="0"/>
                    </a:lnTo>
                    <a:lnTo>
                      <a:pt x="0" y="117"/>
                    </a:lnTo>
                    <a:lnTo>
                      <a:pt x="701" y="117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424" name="Freeform 384"/>
              <p:cNvSpPr>
                <a:spLocks/>
              </p:cNvSpPr>
              <p:nvPr/>
            </p:nvSpPr>
            <p:spPr bwMode="auto">
              <a:xfrm>
                <a:off x="4994" y="429"/>
                <a:ext cx="40" cy="75"/>
              </a:xfrm>
              <a:custGeom>
                <a:avLst/>
                <a:gdLst/>
                <a:ahLst/>
                <a:cxnLst>
                  <a:cxn ang="0">
                    <a:pos x="0" y="150"/>
                  </a:cxn>
                  <a:cxn ang="0">
                    <a:pos x="119" y="150"/>
                  </a:cxn>
                  <a:cxn ang="0">
                    <a:pos x="159" y="199"/>
                  </a:cxn>
                  <a:cxn ang="0">
                    <a:pos x="159" y="249"/>
                  </a:cxn>
                  <a:cxn ang="0">
                    <a:pos x="119" y="298"/>
                  </a:cxn>
                  <a:cxn ang="0">
                    <a:pos x="40" y="298"/>
                  </a:cxn>
                  <a:cxn ang="0">
                    <a:pos x="0" y="249"/>
                  </a:cxn>
                  <a:cxn ang="0">
                    <a:pos x="0" y="99"/>
                  </a:cxn>
                  <a:cxn ang="0">
                    <a:pos x="80" y="0"/>
                  </a:cxn>
                  <a:cxn ang="0">
                    <a:pos x="119" y="0"/>
                  </a:cxn>
                </a:cxnLst>
                <a:rect l="0" t="0" r="r" b="b"/>
                <a:pathLst>
                  <a:path w="159" h="298">
                    <a:moveTo>
                      <a:pt x="0" y="150"/>
                    </a:moveTo>
                    <a:lnTo>
                      <a:pt x="119" y="150"/>
                    </a:lnTo>
                    <a:lnTo>
                      <a:pt x="159" y="199"/>
                    </a:lnTo>
                    <a:lnTo>
                      <a:pt x="159" y="249"/>
                    </a:lnTo>
                    <a:lnTo>
                      <a:pt x="119" y="298"/>
                    </a:lnTo>
                    <a:lnTo>
                      <a:pt x="40" y="298"/>
                    </a:lnTo>
                    <a:lnTo>
                      <a:pt x="0" y="249"/>
                    </a:lnTo>
                    <a:lnTo>
                      <a:pt x="0" y="99"/>
                    </a:lnTo>
                    <a:lnTo>
                      <a:pt x="80" y="0"/>
                    </a:lnTo>
                    <a:lnTo>
                      <a:pt x="119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423" name="Line 383"/>
              <p:cNvSpPr>
                <a:spLocks noChangeShapeType="1"/>
              </p:cNvSpPr>
              <p:nvPr/>
            </p:nvSpPr>
            <p:spPr bwMode="auto">
              <a:xfrm flipV="1">
                <a:off x="5054" y="492"/>
                <a:ext cx="1" cy="1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422" name="Freeform 382"/>
              <p:cNvSpPr>
                <a:spLocks/>
              </p:cNvSpPr>
              <p:nvPr/>
            </p:nvSpPr>
            <p:spPr bwMode="auto">
              <a:xfrm>
                <a:off x="5074" y="429"/>
                <a:ext cx="29" cy="75"/>
              </a:xfrm>
              <a:custGeom>
                <a:avLst/>
                <a:gdLst/>
                <a:ahLst/>
                <a:cxnLst>
                  <a:cxn ang="0">
                    <a:pos x="39" y="298"/>
                  </a:cxn>
                  <a:cxn ang="0">
                    <a:pos x="0" y="249"/>
                  </a:cxn>
                  <a:cxn ang="0">
                    <a:pos x="0" y="50"/>
                  </a:cxn>
                  <a:cxn ang="0">
                    <a:pos x="39" y="0"/>
                  </a:cxn>
                  <a:cxn ang="0">
                    <a:pos x="79" y="0"/>
                  </a:cxn>
                  <a:cxn ang="0">
                    <a:pos x="119" y="50"/>
                  </a:cxn>
                  <a:cxn ang="0">
                    <a:pos x="119" y="249"/>
                  </a:cxn>
                  <a:cxn ang="0">
                    <a:pos x="79" y="298"/>
                  </a:cxn>
                  <a:cxn ang="0">
                    <a:pos x="39" y="298"/>
                  </a:cxn>
                </a:cxnLst>
                <a:rect l="0" t="0" r="r" b="b"/>
                <a:pathLst>
                  <a:path w="119" h="298">
                    <a:moveTo>
                      <a:pt x="39" y="298"/>
                    </a:moveTo>
                    <a:lnTo>
                      <a:pt x="0" y="249"/>
                    </a:lnTo>
                    <a:lnTo>
                      <a:pt x="0" y="50"/>
                    </a:lnTo>
                    <a:lnTo>
                      <a:pt x="39" y="0"/>
                    </a:lnTo>
                    <a:lnTo>
                      <a:pt x="79" y="0"/>
                    </a:lnTo>
                    <a:lnTo>
                      <a:pt x="119" y="50"/>
                    </a:lnTo>
                    <a:lnTo>
                      <a:pt x="119" y="249"/>
                    </a:lnTo>
                    <a:lnTo>
                      <a:pt x="79" y="298"/>
                    </a:lnTo>
                    <a:lnTo>
                      <a:pt x="39" y="298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421" name="Freeform 381"/>
              <p:cNvSpPr>
                <a:spLocks/>
              </p:cNvSpPr>
              <p:nvPr/>
            </p:nvSpPr>
            <p:spPr bwMode="auto">
              <a:xfrm>
                <a:off x="5123" y="429"/>
                <a:ext cx="30" cy="75"/>
              </a:xfrm>
              <a:custGeom>
                <a:avLst/>
                <a:gdLst/>
                <a:ahLst/>
                <a:cxnLst>
                  <a:cxn ang="0">
                    <a:pos x="40" y="298"/>
                  </a:cxn>
                  <a:cxn ang="0">
                    <a:pos x="0" y="249"/>
                  </a:cxn>
                  <a:cxn ang="0">
                    <a:pos x="0" y="50"/>
                  </a:cxn>
                  <a:cxn ang="0">
                    <a:pos x="40" y="0"/>
                  </a:cxn>
                  <a:cxn ang="0">
                    <a:pos x="79" y="0"/>
                  </a:cxn>
                  <a:cxn ang="0">
                    <a:pos x="119" y="50"/>
                  </a:cxn>
                  <a:cxn ang="0">
                    <a:pos x="119" y="249"/>
                  </a:cxn>
                  <a:cxn ang="0">
                    <a:pos x="79" y="298"/>
                  </a:cxn>
                  <a:cxn ang="0">
                    <a:pos x="40" y="298"/>
                  </a:cxn>
                </a:cxnLst>
                <a:rect l="0" t="0" r="r" b="b"/>
                <a:pathLst>
                  <a:path w="119" h="298">
                    <a:moveTo>
                      <a:pt x="40" y="298"/>
                    </a:moveTo>
                    <a:lnTo>
                      <a:pt x="0" y="249"/>
                    </a:lnTo>
                    <a:lnTo>
                      <a:pt x="0" y="50"/>
                    </a:lnTo>
                    <a:lnTo>
                      <a:pt x="40" y="0"/>
                    </a:lnTo>
                    <a:lnTo>
                      <a:pt x="79" y="0"/>
                    </a:lnTo>
                    <a:lnTo>
                      <a:pt x="119" y="50"/>
                    </a:lnTo>
                    <a:lnTo>
                      <a:pt x="119" y="249"/>
                    </a:lnTo>
                    <a:lnTo>
                      <a:pt x="79" y="298"/>
                    </a:lnTo>
                    <a:lnTo>
                      <a:pt x="40" y="298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420" name="Line 380"/>
              <p:cNvSpPr>
                <a:spLocks noChangeShapeType="1"/>
              </p:cNvSpPr>
              <p:nvPr/>
            </p:nvSpPr>
            <p:spPr bwMode="auto">
              <a:xfrm flipV="1">
                <a:off x="4825" y="350"/>
                <a:ext cx="1" cy="62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419" name="Line 379"/>
              <p:cNvSpPr>
                <a:spLocks noChangeShapeType="1"/>
              </p:cNvSpPr>
              <p:nvPr/>
            </p:nvSpPr>
            <p:spPr bwMode="auto">
              <a:xfrm flipV="1">
                <a:off x="4713" y="350"/>
                <a:ext cx="1" cy="62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418" name="Freeform 378"/>
              <p:cNvSpPr>
                <a:spLocks/>
              </p:cNvSpPr>
              <p:nvPr/>
            </p:nvSpPr>
            <p:spPr bwMode="auto">
              <a:xfrm>
                <a:off x="4769" y="467"/>
                <a:ext cx="187" cy="1"/>
              </a:xfrm>
              <a:custGeom>
                <a:avLst/>
                <a:gdLst/>
                <a:ahLst/>
                <a:cxnLst>
                  <a:cxn ang="0">
                    <a:pos x="225" y="0"/>
                  </a:cxn>
                  <a:cxn ang="0">
                    <a:pos x="0" y="0"/>
                  </a:cxn>
                  <a:cxn ang="0">
                    <a:pos x="749" y="0"/>
                  </a:cxn>
                </a:cxnLst>
                <a:rect l="0" t="0" r="r" b="b"/>
                <a:pathLst>
                  <a:path w="749">
                    <a:moveTo>
                      <a:pt x="225" y="0"/>
                    </a:moveTo>
                    <a:lnTo>
                      <a:pt x="0" y="0"/>
                    </a:lnTo>
                    <a:lnTo>
                      <a:pt x="749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417" name="Line 377"/>
              <p:cNvSpPr>
                <a:spLocks noChangeShapeType="1"/>
              </p:cNvSpPr>
              <p:nvPr/>
            </p:nvSpPr>
            <p:spPr bwMode="auto">
              <a:xfrm>
                <a:off x="4713" y="467"/>
                <a:ext cx="56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416" name="Freeform 376"/>
              <p:cNvSpPr>
                <a:spLocks/>
              </p:cNvSpPr>
              <p:nvPr/>
            </p:nvSpPr>
            <p:spPr bwMode="auto">
              <a:xfrm>
                <a:off x="4650" y="437"/>
                <a:ext cx="175" cy="59"/>
              </a:xfrm>
              <a:custGeom>
                <a:avLst/>
                <a:gdLst/>
                <a:ahLst/>
                <a:cxnLst>
                  <a:cxn ang="0">
                    <a:pos x="701" y="117"/>
                  </a:cxn>
                  <a:cxn ang="0">
                    <a:pos x="0" y="0"/>
                  </a:cxn>
                  <a:cxn ang="0">
                    <a:pos x="0" y="234"/>
                  </a:cxn>
                  <a:cxn ang="0">
                    <a:pos x="701" y="117"/>
                  </a:cxn>
                  <a:cxn ang="0">
                    <a:pos x="0" y="117"/>
                  </a:cxn>
                </a:cxnLst>
                <a:rect l="0" t="0" r="r" b="b"/>
                <a:pathLst>
                  <a:path w="701" h="234">
                    <a:moveTo>
                      <a:pt x="701" y="117"/>
                    </a:moveTo>
                    <a:lnTo>
                      <a:pt x="0" y="0"/>
                    </a:lnTo>
                    <a:lnTo>
                      <a:pt x="0" y="234"/>
                    </a:lnTo>
                    <a:lnTo>
                      <a:pt x="701" y="117"/>
                    </a:lnTo>
                    <a:lnTo>
                      <a:pt x="0" y="117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415" name="Freeform 375"/>
              <p:cNvSpPr>
                <a:spLocks/>
              </p:cNvSpPr>
              <p:nvPr/>
            </p:nvSpPr>
            <p:spPr bwMode="auto">
              <a:xfrm>
                <a:off x="4713" y="437"/>
                <a:ext cx="175" cy="59"/>
              </a:xfrm>
              <a:custGeom>
                <a:avLst/>
                <a:gdLst/>
                <a:ahLst/>
                <a:cxnLst>
                  <a:cxn ang="0">
                    <a:pos x="0" y="117"/>
                  </a:cxn>
                  <a:cxn ang="0">
                    <a:pos x="700" y="234"/>
                  </a:cxn>
                  <a:cxn ang="0">
                    <a:pos x="700" y="0"/>
                  </a:cxn>
                  <a:cxn ang="0">
                    <a:pos x="0" y="117"/>
                  </a:cxn>
                  <a:cxn ang="0">
                    <a:pos x="700" y="117"/>
                  </a:cxn>
                </a:cxnLst>
                <a:rect l="0" t="0" r="r" b="b"/>
                <a:pathLst>
                  <a:path w="700" h="234">
                    <a:moveTo>
                      <a:pt x="0" y="117"/>
                    </a:moveTo>
                    <a:lnTo>
                      <a:pt x="700" y="234"/>
                    </a:lnTo>
                    <a:lnTo>
                      <a:pt x="700" y="0"/>
                    </a:lnTo>
                    <a:lnTo>
                      <a:pt x="0" y="117"/>
                    </a:lnTo>
                    <a:lnTo>
                      <a:pt x="700" y="117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414" name="Freeform 374"/>
              <p:cNvSpPr>
                <a:spLocks/>
              </p:cNvSpPr>
              <p:nvPr/>
            </p:nvSpPr>
            <p:spPr bwMode="auto">
              <a:xfrm>
                <a:off x="1534" y="1121"/>
                <a:ext cx="67" cy="50"/>
              </a:xfrm>
              <a:custGeom>
                <a:avLst/>
                <a:gdLst/>
                <a:ahLst/>
                <a:cxnLst>
                  <a:cxn ang="0">
                    <a:pos x="67" y="199"/>
                  </a:cxn>
                  <a:cxn ang="0">
                    <a:pos x="0" y="149"/>
                  </a:cxn>
                  <a:cxn ang="0">
                    <a:pos x="0" y="50"/>
                  </a:cxn>
                  <a:cxn ang="0">
                    <a:pos x="67" y="0"/>
                  </a:cxn>
                  <a:cxn ang="0">
                    <a:pos x="201" y="0"/>
                  </a:cxn>
                  <a:cxn ang="0">
                    <a:pos x="266" y="50"/>
                  </a:cxn>
                  <a:cxn ang="0">
                    <a:pos x="266" y="149"/>
                  </a:cxn>
                  <a:cxn ang="0">
                    <a:pos x="201" y="199"/>
                  </a:cxn>
                  <a:cxn ang="0">
                    <a:pos x="67" y="199"/>
                  </a:cxn>
                </a:cxnLst>
                <a:rect l="0" t="0" r="r" b="b"/>
                <a:pathLst>
                  <a:path w="266" h="199">
                    <a:moveTo>
                      <a:pt x="67" y="199"/>
                    </a:moveTo>
                    <a:lnTo>
                      <a:pt x="0" y="149"/>
                    </a:lnTo>
                    <a:lnTo>
                      <a:pt x="0" y="50"/>
                    </a:lnTo>
                    <a:lnTo>
                      <a:pt x="67" y="0"/>
                    </a:lnTo>
                    <a:lnTo>
                      <a:pt x="201" y="0"/>
                    </a:lnTo>
                    <a:lnTo>
                      <a:pt x="266" y="50"/>
                    </a:lnTo>
                    <a:lnTo>
                      <a:pt x="266" y="149"/>
                    </a:lnTo>
                    <a:lnTo>
                      <a:pt x="201" y="199"/>
                    </a:lnTo>
                    <a:lnTo>
                      <a:pt x="67" y="199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413" name="Line 373"/>
              <p:cNvSpPr>
                <a:spLocks noChangeShapeType="1"/>
              </p:cNvSpPr>
              <p:nvPr/>
            </p:nvSpPr>
            <p:spPr bwMode="auto">
              <a:xfrm flipV="1">
                <a:off x="1543" y="1108"/>
                <a:ext cx="49" cy="7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412" name="Freeform 372"/>
              <p:cNvSpPr>
                <a:spLocks/>
              </p:cNvSpPr>
              <p:nvPr/>
            </p:nvSpPr>
            <p:spPr bwMode="auto">
              <a:xfrm>
                <a:off x="1634" y="1108"/>
                <a:ext cx="40" cy="75"/>
              </a:xfrm>
              <a:custGeom>
                <a:avLst/>
                <a:gdLst/>
                <a:ahLst/>
                <a:cxnLst>
                  <a:cxn ang="0">
                    <a:pos x="0" y="51"/>
                  </a:cxn>
                  <a:cxn ang="0">
                    <a:pos x="40" y="0"/>
                  </a:cxn>
                  <a:cxn ang="0">
                    <a:pos x="119" y="0"/>
                  </a:cxn>
                  <a:cxn ang="0">
                    <a:pos x="159" y="51"/>
                  </a:cxn>
                  <a:cxn ang="0">
                    <a:pos x="159" y="101"/>
                  </a:cxn>
                  <a:cxn ang="0">
                    <a:pos x="119" y="150"/>
                  </a:cxn>
                  <a:cxn ang="0">
                    <a:pos x="40" y="150"/>
                  </a:cxn>
                  <a:cxn ang="0">
                    <a:pos x="0" y="200"/>
                  </a:cxn>
                  <a:cxn ang="0">
                    <a:pos x="0" y="300"/>
                  </a:cxn>
                  <a:cxn ang="0">
                    <a:pos x="159" y="300"/>
                  </a:cxn>
                </a:cxnLst>
                <a:rect l="0" t="0" r="r" b="b"/>
                <a:pathLst>
                  <a:path w="159" h="300">
                    <a:moveTo>
                      <a:pt x="0" y="51"/>
                    </a:moveTo>
                    <a:lnTo>
                      <a:pt x="40" y="0"/>
                    </a:lnTo>
                    <a:lnTo>
                      <a:pt x="119" y="0"/>
                    </a:lnTo>
                    <a:lnTo>
                      <a:pt x="159" y="51"/>
                    </a:lnTo>
                    <a:lnTo>
                      <a:pt x="159" y="101"/>
                    </a:lnTo>
                    <a:lnTo>
                      <a:pt x="119" y="150"/>
                    </a:lnTo>
                    <a:lnTo>
                      <a:pt x="40" y="150"/>
                    </a:lnTo>
                    <a:lnTo>
                      <a:pt x="0" y="200"/>
                    </a:lnTo>
                    <a:lnTo>
                      <a:pt x="0" y="300"/>
                    </a:lnTo>
                    <a:lnTo>
                      <a:pt x="159" y="30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411" name="Freeform 371"/>
              <p:cNvSpPr>
                <a:spLocks/>
              </p:cNvSpPr>
              <p:nvPr/>
            </p:nvSpPr>
            <p:spPr bwMode="auto">
              <a:xfrm>
                <a:off x="1694" y="1108"/>
                <a:ext cx="39" cy="75"/>
              </a:xfrm>
              <a:custGeom>
                <a:avLst/>
                <a:gdLst/>
                <a:ahLst/>
                <a:cxnLst>
                  <a:cxn ang="0">
                    <a:pos x="0" y="150"/>
                  </a:cxn>
                  <a:cxn ang="0">
                    <a:pos x="119" y="150"/>
                  </a:cxn>
                  <a:cxn ang="0">
                    <a:pos x="159" y="200"/>
                  </a:cxn>
                  <a:cxn ang="0">
                    <a:pos x="159" y="250"/>
                  </a:cxn>
                  <a:cxn ang="0">
                    <a:pos x="119" y="300"/>
                  </a:cxn>
                  <a:cxn ang="0">
                    <a:pos x="40" y="300"/>
                  </a:cxn>
                  <a:cxn ang="0">
                    <a:pos x="0" y="250"/>
                  </a:cxn>
                  <a:cxn ang="0">
                    <a:pos x="0" y="101"/>
                  </a:cxn>
                  <a:cxn ang="0">
                    <a:pos x="79" y="0"/>
                  </a:cxn>
                  <a:cxn ang="0">
                    <a:pos x="119" y="0"/>
                  </a:cxn>
                </a:cxnLst>
                <a:rect l="0" t="0" r="r" b="b"/>
                <a:pathLst>
                  <a:path w="159" h="300">
                    <a:moveTo>
                      <a:pt x="0" y="150"/>
                    </a:moveTo>
                    <a:lnTo>
                      <a:pt x="119" y="150"/>
                    </a:lnTo>
                    <a:lnTo>
                      <a:pt x="159" y="200"/>
                    </a:lnTo>
                    <a:lnTo>
                      <a:pt x="159" y="250"/>
                    </a:lnTo>
                    <a:lnTo>
                      <a:pt x="119" y="300"/>
                    </a:lnTo>
                    <a:lnTo>
                      <a:pt x="40" y="300"/>
                    </a:lnTo>
                    <a:lnTo>
                      <a:pt x="0" y="250"/>
                    </a:lnTo>
                    <a:lnTo>
                      <a:pt x="0" y="101"/>
                    </a:lnTo>
                    <a:lnTo>
                      <a:pt x="79" y="0"/>
                    </a:lnTo>
                    <a:lnTo>
                      <a:pt x="119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410" name="Line 370"/>
              <p:cNvSpPr>
                <a:spLocks noChangeShapeType="1"/>
              </p:cNvSpPr>
              <p:nvPr/>
            </p:nvSpPr>
            <p:spPr bwMode="auto">
              <a:xfrm flipV="1">
                <a:off x="1753" y="1171"/>
                <a:ext cx="1" cy="1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409" name="Freeform 369"/>
              <p:cNvSpPr>
                <a:spLocks/>
              </p:cNvSpPr>
              <p:nvPr/>
            </p:nvSpPr>
            <p:spPr bwMode="auto">
              <a:xfrm>
                <a:off x="1773" y="1108"/>
                <a:ext cx="30" cy="75"/>
              </a:xfrm>
              <a:custGeom>
                <a:avLst/>
                <a:gdLst/>
                <a:ahLst/>
                <a:cxnLst>
                  <a:cxn ang="0">
                    <a:pos x="40" y="300"/>
                  </a:cxn>
                  <a:cxn ang="0">
                    <a:pos x="0" y="250"/>
                  </a:cxn>
                  <a:cxn ang="0">
                    <a:pos x="0" y="51"/>
                  </a:cxn>
                  <a:cxn ang="0">
                    <a:pos x="40" y="0"/>
                  </a:cxn>
                  <a:cxn ang="0">
                    <a:pos x="80" y="0"/>
                  </a:cxn>
                  <a:cxn ang="0">
                    <a:pos x="120" y="51"/>
                  </a:cxn>
                  <a:cxn ang="0">
                    <a:pos x="120" y="250"/>
                  </a:cxn>
                  <a:cxn ang="0">
                    <a:pos x="80" y="300"/>
                  </a:cxn>
                  <a:cxn ang="0">
                    <a:pos x="40" y="300"/>
                  </a:cxn>
                </a:cxnLst>
                <a:rect l="0" t="0" r="r" b="b"/>
                <a:pathLst>
                  <a:path w="120" h="300">
                    <a:moveTo>
                      <a:pt x="40" y="300"/>
                    </a:moveTo>
                    <a:lnTo>
                      <a:pt x="0" y="250"/>
                    </a:lnTo>
                    <a:lnTo>
                      <a:pt x="0" y="51"/>
                    </a:lnTo>
                    <a:lnTo>
                      <a:pt x="40" y="0"/>
                    </a:lnTo>
                    <a:lnTo>
                      <a:pt x="80" y="0"/>
                    </a:lnTo>
                    <a:lnTo>
                      <a:pt x="120" y="51"/>
                    </a:lnTo>
                    <a:lnTo>
                      <a:pt x="120" y="250"/>
                    </a:lnTo>
                    <a:lnTo>
                      <a:pt x="80" y="300"/>
                    </a:lnTo>
                    <a:lnTo>
                      <a:pt x="40" y="300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408" name="Freeform 368"/>
              <p:cNvSpPr>
                <a:spLocks/>
              </p:cNvSpPr>
              <p:nvPr/>
            </p:nvSpPr>
            <p:spPr bwMode="auto">
              <a:xfrm>
                <a:off x="1823" y="1108"/>
                <a:ext cx="30" cy="75"/>
              </a:xfrm>
              <a:custGeom>
                <a:avLst/>
                <a:gdLst/>
                <a:ahLst/>
                <a:cxnLst>
                  <a:cxn ang="0">
                    <a:pos x="39" y="300"/>
                  </a:cxn>
                  <a:cxn ang="0">
                    <a:pos x="0" y="250"/>
                  </a:cxn>
                  <a:cxn ang="0">
                    <a:pos x="0" y="51"/>
                  </a:cxn>
                  <a:cxn ang="0">
                    <a:pos x="39" y="0"/>
                  </a:cxn>
                  <a:cxn ang="0">
                    <a:pos x="79" y="0"/>
                  </a:cxn>
                  <a:cxn ang="0">
                    <a:pos x="119" y="51"/>
                  </a:cxn>
                  <a:cxn ang="0">
                    <a:pos x="119" y="250"/>
                  </a:cxn>
                  <a:cxn ang="0">
                    <a:pos x="79" y="300"/>
                  </a:cxn>
                  <a:cxn ang="0">
                    <a:pos x="39" y="300"/>
                  </a:cxn>
                </a:cxnLst>
                <a:rect l="0" t="0" r="r" b="b"/>
                <a:pathLst>
                  <a:path w="119" h="300">
                    <a:moveTo>
                      <a:pt x="39" y="300"/>
                    </a:moveTo>
                    <a:lnTo>
                      <a:pt x="0" y="250"/>
                    </a:lnTo>
                    <a:lnTo>
                      <a:pt x="0" y="51"/>
                    </a:lnTo>
                    <a:lnTo>
                      <a:pt x="39" y="0"/>
                    </a:lnTo>
                    <a:lnTo>
                      <a:pt x="79" y="0"/>
                    </a:lnTo>
                    <a:lnTo>
                      <a:pt x="119" y="51"/>
                    </a:lnTo>
                    <a:lnTo>
                      <a:pt x="119" y="250"/>
                    </a:lnTo>
                    <a:lnTo>
                      <a:pt x="79" y="300"/>
                    </a:lnTo>
                    <a:lnTo>
                      <a:pt x="39" y="300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407" name="Line 367"/>
              <p:cNvSpPr>
                <a:spLocks noChangeShapeType="1"/>
              </p:cNvSpPr>
              <p:nvPr/>
            </p:nvSpPr>
            <p:spPr bwMode="auto">
              <a:xfrm flipH="1">
                <a:off x="1617" y="903"/>
                <a:ext cx="1039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406" name="Line 366"/>
              <p:cNvSpPr>
                <a:spLocks noChangeShapeType="1"/>
              </p:cNvSpPr>
              <p:nvPr/>
            </p:nvSpPr>
            <p:spPr bwMode="auto">
              <a:xfrm flipH="1">
                <a:off x="1617" y="1389"/>
                <a:ext cx="1039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405" name="Line 365"/>
              <p:cNvSpPr>
                <a:spLocks noChangeShapeType="1"/>
              </p:cNvSpPr>
              <p:nvPr/>
            </p:nvSpPr>
            <p:spPr bwMode="auto">
              <a:xfrm flipV="1">
                <a:off x="1733" y="435"/>
                <a:ext cx="1" cy="46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404" name="Line 364"/>
              <p:cNvSpPr>
                <a:spLocks noChangeShapeType="1"/>
              </p:cNvSpPr>
              <p:nvPr/>
            </p:nvSpPr>
            <p:spPr bwMode="auto">
              <a:xfrm>
                <a:off x="1733" y="1389"/>
                <a:ext cx="1" cy="46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403" name="Freeform 363"/>
              <p:cNvSpPr>
                <a:spLocks/>
              </p:cNvSpPr>
              <p:nvPr/>
            </p:nvSpPr>
            <p:spPr bwMode="auto">
              <a:xfrm>
                <a:off x="1704" y="728"/>
                <a:ext cx="59" cy="175"/>
              </a:xfrm>
              <a:custGeom>
                <a:avLst/>
                <a:gdLst/>
                <a:ahLst/>
                <a:cxnLst>
                  <a:cxn ang="0">
                    <a:pos x="117" y="701"/>
                  </a:cxn>
                  <a:cxn ang="0">
                    <a:pos x="234" y="0"/>
                  </a:cxn>
                  <a:cxn ang="0">
                    <a:pos x="0" y="0"/>
                  </a:cxn>
                  <a:cxn ang="0">
                    <a:pos x="117" y="701"/>
                  </a:cxn>
                  <a:cxn ang="0">
                    <a:pos x="117" y="0"/>
                  </a:cxn>
                </a:cxnLst>
                <a:rect l="0" t="0" r="r" b="b"/>
                <a:pathLst>
                  <a:path w="234" h="701">
                    <a:moveTo>
                      <a:pt x="117" y="701"/>
                    </a:moveTo>
                    <a:lnTo>
                      <a:pt x="234" y="0"/>
                    </a:lnTo>
                    <a:lnTo>
                      <a:pt x="0" y="0"/>
                    </a:lnTo>
                    <a:lnTo>
                      <a:pt x="117" y="701"/>
                    </a:lnTo>
                    <a:lnTo>
                      <a:pt x="117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402" name="Freeform 362"/>
              <p:cNvSpPr>
                <a:spLocks/>
              </p:cNvSpPr>
              <p:nvPr/>
            </p:nvSpPr>
            <p:spPr bwMode="auto">
              <a:xfrm>
                <a:off x="1704" y="1389"/>
                <a:ext cx="59" cy="175"/>
              </a:xfrm>
              <a:custGeom>
                <a:avLst/>
                <a:gdLst/>
                <a:ahLst/>
                <a:cxnLst>
                  <a:cxn ang="0">
                    <a:pos x="117" y="0"/>
                  </a:cxn>
                  <a:cxn ang="0">
                    <a:pos x="0" y="702"/>
                  </a:cxn>
                  <a:cxn ang="0">
                    <a:pos x="234" y="702"/>
                  </a:cxn>
                  <a:cxn ang="0">
                    <a:pos x="117" y="0"/>
                  </a:cxn>
                  <a:cxn ang="0">
                    <a:pos x="117" y="702"/>
                  </a:cxn>
                </a:cxnLst>
                <a:rect l="0" t="0" r="r" b="b"/>
                <a:pathLst>
                  <a:path w="234" h="702">
                    <a:moveTo>
                      <a:pt x="117" y="0"/>
                    </a:moveTo>
                    <a:lnTo>
                      <a:pt x="0" y="702"/>
                    </a:lnTo>
                    <a:lnTo>
                      <a:pt x="234" y="702"/>
                    </a:lnTo>
                    <a:lnTo>
                      <a:pt x="117" y="0"/>
                    </a:lnTo>
                    <a:lnTo>
                      <a:pt x="117" y="70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401" name="Freeform 361"/>
              <p:cNvSpPr>
                <a:spLocks/>
              </p:cNvSpPr>
              <p:nvPr/>
            </p:nvSpPr>
            <p:spPr bwMode="auto">
              <a:xfrm>
                <a:off x="2158" y="1121"/>
                <a:ext cx="66" cy="50"/>
              </a:xfrm>
              <a:custGeom>
                <a:avLst/>
                <a:gdLst/>
                <a:ahLst/>
                <a:cxnLst>
                  <a:cxn ang="0">
                    <a:pos x="67" y="199"/>
                  </a:cxn>
                  <a:cxn ang="0">
                    <a:pos x="0" y="149"/>
                  </a:cxn>
                  <a:cxn ang="0">
                    <a:pos x="0" y="50"/>
                  </a:cxn>
                  <a:cxn ang="0">
                    <a:pos x="67" y="0"/>
                  </a:cxn>
                  <a:cxn ang="0">
                    <a:pos x="199" y="0"/>
                  </a:cxn>
                  <a:cxn ang="0">
                    <a:pos x="266" y="50"/>
                  </a:cxn>
                  <a:cxn ang="0">
                    <a:pos x="266" y="149"/>
                  </a:cxn>
                  <a:cxn ang="0">
                    <a:pos x="199" y="199"/>
                  </a:cxn>
                  <a:cxn ang="0">
                    <a:pos x="67" y="199"/>
                  </a:cxn>
                </a:cxnLst>
                <a:rect l="0" t="0" r="r" b="b"/>
                <a:pathLst>
                  <a:path w="266" h="199">
                    <a:moveTo>
                      <a:pt x="67" y="199"/>
                    </a:moveTo>
                    <a:lnTo>
                      <a:pt x="0" y="149"/>
                    </a:lnTo>
                    <a:lnTo>
                      <a:pt x="0" y="50"/>
                    </a:lnTo>
                    <a:lnTo>
                      <a:pt x="67" y="0"/>
                    </a:lnTo>
                    <a:lnTo>
                      <a:pt x="199" y="0"/>
                    </a:lnTo>
                    <a:lnTo>
                      <a:pt x="266" y="50"/>
                    </a:lnTo>
                    <a:lnTo>
                      <a:pt x="266" y="149"/>
                    </a:lnTo>
                    <a:lnTo>
                      <a:pt x="199" y="199"/>
                    </a:lnTo>
                    <a:lnTo>
                      <a:pt x="67" y="199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400" name="Line 360"/>
              <p:cNvSpPr>
                <a:spLocks noChangeShapeType="1"/>
              </p:cNvSpPr>
              <p:nvPr/>
            </p:nvSpPr>
            <p:spPr bwMode="auto">
              <a:xfrm flipV="1">
                <a:off x="2166" y="1108"/>
                <a:ext cx="49" cy="7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399" name="Freeform 359"/>
              <p:cNvSpPr>
                <a:spLocks/>
              </p:cNvSpPr>
              <p:nvPr/>
            </p:nvSpPr>
            <p:spPr bwMode="auto">
              <a:xfrm>
                <a:off x="2257" y="1108"/>
                <a:ext cx="10" cy="75"/>
              </a:xfrm>
              <a:custGeom>
                <a:avLst/>
                <a:gdLst/>
                <a:ahLst/>
                <a:cxnLst>
                  <a:cxn ang="0">
                    <a:pos x="0" y="51"/>
                  </a:cxn>
                  <a:cxn ang="0">
                    <a:pos x="40" y="0"/>
                  </a:cxn>
                  <a:cxn ang="0">
                    <a:pos x="40" y="300"/>
                  </a:cxn>
                </a:cxnLst>
                <a:rect l="0" t="0" r="r" b="b"/>
                <a:pathLst>
                  <a:path w="40" h="300">
                    <a:moveTo>
                      <a:pt x="0" y="51"/>
                    </a:moveTo>
                    <a:lnTo>
                      <a:pt x="40" y="0"/>
                    </a:lnTo>
                    <a:lnTo>
                      <a:pt x="40" y="30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398" name="Line 358"/>
              <p:cNvSpPr>
                <a:spLocks noChangeShapeType="1"/>
              </p:cNvSpPr>
              <p:nvPr/>
            </p:nvSpPr>
            <p:spPr bwMode="auto">
              <a:xfrm>
                <a:off x="2257" y="1183"/>
                <a:ext cx="20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397" name="Freeform 357"/>
              <p:cNvSpPr>
                <a:spLocks/>
              </p:cNvSpPr>
              <p:nvPr/>
            </p:nvSpPr>
            <p:spPr bwMode="auto">
              <a:xfrm>
                <a:off x="2297" y="1108"/>
                <a:ext cx="40" cy="75"/>
              </a:xfrm>
              <a:custGeom>
                <a:avLst/>
                <a:gdLst/>
                <a:ahLst/>
                <a:cxnLst>
                  <a:cxn ang="0">
                    <a:pos x="39" y="300"/>
                  </a:cxn>
                  <a:cxn ang="0">
                    <a:pos x="0" y="250"/>
                  </a:cxn>
                  <a:cxn ang="0">
                    <a:pos x="0" y="200"/>
                  </a:cxn>
                  <a:cxn ang="0">
                    <a:pos x="39" y="150"/>
                  </a:cxn>
                  <a:cxn ang="0">
                    <a:pos x="119" y="150"/>
                  </a:cxn>
                  <a:cxn ang="0">
                    <a:pos x="159" y="101"/>
                  </a:cxn>
                  <a:cxn ang="0">
                    <a:pos x="159" y="51"/>
                  </a:cxn>
                  <a:cxn ang="0">
                    <a:pos x="119" y="0"/>
                  </a:cxn>
                  <a:cxn ang="0">
                    <a:pos x="39" y="0"/>
                  </a:cxn>
                  <a:cxn ang="0">
                    <a:pos x="0" y="51"/>
                  </a:cxn>
                  <a:cxn ang="0">
                    <a:pos x="0" y="101"/>
                  </a:cxn>
                  <a:cxn ang="0">
                    <a:pos x="39" y="150"/>
                  </a:cxn>
                </a:cxnLst>
                <a:rect l="0" t="0" r="r" b="b"/>
                <a:pathLst>
                  <a:path w="159" h="300">
                    <a:moveTo>
                      <a:pt x="39" y="300"/>
                    </a:moveTo>
                    <a:lnTo>
                      <a:pt x="0" y="250"/>
                    </a:lnTo>
                    <a:lnTo>
                      <a:pt x="0" y="200"/>
                    </a:lnTo>
                    <a:lnTo>
                      <a:pt x="39" y="150"/>
                    </a:lnTo>
                    <a:lnTo>
                      <a:pt x="119" y="150"/>
                    </a:lnTo>
                    <a:lnTo>
                      <a:pt x="159" y="101"/>
                    </a:lnTo>
                    <a:lnTo>
                      <a:pt x="159" y="51"/>
                    </a:lnTo>
                    <a:lnTo>
                      <a:pt x="119" y="0"/>
                    </a:lnTo>
                    <a:lnTo>
                      <a:pt x="39" y="0"/>
                    </a:lnTo>
                    <a:lnTo>
                      <a:pt x="0" y="51"/>
                    </a:lnTo>
                    <a:lnTo>
                      <a:pt x="0" y="101"/>
                    </a:lnTo>
                    <a:lnTo>
                      <a:pt x="39" y="15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396" name="Freeform 356"/>
              <p:cNvSpPr>
                <a:spLocks/>
              </p:cNvSpPr>
              <p:nvPr/>
            </p:nvSpPr>
            <p:spPr bwMode="auto">
              <a:xfrm>
                <a:off x="2307" y="1146"/>
                <a:ext cx="30" cy="37"/>
              </a:xfrm>
              <a:custGeom>
                <a:avLst/>
                <a:gdLst/>
                <a:ahLst/>
                <a:cxnLst>
                  <a:cxn ang="0">
                    <a:pos x="80" y="0"/>
                  </a:cxn>
                  <a:cxn ang="0">
                    <a:pos x="120" y="50"/>
                  </a:cxn>
                  <a:cxn ang="0">
                    <a:pos x="120" y="100"/>
                  </a:cxn>
                  <a:cxn ang="0">
                    <a:pos x="80" y="150"/>
                  </a:cxn>
                  <a:cxn ang="0">
                    <a:pos x="0" y="150"/>
                  </a:cxn>
                </a:cxnLst>
                <a:rect l="0" t="0" r="r" b="b"/>
                <a:pathLst>
                  <a:path w="120" h="150">
                    <a:moveTo>
                      <a:pt x="80" y="0"/>
                    </a:moveTo>
                    <a:lnTo>
                      <a:pt x="120" y="50"/>
                    </a:lnTo>
                    <a:lnTo>
                      <a:pt x="120" y="100"/>
                    </a:lnTo>
                    <a:lnTo>
                      <a:pt x="80" y="150"/>
                    </a:lnTo>
                    <a:lnTo>
                      <a:pt x="0" y="15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395" name="Line 355"/>
              <p:cNvSpPr>
                <a:spLocks noChangeShapeType="1"/>
              </p:cNvSpPr>
              <p:nvPr/>
            </p:nvSpPr>
            <p:spPr bwMode="auto">
              <a:xfrm flipV="1">
                <a:off x="2357" y="1171"/>
                <a:ext cx="1" cy="1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394" name="Freeform 354"/>
              <p:cNvSpPr>
                <a:spLocks/>
              </p:cNvSpPr>
              <p:nvPr/>
            </p:nvSpPr>
            <p:spPr bwMode="auto">
              <a:xfrm>
                <a:off x="2377" y="1108"/>
                <a:ext cx="30" cy="75"/>
              </a:xfrm>
              <a:custGeom>
                <a:avLst/>
                <a:gdLst/>
                <a:ahLst/>
                <a:cxnLst>
                  <a:cxn ang="0">
                    <a:pos x="40" y="300"/>
                  </a:cxn>
                  <a:cxn ang="0">
                    <a:pos x="0" y="250"/>
                  </a:cxn>
                  <a:cxn ang="0">
                    <a:pos x="0" y="51"/>
                  </a:cxn>
                  <a:cxn ang="0">
                    <a:pos x="40" y="0"/>
                  </a:cxn>
                  <a:cxn ang="0">
                    <a:pos x="80" y="0"/>
                  </a:cxn>
                  <a:cxn ang="0">
                    <a:pos x="120" y="51"/>
                  </a:cxn>
                  <a:cxn ang="0">
                    <a:pos x="120" y="250"/>
                  </a:cxn>
                  <a:cxn ang="0">
                    <a:pos x="80" y="300"/>
                  </a:cxn>
                  <a:cxn ang="0">
                    <a:pos x="40" y="300"/>
                  </a:cxn>
                </a:cxnLst>
                <a:rect l="0" t="0" r="r" b="b"/>
                <a:pathLst>
                  <a:path w="120" h="300">
                    <a:moveTo>
                      <a:pt x="40" y="300"/>
                    </a:moveTo>
                    <a:lnTo>
                      <a:pt x="0" y="250"/>
                    </a:lnTo>
                    <a:lnTo>
                      <a:pt x="0" y="51"/>
                    </a:lnTo>
                    <a:lnTo>
                      <a:pt x="40" y="0"/>
                    </a:lnTo>
                    <a:lnTo>
                      <a:pt x="80" y="0"/>
                    </a:lnTo>
                    <a:lnTo>
                      <a:pt x="120" y="51"/>
                    </a:lnTo>
                    <a:lnTo>
                      <a:pt x="120" y="250"/>
                    </a:lnTo>
                    <a:lnTo>
                      <a:pt x="80" y="300"/>
                    </a:lnTo>
                    <a:lnTo>
                      <a:pt x="40" y="300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393" name="Freeform 353"/>
              <p:cNvSpPr>
                <a:spLocks/>
              </p:cNvSpPr>
              <p:nvPr/>
            </p:nvSpPr>
            <p:spPr bwMode="auto">
              <a:xfrm>
                <a:off x="2426" y="1108"/>
                <a:ext cx="30" cy="75"/>
              </a:xfrm>
              <a:custGeom>
                <a:avLst/>
                <a:gdLst/>
                <a:ahLst/>
                <a:cxnLst>
                  <a:cxn ang="0">
                    <a:pos x="40" y="300"/>
                  </a:cxn>
                  <a:cxn ang="0">
                    <a:pos x="0" y="250"/>
                  </a:cxn>
                  <a:cxn ang="0">
                    <a:pos x="0" y="51"/>
                  </a:cxn>
                  <a:cxn ang="0">
                    <a:pos x="40" y="0"/>
                  </a:cxn>
                  <a:cxn ang="0">
                    <a:pos x="81" y="0"/>
                  </a:cxn>
                  <a:cxn ang="0">
                    <a:pos x="121" y="51"/>
                  </a:cxn>
                  <a:cxn ang="0">
                    <a:pos x="121" y="250"/>
                  </a:cxn>
                  <a:cxn ang="0">
                    <a:pos x="81" y="300"/>
                  </a:cxn>
                  <a:cxn ang="0">
                    <a:pos x="40" y="300"/>
                  </a:cxn>
                </a:cxnLst>
                <a:rect l="0" t="0" r="r" b="b"/>
                <a:pathLst>
                  <a:path w="121" h="300">
                    <a:moveTo>
                      <a:pt x="40" y="300"/>
                    </a:moveTo>
                    <a:lnTo>
                      <a:pt x="0" y="250"/>
                    </a:lnTo>
                    <a:lnTo>
                      <a:pt x="0" y="51"/>
                    </a:lnTo>
                    <a:lnTo>
                      <a:pt x="40" y="0"/>
                    </a:lnTo>
                    <a:lnTo>
                      <a:pt x="81" y="0"/>
                    </a:lnTo>
                    <a:lnTo>
                      <a:pt x="121" y="51"/>
                    </a:lnTo>
                    <a:lnTo>
                      <a:pt x="121" y="250"/>
                    </a:lnTo>
                    <a:lnTo>
                      <a:pt x="81" y="300"/>
                    </a:lnTo>
                    <a:lnTo>
                      <a:pt x="40" y="300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392" name="Line 352"/>
              <p:cNvSpPr>
                <a:spLocks noChangeShapeType="1"/>
              </p:cNvSpPr>
              <p:nvPr/>
            </p:nvSpPr>
            <p:spPr bwMode="auto">
              <a:xfrm flipH="1">
                <a:off x="2240" y="977"/>
                <a:ext cx="1256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391" name="Line 351"/>
              <p:cNvSpPr>
                <a:spLocks noChangeShapeType="1"/>
              </p:cNvSpPr>
              <p:nvPr/>
            </p:nvSpPr>
            <p:spPr bwMode="auto">
              <a:xfrm flipH="1">
                <a:off x="2240" y="1314"/>
                <a:ext cx="1256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390" name="Line 350"/>
              <p:cNvSpPr>
                <a:spLocks noChangeShapeType="1"/>
              </p:cNvSpPr>
              <p:nvPr/>
            </p:nvSpPr>
            <p:spPr bwMode="auto">
              <a:xfrm flipV="1">
                <a:off x="2357" y="510"/>
                <a:ext cx="1" cy="46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389" name="Line 349"/>
              <p:cNvSpPr>
                <a:spLocks noChangeShapeType="1"/>
              </p:cNvSpPr>
              <p:nvPr/>
            </p:nvSpPr>
            <p:spPr bwMode="auto">
              <a:xfrm>
                <a:off x="2357" y="1314"/>
                <a:ext cx="1" cy="46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388" name="Freeform 348"/>
              <p:cNvSpPr>
                <a:spLocks/>
              </p:cNvSpPr>
              <p:nvPr/>
            </p:nvSpPr>
            <p:spPr bwMode="auto">
              <a:xfrm>
                <a:off x="2328" y="802"/>
                <a:ext cx="58" cy="175"/>
              </a:xfrm>
              <a:custGeom>
                <a:avLst/>
                <a:gdLst/>
                <a:ahLst/>
                <a:cxnLst>
                  <a:cxn ang="0">
                    <a:pos x="117" y="701"/>
                  </a:cxn>
                  <a:cxn ang="0">
                    <a:pos x="233" y="0"/>
                  </a:cxn>
                  <a:cxn ang="0">
                    <a:pos x="0" y="0"/>
                  </a:cxn>
                  <a:cxn ang="0">
                    <a:pos x="117" y="701"/>
                  </a:cxn>
                  <a:cxn ang="0">
                    <a:pos x="117" y="0"/>
                  </a:cxn>
                </a:cxnLst>
                <a:rect l="0" t="0" r="r" b="b"/>
                <a:pathLst>
                  <a:path w="233" h="701">
                    <a:moveTo>
                      <a:pt x="117" y="701"/>
                    </a:moveTo>
                    <a:lnTo>
                      <a:pt x="233" y="0"/>
                    </a:lnTo>
                    <a:lnTo>
                      <a:pt x="0" y="0"/>
                    </a:lnTo>
                    <a:lnTo>
                      <a:pt x="117" y="701"/>
                    </a:lnTo>
                    <a:lnTo>
                      <a:pt x="117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387" name="Freeform 347"/>
              <p:cNvSpPr>
                <a:spLocks/>
              </p:cNvSpPr>
              <p:nvPr/>
            </p:nvSpPr>
            <p:spPr bwMode="auto">
              <a:xfrm>
                <a:off x="2328" y="1314"/>
                <a:ext cx="58" cy="175"/>
              </a:xfrm>
              <a:custGeom>
                <a:avLst/>
                <a:gdLst/>
                <a:ahLst/>
                <a:cxnLst>
                  <a:cxn ang="0">
                    <a:pos x="117" y="0"/>
                  </a:cxn>
                  <a:cxn ang="0">
                    <a:pos x="0" y="701"/>
                  </a:cxn>
                  <a:cxn ang="0">
                    <a:pos x="233" y="701"/>
                  </a:cxn>
                  <a:cxn ang="0">
                    <a:pos x="117" y="0"/>
                  </a:cxn>
                  <a:cxn ang="0">
                    <a:pos x="117" y="701"/>
                  </a:cxn>
                </a:cxnLst>
                <a:rect l="0" t="0" r="r" b="b"/>
                <a:pathLst>
                  <a:path w="233" h="701">
                    <a:moveTo>
                      <a:pt x="117" y="0"/>
                    </a:moveTo>
                    <a:lnTo>
                      <a:pt x="0" y="701"/>
                    </a:lnTo>
                    <a:lnTo>
                      <a:pt x="233" y="701"/>
                    </a:lnTo>
                    <a:lnTo>
                      <a:pt x="117" y="0"/>
                    </a:lnTo>
                    <a:lnTo>
                      <a:pt x="117" y="70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386" name="Freeform 346"/>
              <p:cNvSpPr>
                <a:spLocks/>
              </p:cNvSpPr>
              <p:nvPr/>
            </p:nvSpPr>
            <p:spPr bwMode="auto">
              <a:xfrm>
                <a:off x="3699" y="1121"/>
                <a:ext cx="67" cy="50"/>
              </a:xfrm>
              <a:custGeom>
                <a:avLst/>
                <a:gdLst/>
                <a:ahLst/>
                <a:cxnLst>
                  <a:cxn ang="0">
                    <a:pos x="67" y="199"/>
                  </a:cxn>
                  <a:cxn ang="0">
                    <a:pos x="0" y="149"/>
                  </a:cxn>
                  <a:cxn ang="0">
                    <a:pos x="0" y="50"/>
                  </a:cxn>
                  <a:cxn ang="0">
                    <a:pos x="67" y="0"/>
                  </a:cxn>
                  <a:cxn ang="0">
                    <a:pos x="199" y="0"/>
                  </a:cxn>
                  <a:cxn ang="0">
                    <a:pos x="266" y="50"/>
                  </a:cxn>
                  <a:cxn ang="0">
                    <a:pos x="266" y="149"/>
                  </a:cxn>
                  <a:cxn ang="0">
                    <a:pos x="199" y="199"/>
                  </a:cxn>
                  <a:cxn ang="0">
                    <a:pos x="67" y="199"/>
                  </a:cxn>
                </a:cxnLst>
                <a:rect l="0" t="0" r="r" b="b"/>
                <a:pathLst>
                  <a:path w="266" h="199">
                    <a:moveTo>
                      <a:pt x="67" y="199"/>
                    </a:moveTo>
                    <a:lnTo>
                      <a:pt x="0" y="149"/>
                    </a:lnTo>
                    <a:lnTo>
                      <a:pt x="0" y="50"/>
                    </a:lnTo>
                    <a:lnTo>
                      <a:pt x="67" y="0"/>
                    </a:lnTo>
                    <a:lnTo>
                      <a:pt x="199" y="0"/>
                    </a:lnTo>
                    <a:lnTo>
                      <a:pt x="266" y="50"/>
                    </a:lnTo>
                    <a:lnTo>
                      <a:pt x="266" y="149"/>
                    </a:lnTo>
                    <a:lnTo>
                      <a:pt x="199" y="199"/>
                    </a:lnTo>
                    <a:lnTo>
                      <a:pt x="67" y="199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385" name="Line 345"/>
              <p:cNvSpPr>
                <a:spLocks noChangeShapeType="1"/>
              </p:cNvSpPr>
              <p:nvPr/>
            </p:nvSpPr>
            <p:spPr bwMode="auto">
              <a:xfrm flipV="1">
                <a:off x="3707" y="1108"/>
                <a:ext cx="50" cy="7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384" name="Freeform 344"/>
              <p:cNvSpPr>
                <a:spLocks/>
              </p:cNvSpPr>
              <p:nvPr/>
            </p:nvSpPr>
            <p:spPr bwMode="auto">
              <a:xfrm>
                <a:off x="3799" y="1108"/>
                <a:ext cx="40" cy="75"/>
              </a:xfrm>
              <a:custGeom>
                <a:avLst/>
                <a:gdLst/>
                <a:ahLst/>
                <a:cxnLst>
                  <a:cxn ang="0">
                    <a:pos x="0" y="51"/>
                  </a:cxn>
                  <a:cxn ang="0">
                    <a:pos x="40" y="0"/>
                  </a:cxn>
                  <a:cxn ang="0">
                    <a:pos x="120" y="0"/>
                  </a:cxn>
                  <a:cxn ang="0">
                    <a:pos x="160" y="51"/>
                  </a:cxn>
                  <a:cxn ang="0">
                    <a:pos x="160" y="101"/>
                  </a:cxn>
                  <a:cxn ang="0">
                    <a:pos x="120" y="150"/>
                  </a:cxn>
                  <a:cxn ang="0">
                    <a:pos x="40" y="150"/>
                  </a:cxn>
                  <a:cxn ang="0">
                    <a:pos x="0" y="200"/>
                  </a:cxn>
                  <a:cxn ang="0">
                    <a:pos x="0" y="300"/>
                  </a:cxn>
                  <a:cxn ang="0">
                    <a:pos x="160" y="300"/>
                  </a:cxn>
                </a:cxnLst>
                <a:rect l="0" t="0" r="r" b="b"/>
                <a:pathLst>
                  <a:path w="160" h="300">
                    <a:moveTo>
                      <a:pt x="0" y="51"/>
                    </a:moveTo>
                    <a:lnTo>
                      <a:pt x="40" y="0"/>
                    </a:lnTo>
                    <a:lnTo>
                      <a:pt x="120" y="0"/>
                    </a:lnTo>
                    <a:lnTo>
                      <a:pt x="160" y="51"/>
                    </a:lnTo>
                    <a:lnTo>
                      <a:pt x="160" y="101"/>
                    </a:lnTo>
                    <a:lnTo>
                      <a:pt x="120" y="150"/>
                    </a:lnTo>
                    <a:lnTo>
                      <a:pt x="40" y="150"/>
                    </a:lnTo>
                    <a:lnTo>
                      <a:pt x="0" y="200"/>
                    </a:lnTo>
                    <a:lnTo>
                      <a:pt x="0" y="300"/>
                    </a:lnTo>
                    <a:lnTo>
                      <a:pt x="160" y="30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383" name="Freeform 343"/>
              <p:cNvSpPr>
                <a:spLocks/>
              </p:cNvSpPr>
              <p:nvPr/>
            </p:nvSpPr>
            <p:spPr bwMode="auto">
              <a:xfrm>
                <a:off x="3858" y="1108"/>
                <a:ext cx="30" cy="75"/>
              </a:xfrm>
              <a:custGeom>
                <a:avLst/>
                <a:gdLst/>
                <a:ahLst/>
                <a:cxnLst>
                  <a:cxn ang="0">
                    <a:pos x="40" y="300"/>
                  </a:cxn>
                  <a:cxn ang="0">
                    <a:pos x="0" y="250"/>
                  </a:cxn>
                  <a:cxn ang="0">
                    <a:pos x="0" y="51"/>
                  </a:cxn>
                  <a:cxn ang="0">
                    <a:pos x="40" y="0"/>
                  </a:cxn>
                  <a:cxn ang="0">
                    <a:pos x="80" y="0"/>
                  </a:cxn>
                  <a:cxn ang="0">
                    <a:pos x="120" y="51"/>
                  </a:cxn>
                  <a:cxn ang="0">
                    <a:pos x="120" y="250"/>
                  </a:cxn>
                  <a:cxn ang="0">
                    <a:pos x="80" y="300"/>
                  </a:cxn>
                  <a:cxn ang="0">
                    <a:pos x="40" y="300"/>
                  </a:cxn>
                </a:cxnLst>
                <a:rect l="0" t="0" r="r" b="b"/>
                <a:pathLst>
                  <a:path w="120" h="300">
                    <a:moveTo>
                      <a:pt x="40" y="300"/>
                    </a:moveTo>
                    <a:lnTo>
                      <a:pt x="0" y="250"/>
                    </a:lnTo>
                    <a:lnTo>
                      <a:pt x="0" y="51"/>
                    </a:lnTo>
                    <a:lnTo>
                      <a:pt x="40" y="0"/>
                    </a:lnTo>
                    <a:lnTo>
                      <a:pt x="80" y="0"/>
                    </a:lnTo>
                    <a:lnTo>
                      <a:pt x="120" y="51"/>
                    </a:lnTo>
                    <a:lnTo>
                      <a:pt x="120" y="250"/>
                    </a:lnTo>
                    <a:lnTo>
                      <a:pt x="80" y="300"/>
                    </a:lnTo>
                    <a:lnTo>
                      <a:pt x="40" y="300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382" name="Line 342"/>
              <p:cNvSpPr>
                <a:spLocks noChangeShapeType="1"/>
              </p:cNvSpPr>
              <p:nvPr/>
            </p:nvSpPr>
            <p:spPr bwMode="auto">
              <a:xfrm flipV="1">
                <a:off x="3908" y="1171"/>
                <a:ext cx="1" cy="1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381" name="Freeform 341"/>
              <p:cNvSpPr>
                <a:spLocks/>
              </p:cNvSpPr>
              <p:nvPr/>
            </p:nvSpPr>
            <p:spPr bwMode="auto">
              <a:xfrm>
                <a:off x="3928" y="1108"/>
                <a:ext cx="30" cy="75"/>
              </a:xfrm>
              <a:custGeom>
                <a:avLst/>
                <a:gdLst/>
                <a:ahLst/>
                <a:cxnLst>
                  <a:cxn ang="0">
                    <a:pos x="40" y="300"/>
                  </a:cxn>
                  <a:cxn ang="0">
                    <a:pos x="0" y="250"/>
                  </a:cxn>
                  <a:cxn ang="0">
                    <a:pos x="0" y="51"/>
                  </a:cxn>
                  <a:cxn ang="0">
                    <a:pos x="40" y="0"/>
                  </a:cxn>
                  <a:cxn ang="0">
                    <a:pos x="80" y="0"/>
                  </a:cxn>
                  <a:cxn ang="0">
                    <a:pos x="120" y="51"/>
                  </a:cxn>
                  <a:cxn ang="0">
                    <a:pos x="120" y="250"/>
                  </a:cxn>
                  <a:cxn ang="0">
                    <a:pos x="80" y="300"/>
                  </a:cxn>
                  <a:cxn ang="0">
                    <a:pos x="40" y="300"/>
                  </a:cxn>
                </a:cxnLst>
                <a:rect l="0" t="0" r="r" b="b"/>
                <a:pathLst>
                  <a:path w="120" h="300">
                    <a:moveTo>
                      <a:pt x="40" y="300"/>
                    </a:moveTo>
                    <a:lnTo>
                      <a:pt x="0" y="250"/>
                    </a:lnTo>
                    <a:lnTo>
                      <a:pt x="0" y="51"/>
                    </a:lnTo>
                    <a:lnTo>
                      <a:pt x="40" y="0"/>
                    </a:lnTo>
                    <a:lnTo>
                      <a:pt x="80" y="0"/>
                    </a:lnTo>
                    <a:lnTo>
                      <a:pt x="120" y="51"/>
                    </a:lnTo>
                    <a:lnTo>
                      <a:pt x="120" y="250"/>
                    </a:lnTo>
                    <a:lnTo>
                      <a:pt x="80" y="300"/>
                    </a:lnTo>
                    <a:lnTo>
                      <a:pt x="40" y="300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380" name="Freeform 340"/>
              <p:cNvSpPr>
                <a:spLocks/>
              </p:cNvSpPr>
              <p:nvPr/>
            </p:nvSpPr>
            <p:spPr bwMode="auto">
              <a:xfrm>
                <a:off x="3978" y="1108"/>
                <a:ext cx="30" cy="75"/>
              </a:xfrm>
              <a:custGeom>
                <a:avLst/>
                <a:gdLst/>
                <a:ahLst/>
                <a:cxnLst>
                  <a:cxn ang="0">
                    <a:pos x="40" y="300"/>
                  </a:cxn>
                  <a:cxn ang="0">
                    <a:pos x="0" y="250"/>
                  </a:cxn>
                  <a:cxn ang="0">
                    <a:pos x="0" y="51"/>
                  </a:cxn>
                  <a:cxn ang="0">
                    <a:pos x="40" y="0"/>
                  </a:cxn>
                  <a:cxn ang="0">
                    <a:pos x="80" y="0"/>
                  </a:cxn>
                  <a:cxn ang="0">
                    <a:pos x="120" y="51"/>
                  </a:cxn>
                  <a:cxn ang="0">
                    <a:pos x="120" y="250"/>
                  </a:cxn>
                  <a:cxn ang="0">
                    <a:pos x="80" y="300"/>
                  </a:cxn>
                  <a:cxn ang="0">
                    <a:pos x="40" y="300"/>
                  </a:cxn>
                </a:cxnLst>
                <a:rect l="0" t="0" r="r" b="b"/>
                <a:pathLst>
                  <a:path w="120" h="300">
                    <a:moveTo>
                      <a:pt x="40" y="300"/>
                    </a:moveTo>
                    <a:lnTo>
                      <a:pt x="0" y="250"/>
                    </a:lnTo>
                    <a:lnTo>
                      <a:pt x="0" y="51"/>
                    </a:lnTo>
                    <a:lnTo>
                      <a:pt x="40" y="0"/>
                    </a:lnTo>
                    <a:lnTo>
                      <a:pt x="80" y="0"/>
                    </a:lnTo>
                    <a:lnTo>
                      <a:pt x="120" y="51"/>
                    </a:lnTo>
                    <a:lnTo>
                      <a:pt x="120" y="250"/>
                    </a:lnTo>
                    <a:lnTo>
                      <a:pt x="80" y="300"/>
                    </a:lnTo>
                    <a:lnTo>
                      <a:pt x="40" y="300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379" name="Line 339"/>
              <p:cNvSpPr>
                <a:spLocks noChangeShapeType="1"/>
              </p:cNvSpPr>
              <p:nvPr/>
            </p:nvSpPr>
            <p:spPr bwMode="auto">
              <a:xfrm>
                <a:off x="3651" y="959"/>
                <a:ext cx="36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378" name="Line 338"/>
              <p:cNvSpPr>
                <a:spLocks noChangeShapeType="1"/>
              </p:cNvSpPr>
              <p:nvPr/>
            </p:nvSpPr>
            <p:spPr bwMode="auto">
              <a:xfrm>
                <a:off x="3651" y="1333"/>
                <a:ext cx="36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377" name="Line 337"/>
              <p:cNvSpPr>
                <a:spLocks noChangeShapeType="1"/>
              </p:cNvSpPr>
              <p:nvPr/>
            </p:nvSpPr>
            <p:spPr bwMode="auto">
              <a:xfrm flipV="1">
                <a:off x="3898" y="492"/>
                <a:ext cx="1" cy="46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376" name="Line 336"/>
              <p:cNvSpPr>
                <a:spLocks noChangeShapeType="1"/>
              </p:cNvSpPr>
              <p:nvPr/>
            </p:nvSpPr>
            <p:spPr bwMode="auto">
              <a:xfrm>
                <a:off x="3898" y="1333"/>
                <a:ext cx="1" cy="46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375" name="Freeform 335"/>
              <p:cNvSpPr>
                <a:spLocks/>
              </p:cNvSpPr>
              <p:nvPr/>
            </p:nvSpPr>
            <p:spPr bwMode="auto">
              <a:xfrm>
                <a:off x="3869" y="784"/>
                <a:ext cx="58" cy="175"/>
              </a:xfrm>
              <a:custGeom>
                <a:avLst/>
                <a:gdLst/>
                <a:ahLst/>
                <a:cxnLst>
                  <a:cxn ang="0">
                    <a:pos x="117" y="701"/>
                  </a:cxn>
                  <a:cxn ang="0">
                    <a:pos x="233" y="0"/>
                  </a:cxn>
                  <a:cxn ang="0">
                    <a:pos x="0" y="0"/>
                  </a:cxn>
                  <a:cxn ang="0">
                    <a:pos x="117" y="701"/>
                  </a:cxn>
                  <a:cxn ang="0">
                    <a:pos x="117" y="0"/>
                  </a:cxn>
                </a:cxnLst>
                <a:rect l="0" t="0" r="r" b="b"/>
                <a:pathLst>
                  <a:path w="233" h="701">
                    <a:moveTo>
                      <a:pt x="117" y="701"/>
                    </a:moveTo>
                    <a:lnTo>
                      <a:pt x="233" y="0"/>
                    </a:lnTo>
                    <a:lnTo>
                      <a:pt x="0" y="0"/>
                    </a:lnTo>
                    <a:lnTo>
                      <a:pt x="117" y="701"/>
                    </a:lnTo>
                    <a:lnTo>
                      <a:pt x="117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374" name="Freeform 334"/>
              <p:cNvSpPr>
                <a:spLocks/>
              </p:cNvSpPr>
              <p:nvPr/>
            </p:nvSpPr>
            <p:spPr bwMode="auto">
              <a:xfrm>
                <a:off x="3869" y="1333"/>
                <a:ext cx="58" cy="175"/>
              </a:xfrm>
              <a:custGeom>
                <a:avLst/>
                <a:gdLst/>
                <a:ahLst/>
                <a:cxnLst>
                  <a:cxn ang="0">
                    <a:pos x="117" y="0"/>
                  </a:cxn>
                  <a:cxn ang="0">
                    <a:pos x="0" y="701"/>
                  </a:cxn>
                  <a:cxn ang="0">
                    <a:pos x="233" y="701"/>
                  </a:cxn>
                  <a:cxn ang="0">
                    <a:pos x="117" y="0"/>
                  </a:cxn>
                  <a:cxn ang="0">
                    <a:pos x="117" y="701"/>
                  </a:cxn>
                </a:cxnLst>
                <a:rect l="0" t="0" r="r" b="b"/>
                <a:pathLst>
                  <a:path w="233" h="701">
                    <a:moveTo>
                      <a:pt x="117" y="0"/>
                    </a:moveTo>
                    <a:lnTo>
                      <a:pt x="0" y="701"/>
                    </a:lnTo>
                    <a:lnTo>
                      <a:pt x="233" y="701"/>
                    </a:lnTo>
                    <a:lnTo>
                      <a:pt x="117" y="0"/>
                    </a:lnTo>
                    <a:lnTo>
                      <a:pt x="117" y="70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373" name="Freeform 333"/>
              <p:cNvSpPr>
                <a:spLocks/>
              </p:cNvSpPr>
              <p:nvPr/>
            </p:nvSpPr>
            <p:spPr bwMode="auto">
              <a:xfrm>
                <a:off x="5093" y="1121"/>
                <a:ext cx="66" cy="50"/>
              </a:xfrm>
              <a:custGeom>
                <a:avLst/>
                <a:gdLst/>
                <a:ahLst/>
                <a:cxnLst>
                  <a:cxn ang="0">
                    <a:pos x="67" y="199"/>
                  </a:cxn>
                  <a:cxn ang="0">
                    <a:pos x="0" y="149"/>
                  </a:cxn>
                  <a:cxn ang="0">
                    <a:pos x="0" y="50"/>
                  </a:cxn>
                  <a:cxn ang="0">
                    <a:pos x="67" y="0"/>
                  </a:cxn>
                  <a:cxn ang="0">
                    <a:pos x="199" y="0"/>
                  </a:cxn>
                  <a:cxn ang="0">
                    <a:pos x="266" y="50"/>
                  </a:cxn>
                  <a:cxn ang="0">
                    <a:pos x="266" y="149"/>
                  </a:cxn>
                  <a:cxn ang="0">
                    <a:pos x="199" y="199"/>
                  </a:cxn>
                  <a:cxn ang="0">
                    <a:pos x="67" y="199"/>
                  </a:cxn>
                </a:cxnLst>
                <a:rect l="0" t="0" r="r" b="b"/>
                <a:pathLst>
                  <a:path w="266" h="199">
                    <a:moveTo>
                      <a:pt x="67" y="199"/>
                    </a:moveTo>
                    <a:lnTo>
                      <a:pt x="0" y="149"/>
                    </a:lnTo>
                    <a:lnTo>
                      <a:pt x="0" y="50"/>
                    </a:lnTo>
                    <a:lnTo>
                      <a:pt x="67" y="0"/>
                    </a:lnTo>
                    <a:lnTo>
                      <a:pt x="199" y="0"/>
                    </a:lnTo>
                    <a:lnTo>
                      <a:pt x="266" y="50"/>
                    </a:lnTo>
                    <a:lnTo>
                      <a:pt x="266" y="149"/>
                    </a:lnTo>
                    <a:lnTo>
                      <a:pt x="199" y="199"/>
                    </a:lnTo>
                    <a:lnTo>
                      <a:pt x="67" y="199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372" name="Line 332"/>
              <p:cNvSpPr>
                <a:spLocks noChangeShapeType="1"/>
              </p:cNvSpPr>
              <p:nvPr/>
            </p:nvSpPr>
            <p:spPr bwMode="auto">
              <a:xfrm flipV="1">
                <a:off x="5101" y="1108"/>
                <a:ext cx="50" cy="7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371" name="Freeform 331"/>
              <p:cNvSpPr>
                <a:spLocks/>
              </p:cNvSpPr>
              <p:nvPr/>
            </p:nvSpPr>
            <p:spPr bwMode="auto">
              <a:xfrm>
                <a:off x="5193" y="1108"/>
                <a:ext cx="9" cy="75"/>
              </a:xfrm>
              <a:custGeom>
                <a:avLst/>
                <a:gdLst/>
                <a:ahLst/>
                <a:cxnLst>
                  <a:cxn ang="0">
                    <a:pos x="0" y="51"/>
                  </a:cxn>
                  <a:cxn ang="0">
                    <a:pos x="39" y="0"/>
                  </a:cxn>
                  <a:cxn ang="0">
                    <a:pos x="39" y="300"/>
                  </a:cxn>
                </a:cxnLst>
                <a:rect l="0" t="0" r="r" b="b"/>
                <a:pathLst>
                  <a:path w="39" h="300">
                    <a:moveTo>
                      <a:pt x="0" y="51"/>
                    </a:moveTo>
                    <a:lnTo>
                      <a:pt x="39" y="0"/>
                    </a:lnTo>
                    <a:lnTo>
                      <a:pt x="39" y="30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370" name="Line 330"/>
              <p:cNvSpPr>
                <a:spLocks noChangeShapeType="1"/>
              </p:cNvSpPr>
              <p:nvPr/>
            </p:nvSpPr>
            <p:spPr bwMode="auto">
              <a:xfrm>
                <a:off x="5193" y="1183"/>
                <a:ext cx="19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369" name="Freeform 329"/>
              <p:cNvSpPr>
                <a:spLocks/>
              </p:cNvSpPr>
              <p:nvPr/>
            </p:nvSpPr>
            <p:spPr bwMode="auto">
              <a:xfrm>
                <a:off x="5232" y="1108"/>
                <a:ext cx="40" cy="75"/>
              </a:xfrm>
              <a:custGeom>
                <a:avLst/>
                <a:gdLst/>
                <a:ahLst/>
                <a:cxnLst>
                  <a:cxn ang="0">
                    <a:pos x="159" y="200"/>
                  </a:cxn>
                  <a:cxn ang="0">
                    <a:pos x="0" y="200"/>
                  </a:cxn>
                  <a:cxn ang="0">
                    <a:pos x="120" y="0"/>
                  </a:cxn>
                  <a:cxn ang="0">
                    <a:pos x="120" y="300"/>
                  </a:cxn>
                </a:cxnLst>
                <a:rect l="0" t="0" r="r" b="b"/>
                <a:pathLst>
                  <a:path w="159" h="300">
                    <a:moveTo>
                      <a:pt x="159" y="200"/>
                    </a:moveTo>
                    <a:lnTo>
                      <a:pt x="0" y="200"/>
                    </a:lnTo>
                    <a:lnTo>
                      <a:pt x="120" y="0"/>
                    </a:lnTo>
                    <a:lnTo>
                      <a:pt x="120" y="30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368" name="Line 328"/>
              <p:cNvSpPr>
                <a:spLocks noChangeShapeType="1"/>
              </p:cNvSpPr>
              <p:nvPr/>
            </p:nvSpPr>
            <p:spPr bwMode="auto">
              <a:xfrm flipV="1">
                <a:off x="5292" y="1171"/>
                <a:ext cx="1" cy="1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367" name="Freeform 327"/>
              <p:cNvSpPr>
                <a:spLocks/>
              </p:cNvSpPr>
              <p:nvPr/>
            </p:nvSpPr>
            <p:spPr bwMode="auto">
              <a:xfrm>
                <a:off x="5312" y="1108"/>
                <a:ext cx="30" cy="75"/>
              </a:xfrm>
              <a:custGeom>
                <a:avLst/>
                <a:gdLst/>
                <a:ahLst/>
                <a:cxnLst>
                  <a:cxn ang="0">
                    <a:pos x="40" y="300"/>
                  </a:cxn>
                  <a:cxn ang="0">
                    <a:pos x="0" y="250"/>
                  </a:cxn>
                  <a:cxn ang="0">
                    <a:pos x="0" y="51"/>
                  </a:cxn>
                  <a:cxn ang="0">
                    <a:pos x="40" y="0"/>
                  </a:cxn>
                  <a:cxn ang="0">
                    <a:pos x="79" y="0"/>
                  </a:cxn>
                  <a:cxn ang="0">
                    <a:pos x="119" y="51"/>
                  </a:cxn>
                  <a:cxn ang="0">
                    <a:pos x="119" y="250"/>
                  </a:cxn>
                  <a:cxn ang="0">
                    <a:pos x="79" y="300"/>
                  </a:cxn>
                  <a:cxn ang="0">
                    <a:pos x="40" y="300"/>
                  </a:cxn>
                </a:cxnLst>
                <a:rect l="0" t="0" r="r" b="b"/>
                <a:pathLst>
                  <a:path w="119" h="300">
                    <a:moveTo>
                      <a:pt x="40" y="300"/>
                    </a:moveTo>
                    <a:lnTo>
                      <a:pt x="0" y="250"/>
                    </a:lnTo>
                    <a:lnTo>
                      <a:pt x="0" y="51"/>
                    </a:lnTo>
                    <a:lnTo>
                      <a:pt x="40" y="0"/>
                    </a:lnTo>
                    <a:lnTo>
                      <a:pt x="79" y="0"/>
                    </a:lnTo>
                    <a:lnTo>
                      <a:pt x="119" y="51"/>
                    </a:lnTo>
                    <a:lnTo>
                      <a:pt x="119" y="250"/>
                    </a:lnTo>
                    <a:lnTo>
                      <a:pt x="79" y="300"/>
                    </a:lnTo>
                    <a:lnTo>
                      <a:pt x="40" y="300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366" name="Freeform 326"/>
              <p:cNvSpPr>
                <a:spLocks/>
              </p:cNvSpPr>
              <p:nvPr/>
            </p:nvSpPr>
            <p:spPr bwMode="auto">
              <a:xfrm>
                <a:off x="5362" y="1108"/>
                <a:ext cx="30" cy="75"/>
              </a:xfrm>
              <a:custGeom>
                <a:avLst/>
                <a:gdLst/>
                <a:ahLst/>
                <a:cxnLst>
                  <a:cxn ang="0">
                    <a:pos x="40" y="300"/>
                  </a:cxn>
                  <a:cxn ang="0">
                    <a:pos x="0" y="250"/>
                  </a:cxn>
                  <a:cxn ang="0">
                    <a:pos x="0" y="51"/>
                  </a:cxn>
                  <a:cxn ang="0">
                    <a:pos x="40" y="0"/>
                  </a:cxn>
                  <a:cxn ang="0">
                    <a:pos x="80" y="0"/>
                  </a:cxn>
                  <a:cxn ang="0">
                    <a:pos x="119" y="51"/>
                  </a:cxn>
                  <a:cxn ang="0">
                    <a:pos x="119" y="250"/>
                  </a:cxn>
                  <a:cxn ang="0">
                    <a:pos x="80" y="300"/>
                  </a:cxn>
                  <a:cxn ang="0">
                    <a:pos x="40" y="300"/>
                  </a:cxn>
                </a:cxnLst>
                <a:rect l="0" t="0" r="r" b="b"/>
                <a:pathLst>
                  <a:path w="119" h="300">
                    <a:moveTo>
                      <a:pt x="40" y="300"/>
                    </a:moveTo>
                    <a:lnTo>
                      <a:pt x="0" y="250"/>
                    </a:lnTo>
                    <a:lnTo>
                      <a:pt x="0" y="51"/>
                    </a:lnTo>
                    <a:lnTo>
                      <a:pt x="40" y="0"/>
                    </a:lnTo>
                    <a:lnTo>
                      <a:pt x="80" y="0"/>
                    </a:lnTo>
                    <a:lnTo>
                      <a:pt x="119" y="51"/>
                    </a:lnTo>
                    <a:lnTo>
                      <a:pt x="119" y="250"/>
                    </a:lnTo>
                    <a:lnTo>
                      <a:pt x="80" y="300"/>
                    </a:lnTo>
                    <a:lnTo>
                      <a:pt x="40" y="300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365" name="Line 325"/>
              <p:cNvSpPr>
                <a:spLocks noChangeShapeType="1"/>
              </p:cNvSpPr>
              <p:nvPr/>
            </p:nvSpPr>
            <p:spPr bwMode="auto">
              <a:xfrm>
                <a:off x="4305" y="1015"/>
                <a:ext cx="110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364" name="Line 324"/>
              <p:cNvSpPr>
                <a:spLocks noChangeShapeType="1"/>
              </p:cNvSpPr>
              <p:nvPr/>
            </p:nvSpPr>
            <p:spPr bwMode="auto">
              <a:xfrm>
                <a:off x="4305" y="1277"/>
                <a:ext cx="110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363" name="Line 323"/>
              <p:cNvSpPr>
                <a:spLocks noChangeShapeType="1"/>
              </p:cNvSpPr>
              <p:nvPr/>
            </p:nvSpPr>
            <p:spPr bwMode="auto">
              <a:xfrm flipV="1">
                <a:off x="5292" y="547"/>
                <a:ext cx="1" cy="46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362" name="Line 322"/>
              <p:cNvSpPr>
                <a:spLocks noChangeShapeType="1"/>
              </p:cNvSpPr>
              <p:nvPr/>
            </p:nvSpPr>
            <p:spPr bwMode="auto">
              <a:xfrm>
                <a:off x="5292" y="1277"/>
                <a:ext cx="1" cy="46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361" name="Freeform 321"/>
              <p:cNvSpPr>
                <a:spLocks/>
              </p:cNvSpPr>
              <p:nvPr/>
            </p:nvSpPr>
            <p:spPr bwMode="auto">
              <a:xfrm>
                <a:off x="5263" y="840"/>
                <a:ext cx="58" cy="175"/>
              </a:xfrm>
              <a:custGeom>
                <a:avLst/>
                <a:gdLst/>
                <a:ahLst/>
                <a:cxnLst>
                  <a:cxn ang="0">
                    <a:pos x="117" y="701"/>
                  </a:cxn>
                  <a:cxn ang="0">
                    <a:pos x="234" y="0"/>
                  </a:cxn>
                  <a:cxn ang="0">
                    <a:pos x="0" y="0"/>
                  </a:cxn>
                  <a:cxn ang="0">
                    <a:pos x="117" y="701"/>
                  </a:cxn>
                  <a:cxn ang="0">
                    <a:pos x="117" y="0"/>
                  </a:cxn>
                </a:cxnLst>
                <a:rect l="0" t="0" r="r" b="b"/>
                <a:pathLst>
                  <a:path w="234" h="701">
                    <a:moveTo>
                      <a:pt x="117" y="701"/>
                    </a:moveTo>
                    <a:lnTo>
                      <a:pt x="234" y="0"/>
                    </a:lnTo>
                    <a:lnTo>
                      <a:pt x="0" y="0"/>
                    </a:lnTo>
                    <a:lnTo>
                      <a:pt x="117" y="701"/>
                    </a:lnTo>
                    <a:lnTo>
                      <a:pt x="117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360" name="Freeform 320"/>
              <p:cNvSpPr>
                <a:spLocks/>
              </p:cNvSpPr>
              <p:nvPr/>
            </p:nvSpPr>
            <p:spPr bwMode="auto">
              <a:xfrm>
                <a:off x="5263" y="1277"/>
                <a:ext cx="58" cy="175"/>
              </a:xfrm>
              <a:custGeom>
                <a:avLst/>
                <a:gdLst/>
                <a:ahLst/>
                <a:cxnLst>
                  <a:cxn ang="0">
                    <a:pos x="117" y="0"/>
                  </a:cxn>
                  <a:cxn ang="0">
                    <a:pos x="0" y="701"/>
                  </a:cxn>
                  <a:cxn ang="0">
                    <a:pos x="234" y="701"/>
                  </a:cxn>
                  <a:cxn ang="0">
                    <a:pos x="117" y="0"/>
                  </a:cxn>
                  <a:cxn ang="0">
                    <a:pos x="117" y="701"/>
                  </a:cxn>
                </a:cxnLst>
                <a:rect l="0" t="0" r="r" b="b"/>
                <a:pathLst>
                  <a:path w="234" h="701">
                    <a:moveTo>
                      <a:pt x="117" y="0"/>
                    </a:moveTo>
                    <a:lnTo>
                      <a:pt x="0" y="701"/>
                    </a:lnTo>
                    <a:lnTo>
                      <a:pt x="234" y="701"/>
                    </a:lnTo>
                    <a:lnTo>
                      <a:pt x="117" y="0"/>
                    </a:lnTo>
                    <a:lnTo>
                      <a:pt x="117" y="70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359" name="Freeform 319"/>
              <p:cNvSpPr>
                <a:spLocks/>
              </p:cNvSpPr>
              <p:nvPr/>
            </p:nvSpPr>
            <p:spPr bwMode="auto">
              <a:xfrm>
                <a:off x="5607" y="1121"/>
                <a:ext cx="66" cy="50"/>
              </a:xfrm>
              <a:custGeom>
                <a:avLst/>
                <a:gdLst/>
                <a:ahLst/>
                <a:cxnLst>
                  <a:cxn ang="0">
                    <a:pos x="67" y="199"/>
                  </a:cxn>
                  <a:cxn ang="0">
                    <a:pos x="0" y="149"/>
                  </a:cxn>
                  <a:cxn ang="0">
                    <a:pos x="0" y="50"/>
                  </a:cxn>
                  <a:cxn ang="0">
                    <a:pos x="67" y="0"/>
                  </a:cxn>
                  <a:cxn ang="0">
                    <a:pos x="199" y="0"/>
                  </a:cxn>
                  <a:cxn ang="0">
                    <a:pos x="266" y="50"/>
                  </a:cxn>
                  <a:cxn ang="0">
                    <a:pos x="266" y="149"/>
                  </a:cxn>
                  <a:cxn ang="0">
                    <a:pos x="199" y="199"/>
                  </a:cxn>
                  <a:cxn ang="0">
                    <a:pos x="67" y="199"/>
                  </a:cxn>
                </a:cxnLst>
                <a:rect l="0" t="0" r="r" b="b"/>
                <a:pathLst>
                  <a:path w="266" h="199">
                    <a:moveTo>
                      <a:pt x="67" y="199"/>
                    </a:moveTo>
                    <a:lnTo>
                      <a:pt x="0" y="149"/>
                    </a:lnTo>
                    <a:lnTo>
                      <a:pt x="0" y="50"/>
                    </a:lnTo>
                    <a:lnTo>
                      <a:pt x="67" y="0"/>
                    </a:lnTo>
                    <a:lnTo>
                      <a:pt x="199" y="0"/>
                    </a:lnTo>
                    <a:lnTo>
                      <a:pt x="266" y="50"/>
                    </a:lnTo>
                    <a:lnTo>
                      <a:pt x="266" y="149"/>
                    </a:lnTo>
                    <a:lnTo>
                      <a:pt x="199" y="199"/>
                    </a:lnTo>
                    <a:lnTo>
                      <a:pt x="67" y="199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358" name="Line 318"/>
              <p:cNvSpPr>
                <a:spLocks noChangeShapeType="1"/>
              </p:cNvSpPr>
              <p:nvPr/>
            </p:nvSpPr>
            <p:spPr bwMode="auto">
              <a:xfrm flipV="1">
                <a:off x="5615" y="1108"/>
                <a:ext cx="50" cy="7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357" name="Freeform 317"/>
              <p:cNvSpPr>
                <a:spLocks/>
              </p:cNvSpPr>
              <p:nvPr/>
            </p:nvSpPr>
            <p:spPr bwMode="auto">
              <a:xfrm>
                <a:off x="5706" y="1108"/>
                <a:ext cx="10" cy="75"/>
              </a:xfrm>
              <a:custGeom>
                <a:avLst/>
                <a:gdLst/>
                <a:ahLst/>
                <a:cxnLst>
                  <a:cxn ang="0">
                    <a:pos x="0" y="51"/>
                  </a:cxn>
                  <a:cxn ang="0">
                    <a:pos x="40" y="0"/>
                  </a:cxn>
                  <a:cxn ang="0">
                    <a:pos x="40" y="300"/>
                  </a:cxn>
                </a:cxnLst>
                <a:rect l="0" t="0" r="r" b="b"/>
                <a:pathLst>
                  <a:path w="40" h="300">
                    <a:moveTo>
                      <a:pt x="0" y="51"/>
                    </a:moveTo>
                    <a:lnTo>
                      <a:pt x="40" y="0"/>
                    </a:lnTo>
                    <a:lnTo>
                      <a:pt x="40" y="30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356" name="Line 316"/>
              <p:cNvSpPr>
                <a:spLocks noChangeShapeType="1"/>
              </p:cNvSpPr>
              <p:nvPr/>
            </p:nvSpPr>
            <p:spPr bwMode="auto">
              <a:xfrm>
                <a:off x="5706" y="1183"/>
                <a:ext cx="20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355" name="Freeform 315"/>
              <p:cNvSpPr>
                <a:spLocks/>
              </p:cNvSpPr>
              <p:nvPr/>
            </p:nvSpPr>
            <p:spPr bwMode="auto">
              <a:xfrm>
                <a:off x="5746" y="1108"/>
                <a:ext cx="40" cy="75"/>
              </a:xfrm>
              <a:custGeom>
                <a:avLst/>
                <a:gdLst/>
                <a:ahLst/>
                <a:cxnLst>
                  <a:cxn ang="0">
                    <a:pos x="39" y="300"/>
                  </a:cxn>
                  <a:cxn ang="0">
                    <a:pos x="0" y="250"/>
                  </a:cxn>
                  <a:cxn ang="0">
                    <a:pos x="0" y="200"/>
                  </a:cxn>
                  <a:cxn ang="0">
                    <a:pos x="39" y="150"/>
                  </a:cxn>
                  <a:cxn ang="0">
                    <a:pos x="119" y="150"/>
                  </a:cxn>
                  <a:cxn ang="0">
                    <a:pos x="159" y="101"/>
                  </a:cxn>
                  <a:cxn ang="0">
                    <a:pos x="159" y="51"/>
                  </a:cxn>
                  <a:cxn ang="0">
                    <a:pos x="119" y="0"/>
                  </a:cxn>
                  <a:cxn ang="0">
                    <a:pos x="39" y="0"/>
                  </a:cxn>
                  <a:cxn ang="0">
                    <a:pos x="0" y="51"/>
                  </a:cxn>
                  <a:cxn ang="0">
                    <a:pos x="0" y="101"/>
                  </a:cxn>
                  <a:cxn ang="0">
                    <a:pos x="39" y="150"/>
                  </a:cxn>
                </a:cxnLst>
                <a:rect l="0" t="0" r="r" b="b"/>
                <a:pathLst>
                  <a:path w="159" h="300">
                    <a:moveTo>
                      <a:pt x="39" y="300"/>
                    </a:moveTo>
                    <a:lnTo>
                      <a:pt x="0" y="250"/>
                    </a:lnTo>
                    <a:lnTo>
                      <a:pt x="0" y="200"/>
                    </a:lnTo>
                    <a:lnTo>
                      <a:pt x="39" y="150"/>
                    </a:lnTo>
                    <a:lnTo>
                      <a:pt x="119" y="150"/>
                    </a:lnTo>
                    <a:lnTo>
                      <a:pt x="159" y="101"/>
                    </a:lnTo>
                    <a:lnTo>
                      <a:pt x="159" y="51"/>
                    </a:lnTo>
                    <a:lnTo>
                      <a:pt x="119" y="0"/>
                    </a:lnTo>
                    <a:lnTo>
                      <a:pt x="39" y="0"/>
                    </a:lnTo>
                    <a:lnTo>
                      <a:pt x="0" y="51"/>
                    </a:lnTo>
                    <a:lnTo>
                      <a:pt x="0" y="101"/>
                    </a:lnTo>
                    <a:lnTo>
                      <a:pt x="39" y="15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354" name="Freeform 314"/>
              <p:cNvSpPr>
                <a:spLocks/>
              </p:cNvSpPr>
              <p:nvPr/>
            </p:nvSpPr>
            <p:spPr bwMode="auto">
              <a:xfrm>
                <a:off x="5756" y="1146"/>
                <a:ext cx="30" cy="37"/>
              </a:xfrm>
              <a:custGeom>
                <a:avLst/>
                <a:gdLst/>
                <a:ahLst/>
                <a:cxnLst>
                  <a:cxn ang="0">
                    <a:pos x="80" y="0"/>
                  </a:cxn>
                  <a:cxn ang="0">
                    <a:pos x="120" y="50"/>
                  </a:cxn>
                  <a:cxn ang="0">
                    <a:pos x="120" y="100"/>
                  </a:cxn>
                  <a:cxn ang="0">
                    <a:pos x="80" y="150"/>
                  </a:cxn>
                  <a:cxn ang="0">
                    <a:pos x="0" y="150"/>
                  </a:cxn>
                </a:cxnLst>
                <a:rect l="0" t="0" r="r" b="b"/>
                <a:pathLst>
                  <a:path w="120" h="150">
                    <a:moveTo>
                      <a:pt x="80" y="0"/>
                    </a:moveTo>
                    <a:lnTo>
                      <a:pt x="120" y="50"/>
                    </a:lnTo>
                    <a:lnTo>
                      <a:pt x="120" y="100"/>
                    </a:lnTo>
                    <a:lnTo>
                      <a:pt x="80" y="150"/>
                    </a:lnTo>
                    <a:lnTo>
                      <a:pt x="0" y="15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353" name="Line 313"/>
              <p:cNvSpPr>
                <a:spLocks noChangeShapeType="1"/>
              </p:cNvSpPr>
              <p:nvPr/>
            </p:nvSpPr>
            <p:spPr bwMode="auto">
              <a:xfrm flipV="1">
                <a:off x="5806" y="1171"/>
                <a:ext cx="1" cy="1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352" name="Freeform 312"/>
              <p:cNvSpPr>
                <a:spLocks/>
              </p:cNvSpPr>
              <p:nvPr/>
            </p:nvSpPr>
            <p:spPr bwMode="auto">
              <a:xfrm>
                <a:off x="5826" y="1108"/>
                <a:ext cx="30" cy="75"/>
              </a:xfrm>
              <a:custGeom>
                <a:avLst/>
                <a:gdLst/>
                <a:ahLst/>
                <a:cxnLst>
                  <a:cxn ang="0">
                    <a:pos x="40" y="300"/>
                  </a:cxn>
                  <a:cxn ang="0">
                    <a:pos x="0" y="250"/>
                  </a:cxn>
                  <a:cxn ang="0">
                    <a:pos x="0" y="51"/>
                  </a:cxn>
                  <a:cxn ang="0">
                    <a:pos x="40" y="0"/>
                  </a:cxn>
                  <a:cxn ang="0">
                    <a:pos x="80" y="0"/>
                  </a:cxn>
                  <a:cxn ang="0">
                    <a:pos x="120" y="51"/>
                  </a:cxn>
                  <a:cxn ang="0">
                    <a:pos x="120" y="250"/>
                  </a:cxn>
                  <a:cxn ang="0">
                    <a:pos x="80" y="300"/>
                  </a:cxn>
                  <a:cxn ang="0">
                    <a:pos x="40" y="300"/>
                  </a:cxn>
                </a:cxnLst>
                <a:rect l="0" t="0" r="r" b="b"/>
                <a:pathLst>
                  <a:path w="120" h="300">
                    <a:moveTo>
                      <a:pt x="40" y="300"/>
                    </a:moveTo>
                    <a:lnTo>
                      <a:pt x="0" y="250"/>
                    </a:lnTo>
                    <a:lnTo>
                      <a:pt x="0" y="51"/>
                    </a:lnTo>
                    <a:lnTo>
                      <a:pt x="40" y="0"/>
                    </a:lnTo>
                    <a:lnTo>
                      <a:pt x="80" y="0"/>
                    </a:lnTo>
                    <a:lnTo>
                      <a:pt x="120" y="51"/>
                    </a:lnTo>
                    <a:lnTo>
                      <a:pt x="120" y="250"/>
                    </a:lnTo>
                    <a:lnTo>
                      <a:pt x="80" y="300"/>
                    </a:lnTo>
                    <a:lnTo>
                      <a:pt x="40" y="300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351" name="Freeform 311"/>
              <p:cNvSpPr>
                <a:spLocks/>
              </p:cNvSpPr>
              <p:nvPr/>
            </p:nvSpPr>
            <p:spPr bwMode="auto">
              <a:xfrm>
                <a:off x="5876" y="1108"/>
                <a:ext cx="30" cy="75"/>
              </a:xfrm>
              <a:custGeom>
                <a:avLst/>
                <a:gdLst/>
                <a:ahLst/>
                <a:cxnLst>
                  <a:cxn ang="0">
                    <a:pos x="40" y="300"/>
                  </a:cxn>
                  <a:cxn ang="0">
                    <a:pos x="0" y="250"/>
                  </a:cxn>
                  <a:cxn ang="0">
                    <a:pos x="0" y="51"/>
                  </a:cxn>
                  <a:cxn ang="0">
                    <a:pos x="40" y="0"/>
                  </a:cxn>
                  <a:cxn ang="0">
                    <a:pos x="80" y="0"/>
                  </a:cxn>
                  <a:cxn ang="0">
                    <a:pos x="120" y="51"/>
                  </a:cxn>
                  <a:cxn ang="0">
                    <a:pos x="120" y="250"/>
                  </a:cxn>
                  <a:cxn ang="0">
                    <a:pos x="80" y="300"/>
                  </a:cxn>
                  <a:cxn ang="0">
                    <a:pos x="40" y="300"/>
                  </a:cxn>
                </a:cxnLst>
                <a:rect l="0" t="0" r="r" b="b"/>
                <a:pathLst>
                  <a:path w="120" h="300">
                    <a:moveTo>
                      <a:pt x="40" y="300"/>
                    </a:moveTo>
                    <a:lnTo>
                      <a:pt x="0" y="250"/>
                    </a:lnTo>
                    <a:lnTo>
                      <a:pt x="0" y="51"/>
                    </a:lnTo>
                    <a:lnTo>
                      <a:pt x="40" y="0"/>
                    </a:lnTo>
                    <a:lnTo>
                      <a:pt x="80" y="0"/>
                    </a:lnTo>
                    <a:lnTo>
                      <a:pt x="120" y="51"/>
                    </a:lnTo>
                    <a:lnTo>
                      <a:pt x="120" y="250"/>
                    </a:lnTo>
                    <a:lnTo>
                      <a:pt x="80" y="300"/>
                    </a:lnTo>
                    <a:lnTo>
                      <a:pt x="40" y="300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350" name="Line 310"/>
              <p:cNvSpPr>
                <a:spLocks noChangeShapeType="1"/>
              </p:cNvSpPr>
              <p:nvPr/>
            </p:nvSpPr>
            <p:spPr bwMode="auto">
              <a:xfrm>
                <a:off x="4846" y="977"/>
                <a:ext cx="107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349" name="Line 309"/>
              <p:cNvSpPr>
                <a:spLocks noChangeShapeType="1"/>
              </p:cNvSpPr>
              <p:nvPr/>
            </p:nvSpPr>
            <p:spPr bwMode="auto">
              <a:xfrm>
                <a:off x="4846" y="1314"/>
                <a:ext cx="107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348" name="Line 308"/>
              <p:cNvSpPr>
                <a:spLocks noChangeShapeType="1"/>
              </p:cNvSpPr>
              <p:nvPr/>
            </p:nvSpPr>
            <p:spPr bwMode="auto">
              <a:xfrm flipV="1">
                <a:off x="5806" y="510"/>
                <a:ext cx="1" cy="46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347" name="Line 307"/>
              <p:cNvSpPr>
                <a:spLocks noChangeShapeType="1"/>
              </p:cNvSpPr>
              <p:nvPr/>
            </p:nvSpPr>
            <p:spPr bwMode="auto">
              <a:xfrm>
                <a:off x="5806" y="1314"/>
                <a:ext cx="1" cy="46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346" name="Freeform 306"/>
              <p:cNvSpPr>
                <a:spLocks/>
              </p:cNvSpPr>
              <p:nvPr/>
            </p:nvSpPr>
            <p:spPr bwMode="auto">
              <a:xfrm>
                <a:off x="5777" y="802"/>
                <a:ext cx="58" cy="175"/>
              </a:xfrm>
              <a:custGeom>
                <a:avLst/>
                <a:gdLst/>
                <a:ahLst/>
                <a:cxnLst>
                  <a:cxn ang="0">
                    <a:pos x="117" y="701"/>
                  </a:cxn>
                  <a:cxn ang="0">
                    <a:pos x="233" y="0"/>
                  </a:cxn>
                  <a:cxn ang="0">
                    <a:pos x="0" y="0"/>
                  </a:cxn>
                  <a:cxn ang="0">
                    <a:pos x="117" y="701"/>
                  </a:cxn>
                  <a:cxn ang="0">
                    <a:pos x="117" y="0"/>
                  </a:cxn>
                </a:cxnLst>
                <a:rect l="0" t="0" r="r" b="b"/>
                <a:pathLst>
                  <a:path w="233" h="701">
                    <a:moveTo>
                      <a:pt x="117" y="701"/>
                    </a:moveTo>
                    <a:lnTo>
                      <a:pt x="233" y="0"/>
                    </a:lnTo>
                    <a:lnTo>
                      <a:pt x="0" y="0"/>
                    </a:lnTo>
                    <a:lnTo>
                      <a:pt x="117" y="701"/>
                    </a:lnTo>
                    <a:lnTo>
                      <a:pt x="117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345" name="Freeform 305"/>
              <p:cNvSpPr>
                <a:spLocks/>
              </p:cNvSpPr>
              <p:nvPr/>
            </p:nvSpPr>
            <p:spPr bwMode="auto">
              <a:xfrm>
                <a:off x="5777" y="1314"/>
                <a:ext cx="58" cy="175"/>
              </a:xfrm>
              <a:custGeom>
                <a:avLst/>
                <a:gdLst/>
                <a:ahLst/>
                <a:cxnLst>
                  <a:cxn ang="0">
                    <a:pos x="117" y="0"/>
                  </a:cxn>
                  <a:cxn ang="0">
                    <a:pos x="0" y="701"/>
                  </a:cxn>
                  <a:cxn ang="0">
                    <a:pos x="233" y="701"/>
                  </a:cxn>
                  <a:cxn ang="0">
                    <a:pos x="117" y="0"/>
                  </a:cxn>
                  <a:cxn ang="0">
                    <a:pos x="117" y="701"/>
                  </a:cxn>
                </a:cxnLst>
                <a:rect l="0" t="0" r="r" b="b"/>
                <a:pathLst>
                  <a:path w="233" h="701">
                    <a:moveTo>
                      <a:pt x="117" y="0"/>
                    </a:moveTo>
                    <a:lnTo>
                      <a:pt x="0" y="701"/>
                    </a:lnTo>
                    <a:lnTo>
                      <a:pt x="233" y="701"/>
                    </a:lnTo>
                    <a:lnTo>
                      <a:pt x="117" y="0"/>
                    </a:lnTo>
                    <a:lnTo>
                      <a:pt x="117" y="70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344" name="Freeform 304"/>
              <p:cNvSpPr>
                <a:spLocks/>
              </p:cNvSpPr>
              <p:nvPr/>
            </p:nvSpPr>
            <p:spPr bwMode="auto">
              <a:xfrm>
                <a:off x="1993" y="2648"/>
                <a:ext cx="13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8"/>
                  </a:cxn>
                  <a:cxn ang="0">
                    <a:pos x="54" y="6"/>
                  </a:cxn>
                  <a:cxn ang="0">
                    <a:pos x="28" y="4"/>
                  </a:cxn>
                  <a:cxn ang="0">
                    <a:pos x="0" y="0"/>
                  </a:cxn>
                </a:cxnLst>
                <a:rect l="0" t="0" r="r" b="b"/>
                <a:pathLst>
                  <a:path w="54" h="8">
                    <a:moveTo>
                      <a:pt x="0" y="0"/>
                    </a:moveTo>
                    <a:lnTo>
                      <a:pt x="0" y="8"/>
                    </a:lnTo>
                    <a:lnTo>
                      <a:pt x="54" y="6"/>
                    </a:lnTo>
                    <a:lnTo>
                      <a:pt x="28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343" name="Freeform 303"/>
              <p:cNvSpPr>
                <a:spLocks/>
              </p:cNvSpPr>
              <p:nvPr/>
            </p:nvSpPr>
            <p:spPr bwMode="auto">
              <a:xfrm>
                <a:off x="2054" y="2638"/>
                <a:ext cx="32" cy="24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0" y="16"/>
                  </a:cxn>
                  <a:cxn ang="0">
                    <a:pos x="25" y="44"/>
                  </a:cxn>
                  <a:cxn ang="0">
                    <a:pos x="52" y="66"/>
                  </a:cxn>
                  <a:cxn ang="0">
                    <a:pos x="81" y="85"/>
                  </a:cxn>
                  <a:cxn ang="0">
                    <a:pos x="100" y="95"/>
                  </a:cxn>
                  <a:cxn ang="0">
                    <a:pos x="122" y="70"/>
                  </a:cxn>
                  <a:cxn ang="0">
                    <a:pos x="130" y="68"/>
                  </a:cxn>
                  <a:cxn ang="0">
                    <a:pos x="130" y="60"/>
                  </a:cxn>
                  <a:cxn ang="0">
                    <a:pos x="97" y="52"/>
                  </a:cxn>
                  <a:cxn ang="0">
                    <a:pos x="68" y="39"/>
                  </a:cxn>
                  <a:cxn ang="0">
                    <a:pos x="39" y="21"/>
                  </a:cxn>
                  <a:cxn ang="0">
                    <a:pos x="16" y="0"/>
                  </a:cxn>
                </a:cxnLst>
                <a:rect l="0" t="0" r="r" b="b"/>
                <a:pathLst>
                  <a:path w="130" h="95">
                    <a:moveTo>
                      <a:pt x="16" y="0"/>
                    </a:moveTo>
                    <a:lnTo>
                      <a:pt x="0" y="16"/>
                    </a:lnTo>
                    <a:lnTo>
                      <a:pt x="25" y="44"/>
                    </a:lnTo>
                    <a:lnTo>
                      <a:pt x="52" y="66"/>
                    </a:lnTo>
                    <a:lnTo>
                      <a:pt x="81" y="85"/>
                    </a:lnTo>
                    <a:lnTo>
                      <a:pt x="100" y="95"/>
                    </a:lnTo>
                    <a:lnTo>
                      <a:pt x="122" y="70"/>
                    </a:lnTo>
                    <a:lnTo>
                      <a:pt x="130" y="68"/>
                    </a:lnTo>
                    <a:lnTo>
                      <a:pt x="130" y="60"/>
                    </a:lnTo>
                    <a:lnTo>
                      <a:pt x="97" y="52"/>
                    </a:lnTo>
                    <a:lnTo>
                      <a:pt x="68" y="39"/>
                    </a:lnTo>
                    <a:lnTo>
                      <a:pt x="39" y="21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342" name="Freeform 302"/>
              <p:cNvSpPr>
                <a:spLocks/>
              </p:cNvSpPr>
              <p:nvPr/>
            </p:nvSpPr>
            <p:spPr bwMode="auto">
              <a:xfrm>
                <a:off x="1990" y="2607"/>
                <a:ext cx="19" cy="11"/>
              </a:xfrm>
              <a:custGeom>
                <a:avLst/>
                <a:gdLst/>
                <a:ahLst/>
                <a:cxnLst>
                  <a:cxn ang="0">
                    <a:pos x="32" y="0"/>
                  </a:cxn>
                  <a:cxn ang="0">
                    <a:pos x="6" y="10"/>
                  </a:cxn>
                  <a:cxn ang="0">
                    <a:pos x="0" y="11"/>
                  </a:cxn>
                  <a:cxn ang="0">
                    <a:pos x="20" y="47"/>
                  </a:cxn>
                  <a:cxn ang="0">
                    <a:pos x="40" y="29"/>
                  </a:cxn>
                  <a:cxn ang="0">
                    <a:pos x="76" y="5"/>
                  </a:cxn>
                  <a:cxn ang="0">
                    <a:pos x="77" y="4"/>
                  </a:cxn>
                  <a:cxn ang="0">
                    <a:pos x="32" y="0"/>
                  </a:cxn>
                </a:cxnLst>
                <a:rect l="0" t="0" r="r" b="b"/>
                <a:pathLst>
                  <a:path w="77" h="47">
                    <a:moveTo>
                      <a:pt x="32" y="0"/>
                    </a:moveTo>
                    <a:lnTo>
                      <a:pt x="6" y="10"/>
                    </a:lnTo>
                    <a:lnTo>
                      <a:pt x="0" y="11"/>
                    </a:lnTo>
                    <a:lnTo>
                      <a:pt x="20" y="47"/>
                    </a:lnTo>
                    <a:lnTo>
                      <a:pt x="40" y="29"/>
                    </a:lnTo>
                    <a:lnTo>
                      <a:pt x="76" y="5"/>
                    </a:lnTo>
                    <a:lnTo>
                      <a:pt x="77" y="4"/>
                    </a:ln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341" name="Freeform 301"/>
              <p:cNvSpPr>
                <a:spLocks/>
              </p:cNvSpPr>
              <p:nvPr/>
            </p:nvSpPr>
            <p:spPr bwMode="auto">
              <a:xfrm>
                <a:off x="2038" y="2599"/>
                <a:ext cx="31" cy="3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0" y="44"/>
                  </a:cxn>
                  <a:cxn ang="0">
                    <a:pos x="21" y="83"/>
                  </a:cxn>
                  <a:cxn ang="0">
                    <a:pos x="35" y="119"/>
                  </a:cxn>
                  <a:cxn ang="0">
                    <a:pos x="50" y="149"/>
                  </a:cxn>
                  <a:cxn ang="0">
                    <a:pos x="64" y="135"/>
                  </a:cxn>
                  <a:cxn ang="0">
                    <a:pos x="47" y="105"/>
                  </a:cxn>
                  <a:cxn ang="0">
                    <a:pos x="33" y="71"/>
                  </a:cxn>
                  <a:cxn ang="0">
                    <a:pos x="18" y="31"/>
                  </a:cxn>
                  <a:cxn ang="0">
                    <a:pos x="10" y="0"/>
                  </a:cxn>
                  <a:cxn ang="0">
                    <a:pos x="123" y="0"/>
                  </a:cxn>
                  <a:cxn ang="0">
                    <a:pos x="0" y="0"/>
                  </a:cxn>
                </a:cxnLst>
                <a:rect l="0" t="0" r="r" b="b"/>
                <a:pathLst>
                  <a:path w="123" h="149">
                    <a:moveTo>
                      <a:pt x="0" y="0"/>
                    </a:moveTo>
                    <a:lnTo>
                      <a:pt x="10" y="44"/>
                    </a:lnTo>
                    <a:lnTo>
                      <a:pt x="21" y="83"/>
                    </a:lnTo>
                    <a:lnTo>
                      <a:pt x="35" y="119"/>
                    </a:lnTo>
                    <a:lnTo>
                      <a:pt x="50" y="149"/>
                    </a:lnTo>
                    <a:lnTo>
                      <a:pt x="64" y="135"/>
                    </a:lnTo>
                    <a:lnTo>
                      <a:pt x="47" y="105"/>
                    </a:lnTo>
                    <a:lnTo>
                      <a:pt x="33" y="71"/>
                    </a:lnTo>
                    <a:lnTo>
                      <a:pt x="18" y="31"/>
                    </a:lnTo>
                    <a:lnTo>
                      <a:pt x="10" y="0"/>
                    </a:lnTo>
                    <a:lnTo>
                      <a:pt x="12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340" name="Freeform 300"/>
              <p:cNvSpPr>
                <a:spLocks/>
              </p:cNvSpPr>
              <p:nvPr/>
            </p:nvSpPr>
            <p:spPr bwMode="auto">
              <a:xfrm>
                <a:off x="2017" y="2599"/>
                <a:ext cx="61" cy="64"/>
              </a:xfrm>
              <a:custGeom>
                <a:avLst/>
                <a:gdLst/>
                <a:ahLst/>
                <a:cxnLst>
                  <a:cxn ang="0">
                    <a:pos x="245" y="0"/>
                  </a:cxn>
                  <a:cxn ang="0">
                    <a:pos x="83" y="0"/>
                  </a:cxn>
                  <a:cxn ang="0">
                    <a:pos x="206" y="0"/>
                  </a:cxn>
                  <a:cxn ang="0">
                    <a:pos x="195" y="40"/>
                  </a:cxn>
                  <a:cxn ang="0">
                    <a:pos x="180" y="77"/>
                  </a:cxn>
                  <a:cxn ang="0">
                    <a:pos x="163" y="110"/>
                  </a:cxn>
                  <a:cxn ang="0">
                    <a:pos x="147" y="135"/>
                  </a:cxn>
                  <a:cxn ang="0">
                    <a:pos x="133" y="149"/>
                  </a:cxn>
                  <a:cxn ang="0">
                    <a:pos x="134" y="151"/>
                  </a:cxn>
                  <a:cxn ang="0">
                    <a:pos x="111" y="177"/>
                  </a:cxn>
                  <a:cxn ang="0">
                    <a:pos x="85" y="199"/>
                  </a:cxn>
                  <a:cxn ang="0">
                    <a:pos x="57" y="219"/>
                  </a:cxn>
                  <a:cxn ang="0">
                    <a:pos x="26" y="236"/>
                  </a:cxn>
                  <a:cxn ang="0">
                    <a:pos x="0" y="247"/>
                  </a:cxn>
                  <a:cxn ang="0">
                    <a:pos x="2" y="255"/>
                  </a:cxn>
                  <a:cxn ang="0">
                    <a:pos x="35" y="245"/>
                  </a:cxn>
                  <a:cxn ang="0">
                    <a:pos x="66" y="231"/>
                  </a:cxn>
                  <a:cxn ang="0">
                    <a:pos x="95" y="215"/>
                  </a:cxn>
                  <a:cxn ang="0">
                    <a:pos x="123" y="196"/>
                  </a:cxn>
                  <a:cxn ang="0">
                    <a:pos x="147" y="172"/>
                  </a:cxn>
                  <a:cxn ang="0">
                    <a:pos x="163" y="156"/>
                  </a:cxn>
                  <a:cxn ang="0">
                    <a:pos x="180" y="129"/>
                  </a:cxn>
                  <a:cxn ang="0">
                    <a:pos x="198" y="97"/>
                  </a:cxn>
                  <a:cxn ang="0">
                    <a:pos x="213" y="60"/>
                  </a:cxn>
                  <a:cxn ang="0">
                    <a:pos x="228" y="16"/>
                  </a:cxn>
                  <a:cxn ang="0">
                    <a:pos x="229" y="12"/>
                  </a:cxn>
                  <a:cxn ang="0">
                    <a:pos x="245" y="0"/>
                  </a:cxn>
                </a:cxnLst>
                <a:rect l="0" t="0" r="r" b="b"/>
                <a:pathLst>
                  <a:path w="245" h="255">
                    <a:moveTo>
                      <a:pt x="245" y="0"/>
                    </a:moveTo>
                    <a:lnTo>
                      <a:pt x="83" y="0"/>
                    </a:lnTo>
                    <a:lnTo>
                      <a:pt x="206" y="0"/>
                    </a:lnTo>
                    <a:lnTo>
                      <a:pt x="195" y="40"/>
                    </a:lnTo>
                    <a:lnTo>
                      <a:pt x="180" y="77"/>
                    </a:lnTo>
                    <a:lnTo>
                      <a:pt x="163" y="110"/>
                    </a:lnTo>
                    <a:lnTo>
                      <a:pt x="147" y="135"/>
                    </a:lnTo>
                    <a:lnTo>
                      <a:pt x="133" y="149"/>
                    </a:lnTo>
                    <a:lnTo>
                      <a:pt x="134" y="151"/>
                    </a:lnTo>
                    <a:lnTo>
                      <a:pt x="111" y="177"/>
                    </a:lnTo>
                    <a:lnTo>
                      <a:pt x="85" y="199"/>
                    </a:lnTo>
                    <a:lnTo>
                      <a:pt x="57" y="219"/>
                    </a:lnTo>
                    <a:lnTo>
                      <a:pt x="26" y="236"/>
                    </a:lnTo>
                    <a:lnTo>
                      <a:pt x="0" y="247"/>
                    </a:lnTo>
                    <a:lnTo>
                      <a:pt x="2" y="255"/>
                    </a:lnTo>
                    <a:lnTo>
                      <a:pt x="35" y="245"/>
                    </a:lnTo>
                    <a:lnTo>
                      <a:pt x="66" y="231"/>
                    </a:lnTo>
                    <a:lnTo>
                      <a:pt x="95" y="215"/>
                    </a:lnTo>
                    <a:lnTo>
                      <a:pt x="123" y="196"/>
                    </a:lnTo>
                    <a:lnTo>
                      <a:pt x="147" y="172"/>
                    </a:lnTo>
                    <a:lnTo>
                      <a:pt x="163" y="156"/>
                    </a:lnTo>
                    <a:lnTo>
                      <a:pt x="180" y="129"/>
                    </a:lnTo>
                    <a:lnTo>
                      <a:pt x="198" y="97"/>
                    </a:lnTo>
                    <a:lnTo>
                      <a:pt x="213" y="60"/>
                    </a:lnTo>
                    <a:lnTo>
                      <a:pt x="228" y="16"/>
                    </a:lnTo>
                    <a:lnTo>
                      <a:pt x="229" y="12"/>
                    </a:lnTo>
                    <a:lnTo>
                      <a:pt x="245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339" name="Freeform 299"/>
              <p:cNvSpPr>
                <a:spLocks/>
              </p:cNvSpPr>
              <p:nvPr/>
            </p:nvSpPr>
            <p:spPr bwMode="auto">
              <a:xfrm>
                <a:off x="1993" y="2592"/>
                <a:ext cx="38" cy="70"/>
              </a:xfrm>
              <a:custGeom>
                <a:avLst/>
                <a:gdLst/>
                <a:ahLst/>
                <a:cxnLst>
                  <a:cxn ang="0">
                    <a:pos x="148" y="0"/>
                  </a:cxn>
                  <a:cxn ang="0">
                    <a:pos x="86" y="29"/>
                  </a:cxn>
                  <a:cxn ang="0">
                    <a:pos x="64" y="37"/>
                  </a:cxn>
                  <a:cxn ang="0">
                    <a:pos x="19" y="57"/>
                  </a:cxn>
                  <a:cxn ang="0">
                    <a:pos x="64" y="61"/>
                  </a:cxn>
                  <a:cxn ang="0">
                    <a:pos x="64" y="215"/>
                  </a:cxn>
                  <a:cxn ang="0">
                    <a:pos x="54" y="230"/>
                  </a:cxn>
                  <a:cxn ang="0">
                    <a:pos x="0" y="232"/>
                  </a:cxn>
                  <a:cxn ang="0">
                    <a:pos x="34" y="252"/>
                  </a:cxn>
                  <a:cxn ang="0">
                    <a:pos x="52" y="277"/>
                  </a:cxn>
                  <a:cxn ang="0">
                    <a:pos x="52" y="280"/>
                  </a:cxn>
                  <a:cxn ang="0">
                    <a:pos x="79" y="258"/>
                  </a:cxn>
                  <a:cxn ang="0">
                    <a:pos x="80" y="257"/>
                  </a:cxn>
                  <a:cxn ang="0">
                    <a:pos x="86" y="226"/>
                  </a:cxn>
                  <a:cxn ang="0">
                    <a:pos x="86" y="49"/>
                  </a:cxn>
                  <a:cxn ang="0">
                    <a:pos x="150" y="8"/>
                  </a:cxn>
                  <a:cxn ang="0">
                    <a:pos x="148" y="0"/>
                  </a:cxn>
                </a:cxnLst>
                <a:rect l="0" t="0" r="r" b="b"/>
                <a:pathLst>
                  <a:path w="150" h="280">
                    <a:moveTo>
                      <a:pt x="148" y="0"/>
                    </a:moveTo>
                    <a:lnTo>
                      <a:pt x="86" y="29"/>
                    </a:lnTo>
                    <a:lnTo>
                      <a:pt x="64" y="37"/>
                    </a:lnTo>
                    <a:lnTo>
                      <a:pt x="19" y="57"/>
                    </a:lnTo>
                    <a:lnTo>
                      <a:pt x="64" y="61"/>
                    </a:lnTo>
                    <a:lnTo>
                      <a:pt x="64" y="215"/>
                    </a:lnTo>
                    <a:lnTo>
                      <a:pt x="54" y="230"/>
                    </a:lnTo>
                    <a:lnTo>
                      <a:pt x="0" y="232"/>
                    </a:lnTo>
                    <a:lnTo>
                      <a:pt x="34" y="252"/>
                    </a:lnTo>
                    <a:lnTo>
                      <a:pt x="52" y="277"/>
                    </a:lnTo>
                    <a:lnTo>
                      <a:pt x="52" y="280"/>
                    </a:lnTo>
                    <a:lnTo>
                      <a:pt x="79" y="258"/>
                    </a:lnTo>
                    <a:lnTo>
                      <a:pt x="80" y="257"/>
                    </a:lnTo>
                    <a:lnTo>
                      <a:pt x="86" y="226"/>
                    </a:lnTo>
                    <a:lnTo>
                      <a:pt x="86" y="49"/>
                    </a:lnTo>
                    <a:lnTo>
                      <a:pt x="150" y="8"/>
                    </a:lnTo>
                    <a:lnTo>
                      <a:pt x="148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338" name="Freeform 298"/>
              <p:cNvSpPr>
                <a:spLocks/>
              </p:cNvSpPr>
              <p:nvPr/>
            </p:nvSpPr>
            <p:spPr bwMode="auto">
              <a:xfrm>
                <a:off x="2031" y="2591"/>
                <a:ext cx="47" cy="9"/>
              </a:xfrm>
              <a:custGeom>
                <a:avLst/>
                <a:gdLst/>
                <a:ahLst/>
                <a:cxnLst>
                  <a:cxn ang="0">
                    <a:pos x="166" y="0"/>
                  </a:cxn>
                  <a:cxn ang="0">
                    <a:pos x="150" y="20"/>
                  </a:cxn>
                  <a:cxn ang="0">
                    <a:pos x="107" y="20"/>
                  </a:cxn>
                  <a:cxn ang="0">
                    <a:pos x="83" y="20"/>
                  </a:cxn>
                  <a:cxn ang="0">
                    <a:pos x="0" y="20"/>
                  </a:cxn>
                  <a:cxn ang="0">
                    <a:pos x="13" y="37"/>
                  </a:cxn>
                  <a:cxn ang="0">
                    <a:pos x="29" y="31"/>
                  </a:cxn>
                  <a:cxn ang="0">
                    <a:pos x="191" y="31"/>
                  </a:cxn>
                  <a:cxn ang="0">
                    <a:pos x="166" y="0"/>
                  </a:cxn>
                </a:cxnLst>
                <a:rect l="0" t="0" r="r" b="b"/>
                <a:pathLst>
                  <a:path w="191" h="37">
                    <a:moveTo>
                      <a:pt x="166" y="0"/>
                    </a:moveTo>
                    <a:lnTo>
                      <a:pt x="150" y="20"/>
                    </a:lnTo>
                    <a:lnTo>
                      <a:pt x="107" y="20"/>
                    </a:lnTo>
                    <a:lnTo>
                      <a:pt x="83" y="20"/>
                    </a:lnTo>
                    <a:lnTo>
                      <a:pt x="0" y="20"/>
                    </a:lnTo>
                    <a:lnTo>
                      <a:pt x="13" y="37"/>
                    </a:lnTo>
                    <a:lnTo>
                      <a:pt x="29" y="31"/>
                    </a:lnTo>
                    <a:lnTo>
                      <a:pt x="191" y="31"/>
                    </a:lnTo>
                    <a:lnTo>
                      <a:pt x="166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337" name="Freeform 297"/>
              <p:cNvSpPr>
                <a:spLocks/>
              </p:cNvSpPr>
              <p:nvPr/>
            </p:nvSpPr>
            <p:spPr bwMode="auto">
              <a:xfrm>
                <a:off x="2009" y="2575"/>
                <a:ext cx="6" cy="26"/>
              </a:xfrm>
              <a:custGeom>
                <a:avLst/>
                <a:gdLst/>
                <a:ahLst/>
                <a:cxnLst>
                  <a:cxn ang="0">
                    <a:pos x="22" y="0"/>
                  </a:cxn>
                  <a:cxn ang="0">
                    <a:pos x="0" y="0"/>
                  </a:cxn>
                  <a:cxn ang="0">
                    <a:pos x="0" y="106"/>
                  </a:cxn>
                  <a:cxn ang="0">
                    <a:pos x="22" y="98"/>
                  </a:cxn>
                  <a:cxn ang="0">
                    <a:pos x="22" y="0"/>
                  </a:cxn>
                </a:cxnLst>
                <a:rect l="0" t="0" r="r" b="b"/>
                <a:pathLst>
                  <a:path w="22" h="106">
                    <a:moveTo>
                      <a:pt x="22" y="0"/>
                    </a:moveTo>
                    <a:lnTo>
                      <a:pt x="0" y="0"/>
                    </a:lnTo>
                    <a:lnTo>
                      <a:pt x="0" y="106"/>
                    </a:lnTo>
                    <a:lnTo>
                      <a:pt x="22" y="98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336" name="Rectangle 296"/>
              <p:cNvSpPr>
                <a:spLocks noChangeArrowheads="1"/>
              </p:cNvSpPr>
              <p:nvPr/>
            </p:nvSpPr>
            <p:spPr bwMode="auto">
              <a:xfrm>
                <a:off x="2052" y="2574"/>
                <a:ext cx="5" cy="2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335" name="Freeform 295"/>
              <p:cNvSpPr>
                <a:spLocks/>
              </p:cNvSpPr>
              <p:nvPr/>
            </p:nvSpPr>
            <p:spPr bwMode="auto">
              <a:xfrm>
                <a:off x="1989" y="2567"/>
                <a:ext cx="43" cy="10"/>
              </a:xfrm>
              <a:custGeom>
                <a:avLst/>
                <a:gdLst/>
                <a:ahLst/>
                <a:cxnLst>
                  <a:cxn ang="0">
                    <a:pos x="144" y="0"/>
                  </a:cxn>
                  <a:cxn ang="0">
                    <a:pos x="127" y="21"/>
                  </a:cxn>
                  <a:cxn ang="0">
                    <a:pos x="100" y="21"/>
                  </a:cxn>
                  <a:cxn ang="0">
                    <a:pos x="78" y="21"/>
                  </a:cxn>
                  <a:cxn ang="0">
                    <a:pos x="0" y="21"/>
                  </a:cxn>
                  <a:cxn ang="0">
                    <a:pos x="13" y="37"/>
                  </a:cxn>
                  <a:cxn ang="0">
                    <a:pos x="33" y="31"/>
                  </a:cxn>
                  <a:cxn ang="0">
                    <a:pos x="78" y="31"/>
                  </a:cxn>
                  <a:cxn ang="0">
                    <a:pos x="100" y="31"/>
                  </a:cxn>
                  <a:cxn ang="0">
                    <a:pos x="169" y="31"/>
                  </a:cxn>
                  <a:cxn ang="0">
                    <a:pos x="144" y="0"/>
                  </a:cxn>
                </a:cxnLst>
                <a:rect l="0" t="0" r="r" b="b"/>
                <a:pathLst>
                  <a:path w="169" h="37">
                    <a:moveTo>
                      <a:pt x="144" y="0"/>
                    </a:moveTo>
                    <a:lnTo>
                      <a:pt x="127" y="21"/>
                    </a:lnTo>
                    <a:lnTo>
                      <a:pt x="100" y="21"/>
                    </a:lnTo>
                    <a:lnTo>
                      <a:pt x="78" y="21"/>
                    </a:lnTo>
                    <a:lnTo>
                      <a:pt x="0" y="21"/>
                    </a:lnTo>
                    <a:lnTo>
                      <a:pt x="13" y="37"/>
                    </a:lnTo>
                    <a:lnTo>
                      <a:pt x="33" y="31"/>
                    </a:lnTo>
                    <a:lnTo>
                      <a:pt x="78" y="31"/>
                    </a:lnTo>
                    <a:lnTo>
                      <a:pt x="100" y="31"/>
                    </a:lnTo>
                    <a:lnTo>
                      <a:pt x="169" y="31"/>
                    </a:lnTo>
                    <a:lnTo>
                      <a:pt x="144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334" name="Freeform 294"/>
              <p:cNvSpPr>
                <a:spLocks/>
              </p:cNvSpPr>
              <p:nvPr/>
            </p:nvSpPr>
            <p:spPr bwMode="auto">
              <a:xfrm>
                <a:off x="2031" y="2565"/>
                <a:ext cx="54" cy="11"/>
              </a:xfrm>
              <a:custGeom>
                <a:avLst/>
                <a:gdLst/>
                <a:ahLst/>
                <a:cxnLst>
                  <a:cxn ang="0">
                    <a:pos x="186" y="0"/>
                  </a:cxn>
                  <a:cxn ang="0">
                    <a:pos x="166" y="26"/>
                  </a:cxn>
                  <a:cxn ang="0">
                    <a:pos x="105" y="26"/>
                  </a:cxn>
                  <a:cxn ang="0">
                    <a:pos x="81" y="26"/>
                  </a:cxn>
                  <a:cxn ang="0">
                    <a:pos x="0" y="26"/>
                  </a:cxn>
                  <a:cxn ang="0">
                    <a:pos x="14" y="42"/>
                  </a:cxn>
                  <a:cxn ang="0">
                    <a:pos x="32" y="36"/>
                  </a:cxn>
                  <a:cxn ang="0">
                    <a:pos x="81" y="36"/>
                  </a:cxn>
                  <a:cxn ang="0">
                    <a:pos x="105" y="36"/>
                  </a:cxn>
                  <a:cxn ang="0">
                    <a:pos x="215" y="36"/>
                  </a:cxn>
                  <a:cxn ang="0">
                    <a:pos x="186" y="0"/>
                  </a:cxn>
                </a:cxnLst>
                <a:rect l="0" t="0" r="r" b="b"/>
                <a:pathLst>
                  <a:path w="215" h="42">
                    <a:moveTo>
                      <a:pt x="186" y="0"/>
                    </a:moveTo>
                    <a:lnTo>
                      <a:pt x="166" y="26"/>
                    </a:lnTo>
                    <a:lnTo>
                      <a:pt x="105" y="26"/>
                    </a:lnTo>
                    <a:lnTo>
                      <a:pt x="81" y="26"/>
                    </a:lnTo>
                    <a:lnTo>
                      <a:pt x="0" y="26"/>
                    </a:lnTo>
                    <a:lnTo>
                      <a:pt x="14" y="42"/>
                    </a:lnTo>
                    <a:lnTo>
                      <a:pt x="32" y="36"/>
                    </a:lnTo>
                    <a:lnTo>
                      <a:pt x="81" y="36"/>
                    </a:lnTo>
                    <a:lnTo>
                      <a:pt x="105" y="36"/>
                    </a:lnTo>
                    <a:lnTo>
                      <a:pt x="215" y="36"/>
                    </a:lnTo>
                    <a:lnTo>
                      <a:pt x="186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333" name="Freeform 293"/>
              <p:cNvSpPr>
                <a:spLocks/>
              </p:cNvSpPr>
              <p:nvPr/>
            </p:nvSpPr>
            <p:spPr bwMode="auto">
              <a:xfrm>
                <a:off x="2051" y="2542"/>
                <a:ext cx="11" cy="2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" y="34"/>
                  </a:cxn>
                  <a:cxn ang="0">
                    <a:pos x="1" y="76"/>
                  </a:cxn>
                  <a:cxn ang="0">
                    <a:pos x="1" y="119"/>
                  </a:cxn>
                  <a:cxn ang="0">
                    <a:pos x="25" y="119"/>
                  </a:cxn>
                  <a:cxn ang="0">
                    <a:pos x="25" y="40"/>
                  </a:cxn>
                  <a:cxn ang="0">
                    <a:pos x="41" y="23"/>
                  </a:cxn>
                  <a:cxn ang="0">
                    <a:pos x="0" y="0"/>
                  </a:cxn>
                </a:cxnLst>
                <a:rect l="0" t="0" r="r" b="b"/>
                <a:pathLst>
                  <a:path w="41" h="119">
                    <a:moveTo>
                      <a:pt x="0" y="0"/>
                    </a:moveTo>
                    <a:lnTo>
                      <a:pt x="1" y="34"/>
                    </a:lnTo>
                    <a:lnTo>
                      <a:pt x="1" y="76"/>
                    </a:lnTo>
                    <a:lnTo>
                      <a:pt x="1" y="119"/>
                    </a:lnTo>
                    <a:lnTo>
                      <a:pt x="25" y="119"/>
                    </a:lnTo>
                    <a:lnTo>
                      <a:pt x="25" y="40"/>
                    </a:lnTo>
                    <a:lnTo>
                      <a:pt x="41" y="2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332" name="Freeform 292"/>
              <p:cNvSpPr>
                <a:spLocks/>
              </p:cNvSpPr>
              <p:nvPr/>
            </p:nvSpPr>
            <p:spPr bwMode="auto">
              <a:xfrm>
                <a:off x="2008" y="2541"/>
                <a:ext cx="10" cy="3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" y="39"/>
                  </a:cxn>
                  <a:cxn ang="0">
                    <a:pos x="1" y="80"/>
                  </a:cxn>
                  <a:cxn ang="0">
                    <a:pos x="2" y="123"/>
                  </a:cxn>
                  <a:cxn ang="0">
                    <a:pos x="2" y="125"/>
                  </a:cxn>
                  <a:cxn ang="0">
                    <a:pos x="24" y="125"/>
                  </a:cxn>
                  <a:cxn ang="0">
                    <a:pos x="24" y="38"/>
                  </a:cxn>
                  <a:cxn ang="0">
                    <a:pos x="38" y="21"/>
                  </a:cxn>
                  <a:cxn ang="0">
                    <a:pos x="0" y="0"/>
                  </a:cxn>
                </a:cxnLst>
                <a:rect l="0" t="0" r="r" b="b"/>
                <a:pathLst>
                  <a:path w="38" h="125">
                    <a:moveTo>
                      <a:pt x="0" y="0"/>
                    </a:moveTo>
                    <a:lnTo>
                      <a:pt x="1" y="39"/>
                    </a:lnTo>
                    <a:lnTo>
                      <a:pt x="1" y="80"/>
                    </a:lnTo>
                    <a:lnTo>
                      <a:pt x="2" y="123"/>
                    </a:lnTo>
                    <a:lnTo>
                      <a:pt x="2" y="125"/>
                    </a:lnTo>
                    <a:lnTo>
                      <a:pt x="24" y="125"/>
                    </a:lnTo>
                    <a:lnTo>
                      <a:pt x="24" y="38"/>
                    </a:lnTo>
                    <a:lnTo>
                      <a:pt x="38" y="2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331" name="Freeform 291"/>
              <p:cNvSpPr>
                <a:spLocks/>
              </p:cNvSpPr>
              <p:nvPr/>
            </p:nvSpPr>
            <p:spPr bwMode="auto">
              <a:xfrm>
                <a:off x="2177" y="2638"/>
                <a:ext cx="13" cy="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7" y="20"/>
                  </a:cxn>
                  <a:cxn ang="0">
                    <a:pos x="32" y="23"/>
                  </a:cxn>
                  <a:cxn ang="0">
                    <a:pos x="53" y="1"/>
                  </a:cxn>
                  <a:cxn ang="0">
                    <a:pos x="0" y="0"/>
                  </a:cxn>
                </a:cxnLst>
                <a:rect l="0" t="0" r="r" b="b"/>
                <a:pathLst>
                  <a:path w="53" h="23">
                    <a:moveTo>
                      <a:pt x="0" y="0"/>
                    </a:moveTo>
                    <a:lnTo>
                      <a:pt x="27" y="20"/>
                    </a:lnTo>
                    <a:lnTo>
                      <a:pt x="32" y="23"/>
                    </a:lnTo>
                    <a:lnTo>
                      <a:pt x="53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330" name="Freeform 290"/>
              <p:cNvSpPr>
                <a:spLocks/>
              </p:cNvSpPr>
              <p:nvPr/>
            </p:nvSpPr>
            <p:spPr bwMode="auto">
              <a:xfrm>
                <a:off x="2096" y="2589"/>
                <a:ext cx="45" cy="60"/>
              </a:xfrm>
              <a:custGeom>
                <a:avLst/>
                <a:gdLst/>
                <a:ahLst/>
                <a:cxnLst>
                  <a:cxn ang="0">
                    <a:pos x="153" y="0"/>
                  </a:cxn>
                  <a:cxn ang="0">
                    <a:pos x="138" y="34"/>
                  </a:cxn>
                  <a:cxn ang="0">
                    <a:pos x="122" y="68"/>
                  </a:cxn>
                  <a:cxn ang="0">
                    <a:pos x="103" y="100"/>
                  </a:cxn>
                  <a:cxn ang="0">
                    <a:pos x="83" y="132"/>
                  </a:cxn>
                  <a:cxn ang="0">
                    <a:pos x="60" y="162"/>
                  </a:cxn>
                  <a:cxn ang="0">
                    <a:pos x="37" y="190"/>
                  </a:cxn>
                  <a:cxn ang="0">
                    <a:pos x="11" y="218"/>
                  </a:cxn>
                  <a:cxn ang="0">
                    <a:pos x="0" y="228"/>
                  </a:cxn>
                  <a:cxn ang="0">
                    <a:pos x="2" y="237"/>
                  </a:cxn>
                  <a:cxn ang="0">
                    <a:pos x="28" y="216"/>
                  </a:cxn>
                  <a:cxn ang="0">
                    <a:pos x="53" y="194"/>
                  </a:cxn>
                  <a:cxn ang="0">
                    <a:pos x="77" y="168"/>
                  </a:cxn>
                  <a:cxn ang="0">
                    <a:pos x="99" y="140"/>
                  </a:cxn>
                  <a:cxn ang="0">
                    <a:pos x="122" y="110"/>
                  </a:cxn>
                  <a:cxn ang="0">
                    <a:pos x="142" y="78"/>
                  </a:cxn>
                  <a:cxn ang="0">
                    <a:pos x="162" y="43"/>
                  </a:cxn>
                  <a:cxn ang="0">
                    <a:pos x="179" y="7"/>
                  </a:cxn>
                  <a:cxn ang="0">
                    <a:pos x="153" y="0"/>
                  </a:cxn>
                </a:cxnLst>
                <a:rect l="0" t="0" r="r" b="b"/>
                <a:pathLst>
                  <a:path w="179" h="237">
                    <a:moveTo>
                      <a:pt x="153" y="0"/>
                    </a:moveTo>
                    <a:lnTo>
                      <a:pt x="138" y="34"/>
                    </a:lnTo>
                    <a:lnTo>
                      <a:pt x="122" y="68"/>
                    </a:lnTo>
                    <a:lnTo>
                      <a:pt x="103" y="100"/>
                    </a:lnTo>
                    <a:lnTo>
                      <a:pt x="83" y="132"/>
                    </a:lnTo>
                    <a:lnTo>
                      <a:pt x="60" y="162"/>
                    </a:lnTo>
                    <a:lnTo>
                      <a:pt x="37" y="190"/>
                    </a:lnTo>
                    <a:lnTo>
                      <a:pt x="11" y="218"/>
                    </a:lnTo>
                    <a:lnTo>
                      <a:pt x="0" y="228"/>
                    </a:lnTo>
                    <a:lnTo>
                      <a:pt x="2" y="237"/>
                    </a:lnTo>
                    <a:lnTo>
                      <a:pt x="28" y="216"/>
                    </a:lnTo>
                    <a:lnTo>
                      <a:pt x="53" y="194"/>
                    </a:lnTo>
                    <a:lnTo>
                      <a:pt x="77" y="168"/>
                    </a:lnTo>
                    <a:lnTo>
                      <a:pt x="99" y="140"/>
                    </a:lnTo>
                    <a:lnTo>
                      <a:pt x="122" y="110"/>
                    </a:lnTo>
                    <a:lnTo>
                      <a:pt x="142" y="78"/>
                    </a:lnTo>
                    <a:lnTo>
                      <a:pt x="162" y="43"/>
                    </a:lnTo>
                    <a:lnTo>
                      <a:pt x="179" y="7"/>
                    </a:lnTo>
                    <a:lnTo>
                      <a:pt x="153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329" name="Freeform 289"/>
              <p:cNvSpPr>
                <a:spLocks/>
              </p:cNvSpPr>
              <p:nvPr/>
            </p:nvSpPr>
            <p:spPr bwMode="auto">
              <a:xfrm>
                <a:off x="2134" y="2580"/>
                <a:ext cx="15" cy="84"/>
              </a:xfrm>
              <a:custGeom>
                <a:avLst/>
                <a:gdLst/>
                <a:ahLst/>
                <a:cxnLst>
                  <a:cxn ang="0">
                    <a:pos x="13" y="0"/>
                  </a:cxn>
                  <a:cxn ang="0">
                    <a:pos x="0" y="37"/>
                  </a:cxn>
                  <a:cxn ang="0">
                    <a:pos x="26" y="44"/>
                  </a:cxn>
                  <a:cxn ang="0">
                    <a:pos x="26" y="93"/>
                  </a:cxn>
                  <a:cxn ang="0">
                    <a:pos x="26" y="140"/>
                  </a:cxn>
                  <a:cxn ang="0">
                    <a:pos x="26" y="184"/>
                  </a:cxn>
                  <a:cxn ang="0">
                    <a:pos x="26" y="226"/>
                  </a:cxn>
                  <a:cxn ang="0">
                    <a:pos x="25" y="264"/>
                  </a:cxn>
                  <a:cxn ang="0">
                    <a:pos x="25" y="299"/>
                  </a:cxn>
                  <a:cxn ang="0">
                    <a:pos x="25" y="332"/>
                  </a:cxn>
                  <a:cxn ang="0">
                    <a:pos x="25" y="334"/>
                  </a:cxn>
                  <a:cxn ang="0">
                    <a:pos x="53" y="318"/>
                  </a:cxn>
                  <a:cxn ang="0">
                    <a:pos x="53" y="303"/>
                  </a:cxn>
                  <a:cxn ang="0">
                    <a:pos x="52" y="282"/>
                  </a:cxn>
                  <a:cxn ang="0">
                    <a:pos x="52" y="252"/>
                  </a:cxn>
                  <a:cxn ang="0">
                    <a:pos x="52" y="213"/>
                  </a:cxn>
                  <a:cxn ang="0">
                    <a:pos x="52" y="167"/>
                  </a:cxn>
                  <a:cxn ang="0">
                    <a:pos x="52" y="113"/>
                  </a:cxn>
                  <a:cxn ang="0">
                    <a:pos x="52" y="50"/>
                  </a:cxn>
                  <a:cxn ang="0">
                    <a:pos x="51" y="2"/>
                  </a:cxn>
                  <a:cxn ang="0">
                    <a:pos x="58" y="2"/>
                  </a:cxn>
                  <a:cxn ang="0">
                    <a:pos x="13" y="0"/>
                  </a:cxn>
                </a:cxnLst>
                <a:rect l="0" t="0" r="r" b="b"/>
                <a:pathLst>
                  <a:path w="58" h="334">
                    <a:moveTo>
                      <a:pt x="13" y="0"/>
                    </a:moveTo>
                    <a:lnTo>
                      <a:pt x="0" y="37"/>
                    </a:lnTo>
                    <a:lnTo>
                      <a:pt x="26" y="44"/>
                    </a:lnTo>
                    <a:lnTo>
                      <a:pt x="26" y="93"/>
                    </a:lnTo>
                    <a:lnTo>
                      <a:pt x="26" y="140"/>
                    </a:lnTo>
                    <a:lnTo>
                      <a:pt x="26" y="184"/>
                    </a:lnTo>
                    <a:lnTo>
                      <a:pt x="26" y="226"/>
                    </a:lnTo>
                    <a:lnTo>
                      <a:pt x="25" y="264"/>
                    </a:lnTo>
                    <a:lnTo>
                      <a:pt x="25" y="299"/>
                    </a:lnTo>
                    <a:lnTo>
                      <a:pt x="25" y="332"/>
                    </a:lnTo>
                    <a:lnTo>
                      <a:pt x="25" y="334"/>
                    </a:lnTo>
                    <a:lnTo>
                      <a:pt x="53" y="318"/>
                    </a:lnTo>
                    <a:lnTo>
                      <a:pt x="53" y="303"/>
                    </a:lnTo>
                    <a:lnTo>
                      <a:pt x="52" y="282"/>
                    </a:lnTo>
                    <a:lnTo>
                      <a:pt x="52" y="252"/>
                    </a:lnTo>
                    <a:lnTo>
                      <a:pt x="52" y="213"/>
                    </a:lnTo>
                    <a:lnTo>
                      <a:pt x="52" y="167"/>
                    </a:lnTo>
                    <a:lnTo>
                      <a:pt x="52" y="113"/>
                    </a:lnTo>
                    <a:lnTo>
                      <a:pt x="52" y="50"/>
                    </a:lnTo>
                    <a:lnTo>
                      <a:pt x="51" y="2"/>
                    </a:lnTo>
                    <a:lnTo>
                      <a:pt x="58" y="2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328" name="Freeform 288"/>
              <p:cNvSpPr>
                <a:spLocks/>
              </p:cNvSpPr>
              <p:nvPr/>
            </p:nvSpPr>
            <p:spPr bwMode="auto">
              <a:xfrm>
                <a:off x="2138" y="2580"/>
                <a:ext cx="55" cy="58"/>
              </a:xfrm>
              <a:custGeom>
                <a:avLst/>
                <a:gdLst/>
                <a:ahLst/>
                <a:cxnLst>
                  <a:cxn ang="0">
                    <a:pos x="53" y="0"/>
                  </a:cxn>
                  <a:cxn ang="0">
                    <a:pos x="0" y="0"/>
                  </a:cxn>
                  <a:cxn ang="0">
                    <a:pos x="45" y="2"/>
                  </a:cxn>
                  <a:cxn ang="0">
                    <a:pos x="53" y="44"/>
                  </a:cxn>
                  <a:cxn ang="0">
                    <a:pos x="64" y="83"/>
                  </a:cxn>
                  <a:cxn ang="0">
                    <a:pos x="77" y="119"/>
                  </a:cxn>
                  <a:cxn ang="0">
                    <a:pos x="93" y="152"/>
                  </a:cxn>
                  <a:cxn ang="0">
                    <a:pos x="112" y="181"/>
                  </a:cxn>
                  <a:cxn ang="0">
                    <a:pos x="133" y="208"/>
                  </a:cxn>
                  <a:cxn ang="0">
                    <a:pos x="158" y="232"/>
                  </a:cxn>
                  <a:cxn ang="0">
                    <a:pos x="211" y="233"/>
                  </a:cxn>
                  <a:cxn ang="0">
                    <a:pos x="221" y="233"/>
                  </a:cxn>
                  <a:cxn ang="0">
                    <a:pos x="223" y="224"/>
                  </a:cxn>
                  <a:cxn ang="0">
                    <a:pos x="194" y="210"/>
                  </a:cxn>
                  <a:cxn ang="0">
                    <a:pos x="166" y="193"/>
                  </a:cxn>
                  <a:cxn ang="0">
                    <a:pos x="142" y="172"/>
                  </a:cxn>
                  <a:cxn ang="0">
                    <a:pos x="120" y="146"/>
                  </a:cxn>
                  <a:cxn ang="0">
                    <a:pos x="101" y="118"/>
                  </a:cxn>
                  <a:cxn ang="0">
                    <a:pos x="83" y="84"/>
                  </a:cxn>
                  <a:cxn ang="0">
                    <a:pos x="68" y="47"/>
                  </a:cxn>
                  <a:cxn ang="0">
                    <a:pos x="55" y="7"/>
                  </a:cxn>
                  <a:cxn ang="0">
                    <a:pos x="53" y="0"/>
                  </a:cxn>
                </a:cxnLst>
                <a:rect l="0" t="0" r="r" b="b"/>
                <a:pathLst>
                  <a:path w="223" h="233">
                    <a:moveTo>
                      <a:pt x="53" y="0"/>
                    </a:moveTo>
                    <a:lnTo>
                      <a:pt x="0" y="0"/>
                    </a:lnTo>
                    <a:lnTo>
                      <a:pt x="45" y="2"/>
                    </a:lnTo>
                    <a:lnTo>
                      <a:pt x="53" y="44"/>
                    </a:lnTo>
                    <a:lnTo>
                      <a:pt x="64" y="83"/>
                    </a:lnTo>
                    <a:lnTo>
                      <a:pt x="77" y="119"/>
                    </a:lnTo>
                    <a:lnTo>
                      <a:pt x="93" y="152"/>
                    </a:lnTo>
                    <a:lnTo>
                      <a:pt x="112" y="181"/>
                    </a:lnTo>
                    <a:lnTo>
                      <a:pt x="133" y="208"/>
                    </a:lnTo>
                    <a:lnTo>
                      <a:pt x="158" y="232"/>
                    </a:lnTo>
                    <a:lnTo>
                      <a:pt x="211" y="233"/>
                    </a:lnTo>
                    <a:lnTo>
                      <a:pt x="221" y="233"/>
                    </a:lnTo>
                    <a:lnTo>
                      <a:pt x="223" y="224"/>
                    </a:lnTo>
                    <a:lnTo>
                      <a:pt x="194" y="210"/>
                    </a:lnTo>
                    <a:lnTo>
                      <a:pt x="166" y="193"/>
                    </a:lnTo>
                    <a:lnTo>
                      <a:pt x="142" y="172"/>
                    </a:lnTo>
                    <a:lnTo>
                      <a:pt x="120" y="146"/>
                    </a:lnTo>
                    <a:lnTo>
                      <a:pt x="101" y="118"/>
                    </a:lnTo>
                    <a:lnTo>
                      <a:pt x="83" y="84"/>
                    </a:lnTo>
                    <a:lnTo>
                      <a:pt x="68" y="47"/>
                    </a:lnTo>
                    <a:lnTo>
                      <a:pt x="55" y="7"/>
                    </a:lnTo>
                    <a:lnTo>
                      <a:pt x="53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327" name="Freeform 287"/>
              <p:cNvSpPr>
                <a:spLocks/>
              </p:cNvSpPr>
              <p:nvPr/>
            </p:nvSpPr>
            <p:spPr bwMode="auto">
              <a:xfrm>
                <a:off x="2097" y="2570"/>
                <a:ext cx="94" cy="12"/>
              </a:xfrm>
              <a:custGeom>
                <a:avLst/>
                <a:gdLst/>
                <a:ahLst/>
                <a:cxnLst>
                  <a:cxn ang="0">
                    <a:pos x="343" y="0"/>
                  </a:cxn>
                  <a:cxn ang="0">
                    <a:pos x="319" y="28"/>
                  </a:cxn>
                  <a:cxn ang="0">
                    <a:pos x="199" y="28"/>
                  </a:cxn>
                  <a:cxn ang="0">
                    <a:pos x="174" y="28"/>
                  </a:cxn>
                  <a:cxn ang="0">
                    <a:pos x="0" y="28"/>
                  </a:cxn>
                  <a:cxn ang="0">
                    <a:pos x="13" y="45"/>
                  </a:cxn>
                  <a:cxn ang="0">
                    <a:pos x="46" y="39"/>
                  </a:cxn>
                  <a:cxn ang="0">
                    <a:pos x="47" y="39"/>
                  </a:cxn>
                  <a:cxn ang="0">
                    <a:pos x="161" y="39"/>
                  </a:cxn>
                  <a:cxn ang="0">
                    <a:pos x="214" y="39"/>
                  </a:cxn>
                  <a:cxn ang="0">
                    <a:pos x="373" y="39"/>
                  </a:cxn>
                  <a:cxn ang="0">
                    <a:pos x="343" y="0"/>
                  </a:cxn>
                </a:cxnLst>
                <a:rect l="0" t="0" r="r" b="b"/>
                <a:pathLst>
                  <a:path w="373" h="45">
                    <a:moveTo>
                      <a:pt x="343" y="0"/>
                    </a:moveTo>
                    <a:lnTo>
                      <a:pt x="319" y="28"/>
                    </a:lnTo>
                    <a:lnTo>
                      <a:pt x="199" y="28"/>
                    </a:lnTo>
                    <a:lnTo>
                      <a:pt x="174" y="28"/>
                    </a:lnTo>
                    <a:lnTo>
                      <a:pt x="0" y="28"/>
                    </a:lnTo>
                    <a:lnTo>
                      <a:pt x="13" y="45"/>
                    </a:lnTo>
                    <a:lnTo>
                      <a:pt x="46" y="39"/>
                    </a:lnTo>
                    <a:lnTo>
                      <a:pt x="47" y="39"/>
                    </a:lnTo>
                    <a:lnTo>
                      <a:pt x="161" y="39"/>
                    </a:lnTo>
                    <a:lnTo>
                      <a:pt x="214" y="39"/>
                    </a:lnTo>
                    <a:lnTo>
                      <a:pt x="373" y="39"/>
                    </a:lnTo>
                    <a:lnTo>
                      <a:pt x="343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326" name="Freeform 286"/>
              <p:cNvSpPr>
                <a:spLocks/>
              </p:cNvSpPr>
              <p:nvPr/>
            </p:nvSpPr>
            <p:spPr bwMode="auto">
              <a:xfrm>
                <a:off x="2156" y="2549"/>
                <a:ext cx="20" cy="19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0" y="9"/>
                  </a:cxn>
                  <a:cxn ang="0">
                    <a:pos x="31" y="35"/>
                  </a:cxn>
                  <a:cxn ang="0">
                    <a:pos x="52" y="61"/>
                  </a:cxn>
                  <a:cxn ang="0">
                    <a:pos x="56" y="66"/>
                  </a:cxn>
                  <a:cxn ang="0">
                    <a:pos x="77" y="77"/>
                  </a:cxn>
                  <a:cxn ang="0">
                    <a:pos x="80" y="68"/>
                  </a:cxn>
                  <a:cxn ang="0">
                    <a:pos x="73" y="33"/>
                  </a:cxn>
                  <a:cxn ang="0">
                    <a:pos x="69" y="29"/>
                  </a:cxn>
                  <a:cxn ang="0">
                    <a:pos x="46" y="17"/>
                  </a:cxn>
                  <a:cxn ang="0">
                    <a:pos x="8" y="1"/>
                  </a:cxn>
                  <a:cxn ang="0">
                    <a:pos x="4" y="0"/>
                  </a:cxn>
                </a:cxnLst>
                <a:rect l="0" t="0" r="r" b="b"/>
                <a:pathLst>
                  <a:path w="80" h="77">
                    <a:moveTo>
                      <a:pt x="4" y="0"/>
                    </a:moveTo>
                    <a:lnTo>
                      <a:pt x="0" y="9"/>
                    </a:lnTo>
                    <a:lnTo>
                      <a:pt x="31" y="35"/>
                    </a:lnTo>
                    <a:lnTo>
                      <a:pt x="52" y="61"/>
                    </a:lnTo>
                    <a:lnTo>
                      <a:pt x="56" y="66"/>
                    </a:lnTo>
                    <a:lnTo>
                      <a:pt x="77" y="77"/>
                    </a:lnTo>
                    <a:lnTo>
                      <a:pt x="80" y="68"/>
                    </a:lnTo>
                    <a:lnTo>
                      <a:pt x="73" y="33"/>
                    </a:lnTo>
                    <a:lnTo>
                      <a:pt x="69" y="29"/>
                    </a:lnTo>
                    <a:lnTo>
                      <a:pt x="46" y="17"/>
                    </a:lnTo>
                    <a:lnTo>
                      <a:pt x="8" y="1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325" name="Freeform 285"/>
              <p:cNvSpPr>
                <a:spLocks/>
              </p:cNvSpPr>
              <p:nvPr/>
            </p:nvSpPr>
            <p:spPr bwMode="auto">
              <a:xfrm>
                <a:off x="2141" y="2540"/>
                <a:ext cx="9" cy="3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43"/>
                  </a:cxn>
                  <a:cxn ang="0">
                    <a:pos x="1" y="84"/>
                  </a:cxn>
                  <a:cxn ang="0">
                    <a:pos x="1" y="124"/>
                  </a:cxn>
                  <a:cxn ang="0">
                    <a:pos x="1" y="149"/>
                  </a:cxn>
                  <a:cxn ang="0">
                    <a:pos x="26" y="149"/>
                  </a:cxn>
                  <a:cxn ang="0">
                    <a:pos x="26" y="40"/>
                  </a:cxn>
                  <a:cxn ang="0">
                    <a:pos x="39" y="27"/>
                  </a:cxn>
                  <a:cxn ang="0">
                    <a:pos x="0" y="0"/>
                  </a:cxn>
                </a:cxnLst>
                <a:rect l="0" t="0" r="r" b="b"/>
                <a:pathLst>
                  <a:path w="39" h="149">
                    <a:moveTo>
                      <a:pt x="0" y="0"/>
                    </a:moveTo>
                    <a:lnTo>
                      <a:pt x="0" y="43"/>
                    </a:lnTo>
                    <a:lnTo>
                      <a:pt x="1" y="84"/>
                    </a:lnTo>
                    <a:lnTo>
                      <a:pt x="1" y="124"/>
                    </a:lnTo>
                    <a:lnTo>
                      <a:pt x="1" y="149"/>
                    </a:lnTo>
                    <a:lnTo>
                      <a:pt x="26" y="149"/>
                    </a:lnTo>
                    <a:lnTo>
                      <a:pt x="26" y="40"/>
                    </a:lnTo>
                    <a:lnTo>
                      <a:pt x="39" y="2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324" name="Freeform 284"/>
              <p:cNvSpPr>
                <a:spLocks/>
              </p:cNvSpPr>
              <p:nvPr/>
            </p:nvSpPr>
            <p:spPr bwMode="auto">
              <a:xfrm>
                <a:off x="2258" y="2643"/>
                <a:ext cx="29" cy="14"/>
              </a:xfrm>
              <a:custGeom>
                <a:avLst/>
                <a:gdLst/>
                <a:ahLst/>
                <a:cxnLst>
                  <a:cxn ang="0">
                    <a:pos x="69" y="0"/>
                  </a:cxn>
                  <a:cxn ang="0">
                    <a:pos x="0" y="2"/>
                  </a:cxn>
                  <a:cxn ang="0">
                    <a:pos x="41" y="22"/>
                  </a:cxn>
                  <a:cxn ang="0">
                    <a:pos x="72" y="38"/>
                  </a:cxn>
                  <a:cxn ang="0">
                    <a:pos x="93" y="53"/>
                  </a:cxn>
                  <a:cxn ang="0">
                    <a:pos x="97" y="56"/>
                  </a:cxn>
                  <a:cxn ang="0">
                    <a:pos x="116" y="56"/>
                  </a:cxn>
                  <a:cxn ang="0">
                    <a:pos x="116" y="50"/>
                  </a:cxn>
                  <a:cxn ang="0">
                    <a:pos x="104" y="17"/>
                  </a:cxn>
                  <a:cxn ang="0">
                    <a:pos x="94" y="10"/>
                  </a:cxn>
                  <a:cxn ang="0">
                    <a:pos x="69" y="0"/>
                  </a:cxn>
                </a:cxnLst>
                <a:rect l="0" t="0" r="r" b="b"/>
                <a:pathLst>
                  <a:path w="116" h="56">
                    <a:moveTo>
                      <a:pt x="69" y="0"/>
                    </a:moveTo>
                    <a:lnTo>
                      <a:pt x="0" y="2"/>
                    </a:lnTo>
                    <a:lnTo>
                      <a:pt x="41" y="22"/>
                    </a:lnTo>
                    <a:lnTo>
                      <a:pt x="72" y="38"/>
                    </a:lnTo>
                    <a:lnTo>
                      <a:pt x="93" y="53"/>
                    </a:lnTo>
                    <a:lnTo>
                      <a:pt x="97" y="56"/>
                    </a:lnTo>
                    <a:lnTo>
                      <a:pt x="116" y="56"/>
                    </a:lnTo>
                    <a:lnTo>
                      <a:pt x="116" y="50"/>
                    </a:lnTo>
                    <a:lnTo>
                      <a:pt x="104" y="17"/>
                    </a:lnTo>
                    <a:lnTo>
                      <a:pt x="94" y="10"/>
                    </a:lnTo>
                    <a:lnTo>
                      <a:pt x="6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323" name="Freeform 283"/>
              <p:cNvSpPr>
                <a:spLocks/>
              </p:cNvSpPr>
              <p:nvPr/>
            </p:nvSpPr>
            <p:spPr bwMode="auto">
              <a:xfrm>
                <a:off x="2223" y="2617"/>
                <a:ext cx="42" cy="19"/>
              </a:xfrm>
              <a:custGeom>
                <a:avLst/>
                <a:gdLst/>
                <a:ahLst/>
                <a:cxnLst>
                  <a:cxn ang="0">
                    <a:pos x="40" y="0"/>
                  </a:cxn>
                  <a:cxn ang="0">
                    <a:pos x="17" y="43"/>
                  </a:cxn>
                  <a:cxn ang="0">
                    <a:pos x="2" y="70"/>
                  </a:cxn>
                  <a:cxn ang="0">
                    <a:pos x="0" y="73"/>
                  </a:cxn>
                  <a:cxn ang="0">
                    <a:pos x="36" y="79"/>
                  </a:cxn>
                  <a:cxn ang="0">
                    <a:pos x="128" y="79"/>
                  </a:cxn>
                  <a:cxn ang="0">
                    <a:pos x="90" y="74"/>
                  </a:cxn>
                  <a:cxn ang="0">
                    <a:pos x="57" y="70"/>
                  </a:cxn>
                  <a:cxn ang="0">
                    <a:pos x="29" y="67"/>
                  </a:cxn>
                  <a:cxn ang="0">
                    <a:pos x="51" y="28"/>
                  </a:cxn>
                  <a:cxn ang="0">
                    <a:pos x="66" y="0"/>
                  </a:cxn>
                  <a:cxn ang="0">
                    <a:pos x="169" y="0"/>
                  </a:cxn>
                  <a:cxn ang="0">
                    <a:pos x="40" y="0"/>
                  </a:cxn>
                </a:cxnLst>
                <a:rect l="0" t="0" r="r" b="b"/>
                <a:pathLst>
                  <a:path w="169" h="79">
                    <a:moveTo>
                      <a:pt x="40" y="0"/>
                    </a:moveTo>
                    <a:lnTo>
                      <a:pt x="17" y="43"/>
                    </a:lnTo>
                    <a:lnTo>
                      <a:pt x="2" y="70"/>
                    </a:lnTo>
                    <a:lnTo>
                      <a:pt x="0" y="73"/>
                    </a:lnTo>
                    <a:lnTo>
                      <a:pt x="36" y="79"/>
                    </a:lnTo>
                    <a:lnTo>
                      <a:pt x="128" y="79"/>
                    </a:lnTo>
                    <a:lnTo>
                      <a:pt x="90" y="74"/>
                    </a:lnTo>
                    <a:lnTo>
                      <a:pt x="57" y="70"/>
                    </a:lnTo>
                    <a:lnTo>
                      <a:pt x="29" y="67"/>
                    </a:lnTo>
                    <a:lnTo>
                      <a:pt x="51" y="28"/>
                    </a:lnTo>
                    <a:lnTo>
                      <a:pt x="66" y="0"/>
                    </a:lnTo>
                    <a:lnTo>
                      <a:pt x="169" y="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322" name="Freeform 282"/>
              <p:cNvSpPr>
                <a:spLocks/>
              </p:cNvSpPr>
              <p:nvPr/>
            </p:nvSpPr>
            <p:spPr bwMode="auto">
              <a:xfrm>
                <a:off x="2203" y="2617"/>
                <a:ext cx="72" cy="45"/>
              </a:xfrm>
              <a:custGeom>
                <a:avLst/>
                <a:gdLst/>
                <a:ahLst/>
                <a:cxnLst>
                  <a:cxn ang="0">
                    <a:pos x="274" y="0"/>
                  </a:cxn>
                  <a:cxn ang="0">
                    <a:pos x="118" y="0"/>
                  </a:cxn>
                  <a:cxn ang="0">
                    <a:pos x="247" y="0"/>
                  </a:cxn>
                  <a:cxn ang="0">
                    <a:pos x="231" y="39"/>
                  </a:cxn>
                  <a:cxn ang="0">
                    <a:pos x="212" y="70"/>
                  </a:cxn>
                  <a:cxn ang="0">
                    <a:pos x="206" y="79"/>
                  </a:cxn>
                  <a:cxn ang="0">
                    <a:pos x="114" y="79"/>
                  </a:cxn>
                  <a:cxn ang="0">
                    <a:pos x="146" y="86"/>
                  </a:cxn>
                  <a:cxn ang="0">
                    <a:pos x="177" y="91"/>
                  </a:cxn>
                  <a:cxn ang="0">
                    <a:pos x="193" y="94"/>
                  </a:cxn>
                  <a:cxn ang="0">
                    <a:pos x="170" y="111"/>
                  </a:cxn>
                  <a:cxn ang="0">
                    <a:pos x="144" y="127"/>
                  </a:cxn>
                  <a:cxn ang="0">
                    <a:pos x="116" y="140"/>
                  </a:cxn>
                  <a:cxn ang="0">
                    <a:pos x="84" y="152"/>
                  </a:cxn>
                  <a:cxn ang="0">
                    <a:pos x="49" y="164"/>
                  </a:cxn>
                  <a:cxn ang="0">
                    <a:pos x="11" y="173"/>
                  </a:cxn>
                  <a:cxn ang="0">
                    <a:pos x="0" y="175"/>
                  </a:cxn>
                  <a:cxn ang="0">
                    <a:pos x="3" y="183"/>
                  </a:cxn>
                  <a:cxn ang="0">
                    <a:pos x="44" y="176"/>
                  </a:cxn>
                  <a:cxn ang="0">
                    <a:pos x="80" y="169"/>
                  </a:cxn>
                  <a:cxn ang="0">
                    <a:pos x="111" y="160"/>
                  </a:cxn>
                  <a:cxn ang="0">
                    <a:pos x="135" y="152"/>
                  </a:cxn>
                  <a:cxn ang="0">
                    <a:pos x="142" y="150"/>
                  </a:cxn>
                  <a:cxn ang="0">
                    <a:pos x="175" y="135"/>
                  </a:cxn>
                  <a:cxn ang="0">
                    <a:pos x="204" y="117"/>
                  </a:cxn>
                  <a:cxn ang="0">
                    <a:pos x="217" y="106"/>
                  </a:cxn>
                  <a:cxn ang="0">
                    <a:pos x="286" y="104"/>
                  </a:cxn>
                  <a:cxn ang="0">
                    <a:pos x="252" y="92"/>
                  </a:cxn>
                  <a:cxn ang="0">
                    <a:pos x="231" y="86"/>
                  </a:cxn>
                  <a:cxn ang="0">
                    <a:pos x="249" y="55"/>
                  </a:cxn>
                  <a:cxn ang="0">
                    <a:pos x="267" y="19"/>
                  </a:cxn>
                  <a:cxn ang="0">
                    <a:pos x="274" y="0"/>
                  </a:cxn>
                </a:cxnLst>
                <a:rect l="0" t="0" r="r" b="b"/>
                <a:pathLst>
                  <a:path w="286" h="183">
                    <a:moveTo>
                      <a:pt x="274" y="0"/>
                    </a:moveTo>
                    <a:lnTo>
                      <a:pt x="118" y="0"/>
                    </a:lnTo>
                    <a:lnTo>
                      <a:pt x="247" y="0"/>
                    </a:lnTo>
                    <a:lnTo>
                      <a:pt x="231" y="39"/>
                    </a:lnTo>
                    <a:lnTo>
                      <a:pt x="212" y="70"/>
                    </a:lnTo>
                    <a:lnTo>
                      <a:pt x="206" y="79"/>
                    </a:lnTo>
                    <a:lnTo>
                      <a:pt x="114" y="79"/>
                    </a:lnTo>
                    <a:lnTo>
                      <a:pt x="146" y="86"/>
                    </a:lnTo>
                    <a:lnTo>
                      <a:pt x="177" y="91"/>
                    </a:lnTo>
                    <a:lnTo>
                      <a:pt x="193" y="94"/>
                    </a:lnTo>
                    <a:lnTo>
                      <a:pt x="170" y="111"/>
                    </a:lnTo>
                    <a:lnTo>
                      <a:pt x="144" y="127"/>
                    </a:lnTo>
                    <a:lnTo>
                      <a:pt x="116" y="140"/>
                    </a:lnTo>
                    <a:lnTo>
                      <a:pt x="84" y="152"/>
                    </a:lnTo>
                    <a:lnTo>
                      <a:pt x="49" y="164"/>
                    </a:lnTo>
                    <a:lnTo>
                      <a:pt x="11" y="173"/>
                    </a:lnTo>
                    <a:lnTo>
                      <a:pt x="0" y="175"/>
                    </a:lnTo>
                    <a:lnTo>
                      <a:pt x="3" y="183"/>
                    </a:lnTo>
                    <a:lnTo>
                      <a:pt x="44" y="176"/>
                    </a:lnTo>
                    <a:lnTo>
                      <a:pt x="80" y="169"/>
                    </a:lnTo>
                    <a:lnTo>
                      <a:pt x="111" y="160"/>
                    </a:lnTo>
                    <a:lnTo>
                      <a:pt x="135" y="152"/>
                    </a:lnTo>
                    <a:lnTo>
                      <a:pt x="142" y="150"/>
                    </a:lnTo>
                    <a:lnTo>
                      <a:pt x="175" y="135"/>
                    </a:lnTo>
                    <a:lnTo>
                      <a:pt x="204" y="117"/>
                    </a:lnTo>
                    <a:lnTo>
                      <a:pt x="217" y="106"/>
                    </a:lnTo>
                    <a:lnTo>
                      <a:pt x="286" y="104"/>
                    </a:lnTo>
                    <a:lnTo>
                      <a:pt x="252" y="92"/>
                    </a:lnTo>
                    <a:lnTo>
                      <a:pt x="231" y="86"/>
                    </a:lnTo>
                    <a:lnTo>
                      <a:pt x="249" y="55"/>
                    </a:lnTo>
                    <a:lnTo>
                      <a:pt x="267" y="19"/>
                    </a:lnTo>
                    <a:lnTo>
                      <a:pt x="274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321" name="Freeform 281"/>
              <p:cNvSpPr>
                <a:spLocks/>
              </p:cNvSpPr>
              <p:nvPr/>
            </p:nvSpPr>
            <p:spPr bwMode="auto">
              <a:xfrm>
                <a:off x="2202" y="2606"/>
                <a:ext cx="96" cy="12"/>
              </a:xfrm>
              <a:custGeom>
                <a:avLst/>
                <a:gdLst/>
                <a:ahLst/>
                <a:cxnLst>
                  <a:cxn ang="0">
                    <a:pos x="345" y="0"/>
                  </a:cxn>
                  <a:cxn ang="0">
                    <a:pos x="316" y="34"/>
                  </a:cxn>
                  <a:cxn ang="0">
                    <a:pos x="152" y="34"/>
                  </a:cxn>
                  <a:cxn ang="0">
                    <a:pos x="128" y="34"/>
                  </a:cxn>
                  <a:cxn ang="0">
                    <a:pos x="0" y="34"/>
                  </a:cxn>
                  <a:cxn ang="0">
                    <a:pos x="13" y="51"/>
                  </a:cxn>
                  <a:cxn ang="0">
                    <a:pos x="45" y="44"/>
                  </a:cxn>
                  <a:cxn ang="0">
                    <a:pos x="46" y="44"/>
                  </a:cxn>
                  <a:cxn ang="0">
                    <a:pos x="123" y="44"/>
                  </a:cxn>
                  <a:cxn ang="0">
                    <a:pos x="279" y="44"/>
                  </a:cxn>
                  <a:cxn ang="0">
                    <a:pos x="385" y="44"/>
                  </a:cxn>
                  <a:cxn ang="0">
                    <a:pos x="345" y="0"/>
                  </a:cxn>
                </a:cxnLst>
                <a:rect l="0" t="0" r="r" b="b"/>
                <a:pathLst>
                  <a:path w="385" h="51">
                    <a:moveTo>
                      <a:pt x="345" y="0"/>
                    </a:moveTo>
                    <a:lnTo>
                      <a:pt x="316" y="34"/>
                    </a:lnTo>
                    <a:lnTo>
                      <a:pt x="152" y="34"/>
                    </a:lnTo>
                    <a:lnTo>
                      <a:pt x="128" y="34"/>
                    </a:lnTo>
                    <a:lnTo>
                      <a:pt x="0" y="34"/>
                    </a:lnTo>
                    <a:lnTo>
                      <a:pt x="13" y="51"/>
                    </a:lnTo>
                    <a:lnTo>
                      <a:pt x="45" y="44"/>
                    </a:lnTo>
                    <a:lnTo>
                      <a:pt x="46" y="44"/>
                    </a:lnTo>
                    <a:lnTo>
                      <a:pt x="123" y="44"/>
                    </a:lnTo>
                    <a:lnTo>
                      <a:pt x="279" y="44"/>
                    </a:lnTo>
                    <a:lnTo>
                      <a:pt x="385" y="44"/>
                    </a:lnTo>
                    <a:lnTo>
                      <a:pt x="345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320" name="Freeform 280"/>
              <p:cNvSpPr>
                <a:spLocks/>
              </p:cNvSpPr>
              <p:nvPr/>
            </p:nvSpPr>
            <p:spPr bwMode="auto">
              <a:xfrm>
                <a:off x="2234" y="2597"/>
                <a:ext cx="14" cy="17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14" y="35"/>
                  </a:cxn>
                  <a:cxn ang="0">
                    <a:pos x="0" y="69"/>
                  </a:cxn>
                  <a:cxn ang="0">
                    <a:pos x="24" y="69"/>
                  </a:cxn>
                  <a:cxn ang="0">
                    <a:pos x="41" y="39"/>
                  </a:cxn>
                  <a:cxn ang="0">
                    <a:pos x="57" y="25"/>
                  </a:cxn>
                  <a:cxn ang="0">
                    <a:pos x="24" y="0"/>
                  </a:cxn>
                </a:cxnLst>
                <a:rect l="0" t="0" r="r" b="b"/>
                <a:pathLst>
                  <a:path w="57" h="69">
                    <a:moveTo>
                      <a:pt x="24" y="0"/>
                    </a:moveTo>
                    <a:lnTo>
                      <a:pt x="14" y="35"/>
                    </a:lnTo>
                    <a:lnTo>
                      <a:pt x="0" y="69"/>
                    </a:lnTo>
                    <a:lnTo>
                      <a:pt x="24" y="69"/>
                    </a:lnTo>
                    <a:lnTo>
                      <a:pt x="41" y="39"/>
                    </a:lnTo>
                    <a:lnTo>
                      <a:pt x="57" y="25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319" name="Freeform 279"/>
              <p:cNvSpPr>
                <a:spLocks/>
              </p:cNvSpPr>
              <p:nvPr/>
            </p:nvSpPr>
            <p:spPr bwMode="auto">
              <a:xfrm>
                <a:off x="2216" y="2595"/>
                <a:ext cx="62" cy="9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36"/>
                  </a:cxn>
                  <a:cxn ang="0">
                    <a:pos x="24" y="24"/>
                  </a:cxn>
                  <a:cxn ang="0">
                    <a:pos x="24" y="5"/>
                  </a:cxn>
                  <a:cxn ang="0">
                    <a:pos x="249" y="5"/>
                  </a:cxn>
                  <a:cxn ang="0">
                    <a:pos x="1" y="0"/>
                  </a:cxn>
                </a:cxnLst>
                <a:rect l="0" t="0" r="r" b="b"/>
                <a:pathLst>
                  <a:path w="249" h="36">
                    <a:moveTo>
                      <a:pt x="1" y="0"/>
                    </a:moveTo>
                    <a:lnTo>
                      <a:pt x="0" y="36"/>
                    </a:lnTo>
                    <a:lnTo>
                      <a:pt x="24" y="24"/>
                    </a:lnTo>
                    <a:lnTo>
                      <a:pt x="24" y="5"/>
                    </a:lnTo>
                    <a:lnTo>
                      <a:pt x="249" y="5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318" name="Rectangle 278"/>
              <p:cNvSpPr>
                <a:spLocks noChangeArrowheads="1"/>
              </p:cNvSpPr>
              <p:nvPr/>
            </p:nvSpPr>
            <p:spPr bwMode="auto">
              <a:xfrm>
                <a:off x="2236" y="2573"/>
                <a:ext cx="6" cy="20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317" name="Freeform 277"/>
              <p:cNvSpPr>
                <a:spLocks/>
              </p:cNvSpPr>
              <p:nvPr/>
            </p:nvSpPr>
            <p:spPr bwMode="auto">
              <a:xfrm>
                <a:off x="2222" y="2573"/>
                <a:ext cx="42" cy="20"/>
              </a:xfrm>
              <a:custGeom>
                <a:avLst/>
                <a:gdLst/>
                <a:ahLst/>
                <a:cxnLst>
                  <a:cxn ang="0">
                    <a:pos x="167" y="0"/>
                  </a:cxn>
                  <a:cxn ang="0">
                    <a:pos x="145" y="0"/>
                  </a:cxn>
                  <a:cxn ang="0">
                    <a:pos x="145" y="79"/>
                  </a:cxn>
                  <a:cxn ang="0">
                    <a:pos x="79" y="79"/>
                  </a:cxn>
                  <a:cxn ang="0">
                    <a:pos x="57" y="79"/>
                  </a:cxn>
                  <a:cxn ang="0">
                    <a:pos x="0" y="79"/>
                  </a:cxn>
                  <a:cxn ang="0">
                    <a:pos x="167" y="79"/>
                  </a:cxn>
                  <a:cxn ang="0">
                    <a:pos x="167" y="0"/>
                  </a:cxn>
                </a:cxnLst>
                <a:rect l="0" t="0" r="r" b="b"/>
                <a:pathLst>
                  <a:path w="167" h="79">
                    <a:moveTo>
                      <a:pt x="167" y="0"/>
                    </a:moveTo>
                    <a:lnTo>
                      <a:pt x="145" y="0"/>
                    </a:lnTo>
                    <a:lnTo>
                      <a:pt x="145" y="79"/>
                    </a:lnTo>
                    <a:lnTo>
                      <a:pt x="79" y="79"/>
                    </a:lnTo>
                    <a:lnTo>
                      <a:pt x="57" y="79"/>
                    </a:lnTo>
                    <a:lnTo>
                      <a:pt x="0" y="79"/>
                    </a:lnTo>
                    <a:lnTo>
                      <a:pt x="167" y="79"/>
                    </a:lnTo>
                    <a:lnTo>
                      <a:pt x="167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316" name="Freeform 276"/>
              <p:cNvSpPr>
                <a:spLocks/>
              </p:cNvSpPr>
              <p:nvPr/>
            </p:nvSpPr>
            <p:spPr bwMode="auto">
              <a:xfrm>
                <a:off x="2216" y="2572"/>
                <a:ext cx="72" cy="30"/>
              </a:xfrm>
              <a:custGeom>
                <a:avLst/>
                <a:gdLst/>
                <a:ahLst/>
                <a:cxnLst>
                  <a:cxn ang="0">
                    <a:pos x="286" y="0"/>
                  </a:cxn>
                  <a:cxn ang="0">
                    <a:pos x="248" y="4"/>
                  </a:cxn>
                  <a:cxn ang="0">
                    <a:pos x="248" y="83"/>
                  </a:cxn>
                  <a:cxn ang="0">
                    <a:pos x="190" y="83"/>
                  </a:cxn>
                  <a:cxn ang="0">
                    <a:pos x="0" y="88"/>
                  </a:cxn>
                  <a:cxn ang="0">
                    <a:pos x="248" y="93"/>
                  </a:cxn>
                  <a:cxn ang="0">
                    <a:pos x="248" y="118"/>
                  </a:cxn>
                  <a:cxn ang="0">
                    <a:pos x="271" y="101"/>
                  </a:cxn>
                  <a:cxn ang="0">
                    <a:pos x="270" y="69"/>
                  </a:cxn>
                  <a:cxn ang="0">
                    <a:pos x="270" y="22"/>
                  </a:cxn>
                  <a:cxn ang="0">
                    <a:pos x="270" y="12"/>
                  </a:cxn>
                  <a:cxn ang="0">
                    <a:pos x="286" y="0"/>
                  </a:cxn>
                </a:cxnLst>
                <a:rect l="0" t="0" r="r" b="b"/>
                <a:pathLst>
                  <a:path w="286" h="118">
                    <a:moveTo>
                      <a:pt x="286" y="0"/>
                    </a:moveTo>
                    <a:lnTo>
                      <a:pt x="248" y="4"/>
                    </a:lnTo>
                    <a:lnTo>
                      <a:pt x="248" y="83"/>
                    </a:lnTo>
                    <a:lnTo>
                      <a:pt x="190" y="83"/>
                    </a:lnTo>
                    <a:lnTo>
                      <a:pt x="0" y="88"/>
                    </a:lnTo>
                    <a:lnTo>
                      <a:pt x="248" y="93"/>
                    </a:lnTo>
                    <a:lnTo>
                      <a:pt x="248" y="118"/>
                    </a:lnTo>
                    <a:lnTo>
                      <a:pt x="271" y="101"/>
                    </a:lnTo>
                    <a:lnTo>
                      <a:pt x="270" y="69"/>
                    </a:lnTo>
                    <a:lnTo>
                      <a:pt x="270" y="22"/>
                    </a:lnTo>
                    <a:lnTo>
                      <a:pt x="270" y="12"/>
                    </a:lnTo>
                    <a:lnTo>
                      <a:pt x="286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315" name="Freeform 275"/>
              <p:cNvSpPr>
                <a:spLocks/>
              </p:cNvSpPr>
              <p:nvPr/>
            </p:nvSpPr>
            <p:spPr bwMode="auto">
              <a:xfrm>
                <a:off x="2216" y="2567"/>
                <a:ext cx="72" cy="2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" y="41"/>
                  </a:cxn>
                  <a:cxn ang="0">
                    <a:pos x="2" y="71"/>
                  </a:cxn>
                  <a:cxn ang="0">
                    <a:pos x="1" y="112"/>
                  </a:cxn>
                  <a:cxn ang="0">
                    <a:pos x="191" y="107"/>
                  </a:cxn>
                  <a:cxn ang="0">
                    <a:pos x="24" y="107"/>
                  </a:cxn>
                  <a:cxn ang="0">
                    <a:pos x="24" y="28"/>
                  </a:cxn>
                  <a:cxn ang="0">
                    <a:pos x="81" y="28"/>
                  </a:cxn>
                  <a:cxn ang="0">
                    <a:pos x="103" y="28"/>
                  </a:cxn>
                  <a:cxn ang="0">
                    <a:pos x="169" y="28"/>
                  </a:cxn>
                  <a:cxn ang="0">
                    <a:pos x="191" y="28"/>
                  </a:cxn>
                  <a:cxn ang="0">
                    <a:pos x="249" y="28"/>
                  </a:cxn>
                  <a:cxn ang="0">
                    <a:pos x="287" y="24"/>
                  </a:cxn>
                  <a:cxn ang="0">
                    <a:pos x="191" y="18"/>
                  </a:cxn>
                  <a:cxn ang="0">
                    <a:pos x="103" y="18"/>
                  </a:cxn>
                  <a:cxn ang="0">
                    <a:pos x="27" y="18"/>
                  </a:cxn>
                  <a:cxn ang="0">
                    <a:pos x="0" y="0"/>
                  </a:cxn>
                </a:cxnLst>
                <a:rect l="0" t="0" r="r" b="b"/>
                <a:pathLst>
                  <a:path w="287" h="112">
                    <a:moveTo>
                      <a:pt x="0" y="0"/>
                    </a:moveTo>
                    <a:lnTo>
                      <a:pt x="1" y="41"/>
                    </a:lnTo>
                    <a:lnTo>
                      <a:pt x="2" y="71"/>
                    </a:lnTo>
                    <a:lnTo>
                      <a:pt x="1" y="112"/>
                    </a:lnTo>
                    <a:lnTo>
                      <a:pt x="191" y="107"/>
                    </a:lnTo>
                    <a:lnTo>
                      <a:pt x="24" y="107"/>
                    </a:lnTo>
                    <a:lnTo>
                      <a:pt x="24" y="28"/>
                    </a:lnTo>
                    <a:lnTo>
                      <a:pt x="81" y="28"/>
                    </a:lnTo>
                    <a:lnTo>
                      <a:pt x="103" y="28"/>
                    </a:lnTo>
                    <a:lnTo>
                      <a:pt x="169" y="28"/>
                    </a:lnTo>
                    <a:lnTo>
                      <a:pt x="191" y="28"/>
                    </a:lnTo>
                    <a:lnTo>
                      <a:pt x="249" y="28"/>
                    </a:lnTo>
                    <a:lnTo>
                      <a:pt x="287" y="24"/>
                    </a:lnTo>
                    <a:lnTo>
                      <a:pt x="191" y="18"/>
                    </a:lnTo>
                    <a:lnTo>
                      <a:pt x="103" y="18"/>
                    </a:lnTo>
                    <a:lnTo>
                      <a:pt x="27" y="1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7113" name="Group 73"/>
            <p:cNvGrpSpPr>
              <a:grpSpLocks/>
            </p:cNvGrpSpPr>
            <p:nvPr/>
          </p:nvGrpSpPr>
          <p:grpSpPr bwMode="auto">
            <a:xfrm>
              <a:off x="1692" y="1314"/>
              <a:ext cx="3200" cy="2473"/>
              <a:chOff x="1692" y="1314"/>
              <a:chExt cx="3200" cy="2473"/>
            </a:xfrm>
          </p:grpSpPr>
          <p:sp>
            <p:nvSpPr>
              <p:cNvPr id="87313" name="Freeform 273"/>
              <p:cNvSpPr>
                <a:spLocks/>
              </p:cNvSpPr>
              <p:nvPr/>
            </p:nvSpPr>
            <p:spPr bwMode="auto">
              <a:xfrm>
                <a:off x="2264" y="2565"/>
                <a:ext cx="24" cy="7"/>
              </a:xfrm>
              <a:custGeom>
                <a:avLst/>
                <a:gdLst/>
                <a:ahLst/>
                <a:cxnLst>
                  <a:cxn ang="0">
                    <a:pos x="69" y="0"/>
                  </a:cxn>
                  <a:cxn ang="0">
                    <a:pos x="53" y="24"/>
                  </a:cxn>
                  <a:cxn ang="0">
                    <a:pos x="0" y="24"/>
                  </a:cxn>
                  <a:cxn ang="0">
                    <a:pos x="96" y="30"/>
                  </a:cxn>
                  <a:cxn ang="0">
                    <a:pos x="69" y="0"/>
                  </a:cxn>
                </a:cxnLst>
                <a:rect l="0" t="0" r="r" b="b"/>
                <a:pathLst>
                  <a:path w="96" h="30">
                    <a:moveTo>
                      <a:pt x="69" y="0"/>
                    </a:moveTo>
                    <a:lnTo>
                      <a:pt x="53" y="24"/>
                    </a:lnTo>
                    <a:lnTo>
                      <a:pt x="0" y="24"/>
                    </a:lnTo>
                    <a:lnTo>
                      <a:pt x="96" y="30"/>
                    </a:lnTo>
                    <a:lnTo>
                      <a:pt x="6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312" name="Freeform 272"/>
              <p:cNvSpPr>
                <a:spLocks/>
              </p:cNvSpPr>
              <p:nvPr/>
            </p:nvSpPr>
            <p:spPr bwMode="auto">
              <a:xfrm>
                <a:off x="2223" y="2555"/>
                <a:ext cx="35" cy="16"/>
              </a:xfrm>
              <a:custGeom>
                <a:avLst/>
                <a:gdLst/>
                <a:ahLst/>
                <a:cxnLst>
                  <a:cxn ang="0">
                    <a:pos x="54" y="0"/>
                  </a:cxn>
                  <a:cxn ang="0">
                    <a:pos x="54" y="65"/>
                  </a:cxn>
                  <a:cxn ang="0">
                    <a:pos x="0" y="65"/>
                  </a:cxn>
                  <a:cxn ang="0">
                    <a:pos x="76" y="65"/>
                  </a:cxn>
                  <a:cxn ang="0">
                    <a:pos x="76" y="0"/>
                  </a:cxn>
                  <a:cxn ang="0">
                    <a:pos x="142" y="0"/>
                  </a:cxn>
                  <a:cxn ang="0">
                    <a:pos x="54" y="0"/>
                  </a:cxn>
                </a:cxnLst>
                <a:rect l="0" t="0" r="r" b="b"/>
                <a:pathLst>
                  <a:path w="142" h="65">
                    <a:moveTo>
                      <a:pt x="54" y="0"/>
                    </a:moveTo>
                    <a:lnTo>
                      <a:pt x="54" y="65"/>
                    </a:lnTo>
                    <a:lnTo>
                      <a:pt x="0" y="65"/>
                    </a:lnTo>
                    <a:lnTo>
                      <a:pt x="76" y="65"/>
                    </a:lnTo>
                    <a:lnTo>
                      <a:pt x="76" y="0"/>
                    </a:lnTo>
                    <a:lnTo>
                      <a:pt x="142" y="0"/>
                    </a:lnTo>
                    <a:lnTo>
                      <a:pt x="54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311" name="Freeform 271"/>
              <p:cNvSpPr>
                <a:spLocks/>
              </p:cNvSpPr>
              <p:nvPr/>
            </p:nvSpPr>
            <p:spPr bwMode="auto">
              <a:xfrm>
                <a:off x="2236" y="2555"/>
                <a:ext cx="28" cy="16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0" y="0"/>
                  </a:cxn>
                  <a:cxn ang="0">
                    <a:pos x="88" y="0"/>
                  </a:cxn>
                  <a:cxn ang="0">
                    <a:pos x="88" y="65"/>
                  </a:cxn>
                  <a:cxn ang="0">
                    <a:pos x="22" y="65"/>
                  </a:cxn>
                  <a:cxn ang="0">
                    <a:pos x="110" y="65"/>
                  </a:cxn>
                  <a:cxn ang="0">
                    <a:pos x="110" y="0"/>
                  </a:cxn>
                </a:cxnLst>
                <a:rect l="0" t="0" r="r" b="b"/>
                <a:pathLst>
                  <a:path w="110" h="65">
                    <a:moveTo>
                      <a:pt x="110" y="0"/>
                    </a:moveTo>
                    <a:lnTo>
                      <a:pt x="0" y="0"/>
                    </a:lnTo>
                    <a:lnTo>
                      <a:pt x="88" y="0"/>
                    </a:lnTo>
                    <a:lnTo>
                      <a:pt x="88" y="65"/>
                    </a:lnTo>
                    <a:lnTo>
                      <a:pt x="22" y="65"/>
                    </a:lnTo>
                    <a:lnTo>
                      <a:pt x="110" y="65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310" name="Freeform 270"/>
              <p:cNvSpPr>
                <a:spLocks/>
              </p:cNvSpPr>
              <p:nvPr/>
            </p:nvSpPr>
            <p:spPr bwMode="auto">
              <a:xfrm>
                <a:off x="2204" y="2544"/>
                <a:ext cx="92" cy="12"/>
              </a:xfrm>
              <a:custGeom>
                <a:avLst/>
                <a:gdLst/>
                <a:ahLst/>
                <a:cxnLst>
                  <a:cxn ang="0">
                    <a:pos x="333" y="0"/>
                  </a:cxn>
                  <a:cxn ang="0">
                    <a:pos x="305" y="32"/>
                  </a:cxn>
                  <a:cxn ang="0">
                    <a:pos x="0" y="32"/>
                  </a:cxn>
                  <a:cxn ang="0">
                    <a:pos x="13" y="48"/>
                  </a:cxn>
                  <a:cxn ang="0">
                    <a:pos x="45" y="42"/>
                  </a:cxn>
                  <a:cxn ang="0">
                    <a:pos x="46" y="42"/>
                  </a:cxn>
                  <a:cxn ang="0">
                    <a:pos x="130" y="42"/>
                  </a:cxn>
                  <a:cxn ang="0">
                    <a:pos x="240" y="42"/>
                  </a:cxn>
                  <a:cxn ang="0">
                    <a:pos x="368" y="42"/>
                  </a:cxn>
                  <a:cxn ang="0">
                    <a:pos x="333" y="0"/>
                  </a:cxn>
                </a:cxnLst>
                <a:rect l="0" t="0" r="r" b="b"/>
                <a:pathLst>
                  <a:path w="368" h="48">
                    <a:moveTo>
                      <a:pt x="333" y="0"/>
                    </a:moveTo>
                    <a:lnTo>
                      <a:pt x="305" y="32"/>
                    </a:lnTo>
                    <a:lnTo>
                      <a:pt x="0" y="32"/>
                    </a:lnTo>
                    <a:lnTo>
                      <a:pt x="13" y="48"/>
                    </a:lnTo>
                    <a:lnTo>
                      <a:pt x="45" y="42"/>
                    </a:lnTo>
                    <a:lnTo>
                      <a:pt x="46" y="42"/>
                    </a:lnTo>
                    <a:lnTo>
                      <a:pt x="130" y="42"/>
                    </a:lnTo>
                    <a:lnTo>
                      <a:pt x="240" y="42"/>
                    </a:lnTo>
                    <a:lnTo>
                      <a:pt x="368" y="42"/>
                    </a:lnTo>
                    <a:lnTo>
                      <a:pt x="333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309" name="Freeform 269"/>
              <p:cNvSpPr>
                <a:spLocks/>
              </p:cNvSpPr>
              <p:nvPr/>
            </p:nvSpPr>
            <p:spPr bwMode="auto">
              <a:xfrm>
                <a:off x="2336" y="2649"/>
                <a:ext cx="12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8"/>
                  </a:cxn>
                  <a:cxn ang="0">
                    <a:pos x="52" y="6"/>
                  </a:cxn>
                  <a:cxn ang="0">
                    <a:pos x="25" y="5"/>
                  </a:cxn>
                  <a:cxn ang="0">
                    <a:pos x="0" y="0"/>
                  </a:cxn>
                </a:cxnLst>
                <a:rect l="0" t="0" r="r" b="b"/>
                <a:pathLst>
                  <a:path w="52" h="8">
                    <a:moveTo>
                      <a:pt x="0" y="0"/>
                    </a:moveTo>
                    <a:lnTo>
                      <a:pt x="0" y="8"/>
                    </a:lnTo>
                    <a:lnTo>
                      <a:pt x="52" y="6"/>
                    </a:lnTo>
                    <a:lnTo>
                      <a:pt x="25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308" name="Freeform 268"/>
              <p:cNvSpPr>
                <a:spLocks/>
              </p:cNvSpPr>
              <p:nvPr/>
            </p:nvSpPr>
            <p:spPr bwMode="auto">
              <a:xfrm>
                <a:off x="2309" y="2612"/>
                <a:ext cx="43" cy="35"/>
              </a:xfrm>
              <a:custGeom>
                <a:avLst/>
                <a:gdLst/>
                <a:ahLst/>
                <a:cxnLst>
                  <a:cxn ang="0">
                    <a:pos x="175" y="0"/>
                  </a:cxn>
                  <a:cxn ang="0">
                    <a:pos x="140" y="21"/>
                  </a:cxn>
                  <a:cxn ang="0">
                    <a:pos x="108" y="41"/>
                  </a:cxn>
                  <a:cxn ang="0">
                    <a:pos x="82" y="56"/>
                  </a:cxn>
                  <a:cxn ang="0">
                    <a:pos x="60" y="68"/>
                  </a:cxn>
                  <a:cxn ang="0">
                    <a:pos x="23" y="87"/>
                  </a:cxn>
                  <a:cxn ang="0">
                    <a:pos x="0" y="95"/>
                  </a:cxn>
                  <a:cxn ang="0">
                    <a:pos x="22" y="136"/>
                  </a:cxn>
                  <a:cxn ang="0">
                    <a:pos x="40" y="117"/>
                  </a:cxn>
                  <a:cxn ang="0">
                    <a:pos x="70" y="91"/>
                  </a:cxn>
                  <a:cxn ang="0">
                    <a:pos x="93" y="72"/>
                  </a:cxn>
                  <a:cxn ang="0">
                    <a:pos x="119" y="52"/>
                  </a:cxn>
                  <a:cxn ang="0">
                    <a:pos x="150" y="31"/>
                  </a:cxn>
                  <a:cxn ang="0">
                    <a:pos x="175" y="14"/>
                  </a:cxn>
                  <a:cxn ang="0">
                    <a:pos x="175" y="0"/>
                  </a:cxn>
                </a:cxnLst>
                <a:rect l="0" t="0" r="r" b="b"/>
                <a:pathLst>
                  <a:path w="175" h="136">
                    <a:moveTo>
                      <a:pt x="175" y="0"/>
                    </a:moveTo>
                    <a:lnTo>
                      <a:pt x="140" y="21"/>
                    </a:lnTo>
                    <a:lnTo>
                      <a:pt x="108" y="41"/>
                    </a:lnTo>
                    <a:lnTo>
                      <a:pt x="82" y="56"/>
                    </a:lnTo>
                    <a:lnTo>
                      <a:pt x="60" y="68"/>
                    </a:lnTo>
                    <a:lnTo>
                      <a:pt x="23" y="87"/>
                    </a:lnTo>
                    <a:lnTo>
                      <a:pt x="0" y="95"/>
                    </a:lnTo>
                    <a:lnTo>
                      <a:pt x="22" y="136"/>
                    </a:lnTo>
                    <a:lnTo>
                      <a:pt x="40" y="117"/>
                    </a:lnTo>
                    <a:lnTo>
                      <a:pt x="70" y="91"/>
                    </a:lnTo>
                    <a:lnTo>
                      <a:pt x="93" y="72"/>
                    </a:lnTo>
                    <a:lnTo>
                      <a:pt x="119" y="52"/>
                    </a:lnTo>
                    <a:lnTo>
                      <a:pt x="150" y="31"/>
                    </a:lnTo>
                    <a:lnTo>
                      <a:pt x="175" y="14"/>
                    </a:lnTo>
                    <a:lnTo>
                      <a:pt x="175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307" name="Freeform 267"/>
              <p:cNvSpPr>
                <a:spLocks/>
              </p:cNvSpPr>
              <p:nvPr/>
            </p:nvSpPr>
            <p:spPr bwMode="auto">
              <a:xfrm>
                <a:off x="2370" y="2585"/>
                <a:ext cx="25" cy="26"/>
              </a:xfrm>
              <a:custGeom>
                <a:avLst/>
                <a:gdLst/>
                <a:ahLst/>
                <a:cxnLst>
                  <a:cxn ang="0">
                    <a:pos x="74" y="0"/>
                  </a:cxn>
                  <a:cxn ang="0">
                    <a:pos x="55" y="29"/>
                  </a:cxn>
                  <a:cxn ang="0">
                    <a:pos x="34" y="59"/>
                  </a:cxn>
                  <a:cxn ang="0">
                    <a:pos x="6" y="87"/>
                  </a:cxn>
                  <a:cxn ang="0">
                    <a:pos x="0" y="94"/>
                  </a:cxn>
                  <a:cxn ang="0">
                    <a:pos x="4" y="105"/>
                  </a:cxn>
                  <a:cxn ang="0">
                    <a:pos x="36" y="79"/>
                  </a:cxn>
                  <a:cxn ang="0">
                    <a:pos x="60" y="60"/>
                  </a:cxn>
                  <a:cxn ang="0">
                    <a:pos x="63" y="57"/>
                  </a:cxn>
                  <a:cxn ang="0">
                    <a:pos x="92" y="38"/>
                  </a:cxn>
                  <a:cxn ang="0">
                    <a:pos x="101" y="36"/>
                  </a:cxn>
                  <a:cxn ang="0">
                    <a:pos x="74" y="0"/>
                  </a:cxn>
                </a:cxnLst>
                <a:rect l="0" t="0" r="r" b="b"/>
                <a:pathLst>
                  <a:path w="101" h="105">
                    <a:moveTo>
                      <a:pt x="74" y="0"/>
                    </a:moveTo>
                    <a:lnTo>
                      <a:pt x="55" y="29"/>
                    </a:lnTo>
                    <a:lnTo>
                      <a:pt x="34" y="59"/>
                    </a:lnTo>
                    <a:lnTo>
                      <a:pt x="6" y="87"/>
                    </a:lnTo>
                    <a:lnTo>
                      <a:pt x="0" y="94"/>
                    </a:lnTo>
                    <a:lnTo>
                      <a:pt x="4" y="105"/>
                    </a:lnTo>
                    <a:lnTo>
                      <a:pt x="36" y="79"/>
                    </a:lnTo>
                    <a:lnTo>
                      <a:pt x="60" y="60"/>
                    </a:lnTo>
                    <a:lnTo>
                      <a:pt x="63" y="57"/>
                    </a:lnTo>
                    <a:lnTo>
                      <a:pt x="92" y="38"/>
                    </a:lnTo>
                    <a:lnTo>
                      <a:pt x="101" y="36"/>
                    </a:lnTo>
                    <a:lnTo>
                      <a:pt x="74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306" name="Freeform 266"/>
              <p:cNvSpPr>
                <a:spLocks/>
              </p:cNvSpPr>
              <p:nvPr/>
            </p:nvSpPr>
            <p:spPr bwMode="auto">
              <a:xfrm>
                <a:off x="2320" y="2584"/>
                <a:ext cx="19" cy="24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0" y="6"/>
                  </a:cxn>
                  <a:cxn ang="0">
                    <a:pos x="25" y="37"/>
                  </a:cxn>
                  <a:cxn ang="0">
                    <a:pos x="38" y="54"/>
                  </a:cxn>
                  <a:cxn ang="0">
                    <a:pos x="56" y="88"/>
                  </a:cxn>
                  <a:cxn ang="0">
                    <a:pos x="59" y="93"/>
                  </a:cxn>
                  <a:cxn ang="0">
                    <a:pos x="78" y="91"/>
                  </a:cxn>
                  <a:cxn ang="0">
                    <a:pos x="77" y="57"/>
                  </a:cxn>
                  <a:cxn ang="0">
                    <a:pos x="70" y="48"/>
                  </a:cxn>
                  <a:cxn ang="0">
                    <a:pos x="50" y="30"/>
                  </a:cxn>
                  <a:cxn ang="0">
                    <a:pos x="18" y="8"/>
                  </a:cxn>
                  <a:cxn ang="0">
                    <a:pos x="5" y="0"/>
                  </a:cxn>
                </a:cxnLst>
                <a:rect l="0" t="0" r="r" b="b"/>
                <a:pathLst>
                  <a:path w="78" h="93">
                    <a:moveTo>
                      <a:pt x="5" y="0"/>
                    </a:moveTo>
                    <a:lnTo>
                      <a:pt x="0" y="6"/>
                    </a:lnTo>
                    <a:lnTo>
                      <a:pt x="25" y="37"/>
                    </a:lnTo>
                    <a:lnTo>
                      <a:pt x="38" y="54"/>
                    </a:lnTo>
                    <a:lnTo>
                      <a:pt x="56" y="88"/>
                    </a:lnTo>
                    <a:lnTo>
                      <a:pt x="59" y="93"/>
                    </a:lnTo>
                    <a:lnTo>
                      <a:pt x="78" y="91"/>
                    </a:lnTo>
                    <a:lnTo>
                      <a:pt x="77" y="57"/>
                    </a:lnTo>
                    <a:lnTo>
                      <a:pt x="70" y="48"/>
                    </a:lnTo>
                    <a:lnTo>
                      <a:pt x="50" y="30"/>
                    </a:lnTo>
                    <a:lnTo>
                      <a:pt x="18" y="8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305" name="Freeform 265"/>
              <p:cNvSpPr>
                <a:spLocks/>
              </p:cNvSpPr>
              <p:nvPr/>
            </p:nvSpPr>
            <p:spPr bwMode="auto">
              <a:xfrm>
                <a:off x="2336" y="2575"/>
                <a:ext cx="22" cy="88"/>
              </a:xfrm>
              <a:custGeom>
                <a:avLst/>
                <a:gdLst/>
                <a:ahLst/>
                <a:cxnLst>
                  <a:cxn ang="0">
                    <a:pos x="67" y="0"/>
                  </a:cxn>
                  <a:cxn ang="0">
                    <a:pos x="67" y="152"/>
                  </a:cxn>
                  <a:cxn ang="0">
                    <a:pos x="67" y="166"/>
                  </a:cxn>
                  <a:cxn ang="0">
                    <a:pos x="67" y="286"/>
                  </a:cxn>
                  <a:cxn ang="0">
                    <a:pos x="52" y="305"/>
                  </a:cxn>
                  <a:cxn ang="0">
                    <a:pos x="0" y="307"/>
                  </a:cxn>
                  <a:cxn ang="0">
                    <a:pos x="35" y="324"/>
                  </a:cxn>
                  <a:cxn ang="0">
                    <a:pos x="50" y="349"/>
                  </a:cxn>
                  <a:cxn ang="0">
                    <a:pos x="52" y="355"/>
                  </a:cxn>
                  <a:cxn ang="0">
                    <a:pos x="79" y="341"/>
                  </a:cxn>
                  <a:cxn ang="0">
                    <a:pos x="92" y="310"/>
                  </a:cxn>
                  <a:cxn ang="0">
                    <a:pos x="92" y="288"/>
                  </a:cxn>
                  <a:cxn ang="0">
                    <a:pos x="92" y="27"/>
                  </a:cxn>
                  <a:cxn ang="0">
                    <a:pos x="67" y="0"/>
                  </a:cxn>
                </a:cxnLst>
                <a:rect l="0" t="0" r="r" b="b"/>
                <a:pathLst>
                  <a:path w="92" h="355">
                    <a:moveTo>
                      <a:pt x="67" y="0"/>
                    </a:moveTo>
                    <a:lnTo>
                      <a:pt x="67" y="152"/>
                    </a:lnTo>
                    <a:lnTo>
                      <a:pt x="67" y="166"/>
                    </a:lnTo>
                    <a:lnTo>
                      <a:pt x="67" y="286"/>
                    </a:lnTo>
                    <a:lnTo>
                      <a:pt x="52" y="305"/>
                    </a:lnTo>
                    <a:lnTo>
                      <a:pt x="0" y="307"/>
                    </a:lnTo>
                    <a:lnTo>
                      <a:pt x="35" y="324"/>
                    </a:lnTo>
                    <a:lnTo>
                      <a:pt x="50" y="349"/>
                    </a:lnTo>
                    <a:lnTo>
                      <a:pt x="52" y="355"/>
                    </a:lnTo>
                    <a:lnTo>
                      <a:pt x="79" y="341"/>
                    </a:lnTo>
                    <a:lnTo>
                      <a:pt x="92" y="310"/>
                    </a:lnTo>
                    <a:lnTo>
                      <a:pt x="92" y="288"/>
                    </a:lnTo>
                    <a:lnTo>
                      <a:pt x="92" y="27"/>
                    </a:lnTo>
                    <a:lnTo>
                      <a:pt x="67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304" name="Freeform 264"/>
              <p:cNvSpPr>
                <a:spLocks/>
              </p:cNvSpPr>
              <p:nvPr/>
            </p:nvSpPr>
            <p:spPr bwMode="auto">
              <a:xfrm>
                <a:off x="2352" y="2575"/>
                <a:ext cx="53" cy="75"/>
              </a:xfrm>
              <a:custGeom>
                <a:avLst/>
                <a:gdLst/>
                <a:ahLst/>
                <a:cxnLst>
                  <a:cxn ang="0">
                    <a:pos x="27" y="0"/>
                  </a:cxn>
                  <a:cxn ang="0">
                    <a:pos x="0" y="0"/>
                  </a:cxn>
                  <a:cxn ang="0">
                    <a:pos x="25" y="27"/>
                  </a:cxn>
                  <a:cxn ang="0">
                    <a:pos x="36" y="75"/>
                  </a:cxn>
                  <a:cxn ang="0">
                    <a:pos x="48" y="119"/>
                  </a:cxn>
                  <a:cxn ang="0">
                    <a:pos x="61" y="159"/>
                  </a:cxn>
                  <a:cxn ang="0">
                    <a:pos x="78" y="194"/>
                  </a:cxn>
                  <a:cxn ang="0">
                    <a:pos x="95" y="225"/>
                  </a:cxn>
                  <a:cxn ang="0">
                    <a:pos x="114" y="253"/>
                  </a:cxn>
                  <a:cxn ang="0">
                    <a:pos x="134" y="275"/>
                  </a:cxn>
                  <a:cxn ang="0">
                    <a:pos x="157" y="294"/>
                  </a:cxn>
                  <a:cxn ang="0">
                    <a:pos x="172" y="303"/>
                  </a:cxn>
                  <a:cxn ang="0">
                    <a:pos x="195" y="281"/>
                  </a:cxn>
                  <a:cxn ang="0">
                    <a:pos x="210" y="278"/>
                  </a:cxn>
                  <a:cxn ang="0">
                    <a:pos x="210" y="272"/>
                  </a:cxn>
                  <a:cxn ang="0">
                    <a:pos x="182" y="262"/>
                  </a:cxn>
                  <a:cxn ang="0">
                    <a:pos x="155" y="245"/>
                  </a:cxn>
                  <a:cxn ang="0">
                    <a:pos x="129" y="224"/>
                  </a:cxn>
                  <a:cxn ang="0">
                    <a:pos x="106" y="196"/>
                  </a:cxn>
                  <a:cxn ang="0">
                    <a:pos x="83" y="162"/>
                  </a:cxn>
                  <a:cxn ang="0">
                    <a:pos x="75" y="148"/>
                  </a:cxn>
                  <a:cxn ang="0">
                    <a:pos x="71" y="137"/>
                  </a:cxn>
                  <a:cxn ang="0">
                    <a:pos x="58" y="108"/>
                  </a:cxn>
                  <a:cxn ang="0">
                    <a:pos x="46" y="72"/>
                  </a:cxn>
                  <a:cxn ang="0">
                    <a:pos x="34" y="30"/>
                  </a:cxn>
                  <a:cxn ang="0">
                    <a:pos x="27" y="0"/>
                  </a:cxn>
                </a:cxnLst>
                <a:rect l="0" t="0" r="r" b="b"/>
                <a:pathLst>
                  <a:path w="210" h="303">
                    <a:moveTo>
                      <a:pt x="27" y="0"/>
                    </a:moveTo>
                    <a:lnTo>
                      <a:pt x="0" y="0"/>
                    </a:lnTo>
                    <a:lnTo>
                      <a:pt x="25" y="27"/>
                    </a:lnTo>
                    <a:lnTo>
                      <a:pt x="36" y="75"/>
                    </a:lnTo>
                    <a:lnTo>
                      <a:pt x="48" y="119"/>
                    </a:lnTo>
                    <a:lnTo>
                      <a:pt x="61" y="159"/>
                    </a:lnTo>
                    <a:lnTo>
                      <a:pt x="78" y="194"/>
                    </a:lnTo>
                    <a:lnTo>
                      <a:pt x="95" y="225"/>
                    </a:lnTo>
                    <a:lnTo>
                      <a:pt x="114" y="253"/>
                    </a:lnTo>
                    <a:lnTo>
                      <a:pt x="134" y="275"/>
                    </a:lnTo>
                    <a:lnTo>
                      <a:pt x="157" y="294"/>
                    </a:lnTo>
                    <a:lnTo>
                      <a:pt x="172" y="303"/>
                    </a:lnTo>
                    <a:lnTo>
                      <a:pt x="195" y="281"/>
                    </a:lnTo>
                    <a:lnTo>
                      <a:pt x="210" y="278"/>
                    </a:lnTo>
                    <a:lnTo>
                      <a:pt x="210" y="272"/>
                    </a:lnTo>
                    <a:lnTo>
                      <a:pt x="182" y="262"/>
                    </a:lnTo>
                    <a:lnTo>
                      <a:pt x="155" y="245"/>
                    </a:lnTo>
                    <a:lnTo>
                      <a:pt x="129" y="224"/>
                    </a:lnTo>
                    <a:lnTo>
                      <a:pt x="106" y="196"/>
                    </a:lnTo>
                    <a:lnTo>
                      <a:pt x="83" y="162"/>
                    </a:lnTo>
                    <a:lnTo>
                      <a:pt x="75" y="148"/>
                    </a:lnTo>
                    <a:lnTo>
                      <a:pt x="71" y="137"/>
                    </a:lnTo>
                    <a:lnTo>
                      <a:pt x="58" y="108"/>
                    </a:lnTo>
                    <a:lnTo>
                      <a:pt x="46" y="72"/>
                    </a:lnTo>
                    <a:lnTo>
                      <a:pt x="34" y="30"/>
                    </a:lnTo>
                    <a:lnTo>
                      <a:pt x="27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303" name="Freeform 263"/>
              <p:cNvSpPr>
                <a:spLocks/>
              </p:cNvSpPr>
              <p:nvPr/>
            </p:nvSpPr>
            <p:spPr bwMode="auto">
              <a:xfrm>
                <a:off x="2311" y="2564"/>
                <a:ext cx="90" cy="12"/>
              </a:xfrm>
              <a:custGeom>
                <a:avLst/>
                <a:gdLst/>
                <a:ahLst/>
                <a:cxnLst>
                  <a:cxn ang="0">
                    <a:pos x="328" y="0"/>
                  </a:cxn>
                  <a:cxn ang="0">
                    <a:pos x="304" y="32"/>
                  </a:cxn>
                  <a:cxn ang="0">
                    <a:pos x="189" y="32"/>
                  </a:cxn>
                  <a:cxn ang="0">
                    <a:pos x="164" y="32"/>
                  </a:cxn>
                  <a:cxn ang="0">
                    <a:pos x="0" y="32"/>
                  </a:cxn>
                  <a:cxn ang="0">
                    <a:pos x="13" y="48"/>
                  </a:cxn>
                  <a:cxn ang="0">
                    <a:pos x="45" y="42"/>
                  </a:cxn>
                  <a:cxn ang="0">
                    <a:pos x="46" y="42"/>
                  </a:cxn>
                  <a:cxn ang="0">
                    <a:pos x="164" y="42"/>
                  </a:cxn>
                  <a:cxn ang="0">
                    <a:pos x="191" y="42"/>
                  </a:cxn>
                  <a:cxn ang="0">
                    <a:pos x="361" y="42"/>
                  </a:cxn>
                  <a:cxn ang="0">
                    <a:pos x="328" y="0"/>
                  </a:cxn>
                </a:cxnLst>
                <a:rect l="0" t="0" r="r" b="b"/>
                <a:pathLst>
                  <a:path w="361" h="48">
                    <a:moveTo>
                      <a:pt x="328" y="0"/>
                    </a:moveTo>
                    <a:lnTo>
                      <a:pt x="304" y="32"/>
                    </a:lnTo>
                    <a:lnTo>
                      <a:pt x="189" y="32"/>
                    </a:lnTo>
                    <a:lnTo>
                      <a:pt x="164" y="32"/>
                    </a:lnTo>
                    <a:lnTo>
                      <a:pt x="0" y="32"/>
                    </a:lnTo>
                    <a:lnTo>
                      <a:pt x="13" y="48"/>
                    </a:lnTo>
                    <a:lnTo>
                      <a:pt x="45" y="42"/>
                    </a:lnTo>
                    <a:lnTo>
                      <a:pt x="46" y="42"/>
                    </a:lnTo>
                    <a:lnTo>
                      <a:pt x="164" y="42"/>
                    </a:lnTo>
                    <a:lnTo>
                      <a:pt x="191" y="42"/>
                    </a:lnTo>
                    <a:lnTo>
                      <a:pt x="361" y="42"/>
                    </a:lnTo>
                    <a:lnTo>
                      <a:pt x="328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302" name="Freeform 262"/>
              <p:cNvSpPr>
                <a:spLocks/>
              </p:cNvSpPr>
              <p:nvPr/>
            </p:nvSpPr>
            <p:spPr bwMode="auto">
              <a:xfrm>
                <a:off x="2368" y="2545"/>
                <a:ext cx="14" cy="18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0" y="7"/>
                  </a:cxn>
                  <a:cxn ang="0">
                    <a:pos x="23" y="42"/>
                  </a:cxn>
                  <a:cxn ang="0">
                    <a:pos x="36" y="67"/>
                  </a:cxn>
                  <a:cxn ang="0">
                    <a:pos x="54" y="72"/>
                  </a:cxn>
                  <a:cxn ang="0">
                    <a:pos x="54" y="71"/>
                  </a:cxn>
                  <a:cxn ang="0">
                    <a:pos x="51" y="36"/>
                  </a:cxn>
                  <a:cxn ang="0">
                    <a:pos x="29" y="15"/>
                  </a:cxn>
                  <a:cxn ang="0">
                    <a:pos x="3" y="0"/>
                  </a:cxn>
                </a:cxnLst>
                <a:rect l="0" t="0" r="r" b="b"/>
                <a:pathLst>
                  <a:path w="54" h="72">
                    <a:moveTo>
                      <a:pt x="3" y="0"/>
                    </a:moveTo>
                    <a:lnTo>
                      <a:pt x="0" y="7"/>
                    </a:lnTo>
                    <a:lnTo>
                      <a:pt x="23" y="42"/>
                    </a:lnTo>
                    <a:lnTo>
                      <a:pt x="36" y="67"/>
                    </a:lnTo>
                    <a:lnTo>
                      <a:pt x="54" y="72"/>
                    </a:lnTo>
                    <a:lnTo>
                      <a:pt x="54" y="71"/>
                    </a:lnTo>
                    <a:lnTo>
                      <a:pt x="51" y="36"/>
                    </a:lnTo>
                    <a:lnTo>
                      <a:pt x="29" y="15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301" name="Freeform 261"/>
              <p:cNvSpPr>
                <a:spLocks/>
              </p:cNvSpPr>
              <p:nvPr/>
            </p:nvSpPr>
            <p:spPr bwMode="auto">
              <a:xfrm>
                <a:off x="2352" y="2542"/>
                <a:ext cx="10" cy="3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" y="28"/>
                  </a:cxn>
                  <a:cxn ang="0">
                    <a:pos x="2" y="69"/>
                  </a:cxn>
                  <a:cxn ang="0">
                    <a:pos x="2" y="121"/>
                  </a:cxn>
                  <a:cxn ang="0">
                    <a:pos x="27" y="121"/>
                  </a:cxn>
                  <a:cxn ang="0">
                    <a:pos x="27" y="44"/>
                  </a:cxn>
                  <a:cxn ang="0">
                    <a:pos x="40" y="27"/>
                  </a:cxn>
                  <a:cxn ang="0">
                    <a:pos x="0" y="0"/>
                  </a:cxn>
                </a:cxnLst>
                <a:rect l="0" t="0" r="r" b="b"/>
                <a:pathLst>
                  <a:path w="40" h="121">
                    <a:moveTo>
                      <a:pt x="0" y="0"/>
                    </a:moveTo>
                    <a:lnTo>
                      <a:pt x="1" y="28"/>
                    </a:lnTo>
                    <a:lnTo>
                      <a:pt x="2" y="69"/>
                    </a:lnTo>
                    <a:lnTo>
                      <a:pt x="2" y="121"/>
                    </a:lnTo>
                    <a:lnTo>
                      <a:pt x="27" y="121"/>
                    </a:lnTo>
                    <a:lnTo>
                      <a:pt x="27" y="44"/>
                    </a:lnTo>
                    <a:lnTo>
                      <a:pt x="40" y="2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300" name="Freeform 260"/>
              <p:cNvSpPr>
                <a:spLocks/>
              </p:cNvSpPr>
              <p:nvPr/>
            </p:nvSpPr>
            <p:spPr bwMode="auto">
              <a:xfrm>
                <a:off x="1692" y="2735"/>
                <a:ext cx="6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" y="7"/>
                  </a:cxn>
                  <a:cxn ang="0">
                    <a:pos x="21" y="0"/>
                  </a:cxn>
                  <a:cxn ang="0">
                    <a:pos x="0" y="0"/>
                  </a:cxn>
                </a:cxnLst>
                <a:rect l="0" t="0" r="r" b="b"/>
                <a:pathLst>
                  <a:path w="21" h="7">
                    <a:moveTo>
                      <a:pt x="0" y="0"/>
                    </a:moveTo>
                    <a:lnTo>
                      <a:pt x="2" y="7"/>
                    </a:lnTo>
                    <a:lnTo>
                      <a:pt x="2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299" name="Freeform 259"/>
              <p:cNvSpPr>
                <a:spLocks/>
              </p:cNvSpPr>
              <p:nvPr/>
            </p:nvSpPr>
            <p:spPr bwMode="auto">
              <a:xfrm>
                <a:off x="1692" y="2726"/>
                <a:ext cx="25" cy="81"/>
              </a:xfrm>
              <a:custGeom>
                <a:avLst/>
                <a:gdLst/>
                <a:ahLst/>
                <a:cxnLst>
                  <a:cxn ang="0">
                    <a:pos x="67" y="0"/>
                  </a:cxn>
                  <a:cxn ang="0">
                    <a:pos x="61" y="0"/>
                  </a:cxn>
                  <a:cxn ang="0">
                    <a:pos x="0" y="38"/>
                  </a:cxn>
                  <a:cxn ang="0">
                    <a:pos x="21" y="38"/>
                  </a:cxn>
                  <a:cxn ang="0">
                    <a:pos x="30" y="42"/>
                  </a:cxn>
                  <a:cxn ang="0">
                    <a:pos x="34" y="52"/>
                  </a:cxn>
                  <a:cxn ang="0">
                    <a:pos x="35" y="56"/>
                  </a:cxn>
                  <a:cxn ang="0">
                    <a:pos x="37" y="97"/>
                  </a:cxn>
                  <a:cxn ang="0">
                    <a:pos x="37" y="269"/>
                  </a:cxn>
                  <a:cxn ang="0">
                    <a:pos x="34" y="304"/>
                  </a:cxn>
                  <a:cxn ang="0">
                    <a:pos x="27" y="314"/>
                  </a:cxn>
                  <a:cxn ang="0">
                    <a:pos x="4" y="318"/>
                  </a:cxn>
                  <a:cxn ang="0">
                    <a:pos x="4" y="326"/>
                  </a:cxn>
                  <a:cxn ang="0">
                    <a:pos x="100" y="326"/>
                  </a:cxn>
                  <a:cxn ang="0">
                    <a:pos x="100" y="318"/>
                  </a:cxn>
                  <a:cxn ang="0">
                    <a:pos x="77" y="314"/>
                  </a:cxn>
                  <a:cxn ang="0">
                    <a:pos x="69" y="303"/>
                  </a:cxn>
                  <a:cxn ang="0">
                    <a:pos x="67" y="269"/>
                  </a:cxn>
                  <a:cxn ang="0">
                    <a:pos x="67" y="0"/>
                  </a:cxn>
                </a:cxnLst>
                <a:rect l="0" t="0" r="r" b="b"/>
                <a:pathLst>
                  <a:path w="100" h="326">
                    <a:moveTo>
                      <a:pt x="67" y="0"/>
                    </a:moveTo>
                    <a:lnTo>
                      <a:pt x="61" y="0"/>
                    </a:lnTo>
                    <a:lnTo>
                      <a:pt x="0" y="38"/>
                    </a:lnTo>
                    <a:lnTo>
                      <a:pt x="21" y="38"/>
                    </a:lnTo>
                    <a:lnTo>
                      <a:pt x="30" y="42"/>
                    </a:lnTo>
                    <a:lnTo>
                      <a:pt x="34" y="52"/>
                    </a:lnTo>
                    <a:lnTo>
                      <a:pt x="35" y="56"/>
                    </a:lnTo>
                    <a:lnTo>
                      <a:pt x="37" y="97"/>
                    </a:lnTo>
                    <a:lnTo>
                      <a:pt x="37" y="269"/>
                    </a:lnTo>
                    <a:lnTo>
                      <a:pt x="34" y="304"/>
                    </a:lnTo>
                    <a:lnTo>
                      <a:pt x="27" y="314"/>
                    </a:lnTo>
                    <a:lnTo>
                      <a:pt x="4" y="318"/>
                    </a:lnTo>
                    <a:lnTo>
                      <a:pt x="4" y="326"/>
                    </a:lnTo>
                    <a:lnTo>
                      <a:pt x="100" y="326"/>
                    </a:lnTo>
                    <a:lnTo>
                      <a:pt x="100" y="318"/>
                    </a:lnTo>
                    <a:lnTo>
                      <a:pt x="77" y="314"/>
                    </a:lnTo>
                    <a:lnTo>
                      <a:pt x="69" y="303"/>
                    </a:lnTo>
                    <a:lnTo>
                      <a:pt x="67" y="269"/>
                    </a:lnTo>
                    <a:lnTo>
                      <a:pt x="67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298" name="Freeform 258"/>
              <p:cNvSpPr>
                <a:spLocks/>
              </p:cNvSpPr>
              <p:nvPr/>
            </p:nvSpPr>
            <p:spPr bwMode="auto">
              <a:xfrm>
                <a:off x="1736" y="2796"/>
                <a:ext cx="10" cy="13"/>
              </a:xfrm>
              <a:custGeom>
                <a:avLst/>
                <a:gdLst/>
                <a:ahLst/>
                <a:cxnLst>
                  <a:cxn ang="0">
                    <a:pos x="22" y="0"/>
                  </a:cxn>
                  <a:cxn ang="0">
                    <a:pos x="36" y="7"/>
                  </a:cxn>
                  <a:cxn ang="0">
                    <a:pos x="36" y="7"/>
                  </a:cxn>
                  <a:cxn ang="0">
                    <a:pos x="42" y="25"/>
                  </a:cxn>
                  <a:cxn ang="0">
                    <a:pos x="42" y="25"/>
                  </a:cxn>
                  <a:cxn ang="0">
                    <a:pos x="36" y="44"/>
                  </a:cxn>
                  <a:cxn ang="0">
                    <a:pos x="36" y="44"/>
                  </a:cxn>
                  <a:cxn ang="0">
                    <a:pos x="22" y="52"/>
                  </a:cxn>
                  <a:cxn ang="0">
                    <a:pos x="22" y="52"/>
                  </a:cxn>
                  <a:cxn ang="0">
                    <a:pos x="6" y="44"/>
                  </a:cxn>
                  <a:cxn ang="0">
                    <a:pos x="6" y="44"/>
                  </a:cxn>
                  <a:cxn ang="0">
                    <a:pos x="0" y="25"/>
                  </a:cxn>
                  <a:cxn ang="0">
                    <a:pos x="0" y="25"/>
                  </a:cxn>
                  <a:cxn ang="0">
                    <a:pos x="6" y="7"/>
                  </a:cxn>
                  <a:cxn ang="0">
                    <a:pos x="6" y="7"/>
                  </a:cxn>
                  <a:cxn ang="0">
                    <a:pos x="22" y="0"/>
                  </a:cxn>
                  <a:cxn ang="0">
                    <a:pos x="22" y="0"/>
                  </a:cxn>
                  <a:cxn ang="0">
                    <a:pos x="22" y="0"/>
                  </a:cxn>
                </a:cxnLst>
                <a:rect l="0" t="0" r="r" b="b"/>
                <a:pathLst>
                  <a:path w="42" h="52">
                    <a:moveTo>
                      <a:pt x="22" y="0"/>
                    </a:moveTo>
                    <a:lnTo>
                      <a:pt x="36" y="7"/>
                    </a:lnTo>
                    <a:lnTo>
                      <a:pt x="42" y="25"/>
                    </a:lnTo>
                    <a:lnTo>
                      <a:pt x="36" y="44"/>
                    </a:lnTo>
                    <a:lnTo>
                      <a:pt x="22" y="52"/>
                    </a:lnTo>
                    <a:lnTo>
                      <a:pt x="6" y="44"/>
                    </a:lnTo>
                    <a:lnTo>
                      <a:pt x="0" y="25"/>
                    </a:lnTo>
                    <a:lnTo>
                      <a:pt x="6" y="7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297" name="Freeform 257"/>
              <p:cNvSpPr>
                <a:spLocks/>
              </p:cNvSpPr>
              <p:nvPr/>
            </p:nvSpPr>
            <p:spPr bwMode="auto">
              <a:xfrm>
                <a:off x="1840" y="2807"/>
                <a:ext cx="14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9"/>
                  </a:cxn>
                  <a:cxn ang="0">
                    <a:pos x="52" y="6"/>
                  </a:cxn>
                  <a:cxn ang="0">
                    <a:pos x="33" y="5"/>
                  </a:cxn>
                  <a:cxn ang="0">
                    <a:pos x="0" y="0"/>
                  </a:cxn>
                </a:cxnLst>
                <a:rect l="0" t="0" r="r" b="b"/>
                <a:pathLst>
                  <a:path w="52" h="9">
                    <a:moveTo>
                      <a:pt x="0" y="0"/>
                    </a:moveTo>
                    <a:lnTo>
                      <a:pt x="0" y="9"/>
                    </a:lnTo>
                    <a:lnTo>
                      <a:pt x="52" y="6"/>
                    </a:lnTo>
                    <a:lnTo>
                      <a:pt x="33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296" name="Freeform 256"/>
              <p:cNvSpPr>
                <a:spLocks/>
              </p:cNvSpPr>
              <p:nvPr/>
            </p:nvSpPr>
            <p:spPr bwMode="auto">
              <a:xfrm>
                <a:off x="1800" y="2783"/>
                <a:ext cx="12" cy="13"/>
              </a:xfrm>
              <a:custGeom>
                <a:avLst/>
                <a:gdLst/>
                <a:ahLst/>
                <a:cxnLst>
                  <a:cxn ang="0">
                    <a:pos x="45" y="0"/>
                  </a:cxn>
                  <a:cxn ang="0">
                    <a:pos x="0" y="51"/>
                  </a:cxn>
                  <a:cxn ang="0">
                    <a:pos x="19" y="54"/>
                  </a:cxn>
                  <a:cxn ang="0">
                    <a:pos x="43" y="16"/>
                  </a:cxn>
                  <a:cxn ang="0">
                    <a:pos x="49" y="6"/>
                  </a:cxn>
                  <a:cxn ang="0">
                    <a:pos x="45" y="0"/>
                  </a:cxn>
                </a:cxnLst>
                <a:rect l="0" t="0" r="r" b="b"/>
                <a:pathLst>
                  <a:path w="49" h="54">
                    <a:moveTo>
                      <a:pt x="45" y="0"/>
                    </a:moveTo>
                    <a:lnTo>
                      <a:pt x="0" y="51"/>
                    </a:lnTo>
                    <a:lnTo>
                      <a:pt x="19" y="54"/>
                    </a:lnTo>
                    <a:lnTo>
                      <a:pt x="43" y="16"/>
                    </a:lnTo>
                    <a:lnTo>
                      <a:pt x="49" y="6"/>
                    </a:lnTo>
                    <a:lnTo>
                      <a:pt x="45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295" name="Freeform 255"/>
              <p:cNvSpPr>
                <a:spLocks/>
              </p:cNvSpPr>
              <p:nvPr/>
            </p:nvSpPr>
            <p:spPr bwMode="auto">
              <a:xfrm>
                <a:off x="1831" y="2772"/>
                <a:ext cx="19" cy="27"/>
              </a:xfrm>
              <a:custGeom>
                <a:avLst/>
                <a:gdLst/>
                <a:ahLst/>
                <a:cxnLst>
                  <a:cxn ang="0">
                    <a:pos x="73" y="0"/>
                  </a:cxn>
                  <a:cxn ang="0">
                    <a:pos x="45" y="2"/>
                  </a:cxn>
                  <a:cxn ang="0">
                    <a:pos x="45" y="75"/>
                  </a:cxn>
                  <a:cxn ang="0">
                    <a:pos x="0" y="75"/>
                  </a:cxn>
                  <a:cxn ang="0">
                    <a:pos x="45" y="84"/>
                  </a:cxn>
                  <a:cxn ang="0">
                    <a:pos x="45" y="110"/>
                  </a:cxn>
                  <a:cxn ang="0">
                    <a:pos x="63" y="99"/>
                  </a:cxn>
                  <a:cxn ang="0">
                    <a:pos x="62" y="71"/>
                  </a:cxn>
                  <a:cxn ang="0">
                    <a:pos x="62" y="29"/>
                  </a:cxn>
                  <a:cxn ang="0">
                    <a:pos x="62" y="11"/>
                  </a:cxn>
                  <a:cxn ang="0">
                    <a:pos x="73" y="0"/>
                  </a:cxn>
                </a:cxnLst>
                <a:rect l="0" t="0" r="r" b="b"/>
                <a:pathLst>
                  <a:path w="73" h="110">
                    <a:moveTo>
                      <a:pt x="73" y="0"/>
                    </a:moveTo>
                    <a:lnTo>
                      <a:pt x="45" y="2"/>
                    </a:lnTo>
                    <a:lnTo>
                      <a:pt x="45" y="75"/>
                    </a:lnTo>
                    <a:lnTo>
                      <a:pt x="0" y="75"/>
                    </a:lnTo>
                    <a:lnTo>
                      <a:pt x="45" y="84"/>
                    </a:lnTo>
                    <a:lnTo>
                      <a:pt x="45" y="110"/>
                    </a:lnTo>
                    <a:lnTo>
                      <a:pt x="63" y="99"/>
                    </a:lnTo>
                    <a:lnTo>
                      <a:pt x="62" y="71"/>
                    </a:lnTo>
                    <a:lnTo>
                      <a:pt x="62" y="29"/>
                    </a:lnTo>
                    <a:lnTo>
                      <a:pt x="62" y="11"/>
                    </a:lnTo>
                    <a:lnTo>
                      <a:pt x="73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294" name="Freeform 254"/>
              <p:cNvSpPr>
                <a:spLocks/>
              </p:cNvSpPr>
              <p:nvPr/>
            </p:nvSpPr>
            <p:spPr bwMode="auto">
              <a:xfrm>
                <a:off x="1831" y="2766"/>
                <a:ext cx="19" cy="6"/>
              </a:xfrm>
              <a:custGeom>
                <a:avLst/>
                <a:gdLst/>
                <a:ahLst/>
                <a:cxnLst>
                  <a:cxn ang="0">
                    <a:pos x="55" y="0"/>
                  </a:cxn>
                  <a:cxn ang="0">
                    <a:pos x="43" y="14"/>
                  </a:cxn>
                  <a:cxn ang="0">
                    <a:pos x="0" y="14"/>
                  </a:cxn>
                  <a:cxn ang="0">
                    <a:pos x="73" y="21"/>
                  </a:cxn>
                  <a:cxn ang="0">
                    <a:pos x="55" y="0"/>
                  </a:cxn>
                </a:cxnLst>
                <a:rect l="0" t="0" r="r" b="b"/>
                <a:pathLst>
                  <a:path w="73" h="21">
                    <a:moveTo>
                      <a:pt x="55" y="0"/>
                    </a:moveTo>
                    <a:lnTo>
                      <a:pt x="43" y="14"/>
                    </a:lnTo>
                    <a:lnTo>
                      <a:pt x="0" y="14"/>
                    </a:lnTo>
                    <a:lnTo>
                      <a:pt x="73" y="21"/>
                    </a:lnTo>
                    <a:lnTo>
                      <a:pt x="55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293" name="Freeform 253"/>
              <p:cNvSpPr>
                <a:spLocks/>
              </p:cNvSpPr>
              <p:nvPr/>
            </p:nvSpPr>
            <p:spPr bwMode="auto">
              <a:xfrm>
                <a:off x="1827" y="2766"/>
                <a:ext cx="23" cy="3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" y="37"/>
                  </a:cxn>
                  <a:cxn ang="0">
                    <a:pos x="2" y="72"/>
                  </a:cxn>
                  <a:cxn ang="0">
                    <a:pos x="1" y="110"/>
                  </a:cxn>
                  <a:cxn ang="0">
                    <a:pos x="0" y="143"/>
                  </a:cxn>
                  <a:cxn ang="0">
                    <a:pos x="20" y="133"/>
                  </a:cxn>
                  <a:cxn ang="0">
                    <a:pos x="20" y="107"/>
                  </a:cxn>
                  <a:cxn ang="0">
                    <a:pos x="65" y="107"/>
                  </a:cxn>
                  <a:cxn ang="0">
                    <a:pos x="20" y="98"/>
                  </a:cxn>
                  <a:cxn ang="0">
                    <a:pos x="20" y="25"/>
                  </a:cxn>
                  <a:cxn ang="0">
                    <a:pos x="65" y="25"/>
                  </a:cxn>
                  <a:cxn ang="0">
                    <a:pos x="93" y="23"/>
                  </a:cxn>
                  <a:cxn ang="0">
                    <a:pos x="20" y="16"/>
                  </a:cxn>
                  <a:cxn ang="0">
                    <a:pos x="0" y="0"/>
                  </a:cxn>
                </a:cxnLst>
                <a:rect l="0" t="0" r="r" b="b"/>
                <a:pathLst>
                  <a:path w="93" h="143">
                    <a:moveTo>
                      <a:pt x="0" y="0"/>
                    </a:moveTo>
                    <a:lnTo>
                      <a:pt x="1" y="37"/>
                    </a:lnTo>
                    <a:lnTo>
                      <a:pt x="2" y="72"/>
                    </a:lnTo>
                    <a:lnTo>
                      <a:pt x="1" y="110"/>
                    </a:lnTo>
                    <a:lnTo>
                      <a:pt x="0" y="143"/>
                    </a:lnTo>
                    <a:lnTo>
                      <a:pt x="20" y="133"/>
                    </a:lnTo>
                    <a:lnTo>
                      <a:pt x="20" y="107"/>
                    </a:lnTo>
                    <a:lnTo>
                      <a:pt x="65" y="107"/>
                    </a:lnTo>
                    <a:lnTo>
                      <a:pt x="20" y="98"/>
                    </a:lnTo>
                    <a:lnTo>
                      <a:pt x="20" y="25"/>
                    </a:lnTo>
                    <a:lnTo>
                      <a:pt x="65" y="25"/>
                    </a:lnTo>
                    <a:lnTo>
                      <a:pt x="93" y="23"/>
                    </a:lnTo>
                    <a:lnTo>
                      <a:pt x="20" y="1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292" name="Freeform 252"/>
              <p:cNvSpPr>
                <a:spLocks/>
              </p:cNvSpPr>
              <p:nvPr/>
            </p:nvSpPr>
            <p:spPr bwMode="auto">
              <a:xfrm>
                <a:off x="1794" y="2752"/>
                <a:ext cx="11" cy="56"/>
              </a:xfrm>
              <a:custGeom>
                <a:avLst/>
                <a:gdLst/>
                <a:ahLst/>
                <a:cxnLst>
                  <a:cxn ang="0">
                    <a:pos x="39" y="0"/>
                  </a:cxn>
                  <a:cxn ang="0">
                    <a:pos x="6" y="2"/>
                  </a:cxn>
                  <a:cxn ang="0">
                    <a:pos x="6" y="175"/>
                  </a:cxn>
                  <a:cxn ang="0">
                    <a:pos x="0" y="200"/>
                  </a:cxn>
                  <a:cxn ang="0">
                    <a:pos x="17" y="226"/>
                  </a:cxn>
                  <a:cxn ang="0">
                    <a:pos x="28" y="206"/>
                  </a:cxn>
                  <a:cxn ang="0">
                    <a:pos x="44" y="178"/>
                  </a:cxn>
                  <a:cxn ang="0">
                    <a:pos x="25" y="175"/>
                  </a:cxn>
                  <a:cxn ang="0">
                    <a:pos x="25" y="14"/>
                  </a:cxn>
                  <a:cxn ang="0">
                    <a:pos x="39" y="0"/>
                  </a:cxn>
                </a:cxnLst>
                <a:rect l="0" t="0" r="r" b="b"/>
                <a:pathLst>
                  <a:path w="44" h="226">
                    <a:moveTo>
                      <a:pt x="39" y="0"/>
                    </a:moveTo>
                    <a:lnTo>
                      <a:pt x="6" y="2"/>
                    </a:lnTo>
                    <a:lnTo>
                      <a:pt x="6" y="175"/>
                    </a:lnTo>
                    <a:lnTo>
                      <a:pt x="0" y="200"/>
                    </a:lnTo>
                    <a:lnTo>
                      <a:pt x="17" y="226"/>
                    </a:lnTo>
                    <a:lnTo>
                      <a:pt x="28" y="206"/>
                    </a:lnTo>
                    <a:lnTo>
                      <a:pt x="44" y="178"/>
                    </a:lnTo>
                    <a:lnTo>
                      <a:pt x="25" y="175"/>
                    </a:lnTo>
                    <a:lnTo>
                      <a:pt x="25" y="14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291" name="Freeform 251"/>
              <p:cNvSpPr>
                <a:spLocks/>
              </p:cNvSpPr>
              <p:nvPr/>
            </p:nvSpPr>
            <p:spPr bwMode="auto">
              <a:xfrm>
                <a:off x="1820" y="2751"/>
                <a:ext cx="35" cy="9"/>
              </a:xfrm>
              <a:custGeom>
                <a:avLst/>
                <a:gdLst/>
                <a:ahLst/>
                <a:cxnLst>
                  <a:cxn ang="0">
                    <a:pos x="114" y="0"/>
                  </a:cxn>
                  <a:cxn ang="0">
                    <a:pos x="97" y="20"/>
                  </a:cxn>
                  <a:cxn ang="0">
                    <a:pos x="76" y="20"/>
                  </a:cxn>
                  <a:cxn ang="0">
                    <a:pos x="58" y="20"/>
                  </a:cxn>
                  <a:cxn ang="0">
                    <a:pos x="0" y="20"/>
                  </a:cxn>
                  <a:cxn ang="0">
                    <a:pos x="12" y="34"/>
                  </a:cxn>
                  <a:cxn ang="0">
                    <a:pos x="41" y="29"/>
                  </a:cxn>
                  <a:cxn ang="0">
                    <a:pos x="41" y="29"/>
                  </a:cxn>
                  <a:cxn ang="0">
                    <a:pos x="136" y="29"/>
                  </a:cxn>
                  <a:cxn ang="0">
                    <a:pos x="114" y="0"/>
                  </a:cxn>
                </a:cxnLst>
                <a:rect l="0" t="0" r="r" b="b"/>
                <a:pathLst>
                  <a:path w="136" h="34">
                    <a:moveTo>
                      <a:pt x="114" y="0"/>
                    </a:moveTo>
                    <a:lnTo>
                      <a:pt x="97" y="20"/>
                    </a:lnTo>
                    <a:lnTo>
                      <a:pt x="76" y="20"/>
                    </a:lnTo>
                    <a:lnTo>
                      <a:pt x="58" y="20"/>
                    </a:lnTo>
                    <a:lnTo>
                      <a:pt x="0" y="20"/>
                    </a:lnTo>
                    <a:lnTo>
                      <a:pt x="12" y="34"/>
                    </a:lnTo>
                    <a:lnTo>
                      <a:pt x="41" y="29"/>
                    </a:lnTo>
                    <a:lnTo>
                      <a:pt x="136" y="29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290" name="Freeform 250"/>
              <p:cNvSpPr>
                <a:spLocks/>
              </p:cNvSpPr>
              <p:nvPr/>
            </p:nvSpPr>
            <p:spPr bwMode="auto">
              <a:xfrm>
                <a:off x="1782" y="2746"/>
                <a:ext cx="22" cy="8"/>
              </a:xfrm>
              <a:custGeom>
                <a:avLst/>
                <a:gdLst/>
                <a:ahLst/>
                <a:cxnLst>
                  <a:cxn ang="0">
                    <a:pos x="67" y="0"/>
                  </a:cxn>
                  <a:cxn ang="0">
                    <a:pos x="53" y="18"/>
                  </a:cxn>
                  <a:cxn ang="0">
                    <a:pos x="0" y="18"/>
                  </a:cxn>
                  <a:cxn ang="0">
                    <a:pos x="11" y="32"/>
                  </a:cxn>
                  <a:cxn ang="0">
                    <a:pos x="40" y="27"/>
                  </a:cxn>
                  <a:cxn ang="0">
                    <a:pos x="40" y="27"/>
                  </a:cxn>
                  <a:cxn ang="0">
                    <a:pos x="55" y="27"/>
                  </a:cxn>
                  <a:cxn ang="0">
                    <a:pos x="88" y="25"/>
                  </a:cxn>
                  <a:cxn ang="0">
                    <a:pos x="67" y="0"/>
                  </a:cxn>
                </a:cxnLst>
                <a:rect l="0" t="0" r="r" b="b"/>
                <a:pathLst>
                  <a:path w="88" h="32">
                    <a:moveTo>
                      <a:pt x="67" y="0"/>
                    </a:moveTo>
                    <a:lnTo>
                      <a:pt x="53" y="18"/>
                    </a:lnTo>
                    <a:lnTo>
                      <a:pt x="0" y="18"/>
                    </a:lnTo>
                    <a:lnTo>
                      <a:pt x="11" y="32"/>
                    </a:lnTo>
                    <a:lnTo>
                      <a:pt x="40" y="27"/>
                    </a:lnTo>
                    <a:lnTo>
                      <a:pt x="55" y="27"/>
                    </a:lnTo>
                    <a:lnTo>
                      <a:pt x="88" y="25"/>
                    </a:lnTo>
                    <a:lnTo>
                      <a:pt x="67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289" name="Rectangle 249"/>
              <p:cNvSpPr>
                <a:spLocks noChangeArrowheads="1"/>
              </p:cNvSpPr>
              <p:nvPr/>
            </p:nvSpPr>
            <p:spPr bwMode="auto">
              <a:xfrm>
                <a:off x="1835" y="2743"/>
                <a:ext cx="4" cy="1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288" name="Freeform 248"/>
              <p:cNvSpPr>
                <a:spLocks/>
              </p:cNvSpPr>
              <p:nvPr/>
            </p:nvSpPr>
            <p:spPr bwMode="auto">
              <a:xfrm>
                <a:off x="1823" y="2736"/>
                <a:ext cx="29" cy="8"/>
              </a:xfrm>
              <a:custGeom>
                <a:avLst/>
                <a:gdLst/>
                <a:ahLst/>
                <a:cxnLst>
                  <a:cxn ang="0">
                    <a:pos x="97" y="0"/>
                  </a:cxn>
                  <a:cxn ang="0">
                    <a:pos x="82" y="18"/>
                  </a:cxn>
                  <a:cxn ang="0">
                    <a:pos x="67" y="18"/>
                  </a:cxn>
                  <a:cxn ang="0">
                    <a:pos x="49" y="18"/>
                  </a:cxn>
                  <a:cxn ang="0">
                    <a:pos x="0" y="18"/>
                  </a:cxn>
                  <a:cxn ang="0">
                    <a:pos x="11" y="32"/>
                  </a:cxn>
                  <a:cxn ang="0">
                    <a:pos x="40" y="27"/>
                  </a:cxn>
                  <a:cxn ang="0">
                    <a:pos x="49" y="27"/>
                  </a:cxn>
                  <a:cxn ang="0">
                    <a:pos x="67" y="27"/>
                  </a:cxn>
                  <a:cxn ang="0">
                    <a:pos x="119" y="27"/>
                  </a:cxn>
                  <a:cxn ang="0">
                    <a:pos x="97" y="0"/>
                  </a:cxn>
                </a:cxnLst>
                <a:rect l="0" t="0" r="r" b="b"/>
                <a:pathLst>
                  <a:path w="119" h="32">
                    <a:moveTo>
                      <a:pt x="97" y="0"/>
                    </a:moveTo>
                    <a:lnTo>
                      <a:pt x="82" y="18"/>
                    </a:lnTo>
                    <a:lnTo>
                      <a:pt x="67" y="18"/>
                    </a:lnTo>
                    <a:lnTo>
                      <a:pt x="49" y="18"/>
                    </a:lnTo>
                    <a:lnTo>
                      <a:pt x="0" y="18"/>
                    </a:lnTo>
                    <a:lnTo>
                      <a:pt x="11" y="32"/>
                    </a:lnTo>
                    <a:lnTo>
                      <a:pt x="40" y="27"/>
                    </a:lnTo>
                    <a:lnTo>
                      <a:pt x="49" y="27"/>
                    </a:lnTo>
                    <a:lnTo>
                      <a:pt x="67" y="27"/>
                    </a:lnTo>
                    <a:lnTo>
                      <a:pt x="119" y="27"/>
                    </a:lnTo>
                    <a:lnTo>
                      <a:pt x="97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287" name="Freeform 247"/>
              <p:cNvSpPr>
                <a:spLocks/>
              </p:cNvSpPr>
              <p:nvPr/>
            </p:nvSpPr>
            <p:spPr bwMode="auto">
              <a:xfrm>
                <a:off x="1835" y="2724"/>
                <a:ext cx="7" cy="17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0" y="0"/>
                  </a:cxn>
                  <a:cxn ang="0">
                    <a:pos x="2" y="35"/>
                  </a:cxn>
                  <a:cxn ang="0">
                    <a:pos x="2" y="66"/>
                  </a:cxn>
                  <a:cxn ang="0">
                    <a:pos x="20" y="66"/>
                  </a:cxn>
                  <a:cxn ang="0">
                    <a:pos x="20" y="28"/>
                  </a:cxn>
                  <a:cxn ang="0">
                    <a:pos x="30" y="17"/>
                  </a:cxn>
                  <a:cxn ang="0">
                    <a:pos x="5" y="0"/>
                  </a:cxn>
                </a:cxnLst>
                <a:rect l="0" t="0" r="r" b="b"/>
                <a:pathLst>
                  <a:path w="30" h="66">
                    <a:moveTo>
                      <a:pt x="5" y="0"/>
                    </a:moveTo>
                    <a:lnTo>
                      <a:pt x="0" y="0"/>
                    </a:lnTo>
                    <a:lnTo>
                      <a:pt x="2" y="35"/>
                    </a:lnTo>
                    <a:lnTo>
                      <a:pt x="2" y="66"/>
                    </a:lnTo>
                    <a:lnTo>
                      <a:pt x="20" y="66"/>
                    </a:lnTo>
                    <a:lnTo>
                      <a:pt x="20" y="28"/>
                    </a:lnTo>
                    <a:lnTo>
                      <a:pt x="30" y="17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286" name="Freeform 246"/>
              <p:cNvSpPr>
                <a:spLocks/>
              </p:cNvSpPr>
              <p:nvPr/>
            </p:nvSpPr>
            <p:spPr bwMode="auto">
              <a:xfrm>
                <a:off x="1840" y="2724"/>
                <a:ext cx="23" cy="95"/>
              </a:xfrm>
              <a:custGeom>
                <a:avLst/>
                <a:gdLst/>
                <a:ahLst/>
                <a:cxnLst>
                  <a:cxn ang="0">
                    <a:pos x="89" y="0"/>
                  </a:cxn>
                  <a:cxn ang="0">
                    <a:pos x="58" y="0"/>
                  </a:cxn>
                  <a:cxn ang="0">
                    <a:pos x="58" y="323"/>
                  </a:cxn>
                  <a:cxn ang="0">
                    <a:pos x="52" y="337"/>
                  </a:cxn>
                  <a:cxn ang="0">
                    <a:pos x="0" y="340"/>
                  </a:cxn>
                  <a:cxn ang="0">
                    <a:pos x="33" y="352"/>
                  </a:cxn>
                  <a:cxn ang="0">
                    <a:pos x="46" y="373"/>
                  </a:cxn>
                  <a:cxn ang="0">
                    <a:pos x="46" y="379"/>
                  </a:cxn>
                  <a:cxn ang="0">
                    <a:pos x="72" y="361"/>
                  </a:cxn>
                  <a:cxn ang="0">
                    <a:pos x="77" y="333"/>
                  </a:cxn>
                  <a:cxn ang="0">
                    <a:pos x="77" y="12"/>
                  </a:cxn>
                  <a:cxn ang="0">
                    <a:pos x="89" y="0"/>
                  </a:cxn>
                </a:cxnLst>
                <a:rect l="0" t="0" r="r" b="b"/>
                <a:pathLst>
                  <a:path w="89" h="379">
                    <a:moveTo>
                      <a:pt x="89" y="0"/>
                    </a:moveTo>
                    <a:lnTo>
                      <a:pt x="58" y="0"/>
                    </a:lnTo>
                    <a:lnTo>
                      <a:pt x="58" y="323"/>
                    </a:lnTo>
                    <a:lnTo>
                      <a:pt x="52" y="337"/>
                    </a:lnTo>
                    <a:lnTo>
                      <a:pt x="0" y="340"/>
                    </a:lnTo>
                    <a:lnTo>
                      <a:pt x="33" y="352"/>
                    </a:lnTo>
                    <a:lnTo>
                      <a:pt x="46" y="373"/>
                    </a:lnTo>
                    <a:lnTo>
                      <a:pt x="46" y="379"/>
                    </a:lnTo>
                    <a:lnTo>
                      <a:pt x="72" y="361"/>
                    </a:lnTo>
                    <a:lnTo>
                      <a:pt x="77" y="333"/>
                    </a:lnTo>
                    <a:lnTo>
                      <a:pt x="77" y="12"/>
                    </a:lnTo>
                    <a:lnTo>
                      <a:pt x="8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285" name="Freeform 245"/>
              <p:cNvSpPr>
                <a:spLocks/>
              </p:cNvSpPr>
              <p:nvPr/>
            </p:nvSpPr>
            <p:spPr bwMode="auto">
              <a:xfrm>
                <a:off x="1805" y="2718"/>
                <a:ext cx="58" cy="100"/>
              </a:xfrm>
              <a:custGeom>
                <a:avLst/>
                <a:gdLst/>
                <a:ahLst/>
                <a:cxnLst>
                  <a:cxn ang="0">
                    <a:pos x="43" y="0"/>
                  </a:cxn>
                  <a:cxn ang="0">
                    <a:pos x="44" y="42"/>
                  </a:cxn>
                  <a:cxn ang="0">
                    <a:pos x="45" y="76"/>
                  </a:cxn>
                  <a:cxn ang="0">
                    <a:pos x="45" y="85"/>
                  </a:cxn>
                  <a:cxn ang="0">
                    <a:pos x="45" y="109"/>
                  </a:cxn>
                  <a:cxn ang="0">
                    <a:pos x="45" y="143"/>
                  </a:cxn>
                  <a:cxn ang="0">
                    <a:pos x="45" y="188"/>
                  </a:cxn>
                  <a:cxn ang="0">
                    <a:pos x="45" y="216"/>
                  </a:cxn>
                  <a:cxn ang="0">
                    <a:pos x="43" y="253"/>
                  </a:cxn>
                  <a:cxn ang="0">
                    <a:pos x="38" y="289"/>
                  </a:cxn>
                  <a:cxn ang="0">
                    <a:pos x="30" y="324"/>
                  </a:cxn>
                  <a:cxn ang="0">
                    <a:pos x="19" y="357"/>
                  </a:cxn>
                  <a:cxn ang="0">
                    <a:pos x="4" y="388"/>
                  </a:cxn>
                  <a:cxn ang="0">
                    <a:pos x="0" y="394"/>
                  </a:cxn>
                  <a:cxn ang="0">
                    <a:pos x="3" y="400"/>
                  </a:cxn>
                  <a:cxn ang="0">
                    <a:pos x="21" y="376"/>
                  </a:cxn>
                  <a:cxn ang="0">
                    <a:pos x="35" y="350"/>
                  </a:cxn>
                  <a:cxn ang="0">
                    <a:pos x="47" y="320"/>
                  </a:cxn>
                  <a:cxn ang="0">
                    <a:pos x="55" y="287"/>
                  </a:cxn>
                  <a:cxn ang="0">
                    <a:pos x="61" y="250"/>
                  </a:cxn>
                  <a:cxn ang="0">
                    <a:pos x="63" y="210"/>
                  </a:cxn>
                  <a:cxn ang="0">
                    <a:pos x="63" y="178"/>
                  </a:cxn>
                  <a:cxn ang="0">
                    <a:pos x="63" y="23"/>
                  </a:cxn>
                  <a:cxn ang="0">
                    <a:pos x="120" y="23"/>
                  </a:cxn>
                  <a:cxn ang="0">
                    <a:pos x="125" y="23"/>
                  </a:cxn>
                  <a:cxn ang="0">
                    <a:pos x="202" y="23"/>
                  </a:cxn>
                  <a:cxn ang="0">
                    <a:pos x="233" y="23"/>
                  </a:cxn>
                  <a:cxn ang="0">
                    <a:pos x="66" y="14"/>
                  </a:cxn>
                  <a:cxn ang="0">
                    <a:pos x="43" y="0"/>
                  </a:cxn>
                </a:cxnLst>
                <a:rect l="0" t="0" r="r" b="b"/>
                <a:pathLst>
                  <a:path w="233" h="400">
                    <a:moveTo>
                      <a:pt x="43" y="0"/>
                    </a:moveTo>
                    <a:lnTo>
                      <a:pt x="44" y="42"/>
                    </a:lnTo>
                    <a:lnTo>
                      <a:pt x="45" y="76"/>
                    </a:lnTo>
                    <a:lnTo>
                      <a:pt x="45" y="85"/>
                    </a:lnTo>
                    <a:lnTo>
                      <a:pt x="45" y="109"/>
                    </a:lnTo>
                    <a:lnTo>
                      <a:pt x="45" y="143"/>
                    </a:lnTo>
                    <a:lnTo>
                      <a:pt x="45" y="188"/>
                    </a:lnTo>
                    <a:lnTo>
                      <a:pt x="45" y="216"/>
                    </a:lnTo>
                    <a:lnTo>
                      <a:pt x="43" y="253"/>
                    </a:lnTo>
                    <a:lnTo>
                      <a:pt x="38" y="289"/>
                    </a:lnTo>
                    <a:lnTo>
                      <a:pt x="30" y="324"/>
                    </a:lnTo>
                    <a:lnTo>
                      <a:pt x="19" y="357"/>
                    </a:lnTo>
                    <a:lnTo>
                      <a:pt x="4" y="388"/>
                    </a:lnTo>
                    <a:lnTo>
                      <a:pt x="0" y="394"/>
                    </a:lnTo>
                    <a:lnTo>
                      <a:pt x="3" y="400"/>
                    </a:lnTo>
                    <a:lnTo>
                      <a:pt x="21" y="376"/>
                    </a:lnTo>
                    <a:lnTo>
                      <a:pt x="35" y="350"/>
                    </a:lnTo>
                    <a:lnTo>
                      <a:pt x="47" y="320"/>
                    </a:lnTo>
                    <a:lnTo>
                      <a:pt x="55" y="287"/>
                    </a:lnTo>
                    <a:lnTo>
                      <a:pt x="61" y="250"/>
                    </a:lnTo>
                    <a:lnTo>
                      <a:pt x="63" y="210"/>
                    </a:lnTo>
                    <a:lnTo>
                      <a:pt x="63" y="178"/>
                    </a:lnTo>
                    <a:lnTo>
                      <a:pt x="63" y="23"/>
                    </a:lnTo>
                    <a:lnTo>
                      <a:pt x="120" y="23"/>
                    </a:lnTo>
                    <a:lnTo>
                      <a:pt x="125" y="23"/>
                    </a:lnTo>
                    <a:lnTo>
                      <a:pt x="202" y="23"/>
                    </a:lnTo>
                    <a:lnTo>
                      <a:pt x="233" y="23"/>
                    </a:lnTo>
                    <a:lnTo>
                      <a:pt x="66" y="14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284" name="Freeform 244"/>
              <p:cNvSpPr>
                <a:spLocks/>
              </p:cNvSpPr>
              <p:nvPr/>
            </p:nvSpPr>
            <p:spPr bwMode="auto">
              <a:xfrm>
                <a:off x="1821" y="2718"/>
                <a:ext cx="42" cy="6"/>
              </a:xfrm>
              <a:custGeom>
                <a:avLst/>
                <a:gdLst/>
                <a:ahLst/>
                <a:cxnLst>
                  <a:cxn ang="0">
                    <a:pos x="146" y="0"/>
                  </a:cxn>
                  <a:cxn ang="0">
                    <a:pos x="133" y="16"/>
                  </a:cxn>
                  <a:cxn ang="0">
                    <a:pos x="0" y="16"/>
                  </a:cxn>
                  <a:cxn ang="0">
                    <a:pos x="167" y="25"/>
                  </a:cxn>
                  <a:cxn ang="0">
                    <a:pos x="146" y="0"/>
                  </a:cxn>
                </a:cxnLst>
                <a:rect l="0" t="0" r="r" b="b"/>
                <a:pathLst>
                  <a:path w="167" h="25">
                    <a:moveTo>
                      <a:pt x="146" y="0"/>
                    </a:moveTo>
                    <a:lnTo>
                      <a:pt x="133" y="16"/>
                    </a:lnTo>
                    <a:lnTo>
                      <a:pt x="0" y="16"/>
                    </a:lnTo>
                    <a:lnTo>
                      <a:pt x="167" y="25"/>
                    </a:lnTo>
                    <a:lnTo>
                      <a:pt x="146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283" name="Freeform 243"/>
              <p:cNvSpPr>
                <a:spLocks/>
              </p:cNvSpPr>
              <p:nvPr/>
            </p:nvSpPr>
            <p:spPr bwMode="auto">
              <a:xfrm>
                <a:off x="1791" y="2716"/>
                <a:ext cx="13" cy="19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0" y="6"/>
                  </a:cxn>
                  <a:cxn ang="0">
                    <a:pos x="19" y="36"/>
                  </a:cxn>
                  <a:cxn ang="0">
                    <a:pos x="28" y="58"/>
                  </a:cxn>
                  <a:cxn ang="0">
                    <a:pos x="43" y="77"/>
                  </a:cxn>
                  <a:cxn ang="0">
                    <a:pos x="52" y="56"/>
                  </a:cxn>
                  <a:cxn ang="0">
                    <a:pos x="40" y="27"/>
                  </a:cxn>
                  <a:cxn ang="0">
                    <a:pos x="17" y="9"/>
                  </a:cxn>
                  <a:cxn ang="0">
                    <a:pos x="2" y="0"/>
                  </a:cxn>
                </a:cxnLst>
                <a:rect l="0" t="0" r="r" b="b"/>
                <a:pathLst>
                  <a:path w="52" h="77">
                    <a:moveTo>
                      <a:pt x="2" y="0"/>
                    </a:moveTo>
                    <a:lnTo>
                      <a:pt x="0" y="6"/>
                    </a:lnTo>
                    <a:lnTo>
                      <a:pt x="19" y="36"/>
                    </a:lnTo>
                    <a:lnTo>
                      <a:pt x="28" y="58"/>
                    </a:lnTo>
                    <a:lnTo>
                      <a:pt x="43" y="77"/>
                    </a:lnTo>
                    <a:lnTo>
                      <a:pt x="52" y="56"/>
                    </a:lnTo>
                    <a:lnTo>
                      <a:pt x="40" y="27"/>
                    </a:lnTo>
                    <a:lnTo>
                      <a:pt x="17" y="9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282" name="Freeform 242"/>
              <p:cNvSpPr>
                <a:spLocks/>
              </p:cNvSpPr>
              <p:nvPr/>
            </p:nvSpPr>
            <p:spPr bwMode="auto">
              <a:xfrm>
                <a:off x="1927" y="2795"/>
                <a:ext cx="28" cy="21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0" y="7"/>
                  </a:cxn>
                  <a:cxn ang="0">
                    <a:pos x="35" y="25"/>
                  </a:cxn>
                  <a:cxn ang="0">
                    <a:pos x="63" y="43"/>
                  </a:cxn>
                  <a:cxn ang="0">
                    <a:pos x="81" y="59"/>
                  </a:cxn>
                  <a:cxn ang="0">
                    <a:pos x="85" y="63"/>
                  </a:cxn>
                  <a:cxn ang="0">
                    <a:pos x="108" y="84"/>
                  </a:cxn>
                  <a:cxn ang="0">
                    <a:pos x="110" y="82"/>
                  </a:cxn>
                  <a:cxn ang="0">
                    <a:pos x="113" y="60"/>
                  </a:cxn>
                  <a:cxn ang="0">
                    <a:pos x="96" y="36"/>
                  </a:cxn>
                  <a:cxn ang="0">
                    <a:pos x="91" y="31"/>
                  </a:cxn>
                  <a:cxn ang="0">
                    <a:pos x="71" y="22"/>
                  </a:cxn>
                  <a:cxn ang="0">
                    <a:pos x="44" y="12"/>
                  </a:cxn>
                  <a:cxn ang="0">
                    <a:pos x="7" y="2"/>
                  </a:cxn>
                  <a:cxn ang="0">
                    <a:pos x="2" y="0"/>
                  </a:cxn>
                </a:cxnLst>
                <a:rect l="0" t="0" r="r" b="b"/>
                <a:pathLst>
                  <a:path w="113" h="84">
                    <a:moveTo>
                      <a:pt x="2" y="0"/>
                    </a:moveTo>
                    <a:lnTo>
                      <a:pt x="0" y="7"/>
                    </a:lnTo>
                    <a:lnTo>
                      <a:pt x="35" y="25"/>
                    </a:lnTo>
                    <a:lnTo>
                      <a:pt x="63" y="43"/>
                    </a:lnTo>
                    <a:lnTo>
                      <a:pt x="81" y="59"/>
                    </a:lnTo>
                    <a:lnTo>
                      <a:pt x="85" y="63"/>
                    </a:lnTo>
                    <a:lnTo>
                      <a:pt x="108" y="84"/>
                    </a:lnTo>
                    <a:lnTo>
                      <a:pt x="110" y="82"/>
                    </a:lnTo>
                    <a:lnTo>
                      <a:pt x="113" y="60"/>
                    </a:lnTo>
                    <a:lnTo>
                      <a:pt x="96" y="36"/>
                    </a:lnTo>
                    <a:lnTo>
                      <a:pt x="91" y="31"/>
                    </a:lnTo>
                    <a:lnTo>
                      <a:pt x="71" y="22"/>
                    </a:lnTo>
                    <a:lnTo>
                      <a:pt x="44" y="12"/>
                    </a:lnTo>
                    <a:lnTo>
                      <a:pt x="7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281" name="Freeform 241"/>
              <p:cNvSpPr>
                <a:spLocks/>
              </p:cNvSpPr>
              <p:nvPr/>
            </p:nvSpPr>
            <p:spPr bwMode="auto">
              <a:xfrm>
                <a:off x="1892" y="2764"/>
                <a:ext cx="40" cy="55"/>
              </a:xfrm>
              <a:custGeom>
                <a:avLst/>
                <a:gdLst/>
                <a:ahLst/>
                <a:cxnLst>
                  <a:cxn ang="0">
                    <a:pos x="123" y="0"/>
                  </a:cxn>
                  <a:cxn ang="0">
                    <a:pos x="123" y="36"/>
                  </a:cxn>
                  <a:cxn ang="0">
                    <a:pos x="123" y="53"/>
                  </a:cxn>
                  <a:cxn ang="0">
                    <a:pos x="118" y="89"/>
                  </a:cxn>
                  <a:cxn ang="0">
                    <a:pos x="112" y="113"/>
                  </a:cxn>
                  <a:cxn ang="0">
                    <a:pos x="96" y="140"/>
                  </a:cxn>
                  <a:cxn ang="0">
                    <a:pos x="74" y="167"/>
                  </a:cxn>
                  <a:cxn ang="0">
                    <a:pos x="68" y="171"/>
                  </a:cxn>
                  <a:cxn ang="0">
                    <a:pos x="42" y="191"/>
                  </a:cxn>
                  <a:cxn ang="0">
                    <a:pos x="15" y="207"/>
                  </a:cxn>
                  <a:cxn ang="0">
                    <a:pos x="0" y="213"/>
                  </a:cxn>
                  <a:cxn ang="0">
                    <a:pos x="1" y="220"/>
                  </a:cxn>
                  <a:cxn ang="0">
                    <a:pos x="35" y="208"/>
                  </a:cxn>
                  <a:cxn ang="0">
                    <a:pos x="64" y="193"/>
                  </a:cxn>
                  <a:cxn ang="0">
                    <a:pos x="88" y="177"/>
                  </a:cxn>
                  <a:cxn ang="0">
                    <a:pos x="108" y="159"/>
                  </a:cxn>
                  <a:cxn ang="0">
                    <a:pos x="112" y="153"/>
                  </a:cxn>
                  <a:cxn ang="0">
                    <a:pos x="127" y="127"/>
                  </a:cxn>
                  <a:cxn ang="0">
                    <a:pos x="138" y="95"/>
                  </a:cxn>
                  <a:cxn ang="0">
                    <a:pos x="144" y="58"/>
                  </a:cxn>
                  <a:cxn ang="0">
                    <a:pos x="145" y="31"/>
                  </a:cxn>
                  <a:cxn ang="0">
                    <a:pos x="160" y="19"/>
                  </a:cxn>
                  <a:cxn ang="0">
                    <a:pos x="123" y="0"/>
                  </a:cxn>
                </a:cxnLst>
                <a:rect l="0" t="0" r="r" b="b"/>
                <a:pathLst>
                  <a:path w="160" h="220">
                    <a:moveTo>
                      <a:pt x="123" y="0"/>
                    </a:moveTo>
                    <a:lnTo>
                      <a:pt x="123" y="36"/>
                    </a:lnTo>
                    <a:lnTo>
                      <a:pt x="123" y="53"/>
                    </a:lnTo>
                    <a:lnTo>
                      <a:pt x="118" y="89"/>
                    </a:lnTo>
                    <a:lnTo>
                      <a:pt x="112" y="113"/>
                    </a:lnTo>
                    <a:lnTo>
                      <a:pt x="96" y="140"/>
                    </a:lnTo>
                    <a:lnTo>
                      <a:pt x="74" y="167"/>
                    </a:lnTo>
                    <a:lnTo>
                      <a:pt x="68" y="171"/>
                    </a:lnTo>
                    <a:lnTo>
                      <a:pt x="42" y="191"/>
                    </a:lnTo>
                    <a:lnTo>
                      <a:pt x="15" y="207"/>
                    </a:lnTo>
                    <a:lnTo>
                      <a:pt x="0" y="213"/>
                    </a:lnTo>
                    <a:lnTo>
                      <a:pt x="1" y="220"/>
                    </a:lnTo>
                    <a:lnTo>
                      <a:pt x="35" y="208"/>
                    </a:lnTo>
                    <a:lnTo>
                      <a:pt x="64" y="193"/>
                    </a:lnTo>
                    <a:lnTo>
                      <a:pt x="88" y="177"/>
                    </a:lnTo>
                    <a:lnTo>
                      <a:pt x="108" y="159"/>
                    </a:lnTo>
                    <a:lnTo>
                      <a:pt x="112" y="153"/>
                    </a:lnTo>
                    <a:lnTo>
                      <a:pt x="127" y="127"/>
                    </a:lnTo>
                    <a:lnTo>
                      <a:pt x="138" y="95"/>
                    </a:lnTo>
                    <a:lnTo>
                      <a:pt x="144" y="58"/>
                    </a:lnTo>
                    <a:lnTo>
                      <a:pt x="145" y="31"/>
                    </a:lnTo>
                    <a:lnTo>
                      <a:pt x="160" y="19"/>
                    </a:lnTo>
                    <a:lnTo>
                      <a:pt x="123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280" name="Freeform 240"/>
              <p:cNvSpPr>
                <a:spLocks/>
              </p:cNvSpPr>
              <p:nvPr/>
            </p:nvSpPr>
            <p:spPr bwMode="auto">
              <a:xfrm>
                <a:off x="1942" y="2759"/>
                <a:ext cx="8" cy="36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0" y="0"/>
                  </a:cxn>
                  <a:cxn ang="0">
                    <a:pos x="0" y="143"/>
                  </a:cxn>
                  <a:cxn ang="0">
                    <a:pos x="21" y="133"/>
                  </a:cxn>
                  <a:cxn ang="0">
                    <a:pos x="20" y="108"/>
                  </a:cxn>
                  <a:cxn ang="0">
                    <a:pos x="18" y="73"/>
                  </a:cxn>
                  <a:cxn ang="0">
                    <a:pos x="18" y="27"/>
                  </a:cxn>
                  <a:cxn ang="0">
                    <a:pos x="18" y="11"/>
                  </a:cxn>
                  <a:cxn ang="0">
                    <a:pos x="36" y="0"/>
                  </a:cxn>
                </a:cxnLst>
                <a:rect l="0" t="0" r="r" b="b"/>
                <a:pathLst>
                  <a:path w="36" h="143">
                    <a:moveTo>
                      <a:pt x="36" y="0"/>
                    </a:moveTo>
                    <a:lnTo>
                      <a:pt x="0" y="0"/>
                    </a:lnTo>
                    <a:lnTo>
                      <a:pt x="0" y="143"/>
                    </a:lnTo>
                    <a:lnTo>
                      <a:pt x="21" y="133"/>
                    </a:lnTo>
                    <a:lnTo>
                      <a:pt x="20" y="108"/>
                    </a:lnTo>
                    <a:lnTo>
                      <a:pt x="18" y="73"/>
                    </a:lnTo>
                    <a:lnTo>
                      <a:pt x="18" y="27"/>
                    </a:lnTo>
                    <a:lnTo>
                      <a:pt x="18" y="11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279" name="Freeform 239"/>
              <p:cNvSpPr>
                <a:spLocks/>
              </p:cNvSpPr>
              <p:nvPr/>
            </p:nvSpPr>
            <p:spPr bwMode="auto">
              <a:xfrm>
                <a:off x="1905" y="2753"/>
                <a:ext cx="45" cy="4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" y="36"/>
                  </a:cxn>
                  <a:cxn ang="0">
                    <a:pos x="3" y="74"/>
                  </a:cxn>
                  <a:cxn ang="0">
                    <a:pos x="3" y="79"/>
                  </a:cxn>
                  <a:cxn ang="0">
                    <a:pos x="2" y="113"/>
                  </a:cxn>
                  <a:cxn ang="0">
                    <a:pos x="2" y="151"/>
                  </a:cxn>
                  <a:cxn ang="0">
                    <a:pos x="1" y="177"/>
                  </a:cxn>
                  <a:cxn ang="0">
                    <a:pos x="22" y="167"/>
                  </a:cxn>
                  <a:cxn ang="0">
                    <a:pos x="22" y="24"/>
                  </a:cxn>
                  <a:cxn ang="0">
                    <a:pos x="147" y="24"/>
                  </a:cxn>
                  <a:cxn ang="0">
                    <a:pos x="183" y="24"/>
                  </a:cxn>
                  <a:cxn ang="0">
                    <a:pos x="25" y="16"/>
                  </a:cxn>
                  <a:cxn ang="0">
                    <a:pos x="0" y="0"/>
                  </a:cxn>
                </a:cxnLst>
                <a:rect l="0" t="0" r="r" b="b"/>
                <a:pathLst>
                  <a:path w="183" h="177">
                    <a:moveTo>
                      <a:pt x="0" y="0"/>
                    </a:moveTo>
                    <a:lnTo>
                      <a:pt x="2" y="36"/>
                    </a:lnTo>
                    <a:lnTo>
                      <a:pt x="3" y="74"/>
                    </a:lnTo>
                    <a:lnTo>
                      <a:pt x="3" y="79"/>
                    </a:lnTo>
                    <a:lnTo>
                      <a:pt x="2" y="113"/>
                    </a:lnTo>
                    <a:lnTo>
                      <a:pt x="2" y="151"/>
                    </a:lnTo>
                    <a:lnTo>
                      <a:pt x="1" y="177"/>
                    </a:lnTo>
                    <a:lnTo>
                      <a:pt x="22" y="167"/>
                    </a:lnTo>
                    <a:lnTo>
                      <a:pt x="22" y="24"/>
                    </a:lnTo>
                    <a:lnTo>
                      <a:pt x="147" y="24"/>
                    </a:lnTo>
                    <a:lnTo>
                      <a:pt x="183" y="24"/>
                    </a:lnTo>
                    <a:lnTo>
                      <a:pt x="25" y="1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278" name="Freeform 238"/>
              <p:cNvSpPr>
                <a:spLocks/>
              </p:cNvSpPr>
              <p:nvPr/>
            </p:nvSpPr>
            <p:spPr bwMode="auto">
              <a:xfrm>
                <a:off x="1911" y="2752"/>
                <a:ext cx="39" cy="7"/>
              </a:xfrm>
              <a:custGeom>
                <a:avLst/>
                <a:gdLst/>
                <a:ahLst/>
                <a:cxnLst>
                  <a:cxn ang="0">
                    <a:pos x="133" y="0"/>
                  </a:cxn>
                  <a:cxn ang="0">
                    <a:pos x="116" y="21"/>
                  </a:cxn>
                  <a:cxn ang="0">
                    <a:pos x="67" y="21"/>
                  </a:cxn>
                  <a:cxn ang="0">
                    <a:pos x="48" y="21"/>
                  </a:cxn>
                  <a:cxn ang="0">
                    <a:pos x="0" y="21"/>
                  </a:cxn>
                  <a:cxn ang="0">
                    <a:pos x="158" y="29"/>
                  </a:cxn>
                  <a:cxn ang="0">
                    <a:pos x="133" y="0"/>
                  </a:cxn>
                </a:cxnLst>
                <a:rect l="0" t="0" r="r" b="b"/>
                <a:pathLst>
                  <a:path w="158" h="29">
                    <a:moveTo>
                      <a:pt x="133" y="0"/>
                    </a:moveTo>
                    <a:lnTo>
                      <a:pt x="116" y="21"/>
                    </a:lnTo>
                    <a:lnTo>
                      <a:pt x="67" y="21"/>
                    </a:lnTo>
                    <a:lnTo>
                      <a:pt x="48" y="21"/>
                    </a:lnTo>
                    <a:lnTo>
                      <a:pt x="0" y="21"/>
                    </a:lnTo>
                    <a:lnTo>
                      <a:pt x="158" y="29"/>
                    </a:lnTo>
                    <a:lnTo>
                      <a:pt x="133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277" name="Rectangle 237"/>
              <p:cNvSpPr>
                <a:spLocks noChangeArrowheads="1"/>
              </p:cNvSpPr>
              <p:nvPr/>
            </p:nvSpPr>
            <p:spPr bwMode="auto">
              <a:xfrm>
                <a:off x="1923" y="2743"/>
                <a:ext cx="5" cy="14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276" name="Freeform 236"/>
              <p:cNvSpPr>
                <a:spLocks/>
              </p:cNvSpPr>
              <p:nvPr/>
            </p:nvSpPr>
            <p:spPr bwMode="auto">
              <a:xfrm>
                <a:off x="1897" y="2735"/>
                <a:ext cx="62" cy="9"/>
              </a:xfrm>
              <a:custGeom>
                <a:avLst/>
                <a:gdLst/>
                <a:ahLst/>
                <a:cxnLst>
                  <a:cxn ang="0">
                    <a:pos x="222" y="0"/>
                  </a:cxn>
                  <a:cxn ang="0">
                    <a:pos x="204" y="21"/>
                  </a:cxn>
                  <a:cxn ang="0">
                    <a:pos x="121" y="21"/>
                  </a:cxn>
                  <a:cxn ang="0">
                    <a:pos x="102" y="21"/>
                  </a:cxn>
                  <a:cxn ang="0">
                    <a:pos x="0" y="21"/>
                  </a:cxn>
                  <a:cxn ang="0">
                    <a:pos x="12" y="35"/>
                  </a:cxn>
                  <a:cxn ang="0">
                    <a:pos x="41" y="30"/>
                  </a:cxn>
                  <a:cxn ang="0">
                    <a:pos x="102" y="30"/>
                  </a:cxn>
                  <a:cxn ang="0">
                    <a:pos x="121" y="30"/>
                  </a:cxn>
                  <a:cxn ang="0">
                    <a:pos x="247" y="30"/>
                  </a:cxn>
                  <a:cxn ang="0">
                    <a:pos x="222" y="0"/>
                  </a:cxn>
                </a:cxnLst>
                <a:rect l="0" t="0" r="r" b="b"/>
                <a:pathLst>
                  <a:path w="247" h="35">
                    <a:moveTo>
                      <a:pt x="222" y="0"/>
                    </a:moveTo>
                    <a:lnTo>
                      <a:pt x="204" y="21"/>
                    </a:lnTo>
                    <a:lnTo>
                      <a:pt x="121" y="21"/>
                    </a:lnTo>
                    <a:lnTo>
                      <a:pt x="102" y="21"/>
                    </a:lnTo>
                    <a:lnTo>
                      <a:pt x="0" y="21"/>
                    </a:lnTo>
                    <a:lnTo>
                      <a:pt x="12" y="35"/>
                    </a:lnTo>
                    <a:lnTo>
                      <a:pt x="41" y="30"/>
                    </a:lnTo>
                    <a:lnTo>
                      <a:pt x="102" y="30"/>
                    </a:lnTo>
                    <a:lnTo>
                      <a:pt x="121" y="30"/>
                    </a:lnTo>
                    <a:lnTo>
                      <a:pt x="247" y="30"/>
                    </a:lnTo>
                    <a:lnTo>
                      <a:pt x="22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275" name="Freeform 235"/>
              <p:cNvSpPr>
                <a:spLocks/>
              </p:cNvSpPr>
              <p:nvPr/>
            </p:nvSpPr>
            <p:spPr bwMode="auto">
              <a:xfrm>
                <a:off x="1923" y="2727"/>
                <a:ext cx="7" cy="1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" y="38"/>
                  </a:cxn>
                  <a:cxn ang="0">
                    <a:pos x="2" y="53"/>
                  </a:cxn>
                  <a:cxn ang="0">
                    <a:pos x="21" y="53"/>
                  </a:cxn>
                  <a:cxn ang="0">
                    <a:pos x="21" y="27"/>
                  </a:cxn>
                  <a:cxn ang="0">
                    <a:pos x="31" y="16"/>
                  </a:cxn>
                  <a:cxn ang="0">
                    <a:pos x="0" y="0"/>
                  </a:cxn>
                </a:cxnLst>
                <a:rect l="0" t="0" r="r" b="b"/>
                <a:pathLst>
                  <a:path w="31" h="53">
                    <a:moveTo>
                      <a:pt x="0" y="0"/>
                    </a:moveTo>
                    <a:lnTo>
                      <a:pt x="1" y="38"/>
                    </a:lnTo>
                    <a:lnTo>
                      <a:pt x="2" y="53"/>
                    </a:lnTo>
                    <a:lnTo>
                      <a:pt x="21" y="53"/>
                    </a:lnTo>
                    <a:lnTo>
                      <a:pt x="21" y="27"/>
                    </a:lnTo>
                    <a:lnTo>
                      <a:pt x="31" y="1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274" name="Freeform 234"/>
              <p:cNvSpPr>
                <a:spLocks/>
              </p:cNvSpPr>
              <p:nvPr/>
            </p:nvSpPr>
            <p:spPr bwMode="auto">
              <a:xfrm>
                <a:off x="1874" y="2723"/>
                <a:ext cx="38" cy="94"/>
              </a:xfrm>
              <a:custGeom>
                <a:avLst/>
                <a:gdLst/>
                <a:ahLst/>
                <a:cxnLst>
                  <a:cxn ang="0">
                    <a:pos x="63" y="0"/>
                  </a:cxn>
                  <a:cxn ang="0">
                    <a:pos x="64" y="26"/>
                  </a:cxn>
                  <a:cxn ang="0">
                    <a:pos x="65" y="61"/>
                  </a:cxn>
                  <a:cxn ang="0">
                    <a:pos x="66" y="105"/>
                  </a:cxn>
                  <a:cxn ang="0">
                    <a:pos x="66" y="130"/>
                  </a:cxn>
                  <a:cxn ang="0">
                    <a:pos x="66" y="168"/>
                  </a:cxn>
                  <a:cxn ang="0">
                    <a:pos x="63" y="205"/>
                  </a:cxn>
                  <a:cxn ang="0">
                    <a:pos x="58" y="240"/>
                  </a:cxn>
                  <a:cxn ang="0">
                    <a:pos x="49" y="274"/>
                  </a:cxn>
                  <a:cxn ang="0">
                    <a:pos x="37" y="306"/>
                  </a:cxn>
                  <a:cxn ang="0">
                    <a:pos x="24" y="336"/>
                  </a:cxn>
                  <a:cxn ang="0">
                    <a:pos x="6" y="364"/>
                  </a:cxn>
                  <a:cxn ang="0">
                    <a:pos x="0" y="373"/>
                  </a:cxn>
                  <a:cxn ang="0">
                    <a:pos x="4" y="376"/>
                  </a:cxn>
                  <a:cxn ang="0">
                    <a:pos x="27" y="351"/>
                  </a:cxn>
                  <a:cxn ang="0">
                    <a:pos x="44" y="324"/>
                  </a:cxn>
                  <a:cxn ang="0">
                    <a:pos x="60" y="295"/>
                  </a:cxn>
                  <a:cxn ang="0">
                    <a:pos x="72" y="263"/>
                  </a:cxn>
                  <a:cxn ang="0">
                    <a:pos x="80" y="230"/>
                  </a:cxn>
                  <a:cxn ang="0">
                    <a:pos x="84" y="195"/>
                  </a:cxn>
                  <a:cxn ang="0">
                    <a:pos x="86" y="158"/>
                  </a:cxn>
                  <a:cxn ang="0">
                    <a:pos x="86" y="147"/>
                  </a:cxn>
                  <a:cxn ang="0">
                    <a:pos x="86" y="27"/>
                  </a:cxn>
                  <a:cxn ang="0">
                    <a:pos x="121" y="25"/>
                  </a:cxn>
                  <a:cxn ang="0">
                    <a:pos x="153" y="22"/>
                  </a:cxn>
                  <a:cxn ang="0">
                    <a:pos x="86" y="18"/>
                  </a:cxn>
                  <a:cxn ang="0">
                    <a:pos x="63" y="0"/>
                  </a:cxn>
                </a:cxnLst>
                <a:rect l="0" t="0" r="r" b="b"/>
                <a:pathLst>
                  <a:path w="153" h="376">
                    <a:moveTo>
                      <a:pt x="63" y="0"/>
                    </a:moveTo>
                    <a:lnTo>
                      <a:pt x="64" y="26"/>
                    </a:lnTo>
                    <a:lnTo>
                      <a:pt x="65" y="61"/>
                    </a:lnTo>
                    <a:lnTo>
                      <a:pt x="66" y="105"/>
                    </a:lnTo>
                    <a:lnTo>
                      <a:pt x="66" y="130"/>
                    </a:lnTo>
                    <a:lnTo>
                      <a:pt x="66" y="168"/>
                    </a:lnTo>
                    <a:lnTo>
                      <a:pt x="63" y="205"/>
                    </a:lnTo>
                    <a:lnTo>
                      <a:pt x="58" y="240"/>
                    </a:lnTo>
                    <a:lnTo>
                      <a:pt x="49" y="274"/>
                    </a:lnTo>
                    <a:lnTo>
                      <a:pt x="37" y="306"/>
                    </a:lnTo>
                    <a:lnTo>
                      <a:pt x="24" y="336"/>
                    </a:lnTo>
                    <a:lnTo>
                      <a:pt x="6" y="364"/>
                    </a:lnTo>
                    <a:lnTo>
                      <a:pt x="0" y="373"/>
                    </a:lnTo>
                    <a:lnTo>
                      <a:pt x="4" y="376"/>
                    </a:lnTo>
                    <a:lnTo>
                      <a:pt x="27" y="351"/>
                    </a:lnTo>
                    <a:lnTo>
                      <a:pt x="44" y="324"/>
                    </a:lnTo>
                    <a:lnTo>
                      <a:pt x="60" y="295"/>
                    </a:lnTo>
                    <a:lnTo>
                      <a:pt x="72" y="263"/>
                    </a:lnTo>
                    <a:lnTo>
                      <a:pt x="80" y="230"/>
                    </a:lnTo>
                    <a:lnTo>
                      <a:pt x="84" y="195"/>
                    </a:lnTo>
                    <a:lnTo>
                      <a:pt x="86" y="158"/>
                    </a:lnTo>
                    <a:lnTo>
                      <a:pt x="86" y="147"/>
                    </a:lnTo>
                    <a:lnTo>
                      <a:pt x="86" y="27"/>
                    </a:lnTo>
                    <a:lnTo>
                      <a:pt x="121" y="25"/>
                    </a:lnTo>
                    <a:lnTo>
                      <a:pt x="153" y="22"/>
                    </a:lnTo>
                    <a:lnTo>
                      <a:pt x="86" y="18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273" name="Freeform 233"/>
              <p:cNvSpPr>
                <a:spLocks/>
              </p:cNvSpPr>
              <p:nvPr/>
            </p:nvSpPr>
            <p:spPr bwMode="auto">
              <a:xfrm>
                <a:off x="1895" y="2714"/>
                <a:ext cx="57" cy="14"/>
              </a:xfrm>
              <a:custGeom>
                <a:avLst/>
                <a:gdLst/>
                <a:ahLst/>
                <a:cxnLst>
                  <a:cxn ang="0">
                    <a:pos x="203" y="0"/>
                  </a:cxn>
                  <a:cxn ang="0">
                    <a:pos x="182" y="10"/>
                  </a:cxn>
                  <a:cxn ang="0">
                    <a:pos x="148" y="23"/>
                  </a:cxn>
                  <a:cxn ang="0">
                    <a:pos x="145" y="24"/>
                  </a:cxn>
                  <a:cxn ang="0">
                    <a:pos x="125" y="30"/>
                  </a:cxn>
                  <a:cxn ang="0">
                    <a:pos x="101" y="36"/>
                  </a:cxn>
                  <a:cxn ang="0">
                    <a:pos x="72" y="43"/>
                  </a:cxn>
                  <a:cxn ang="0">
                    <a:pos x="38" y="50"/>
                  </a:cxn>
                  <a:cxn ang="0">
                    <a:pos x="0" y="56"/>
                  </a:cxn>
                  <a:cxn ang="0">
                    <a:pos x="67" y="60"/>
                  </a:cxn>
                  <a:cxn ang="0">
                    <a:pos x="96" y="56"/>
                  </a:cxn>
                  <a:cxn ang="0">
                    <a:pos x="120" y="52"/>
                  </a:cxn>
                  <a:cxn ang="0">
                    <a:pos x="132" y="49"/>
                  </a:cxn>
                  <a:cxn ang="0">
                    <a:pos x="162" y="42"/>
                  </a:cxn>
                  <a:cxn ang="0">
                    <a:pos x="192" y="37"/>
                  </a:cxn>
                  <a:cxn ang="0">
                    <a:pos x="220" y="33"/>
                  </a:cxn>
                  <a:cxn ang="0">
                    <a:pos x="226" y="32"/>
                  </a:cxn>
                  <a:cxn ang="0">
                    <a:pos x="203" y="0"/>
                  </a:cxn>
                </a:cxnLst>
                <a:rect l="0" t="0" r="r" b="b"/>
                <a:pathLst>
                  <a:path w="226" h="60">
                    <a:moveTo>
                      <a:pt x="203" y="0"/>
                    </a:moveTo>
                    <a:lnTo>
                      <a:pt x="182" y="10"/>
                    </a:lnTo>
                    <a:lnTo>
                      <a:pt x="148" y="23"/>
                    </a:lnTo>
                    <a:lnTo>
                      <a:pt x="145" y="24"/>
                    </a:lnTo>
                    <a:lnTo>
                      <a:pt x="125" y="30"/>
                    </a:lnTo>
                    <a:lnTo>
                      <a:pt x="101" y="36"/>
                    </a:lnTo>
                    <a:lnTo>
                      <a:pt x="72" y="43"/>
                    </a:lnTo>
                    <a:lnTo>
                      <a:pt x="38" y="50"/>
                    </a:lnTo>
                    <a:lnTo>
                      <a:pt x="0" y="56"/>
                    </a:lnTo>
                    <a:lnTo>
                      <a:pt x="67" y="60"/>
                    </a:lnTo>
                    <a:lnTo>
                      <a:pt x="96" y="56"/>
                    </a:lnTo>
                    <a:lnTo>
                      <a:pt x="120" y="52"/>
                    </a:lnTo>
                    <a:lnTo>
                      <a:pt x="132" y="49"/>
                    </a:lnTo>
                    <a:lnTo>
                      <a:pt x="162" y="42"/>
                    </a:lnTo>
                    <a:lnTo>
                      <a:pt x="192" y="37"/>
                    </a:lnTo>
                    <a:lnTo>
                      <a:pt x="220" y="33"/>
                    </a:lnTo>
                    <a:lnTo>
                      <a:pt x="226" y="32"/>
                    </a:lnTo>
                    <a:lnTo>
                      <a:pt x="203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272" name="Freeform 232"/>
              <p:cNvSpPr>
                <a:spLocks/>
              </p:cNvSpPr>
              <p:nvPr/>
            </p:nvSpPr>
            <p:spPr bwMode="auto">
              <a:xfrm>
                <a:off x="2019" y="2799"/>
                <a:ext cx="34" cy="17"/>
              </a:xfrm>
              <a:custGeom>
                <a:avLst/>
                <a:gdLst/>
                <a:ahLst/>
                <a:cxnLst>
                  <a:cxn ang="0">
                    <a:pos x="22" y="0"/>
                  </a:cxn>
                  <a:cxn ang="0">
                    <a:pos x="0" y="5"/>
                  </a:cxn>
                  <a:cxn ang="0">
                    <a:pos x="20" y="25"/>
                  </a:cxn>
                  <a:cxn ang="0">
                    <a:pos x="45" y="41"/>
                  </a:cxn>
                  <a:cxn ang="0">
                    <a:pos x="73" y="55"/>
                  </a:cxn>
                  <a:cxn ang="0">
                    <a:pos x="105" y="67"/>
                  </a:cxn>
                  <a:cxn ang="0">
                    <a:pos x="111" y="69"/>
                  </a:cxn>
                  <a:cxn ang="0">
                    <a:pos x="129" y="45"/>
                  </a:cxn>
                  <a:cxn ang="0">
                    <a:pos x="135" y="43"/>
                  </a:cxn>
                  <a:cxn ang="0">
                    <a:pos x="135" y="38"/>
                  </a:cxn>
                  <a:cxn ang="0">
                    <a:pos x="104" y="34"/>
                  </a:cxn>
                  <a:cxn ang="0">
                    <a:pos x="74" y="27"/>
                  </a:cxn>
                  <a:cxn ang="0">
                    <a:pos x="47" y="15"/>
                  </a:cxn>
                  <a:cxn ang="0">
                    <a:pos x="22" y="0"/>
                  </a:cxn>
                </a:cxnLst>
                <a:rect l="0" t="0" r="r" b="b"/>
                <a:pathLst>
                  <a:path w="135" h="69">
                    <a:moveTo>
                      <a:pt x="22" y="0"/>
                    </a:moveTo>
                    <a:lnTo>
                      <a:pt x="0" y="5"/>
                    </a:lnTo>
                    <a:lnTo>
                      <a:pt x="20" y="25"/>
                    </a:lnTo>
                    <a:lnTo>
                      <a:pt x="45" y="41"/>
                    </a:lnTo>
                    <a:lnTo>
                      <a:pt x="73" y="55"/>
                    </a:lnTo>
                    <a:lnTo>
                      <a:pt x="105" y="67"/>
                    </a:lnTo>
                    <a:lnTo>
                      <a:pt x="111" y="69"/>
                    </a:lnTo>
                    <a:lnTo>
                      <a:pt x="129" y="45"/>
                    </a:lnTo>
                    <a:lnTo>
                      <a:pt x="135" y="43"/>
                    </a:lnTo>
                    <a:lnTo>
                      <a:pt x="135" y="38"/>
                    </a:lnTo>
                    <a:lnTo>
                      <a:pt x="104" y="34"/>
                    </a:lnTo>
                    <a:lnTo>
                      <a:pt x="74" y="27"/>
                    </a:lnTo>
                    <a:lnTo>
                      <a:pt x="47" y="15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271" name="Freeform 231"/>
              <p:cNvSpPr>
                <a:spLocks/>
              </p:cNvSpPr>
              <p:nvPr/>
            </p:nvSpPr>
            <p:spPr bwMode="auto">
              <a:xfrm>
                <a:off x="1977" y="2793"/>
                <a:ext cx="16" cy="15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" y="31"/>
                  </a:cxn>
                  <a:cxn ang="0">
                    <a:pos x="0" y="55"/>
                  </a:cxn>
                  <a:cxn ang="0">
                    <a:pos x="0" y="59"/>
                  </a:cxn>
                  <a:cxn ang="0">
                    <a:pos x="20" y="50"/>
                  </a:cxn>
                  <a:cxn ang="0">
                    <a:pos x="20" y="0"/>
                  </a:cxn>
                  <a:cxn ang="0">
                    <a:pos x="63" y="0"/>
                  </a:cxn>
                  <a:cxn ang="0">
                    <a:pos x="1" y="0"/>
                  </a:cxn>
                </a:cxnLst>
                <a:rect l="0" t="0" r="r" b="b"/>
                <a:pathLst>
                  <a:path w="63" h="59">
                    <a:moveTo>
                      <a:pt x="1" y="0"/>
                    </a:moveTo>
                    <a:lnTo>
                      <a:pt x="1" y="31"/>
                    </a:lnTo>
                    <a:lnTo>
                      <a:pt x="0" y="55"/>
                    </a:lnTo>
                    <a:lnTo>
                      <a:pt x="0" y="59"/>
                    </a:lnTo>
                    <a:lnTo>
                      <a:pt x="20" y="50"/>
                    </a:lnTo>
                    <a:lnTo>
                      <a:pt x="20" y="0"/>
                    </a:lnTo>
                    <a:lnTo>
                      <a:pt x="63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270" name="Freeform 230"/>
              <p:cNvSpPr>
                <a:spLocks/>
              </p:cNvSpPr>
              <p:nvPr/>
            </p:nvSpPr>
            <p:spPr bwMode="auto">
              <a:xfrm>
                <a:off x="2007" y="2781"/>
                <a:ext cx="11" cy="15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0" y="3"/>
                  </a:cxn>
                  <a:cxn ang="0">
                    <a:pos x="17" y="38"/>
                  </a:cxn>
                  <a:cxn ang="0">
                    <a:pos x="35" y="63"/>
                  </a:cxn>
                  <a:cxn ang="0">
                    <a:pos x="42" y="50"/>
                  </a:cxn>
                  <a:cxn ang="0">
                    <a:pos x="24" y="30"/>
                  </a:cxn>
                  <a:cxn ang="0">
                    <a:pos x="4" y="0"/>
                  </a:cxn>
                </a:cxnLst>
                <a:rect l="0" t="0" r="r" b="b"/>
                <a:pathLst>
                  <a:path w="42" h="63">
                    <a:moveTo>
                      <a:pt x="4" y="0"/>
                    </a:moveTo>
                    <a:lnTo>
                      <a:pt x="0" y="3"/>
                    </a:lnTo>
                    <a:lnTo>
                      <a:pt x="17" y="38"/>
                    </a:lnTo>
                    <a:lnTo>
                      <a:pt x="35" y="63"/>
                    </a:lnTo>
                    <a:lnTo>
                      <a:pt x="42" y="50"/>
                    </a:lnTo>
                    <a:lnTo>
                      <a:pt x="24" y="3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269" name="Freeform 229"/>
              <p:cNvSpPr>
                <a:spLocks/>
              </p:cNvSpPr>
              <p:nvPr/>
            </p:nvSpPr>
            <p:spPr bwMode="auto">
              <a:xfrm>
                <a:off x="1989" y="2774"/>
                <a:ext cx="39" cy="44"/>
              </a:xfrm>
              <a:custGeom>
                <a:avLst/>
                <a:gdLst/>
                <a:ahLst/>
                <a:cxnLst>
                  <a:cxn ang="0">
                    <a:pos x="157" y="0"/>
                  </a:cxn>
                  <a:cxn ang="0">
                    <a:pos x="137" y="0"/>
                  </a:cxn>
                  <a:cxn ang="0">
                    <a:pos x="131" y="38"/>
                  </a:cxn>
                  <a:cxn ang="0">
                    <a:pos x="120" y="71"/>
                  </a:cxn>
                  <a:cxn ang="0">
                    <a:pos x="116" y="78"/>
                  </a:cxn>
                  <a:cxn ang="0">
                    <a:pos x="109" y="91"/>
                  </a:cxn>
                  <a:cxn ang="0">
                    <a:pos x="109" y="92"/>
                  </a:cxn>
                  <a:cxn ang="0">
                    <a:pos x="89" y="112"/>
                  </a:cxn>
                  <a:cxn ang="0">
                    <a:pos x="67" y="131"/>
                  </a:cxn>
                  <a:cxn ang="0">
                    <a:pos x="40" y="149"/>
                  </a:cxn>
                  <a:cxn ang="0">
                    <a:pos x="10" y="167"/>
                  </a:cxn>
                  <a:cxn ang="0">
                    <a:pos x="0" y="172"/>
                  </a:cxn>
                  <a:cxn ang="0">
                    <a:pos x="0" y="179"/>
                  </a:cxn>
                  <a:cxn ang="0">
                    <a:pos x="30" y="168"/>
                  </a:cxn>
                  <a:cxn ang="0">
                    <a:pos x="58" y="154"/>
                  </a:cxn>
                  <a:cxn ang="0">
                    <a:pos x="84" y="138"/>
                  </a:cxn>
                  <a:cxn ang="0">
                    <a:pos x="108" y="118"/>
                  </a:cxn>
                  <a:cxn ang="0">
                    <a:pos x="120" y="106"/>
                  </a:cxn>
                  <a:cxn ang="0">
                    <a:pos x="142" y="101"/>
                  </a:cxn>
                  <a:cxn ang="0">
                    <a:pos x="130" y="92"/>
                  </a:cxn>
                  <a:cxn ang="0">
                    <a:pos x="145" y="61"/>
                  </a:cxn>
                  <a:cxn ang="0">
                    <a:pos x="154" y="26"/>
                  </a:cxn>
                  <a:cxn ang="0">
                    <a:pos x="157" y="0"/>
                  </a:cxn>
                </a:cxnLst>
                <a:rect l="0" t="0" r="r" b="b"/>
                <a:pathLst>
                  <a:path w="157" h="179">
                    <a:moveTo>
                      <a:pt x="157" y="0"/>
                    </a:moveTo>
                    <a:lnTo>
                      <a:pt x="137" y="0"/>
                    </a:lnTo>
                    <a:lnTo>
                      <a:pt x="131" y="38"/>
                    </a:lnTo>
                    <a:lnTo>
                      <a:pt x="120" y="71"/>
                    </a:lnTo>
                    <a:lnTo>
                      <a:pt x="116" y="78"/>
                    </a:lnTo>
                    <a:lnTo>
                      <a:pt x="109" y="91"/>
                    </a:lnTo>
                    <a:lnTo>
                      <a:pt x="109" y="92"/>
                    </a:lnTo>
                    <a:lnTo>
                      <a:pt x="89" y="112"/>
                    </a:lnTo>
                    <a:lnTo>
                      <a:pt x="67" y="131"/>
                    </a:lnTo>
                    <a:lnTo>
                      <a:pt x="40" y="149"/>
                    </a:lnTo>
                    <a:lnTo>
                      <a:pt x="10" y="167"/>
                    </a:lnTo>
                    <a:lnTo>
                      <a:pt x="0" y="172"/>
                    </a:lnTo>
                    <a:lnTo>
                      <a:pt x="0" y="179"/>
                    </a:lnTo>
                    <a:lnTo>
                      <a:pt x="30" y="168"/>
                    </a:lnTo>
                    <a:lnTo>
                      <a:pt x="58" y="154"/>
                    </a:lnTo>
                    <a:lnTo>
                      <a:pt x="84" y="138"/>
                    </a:lnTo>
                    <a:lnTo>
                      <a:pt x="108" y="118"/>
                    </a:lnTo>
                    <a:lnTo>
                      <a:pt x="120" y="106"/>
                    </a:lnTo>
                    <a:lnTo>
                      <a:pt x="142" y="101"/>
                    </a:lnTo>
                    <a:lnTo>
                      <a:pt x="130" y="92"/>
                    </a:lnTo>
                    <a:lnTo>
                      <a:pt x="145" y="61"/>
                    </a:lnTo>
                    <a:lnTo>
                      <a:pt x="154" y="26"/>
                    </a:lnTo>
                    <a:lnTo>
                      <a:pt x="157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268" name="Freeform 228"/>
              <p:cNvSpPr>
                <a:spLocks/>
              </p:cNvSpPr>
              <p:nvPr/>
            </p:nvSpPr>
            <p:spPr bwMode="auto">
              <a:xfrm>
                <a:off x="2041" y="2774"/>
                <a:ext cx="5" cy="7"/>
              </a:xfrm>
              <a:custGeom>
                <a:avLst/>
                <a:gdLst/>
                <a:ahLst/>
                <a:cxnLst>
                  <a:cxn ang="0">
                    <a:pos x="20" y="0"/>
                  </a:cxn>
                  <a:cxn ang="0">
                    <a:pos x="0" y="1"/>
                  </a:cxn>
                  <a:cxn ang="0">
                    <a:pos x="0" y="29"/>
                  </a:cxn>
                  <a:cxn ang="0">
                    <a:pos x="21" y="20"/>
                  </a:cxn>
                  <a:cxn ang="0">
                    <a:pos x="20" y="0"/>
                  </a:cxn>
                </a:cxnLst>
                <a:rect l="0" t="0" r="r" b="b"/>
                <a:pathLst>
                  <a:path w="21" h="29">
                    <a:moveTo>
                      <a:pt x="20" y="0"/>
                    </a:moveTo>
                    <a:lnTo>
                      <a:pt x="0" y="1"/>
                    </a:lnTo>
                    <a:lnTo>
                      <a:pt x="0" y="29"/>
                    </a:lnTo>
                    <a:lnTo>
                      <a:pt x="21" y="20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267" name="Freeform 227"/>
              <p:cNvSpPr>
                <a:spLocks/>
              </p:cNvSpPr>
              <p:nvPr/>
            </p:nvSpPr>
            <p:spPr bwMode="auto">
              <a:xfrm>
                <a:off x="1967" y="2758"/>
                <a:ext cx="10" cy="17"/>
              </a:xfrm>
              <a:custGeom>
                <a:avLst/>
                <a:gdLst/>
                <a:ahLst/>
                <a:cxnLst>
                  <a:cxn ang="0">
                    <a:pos x="27" y="0"/>
                  </a:cxn>
                  <a:cxn ang="0">
                    <a:pos x="14" y="32"/>
                  </a:cxn>
                  <a:cxn ang="0">
                    <a:pos x="1" y="62"/>
                  </a:cxn>
                  <a:cxn ang="0">
                    <a:pos x="0" y="63"/>
                  </a:cxn>
                  <a:cxn ang="0">
                    <a:pos x="3" y="69"/>
                  </a:cxn>
                  <a:cxn ang="0">
                    <a:pos x="19" y="44"/>
                  </a:cxn>
                  <a:cxn ang="0">
                    <a:pos x="38" y="11"/>
                  </a:cxn>
                  <a:cxn ang="0">
                    <a:pos x="41" y="7"/>
                  </a:cxn>
                  <a:cxn ang="0">
                    <a:pos x="27" y="0"/>
                  </a:cxn>
                </a:cxnLst>
                <a:rect l="0" t="0" r="r" b="b"/>
                <a:pathLst>
                  <a:path w="41" h="69">
                    <a:moveTo>
                      <a:pt x="27" y="0"/>
                    </a:moveTo>
                    <a:lnTo>
                      <a:pt x="14" y="32"/>
                    </a:lnTo>
                    <a:lnTo>
                      <a:pt x="1" y="62"/>
                    </a:lnTo>
                    <a:lnTo>
                      <a:pt x="0" y="63"/>
                    </a:lnTo>
                    <a:lnTo>
                      <a:pt x="3" y="69"/>
                    </a:lnTo>
                    <a:lnTo>
                      <a:pt x="19" y="44"/>
                    </a:lnTo>
                    <a:lnTo>
                      <a:pt x="38" y="11"/>
                    </a:lnTo>
                    <a:lnTo>
                      <a:pt x="41" y="7"/>
                    </a:lnTo>
                    <a:lnTo>
                      <a:pt x="27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266" name="Freeform 226"/>
              <p:cNvSpPr>
                <a:spLocks/>
              </p:cNvSpPr>
              <p:nvPr/>
            </p:nvSpPr>
            <p:spPr bwMode="auto">
              <a:xfrm>
                <a:off x="2023" y="2757"/>
                <a:ext cx="18" cy="15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0" y="59"/>
                  </a:cxn>
                  <a:cxn ang="0">
                    <a:pos x="20" y="59"/>
                  </a:cxn>
                  <a:cxn ang="0">
                    <a:pos x="21" y="0"/>
                  </a:cxn>
                  <a:cxn ang="0">
                    <a:pos x="73" y="0"/>
                  </a:cxn>
                  <a:cxn ang="0">
                    <a:pos x="2" y="0"/>
                  </a:cxn>
                </a:cxnLst>
                <a:rect l="0" t="0" r="r" b="b"/>
                <a:pathLst>
                  <a:path w="73" h="59">
                    <a:moveTo>
                      <a:pt x="2" y="0"/>
                    </a:moveTo>
                    <a:lnTo>
                      <a:pt x="0" y="59"/>
                    </a:lnTo>
                    <a:lnTo>
                      <a:pt x="20" y="59"/>
                    </a:lnTo>
                    <a:lnTo>
                      <a:pt x="21" y="0"/>
                    </a:lnTo>
                    <a:lnTo>
                      <a:pt x="73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265" name="Freeform 225"/>
              <p:cNvSpPr>
                <a:spLocks/>
              </p:cNvSpPr>
              <p:nvPr/>
            </p:nvSpPr>
            <p:spPr bwMode="auto">
              <a:xfrm>
                <a:off x="2010" y="2755"/>
                <a:ext cx="36" cy="19"/>
              </a:xfrm>
              <a:custGeom>
                <a:avLst/>
                <a:gdLst/>
                <a:ahLst/>
                <a:cxnLst>
                  <a:cxn ang="0">
                    <a:pos x="145" y="0"/>
                  </a:cxn>
                  <a:cxn ang="0">
                    <a:pos x="54" y="8"/>
                  </a:cxn>
                  <a:cxn ang="0">
                    <a:pos x="125" y="8"/>
                  </a:cxn>
                  <a:cxn ang="0">
                    <a:pos x="125" y="67"/>
                  </a:cxn>
                  <a:cxn ang="0">
                    <a:pos x="72" y="67"/>
                  </a:cxn>
                  <a:cxn ang="0">
                    <a:pos x="52" y="67"/>
                  </a:cxn>
                  <a:cxn ang="0">
                    <a:pos x="0" y="67"/>
                  </a:cxn>
                  <a:cxn ang="0">
                    <a:pos x="145" y="75"/>
                  </a:cxn>
                  <a:cxn ang="0">
                    <a:pos x="145" y="44"/>
                  </a:cxn>
                  <a:cxn ang="0">
                    <a:pos x="145" y="0"/>
                  </a:cxn>
                </a:cxnLst>
                <a:rect l="0" t="0" r="r" b="b"/>
                <a:pathLst>
                  <a:path w="145" h="75">
                    <a:moveTo>
                      <a:pt x="145" y="0"/>
                    </a:moveTo>
                    <a:lnTo>
                      <a:pt x="54" y="8"/>
                    </a:lnTo>
                    <a:lnTo>
                      <a:pt x="125" y="8"/>
                    </a:lnTo>
                    <a:lnTo>
                      <a:pt x="125" y="67"/>
                    </a:lnTo>
                    <a:lnTo>
                      <a:pt x="72" y="67"/>
                    </a:lnTo>
                    <a:lnTo>
                      <a:pt x="52" y="67"/>
                    </a:lnTo>
                    <a:lnTo>
                      <a:pt x="0" y="67"/>
                    </a:lnTo>
                    <a:lnTo>
                      <a:pt x="145" y="75"/>
                    </a:lnTo>
                    <a:lnTo>
                      <a:pt x="145" y="44"/>
                    </a:lnTo>
                    <a:lnTo>
                      <a:pt x="145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264" name="Freeform 224"/>
              <p:cNvSpPr>
                <a:spLocks/>
              </p:cNvSpPr>
              <p:nvPr/>
            </p:nvSpPr>
            <p:spPr bwMode="auto">
              <a:xfrm>
                <a:off x="1982" y="2752"/>
                <a:ext cx="18" cy="41"/>
              </a:xfrm>
              <a:custGeom>
                <a:avLst/>
                <a:gdLst/>
                <a:ahLst/>
                <a:cxnLst>
                  <a:cxn ang="0">
                    <a:pos x="74" y="0"/>
                  </a:cxn>
                  <a:cxn ang="0">
                    <a:pos x="43" y="2"/>
                  </a:cxn>
                  <a:cxn ang="0">
                    <a:pos x="43" y="156"/>
                  </a:cxn>
                  <a:cxn ang="0">
                    <a:pos x="0" y="156"/>
                  </a:cxn>
                  <a:cxn ang="0">
                    <a:pos x="64" y="163"/>
                  </a:cxn>
                  <a:cxn ang="0">
                    <a:pos x="63" y="135"/>
                  </a:cxn>
                  <a:cxn ang="0">
                    <a:pos x="63" y="96"/>
                  </a:cxn>
                  <a:cxn ang="0">
                    <a:pos x="63" y="45"/>
                  </a:cxn>
                  <a:cxn ang="0">
                    <a:pos x="63" y="9"/>
                  </a:cxn>
                  <a:cxn ang="0">
                    <a:pos x="74" y="0"/>
                  </a:cxn>
                </a:cxnLst>
                <a:rect l="0" t="0" r="r" b="b"/>
                <a:pathLst>
                  <a:path w="74" h="163">
                    <a:moveTo>
                      <a:pt x="74" y="0"/>
                    </a:moveTo>
                    <a:lnTo>
                      <a:pt x="43" y="2"/>
                    </a:lnTo>
                    <a:lnTo>
                      <a:pt x="43" y="156"/>
                    </a:lnTo>
                    <a:lnTo>
                      <a:pt x="0" y="156"/>
                    </a:lnTo>
                    <a:lnTo>
                      <a:pt x="64" y="163"/>
                    </a:lnTo>
                    <a:lnTo>
                      <a:pt x="63" y="135"/>
                    </a:lnTo>
                    <a:lnTo>
                      <a:pt x="63" y="96"/>
                    </a:lnTo>
                    <a:lnTo>
                      <a:pt x="63" y="45"/>
                    </a:lnTo>
                    <a:lnTo>
                      <a:pt x="63" y="9"/>
                    </a:lnTo>
                    <a:lnTo>
                      <a:pt x="74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263" name="Freeform 223"/>
              <p:cNvSpPr>
                <a:spLocks/>
              </p:cNvSpPr>
              <p:nvPr/>
            </p:nvSpPr>
            <p:spPr bwMode="auto">
              <a:xfrm>
                <a:off x="1981" y="2746"/>
                <a:ext cx="19" cy="6"/>
              </a:xfrm>
              <a:custGeom>
                <a:avLst/>
                <a:gdLst/>
                <a:ahLst/>
                <a:cxnLst>
                  <a:cxn ang="0">
                    <a:pos x="59" y="0"/>
                  </a:cxn>
                  <a:cxn ang="0">
                    <a:pos x="45" y="16"/>
                  </a:cxn>
                  <a:cxn ang="0">
                    <a:pos x="0" y="16"/>
                  </a:cxn>
                  <a:cxn ang="0">
                    <a:pos x="77" y="23"/>
                  </a:cxn>
                  <a:cxn ang="0">
                    <a:pos x="59" y="0"/>
                  </a:cxn>
                </a:cxnLst>
                <a:rect l="0" t="0" r="r" b="b"/>
                <a:pathLst>
                  <a:path w="77" h="23">
                    <a:moveTo>
                      <a:pt x="59" y="0"/>
                    </a:moveTo>
                    <a:lnTo>
                      <a:pt x="45" y="16"/>
                    </a:lnTo>
                    <a:lnTo>
                      <a:pt x="0" y="16"/>
                    </a:lnTo>
                    <a:lnTo>
                      <a:pt x="77" y="23"/>
                    </a:lnTo>
                    <a:lnTo>
                      <a:pt x="5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262" name="Freeform 222"/>
              <p:cNvSpPr>
                <a:spLocks/>
              </p:cNvSpPr>
              <p:nvPr/>
            </p:nvSpPr>
            <p:spPr bwMode="auto">
              <a:xfrm>
                <a:off x="2024" y="2740"/>
                <a:ext cx="17" cy="1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58"/>
                  </a:cxn>
                  <a:cxn ang="0">
                    <a:pos x="19" y="58"/>
                  </a:cxn>
                  <a:cxn ang="0">
                    <a:pos x="19" y="0"/>
                  </a:cxn>
                  <a:cxn ang="0">
                    <a:pos x="71" y="0"/>
                  </a:cxn>
                  <a:cxn ang="0">
                    <a:pos x="0" y="0"/>
                  </a:cxn>
                </a:cxnLst>
                <a:rect l="0" t="0" r="r" b="b"/>
                <a:pathLst>
                  <a:path w="71" h="58">
                    <a:moveTo>
                      <a:pt x="0" y="0"/>
                    </a:moveTo>
                    <a:lnTo>
                      <a:pt x="0" y="58"/>
                    </a:lnTo>
                    <a:lnTo>
                      <a:pt x="19" y="58"/>
                    </a:lnTo>
                    <a:lnTo>
                      <a:pt x="19" y="0"/>
                    </a:lnTo>
                    <a:lnTo>
                      <a:pt x="7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261" name="Freeform 221"/>
              <p:cNvSpPr>
                <a:spLocks/>
              </p:cNvSpPr>
              <p:nvPr/>
            </p:nvSpPr>
            <p:spPr bwMode="auto">
              <a:xfrm>
                <a:off x="2010" y="2739"/>
                <a:ext cx="39" cy="16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54" y="1"/>
                  </a:cxn>
                  <a:cxn ang="0">
                    <a:pos x="125" y="1"/>
                  </a:cxn>
                  <a:cxn ang="0">
                    <a:pos x="125" y="59"/>
                  </a:cxn>
                  <a:cxn ang="0">
                    <a:pos x="73" y="59"/>
                  </a:cxn>
                  <a:cxn ang="0">
                    <a:pos x="54" y="59"/>
                  </a:cxn>
                  <a:cxn ang="0">
                    <a:pos x="0" y="59"/>
                  </a:cxn>
                  <a:cxn ang="0">
                    <a:pos x="145" y="61"/>
                  </a:cxn>
                  <a:cxn ang="0">
                    <a:pos x="145" y="8"/>
                  </a:cxn>
                  <a:cxn ang="0">
                    <a:pos x="156" y="0"/>
                  </a:cxn>
                </a:cxnLst>
                <a:rect l="0" t="0" r="r" b="b"/>
                <a:pathLst>
                  <a:path w="156" h="61">
                    <a:moveTo>
                      <a:pt x="156" y="0"/>
                    </a:moveTo>
                    <a:lnTo>
                      <a:pt x="54" y="1"/>
                    </a:lnTo>
                    <a:lnTo>
                      <a:pt x="125" y="1"/>
                    </a:lnTo>
                    <a:lnTo>
                      <a:pt x="125" y="59"/>
                    </a:lnTo>
                    <a:lnTo>
                      <a:pt x="73" y="59"/>
                    </a:lnTo>
                    <a:lnTo>
                      <a:pt x="54" y="59"/>
                    </a:lnTo>
                    <a:lnTo>
                      <a:pt x="0" y="59"/>
                    </a:lnTo>
                    <a:lnTo>
                      <a:pt x="145" y="61"/>
                    </a:lnTo>
                    <a:lnTo>
                      <a:pt x="145" y="8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260" name="Freeform 220"/>
              <p:cNvSpPr>
                <a:spLocks/>
              </p:cNvSpPr>
              <p:nvPr/>
            </p:nvSpPr>
            <p:spPr bwMode="auto">
              <a:xfrm>
                <a:off x="2005" y="2735"/>
                <a:ext cx="44" cy="4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" y="33"/>
                  </a:cxn>
                  <a:cxn ang="0">
                    <a:pos x="1" y="71"/>
                  </a:cxn>
                  <a:cxn ang="0">
                    <a:pos x="1" y="93"/>
                  </a:cxn>
                  <a:cxn ang="0">
                    <a:pos x="1" y="136"/>
                  </a:cxn>
                  <a:cxn ang="0">
                    <a:pos x="0" y="170"/>
                  </a:cxn>
                  <a:cxn ang="0">
                    <a:pos x="0" y="180"/>
                  </a:cxn>
                  <a:cxn ang="0">
                    <a:pos x="18" y="173"/>
                  </a:cxn>
                  <a:cxn ang="0">
                    <a:pos x="18" y="156"/>
                  </a:cxn>
                  <a:cxn ang="0">
                    <a:pos x="70" y="156"/>
                  </a:cxn>
                  <a:cxn ang="0">
                    <a:pos x="90" y="156"/>
                  </a:cxn>
                  <a:cxn ang="0">
                    <a:pos x="143" y="156"/>
                  </a:cxn>
                  <a:cxn ang="0">
                    <a:pos x="163" y="155"/>
                  </a:cxn>
                  <a:cxn ang="0">
                    <a:pos x="18" y="147"/>
                  </a:cxn>
                  <a:cxn ang="0">
                    <a:pos x="18" y="88"/>
                  </a:cxn>
                  <a:cxn ang="0">
                    <a:pos x="72" y="88"/>
                  </a:cxn>
                  <a:cxn ang="0">
                    <a:pos x="163" y="80"/>
                  </a:cxn>
                  <a:cxn ang="0">
                    <a:pos x="18" y="78"/>
                  </a:cxn>
                  <a:cxn ang="0">
                    <a:pos x="18" y="20"/>
                  </a:cxn>
                  <a:cxn ang="0">
                    <a:pos x="72" y="20"/>
                  </a:cxn>
                  <a:cxn ang="0">
                    <a:pos x="174" y="19"/>
                  </a:cxn>
                  <a:cxn ang="0">
                    <a:pos x="21" y="11"/>
                  </a:cxn>
                  <a:cxn ang="0">
                    <a:pos x="0" y="0"/>
                  </a:cxn>
                </a:cxnLst>
                <a:rect l="0" t="0" r="r" b="b"/>
                <a:pathLst>
                  <a:path w="174" h="180">
                    <a:moveTo>
                      <a:pt x="0" y="0"/>
                    </a:moveTo>
                    <a:lnTo>
                      <a:pt x="1" y="33"/>
                    </a:lnTo>
                    <a:lnTo>
                      <a:pt x="1" y="71"/>
                    </a:lnTo>
                    <a:lnTo>
                      <a:pt x="1" y="93"/>
                    </a:lnTo>
                    <a:lnTo>
                      <a:pt x="1" y="136"/>
                    </a:lnTo>
                    <a:lnTo>
                      <a:pt x="0" y="170"/>
                    </a:lnTo>
                    <a:lnTo>
                      <a:pt x="0" y="180"/>
                    </a:lnTo>
                    <a:lnTo>
                      <a:pt x="18" y="173"/>
                    </a:lnTo>
                    <a:lnTo>
                      <a:pt x="18" y="156"/>
                    </a:lnTo>
                    <a:lnTo>
                      <a:pt x="70" y="156"/>
                    </a:lnTo>
                    <a:lnTo>
                      <a:pt x="90" y="156"/>
                    </a:lnTo>
                    <a:lnTo>
                      <a:pt x="143" y="156"/>
                    </a:lnTo>
                    <a:lnTo>
                      <a:pt x="163" y="155"/>
                    </a:lnTo>
                    <a:lnTo>
                      <a:pt x="18" y="147"/>
                    </a:lnTo>
                    <a:lnTo>
                      <a:pt x="18" y="88"/>
                    </a:lnTo>
                    <a:lnTo>
                      <a:pt x="72" y="88"/>
                    </a:lnTo>
                    <a:lnTo>
                      <a:pt x="163" y="80"/>
                    </a:lnTo>
                    <a:lnTo>
                      <a:pt x="18" y="78"/>
                    </a:lnTo>
                    <a:lnTo>
                      <a:pt x="18" y="20"/>
                    </a:lnTo>
                    <a:lnTo>
                      <a:pt x="72" y="20"/>
                    </a:lnTo>
                    <a:lnTo>
                      <a:pt x="174" y="19"/>
                    </a:lnTo>
                    <a:lnTo>
                      <a:pt x="21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259" name="Freeform 219"/>
              <p:cNvSpPr>
                <a:spLocks/>
              </p:cNvSpPr>
              <p:nvPr/>
            </p:nvSpPr>
            <p:spPr bwMode="auto">
              <a:xfrm>
                <a:off x="2011" y="2733"/>
                <a:ext cx="38" cy="6"/>
              </a:xfrm>
              <a:custGeom>
                <a:avLst/>
                <a:gdLst/>
                <a:ahLst/>
                <a:cxnLst>
                  <a:cxn ang="0">
                    <a:pos x="132" y="0"/>
                  </a:cxn>
                  <a:cxn ang="0">
                    <a:pos x="118" y="18"/>
                  </a:cxn>
                  <a:cxn ang="0">
                    <a:pos x="70" y="18"/>
                  </a:cxn>
                  <a:cxn ang="0">
                    <a:pos x="51" y="18"/>
                  </a:cxn>
                  <a:cxn ang="0">
                    <a:pos x="0" y="18"/>
                  </a:cxn>
                  <a:cxn ang="0">
                    <a:pos x="153" y="26"/>
                  </a:cxn>
                  <a:cxn ang="0">
                    <a:pos x="132" y="0"/>
                  </a:cxn>
                </a:cxnLst>
                <a:rect l="0" t="0" r="r" b="b"/>
                <a:pathLst>
                  <a:path w="153" h="26">
                    <a:moveTo>
                      <a:pt x="132" y="0"/>
                    </a:moveTo>
                    <a:lnTo>
                      <a:pt x="118" y="18"/>
                    </a:lnTo>
                    <a:lnTo>
                      <a:pt x="70" y="18"/>
                    </a:lnTo>
                    <a:lnTo>
                      <a:pt x="51" y="18"/>
                    </a:lnTo>
                    <a:lnTo>
                      <a:pt x="0" y="18"/>
                    </a:lnTo>
                    <a:lnTo>
                      <a:pt x="153" y="26"/>
                    </a:lnTo>
                    <a:lnTo>
                      <a:pt x="13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258" name="Rectangle 218"/>
              <p:cNvSpPr>
                <a:spLocks noChangeArrowheads="1"/>
              </p:cNvSpPr>
              <p:nvPr/>
            </p:nvSpPr>
            <p:spPr bwMode="auto">
              <a:xfrm>
                <a:off x="2024" y="2723"/>
                <a:ext cx="4" cy="14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257" name="Freeform 217"/>
              <p:cNvSpPr>
                <a:spLocks/>
              </p:cNvSpPr>
              <p:nvPr/>
            </p:nvSpPr>
            <p:spPr bwMode="auto">
              <a:xfrm>
                <a:off x="1974" y="2722"/>
                <a:ext cx="26" cy="78"/>
              </a:xfrm>
              <a:custGeom>
                <a:avLst/>
                <a:gdLst/>
                <a:ahLst/>
                <a:cxnLst>
                  <a:cxn ang="0">
                    <a:pos x="57" y="0"/>
                  </a:cxn>
                  <a:cxn ang="0">
                    <a:pos x="35" y="0"/>
                  </a:cxn>
                  <a:cxn ang="0">
                    <a:pos x="28" y="39"/>
                  </a:cxn>
                  <a:cxn ang="0">
                    <a:pos x="21" y="75"/>
                  </a:cxn>
                  <a:cxn ang="0">
                    <a:pos x="11" y="110"/>
                  </a:cxn>
                  <a:cxn ang="0">
                    <a:pos x="0" y="144"/>
                  </a:cxn>
                  <a:cxn ang="0">
                    <a:pos x="14" y="151"/>
                  </a:cxn>
                  <a:cxn ang="0">
                    <a:pos x="13" y="203"/>
                  </a:cxn>
                  <a:cxn ang="0">
                    <a:pos x="13" y="247"/>
                  </a:cxn>
                  <a:cxn ang="0">
                    <a:pos x="13" y="285"/>
                  </a:cxn>
                  <a:cxn ang="0">
                    <a:pos x="75" y="285"/>
                  </a:cxn>
                  <a:cxn ang="0">
                    <a:pos x="75" y="311"/>
                  </a:cxn>
                  <a:cxn ang="0">
                    <a:pos x="96" y="300"/>
                  </a:cxn>
                  <a:cxn ang="0">
                    <a:pos x="96" y="283"/>
                  </a:cxn>
                  <a:cxn ang="0">
                    <a:pos x="32" y="276"/>
                  </a:cxn>
                  <a:cxn ang="0">
                    <a:pos x="32" y="122"/>
                  </a:cxn>
                  <a:cxn ang="0">
                    <a:pos x="75" y="122"/>
                  </a:cxn>
                  <a:cxn ang="0">
                    <a:pos x="106" y="120"/>
                  </a:cxn>
                  <a:cxn ang="0">
                    <a:pos x="29" y="113"/>
                  </a:cxn>
                  <a:cxn ang="0">
                    <a:pos x="38" y="81"/>
                  </a:cxn>
                  <a:cxn ang="0">
                    <a:pos x="46" y="46"/>
                  </a:cxn>
                  <a:cxn ang="0">
                    <a:pos x="56" y="8"/>
                  </a:cxn>
                  <a:cxn ang="0">
                    <a:pos x="57" y="0"/>
                  </a:cxn>
                </a:cxnLst>
                <a:rect l="0" t="0" r="r" b="b"/>
                <a:pathLst>
                  <a:path w="106" h="311">
                    <a:moveTo>
                      <a:pt x="57" y="0"/>
                    </a:moveTo>
                    <a:lnTo>
                      <a:pt x="35" y="0"/>
                    </a:lnTo>
                    <a:lnTo>
                      <a:pt x="28" y="39"/>
                    </a:lnTo>
                    <a:lnTo>
                      <a:pt x="21" y="75"/>
                    </a:lnTo>
                    <a:lnTo>
                      <a:pt x="11" y="110"/>
                    </a:lnTo>
                    <a:lnTo>
                      <a:pt x="0" y="144"/>
                    </a:lnTo>
                    <a:lnTo>
                      <a:pt x="14" y="151"/>
                    </a:lnTo>
                    <a:lnTo>
                      <a:pt x="13" y="203"/>
                    </a:lnTo>
                    <a:lnTo>
                      <a:pt x="13" y="247"/>
                    </a:lnTo>
                    <a:lnTo>
                      <a:pt x="13" y="285"/>
                    </a:lnTo>
                    <a:lnTo>
                      <a:pt x="75" y="285"/>
                    </a:lnTo>
                    <a:lnTo>
                      <a:pt x="75" y="311"/>
                    </a:lnTo>
                    <a:lnTo>
                      <a:pt x="96" y="300"/>
                    </a:lnTo>
                    <a:lnTo>
                      <a:pt x="96" y="283"/>
                    </a:lnTo>
                    <a:lnTo>
                      <a:pt x="32" y="276"/>
                    </a:lnTo>
                    <a:lnTo>
                      <a:pt x="32" y="122"/>
                    </a:lnTo>
                    <a:lnTo>
                      <a:pt x="75" y="122"/>
                    </a:lnTo>
                    <a:lnTo>
                      <a:pt x="106" y="120"/>
                    </a:lnTo>
                    <a:lnTo>
                      <a:pt x="29" y="113"/>
                    </a:lnTo>
                    <a:lnTo>
                      <a:pt x="38" y="81"/>
                    </a:lnTo>
                    <a:lnTo>
                      <a:pt x="46" y="46"/>
                    </a:lnTo>
                    <a:lnTo>
                      <a:pt x="56" y="8"/>
                    </a:lnTo>
                    <a:lnTo>
                      <a:pt x="57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256" name="Freeform 216"/>
              <p:cNvSpPr>
                <a:spLocks/>
              </p:cNvSpPr>
              <p:nvPr/>
            </p:nvSpPr>
            <p:spPr bwMode="auto">
              <a:xfrm>
                <a:off x="2003" y="2715"/>
                <a:ext cx="49" cy="9"/>
              </a:xfrm>
              <a:custGeom>
                <a:avLst/>
                <a:gdLst/>
                <a:ahLst/>
                <a:cxnLst>
                  <a:cxn ang="0">
                    <a:pos x="172" y="0"/>
                  </a:cxn>
                  <a:cxn ang="0">
                    <a:pos x="156" y="20"/>
                  </a:cxn>
                  <a:cxn ang="0">
                    <a:pos x="0" y="20"/>
                  </a:cxn>
                  <a:cxn ang="0">
                    <a:pos x="12" y="34"/>
                  </a:cxn>
                  <a:cxn ang="0">
                    <a:pos x="25" y="29"/>
                  </a:cxn>
                  <a:cxn ang="0">
                    <a:pos x="83" y="29"/>
                  </a:cxn>
                  <a:cxn ang="0">
                    <a:pos x="102" y="29"/>
                  </a:cxn>
                  <a:cxn ang="0">
                    <a:pos x="195" y="29"/>
                  </a:cxn>
                  <a:cxn ang="0">
                    <a:pos x="172" y="0"/>
                  </a:cxn>
                </a:cxnLst>
                <a:rect l="0" t="0" r="r" b="b"/>
                <a:pathLst>
                  <a:path w="195" h="34">
                    <a:moveTo>
                      <a:pt x="172" y="0"/>
                    </a:moveTo>
                    <a:lnTo>
                      <a:pt x="156" y="20"/>
                    </a:lnTo>
                    <a:lnTo>
                      <a:pt x="0" y="20"/>
                    </a:lnTo>
                    <a:lnTo>
                      <a:pt x="12" y="34"/>
                    </a:lnTo>
                    <a:lnTo>
                      <a:pt x="25" y="29"/>
                    </a:lnTo>
                    <a:lnTo>
                      <a:pt x="83" y="29"/>
                    </a:lnTo>
                    <a:lnTo>
                      <a:pt x="102" y="29"/>
                    </a:lnTo>
                    <a:lnTo>
                      <a:pt x="195" y="29"/>
                    </a:lnTo>
                    <a:lnTo>
                      <a:pt x="17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255" name="Freeform 215"/>
              <p:cNvSpPr>
                <a:spLocks/>
              </p:cNvSpPr>
              <p:nvPr/>
            </p:nvSpPr>
            <p:spPr bwMode="auto">
              <a:xfrm>
                <a:off x="1968" y="2715"/>
                <a:ext cx="33" cy="9"/>
              </a:xfrm>
              <a:custGeom>
                <a:avLst/>
                <a:gdLst/>
                <a:ahLst/>
                <a:cxnLst>
                  <a:cxn ang="0">
                    <a:pos x="109" y="0"/>
                  </a:cxn>
                  <a:cxn ang="0">
                    <a:pos x="92" y="20"/>
                  </a:cxn>
                  <a:cxn ang="0">
                    <a:pos x="0" y="20"/>
                  </a:cxn>
                  <a:cxn ang="0">
                    <a:pos x="11" y="35"/>
                  </a:cxn>
                  <a:cxn ang="0">
                    <a:pos x="24" y="29"/>
                  </a:cxn>
                  <a:cxn ang="0">
                    <a:pos x="56" y="29"/>
                  </a:cxn>
                  <a:cxn ang="0">
                    <a:pos x="78" y="29"/>
                  </a:cxn>
                  <a:cxn ang="0">
                    <a:pos x="131" y="29"/>
                  </a:cxn>
                  <a:cxn ang="0">
                    <a:pos x="109" y="0"/>
                  </a:cxn>
                </a:cxnLst>
                <a:rect l="0" t="0" r="r" b="b"/>
                <a:pathLst>
                  <a:path w="131" h="35">
                    <a:moveTo>
                      <a:pt x="109" y="0"/>
                    </a:moveTo>
                    <a:lnTo>
                      <a:pt x="92" y="20"/>
                    </a:lnTo>
                    <a:lnTo>
                      <a:pt x="0" y="20"/>
                    </a:lnTo>
                    <a:lnTo>
                      <a:pt x="11" y="35"/>
                    </a:lnTo>
                    <a:lnTo>
                      <a:pt x="24" y="29"/>
                    </a:lnTo>
                    <a:lnTo>
                      <a:pt x="56" y="29"/>
                    </a:lnTo>
                    <a:lnTo>
                      <a:pt x="78" y="29"/>
                    </a:lnTo>
                    <a:lnTo>
                      <a:pt x="131" y="29"/>
                    </a:lnTo>
                    <a:lnTo>
                      <a:pt x="10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254" name="Freeform 214"/>
              <p:cNvSpPr>
                <a:spLocks/>
              </p:cNvSpPr>
              <p:nvPr/>
            </p:nvSpPr>
            <p:spPr bwMode="auto">
              <a:xfrm>
                <a:off x="2110" y="2802"/>
                <a:ext cx="34" cy="16"/>
              </a:xfrm>
              <a:custGeom>
                <a:avLst/>
                <a:gdLst/>
                <a:ahLst/>
                <a:cxnLst>
                  <a:cxn ang="0">
                    <a:pos x="23" y="0"/>
                  </a:cxn>
                  <a:cxn ang="0">
                    <a:pos x="0" y="9"/>
                  </a:cxn>
                  <a:cxn ang="0">
                    <a:pos x="24" y="27"/>
                  </a:cxn>
                  <a:cxn ang="0">
                    <a:pos x="49" y="42"/>
                  </a:cxn>
                  <a:cxn ang="0">
                    <a:pos x="77" y="55"/>
                  </a:cxn>
                  <a:cxn ang="0">
                    <a:pos x="108" y="65"/>
                  </a:cxn>
                  <a:cxn ang="0">
                    <a:pos x="110" y="65"/>
                  </a:cxn>
                  <a:cxn ang="0">
                    <a:pos x="128" y="44"/>
                  </a:cxn>
                  <a:cxn ang="0">
                    <a:pos x="137" y="41"/>
                  </a:cxn>
                  <a:cxn ang="0">
                    <a:pos x="137" y="34"/>
                  </a:cxn>
                  <a:cxn ang="0">
                    <a:pos x="104" y="31"/>
                  </a:cxn>
                  <a:cxn ang="0">
                    <a:pos x="73" y="24"/>
                  </a:cxn>
                  <a:cxn ang="0">
                    <a:pos x="46" y="14"/>
                  </a:cxn>
                  <a:cxn ang="0">
                    <a:pos x="23" y="0"/>
                  </a:cxn>
                </a:cxnLst>
                <a:rect l="0" t="0" r="r" b="b"/>
                <a:pathLst>
                  <a:path w="137" h="65">
                    <a:moveTo>
                      <a:pt x="23" y="0"/>
                    </a:moveTo>
                    <a:lnTo>
                      <a:pt x="0" y="9"/>
                    </a:lnTo>
                    <a:lnTo>
                      <a:pt x="24" y="27"/>
                    </a:lnTo>
                    <a:lnTo>
                      <a:pt x="49" y="42"/>
                    </a:lnTo>
                    <a:lnTo>
                      <a:pt x="77" y="55"/>
                    </a:lnTo>
                    <a:lnTo>
                      <a:pt x="108" y="65"/>
                    </a:lnTo>
                    <a:lnTo>
                      <a:pt x="110" y="65"/>
                    </a:lnTo>
                    <a:lnTo>
                      <a:pt x="128" y="44"/>
                    </a:lnTo>
                    <a:lnTo>
                      <a:pt x="137" y="41"/>
                    </a:lnTo>
                    <a:lnTo>
                      <a:pt x="137" y="34"/>
                    </a:lnTo>
                    <a:lnTo>
                      <a:pt x="104" y="31"/>
                    </a:lnTo>
                    <a:lnTo>
                      <a:pt x="73" y="24"/>
                    </a:lnTo>
                    <a:lnTo>
                      <a:pt x="46" y="14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253" name="Freeform 213"/>
              <p:cNvSpPr>
                <a:spLocks/>
              </p:cNvSpPr>
              <p:nvPr/>
            </p:nvSpPr>
            <p:spPr bwMode="auto">
              <a:xfrm>
                <a:off x="2094" y="2778"/>
                <a:ext cx="15" cy="22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0" y="0"/>
                  </a:cxn>
                  <a:cxn ang="0">
                    <a:pos x="15" y="33"/>
                  </a:cxn>
                  <a:cxn ang="0">
                    <a:pos x="32" y="62"/>
                  </a:cxn>
                  <a:cxn ang="0">
                    <a:pos x="51" y="87"/>
                  </a:cxn>
                  <a:cxn ang="0">
                    <a:pos x="62" y="75"/>
                  </a:cxn>
                  <a:cxn ang="0">
                    <a:pos x="43" y="50"/>
                  </a:cxn>
                  <a:cxn ang="0">
                    <a:pos x="23" y="22"/>
                  </a:cxn>
                  <a:cxn ang="0">
                    <a:pos x="10" y="0"/>
                  </a:cxn>
                </a:cxnLst>
                <a:rect l="0" t="0" r="r" b="b"/>
                <a:pathLst>
                  <a:path w="62" h="87">
                    <a:moveTo>
                      <a:pt x="10" y="0"/>
                    </a:moveTo>
                    <a:lnTo>
                      <a:pt x="0" y="0"/>
                    </a:lnTo>
                    <a:lnTo>
                      <a:pt x="15" y="33"/>
                    </a:lnTo>
                    <a:lnTo>
                      <a:pt x="32" y="62"/>
                    </a:lnTo>
                    <a:lnTo>
                      <a:pt x="51" y="87"/>
                    </a:lnTo>
                    <a:lnTo>
                      <a:pt x="62" y="75"/>
                    </a:lnTo>
                    <a:lnTo>
                      <a:pt x="43" y="50"/>
                    </a:lnTo>
                    <a:lnTo>
                      <a:pt x="23" y="22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252" name="Freeform 212"/>
              <p:cNvSpPr>
                <a:spLocks/>
              </p:cNvSpPr>
              <p:nvPr/>
            </p:nvSpPr>
            <p:spPr bwMode="auto">
              <a:xfrm>
                <a:off x="2084" y="2776"/>
                <a:ext cx="38" cy="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1" y="14"/>
                  </a:cxn>
                  <a:cxn ang="0">
                    <a:pos x="24" y="9"/>
                  </a:cxn>
                  <a:cxn ang="0">
                    <a:pos x="39" y="9"/>
                  </a:cxn>
                  <a:cxn ang="0">
                    <a:pos x="49" y="9"/>
                  </a:cxn>
                  <a:cxn ang="0">
                    <a:pos x="150" y="9"/>
                  </a:cxn>
                  <a:cxn ang="0">
                    <a:pos x="0" y="0"/>
                  </a:cxn>
                </a:cxnLst>
                <a:rect l="0" t="0" r="r" b="b"/>
                <a:pathLst>
                  <a:path w="150" h="14">
                    <a:moveTo>
                      <a:pt x="0" y="0"/>
                    </a:moveTo>
                    <a:lnTo>
                      <a:pt x="11" y="14"/>
                    </a:lnTo>
                    <a:lnTo>
                      <a:pt x="24" y="9"/>
                    </a:lnTo>
                    <a:lnTo>
                      <a:pt x="39" y="9"/>
                    </a:lnTo>
                    <a:lnTo>
                      <a:pt x="49" y="9"/>
                    </a:lnTo>
                    <a:lnTo>
                      <a:pt x="150" y="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251" name="Freeform 211"/>
              <p:cNvSpPr>
                <a:spLocks/>
              </p:cNvSpPr>
              <p:nvPr/>
            </p:nvSpPr>
            <p:spPr bwMode="auto">
              <a:xfrm>
                <a:off x="2072" y="2772"/>
                <a:ext cx="59" cy="47"/>
              </a:xfrm>
              <a:custGeom>
                <a:avLst/>
                <a:gdLst/>
                <a:ahLst/>
                <a:cxnLst>
                  <a:cxn ang="0">
                    <a:pos x="215" y="0"/>
                  </a:cxn>
                  <a:cxn ang="0">
                    <a:pos x="201" y="17"/>
                  </a:cxn>
                  <a:cxn ang="0">
                    <a:pos x="50" y="17"/>
                  </a:cxn>
                  <a:cxn ang="0">
                    <a:pos x="200" y="26"/>
                  </a:cxn>
                  <a:cxn ang="0">
                    <a:pos x="183" y="57"/>
                  </a:cxn>
                  <a:cxn ang="0">
                    <a:pos x="163" y="84"/>
                  </a:cxn>
                  <a:cxn ang="0">
                    <a:pos x="151" y="101"/>
                  </a:cxn>
                  <a:cxn ang="0">
                    <a:pos x="140" y="113"/>
                  </a:cxn>
                  <a:cxn ang="0">
                    <a:pos x="118" y="132"/>
                  </a:cxn>
                  <a:cxn ang="0">
                    <a:pos x="94" y="147"/>
                  </a:cxn>
                  <a:cxn ang="0">
                    <a:pos x="67" y="161"/>
                  </a:cxn>
                  <a:cxn ang="0">
                    <a:pos x="37" y="173"/>
                  </a:cxn>
                  <a:cxn ang="0">
                    <a:pos x="5" y="183"/>
                  </a:cxn>
                  <a:cxn ang="0">
                    <a:pos x="0" y="184"/>
                  </a:cxn>
                  <a:cxn ang="0">
                    <a:pos x="0" y="191"/>
                  </a:cxn>
                  <a:cxn ang="0">
                    <a:pos x="29" y="186"/>
                  </a:cxn>
                  <a:cxn ang="0">
                    <a:pos x="58" y="178"/>
                  </a:cxn>
                  <a:cxn ang="0">
                    <a:pos x="85" y="167"/>
                  </a:cxn>
                  <a:cxn ang="0">
                    <a:pos x="113" y="154"/>
                  </a:cxn>
                  <a:cxn ang="0">
                    <a:pos x="140" y="139"/>
                  </a:cxn>
                  <a:cxn ang="0">
                    <a:pos x="152" y="130"/>
                  </a:cxn>
                  <a:cxn ang="0">
                    <a:pos x="175" y="121"/>
                  </a:cxn>
                  <a:cxn ang="0">
                    <a:pos x="165" y="115"/>
                  </a:cxn>
                  <a:cxn ang="0">
                    <a:pos x="183" y="94"/>
                  </a:cxn>
                  <a:cxn ang="0">
                    <a:pos x="203" y="66"/>
                  </a:cxn>
                  <a:cxn ang="0">
                    <a:pos x="222" y="37"/>
                  </a:cxn>
                  <a:cxn ang="0">
                    <a:pos x="236" y="28"/>
                  </a:cxn>
                  <a:cxn ang="0">
                    <a:pos x="215" y="0"/>
                  </a:cxn>
                </a:cxnLst>
                <a:rect l="0" t="0" r="r" b="b"/>
                <a:pathLst>
                  <a:path w="236" h="191">
                    <a:moveTo>
                      <a:pt x="215" y="0"/>
                    </a:moveTo>
                    <a:lnTo>
                      <a:pt x="201" y="17"/>
                    </a:lnTo>
                    <a:lnTo>
                      <a:pt x="50" y="17"/>
                    </a:lnTo>
                    <a:lnTo>
                      <a:pt x="200" y="26"/>
                    </a:lnTo>
                    <a:lnTo>
                      <a:pt x="183" y="57"/>
                    </a:lnTo>
                    <a:lnTo>
                      <a:pt x="163" y="84"/>
                    </a:lnTo>
                    <a:lnTo>
                      <a:pt x="151" y="101"/>
                    </a:lnTo>
                    <a:lnTo>
                      <a:pt x="140" y="113"/>
                    </a:lnTo>
                    <a:lnTo>
                      <a:pt x="118" y="132"/>
                    </a:lnTo>
                    <a:lnTo>
                      <a:pt x="94" y="147"/>
                    </a:lnTo>
                    <a:lnTo>
                      <a:pt x="67" y="161"/>
                    </a:lnTo>
                    <a:lnTo>
                      <a:pt x="37" y="173"/>
                    </a:lnTo>
                    <a:lnTo>
                      <a:pt x="5" y="183"/>
                    </a:lnTo>
                    <a:lnTo>
                      <a:pt x="0" y="184"/>
                    </a:lnTo>
                    <a:lnTo>
                      <a:pt x="0" y="191"/>
                    </a:lnTo>
                    <a:lnTo>
                      <a:pt x="29" y="186"/>
                    </a:lnTo>
                    <a:lnTo>
                      <a:pt x="58" y="178"/>
                    </a:lnTo>
                    <a:lnTo>
                      <a:pt x="85" y="167"/>
                    </a:lnTo>
                    <a:lnTo>
                      <a:pt x="113" y="154"/>
                    </a:lnTo>
                    <a:lnTo>
                      <a:pt x="140" y="139"/>
                    </a:lnTo>
                    <a:lnTo>
                      <a:pt x="152" y="130"/>
                    </a:lnTo>
                    <a:lnTo>
                      <a:pt x="175" y="121"/>
                    </a:lnTo>
                    <a:lnTo>
                      <a:pt x="165" y="115"/>
                    </a:lnTo>
                    <a:lnTo>
                      <a:pt x="183" y="94"/>
                    </a:lnTo>
                    <a:lnTo>
                      <a:pt x="203" y="66"/>
                    </a:lnTo>
                    <a:lnTo>
                      <a:pt x="222" y="37"/>
                    </a:lnTo>
                    <a:lnTo>
                      <a:pt x="236" y="28"/>
                    </a:lnTo>
                    <a:lnTo>
                      <a:pt x="215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250" name="Freeform 210"/>
              <p:cNvSpPr>
                <a:spLocks/>
              </p:cNvSpPr>
              <p:nvPr/>
            </p:nvSpPr>
            <p:spPr bwMode="auto">
              <a:xfrm>
                <a:off x="2093" y="2750"/>
                <a:ext cx="26" cy="21"/>
              </a:xfrm>
              <a:custGeom>
                <a:avLst/>
                <a:gdLst/>
                <a:ahLst/>
                <a:cxnLst>
                  <a:cxn ang="0">
                    <a:pos x="19" y="0"/>
                  </a:cxn>
                  <a:cxn ang="0">
                    <a:pos x="1" y="0"/>
                  </a:cxn>
                  <a:cxn ang="0">
                    <a:pos x="1" y="40"/>
                  </a:cxn>
                  <a:cxn ang="0">
                    <a:pos x="0" y="76"/>
                  </a:cxn>
                  <a:cxn ang="0">
                    <a:pos x="0" y="86"/>
                  </a:cxn>
                  <a:cxn ang="0">
                    <a:pos x="19" y="75"/>
                  </a:cxn>
                  <a:cxn ang="0">
                    <a:pos x="19" y="64"/>
                  </a:cxn>
                  <a:cxn ang="0">
                    <a:pos x="101" y="64"/>
                  </a:cxn>
                  <a:cxn ang="0">
                    <a:pos x="19" y="54"/>
                  </a:cxn>
                  <a:cxn ang="0">
                    <a:pos x="19" y="0"/>
                  </a:cxn>
                </a:cxnLst>
                <a:rect l="0" t="0" r="r" b="b"/>
                <a:pathLst>
                  <a:path w="101" h="86">
                    <a:moveTo>
                      <a:pt x="19" y="0"/>
                    </a:moveTo>
                    <a:lnTo>
                      <a:pt x="1" y="0"/>
                    </a:lnTo>
                    <a:lnTo>
                      <a:pt x="1" y="40"/>
                    </a:lnTo>
                    <a:lnTo>
                      <a:pt x="0" y="76"/>
                    </a:lnTo>
                    <a:lnTo>
                      <a:pt x="0" y="86"/>
                    </a:lnTo>
                    <a:lnTo>
                      <a:pt x="19" y="75"/>
                    </a:lnTo>
                    <a:lnTo>
                      <a:pt x="19" y="64"/>
                    </a:lnTo>
                    <a:lnTo>
                      <a:pt x="101" y="64"/>
                    </a:lnTo>
                    <a:lnTo>
                      <a:pt x="19" y="54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249" name="Freeform 209"/>
              <p:cNvSpPr>
                <a:spLocks/>
              </p:cNvSpPr>
              <p:nvPr/>
            </p:nvSpPr>
            <p:spPr bwMode="auto">
              <a:xfrm>
                <a:off x="2098" y="2750"/>
                <a:ext cx="26" cy="20"/>
              </a:xfrm>
              <a:custGeom>
                <a:avLst/>
                <a:gdLst/>
                <a:ahLst/>
                <a:cxnLst>
                  <a:cxn ang="0">
                    <a:pos x="101" y="0"/>
                  </a:cxn>
                  <a:cxn ang="0">
                    <a:pos x="82" y="0"/>
                  </a:cxn>
                  <a:cxn ang="0">
                    <a:pos x="82" y="54"/>
                  </a:cxn>
                  <a:cxn ang="0">
                    <a:pos x="0" y="54"/>
                  </a:cxn>
                  <a:cxn ang="0">
                    <a:pos x="82" y="64"/>
                  </a:cxn>
                  <a:cxn ang="0">
                    <a:pos x="82" y="82"/>
                  </a:cxn>
                  <a:cxn ang="0">
                    <a:pos x="103" y="71"/>
                  </a:cxn>
                  <a:cxn ang="0">
                    <a:pos x="101" y="44"/>
                  </a:cxn>
                  <a:cxn ang="0">
                    <a:pos x="101" y="0"/>
                  </a:cxn>
                </a:cxnLst>
                <a:rect l="0" t="0" r="r" b="b"/>
                <a:pathLst>
                  <a:path w="103" h="82">
                    <a:moveTo>
                      <a:pt x="101" y="0"/>
                    </a:moveTo>
                    <a:lnTo>
                      <a:pt x="82" y="0"/>
                    </a:lnTo>
                    <a:lnTo>
                      <a:pt x="82" y="54"/>
                    </a:lnTo>
                    <a:lnTo>
                      <a:pt x="0" y="54"/>
                    </a:lnTo>
                    <a:lnTo>
                      <a:pt x="82" y="64"/>
                    </a:lnTo>
                    <a:lnTo>
                      <a:pt x="82" y="82"/>
                    </a:lnTo>
                    <a:lnTo>
                      <a:pt x="103" y="71"/>
                    </a:lnTo>
                    <a:lnTo>
                      <a:pt x="101" y="44"/>
                    </a:lnTo>
                    <a:lnTo>
                      <a:pt x="101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248" name="Freeform 208"/>
              <p:cNvSpPr>
                <a:spLocks/>
              </p:cNvSpPr>
              <p:nvPr/>
            </p:nvSpPr>
            <p:spPr bwMode="auto">
              <a:xfrm>
                <a:off x="2077" y="2742"/>
                <a:ext cx="65" cy="9"/>
              </a:xfrm>
              <a:custGeom>
                <a:avLst/>
                <a:gdLst/>
                <a:ahLst/>
                <a:cxnLst>
                  <a:cxn ang="0">
                    <a:pos x="235" y="0"/>
                  </a:cxn>
                  <a:cxn ang="0">
                    <a:pos x="217" y="22"/>
                  </a:cxn>
                  <a:cxn ang="0">
                    <a:pos x="186" y="22"/>
                  </a:cxn>
                  <a:cxn ang="0">
                    <a:pos x="67" y="22"/>
                  </a:cxn>
                  <a:cxn ang="0">
                    <a:pos x="0" y="22"/>
                  </a:cxn>
                  <a:cxn ang="0">
                    <a:pos x="11" y="37"/>
                  </a:cxn>
                  <a:cxn ang="0">
                    <a:pos x="24" y="31"/>
                  </a:cxn>
                  <a:cxn ang="0">
                    <a:pos x="67" y="31"/>
                  </a:cxn>
                  <a:cxn ang="0">
                    <a:pos x="85" y="31"/>
                  </a:cxn>
                  <a:cxn ang="0">
                    <a:pos x="167" y="31"/>
                  </a:cxn>
                  <a:cxn ang="0">
                    <a:pos x="186" y="31"/>
                  </a:cxn>
                  <a:cxn ang="0">
                    <a:pos x="259" y="31"/>
                  </a:cxn>
                  <a:cxn ang="0">
                    <a:pos x="235" y="0"/>
                  </a:cxn>
                </a:cxnLst>
                <a:rect l="0" t="0" r="r" b="b"/>
                <a:pathLst>
                  <a:path w="259" h="37">
                    <a:moveTo>
                      <a:pt x="235" y="0"/>
                    </a:moveTo>
                    <a:lnTo>
                      <a:pt x="217" y="22"/>
                    </a:lnTo>
                    <a:lnTo>
                      <a:pt x="186" y="22"/>
                    </a:lnTo>
                    <a:lnTo>
                      <a:pt x="67" y="22"/>
                    </a:lnTo>
                    <a:lnTo>
                      <a:pt x="0" y="22"/>
                    </a:lnTo>
                    <a:lnTo>
                      <a:pt x="11" y="37"/>
                    </a:lnTo>
                    <a:lnTo>
                      <a:pt x="24" y="31"/>
                    </a:lnTo>
                    <a:lnTo>
                      <a:pt x="67" y="31"/>
                    </a:lnTo>
                    <a:lnTo>
                      <a:pt x="85" y="31"/>
                    </a:lnTo>
                    <a:lnTo>
                      <a:pt x="167" y="31"/>
                    </a:lnTo>
                    <a:lnTo>
                      <a:pt x="186" y="31"/>
                    </a:lnTo>
                    <a:lnTo>
                      <a:pt x="259" y="31"/>
                    </a:lnTo>
                    <a:lnTo>
                      <a:pt x="235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247" name="Freeform 207"/>
              <p:cNvSpPr>
                <a:spLocks/>
              </p:cNvSpPr>
              <p:nvPr/>
            </p:nvSpPr>
            <p:spPr bwMode="auto">
              <a:xfrm>
                <a:off x="2094" y="2733"/>
                <a:ext cx="32" cy="14"/>
              </a:xfrm>
              <a:custGeom>
                <a:avLst/>
                <a:gdLst/>
                <a:ahLst/>
                <a:cxnLst>
                  <a:cxn ang="0">
                    <a:pos x="98" y="0"/>
                  </a:cxn>
                  <a:cxn ang="0">
                    <a:pos x="100" y="36"/>
                  </a:cxn>
                  <a:cxn ang="0">
                    <a:pos x="100" y="58"/>
                  </a:cxn>
                  <a:cxn ang="0">
                    <a:pos x="18" y="58"/>
                  </a:cxn>
                  <a:cxn ang="0">
                    <a:pos x="0" y="58"/>
                  </a:cxn>
                  <a:cxn ang="0">
                    <a:pos x="119" y="58"/>
                  </a:cxn>
                  <a:cxn ang="0">
                    <a:pos x="119" y="34"/>
                  </a:cxn>
                  <a:cxn ang="0">
                    <a:pos x="130" y="20"/>
                  </a:cxn>
                  <a:cxn ang="0">
                    <a:pos x="98" y="0"/>
                  </a:cxn>
                </a:cxnLst>
                <a:rect l="0" t="0" r="r" b="b"/>
                <a:pathLst>
                  <a:path w="130" h="58">
                    <a:moveTo>
                      <a:pt x="98" y="0"/>
                    </a:moveTo>
                    <a:lnTo>
                      <a:pt x="100" y="36"/>
                    </a:lnTo>
                    <a:lnTo>
                      <a:pt x="100" y="58"/>
                    </a:lnTo>
                    <a:lnTo>
                      <a:pt x="18" y="58"/>
                    </a:lnTo>
                    <a:lnTo>
                      <a:pt x="0" y="58"/>
                    </a:lnTo>
                    <a:lnTo>
                      <a:pt x="119" y="58"/>
                    </a:lnTo>
                    <a:lnTo>
                      <a:pt x="119" y="34"/>
                    </a:lnTo>
                    <a:lnTo>
                      <a:pt x="130" y="20"/>
                    </a:lnTo>
                    <a:lnTo>
                      <a:pt x="98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246" name="Freeform 206"/>
              <p:cNvSpPr>
                <a:spLocks/>
              </p:cNvSpPr>
              <p:nvPr/>
            </p:nvSpPr>
            <p:spPr bwMode="auto">
              <a:xfrm>
                <a:off x="2093" y="2733"/>
                <a:ext cx="8" cy="1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" y="38"/>
                  </a:cxn>
                  <a:cxn ang="0">
                    <a:pos x="1" y="60"/>
                  </a:cxn>
                  <a:cxn ang="0">
                    <a:pos x="19" y="60"/>
                  </a:cxn>
                  <a:cxn ang="0">
                    <a:pos x="19" y="33"/>
                  </a:cxn>
                  <a:cxn ang="0">
                    <a:pos x="31" y="19"/>
                  </a:cxn>
                  <a:cxn ang="0">
                    <a:pos x="0" y="0"/>
                  </a:cxn>
                </a:cxnLst>
                <a:rect l="0" t="0" r="r" b="b"/>
                <a:pathLst>
                  <a:path w="31" h="60">
                    <a:moveTo>
                      <a:pt x="0" y="0"/>
                    </a:moveTo>
                    <a:lnTo>
                      <a:pt x="1" y="38"/>
                    </a:lnTo>
                    <a:lnTo>
                      <a:pt x="1" y="60"/>
                    </a:lnTo>
                    <a:lnTo>
                      <a:pt x="19" y="60"/>
                    </a:lnTo>
                    <a:lnTo>
                      <a:pt x="19" y="33"/>
                    </a:lnTo>
                    <a:lnTo>
                      <a:pt x="31" y="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245" name="Freeform 205"/>
              <p:cNvSpPr>
                <a:spLocks/>
              </p:cNvSpPr>
              <p:nvPr/>
            </p:nvSpPr>
            <p:spPr bwMode="auto">
              <a:xfrm>
                <a:off x="2060" y="2724"/>
                <a:ext cx="83" cy="95"/>
              </a:xfrm>
              <a:custGeom>
                <a:avLst/>
                <a:gdLst/>
                <a:ahLst/>
                <a:cxnLst>
                  <a:cxn ang="0">
                    <a:pos x="43" y="0"/>
                  </a:cxn>
                  <a:cxn ang="0">
                    <a:pos x="45" y="31"/>
                  </a:cxn>
                  <a:cxn ang="0">
                    <a:pos x="46" y="70"/>
                  </a:cxn>
                  <a:cxn ang="0">
                    <a:pos x="46" y="91"/>
                  </a:cxn>
                  <a:cxn ang="0">
                    <a:pos x="45" y="123"/>
                  </a:cxn>
                  <a:cxn ang="0">
                    <a:pos x="43" y="159"/>
                  </a:cxn>
                  <a:cxn ang="0">
                    <a:pos x="41" y="198"/>
                  </a:cxn>
                  <a:cxn ang="0">
                    <a:pos x="39" y="223"/>
                  </a:cxn>
                  <a:cxn ang="0">
                    <a:pos x="35" y="258"/>
                  </a:cxn>
                  <a:cxn ang="0">
                    <a:pos x="28" y="293"/>
                  </a:cxn>
                  <a:cxn ang="0">
                    <a:pos x="19" y="328"/>
                  </a:cxn>
                  <a:cxn ang="0">
                    <a:pos x="6" y="363"/>
                  </a:cxn>
                  <a:cxn ang="0">
                    <a:pos x="0" y="380"/>
                  </a:cxn>
                  <a:cxn ang="0">
                    <a:pos x="4" y="383"/>
                  </a:cxn>
                  <a:cxn ang="0">
                    <a:pos x="22" y="354"/>
                  </a:cxn>
                  <a:cxn ang="0">
                    <a:pos x="35" y="322"/>
                  </a:cxn>
                  <a:cxn ang="0">
                    <a:pos x="39" y="309"/>
                  </a:cxn>
                  <a:cxn ang="0">
                    <a:pos x="47" y="278"/>
                  </a:cxn>
                  <a:cxn ang="0">
                    <a:pos x="54" y="242"/>
                  </a:cxn>
                  <a:cxn ang="0">
                    <a:pos x="61" y="201"/>
                  </a:cxn>
                  <a:cxn ang="0">
                    <a:pos x="64" y="173"/>
                  </a:cxn>
                  <a:cxn ang="0">
                    <a:pos x="66" y="139"/>
                  </a:cxn>
                  <a:cxn ang="0">
                    <a:pos x="67" y="102"/>
                  </a:cxn>
                  <a:cxn ang="0">
                    <a:pos x="67" y="60"/>
                  </a:cxn>
                  <a:cxn ang="0">
                    <a:pos x="67" y="27"/>
                  </a:cxn>
                  <a:cxn ang="0">
                    <a:pos x="336" y="27"/>
                  </a:cxn>
                  <a:cxn ang="0">
                    <a:pos x="70" y="18"/>
                  </a:cxn>
                  <a:cxn ang="0">
                    <a:pos x="43" y="0"/>
                  </a:cxn>
                </a:cxnLst>
                <a:rect l="0" t="0" r="r" b="b"/>
                <a:pathLst>
                  <a:path w="336" h="383">
                    <a:moveTo>
                      <a:pt x="43" y="0"/>
                    </a:moveTo>
                    <a:lnTo>
                      <a:pt x="45" y="31"/>
                    </a:lnTo>
                    <a:lnTo>
                      <a:pt x="46" y="70"/>
                    </a:lnTo>
                    <a:lnTo>
                      <a:pt x="46" y="91"/>
                    </a:lnTo>
                    <a:lnTo>
                      <a:pt x="45" y="123"/>
                    </a:lnTo>
                    <a:lnTo>
                      <a:pt x="43" y="159"/>
                    </a:lnTo>
                    <a:lnTo>
                      <a:pt x="41" y="198"/>
                    </a:lnTo>
                    <a:lnTo>
                      <a:pt x="39" y="223"/>
                    </a:lnTo>
                    <a:lnTo>
                      <a:pt x="35" y="258"/>
                    </a:lnTo>
                    <a:lnTo>
                      <a:pt x="28" y="293"/>
                    </a:lnTo>
                    <a:lnTo>
                      <a:pt x="19" y="328"/>
                    </a:lnTo>
                    <a:lnTo>
                      <a:pt x="6" y="363"/>
                    </a:lnTo>
                    <a:lnTo>
                      <a:pt x="0" y="380"/>
                    </a:lnTo>
                    <a:lnTo>
                      <a:pt x="4" y="383"/>
                    </a:lnTo>
                    <a:lnTo>
                      <a:pt x="22" y="354"/>
                    </a:lnTo>
                    <a:lnTo>
                      <a:pt x="35" y="322"/>
                    </a:lnTo>
                    <a:lnTo>
                      <a:pt x="39" y="309"/>
                    </a:lnTo>
                    <a:lnTo>
                      <a:pt x="47" y="278"/>
                    </a:lnTo>
                    <a:lnTo>
                      <a:pt x="54" y="242"/>
                    </a:lnTo>
                    <a:lnTo>
                      <a:pt x="61" y="201"/>
                    </a:lnTo>
                    <a:lnTo>
                      <a:pt x="64" y="173"/>
                    </a:lnTo>
                    <a:lnTo>
                      <a:pt x="66" y="139"/>
                    </a:lnTo>
                    <a:lnTo>
                      <a:pt x="67" y="102"/>
                    </a:lnTo>
                    <a:lnTo>
                      <a:pt x="67" y="60"/>
                    </a:lnTo>
                    <a:lnTo>
                      <a:pt x="67" y="27"/>
                    </a:lnTo>
                    <a:lnTo>
                      <a:pt x="336" y="27"/>
                    </a:lnTo>
                    <a:lnTo>
                      <a:pt x="70" y="18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244" name="Freeform 204"/>
              <p:cNvSpPr>
                <a:spLocks/>
              </p:cNvSpPr>
              <p:nvPr/>
            </p:nvSpPr>
            <p:spPr bwMode="auto">
              <a:xfrm>
                <a:off x="2077" y="2723"/>
                <a:ext cx="66" cy="7"/>
              </a:xfrm>
              <a:custGeom>
                <a:avLst/>
                <a:gdLst/>
                <a:ahLst/>
                <a:cxnLst>
                  <a:cxn ang="0">
                    <a:pos x="241" y="0"/>
                  </a:cxn>
                  <a:cxn ang="0">
                    <a:pos x="224" y="22"/>
                  </a:cxn>
                  <a:cxn ang="0">
                    <a:pos x="122" y="22"/>
                  </a:cxn>
                  <a:cxn ang="0">
                    <a:pos x="113" y="22"/>
                  </a:cxn>
                  <a:cxn ang="0">
                    <a:pos x="0" y="22"/>
                  </a:cxn>
                  <a:cxn ang="0">
                    <a:pos x="266" y="31"/>
                  </a:cxn>
                  <a:cxn ang="0">
                    <a:pos x="241" y="0"/>
                  </a:cxn>
                </a:cxnLst>
                <a:rect l="0" t="0" r="r" b="b"/>
                <a:pathLst>
                  <a:path w="266" h="31">
                    <a:moveTo>
                      <a:pt x="241" y="0"/>
                    </a:moveTo>
                    <a:lnTo>
                      <a:pt x="224" y="22"/>
                    </a:lnTo>
                    <a:lnTo>
                      <a:pt x="122" y="22"/>
                    </a:lnTo>
                    <a:lnTo>
                      <a:pt x="113" y="22"/>
                    </a:lnTo>
                    <a:lnTo>
                      <a:pt x="0" y="22"/>
                    </a:lnTo>
                    <a:lnTo>
                      <a:pt x="266" y="31"/>
                    </a:lnTo>
                    <a:lnTo>
                      <a:pt x="241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243" name="Freeform 203"/>
              <p:cNvSpPr>
                <a:spLocks/>
              </p:cNvSpPr>
              <p:nvPr/>
            </p:nvSpPr>
            <p:spPr bwMode="auto">
              <a:xfrm>
                <a:off x="2098" y="2712"/>
                <a:ext cx="12" cy="16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0" y="4"/>
                  </a:cxn>
                  <a:cxn ang="0">
                    <a:pos x="19" y="35"/>
                  </a:cxn>
                  <a:cxn ang="0">
                    <a:pos x="21" y="38"/>
                  </a:cxn>
                  <a:cxn ang="0">
                    <a:pos x="28" y="64"/>
                  </a:cxn>
                  <a:cxn ang="0">
                    <a:pos x="37" y="64"/>
                  </a:cxn>
                  <a:cxn ang="0">
                    <a:pos x="46" y="33"/>
                  </a:cxn>
                  <a:cxn ang="0">
                    <a:pos x="45" y="31"/>
                  </a:cxn>
                  <a:cxn ang="0">
                    <a:pos x="28" y="13"/>
                  </a:cxn>
                  <a:cxn ang="0">
                    <a:pos x="3" y="0"/>
                  </a:cxn>
                </a:cxnLst>
                <a:rect l="0" t="0" r="r" b="b"/>
                <a:pathLst>
                  <a:path w="46" h="64">
                    <a:moveTo>
                      <a:pt x="3" y="0"/>
                    </a:moveTo>
                    <a:lnTo>
                      <a:pt x="0" y="4"/>
                    </a:lnTo>
                    <a:lnTo>
                      <a:pt x="19" y="35"/>
                    </a:lnTo>
                    <a:lnTo>
                      <a:pt x="21" y="38"/>
                    </a:lnTo>
                    <a:lnTo>
                      <a:pt x="28" y="64"/>
                    </a:lnTo>
                    <a:lnTo>
                      <a:pt x="37" y="64"/>
                    </a:lnTo>
                    <a:lnTo>
                      <a:pt x="46" y="33"/>
                    </a:lnTo>
                    <a:lnTo>
                      <a:pt x="45" y="31"/>
                    </a:lnTo>
                    <a:lnTo>
                      <a:pt x="28" y="13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242" name="Freeform 202"/>
              <p:cNvSpPr>
                <a:spLocks/>
              </p:cNvSpPr>
              <p:nvPr/>
            </p:nvSpPr>
            <p:spPr bwMode="auto">
              <a:xfrm>
                <a:off x="2151" y="2728"/>
                <a:ext cx="48" cy="79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0" y="0"/>
                  </a:cxn>
                  <a:cxn ang="0">
                    <a:pos x="0" y="8"/>
                  </a:cxn>
                  <a:cxn ang="0">
                    <a:pos x="10" y="8"/>
                  </a:cxn>
                  <a:cxn ang="0">
                    <a:pos x="27" y="14"/>
                  </a:cxn>
                  <a:cxn ang="0">
                    <a:pos x="34" y="23"/>
                  </a:cxn>
                  <a:cxn ang="0">
                    <a:pos x="37" y="56"/>
                  </a:cxn>
                  <a:cxn ang="0">
                    <a:pos x="37" y="262"/>
                  </a:cxn>
                  <a:cxn ang="0">
                    <a:pos x="37" y="263"/>
                  </a:cxn>
                  <a:cxn ang="0">
                    <a:pos x="32" y="298"/>
                  </a:cxn>
                  <a:cxn ang="0">
                    <a:pos x="10" y="311"/>
                  </a:cxn>
                  <a:cxn ang="0">
                    <a:pos x="0" y="311"/>
                  </a:cxn>
                  <a:cxn ang="0">
                    <a:pos x="0" y="319"/>
                  </a:cxn>
                  <a:cxn ang="0">
                    <a:pos x="110" y="319"/>
                  </a:cxn>
                  <a:cxn ang="0">
                    <a:pos x="110" y="311"/>
                  </a:cxn>
                  <a:cxn ang="0">
                    <a:pos x="101" y="311"/>
                  </a:cxn>
                  <a:cxn ang="0">
                    <a:pos x="83" y="305"/>
                  </a:cxn>
                  <a:cxn ang="0">
                    <a:pos x="75" y="294"/>
                  </a:cxn>
                  <a:cxn ang="0">
                    <a:pos x="73" y="262"/>
                  </a:cxn>
                  <a:cxn ang="0">
                    <a:pos x="73" y="165"/>
                  </a:cxn>
                  <a:cxn ang="0">
                    <a:pos x="192" y="165"/>
                  </a:cxn>
                  <a:cxn ang="0">
                    <a:pos x="73" y="147"/>
                  </a:cxn>
                  <a:cxn ang="0">
                    <a:pos x="73" y="56"/>
                  </a:cxn>
                  <a:cxn ang="0">
                    <a:pos x="75" y="24"/>
                  </a:cxn>
                  <a:cxn ang="0">
                    <a:pos x="83" y="13"/>
                  </a:cxn>
                  <a:cxn ang="0">
                    <a:pos x="101" y="8"/>
                  </a:cxn>
                  <a:cxn ang="0">
                    <a:pos x="110" y="8"/>
                  </a:cxn>
                  <a:cxn ang="0">
                    <a:pos x="110" y="0"/>
                  </a:cxn>
                </a:cxnLst>
                <a:rect l="0" t="0" r="r" b="b"/>
                <a:pathLst>
                  <a:path w="192" h="319">
                    <a:moveTo>
                      <a:pt x="110" y="0"/>
                    </a:moveTo>
                    <a:lnTo>
                      <a:pt x="0" y="0"/>
                    </a:lnTo>
                    <a:lnTo>
                      <a:pt x="0" y="8"/>
                    </a:lnTo>
                    <a:lnTo>
                      <a:pt x="10" y="8"/>
                    </a:lnTo>
                    <a:lnTo>
                      <a:pt x="27" y="14"/>
                    </a:lnTo>
                    <a:lnTo>
                      <a:pt x="34" y="23"/>
                    </a:lnTo>
                    <a:lnTo>
                      <a:pt x="37" y="56"/>
                    </a:lnTo>
                    <a:lnTo>
                      <a:pt x="37" y="262"/>
                    </a:lnTo>
                    <a:lnTo>
                      <a:pt x="37" y="263"/>
                    </a:lnTo>
                    <a:lnTo>
                      <a:pt x="32" y="298"/>
                    </a:lnTo>
                    <a:lnTo>
                      <a:pt x="10" y="311"/>
                    </a:lnTo>
                    <a:lnTo>
                      <a:pt x="0" y="311"/>
                    </a:lnTo>
                    <a:lnTo>
                      <a:pt x="0" y="319"/>
                    </a:lnTo>
                    <a:lnTo>
                      <a:pt x="110" y="319"/>
                    </a:lnTo>
                    <a:lnTo>
                      <a:pt x="110" y="311"/>
                    </a:lnTo>
                    <a:lnTo>
                      <a:pt x="101" y="311"/>
                    </a:lnTo>
                    <a:lnTo>
                      <a:pt x="83" y="305"/>
                    </a:lnTo>
                    <a:lnTo>
                      <a:pt x="75" y="294"/>
                    </a:lnTo>
                    <a:lnTo>
                      <a:pt x="73" y="262"/>
                    </a:lnTo>
                    <a:lnTo>
                      <a:pt x="73" y="165"/>
                    </a:lnTo>
                    <a:lnTo>
                      <a:pt x="192" y="165"/>
                    </a:lnTo>
                    <a:lnTo>
                      <a:pt x="73" y="147"/>
                    </a:lnTo>
                    <a:lnTo>
                      <a:pt x="73" y="56"/>
                    </a:lnTo>
                    <a:lnTo>
                      <a:pt x="75" y="24"/>
                    </a:lnTo>
                    <a:lnTo>
                      <a:pt x="83" y="13"/>
                    </a:lnTo>
                    <a:lnTo>
                      <a:pt x="101" y="8"/>
                    </a:lnTo>
                    <a:lnTo>
                      <a:pt x="110" y="8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241" name="Freeform 201"/>
              <p:cNvSpPr>
                <a:spLocks/>
              </p:cNvSpPr>
              <p:nvPr/>
            </p:nvSpPr>
            <p:spPr bwMode="auto">
              <a:xfrm>
                <a:off x="2169" y="2728"/>
                <a:ext cx="48" cy="79"/>
              </a:xfrm>
              <a:custGeom>
                <a:avLst/>
                <a:gdLst/>
                <a:ahLst/>
                <a:cxnLst>
                  <a:cxn ang="0">
                    <a:pos x="192" y="0"/>
                  </a:cxn>
                  <a:cxn ang="0">
                    <a:pos x="82" y="0"/>
                  </a:cxn>
                  <a:cxn ang="0">
                    <a:pos x="82" y="8"/>
                  </a:cxn>
                  <a:cxn ang="0">
                    <a:pos x="92" y="8"/>
                  </a:cxn>
                  <a:cxn ang="0">
                    <a:pos x="109" y="14"/>
                  </a:cxn>
                  <a:cxn ang="0">
                    <a:pos x="116" y="23"/>
                  </a:cxn>
                  <a:cxn ang="0">
                    <a:pos x="119" y="56"/>
                  </a:cxn>
                  <a:cxn ang="0">
                    <a:pos x="119" y="147"/>
                  </a:cxn>
                  <a:cxn ang="0">
                    <a:pos x="0" y="147"/>
                  </a:cxn>
                  <a:cxn ang="0">
                    <a:pos x="119" y="165"/>
                  </a:cxn>
                  <a:cxn ang="0">
                    <a:pos x="119" y="262"/>
                  </a:cxn>
                  <a:cxn ang="0">
                    <a:pos x="119" y="263"/>
                  </a:cxn>
                  <a:cxn ang="0">
                    <a:pos x="114" y="298"/>
                  </a:cxn>
                  <a:cxn ang="0">
                    <a:pos x="92" y="311"/>
                  </a:cxn>
                  <a:cxn ang="0">
                    <a:pos x="82" y="311"/>
                  </a:cxn>
                  <a:cxn ang="0">
                    <a:pos x="82" y="319"/>
                  </a:cxn>
                  <a:cxn ang="0">
                    <a:pos x="192" y="319"/>
                  </a:cxn>
                  <a:cxn ang="0">
                    <a:pos x="192" y="311"/>
                  </a:cxn>
                  <a:cxn ang="0">
                    <a:pos x="183" y="311"/>
                  </a:cxn>
                  <a:cxn ang="0">
                    <a:pos x="165" y="305"/>
                  </a:cxn>
                  <a:cxn ang="0">
                    <a:pos x="157" y="294"/>
                  </a:cxn>
                  <a:cxn ang="0">
                    <a:pos x="155" y="262"/>
                  </a:cxn>
                  <a:cxn ang="0">
                    <a:pos x="155" y="56"/>
                  </a:cxn>
                  <a:cxn ang="0">
                    <a:pos x="157" y="24"/>
                  </a:cxn>
                  <a:cxn ang="0">
                    <a:pos x="165" y="13"/>
                  </a:cxn>
                  <a:cxn ang="0">
                    <a:pos x="183" y="8"/>
                  </a:cxn>
                  <a:cxn ang="0">
                    <a:pos x="192" y="8"/>
                  </a:cxn>
                  <a:cxn ang="0">
                    <a:pos x="192" y="0"/>
                  </a:cxn>
                </a:cxnLst>
                <a:rect l="0" t="0" r="r" b="b"/>
                <a:pathLst>
                  <a:path w="192" h="319">
                    <a:moveTo>
                      <a:pt x="192" y="0"/>
                    </a:moveTo>
                    <a:lnTo>
                      <a:pt x="82" y="0"/>
                    </a:lnTo>
                    <a:lnTo>
                      <a:pt x="82" y="8"/>
                    </a:lnTo>
                    <a:lnTo>
                      <a:pt x="92" y="8"/>
                    </a:lnTo>
                    <a:lnTo>
                      <a:pt x="109" y="14"/>
                    </a:lnTo>
                    <a:lnTo>
                      <a:pt x="116" y="23"/>
                    </a:lnTo>
                    <a:lnTo>
                      <a:pt x="119" y="56"/>
                    </a:lnTo>
                    <a:lnTo>
                      <a:pt x="119" y="147"/>
                    </a:lnTo>
                    <a:lnTo>
                      <a:pt x="0" y="147"/>
                    </a:lnTo>
                    <a:lnTo>
                      <a:pt x="119" y="165"/>
                    </a:lnTo>
                    <a:lnTo>
                      <a:pt x="119" y="262"/>
                    </a:lnTo>
                    <a:lnTo>
                      <a:pt x="119" y="263"/>
                    </a:lnTo>
                    <a:lnTo>
                      <a:pt x="114" y="298"/>
                    </a:lnTo>
                    <a:lnTo>
                      <a:pt x="92" y="311"/>
                    </a:lnTo>
                    <a:lnTo>
                      <a:pt x="82" y="311"/>
                    </a:lnTo>
                    <a:lnTo>
                      <a:pt x="82" y="319"/>
                    </a:lnTo>
                    <a:lnTo>
                      <a:pt x="192" y="319"/>
                    </a:lnTo>
                    <a:lnTo>
                      <a:pt x="192" y="311"/>
                    </a:lnTo>
                    <a:lnTo>
                      <a:pt x="183" y="311"/>
                    </a:lnTo>
                    <a:lnTo>
                      <a:pt x="165" y="305"/>
                    </a:lnTo>
                    <a:lnTo>
                      <a:pt x="157" y="294"/>
                    </a:lnTo>
                    <a:lnTo>
                      <a:pt x="155" y="262"/>
                    </a:lnTo>
                    <a:lnTo>
                      <a:pt x="155" y="56"/>
                    </a:lnTo>
                    <a:lnTo>
                      <a:pt x="157" y="24"/>
                    </a:lnTo>
                    <a:lnTo>
                      <a:pt x="165" y="13"/>
                    </a:lnTo>
                    <a:lnTo>
                      <a:pt x="183" y="8"/>
                    </a:lnTo>
                    <a:lnTo>
                      <a:pt x="192" y="8"/>
                    </a:lnTo>
                    <a:lnTo>
                      <a:pt x="19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240" name="Freeform 200"/>
              <p:cNvSpPr>
                <a:spLocks/>
              </p:cNvSpPr>
              <p:nvPr/>
            </p:nvSpPr>
            <p:spPr bwMode="auto">
              <a:xfrm>
                <a:off x="2247" y="2767"/>
                <a:ext cx="31" cy="38"/>
              </a:xfrm>
              <a:custGeom>
                <a:avLst/>
                <a:gdLst/>
                <a:ahLst/>
                <a:cxnLst>
                  <a:cxn ang="0">
                    <a:pos x="65" y="0"/>
                  </a:cxn>
                  <a:cxn ang="0">
                    <a:pos x="0" y="7"/>
                  </a:cxn>
                  <a:cxn ang="0">
                    <a:pos x="18" y="8"/>
                  </a:cxn>
                  <a:cxn ang="0">
                    <a:pos x="45" y="16"/>
                  </a:cxn>
                  <a:cxn ang="0">
                    <a:pos x="50" y="20"/>
                  </a:cxn>
                  <a:cxn ang="0">
                    <a:pos x="71" y="44"/>
                  </a:cxn>
                  <a:cxn ang="0">
                    <a:pos x="72" y="45"/>
                  </a:cxn>
                  <a:cxn ang="0">
                    <a:pos x="79" y="80"/>
                  </a:cxn>
                  <a:cxn ang="0">
                    <a:pos x="77" y="97"/>
                  </a:cxn>
                  <a:cxn ang="0">
                    <a:pos x="62" y="127"/>
                  </a:cxn>
                  <a:cxn ang="0">
                    <a:pos x="41" y="141"/>
                  </a:cxn>
                  <a:cxn ang="0">
                    <a:pos x="9" y="146"/>
                  </a:cxn>
                  <a:cxn ang="0">
                    <a:pos x="78" y="153"/>
                  </a:cxn>
                  <a:cxn ang="0">
                    <a:pos x="91" y="145"/>
                  </a:cxn>
                  <a:cxn ang="0">
                    <a:pos x="111" y="121"/>
                  </a:cxn>
                  <a:cxn ang="0">
                    <a:pos x="116" y="111"/>
                  </a:cxn>
                  <a:cxn ang="0">
                    <a:pos x="123" y="76"/>
                  </a:cxn>
                  <a:cxn ang="0">
                    <a:pos x="120" y="52"/>
                  </a:cxn>
                  <a:cxn ang="0">
                    <a:pos x="105" y="22"/>
                  </a:cxn>
                  <a:cxn ang="0">
                    <a:pos x="95" y="13"/>
                  </a:cxn>
                  <a:cxn ang="0">
                    <a:pos x="65" y="0"/>
                  </a:cxn>
                </a:cxnLst>
                <a:rect l="0" t="0" r="r" b="b"/>
                <a:pathLst>
                  <a:path w="123" h="153">
                    <a:moveTo>
                      <a:pt x="65" y="0"/>
                    </a:moveTo>
                    <a:lnTo>
                      <a:pt x="0" y="7"/>
                    </a:lnTo>
                    <a:lnTo>
                      <a:pt x="18" y="8"/>
                    </a:lnTo>
                    <a:lnTo>
                      <a:pt x="45" y="16"/>
                    </a:lnTo>
                    <a:lnTo>
                      <a:pt x="50" y="20"/>
                    </a:lnTo>
                    <a:lnTo>
                      <a:pt x="71" y="44"/>
                    </a:lnTo>
                    <a:lnTo>
                      <a:pt x="72" y="45"/>
                    </a:lnTo>
                    <a:lnTo>
                      <a:pt x="79" y="80"/>
                    </a:lnTo>
                    <a:lnTo>
                      <a:pt x="77" y="97"/>
                    </a:lnTo>
                    <a:lnTo>
                      <a:pt x="62" y="127"/>
                    </a:lnTo>
                    <a:lnTo>
                      <a:pt x="41" y="141"/>
                    </a:lnTo>
                    <a:lnTo>
                      <a:pt x="9" y="146"/>
                    </a:lnTo>
                    <a:lnTo>
                      <a:pt x="78" y="153"/>
                    </a:lnTo>
                    <a:lnTo>
                      <a:pt x="91" y="145"/>
                    </a:lnTo>
                    <a:lnTo>
                      <a:pt x="111" y="121"/>
                    </a:lnTo>
                    <a:lnTo>
                      <a:pt x="116" y="111"/>
                    </a:lnTo>
                    <a:lnTo>
                      <a:pt x="123" y="76"/>
                    </a:lnTo>
                    <a:lnTo>
                      <a:pt x="120" y="52"/>
                    </a:lnTo>
                    <a:lnTo>
                      <a:pt x="105" y="22"/>
                    </a:lnTo>
                    <a:lnTo>
                      <a:pt x="95" y="13"/>
                    </a:lnTo>
                    <a:lnTo>
                      <a:pt x="65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239" name="Freeform 199"/>
              <p:cNvSpPr>
                <a:spLocks/>
              </p:cNvSpPr>
              <p:nvPr/>
            </p:nvSpPr>
            <p:spPr bwMode="auto">
              <a:xfrm>
                <a:off x="2221" y="2730"/>
                <a:ext cx="46" cy="77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31" y="10"/>
                  </a:cxn>
                  <a:cxn ang="0">
                    <a:pos x="32" y="11"/>
                  </a:cxn>
                  <a:cxn ang="0">
                    <a:pos x="37" y="48"/>
                  </a:cxn>
                  <a:cxn ang="0">
                    <a:pos x="37" y="254"/>
                  </a:cxn>
                  <a:cxn ang="0">
                    <a:pos x="32" y="289"/>
                  </a:cxn>
                  <a:cxn ang="0">
                    <a:pos x="10" y="303"/>
                  </a:cxn>
                  <a:cxn ang="0">
                    <a:pos x="0" y="303"/>
                  </a:cxn>
                  <a:cxn ang="0">
                    <a:pos x="0" y="311"/>
                  </a:cxn>
                  <a:cxn ang="0">
                    <a:pos x="121" y="311"/>
                  </a:cxn>
                  <a:cxn ang="0">
                    <a:pos x="129" y="311"/>
                  </a:cxn>
                  <a:cxn ang="0">
                    <a:pos x="162" y="308"/>
                  </a:cxn>
                  <a:cxn ang="0">
                    <a:pos x="185" y="301"/>
                  </a:cxn>
                  <a:cxn ang="0">
                    <a:pos x="116" y="294"/>
                  </a:cxn>
                  <a:cxn ang="0">
                    <a:pos x="103" y="293"/>
                  </a:cxn>
                  <a:cxn ang="0">
                    <a:pos x="73" y="288"/>
                  </a:cxn>
                  <a:cxn ang="0">
                    <a:pos x="73" y="157"/>
                  </a:cxn>
                  <a:cxn ang="0">
                    <a:pos x="87" y="155"/>
                  </a:cxn>
                  <a:cxn ang="0">
                    <a:pos x="107" y="155"/>
                  </a:cxn>
                  <a:cxn ang="0">
                    <a:pos x="172" y="148"/>
                  </a:cxn>
                  <a:cxn ang="0">
                    <a:pos x="185" y="142"/>
                  </a:cxn>
                  <a:cxn ang="0">
                    <a:pos x="109" y="138"/>
                  </a:cxn>
                  <a:cxn ang="0">
                    <a:pos x="90" y="137"/>
                  </a:cxn>
                  <a:cxn ang="0">
                    <a:pos x="73" y="135"/>
                  </a:cxn>
                  <a:cxn ang="0">
                    <a:pos x="73" y="12"/>
                  </a:cxn>
                  <a:cxn ang="0">
                    <a:pos x="77" y="11"/>
                  </a:cxn>
                  <a:cxn ang="0">
                    <a:pos x="107" y="7"/>
                  </a:cxn>
                  <a:cxn ang="0">
                    <a:pos x="10" y="0"/>
                  </a:cxn>
                </a:cxnLst>
                <a:rect l="0" t="0" r="r" b="b"/>
                <a:pathLst>
                  <a:path w="185" h="311">
                    <a:moveTo>
                      <a:pt x="10" y="0"/>
                    </a:moveTo>
                    <a:lnTo>
                      <a:pt x="31" y="10"/>
                    </a:lnTo>
                    <a:lnTo>
                      <a:pt x="32" y="11"/>
                    </a:lnTo>
                    <a:lnTo>
                      <a:pt x="37" y="48"/>
                    </a:lnTo>
                    <a:lnTo>
                      <a:pt x="37" y="254"/>
                    </a:lnTo>
                    <a:lnTo>
                      <a:pt x="32" y="289"/>
                    </a:lnTo>
                    <a:lnTo>
                      <a:pt x="10" y="303"/>
                    </a:lnTo>
                    <a:lnTo>
                      <a:pt x="0" y="303"/>
                    </a:lnTo>
                    <a:lnTo>
                      <a:pt x="0" y="311"/>
                    </a:lnTo>
                    <a:lnTo>
                      <a:pt x="121" y="311"/>
                    </a:lnTo>
                    <a:lnTo>
                      <a:pt x="129" y="311"/>
                    </a:lnTo>
                    <a:lnTo>
                      <a:pt x="162" y="308"/>
                    </a:lnTo>
                    <a:lnTo>
                      <a:pt x="185" y="301"/>
                    </a:lnTo>
                    <a:lnTo>
                      <a:pt x="116" y="294"/>
                    </a:lnTo>
                    <a:lnTo>
                      <a:pt x="103" y="293"/>
                    </a:lnTo>
                    <a:lnTo>
                      <a:pt x="73" y="288"/>
                    </a:lnTo>
                    <a:lnTo>
                      <a:pt x="73" y="157"/>
                    </a:lnTo>
                    <a:lnTo>
                      <a:pt x="87" y="155"/>
                    </a:lnTo>
                    <a:lnTo>
                      <a:pt x="107" y="155"/>
                    </a:lnTo>
                    <a:lnTo>
                      <a:pt x="172" y="148"/>
                    </a:lnTo>
                    <a:lnTo>
                      <a:pt x="185" y="142"/>
                    </a:lnTo>
                    <a:lnTo>
                      <a:pt x="109" y="138"/>
                    </a:lnTo>
                    <a:lnTo>
                      <a:pt x="90" y="137"/>
                    </a:lnTo>
                    <a:lnTo>
                      <a:pt x="73" y="135"/>
                    </a:lnTo>
                    <a:lnTo>
                      <a:pt x="73" y="12"/>
                    </a:lnTo>
                    <a:lnTo>
                      <a:pt x="77" y="11"/>
                    </a:lnTo>
                    <a:lnTo>
                      <a:pt x="107" y="7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238" name="Freeform 198"/>
              <p:cNvSpPr>
                <a:spLocks/>
              </p:cNvSpPr>
              <p:nvPr/>
            </p:nvSpPr>
            <p:spPr bwMode="auto">
              <a:xfrm>
                <a:off x="2221" y="2728"/>
                <a:ext cx="54" cy="37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0" y="0"/>
                  </a:cxn>
                  <a:cxn ang="0">
                    <a:pos x="0" y="8"/>
                  </a:cxn>
                  <a:cxn ang="0">
                    <a:pos x="10" y="8"/>
                  </a:cxn>
                  <a:cxn ang="0">
                    <a:pos x="107" y="15"/>
                  </a:cxn>
                  <a:cxn ang="0">
                    <a:pos x="137" y="20"/>
                  </a:cxn>
                  <a:cxn ang="0">
                    <a:pos x="161" y="35"/>
                  </a:cxn>
                  <a:cxn ang="0">
                    <a:pos x="171" y="49"/>
                  </a:cxn>
                  <a:cxn ang="0">
                    <a:pos x="179" y="83"/>
                  </a:cxn>
                  <a:cxn ang="0">
                    <a:pos x="172" y="117"/>
                  </a:cxn>
                  <a:cxn ang="0">
                    <a:pos x="150" y="139"/>
                  </a:cxn>
                  <a:cxn ang="0">
                    <a:pos x="141" y="142"/>
                  </a:cxn>
                  <a:cxn ang="0">
                    <a:pos x="109" y="146"/>
                  </a:cxn>
                  <a:cxn ang="0">
                    <a:pos x="185" y="150"/>
                  </a:cxn>
                  <a:cxn ang="0">
                    <a:pos x="207" y="128"/>
                  </a:cxn>
                  <a:cxn ang="0">
                    <a:pos x="211" y="120"/>
                  </a:cxn>
                  <a:cxn ang="0">
                    <a:pos x="218" y="85"/>
                  </a:cxn>
                  <a:cxn ang="0">
                    <a:pos x="217" y="66"/>
                  </a:cxn>
                  <a:cxn ang="0">
                    <a:pos x="204" y="35"/>
                  </a:cxn>
                  <a:cxn ang="0">
                    <a:pos x="188" y="19"/>
                  </a:cxn>
                  <a:cxn ang="0">
                    <a:pos x="161" y="5"/>
                  </a:cxn>
                  <a:cxn ang="0">
                    <a:pos x="143" y="1"/>
                  </a:cxn>
                  <a:cxn ang="0">
                    <a:pos x="110" y="0"/>
                  </a:cxn>
                </a:cxnLst>
                <a:rect l="0" t="0" r="r" b="b"/>
                <a:pathLst>
                  <a:path w="218" h="150">
                    <a:moveTo>
                      <a:pt x="110" y="0"/>
                    </a:moveTo>
                    <a:lnTo>
                      <a:pt x="0" y="0"/>
                    </a:lnTo>
                    <a:lnTo>
                      <a:pt x="0" y="8"/>
                    </a:lnTo>
                    <a:lnTo>
                      <a:pt x="10" y="8"/>
                    </a:lnTo>
                    <a:lnTo>
                      <a:pt x="107" y="15"/>
                    </a:lnTo>
                    <a:lnTo>
                      <a:pt x="137" y="20"/>
                    </a:lnTo>
                    <a:lnTo>
                      <a:pt x="161" y="35"/>
                    </a:lnTo>
                    <a:lnTo>
                      <a:pt x="171" y="49"/>
                    </a:lnTo>
                    <a:lnTo>
                      <a:pt x="179" y="83"/>
                    </a:lnTo>
                    <a:lnTo>
                      <a:pt x="172" y="117"/>
                    </a:lnTo>
                    <a:lnTo>
                      <a:pt x="150" y="139"/>
                    </a:lnTo>
                    <a:lnTo>
                      <a:pt x="141" y="142"/>
                    </a:lnTo>
                    <a:lnTo>
                      <a:pt x="109" y="146"/>
                    </a:lnTo>
                    <a:lnTo>
                      <a:pt x="185" y="150"/>
                    </a:lnTo>
                    <a:lnTo>
                      <a:pt x="207" y="128"/>
                    </a:lnTo>
                    <a:lnTo>
                      <a:pt x="211" y="120"/>
                    </a:lnTo>
                    <a:lnTo>
                      <a:pt x="218" y="85"/>
                    </a:lnTo>
                    <a:lnTo>
                      <a:pt x="217" y="66"/>
                    </a:lnTo>
                    <a:lnTo>
                      <a:pt x="204" y="35"/>
                    </a:lnTo>
                    <a:lnTo>
                      <a:pt x="188" y="19"/>
                    </a:lnTo>
                    <a:lnTo>
                      <a:pt x="161" y="5"/>
                    </a:lnTo>
                    <a:lnTo>
                      <a:pt x="143" y="1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237" name="Freeform 197"/>
              <p:cNvSpPr>
                <a:spLocks/>
              </p:cNvSpPr>
              <p:nvPr/>
            </p:nvSpPr>
            <p:spPr bwMode="auto">
              <a:xfrm>
                <a:off x="2286" y="2792"/>
                <a:ext cx="42" cy="15"/>
              </a:xfrm>
              <a:custGeom>
                <a:avLst/>
                <a:gdLst/>
                <a:ahLst/>
                <a:cxnLst>
                  <a:cxn ang="0">
                    <a:pos x="168" y="0"/>
                  </a:cxn>
                  <a:cxn ang="0">
                    <a:pos x="161" y="0"/>
                  </a:cxn>
                  <a:cxn ang="0">
                    <a:pos x="150" y="17"/>
                  </a:cxn>
                  <a:cxn ang="0">
                    <a:pos x="136" y="25"/>
                  </a:cxn>
                  <a:cxn ang="0">
                    <a:pos x="107" y="27"/>
                  </a:cxn>
                  <a:cxn ang="0">
                    <a:pos x="40" y="27"/>
                  </a:cxn>
                  <a:cxn ang="0">
                    <a:pos x="0" y="54"/>
                  </a:cxn>
                  <a:cxn ang="0">
                    <a:pos x="0" y="62"/>
                  </a:cxn>
                  <a:cxn ang="0">
                    <a:pos x="151" y="62"/>
                  </a:cxn>
                  <a:cxn ang="0">
                    <a:pos x="168" y="0"/>
                  </a:cxn>
                </a:cxnLst>
                <a:rect l="0" t="0" r="r" b="b"/>
                <a:pathLst>
                  <a:path w="168" h="62">
                    <a:moveTo>
                      <a:pt x="168" y="0"/>
                    </a:moveTo>
                    <a:lnTo>
                      <a:pt x="161" y="0"/>
                    </a:lnTo>
                    <a:lnTo>
                      <a:pt x="150" y="17"/>
                    </a:lnTo>
                    <a:lnTo>
                      <a:pt x="136" y="25"/>
                    </a:lnTo>
                    <a:lnTo>
                      <a:pt x="107" y="27"/>
                    </a:lnTo>
                    <a:lnTo>
                      <a:pt x="40" y="27"/>
                    </a:lnTo>
                    <a:lnTo>
                      <a:pt x="0" y="54"/>
                    </a:lnTo>
                    <a:lnTo>
                      <a:pt x="0" y="62"/>
                    </a:lnTo>
                    <a:lnTo>
                      <a:pt x="151" y="62"/>
                    </a:lnTo>
                    <a:lnTo>
                      <a:pt x="168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236" name="Freeform 196"/>
              <p:cNvSpPr>
                <a:spLocks/>
              </p:cNvSpPr>
              <p:nvPr/>
            </p:nvSpPr>
            <p:spPr bwMode="auto">
              <a:xfrm>
                <a:off x="2286" y="2732"/>
                <a:ext cx="38" cy="73"/>
              </a:xfrm>
              <a:custGeom>
                <a:avLst/>
                <a:gdLst/>
                <a:ahLst/>
                <a:cxnLst>
                  <a:cxn ang="0">
                    <a:pos x="132" y="0"/>
                  </a:cxn>
                  <a:cxn ang="0">
                    <a:pos x="70" y="11"/>
                  </a:cxn>
                  <a:cxn ang="0">
                    <a:pos x="81" y="14"/>
                  </a:cxn>
                  <a:cxn ang="0">
                    <a:pos x="106" y="31"/>
                  </a:cxn>
                  <a:cxn ang="0">
                    <a:pos x="114" y="45"/>
                  </a:cxn>
                  <a:cxn ang="0">
                    <a:pos x="120" y="81"/>
                  </a:cxn>
                  <a:cxn ang="0">
                    <a:pos x="119" y="101"/>
                  </a:cxn>
                  <a:cxn ang="0">
                    <a:pos x="110" y="134"/>
                  </a:cxn>
                  <a:cxn ang="0">
                    <a:pos x="93" y="169"/>
                  </a:cxn>
                  <a:cxn ang="0">
                    <a:pos x="85" y="182"/>
                  </a:cxn>
                  <a:cxn ang="0">
                    <a:pos x="70" y="206"/>
                  </a:cxn>
                  <a:cxn ang="0">
                    <a:pos x="50" y="232"/>
                  </a:cxn>
                  <a:cxn ang="0">
                    <a:pos x="27" y="262"/>
                  </a:cxn>
                  <a:cxn ang="0">
                    <a:pos x="0" y="294"/>
                  </a:cxn>
                  <a:cxn ang="0">
                    <a:pos x="40" y="267"/>
                  </a:cxn>
                  <a:cxn ang="0">
                    <a:pos x="50" y="254"/>
                  </a:cxn>
                  <a:cxn ang="0">
                    <a:pos x="70" y="228"/>
                  </a:cxn>
                  <a:cxn ang="0">
                    <a:pos x="99" y="189"/>
                  </a:cxn>
                  <a:cxn ang="0">
                    <a:pos x="113" y="167"/>
                  </a:cxn>
                  <a:cxn ang="0">
                    <a:pos x="130" y="138"/>
                  </a:cxn>
                  <a:cxn ang="0">
                    <a:pos x="144" y="108"/>
                  </a:cxn>
                  <a:cxn ang="0">
                    <a:pos x="148" y="96"/>
                  </a:cxn>
                  <a:cxn ang="0">
                    <a:pos x="153" y="60"/>
                  </a:cxn>
                  <a:cxn ang="0">
                    <a:pos x="149" y="31"/>
                  </a:cxn>
                  <a:cxn ang="0">
                    <a:pos x="132" y="0"/>
                  </a:cxn>
                </a:cxnLst>
                <a:rect l="0" t="0" r="r" b="b"/>
                <a:pathLst>
                  <a:path w="153" h="294">
                    <a:moveTo>
                      <a:pt x="132" y="0"/>
                    </a:moveTo>
                    <a:lnTo>
                      <a:pt x="70" y="11"/>
                    </a:lnTo>
                    <a:lnTo>
                      <a:pt x="81" y="14"/>
                    </a:lnTo>
                    <a:lnTo>
                      <a:pt x="106" y="31"/>
                    </a:lnTo>
                    <a:lnTo>
                      <a:pt x="114" y="45"/>
                    </a:lnTo>
                    <a:lnTo>
                      <a:pt x="120" y="81"/>
                    </a:lnTo>
                    <a:lnTo>
                      <a:pt x="119" y="101"/>
                    </a:lnTo>
                    <a:lnTo>
                      <a:pt x="110" y="134"/>
                    </a:lnTo>
                    <a:lnTo>
                      <a:pt x="93" y="169"/>
                    </a:lnTo>
                    <a:lnTo>
                      <a:pt x="85" y="182"/>
                    </a:lnTo>
                    <a:lnTo>
                      <a:pt x="70" y="206"/>
                    </a:lnTo>
                    <a:lnTo>
                      <a:pt x="50" y="232"/>
                    </a:lnTo>
                    <a:lnTo>
                      <a:pt x="27" y="262"/>
                    </a:lnTo>
                    <a:lnTo>
                      <a:pt x="0" y="294"/>
                    </a:lnTo>
                    <a:lnTo>
                      <a:pt x="40" y="267"/>
                    </a:lnTo>
                    <a:lnTo>
                      <a:pt x="50" y="254"/>
                    </a:lnTo>
                    <a:lnTo>
                      <a:pt x="70" y="228"/>
                    </a:lnTo>
                    <a:lnTo>
                      <a:pt x="99" y="189"/>
                    </a:lnTo>
                    <a:lnTo>
                      <a:pt x="113" y="167"/>
                    </a:lnTo>
                    <a:lnTo>
                      <a:pt x="130" y="138"/>
                    </a:lnTo>
                    <a:lnTo>
                      <a:pt x="144" y="108"/>
                    </a:lnTo>
                    <a:lnTo>
                      <a:pt x="148" y="96"/>
                    </a:lnTo>
                    <a:lnTo>
                      <a:pt x="153" y="60"/>
                    </a:lnTo>
                    <a:lnTo>
                      <a:pt x="149" y="31"/>
                    </a:lnTo>
                    <a:lnTo>
                      <a:pt x="13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235" name="Freeform 195"/>
              <p:cNvSpPr>
                <a:spLocks/>
              </p:cNvSpPr>
              <p:nvPr/>
            </p:nvSpPr>
            <p:spPr bwMode="auto">
              <a:xfrm>
                <a:off x="2287" y="2726"/>
                <a:ext cx="32" cy="22"/>
              </a:xfrm>
              <a:custGeom>
                <a:avLst/>
                <a:gdLst/>
                <a:ahLst/>
                <a:cxnLst>
                  <a:cxn ang="0">
                    <a:pos x="73" y="0"/>
                  </a:cxn>
                  <a:cxn ang="0">
                    <a:pos x="49" y="5"/>
                  </a:cxn>
                  <a:cxn ang="0">
                    <a:pos x="24" y="23"/>
                  </a:cxn>
                  <a:cxn ang="0">
                    <a:pos x="23" y="24"/>
                  </a:cxn>
                  <a:cxn ang="0">
                    <a:pos x="8" y="52"/>
                  </a:cxn>
                  <a:cxn ang="0">
                    <a:pos x="0" y="90"/>
                  </a:cxn>
                  <a:cxn ang="0">
                    <a:pos x="7" y="90"/>
                  </a:cxn>
                  <a:cxn ang="0">
                    <a:pos x="12" y="76"/>
                  </a:cxn>
                  <a:cxn ang="0">
                    <a:pos x="29" y="50"/>
                  </a:cxn>
                  <a:cxn ang="0">
                    <a:pos x="35" y="45"/>
                  </a:cxn>
                  <a:cxn ang="0">
                    <a:pos x="63" y="35"/>
                  </a:cxn>
                  <a:cxn ang="0">
                    <a:pos x="125" y="24"/>
                  </a:cxn>
                  <a:cxn ang="0">
                    <a:pos x="102" y="6"/>
                  </a:cxn>
                  <a:cxn ang="0">
                    <a:pos x="73" y="0"/>
                  </a:cxn>
                </a:cxnLst>
                <a:rect l="0" t="0" r="r" b="b"/>
                <a:pathLst>
                  <a:path w="125" h="90">
                    <a:moveTo>
                      <a:pt x="73" y="0"/>
                    </a:moveTo>
                    <a:lnTo>
                      <a:pt x="49" y="5"/>
                    </a:lnTo>
                    <a:lnTo>
                      <a:pt x="24" y="23"/>
                    </a:lnTo>
                    <a:lnTo>
                      <a:pt x="23" y="24"/>
                    </a:lnTo>
                    <a:lnTo>
                      <a:pt x="8" y="52"/>
                    </a:lnTo>
                    <a:lnTo>
                      <a:pt x="0" y="90"/>
                    </a:lnTo>
                    <a:lnTo>
                      <a:pt x="7" y="90"/>
                    </a:lnTo>
                    <a:lnTo>
                      <a:pt x="12" y="76"/>
                    </a:lnTo>
                    <a:lnTo>
                      <a:pt x="29" y="50"/>
                    </a:lnTo>
                    <a:lnTo>
                      <a:pt x="35" y="45"/>
                    </a:lnTo>
                    <a:lnTo>
                      <a:pt x="63" y="35"/>
                    </a:lnTo>
                    <a:lnTo>
                      <a:pt x="125" y="24"/>
                    </a:lnTo>
                    <a:lnTo>
                      <a:pt x="102" y="6"/>
                    </a:lnTo>
                    <a:lnTo>
                      <a:pt x="73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234" name="Freeform 194"/>
              <p:cNvSpPr>
                <a:spLocks/>
              </p:cNvSpPr>
              <p:nvPr/>
            </p:nvSpPr>
            <p:spPr bwMode="auto">
              <a:xfrm>
                <a:off x="2334" y="2792"/>
                <a:ext cx="42" cy="15"/>
              </a:xfrm>
              <a:custGeom>
                <a:avLst/>
                <a:gdLst/>
                <a:ahLst/>
                <a:cxnLst>
                  <a:cxn ang="0">
                    <a:pos x="168" y="0"/>
                  </a:cxn>
                  <a:cxn ang="0">
                    <a:pos x="161" y="0"/>
                  </a:cxn>
                  <a:cxn ang="0">
                    <a:pos x="150" y="17"/>
                  </a:cxn>
                  <a:cxn ang="0">
                    <a:pos x="135" y="25"/>
                  </a:cxn>
                  <a:cxn ang="0">
                    <a:pos x="107" y="27"/>
                  </a:cxn>
                  <a:cxn ang="0">
                    <a:pos x="40" y="27"/>
                  </a:cxn>
                  <a:cxn ang="0">
                    <a:pos x="0" y="54"/>
                  </a:cxn>
                  <a:cxn ang="0">
                    <a:pos x="0" y="62"/>
                  </a:cxn>
                  <a:cxn ang="0">
                    <a:pos x="151" y="62"/>
                  </a:cxn>
                  <a:cxn ang="0">
                    <a:pos x="168" y="0"/>
                  </a:cxn>
                </a:cxnLst>
                <a:rect l="0" t="0" r="r" b="b"/>
                <a:pathLst>
                  <a:path w="168" h="62">
                    <a:moveTo>
                      <a:pt x="168" y="0"/>
                    </a:moveTo>
                    <a:lnTo>
                      <a:pt x="161" y="0"/>
                    </a:lnTo>
                    <a:lnTo>
                      <a:pt x="150" y="17"/>
                    </a:lnTo>
                    <a:lnTo>
                      <a:pt x="135" y="25"/>
                    </a:lnTo>
                    <a:lnTo>
                      <a:pt x="107" y="27"/>
                    </a:lnTo>
                    <a:lnTo>
                      <a:pt x="40" y="27"/>
                    </a:lnTo>
                    <a:lnTo>
                      <a:pt x="0" y="54"/>
                    </a:lnTo>
                    <a:lnTo>
                      <a:pt x="0" y="62"/>
                    </a:lnTo>
                    <a:lnTo>
                      <a:pt x="151" y="62"/>
                    </a:lnTo>
                    <a:lnTo>
                      <a:pt x="168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233" name="Freeform 193"/>
              <p:cNvSpPr>
                <a:spLocks/>
              </p:cNvSpPr>
              <p:nvPr/>
            </p:nvSpPr>
            <p:spPr bwMode="auto">
              <a:xfrm>
                <a:off x="2334" y="2732"/>
                <a:ext cx="38" cy="73"/>
              </a:xfrm>
              <a:custGeom>
                <a:avLst/>
                <a:gdLst/>
                <a:ahLst/>
                <a:cxnLst>
                  <a:cxn ang="0">
                    <a:pos x="132" y="0"/>
                  </a:cxn>
                  <a:cxn ang="0">
                    <a:pos x="70" y="11"/>
                  </a:cxn>
                  <a:cxn ang="0">
                    <a:pos x="81" y="14"/>
                  </a:cxn>
                  <a:cxn ang="0">
                    <a:pos x="106" y="31"/>
                  </a:cxn>
                  <a:cxn ang="0">
                    <a:pos x="114" y="45"/>
                  </a:cxn>
                  <a:cxn ang="0">
                    <a:pos x="120" y="81"/>
                  </a:cxn>
                  <a:cxn ang="0">
                    <a:pos x="119" y="101"/>
                  </a:cxn>
                  <a:cxn ang="0">
                    <a:pos x="110" y="134"/>
                  </a:cxn>
                  <a:cxn ang="0">
                    <a:pos x="93" y="169"/>
                  </a:cxn>
                  <a:cxn ang="0">
                    <a:pos x="85" y="182"/>
                  </a:cxn>
                  <a:cxn ang="0">
                    <a:pos x="70" y="206"/>
                  </a:cxn>
                  <a:cxn ang="0">
                    <a:pos x="50" y="232"/>
                  </a:cxn>
                  <a:cxn ang="0">
                    <a:pos x="27" y="262"/>
                  </a:cxn>
                  <a:cxn ang="0">
                    <a:pos x="0" y="294"/>
                  </a:cxn>
                  <a:cxn ang="0">
                    <a:pos x="40" y="267"/>
                  </a:cxn>
                  <a:cxn ang="0">
                    <a:pos x="50" y="254"/>
                  </a:cxn>
                  <a:cxn ang="0">
                    <a:pos x="70" y="228"/>
                  </a:cxn>
                  <a:cxn ang="0">
                    <a:pos x="99" y="189"/>
                  </a:cxn>
                  <a:cxn ang="0">
                    <a:pos x="113" y="167"/>
                  </a:cxn>
                  <a:cxn ang="0">
                    <a:pos x="131" y="138"/>
                  </a:cxn>
                  <a:cxn ang="0">
                    <a:pos x="144" y="108"/>
                  </a:cxn>
                  <a:cxn ang="0">
                    <a:pos x="148" y="96"/>
                  </a:cxn>
                  <a:cxn ang="0">
                    <a:pos x="153" y="60"/>
                  </a:cxn>
                  <a:cxn ang="0">
                    <a:pos x="149" y="31"/>
                  </a:cxn>
                  <a:cxn ang="0">
                    <a:pos x="132" y="0"/>
                  </a:cxn>
                </a:cxnLst>
                <a:rect l="0" t="0" r="r" b="b"/>
                <a:pathLst>
                  <a:path w="153" h="294">
                    <a:moveTo>
                      <a:pt x="132" y="0"/>
                    </a:moveTo>
                    <a:lnTo>
                      <a:pt x="70" y="11"/>
                    </a:lnTo>
                    <a:lnTo>
                      <a:pt x="81" y="14"/>
                    </a:lnTo>
                    <a:lnTo>
                      <a:pt x="106" y="31"/>
                    </a:lnTo>
                    <a:lnTo>
                      <a:pt x="114" y="45"/>
                    </a:lnTo>
                    <a:lnTo>
                      <a:pt x="120" y="81"/>
                    </a:lnTo>
                    <a:lnTo>
                      <a:pt x="119" y="101"/>
                    </a:lnTo>
                    <a:lnTo>
                      <a:pt x="110" y="134"/>
                    </a:lnTo>
                    <a:lnTo>
                      <a:pt x="93" y="169"/>
                    </a:lnTo>
                    <a:lnTo>
                      <a:pt x="85" y="182"/>
                    </a:lnTo>
                    <a:lnTo>
                      <a:pt x="70" y="206"/>
                    </a:lnTo>
                    <a:lnTo>
                      <a:pt x="50" y="232"/>
                    </a:lnTo>
                    <a:lnTo>
                      <a:pt x="27" y="262"/>
                    </a:lnTo>
                    <a:lnTo>
                      <a:pt x="0" y="294"/>
                    </a:lnTo>
                    <a:lnTo>
                      <a:pt x="40" y="267"/>
                    </a:lnTo>
                    <a:lnTo>
                      <a:pt x="50" y="254"/>
                    </a:lnTo>
                    <a:lnTo>
                      <a:pt x="70" y="228"/>
                    </a:lnTo>
                    <a:lnTo>
                      <a:pt x="99" y="189"/>
                    </a:lnTo>
                    <a:lnTo>
                      <a:pt x="113" y="167"/>
                    </a:lnTo>
                    <a:lnTo>
                      <a:pt x="131" y="138"/>
                    </a:lnTo>
                    <a:lnTo>
                      <a:pt x="144" y="108"/>
                    </a:lnTo>
                    <a:lnTo>
                      <a:pt x="148" y="96"/>
                    </a:lnTo>
                    <a:lnTo>
                      <a:pt x="153" y="60"/>
                    </a:lnTo>
                    <a:lnTo>
                      <a:pt x="149" y="31"/>
                    </a:lnTo>
                    <a:lnTo>
                      <a:pt x="13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232" name="Freeform 192"/>
              <p:cNvSpPr>
                <a:spLocks/>
              </p:cNvSpPr>
              <p:nvPr/>
            </p:nvSpPr>
            <p:spPr bwMode="auto">
              <a:xfrm>
                <a:off x="2336" y="2726"/>
                <a:ext cx="31" cy="22"/>
              </a:xfrm>
              <a:custGeom>
                <a:avLst/>
                <a:gdLst/>
                <a:ahLst/>
                <a:cxnLst>
                  <a:cxn ang="0">
                    <a:pos x="73" y="0"/>
                  </a:cxn>
                  <a:cxn ang="0">
                    <a:pos x="48" y="5"/>
                  </a:cxn>
                  <a:cxn ang="0">
                    <a:pos x="25" y="23"/>
                  </a:cxn>
                  <a:cxn ang="0">
                    <a:pos x="24" y="24"/>
                  </a:cxn>
                  <a:cxn ang="0">
                    <a:pos x="8" y="52"/>
                  </a:cxn>
                  <a:cxn ang="0">
                    <a:pos x="0" y="90"/>
                  </a:cxn>
                  <a:cxn ang="0">
                    <a:pos x="7" y="90"/>
                  </a:cxn>
                  <a:cxn ang="0">
                    <a:pos x="11" y="76"/>
                  </a:cxn>
                  <a:cxn ang="0">
                    <a:pos x="29" y="50"/>
                  </a:cxn>
                  <a:cxn ang="0">
                    <a:pos x="35" y="45"/>
                  </a:cxn>
                  <a:cxn ang="0">
                    <a:pos x="63" y="35"/>
                  </a:cxn>
                  <a:cxn ang="0">
                    <a:pos x="125" y="24"/>
                  </a:cxn>
                  <a:cxn ang="0">
                    <a:pos x="102" y="6"/>
                  </a:cxn>
                  <a:cxn ang="0">
                    <a:pos x="73" y="0"/>
                  </a:cxn>
                </a:cxnLst>
                <a:rect l="0" t="0" r="r" b="b"/>
                <a:pathLst>
                  <a:path w="125" h="90">
                    <a:moveTo>
                      <a:pt x="73" y="0"/>
                    </a:moveTo>
                    <a:lnTo>
                      <a:pt x="48" y="5"/>
                    </a:lnTo>
                    <a:lnTo>
                      <a:pt x="25" y="23"/>
                    </a:lnTo>
                    <a:lnTo>
                      <a:pt x="24" y="24"/>
                    </a:lnTo>
                    <a:lnTo>
                      <a:pt x="8" y="52"/>
                    </a:lnTo>
                    <a:lnTo>
                      <a:pt x="0" y="90"/>
                    </a:lnTo>
                    <a:lnTo>
                      <a:pt x="7" y="90"/>
                    </a:lnTo>
                    <a:lnTo>
                      <a:pt x="11" y="76"/>
                    </a:lnTo>
                    <a:lnTo>
                      <a:pt x="29" y="50"/>
                    </a:lnTo>
                    <a:lnTo>
                      <a:pt x="35" y="45"/>
                    </a:lnTo>
                    <a:lnTo>
                      <a:pt x="63" y="35"/>
                    </a:lnTo>
                    <a:lnTo>
                      <a:pt x="125" y="24"/>
                    </a:lnTo>
                    <a:lnTo>
                      <a:pt x="102" y="6"/>
                    </a:lnTo>
                    <a:lnTo>
                      <a:pt x="73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231" name="Freeform 191"/>
              <p:cNvSpPr>
                <a:spLocks/>
              </p:cNvSpPr>
              <p:nvPr/>
            </p:nvSpPr>
            <p:spPr bwMode="auto">
              <a:xfrm>
                <a:off x="2386" y="2767"/>
                <a:ext cx="25" cy="42"/>
              </a:xfrm>
              <a:custGeom>
                <a:avLst/>
                <a:gdLst/>
                <a:ahLst/>
                <a:cxnLst>
                  <a:cxn ang="0">
                    <a:pos x="51" y="0"/>
                  </a:cxn>
                  <a:cxn ang="0">
                    <a:pos x="29" y="22"/>
                  </a:cxn>
                  <a:cxn ang="0">
                    <a:pos x="12" y="46"/>
                  </a:cxn>
                  <a:cxn ang="0">
                    <a:pos x="8" y="54"/>
                  </a:cxn>
                  <a:cxn ang="0">
                    <a:pos x="0" y="88"/>
                  </a:cxn>
                  <a:cxn ang="0">
                    <a:pos x="1" y="106"/>
                  </a:cxn>
                  <a:cxn ang="0">
                    <a:pos x="16" y="138"/>
                  </a:cxn>
                  <a:cxn ang="0">
                    <a:pos x="20" y="142"/>
                  </a:cxn>
                  <a:cxn ang="0">
                    <a:pos x="42" y="161"/>
                  </a:cxn>
                  <a:cxn ang="0">
                    <a:pos x="73" y="167"/>
                  </a:cxn>
                  <a:cxn ang="0">
                    <a:pos x="73" y="167"/>
                  </a:cxn>
                  <a:cxn ang="0">
                    <a:pos x="103" y="161"/>
                  </a:cxn>
                  <a:cxn ang="0">
                    <a:pos x="76" y="154"/>
                  </a:cxn>
                  <a:cxn ang="0">
                    <a:pos x="66" y="153"/>
                  </a:cxn>
                  <a:cxn ang="0">
                    <a:pos x="42" y="135"/>
                  </a:cxn>
                  <a:cxn ang="0">
                    <a:pos x="35" y="123"/>
                  </a:cxn>
                  <a:cxn ang="0">
                    <a:pos x="29" y="87"/>
                  </a:cxn>
                  <a:cxn ang="0">
                    <a:pos x="29" y="80"/>
                  </a:cxn>
                  <a:cxn ang="0">
                    <a:pos x="36" y="45"/>
                  </a:cxn>
                  <a:cxn ang="0">
                    <a:pos x="39" y="37"/>
                  </a:cxn>
                  <a:cxn ang="0">
                    <a:pos x="60" y="9"/>
                  </a:cxn>
                  <a:cxn ang="0">
                    <a:pos x="51" y="0"/>
                  </a:cxn>
                </a:cxnLst>
                <a:rect l="0" t="0" r="r" b="b"/>
                <a:pathLst>
                  <a:path w="103" h="167">
                    <a:moveTo>
                      <a:pt x="51" y="0"/>
                    </a:moveTo>
                    <a:lnTo>
                      <a:pt x="29" y="22"/>
                    </a:lnTo>
                    <a:lnTo>
                      <a:pt x="12" y="46"/>
                    </a:lnTo>
                    <a:lnTo>
                      <a:pt x="8" y="54"/>
                    </a:lnTo>
                    <a:lnTo>
                      <a:pt x="0" y="88"/>
                    </a:lnTo>
                    <a:lnTo>
                      <a:pt x="1" y="106"/>
                    </a:lnTo>
                    <a:lnTo>
                      <a:pt x="16" y="138"/>
                    </a:lnTo>
                    <a:lnTo>
                      <a:pt x="20" y="142"/>
                    </a:lnTo>
                    <a:lnTo>
                      <a:pt x="42" y="161"/>
                    </a:lnTo>
                    <a:lnTo>
                      <a:pt x="73" y="167"/>
                    </a:lnTo>
                    <a:lnTo>
                      <a:pt x="103" y="161"/>
                    </a:lnTo>
                    <a:lnTo>
                      <a:pt x="76" y="154"/>
                    </a:lnTo>
                    <a:lnTo>
                      <a:pt x="66" y="153"/>
                    </a:lnTo>
                    <a:lnTo>
                      <a:pt x="42" y="135"/>
                    </a:lnTo>
                    <a:lnTo>
                      <a:pt x="35" y="123"/>
                    </a:lnTo>
                    <a:lnTo>
                      <a:pt x="29" y="87"/>
                    </a:lnTo>
                    <a:lnTo>
                      <a:pt x="29" y="80"/>
                    </a:lnTo>
                    <a:lnTo>
                      <a:pt x="36" y="45"/>
                    </a:lnTo>
                    <a:lnTo>
                      <a:pt x="39" y="37"/>
                    </a:lnTo>
                    <a:lnTo>
                      <a:pt x="60" y="9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230" name="Freeform 190"/>
              <p:cNvSpPr>
                <a:spLocks/>
              </p:cNvSpPr>
              <p:nvPr/>
            </p:nvSpPr>
            <p:spPr bwMode="auto">
              <a:xfrm>
                <a:off x="2404" y="2727"/>
                <a:ext cx="17" cy="36"/>
              </a:xfrm>
              <a:custGeom>
                <a:avLst/>
                <a:gdLst/>
                <a:ahLst/>
                <a:cxnLst>
                  <a:cxn ang="0">
                    <a:pos x="30" y="0"/>
                  </a:cxn>
                  <a:cxn ang="0">
                    <a:pos x="0" y="7"/>
                  </a:cxn>
                  <a:cxn ang="0">
                    <a:pos x="5" y="8"/>
                  </a:cxn>
                  <a:cxn ang="0">
                    <a:pos x="31" y="21"/>
                  </a:cxn>
                  <a:cxn ang="0">
                    <a:pos x="34" y="25"/>
                  </a:cxn>
                  <a:cxn ang="0">
                    <a:pos x="42" y="60"/>
                  </a:cxn>
                  <a:cxn ang="0">
                    <a:pos x="36" y="93"/>
                  </a:cxn>
                  <a:cxn ang="0">
                    <a:pos x="30" y="104"/>
                  </a:cxn>
                  <a:cxn ang="0">
                    <a:pos x="7" y="134"/>
                  </a:cxn>
                  <a:cxn ang="0">
                    <a:pos x="16" y="143"/>
                  </a:cxn>
                  <a:cxn ang="0">
                    <a:pos x="41" y="121"/>
                  </a:cxn>
                  <a:cxn ang="0">
                    <a:pos x="59" y="99"/>
                  </a:cxn>
                  <a:cxn ang="0">
                    <a:pos x="60" y="96"/>
                  </a:cxn>
                  <a:cxn ang="0">
                    <a:pos x="69" y="62"/>
                  </a:cxn>
                  <a:cxn ang="0">
                    <a:pos x="67" y="45"/>
                  </a:cxn>
                  <a:cxn ang="0">
                    <a:pos x="49" y="15"/>
                  </a:cxn>
                  <a:cxn ang="0">
                    <a:pos x="30" y="0"/>
                  </a:cxn>
                </a:cxnLst>
                <a:rect l="0" t="0" r="r" b="b"/>
                <a:pathLst>
                  <a:path w="69" h="143">
                    <a:moveTo>
                      <a:pt x="30" y="0"/>
                    </a:moveTo>
                    <a:lnTo>
                      <a:pt x="0" y="7"/>
                    </a:lnTo>
                    <a:lnTo>
                      <a:pt x="5" y="8"/>
                    </a:lnTo>
                    <a:lnTo>
                      <a:pt x="31" y="21"/>
                    </a:lnTo>
                    <a:lnTo>
                      <a:pt x="34" y="25"/>
                    </a:lnTo>
                    <a:lnTo>
                      <a:pt x="42" y="60"/>
                    </a:lnTo>
                    <a:lnTo>
                      <a:pt x="36" y="93"/>
                    </a:lnTo>
                    <a:lnTo>
                      <a:pt x="30" y="104"/>
                    </a:lnTo>
                    <a:lnTo>
                      <a:pt x="7" y="134"/>
                    </a:lnTo>
                    <a:lnTo>
                      <a:pt x="16" y="143"/>
                    </a:lnTo>
                    <a:lnTo>
                      <a:pt x="41" y="121"/>
                    </a:lnTo>
                    <a:lnTo>
                      <a:pt x="59" y="99"/>
                    </a:lnTo>
                    <a:lnTo>
                      <a:pt x="60" y="96"/>
                    </a:lnTo>
                    <a:lnTo>
                      <a:pt x="69" y="62"/>
                    </a:lnTo>
                    <a:lnTo>
                      <a:pt x="67" y="45"/>
                    </a:lnTo>
                    <a:lnTo>
                      <a:pt x="49" y="15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229" name="Freeform 189"/>
              <p:cNvSpPr>
                <a:spLocks/>
              </p:cNvSpPr>
              <p:nvPr/>
            </p:nvSpPr>
            <p:spPr bwMode="auto">
              <a:xfrm>
                <a:off x="2386" y="2726"/>
                <a:ext cx="37" cy="81"/>
              </a:xfrm>
              <a:custGeom>
                <a:avLst/>
                <a:gdLst/>
                <a:ahLst/>
                <a:cxnLst>
                  <a:cxn ang="0">
                    <a:pos x="71" y="0"/>
                  </a:cxn>
                  <a:cxn ang="0">
                    <a:pos x="43" y="5"/>
                  </a:cxn>
                  <a:cxn ang="0">
                    <a:pos x="20" y="22"/>
                  </a:cxn>
                  <a:cxn ang="0">
                    <a:pos x="8" y="42"/>
                  </a:cxn>
                  <a:cxn ang="0">
                    <a:pos x="0" y="75"/>
                  </a:cxn>
                  <a:cxn ang="0">
                    <a:pos x="0" y="81"/>
                  </a:cxn>
                  <a:cxn ang="0">
                    <a:pos x="10" y="115"/>
                  </a:cxn>
                  <a:cxn ang="0">
                    <a:pos x="23" y="136"/>
                  </a:cxn>
                  <a:cxn ang="0">
                    <a:pos x="49" y="165"/>
                  </a:cxn>
                  <a:cxn ang="0">
                    <a:pos x="58" y="174"/>
                  </a:cxn>
                  <a:cxn ang="0">
                    <a:pos x="73" y="190"/>
                  </a:cxn>
                  <a:cxn ang="0">
                    <a:pos x="97" y="217"/>
                  </a:cxn>
                  <a:cxn ang="0">
                    <a:pos x="111" y="240"/>
                  </a:cxn>
                  <a:cxn ang="0">
                    <a:pos x="118" y="269"/>
                  </a:cxn>
                  <a:cxn ang="0">
                    <a:pos x="118" y="273"/>
                  </a:cxn>
                  <a:cxn ang="0">
                    <a:pos x="106" y="304"/>
                  </a:cxn>
                  <a:cxn ang="0">
                    <a:pos x="102" y="309"/>
                  </a:cxn>
                  <a:cxn ang="0">
                    <a:pos x="74" y="319"/>
                  </a:cxn>
                  <a:cxn ang="0">
                    <a:pos x="101" y="326"/>
                  </a:cxn>
                  <a:cxn ang="0">
                    <a:pos x="125" y="307"/>
                  </a:cxn>
                  <a:cxn ang="0">
                    <a:pos x="139" y="285"/>
                  </a:cxn>
                  <a:cxn ang="0">
                    <a:pos x="145" y="250"/>
                  </a:cxn>
                  <a:cxn ang="0">
                    <a:pos x="144" y="232"/>
                  </a:cxn>
                  <a:cxn ang="0">
                    <a:pos x="131" y="200"/>
                  </a:cxn>
                  <a:cxn ang="0">
                    <a:pos x="131" y="200"/>
                  </a:cxn>
                  <a:cxn ang="0">
                    <a:pos x="114" y="177"/>
                  </a:cxn>
                  <a:cxn ang="0">
                    <a:pos x="87" y="149"/>
                  </a:cxn>
                  <a:cxn ang="0">
                    <a:pos x="78" y="140"/>
                  </a:cxn>
                  <a:cxn ang="0">
                    <a:pos x="48" y="107"/>
                  </a:cxn>
                  <a:cxn ang="0">
                    <a:pos x="33" y="85"/>
                  </a:cxn>
                  <a:cxn ang="0">
                    <a:pos x="28" y="60"/>
                  </a:cxn>
                  <a:cxn ang="0">
                    <a:pos x="28" y="59"/>
                  </a:cxn>
                  <a:cxn ang="0">
                    <a:pos x="40" y="27"/>
                  </a:cxn>
                  <a:cxn ang="0">
                    <a:pos x="43" y="23"/>
                  </a:cxn>
                  <a:cxn ang="0">
                    <a:pos x="71" y="13"/>
                  </a:cxn>
                  <a:cxn ang="0">
                    <a:pos x="101" y="6"/>
                  </a:cxn>
                  <a:cxn ang="0">
                    <a:pos x="71" y="0"/>
                  </a:cxn>
                </a:cxnLst>
                <a:rect l="0" t="0" r="r" b="b"/>
                <a:pathLst>
                  <a:path w="145" h="326">
                    <a:moveTo>
                      <a:pt x="71" y="0"/>
                    </a:moveTo>
                    <a:lnTo>
                      <a:pt x="43" y="5"/>
                    </a:lnTo>
                    <a:lnTo>
                      <a:pt x="20" y="22"/>
                    </a:lnTo>
                    <a:lnTo>
                      <a:pt x="8" y="42"/>
                    </a:lnTo>
                    <a:lnTo>
                      <a:pt x="0" y="75"/>
                    </a:lnTo>
                    <a:lnTo>
                      <a:pt x="0" y="81"/>
                    </a:lnTo>
                    <a:lnTo>
                      <a:pt x="10" y="115"/>
                    </a:lnTo>
                    <a:lnTo>
                      <a:pt x="23" y="136"/>
                    </a:lnTo>
                    <a:lnTo>
                      <a:pt x="49" y="165"/>
                    </a:lnTo>
                    <a:lnTo>
                      <a:pt x="58" y="174"/>
                    </a:lnTo>
                    <a:lnTo>
                      <a:pt x="73" y="190"/>
                    </a:lnTo>
                    <a:lnTo>
                      <a:pt x="97" y="217"/>
                    </a:lnTo>
                    <a:lnTo>
                      <a:pt x="111" y="240"/>
                    </a:lnTo>
                    <a:lnTo>
                      <a:pt x="118" y="269"/>
                    </a:lnTo>
                    <a:lnTo>
                      <a:pt x="118" y="273"/>
                    </a:lnTo>
                    <a:lnTo>
                      <a:pt x="106" y="304"/>
                    </a:lnTo>
                    <a:lnTo>
                      <a:pt x="102" y="309"/>
                    </a:lnTo>
                    <a:lnTo>
                      <a:pt x="74" y="319"/>
                    </a:lnTo>
                    <a:lnTo>
                      <a:pt x="101" y="326"/>
                    </a:lnTo>
                    <a:lnTo>
                      <a:pt x="125" y="307"/>
                    </a:lnTo>
                    <a:lnTo>
                      <a:pt x="139" y="285"/>
                    </a:lnTo>
                    <a:lnTo>
                      <a:pt x="145" y="250"/>
                    </a:lnTo>
                    <a:lnTo>
                      <a:pt x="144" y="232"/>
                    </a:lnTo>
                    <a:lnTo>
                      <a:pt x="131" y="200"/>
                    </a:lnTo>
                    <a:lnTo>
                      <a:pt x="114" y="177"/>
                    </a:lnTo>
                    <a:lnTo>
                      <a:pt x="87" y="149"/>
                    </a:lnTo>
                    <a:lnTo>
                      <a:pt x="78" y="140"/>
                    </a:lnTo>
                    <a:lnTo>
                      <a:pt x="48" y="107"/>
                    </a:lnTo>
                    <a:lnTo>
                      <a:pt x="33" y="85"/>
                    </a:lnTo>
                    <a:lnTo>
                      <a:pt x="28" y="60"/>
                    </a:lnTo>
                    <a:lnTo>
                      <a:pt x="28" y="59"/>
                    </a:lnTo>
                    <a:lnTo>
                      <a:pt x="40" y="27"/>
                    </a:lnTo>
                    <a:lnTo>
                      <a:pt x="43" y="23"/>
                    </a:lnTo>
                    <a:lnTo>
                      <a:pt x="71" y="13"/>
                    </a:lnTo>
                    <a:lnTo>
                      <a:pt x="101" y="6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228" name="Rectangle 188"/>
              <p:cNvSpPr>
                <a:spLocks noChangeArrowheads="1"/>
              </p:cNvSpPr>
              <p:nvPr/>
            </p:nvSpPr>
            <p:spPr bwMode="auto">
              <a:xfrm>
                <a:off x="2432" y="2776"/>
                <a:ext cx="24" cy="9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227" name="Freeform 187"/>
              <p:cNvSpPr>
                <a:spLocks/>
              </p:cNvSpPr>
              <p:nvPr/>
            </p:nvSpPr>
            <p:spPr bwMode="auto">
              <a:xfrm>
                <a:off x="2462" y="2792"/>
                <a:ext cx="43" cy="15"/>
              </a:xfrm>
              <a:custGeom>
                <a:avLst/>
                <a:gdLst/>
                <a:ahLst/>
                <a:cxnLst>
                  <a:cxn ang="0">
                    <a:pos x="169" y="0"/>
                  </a:cxn>
                  <a:cxn ang="0">
                    <a:pos x="162" y="0"/>
                  </a:cxn>
                  <a:cxn ang="0">
                    <a:pos x="151" y="17"/>
                  </a:cxn>
                  <a:cxn ang="0">
                    <a:pos x="136" y="25"/>
                  </a:cxn>
                  <a:cxn ang="0">
                    <a:pos x="108" y="27"/>
                  </a:cxn>
                  <a:cxn ang="0">
                    <a:pos x="40" y="27"/>
                  </a:cxn>
                  <a:cxn ang="0">
                    <a:pos x="0" y="54"/>
                  </a:cxn>
                  <a:cxn ang="0">
                    <a:pos x="0" y="62"/>
                  </a:cxn>
                  <a:cxn ang="0">
                    <a:pos x="151" y="62"/>
                  </a:cxn>
                  <a:cxn ang="0">
                    <a:pos x="169" y="0"/>
                  </a:cxn>
                </a:cxnLst>
                <a:rect l="0" t="0" r="r" b="b"/>
                <a:pathLst>
                  <a:path w="169" h="62">
                    <a:moveTo>
                      <a:pt x="169" y="0"/>
                    </a:moveTo>
                    <a:lnTo>
                      <a:pt x="162" y="0"/>
                    </a:lnTo>
                    <a:lnTo>
                      <a:pt x="151" y="17"/>
                    </a:lnTo>
                    <a:lnTo>
                      <a:pt x="136" y="25"/>
                    </a:lnTo>
                    <a:lnTo>
                      <a:pt x="108" y="27"/>
                    </a:lnTo>
                    <a:lnTo>
                      <a:pt x="40" y="27"/>
                    </a:lnTo>
                    <a:lnTo>
                      <a:pt x="0" y="54"/>
                    </a:lnTo>
                    <a:lnTo>
                      <a:pt x="0" y="62"/>
                    </a:lnTo>
                    <a:lnTo>
                      <a:pt x="151" y="62"/>
                    </a:lnTo>
                    <a:lnTo>
                      <a:pt x="16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226" name="Freeform 186"/>
              <p:cNvSpPr>
                <a:spLocks/>
              </p:cNvSpPr>
              <p:nvPr/>
            </p:nvSpPr>
            <p:spPr bwMode="auto">
              <a:xfrm>
                <a:off x="2462" y="2732"/>
                <a:ext cx="39" cy="73"/>
              </a:xfrm>
              <a:custGeom>
                <a:avLst/>
                <a:gdLst/>
                <a:ahLst/>
                <a:cxnLst>
                  <a:cxn ang="0">
                    <a:pos x="133" y="0"/>
                  </a:cxn>
                  <a:cxn ang="0">
                    <a:pos x="71" y="11"/>
                  </a:cxn>
                  <a:cxn ang="0">
                    <a:pos x="82" y="14"/>
                  </a:cxn>
                  <a:cxn ang="0">
                    <a:pos x="107" y="31"/>
                  </a:cxn>
                  <a:cxn ang="0">
                    <a:pos x="115" y="45"/>
                  </a:cxn>
                  <a:cxn ang="0">
                    <a:pos x="121" y="81"/>
                  </a:cxn>
                  <a:cxn ang="0">
                    <a:pos x="120" y="101"/>
                  </a:cxn>
                  <a:cxn ang="0">
                    <a:pos x="111" y="134"/>
                  </a:cxn>
                  <a:cxn ang="0">
                    <a:pos x="95" y="169"/>
                  </a:cxn>
                  <a:cxn ang="0">
                    <a:pos x="86" y="182"/>
                  </a:cxn>
                  <a:cxn ang="0">
                    <a:pos x="71" y="206"/>
                  </a:cxn>
                  <a:cxn ang="0">
                    <a:pos x="51" y="232"/>
                  </a:cxn>
                  <a:cxn ang="0">
                    <a:pos x="28" y="262"/>
                  </a:cxn>
                  <a:cxn ang="0">
                    <a:pos x="0" y="294"/>
                  </a:cxn>
                  <a:cxn ang="0">
                    <a:pos x="40" y="267"/>
                  </a:cxn>
                  <a:cxn ang="0">
                    <a:pos x="50" y="254"/>
                  </a:cxn>
                  <a:cxn ang="0">
                    <a:pos x="71" y="228"/>
                  </a:cxn>
                  <a:cxn ang="0">
                    <a:pos x="100" y="189"/>
                  </a:cxn>
                  <a:cxn ang="0">
                    <a:pos x="114" y="167"/>
                  </a:cxn>
                  <a:cxn ang="0">
                    <a:pos x="131" y="138"/>
                  </a:cxn>
                  <a:cxn ang="0">
                    <a:pos x="145" y="108"/>
                  </a:cxn>
                  <a:cxn ang="0">
                    <a:pos x="149" y="96"/>
                  </a:cxn>
                  <a:cxn ang="0">
                    <a:pos x="154" y="60"/>
                  </a:cxn>
                  <a:cxn ang="0">
                    <a:pos x="149" y="31"/>
                  </a:cxn>
                  <a:cxn ang="0">
                    <a:pos x="133" y="0"/>
                  </a:cxn>
                </a:cxnLst>
                <a:rect l="0" t="0" r="r" b="b"/>
                <a:pathLst>
                  <a:path w="154" h="294">
                    <a:moveTo>
                      <a:pt x="133" y="0"/>
                    </a:moveTo>
                    <a:lnTo>
                      <a:pt x="71" y="11"/>
                    </a:lnTo>
                    <a:lnTo>
                      <a:pt x="82" y="14"/>
                    </a:lnTo>
                    <a:lnTo>
                      <a:pt x="107" y="31"/>
                    </a:lnTo>
                    <a:lnTo>
                      <a:pt x="115" y="45"/>
                    </a:lnTo>
                    <a:lnTo>
                      <a:pt x="121" y="81"/>
                    </a:lnTo>
                    <a:lnTo>
                      <a:pt x="120" y="101"/>
                    </a:lnTo>
                    <a:lnTo>
                      <a:pt x="111" y="134"/>
                    </a:lnTo>
                    <a:lnTo>
                      <a:pt x="95" y="169"/>
                    </a:lnTo>
                    <a:lnTo>
                      <a:pt x="86" y="182"/>
                    </a:lnTo>
                    <a:lnTo>
                      <a:pt x="71" y="206"/>
                    </a:lnTo>
                    <a:lnTo>
                      <a:pt x="51" y="232"/>
                    </a:lnTo>
                    <a:lnTo>
                      <a:pt x="28" y="262"/>
                    </a:lnTo>
                    <a:lnTo>
                      <a:pt x="0" y="294"/>
                    </a:lnTo>
                    <a:lnTo>
                      <a:pt x="40" y="267"/>
                    </a:lnTo>
                    <a:lnTo>
                      <a:pt x="50" y="254"/>
                    </a:lnTo>
                    <a:lnTo>
                      <a:pt x="71" y="228"/>
                    </a:lnTo>
                    <a:lnTo>
                      <a:pt x="100" y="189"/>
                    </a:lnTo>
                    <a:lnTo>
                      <a:pt x="114" y="167"/>
                    </a:lnTo>
                    <a:lnTo>
                      <a:pt x="131" y="138"/>
                    </a:lnTo>
                    <a:lnTo>
                      <a:pt x="145" y="108"/>
                    </a:lnTo>
                    <a:lnTo>
                      <a:pt x="149" y="96"/>
                    </a:lnTo>
                    <a:lnTo>
                      <a:pt x="154" y="60"/>
                    </a:lnTo>
                    <a:lnTo>
                      <a:pt x="149" y="31"/>
                    </a:lnTo>
                    <a:lnTo>
                      <a:pt x="133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225" name="Freeform 185"/>
              <p:cNvSpPr>
                <a:spLocks/>
              </p:cNvSpPr>
              <p:nvPr/>
            </p:nvSpPr>
            <p:spPr bwMode="auto">
              <a:xfrm>
                <a:off x="2464" y="2726"/>
                <a:ext cx="31" cy="22"/>
              </a:xfrm>
              <a:custGeom>
                <a:avLst/>
                <a:gdLst/>
                <a:ahLst/>
                <a:cxnLst>
                  <a:cxn ang="0">
                    <a:pos x="73" y="0"/>
                  </a:cxn>
                  <a:cxn ang="0">
                    <a:pos x="49" y="5"/>
                  </a:cxn>
                  <a:cxn ang="0">
                    <a:pos x="24" y="23"/>
                  </a:cxn>
                  <a:cxn ang="0">
                    <a:pos x="23" y="24"/>
                  </a:cxn>
                  <a:cxn ang="0">
                    <a:pos x="8" y="52"/>
                  </a:cxn>
                  <a:cxn ang="0">
                    <a:pos x="0" y="90"/>
                  </a:cxn>
                  <a:cxn ang="0">
                    <a:pos x="6" y="90"/>
                  </a:cxn>
                  <a:cxn ang="0">
                    <a:pos x="12" y="76"/>
                  </a:cxn>
                  <a:cxn ang="0">
                    <a:pos x="29" y="50"/>
                  </a:cxn>
                  <a:cxn ang="0">
                    <a:pos x="35" y="45"/>
                  </a:cxn>
                  <a:cxn ang="0">
                    <a:pos x="63" y="35"/>
                  </a:cxn>
                  <a:cxn ang="0">
                    <a:pos x="125" y="24"/>
                  </a:cxn>
                  <a:cxn ang="0">
                    <a:pos x="102" y="6"/>
                  </a:cxn>
                  <a:cxn ang="0">
                    <a:pos x="73" y="0"/>
                  </a:cxn>
                </a:cxnLst>
                <a:rect l="0" t="0" r="r" b="b"/>
                <a:pathLst>
                  <a:path w="125" h="90">
                    <a:moveTo>
                      <a:pt x="73" y="0"/>
                    </a:moveTo>
                    <a:lnTo>
                      <a:pt x="49" y="5"/>
                    </a:lnTo>
                    <a:lnTo>
                      <a:pt x="24" y="23"/>
                    </a:lnTo>
                    <a:lnTo>
                      <a:pt x="23" y="24"/>
                    </a:lnTo>
                    <a:lnTo>
                      <a:pt x="8" y="52"/>
                    </a:lnTo>
                    <a:lnTo>
                      <a:pt x="0" y="90"/>
                    </a:lnTo>
                    <a:lnTo>
                      <a:pt x="6" y="90"/>
                    </a:lnTo>
                    <a:lnTo>
                      <a:pt x="12" y="76"/>
                    </a:lnTo>
                    <a:lnTo>
                      <a:pt x="29" y="50"/>
                    </a:lnTo>
                    <a:lnTo>
                      <a:pt x="35" y="45"/>
                    </a:lnTo>
                    <a:lnTo>
                      <a:pt x="63" y="35"/>
                    </a:lnTo>
                    <a:lnTo>
                      <a:pt x="125" y="24"/>
                    </a:lnTo>
                    <a:lnTo>
                      <a:pt x="102" y="6"/>
                    </a:lnTo>
                    <a:lnTo>
                      <a:pt x="73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224" name="Freeform 184"/>
              <p:cNvSpPr>
                <a:spLocks/>
              </p:cNvSpPr>
              <p:nvPr/>
            </p:nvSpPr>
            <p:spPr bwMode="auto">
              <a:xfrm>
                <a:off x="2513" y="2797"/>
                <a:ext cx="23" cy="12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5" y="5"/>
                  </a:cxn>
                  <a:cxn ang="0">
                    <a:pos x="0" y="16"/>
                  </a:cxn>
                  <a:cxn ang="0">
                    <a:pos x="12" y="38"/>
                  </a:cxn>
                  <a:cxn ang="0">
                    <a:pos x="15" y="41"/>
                  </a:cxn>
                  <a:cxn ang="0">
                    <a:pos x="44" y="48"/>
                  </a:cxn>
                  <a:cxn ang="0">
                    <a:pos x="61" y="46"/>
                  </a:cxn>
                  <a:cxn ang="0">
                    <a:pos x="90" y="35"/>
                  </a:cxn>
                  <a:cxn ang="0">
                    <a:pos x="93" y="33"/>
                  </a:cxn>
                  <a:cxn ang="0">
                    <a:pos x="66" y="23"/>
                  </a:cxn>
                  <a:cxn ang="0">
                    <a:pos x="64" y="23"/>
                  </a:cxn>
                  <a:cxn ang="0">
                    <a:pos x="37" y="11"/>
                  </a:cxn>
                  <a:cxn ang="0">
                    <a:pos x="25" y="2"/>
                  </a:cxn>
                  <a:cxn ang="0">
                    <a:pos x="16" y="0"/>
                  </a:cxn>
                </a:cxnLst>
                <a:rect l="0" t="0" r="r" b="b"/>
                <a:pathLst>
                  <a:path w="93" h="48">
                    <a:moveTo>
                      <a:pt x="16" y="0"/>
                    </a:moveTo>
                    <a:lnTo>
                      <a:pt x="5" y="5"/>
                    </a:lnTo>
                    <a:lnTo>
                      <a:pt x="0" y="16"/>
                    </a:lnTo>
                    <a:lnTo>
                      <a:pt x="12" y="38"/>
                    </a:lnTo>
                    <a:lnTo>
                      <a:pt x="15" y="41"/>
                    </a:lnTo>
                    <a:lnTo>
                      <a:pt x="44" y="48"/>
                    </a:lnTo>
                    <a:lnTo>
                      <a:pt x="61" y="46"/>
                    </a:lnTo>
                    <a:lnTo>
                      <a:pt x="90" y="35"/>
                    </a:lnTo>
                    <a:lnTo>
                      <a:pt x="93" y="33"/>
                    </a:lnTo>
                    <a:lnTo>
                      <a:pt x="66" y="23"/>
                    </a:lnTo>
                    <a:lnTo>
                      <a:pt x="64" y="23"/>
                    </a:lnTo>
                    <a:lnTo>
                      <a:pt x="37" y="11"/>
                    </a:lnTo>
                    <a:lnTo>
                      <a:pt x="25" y="2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223" name="Freeform 183"/>
              <p:cNvSpPr>
                <a:spLocks/>
              </p:cNvSpPr>
              <p:nvPr/>
            </p:nvSpPr>
            <p:spPr bwMode="auto">
              <a:xfrm>
                <a:off x="2515" y="2728"/>
                <a:ext cx="36" cy="77"/>
              </a:xfrm>
              <a:custGeom>
                <a:avLst/>
                <a:gdLst/>
                <a:ahLst/>
                <a:cxnLst>
                  <a:cxn ang="0">
                    <a:pos x="140" y="0"/>
                  </a:cxn>
                  <a:cxn ang="0">
                    <a:pos x="48" y="0"/>
                  </a:cxn>
                  <a:cxn ang="0">
                    <a:pos x="0" y="124"/>
                  </a:cxn>
                  <a:cxn ang="0">
                    <a:pos x="30" y="127"/>
                  </a:cxn>
                  <a:cxn ang="0">
                    <a:pos x="55" y="136"/>
                  </a:cxn>
                  <a:cxn ang="0">
                    <a:pos x="75" y="150"/>
                  </a:cxn>
                  <a:cxn ang="0">
                    <a:pos x="96" y="174"/>
                  </a:cxn>
                  <a:cxn ang="0">
                    <a:pos x="105" y="194"/>
                  </a:cxn>
                  <a:cxn ang="0">
                    <a:pos x="111" y="229"/>
                  </a:cxn>
                  <a:cxn ang="0">
                    <a:pos x="109" y="249"/>
                  </a:cxn>
                  <a:cxn ang="0">
                    <a:pos x="95" y="280"/>
                  </a:cxn>
                  <a:cxn ang="0">
                    <a:pos x="83" y="291"/>
                  </a:cxn>
                  <a:cxn ang="0">
                    <a:pos x="56" y="300"/>
                  </a:cxn>
                  <a:cxn ang="0">
                    <a:pos x="83" y="310"/>
                  </a:cxn>
                  <a:cxn ang="0">
                    <a:pos x="107" y="287"/>
                  </a:cxn>
                  <a:cxn ang="0">
                    <a:pos x="111" y="282"/>
                  </a:cxn>
                  <a:cxn ang="0">
                    <a:pos x="128" y="251"/>
                  </a:cxn>
                  <a:cxn ang="0">
                    <a:pos x="131" y="241"/>
                  </a:cxn>
                  <a:cxn ang="0">
                    <a:pos x="136" y="204"/>
                  </a:cxn>
                  <a:cxn ang="0">
                    <a:pos x="135" y="193"/>
                  </a:cxn>
                  <a:cxn ang="0">
                    <a:pos x="128" y="159"/>
                  </a:cxn>
                  <a:cxn ang="0">
                    <a:pos x="110" y="129"/>
                  </a:cxn>
                  <a:cxn ang="0">
                    <a:pos x="109" y="128"/>
                  </a:cxn>
                  <a:cxn ang="0">
                    <a:pos x="88" y="106"/>
                  </a:cxn>
                  <a:cxn ang="0">
                    <a:pos x="62" y="91"/>
                  </a:cxn>
                  <a:cxn ang="0">
                    <a:pos x="31" y="82"/>
                  </a:cxn>
                  <a:cxn ang="0">
                    <a:pos x="48" y="40"/>
                  </a:cxn>
                  <a:cxn ang="0">
                    <a:pos x="125" y="40"/>
                  </a:cxn>
                  <a:cxn ang="0">
                    <a:pos x="140" y="0"/>
                  </a:cxn>
                </a:cxnLst>
                <a:rect l="0" t="0" r="r" b="b"/>
                <a:pathLst>
                  <a:path w="140" h="310">
                    <a:moveTo>
                      <a:pt x="140" y="0"/>
                    </a:moveTo>
                    <a:lnTo>
                      <a:pt x="48" y="0"/>
                    </a:lnTo>
                    <a:lnTo>
                      <a:pt x="0" y="124"/>
                    </a:lnTo>
                    <a:lnTo>
                      <a:pt x="30" y="127"/>
                    </a:lnTo>
                    <a:lnTo>
                      <a:pt x="55" y="136"/>
                    </a:lnTo>
                    <a:lnTo>
                      <a:pt x="75" y="150"/>
                    </a:lnTo>
                    <a:lnTo>
                      <a:pt x="96" y="174"/>
                    </a:lnTo>
                    <a:lnTo>
                      <a:pt x="105" y="194"/>
                    </a:lnTo>
                    <a:lnTo>
                      <a:pt x="111" y="229"/>
                    </a:lnTo>
                    <a:lnTo>
                      <a:pt x="109" y="249"/>
                    </a:lnTo>
                    <a:lnTo>
                      <a:pt x="95" y="280"/>
                    </a:lnTo>
                    <a:lnTo>
                      <a:pt x="83" y="291"/>
                    </a:lnTo>
                    <a:lnTo>
                      <a:pt x="56" y="300"/>
                    </a:lnTo>
                    <a:lnTo>
                      <a:pt x="83" y="310"/>
                    </a:lnTo>
                    <a:lnTo>
                      <a:pt x="107" y="287"/>
                    </a:lnTo>
                    <a:lnTo>
                      <a:pt x="111" y="282"/>
                    </a:lnTo>
                    <a:lnTo>
                      <a:pt x="128" y="251"/>
                    </a:lnTo>
                    <a:lnTo>
                      <a:pt x="131" y="241"/>
                    </a:lnTo>
                    <a:lnTo>
                      <a:pt x="136" y="204"/>
                    </a:lnTo>
                    <a:lnTo>
                      <a:pt x="135" y="193"/>
                    </a:lnTo>
                    <a:lnTo>
                      <a:pt x="128" y="159"/>
                    </a:lnTo>
                    <a:lnTo>
                      <a:pt x="110" y="129"/>
                    </a:lnTo>
                    <a:lnTo>
                      <a:pt x="109" y="128"/>
                    </a:lnTo>
                    <a:lnTo>
                      <a:pt x="88" y="106"/>
                    </a:lnTo>
                    <a:lnTo>
                      <a:pt x="62" y="91"/>
                    </a:lnTo>
                    <a:lnTo>
                      <a:pt x="31" y="82"/>
                    </a:lnTo>
                    <a:lnTo>
                      <a:pt x="48" y="40"/>
                    </a:lnTo>
                    <a:lnTo>
                      <a:pt x="125" y="40"/>
                    </a:lnTo>
                    <a:lnTo>
                      <a:pt x="14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222" name="Freeform 182"/>
              <p:cNvSpPr>
                <a:spLocks/>
              </p:cNvSpPr>
              <p:nvPr/>
            </p:nvSpPr>
            <p:spPr bwMode="auto">
              <a:xfrm>
                <a:off x="2560" y="2730"/>
                <a:ext cx="21" cy="77"/>
              </a:xfrm>
              <a:custGeom>
                <a:avLst/>
                <a:gdLst/>
                <a:ahLst/>
                <a:cxnLst>
                  <a:cxn ang="0">
                    <a:pos x="48" y="0"/>
                  </a:cxn>
                  <a:cxn ang="0">
                    <a:pos x="48" y="0"/>
                  </a:cxn>
                  <a:cxn ang="0">
                    <a:pos x="29" y="25"/>
                  </a:cxn>
                  <a:cxn ang="0">
                    <a:pos x="13" y="58"/>
                  </a:cxn>
                  <a:cxn ang="0">
                    <a:pos x="8" y="78"/>
                  </a:cxn>
                  <a:cxn ang="0">
                    <a:pos x="2" y="113"/>
                  </a:cxn>
                  <a:cxn ang="0">
                    <a:pos x="0" y="153"/>
                  </a:cxn>
                  <a:cxn ang="0">
                    <a:pos x="0" y="157"/>
                  </a:cxn>
                  <a:cxn ang="0">
                    <a:pos x="3" y="196"/>
                  </a:cxn>
                  <a:cxn ang="0">
                    <a:pos x="9" y="232"/>
                  </a:cxn>
                  <a:cxn ang="0">
                    <a:pos x="21" y="263"/>
                  </a:cxn>
                  <a:cxn ang="0">
                    <a:pos x="35" y="288"/>
                  </a:cxn>
                  <a:cxn ang="0">
                    <a:pos x="57" y="310"/>
                  </a:cxn>
                  <a:cxn ang="0">
                    <a:pos x="82" y="302"/>
                  </a:cxn>
                  <a:cxn ang="0">
                    <a:pos x="68" y="297"/>
                  </a:cxn>
                  <a:cxn ang="0">
                    <a:pos x="50" y="267"/>
                  </a:cxn>
                  <a:cxn ang="0">
                    <a:pos x="43" y="237"/>
                  </a:cxn>
                  <a:cxn ang="0">
                    <a:pos x="39" y="201"/>
                  </a:cxn>
                  <a:cxn ang="0">
                    <a:pos x="37" y="159"/>
                  </a:cxn>
                  <a:cxn ang="0">
                    <a:pos x="37" y="151"/>
                  </a:cxn>
                  <a:cxn ang="0">
                    <a:pos x="39" y="114"/>
                  </a:cxn>
                  <a:cxn ang="0">
                    <a:pos x="42" y="76"/>
                  </a:cxn>
                  <a:cxn ang="0">
                    <a:pos x="48" y="43"/>
                  </a:cxn>
                  <a:cxn ang="0">
                    <a:pos x="61" y="14"/>
                  </a:cxn>
                  <a:cxn ang="0">
                    <a:pos x="83" y="0"/>
                  </a:cxn>
                  <a:cxn ang="0">
                    <a:pos x="48" y="0"/>
                  </a:cxn>
                </a:cxnLst>
                <a:rect l="0" t="0" r="r" b="b"/>
                <a:pathLst>
                  <a:path w="83" h="310">
                    <a:moveTo>
                      <a:pt x="48" y="0"/>
                    </a:moveTo>
                    <a:lnTo>
                      <a:pt x="48" y="0"/>
                    </a:lnTo>
                    <a:lnTo>
                      <a:pt x="29" y="25"/>
                    </a:lnTo>
                    <a:lnTo>
                      <a:pt x="13" y="58"/>
                    </a:lnTo>
                    <a:lnTo>
                      <a:pt x="8" y="78"/>
                    </a:lnTo>
                    <a:lnTo>
                      <a:pt x="2" y="113"/>
                    </a:lnTo>
                    <a:lnTo>
                      <a:pt x="0" y="153"/>
                    </a:lnTo>
                    <a:lnTo>
                      <a:pt x="0" y="157"/>
                    </a:lnTo>
                    <a:lnTo>
                      <a:pt x="3" y="196"/>
                    </a:lnTo>
                    <a:lnTo>
                      <a:pt x="9" y="232"/>
                    </a:lnTo>
                    <a:lnTo>
                      <a:pt x="21" y="263"/>
                    </a:lnTo>
                    <a:lnTo>
                      <a:pt x="35" y="288"/>
                    </a:lnTo>
                    <a:lnTo>
                      <a:pt x="57" y="310"/>
                    </a:lnTo>
                    <a:lnTo>
                      <a:pt x="82" y="302"/>
                    </a:lnTo>
                    <a:lnTo>
                      <a:pt x="68" y="297"/>
                    </a:lnTo>
                    <a:lnTo>
                      <a:pt x="50" y="267"/>
                    </a:lnTo>
                    <a:lnTo>
                      <a:pt x="43" y="237"/>
                    </a:lnTo>
                    <a:lnTo>
                      <a:pt x="39" y="201"/>
                    </a:lnTo>
                    <a:lnTo>
                      <a:pt x="37" y="159"/>
                    </a:lnTo>
                    <a:lnTo>
                      <a:pt x="37" y="151"/>
                    </a:lnTo>
                    <a:lnTo>
                      <a:pt x="39" y="114"/>
                    </a:lnTo>
                    <a:lnTo>
                      <a:pt x="42" y="76"/>
                    </a:lnTo>
                    <a:lnTo>
                      <a:pt x="48" y="43"/>
                    </a:lnTo>
                    <a:lnTo>
                      <a:pt x="61" y="14"/>
                    </a:lnTo>
                    <a:lnTo>
                      <a:pt x="83" y="0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221" name="Freeform 181"/>
              <p:cNvSpPr>
                <a:spLocks/>
              </p:cNvSpPr>
              <p:nvPr/>
            </p:nvSpPr>
            <p:spPr bwMode="auto">
              <a:xfrm>
                <a:off x="2572" y="2726"/>
                <a:ext cx="30" cy="83"/>
              </a:xfrm>
              <a:custGeom>
                <a:avLst/>
                <a:gdLst/>
                <a:ahLst/>
                <a:cxnLst>
                  <a:cxn ang="0">
                    <a:pos x="35" y="0"/>
                  </a:cxn>
                  <a:cxn ang="0">
                    <a:pos x="28" y="1"/>
                  </a:cxn>
                  <a:cxn ang="0">
                    <a:pos x="0" y="15"/>
                  </a:cxn>
                  <a:cxn ang="0">
                    <a:pos x="35" y="15"/>
                  </a:cxn>
                  <a:cxn ang="0">
                    <a:pos x="54" y="23"/>
                  </a:cxn>
                  <a:cxn ang="0">
                    <a:pos x="58" y="27"/>
                  </a:cxn>
                  <a:cxn ang="0">
                    <a:pos x="71" y="61"/>
                  </a:cxn>
                  <a:cxn ang="0">
                    <a:pos x="75" y="76"/>
                  </a:cxn>
                  <a:cxn ang="0">
                    <a:pos x="79" y="111"/>
                  </a:cxn>
                  <a:cxn ang="0">
                    <a:pos x="80" y="152"/>
                  </a:cxn>
                  <a:cxn ang="0">
                    <a:pos x="80" y="158"/>
                  </a:cxn>
                  <a:cxn ang="0">
                    <a:pos x="79" y="201"/>
                  </a:cxn>
                  <a:cxn ang="0">
                    <a:pos x="76" y="238"/>
                  </a:cxn>
                  <a:cxn ang="0">
                    <a:pos x="72" y="267"/>
                  </a:cxn>
                  <a:cxn ang="0">
                    <a:pos x="70" y="276"/>
                  </a:cxn>
                  <a:cxn ang="0">
                    <a:pos x="56" y="305"/>
                  </a:cxn>
                  <a:cxn ang="0">
                    <a:pos x="34" y="317"/>
                  </a:cxn>
                  <a:cxn ang="0">
                    <a:pos x="9" y="325"/>
                  </a:cxn>
                  <a:cxn ang="0">
                    <a:pos x="34" y="332"/>
                  </a:cxn>
                  <a:cxn ang="0">
                    <a:pos x="44" y="330"/>
                  </a:cxn>
                  <a:cxn ang="0">
                    <a:pos x="72" y="315"/>
                  </a:cxn>
                  <a:cxn ang="0">
                    <a:pos x="90" y="292"/>
                  </a:cxn>
                  <a:cxn ang="0">
                    <a:pos x="105" y="258"/>
                  </a:cxn>
                  <a:cxn ang="0">
                    <a:pos x="110" y="239"/>
                  </a:cxn>
                  <a:cxn ang="0">
                    <a:pos x="115" y="204"/>
                  </a:cxn>
                  <a:cxn ang="0">
                    <a:pos x="117" y="163"/>
                  </a:cxn>
                  <a:cxn ang="0">
                    <a:pos x="116" y="136"/>
                  </a:cxn>
                  <a:cxn ang="0">
                    <a:pos x="111" y="98"/>
                  </a:cxn>
                  <a:cxn ang="0">
                    <a:pos x="102" y="65"/>
                  </a:cxn>
                  <a:cxn ang="0">
                    <a:pos x="89" y="38"/>
                  </a:cxn>
                  <a:cxn ang="0">
                    <a:pos x="84" y="31"/>
                  </a:cxn>
                  <a:cxn ang="0">
                    <a:pos x="61" y="8"/>
                  </a:cxn>
                  <a:cxn ang="0">
                    <a:pos x="35" y="0"/>
                  </a:cxn>
                </a:cxnLst>
                <a:rect l="0" t="0" r="r" b="b"/>
                <a:pathLst>
                  <a:path w="117" h="332">
                    <a:moveTo>
                      <a:pt x="35" y="0"/>
                    </a:moveTo>
                    <a:lnTo>
                      <a:pt x="28" y="1"/>
                    </a:lnTo>
                    <a:lnTo>
                      <a:pt x="0" y="15"/>
                    </a:lnTo>
                    <a:lnTo>
                      <a:pt x="35" y="15"/>
                    </a:lnTo>
                    <a:lnTo>
                      <a:pt x="54" y="23"/>
                    </a:lnTo>
                    <a:lnTo>
                      <a:pt x="58" y="27"/>
                    </a:lnTo>
                    <a:lnTo>
                      <a:pt x="71" y="61"/>
                    </a:lnTo>
                    <a:lnTo>
                      <a:pt x="75" y="76"/>
                    </a:lnTo>
                    <a:lnTo>
                      <a:pt x="79" y="111"/>
                    </a:lnTo>
                    <a:lnTo>
                      <a:pt x="80" y="152"/>
                    </a:lnTo>
                    <a:lnTo>
                      <a:pt x="80" y="158"/>
                    </a:lnTo>
                    <a:lnTo>
                      <a:pt x="79" y="201"/>
                    </a:lnTo>
                    <a:lnTo>
                      <a:pt x="76" y="238"/>
                    </a:lnTo>
                    <a:lnTo>
                      <a:pt x="72" y="267"/>
                    </a:lnTo>
                    <a:lnTo>
                      <a:pt x="70" y="276"/>
                    </a:lnTo>
                    <a:lnTo>
                      <a:pt x="56" y="305"/>
                    </a:lnTo>
                    <a:lnTo>
                      <a:pt x="34" y="317"/>
                    </a:lnTo>
                    <a:lnTo>
                      <a:pt x="9" y="325"/>
                    </a:lnTo>
                    <a:lnTo>
                      <a:pt x="34" y="332"/>
                    </a:lnTo>
                    <a:lnTo>
                      <a:pt x="44" y="330"/>
                    </a:lnTo>
                    <a:lnTo>
                      <a:pt x="72" y="315"/>
                    </a:lnTo>
                    <a:lnTo>
                      <a:pt x="90" y="292"/>
                    </a:lnTo>
                    <a:lnTo>
                      <a:pt x="105" y="258"/>
                    </a:lnTo>
                    <a:lnTo>
                      <a:pt x="110" y="239"/>
                    </a:lnTo>
                    <a:lnTo>
                      <a:pt x="115" y="204"/>
                    </a:lnTo>
                    <a:lnTo>
                      <a:pt x="117" y="163"/>
                    </a:lnTo>
                    <a:lnTo>
                      <a:pt x="116" y="136"/>
                    </a:lnTo>
                    <a:lnTo>
                      <a:pt x="111" y="98"/>
                    </a:lnTo>
                    <a:lnTo>
                      <a:pt x="102" y="65"/>
                    </a:lnTo>
                    <a:lnTo>
                      <a:pt x="89" y="38"/>
                    </a:lnTo>
                    <a:lnTo>
                      <a:pt x="84" y="31"/>
                    </a:lnTo>
                    <a:lnTo>
                      <a:pt x="61" y="8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220" name="Freeform 180"/>
              <p:cNvSpPr>
                <a:spLocks/>
              </p:cNvSpPr>
              <p:nvPr/>
            </p:nvSpPr>
            <p:spPr bwMode="auto">
              <a:xfrm>
                <a:off x="2621" y="2784"/>
                <a:ext cx="17" cy="24"/>
              </a:xfrm>
              <a:custGeom>
                <a:avLst/>
                <a:gdLst/>
                <a:ahLst/>
                <a:cxnLst>
                  <a:cxn ang="0">
                    <a:pos x="46" y="0"/>
                  </a:cxn>
                  <a:cxn ang="0">
                    <a:pos x="40" y="14"/>
                  </a:cxn>
                  <a:cxn ang="0">
                    <a:pos x="41" y="14"/>
                  </a:cxn>
                  <a:cxn ang="0">
                    <a:pos x="57" y="42"/>
                  </a:cxn>
                  <a:cxn ang="0">
                    <a:pos x="57" y="43"/>
                  </a:cxn>
                  <a:cxn ang="0">
                    <a:pos x="45" y="74"/>
                  </a:cxn>
                  <a:cxn ang="0">
                    <a:pos x="44" y="75"/>
                  </a:cxn>
                  <a:cxn ang="0">
                    <a:pos x="18" y="78"/>
                  </a:cxn>
                  <a:cxn ang="0">
                    <a:pos x="0" y="81"/>
                  </a:cxn>
                  <a:cxn ang="0">
                    <a:pos x="0" y="82"/>
                  </a:cxn>
                  <a:cxn ang="0">
                    <a:pos x="26" y="96"/>
                  </a:cxn>
                  <a:cxn ang="0">
                    <a:pos x="27" y="96"/>
                  </a:cxn>
                  <a:cxn ang="0">
                    <a:pos x="53" y="87"/>
                  </a:cxn>
                  <a:cxn ang="0">
                    <a:pos x="67" y="59"/>
                  </a:cxn>
                  <a:cxn ang="0">
                    <a:pos x="66" y="25"/>
                  </a:cxn>
                  <a:cxn ang="0">
                    <a:pos x="46" y="0"/>
                  </a:cxn>
                </a:cxnLst>
                <a:rect l="0" t="0" r="r" b="b"/>
                <a:pathLst>
                  <a:path w="67" h="96">
                    <a:moveTo>
                      <a:pt x="46" y="0"/>
                    </a:moveTo>
                    <a:lnTo>
                      <a:pt x="40" y="14"/>
                    </a:lnTo>
                    <a:lnTo>
                      <a:pt x="41" y="14"/>
                    </a:lnTo>
                    <a:lnTo>
                      <a:pt x="57" y="42"/>
                    </a:lnTo>
                    <a:lnTo>
                      <a:pt x="57" y="43"/>
                    </a:lnTo>
                    <a:lnTo>
                      <a:pt x="45" y="74"/>
                    </a:lnTo>
                    <a:lnTo>
                      <a:pt x="44" y="75"/>
                    </a:lnTo>
                    <a:lnTo>
                      <a:pt x="18" y="78"/>
                    </a:lnTo>
                    <a:lnTo>
                      <a:pt x="0" y="81"/>
                    </a:lnTo>
                    <a:lnTo>
                      <a:pt x="0" y="82"/>
                    </a:lnTo>
                    <a:lnTo>
                      <a:pt x="26" y="96"/>
                    </a:lnTo>
                    <a:lnTo>
                      <a:pt x="27" y="96"/>
                    </a:lnTo>
                    <a:lnTo>
                      <a:pt x="53" y="87"/>
                    </a:lnTo>
                    <a:lnTo>
                      <a:pt x="67" y="59"/>
                    </a:lnTo>
                    <a:lnTo>
                      <a:pt x="66" y="25"/>
                    </a:ln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219" name="Freeform 179"/>
              <p:cNvSpPr>
                <a:spLocks/>
              </p:cNvSpPr>
              <p:nvPr/>
            </p:nvSpPr>
            <p:spPr bwMode="auto">
              <a:xfrm>
                <a:off x="2618" y="2784"/>
                <a:ext cx="15" cy="21"/>
              </a:xfrm>
              <a:custGeom>
                <a:avLst/>
                <a:gdLst/>
                <a:ahLst/>
                <a:cxnLst>
                  <a:cxn ang="0">
                    <a:pos x="28" y="0"/>
                  </a:cxn>
                  <a:cxn ang="0">
                    <a:pos x="26" y="1"/>
                  </a:cxn>
                  <a:cxn ang="0">
                    <a:pos x="5" y="22"/>
                  </a:cxn>
                  <a:cxn ang="0">
                    <a:pos x="0" y="53"/>
                  </a:cxn>
                  <a:cxn ang="0">
                    <a:pos x="11" y="85"/>
                  </a:cxn>
                  <a:cxn ang="0">
                    <a:pos x="29" y="82"/>
                  </a:cxn>
                  <a:cxn ang="0">
                    <a:pos x="26" y="79"/>
                  </a:cxn>
                  <a:cxn ang="0">
                    <a:pos x="11" y="52"/>
                  </a:cxn>
                  <a:cxn ang="0">
                    <a:pos x="11" y="51"/>
                  </a:cxn>
                  <a:cxn ang="0">
                    <a:pos x="24" y="20"/>
                  </a:cxn>
                  <a:cxn ang="0">
                    <a:pos x="25" y="20"/>
                  </a:cxn>
                  <a:cxn ang="0">
                    <a:pos x="51" y="18"/>
                  </a:cxn>
                  <a:cxn ang="0">
                    <a:pos x="57" y="4"/>
                  </a:cxn>
                  <a:cxn ang="0">
                    <a:pos x="56" y="4"/>
                  </a:cxn>
                  <a:cxn ang="0">
                    <a:pos x="28" y="0"/>
                  </a:cxn>
                </a:cxnLst>
                <a:rect l="0" t="0" r="r" b="b"/>
                <a:pathLst>
                  <a:path w="57" h="85">
                    <a:moveTo>
                      <a:pt x="28" y="0"/>
                    </a:moveTo>
                    <a:lnTo>
                      <a:pt x="26" y="1"/>
                    </a:lnTo>
                    <a:lnTo>
                      <a:pt x="5" y="22"/>
                    </a:lnTo>
                    <a:lnTo>
                      <a:pt x="0" y="53"/>
                    </a:lnTo>
                    <a:lnTo>
                      <a:pt x="11" y="85"/>
                    </a:lnTo>
                    <a:lnTo>
                      <a:pt x="29" y="82"/>
                    </a:lnTo>
                    <a:lnTo>
                      <a:pt x="26" y="79"/>
                    </a:lnTo>
                    <a:lnTo>
                      <a:pt x="11" y="52"/>
                    </a:lnTo>
                    <a:lnTo>
                      <a:pt x="11" y="51"/>
                    </a:lnTo>
                    <a:lnTo>
                      <a:pt x="24" y="20"/>
                    </a:lnTo>
                    <a:lnTo>
                      <a:pt x="25" y="20"/>
                    </a:lnTo>
                    <a:lnTo>
                      <a:pt x="51" y="18"/>
                    </a:lnTo>
                    <a:lnTo>
                      <a:pt x="57" y="4"/>
                    </a:lnTo>
                    <a:lnTo>
                      <a:pt x="56" y="4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218" name="Freeform 178"/>
              <p:cNvSpPr>
                <a:spLocks/>
              </p:cNvSpPr>
              <p:nvPr/>
            </p:nvSpPr>
            <p:spPr bwMode="auto">
              <a:xfrm>
                <a:off x="1729" y="2946"/>
                <a:ext cx="43" cy="15"/>
              </a:xfrm>
              <a:custGeom>
                <a:avLst/>
                <a:gdLst/>
                <a:ahLst/>
                <a:cxnLst>
                  <a:cxn ang="0">
                    <a:pos x="170" y="0"/>
                  </a:cxn>
                  <a:cxn ang="0">
                    <a:pos x="163" y="0"/>
                  </a:cxn>
                  <a:cxn ang="0">
                    <a:pos x="151" y="16"/>
                  </a:cxn>
                  <a:cxn ang="0">
                    <a:pos x="136" y="24"/>
                  </a:cxn>
                  <a:cxn ang="0">
                    <a:pos x="107" y="26"/>
                  </a:cxn>
                  <a:cxn ang="0">
                    <a:pos x="40" y="26"/>
                  </a:cxn>
                  <a:cxn ang="0">
                    <a:pos x="0" y="52"/>
                  </a:cxn>
                  <a:cxn ang="0">
                    <a:pos x="0" y="62"/>
                  </a:cxn>
                  <a:cxn ang="0">
                    <a:pos x="151" y="62"/>
                  </a:cxn>
                  <a:cxn ang="0">
                    <a:pos x="170" y="0"/>
                  </a:cxn>
                </a:cxnLst>
                <a:rect l="0" t="0" r="r" b="b"/>
                <a:pathLst>
                  <a:path w="170" h="62">
                    <a:moveTo>
                      <a:pt x="170" y="0"/>
                    </a:moveTo>
                    <a:lnTo>
                      <a:pt x="163" y="0"/>
                    </a:lnTo>
                    <a:lnTo>
                      <a:pt x="151" y="16"/>
                    </a:lnTo>
                    <a:lnTo>
                      <a:pt x="136" y="24"/>
                    </a:lnTo>
                    <a:lnTo>
                      <a:pt x="107" y="26"/>
                    </a:lnTo>
                    <a:lnTo>
                      <a:pt x="40" y="26"/>
                    </a:lnTo>
                    <a:lnTo>
                      <a:pt x="0" y="52"/>
                    </a:lnTo>
                    <a:lnTo>
                      <a:pt x="0" y="62"/>
                    </a:lnTo>
                    <a:lnTo>
                      <a:pt x="151" y="62"/>
                    </a:lnTo>
                    <a:lnTo>
                      <a:pt x="17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217" name="Freeform 177"/>
              <p:cNvSpPr>
                <a:spLocks/>
              </p:cNvSpPr>
              <p:nvPr/>
            </p:nvSpPr>
            <p:spPr bwMode="auto">
              <a:xfrm>
                <a:off x="1729" y="2886"/>
                <a:ext cx="39" cy="73"/>
              </a:xfrm>
              <a:custGeom>
                <a:avLst/>
                <a:gdLst/>
                <a:ahLst/>
                <a:cxnLst>
                  <a:cxn ang="0">
                    <a:pos x="133" y="0"/>
                  </a:cxn>
                  <a:cxn ang="0">
                    <a:pos x="71" y="11"/>
                  </a:cxn>
                  <a:cxn ang="0">
                    <a:pos x="81" y="12"/>
                  </a:cxn>
                  <a:cxn ang="0">
                    <a:pos x="106" y="31"/>
                  </a:cxn>
                  <a:cxn ang="0">
                    <a:pos x="115" y="45"/>
                  </a:cxn>
                  <a:cxn ang="0">
                    <a:pos x="121" y="81"/>
                  </a:cxn>
                  <a:cxn ang="0">
                    <a:pos x="119" y="99"/>
                  </a:cxn>
                  <a:cxn ang="0">
                    <a:pos x="111" y="133"/>
                  </a:cxn>
                  <a:cxn ang="0">
                    <a:pos x="94" y="168"/>
                  </a:cxn>
                  <a:cxn ang="0">
                    <a:pos x="87" y="182"/>
                  </a:cxn>
                  <a:cxn ang="0">
                    <a:pos x="70" y="205"/>
                  </a:cxn>
                  <a:cxn ang="0">
                    <a:pos x="51" y="232"/>
                  </a:cxn>
                  <a:cxn ang="0">
                    <a:pos x="28" y="261"/>
                  </a:cxn>
                  <a:cxn ang="0">
                    <a:pos x="0" y="292"/>
                  </a:cxn>
                  <a:cxn ang="0">
                    <a:pos x="40" y="266"/>
                  </a:cxn>
                  <a:cxn ang="0">
                    <a:pos x="51" y="253"/>
                  </a:cxn>
                  <a:cxn ang="0">
                    <a:pos x="71" y="227"/>
                  </a:cxn>
                  <a:cxn ang="0">
                    <a:pos x="99" y="189"/>
                  </a:cxn>
                  <a:cxn ang="0">
                    <a:pos x="114" y="167"/>
                  </a:cxn>
                  <a:cxn ang="0">
                    <a:pos x="132" y="136"/>
                  </a:cxn>
                  <a:cxn ang="0">
                    <a:pos x="145" y="108"/>
                  </a:cxn>
                  <a:cxn ang="0">
                    <a:pos x="149" y="94"/>
                  </a:cxn>
                  <a:cxn ang="0">
                    <a:pos x="153" y="59"/>
                  </a:cxn>
                  <a:cxn ang="0">
                    <a:pos x="149" y="30"/>
                  </a:cxn>
                  <a:cxn ang="0">
                    <a:pos x="133" y="0"/>
                  </a:cxn>
                </a:cxnLst>
                <a:rect l="0" t="0" r="r" b="b"/>
                <a:pathLst>
                  <a:path w="153" h="292">
                    <a:moveTo>
                      <a:pt x="133" y="0"/>
                    </a:moveTo>
                    <a:lnTo>
                      <a:pt x="71" y="11"/>
                    </a:lnTo>
                    <a:lnTo>
                      <a:pt x="81" y="12"/>
                    </a:lnTo>
                    <a:lnTo>
                      <a:pt x="106" y="31"/>
                    </a:lnTo>
                    <a:lnTo>
                      <a:pt x="115" y="45"/>
                    </a:lnTo>
                    <a:lnTo>
                      <a:pt x="121" y="81"/>
                    </a:lnTo>
                    <a:lnTo>
                      <a:pt x="119" y="99"/>
                    </a:lnTo>
                    <a:lnTo>
                      <a:pt x="111" y="133"/>
                    </a:lnTo>
                    <a:lnTo>
                      <a:pt x="94" y="168"/>
                    </a:lnTo>
                    <a:lnTo>
                      <a:pt x="87" y="182"/>
                    </a:lnTo>
                    <a:lnTo>
                      <a:pt x="70" y="205"/>
                    </a:lnTo>
                    <a:lnTo>
                      <a:pt x="51" y="232"/>
                    </a:lnTo>
                    <a:lnTo>
                      <a:pt x="28" y="261"/>
                    </a:lnTo>
                    <a:lnTo>
                      <a:pt x="0" y="292"/>
                    </a:lnTo>
                    <a:lnTo>
                      <a:pt x="40" y="266"/>
                    </a:lnTo>
                    <a:lnTo>
                      <a:pt x="51" y="253"/>
                    </a:lnTo>
                    <a:lnTo>
                      <a:pt x="71" y="227"/>
                    </a:lnTo>
                    <a:lnTo>
                      <a:pt x="99" y="189"/>
                    </a:lnTo>
                    <a:lnTo>
                      <a:pt x="114" y="167"/>
                    </a:lnTo>
                    <a:lnTo>
                      <a:pt x="132" y="136"/>
                    </a:lnTo>
                    <a:lnTo>
                      <a:pt x="145" y="108"/>
                    </a:lnTo>
                    <a:lnTo>
                      <a:pt x="149" y="94"/>
                    </a:lnTo>
                    <a:lnTo>
                      <a:pt x="153" y="59"/>
                    </a:lnTo>
                    <a:lnTo>
                      <a:pt x="149" y="30"/>
                    </a:lnTo>
                    <a:lnTo>
                      <a:pt x="133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216" name="Freeform 176"/>
              <p:cNvSpPr>
                <a:spLocks/>
              </p:cNvSpPr>
              <p:nvPr/>
            </p:nvSpPr>
            <p:spPr bwMode="auto">
              <a:xfrm>
                <a:off x="1731" y="2880"/>
                <a:ext cx="31" cy="22"/>
              </a:xfrm>
              <a:custGeom>
                <a:avLst/>
                <a:gdLst/>
                <a:ahLst/>
                <a:cxnLst>
                  <a:cxn ang="0">
                    <a:pos x="72" y="0"/>
                  </a:cxn>
                  <a:cxn ang="0">
                    <a:pos x="48" y="5"/>
                  </a:cxn>
                  <a:cxn ang="0">
                    <a:pos x="24" y="24"/>
                  </a:cxn>
                  <a:cxn ang="0">
                    <a:pos x="23" y="25"/>
                  </a:cxn>
                  <a:cxn ang="0">
                    <a:pos x="8" y="53"/>
                  </a:cxn>
                  <a:cxn ang="0">
                    <a:pos x="0" y="91"/>
                  </a:cxn>
                  <a:cxn ang="0">
                    <a:pos x="7" y="91"/>
                  </a:cxn>
                  <a:cxn ang="0">
                    <a:pos x="11" y="77"/>
                  </a:cxn>
                  <a:cxn ang="0">
                    <a:pos x="29" y="50"/>
                  </a:cxn>
                  <a:cxn ang="0">
                    <a:pos x="34" y="45"/>
                  </a:cxn>
                  <a:cxn ang="0">
                    <a:pos x="63" y="36"/>
                  </a:cxn>
                  <a:cxn ang="0">
                    <a:pos x="125" y="25"/>
                  </a:cxn>
                  <a:cxn ang="0">
                    <a:pos x="102" y="6"/>
                  </a:cxn>
                  <a:cxn ang="0">
                    <a:pos x="72" y="0"/>
                  </a:cxn>
                </a:cxnLst>
                <a:rect l="0" t="0" r="r" b="b"/>
                <a:pathLst>
                  <a:path w="125" h="91">
                    <a:moveTo>
                      <a:pt x="72" y="0"/>
                    </a:moveTo>
                    <a:lnTo>
                      <a:pt x="48" y="5"/>
                    </a:lnTo>
                    <a:lnTo>
                      <a:pt x="24" y="24"/>
                    </a:lnTo>
                    <a:lnTo>
                      <a:pt x="23" y="25"/>
                    </a:lnTo>
                    <a:lnTo>
                      <a:pt x="8" y="53"/>
                    </a:lnTo>
                    <a:lnTo>
                      <a:pt x="0" y="91"/>
                    </a:lnTo>
                    <a:lnTo>
                      <a:pt x="7" y="91"/>
                    </a:lnTo>
                    <a:lnTo>
                      <a:pt x="11" y="77"/>
                    </a:lnTo>
                    <a:lnTo>
                      <a:pt x="29" y="50"/>
                    </a:lnTo>
                    <a:lnTo>
                      <a:pt x="34" y="45"/>
                    </a:lnTo>
                    <a:lnTo>
                      <a:pt x="63" y="36"/>
                    </a:lnTo>
                    <a:lnTo>
                      <a:pt x="125" y="25"/>
                    </a:lnTo>
                    <a:lnTo>
                      <a:pt x="102" y="6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215" name="Freeform 175"/>
              <p:cNvSpPr>
                <a:spLocks/>
              </p:cNvSpPr>
              <p:nvPr/>
            </p:nvSpPr>
            <p:spPr bwMode="auto">
              <a:xfrm>
                <a:off x="1782" y="2950"/>
                <a:ext cx="11" cy="13"/>
              </a:xfrm>
              <a:custGeom>
                <a:avLst/>
                <a:gdLst/>
                <a:ahLst/>
                <a:cxnLst>
                  <a:cxn ang="0">
                    <a:pos x="20" y="0"/>
                  </a:cxn>
                  <a:cxn ang="0">
                    <a:pos x="36" y="9"/>
                  </a:cxn>
                  <a:cxn ang="0">
                    <a:pos x="36" y="9"/>
                  </a:cxn>
                  <a:cxn ang="0">
                    <a:pos x="42" y="27"/>
                  </a:cxn>
                  <a:cxn ang="0">
                    <a:pos x="42" y="27"/>
                  </a:cxn>
                  <a:cxn ang="0">
                    <a:pos x="36" y="46"/>
                  </a:cxn>
                  <a:cxn ang="0">
                    <a:pos x="36" y="46"/>
                  </a:cxn>
                  <a:cxn ang="0">
                    <a:pos x="20" y="53"/>
                  </a:cxn>
                  <a:cxn ang="0">
                    <a:pos x="20" y="53"/>
                  </a:cxn>
                  <a:cxn ang="0">
                    <a:pos x="6" y="46"/>
                  </a:cxn>
                  <a:cxn ang="0">
                    <a:pos x="6" y="46"/>
                  </a:cxn>
                  <a:cxn ang="0">
                    <a:pos x="0" y="27"/>
                  </a:cxn>
                  <a:cxn ang="0">
                    <a:pos x="0" y="27"/>
                  </a:cxn>
                  <a:cxn ang="0">
                    <a:pos x="6" y="9"/>
                  </a:cxn>
                  <a:cxn ang="0">
                    <a:pos x="6" y="9"/>
                  </a:cxn>
                  <a:cxn ang="0">
                    <a:pos x="20" y="0"/>
                  </a:cxn>
                  <a:cxn ang="0">
                    <a:pos x="20" y="0"/>
                  </a:cxn>
                  <a:cxn ang="0">
                    <a:pos x="20" y="0"/>
                  </a:cxn>
                </a:cxnLst>
                <a:rect l="0" t="0" r="r" b="b"/>
                <a:pathLst>
                  <a:path w="42" h="53">
                    <a:moveTo>
                      <a:pt x="20" y="0"/>
                    </a:moveTo>
                    <a:lnTo>
                      <a:pt x="36" y="9"/>
                    </a:lnTo>
                    <a:lnTo>
                      <a:pt x="42" y="27"/>
                    </a:lnTo>
                    <a:lnTo>
                      <a:pt x="36" y="46"/>
                    </a:lnTo>
                    <a:lnTo>
                      <a:pt x="20" y="53"/>
                    </a:lnTo>
                    <a:lnTo>
                      <a:pt x="6" y="46"/>
                    </a:lnTo>
                    <a:lnTo>
                      <a:pt x="0" y="27"/>
                    </a:lnTo>
                    <a:lnTo>
                      <a:pt x="6" y="9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214" name="Freeform 174"/>
              <p:cNvSpPr>
                <a:spLocks/>
              </p:cNvSpPr>
              <p:nvPr/>
            </p:nvSpPr>
            <p:spPr bwMode="auto">
              <a:xfrm>
                <a:off x="1848" y="2945"/>
                <a:ext cx="11" cy="10"/>
              </a:xfrm>
              <a:custGeom>
                <a:avLst/>
                <a:gdLst/>
                <a:ahLst/>
                <a:cxnLst>
                  <a:cxn ang="0">
                    <a:pos x="43" y="0"/>
                  </a:cxn>
                  <a:cxn ang="0">
                    <a:pos x="0" y="29"/>
                  </a:cxn>
                  <a:cxn ang="0">
                    <a:pos x="21" y="37"/>
                  </a:cxn>
                  <a:cxn ang="0">
                    <a:pos x="47" y="9"/>
                  </a:cxn>
                  <a:cxn ang="0">
                    <a:pos x="43" y="0"/>
                  </a:cxn>
                </a:cxnLst>
                <a:rect l="0" t="0" r="r" b="b"/>
                <a:pathLst>
                  <a:path w="47" h="37">
                    <a:moveTo>
                      <a:pt x="43" y="0"/>
                    </a:moveTo>
                    <a:lnTo>
                      <a:pt x="0" y="29"/>
                    </a:lnTo>
                    <a:lnTo>
                      <a:pt x="21" y="37"/>
                    </a:lnTo>
                    <a:lnTo>
                      <a:pt x="47" y="9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213" name="Freeform 173"/>
              <p:cNvSpPr>
                <a:spLocks/>
              </p:cNvSpPr>
              <p:nvPr/>
            </p:nvSpPr>
            <p:spPr bwMode="auto">
              <a:xfrm>
                <a:off x="1890" y="2944"/>
                <a:ext cx="23" cy="25"/>
              </a:xfrm>
              <a:custGeom>
                <a:avLst/>
                <a:gdLst/>
                <a:ahLst/>
                <a:cxnLst>
                  <a:cxn ang="0">
                    <a:pos x="75" y="0"/>
                  </a:cxn>
                  <a:cxn ang="0">
                    <a:pos x="67" y="0"/>
                  </a:cxn>
                  <a:cxn ang="0">
                    <a:pos x="63" y="46"/>
                  </a:cxn>
                  <a:cxn ang="0">
                    <a:pos x="60" y="65"/>
                  </a:cxn>
                  <a:cxn ang="0">
                    <a:pos x="45" y="78"/>
                  </a:cxn>
                  <a:cxn ang="0">
                    <a:pos x="25" y="78"/>
                  </a:cxn>
                  <a:cxn ang="0">
                    <a:pos x="0" y="96"/>
                  </a:cxn>
                  <a:cxn ang="0">
                    <a:pos x="12" y="99"/>
                  </a:cxn>
                  <a:cxn ang="0">
                    <a:pos x="54" y="99"/>
                  </a:cxn>
                  <a:cxn ang="0">
                    <a:pos x="74" y="96"/>
                  </a:cxn>
                  <a:cxn ang="0">
                    <a:pos x="94" y="74"/>
                  </a:cxn>
                  <a:cxn ang="0">
                    <a:pos x="77" y="47"/>
                  </a:cxn>
                  <a:cxn ang="0">
                    <a:pos x="77" y="45"/>
                  </a:cxn>
                  <a:cxn ang="0">
                    <a:pos x="75" y="9"/>
                  </a:cxn>
                  <a:cxn ang="0">
                    <a:pos x="75" y="0"/>
                  </a:cxn>
                </a:cxnLst>
                <a:rect l="0" t="0" r="r" b="b"/>
                <a:pathLst>
                  <a:path w="94" h="99">
                    <a:moveTo>
                      <a:pt x="75" y="0"/>
                    </a:moveTo>
                    <a:lnTo>
                      <a:pt x="67" y="0"/>
                    </a:lnTo>
                    <a:lnTo>
                      <a:pt x="63" y="46"/>
                    </a:lnTo>
                    <a:lnTo>
                      <a:pt x="60" y="65"/>
                    </a:lnTo>
                    <a:lnTo>
                      <a:pt x="45" y="78"/>
                    </a:lnTo>
                    <a:lnTo>
                      <a:pt x="25" y="78"/>
                    </a:lnTo>
                    <a:lnTo>
                      <a:pt x="0" y="96"/>
                    </a:lnTo>
                    <a:lnTo>
                      <a:pt x="12" y="99"/>
                    </a:lnTo>
                    <a:lnTo>
                      <a:pt x="54" y="99"/>
                    </a:lnTo>
                    <a:lnTo>
                      <a:pt x="74" y="96"/>
                    </a:lnTo>
                    <a:lnTo>
                      <a:pt x="94" y="74"/>
                    </a:lnTo>
                    <a:lnTo>
                      <a:pt x="77" y="47"/>
                    </a:lnTo>
                    <a:lnTo>
                      <a:pt x="77" y="45"/>
                    </a:lnTo>
                    <a:lnTo>
                      <a:pt x="75" y="9"/>
                    </a:lnTo>
                    <a:lnTo>
                      <a:pt x="75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212" name="Freeform 172"/>
              <p:cNvSpPr>
                <a:spLocks/>
              </p:cNvSpPr>
              <p:nvPr/>
            </p:nvSpPr>
            <p:spPr bwMode="auto">
              <a:xfrm>
                <a:off x="1841" y="2929"/>
                <a:ext cx="12" cy="37"/>
              </a:xfrm>
              <a:custGeom>
                <a:avLst/>
                <a:gdLst/>
                <a:ahLst/>
                <a:cxnLst>
                  <a:cxn ang="0">
                    <a:pos x="27" y="0"/>
                  </a:cxn>
                  <a:cxn ang="0">
                    <a:pos x="7" y="0"/>
                  </a:cxn>
                  <a:cxn ang="0">
                    <a:pos x="7" y="94"/>
                  </a:cxn>
                  <a:cxn ang="0">
                    <a:pos x="0" y="120"/>
                  </a:cxn>
                  <a:cxn ang="0">
                    <a:pos x="16" y="150"/>
                  </a:cxn>
                  <a:cxn ang="0">
                    <a:pos x="26" y="132"/>
                  </a:cxn>
                  <a:cxn ang="0">
                    <a:pos x="48" y="105"/>
                  </a:cxn>
                  <a:cxn ang="0">
                    <a:pos x="27" y="97"/>
                  </a:cxn>
                  <a:cxn ang="0">
                    <a:pos x="27" y="0"/>
                  </a:cxn>
                </a:cxnLst>
                <a:rect l="0" t="0" r="r" b="b"/>
                <a:pathLst>
                  <a:path w="48" h="150">
                    <a:moveTo>
                      <a:pt x="27" y="0"/>
                    </a:moveTo>
                    <a:lnTo>
                      <a:pt x="7" y="0"/>
                    </a:lnTo>
                    <a:lnTo>
                      <a:pt x="7" y="94"/>
                    </a:lnTo>
                    <a:lnTo>
                      <a:pt x="0" y="120"/>
                    </a:lnTo>
                    <a:lnTo>
                      <a:pt x="16" y="150"/>
                    </a:lnTo>
                    <a:lnTo>
                      <a:pt x="26" y="132"/>
                    </a:lnTo>
                    <a:lnTo>
                      <a:pt x="48" y="105"/>
                    </a:lnTo>
                    <a:lnTo>
                      <a:pt x="27" y="97"/>
                    </a:lnTo>
                    <a:lnTo>
                      <a:pt x="27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211" name="Freeform 171"/>
              <p:cNvSpPr>
                <a:spLocks/>
              </p:cNvSpPr>
              <p:nvPr/>
            </p:nvSpPr>
            <p:spPr bwMode="auto">
              <a:xfrm>
                <a:off x="1851" y="2925"/>
                <a:ext cx="30" cy="48"/>
              </a:xfrm>
              <a:custGeom>
                <a:avLst/>
                <a:gdLst/>
                <a:ahLst/>
                <a:cxnLst>
                  <a:cxn ang="0">
                    <a:pos x="119" y="0"/>
                  </a:cxn>
                  <a:cxn ang="0">
                    <a:pos x="98" y="0"/>
                  </a:cxn>
                  <a:cxn ang="0">
                    <a:pos x="93" y="43"/>
                  </a:cxn>
                  <a:cxn ang="0">
                    <a:pos x="85" y="80"/>
                  </a:cxn>
                  <a:cxn ang="0">
                    <a:pos x="74" y="109"/>
                  </a:cxn>
                  <a:cxn ang="0">
                    <a:pos x="67" y="122"/>
                  </a:cxn>
                  <a:cxn ang="0">
                    <a:pos x="47" y="148"/>
                  </a:cxn>
                  <a:cxn ang="0">
                    <a:pos x="23" y="168"/>
                  </a:cxn>
                  <a:cxn ang="0">
                    <a:pos x="0" y="184"/>
                  </a:cxn>
                  <a:cxn ang="0">
                    <a:pos x="1" y="189"/>
                  </a:cxn>
                  <a:cxn ang="0">
                    <a:pos x="31" y="176"/>
                  </a:cxn>
                  <a:cxn ang="0">
                    <a:pos x="56" y="160"/>
                  </a:cxn>
                  <a:cxn ang="0">
                    <a:pos x="78" y="138"/>
                  </a:cxn>
                  <a:cxn ang="0">
                    <a:pos x="83" y="132"/>
                  </a:cxn>
                  <a:cxn ang="0">
                    <a:pos x="96" y="109"/>
                  </a:cxn>
                  <a:cxn ang="0">
                    <a:pos x="107" y="78"/>
                  </a:cxn>
                  <a:cxn ang="0">
                    <a:pos x="115" y="40"/>
                  </a:cxn>
                  <a:cxn ang="0">
                    <a:pos x="119" y="0"/>
                  </a:cxn>
                </a:cxnLst>
                <a:rect l="0" t="0" r="r" b="b"/>
                <a:pathLst>
                  <a:path w="119" h="189">
                    <a:moveTo>
                      <a:pt x="119" y="0"/>
                    </a:moveTo>
                    <a:lnTo>
                      <a:pt x="98" y="0"/>
                    </a:lnTo>
                    <a:lnTo>
                      <a:pt x="93" y="43"/>
                    </a:lnTo>
                    <a:lnTo>
                      <a:pt x="85" y="80"/>
                    </a:lnTo>
                    <a:lnTo>
                      <a:pt x="74" y="109"/>
                    </a:lnTo>
                    <a:lnTo>
                      <a:pt x="67" y="122"/>
                    </a:lnTo>
                    <a:lnTo>
                      <a:pt x="47" y="148"/>
                    </a:lnTo>
                    <a:lnTo>
                      <a:pt x="23" y="168"/>
                    </a:lnTo>
                    <a:lnTo>
                      <a:pt x="0" y="184"/>
                    </a:lnTo>
                    <a:lnTo>
                      <a:pt x="1" y="189"/>
                    </a:lnTo>
                    <a:lnTo>
                      <a:pt x="31" y="176"/>
                    </a:lnTo>
                    <a:lnTo>
                      <a:pt x="56" y="160"/>
                    </a:lnTo>
                    <a:lnTo>
                      <a:pt x="78" y="138"/>
                    </a:lnTo>
                    <a:lnTo>
                      <a:pt x="83" y="132"/>
                    </a:lnTo>
                    <a:lnTo>
                      <a:pt x="96" y="109"/>
                    </a:lnTo>
                    <a:lnTo>
                      <a:pt x="107" y="78"/>
                    </a:lnTo>
                    <a:lnTo>
                      <a:pt x="115" y="40"/>
                    </a:lnTo>
                    <a:lnTo>
                      <a:pt x="11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210" name="Freeform 170"/>
              <p:cNvSpPr>
                <a:spLocks/>
              </p:cNvSpPr>
              <p:nvPr/>
            </p:nvSpPr>
            <p:spPr bwMode="auto">
              <a:xfrm>
                <a:off x="1887" y="2925"/>
                <a:ext cx="9" cy="43"/>
              </a:xfrm>
              <a:custGeom>
                <a:avLst/>
                <a:gdLst/>
                <a:ahLst/>
                <a:cxnLst>
                  <a:cxn ang="0">
                    <a:pos x="21" y="0"/>
                  </a:cxn>
                  <a:cxn ang="0">
                    <a:pos x="0" y="0"/>
                  </a:cxn>
                  <a:cxn ang="0">
                    <a:pos x="0" y="139"/>
                  </a:cxn>
                  <a:cxn ang="0">
                    <a:pos x="11" y="169"/>
                  </a:cxn>
                  <a:cxn ang="0">
                    <a:pos x="36" y="151"/>
                  </a:cxn>
                  <a:cxn ang="0">
                    <a:pos x="21" y="130"/>
                  </a:cxn>
                  <a:cxn ang="0">
                    <a:pos x="21" y="122"/>
                  </a:cxn>
                  <a:cxn ang="0">
                    <a:pos x="21" y="0"/>
                  </a:cxn>
                </a:cxnLst>
                <a:rect l="0" t="0" r="r" b="b"/>
                <a:pathLst>
                  <a:path w="36" h="169">
                    <a:moveTo>
                      <a:pt x="21" y="0"/>
                    </a:moveTo>
                    <a:lnTo>
                      <a:pt x="0" y="0"/>
                    </a:lnTo>
                    <a:lnTo>
                      <a:pt x="0" y="139"/>
                    </a:lnTo>
                    <a:lnTo>
                      <a:pt x="11" y="169"/>
                    </a:lnTo>
                    <a:lnTo>
                      <a:pt x="36" y="151"/>
                    </a:lnTo>
                    <a:lnTo>
                      <a:pt x="21" y="130"/>
                    </a:lnTo>
                    <a:lnTo>
                      <a:pt x="21" y="122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209" name="Freeform 169"/>
              <p:cNvSpPr>
                <a:spLocks/>
              </p:cNvSpPr>
              <p:nvPr/>
            </p:nvSpPr>
            <p:spPr bwMode="auto">
              <a:xfrm>
                <a:off x="1829" y="2921"/>
                <a:ext cx="35" cy="9"/>
              </a:xfrm>
              <a:custGeom>
                <a:avLst/>
                <a:gdLst/>
                <a:ahLst/>
                <a:cxnLst>
                  <a:cxn ang="0">
                    <a:pos x="118" y="0"/>
                  </a:cxn>
                  <a:cxn ang="0">
                    <a:pos x="100" y="23"/>
                  </a:cxn>
                  <a:cxn ang="0">
                    <a:pos x="75" y="23"/>
                  </a:cxn>
                  <a:cxn ang="0">
                    <a:pos x="55" y="23"/>
                  </a:cxn>
                  <a:cxn ang="0">
                    <a:pos x="0" y="23"/>
                  </a:cxn>
                  <a:cxn ang="0">
                    <a:pos x="12" y="37"/>
                  </a:cxn>
                  <a:cxn ang="0">
                    <a:pos x="41" y="31"/>
                  </a:cxn>
                  <a:cxn ang="0">
                    <a:pos x="41" y="31"/>
                  </a:cxn>
                  <a:cxn ang="0">
                    <a:pos x="55" y="31"/>
                  </a:cxn>
                  <a:cxn ang="0">
                    <a:pos x="75" y="31"/>
                  </a:cxn>
                  <a:cxn ang="0">
                    <a:pos x="138" y="31"/>
                  </a:cxn>
                  <a:cxn ang="0">
                    <a:pos x="118" y="0"/>
                  </a:cxn>
                </a:cxnLst>
                <a:rect l="0" t="0" r="r" b="b"/>
                <a:pathLst>
                  <a:path w="138" h="37">
                    <a:moveTo>
                      <a:pt x="118" y="0"/>
                    </a:moveTo>
                    <a:lnTo>
                      <a:pt x="100" y="23"/>
                    </a:lnTo>
                    <a:lnTo>
                      <a:pt x="75" y="23"/>
                    </a:lnTo>
                    <a:lnTo>
                      <a:pt x="55" y="23"/>
                    </a:lnTo>
                    <a:lnTo>
                      <a:pt x="0" y="23"/>
                    </a:lnTo>
                    <a:lnTo>
                      <a:pt x="12" y="37"/>
                    </a:lnTo>
                    <a:lnTo>
                      <a:pt x="41" y="31"/>
                    </a:lnTo>
                    <a:lnTo>
                      <a:pt x="55" y="31"/>
                    </a:lnTo>
                    <a:lnTo>
                      <a:pt x="75" y="31"/>
                    </a:lnTo>
                    <a:lnTo>
                      <a:pt x="138" y="31"/>
                    </a:lnTo>
                    <a:lnTo>
                      <a:pt x="118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208" name="Rectangle 168"/>
              <p:cNvSpPr>
                <a:spLocks noChangeArrowheads="1"/>
              </p:cNvSpPr>
              <p:nvPr/>
            </p:nvSpPr>
            <p:spPr bwMode="auto">
              <a:xfrm>
                <a:off x="1843" y="2908"/>
                <a:ext cx="5" cy="19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207" name="Freeform 167"/>
              <p:cNvSpPr>
                <a:spLocks/>
              </p:cNvSpPr>
              <p:nvPr/>
            </p:nvSpPr>
            <p:spPr bwMode="auto">
              <a:xfrm>
                <a:off x="1837" y="2900"/>
                <a:ext cx="25" cy="8"/>
              </a:xfrm>
              <a:custGeom>
                <a:avLst/>
                <a:gdLst/>
                <a:ahLst/>
                <a:cxnLst>
                  <a:cxn ang="0">
                    <a:pos x="81" y="0"/>
                  </a:cxn>
                  <a:cxn ang="0">
                    <a:pos x="63" y="22"/>
                  </a:cxn>
                  <a:cxn ang="0">
                    <a:pos x="0" y="22"/>
                  </a:cxn>
                  <a:cxn ang="0">
                    <a:pos x="102" y="31"/>
                  </a:cxn>
                  <a:cxn ang="0">
                    <a:pos x="81" y="0"/>
                  </a:cxn>
                </a:cxnLst>
                <a:rect l="0" t="0" r="r" b="b"/>
                <a:pathLst>
                  <a:path w="102" h="31">
                    <a:moveTo>
                      <a:pt x="81" y="0"/>
                    </a:moveTo>
                    <a:lnTo>
                      <a:pt x="63" y="22"/>
                    </a:lnTo>
                    <a:lnTo>
                      <a:pt x="0" y="22"/>
                    </a:lnTo>
                    <a:lnTo>
                      <a:pt x="102" y="31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206" name="Freeform 166"/>
              <p:cNvSpPr>
                <a:spLocks/>
              </p:cNvSpPr>
              <p:nvPr/>
            </p:nvSpPr>
            <p:spPr bwMode="auto">
              <a:xfrm>
                <a:off x="1871" y="2898"/>
                <a:ext cx="36" cy="32"/>
              </a:xfrm>
              <a:custGeom>
                <a:avLst/>
                <a:gdLst/>
                <a:ahLst/>
                <a:cxnLst>
                  <a:cxn ang="0">
                    <a:pos x="145" y="0"/>
                  </a:cxn>
                  <a:cxn ang="0">
                    <a:pos x="110" y="1"/>
                  </a:cxn>
                  <a:cxn ang="0">
                    <a:pos x="110" y="100"/>
                  </a:cxn>
                  <a:cxn ang="0">
                    <a:pos x="0" y="100"/>
                  </a:cxn>
                  <a:cxn ang="0">
                    <a:pos x="110" y="109"/>
                  </a:cxn>
                  <a:cxn ang="0">
                    <a:pos x="110" y="128"/>
                  </a:cxn>
                  <a:cxn ang="0">
                    <a:pos x="131" y="118"/>
                  </a:cxn>
                  <a:cxn ang="0">
                    <a:pos x="130" y="97"/>
                  </a:cxn>
                  <a:cxn ang="0">
                    <a:pos x="130" y="59"/>
                  </a:cxn>
                  <a:cxn ang="0">
                    <a:pos x="129" y="10"/>
                  </a:cxn>
                  <a:cxn ang="0">
                    <a:pos x="145" y="0"/>
                  </a:cxn>
                </a:cxnLst>
                <a:rect l="0" t="0" r="r" b="b"/>
                <a:pathLst>
                  <a:path w="145" h="128">
                    <a:moveTo>
                      <a:pt x="145" y="0"/>
                    </a:moveTo>
                    <a:lnTo>
                      <a:pt x="110" y="1"/>
                    </a:lnTo>
                    <a:lnTo>
                      <a:pt x="110" y="100"/>
                    </a:lnTo>
                    <a:lnTo>
                      <a:pt x="0" y="100"/>
                    </a:lnTo>
                    <a:lnTo>
                      <a:pt x="110" y="109"/>
                    </a:lnTo>
                    <a:lnTo>
                      <a:pt x="110" y="128"/>
                    </a:lnTo>
                    <a:lnTo>
                      <a:pt x="131" y="118"/>
                    </a:lnTo>
                    <a:lnTo>
                      <a:pt x="130" y="97"/>
                    </a:lnTo>
                    <a:lnTo>
                      <a:pt x="130" y="59"/>
                    </a:lnTo>
                    <a:lnTo>
                      <a:pt x="129" y="10"/>
                    </a:lnTo>
                    <a:lnTo>
                      <a:pt x="145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205" name="Freeform 165"/>
              <p:cNvSpPr>
                <a:spLocks/>
              </p:cNvSpPr>
              <p:nvPr/>
            </p:nvSpPr>
            <p:spPr bwMode="auto">
              <a:xfrm>
                <a:off x="1866" y="2892"/>
                <a:ext cx="41" cy="4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" y="42"/>
                  </a:cxn>
                  <a:cxn ang="0">
                    <a:pos x="2" y="75"/>
                  </a:cxn>
                  <a:cxn ang="0">
                    <a:pos x="2" y="81"/>
                  </a:cxn>
                  <a:cxn ang="0">
                    <a:pos x="1" y="113"/>
                  </a:cxn>
                  <a:cxn ang="0">
                    <a:pos x="0" y="153"/>
                  </a:cxn>
                  <a:cxn ang="0">
                    <a:pos x="0" y="161"/>
                  </a:cxn>
                  <a:cxn ang="0">
                    <a:pos x="22" y="149"/>
                  </a:cxn>
                  <a:cxn ang="0">
                    <a:pos x="22" y="135"/>
                  </a:cxn>
                  <a:cxn ang="0">
                    <a:pos x="42" y="135"/>
                  </a:cxn>
                  <a:cxn ang="0">
                    <a:pos x="63" y="135"/>
                  </a:cxn>
                  <a:cxn ang="0">
                    <a:pos x="86" y="135"/>
                  </a:cxn>
                  <a:cxn ang="0">
                    <a:pos x="107" y="135"/>
                  </a:cxn>
                  <a:cxn ang="0">
                    <a:pos x="132" y="135"/>
                  </a:cxn>
                  <a:cxn ang="0">
                    <a:pos x="22" y="126"/>
                  </a:cxn>
                  <a:cxn ang="0">
                    <a:pos x="22" y="27"/>
                  </a:cxn>
                  <a:cxn ang="0">
                    <a:pos x="132" y="27"/>
                  </a:cxn>
                  <a:cxn ang="0">
                    <a:pos x="167" y="26"/>
                  </a:cxn>
                  <a:cxn ang="0">
                    <a:pos x="22" y="19"/>
                  </a:cxn>
                  <a:cxn ang="0">
                    <a:pos x="0" y="0"/>
                  </a:cxn>
                </a:cxnLst>
                <a:rect l="0" t="0" r="r" b="b"/>
                <a:pathLst>
                  <a:path w="167" h="161">
                    <a:moveTo>
                      <a:pt x="0" y="0"/>
                    </a:moveTo>
                    <a:lnTo>
                      <a:pt x="1" y="42"/>
                    </a:lnTo>
                    <a:lnTo>
                      <a:pt x="2" y="75"/>
                    </a:lnTo>
                    <a:lnTo>
                      <a:pt x="2" y="81"/>
                    </a:lnTo>
                    <a:lnTo>
                      <a:pt x="1" y="113"/>
                    </a:lnTo>
                    <a:lnTo>
                      <a:pt x="0" y="153"/>
                    </a:lnTo>
                    <a:lnTo>
                      <a:pt x="0" y="161"/>
                    </a:lnTo>
                    <a:lnTo>
                      <a:pt x="22" y="149"/>
                    </a:lnTo>
                    <a:lnTo>
                      <a:pt x="22" y="135"/>
                    </a:lnTo>
                    <a:lnTo>
                      <a:pt x="42" y="135"/>
                    </a:lnTo>
                    <a:lnTo>
                      <a:pt x="63" y="135"/>
                    </a:lnTo>
                    <a:lnTo>
                      <a:pt x="86" y="135"/>
                    </a:lnTo>
                    <a:lnTo>
                      <a:pt x="107" y="135"/>
                    </a:lnTo>
                    <a:lnTo>
                      <a:pt x="132" y="135"/>
                    </a:lnTo>
                    <a:lnTo>
                      <a:pt x="22" y="126"/>
                    </a:lnTo>
                    <a:lnTo>
                      <a:pt x="22" y="27"/>
                    </a:lnTo>
                    <a:lnTo>
                      <a:pt x="132" y="27"/>
                    </a:lnTo>
                    <a:lnTo>
                      <a:pt x="167" y="26"/>
                    </a:lnTo>
                    <a:lnTo>
                      <a:pt x="22" y="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204" name="Freeform 164"/>
              <p:cNvSpPr>
                <a:spLocks/>
              </p:cNvSpPr>
              <p:nvPr/>
            </p:nvSpPr>
            <p:spPr bwMode="auto">
              <a:xfrm>
                <a:off x="1871" y="2891"/>
                <a:ext cx="36" cy="7"/>
              </a:xfrm>
              <a:custGeom>
                <a:avLst/>
                <a:gdLst/>
                <a:ahLst/>
                <a:cxnLst>
                  <a:cxn ang="0">
                    <a:pos x="121" y="0"/>
                  </a:cxn>
                  <a:cxn ang="0">
                    <a:pos x="103" y="21"/>
                  </a:cxn>
                  <a:cxn ang="0">
                    <a:pos x="70" y="21"/>
                  </a:cxn>
                  <a:cxn ang="0">
                    <a:pos x="61" y="21"/>
                  </a:cxn>
                  <a:cxn ang="0">
                    <a:pos x="0" y="21"/>
                  </a:cxn>
                  <a:cxn ang="0">
                    <a:pos x="145" y="28"/>
                  </a:cxn>
                  <a:cxn ang="0">
                    <a:pos x="121" y="0"/>
                  </a:cxn>
                </a:cxnLst>
                <a:rect l="0" t="0" r="r" b="b"/>
                <a:pathLst>
                  <a:path w="145" h="28">
                    <a:moveTo>
                      <a:pt x="121" y="0"/>
                    </a:moveTo>
                    <a:lnTo>
                      <a:pt x="103" y="21"/>
                    </a:lnTo>
                    <a:lnTo>
                      <a:pt x="70" y="21"/>
                    </a:lnTo>
                    <a:lnTo>
                      <a:pt x="61" y="21"/>
                    </a:lnTo>
                    <a:lnTo>
                      <a:pt x="0" y="21"/>
                    </a:lnTo>
                    <a:lnTo>
                      <a:pt x="145" y="28"/>
                    </a:lnTo>
                    <a:lnTo>
                      <a:pt x="121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203" name="Freeform 163"/>
              <p:cNvSpPr>
                <a:spLocks/>
              </p:cNvSpPr>
              <p:nvPr/>
            </p:nvSpPr>
            <p:spPr bwMode="auto">
              <a:xfrm>
                <a:off x="1844" y="2881"/>
                <a:ext cx="20" cy="9"/>
              </a:xfrm>
              <a:custGeom>
                <a:avLst/>
                <a:gdLst/>
                <a:ahLst/>
                <a:cxnLst>
                  <a:cxn ang="0">
                    <a:pos x="59" y="0"/>
                  </a:cxn>
                  <a:cxn ang="0">
                    <a:pos x="38" y="26"/>
                  </a:cxn>
                  <a:cxn ang="0">
                    <a:pos x="0" y="26"/>
                  </a:cxn>
                  <a:cxn ang="0">
                    <a:pos x="80" y="35"/>
                  </a:cxn>
                  <a:cxn ang="0">
                    <a:pos x="59" y="0"/>
                  </a:cxn>
                </a:cxnLst>
                <a:rect l="0" t="0" r="r" b="b"/>
                <a:pathLst>
                  <a:path w="80" h="35">
                    <a:moveTo>
                      <a:pt x="59" y="0"/>
                    </a:moveTo>
                    <a:lnTo>
                      <a:pt x="38" y="26"/>
                    </a:lnTo>
                    <a:lnTo>
                      <a:pt x="0" y="26"/>
                    </a:lnTo>
                    <a:lnTo>
                      <a:pt x="80" y="35"/>
                    </a:lnTo>
                    <a:lnTo>
                      <a:pt x="5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202" name="Freeform 162"/>
              <p:cNvSpPr>
                <a:spLocks/>
              </p:cNvSpPr>
              <p:nvPr/>
            </p:nvSpPr>
            <p:spPr bwMode="auto">
              <a:xfrm>
                <a:off x="1868" y="2868"/>
                <a:ext cx="12" cy="25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0" y="5"/>
                  </a:cxn>
                  <a:cxn ang="0">
                    <a:pos x="15" y="41"/>
                  </a:cxn>
                  <a:cxn ang="0">
                    <a:pos x="23" y="73"/>
                  </a:cxn>
                  <a:cxn ang="0">
                    <a:pos x="24" y="78"/>
                  </a:cxn>
                  <a:cxn ang="0">
                    <a:pos x="35" y="100"/>
                  </a:cxn>
                  <a:cxn ang="0">
                    <a:pos x="42" y="92"/>
                  </a:cxn>
                  <a:cxn ang="0">
                    <a:pos x="49" y="61"/>
                  </a:cxn>
                  <a:cxn ang="0">
                    <a:pos x="46" y="54"/>
                  </a:cxn>
                  <a:cxn ang="0">
                    <a:pos x="31" y="32"/>
                  </a:cxn>
                  <a:cxn ang="0">
                    <a:pos x="6" y="1"/>
                  </a:cxn>
                  <a:cxn ang="0">
                    <a:pos x="6" y="0"/>
                  </a:cxn>
                </a:cxnLst>
                <a:rect l="0" t="0" r="r" b="b"/>
                <a:pathLst>
                  <a:path w="49" h="100">
                    <a:moveTo>
                      <a:pt x="6" y="0"/>
                    </a:moveTo>
                    <a:lnTo>
                      <a:pt x="0" y="5"/>
                    </a:lnTo>
                    <a:lnTo>
                      <a:pt x="15" y="41"/>
                    </a:lnTo>
                    <a:lnTo>
                      <a:pt x="23" y="73"/>
                    </a:lnTo>
                    <a:lnTo>
                      <a:pt x="24" y="78"/>
                    </a:lnTo>
                    <a:lnTo>
                      <a:pt x="35" y="100"/>
                    </a:lnTo>
                    <a:lnTo>
                      <a:pt x="42" y="92"/>
                    </a:lnTo>
                    <a:lnTo>
                      <a:pt x="49" y="61"/>
                    </a:lnTo>
                    <a:lnTo>
                      <a:pt x="46" y="54"/>
                    </a:lnTo>
                    <a:lnTo>
                      <a:pt x="31" y="32"/>
                    </a:lnTo>
                    <a:lnTo>
                      <a:pt x="6" y="1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201" name="Freeform 161"/>
              <p:cNvSpPr>
                <a:spLocks/>
              </p:cNvSpPr>
              <p:nvPr/>
            </p:nvSpPr>
            <p:spPr bwMode="auto">
              <a:xfrm>
                <a:off x="1828" y="2868"/>
                <a:ext cx="36" cy="50"/>
              </a:xfrm>
              <a:custGeom>
                <a:avLst/>
                <a:gdLst/>
                <a:ahLst/>
                <a:cxnLst>
                  <a:cxn ang="0">
                    <a:pos x="60" y="0"/>
                  </a:cxn>
                  <a:cxn ang="0">
                    <a:pos x="53" y="41"/>
                  </a:cxn>
                  <a:cxn ang="0">
                    <a:pos x="44" y="80"/>
                  </a:cxn>
                  <a:cxn ang="0">
                    <a:pos x="33" y="115"/>
                  </a:cxn>
                  <a:cxn ang="0">
                    <a:pos x="22" y="148"/>
                  </a:cxn>
                  <a:cxn ang="0">
                    <a:pos x="11" y="177"/>
                  </a:cxn>
                  <a:cxn ang="0">
                    <a:pos x="0" y="196"/>
                  </a:cxn>
                  <a:cxn ang="0">
                    <a:pos x="5" y="200"/>
                  </a:cxn>
                  <a:cxn ang="0">
                    <a:pos x="25" y="170"/>
                  </a:cxn>
                  <a:cxn ang="0">
                    <a:pos x="31" y="160"/>
                  </a:cxn>
                  <a:cxn ang="0">
                    <a:pos x="60" y="160"/>
                  </a:cxn>
                  <a:cxn ang="0">
                    <a:pos x="80" y="160"/>
                  </a:cxn>
                  <a:cxn ang="0">
                    <a:pos x="137" y="160"/>
                  </a:cxn>
                  <a:cxn ang="0">
                    <a:pos x="35" y="151"/>
                  </a:cxn>
                  <a:cxn ang="0">
                    <a:pos x="49" y="122"/>
                  </a:cxn>
                  <a:cxn ang="0">
                    <a:pos x="61" y="89"/>
                  </a:cxn>
                  <a:cxn ang="0">
                    <a:pos x="144" y="89"/>
                  </a:cxn>
                  <a:cxn ang="0">
                    <a:pos x="64" y="80"/>
                  </a:cxn>
                  <a:cxn ang="0">
                    <a:pos x="76" y="47"/>
                  </a:cxn>
                  <a:cxn ang="0">
                    <a:pos x="94" y="22"/>
                  </a:cxn>
                  <a:cxn ang="0">
                    <a:pos x="60" y="0"/>
                  </a:cxn>
                </a:cxnLst>
                <a:rect l="0" t="0" r="r" b="b"/>
                <a:pathLst>
                  <a:path w="144" h="200">
                    <a:moveTo>
                      <a:pt x="60" y="0"/>
                    </a:moveTo>
                    <a:lnTo>
                      <a:pt x="53" y="41"/>
                    </a:lnTo>
                    <a:lnTo>
                      <a:pt x="44" y="80"/>
                    </a:lnTo>
                    <a:lnTo>
                      <a:pt x="33" y="115"/>
                    </a:lnTo>
                    <a:lnTo>
                      <a:pt x="22" y="148"/>
                    </a:lnTo>
                    <a:lnTo>
                      <a:pt x="11" y="177"/>
                    </a:lnTo>
                    <a:lnTo>
                      <a:pt x="0" y="196"/>
                    </a:lnTo>
                    <a:lnTo>
                      <a:pt x="5" y="200"/>
                    </a:lnTo>
                    <a:lnTo>
                      <a:pt x="25" y="170"/>
                    </a:lnTo>
                    <a:lnTo>
                      <a:pt x="31" y="160"/>
                    </a:lnTo>
                    <a:lnTo>
                      <a:pt x="60" y="160"/>
                    </a:lnTo>
                    <a:lnTo>
                      <a:pt x="80" y="160"/>
                    </a:lnTo>
                    <a:lnTo>
                      <a:pt x="137" y="160"/>
                    </a:lnTo>
                    <a:lnTo>
                      <a:pt x="35" y="151"/>
                    </a:lnTo>
                    <a:lnTo>
                      <a:pt x="49" y="122"/>
                    </a:lnTo>
                    <a:lnTo>
                      <a:pt x="61" y="89"/>
                    </a:lnTo>
                    <a:lnTo>
                      <a:pt x="144" y="89"/>
                    </a:lnTo>
                    <a:lnTo>
                      <a:pt x="64" y="80"/>
                    </a:lnTo>
                    <a:lnTo>
                      <a:pt x="76" y="47"/>
                    </a:lnTo>
                    <a:lnTo>
                      <a:pt x="94" y="22"/>
                    </a:lnTo>
                    <a:lnTo>
                      <a:pt x="6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200" name="Freeform 160"/>
              <p:cNvSpPr>
                <a:spLocks/>
              </p:cNvSpPr>
              <p:nvPr/>
            </p:nvSpPr>
            <p:spPr bwMode="auto">
              <a:xfrm>
                <a:off x="1886" y="2867"/>
                <a:ext cx="17" cy="29"/>
              </a:xfrm>
              <a:custGeom>
                <a:avLst/>
                <a:gdLst/>
                <a:ahLst/>
                <a:cxnLst>
                  <a:cxn ang="0">
                    <a:pos x="33" y="0"/>
                  </a:cxn>
                  <a:cxn ang="0">
                    <a:pos x="29" y="23"/>
                  </a:cxn>
                  <a:cxn ang="0">
                    <a:pos x="21" y="55"/>
                  </a:cxn>
                  <a:cxn ang="0">
                    <a:pos x="7" y="98"/>
                  </a:cxn>
                  <a:cxn ang="0">
                    <a:pos x="0" y="117"/>
                  </a:cxn>
                  <a:cxn ang="0">
                    <a:pos x="9" y="117"/>
                  </a:cxn>
                  <a:cxn ang="0">
                    <a:pos x="25" y="85"/>
                  </a:cxn>
                  <a:cxn ang="0">
                    <a:pos x="39" y="61"/>
                  </a:cxn>
                  <a:cxn ang="0">
                    <a:pos x="60" y="30"/>
                  </a:cxn>
                  <a:cxn ang="0">
                    <a:pos x="67" y="24"/>
                  </a:cxn>
                  <a:cxn ang="0">
                    <a:pos x="33" y="0"/>
                  </a:cxn>
                </a:cxnLst>
                <a:rect l="0" t="0" r="r" b="b"/>
                <a:pathLst>
                  <a:path w="67" h="117">
                    <a:moveTo>
                      <a:pt x="33" y="0"/>
                    </a:moveTo>
                    <a:lnTo>
                      <a:pt x="29" y="23"/>
                    </a:lnTo>
                    <a:lnTo>
                      <a:pt x="21" y="55"/>
                    </a:lnTo>
                    <a:lnTo>
                      <a:pt x="7" y="98"/>
                    </a:lnTo>
                    <a:lnTo>
                      <a:pt x="0" y="117"/>
                    </a:lnTo>
                    <a:lnTo>
                      <a:pt x="9" y="117"/>
                    </a:lnTo>
                    <a:lnTo>
                      <a:pt x="25" y="85"/>
                    </a:lnTo>
                    <a:lnTo>
                      <a:pt x="39" y="61"/>
                    </a:lnTo>
                    <a:lnTo>
                      <a:pt x="60" y="30"/>
                    </a:lnTo>
                    <a:lnTo>
                      <a:pt x="67" y="24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199" name="Freeform 159"/>
              <p:cNvSpPr>
                <a:spLocks/>
              </p:cNvSpPr>
              <p:nvPr/>
            </p:nvSpPr>
            <p:spPr bwMode="auto">
              <a:xfrm>
                <a:off x="1976" y="2961"/>
                <a:ext cx="17" cy="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9"/>
                  </a:cxn>
                  <a:cxn ang="0">
                    <a:pos x="35" y="26"/>
                  </a:cxn>
                  <a:cxn ang="0">
                    <a:pos x="46" y="45"/>
                  </a:cxn>
                  <a:cxn ang="0">
                    <a:pos x="46" y="45"/>
                  </a:cxn>
                  <a:cxn ang="0">
                    <a:pos x="71" y="26"/>
                  </a:cxn>
                  <a:cxn ang="0">
                    <a:pos x="46" y="9"/>
                  </a:cxn>
                  <a:cxn ang="0">
                    <a:pos x="21" y="4"/>
                  </a:cxn>
                  <a:cxn ang="0">
                    <a:pos x="0" y="0"/>
                  </a:cxn>
                </a:cxnLst>
                <a:rect l="0" t="0" r="r" b="b"/>
                <a:pathLst>
                  <a:path w="71" h="45">
                    <a:moveTo>
                      <a:pt x="0" y="0"/>
                    </a:moveTo>
                    <a:lnTo>
                      <a:pt x="0" y="9"/>
                    </a:lnTo>
                    <a:lnTo>
                      <a:pt x="35" y="26"/>
                    </a:lnTo>
                    <a:lnTo>
                      <a:pt x="46" y="45"/>
                    </a:lnTo>
                    <a:lnTo>
                      <a:pt x="71" y="26"/>
                    </a:lnTo>
                    <a:lnTo>
                      <a:pt x="46" y="9"/>
                    </a:lnTo>
                    <a:lnTo>
                      <a:pt x="21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198" name="Freeform 158"/>
              <p:cNvSpPr>
                <a:spLocks/>
              </p:cNvSpPr>
              <p:nvPr/>
            </p:nvSpPr>
            <p:spPr bwMode="auto">
              <a:xfrm>
                <a:off x="1963" y="2937"/>
                <a:ext cx="6" cy="34"/>
              </a:xfrm>
              <a:custGeom>
                <a:avLst/>
                <a:gdLst/>
                <a:ahLst/>
                <a:cxnLst>
                  <a:cxn ang="0">
                    <a:pos x="21" y="0"/>
                  </a:cxn>
                  <a:cxn ang="0">
                    <a:pos x="2" y="0"/>
                  </a:cxn>
                  <a:cxn ang="0">
                    <a:pos x="1" y="55"/>
                  </a:cxn>
                  <a:cxn ang="0">
                    <a:pos x="1" y="96"/>
                  </a:cxn>
                  <a:cxn ang="0">
                    <a:pos x="1" y="124"/>
                  </a:cxn>
                  <a:cxn ang="0">
                    <a:pos x="0" y="137"/>
                  </a:cxn>
                  <a:cxn ang="0">
                    <a:pos x="22" y="120"/>
                  </a:cxn>
                  <a:cxn ang="0">
                    <a:pos x="22" y="101"/>
                  </a:cxn>
                  <a:cxn ang="0">
                    <a:pos x="21" y="66"/>
                  </a:cxn>
                  <a:cxn ang="0">
                    <a:pos x="21" y="15"/>
                  </a:cxn>
                  <a:cxn ang="0">
                    <a:pos x="21" y="0"/>
                  </a:cxn>
                </a:cxnLst>
                <a:rect l="0" t="0" r="r" b="b"/>
                <a:pathLst>
                  <a:path w="22" h="137">
                    <a:moveTo>
                      <a:pt x="21" y="0"/>
                    </a:moveTo>
                    <a:lnTo>
                      <a:pt x="2" y="0"/>
                    </a:lnTo>
                    <a:lnTo>
                      <a:pt x="1" y="55"/>
                    </a:lnTo>
                    <a:lnTo>
                      <a:pt x="1" y="96"/>
                    </a:lnTo>
                    <a:lnTo>
                      <a:pt x="1" y="124"/>
                    </a:lnTo>
                    <a:lnTo>
                      <a:pt x="0" y="137"/>
                    </a:lnTo>
                    <a:lnTo>
                      <a:pt x="22" y="120"/>
                    </a:lnTo>
                    <a:lnTo>
                      <a:pt x="22" y="101"/>
                    </a:lnTo>
                    <a:lnTo>
                      <a:pt x="21" y="66"/>
                    </a:lnTo>
                    <a:lnTo>
                      <a:pt x="21" y="15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197" name="Freeform 157"/>
              <p:cNvSpPr>
                <a:spLocks/>
              </p:cNvSpPr>
              <p:nvPr/>
            </p:nvSpPr>
            <p:spPr bwMode="auto">
              <a:xfrm>
                <a:off x="1944" y="2919"/>
                <a:ext cx="46" cy="16"/>
              </a:xfrm>
              <a:custGeom>
                <a:avLst/>
                <a:gdLst/>
                <a:ahLst/>
                <a:cxnLst>
                  <a:cxn ang="0">
                    <a:pos x="78" y="0"/>
                  </a:cxn>
                  <a:cxn ang="0">
                    <a:pos x="78" y="64"/>
                  </a:cxn>
                  <a:cxn ang="0">
                    <a:pos x="0" y="64"/>
                  </a:cxn>
                  <a:cxn ang="0">
                    <a:pos x="97" y="64"/>
                  </a:cxn>
                  <a:cxn ang="0">
                    <a:pos x="97" y="0"/>
                  </a:cxn>
                  <a:cxn ang="0">
                    <a:pos x="182" y="0"/>
                  </a:cxn>
                  <a:cxn ang="0">
                    <a:pos x="78" y="0"/>
                  </a:cxn>
                </a:cxnLst>
                <a:rect l="0" t="0" r="r" b="b"/>
                <a:pathLst>
                  <a:path w="182" h="64">
                    <a:moveTo>
                      <a:pt x="78" y="0"/>
                    </a:moveTo>
                    <a:lnTo>
                      <a:pt x="78" y="64"/>
                    </a:lnTo>
                    <a:lnTo>
                      <a:pt x="0" y="64"/>
                    </a:lnTo>
                    <a:lnTo>
                      <a:pt x="97" y="64"/>
                    </a:lnTo>
                    <a:lnTo>
                      <a:pt x="97" y="0"/>
                    </a:lnTo>
                    <a:lnTo>
                      <a:pt x="182" y="0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196" name="Rectangle 156"/>
              <p:cNvSpPr>
                <a:spLocks noChangeArrowheads="1"/>
              </p:cNvSpPr>
              <p:nvPr/>
            </p:nvSpPr>
            <p:spPr bwMode="auto">
              <a:xfrm>
                <a:off x="1964" y="2901"/>
                <a:ext cx="4" cy="16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195" name="Freeform 155"/>
              <p:cNvSpPr>
                <a:spLocks/>
              </p:cNvSpPr>
              <p:nvPr/>
            </p:nvSpPr>
            <p:spPr bwMode="auto">
              <a:xfrm>
                <a:off x="1922" y="2900"/>
                <a:ext cx="68" cy="74"/>
              </a:xfrm>
              <a:custGeom>
                <a:avLst/>
                <a:gdLst/>
                <a:ahLst/>
                <a:cxnLst>
                  <a:cxn ang="0">
                    <a:pos x="72" y="0"/>
                  </a:cxn>
                  <a:cxn ang="0">
                    <a:pos x="73" y="54"/>
                  </a:cxn>
                  <a:cxn ang="0">
                    <a:pos x="72" y="98"/>
                  </a:cxn>
                  <a:cxn ang="0">
                    <a:pos x="71" y="134"/>
                  </a:cxn>
                  <a:cxn ang="0">
                    <a:pos x="69" y="160"/>
                  </a:cxn>
                  <a:cxn ang="0">
                    <a:pos x="67" y="173"/>
                  </a:cxn>
                  <a:cxn ang="0">
                    <a:pos x="56" y="209"/>
                  </a:cxn>
                  <a:cxn ang="0">
                    <a:pos x="43" y="238"/>
                  </a:cxn>
                  <a:cxn ang="0">
                    <a:pos x="25" y="264"/>
                  </a:cxn>
                  <a:cxn ang="0">
                    <a:pos x="1" y="289"/>
                  </a:cxn>
                  <a:cxn ang="0">
                    <a:pos x="0" y="289"/>
                  </a:cxn>
                  <a:cxn ang="0">
                    <a:pos x="4" y="295"/>
                  </a:cxn>
                  <a:cxn ang="0">
                    <a:pos x="29" y="274"/>
                  </a:cxn>
                  <a:cxn ang="0">
                    <a:pos x="51" y="251"/>
                  </a:cxn>
                  <a:cxn ang="0">
                    <a:pos x="64" y="234"/>
                  </a:cxn>
                  <a:cxn ang="0">
                    <a:pos x="79" y="205"/>
                  </a:cxn>
                  <a:cxn ang="0">
                    <a:pos x="87" y="171"/>
                  </a:cxn>
                  <a:cxn ang="0">
                    <a:pos x="89" y="149"/>
                  </a:cxn>
                  <a:cxn ang="0">
                    <a:pos x="167" y="149"/>
                  </a:cxn>
                  <a:cxn ang="0">
                    <a:pos x="186" y="149"/>
                  </a:cxn>
                  <a:cxn ang="0">
                    <a:pos x="271" y="149"/>
                  </a:cxn>
                  <a:cxn ang="0">
                    <a:pos x="186" y="140"/>
                  </a:cxn>
                  <a:cxn ang="0">
                    <a:pos x="89" y="140"/>
                  </a:cxn>
                  <a:cxn ang="0">
                    <a:pos x="91" y="105"/>
                  </a:cxn>
                  <a:cxn ang="0">
                    <a:pos x="91" y="76"/>
                  </a:cxn>
                  <a:cxn ang="0">
                    <a:pos x="167" y="76"/>
                  </a:cxn>
                  <a:cxn ang="0">
                    <a:pos x="91" y="67"/>
                  </a:cxn>
                  <a:cxn ang="0">
                    <a:pos x="91" y="3"/>
                  </a:cxn>
                  <a:cxn ang="0">
                    <a:pos x="167" y="3"/>
                  </a:cxn>
                  <a:cxn ang="0">
                    <a:pos x="186" y="3"/>
                  </a:cxn>
                  <a:cxn ang="0">
                    <a:pos x="271" y="3"/>
                  </a:cxn>
                  <a:cxn ang="0">
                    <a:pos x="72" y="0"/>
                  </a:cxn>
                </a:cxnLst>
                <a:rect l="0" t="0" r="r" b="b"/>
                <a:pathLst>
                  <a:path w="271" h="295">
                    <a:moveTo>
                      <a:pt x="72" y="0"/>
                    </a:moveTo>
                    <a:lnTo>
                      <a:pt x="73" y="54"/>
                    </a:lnTo>
                    <a:lnTo>
                      <a:pt x="72" y="98"/>
                    </a:lnTo>
                    <a:lnTo>
                      <a:pt x="71" y="134"/>
                    </a:lnTo>
                    <a:lnTo>
                      <a:pt x="69" y="160"/>
                    </a:lnTo>
                    <a:lnTo>
                      <a:pt x="67" y="173"/>
                    </a:lnTo>
                    <a:lnTo>
                      <a:pt x="56" y="209"/>
                    </a:lnTo>
                    <a:lnTo>
                      <a:pt x="43" y="238"/>
                    </a:lnTo>
                    <a:lnTo>
                      <a:pt x="25" y="264"/>
                    </a:lnTo>
                    <a:lnTo>
                      <a:pt x="1" y="289"/>
                    </a:lnTo>
                    <a:lnTo>
                      <a:pt x="0" y="289"/>
                    </a:lnTo>
                    <a:lnTo>
                      <a:pt x="4" y="295"/>
                    </a:lnTo>
                    <a:lnTo>
                      <a:pt x="29" y="274"/>
                    </a:lnTo>
                    <a:lnTo>
                      <a:pt x="51" y="251"/>
                    </a:lnTo>
                    <a:lnTo>
                      <a:pt x="64" y="234"/>
                    </a:lnTo>
                    <a:lnTo>
                      <a:pt x="79" y="205"/>
                    </a:lnTo>
                    <a:lnTo>
                      <a:pt x="87" y="171"/>
                    </a:lnTo>
                    <a:lnTo>
                      <a:pt x="89" y="149"/>
                    </a:lnTo>
                    <a:lnTo>
                      <a:pt x="167" y="149"/>
                    </a:lnTo>
                    <a:lnTo>
                      <a:pt x="186" y="149"/>
                    </a:lnTo>
                    <a:lnTo>
                      <a:pt x="271" y="149"/>
                    </a:lnTo>
                    <a:lnTo>
                      <a:pt x="186" y="140"/>
                    </a:lnTo>
                    <a:lnTo>
                      <a:pt x="89" y="140"/>
                    </a:lnTo>
                    <a:lnTo>
                      <a:pt x="91" y="105"/>
                    </a:lnTo>
                    <a:lnTo>
                      <a:pt x="91" y="76"/>
                    </a:lnTo>
                    <a:lnTo>
                      <a:pt x="167" y="76"/>
                    </a:lnTo>
                    <a:lnTo>
                      <a:pt x="91" y="67"/>
                    </a:lnTo>
                    <a:lnTo>
                      <a:pt x="91" y="3"/>
                    </a:lnTo>
                    <a:lnTo>
                      <a:pt x="167" y="3"/>
                    </a:lnTo>
                    <a:lnTo>
                      <a:pt x="186" y="3"/>
                    </a:lnTo>
                    <a:lnTo>
                      <a:pt x="271" y="3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194" name="Freeform 154"/>
              <p:cNvSpPr>
                <a:spLocks/>
              </p:cNvSpPr>
              <p:nvPr/>
            </p:nvSpPr>
            <p:spPr bwMode="auto">
              <a:xfrm>
                <a:off x="1940" y="2900"/>
                <a:ext cx="58" cy="68"/>
              </a:xfrm>
              <a:custGeom>
                <a:avLst/>
                <a:gdLst/>
                <a:ahLst/>
                <a:cxnLst>
                  <a:cxn ang="0">
                    <a:pos x="233" y="0"/>
                  </a:cxn>
                  <a:cxn ang="0">
                    <a:pos x="0" y="0"/>
                  </a:cxn>
                  <a:cxn ang="0">
                    <a:pos x="199" y="3"/>
                  </a:cxn>
                  <a:cxn ang="0">
                    <a:pos x="199" y="67"/>
                  </a:cxn>
                  <a:cxn ang="0">
                    <a:pos x="114" y="67"/>
                  </a:cxn>
                  <a:cxn ang="0">
                    <a:pos x="95" y="67"/>
                  </a:cxn>
                  <a:cxn ang="0">
                    <a:pos x="19" y="67"/>
                  </a:cxn>
                  <a:cxn ang="0">
                    <a:pos x="95" y="76"/>
                  </a:cxn>
                  <a:cxn ang="0">
                    <a:pos x="199" y="76"/>
                  </a:cxn>
                  <a:cxn ang="0">
                    <a:pos x="199" y="140"/>
                  </a:cxn>
                  <a:cxn ang="0">
                    <a:pos x="114" y="140"/>
                  </a:cxn>
                  <a:cxn ang="0">
                    <a:pos x="199" y="149"/>
                  </a:cxn>
                  <a:cxn ang="0">
                    <a:pos x="199" y="234"/>
                  </a:cxn>
                  <a:cxn ang="0">
                    <a:pos x="188" y="255"/>
                  </a:cxn>
                  <a:cxn ang="0">
                    <a:pos x="213" y="272"/>
                  </a:cxn>
                  <a:cxn ang="0">
                    <a:pos x="218" y="255"/>
                  </a:cxn>
                  <a:cxn ang="0">
                    <a:pos x="218" y="13"/>
                  </a:cxn>
                  <a:cxn ang="0">
                    <a:pos x="233" y="0"/>
                  </a:cxn>
                </a:cxnLst>
                <a:rect l="0" t="0" r="r" b="b"/>
                <a:pathLst>
                  <a:path w="233" h="272">
                    <a:moveTo>
                      <a:pt x="233" y="0"/>
                    </a:moveTo>
                    <a:lnTo>
                      <a:pt x="0" y="0"/>
                    </a:lnTo>
                    <a:lnTo>
                      <a:pt x="199" y="3"/>
                    </a:lnTo>
                    <a:lnTo>
                      <a:pt x="199" y="67"/>
                    </a:lnTo>
                    <a:lnTo>
                      <a:pt x="114" y="67"/>
                    </a:lnTo>
                    <a:lnTo>
                      <a:pt x="95" y="67"/>
                    </a:lnTo>
                    <a:lnTo>
                      <a:pt x="19" y="67"/>
                    </a:lnTo>
                    <a:lnTo>
                      <a:pt x="95" y="76"/>
                    </a:lnTo>
                    <a:lnTo>
                      <a:pt x="199" y="76"/>
                    </a:lnTo>
                    <a:lnTo>
                      <a:pt x="199" y="140"/>
                    </a:lnTo>
                    <a:lnTo>
                      <a:pt x="114" y="140"/>
                    </a:lnTo>
                    <a:lnTo>
                      <a:pt x="199" y="149"/>
                    </a:lnTo>
                    <a:lnTo>
                      <a:pt x="199" y="234"/>
                    </a:lnTo>
                    <a:lnTo>
                      <a:pt x="188" y="255"/>
                    </a:lnTo>
                    <a:lnTo>
                      <a:pt x="213" y="272"/>
                    </a:lnTo>
                    <a:lnTo>
                      <a:pt x="218" y="255"/>
                    </a:lnTo>
                    <a:lnTo>
                      <a:pt x="218" y="13"/>
                    </a:lnTo>
                    <a:lnTo>
                      <a:pt x="233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193" name="Freeform 153"/>
              <p:cNvSpPr>
                <a:spLocks/>
              </p:cNvSpPr>
              <p:nvPr/>
            </p:nvSpPr>
            <p:spPr bwMode="auto">
              <a:xfrm>
                <a:off x="1945" y="2893"/>
                <a:ext cx="53" cy="7"/>
              </a:xfrm>
              <a:custGeom>
                <a:avLst/>
                <a:gdLst/>
                <a:ahLst/>
                <a:cxnLst>
                  <a:cxn ang="0">
                    <a:pos x="188" y="0"/>
                  </a:cxn>
                  <a:cxn ang="0">
                    <a:pos x="173" y="21"/>
                  </a:cxn>
                  <a:cxn ang="0">
                    <a:pos x="93" y="21"/>
                  </a:cxn>
                  <a:cxn ang="0">
                    <a:pos x="84" y="21"/>
                  </a:cxn>
                  <a:cxn ang="0">
                    <a:pos x="0" y="21"/>
                  </a:cxn>
                  <a:cxn ang="0">
                    <a:pos x="214" y="27"/>
                  </a:cxn>
                  <a:cxn ang="0">
                    <a:pos x="188" y="0"/>
                  </a:cxn>
                </a:cxnLst>
                <a:rect l="0" t="0" r="r" b="b"/>
                <a:pathLst>
                  <a:path w="214" h="27">
                    <a:moveTo>
                      <a:pt x="188" y="0"/>
                    </a:moveTo>
                    <a:lnTo>
                      <a:pt x="173" y="21"/>
                    </a:lnTo>
                    <a:lnTo>
                      <a:pt x="93" y="21"/>
                    </a:lnTo>
                    <a:lnTo>
                      <a:pt x="84" y="21"/>
                    </a:lnTo>
                    <a:lnTo>
                      <a:pt x="0" y="21"/>
                    </a:lnTo>
                    <a:lnTo>
                      <a:pt x="214" y="27"/>
                    </a:lnTo>
                    <a:lnTo>
                      <a:pt x="188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192" name="Freeform 152"/>
              <p:cNvSpPr>
                <a:spLocks/>
              </p:cNvSpPr>
              <p:nvPr/>
            </p:nvSpPr>
            <p:spPr bwMode="auto">
              <a:xfrm>
                <a:off x="1924" y="2882"/>
                <a:ext cx="74" cy="32"/>
              </a:xfrm>
              <a:custGeom>
                <a:avLst/>
                <a:gdLst/>
                <a:ahLst/>
                <a:cxnLst>
                  <a:cxn ang="0">
                    <a:pos x="84" y="0"/>
                  </a:cxn>
                  <a:cxn ang="0">
                    <a:pos x="68" y="33"/>
                  </a:cxn>
                  <a:cxn ang="0">
                    <a:pos x="49" y="64"/>
                  </a:cxn>
                  <a:cxn ang="0">
                    <a:pos x="30" y="92"/>
                  </a:cxn>
                  <a:cxn ang="0">
                    <a:pos x="8" y="115"/>
                  </a:cxn>
                  <a:cxn ang="0">
                    <a:pos x="0" y="124"/>
                  </a:cxn>
                  <a:cxn ang="0">
                    <a:pos x="4" y="130"/>
                  </a:cxn>
                  <a:cxn ang="0">
                    <a:pos x="31" y="109"/>
                  </a:cxn>
                  <a:cxn ang="0">
                    <a:pos x="54" y="87"/>
                  </a:cxn>
                  <a:cxn ang="0">
                    <a:pos x="65" y="73"/>
                  </a:cxn>
                  <a:cxn ang="0">
                    <a:pos x="298" y="73"/>
                  </a:cxn>
                  <a:cxn ang="0">
                    <a:pos x="84" y="67"/>
                  </a:cxn>
                  <a:cxn ang="0">
                    <a:pos x="77" y="57"/>
                  </a:cxn>
                  <a:cxn ang="0">
                    <a:pos x="95" y="27"/>
                  </a:cxn>
                  <a:cxn ang="0">
                    <a:pos x="108" y="4"/>
                  </a:cxn>
                  <a:cxn ang="0">
                    <a:pos x="197" y="4"/>
                  </a:cxn>
                  <a:cxn ang="0">
                    <a:pos x="84" y="0"/>
                  </a:cxn>
                </a:cxnLst>
                <a:rect l="0" t="0" r="r" b="b"/>
                <a:pathLst>
                  <a:path w="298" h="130">
                    <a:moveTo>
                      <a:pt x="84" y="0"/>
                    </a:moveTo>
                    <a:lnTo>
                      <a:pt x="68" y="33"/>
                    </a:lnTo>
                    <a:lnTo>
                      <a:pt x="49" y="64"/>
                    </a:lnTo>
                    <a:lnTo>
                      <a:pt x="30" y="92"/>
                    </a:lnTo>
                    <a:lnTo>
                      <a:pt x="8" y="115"/>
                    </a:lnTo>
                    <a:lnTo>
                      <a:pt x="0" y="124"/>
                    </a:lnTo>
                    <a:lnTo>
                      <a:pt x="4" y="130"/>
                    </a:lnTo>
                    <a:lnTo>
                      <a:pt x="31" y="109"/>
                    </a:lnTo>
                    <a:lnTo>
                      <a:pt x="54" y="87"/>
                    </a:lnTo>
                    <a:lnTo>
                      <a:pt x="65" y="73"/>
                    </a:lnTo>
                    <a:lnTo>
                      <a:pt x="298" y="73"/>
                    </a:lnTo>
                    <a:lnTo>
                      <a:pt x="84" y="67"/>
                    </a:lnTo>
                    <a:lnTo>
                      <a:pt x="77" y="57"/>
                    </a:lnTo>
                    <a:lnTo>
                      <a:pt x="95" y="27"/>
                    </a:lnTo>
                    <a:lnTo>
                      <a:pt x="108" y="4"/>
                    </a:lnTo>
                    <a:lnTo>
                      <a:pt x="197" y="4"/>
                    </a:lnTo>
                    <a:lnTo>
                      <a:pt x="84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191" name="Freeform 151"/>
              <p:cNvSpPr>
                <a:spLocks/>
              </p:cNvSpPr>
              <p:nvPr/>
            </p:nvSpPr>
            <p:spPr bwMode="auto">
              <a:xfrm>
                <a:off x="1945" y="2875"/>
                <a:ext cx="38" cy="24"/>
              </a:xfrm>
              <a:custGeom>
                <a:avLst/>
                <a:gdLst/>
                <a:ahLst/>
                <a:cxnLst>
                  <a:cxn ang="0">
                    <a:pos x="127" y="0"/>
                  </a:cxn>
                  <a:cxn ang="0">
                    <a:pos x="112" y="22"/>
                  </a:cxn>
                  <a:cxn ang="0">
                    <a:pos x="28" y="22"/>
                  </a:cxn>
                  <a:cxn ang="0">
                    <a:pos x="0" y="27"/>
                  </a:cxn>
                  <a:cxn ang="0">
                    <a:pos x="113" y="31"/>
                  </a:cxn>
                  <a:cxn ang="0">
                    <a:pos x="84" y="94"/>
                  </a:cxn>
                  <a:cxn ang="0">
                    <a:pos x="93" y="94"/>
                  </a:cxn>
                  <a:cxn ang="0">
                    <a:pos x="120" y="59"/>
                  </a:cxn>
                  <a:cxn ang="0">
                    <a:pos x="135" y="42"/>
                  </a:cxn>
                  <a:cxn ang="0">
                    <a:pos x="136" y="42"/>
                  </a:cxn>
                  <a:cxn ang="0">
                    <a:pos x="154" y="35"/>
                  </a:cxn>
                  <a:cxn ang="0">
                    <a:pos x="127" y="0"/>
                  </a:cxn>
                </a:cxnLst>
                <a:rect l="0" t="0" r="r" b="b"/>
                <a:pathLst>
                  <a:path w="154" h="94">
                    <a:moveTo>
                      <a:pt x="127" y="0"/>
                    </a:moveTo>
                    <a:lnTo>
                      <a:pt x="112" y="22"/>
                    </a:lnTo>
                    <a:lnTo>
                      <a:pt x="28" y="22"/>
                    </a:lnTo>
                    <a:lnTo>
                      <a:pt x="0" y="27"/>
                    </a:lnTo>
                    <a:lnTo>
                      <a:pt x="113" y="31"/>
                    </a:lnTo>
                    <a:lnTo>
                      <a:pt x="84" y="94"/>
                    </a:lnTo>
                    <a:lnTo>
                      <a:pt x="93" y="94"/>
                    </a:lnTo>
                    <a:lnTo>
                      <a:pt x="120" y="59"/>
                    </a:lnTo>
                    <a:lnTo>
                      <a:pt x="135" y="42"/>
                    </a:lnTo>
                    <a:lnTo>
                      <a:pt x="136" y="42"/>
                    </a:lnTo>
                    <a:lnTo>
                      <a:pt x="154" y="35"/>
                    </a:lnTo>
                    <a:lnTo>
                      <a:pt x="127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190" name="Freeform 150"/>
              <p:cNvSpPr>
                <a:spLocks/>
              </p:cNvSpPr>
              <p:nvPr/>
            </p:nvSpPr>
            <p:spPr bwMode="auto">
              <a:xfrm>
                <a:off x="1945" y="2866"/>
                <a:ext cx="13" cy="16"/>
              </a:xfrm>
              <a:custGeom>
                <a:avLst/>
                <a:gdLst/>
                <a:ahLst/>
                <a:cxnLst>
                  <a:cxn ang="0">
                    <a:pos x="22" y="0"/>
                  </a:cxn>
                  <a:cxn ang="0">
                    <a:pos x="14" y="29"/>
                  </a:cxn>
                  <a:cxn ang="0">
                    <a:pos x="0" y="61"/>
                  </a:cxn>
                  <a:cxn ang="0">
                    <a:pos x="28" y="56"/>
                  </a:cxn>
                  <a:cxn ang="0">
                    <a:pos x="39" y="36"/>
                  </a:cxn>
                  <a:cxn ang="0">
                    <a:pos x="54" y="26"/>
                  </a:cxn>
                  <a:cxn ang="0">
                    <a:pos x="22" y="0"/>
                  </a:cxn>
                </a:cxnLst>
                <a:rect l="0" t="0" r="r" b="b"/>
                <a:pathLst>
                  <a:path w="54" h="61">
                    <a:moveTo>
                      <a:pt x="22" y="0"/>
                    </a:moveTo>
                    <a:lnTo>
                      <a:pt x="14" y="29"/>
                    </a:lnTo>
                    <a:lnTo>
                      <a:pt x="0" y="61"/>
                    </a:lnTo>
                    <a:lnTo>
                      <a:pt x="28" y="56"/>
                    </a:lnTo>
                    <a:lnTo>
                      <a:pt x="39" y="36"/>
                    </a:lnTo>
                    <a:lnTo>
                      <a:pt x="54" y="26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189" name="Freeform 149"/>
              <p:cNvSpPr>
                <a:spLocks/>
              </p:cNvSpPr>
              <p:nvPr/>
            </p:nvSpPr>
            <p:spPr bwMode="auto">
              <a:xfrm>
                <a:off x="2076" y="2962"/>
                <a:ext cx="7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7"/>
                  </a:cxn>
                  <a:cxn ang="0">
                    <a:pos x="26" y="3"/>
                  </a:cxn>
                  <a:cxn ang="0">
                    <a:pos x="0" y="0"/>
                  </a:cxn>
                </a:cxnLst>
                <a:rect l="0" t="0" r="r" b="b"/>
                <a:pathLst>
                  <a:path w="26" h="7">
                    <a:moveTo>
                      <a:pt x="0" y="0"/>
                    </a:moveTo>
                    <a:lnTo>
                      <a:pt x="0" y="7"/>
                    </a:lnTo>
                    <a:lnTo>
                      <a:pt x="26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188" name="Freeform 148"/>
              <p:cNvSpPr>
                <a:spLocks/>
              </p:cNvSpPr>
              <p:nvPr/>
            </p:nvSpPr>
            <p:spPr bwMode="auto">
              <a:xfrm>
                <a:off x="2036" y="2950"/>
                <a:ext cx="36" cy="17"/>
              </a:xfrm>
              <a:custGeom>
                <a:avLst/>
                <a:gdLst/>
                <a:ahLst/>
                <a:cxnLst>
                  <a:cxn ang="0">
                    <a:pos x="141" y="0"/>
                  </a:cxn>
                  <a:cxn ang="0">
                    <a:pos x="80" y="19"/>
                  </a:cxn>
                  <a:cxn ang="0">
                    <a:pos x="60" y="23"/>
                  </a:cxn>
                  <a:cxn ang="0">
                    <a:pos x="23" y="32"/>
                  </a:cxn>
                  <a:cxn ang="0">
                    <a:pos x="1" y="35"/>
                  </a:cxn>
                  <a:cxn ang="0">
                    <a:pos x="0" y="35"/>
                  </a:cxn>
                  <a:cxn ang="0">
                    <a:pos x="14" y="68"/>
                  </a:cxn>
                  <a:cxn ang="0">
                    <a:pos x="40" y="51"/>
                  </a:cxn>
                  <a:cxn ang="0">
                    <a:pos x="42" y="50"/>
                  </a:cxn>
                  <a:cxn ang="0">
                    <a:pos x="56" y="44"/>
                  </a:cxn>
                  <a:cxn ang="0">
                    <a:pos x="81" y="32"/>
                  </a:cxn>
                  <a:cxn ang="0">
                    <a:pos x="116" y="19"/>
                  </a:cxn>
                  <a:cxn ang="0">
                    <a:pos x="143" y="8"/>
                  </a:cxn>
                  <a:cxn ang="0">
                    <a:pos x="141" y="0"/>
                  </a:cxn>
                </a:cxnLst>
                <a:rect l="0" t="0" r="r" b="b"/>
                <a:pathLst>
                  <a:path w="143" h="68">
                    <a:moveTo>
                      <a:pt x="141" y="0"/>
                    </a:moveTo>
                    <a:lnTo>
                      <a:pt x="80" y="19"/>
                    </a:lnTo>
                    <a:lnTo>
                      <a:pt x="60" y="23"/>
                    </a:lnTo>
                    <a:lnTo>
                      <a:pt x="23" y="32"/>
                    </a:lnTo>
                    <a:lnTo>
                      <a:pt x="1" y="35"/>
                    </a:lnTo>
                    <a:lnTo>
                      <a:pt x="0" y="35"/>
                    </a:lnTo>
                    <a:lnTo>
                      <a:pt x="14" y="68"/>
                    </a:lnTo>
                    <a:lnTo>
                      <a:pt x="40" y="51"/>
                    </a:lnTo>
                    <a:lnTo>
                      <a:pt x="42" y="50"/>
                    </a:lnTo>
                    <a:lnTo>
                      <a:pt x="56" y="44"/>
                    </a:lnTo>
                    <a:lnTo>
                      <a:pt x="81" y="32"/>
                    </a:lnTo>
                    <a:lnTo>
                      <a:pt x="116" y="19"/>
                    </a:lnTo>
                    <a:lnTo>
                      <a:pt x="143" y="8"/>
                    </a:lnTo>
                    <a:lnTo>
                      <a:pt x="141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187" name="Freeform 147"/>
              <p:cNvSpPr>
                <a:spLocks/>
              </p:cNvSpPr>
              <p:nvPr/>
            </p:nvSpPr>
            <p:spPr bwMode="auto">
              <a:xfrm>
                <a:off x="2052" y="2936"/>
                <a:ext cx="4" cy="20"/>
              </a:xfrm>
              <a:custGeom>
                <a:avLst/>
                <a:gdLst/>
                <a:ahLst/>
                <a:cxnLst>
                  <a:cxn ang="0">
                    <a:pos x="20" y="0"/>
                  </a:cxn>
                  <a:cxn ang="0">
                    <a:pos x="0" y="0"/>
                  </a:cxn>
                  <a:cxn ang="0">
                    <a:pos x="0" y="80"/>
                  </a:cxn>
                  <a:cxn ang="0">
                    <a:pos x="20" y="76"/>
                  </a:cxn>
                  <a:cxn ang="0">
                    <a:pos x="20" y="0"/>
                  </a:cxn>
                </a:cxnLst>
                <a:rect l="0" t="0" r="r" b="b"/>
                <a:pathLst>
                  <a:path w="20" h="80">
                    <a:moveTo>
                      <a:pt x="20" y="0"/>
                    </a:moveTo>
                    <a:lnTo>
                      <a:pt x="0" y="0"/>
                    </a:lnTo>
                    <a:lnTo>
                      <a:pt x="0" y="80"/>
                    </a:lnTo>
                    <a:lnTo>
                      <a:pt x="20" y="76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186" name="Freeform 146"/>
              <p:cNvSpPr>
                <a:spLocks/>
              </p:cNvSpPr>
              <p:nvPr/>
            </p:nvSpPr>
            <p:spPr bwMode="auto">
              <a:xfrm>
                <a:off x="2037" y="2929"/>
                <a:ext cx="34" cy="8"/>
              </a:xfrm>
              <a:custGeom>
                <a:avLst/>
                <a:gdLst/>
                <a:ahLst/>
                <a:cxnLst>
                  <a:cxn ang="0">
                    <a:pos x="113" y="0"/>
                  </a:cxn>
                  <a:cxn ang="0">
                    <a:pos x="98" y="19"/>
                  </a:cxn>
                  <a:cxn ang="0">
                    <a:pos x="77" y="19"/>
                  </a:cxn>
                  <a:cxn ang="0">
                    <a:pos x="57" y="19"/>
                  </a:cxn>
                  <a:cxn ang="0">
                    <a:pos x="0" y="19"/>
                  </a:cxn>
                  <a:cxn ang="0">
                    <a:pos x="11" y="33"/>
                  </a:cxn>
                  <a:cxn ang="0">
                    <a:pos x="24" y="28"/>
                  </a:cxn>
                  <a:cxn ang="0">
                    <a:pos x="57" y="28"/>
                  </a:cxn>
                  <a:cxn ang="0">
                    <a:pos x="77" y="28"/>
                  </a:cxn>
                  <a:cxn ang="0">
                    <a:pos x="134" y="28"/>
                  </a:cxn>
                  <a:cxn ang="0">
                    <a:pos x="113" y="0"/>
                  </a:cxn>
                </a:cxnLst>
                <a:rect l="0" t="0" r="r" b="b"/>
                <a:pathLst>
                  <a:path w="134" h="33">
                    <a:moveTo>
                      <a:pt x="113" y="0"/>
                    </a:moveTo>
                    <a:lnTo>
                      <a:pt x="98" y="19"/>
                    </a:lnTo>
                    <a:lnTo>
                      <a:pt x="77" y="19"/>
                    </a:lnTo>
                    <a:lnTo>
                      <a:pt x="57" y="19"/>
                    </a:lnTo>
                    <a:lnTo>
                      <a:pt x="0" y="19"/>
                    </a:lnTo>
                    <a:lnTo>
                      <a:pt x="11" y="33"/>
                    </a:lnTo>
                    <a:lnTo>
                      <a:pt x="24" y="28"/>
                    </a:lnTo>
                    <a:lnTo>
                      <a:pt x="57" y="28"/>
                    </a:lnTo>
                    <a:lnTo>
                      <a:pt x="77" y="28"/>
                    </a:lnTo>
                    <a:lnTo>
                      <a:pt x="134" y="28"/>
                    </a:lnTo>
                    <a:lnTo>
                      <a:pt x="113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185" name="Freeform 145"/>
              <p:cNvSpPr>
                <a:spLocks/>
              </p:cNvSpPr>
              <p:nvPr/>
            </p:nvSpPr>
            <p:spPr bwMode="auto">
              <a:xfrm>
                <a:off x="2051" y="2914"/>
                <a:ext cx="8" cy="2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" y="37"/>
                  </a:cxn>
                  <a:cxn ang="0">
                    <a:pos x="1" y="74"/>
                  </a:cxn>
                  <a:cxn ang="0">
                    <a:pos x="1" y="77"/>
                  </a:cxn>
                  <a:cxn ang="0">
                    <a:pos x="21" y="77"/>
                  </a:cxn>
                  <a:cxn ang="0">
                    <a:pos x="21" y="35"/>
                  </a:cxn>
                  <a:cxn ang="0">
                    <a:pos x="30" y="22"/>
                  </a:cxn>
                  <a:cxn ang="0">
                    <a:pos x="0" y="0"/>
                  </a:cxn>
                </a:cxnLst>
                <a:rect l="0" t="0" r="r" b="b"/>
                <a:pathLst>
                  <a:path w="30" h="77">
                    <a:moveTo>
                      <a:pt x="0" y="0"/>
                    </a:moveTo>
                    <a:lnTo>
                      <a:pt x="1" y="37"/>
                    </a:lnTo>
                    <a:lnTo>
                      <a:pt x="1" y="74"/>
                    </a:lnTo>
                    <a:lnTo>
                      <a:pt x="1" y="77"/>
                    </a:lnTo>
                    <a:lnTo>
                      <a:pt x="21" y="77"/>
                    </a:lnTo>
                    <a:lnTo>
                      <a:pt x="21" y="35"/>
                    </a:lnTo>
                    <a:lnTo>
                      <a:pt x="30" y="2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184" name="Freeform 144"/>
              <p:cNvSpPr>
                <a:spLocks/>
              </p:cNvSpPr>
              <p:nvPr/>
            </p:nvSpPr>
            <p:spPr bwMode="auto">
              <a:xfrm>
                <a:off x="2038" y="2909"/>
                <a:ext cx="27" cy="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2" y="30"/>
                  </a:cxn>
                  <a:cxn ang="0">
                    <a:pos x="28" y="21"/>
                  </a:cxn>
                  <a:cxn ang="0">
                    <a:pos x="54" y="13"/>
                  </a:cxn>
                  <a:cxn ang="0">
                    <a:pos x="92" y="4"/>
                  </a:cxn>
                  <a:cxn ang="0">
                    <a:pos x="105" y="2"/>
                  </a:cxn>
                  <a:cxn ang="0">
                    <a:pos x="0" y="0"/>
                  </a:cxn>
                </a:cxnLst>
                <a:rect l="0" t="0" r="r" b="b"/>
                <a:pathLst>
                  <a:path w="105" h="30">
                    <a:moveTo>
                      <a:pt x="0" y="0"/>
                    </a:moveTo>
                    <a:lnTo>
                      <a:pt x="12" y="30"/>
                    </a:lnTo>
                    <a:lnTo>
                      <a:pt x="28" y="21"/>
                    </a:lnTo>
                    <a:lnTo>
                      <a:pt x="54" y="13"/>
                    </a:lnTo>
                    <a:lnTo>
                      <a:pt x="92" y="4"/>
                    </a:lnTo>
                    <a:lnTo>
                      <a:pt x="105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183" name="Freeform 143"/>
              <p:cNvSpPr>
                <a:spLocks/>
              </p:cNvSpPr>
              <p:nvPr/>
            </p:nvSpPr>
            <p:spPr bwMode="auto">
              <a:xfrm>
                <a:off x="2025" y="2902"/>
                <a:ext cx="5" cy="71"/>
              </a:xfrm>
              <a:custGeom>
                <a:avLst/>
                <a:gdLst/>
                <a:ahLst/>
                <a:cxnLst>
                  <a:cxn ang="0">
                    <a:pos x="21" y="0"/>
                  </a:cxn>
                  <a:cxn ang="0">
                    <a:pos x="3" y="5"/>
                  </a:cxn>
                  <a:cxn ang="0">
                    <a:pos x="3" y="58"/>
                  </a:cxn>
                  <a:cxn ang="0">
                    <a:pos x="3" y="106"/>
                  </a:cxn>
                  <a:cxn ang="0">
                    <a:pos x="3" y="149"/>
                  </a:cxn>
                  <a:cxn ang="0">
                    <a:pos x="2" y="188"/>
                  </a:cxn>
                  <a:cxn ang="0">
                    <a:pos x="2" y="221"/>
                  </a:cxn>
                  <a:cxn ang="0">
                    <a:pos x="2" y="249"/>
                  </a:cxn>
                  <a:cxn ang="0">
                    <a:pos x="2" y="273"/>
                  </a:cxn>
                  <a:cxn ang="0">
                    <a:pos x="0" y="281"/>
                  </a:cxn>
                  <a:cxn ang="0">
                    <a:pos x="23" y="270"/>
                  </a:cxn>
                  <a:cxn ang="0">
                    <a:pos x="21" y="234"/>
                  </a:cxn>
                  <a:cxn ang="0">
                    <a:pos x="21" y="205"/>
                  </a:cxn>
                  <a:cxn ang="0">
                    <a:pos x="21" y="0"/>
                  </a:cxn>
                </a:cxnLst>
                <a:rect l="0" t="0" r="r" b="b"/>
                <a:pathLst>
                  <a:path w="23" h="281">
                    <a:moveTo>
                      <a:pt x="21" y="0"/>
                    </a:moveTo>
                    <a:lnTo>
                      <a:pt x="3" y="5"/>
                    </a:lnTo>
                    <a:lnTo>
                      <a:pt x="3" y="58"/>
                    </a:lnTo>
                    <a:lnTo>
                      <a:pt x="3" y="106"/>
                    </a:lnTo>
                    <a:lnTo>
                      <a:pt x="3" y="149"/>
                    </a:lnTo>
                    <a:lnTo>
                      <a:pt x="2" y="188"/>
                    </a:lnTo>
                    <a:lnTo>
                      <a:pt x="2" y="221"/>
                    </a:lnTo>
                    <a:lnTo>
                      <a:pt x="2" y="249"/>
                    </a:lnTo>
                    <a:lnTo>
                      <a:pt x="2" y="273"/>
                    </a:lnTo>
                    <a:lnTo>
                      <a:pt x="0" y="281"/>
                    </a:lnTo>
                    <a:lnTo>
                      <a:pt x="23" y="270"/>
                    </a:lnTo>
                    <a:lnTo>
                      <a:pt x="21" y="234"/>
                    </a:lnTo>
                    <a:lnTo>
                      <a:pt x="21" y="205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182" name="Freeform 142"/>
              <p:cNvSpPr>
                <a:spLocks/>
              </p:cNvSpPr>
              <p:nvPr/>
            </p:nvSpPr>
            <p:spPr bwMode="auto">
              <a:xfrm>
                <a:off x="2038" y="2895"/>
                <a:ext cx="32" cy="20"/>
              </a:xfrm>
              <a:custGeom>
                <a:avLst/>
                <a:gdLst/>
                <a:ahLst/>
                <a:cxnLst>
                  <a:cxn ang="0">
                    <a:pos x="86" y="0"/>
                  </a:cxn>
                  <a:cxn ang="0">
                    <a:pos x="81" y="3"/>
                  </a:cxn>
                  <a:cxn ang="0">
                    <a:pos x="97" y="35"/>
                  </a:cxn>
                  <a:cxn ang="0">
                    <a:pos x="104" y="50"/>
                  </a:cxn>
                  <a:cxn ang="0">
                    <a:pos x="64" y="52"/>
                  </a:cxn>
                  <a:cxn ang="0">
                    <a:pos x="36" y="53"/>
                  </a:cxn>
                  <a:cxn ang="0">
                    <a:pos x="20" y="54"/>
                  </a:cxn>
                  <a:cxn ang="0">
                    <a:pos x="0" y="55"/>
                  </a:cxn>
                  <a:cxn ang="0">
                    <a:pos x="105" y="57"/>
                  </a:cxn>
                  <a:cxn ang="0">
                    <a:pos x="112" y="81"/>
                  </a:cxn>
                  <a:cxn ang="0">
                    <a:pos x="125" y="78"/>
                  </a:cxn>
                  <a:cxn ang="0">
                    <a:pos x="125" y="47"/>
                  </a:cxn>
                  <a:cxn ang="0">
                    <a:pos x="121" y="40"/>
                  </a:cxn>
                  <a:cxn ang="0">
                    <a:pos x="100" y="14"/>
                  </a:cxn>
                  <a:cxn ang="0">
                    <a:pos x="86" y="0"/>
                  </a:cxn>
                </a:cxnLst>
                <a:rect l="0" t="0" r="r" b="b"/>
                <a:pathLst>
                  <a:path w="125" h="81">
                    <a:moveTo>
                      <a:pt x="86" y="0"/>
                    </a:moveTo>
                    <a:lnTo>
                      <a:pt x="81" y="3"/>
                    </a:lnTo>
                    <a:lnTo>
                      <a:pt x="97" y="35"/>
                    </a:lnTo>
                    <a:lnTo>
                      <a:pt x="104" y="50"/>
                    </a:lnTo>
                    <a:lnTo>
                      <a:pt x="64" y="52"/>
                    </a:lnTo>
                    <a:lnTo>
                      <a:pt x="36" y="53"/>
                    </a:lnTo>
                    <a:lnTo>
                      <a:pt x="20" y="54"/>
                    </a:lnTo>
                    <a:lnTo>
                      <a:pt x="0" y="55"/>
                    </a:lnTo>
                    <a:lnTo>
                      <a:pt x="105" y="57"/>
                    </a:lnTo>
                    <a:lnTo>
                      <a:pt x="112" y="81"/>
                    </a:lnTo>
                    <a:lnTo>
                      <a:pt x="125" y="78"/>
                    </a:lnTo>
                    <a:lnTo>
                      <a:pt x="125" y="47"/>
                    </a:lnTo>
                    <a:lnTo>
                      <a:pt x="121" y="40"/>
                    </a:lnTo>
                    <a:lnTo>
                      <a:pt x="100" y="14"/>
                    </a:lnTo>
                    <a:lnTo>
                      <a:pt x="86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181" name="Freeform 141"/>
              <p:cNvSpPr>
                <a:spLocks/>
              </p:cNvSpPr>
              <p:nvPr/>
            </p:nvSpPr>
            <p:spPr bwMode="auto">
              <a:xfrm>
                <a:off x="2074" y="2889"/>
                <a:ext cx="8" cy="5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" y="37"/>
                  </a:cxn>
                  <a:cxn ang="0">
                    <a:pos x="2" y="74"/>
                  </a:cxn>
                  <a:cxn ang="0">
                    <a:pos x="2" y="112"/>
                  </a:cxn>
                  <a:cxn ang="0">
                    <a:pos x="2" y="113"/>
                  </a:cxn>
                  <a:cxn ang="0">
                    <a:pos x="2" y="150"/>
                  </a:cxn>
                  <a:cxn ang="0">
                    <a:pos x="1" y="187"/>
                  </a:cxn>
                  <a:cxn ang="0">
                    <a:pos x="0" y="224"/>
                  </a:cxn>
                  <a:cxn ang="0">
                    <a:pos x="0" y="229"/>
                  </a:cxn>
                  <a:cxn ang="0">
                    <a:pos x="22" y="221"/>
                  </a:cxn>
                  <a:cxn ang="0">
                    <a:pos x="21" y="180"/>
                  </a:cxn>
                  <a:cxn ang="0">
                    <a:pos x="20" y="146"/>
                  </a:cxn>
                  <a:cxn ang="0">
                    <a:pos x="20" y="142"/>
                  </a:cxn>
                  <a:cxn ang="0">
                    <a:pos x="20" y="30"/>
                  </a:cxn>
                  <a:cxn ang="0">
                    <a:pos x="29" y="19"/>
                  </a:cxn>
                  <a:cxn ang="0">
                    <a:pos x="0" y="0"/>
                  </a:cxn>
                </a:cxnLst>
                <a:rect l="0" t="0" r="r" b="b"/>
                <a:pathLst>
                  <a:path w="29" h="229">
                    <a:moveTo>
                      <a:pt x="0" y="0"/>
                    </a:moveTo>
                    <a:lnTo>
                      <a:pt x="1" y="37"/>
                    </a:lnTo>
                    <a:lnTo>
                      <a:pt x="2" y="74"/>
                    </a:lnTo>
                    <a:lnTo>
                      <a:pt x="2" y="112"/>
                    </a:lnTo>
                    <a:lnTo>
                      <a:pt x="2" y="113"/>
                    </a:lnTo>
                    <a:lnTo>
                      <a:pt x="2" y="150"/>
                    </a:lnTo>
                    <a:lnTo>
                      <a:pt x="1" y="187"/>
                    </a:lnTo>
                    <a:lnTo>
                      <a:pt x="0" y="224"/>
                    </a:lnTo>
                    <a:lnTo>
                      <a:pt x="0" y="229"/>
                    </a:lnTo>
                    <a:lnTo>
                      <a:pt x="22" y="221"/>
                    </a:lnTo>
                    <a:lnTo>
                      <a:pt x="21" y="180"/>
                    </a:lnTo>
                    <a:lnTo>
                      <a:pt x="20" y="146"/>
                    </a:lnTo>
                    <a:lnTo>
                      <a:pt x="20" y="142"/>
                    </a:lnTo>
                    <a:lnTo>
                      <a:pt x="20" y="30"/>
                    </a:lnTo>
                    <a:lnTo>
                      <a:pt x="29" y="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180" name="Freeform 140"/>
              <p:cNvSpPr>
                <a:spLocks/>
              </p:cNvSpPr>
              <p:nvPr/>
            </p:nvSpPr>
            <p:spPr bwMode="auto">
              <a:xfrm>
                <a:off x="2038" y="2881"/>
                <a:ext cx="19" cy="28"/>
              </a:xfrm>
              <a:custGeom>
                <a:avLst/>
                <a:gdLst/>
                <a:ahLst/>
                <a:cxnLst>
                  <a:cxn ang="0">
                    <a:pos x="54" y="0"/>
                  </a:cxn>
                  <a:cxn ang="0">
                    <a:pos x="48" y="0"/>
                  </a:cxn>
                  <a:cxn ang="0">
                    <a:pos x="41" y="31"/>
                  </a:cxn>
                  <a:cxn ang="0">
                    <a:pos x="30" y="66"/>
                  </a:cxn>
                  <a:cxn ang="0">
                    <a:pos x="10" y="102"/>
                  </a:cxn>
                  <a:cxn ang="0">
                    <a:pos x="0" y="109"/>
                  </a:cxn>
                  <a:cxn ang="0">
                    <a:pos x="20" y="108"/>
                  </a:cxn>
                  <a:cxn ang="0">
                    <a:pos x="37" y="77"/>
                  </a:cxn>
                  <a:cxn ang="0">
                    <a:pos x="49" y="52"/>
                  </a:cxn>
                  <a:cxn ang="0">
                    <a:pos x="70" y="22"/>
                  </a:cxn>
                  <a:cxn ang="0">
                    <a:pos x="74" y="19"/>
                  </a:cxn>
                  <a:cxn ang="0">
                    <a:pos x="54" y="0"/>
                  </a:cxn>
                </a:cxnLst>
                <a:rect l="0" t="0" r="r" b="b"/>
                <a:pathLst>
                  <a:path w="74" h="109">
                    <a:moveTo>
                      <a:pt x="54" y="0"/>
                    </a:moveTo>
                    <a:lnTo>
                      <a:pt x="48" y="0"/>
                    </a:lnTo>
                    <a:lnTo>
                      <a:pt x="41" y="31"/>
                    </a:lnTo>
                    <a:lnTo>
                      <a:pt x="30" y="66"/>
                    </a:lnTo>
                    <a:lnTo>
                      <a:pt x="10" y="102"/>
                    </a:lnTo>
                    <a:lnTo>
                      <a:pt x="0" y="109"/>
                    </a:lnTo>
                    <a:lnTo>
                      <a:pt x="20" y="108"/>
                    </a:lnTo>
                    <a:lnTo>
                      <a:pt x="37" y="77"/>
                    </a:lnTo>
                    <a:lnTo>
                      <a:pt x="49" y="52"/>
                    </a:lnTo>
                    <a:lnTo>
                      <a:pt x="70" y="22"/>
                    </a:lnTo>
                    <a:lnTo>
                      <a:pt x="74" y="19"/>
                    </a:lnTo>
                    <a:lnTo>
                      <a:pt x="54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179" name="Freeform 139"/>
              <p:cNvSpPr>
                <a:spLocks/>
              </p:cNvSpPr>
              <p:nvPr/>
            </p:nvSpPr>
            <p:spPr bwMode="auto">
              <a:xfrm>
                <a:off x="2038" y="2874"/>
                <a:ext cx="34" cy="9"/>
              </a:xfrm>
              <a:custGeom>
                <a:avLst/>
                <a:gdLst/>
                <a:ahLst/>
                <a:cxnLst>
                  <a:cxn ang="0">
                    <a:pos x="112" y="0"/>
                  </a:cxn>
                  <a:cxn ang="0">
                    <a:pos x="96" y="19"/>
                  </a:cxn>
                  <a:cxn ang="0">
                    <a:pos x="0" y="19"/>
                  </a:cxn>
                  <a:cxn ang="0">
                    <a:pos x="12" y="34"/>
                  </a:cxn>
                  <a:cxn ang="0">
                    <a:pos x="25" y="28"/>
                  </a:cxn>
                  <a:cxn ang="0">
                    <a:pos x="48" y="28"/>
                  </a:cxn>
                  <a:cxn ang="0">
                    <a:pos x="54" y="28"/>
                  </a:cxn>
                  <a:cxn ang="0">
                    <a:pos x="135" y="28"/>
                  </a:cxn>
                  <a:cxn ang="0">
                    <a:pos x="112" y="0"/>
                  </a:cxn>
                </a:cxnLst>
                <a:rect l="0" t="0" r="r" b="b"/>
                <a:pathLst>
                  <a:path w="135" h="34">
                    <a:moveTo>
                      <a:pt x="112" y="0"/>
                    </a:moveTo>
                    <a:lnTo>
                      <a:pt x="96" y="19"/>
                    </a:lnTo>
                    <a:lnTo>
                      <a:pt x="0" y="19"/>
                    </a:lnTo>
                    <a:lnTo>
                      <a:pt x="12" y="34"/>
                    </a:lnTo>
                    <a:lnTo>
                      <a:pt x="25" y="28"/>
                    </a:lnTo>
                    <a:lnTo>
                      <a:pt x="48" y="28"/>
                    </a:lnTo>
                    <a:lnTo>
                      <a:pt x="54" y="28"/>
                    </a:lnTo>
                    <a:lnTo>
                      <a:pt x="135" y="28"/>
                    </a:lnTo>
                    <a:lnTo>
                      <a:pt x="11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178" name="Freeform 138"/>
              <p:cNvSpPr>
                <a:spLocks/>
              </p:cNvSpPr>
              <p:nvPr/>
            </p:nvSpPr>
            <p:spPr bwMode="auto">
              <a:xfrm>
                <a:off x="2076" y="2869"/>
                <a:ext cx="19" cy="104"/>
              </a:xfrm>
              <a:custGeom>
                <a:avLst/>
                <a:gdLst/>
                <a:ahLst/>
                <a:cxnLst>
                  <a:cxn ang="0">
                    <a:pos x="48" y="0"/>
                  </a:cxn>
                  <a:cxn ang="0">
                    <a:pos x="49" y="40"/>
                  </a:cxn>
                  <a:cxn ang="0">
                    <a:pos x="50" y="76"/>
                  </a:cxn>
                  <a:cxn ang="0">
                    <a:pos x="50" y="86"/>
                  </a:cxn>
                  <a:cxn ang="0">
                    <a:pos x="50" y="365"/>
                  </a:cxn>
                  <a:cxn ang="0">
                    <a:pos x="47" y="375"/>
                  </a:cxn>
                  <a:cxn ang="0">
                    <a:pos x="26" y="375"/>
                  </a:cxn>
                  <a:cxn ang="0">
                    <a:pos x="0" y="379"/>
                  </a:cxn>
                  <a:cxn ang="0">
                    <a:pos x="30" y="395"/>
                  </a:cxn>
                  <a:cxn ang="0">
                    <a:pos x="42" y="417"/>
                  </a:cxn>
                  <a:cxn ang="0">
                    <a:pos x="62" y="400"/>
                  </a:cxn>
                  <a:cxn ang="0">
                    <a:pos x="69" y="379"/>
                  </a:cxn>
                  <a:cxn ang="0">
                    <a:pos x="69" y="31"/>
                  </a:cxn>
                  <a:cxn ang="0">
                    <a:pos x="77" y="21"/>
                  </a:cxn>
                  <a:cxn ang="0">
                    <a:pos x="48" y="0"/>
                  </a:cxn>
                </a:cxnLst>
                <a:rect l="0" t="0" r="r" b="b"/>
                <a:pathLst>
                  <a:path w="77" h="417">
                    <a:moveTo>
                      <a:pt x="48" y="0"/>
                    </a:moveTo>
                    <a:lnTo>
                      <a:pt x="49" y="40"/>
                    </a:lnTo>
                    <a:lnTo>
                      <a:pt x="50" y="76"/>
                    </a:lnTo>
                    <a:lnTo>
                      <a:pt x="50" y="86"/>
                    </a:lnTo>
                    <a:lnTo>
                      <a:pt x="50" y="365"/>
                    </a:lnTo>
                    <a:lnTo>
                      <a:pt x="47" y="375"/>
                    </a:lnTo>
                    <a:lnTo>
                      <a:pt x="26" y="375"/>
                    </a:lnTo>
                    <a:lnTo>
                      <a:pt x="0" y="379"/>
                    </a:lnTo>
                    <a:lnTo>
                      <a:pt x="30" y="395"/>
                    </a:lnTo>
                    <a:lnTo>
                      <a:pt x="42" y="417"/>
                    </a:lnTo>
                    <a:lnTo>
                      <a:pt x="62" y="400"/>
                    </a:lnTo>
                    <a:lnTo>
                      <a:pt x="69" y="379"/>
                    </a:lnTo>
                    <a:lnTo>
                      <a:pt x="69" y="31"/>
                    </a:lnTo>
                    <a:lnTo>
                      <a:pt x="77" y="21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177" name="Freeform 137"/>
              <p:cNvSpPr>
                <a:spLocks/>
              </p:cNvSpPr>
              <p:nvPr/>
            </p:nvSpPr>
            <p:spPr bwMode="auto">
              <a:xfrm>
                <a:off x="2014" y="2866"/>
                <a:ext cx="24" cy="54"/>
              </a:xfrm>
              <a:custGeom>
                <a:avLst/>
                <a:gdLst/>
                <a:ahLst/>
                <a:cxnLst>
                  <a:cxn ang="0">
                    <a:pos x="71" y="0"/>
                  </a:cxn>
                  <a:cxn ang="0">
                    <a:pos x="62" y="40"/>
                  </a:cxn>
                  <a:cxn ang="0">
                    <a:pos x="53" y="76"/>
                  </a:cxn>
                  <a:cxn ang="0">
                    <a:pos x="43" y="108"/>
                  </a:cxn>
                  <a:cxn ang="0">
                    <a:pos x="38" y="123"/>
                  </a:cxn>
                  <a:cxn ang="0">
                    <a:pos x="24" y="159"/>
                  </a:cxn>
                  <a:cxn ang="0">
                    <a:pos x="10" y="191"/>
                  </a:cxn>
                  <a:cxn ang="0">
                    <a:pos x="0" y="209"/>
                  </a:cxn>
                  <a:cxn ang="0">
                    <a:pos x="4" y="214"/>
                  </a:cxn>
                  <a:cxn ang="0">
                    <a:pos x="23" y="189"/>
                  </a:cxn>
                  <a:cxn ang="0">
                    <a:pos x="41" y="158"/>
                  </a:cxn>
                  <a:cxn ang="0">
                    <a:pos x="46" y="151"/>
                  </a:cxn>
                  <a:cxn ang="0">
                    <a:pos x="64" y="146"/>
                  </a:cxn>
                  <a:cxn ang="0">
                    <a:pos x="74" y="134"/>
                  </a:cxn>
                  <a:cxn ang="0">
                    <a:pos x="59" y="122"/>
                  </a:cxn>
                  <a:cxn ang="0">
                    <a:pos x="70" y="86"/>
                  </a:cxn>
                  <a:cxn ang="0">
                    <a:pos x="80" y="58"/>
                  </a:cxn>
                  <a:cxn ang="0">
                    <a:pos x="96" y="24"/>
                  </a:cxn>
                  <a:cxn ang="0">
                    <a:pos x="99" y="21"/>
                  </a:cxn>
                  <a:cxn ang="0">
                    <a:pos x="71" y="0"/>
                  </a:cxn>
                </a:cxnLst>
                <a:rect l="0" t="0" r="r" b="b"/>
                <a:pathLst>
                  <a:path w="99" h="214">
                    <a:moveTo>
                      <a:pt x="71" y="0"/>
                    </a:moveTo>
                    <a:lnTo>
                      <a:pt x="62" y="40"/>
                    </a:lnTo>
                    <a:lnTo>
                      <a:pt x="53" y="76"/>
                    </a:lnTo>
                    <a:lnTo>
                      <a:pt x="43" y="108"/>
                    </a:lnTo>
                    <a:lnTo>
                      <a:pt x="38" y="123"/>
                    </a:lnTo>
                    <a:lnTo>
                      <a:pt x="24" y="159"/>
                    </a:lnTo>
                    <a:lnTo>
                      <a:pt x="10" y="191"/>
                    </a:lnTo>
                    <a:lnTo>
                      <a:pt x="0" y="209"/>
                    </a:lnTo>
                    <a:lnTo>
                      <a:pt x="4" y="214"/>
                    </a:lnTo>
                    <a:lnTo>
                      <a:pt x="23" y="189"/>
                    </a:lnTo>
                    <a:lnTo>
                      <a:pt x="41" y="158"/>
                    </a:lnTo>
                    <a:lnTo>
                      <a:pt x="46" y="151"/>
                    </a:lnTo>
                    <a:lnTo>
                      <a:pt x="64" y="146"/>
                    </a:lnTo>
                    <a:lnTo>
                      <a:pt x="74" y="134"/>
                    </a:lnTo>
                    <a:lnTo>
                      <a:pt x="59" y="122"/>
                    </a:lnTo>
                    <a:lnTo>
                      <a:pt x="70" y="86"/>
                    </a:lnTo>
                    <a:lnTo>
                      <a:pt x="80" y="58"/>
                    </a:lnTo>
                    <a:lnTo>
                      <a:pt x="96" y="24"/>
                    </a:lnTo>
                    <a:lnTo>
                      <a:pt x="99" y="21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176" name="Freeform 136"/>
              <p:cNvSpPr>
                <a:spLocks/>
              </p:cNvSpPr>
              <p:nvPr/>
            </p:nvSpPr>
            <p:spPr bwMode="auto">
              <a:xfrm>
                <a:off x="2163" y="2945"/>
                <a:ext cx="29" cy="25"/>
              </a:xfrm>
              <a:custGeom>
                <a:avLst/>
                <a:gdLst/>
                <a:ahLst/>
                <a:cxnLst>
                  <a:cxn ang="0">
                    <a:pos x="94" y="0"/>
                  </a:cxn>
                  <a:cxn ang="0">
                    <a:pos x="87" y="0"/>
                  </a:cxn>
                  <a:cxn ang="0">
                    <a:pos x="85" y="41"/>
                  </a:cxn>
                  <a:cxn ang="0">
                    <a:pos x="84" y="58"/>
                  </a:cxn>
                  <a:cxn ang="0">
                    <a:pos x="66" y="78"/>
                  </a:cxn>
                  <a:cxn ang="0">
                    <a:pos x="26" y="78"/>
                  </a:cxn>
                  <a:cxn ang="0">
                    <a:pos x="0" y="92"/>
                  </a:cxn>
                  <a:cxn ang="0">
                    <a:pos x="19" y="98"/>
                  </a:cxn>
                  <a:cxn ang="0">
                    <a:pos x="66" y="98"/>
                  </a:cxn>
                  <a:cxn ang="0">
                    <a:pos x="94" y="92"/>
                  </a:cxn>
                  <a:cxn ang="0">
                    <a:pos x="115" y="67"/>
                  </a:cxn>
                  <a:cxn ang="0">
                    <a:pos x="97" y="42"/>
                  </a:cxn>
                  <a:cxn ang="0">
                    <a:pos x="97" y="42"/>
                  </a:cxn>
                  <a:cxn ang="0">
                    <a:pos x="94" y="5"/>
                  </a:cxn>
                  <a:cxn ang="0">
                    <a:pos x="94" y="0"/>
                  </a:cxn>
                </a:cxnLst>
                <a:rect l="0" t="0" r="r" b="b"/>
                <a:pathLst>
                  <a:path w="115" h="98">
                    <a:moveTo>
                      <a:pt x="94" y="0"/>
                    </a:moveTo>
                    <a:lnTo>
                      <a:pt x="87" y="0"/>
                    </a:lnTo>
                    <a:lnTo>
                      <a:pt x="85" y="41"/>
                    </a:lnTo>
                    <a:lnTo>
                      <a:pt x="84" y="58"/>
                    </a:lnTo>
                    <a:lnTo>
                      <a:pt x="66" y="78"/>
                    </a:lnTo>
                    <a:lnTo>
                      <a:pt x="26" y="78"/>
                    </a:lnTo>
                    <a:lnTo>
                      <a:pt x="0" y="92"/>
                    </a:lnTo>
                    <a:lnTo>
                      <a:pt x="19" y="98"/>
                    </a:lnTo>
                    <a:lnTo>
                      <a:pt x="66" y="98"/>
                    </a:lnTo>
                    <a:lnTo>
                      <a:pt x="94" y="92"/>
                    </a:lnTo>
                    <a:lnTo>
                      <a:pt x="115" y="67"/>
                    </a:lnTo>
                    <a:lnTo>
                      <a:pt x="97" y="42"/>
                    </a:lnTo>
                    <a:lnTo>
                      <a:pt x="94" y="5"/>
                    </a:lnTo>
                    <a:lnTo>
                      <a:pt x="94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175" name="Freeform 135"/>
              <p:cNvSpPr>
                <a:spLocks/>
              </p:cNvSpPr>
              <p:nvPr/>
            </p:nvSpPr>
            <p:spPr bwMode="auto">
              <a:xfrm>
                <a:off x="2126" y="2941"/>
                <a:ext cx="16" cy="16"/>
              </a:xfrm>
              <a:custGeom>
                <a:avLst/>
                <a:gdLst/>
                <a:ahLst/>
                <a:cxnLst>
                  <a:cxn ang="0">
                    <a:pos x="62" y="0"/>
                  </a:cxn>
                  <a:cxn ang="0">
                    <a:pos x="0" y="53"/>
                  </a:cxn>
                  <a:cxn ang="0">
                    <a:pos x="15" y="62"/>
                  </a:cxn>
                  <a:cxn ang="0">
                    <a:pos x="42" y="33"/>
                  </a:cxn>
                  <a:cxn ang="0">
                    <a:pos x="66" y="7"/>
                  </a:cxn>
                  <a:cxn ang="0">
                    <a:pos x="62" y="0"/>
                  </a:cxn>
                </a:cxnLst>
                <a:rect l="0" t="0" r="r" b="b"/>
                <a:pathLst>
                  <a:path w="66" h="62">
                    <a:moveTo>
                      <a:pt x="62" y="0"/>
                    </a:moveTo>
                    <a:lnTo>
                      <a:pt x="0" y="53"/>
                    </a:lnTo>
                    <a:lnTo>
                      <a:pt x="15" y="62"/>
                    </a:lnTo>
                    <a:lnTo>
                      <a:pt x="42" y="33"/>
                    </a:lnTo>
                    <a:lnTo>
                      <a:pt x="66" y="7"/>
                    </a:lnTo>
                    <a:lnTo>
                      <a:pt x="6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174" name="Freeform 134"/>
              <p:cNvSpPr>
                <a:spLocks/>
              </p:cNvSpPr>
              <p:nvPr/>
            </p:nvSpPr>
            <p:spPr bwMode="auto">
              <a:xfrm>
                <a:off x="2161" y="2933"/>
                <a:ext cx="9" cy="36"/>
              </a:xfrm>
              <a:custGeom>
                <a:avLst/>
                <a:gdLst/>
                <a:ahLst/>
                <a:cxnLst>
                  <a:cxn ang="0">
                    <a:pos x="21" y="0"/>
                  </a:cxn>
                  <a:cxn ang="0">
                    <a:pos x="0" y="0"/>
                  </a:cxn>
                  <a:cxn ang="0">
                    <a:pos x="0" y="113"/>
                  </a:cxn>
                  <a:cxn ang="0">
                    <a:pos x="11" y="141"/>
                  </a:cxn>
                  <a:cxn ang="0">
                    <a:pos x="37" y="127"/>
                  </a:cxn>
                  <a:cxn ang="0">
                    <a:pos x="21" y="107"/>
                  </a:cxn>
                  <a:cxn ang="0">
                    <a:pos x="21" y="0"/>
                  </a:cxn>
                </a:cxnLst>
                <a:rect l="0" t="0" r="r" b="b"/>
                <a:pathLst>
                  <a:path w="37" h="141">
                    <a:moveTo>
                      <a:pt x="21" y="0"/>
                    </a:moveTo>
                    <a:lnTo>
                      <a:pt x="0" y="0"/>
                    </a:lnTo>
                    <a:lnTo>
                      <a:pt x="0" y="113"/>
                    </a:lnTo>
                    <a:lnTo>
                      <a:pt x="11" y="141"/>
                    </a:lnTo>
                    <a:lnTo>
                      <a:pt x="37" y="127"/>
                    </a:lnTo>
                    <a:lnTo>
                      <a:pt x="21" y="107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173" name="Freeform 133"/>
              <p:cNvSpPr>
                <a:spLocks/>
              </p:cNvSpPr>
              <p:nvPr/>
            </p:nvSpPr>
            <p:spPr bwMode="auto">
              <a:xfrm>
                <a:off x="2142" y="2932"/>
                <a:ext cx="36" cy="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9" y="23"/>
                  </a:cxn>
                  <a:cxn ang="0">
                    <a:pos x="30" y="3"/>
                  </a:cxn>
                  <a:cxn ang="0">
                    <a:pos x="75" y="3"/>
                  </a:cxn>
                  <a:cxn ang="0">
                    <a:pos x="96" y="3"/>
                  </a:cxn>
                  <a:cxn ang="0">
                    <a:pos x="144" y="3"/>
                  </a:cxn>
                  <a:cxn ang="0">
                    <a:pos x="0" y="0"/>
                  </a:cxn>
                </a:cxnLst>
                <a:rect l="0" t="0" r="r" b="b"/>
                <a:pathLst>
                  <a:path w="144" h="23">
                    <a:moveTo>
                      <a:pt x="0" y="0"/>
                    </a:moveTo>
                    <a:lnTo>
                      <a:pt x="19" y="23"/>
                    </a:lnTo>
                    <a:lnTo>
                      <a:pt x="30" y="3"/>
                    </a:lnTo>
                    <a:lnTo>
                      <a:pt x="75" y="3"/>
                    </a:lnTo>
                    <a:lnTo>
                      <a:pt x="96" y="3"/>
                    </a:lnTo>
                    <a:lnTo>
                      <a:pt x="144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172" name="Freeform 132"/>
              <p:cNvSpPr>
                <a:spLocks/>
              </p:cNvSpPr>
              <p:nvPr/>
            </p:nvSpPr>
            <p:spPr bwMode="auto">
              <a:xfrm>
                <a:off x="2119" y="2928"/>
                <a:ext cx="11" cy="39"/>
              </a:xfrm>
              <a:custGeom>
                <a:avLst/>
                <a:gdLst/>
                <a:ahLst/>
                <a:cxnLst>
                  <a:cxn ang="0">
                    <a:pos x="28" y="0"/>
                  </a:cxn>
                  <a:cxn ang="0">
                    <a:pos x="7" y="0"/>
                  </a:cxn>
                  <a:cxn ang="0">
                    <a:pos x="7" y="100"/>
                  </a:cxn>
                  <a:cxn ang="0">
                    <a:pos x="0" y="127"/>
                  </a:cxn>
                  <a:cxn ang="0">
                    <a:pos x="17" y="156"/>
                  </a:cxn>
                  <a:cxn ang="0">
                    <a:pos x="26" y="139"/>
                  </a:cxn>
                  <a:cxn ang="0">
                    <a:pos x="43" y="115"/>
                  </a:cxn>
                  <a:cxn ang="0">
                    <a:pos x="28" y="106"/>
                  </a:cxn>
                  <a:cxn ang="0">
                    <a:pos x="28" y="0"/>
                  </a:cxn>
                </a:cxnLst>
                <a:rect l="0" t="0" r="r" b="b"/>
                <a:pathLst>
                  <a:path w="43" h="156">
                    <a:moveTo>
                      <a:pt x="28" y="0"/>
                    </a:moveTo>
                    <a:lnTo>
                      <a:pt x="7" y="0"/>
                    </a:lnTo>
                    <a:lnTo>
                      <a:pt x="7" y="100"/>
                    </a:lnTo>
                    <a:lnTo>
                      <a:pt x="0" y="127"/>
                    </a:lnTo>
                    <a:lnTo>
                      <a:pt x="17" y="156"/>
                    </a:lnTo>
                    <a:lnTo>
                      <a:pt x="26" y="139"/>
                    </a:lnTo>
                    <a:lnTo>
                      <a:pt x="43" y="115"/>
                    </a:lnTo>
                    <a:lnTo>
                      <a:pt x="28" y="106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171" name="Freeform 131"/>
              <p:cNvSpPr>
                <a:spLocks/>
              </p:cNvSpPr>
              <p:nvPr/>
            </p:nvSpPr>
            <p:spPr bwMode="auto">
              <a:xfrm>
                <a:off x="2107" y="2920"/>
                <a:ext cx="36" cy="9"/>
              </a:xfrm>
              <a:custGeom>
                <a:avLst/>
                <a:gdLst/>
                <a:ahLst/>
                <a:cxnLst>
                  <a:cxn ang="0">
                    <a:pos x="122" y="0"/>
                  </a:cxn>
                  <a:cxn ang="0">
                    <a:pos x="107" y="21"/>
                  </a:cxn>
                  <a:cxn ang="0">
                    <a:pos x="76" y="21"/>
                  </a:cxn>
                  <a:cxn ang="0">
                    <a:pos x="55" y="21"/>
                  </a:cxn>
                  <a:cxn ang="0">
                    <a:pos x="0" y="21"/>
                  </a:cxn>
                  <a:cxn ang="0">
                    <a:pos x="12" y="35"/>
                  </a:cxn>
                  <a:cxn ang="0">
                    <a:pos x="41" y="30"/>
                  </a:cxn>
                  <a:cxn ang="0">
                    <a:pos x="41" y="30"/>
                  </a:cxn>
                  <a:cxn ang="0">
                    <a:pos x="55" y="30"/>
                  </a:cxn>
                  <a:cxn ang="0">
                    <a:pos x="76" y="30"/>
                  </a:cxn>
                  <a:cxn ang="0">
                    <a:pos x="145" y="30"/>
                  </a:cxn>
                  <a:cxn ang="0">
                    <a:pos x="122" y="0"/>
                  </a:cxn>
                </a:cxnLst>
                <a:rect l="0" t="0" r="r" b="b"/>
                <a:pathLst>
                  <a:path w="145" h="35">
                    <a:moveTo>
                      <a:pt x="122" y="0"/>
                    </a:moveTo>
                    <a:lnTo>
                      <a:pt x="107" y="21"/>
                    </a:lnTo>
                    <a:lnTo>
                      <a:pt x="76" y="21"/>
                    </a:lnTo>
                    <a:lnTo>
                      <a:pt x="55" y="21"/>
                    </a:lnTo>
                    <a:lnTo>
                      <a:pt x="0" y="21"/>
                    </a:lnTo>
                    <a:lnTo>
                      <a:pt x="12" y="35"/>
                    </a:lnTo>
                    <a:lnTo>
                      <a:pt x="41" y="30"/>
                    </a:lnTo>
                    <a:lnTo>
                      <a:pt x="55" y="30"/>
                    </a:lnTo>
                    <a:lnTo>
                      <a:pt x="76" y="30"/>
                    </a:lnTo>
                    <a:lnTo>
                      <a:pt x="145" y="30"/>
                    </a:lnTo>
                    <a:lnTo>
                      <a:pt x="12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170" name="Rectangle 130"/>
              <p:cNvSpPr>
                <a:spLocks noChangeArrowheads="1"/>
              </p:cNvSpPr>
              <p:nvPr/>
            </p:nvSpPr>
            <p:spPr bwMode="auto">
              <a:xfrm>
                <a:off x="2121" y="2907"/>
                <a:ext cx="5" cy="18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169" name="Freeform 129"/>
              <p:cNvSpPr>
                <a:spLocks/>
              </p:cNvSpPr>
              <p:nvPr/>
            </p:nvSpPr>
            <p:spPr bwMode="auto">
              <a:xfrm>
                <a:off x="2114" y="2900"/>
                <a:ext cx="26" cy="7"/>
              </a:xfrm>
              <a:custGeom>
                <a:avLst/>
                <a:gdLst/>
                <a:ahLst/>
                <a:cxnLst>
                  <a:cxn ang="0">
                    <a:pos x="80" y="0"/>
                  </a:cxn>
                  <a:cxn ang="0">
                    <a:pos x="63" y="21"/>
                  </a:cxn>
                  <a:cxn ang="0">
                    <a:pos x="0" y="21"/>
                  </a:cxn>
                  <a:cxn ang="0">
                    <a:pos x="103" y="29"/>
                  </a:cxn>
                  <a:cxn ang="0">
                    <a:pos x="80" y="0"/>
                  </a:cxn>
                </a:cxnLst>
                <a:rect l="0" t="0" r="r" b="b"/>
                <a:pathLst>
                  <a:path w="103" h="29">
                    <a:moveTo>
                      <a:pt x="80" y="0"/>
                    </a:moveTo>
                    <a:lnTo>
                      <a:pt x="63" y="21"/>
                    </a:lnTo>
                    <a:lnTo>
                      <a:pt x="0" y="21"/>
                    </a:lnTo>
                    <a:lnTo>
                      <a:pt x="103" y="29"/>
                    </a:lnTo>
                    <a:lnTo>
                      <a:pt x="8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168" name="Freeform 128"/>
              <p:cNvSpPr>
                <a:spLocks/>
              </p:cNvSpPr>
              <p:nvPr/>
            </p:nvSpPr>
            <p:spPr bwMode="auto">
              <a:xfrm>
                <a:off x="2142" y="2900"/>
                <a:ext cx="43" cy="39"/>
              </a:xfrm>
              <a:custGeom>
                <a:avLst/>
                <a:gdLst/>
                <a:ahLst/>
                <a:cxnLst>
                  <a:cxn ang="0">
                    <a:pos x="142" y="0"/>
                  </a:cxn>
                  <a:cxn ang="0">
                    <a:pos x="143" y="24"/>
                  </a:cxn>
                  <a:cxn ang="0">
                    <a:pos x="144" y="59"/>
                  </a:cxn>
                  <a:cxn ang="0">
                    <a:pos x="144" y="105"/>
                  </a:cxn>
                  <a:cxn ang="0">
                    <a:pos x="144" y="125"/>
                  </a:cxn>
                  <a:cxn ang="0">
                    <a:pos x="96" y="125"/>
                  </a:cxn>
                  <a:cxn ang="0">
                    <a:pos x="75" y="125"/>
                  </a:cxn>
                  <a:cxn ang="0">
                    <a:pos x="30" y="125"/>
                  </a:cxn>
                  <a:cxn ang="0">
                    <a:pos x="0" y="132"/>
                  </a:cxn>
                  <a:cxn ang="0">
                    <a:pos x="144" y="135"/>
                  </a:cxn>
                  <a:cxn ang="0">
                    <a:pos x="144" y="156"/>
                  </a:cxn>
                  <a:cxn ang="0">
                    <a:pos x="165" y="146"/>
                  </a:cxn>
                  <a:cxn ang="0">
                    <a:pos x="164" y="121"/>
                  </a:cxn>
                  <a:cxn ang="0">
                    <a:pos x="163" y="85"/>
                  </a:cxn>
                  <a:cxn ang="0">
                    <a:pos x="163" y="36"/>
                  </a:cxn>
                  <a:cxn ang="0">
                    <a:pos x="163" y="31"/>
                  </a:cxn>
                  <a:cxn ang="0">
                    <a:pos x="173" y="19"/>
                  </a:cxn>
                  <a:cxn ang="0">
                    <a:pos x="142" y="0"/>
                  </a:cxn>
                </a:cxnLst>
                <a:rect l="0" t="0" r="r" b="b"/>
                <a:pathLst>
                  <a:path w="173" h="156">
                    <a:moveTo>
                      <a:pt x="142" y="0"/>
                    </a:moveTo>
                    <a:lnTo>
                      <a:pt x="143" y="24"/>
                    </a:lnTo>
                    <a:lnTo>
                      <a:pt x="144" y="59"/>
                    </a:lnTo>
                    <a:lnTo>
                      <a:pt x="144" y="105"/>
                    </a:lnTo>
                    <a:lnTo>
                      <a:pt x="144" y="125"/>
                    </a:lnTo>
                    <a:lnTo>
                      <a:pt x="96" y="125"/>
                    </a:lnTo>
                    <a:lnTo>
                      <a:pt x="75" y="125"/>
                    </a:lnTo>
                    <a:lnTo>
                      <a:pt x="30" y="125"/>
                    </a:lnTo>
                    <a:lnTo>
                      <a:pt x="0" y="132"/>
                    </a:lnTo>
                    <a:lnTo>
                      <a:pt x="144" y="135"/>
                    </a:lnTo>
                    <a:lnTo>
                      <a:pt x="144" y="156"/>
                    </a:lnTo>
                    <a:lnTo>
                      <a:pt x="165" y="146"/>
                    </a:lnTo>
                    <a:lnTo>
                      <a:pt x="164" y="121"/>
                    </a:lnTo>
                    <a:lnTo>
                      <a:pt x="163" y="85"/>
                    </a:lnTo>
                    <a:lnTo>
                      <a:pt x="163" y="36"/>
                    </a:lnTo>
                    <a:lnTo>
                      <a:pt x="163" y="31"/>
                    </a:lnTo>
                    <a:lnTo>
                      <a:pt x="173" y="19"/>
                    </a:lnTo>
                    <a:lnTo>
                      <a:pt x="14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167" name="Freeform 127"/>
              <p:cNvSpPr>
                <a:spLocks/>
              </p:cNvSpPr>
              <p:nvPr/>
            </p:nvSpPr>
            <p:spPr bwMode="auto">
              <a:xfrm>
                <a:off x="2142" y="2899"/>
                <a:ext cx="10" cy="33"/>
              </a:xfrm>
              <a:custGeom>
                <a:avLst/>
                <a:gdLst/>
                <a:ahLst/>
                <a:cxnLst>
                  <a:cxn ang="0">
                    <a:pos x="11" y="0"/>
                  </a:cxn>
                  <a:cxn ang="0">
                    <a:pos x="11" y="27"/>
                  </a:cxn>
                  <a:cxn ang="0">
                    <a:pos x="12" y="63"/>
                  </a:cxn>
                  <a:cxn ang="0">
                    <a:pos x="12" y="108"/>
                  </a:cxn>
                  <a:cxn ang="0">
                    <a:pos x="12" y="122"/>
                  </a:cxn>
                  <a:cxn ang="0">
                    <a:pos x="0" y="134"/>
                  </a:cxn>
                  <a:cxn ang="0">
                    <a:pos x="30" y="127"/>
                  </a:cxn>
                  <a:cxn ang="0">
                    <a:pos x="30" y="30"/>
                  </a:cxn>
                  <a:cxn ang="0">
                    <a:pos x="39" y="17"/>
                  </a:cxn>
                  <a:cxn ang="0">
                    <a:pos x="11" y="0"/>
                  </a:cxn>
                </a:cxnLst>
                <a:rect l="0" t="0" r="r" b="b"/>
                <a:pathLst>
                  <a:path w="39" h="134">
                    <a:moveTo>
                      <a:pt x="11" y="0"/>
                    </a:moveTo>
                    <a:lnTo>
                      <a:pt x="11" y="27"/>
                    </a:lnTo>
                    <a:lnTo>
                      <a:pt x="12" y="63"/>
                    </a:lnTo>
                    <a:lnTo>
                      <a:pt x="12" y="108"/>
                    </a:lnTo>
                    <a:lnTo>
                      <a:pt x="12" y="122"/>
                    </a:lnTo>
                    <a:lnTo>
                      <a:pt x="0" y="134"/>
                    </a:lnTo>
                    <a:lnTo>
                      <a:pt x="30" y="127"/>
                    </a:lnTo>
                    <a:lnTo>
                      <a:pt x="30" y="30"/>
                    </a:lnTo>
                    <a:lnTo>
                      <a:pt x="39" y="17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166" name="Rectangle 126"/>
              <p:cNvSpPr>
                <a:spLocks noChangeArrowheads="1"/>
              </p:cNvSpPr>
              <p:nvPr/>
            </p:nvSpPr>
            <p:spPr bwMode="auto">
              <a:xfrm>
                <a:off x="2161" y="2891"/>
                <a:ext cx="5" cy="40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165" name="Freeform 125"/>
              <p:cNvSpPr>
                <a:spLocks/>
              </p:cNvSpPr>
              <p:nvPr/>
            </p:nvSpPr>
            <p:spPr bwMode="auto">
              <a:xfrm>
                <a:off x="2142" y="2883"/>
                <a:ext cx="49" cy="9"/>
              </a:xfrm>
              <a:custGeom>
                <a:avLst/>
                <a:gdLst/>
                <a:ahLst/>
                <a:cxnLst>
                  <a:cxn ang="0">
                    <a:pos x="169" y="0"/>
                  </a:cxn>
                  <a:cxn ang="0">
                    <a:pos x="151" y="22"/>
                  </a:cxn>
                  <a:cxn ang="0">
                    <a:pos x="95" y="22"/>
                  </a:cxn>
                  <a:cxn ang="0">
                    <a:pos x="74" y="22"/>
                  </a:cxn>
                  <a:cxn ang="0">
                    <a:pos x="0" y="22"/>
                  </a:cxn>
                  <a:cxn ang="0">
                    <a:pos x="12" y="36"/>
                  </a:cxn>
                  <a:cxn ang="0">
                    <a:pos x="42" y="31"/>
                  </a:cxn>
                  <a:cxn ang="0">
                    <a:pos x="74" y="31"/>
                  </a:cxn>
                  <a:cxn ang="0">
                    <a:pos x="95" y="31"/>
                  </a:cxn>
                  <a:cxn ang="0">
                    <a:pos x="193" y="31"/>
                  </a:cxn>
                  <a:cxn ang="0">
                    <a:pos x="169" y="0"/>
                  </a:cxn>
                </a:cxnLst>
                <a:rect l="0" t="0" r="r" b="b"/>
                <a:pathLst>
                  <a:path w="193" h="36">
                    <a:moveTo>
                      <a:pt x="169" y="0"/>
                    </a:moveTo>
                    <a:lnTo>
                      <a:pt x="151" y="22"/>
                    </a:lnTo>
                    <a:lnTo>
                      <a:pt x="95" y="22"/>
                    </a:lnTo>
                    <a:lnTo>
                      <a:pt x="74" y="22"/>
                    </a:lnTo>
                    <a:lnTo>
                      <a:pt x="0" y="22"/>
                    </a:lnTo>
                    <a:lnTo>
                      <a:pt x="12" y="36"/>
                    </a:lnTo>
                    <a:lnTo>
                      <a:pt x="42" y="31"/>
                    </a:lnTo>
                    <a:lnTo>
                      <a:pt x="74" y="31"/>
                    </a:lnTo>
                    <a:lnTo>
                      <a:pt x="95" y="31"/>
                    </a:lnTo>
                    <a:lnTo>
                      <a:pt x="193" y="31"/>
                    </a:lnTo>
                    <a:lnTo>
                      <a:pt x="16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164" name="Freeform 124"/>
              <p:cNvSpPr>
                <a:spLocks/>
              </p:cNvSpPr>
              <p:nvPr/>
            </p:nvSpPr>
            <p:spPr bwMode="auto">
              <a:xfrm>
                <a:off x="2106" y="2882"/>
                <a:ext cx="36" cy="33"/>
              </a:xfrm>
              <a:custGeom>
                <a:avLst/>
                <a:gdLst/>
                <a:ahLst/>
                <a:cxnLst>
                  <a:cxn ang="0">
                    <a:pos x="118" y="0"/>
                  </a:cxn>
                  <a:cxn ang="0">
                    <a:pos x="101" y="20"/>
                  </a:cxn>
                  <a:cxn ang="0">
                    <a:pos x="60" y="20"/>
                  </a:cxn>
                  <a:cxn ang="0">
                    <a:pos x="40" y="22"/>
                  </a:cxn>
                  <a:cxn ang="0">
                    <a:pos x="30" y="57"/>
                  </a:cxn>
                  <a:cxn ang="0">
                    <a:pos x="19" y="89"/>
                  </a:cxn>
                  <a:cxn ang="0">
                    <a:pos x="7" y="117"/>
                  </a:cxn>
                  <a:cxn ang="0">
                    <a:pos x="0" y="131"/>
                  </a:cxn>
                  <a:cxn ang="0">
                    <a:pos x="4" y="135"/>
                  </a:cxn>
                  <a:cxn ang="0">
                    <a:pos x="22" y="108"/>
                  </a:cxn>
                  <a:cxn ang="0">
                    <a:pos x="28" y="100"/>
                  </a:cxn>
                  <a:cxn ang="0">
                    <a:pos x="56" y="100"/>
                  </a:cxn>
                  <a:cxn ang="0">
                    <a:pos x="77" y="100"/>
                  </a:cxn>
                  <a:cxn ang="0">
                    <a:pos x="135" y="100"/>
                  </a:cxn>
                  <a:cxn ang="0">
                    <a:pos x="32" y="92"/>
                  </a:cxn>
                  <a:cxn ang="0">
                    <a:pos x="45" y="62"/>
                  </a:cxn>
                  <a:cxn ang="0">
                    <a:pos x="58" y="29"/>
                  </a:cxn>
                  <a:cxn ang="0">
                    <a:pos x="140" y="29"/>
                  </a:cxn>
                  <a:cxn ang="0">
                    <a:pos x="118" y="0"/>
                  </a:cxn>
                </a:cxnLst>
                <a:rect l="0" t="0" r="r" b="b"/>
                <a:pathLst>
                  <a:path w="140" h="135">
                    <a:moveTo>
                      <a:pt x="118" y="0"/>
                    </a:moveTo>
                    <a:lnTo>
                      <a:pt x="101" y="20"/>
                    </a:lnTo>
                    <a:lnTo>
                      <a:pt x="60" y="20"/>
                    </a:lnTo>
                    <a:lnTo>
                      <a:pt x="40" y="22"/>
                    </a:lnTo>
                    <a:lnTo>
                      <a:pt x="30" y="57"/>
                    </a:lnTo>
                    <a:lnTo>
                      <a:pt x="19" y="89"/>
                    </a:lnTo>
                    <a:lnTo>
                      <a:pt x="7" y="117"/>
                    </a:lnTo>
                    <a:lnTo>
                      <a:pt x="0" y="131"/>
                    </a:lnTo>
                    <a:lnTo>
                      <a:pt x="4" y="135"/>
                    </a:lnTo>
                    <a:lnTo>
                      <a:pt x="22" y="108"/>
                    </a:lnTo>
                    <a:lnTo>
                      <a:pt x="28" y="100"/>
                    </a:lnTo>
                    <a:lnTo>
                      <a:pt x="56" y="100"/>
                    </a:lnTo>
                    <a:lnTo>
                      <a:pt x="77" y="100"/>
                    </a:lnTo>
                    <a:lnTo>
                      <a:pt x="135" y="100"/>
                    </a:lnTo>
                    <a:lnTo>
                      <a:pt x="32" y="92"/>
                    </a:lnTo>
                    <a:lnTo>
                      <a:pt x="45" y="62"/>
                    </a:lnTo>
                    <a:lnTo>
                      <a:pt x="58" y="29"/>
                    </a:lnTo>
                    <a:lnTo>
                      <a:pt x="140" y="29"/>
                    </a:lnTo>
                    <a:lnTo>
                      <a:pt x="118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163" name="Freeform 123"/>
              <p:cNvSpPr>
                <a:spLocks/>
              </p:cNvSpPr>
              <p:nvPr/>
            </p:nvSpPr>
            <p:spPr bwMode="auto">
              <a:xfrm>
                <a:off x="2116" y="2867"/>
                <a:ext cx="13" cy="20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9" y="43"/>
                  </a:cxn>
                  <a:cxn ang="0">
                    <a:pos x="0" y="82"/>
                  </a:cxn>
                  <a:cxn ang="0">
                    <a:pos x="20" y="80"/>
                  </a:cxn>
                  <a:cxn ang="0">
                    <a:pos x="33" y="48"/>
                  </a:cxn>
                  <a:cxn ang="0">
                    <a:pos x="50" y="23"/>
                  </a:cxn>
                  <a:cxn ang="0">
                    <a:pos x="16" y="0"/>
                  </a:cxn>
                </a:cxnLst>
                <a:rect l="0" t="0" r="r" b="b"/>
                <a:pathLst>
                  <a:path w="50" h="82">
                    <a:moveTo>
                      <a:pt x="16" y="0"/>
                    </a:moveTo>
                    <a:lnTo>
                      <a:pt x="9" y="43"/>
                    </a:lnTo>
                    <a:lnTo>
                      <a:pt x="0" y="82"/>
                    </a:lnTo>
                    <a:lnTo>
                      <a:pt x="20" y="80"/>
                    </a:lnTo>
                    <a:lnTo>
                      <a:pt x="33" y="48"/>
                    </a:lnTo>
                    <a:lnTo>
                      <a:pt x="50" y="23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162" name="Freeform 122"/>
              <p:cNvSpPr>
                <a:spLocks/>
              </p:cNvSpPr>
              <p:nvPr/>
            </p:nvSpPr>
            <p:spPr bwMode="auto">
              <a:xfrm>
                <a:off x="2161" y="2866"/>
                <a:ext cx="7" cy="2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" y="32"/>
                  </a:cxn>
                  <a:cxn ang="0">
                    <a:pos x="1" y="71"/>
                  </a:cxn>
                  <a:cxn ang="0">
                    <a:pos x="1" y="87"/>
                  </a:cxn>
                  <a:cxn ang="0">
                    <a:pos x="22" y="87"/>
                  </a:cxn>
                  <a:cxn ang="0">
                    <a:pos x="22" y="29"/>
                  </a:cxn>
                  <a:cxn ang="0">
                    <a:pos x="31" y="16"/>
                  </a:cxn>
                  <a:cxn ang="0">
                    <a:pos x="0" y="0"/>
                  </a:cxn>
                </a:cxnLst>
                <a:rect l="0" t="0" r="r" b="b"/>
                <a:pathLst>
                  <a:path w="31" h="87">
                    <a:moveTo>
                      <a:pt x="0" y="0"/>
                    </a:moveTo>
                    <a:lnTo>
                      <a:pt x="1" y="32"/>
                    </a:lnTo>
                    <a:lnTo>
                      <a:pt x="1" y="71"/>
                    </a:lnTo>
                    <a:lnTo>
                      <a:pt x="1" y="87"/>
                    </a:lnTo>
                    <a:lnTo>
                      <a:pt x="22" y="87"/>
                    </a:lnTo>
                    <a:lnTo>
                      <a:pt x="22" y="29"/>
                    </a:lnTo>
                    <a:lnTo>
                      <a:pt x="31" y="1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161" name="Freeform 121"/>
              <p:cNvSpPr>
                <a:spLocks/>
              </p:cNvSpPr>
              <p:nvPr/>
            </p:nvSpPr>
            <p:spPr bwMode="auto">
              <a:xfrm>
                <a:off x="2208" y="2935"/>
                <a:ext cx="13" cy="31"/>
              </a:xfrm>
              <a:custGeom>
                <a:avLst/>
                <a:gdLst/>
                <a:ahLst/>
                <a:cxnLst>
                  <a:cxn ang="0">
                    <a:pos x="35" y="0"/>
                  </a:cxn>
                  <a:cxn ang="0">
                    <a:pos x="14" y="3"/>
                  </a:cxn>
                  <a:cxn ang="0">
                    <a:pos x="3" y="19"/>
                  </a:cxn>
                  <a:cxn ang="0">
                    <a:pos x="5" y="38"/>
                  </a:cxn>
                  <a:cxn ang="0">
                    <a:pos x="13" y="52"/>
                  </a:cxn>
                  <a:cxn ang="0">
                    <a:pos x="31" y="58"/>
                  </a:cxn>
                  <a:cxn ang="0">
                    <a:pos x="30" y="62"/>
                  </a:cxn>
                  <a:cxn ang="0">
                    <a:pos x="18" y="94"/>
                  </a:cxn>
                  <a:cxn ang="0">
                    <a:pos x="0" y="115"/>
                  </a:cxn>
                  <a:cxn ang="0">
                    <a:pos x="3" y="122"/>
                  </a:cxn>
                  <a:cxn ang="0">
                    <a:pos x="7" y="121"/>
                  </a:cxn>
                  <a:cxn ang="0">
                    <a:pos x="31" y="98"/>
                  </a:cxn>
                  <a:cxn ang="0">
                    <a:pos x="38" y="86"/>
                  </a:cxn>
                  <a:cxn ang="0">
                    <a:pos x="52" y="54"/>
                  </a:cxn>
                  <a:cxn ang="0">
                    <a:pos x="52" y="53"/>
                  </a:cxn>
                  <a:cxn ang="0">
                    <a:pos x="53" y="18"/>
                  </a:cxn>
                  <a:cxn ang="0">
                    <a:pos x="35" y="0"/>
                  </a:cxn>
                </a:cxnLst>
                <a:rect l="0" t="0" r="r" b="b"/>
                <a:pathLst>
                  <a:path w="53" h="122">
                    <a:moveTo>
                      <a:pt x="35" y="0"/>
                    </a:moveTo>
                    <a:lnTo>
                      <a:pt x="14" y="3"/>
                    </a:lnTo>
                    <a:lnTo>
                      <a:pt x="3" y="19"/>
                    </a:lnTo>
                    <a:lnTo>
                      <a:pt x="5" y="38"/>
                    </a:lnTo>
                    <a:lnTo>
                      <a:pt x="13" y="52"/>
                    </a:lnTo>
                    <a:lnTo>
                      <a:pt x="31" y="58"/>
                    </a:lnTo>
                    <a:lnTo>
                      <a:pt x="30" y="62"/>
                    </a:lnTo>
                    <a:lnTo>
                      <a:pt x="18" y="94"/>
                    </a:lnTo>
                    <a:lnTo>
                      <a:pt x="0" y="115"/>
                    </a:lnTo>
                    <a:lnTo>
                      <a:pt x="3" y="122"/>
                    </a:lnTo>
                    <a:lnTo>
                      <a:pt x="7" y="121"/>
                    </a:lnTo>
                    <a:lnTo>
                      <a:pt x="31" y="98"/>
                    </a:lnTo>
                    <a:lnTo>
                      <a:pt x="38" y="86"/>
                    </a:lnTo>
                    <a:lnTo>
                      <a:pt x="52" y="54"/>
                    </a:lnTo>
                    <a:lnTo>
                      <a:pt x="52" y="53"/>
                    </a:lnTo>
                    <a:lnTo>
                      <a:pt x="53" y="18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160" name="Freeform 120"/>
              <p:cNvSpPr>
                <a:spLocks/>
              </p:cNvSpPr>
              <p:nvPr/>
            </p:nvSpPr>
            <p:spPr bwMode="auto">
              <a:xfrm>
                <a:off x="2359" y="2960"/>
                <a:ext cx="9" cy="9"/>
              </a:xfrm>
              <a:custGeom>
                <a:avLst/>
                <a:gdLst/>
                <a:ahLst/>
                <a:cxnLst>
                  <a:cxn ang="0">
                    <a:pos x="33" y="0"/>
                  </a:cxn>
                  <a:cxn ang="0">
                    <a:pos x="0" y="3"/>
                  </a:cxn>
                  <a:cxn ang="0">
                    <a:pos x="16" y="35"/>
                  </a:cxn>
                  <a:cxn ang="0">
                    <a:pos x="17" y="38"/>
                  </a:cxn>
                  <a:cxn ang="0">
                    <a:pos x="33" y="32"/>
                  </a:cxn>
                  <a:cxn ang="0">
                    <a:pos x="34" y="31"/>
                  </a:cxn>
                  <a:cxn ang="0">
                    <a:pos x="33" y="0"/>
                  </a:cxn>
                </a:cxnLst>
                <a:rect l="0" t="0" r="r" b="b"/>
                <a:pathLst>
                  <a:path w="34" h="38">
                    <a:moveTo>
                      <a:pt x="33" y="0"/>
                    </a:moveTo>
                    <a:lnTo>
                      <a:pt x="0" y="3"/>
                    </a:lnTo>
                    <a:lnTo>
                      <a:pt x="16" y="35"/>
                    </a:lnTo>
                    <a:lnTo>
                      <a:pt x="17" y="38"/>
                    </a:lnTo>
                    <a:lnTo>
                      <a:pt x="33" y="32"/>
                    </a:lnTo>
                    <a:lnTo>
                      <a:pt x="34" y="31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159" name="Freeform 119"/>
              <p:cNvSpPr>
                <a:spLocks/>
              </p:cNvSpPr>
              <p:nvPr/>
            </p:nvSpPr>
            <p:spPr bwMode="auto">
              <a:xfrm>
                <a:off x="2312" y="2940"/>
                <a:ext cx="55" cy="20"/>
              </a:xfrm>
              <a:custGeom>
                <a:avLst/>
                <a:gdLst/>
                <a:ahLst/>
                <a:cxnLst>
                  <a:cxn ang="0">
                    <a:pos x="135" y="0"/>
                  </a:cxn>
                  <a:cxn ang="0">
                    <a:pos x="131" y="6"/>
                  </a:cxn>
                  <a:cxn ang="0">
                    <a:pos x="158" y="38"/>
                  </a:cxn>
                  <a:cxn ang="0">
                    <a:pos x="176" y="63"/>
                  </a:cxn>
                  <a:cxn ang="0">
                    <a:pos x="183" y="73"/>
                  </a:cxn>
                  <a:cxn ang="0">
                    <a:pos x="0" y="74"/>
                  </a:cxn>
                  <a:cxn ang="0">
                    <a:pos x="221" y="78"/>
                  </a:cxn>
                  <a:cxn ang="0">
                    <a:pos x="211" y="62"/>
                  </a:cxn>
                  <a:cxn ang="0">
                    <a:pos x="194" y="46"/>
                  </a:cxn>
                  <a:cxn ang="0">
                    <a:pos x="169" y="25"/>
                  </a:cxn>
                  <a:cxn ang="0">
                    <a:pos x="137" y="1"/>
                  </a:cxn>
                  <a:cxn ang="0">
                    <a:pos x="135" y="0"/>
                  </a:cxn>
                </a:cxnLst>
                <a:rect l="0" t="0" r="r" b="b"/>
                <a:pathLst>
                  <a:path w="221" h="78">
                    <a:moveTo>
                      <a:pt x="135" y="0"/>
                    </a:moveTo>
                    <a:lnTo>
                      <a:pt x="131" y="6"/>
                    </a:lnTo>
                    <a:lnTo>
                      <a:pt x="158" y="38"/>
                    </a:lnTo>
                    <a:lnTo>
                      <a:pt x="176" y="63"/>
                    </a:lnTo>
                    <a:lnTo>
                      <a:pt x="183" y="73"/>
                    </a:lnTo>
                    <a:lnTo>
                      <a:pt x="0" y="74"/>
                    </a:lnTo>
                    <a:lnTo>
                      <a:pt x="221" y="78"/>
                    </a:lnTo>
                    <a:lnTo>
                      <a:pt x="211" y="62"/>
                    </a:lnTo>
                    <a:lnTo>
                      <a:pt x="194" y="46"/>
                    </a:lnTo>
                    <a:lnTo>
                      <a:pt x="169" y="25"/>
                    </a:lnTo>
                    <a:lnTo>
                      <a:pt x="137" y="1"/>
                    </a:lnTo>
                    <a:lnTo>
                      <a:pt x="135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158" name="Freeform 118"/>
              <p:cNvSpPr>
                <a:spLocks/>
              </p:cNvSpPr>
              <p:nvPr/>
            </p:nvSpPr>
            <p:spPr bwMode="auto">
              <a:xfrm>
                <a:off x="2305" y="2922"/>
                <a:ext cx="62" cy="47"/>
              </a:xfrm>
              <a:custGeom>
                <a:avLst/>
                <a:gdLst/>
                <a:ahLst/>
                <a:cxnLst>
                  <a:cxn ang="0">
                    <a:pos x="117" y="0"/>
                  </a:cxn>
                  <a:cxn ang="0">
                    <a:pos x="107" y="0"/>
                  </a:cxn>
                  <a:cxn ang="0">
                    <a:pos x="94" y="30"/>
                  </a:cxn>
                  <a:cxn ang="0">
                    <a:pos x="78" y="61"/>
                  </a:cxn>
                  <a:cxn ang="0">
                    <a:pos x="59" y="91"/>
                  </a:cxn>
                  <a:cxn ang="0">
                    <a:pos x="58" y="92"/>
                  </a:cxn>
                  <a:cxn ang="0">
                    <a:pos x="33" y="123"/>
                  </a:cxn>
                  <a:cxn ang="0">
                    <a:pos x="10" y="139"/>
                  </a:cxn>
                  <a:cxn ang="0">
                    <a:pos x="0" y="143"/>
                  </a:cxn>
                  <a:cxn ang="0">
                    <a:pos x="17" y="184"/>
                  </a:cxn>
                  <a:cxn ang="0">
                    <a:pos x="43" y="174"/>
                  </a:cxn>
                  <a:cxn ang="0">
                    <a:pos x="50" y="172"/>
                  </a:cxn>
                  <a:cxn ang="0">
                    <a:pos x="63" y="170"/>
                  </a:cxn>
                  <a:cxn ang="0">
                    <a:pos x="82" y="167"/>
                  </a:cxn>
                  <a:cxn ang="0">
                    <a:pos x="110" y="164"/>
                  </a:cxn>
                  <a:cxn ang="0">
                    <a:pos x="144" y="160"/>
                  </a:cxn>
                  <a:cxn ang="0">
                    <a:pos x="186" y="156"/>
                  </a:cxn>
                  <a:cxn ang="0">
                    <a:pos x="218" y="151"/>
                  </a:cxn>
                  <a:cxn ang="0">
                    <a:pos x="251" y="148"/>
                  </a:cxn>
                  <a:cxn ang="0">
                    <a:pos x="30" y="144"/>
                  </a:cxn>
                  <a:cxn ang="0">
                    <a:pos x="52" y="124"/>
                  </a:cxn>
                  <a:cxn ang="0">
                    <a:pos x="75" y="98"/>
                  </a:cxn>
                  <a:cxn ang="0">
                    <a:pos x="85" y="85"/>
                  </a:cxn>
                  <a:cxn ang="0">
                    <a:pos x="110" y="53"/>
                  </a:cxn>
                  <a:cxn ang="0">
                    <a:pos x="127" y="32"/>
                  </a:cxn>
                  <a:cxn ang="0">
                    <a:pos x="127" y="31"/>
                  </a:cxn>
                  <a:cxn ang="0">
                    <a:pos x="144" y="23"/>
                  </a:cxn>
                  <a:cxn ang="0">
                    <a:pos x="117" y="0"/>
                  </a:cxn>
                </a:cxnLst>
                <a:rect l="0" t="0" r="r" b="b"/>
                <a:pathLst>
                  <a:path w="251" h="184">
                    <a:moveTo>
                      <a:pt x="117" y="0"/>
                    </a:moveTo>
                    <a:lnTo>
                      <a:pt x="107" y="0"/>
                    </a:lnTo>
                    <a:lnTo>
                      <a:pt x="94" y="30"/>
                    </a:lnTo>
                    <a:lnTo>
                      <a:pt x="78" y="61"/>
                    </a:lnTo>
                    <a:lnTo>
                      <a:pt x="59" y="91"/>
                    </a:lnTo>
                    <a:lnTo>
                      <a:pt x="58" y="92"/>
                    </a:lnTo>
                    <a:lnTo>
                      <a:pt x="33" y="123"/>
                    </a:lnTo>
                    <a:lnTo>
                      <a:pt x="10" y="139"/>
                    </a:lnTo>
                    <a:lnTo>
                      <a:pt x="0" y="143"/>
                    </a:lnTo>
                    <a:lnTo>
                      <a:pt x="17" y="184"/>
                    </a:lnTo>
                    <a:lnTo>
                      <a:pt x="43" y="174"/>
                    </a:lnTo>
                    <a:lnTo>
                      <a:pt x="50" y="172"/>
                    </a:lnTo>
                    <a:lnTo>
                      <a:pt x="63" y="170"/>
                    </a:lnTo>
                    <a:lnTo>
                      <a:pt x="82" y="167"/>
                    </a:lnTo>
                    <a:lnTo>
                      <a:pt x="110" y="164"/>
                    </a:lnTo>
                    <a:lnTo>
                      <a:pt x="144" y="160"/>
                    </a:lnTo>
                    <a:lnTo>
                      <a:pt x="186" y="156"/>
                    </a:lnTo>
                    <a:lnTo>
                      <a:pt x="218" y="151"/>
                    </a:lnTo>
                    <a:lnTo>
                      <a:pt x="251" y="148"/>
                    </a:lnTo>
                    <a:lnTo>
                      <a:pt x="30" y="144"/>
                    </a:lnTo>
                    <a:lnTo>
                      <a:pt x="52" y="124"/>
                    </a:lnTo>
                    <a:lnTo>
                      <a:pt x="75" y="98"/>
                    </a:lnTo>
                    <a:lnTo>
                      <a:pt x="85" y="85"/>
                    </a:lnTo>
                    <a:lnTo>
                      <a:pt x="110" y="53"/>
                    </a:lnTo>
                    <a:lnTo>
                      <a:pt x="127" y="32"/>
                    </a:lnTo>
                    <a:lnTo>
                      <a:pt x="127" y="31"/>
                    </a:lnTo>
                    <a:lnTo>
                      <a:pt x="144" y="23"/>
                    </a:lnTo>
                    <a:lnTo>
                      <a:pt x="117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157" name="Freeform 117"/>
              <p:cNvSpPr>
                <a:spLocks/>
              </p:cNvSpPr>
              <p:nvPr/>
            </p:nvSpPr>
            <p:spPr bwMode="auto">
              <a:xfrm>
                <a:off x="2294" y="2913"/>
                <a:ext cx="82" cy="11"/>
              </a:xfrm>
              <a:custGeom>
                <a:avLst/>
                <a:gdLst/>
                <a:ahLst/>
                <a:cxnLst>
                  <a:cxn ang="0">
                    <a:pos x="298" y="0"/>
                  </a:cxn>
                  <a:cxn ang="0">
                    <a:pos x="276" y="29"/>
                  </a:cxn>
                  <a:cxn ang="0">
                    <a:pos x="175" y="29"/>
                  </a:cxn>
                  <a:cxn ang="0">
                    <a:pos x="154" y="29"/>
                  </a:cxn>
                  <a:cxn ang="0">
                    <a:pos x="0" y="29"/>
                  </a:cxn>
                  <a:cxn ang="0">
                    <a:pos x="11" y="44"/>
                  </a:cxn>
                  <a:cxn ang="0">
                    <a:pos x="40" y="39"/>
                  </a:cxn>
                  <a:cxn ang="0">
                    <a:pos x="40" y="39"/>
                  </a:cxn>
                  <a:cxn ang="0">
                    <a:pos x="149" y="39"/>
                  </a:cxn>
                  <a:cxn ang="0">
                    <a:pos x="159" y="39"/>
                  </a:cxn>
                  <a:cxn ang="0">
                    <a:pos x="328" y="39"/>
                  </a:cxn>
                  <a:cxn ang="0">
                    <a:pos x="298" y="0"/>
                  </a:cxn>
                </a:cxnLst>
                <a:rect l="0" t="0" r="r" b="b"/>
                <a:pathLst>
                  <a:path w="328" h="44">
                    <a:moveTo>
                      <a:pt x="298" y="0"/>
                    </a:moveTo>
                    <a:lnTo>
                      <a:pt x="276" y="29"/>
                    </a:lnTo>
                    <a:lnTo>
                      <a:pt x="175" y="29"/>
                    </a:lnTo>
                    <a:lnTo>
                      <a:pt x="154" y="29"/>
                    </a:lnTo>
                    <a:lnTo>
                      <a:pt x="0" y="29"/>
                    </a:lnTo>
                    <a:lnTo>
                      <a:pt x="11" y="44"/>
                    </a:lnTo>
                    <a:lnTo>
                      <a:pt x="40" y="39"/>
                    </a:lnTo>
                    <a:lnTo>
                      <a:pt x="149" y="39"/>
                    </a:lnTo>
                    <a:lnTo>
                      <a:pt x="159" y="39"/>
                    </a:lnTo>
                    <a:lnTo>
                      <a:pt x="328" y="39"/>
                    </a:lnTo>
                    <a:lnTo>
                      <a:pt x="298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156" name="Rectangle 116"/>
              <p:cNvSpPr>
                <a:spLocks noChangeArrowheads="1"/>
              </p:cNvSpPr>
              <p:nvPr/>
            </p:nvSpPr>
            <p:spPr bwMode="auto">
              <a:xfrm>
                <a:off x="2332" y="2896"/>
                <a:ext cx="6" cy="24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155" name="Freeform 115"/>
              <p:cNvSpPr>
                <a:spLocks/>
              </p:cNvSpPr>
              <p:nvPr/>
            </p:nvSpPr>
            <p:spPr bwMode="auto">
              <a:xfrm>
                <a:off x="2304" y="2887"/>
                <a:ext cx="64" cy="11"/>
              </a:xfrm>
              <a:custGeom>
                <a:avLst/>
                <a:gdLst/>
                <a:ahLst/>
                <a:cxnLst>
                  <a:cxn ang="0">
                    <a:pos x="228" y="0"/>
                  </a:cxn>
                  <a:cxn ang="0">
                    <a:pos x="206" y="28"/>
                  </a:cxn>
                  <a:cxn ang="0">
                    <a:pos x="136" y="28"/>
                  </a:cxn>
                  <a:cxn ang="0">
                    <a:pos x="115" y="28"/>
                  </a:cxn>
                  <a:cxn ang="0">
                    <a:pos x="0" y="28"/>
                  </a:cxn>
                  <a:cxn ang="0">
                    <a:pos x="11" y="42"/>
                  </a:cxn>
                  <a:cxn ang="0">
                    <a:pos x="40" y="37"/>
                  </a:cxn>
                  <a:cxn ang="0">
                    <a:pos x="115" y="37"/>
                  </a:cxn>
                  <a:cxn ang="0">
                    <a:pos x="136" y="37"/>
                  </a:cxn>
                  <a:cxn ang="0">
                    <a:pos x="255" y="37"/>
                  </a:cxn>
                  <a:cxn ang="0">
                    <a:pos x="228" y="0"/>
                  </a:cxn>
                </a:cxnLst>
                <a:rect l="0" t="0" r="r" b="b"/>
                <a:pathLst>
                  <a:path w="255" h="42">
                    <a:moveTo>
                      <a:pt x="228" y="0"/>
                    </a:moveTo>
                    <a:lnTo>
                      <a:pt x="206" y="28"/>
                    </a:lnTo>
                    <a:lnTo>
                      <a:pt x="136" y="28"/>
                    </a:lnTo>
                    <a:lnTo>
                      <a:pt x="115" y="28"/>
                    </a:lnTo>
                    <a:lnTo>
                      <a:pt x="0" y="28"/>
                    </a:lnTo>
                    <a:lnTo>
                      <a:pt x="11" y="42"/>
                    </a:lnTo>
                    <a:lnTo>
                      <a:pt x="40" y="37"/>
                    </a:lnTo>
                    <a:lnTo>
                      <a:pt x="115" y="37"/>
                    </a:lnTo>
                    <a:lnTo>
                      <a:pt x="136" y="37"/>
                    </a:lnTo>
                    <a:lnTo>
                      <a:pt x="255" y="37"/>
                    </a:lnTo>
                    <a:lnTo>
                      <a:pt x="228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154" name="Freeform 114"/>
              <p:cNvSpPr>
                <a:spLocks/>
              </p:cNvSpPr>
              <p:nvPr/>
            </p:nvSpPr>
            <p:spPr bwMode="auto">
              <a:xfrm>
                <a:off x="2332" y="2867"/>
                <a:ext cx="9" cy="2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" y="33"/>
                  </a:cxn>
                  <a:cxn ang="0">
                    <a:pos x="2" y="70"/>
                  </a:cxn>
                  <a:cxn ang="0">
                    <a:pos x="2" y="110"/>
                  </a:cxn>
                  <a:cxn ang="0">
                    <a:pos x="23" y="110"/>
                  </a:cxn>
                  <a:cxn ang="0">
                    <a:pos x="23" y="33"/>
                  </a:cxn>
                  <a:cxn ang="0">
                    <a:pos x="37" y="20"/>
                  </a:cxn>
                  <a:cxn ang="0">
                    <a:pos x="0" y="0"/>
                  </a:cxn>
                </a:cxnLst>
                <a:rect l="0" t="0" r="r" b="b"/>
                <a:pathLst>
                  <a:path w="37" h="110">
                    <a:moveTo>
                      <a:pt x="0" y="0"/>
                    </a:moveTo>
                    <a:lnTo>
                      <a:pt x="1" y="33"/>
                    </a:lnTo>
                    <a:lnTo>
                      <a:pt x="2" y="70"/>
                    </a:lnTo>
                    <a:lnTo>
                      <a:pt x="2" y="110"/>
                    </a:lnTo>
                    <a:lnTo>
                      <a:pt x="23" y="110"/>
                    </a:lnTo>
                    <a:lnTo>
                      <a:pt x="23" y="33"/>
                    </a:lnTo>
                    <a:lnTo>
                      <a:pt x="37" y="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153" name="Freeform 113"/>
              <p:cNvSpPr>
                <a:spLocks/>
              </p:cNvSpPr>
              <p:nvPr/>
            </p:nvSpPr>
            <p:spPr bwMode="auto">
              <a:xfrm>
                <a:off x="2424" y="2941"/>
                <a:ext cx="46" cy="27"/>
              </a:xfrm>
              <a:custGeom>
                <a:avLst/>
                <a:gdLst/>
                <a:ahLst/>
                <a:cxnLst>
                  <a:cxn ang="0">
                    <a:pos x="165" y="0"/>
                  </a:cxn>
                  <a:cxn ang="0">
                    <a:pos x="158" y="0"/>
                  </a:cxn>
                  <a:cxn ang="0">
                    <a:pos x="156" y="47"/>
                  </a:cxn>
                  <a:cxn ang="0">
                    <a:pos x="153" y="70"/>
                  </a:cxn>
                  <a:cxn ang="0">
                    <a:pos x="134" y="85"/>
                  </a:cxn>
                  <a:cxn ang="0">
                    <a:pos x="34" y="85"/>
                  </a:cxn>
                  <a:cxn ang="0">
                    <a:pos x="0" y="102"/>
                  </a:cxn>
                  <a:cxn ang="0">
                    <a:pos x="22" y="108"/>
                  </a:cxn>
                  <a:cxn ang="0">
                    <a:pos x="146" y="108"/>
                  </a:cxn>
                  <a:cxn ang="0">
                    <a:pos x="167" y="103"/>
                  </a:cxn>
                  <a:cxn ang="0">
                    <a:pos x="188" y="80"/>
                  </a:cxn>
                  <a:cxn ang="0">
                    <a:pos x="171" y="56"/>
                  </a:cxn>
                  <a:cxn ang="0">
                    <a:pos x="166" y="23"/>
                  </a:cxn>
                  <a:cxn ang="0">
                    <a:pos x="165" y="0"/>
                  </a:cxn>
                </a:cxnLst>
                <a:rect l="0" t="0" r="r" b="b"/>
                <a:pathLst>
                  <a:path w="188" h="108">
                    <a:moveTo>
                      <a:pt x="165" y="0"/>
                    </a:moveTo>
                    <a:lnTo>
                      <a:pt x="158" y="0"/>
                    </a:lnTo>
                    <a:lnTo>
                      <a:pt x="156" y="47"/>
                    </a:lnTo>
                    <a:lnTo>
                      <a:pt x="153" y="70"/>
                    </a:lnTo>
                    <a:lnTo>
                      <a:pt x="134" y="85"/>
                    </a:lnTo>
                    <a:lnTo>
                      <a:pt x="34" y="85"/>
                    </a:lnTo>
                    <a:lnTo>
                      <a:pt x="0" y="102"/>
                    </a:lnTo>
                    <a:lnTo>
                      <a:pt x="22" y="108"/>
                    </a:lnTo>
                    <a:lnTo>
                      <a:pt x="146" y="108"/>
                    </a:lnTo>
                    <a:lnTo>
                      <a:pt x="167" y="103"/>
                    </a:lnTo>
                    <a:lnTo>
                      <a:pt x="188" y="80"/>
                    </a:lnTo>
                    <a:lnTo>
                      <a:pt x="171" y="56"/>
                    </a:lnTo>
                    <a:lnTo>
                      <a:pt x="166" y="23"/>
                    </a:lnTo>
                    <a:lnTo>
                      <a:pt x="165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152" name="Freeform 112"/>
              <p:cNvSpPr>
                <a:spLocks/>
              </p:cNvSpPr>
              <p:nvPr/>
            </p:nvSpPr>
            <p:spPr bwMode="auto">
              <a:xfrm>
                <a:off x="2421" y="2931"/>
                <a:ext cx="11" cy="36"/>
              </a:xfrm>
              <a:custGeom>
                <a:avLst/>
                <a:gdLst/>
                <a:ahLst/>
                <a:cxnLst>
                  <a:cxn ang="0">
                    <a:pos x="20" y="0"/>
                  </a:cxn>
                  <a:cxn ang="0">
                    <a:pos x="0" y="4"/>
                  </a:cxn>
                  <a:cxn ang="0">
                    <a:pos x="0" y="114"/>
                  </a:cxn>
                  <a:cxn ang="0">
                    <a:pos x="10" y="140"/>
                  </a:cxn>
                  <a:cxn ang="0">
                    <a:pos x="44" y="123"/>
                  </a:cxn>
                  <a:cxn ang="0">
                    <a:pos x="21" y="108"/>
                  </a:cxn>
                  <a:cxn ang="0">
                    <a:pos x="20" y="98"/>
                  </a:cxn>
                  <a:cxn ang="0">
                    <a:pos x="20" y="0"/>
                  </a:cxn>
                </a:cxnLst>
                <a:rect l="0" t="0" r="r" b="b"/>
                <a:pathLst>
                  <a:path w="44" h="140">
                    <a:moveTo>
                      <a:pt x="20" y="0"/>
                    </a:moveTo>
                    <a:lnTo>
                      <a:pt x="0" y="4"/>
                    </a:lnTo>
                    <a:lnTo>
                      <a:pt x="0" y="114"/>
                    </a:lnTo>
                    <a:lnTo>
                      <a:pt x="10" y="140"/>
                    </a:lnTo>
                    <a:lnTo>
                      <a:pt x="44" y="123"/>
                    </a:lnTo>
                    <a:lnTo>
                      <a:pt x="21" y="108"/>
                    </a:lnTo>
                    <a:lnTo>
                      <a:pt x="20" y="98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151" name="Freeform 111"/>
              <p:cNvSpPr>
                <a:spLocks/>
              </p:cNvSpPr>
              <p:nvPr/>
            </p:nvSpPr>
            <p:spPr bwMode="auto">
              <a:xfrm>
                <a:off x="2386" y="2918"/>
                <a:ext cx="82" cy="20"/>
              </a:xfrm>
              <a:custGeom>
                <a:avLst/>
                <a:gdLst/>
                <a:ahLst/>
                <a:cxnLst>
                  <a:cxn ang="0">
                    <a:pos x="298" y="0"/>
                  </a:cxn>
                  <a:cxn ang="0">
                    <a:pos x="276" y="31"/>
                  </a:cxn>
                  <a:cxn ang="0">
                    <a:pos x="161" y="43"/>
                  </a:cxn>
                  <a:cxn ang="0">
                    <a:pos x="141" y="47"/>
                  </a:cxn>
                  <a:cxn ang="0">
                    <a:pos x="0" y="64"/>
                  </a:cxn>
                  <a:cxn ang="0">
                    <a:pos x="16" y="80"/>
                  </a:cxn>
                  <a:cxn ang="0">
                    <a:pos x="33" y="71"/>
                  </a:cxn>
                  <a:cxn ang="0">
                    <a:pos x="141" y="59"/>
                  </a:cxn>
                  <a:cxn ang="0">
                    <a:pos x="161" y="55"/>
                  </a:cxn>
                  <a:cxn ang="0">
                    <a:pos x="330" y="36"/>
                  </a:cxn>
                  <a:cxn ang="0">
                    <a:pos x="298" y="0"/>
                  </a:cxn>
                </a:cxnLst>
                <a:rect l="0" t="0" r="r" b="b"/>
                <a:pathLst>
                  <a:path w="330" h="80">
                    <a:moveTo>
                      <a:pt x="298" y="0"/>
                    </a:moveTo>
                    <a:lnTo>
                      <a:pt x="276" y="31"/>
                    </a:lnTo>
                    <a:lnTo>
                      <a:pt x="161" y="43"/>
                    </a:lnTo>
                    <a:lnTo>
                      <a:pt x="141" y="47"/>
                    </a:lnTo>
                    <a:lnTo>
                      <a:pt x="0" y="64"/>
                    </a:lnTo>
                    <a:lnTo>
                      <a:pt x="16" y="80"/>
                    </a:lnTo>
                    <a:lnTo>
                      <a:pt x="33" y="71"/>
                    </a:lnTo>
                    <a:lnTo>
                      <a:pt x="141" y="59"/>
                    </a:lnTo>
                    <a:lnTo>
                      <a:pt x="161" y="55"/>
                    </a:lnTo>
                    <a:lnTo>
                      <a:pt x="330" y="36"/>
                    </a:lnTo>
                    <a:lnTo>
                      <a:pt x="298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150" name="Freeform 110"/>
              <p:cNvSpPr>
                <a:spLocks/>
              </p:cNvSpPr>
              <p:nvPr/>
            </p:nvSpPr>
            <p:spPr bwMode="auto">
              <a:xfrm>
                <a:off x="2393" y="2910"/>
                <a:ext cx="28" cy="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5" y="17"/>
                  </a:cxn>
                  <a:cxn ang="0">
                    <a:pos x="29" y="10"/>
                  </a:cxn>
                  <a:cxn ang="0">
                    <a:pos x="113" y="0"/>
                  </a:cxn>
                  <a:cxn ang="0">
                    <a:pos x="0" y="0"/>
                  </a:cxn>
                </a:cxnLst>
                <a:rect l="0" t="0" r="r" b="b"/>
                <a:pathLst>
                  <a:path w="113" h="17">
                    <a:moveTo>
                      <a:pt x="0" y="0"/>
                    </a:moveTo>
                    <a:lnTo>
                      <a:pt x="15" y="17"/>
                    </a:lnTo>
                    <a:lnTo>
                      <a:pt x="29" y="10"/>
                    </a:lnTo>
                    <a:lnTo>
                      <a:pt x="11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149" name="Freeform 109"/>
              <p:cNvSpPr>
                <a:spLocks/>
              </p:cNvSpPr>
              <p:nvPr/>
            </p:nvSpPr>
            <p:spPr bwMode="auto">
              <a:xfrm>
                <a:off x="2393" y="2897"/>
                <a:ext cx="65" cy="33"/>
              </a:xfrm>
              <a:custGeom>
                <a:avLst/>
                <a:gdLst/>
                <a:ahLst/>
                <a:cxnLst>
                  <a:cxn ang="0">
                    <a:pos x="231" y="0"/>
                  </a:cxn>
                  <a:cxn ang="0">
                    <a:pos x="210" y="28"/>
                  </a:cxn>
                  <a:cxn ang="0">
                    <a:pos x="133" y="37"/>
                  </a:cxn>
                  <a:cxn ang="0">
                    <a:pos x="113" y="40"/>
                  </a:cxn>
                  <a:cxn ang="0">
                    <a:pos x="0" y="51"/>
                  </a:cxn>
                  <a:cxn ang="0">
                    <a:pos x="113" y="51"/>
                  </a:cxn>
                  <a:cxn ang="0">
                    <a:pos x="113" y="131"/>
                  </a:cxn>
                  <a:cxn ang="0">
                    <a:pos x="133" y="127"/>
                  </a:cxn>
                  <a:cxn ang="0">
                    <a:pos x="133" y="47"/>
                  </a:cxn>
                  <a:cxn ang="0">
                    <a:pos x="262" y="33"/>
                  </a:cxn>
                  <a:cxn ang="0">
                    <a:pos x="231" y="0"/>
                  </a:cxn>
                </a:cxnLst>
                <a:rect l="0" t="0" r="r" b="b"/>
                <a:pathLst>
                  <a:path w="262" h="131">
                    <a:moveTo>
                      <a:pt x="231" y="0"/>
                    </a:moveTo>
                    <a:lnTo>
                      <a:pt x="210" y="28"/>
                    </a:lnTo>
                    <a:lnTo>
                      <a:pt x="133" y="37"/>
                    </a:lnTo>
                    <a:lnTo>
                      <a:pt x="113" y="40"/>
                    </a:lnTo>
                    <a:lnTo>
                      <a:pt x="0" y="51"/>
                    </a:lnTo>
                    <a:lnTo>
                      <a:pt x="113" y="51"/>
                    </a:lnTo>
                    <a:lnTo>
                      <a:pt x="113" y="131"/>
                    </a:lnTo>
                    <a:lnTo>
                      <a:pt x="133" y="127"/>
                    </a:lnTo>
                    <a:lnTo>
                      <a:pt x="133" y="47"/>
                    </a:lnTo>
                    <a:lnTo>
                      <a:pt x="262" y="33"/>
                    </a:lnTo>
                    <a:lnTo>
                      <a:pt x="231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148" name="Freeform 108"/>
              <p:cNvSpPr>
                <a:spLocks/>
              </p:cNvSpPr>
              <p:nvPr/>
            </p:nvSpPr>
            <p:spPr bwMode="auto">
              <a:xfrm>
                <a:off x="2393" y="2884"/>
                <a:ext cx="28" cy="3"/>
              </a:xfrm>
              <a:custGeom>
                <a:avLst/>
                <a:gdLst/>
                <a:ahLst/>
                <a:cxnLst>
                  <a:cxn ang="0">
                    <a:pos x="40" y="0"/>
                  </a:cxn>
                  <a:cxn ang="0">
                    <a:pos x="11" y="4"/>
                  </a:cxn>
                  <a:cxn ang="0">
                    <a:pos x="0" y="5"/>
                  </a:cxn>
                  <a:cxn ang="0">
                    <a:pos x="2" y="14"/>
                  </a:cxn>
                  <a:cxn ang="0">
                    <a:pos x="23" y="12"/>
                  </a:cxn>
                  <a:cxn ang="0">
                    <a:pos x="50" y="9"/>
                  </a:cxn>
                  <a:cxn ang="0">
                    <a:pos x="83" y="5"/>
                  </a:cxn>
                  <a:cxn ang="0">
                    <a:pos x="112" y="2"/>
                  </a:cxn>
                  <a:cxn ang="0">
                    <a:pos x="40" y="0"/>
                  </a:cxn>
                </a:cxnLst>
                <a:rect l="0" t="0" r="r" b="b"/>
                <a:pathLst>
                  <a:path w="112" h="14">
                    <a:moveTo>
                      <a:pt x="40" y="0"/>
                    </a:moveTo>
                    <a:lnTo>
                      <a:pt x="11" y="4"/>
                    </a:lnTo>
                    <a:lnTo>
                      <a:pt x="0" y="5"/>
                    </a:lnTo>
                    <a:lnTo>
                      <a:pt x="2" y="14"/>
                    </a:lnTo>
                    <a:lnTo>
                      <a:pt x="23" y="12"/>
                    </a:lnTo>
                    <a:lnTo>
                      <a:pt x="50" y="9"/>
                    </a:lnTo>
                    <a:lnTo>
                      <a:pt x="83" y="5"/>
                    </a:lnTo>
                    <a:lnTo>
                      <a:pt x="112" y="2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147" name="Freeform 107"/>
              <p:cNvSpPr>
                <a:spLocks/>
              </p:cNvSpPr>
              <p:nvPr/>
            </p:nvSpPr>
            <p:spPr bwMode="auto">
              <a:xfrm>
                <a:off x="2403" y="2869"/>
                <a:ext cx="50" cy="38"/>
              </a:xfrm>
              <a:custGeom>
                <a:avLst/>
                <a:gdLst/>
                <a:ahLst/>
                <a:cxnLst>
                  <a:cxn ang="0">
                    <a:pos x="172" y="0"/>
                  </a:cxn>
                  <a:cxn ang="0">
                    <a:pos x="154" y="14"/>
                  </a:cxn>
                  <a:cxn ang="0">
                    <a:pos x="127" y="26"/>
                  </a:cxn>
                  <a:cxn ang="0">
                    <a:pos x="90" y="38"/>
                  </a:cxn>
                  <a:cxn ang="0">
                    <a:pos x="88" y="39"/>
                  </a:cxn>
                  <a:cxn ang="0">
                    <a:pos x="59" y="46"/>
                  </a:cxn>
                  <a:cxn ang="0">
                    <a:pos x="30" y="54"/>
                  </a:cxn>
                  <a:cxn ang="0">
                    <a:pos x="0" y="59"/>
                  </a:cxn>
                  <a:cxn ang="0">
                    <a:pos x="72" y="61"/>
                  </a:cxn>
                  <a:cxn ang="0">
                    <a:pos x="72" y="151"/>
                  </a:cxn>
                  <a:cxn ang="0">
                    <a:pos x="92" y="148"/>
                  </a:cxn>
                  <a:cxn ang="0">
                    <a:pos x="92" y="57"/>
                  </a:cxn>
                  <a:cxn ang="0">
                    <a:pos x="125" y="50"/>
                  </a:cxn>
                  <a:cxn ang="0">
                    <a:pos x="152" y="45"/>
                  </a:cxn>
                  <a:cxn ang="0">
                    <a:pos x="158" y="44"/>
                  </a:cxn>
                  <a:cxn ang="0">
                    <a:pos x="189" y="39"/>
                  </a:cxn>
                  <a:cxn ang="0">
                    <a:pos x="200" y="39"/>
                  </a:cxn>
                  <a:cxn ang="0">
                    <a:pos x="172" y="0"/>
                  </a:cxn>
                </a:cxnLst>
                <a:rect l="0" t="0" r="r" b="b"/>
                <a:pathLst>
                  <a:path w="200" h="151">
                    <a:moveTo>
                      <a:pt x="172" y="0"/>
                    </a:moveTo>
                    <a:lnTo>
                      <a:pt x="154" y="14"/>
                    </a:lnTo>
                    <a:lnTo>
                      <a:pt x="127" y="26"/>
                    </a:lnTo>
                    <a:lnTo>
                      <a:pt x="90" y="38"/>
                    </a:lnTo>
                    <a:lnTo>
                      <a:pt x="88" y="39"/>
                    </a:lnTo>
                    <a:lnTo>
                      <a:pt x="59" y="46"/>
                    </a:lnTo>
                    <a:lnTo>
                      <a:pt x="30" y="54"/>
                    </a:lnTo>
                    <a:lnTo>
                      <a:pt x="0" y="59"/>
                    </a:lnTo>
                    <a:lnTo>
                      <a:pt x="72" y="61"/>
                    </a:lnTo>
                    <a:lnTo>
                      <a:pt x="72" y="151"/>
                    </a:lnTo>
                    <a:lnTo>
                      <a:pt x="92" y="148"/>
                    </a:lnTo>
                    <a:lnTo>
                      <a:pt x="92" y="57"/>
                    </a:lnTo>
                    <a:lnTo>
                      <a:pt x="125" y="50"/>
                    </a:lnTo>
                    <a:lnTo>
                      <a:pt x="152" y="45"/>
                    </a:lnTo>
                    <a:lnTo>
                      <a:pt x="158" y="44"/>
                    </a:lnTo>
                    <a:lnTo>
                      <a:pt x="189" y="39"/>
                    </a:lnTo>
                    <a:lnTo>
                      <a:pt x="200" y="39"/>
                    </a:lnTo>
                    <a:lnTo>
                      <a:pt x="17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146" name="Freeform 106"/>
              <p:cNvSpPr>
                <a:spLocks/>
              </p:cNvSpPr>
              <p:nvPr/>
            </p:nvSpPr>
            <p:spPr bwMode="auto">
              <a:xfrm>
                <a:off x="2538" y="2961"/>
                <a:ext cx="13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9"/>
                  </a:cxn>
                  <a:cxn ang="0">
                    <a:pos x="51" y="4"/>
                  </a:cxn>
                  <a:cxn ang="0">
                    <a:pos x="30" y="3"/>
                  </a:cxn>
                  <a:cxn ang="0">
                    <a:pos x="0" y="0"/>
                  </a:cxn>
                </a:cxnLst>
                <a:rect l="0" t="0" r="r" b="b"/>
                <a:pathLst>
                  <a:path w="51" h="9">
                    <a:moveTo>
                      <a:pt x="0" y="0"/>
                    </a:moveTo>
                    <a:lnTo>
                      <a:pt x="0" y="9"/>
                    </a:lnTo>
                    <a:lnTo>
                      <a:pt x="51" y="4"/>
                    </a:lnTo>
                    <a:lnTo>
                      <a:pt x="3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145" name="Freeform 105"/>
              <p:cNvSpPr>
                <a:spLocks/>
              </p:cNvSpPr>
              <p:nvPr/>
            </p:nvSpPr>
            <p:spPr bwMode="auto">
              <a:xfrm>
                <a:off x="2504" y="2935"/>
                <a:ext cx="5" cy="39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" y="73"/>
                  </a:cxn>
                  <a:cxn ang="0">
                    <a:pos x="1" y="107"/>
                  </a:cxn>
                  <a:cxn ang="0">
                    <a:pos x="0" y="146"/>
                  </a:cxn>
                  <a:cxn ang="0">
                    <a:pos x="0" y="155"/>
                  </a:cxn>
                  <a:cxn ang="0">
                    <a:pos x="21" y="144"/>
                  </a:cxn>
                  <a:cxn ang="0">
                    <a:pos x="20" y="107"/>
                  </a:cxn>
                  <a:cxn ang="0">
                    <a:pos x="19" y="85"/>
                  </a:cxn>
                  <a:cxn ang="0">
                    <a:pos x="19" y="0"/>
                  </a:cxn>
                  <a:cxn ang="0">
                    <a:pos x="1" y="0"/>
                  </a:cxn>
                </a:cxnLst>
                <a:rect l="0" t="0" r="r" b="b"/>
                <a:pathLst>
                  <a:path w="21" h="155">
                    <a:moveTo>
                      <a:pt x="1" y="0"/>
                    </a:moveTo>
                    <a:lnTo>
                      <a:pt x="1" y="73"/>
                    </a:lnTo>
                    <a:lnTo>
                      <a:pt x="1" y="107"/>
                    </a:lnTo>
                    <a:lnTo>
                      <a:pt x="0" y="146"/>
                    </a:lnTo>
                    <a:lnTo>
                      <a:pt x="0" y="155"/>
                    </a:lnTo>
                    <a:lnTo>
                      <a:pt x="21" y="144"/>
                    </a:lnTo>
                    <a:lnTo>
                      <a:pt x="20" y="107"/>
                    </a:lnTo>
                    <a:lnTo>
                      <a:pt x="19" y="85"/>
                    </a:lnTo>
                    <a:lnTo>
                      <a:pt x="19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144" name="Freeform 104"/>
              <p:cNvSpPr>
                <a:spLocks/>
              </p:cNvSpPr>
              <p:nvPr/>
            </p:nvSpPr>
            <p:spPr bwMode="auto">
              <a:xfrm>
                <a:off x="2504" y="2935"/>
                <a:ext cx="24" cy="21"/>
              </a:xfrm>
              <a:custGeom>
                <a:avLst/>
                <a:gdLst/>
                <a:ahLst/>
                <a:cxnLst>
                  <a:cxn ang="0">
                    <a:pos x="31" y="0"/>
                  </a:cxn>
                  <a:cxn ang="0">
                    <a:pos x="0" y="1"/>
                  </a:cxn>
                  <a:cxn ang="0">
                    <a:pos x="18" y="1"/>
                  </a:cxn>
                  <a:cxn ang="0">
                    <a:pos x="47" y="31"/>
                  </a:cxn>
                  <a:cxn ang="0">
                    <a:pos x="67" y="55"/>
                  </a:cxn>
                  <a:cxn ang="0">
                    <a:pos x="75" y="70"/>
                  </a:cxn>
                  <a:cxn ang="0">
                    <a:pos x="93" y="86"/>
                  </a:cxn>
                  <a:cxn ang="0">
                    <a:pos x="95" y="57"/>
                  </a:cxn>
                  <a:cxn ang="0">
                    <a:pos x="87" y="42"/>
                  </a:cxn>
                  <a:cxn ang="0">
                    <a:pos x="65" y="22"/>
                  </a:cxn>
                  <a:cxn ang="0">
                    <a:pos x="31" y="0"/>
                  </a:cxn>
                </a:cxnLst>
                <a:rect l="0" t="0" r="r" b="b"/>
                <a:pathLst>
                  <a:path w="95" h="86">
                    <a:moveTo>
                      <a:pt x="31" y="0"/>
                    </a:moveTo>
                    <a:lnTo>
                      <a:pt x="0" y="1"/>
                    </a:lnTo>
                    <a:lnTo>
                      <a:pt x="18" y="1"/>
                    </a:lnTo>
                    <a:lnTo>
                      <a:pt x="47" y="31"/>
                    </a:lnTo>
                    <a:lnTo>
                      <a:pt x="67" y="55"/>
                    </a:lnTo>
                    <a:lnTo>
                      <a:pt x="75" y="70"/>
                    </a:lnTo>
                    <a:lnTo>
                      <a:pt x="93" y="86"/>
                    </a:lnTo>
                    <a:lnTo>
                      <a:pt x="95" y="57"/>
                    </a:lnTo>
                    <a:lnTo>
                      <a:pt x="87" y="42"/>
                    </a:lnTo>
                    <a:lnTo>
                      <a:pt x="65" y="22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143" name="Freeform 103"/>
              <p:cNvSpPr>
                <a:spLocks/>
              </p:cNvSpPr>
              <p:nvPr/>
            </p:nvSpPr>
            <p:spPr bwMode="auto">
              <a:xfrm>
                <a:off x="2512" y="2926"/>
                <a:ext cx="7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7"/>
                  </a:cxn>
                  <a:cxn ang="0">
                    <a:pos x="32" y="2"/>
                  </a:cxn>
                  <a:cxn ang="0">
                    <a:pos x="3" y="0"/>
                  </a:cxn>
                  <a:cxn ang="0">
                    <a:pos x="0" y="0"/>
                  </a:cxn>
                </a:cxnLst>
                <a:rect l="0" t="0" r="r" b="b"/>
                <a:pathLst>
                  <a:path w="32" h="7">
                    <a:moveTo>
                      <a:pt x="0" y="0"/>
                    </a:moveTo>
                    <a:lnTo>
                      <a:pt x="0" y="7"/>
                    </a:lnTo>
                    <a:lnTo>
                      <a:pt x="32" y="2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142" name="Freeform 102"/>
              <p:cNvSpPr>
                <a:spLocks/>
              </p:cNvSpPr>
              <p:nvPr/>
            </p:nvSpPr>
            <p:spPr bwMode="auto">
              <a:xfrm>
                <a:off x="2478" y="2903"/>
                <a:ext cx="43" cy="63"/>
              </a:xfrm>
              <a:custGeom>
                <a:avLst/>
                <a:gdLst/>
                <a:ahLst/>
                <a:cxnLst>
                  <a:cxn ang="0">
                    <a:pos x="104" y="0"/>
                  </a:cxn>
                  <a:cxn ang="0">
                    <a:pos x="104" y="84"/>
                  </a:cxn>
                  <a:cxn ang="0">
                    <a:pos x="91" y="115"/>
                  </a:cxn>
                  <a:cxn ang="0">
                    <a:pos x="74" y="145"/>
                  </a:cxn>
                  <a:cxn ang="0">
                    <a:pos x="57" y="173"/>
                  </a:cxn>
                  <a:cxn ang="0">
                    <a:pos x="35" y="203"/>
                  </a:cxn>
                  <a:cxn ang="0">
                    <a:pos x="14" y="228"/>
                  </a:cxn>
                  <a:cxn ang="0">
                    <a:pos x="0" y="244"/>
                  </a:cxn>
                  <a:cxn ang="0">
                    <a:pos x="3" y="251"/>
                  </a:cxn>
                  <a:cxn ang="0">
                    <a:pos x="28" y="227"/>
                  </a:cxn>
                  <a:cxn ang="0">
                    <a:pos x="51" y="203"/>
                  </a:cxn>
                  <a:cxn ang="0">
                    <a:pos x="73" y="178"/>
                  </a:cxn>
                  <a:cxn ang="0">
                    <a:pos x="91" y="151"/>
                  </a:cxn>
                  <a:cxn ang="0">
                    <a:pos x="104" y="129"/>
                  </a:cxn>
                  <a:cxn ang="0">
                    <a:pos x="135" y="128"/>
                  </a:cxn>
                  <a:cxn ang="0">
                    <a:pos x="122" y="120"/>
                  </a:cxn>
                  <a:cxn ang="0">
                    <a:pos x="122" y="0"/>
                  </a:cxn>
                  <a:cxn ang="0">
                    <a:pos x="173" y="0"/>
                  </a:cxn>
                  <a:cxn ang="0">
                    <a:pos x="104" y="0"/>
                  </a:cxn>
                </a:cxnLst>
                <a:rect l="0" t="0" r="r" b="b"/>
                <a:pathLst>
                  <a:path w="173" h="251">
                    <a:moveTo>
                      <a:pt x="104" y="0"/>
                    </a:moveTo>
                    <a:lnTo>
                      <a:pt x="104" y="84"/>
                    </a:lnTo>
                    <a:lnTo>
                      <a:pt x="91" y="115"/>
                    </a:lnTo>
                    <a:lnTo>
                      <a:pt x="74" y="145"/>
                    </a:lnTo>
                    <a:lnTo>
                      <a:pt x="57" y="173"/>
                    </a:lnTo>
                    <a:lnTo>
                      <a:pt x="35" y="203"/>
                    </a:lnTo>
                    <a:lnTo>
                      <a:pt x="14" y="228"/>
                    </a:lnTo>
                    <a:lnTo>
                      <a:pt x="0" y="244"/>
                    </a:lnTo>
                    <a:lnTo>
                      <a:pt x="3" y="251"/>
                    </a:lnTo>
                    <a:lnTo>
                      <a:pt x="28" y="227"/>
                    </a:lnTo>
                    <a:lnTo>
                      <a:pt x="51" y="203"/>
                    </a:lnTo>
                    <a:lnTo>
                      <a:pt x="73" y="178"/>
                    </a:lnTo>
                    <a:lnTo>
                      <a:pt x="91" y="151"/>
                    </a:lnTo>
                    <a:lnTo>
                      <a:pt x="104" y="129"/>
                    </a:lnTo>
                    <a:lnTo>
                      <a:pt x="135" y="128"/>
                    </a:lnTo>
                    <a:lnTo>
                      <a:pt x="122" y="120"/>
                    </a:lnTo>
                    <a:lnTo>
                      <a:pt x="122" y="0"/>
                    </a:lnTo>
                    <a:lnTo>
                      <a:pt x="173" y="0"/>
                    </a:lnTo>
                    <a:lnTo>
                      <a:pt x="104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141" name="Freeform 101"/>
              <p:cNvSpPr>
                <a:spLocks/>
              </p:cNvSpPr>
              <p:nvPr/>
            </p:nvSpPr>
            <p:spPr bwMode="auto">
              <a:xfrm>
                <a:off x="2504" y="2902"/>
                <a:ext cx="24" cy="33"/>
              </a:xfrm>
              <a:custGeom>
                <a:avLst/>
                <a:gdLst/>
                <a:ahLst/>
                <a:cxnLst>
                  <a:cxn ang="0">
                    <a:pos x="98" y="0"/>
                  </a:cxn>
                  <a:cxn ang="0">
                    <a:pos x="0" y="3"/>
                  </a:cxn>
                  <a:cxn ang="0">
                    <a:pos x="69" y="3"/>
                  </a:cxn>
                  <a:cxn ang="0">
                    <a:pos x="69" y="85"/>
                  </a:cxn>
                  <a:cxn ang="0">
                    <a:pos x="62" y="98"/>
                  </a:cxn>
                  <a:cxn ang="0">
                    <a:pos x="30" y="103"/>
                  </a:cxn>
                  <a:cxn ang="0">
                    <a:pos x="55" y="122"/>
                  </a:cxn>
                  <a:cxn ang="0">
                    <a:pos x="62" y="134"/>
                  </a:cxn>
                  <a:cxn ang="0">
                    <a:pos x="80" y="118"/>
                  </a:cxn>
                  <a:cxn ang="0">
                    <a:pos x="88" y="90"/>
                  </a:cxn>
                  <a:cxn ang="0">
                    <a:pos x="88" y="11"/>
                  </a:cxn>
                  <a:cxn ang="0">
                    <a:pos x="98" y="0"/>
                  </a:cxn>
                </a:cxnLst>
                <a:rect l="0" t="0" r="r" b="b"/>
                <a:pathLst>
                  <a:path w="98" h="134">
                    <a:moveTo>
                      <a:pt x="98" y="0"/>
                    </a:moveTo>
                    <a:lnTo>
                      <a:pt x="0" y="3"/>
                    </a:lnTo>
                    <a:lnTo>
                      <a:pt x="69" y="3"/>
                    </a:lnTo>
                    <a:lnTo>
                      <a:pt x="69" y="85"/>
                    </a:lnTo>
                    <a:lnTo>
                      <a:pt x="62" y="98"/>
                    </a:lnTo>
                    <a:lnTo>
                      <a:pt x="30" y="103"/>
                    </a:lnTo>
                    <a:lnTo>
                      <a:pt x="55" y="122"/>
                    </a:lnTo>
                    <a:lnTo>
                      <a:pt x="62" y="134"/>
                    </a:lnTo>
                    <a:lnTo>
                      <a:pt x="80" y="118"/>
                    </a:lnTo>
                    <a:lnTo>
                      <a:pt x="88" y="90"/>
                    </a:lnTo>
                    <a:lnTo>
                      <a:pt x="88" y="11"/>
                    </a:lnTo>
                    <a:lnTo>
                      <a:pt x="98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140" name="Freeform 100"/>
              <p:cNvSpPr>
                <a:spLocks/>
              </p:cNvSpPr>
              <p:nvPr/>
            </p:nvSpPr>
            <p:spPr bwMode="auto">
              <a:xfrm>
                <a:off x="2487" y="2897"/>
                <a:ext cx="41" cy="3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" y="37"/>
                  </a:cxn>
                  <a:cxn ang="0">
                    <a:pos x="2" y="73"/>
                  </a:cxn>
                  <a:cxn ang="0">
                    <a:pos x="1" y="110"/>
                  </a:cxn>
                  <a:cxn ang="0">
                    <a:pos x="0" y="147"/>
                  </a:cxn>
                  <a:cxn ang="0">
                    <a:pos x="0" y="149"/>
                  </a:cxn>
                  <a:cxn ang="0">
                    <a:pos x="20" y="139"/>
                  </a:cxn>
                  <a:cxn ang="0">
                    <a:pos x="20" y="22"/>
                  </a:cxn>
                  <a:cxn ang="0">
                    <a:pos x="66" y="22"/>
                  </a:cxn>
                  <a:cxn ang="0">
                    <a:pos x="164" y="19"/>
                  </a:cxn>
                  <a:cxn ang="0">
                    <a:pos x="20" y="13"/>
                  </a:cxn>
                  <a:cxn ang="0">
                    <a:pos x="0" y="0"/>
                  </a:cxn>
                </a:cxnLst>
                <a:rect l="0" t="0" r="r" b="b"/>
                <a:pathLst>
                  <a:path w="164" h="149">
                    <a:moveTo>
                      <a:pt x="0" y="0"/>
                    </a:moveTo>
                    <a:lnTo>
                      <a:pt x="1" y="37"/>
                    </a:lnTo>
                    <a:lnTo>
                      <a:pt x="2" y="73"/>
                    </a:lnTo>
                    <a:lnTo>
                      <a:pt x="1" y="110"/>
                    </a:lnTo>
                    <a:lnTo>
                      <a:pt x="0" y="147"/>
                    </a:lnTo>
                    <a:lnTo>
                      <a:pt x="0" y="149"/>
                    </a:lnTo>
                    <a:lnTo>
                      <a:pt x="20" y="139"/>
                    </a:lnTo>
                    <a:lnTo>
                      <a:pt x="20" y="22"/>
                    </a:lnTo>
                    <a:lnTo>
                      <a:pt x="66" y="22"/>
                    </a:lnTo>
                    <a:lnTo>
                      <a:pt x="164" y="19"/>
                    </a:lnTo>
                    <a:lnTo>
                      <a:pt x="20" y="1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139" name="Freeform 99"/>
              <p:cNvSpPr>
                <a:spLocks/>
              </p:cNvSpPr>
              <p:nvPr/>
            </p:nvSpPr>
            <p:spPr bwMode="auto">
              <a:xfrm>
                <a:off x="2493" y="2896"/>
                <a:ext cx="35" cy="6"/>
              </a:xfrm>
              <a:custGeom>
                <a:avLst/>
                <a:gdLst/>
                <a:ahLst/>
                <a:cxnLst>
                  <a:cxn ang="0">
                    <a:pos x="126" y="0"/>
                  </a:cxn>
                  <a:cxn ang="0">
                    <a:pos x="114" y="16"/>
                  </a:cxn>
                  <a:cxn ang="0">
                    <a:pos x="64" y="16"/>
                  </a:cxn>
                  <a:cxn ang="0">
                    <a:pos x="46" y="16"/>
                  </a:cxn>
                  <a:cxn ang="0">
                    <a:pos x="0" y="16"/>
                  </a:cxn>
                  <a:cxn ang="0">
                    <a:pos x="144" y="22"/>
                  </a:cxn>
                  <a:cxn ang="0">
                    <a:pos x="126" y="0"/>
                  </a:cxn>
                </a:cxnLst>
                <a:rect l="0" t="0" r="r" b="b"/>
                <a:pathLst>
                  <a:path w="144" h="22">
                    <a:moveTo>
                      <a:pt x="126" y="0"/>
                    </a:moveTo>
                    <a:lnTo>
                      <a:pt x="114" y="16"/>
                    </a:lnTo>
                    <a:lnTo>
                      <a:pt x="64" y="16"/>
                    </a:lnTo>
                    <a:lnTo>
                      <a:pt x="46" y="16"/>
                    </a:lnTo>
                    <a:lnTo>
                      <a:pt x="0" y="16"/>
                    </a:lnTo>
                    <a:lnTo>
                      <a:pt x="144" y="22"/>
                    </a:lnTo>
                    <a:lnTo>
                      <a:pt x="126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138" name="Rectangle 98"/>
              <p:cNvSpPr>
                <a:spLocks noChangeArrowheads="1"/>
              </p:cNvSpPr>
              <p:nvPr/>
            </p:nvSpPr>
            <p:spPr bwMode="auto">
              <a:xfrm>
                <a:off x="2504" y="2886"/>
                <a:ext cx="4" cy="15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137" name="Freeform 97"/>
              <p:cNvSpPr>
                <a:spLocks/>
              </p:cNvSpPr>
              <p:nvPr/>
            </p:nvSpPr>
            <p:spPr bwMode="auto">
              <a:xfrm>
                <a:off x="2536" y="2881"/>
                <a:ext cx="8" cy="7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" y="34"/>
                  </a:cxn>
                  <a:cxn ang="0">
                    <a:pos x="1" y="70"/>
                  </a:cxn>
                  <a:cxn ang="0">
                    <a:pos x="1" y="108"/>
                  </a:cxn>
                  <a:cxn ang="0">
                    <a:pos x="1" y="141"/>
                  </a:cxn>
                  <a:cxn ang="0">
                    <a:pos x="1" y="182"/>
                  </a:cxn>
                  <a:cxn ang="0">
                    <a:pos x="1" y="221"/>
                  </a:cxn>
                  <a:cxn ang="0">
                    <a:pos x="1" y="256"/>
                  </a:cxn>
                  <a:cxn ang="0">
                    <a:pos x="0" y="281"/>
                  </a:cxn>
                  <a:cxn ang="0">
                    <a:pos x="21" y="266"/>
                  </a:cxn>
                  <a:cxn ang="0">
                    <a:pos x="20" y="227"/>
                  </a:cxn>
                  <a:cxn ang="0">
                    <a:pos x="20" y="210"/>
                  </a:cxn>
                  <a:cxn ang="0">
                    <a:pos x="20" y="33"/>
                  </a:cxn>
                  <a:cxn ang="0">
                    <a:pos x="30" y="21"/>
                  </a:cxn>
                  <a:cxn ang="0">
                    <a:pos x="0" y="0"/>
                  </a:cxn>
                </a:cxnLst>
                <a:rect l="0" t="0" r="r" b="b"/>
                <a:pathLst>
                  <a:path w="30" h="281">
                    <a:moveTo>
                      <a:pt x="0" y="0"/>
                    </a:moveTo>
                    <a:lnTo>
                      <a:pt x="1" y="34"/>
                    </a:lnTo>
                    <a:lnTo>
                      <a:pt x="1" y="70"/>
                    </a:lnTo>
                    <a:lnTo>
                      <a:pt x="1" y="108"/>
                    </a:lnTo>
                    <a:lnTo>
                      <a:pt x="1" y="141"/>
                    </a:lnTo>
                    <a:lnTo>
                      <a:pt x="1" y="182"/>
                    </a:lnTo>
                    <a:lnTo>
                      <a:pt x="1" y="221"/>
                    </a:lnTo>
                    <a:lnTo>
                      <a:pt x="1" y="256"/>
                    </a:lnTo>
                    <a:lnTo>
                      <a:pt x="0" y="281"/>
                    </a:lnTo>
                    <a:lnTo>
                      <a:pt x="21" y="266"/>
                    </a:lnTo>
                    <a:lnTo>
                      <a:pt x="20" y="227"/>
                    </a:lnTo>
                    <a:lnTo>
                      <a:pt x="20" y="210"/>
                    </a:lnTo>
                    <a:lnTo>
                      <a:pt x="20" y="33"/>
                    </a:lnTo>
                    <a:lnTo>
                      <a:pt x="30" y="2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136" name="Freeform 96"/>
              <p:cNvSpPr>
                <a:spLocks/>
              </p:cNvSpPr>
              <p:nvPr/>
            </p:nvSpPr>
            <p:spPr bwMode="auto">
              <a:xfrm>
                <a:off x="2480" y="2879"/>
                <a:ext cx="52" cy="9"/>
              </a:xfrm>
              <a:custGeom>
                <a:avLst/>
                <a:gdLst/>
                <a:ahLst/>
                <a:cxnLst>
                  <a:cxn ang="0">
                    <a:pos x="183" y="0"/>
                  </a:cxn>
                  <a:cxn ang="0">
                    <a:pos x="165" y="22"/>
                  </a:cxn>
                  <a:cxn ang="0">
                    <a:pos x="113" y="22"/>
                  </a:cxn>
                  <a:cxn ang="0">
                    <a:pos x="95" y="22"/>
                  </a:cxn>
                  <a:cxn ang="0">
                    <a:pos x="0" y="22"/>
                  </a:cxn>
                  <a:cxn ang="0">
                    <a:pos x="11" y="36"/>
                  </a:cxn>
                  <a:cxn ang="0">
                    <a:pos x="25" y="31"/>
                  </a:cxn>
                  <a:cxn ang="0">
                    <a:pos x="95" y="31"/>
                  </a:cxn>
                  <a:cxn ang="0">
                    <a:pos x="113" y="31"/>
                  </a:cxn>
                  <a:cxn ang="0">
                    <a:pos x="207" y="31"/>
                  </a:cxn>
                  <a:cxn ang="0">
                    <a:pos x="183" y="0"/>
                  </a:cxn>
                </a:cxnLst>
                <a:rect l="0" t="0" r="r" b="b"/>
                <a:pathLst>
                  <a:path w="207" h="36">
                    <a:moveTo>
                      <a:pt x="183" y="0"/>
                    </a:moveTo>
                    <a:lnTo>
                      <a:pt x="165" y="22"/>
                    </a:lnTo>
                    <a:lnTo>
                      <a:pt x="113" y="22"/>
                    </a:lnTo>
                    <a:lnTo>
                      <a:pt x="95" y="22"/>
                    </a:lnTo>
                    <a:lnTo>
                      <a:pt x="0" y="22"/>
                    </a:lnTo>
                    <a:lnTo>
                      <a:pt x="11" y="36"/>
                    </a:lnTo>
                    <a:lnTo>
                      <a:pt x="25" y="31"/>
                    </a:lnTo>
                    <a:lnTo>
                      <a:pt x="95" y="31"/>
                    </a:lnTo>
                    <a:lnTo>
                      <a:pt x="113" y="31"/>
                    </a:lnTo>
                    <a:lnTo>
                      <a:pt x="207" y="31"/>
                    </a:ln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135" name="Freeform 95"/>
              <p:cNvSpPr>
                <a:spLocks/>
              </p:cNvSpPr>
              <p:nvPr/>
            </p:nvSpPr>
            <p:spPr bwMode="auto">
              <a:xfrm>
                <a:off x="2538" y="2867"/>
                <a:ext cx="22" cy="106"/>
              </a:xfrm>
              <a:custGeom>
                <a:avLst/>
                <a:gdLst/>
                <a:ahLst/>
                <a:cxnLst>
                  <a:cxn ang="0">
                    <a:pos x="57" y="0"/>
                  </a:cxn>
                  <a:cxn ang="0">
                    <a:pos x="58" y="34"/>
                  </a:cxn>
                  <a:cxn ang="0">
                    <a:pos x="58" y="73"/>
                  </a:cxn>
                  <a:cxn ang="0">
                    <a:pos x="58" y="87"/>
                  </a:cxn>
                  <a:cxn ang="0">
                    <a:pos x="58" y="365"/>
                  </a:cxn>
                  <a:cxn ang="0">
                    <a:pos x="51" y="379"/>
                  </a:cxn>
                  <a:cxn ang="0">
                    <a:pos x="0" y="384"/>
                  </a:cxn>
                  <a:cxn ang="0">
                    <a:pos x="31" y="399"/>
                  </a:cxn>
                  <a:cxn ang="0">
                    <a:pos x="48" y="421"/>
                  </a:cxn>
                  <a:cxn ang="0">
                    <a:pos x="48" y="422"/>
                  </a:cxn>
                  <a:cxn ang="0">
                    <a:pos x="72" y="402"/>
                  </a:cxn>
                  <a:cxn ang="0">
                    <a:pos x="78" y="372"/>
                  </a:cxn>
                  <a:cxn ang="0">
                    <a:pos x="78" y="30"/>
                  </a:cxn>
                  <a:cxn ang="0">
                    <a:pos x="87" y="18"/>
                  </a:cxn>
                  <a:cxn ang="0">
                    <a:pos x="57" y="0"/>
                  </a:cxn>
                </a:cxnLst>
                <a:rect l="0" t="0" r="r" b="b"/>
                <a:pathLst>
                  <a:path w="87" h="422">
                    <a:moveTo>
                      <a:pt x="57" y="0"/>
                    </a:moveTo>
                    <a:lnTo>
                      <a:pt x="58" y="34"/>
                    </a:lnTo>
                    <a:lnTo>
                      <a:pt x="58" y="73"/>
                    </a:lnTo>
                    <a:lnTo>
                      <a:pt x="58" y="87"/>
                    </a:lnTo>
                    <a:lnTo>
                      <a:pt x="58" y="365"/>
                    </a:lnTo>
                    <a:lnTo>
                      <a:pt x="51" y="379"/>
                    </a:lnTo>
                    <a:lnTo>
                      <a:pt x="0" y="384"/>
                    </a:lnTo>
                    <a:lnTo>
                      <a:pt x="31" y="399"/>
                    </a:lnTo>
                    <a:lnTo>
                      <a:pt x="48" y="421"/>
                    </a:lnTo>
                    <a:lnTo>
                      <a:pt x="48" y="422"/>
                    </a:lnTo>
                    <a:lnTo>
                      <a:pt x="72" y="402"/>
                    </a:lnTo>
                    <a:lnTo>
                      <a:pt x="78" y="372"/>
                    </a:lnTo>
                    <a:lnTo>
                      <a:pt x="78" y="30"/>
                    </a:lnTo>
                    <a:lnTo>
                      <a:pt x="87" y="18"/>
                    </a:lnTo>
                    <a:lnTo>
                      <a:pt x="57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134" name="Freeform 94"/>
              <p:cNvSpPr>
                <a:spLocks/>
              </p:cNvSpPr>
              <p:nvPr/>
            </p:nvSpPr>
            <p:spPr bwMode="auto">
              <a:xfrm>
                <a:off x="2504" y="2867"/>
                <a:ext cx="7" cy="1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" y="36"/>
                  </a:cxn>
                  <a:cxn ang="0">
                    <a:pos x="1" y="44"/>
                  </a:cxn>
                  <a:cxn ang="0">
                    <a:pos x="1" y="70"/>
                  </a:cxn>
                  <a:cxn ang="0">
                    <a:pos x="19" y="70"/>
                  </a:cxn>
                  <a:cxn ang="0">
                    <a:pos x="19" y="30"/>
                  </a:cxn>
                  <a:cxn ang="0">
                    <a:pos x="29" y="16"/>
                  </a:cxn>
                  <a:cxn ang="0">
                    <a:pos x="0" y="0"/>
                  </a:cxn>
                </a:cxnLst>
                <a:rect l="0" t="0" r="r" b="b"/>
                <a:pathLst>
                  <a:path w="29" h="70">
                    <a:moveTo>
                      <a:pt x="0" y="0"/>
                    </a:moveTo>
                    <a:lnTo>
                      <a:pt x="1" y="36"/>
                    </a:lnTo>
                    <a:lnTo>
                      <a:pt x="1" y="44"/>
                    </a:lnTo>
                    <a:lnTo>
                      <a:pt x="1" y="70"/>
                    </a:lnTo>
                    <a:lnTo>
                      <a:pt x="19" y="70"/>
                    </a:lnTo>
                    <a:lnTo>
                      <a:pt x="19" y="30"/>
                    </a:lnTo>
                    <a:lnTo>
                      <a:pt x="29" y="1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133" name="Freeform 93"/>
              <p:cNvSpPr>
                <a:spLocks/>
              </p:cNvSpPr>
              <p:nvPr/>
            </p:nvSpPr>
            <p:spPr bwMode="auto">
              <a:xfrm>
                <a:off x="2584" y="2938"/>
                <a:ext cx="17" cy="24"/>
              </a:xfrm>
              <a:custGeom>
                <a:avLst/>
                <a:gdLst/>
                <a:ahLst/>
                <a:cxnLst>
                  <a:cxn ang="0">
                    <a:pos x="46" y="0"/>
                  </a:cxn>
                  <a:cxn ang="0">
                    <a:pos x="40" y="14"/>
                  </a:cxn>
                  <a:cxn ang="0">
                    <a:pos x="41" y="15"/>
                  </a:cxn>
                  <a:cxn ang="0">
                    <a:pos x="57" y="41"/>
                  </a:cxn>
                  <a:cxn ang="0">
                    <a:pos x="57" y="43"/>
                  </a:cxn>
                  <a:cxn ang="0">
                    <a:pos x="46" y="74"/>
                  </a:cxn>
                  <a:cxn ang="0">
                    <a:pos x="44" y="76"/>
                  </a:cxn>
                  <a:cxn ang="0">
                    <a:pos x="17" y="78"/>
                  </a:cxn>
                  <a:cxn ang="0">
                    <a:pos x="0" y="81"/>
                  </a:cxn>
                  <a:cxn ang="0">
                    <a:pos x="0" y="81"/>
                  </a:cxn>
                  <a:cxn ang="0">
                    <a:pos x="25" y="96"/>
                  </a:cxn>
                  <a:cxn ang="0">
                    <a:pos x="26" y="96"/>
                  </a:cxn>
                  <a:cxn ang="0">
                    <a:pos x="52" y="87"/>
                  </a:cxn>
                  <a:cxn ang="0">
                    <a:pos x="67" y="60"/>
                  </a:cxn>
                  <a:cxn ang="0">
                    <a:pos x="65" y="25"/>
                  </a:cxn>
                  <a:cxn ang="0">
                    <a:pos x="46" y="0"/>
                  </a:cxn>
                </a:cxnLst>
                <a:rect l="0" t="0" r="r" b="b"/>
                <a:pathLst>
                  <a:path w="67" h="96">
                    <a:moveTo>
                      <a:pt x="46" y="0"/>
                    </a:moveTo>
                    <a:lnTo>
                      <a:pt x="40" y="14"/>
                    </a:lnTo>
                    <a:lnTo>
                      <a:pt x="41" y="15"/>
                    </a:lnTo>
                    <a:lnTo>
                      <a:pt x="57" y="41"/>
                    </a:lnTo>
                    <a:lnTo>
                      <a:pt x="57" y="43"/>
                    </a:lnTo>
                    <a:lnTo>
                      <a:pt x="46" y="74"/>
                    </a:lnTo>
                    <a:lnTo>
                      <a:pt x="44" y="76"/>
                    </a:lnTo>
                    <a:lnTo>
                      <a:pt x="17" y="78"/>
                    </a:lnTo>
                    <a:lnTo>
                      <a:pt x="0" y="81"/>
                    </a:lnTo>
                    <a:lnTo>
                      <a:pt x="25" y="96"/>
                    </a:lnTo>
                    <a:lnTo>
                      <a:pt x="26" y="96"/>
                    </a:lnTo>
                    <a:lnTo>
                      <a:pt x="52" y="87"/>
                    </a:lnTo>
                    <a:lnTo>
                      <a:pt x="67" y="60"/>
                    </a:lnTo>
                    <a:lnTo>
                      <a:pt x="65" y="25"/>
                    </a:ln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132" name="Freeform 92"/>
              <p:cNvSpPr>
                <a:spLocks/>
              </p:cNvSpPr>
              <p:nvPr/>
            </p:nvSpPr>
            <p:spPr bwMode="auto">
              <a:xfrm>
                <a:off x="2581" y="2938"/>
                <a:ext cx="14" cy="21"/>
              </a:xfrm>
              <a:custGeom>
                <a:avLst/>
                <a:gdLst/>
                <a:ahLst/>
                <a:cxnLst>
                  <a:cxn ang="0">
                    <a:pos x="28" y="0"/>
                  </a:cxn>
                  <a:cxn ang="0">
                    <a:pos x="27" y="1"/>
                  </a:cxn>
                  <a:cxn ang="0">
                    <a:pos x="6" y="21"/>
                  </a:cxn>
                  <a:cxn ang="0">
                    <a:pos x="0" y="51"/>
                  </a:cxn>
                  <a:cxn ang="0">
                    <a:pos x="12" y="84"/>
                  </a:cxn>
                  <a:cxn ang="0">
                    <a:pos x="29" y="81"/>
                  </a:cxn>
                  <a:cxn ang="0">
                    <a:pos x="27" y="79"/>
                  </a:cxn>
                  <a:cxn ang="0">
                    <a:pos x="12" y="51"/>
                  </a:cxn>
                  <a:cxn ang="0">
                    <a:pos x="12" y="50"/>
                  </a:cxn>
                  <a:cxn ang="0">
                    <a:pos x="25" y="20"/>
                  </a:cxn>
                  <a:cxn ang="0">
                    <a:pos x="25" y="20"/>
                  </a:cxn>
                  <a:cxn ang="0">
                    <a:pos x="52" y="17"/>
                  </a:cxn>
                  <a:cxn ang="0">
                    <a:pos x="58" y="3"/>
                  </a:cxn>
                  <a:cxn ang="0">
                    <a:pos x="57" y="3"/>
                  </a:cxn>
                  <a:cxn ang="0">
                    <a:pos x="28" y="0"/>
                  </a:cxn>
                </a:cxnLst>
                <a:rect l="0" t="0" r="r" b="b"/>
                <a:pathLst>
                  <a:path w="58" h="84">
                    <a:moveTo>
                      <a:pt x="28" y="0"/>
                    </a:moveTo>
                    <a:lnTo>
                      <a:pt x="27" y="1"/>
                    </a:lnTo>
                    <a:lnTo>
                      <a:pt x="6" y="21"/>
                    </a:lnTo>
                    <a:lnTo>
                      <a:pt x="0" y="51"/>
                    </a:lnTo>
                    <a:lnTo>
                      <a:pt x="12" y="84"/>
                    </a:lnTo>
                    <a:lnTo>
                      <a:pt x="29" y="81"/>
                    </a:lnTo>
                    <a:lnTo>
                      <a:pt x="27" y="79"/>
                    </a:lnTo>
                    <a:lnTo>
                      <a:pt x="12" y="51"/>
                    </a:lnTo>
                    <a:lnTo>
                      <a:pt x="12" y="50"/>
                    </a:lnTo>
                    <a:lnTo>
                      <a:pt x="25" y="20"/>
                    </a:lnTo>
                    <a:lnTo>
                      <a:pt x="52" y="17"/>
                    </a:lnTo>
                    <a:lnTo>
                      <a:pt x="58" y="3"/>
                    </a:lnTo>
                    <a:lnTo>
                      <a:pt x="57" y="3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131" name="Line 91"/>
              <p:cNvSpPr>
                <a:spLocks noChangeShapeType="1"/>
              </p:cNvSpPr>
              <p:nvPr/>
            </p:nvSpPr>
            <p:spPr bwMode="auto">
              <a:xfrm flipH="1">
                <a:off x="3296" y="1314"/>
                <a:ext cx="276" cy="38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130" name="Line 90"/>
              <p:cNvSpPr>
                <a:spLocks noChangeShapeType="1"/>
              </p:cNvSpPr>
              <p:nvPr/>
            </p:nvSpPr>
            <p:spPr bwMode="auto">
              <a:xfrm flipH="1">
                <a:off x="3063" y="1694"/>
                <a:ext cx="23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129" name="Freeform 89"/>
              <p:cNvSpPr>
                <a:spLocks/>
              </p:cNvSpPr>
              <p:nvPr/>
            </p:nvSpPr>
            <p:spPr bwMode="auto">
              <a:xfrm>
                <a:off x="3446" y="1314"/>
                <a:ext cx="126" cy="159"/>
              </a:xfrm>
              <a:custGeom>
                <a:avLst/>
                <a:gdLst/>
                <a:ahLst/>
                <a:cxnLst>
                  <a:cxn ang="0">
                    <a:pos x="189" y="637"/>
                  </a:cxn>
                  <a:cxn ang="0">
                    <a:pos x="507" y="0"/>
                  </a:cxn>
                  <a:cxn ang="0">
                    <a:pos x="0" y="499"/>
                  </a:cxn>
                  <a:cxn ang="0">
                    <a:pos x="189" y="637"/>
                  </a:cxn>
                </a:cxnLst>
                <a:rect l="0" t="0" r="r" b="b"/>
                <a:pathLst>
                  <a:path w="507" h="637">
                    <a:moveTo>
                      <a:pt x="189" y="637"/>
                    </a:moveTo>
                    <a:lnTo>
                      <a:pt x="507" y="0"/>
                    </a:lnTo>
                    <a:lnTo>
                      <a:pt x="0" y="499"/>
                    </a:lnTo>
                    <a:lnTo>
                      <a:pt x="189" y="637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128" name="Freeform 88"/>
              <p:cNvSpPr>
                <a:spLocks/>
              </p:cNvSpPr>
              <p:nvPr/>
            </p:nvSpPr>
            <p:spPr bwMode="auto">
              <a:xfrm>
                <a:off x="4691" y="3767"/>
                <a:ext cx="33" cy="2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3"/>
                  </a:cxn>
                  <a:cxn ang="0">
                    <a:pos x="51" y="36"/>
                  </a:cxn>
                  <a:cxn ang="0">
                    <a:pos x="77" y="67"/>
                  </a:cxn>
                  <a:cxn ang="0">
                    <a:pos x="81" y="81"/>
                  </a:cxn>
                  <a:cxn ang="0">
                    <a:pos x="115" y="54"/>
                  </a:cxn>
                  <a:cxn ang="0">
                    <a:pos x="132" y="8"/>
                  </a:cxn>
                  <a:cxn ang="0">
                    <a:pos x="34" y="4"/>
                  </a:cxn>
                  <a:cxn ang="0">
                    <a:pos x="0" y="0"/>
                  </a:cxn>
                </a:cxnLst>
                <a:rect l="0" t="0" r="r" b="b"/>
                <a:pathLst>
                  <a:path w="132" h="81">
                    <a:moveTo>
                      <a:pt x="0" y="0"/>
                    </a:moveTo>
                    <a:lnTo>
                      <a:pt x="0" y="13"/>
                    </a:lnTo>
                    <a:lnTo>
                      <a:pt x="51" y="36"/>
                    </a:lnTo>
                    <a:lnTo>
                      <a:pt x="77" y="67"/>
                    </a:lnTo>
                    <a:lnTo>
                      <a:pt x="81" y="81"/>
                    </a:lnTo>
                    <a:lnTo>
                      <a:pt x="115" y="54"/>
                    </a:lnTo>
                    <a:lnTo>
                      <a:pt x="132" y="8"/>
                    </a:lnTo>
                    <a:lnTo>
                      <a:pt x="34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127" name="Freeform 87"/>
              <p:cNvSpPr>
                <a:spLocks/>
              </p:cNvSpPr>
              <p:nvPr/>
            </p:nvSpPr>
            <p:spPr bwMode="auto">
              <a:xfrm>
                <a:off x="4613" y="3712"/>
                <a:ext cx="53" cy="72"/>
              </a:xfrm>
              <a:custGeom>
                <a:avLst/>
                <a:gdLst/>
                <a:ahLst/>
                <a:cxnLst>
                  <a:cxn ang="0">
                    <a:pos x="213" y="0"/>
                  </a:cxn>
                  <a:cxn ang="0">
                    <a:pos x="156" y="3"/>
                  </a:cxn>
                  <a:cxn ang="0">
                    <a:pos x="156" y="189"/>
                  </a:cxn>
                  <a:cxn ang="0">
                    <a:pos x="0" y="189"/>
                  </a:cxn>
                  <a:cxn ang="0">
                    <a:pos x="156" y="206"/>
                  </a:cxn>
                  <a:cxn ang="0">
                    <a:pos x="156" y="290"/>
                  </a:cxn>
                  <a:cxn ang="0">
                    <a:pos x="195" y="270"/>
                  </a:cxn>
                  <a:cxn ang="0">
                    <a:pos x="192" y="213"/>
                  </a:cxn>
                  <a:cxn ang="0">
                    <a:pos x="192" y="176"/>
                  </a:cxn>
                  <a:cxn ang="0">
                    <a:pos x="192" y="20"/>
                  </a:cxn>
                  <a:cxn ang="0">
                    <a:pos x="213" y="0"/>
                  </a:cxn>
                </a:cxnLst>
                <a:rect l="0" t="0" r="r" b="b"/>
                <a:pathLst>
                  <a:path w="213" h="290">
                    <a:moveTo>
                      <a:pt x="213" y="0"/>
                    </a:moveTo>
                    <a:lnTo>
                      <a:pt x="156" y="3"/>
                    </a:lnTo>
                    <a:lnTo>
                      <a:pt x="156" y="189"/>
                    </a:lnTo>
                    <a:lnTo>
                      <a:pt x="0" y="189"/>
                    </a:lnTo>
                    <a:lnTo>
                      <a:pt x="156" y="206"/>
                    </a:lnTo>
                    <a:lnTo>
                      <a:pt x="156" y="290"/>
                    </a:lnTo>
                    <a:lnTo>
                      <a:pt x="195" y="270"/>
                    </a:lnTo>
                    <a:lnTo>
                      <a:pt x="192" y="213"/>
                    </a:lnTo>
                    <a:lnTo>
                      <a:pt x="192" y="176"/>
                    </a:lnTo>
                    <a:lnTo>
                      <a:pt x="192" y="20"/>
                    </a:lnTo>
                    <a:lnTo>
                      <a:pt x="213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126" name="Freeform 86"/>
              <p:cNvSpPr>
                <a:spLocks/>
              </p:cNvSpPr>
              <p:nvPr/>
            </p:nvSpPr>
            <p:spPr bwMode="auto">
              <a:xfrm>
                <a:off x="4603" y="3701"/>
                <a:ext cx="63" cy="8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" y="46"/>
                  </a:cxn>
                  <a:cxn ang="0">
                    <a:pos x="3" y="105"/>
                  </a:cxn>
                  <a:cxn ang="0">
                    <a:pos x="4" y="156"/>
                  </a:cxn>
                  <a:cxn ang="0">
                    <a:pos x="3" y="218"/>
                  </a:cxn>
                  <a:cxn ang="0">
                    <a:pos x="3" y="275"/>
                  </a:cxn>
                  <a:cxn ang="0">
                    <a:pos x="0" y="328"/>
                  </a:cxn>
                  <a:cxn ang="0">
                    <a:pos x="0" y="341"/>
                  </a:cxn>
                  <a:cxn ang="0">
                    <a:pos x="39" y="321"/>
                  </a:cxn>
                  <a:cxn ang="0">
                    <a:pos x="39" y="248"/>
                  </a:cxn>
                  <a:cxn ang="0">
                    <a:pos x="195" y="248"/>
                  </a:cxn>
                  <a:cxn ang="0">
                    <a:pos x="39" y="231"/>
                  </a:cxn>
                  <a:cxn ang="0">
                    <a:pos x="39" y="45"/>
                  </a:cxn>
                  <a:cxn ang="0">
                    <a:pos x="195" y="45"/>
                  </a:cxn>
                  <a:cxn ang="0">
                    <a:pos x="252" y="42"/>
                  </a:cxn>
                  <a:cxn ang="0">
                    <a:pos x="39" y="30"/>
                  </a:cxn>
                  <a:cxn ang="0">
                    <a:pos x="0" y="0"/>
                  </a:cxn>
                </a:cxnLst>
                <a:rect l="0" t="0" r="r" b="b"/>
                <a:pathLst>
                  <a:path w="252" h="341">
                    <a:moveTo>
                      <a:pt x="0" y="0"/>
                    </a:moveTo>
                    <a:lnTo>
                      <a:pt x="3" y="46"/>
                    </a:lnTo>
                    <a:lnTo>
                      <a:pt x="3" y="105"/>
                    </a:lnTo>
                    <a:lnTo>
                      <a:pt x="4" y="156"/>
                    </a:lnTo>
                    <a:lnTo>
                      <a:pt x="3" y="218"/>
                    </a:lnTo>
                    <a:lnTo>
                      <a:pt x="3" y="275"/>
                    </a:lnTo>
                    <a:lnTo>
                      <a:pt x="0" y="328"/>
                    </a:lnTo>
                    <a:lnTo>
                      <a:pt x="0" y="341"/>
                    </a:lnTo>
                    <a:lnTo>
                      <a:pt x="39" y="321"/>
                    </a:lnTo>
                    <a:lnTo>
                      <a:pt x="39" y="248"/>
                    </a:lnTo>
                    <a:lnTo>
                      <a:pt x="195" y="248"/>
                    </a:lnTo>
                    <a:lnTo>
                      <a:pt x="39" y="231"/>
                    </a:lnTo>
                    <a:lnTo>
                      <a:pt x="39" y="45"/>
                    </a:lnTo>
                    <a:lnTo>
                      <a:pt x="195" y="45"/>
                    </a:lnTo>
                    <a:lnTo>
                      <a:pt x="252" y="42"/>
                    </a:lnTo>
                    <a:lnTo>
                      <a:pt x="39" y="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125" name="Freeform 85"/>
              <p:cNvSpPr>
                <a:spLocks/>
              </p:cNvSpPr>
              <p:nvPr/>
            </p:nvSpPr>
            <p:spPr bwMode="auto">
              <a:xfrm>
                <a:off x="4613" y="3701"/>
                <a:ext cx="53" cy="11"/>
              </a:xfrm>
              <a:custGeom>
                <a:avLst/>
                <a:gdLst/>
                <a:ahLst/>
                <a:cxnLst>
                  <a:cxn ang="0">
                    <a:pos x="172" y="0"/>
                  </a:cxn>
                  <a:cxn ang="0">
                    <a:pos x="153" y="33"/>
                  </a:cxn>
                  <a:cxn ang="0">
                    <a:pos x="0" y="33"/>
                  </a:cxn>
                  <a:cxn ang="0">
                    <a:pos x="213" y="45"/>
                  </a:cxn>
                  <a:cxn ang="0">
                    <a:pos x="172" y="0"/>
                  </a:cxn>
                </a:cxnLst>
                <a:rect l="0" t="0" r="r" b="b"/>
                <a:pathLst>
                  <a:path w="213" h="45">
                    <a:moveTo>
                      <a:pt x="172" y="0"/>
                    </a:moveTo>
                    <a:lnTo>
                      <a:pt x="153" y="33"/>
                    </a:lnTo>
                    <a:lnTo>
                      <a:pt x="0" y="33"/>
                    </a:lnTo>
                    <a:lnTo>
                      <a:pt x="213" y="45"/>
                    </a:lnTo>
                    <a:lnTo>
                      <a:pt x="17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124" name="Freeform 84"/>
              <p:cNvSpPr>
                <a:spLocks/>
              </p:cNvSpPr>
              <p:nvPr/>
            </p:nvSpPr>
            <p:spPr bwMode="auto">
              <a:xfrm>
                <a:off x="4586" y="3675"/>
                <a:ext cx="96" cy="17"/>
              </a:xfrm>
              <a:custGeom>
                <a:avLst/>
                <a:gdLst/>
                <a:ahLst/>
                <a:cxnLst>
                  <a:cxn ang="0">
                    <a:pos x="339" y="0"/>
                  </a:cxn>
                  <a:cxn ang="0">
                    <a:pos x="305" y="43"/>
                  </a:cxn>
                  <a:cxn ang="0">
                    <a:pos x="222" y="43"/>
                  </a:cxn>
                  <a:cxn ang="0">
                    <a:pos x="207" y="43"/>
                  </a:cxn>
                  <a:cxn ang="0">
                    <a:pos x="0" y="43"/>
                  </a:cxn>
                  <a:cxn ang="0">
                    <a:pos x="20" y="68"/>
                  </a:cxn>
                  <a:cxn ang="0">
                    <a:pos x="64" y="59"/>
                  </a:cxn>
                  <a:cxn ang="0">
                    <a:pos x="73" y="59"/>
                  </a:cxn>
                  <a:cxn ang="0">
                    <a:pos x="383" y="59"/>
                  </a:cxn>
                  <a:cxn ang="0">
                    <a:pos x="339" y="0"/>
                  </a:cxn>
                </a:cxnLst>
                <a:rect l="0" t="0" r="r" b="b"/>
                <a:pathLst>
                  <a:path w="383" h="68">
                    <a:moveTo>
                      <a:pt x="339" y="0"/>
                    </a:moveTo>
                    <a:lnTo>
                      <a:pt x="305" y="43"/>
                    </a:lnTo>
                    <a:lnTo>
                      <a:pt x="222" y="43"/>
                    </a:lnTo>
                    <a:lnTo>
                      <a:pt x="207" y="43"/>
                    </a:lnTo>
                    <a:lnTo>
                      <a:pt x="0" y="43"/>
                    </a:lnTo>
                    <a:lnTo>
                      <a:pt x="20" y="68"/>
                    </a:lnTo>
                    <a:lnTo>
                      <a:pt x="64" y="59"/>
                    </a:lnTo>
                    <a:lnTo>
                      <a:pt x="73" y="59"/>
                    </a:lnTo>
                    <a:lnTo>
                      <a:pt x="383" y="59"/>
                    </a:lnTo>
                    <a:lnTo>
                      <a:pt x="33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123" name="Freeform 83"/>
              <p:cNvSpPr>
                <a:spLocks/>
              </p:cNvSpPr>
              <p:nvPr/>
            </p:nvSpPr>
            <p:spPr bwMode="auto">
              <a:xfrm>
                <a:off x="4606" y="3640"/>
                <a:ext cx="18" cy="40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0" y="6"/>
                  </a:cxn>
                  <a:cxn ang="0">
                    <a:pos x="20" y="66"/>
                  </a:cxn>
                  <a:cxn ang="0">
                    <a:pos x="31" y="115"/>
                  </a:cxn>
                  <a:cxn ang="0">
                    <a:pos x="31" y="123"/>
                  </a:cxn>
                  <a:cxn ang="0">
                    <a:pos x="48" y="161"/>
                  </a:cxn>
                  <a:cxn ang="0">
                    <a:pos x="52" y="159"/>
                  </a:cxn>
                  <a:cxn ang="0">
                    <a:pos x="75" y="114"/>
                  </a:cxn>
                  <a:cxn ang="0">
                    <a:pos x="75" y="113"/>
                  </a:cxn>
                  <a:cxn ang="0">
                    <a:pos x="67" y="82"/>
                  </a:cxn>
                  <a:cxn ang="0">
                    <a:pos x="39" y="37"/>
                  </a:cxn>
                  <a:cxn ang="0">
                    <a:pos x="8" y="0"/>
                  </a:cxn>
                </a:cxnLst>
                <a:rect l="0" t="0" r="r" b="b"/>
                <a:pathLst>
                  <a:path w="75" h="161">
                    <a:moveTo>
                      <a:pt x="8" y="0"/>
                    </a:moveTo>
                    <a:lnTo>
                      <a:pt x="0" y="6"/>
                    </a:lnTo>
                    <a:lnTo>
                      <a:pt x="20" y="66"/>
                    </a:lnTo>
                    <a:lnTo>
                      <a:pt x="31" y="115"/>
                    </a:lnTo>
                    <a:lnTo>
                      <a:pt x="31" y="123"/>
                    </a:lnTo>
                    <a:lnTo>
                      <a:pt x="48" y="161"/>
                    </a:lnTo>
                    <a:lnTo>
                      <a:pt x="52" y="159"/>
                    </a:lnTo>
                    <a:lnTo>
                      <a:pt x="75" y="114"/>
                    </a:lnTo>
                    <a:lnTo>
                      <a:pt x="75" y="113"/>
                    </a:lnTo>
                    <a:lnTo>
                      <a:pt x="67" y="82"/>
                    </a:lnTo>
                    <a:lnTo>
                      <a:pt x="39" y="37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122" name="Freeform 82"/>
              <p:cNvSpPr>
                <a:spLocks/>
              </p:cNvSpPr>
              <p:nvPr/>
            </p:nvSpPr>
            <p:spPr bwMode="auto">
              <a:xfrm>
                <a:off x="4637" y="3636"/>
                <a:ext cx="28" cy="49"/>
              </a:xfrm>
              <a:custGeom>
                <a:avLst/>
                <a:gdLst/>
                <a:ahLst/>
                <a:cxnLst>
                  <a:cxn ang="0">
                    <a:pos x="54" y="0"/>
                  </a:cxn>
                  <a:cxn ang="0">
                    <a:pos x="43" y="53"/>
                  </a:cxn>
                  <a:cxn ang="0">
                    <a:pos x="30" y="106"/>
                  </a:cxn>
                  <a:cxn ang="0">
                    <a:pos x="13" y="161"/>
                  </a:cxn>
                  <a:cxn ang="0">
                    <a:pos x="0" y="199"/>
                  </a:cxn>
                  <a:cxn ang="0">
                    <a:pos x="15" y="199"/>
                  </a:cxn>
                  <a:cxn ang="0">
                    <a:pos x="38" y="155"/>
                  </a:cxn>
                  <a:cxn ang="0">
                    <a:pos x="62" y="107"/>
                  </a:cxn>
                  <a:cxn ang="0">
                    <a:pos x="88" y="56"/>
                  </a:cxn>
                  <a:cxn ang="0">
                    <a:pos x="112" y="46"/>
                  </a:cxn>
                  <a:cxn ang="0">
                    <a:pos x="54" y="0"/>
                  </a:cxn>
                </a:cxnLst>
                <a:rect l="0" t="0" r="r" b="b"/>
                <a:pathLst>
                  <a:path w="112" h="199">
                    <a:moveTo>
                      <a:pt x="54" y="0"/>
                    </a:moveTo>
                    <a:lnTo>
                      <a:pt x="43" y="53"/>
                    </a:lnTo>
                    <a:lnTo>
                      <a:pt x="30" y="106"/>
                    </a:lnTo>
                    <a:lnTo>
                      <a:pt x="13" y="161"/>
                    </a:lnTo>
                    <a:lnTo>
                      <a:pt x="0" y="199"/>
                    </a:lnTo>
                    <a:lnTo>
                      <a:pt x="15" y="199"/>
                    </a:lnTo>
                    <a:lnTo>
                      <a:pt x="38" y="155"/>
                    </a:lnTo>
                    <a:lnTo>
                      <a:pt x="62" y="107"/>
                    </a:lnTo>
                    <a:lnTo>
                      <a:pt x="88" y="56"/>
                    </a:lnTo>
                    <a:lnTo>
                      <a:pt x="112" y="46"/>
                    </a:lnTo>
                    <a:lnTo>
                      <a:pt x="54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121" name="Freeform 81"/>
              <p:cNvSpPr>
                <a:spLocks/>
              </p:cNvSpPr>
              <p:nvPr/>
            </p:nvSpPr>
            <p:spPr bwMode="auto">
              <a:xfrm>
                <a:off x="4688" y="3624"/>
                <a:ext cx="14" cy="11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" y="37"/>
                  </a:cxn>
                  <a:cxn ang="0">
                    <a:pos x="2" y="89"/>
                  </a:cxn>
                  <a:cxn ang="0">
                    <a:pos x="3" y="151"/>
                  </a:cxn>
                  <a:cxn ang="0">
                    <a:pos x="3" y="224"/>
                  </a:cxn>
                  <a:cxn ang="0">
                    <a:pos x="3" y="295"/>
                  </a:cxn>
                  <a:cxn ang="0">
                    <a:pos x="2" y="357"/>
                  </a:cxn>
                  <a:cxn ang="0">
                    <a:pos x="2" y="412"/>
                  </a:cxn>
                  <a:cxn ang="0">
                    <a:pos x="1" y="458"/>
                  </a:cxn>
                  <a:cxn ang="0">
                    <a:pos x="0" y="473"/>
                  </a:cxn>
                  <a:cxn ang="0">
                    <a:pos x="39" y="454"/>
                  </a:cxn>
                  <a:cxn ang="0">
                    <a:pos x="37" y="392"/>
                  </a:cxn>
                  <a:cxn ang="0">
                    <a:pos x="37" y="370"/>
                  </a:cxn>
                  <a:cxn ang="0">
                    <a:pos x="37" y="55"/>
                  </a:cxn>
                  <a:cxn ang="0">
                    <a:pos x="58" y="32"/>
                  </a:cxn>
                  <a:cxn ang="0">
                    <a:pos x="0" y="0"/>
                  </a:cxn>
                </a:cxnLst>
                <a:rect l="0" t="0" r="r" b="b"/>
                <a:pathLst>
                  <a:path w="58" h="473">
                    <a:moveTo>
                      <a:pt x="0" y="0"/>
                    </a:moveTo>
                    <a:lnTo>
                      <a:pt x="1" y="37"/>
                    </a:lnTo>
                    <a:lnTo>
                      <a:pt x="2" y="89"/>
                    </a:lnTo>
                    <a:lnTo>
                      <a:pt x="3" y="151"/>
                    </a:lnTo>
                    <a:lnTo>
                      <a:pt x="3" y="224"/>
                    </a:lnTo>
                    <a:lnTo>
                      <a:pt x="3" y="295"/>
                    </a:lnTo>
                    <a:lnTo>
                      <a:pt x="2" y="357"/>
                    </a:lnTo>
                    <a:lnTo>
                      <a:pt x="2" y="412"/>
                    </a:lnTo>
                    <a:lnTo>
                      <a:pt x="1" y="458"/>
                    </a:lnTo>
                    <a:lnTo>
                      <a:pt x="0" y="473"/>
                    </a:lnTo>
                    <a:lnTo>
                      <a:pt x="39" y="454"/>
                    </a:lnTo>
                    <a:lnTo>
                      <a:pt x="37" y="392"/>
                    </a:lnTo>
                    <a:lnTo>
                      <a:pt x="37" y="370"/>
                    </a:lnTo>
                    <a:lnTo>
                      <a:pt x="37" y="55"/>
                    </a:lnTo>
                    <a:lnTo>
                      <a:pt x="58" y="3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120" name="Freeform 80"/>
              <p:cNvSpPr>
                <a:spLocks/>
              </p:cNvSpPr>
              <p:nvPr/>
            </p:nvSpPr>
            <p:spPr bwMode="auto">
              <a:xfrm>
                <a:off x="4592" y="3616"/>
                <a:ext cx="84" cy="18"/>
              </a:xfrm>
              <a:custGeom>
                <a:avLst/>
                <a:gdLst/>
                <a:ahLst/>
                <a:cxnLst>
                  <a:cxn ang="0">
                    <a:pos x="289" y="0"/>
                  </a:cxn>
                  <a:cxn ang="0">
                    <a:pos x="255" y="46"/>
                  </a:cxn>
                  <a:cxn ang="0">
                    <a:pos x="0" y="46"/>
                  </a:cxn>
                  <a:cxn ang="0">
                    <a:pos x="21" y="72"/>
                  </a:cxn>
                  <a:cxn ang="0">
                    <a:pos x="65" y="62"/>
                  </a:cxn>
                  <a:cxn ang="0">
                    <a:pos x="73" y="62"/>
                  </a:cxn>
                  <a:cxn ang="0">
                    <a:pos x="335" y="62"/>
                  </a:cxn>
                  <a:cxn ang="0">
                    <a:pos x="289" y="0"/>
                  </a:cxn>
                </a:cxnLst>
                <a:rect l="0" t="0" r="r" b="b"/>
                <a:pathLst>
                  <a:path w="335" h="72">
                    <a:moveTo>
                      <a:pt x="289" y="0"/>
                    </a:moveTo>
                    <a:lnTo>
                      <a:pt x="255" y="46"/>
                    </a:lnTo>
                    <a:lnTo>
                      <a:pt x="0" y="46"/>
                    </a:lnTo>
                    <a:lnTo>
                      <a:pt x="21" y="72"/>
                    </a:lnTo>
                    <a:lnTo>
                      <a:pt x="65" y="62"/>
                    </a:lnTo>
                    <a:lnTo>
                      <a:pt x="73" y="62"/>
                    </a:lnTo>
                    <a:lnTo>
                      <a:pt x="335" y="62"/>
                    </a:lnTo>
                    <a:lnTo>
                      <a:pt x="28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119" name="Freeform 79"/>
              <p:cNvSpPr>
                <a:spLocks/>
              </p:cNvSpPr>
              <p:nvPr/>
            </p:nvSpPr>
            <p:spPr bwMode="auto">
              <a:xfrm>
                <a:off x="4700" y="3599"/>
                <a:ext cx="30" cy="170"/>
              </a:xfrm>
              <a:custGeom>
                <a:avLst/>
                <a:gdLst/>
                <a:ahLst/>
                <a:cxnLst>
                  <a:cxn ang="0">
                    <a:pos x="62" y="0"/>
                  </a:cxn>
                  <a:cxn ang="0">
                    <a:pos x="64" y="50"/>
                  </a:cxn>
                  <a:cxn ang="0">
                    <a:pos x="65" y="110"/>
                  </a:cxn>
                  <a:cxn ang="0">
                    <a:pos x="65" y="132"/>
                  </a:cxn>
                  <a:cxn ang="0">
                    <a:pos x="65" y="632"/>
                  </a:cxn>
                  <a:cxn ang="0">
                    <a:pos x="44" y="674"/>
                  </a:cxn>
                  <a:cxn ang="0">
                    <a:pos x="39" y="675"/>
                  </a:cxn>
                  <a:cxn ang="0">
                    <a:pos x="0" y="675"/>
                  </a:cxn>
                  <a:cxn ang="0">
                    <a:pos x="98" y="679"/>
                  </a:cxn>
                  <a:cxn ang="0">
                    <a:pos x="99" y="648"/>
                  </a:cxn>
                  <a:cxn ang="0">
                    <a:pos x="99" y="54"/>
                  </a:cxn>
                  <a:cxn ang="0">
                    <a:pos x="122" y="32"/>
                  </a:cxn>
                  <a:cxn ang="0">
                    <a:pos x="62" y="0"/>
                  </a:cxn>
                </a:cxnLst>
                <a:rect l="0" t="0" r="r" b="b"/>
                <a:pathLst>
                  <a:path w="122" h="679">
                    <a:moveTo>
                      <a:pt x="62" y="0"/>
                    </a:moveTo>
                    <a:lnTo>
                      <a:pt x="64" y="50"/>
                    </a:lnTo>
                    <a:lnTo>
                      <a:pt x="65" y="110"/>
                    </a:lnTo>
                    <a:lnTo>
                      <a:pt x="65" y="132"/>
                    </a:lnTo>
                    <a:lnTo>
                      <a:pt x="65" y="632"/>
                    </a:lnTo>
                    <a:lnTo>
                      <a:pt x="44" y="674"/>
                    </a:lnTo>
                    <a:lnTo>
                      <a:pt x="39" y="675"/>
                    </a:lnTo>
                    <a:lnTo>
                      <a:pt x="0" y="675"/>
                    </a:lnTo>
                    <a:lnTo>
                      <a:pt x="98" y="679"/>
                    </a:lnTo>
                    <a:lnTo>
                      <a:pt x="99" y="648"/>
                    </a:lnTo>
                    <a:lnTo>
                      <a:pt x="99" y="54"/>
                    </a:lnTo>
                    <a:lnTo>
                      <a:pt x="122" y="32"/>
                    </a:lnTo>
                    <a:lnTo>
                      <a:pt x="6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118" name="Freeform 78"/>
              <p:cNvSpPr>
                <a:spLocks/>
              </p:cNvSpPr>
              <p:nvPr/>
            </p:nvSpPr>
            <p:spPr bwMode="auto">
              <a:xfrm>
                <a:off x="4620" y="3596"/>
                <a:ext cx="19" cy="30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0" y="7"/>
                  </a:cxn>
                  <a:cxn ang="0">
                    <a:pos x="26" y="63"/>
                  </a:cxn>
                  <a:cxn ang="0">
                    <a:pos x="36" y="101"/>
                  </a:cxn>
                  <a:cxn ang="0">
                    <a:pos x="57" y="120"/>
                  </a:cxn>
                  <a:cxn ang="0">
                    <a:pos x="75" y="75"/>
                  </a:cxn>
                  <a:cxn ang="0">
                    <a:pos x="61" y="45"/>
                  </a:cxn>
                  <a:cxn ang="0">
                    <a:pos x="16" y="6"/>
                  </a:cxn>
                  <a:cxn ang="0">
                    <a:pos x="7" y="0"/>
                  </a:cxn>
                </a:cxnLst>
                <a:rect l="0" t="0" r="r" b="b"/>
                <a:pathLst>
                  <a:path w="75" h="120">
                    <a:moveTo>
                      <a:pt x="7" y="0"/>
                    </a:moveTo>
                    <a:lnTo>
                      <a:pt x="0" y="7"/>
                    </a:lnTo>
                    <a:lnTo>
                      <a:pt x="26" y="63"/>
                    </a:lnTo>
                    <a:lnTo>
                      <a:pt x="36" y="101"/>
                    </a:lnTo>
                    <a:lnTo>
                      <a:pt x="57" y="120"/>
                    </a:lnTo>
                    <a:lnTo>
                      <a:pt x="75" y="75"/>
                    </a:lnTo>
                    <a:lnTo>
                      <a:pt x="61" y="45"/>
                    </a:lnTo>
                    <a:lnTo>
                      <a:pt x="16" y="6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117" name="Freeform 77"/>
              <p:cNvSpPr>
                <a:spLocks/>
              </p:cNvSpPr>
              <p:nvPr/>
            </p:nvSpPr>
            <p:spPr bwMode="auto">
              <a:xfrm>
                <a:off x="4878" y="3766"/>
                <a:ext cx="9" cy="16"/>
              </a:xfrm>
              <a:custGeom>
                <a:avLst/>
                <a:gdLst/>
                <a:ahLst/>
                <a:cxnLst>
                  <a:cxn ang="0">
                    <a:pos x="38" y="0"/>
                  </a:cxn>
                  <a:cxn ang="0">
                    <a:pos x="0" y="4"/>
                  </a:cxn>
                  <a:cxn ang="0">
                    <a:pos x="0" y="65"/>
                  </a:cxn>
                  <a:cxn ang="0">
                    <a:pos x="38" y="46"/>
                  </a:cxn>
                  <a:cxn ang="0">
                    <a:pos x="38" y="0"/>
                  </a:cxn>
                </a:cxnLst>
                <a:rect l="0" t="0" r="r" b="b"/>
                <a:pathLst>
                  <a:path w="38" h="65">
                    <a:moveTo>
                      <a:pt x="38" y="0"/>
                    </a:moveTo>
                    <a:lnTo>
                      <a:pt x="0" y="4"/>
                    </a:lnTo>
                    <a:lnTo>
                      <a:pt x="0" y="65"/>
                    </a:lnTo>
                    <a:lnTo>
                      <a:pt x="38" y="46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116" name="Freeform 76"/>
              <p:cNvSpPr>
                <a:spLocks/>
              </p:cNvSpPr>
              <p:nvPr/>
            </p:nvSpPr>
            <p:spPr bwMode="auto">
              <a:xfrm>
                <a:off x="4777" y="3654"/>
                <a:ext cx="63" cy="109"/>
              </a:xfrm>
              <a:custGeom>
                <a:avLst/>
                <a:gdLst/>
                <a:ahLst/>
                <a:cxnLst>
                  <a:cxn ang="0">
                    <a:pos x="111" y="0"/>
                  </a:cxn>
                  <a:cxn ang="0">
                    <a:pos x="111" y="439"/>
                  </a:cxn>
                  <a:cxn ang="0">
                    <a:pos x="0" y="439"/>
                  </a:cxn>
                  <a:cxn ang="0">
                    <a:pos x="145" y="439"/>
                  </a:cxn>
                  <a:cxn ang="0">
                    <a:pos x="145" y="292"/>
                  </a:cxn>
                  <a:cxn ang="0">
                    <a:pos x="254" y="292"/>
                  </a:cxn>
                  <a:cxn ang="0">
                    <a:pos x="145" y="275"/>
                  </a:cxn>
                  <a:cxn ang="0">
                    <a:pos x="145" y="143"/>
                  </a:cxn>
                  <a:cxn ang="0">
                    <a:pos x="254" y="143"/>
                  </a:cxn>
                  <a:cxn ang="0">
                    <a:pos x="145" y="127"/>
                  </a:cxn>
                  <a:cxn ang="0">
                    <a:pos x="145" y="0"/>
                  </a:cxn>
                  <a:cxn ang="0">
                    <a:pos x="254" y="0"/>
                  </a:cxn>
                  <a:cxn ang="0">
                    <a:pos x="111" y="0"/>
                  </a:cxn>
                </a:cxnLst>
                <a:rect l="0" t="0" r="r" b="b"/>
                <a:pathLst>
                  <a:path w="254" h="439">
                    <a:moveTo>
                      <a:pt x="111" y="0"/>
                    </a:moveTo>
                    <a:lnTo>
                      <a:pt x="111" y="439"/>
                    </a:lnTo>
                    <a:lnTo>
                      <a:pt x="0" y="439"/>
                    </a:lnTo>
                    <a:lnTo>
                      <a:pt x="145" y="439"/>
                    </a:lnTo>
                    <a:lnTo>
                      <a:pt x="145" y="292"/>
                    </a:lnTo>
                    <a:lnTo>
                      <a:pt x="254" y="292"/>
                    </a:lnTo>
                    <a:lnTo>
                      <a:pt x="145" y="275"/>
                    </a:lnTo>
                    <a:lnTo>
                      <a:pt x="145" y="143"/>
                    </a:lnTo>
                    <a:lnTo>
                      <a:pt x="254" y="143"/>
                    </a:lnTo>
                    <a:lnTo>
                      <a:pt x="145" y="127"/>
                    </a:lnTo>
                    <a:lnTo>
                      <a:pt x="145" y="0"/>
                    </a:lnTo>
                    <a:lnTo>
                      <a:pt x="254" y="0"/>
                    </a:lnTo>
                    <a:lnTo>
                      <a:pt x="111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115" name="Freeform 75"/>
              <p:cNvSpPr>
                <a:spLocks/>
              </p:cNvSpPr>
              <p:nvPr/>
            </p:nvSpPr>
            <p:spPr bwMode="auto">
              <a:xfrm>
                <a:off x="4805" y="3654"/>
                <a:ext cx="44" cy="109"/>
              </a:xfrm>
              <a:custGeom>
                <a:avLst/>
                <a:gdLst/>
                <a:ahLst/>
                <a:cxnLst>
                  <a:cxn ang="0">
                    <a:pos x="177" y="0"/>
                  </a:cxn>
                  <a:cxn ang="0">
                    <a:pos x="0" y="0"/>
                  </a:cxn>
                  <a:cxn ang="0">
                    <a:pos x="143" y="0"/>
                  </a:cxn>
                  <a:cxn ang="0">
                    <a:pos x="143" y="127"/>
                  </a:cxn>
                  <a:cxn ang="0">
                    <a:pos x="34" y="127"/>
                  </a:cxn>
                  <a:cxn ang="0">
                    <a:pos x="143" y="143"/>
                  </a:cxn>
                  <a:cxn ang="0">
                    <a:pos x="143" y="275"/>
                  </a:cxn>
                  <a:cxn ang="0">
                    <a:pos x="34" y="275"/>
                  </a:cxn>
                  <a:cxn ang="0">
                    <a:pos x="143" y="292"/>
                  </a:cxn>
                  <a:cxn ang="0">
                    <a:pos x="143" y="439"/>
                  </a:cxn>
                  <a:cxn ang="0">
                    <a:pos x="177" y="439"/>
                  </a:cxn>
                  <a:cxn ang="0">
                    <a:pos x="177" y="0"/>
                  </a:cxn>
                </a:cxnLst>
                <a:rect l="0" t="0" r="r" b="b"/>
                <a:pathLst>
                  <a:path w="177" h="439">
                    <a:moveTo>
                      <a:pt x="177" y="0"/>
                    </a:moveTo>
                    <a:lnTo>
                      <a:pt x="0" y="0"/>
                    </a:lnTo>
                    <a:lnTo>
                      <a:pt x="143" y="0"/>
                    </a:lnTo>
                    <a:lnTo>
                      <a:pt x="143" y="127"/>
                    </a:lnTo>
                    <a:lnTo>
                      <a:pt x="34" y="127"/>
                    </a:lnTo>
                    <a:lnTo>
                      <a:pt x="143" y="143"/>
                    </a:lnTo>
                    <a:lnTo>
                      <a:pt x="143" y="275"/>
                    </a:lnTo>
                    <a:lnTo>
                      <a:pt x="34" y="275"/>
                    </a:lnTo>
                    <a:lnTo>
                      <a:pt x="143" y="292"/>
                    </a:lnTo>
                    <a:lnTo>
                      <a:pt x="143" y="439"/>
                    </a:lnTo>
                    <a:lnTo>
                      <a:pt x="177" y="439"/>
                    </a:lnTo>
                    <a:lnTo>
                      <a:pt x="177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114" name="Freeform 74"/>
              <p:cNvSpPr>
                <a:spLocks/>
              </p:cNvSpPr>
              <p:nvPr/>
            </p:nvSpPr>
            <p:spPr bwMode="auto">
              <a:xfrm>
                <a:off x="4813" y="3652"/>
                <a:ext cx="79" cy="114"/>
              </a:xfrm>
              <a:custGeom>
                <a:avLst/>
                <a:gdLst/>
                <a:ahLst/>
                <a:cxnLst>
                  <a:cxn ang="0">
                    <a:pos x="314" y="0"/>
                  </a:cxn>
                  <a:cxn ang="0">
                    <a:pos x="257" y="7"/>
                  </a:cxn>
                  <a:cxn ang="0">
                    <a:pos x="257" y="446"/>
                  </a:cxn>
                  <a:cxn ang="0">
                    <a:pos x="143" y="446"/>
                  </a:cxn>
                  <a:cxn ang="0">
                    <a:pos x="109" y="446"/>
                  </a:cxn>
                  <a:cxn ang="0">
                    <a:pos x="0" y="446"/>
                  </a:cxn>
                  <a:cxn ang="0">
                    <a:pos x="295" y="457"/>
                  </a:cxn>
                  <a:cxn ang="0">
                    <a:pos x="294" y="409"/>
                  </a:cxn>
                  <a:cxn ang="0">
                    <a:pos x="294" y="356"/>
                  </a:cxn>
                  <a:cxn ang="0">
                    <a:pos x="294" y="302"/>
                  </a:cxn>
                  <a:cxn ang="0">
                    <a:pos x="293" y="244"/>
                  </a:cxn>
                  <a:cxn ang="0">
                    <a:pos x="293" y="184"/>
                  </a:cxn>
                  <a:cxn ang="0">
                    <a:pos x="293" y="121"/>
                  </a:cxn>
                  <a:cxn ang="0">
                    <a:pos x="293" y="56"/>
                  </a:cxn>
                  <a:cxn ang="0">
                    <a:pos x="293" y="20"/>
                  </a:cxn>
                  <a:cxn ang="0">
                    <a:pos x="314" y="0"/>
                  </a:cxn>
                </a:cxnLst>
                <a:rect l="0" t="0" r="r" b="b"/>
                <a:pathLst>
                  <a:path w="314" h="457">
                    <a:moveTo>
                      <a:pt x="314" y="0"/>
                    </a:moveTo>
                    <a:lnTo>
                      <a:pt x="257" y="7"/>
                    </a:lnTo>
                    <a:lnTo>
                      <a:pt x="257" y="446"/>
                    </a:lnTo>
                    <a:lnTo>
                      <a:pt x="143" y="446"/>
                    </a:lnTo>
                    <a:lnTo>
                      <a:pt x="109" y="446"/>
                    </a:lnTo>
                    <a:lnTo>
                      <a:pt x="0" y="446"/>
                    </a:lnTo>
                    <a:lnTo>
                      <a:pt x="295" y="457"/>
                    </a:lnTo>
                    <a:lnTo>
                      <a:pt x="294" y="409"/>
                    </a:lnTo>
                    <a:lnTo>
                      <a:pt x="294" y="356"/>
                    </a:lnTo>
                    <a:lnTo>
                      <a:pt x="294" y="302"/>
                    </a:lnTo>
                    <a:lnTo>
                      <a:pt x="293" y="244"/>
                    </a:lnTo>
                    <a:lnTo>
                      <a:pt x="293" y="184"/>
                    </a:lnTo>
                    <a:lnTo>
                      <a:pt x="293" y="121"/>
                    </a:lnTo>
                    <a:lnTo>
                      <a:pt x="293" y="56"/>
                    </a:lnTo>
                    <a:lnTo>
                      <a:pt x="293" y="20"/>
                    </a:lnTo>
                    <a:lnTo>
                      <a:pt x="314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87112" name="Freeform 72"/>
            <p:cNvSpPr>
              <a:spLocks/>
            </p:cNvSpPr>
            <p:nvPr/>
          </p:nvSpPr>
          <p:spPr bwMode="auto">
            <a:xfrm>
              <a:off x="4767" y="3643"/>
              <a:ext cx="125" cy="14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45"/>
                </a:cxn>
                <a:cxn ang="0">
                  <a:pos x="1" y="96"/>
                </a:cxn>
                <a:cxn ang="0">
                  <a:pos x="2" y="153"/>
                </a:cxn>
                <a:cxn ang="0">
                  <a:pos x="2" y="217"/>
                </a:cxn>
                <a:cxn ang="0">
                  <a:pos x="2" y="276"/>
                </a:cxn>
                <a:cxn ang="0">
                  <a:pos x="2" y="343"/>
                </a:cxn>
                <a:cxn ang="0">
                  <a:pos x="2" y="405"/>
                </a:cxn>
                <a:cxn ang="0">
                  <a:pos x="1" y="462"/>
                </a:cxn>
                <a:cxn ang="0">
                  <a:pos x="1" y="514"/>
                </a:cxn>
                <a:cxn ang="0">
                  <a:pos x="0" y="563"/>
                </a:cxn>
                <a:cxn ang="0">
                  <a:pos x="0" y="572"/>
                </a:cxn>
                <a:cxn ang="0">
                  <a:pos x="39" y="549"/>
                </a:cxn>
                <a:cxn ang="0">
                  <a:pos x="39" y="497"/>
                </a:cxn>
                <a:cxn ang="0">
                  <a:pos x="441" y="497"/>
                </a:cxn>
                <a:cxn ang="0">
                  <a:pos x="479" y="493"/>
                </a:cxn>
                <a:cxn ang="0">
                  <a:pos x="184" y="482"/>
                </a:cxn>
                <a:cxn ang="0">
                  <a:pos x="39" y="482"/>
                </a:cxn>
                <a:cxn ang="0">
                  <a:pos x="39" y="43"/>
                </a:cxn>
                <a:cxn ang="0">
                  <a:pos x="150" y="43"/>
                </a:cxn>
                <a:cxn ang="0">
                  <a:pos x="327" y="43"/>
                </a:cxn>
                <a:cxn ang="0">
                  <a:pos x="441" y="43"/>
                </a:cxn>
                <a:cxn ang="0">
                  <a:pos x="498" y="36"/>
                </a:cxn>
                <a:cxn ang="0">
                  <a:pos x="179" y="27"/>
                </a:cxn>
                <a:cxn ang="0">
                  <a:pos x="39" y="27"/>
                </a:cxn>
                <a:cxn ang="0">
                  <a:pos x="0" y="0"/>
                </a:cxn>
              </a:cxnLst>
              <a:rect l="0" t="0" r="r" b="b"/>
              <a:pathLst>
                <a:path w="498" h="572">
                  <a:moveTo>
                    <a:pt x="0" y="0"/>
                  </a:moveTo>
                  <a:lnTo>
                    <a:pt x="1" y="45"/>
                  </a:lnTo>
                  <a:lnTo>
                    <a:pt x="1" y="96"/>
                  </a:lnTo>
                  <a:lnTo>
                    <a:pt x="2" y="153"/>
                  </a:lnTo>
                  <a:lnTo>
                    <a:pt x="2" y="217"/>
                  </a:lnTo>
                  <a:lnTo>
                    <a:pt x="2" y="276"/>
                  </a:lnTo>
                  <a:lnTo>
                    <a:pt x="2" y="343"/>
                  </a:lnTo>
                  <a:lnTo>
                    <a:pt x="2" y="405"/>
                  </a:lnTo>
                  <a:lnTo>
                    <a:pt x="1" y="462"/>
                  </a:lnTo>
                  <a:lnTo>
                    <a:pt x="1" y="514"/>
                  </a:lnTo>
                  <a:lnTo>
                    <a:pt x="0" y="563"/>
                  </a:lnTo>
                  <a:lnTo>
                    <a:pt x="0" y="572"/>
                  </a:lnTo>
                  <a:lnTo>
                    <a:pt x="39" y="549"/>
                  </a:lnTo>
                  <a:lnTo>
                    <a:pt x="39" y="497"/>
                  </a:lnTo>
                  <a:lnTo>
                    <a:pt x="441" y="497"/>
                  </a:lnTo>
                  <a:lnTo>
                    <a:pt x="479" y="493"/>
                  </a:lnTo>
                  <a:lnTo>
                    <a:pt x="184" y="482"/>
                  </a:lnTo>
                  <a:lnTo>
                    <a:pt x="39" y="482"/>
                  </a:lnTo>
                  <a:lnTo>
                    <a:pt x="39" y="43"/>
                  </a:lnTo>
                  <a:lnTo>
                    <a:pt x="150" y="43"/>
                  </a:lnTo>
                  <a:lnTo>
                    <a:pt x="327" y="43"/>
                  </a:lnTo>
                  <a:lnTo>
                    <a:pt x="441" y="43"/>
                  </a:lnTo>
                  <a:lnTo>
                    <a:pt x="498" y="36"/>
                  </a:lnTo>
                  <a:lnTo>
                    <a:pt x="179" y="27"/>
                  </a:lnTo>
                  <a:lnTo>
                    <a:pt x="39" y="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111" name="Freeform 71"/>
            <p:cNvSpPr>
              <a:spLocks/>
            </p:cNvSpPr>
            <p:nvPr/>
          </p:nvSpPr>
          <p:spPr bwMode="auto">
            <a:xfrm>
              <a:off x="4812" y="3641"/>
              <a:ext cx="80" cy="11"/>
            </a:xfrm>
            <a:custGeom>
              <a:avLst/>
              <a:gdLst/>
              <a:ahLst/>
              <a:cxnLst>
                <a:cxn ang="0">
                  <a:pos x="278" y="0"/>
                </a:cxn>
                <a:cxn ang="0">
                  <a:pos x="256" y="33"/>
                </a:cxn>
                <a:cxn ang="0">
                  <a:pos x="0" y="33"/>
                </a:cxn>
                <a:cxn ang="0">
                  <a:pos x="319" y="42"/>
                </a:cxn>
                <a:cxn ang="0">
                  <a:pos x="278" y="0"/>
                </a:cxn>
              </a:cxnLst>
              <a:rect l="0" t="0" r="r" b="b"/>
              <a:pathLst>
                <a:path w="319" h="42">
                  <a:moveTo>
                    <a:pt x="278" y="0"/>
                  </a:moveTo>
                  <a:lnTo>
                    <a:pt x="256" y="33"/>
                  </a:lnTo>
                  <a:lnTo>
                    <a:pt x="0" y="33"/>
                  </a:lnTo>
                  <a:lnTo>
                    <a:pt x="319" y="42"/>
                  </a:lnTo>
                  <a:lnTo>
                    <a:pt x="27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110" name="Freeform 70"/>
            <p:cNvSpPr>
              <a:spLocks/>
            </p:cNvSpPr>
            <p:nvPr/>
          </p:nvSpPr>
          <p:spPr bwMode="auto">
            <a:xfrm>
              <a:off x="4777" y="3614"/>
              <a:ext cx="54" cy="35"/>
            </a:xfrm>
            <a:custGeom>
              <a:avLst/>
              <a:gdLst/>
              <a:ahLst/>
              <a:cxnLst>
                <a:cxn ang="0">
                  <a:pos x="182" y="0"/>
                </a:cxn>
                <a:cxn ang="0">
                  <a:pos x="158" y="0"/>
                </a:cxn>
                <a:cxn ang="0">
                  <a:pos x="148" y="54"/>
                </a:cxn>
                <a:cxn ang="0">
                  <a:pos x="134" y="107"/>
                </a:cxn>
                <a:cxn ang="0">
                  <a:pos x="121" y="143"/>
                </a:cxn>
                <a:cxn ang="0">
                  <a:pos x="0" y="143"/>
                </a:cxn>
                <a:cxn ang="0">
                  <a:pos x="140" y="143"/>
                </a:cxn>
                <a:cxn ang="0">
                  <a:pos x="161" y="99"/>
                </a:cxn>
                <a:cxn ang="0">
                  <a:pos x="189" y="48"/>
                </a:cxn>
                <a:cxn ang="0">
                  <a:pos x="194" y="39"/>
                </a:cxn>
                <a:cxn ang="0">
                  <a:pos x="218" y="29"/>
                </a:cxn>
                <a:cxn ang="0">
                  <a:pos x="182" y="0"/>
                </a:cxn>
              </a:cxnLst>
              <a:rect l="0" t="0" r="r" b="b"/>
              <a:pathLst>
                <a:path w="218" h="143">
                  <a:moveTo>
                    <a:pt x="182" y="0"/>
                  </a:moveTo>
                  <a:lnTo>
                    <a:pt x="158" y="0"/>
                  </a:lnTo>
                  <a:lnTo>
                    <a:pt x="148" y="54"/>
                  </a:lnTo>
                  <a:lnTo>
                    <a:pt x="134" y="107"/>
                  </a:lnTo>
                  <a:lnTo>
                    <a:pt x="121" y="143"/>
                  </a:lnTo>
                  <a:lnTo>
                    <a:pt x="0" y="143"/>
                  </a:lnTo>
                  <a:lnTo>
                    <a:pt x="140" y="143"/>
                  </a:lnTo>
                  <a:lnTo>
                    <a:pt x="161" y="99"/>
                  </a:lnTo>
                  <a:lnTo>
                    <a:pt x="189" y="48"/>
                  </a:lnTo>
                  <a:lnTo>
                    <a:pt x="194" y="39"/>
                  </a:lnTo>
                  <a:lnTo>
                    <a:pt x="218" y="29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109" name="Freeform 69"/>
            <p:cNvSpPr>
              <a:spLocks/>
            </p:cNvSpPr>
            <p:nvPr/>
          </p:nvSpPr>
          <p:spPr bwMode="auto">
            <a:xfrm>
              <a:off x="4752" y="3599"/>
              <a:ext cx="152" cy="17"/>
            </a:xfrm>
            <a:custGeom>
              <a:avLst/>
              <a:gdLst/>
              <a:ahLst/>
              <a:cxnLst>
                <a:cxn ang="0">
                  <a:pos x="560" y="0"/>
                </a:cxn>
                <a:cxn ang="0">
                  <a:pos x="524" y="42"/>
                </a:cxn>
                <a:cxn ang="0">
                  <a:pos x="0" y="42"/>
                </a:cxn>
                <a:cxn ang="0">
                  <a:pos x="20" y="67"/>
                </a:cxn>
                <a:cxn ang="0">
                  <a:pos x="64" y="58"/>
                </a:cxn>
                <a:cxn ang="0">
                  <a:pos x="72" y="58"/>
                </a:cxn>
                <a:cxn ang="0">
                  <a:pos x="259" y="58"/>
                </a:cxn>
                <a:cxn ang="0">
                  <a:pos x="283" y="58"/>
                </a:cxn>
                <a:cxn ang="0">
                  <a:pos x="607" y="58"/>
                </a:cxn>
                <a:cxn ang="0">
                  <a:pos x="560" y="0"/>
                </a:cxn>
              </a:cxnLst>
              <a:rect l="0" t="0" r="r" b="b"/>
              <a:pathLst>
                <a:path w="607" h="67">
                  <a:moveTo>
                    <a:pt x="560" y="0"/>
                  </a:moveTo>
                  <a:lnTo>
                    <a:pt x="524" y="42"/>
                  </a:lnTo>
                  <a:lnTo>
                    <a:pt x="0" y="42"/>
                  </a:lnTo>
                  <a:lnTo>
                    <a:pt x="20" y="67"/>
                  </a:lnTo>
                  <a:lnTo>
                    <a:pt x="64" y="58"/>
                  </a:lnTo>
                  <a:lnTo>
                    <a:pt x="72" y="58"/>
                  </a:lnTo>
                  <a:lnTo>
                    <a:pt x="259" y="58"/>
                  </a:lnTo>
                  <a:lnTo>
                    <a:pt x="283" y="58"/>
                  </a:lnTo>
                  <a:lnTo>
                    <a:pt x="607" y="58"/>
                  </a:lnTo>
                  <a:lnTo>
                    <a:pt x="56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108" name="Freeform 68"/>
            <p:cNvSpPr>
              <a:spLocks/>
            </p:cNvSpPr>
            <p:nvPr/>
          </p:nvSpPr>
          <p:spPr bwMode="auto">
            <a:xfrm>
              <a:off x="4910" y="3619"/>
              <a:ext cx="78" cy="146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389"/>
                </a:cxn>
                <a:cxn ang="0">
                  <a:pos x="156" y="0"/>
                </a:cxn>
                <a:cxn ang="0">
                  <a:pos x="312" y="389"/>
                </a:cxn>
                <a:cxn ang="0">
                  <a:pos x="312" y="584"/>
                </a:cxn>
              </a:cxnLst>
              <a:rect l="0" t="0" r="r" b="b"/>
              <a:pathLst>
                <a:path w="312" h="584">
                  <a:moveTo>
                    <a:pt x="0" y="584"/>
                  </a:moveTo>
                  <a:lnTo>
                    <a:pt x="0" y="389"/>
                  </a:lnTo>
                  <a:lnTo>
                    <a:pt x="156" y="0"/>
                  </a:lnTo>
                  <a:lnTo>
                    <a:pt x="312" y="389"/>
                  </a:lnTo>
                  <a:lnTo>
                    <a:pt x="312" y="584"/>
                  </a:lnTo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107" name="Line 67"/>
            <p:cNvSpPr>
              <a:spLocks noChangeShapeType="1"/>
            </p:cNvSpPr>
            <p:nvPr/>
          </p:nvSpPr>
          <p:spPr bwMode="auto">
            <a:xfrm>
              <a:off x="4910" y="3717"/>
              <a:ext cx="7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106" name="Line 66"/>
            <p:cNvSpPr>
              <a:spLocks noChangeShapeType="1"/>
            </p:cNvSpPr>
            <p:nvPr/>
          </p:nvSpPr>
          <p:spPr bwMode="auto">
            <a:xfrm>
              <a:off x="5027" y="3692"/>
              <a:ext cx="7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105" name="Freeform 65"/>
            <p:cNvSpPr>
              <a:spLocks/>
            </p:cNvSpPr>
            <p:nvPr/>
          </p:nvSpPr>
          <p:spPr bwMode="auto">
            <a:xfrm>
              <a:off x="5144" y="3619"/>
              <a:ext cx="78" cy="146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389"/>
                </a:cxn>
                <a:cxn ang="0">
                  <a:pos x="155" y="0"/>
                </a:cxn>
                <a:cxn ang="0">
                  <a:pos x="311" y="389"/>
                </a:cxn>
                <a:cxn ang="0">
                  <a:pos x="311" y="584"/>
                </a:cxn>
              </a:cxnLst>
              <a:rect l="0" t="0" r="r" b="b"/>
              <a:pathLst>
                <a:path w="311" h="584">
                  <a:moveTo>
                    <a:pt x="0" y="584"/>
                  </a:moveTo>
                  <a:lnTo>
                    <a:pt x="0" y="389"/>
                  </a:lnTo>
                  <a:lnTo>
                    <a:pt x="155" y="0"/>
                  </a:lnTo>
                  <a:lnTo>
                    <a:pt x="311" y="389"/>
                  </a:lnTo>
                  <a:lnTo>
                    <a:pt x="311" y="584"/>
                  </a:lnTo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104" name="Line 64"/>
            <p:cNvSpPr>
              <a:spLocks noChangeShapeType="1"/>
            </p:cNvSpPr>
            <p:nvPr/>
          </p:nvSpPr>
          <p:spPr bwMode="auto">
            <a:xfrm>
              <a:off x="5144" y="3717"/>
              <a:ext cx="7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103" name="Line 63"/>
            <p:cNvSpPr>
              <a:spLocks noChangeShapeType="1"/>
            </p:cNvSpPr>
            <p:nvPr/>
          </p:nvSpPr>
          <p:spPr bwMode="auto">
            <a:xfrm flipV="1">
              <a:off x="2714" y="903"/>
              <a:ext cx="1" cy="48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102" name="Line 62"/>
            <p:cNvSpPr>
              <a:spLocks noChangeShapeType="1"/>
            </p:cNvSpPr>
            <p:nvPr/>
          </p:nvSpPr>
          <p:spPr bwMode="auto">
            <a:xfrm flipV="1">
              <a:off x="3555" y="903"/>
              <a:ext cx="1" cy="48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101" name="Line 61"/>
            <p:cNvSpPr>
              <a:spLocks noChangeShapeType="1"/>
            </p:cNvSpPr>
            <p:nvPr/>
          </p:nvSpPr>
          <p:spPr bwMode="auto">
            <a:xfrm>
              <a:off x="2714" y="1389"/>
              <a:ext cx="84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100" name="Line 60"/>
            <p:cNvSpPr>
              <a:spLocks noChangeShapeType="1"/>
            </p:cNvSpPr>
            <p:nvPr/>
          </p:nvSpPr>
          <p:spPr bwMode="auto">
            <a:xfrm flipV="1">
              <a:off x="3592" y="959"/>
              <a:ext cx="1" cy="37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099" name="Line 59"/>
            <p:cNvSpPr>
              <a:spLocks noChangeShapeType="1"/>
            </p:cNvSpPr>
            <p:nvPr/>
          </p:nvSpPr>
          <p:spPr bwMode="auto">
            <a:xfrm>
              <a:off x="3592" y="1333"/>
              <a:ext cx="61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098" name="Line 58"/>
            <p:cNvSpPr>
              <a:spLocks noChangeShapeType="1"/>
            </p:cNvSpPr>
            <p:nvPr/>
          </p:nvSpPr>
          <p:spPr bwMode="auto">
            <a:xfrm>
              <a:off x="3555" y="1314"/>
              <a:ext cx="3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097" name="Line 57"/>
            <p:cNvSpPr>
              <a:spLocks noChangeShapeType="1"/>
            </p:cNvSpPr>
            <p:nvPr/>
          </p:nvSpPr>
          <p:spPr bwMode="auto">
            <a:xfrm>
              <a:off x="4246" y="1314"/>
              <a:ext cx="54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096" name="Line 56"/>
            <p:cNvSpPr>
              <a:spLocks noChangeShapeType="1"/>
            </p:cNvSpPr>
            <p:nvPr/>
          </p:nvSpPr>
          <p:spPr bwMode="auto">
            <a:xfrm>
              <a:off x="4209" y="1277"/>
              <a:ext cx="3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095" name="Line 55"/>
            <p:cNvSpPr>
              <a:spLocks noChangeShapeType="1"/>
            </p:cNvSpPr>
            <p:nvPr/>
          </p:nvSpPr>
          <p:spPr bwMode="auto">
            <a:xfrm>
              <a:off x="4209" y="1015"/>
              <a:ext cx="3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094" name="Line 54"/>
            <p:cNvSpPr>
              <a:spLocks noChangeShapeType="1"/>
            </p:cNvSpPr>
            <p:nvPr/>
          </p:nvSpPr>
          <p:spPr bwMode="auto">
            <a:xfrm>
              <a:off x="4470" y="982"/>
              <a:ext cx="24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093" name="Line 53"/>
            <p:cNvSpPr>
              <a:spLocks noChangeShapeType="1"/>
            </p:cNvSpPr>
            <p:nvPr/>
          </p:nvSpPr>
          <p:spPr bwMode="auto">
            <a:xfrm>
              <a:off x="3555" y="977"/>
              <a:ext cx="3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092" name="Line 52"/>
            <p:cNvSpPr>
              <a:spLocks noChangeShapeType="1"/>
            </p:cNvSpPr>
            <p:nvPr/>
          </p:nvSpPr>
          <p:spPr bwMode="auto">
            <a:xfrm>
              <a:off x="4246" y="977"/>
              <a:ext cx="18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091" name="Line 51"/>
            <p:cNvSpPr>
              <a:spLocks noChangeShapeType="1"/>
            </p:cNvSpPr>
            <p:nvPr/>
          </p:nvSpPr>
          <p:spPr bwMode="auto">
            <a:xfrm>
              <a:off x="4750" y="977"/>
              <a:ext cx="3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090" name="Line 50"/>
            <p:cNvSpPr>
              <a:spLocks noChangeShapeType="1"/>
            </p:cNvSpPr>
            <p:nvPr/>
          </p:nvSpPr>
          <p:spPr bwMode="auto">
            <a:xfrm>
              <a:off x="3592" y="959"/>
              <a:ext cx="61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089" name="Line 49"/>
            <p:cNvSpPr>
              <a:spLocks noChangeShapeType="1"/>
            </p:cNvSpPr>
            <p:nvPr/>
          </p:nvSpPr>
          <p:spPr bwMode="auto">
            <a:xfrm>
              <a:off x="2714" y="903"/>
              <a:ext cx="84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088" name="Line 48"/>
            <p:cNvSpPr>
              <a:spLocks noChangeShapeType="1"/>
            </p:cNvSpPr>
            <p:nvPr/>
          </p:nvSpPr>
          <p:spPr bwMode="auto">
            <a:xfrm flipV="1">
              <a:off x="4209" y="959"/>
              <a:ext cx="1" cy="37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087" name="Line 47"/>
            <p:cNvSpPr>
              <a:spLocks noChangeShapeType="1"/>
            </p:cNvSpPr>
            <p:nvPr/>
          </p:nvSpPr>
          <p:spPr bwMode="auto">
            <a:xfrm flipV="1">
              <a:off x="4246" y="977"/>
              <a:ext cx="1" cy="33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086" name="Line 46"/>
            <p:cNvSpPr>
              <a:spLocks noChangeShapeType="1"/>
            </p:cNvSpPr>
            <p:nvPr/>
          </p:nvSpPr>
          <p:spPr bwMode="auto">
            <a:xfrm flipV="1">
              <a:off x="4788" y="1277"/>
              <a:ext cx="37" cy="3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085" name="Line 45"/>
            <p:cNvSpPr>
              <a:spLocks noChangeShapeType="1"/>
            </p:cNvSpPr>
            <p:nvPr/>
          </p:nvSpPr>
          <p:spPr bwMode="auto">
            <a:xfrm>
              <a:off x="4788" y="977"/>
              <a:ext cx="37" cy="3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084" name="Line 44"/>
            <p:cNvSpPr>
              <a:spLocks noChangeShapeType="1"/>
            </p:cNvSpPr>
            <p:nvPr/>
          </p:nvSpPr>
          <p:spPr bwMode="auto">
            <a:xfrm flipV="1">
              <a:off x="4788" y="977"/>
              <a:ext cx="1" cy="33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083" name="Line 43"/>
            <p:cNvSpPr>
              <a:spLocks noChangeShapeType="1"/>
            </p:cNvSpPr>
            <p:nvPr/>
          </p:nvSpPr>
          <p:spPr bwMode="auto">
            <a:xfrm flipV="1">
              <a:off x="4825" y="1015"/>
              <a:ext cx="1" cy="26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082" name="Line 42"/>
            <p:cNvSpPr>
              <a:spLocks noChangeShapeType="1"/>
            </p:cNvSpPr>
            <p:nvPr/>
          </p:nvSpPr>
          <p:spPr bwMode="auto">
            <a:xfrm flipH="1">
              <a:off x="4456" y="3179"/>
              <a:ext cx="5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081" name="Line 41"/>
            <p:cNvSpPr>
              <a:spLocks noChangeShapeType="1"/>
            </p:cNvSpPr>
            <p:nvPr/>
          </p:nvSpPr>
          <p:spPr bwMode="auto">
            <a:xfrm flipH="1">
              <a:off x="4415" y="3135"/>
              <a:ext cx="126" cy="12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080" name="Line 40"/>
            <p:cNvSpPr>
              <a:spLocks noChangeShapeType="1"/>
            </p:cNvSpPr>
            <p:nvPr/>
          </p:nvSpPr>
          <p:spPr bwMode="auto">
            <a:xfrm flipH="1">
              <a:off x="4411" y="3171"/>
              <a:ext cx="130" cy="13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079" name="Line 39"/>
            <p:cNvSpPr>
              <a:spLocks noChangeShapeType="1"/>
            </p:cNvSpPr>
            <p:nvPr/>
          </p:nvSpPr>
          <p:spPr bwMode="auto">
            <a:xfrm flipH="1">
              <a:off x="4415" y="3181"/>
              <a:ext cx="153" cy="15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078" name="Line 38"/>
            <p:cNvSpPr>
              <a:spLocks noChangeShapeType="1"/>
            </p:cNvSpPr>
            <p:nvPr/>
          </p:nvSpPr>
          <p:spPr bwMode="auto">
            <a:xfrm flipH="1">
              <a:off x="4616" y="3143"/>
              <a:ext cx="27" cy="2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077" name="Line 37"/>
            <p:cNvSpPr>
              <a:spLocks noChangeShapeType="1"/>
            </p:cNvSpPr>
            <p:nvPr/>
          </p:nvSpPr>
          <p:spPr bwMode="auto">
            <a:xfrm flipH="1">
              <a:off x="4423" y="3181"/>
              <a:ext cx="182" cy="18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076" name="Line 36"/>
            <p:cNvSpPr>
              <a:spLocks noChangeShapeType="1"/>
            </p:cNvSpPr>
            <p:nvPr/>
          </p:nvSpPr>
          <p:spPr bwMode="auto">
            <a:xfrm flipV="1">
              <a:off x="4541" y="3134"/>
              <a:ext cx="1" cy="4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075" name="Line 35"/>
            <p:cNvSpPr>
              <a:spLocks noChangeShapeType="1"/>
            </p:cNvSpPr>
            <p:nvPr/>
          </p:nvSpPr>
          <p:spPr bwMode="auto">
            <a:xfrm flipH="1">
              <a:off x="4436" y="3156"/>
              <a:ext cx="230" cy="23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074" name="Line 34"/>
            <p:cNvSpPr>
              <a:spLocks noChangeShapeType="1"/>
            </p:cNvSpPr>
            <p:nvPr/>
          </p:nvSpPr>
          <p:spPr bwMode="auto">
            <a:xfrm flipH="1">
              <a:off x="4452" y="3171"/>
              <a:ext cx="236" cy="23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073" name="Line 33"/>
            <p:cNvSpPr>
              <a:spLocks noChangeShapeType="1"/>
            </p:cNvSpPr>
            <p:nvPr/>
          </p:nvSpPr>
          <p:spPr bwMode="auto">
            <a:xfrm flipH="1">
              <a:off x="4470" y="3189"/>
              <a:ext cx="236" cy="23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072" name="Line 32"/>
            <p:cNvSpPr>
              <a:spLocks noChangeShapeType="1"/>
            </p:cNvSpPr>
            <p:nvPr/>
          </p:nvSpPr>
          <p:spPr bwMode="auto">
            <a:xfrm flipV="1">
              <a:off x="4616" y="3134"/>
              <a:ext cx="1" cy="4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071" name="Line 31"/>
            <p:cNvSpPr>
              <a:spLocks noChangeShapeType="1"/>
            </p:cNvSpPr>
            <p:nvPr/>
          </p:nvSpPr>
          <p:spPr bwMode="auto">
            <a:xfrm flipH="1">
              <a:off x="4491" y="3211"/>
              <a:ext cx="230" cy="23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070" name="Line 30"/>
            <p:cNvSpPr>
              <a:spLocks noChangeShapeType="1"/>
            </p:cNvSpPr>
            <p:nvPr/>
          </p:nvSpPr>
          <p:spPr bwMode="auto">
            <a:xfrm flipH="1">
              <a:off x="4515" y="3234"/>
              <a:ext cx="219" cy="22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069" name="Line 29"/>
            <p:cNvSpPr>
              <a:spLocks noChangeShapeType="1"/>
            </p:cNvSpPr>
            <p:nvPr/>
          </p:nvSpPr>
          <p:spPr bwMode="auto">
            <a:xfrm flipH="1">
              <a:off x="4543" y="3263"/>
              <a:ext cx="199" cy="19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068" name="Line 28"/>
            <p:cNvSpPr>
              <a:spLocks noChangeShapeType="1"/>
            </p:cNvSpPr>
            <p:nvPr/>
          </p:nvSpPr>
          <p:spPr bwMode="auto">
            <a:xfrm flipH="1">
              <a:off x="4576" y="3295"/>
              <a:ext cx="170" cy="17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067" name="Line 27"/>
            <p:cNvSpPr>
              <a:spLocks noChangeShapeType="1"/>
            </p:cNvSpPr>
            <p:nvPr/>
          </p:nvSpPr>
          <p:spPr bwMode="auto">
            <a:xfrm flipH="1">
              <a:off x="4541" y="3181"/>
              <a:ext cx="7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066" name="Line 26"/>
            <p:cNvSpPr>
              <a:spLocks noChangeShapeType="1"/>
            </p:cNvSpPr>
            <p:nvPr/>
          </p:nvSpPr>
          <p:spPr bwMode="auto">
            <a:xfrm flipH="1">
              <a:off x="4617" y="3337"/>
              <a:ext cx="125" cy="12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065" name="Freeform 25"/>
            <p:cNvSpPr>
              <a:spLocks/>
            </p:cNvSpPr>
            <p:nvPr/>
          </p:nvSpPr>
          <p:spPr bwMode="auto">
            <a:xfrm>
              <a:off x="4413" y="3134"/>
              <a:ext cx="331" cy="329"/>
            </a:xfrm>
            <a:custGeom>
              <a:avLst/>
              <a:gdLst/>
              <a:ahLst/>
              <a:cxnLst>
                <a:cxn ang="0">
                  <a:pos x="512" y="0"/>
                </a:cxn>
                <a:cxn ang="0">
                  <a:pos x="275" y="106"/>
                </a:cxn>
                <a:cxn ang="0">
                  <a:pos x="96" y="294"/>
                </a:cxn>
                <a:cxn ang="0">
                  <a:pos x="0" y="536"/>
                </a:cxn>
                <a:cxn ang="0">
                  <a:pos x="4" y="797"/>
                </a:cxn>
                <a:cxn ang="0">
                  <a:pos x="106" y="1036"/>
                </a:cxn>
                <a:cxn ang="0">
                  <a:pos x="292" y="1218"/>
                </a:cxn>
                <a:cxn ang="0">
                  <a:pos x="532" y="1317"/>
                </a:cxn>
                <a:cxn ang="0">
                  <a:pos x="792" y="1317"/>
                </a:cxn>
                <a:cxn ang="0">
                  <a:pos x="1032" y="1218"/>
                </a:cxn>
                <a:cxn ang="0">
                  <a:pos x="1217" y="1036"/>
                </a:cxn>
                <a:cxn ang="0">
                  <a:pos x="1320" y="797"/>
                </a:cxn>
                <a:cxn ang="0">
                  <a:pos x="1324" y="536"/>
                </a:cxn>
                <a:cxn ang="0">
                  <a:pos x="1228" y="294"/>
                </a:cxn>
                <a:cxn ang="0">
                  <a:pos x="1049" y="106"/>
                </a:cxn>
                <a:cxn ang="0">
                  <a:pos x="812" y="0"/>
                </a:cxn>
              </a:cxnLst>
              <a:rect l="0" t="0" r="r" b="b"/>
              <a:pathLst>
                <a:path w="1324" h="1317">
                  <a:moveTo>
                    <a:pt x="512" y="0"/>
                  </a:moveTo>
                  <a:lnTo>
                    <a:pt x="275" y="106"/>
                  </a:lnTo>
                  <a:lnTo>
                    <a:pt x="96" y="294"/>
                  </a:lnTo>
                  <a:lnTo>
                    <a:pt x="0" y="536"/>
                  </a:lnTo>
                  <a:lnTo>
                    <a:pt x="4" y="797"/>
                  </a:lnTo>
                  <a:lnTo>
                    <a:pt x="106" y="1036"/>
                  </a:lnTo>
                  <a:lnTo>
                    <a:pt x="292" y="1218"/>
                  </a:lnTo>
                  <a:lnTo>
                    <a:pt x="532" y="1317"/>
                  </a:lnTo>
                  <a:lnTo>
                    <a:pt x="792" y="1317"/>
                  </a:lnTo>
                  <a:lnTo>
                    <a:pt x="1032" y="1218"/>
                  </a:lnTo>
                  <a:lnTo>
                    <a:pt x="1217" y="1036"/>
                  </a:lnTo>
                  <a:lnTo>
                    <a:pt x="1320" y="797"/>
                  </a:lnTo>
                  <a:lnTo>
                    <a:pt x="1324" y="536"/>
                  </a:lnTo>
                  <a:lnTo>
                    <a:pt x="1228" y="294"/>
                  </a:lnTo>
                  <a:lnTo>
                    <a:pt x="1049" y="106"/>
                  </a:lnTo>
                  <a:lnTo>
                    <a:pt x="812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064" name="Line 24"/>
            <p:cNvSpPr>
              <a:spLocks noChangeShapeType="1"/>
            </p:cNvSpPr>
            <p:nvPr/>
          </p:nvSpPr>
          <p:spPr bwMode="auto">
            <a:xfrm flipV="1">
              <a:off x="4713" y="977"/>
              <a:ext cx="37" cy="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063" name="Line 23"/>
            <p:cNvSpPr>
              <a:spLocks noChangeShapeType="1"/>
            </p:cNvSpPr>
            <p:nvPr/>
          </p:nvSpPr>
          <p:spPr bwMode="auto">
            <a:xfrm>
              <a:off x="4433" y="977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062" name="Line 22"/>
            <p:cNvSpPr>
              <a:spLocks noChangeShapeType="1"/>
            </p:cNvSpPr>
            <p:nvPr/>
          </p:nvSpPr>
          <p:spPr bwMode="auto">
            <a:xfrm flipH="1" flipV="1">
              <a:off x="4433" y="977"/>
              <a:ext cx="37" cy="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061" name="Line 21"/>
            <p:cNvSpPr>
              <a:spLocks noChangeShapeType="1"/>
            </p:cNvSpPr>
            <p:nvPr/>
          </p:nvSpPr>
          <p:spPr bwMode="auto">
            <a:xfrm flipH="1">
              <a:off x="4749" y="977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060" name="Freeform 20"/>
            <p:cNvSpPr>
              <a:spLocks/>
            </p:cNvSpPr>
            <p:nvPr/>
          </p:nvSpPr>
          <p:spPr bwMode="auto">
            <a:xfrm>
              <a:off x="2886" y="1757"/>
              <a:ext cx="27" cy="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2"/>
                </a:cxn>
                <a:cxn ang="0">
                  <a:pos x="106" y="10"/>
                </a:cxn>
                <a:cxn ang="0">
                  <a:pos x="63" y="8"/>
                </a:cxn>
                <a:cxn ang="0">
                  <a:pos x="0" y="2"/>
                </a:cxn>
                <a:cxn ang="0">
                  <a:pos x="0" y="0"/>
                </a:cxn>
              </a:cxnLst>
              <a:rect l="0" t="0" r="r" b="b"/>
              <a:pathLst>
                <a:path w="106" h="22">
                  <a:moveTo>
                    <a:pt x="0" y="0"/>
                  </a:moveTo>
                  <a:lnTo>
                    <a:pt x="0" y="22"/>
                  </a:lnTo>
                  <a:lnTo>
                    <a:pt x="106" y="10"/>
                  </a:lnTo>
                  <a:lnTo>
                    <a:pt x="63" y="8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059" name="Freeform 19"/>
            <p:cNvSpPr>
              <a:spLocks/>
            </p:cNvSpPr>
            <p:nvPr/>
          </p:nvSpPr>
          <p:spPr bwMode="auto">
            <a:xfrm>
              <a:off x="2880" y="1665"/>
              <a:ext cx="34" cy="49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0" y="21"/>
                </a:cxn>
                <a:cxn ang="0">
                  <a:pos x="43" y="74"/>
                </a:cxn>
                <a:cxn ang="0">
                  <a:pos x="74" y="124"/>
                </a:cxn>
                <a:cxn ang="0">
                  <a:pos x="86" y="154"/>
                </a:cxn>
                <a:cxn ang="0">
                  <a:pos x="113" y="194"/>
                </a:cxn>
                <a:cxn ang="0">
                  <a:pos x="123" y="179"/>
                </a:cxn>
                <a:cxn ang="0">
                  <a:pos x="132" y="115"/>
                </a:cxn>
                <a:cxn ang="0">
                  <a:pos x="129" y="104"/>
                </a:cxn>
                <a:cxn ang="0">
                  <a:pos x="109" y="77"/>
                </a:cxn>
                <a:cxn ang="0">
                  <a:pos x="63" y="40"/>
                </a:cxn>
                <a:cxn ang="0">
                  <a:pos x="3" y="0"/>
                </a:cxn>
              </a:cxnLst>
              <a:rect l="0" t="0" r="r" b="b"/>
              <a:pathLst>
                <a:path w="132" h="194">
                  <a:moveTo>
                    <a:pt x="3" y="0"/>
                  </a:moveTo>
                  <a:lnTo>
                    <a:pt x="0" y="21"/>
                  </a:lnTo>
                  <a:lnTo>
                    <a:pt x="43" y="74"/>
                  </a:lnTo>
                  <a:lnTo>
                    <a:pt x="74" y="124"/>
                  </a:lnTo>
                  <a:lnTo>
                    <a:pt x="86" y="154"/>
                  </a:lnTo>
                  <a:lnTo>
                    <a:pt x="113" y="194"/>
                  </a:lnTo>
                  <a:lnTo>
                    <a:pt x="123" y="179"/>
                  </a:lnTo>
                  <a:lnTo>
                    <a:pt x="132" y="115"/>
                  </a:lnTo>
                  <a:lnTo>
                    <a:pt x="129" y="104"/>
                  </a:lnTo>
                  <a:lnTo>
                    <a:pt x="109" y="77"/>
                  </a:lnTo>
                  <a:lnTo>
                    <a:pt x="63" y="4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058" name="Freeform 18"/>
            <p:cNvSpPr>
              <a:spLocks/>
            </p:cNvSpPr>
            <p:nvPr/>
          </p:nvSpPr>
          <p:spPr bwMode="auto">
            <a:xfrm>
              <a:off x="2833" y="1659"/>
              <a:ext cx="21" cy="36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0" y="15"/>
                </a:cxn>
                <a:cxn ang="0">
                  <a:pos x="30" y="72"/>
                </a:cxn>
                <a:cxn ang="0">
                  <a:pos x="43" y="114"/>
                </a:cxn>
                <a:cxn ang="0">
                  <a:pos x="68" y="142"/>
                </a:cxn>
                <a:cxn ang="0">
                  <a:pos x="70" y="140"/>
                </a:cxn>
                <a:cxn ang="0">
                  <a:pos x="83" y="82"/>
                </a:cxn>
                <a:cxn ang="0">
                  <a:pos x="63" y="45"/>
                </a:cxn>
                <a:cxn ang="0">
                  <a:pos x="10" y="0"/>
                </a:cxn>
              </a:cxnLst>
              <a:rect l="0" t="0" r="r" b="b"/>
              <a:pathLst>
                <a:path w="83" h="142">
                  <a:moveTo>
                    <a:pt x="10" y="0"/>
                  </a:moveTo>
                  <a:lnTo>
                    <a:pt x="0" y="15"/>
                  </a:lnTo>
                  <a:lnTo>
                    <a:pt x="30" y="72"/>
                  </a:lnTo>
                  <a:lnTo>
                    <a:pt x="43" y="114"/>
                  </a:lnTo>
                  <a:lnTo>
                    <a:pt x="68" y="142"/>
                  </a:lnTo>
                  <a:lnTo>
                    <a:pt x="70" y="140"/>
                  </a:lnTo>
                  <a:lnTo>
                    <a:pt x="83" y="82"/>
                  </a:lnTo>
                  <a:lnTo>
                    <a:pt x="63" y="45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057" name="Freeform 17"/>
            <p:cNvSpPr>
              <a:spLocks/>
            </p:cNvSpPr>
            <p:nvPr/>
          </p:nvSpPr>
          <p:spPr bwMode="auto">
            <a:xfrm>
              <a:off x="2831" y="1625"/>
              <a:ext cx="90" cy="115"/>
            </a:xfrm>
            <a:custGeom>
              <a:avLst/>
              <a:gdLst/>
              <a:ahLst/>
              <a:cxnLst>
                <a:cxn ang="0">
                  <a:pos x="166" y="0"/>
                </a:cxn>
                <a:cxn ang="0">
                  <a:pos x="165" y="70"/>
                </a:cxn>
                <a:cxn ang="0">
                  <a:pos x="158" y="135"/>
                </a:cxn>
                <a:cxn ang="0">
                  <a:pos x="147" y="197"/>
                </a:cxn>
                <a:cxn ang="0">
                  <a:pos x="128" y="255"/>
                </a:cxn>
                <a:cxn ang="0">
                  <a:pos x="105" y="308"/>
                </a:cxn>
                <a:cxn ang="0">
                  <a:pos x="77" y="358"/>
                </a:cxn>
                <a:cxn ang="0">
                  <a:pos x="42" y="404"/>
                </a:cxn>
                <a:cxn ang="0">
                  <a:pos x="3" y="446"/>
                </a:cxn>
                <a:cxn ang="0">
                  <a:pos x="0" y="450"/>
                </a:cxn>
                <a:cxn ang="0">
                  <a:pos x="10" y="462"/>
                </a:cxn>
                <a:cxn ang="0">
                  <a:pos x="57" y="419"/>
                </a:cxn>
                <a:cxn ang="0">
                  <a:pos x="98" y="374"/>
                </a:cxn>
                <a:cxn ang="0">
                  <a:pos x="133" y="325"/>
                </a:cxn>
                <a:cxn ang="0">
                  <a:pos x="162" y="274"/>
                </a:cxn>
                <a:cxn ang="0">
                  <a:pos x="184" y="221"/>
                </a:cxn>
                <a:cxn ang="0">
                  <a:pos x="196" y="183"/>
                </a:cxn>
                <a:cxn ang="0">
                  <a:pos x="199" y="162"/>
                </a:cxn>
                <a:cxn ang="0">
                  <a:pos x="206" y="106"/>
                </a:cxn>
                <a:cxn ang="0">
                  <a:pos x="211" y="36"/>
                </a:cxn>
                <a:cxn ang="0">
                  <a:pos x="212" y="0"/>
                </a:cxn>
                <a:cxn ang="0">
                  <a:pos x="359" y="0"/>
                </a:cxn>
                <a:cxn ang="0">
                  <a:pos x="166" y="0"/>
                </a:cxn>
              </a:cxnLst>
              <a:rect l="0" t="0" r="r" b="b"/>
              <a:pathLst>
                <a:path w="359" h="462">
                  <a:moveTo>
                    <a:pt x="166" y="0"/>
                  </a:moveTo>
                  <a:lnTo>
                    <a:pt x="165" y="70"/>
                  </a:lnTo>
                  <a:lnTo>
                    <a:pt x="158" y="135"/>
                  </a:lnTo>
                  <a:lnTo>
                    <a:pt x="147" y="197"/>
                  </a:lnTo>
                  <a:lnTo>
                    <a:pt x="128" y="255"/>
                  </a:lnTo>
                  <a:lnTo>
                    <a:pt x="105" y="308"/>
                  </a:lnTo>
                  <a:lnTo>
                    <a:pt x="77" y="358"/>
                  </a:lnTo>
                  <a:lnTo>
                    <a:pt x="42" y="404"/>
                  </a:lnTo>
                  <a:lnTo>
                    <a:pt x="3" y="446"/>
                  </a:lnTo>
                  <a:lnTo>
                    <a:pt x="0" y="450"/>
                  </a:lnTo>
                  <a:lnTo>
                    <a:pt x="10" y="462"/>
                  </a:lnTo>
                  <a:lnTo>
                    <a:pt x="57" y="419"/>
                  </a:lnTo>
                  <a:lnTo>
                    <a:pt x="98" y="374"/>
                  </a:lnTo>
                  <a:lnTo>
                    <a:pt x="133" y="325"/>
                  </a:lnTo>
                  <a:lnTo>
                    <a:pt x="162" y="274"/>
                  </a:lnTo>
                  <a:lnTo>
                    <a:pt x="184" y="221"/>
                  </a:lnTo>
                  <a:lnTo>
                    <a:pt x="196" y="183"/>
                  </a:lnTo>
                  <a:lnTo>
                    <a:pt x="199" y="162"/>
                  </a:lnTo>
                  <a:lnTo>
                    <a:pt x="206" y="106"/>
                  </a:lnTo>
                  <a:lnTo>
                    <a:pt x="211" y="36"/>
                  </a:lnTo>
                  <a:lnTo>
                    <a:pt x="212" y="0"/>
                  </a:lnTo>
                  <a:lnTo>
                    <a:pt x="359" y="0"/>
                  </a:lnTo>
                  <a:lnTo>
                    <a:pt x="166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056" name="Freeform 16"/>
            <p:cNvSpPr>
              <a:spLocks/>
            </p:cNvSpPr>
            <p:nvPr/>
          </p:nvSpPr>
          <p:spPr bwMode="auto">
            <a:xfrm>
              <a:off x="2792" y="1625"/>
              <a:ext cx="81" cy="107"/>
            </a:xfrm>
            <a:custGeom>
              <a:avLst/>
              <a:gdLst/>
              <a:ahLst/>
              <a:cxnLst>
                <a:cxn ang="0">
                  <a:pos x="132" y="0"/>
                </a:cxn>
                <a:cxn ang="0">
                  <a:pos x="131" y="69"/>
                </a:cxn>
                <a:cxn ang="0">
                  <a:pos x="123" y="133"/>
                </a:cxn>
                <a:cxn ang="0">
                  <a:pos x="111" y="196"/>
                </a:cxn>
                <a:cxn ang="0">
                  <a:pos x="92" y="255"/>
                </a:cxn>
                <a:cxn ang="0">
                  <a:pos x="68" y="309"/>
                </a:cxn>
                <a:cxn ang="0">
                  <a:pos x="39" y="361"/>
                </a:cxn>
                <a:cxn ang="0">
                  <a:pos x="4" y="409"/>
                </a:cxn>
                <a:cxn ang="0">
                  <a:pos x="0" y="416"/>
                </a:cxn>
                <a:cxn ang="0">
                  <a:pos x="10" y="428"/>
                </a:cxn>
                <a:cxn ang="0">
                  <a:pos x="52" y="383"/>
                </a:cxn>
                <a:cxn ang="0">
                  <a:pos x="89" y="334"/>
                </a:cxn>
                <a:cxn ang="0">
                  <a:pos x="120" y="281"/>
                </a:cxn>
                <a:cxn ang="0">
                  <a:pos x="143" y="226"/>
                </a:cxn>
                <a:cxn ang="0">
                  <a:pos x="162" y="168"/>
                </a:cxn>
                <a:cxn ang="0">
                  <a:pos x="166" y="154"/>
                </a:cxn>
                <a:cxn ang="0">
                  <a:pos x="176" y="139"/>
                </a:cxn>
                <a:cxn ang="0">
                  <a:pos x="169" y="133"/>
                </a:cxn>
                <a:cxn ang="0">
                  <a:pos x="175" y="65"/>
                </a:cxn>
                <a:cxn ang="0">
                  <a:pos x="179" y="1"/>
                </a:cxn>
                <a:cxn ang="0">
                  <a:pos x="179" y="0"/>
                </a:cxn>
                <a:cxn ang="0">
                  <a:pos x="325" y="0"/>
                </a:cxn>
                <a:cxn ang="0">
                  <a:pos x="132" y="0"/>
                </a:cxn>
              </a:cxnLst>
              <a:rect l="0" t="0" r="r" b="b"/>
              <a:pathLst>
                <a:path w="325" h="428">
                  <a:moveTo>
                    <a:pt x="132" y="0"/>
                  </a:moveTo>
                  <a:lnTo>
                    <a:pt x="131" y="69"/>
                  </a:lnTo>
                  <a:lnTo>
                    <a:pt x="123" y="133"/>
                  </a:lnTo>
                  <a:lnTo>
                    <a:pt x="111" y="196"/>
                  </a:lnTo>
                  <a:lnTo>
                    <a:pt x="92" y="255"/>
                  </a:lnTo>
                  <a:lnTo>
                    <a:pt x="68" y="309"/>
                  </a:lnTo>
                  <a:lnTo>
                    <a:pt x="39" y="361"/>
                  </a:lnTo>
                  <a:lnTo>
                    <a:pt x="4" y="409"/>
                  </a:lnTo>
                  <a:lnTo>
                    <a:pt x="0" y="416"/>
                  </a:lnTo>
                  <a:lnTo>
                    <a:pt x="10" y="428"/>
                  </a:lnTo>
                  <a:lnTo>
                    <a:pt x="52" y="383"/>
                  </a:lnTo>
                  <a:lnTo>
                    <a:pt x="89" y="334"/>
                  </a:lnTo>
                  <a:lnTo>
                    <a:pt x="120" y="281"/>
                  </a:lnTo>
                  <a:lnTo>
                    <a:pt x="143" y="226"/>
                  </a:lnTo>
                  <a:lnTo>
                    <a:pt x="162" y="168"/>
                  </a:lnTo>
                  <a:lnTo>
                    <a:pt x="166" y="154"/>
                  </a:lnTo>
                  <a:lnTo>
                    <a:pt x="176" y="139"/>
                  </a:lnTo>
                  <a:lnTo>
                    <a:pt x="169" y="133"/>
                  </a:lnTo>
                  <a:lnTo>
                    <a:pt x="175" y="65"/>
                  </a:lnTo>
                  <a:lnTo>
                    <a:pt x="179" y="1"/>
                  </a:lnTo>
                  <a:lnTo>
                    <a:pt x="179" y="0"/>
                  </a:lnTo>
                  <a:lnTo>
                    <a:pt x="325" y="0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055" name="Freeform 15"/>
            <p:cNvSpPr>
              <a:spLocks/>
            </p:cNvSpPr>
            <p:nvPr/>
          </p:nvSpPr>
          <p:spPr bwMode="auto">
            <a:xfrm>
              <a:off x="2825" y="1623"/>
              <a:ext cx="114" cy="162"/>
            </a:xfrm>
            <a:custGeom>
              <a:avLst/>
              <a:gdLst/>
              <a:ahLst/>
              <a:cxnLst>
                <a:cxn ang="0">
                  <a:pos x="459" y="0"/>
                </a:cxn>
                <a:cxn ang="0">
                  <a:pos x="0" y="8"/>
                </a:cxn>
                <a:cxn ang="0">
                  <a:pos x="193" y="8"/>
                </a:cxn>
                <a:cxn ang="0">
                  <a:pos x="386" y="8"/>
                </a:cxn>
                <a:cxn ang="0">
                  <a:pos x="386" y="490"/>
                </a:cxn>
                <a:cxn ang="0">
                  <a:pos x="365" y="543"/>
                </a:cxn>
                <a:cxn ang="0">
                  <a:pos x="352" y="545"/>
                </a:cxn>
                <a:cxn ang="0">
                  <a:pos x="246" y="557"/>
                </a:cxn>
                <a:cxn ang="0">
                  <a:pos x="307" y="580"/>
                </a:cxn>
                <a:cxn ang="0">
                  <a:pos x="344" y="613"/>
                </a:cxn>
                <a:cxn ang="0">
                  <a:pos x="356" y="648"/>
                </a:cxn>
                <a:cxn ang="0">
                  <a:pos x="399" y="616"/>
                </a:cxn>
                <a:cxn ang="0">
                  <a:pos x="424" y="568"/>
                </a:cxn>
                <a:cxn ang="0">
                  <a:pos x="432" y="505"/>
                </a:cxn>
                <a:cxn ang="0">
                  <a:pos x="432" y="499"/>
                </a:cxn>
                <a:cxn ang="0">
                  <a:pos x="432" y="25"/>
                </a:cxn>
                <a:cxn ang="0">
                  <a:pos x="459" y="0"/>
                </a:cxn>
              </a:cxnLst>
              <a:rect l="0" t="0" r="r" b="b"/>
              <a:pathLst>
                <a:path w="459" h="648">
                  <a:moveTo>
                    <a:pt x="459" y="0"/>
                  </a:moveTo>
                  <a:lnTo>
                    <a:pt x="0" y="8"/>
                  </a:lnTo>
                  <a:lnTo>
                    <a:pt x="193" y="8"/>
                  </a:lnTo>
                  <a:lnTo>
                    <a:pt x="386" y="8"/>
                  </a:lnTo>
                  <a:lnTo>
                    <a:pt x="386" y="490"/>
                  </a:lnTo>
                  <a:lnTo>
                    <a:pt x="365" y="543"/>
                  </a:lnTo>
                  <a:lnTo>
                    <a:pt x="352" y="545"/>
                  </a:lnTo>
                  <a:lnTo>
                    <a:pt x="246" y="557"/>
                  </a:lnTo>
                  <a:lnTo>
                    <a:pt x="307" y="580"/>
                  </a:lnTo>
                  <a:lnTo>
                    <a:pt x="344" y="613"/>
                  </a:lnTo>
                  <a:lnTo>
                    <a:pt x="356" y="648"/>
                  </a:lnTo>
                  <a:lnTo>
                    <a:pt x="399" y="616"/>
                  </a:lnTo>
                  <a:lnTo>
                    <a:pt x="424" y="568"/>
                  </a:lnTo>
                  <a:lnTo>
                    <a:pt x="432" y="505"/>
                  </a:lnTo>
                  <a:lnTo>
                    <a:pt x="432" y="499"/>
                  </a:lnTo>
                  <a:lnTo>
                    <a:pt x="432" y="25"/>
                  </a:lnTo>
                  <a:lnTo>
                    <a:pt x="459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054" name="Freeform 14"/>
            <p:cNvSpPr>
              <a:spLocks/>
            </p:cNvSpPr>
            <p:nvPr/>
          </p:nvSpPr>
          <p:spPr bwMode="auto">
            <a:xfrm>
              <a:off x="2778" y="1611"/>
              <a:ext cx="107" cy="1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38"/>
                </a:cxn>
                <a:cxn ang="0">
                  <a:pos x="425" y="32"/>
                </a:cxn>
                <a:cxn ang="0">
                  <a:pos x="233" y="32"/>
                </a:cxn>
                <a:cxn ang="0">
                  <a:pos x="51" y="32"/>
                </a:cxn>
                <a:cxn ang="0">
                  <a:pos x="0" y="0"/>
                </a:cxn>
              </a:cxnLst>
              <a:rect l="0" t="0" r="r" b="b"/>
              <a:pathLst>
                <a:path w="425" h="38">
                  <a:moveTo>
                    <a:pt x="0" y="0"/>
                  </a:moveTo>
                  <a:lnTo>
                    <a:pt x="1" y="38"/>
                  </a:lnTo>
                  <a:lnTo>
                    <a:pt x="425" y="32"/>
                  </a:lnTo>
                  <a:lnTo>
                    <a:pt x="233" y="32"/>
                  </a:lnTo>
                  <a:lnTo>
                    <a:pt x="51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053" name="Freeform 13"/>
            <p:cNvSpPr>
              <a:spLocks/>
            </p:cNvSpPr>
            <p:nvPr/>
          </p:nvSpPr>
          <p:spPr bwMode="auto">
            <a:xfrm>
              <a:off x="2778" y="1609"/>
              <a:ext cx="161" cy="176"/>
            </a:xfrm>
            <a:custGeom>
              <a:avLst/>
              <a:gdLst/>
              <a:ahLst/>
              <a:cxnLst>
                <a:cxn ang="0">
                  <a:pos x="588" y="0"/>
                </a:cxn>
                <a:cxn ang="0">
                  <a:pos x="565" y="41"/>
                </a:cxn>
                <a:cxn ang="0">
                  <a:pos x="425" y="41"/>
                </a:cxn>
                <a:cxn ang="0">
                  <a:pos x="1" y="47"/>
                </a:cxn>
                <a:cxn ang="0">
                  <a:pos x="2" y="100"/>
                </a:cxn>
                <a:cxn ang="0">
                  <a:pos x="3" y="168"/>
                </a:cxn>
                <a:cxn ang="0">
                  <a:pos x="3" y="251"/>
                </a:cxn>
                <a:cxn ang="0">
                  <a:pos x="3" y="328"/>
                </a:cxn>
                <a:cxn ang="0">
                  <a:pos x="3" y="412"/>
                </a:cxn>
                <a:cxn ang="0">
                  <a:pos x="3" y="488"/>
                </a:cxn>
                <a:cxn ang="0">
                  <a:pos x="2" y="557"/>
                </a:cxn>
                <a:cxn ang="0">
                  <a:pos x="2" y="618"/>
                </a:cxn>
                <a:cxn ang="0">
                  <a:pos x="1" y="673"/>
                </a:cxn>
                <a:cxn ang="0">
                  <a:pos x="0" y="702"/>
                </a:cxn>
                <a:cxn ang="0">
                  <a:pos x="54" y="669"/>
                </a:cxn>
                <a:cxn ang="0">
                  <a:pos x="51" y="606"/>
                </a:cxn>
                <a:cxn ang="0">
                  <a:pos x="51" y="536"/>
                </a:cxn>
                <a:cxn ang="0">
                  <a:pos x="51" y="532"/>
                </a:cxn>
                <a:cxn ang="0">
                  <a:pos x="51" y="62"/>
                </a:cxn>
                <a:cxn ang="0">
                  <a:pos x="186" y="62"/>
                </a:cxn>
                <a:cxn ang="0">
                  <a:pos x="645" y="54"/>
                </a:cxn>
                <a:cxn ang="0">
                  <a:pos x="588" y="0"/>
                </a:cxn>
              </a:cxnLst>
              <a:rect l="0" t="0" r="r" b="b"/>
              <a:pathLst>
                <a:path w="645" h="702">
                  <a:moveTo>
                    <a:pt x="588" y="0"/>
                  </a:moveTo>
                  <a:lnTo>
                    <a:pt x="565" y="41"/>
                  </a:lnTo>
                  <a:lnTo>
                    <a:pt x="425" y="41"/>
                  </a:lnTo>
                  <a:lnTo>
                    <a:pt x="1" y="47"/>
                  </a:lnTo>
                  <a:lnTo>
                    <a:pt x="2" y="100"/>
                  </a:lnTo>
                  <a:lnTo>
                    <a:pt x="3" y="168"/>
                  </a:lnTo>
                  <a:lnTo>
                    <a:pt x="3" y="251"/>
                  </a:lnTo>
                  <a:lnTo>
                    <a:pt x="3" y="328"/>
                  </a:lnTo>
                  <a:lnTo>
                    <a:pt x="3" y="412"/>
                  </a:lnTo>
                  <a:lnTo>
                    <a:pt x="3" y="488"/>
                  </a:lnTo>
                  <a:lnTo>
                    <a:pt x="2" y="557"/>
                  </a:lnTo>
                  <a:lnTo>
                    <a:pt x="2" y="618"/>
                  </a:lnTo>
                  <a:lnTo>
                    <a:pt x="1" y="673"/>
                  </a:lnTo>
                  <a:lnTo>
                    <a:pt x="0" y="702"/>
                  </a:lnTo>
                  <a:lnTo>
                    <a:pt x="54" y="669"/>
                  </a:lnTo>
                  <a:lnTo>
                    <a:pt x="51" y="606"/>
                  </a:lnTo>
                  <a:lnTo>
                    <a:pt x="51" y="536"/>
                  </a:lnTo>
                  <a:lnTo>
                    <a:pt x="51" y="532"/>
                  </a:lnTo>
                  <a:lnTo>
                    <a:pt x="51" y="62"/>
                  </a:lnTo>
                  <a:lnTo>
                    <a:pt x="186" y="62"/>
                  </a:lnTo>
                  <a:lnTo>
                    <a:pt x="645" y="54"/>
                  </a:lnTo>
                  <a:lnTo>
                    <a:pt x="58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052" name="Freeform 12"/>
            <p:cNvSpPr>
              <a:spLocks/>
            </p:cNvSpPr>
            <p:nvPr/>
          </p:nvSpPr>
          <p:spPr bwMode="auto">
            <a:xfrm>
              <a:off x="2791" y="1570"/>
              <a:ext cx="82" cy="50"/>
            </a:xfrm>
            <a:custGeom>
              <a:avLst/>
              <a:gdLst/>
              <a:ahLst/>
              <a:cxnLst>
                <a:cxn ang="0">
                  <a:pos x="135" y="0"/>
                </a:cxn>
                <a:cxn ang="0">
                  <a:pos x="135" y="199"/>
                </a:cxn>
                <a:cxn ang="0">
                  <a:pos x="0" y="199"/>
                </a:cxn>
                <a:cxn ang="0">
                  <a:pos x="182" y="199"/>
                </a:cxn>
                <a:cxn ang="0">
                  <a:pos x="182" y="0"/>
                </a:cxn>
                <a:cxn ang="0">
                  <a:pos x="328" y="0"/>
                </a:cxn>
                <a:cxn ang="0">
                  <a:pos x="135" y="0"/>
                </a:cxn>
              </a:cxnLst>
              <a:rect l="0" t="0" r="r" b="b"/>
              <a:pathLst>
                <a:path w="328" h="199">
                  <a:moveTo>
                    <a:pt x="135" y="0"/>
                  </a:moveTo>
                  <a:lnTo>
                    <a:pt x="135" y="199"/>
                  </a:lnTo>
                  <a:lnTo>
                    <a:pt x="0" y="199"/>
                  </a:lnTo>
                  <a:lnTo>
                    <a:pt x="182" y="199"/>
                  </a:lnTo>
                  <a:lnTo>
                    <a:pt x="182" y="0"/>
                  </a:lnTo>
                  <a:lnTo>
                    <a:pt x="328" y="0"/>
                  </a:lnTo>
                  <a:lnTo>
                    <a:pt x="13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051" name="Freeform 11"/>
            <p:cNvSpPr>
              <a:spLocks/>
            </p:cNvSpPr>
            <p:nvPr/>
          </p:nvSpPr>
          <p:spPr bwMode="auto">
            <a:xfrm>
              <a:off x="2825" y="1570"/>
              <a:ext cx="60" cy="50"/>
            </a:xfrm>
            <a:custGeom>
              <a:avLst/>
              <a:gdLst/>
              <a:ahLst/>
              <a:cxnLst>
                <a:cxn ang="0">
                  <a:pos x="239" y="0"/>
                </a:cxn>
                <a:cxn ang="0">
                  <a:pos x="0" y="0"/>
                </a:cxn>
                <a:cxn ang="0">
                  <a:pos x="193" y="0"/>
                </a:cxn>
                <a:cxn ang="0">
                  <a:pos x="193" y="199"/>
                </a:cxn>
                <a:cxn ang="0">
                  <a:pos x="47" y="199"/>
                </a:cxn>
                <a:cxn ang="0">
                  <a:pos x="239" y="199"/>
                </a:cxn>
                <a:cxn ang="0">
                  <a:pos x="239" y="0"/>
                </a:cxn>
              </a:cxnLst>
              <a:rect l="0" t="0" r="r" b="b"/>
              <a:pathLst>
                <a:path w="239" h="199">
                  <a:moveTo>
                    <a:pt x="239" y="0"/>
                  </a:moveTo>
                  <a:lnTo>
                    <a:pt x="0" y="0"/>
                  </a:lnTo>
                  <a:lnTo>
                    <a:pt x="193" y="0"/>
                  </a:lnTo>
                  <a:lnTo>
                    <a:pt x="193" y="199"/>
                  </a:lnTo>
                  <a:lnTo>
                    <a:pt x="47" y="199"/>
                  </a:lnTo>
                  <a:lnTo>
                    <a:pt x="239" y="199"/>
                  </a:lnTo>
                  <a:lnTo>
                    <a:pt x="239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050" name="Freeform 10"/>
            <p:cNvSpPr>
              <a:spLocks/>
            </p:cNvSpPr>
            <p:nvPr/>
          </p:nvSpPr>
          <p:spPr bwMode="auto">
            <a:xfrm>
              <a:off x="2760" y="1549"/>
              <a:ext cx="194" cy="24"/>
            </a:xfrm>
            <a:custGeom>
              <a:avLst/>
              <a:gdLst/>
              <a:ahLst/>
              <a:cxnLst>
                <a:cxn ang="0">
                  <a:pos x="710" y="0"/>
                </a:cxn>
                <a:cxn ang="0">
                  <a:pos x="663" y="63"/>
                </a:cxn>
                <a:cxn ang="0">
                  <a:pos x="0" y="63"/>
                </a:cxn>
                <a:cxn ang="0">
                  <a:pos x="26" y="96"/>
                </a:cxn>
                <a:cxn ang="0">
                  <a:pos x="76" y="83"/>
                </a:cxn>
                <a:cxn ang="0">
                  <a:pos x="93" y="83"/>
                </a:cxn>
                <a:cxn ang="0">
                  <a:pos x="258" y="83"/>
                </a:cxn>
                <a:cxn ang="0">
                  <a:pos x="497" y="83"/>
                </a:cxn>
                <a:cxn ang="0">
                  <a:pos x="773" y="83"/>
                </a:cxn>
                <a:cxn ang="0">
                  <a:pos x="710" y="0"/>
                </a:cxn>
              </a:cxnLst>
              <a:rect l="0" t="0" r="r" b="b"/>
              <a:pathLst>
                <a:path w="773" h="96">
                  <a:moveTo>
                    <a:pt x="710" y="0"/>
                  </a:moveTo>
                  <a:lnTo>
                    <a:pt x="663" y="63"/>
                  </a:lnTo>
                  <a:lnTo>
                    <a:pt x="0" y="63"/>
                  </a:lnTo>
                  <a:lnTo>
                    <a:pt x="26" y="96"/>
                  </a:lnTo>
                  <a:lnTo>
                    <a:pt x="76" y="83"/>
                  </a:lnTo>
                  <a:lnTo>
                    <a:pt x="93" y="83"/>
                  </a:lnTo>
                  <a:lnTo>
                    <a:pt x="258" y="83"/>
                  </a:lnTo>
                  <a:lnTo>
                    <a:pt x="497" y="83"/>
                  </a:lnTo>
                  <a:lnTo>
                    <a:pt x="773" y="83"/>
                  </a:lnTo>
                  <a:lnTo>
                    <a:pt x="71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049" name="Freeform 9"/>
            <p:cNvSpPr>
              <a:spLocks/>
            </p:cNvSpPr>
            <p:nvPr/>
          </p:nvSpPr>
          <p:spPr bwMode="auto">
            <a:xfrm>
              <a:off x="3149" y="1756"/>
              <a:ext cx="18" cy="3"/>
            </a:xfrm>
            <a:custGeom>
              <a:avLst/>
              <a:gdLst/>
              <a:ahLst/>
              <a:cxnLst>
                <a:cxn ang="0">
                  <a:pos x="73" y="0"/>
                </a:cxn>
                <a:cxn ang="0">
                  <a:pos x="0" y="2"/>
                </a:cxn>
                <a:cxn ang="0">
                  <a:pos x="73" y="14"/>
                </a:cxn>
                <a:cxn ang="0">
                  <a:pos x="73" y="0"/>
                </a:cxn>
              </a:cxnLst>
              <a:rect l="0" t="0" r="r" b="b"/>
              <a:pathLst>
                <a:path w="73" h="14">
                  <a:moveTo>
                    <a:pt x="73" y="0"/>
                  </a:moveTo>
                  <a:lnTo>
                    <a:pt x="0" y="2"/>
                  </a:lnTo>
                  <a:lnTo>
                    <a:pt x="73" y="14"/>
                  </a:lnTo>
                  <a:lnTo>
                    <a:pt x="7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048" name="Freeform 8"/>
            <p:cNvSpPr>
              <a:spLocks/>
            </p:cNvSpPr>
            <p:nvPr/>
          </p:nvSpPr>
          <p:spPr bwMode="auto">
            <a:xfrm>
              <a:off x="3037" y="1724"/>
              <a:ext cx="130" cy="52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0" y="31"/>
                </a:cxn>
                <a:cxn ang="0">
                  <a:pos x="38" y="75"/>
                </a:cxn>
                <a:cxn ang="0">
                  <a:pos x="80" y="112"/>
                </a:cxn>
                <a:cxn ang="0">
                  <a:pos x="128" y="142"/>
                </a:cxn>
                <a:cxn ang="0">
                  <a:pos x="156" y="156"/>
                </a:cxn>
                <a:cxn ang="0">
                  <a:pos x="192" y="169"/>
                </a:cxn>
                <a:cxn ang="0">
                  <a:pos x="235" y="182"/>
                </a:cxn>
                <a:cxn ang="0">
                  <a:pos x="284" y="191"/>
                </a:cxn>
                <a:cxn ang="0">
                  <a:pos x="341" y="200"/>
                </a:cxn>
                <a:cxn ang="0">
                  <a:pos x="405" y="206"/>
                </a:cxn>
                <a:cxn ang="0">
                  <a:pos x="454" y="210"/>
                </a:cxn>
                <a:cxn ang="0">
                  <a:pos x="479" y="164"/>
                </a:cxn>
                <a:cxn ang="0">
                  <a:pos x="518" y="140"/>
                </a:cxn>
                <a:cxn ang="0">
                  <a:pos x="445" y="128"/>
                </a:cxn>
                <a:cxn ang="0">
                  <a:pos x="379" y="127"/>
                </a:cxn>
                <a:cxn ang="0">
                  <a:pos x="321" y="124"/>
                </a:cxn>
                <a:cxn ang="0">
                  <a:pos x="270" y="119"/>
                </a:cxn>
                <a:cxn ang="0">
                  <a:pos x="226" y="111"/>
                </a:cxn>
                <a:cxn ang="0">
                  <a:pos x="189" y="101"/>
                </a:cxn>
                <a:cxn ang="0">
                  <a:pos x="169" y="94"/>
                </a:cxn>
                <a:cxn ang="0">
                  <a:pos x="112" y="68"/>
                </a:cxn>
                <a:cxn ang="0">
                  <a:pos x="65" y="36"/>
                </a:cxn>
                <a:cxn ang="0">
                  <a:pos x="31" y="0"/>
                </a:cxn>
              </a:cxnLst>
              <a:rect l="0" t="0" r="r" b="b"/>
              <a:pathLst>
                <a:path w="518" h="210">
                  <a:moveTo>
                    <a:pt x="31" y="0"/>
                  </a:moveTo>
                  <a:lnTo>
                    <a:pt x="0" y="31"/>
                  </a:lnTo>
                  <a:lnTo>
                    <a:pt x="38" y="75"/>
                  </a:lnTo>
                  <a:lnTo>
                    <a:pt x="80" y="112"/>
                  </a:lnTo>
                  <a:lnTo>
                    <a:pt x="128" y="142"/>
                  </a:lnTo>
                  <a:lnTo>
                    <a:pt x="156" y="156"/>
                  </a:lnTo>
                  <a:lnTo>
                    <a:pt x="192" y="169"/>
                  </a:lnTo>
                  <a:lnTo>
                    <a:pt x="235" y="182"/>
                  </a:lnTo>
                  <a:lnTo>
                    <a:pt x="284" y="191"/>
                  </a:lnTo>
                  <a:lnTo>
                    <a:pt x="341" y="200"/>
                  </a:lnTo>
                  <a:lnTo>
                    <a:pt x="405" y="206"/>
                  </a:lnTo>
                  <a:lnTo>
                    <a:pt x="454" y="210"/>
                  </a:lnTo>
                  <a:lnTo>
                    <a:pt x="479" y="164"/>
                  </a:lnTo>
                  <a:lnTo>
                    <a:pt x="518" y="140"/>
                  </a:lnTo>
                  <a:lnTo>
                    <a:pt x="445" y="128"/>
                  </a:lnTo>
                  <a:lnTo>
                    <a:pt x="379" y="127"/>
                  </a:lnTo>
                  <a:lnTo>
                    <a:pt x="321" y="124"/>
                  </a:lnTo>
                  <a:lnTo>
                    <a:pt x="270" y="119"/>
                  </a:lnTo>
                  <a:lnTo>
                    <a:pt x="226" y="111"/>
                  </a:lnTo>
                  <a:lnTo>
                    <a:pt x="189" y="101"/>
                  </a:lnTo>
                  <a:lnTo>
                    <a:pt x="169" y="94"/>
                  </a:lnTo>
                  <a:lnTo>
                    <a:pt x="112" y="68"/>
                  </a:lnTo>
                  <a:lnTo>
                    <a:pt x="65" y="36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047" name="Freeform 7"/>
            <p:cNvSpPr>
              <a:spLocks/>
            </p:cNvSpPr>
            <p:nvPr/>
          </p:nvSpPr>
          <p:spPr bwMode="auto">
            <a:xfrm>
              <a:off x="3011" y="1640"/>
              <a:ext cx="26" cy="81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0" y="24"/>
                </a:cxn>
                <a:cxn ang="0">
                  <a:pos x="8" y="85"/>
                </a:cxn>
                <a:cxn ang="0">
                  <a:pos x="21" y="146"/>
                </a:cxn>
                <a:cxn ang="0">
                  <a:pos x="39" y="209"/>
                </a:cxn>
                <a:cxn ang="0">
                  <a:pos x="62" y="272"/>
                </a:cxn>
                <a:cxn ang="0">
                  <a:pos x="83" y="324"/>
                </a:cxn>
                <a:cxn ang="0">
                  <a:pos x="104" y="274"/>
                </a:cxn>
                <a:cxn ang="0">
                  <a:pos x="78" y="223"/>
                </a:cxn>
                <a:cxn ang="0">
                  <a:pos x="55" y="167"/>
                </a:cxn>
                <a:cxn ang="0">
                  <a:pos x="36" y="105"/>
                </a:cxn>
                <a:cxn ang="0">
                  <a:pos x="19" y="38"/>
                </a:cxn>
                <a:cxn ang="0">
                  <a:pos x="10" y="0"/>
                </a:cxn>
              </a:cxnLst>
              <a:rect l="0" t="0" r="r" b="b"/>
              <a:pathLst>
                <a:path w="104" h="324">
                  <a:moveTo>
                    <a:pt x="10" y="0"/>
                  </a:moveTo>
                  <a:lnTo>
                    <a:pt x="0" y="24"/>
                  </a:lnTo>
                  <a:lnTo>
                    <a:pt x="8" y="85"/>
                  </a:lnTo>
                  <a:lnTo>
                    <a:pt x="21" y="146"/>
                  </a:lnTo>
                  <a:lnTo>
                    <a:pt x="39" y="209"/>
                  </a:lnTo>
                  <a:lnTo>
                    <a:pt x="62" y="272"/>
                  </a:lnTo>
                  <a:lnTo>
                    <a:pt x="83" y="324"/>
                  </a:lnTo>
                  <a:lnTo>
                    <a:pt x="104" y="274"/>
                  </a:lnTo>
                  <a:lnTo>
                    <a:pt x="78" y="223"/>
                  </a:lnTo>
                  <a:lnTo>
                    <a:pt x="55" y="167"/>
                  </a:lnTo>
                  <a:lnTo>
                    <a:pt x="36" y="105"/>
                  </a:lnTo>
                  <a:lnTo>
                    <a:pt x="19" y="38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046" name="Freeform 6"/>
            <p:cNvSpPr>
              <a:spLocks/>
            </p:cNvSpPr>
            <p:nvPr/>
          </p:nvSpPr>
          <p:spPr bwMode="auto">
            <a:xfrm>
              <a:off x="3109" y="1619"/>
              <a:ext cx="51" cy="57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0" y="10"/>
                </a:cxn>
                <a:cxn ang="0">
                  <a:pos x="56" y="64"/>
                </a:cxn>
                <a:cxn ang="0">
                  <a:pos x="101" y="111"/>
                </a:cxn>
                <a:cxn ang="0">
                  <a:pos x="134" y="153"/>
                </a:cxn>
                <a:cxn ang="0">
                  <a:pos x="158" y="189"/>
                </a:cxn>
                <a:cxn ang="0">
                  <a:pos x="160" y="192"/>
                </a:cxn>
                <a:cxn ang="0">
                  <a:pos x="189" y="226"/>
                </a:cxn>
                <a:cxn ang="0">
                  <a:pos x="203" y="196"/>
                </a:cxn>
                <a:cxn ang="0">
                  <a:pos x="200" y="140"/>
                </a:cxn>
                <a:cxn ang="0">
                  <a:pos x="167" y="89"/>
                </a:cxn>
                <a:cxn ang="0">
                  <a:pos x="163" y="85"/>
                </a:cxn>
                <a:cxn ang="0">
                  <a:pos x="125" y="57"/>
                </a:cxn>
                <a:cxn ang="0">
                  <a:pos x="79" y="29"/>
                </a:cxn>
                <a:cxn ang="0">
                  <a:pos x="24" y="0"/>
                </a:cxn>
              </a:cxnLst>
              <a:rect l="0" t="0" r="r" b="b"/>
              <a:pathLst>
                <a:path w="203" h="226">
                  <a:moveTo>
                    <a:pt x="24" y="0"/>
                  </a:moveTo>
                  <a:lnTo>
                    <a:pt x="0" y="10"/>
                  </a:lnTo>
                  <a:lnTo>
                    <a:pt x="56" y="64"/>
                  </a:lnTo>
                  <a:lnTo>
                    <a:pt x="101" y="111"/>
                  </a:lnTo>
                  <a:lnTo>
                    <a:pt x="134" y="153"/>
                  </a:lnTo>
                  <a:lnTo>
                    <a:pt x="158" y="189"/>
                  </a:lnTo>
                  <a:lnTo>
                    <a:pt x="160" y="192"/>
                  </a:lnTo>
                  <a:lnTo>
                    <a:pt x="189" y="226"/>
                  </a:lnTo>
                  <a:lnTo>
                    <a:pt x="203" y="196"/>
                  </a:lnTo>
                  <a:lnTo>
                    <a:pt x="200" y="140"/>
                  </a:lnTo>
                  <a:lnTo>
                    <a:pt x="167" y="89"/>
                  </a:lnTo>
                  <a:lnTo>
                    <a:pt x="163" y="85"/>
                  </a:lnTo>
                  <a:lnTo>
                    <a:pt x="125" y="57"/>
                  </a:lnTo>
                  <a:lnTo>
                    <a:pt x="79" y="29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045" name="Freeform 5"/>
            <p:cNvSpPr>
              <a:spLocks/>
            </p:cNvSpPr>
            <p:nvPr/>
          </p:nvSpPr>
          <p:spPr bwMode="auto">
            <a:xfrm>
              <a:off x="2976" y="1598"/>
              <a:ext cx="105" cy="184"/>
            </a:xfrm>
            <a:custGeom>
              <a:avLst/>
              <a:gdLst/>
              <a:ahLst/>
              <a:cxnLst>
                <a:cxn ang="0">
                  <a:pos x="362" y="0"/>
                </a:cxn>
                <a:cxn ang="0">
                  <a:pos x="326" y="46"/>
                </a:cxn>
                <a:cxn ang="0">
                  <a:pos x="182" y="46"/>
                </a:cxn>
                <a:cxn ang="0">
                  <a:pos x="329" y="67"/>
                </a:cxn>
                <a:cxn ang="0">
                  <a:pos x="318" y="142"/>
                </a:cxn>
                <a:cxn ang="0">
                  <a:pos x="305" y="212"/>
                </a:cxn>
                <a:cxn ang="0">
                  <a:pos x="292" y="277"/>
                </a:cxn>
                <a:cxn ang="0">
                  <a:pos x="277" y="339"/>
                </a:cxn>
                <a:cxn ang="0">
                  <a:pos x="259" y="395"/>
                </a:cxn>
                <a:cxn ang="0">
                  <a:pos x="243" y="445"/>
                </a:cxn>
                <a:cxn ang="0">
                  <a:pos x="222" y="495"/>
                </a:cxn>
                <a:cxn ang="0">
                  <a:pos x="189" y="542"/>
                </a:cxn>
                <a:cxn ang="0">
                  <a:pos x="151" y="590"/>
                </a:cxn>
                <a:cxn ang="0">
                  <a:pos x="133" y="611"/>
                </a:cxn>
                <a:cxn ang="0">
                  <a:pos x="93" y="651"/>
                </a:cxn>
                <a:cxn ang="0">
                  <a:pos x="50" y="688"/>
                </a:cxn>
                <a:cxn ang="0">
                  <a:pos x="2" y="723"/>
                </a:cxn>
                <a:cxn ang="0">
                  <a:pos x="0" y="724"/>
                </a:cxn>
                <a:cxn ang="0">
                  <a:pos x="7" y="736"/>
                </a:cxn>
                <a:cxn ang="0">
                  <a:pos x="60" y="708"/>
                </a:cxn>
                <a:cxn ang="0">
                  <a:pos x="107" y="679"/>
                </a:cxn>
                <a:cxn ang="0">
                  <a:pos x="149" y="646"/>
                </a:cxn>
                <a:cxn ang="0">
                  <a:pos x="155" y="641"/>
                </a:cxn>
                <a:cxn ang="0">
                  <a:pos x="201" y="594"/>
                </a:cxn>
                <a:cxn ang="0">
                  <a:pos x="237" y="549"/>
                </a:cxn>
                <a:cxn ang="0">
                  <a:pos x="246" y="536"/>
                </a:cxn>
                <a:cxn ang="0">
                  <a:pos x="277" y="505"/>
                </a:cxn>
                <a:cxn ang="0">
                  <a:pos x="272" y="499"/>
                </a:cxn>
                <a:cxn ang="0">
                  <a:pos x="295" y="435"/>
                </a:cxn>
                <a:cxn ang="0">
                  <a:pos x="316" y="373"/>
                </a:cxn>
                <a:cxn ang="0">
                  <a:pos x="332" y="312"/>
                </a:cxn>
                <a:cxn ang="0">
                  <a:pos x="338" y="282"/>
                </a:cxn>
                <a:cxn ang="0">
                  <a:pos x="355" y="217"/>
                </a:cxn>
                <a:cxn ang="0">
                  <a:pos x="370" y="153"/>
                </a:cxn>
                <a:cxn ang="0">
                  <a:pos x="385" y="96"/>
                </a:cxn>
                <a:cxn ang="0">
                  <a:pos x="418" y="71"/>
                </a:cxn>
                <a:cxn ang="0">
                  <a:pos x="362" y="0"/>
                </a:cxn>
              </a:cxnLst>
              <a:rect l="0" t="0" r="r" b="b"/>
              <a:pathLst>
                <a:path w="418" h="736">
                  <a:moveTo>
                    <a:pt x="362" y="0"/>
                  </a:moveTo>
                  <a:lnTo>
                    <a:pt x="326" y="46"/>
                  </a:lnTo>
                  <a:lnTo>
                    <a:pt x="182" y="46"/>
                  </a:lnTo>
                  <a:lnTo>
                    <a:pt x="329" y="67"/>
                  </a:lnTo>
                  <a:lnTo>
                    <a:pt x="318" y="142"/>
                  </a:lnTo>
                  <a:lnTo>
                    <a:pt x="305" y="212"/>
                  </a:lnTo>
                  <a:lnTo>
                    <a:pt x="292" y="277"/>
                  </a:lnTo>
                  <a:lnTo>
                    <a:pt x="277" y="339"/>
                  </a:lnTo>
                  <a:lnTo>
                    <a:pt x="259" y="395"/>
                  </a:lnTo>
                  <a:lnTo>
                    <a:pt x="243" y="445"/>
                  </a:lnTo>
                  <a:lnTo>
                    <a:pt x="222" y="495"/>
                  </a:lnTo>
                  <a:lnTo>
                    <a:pt x="189" y="542"/>
                  </a:lnTo>
                  <a:lnTo>
                    <a:pt x="151" y="590"/>
                  </a:lnTo>
                  <a:lnTo>
                    <a:pt x="133" y="611"/>
                  </a:lnTo>
                  <a:lnTo>
                    <a:pt x="93" y="651"/>
                  </a:lnTo>
                  <a:lnTo>
                    <a:pt x="50" y="688"/>
                  </a:lnTo>
                  <a:lnTo>
                    <a:pt x="2" y="723"/>
                  </a:lnTo>
                  <a:lnTo>
                    <a:pt x="0" y="724"/>
                  </a:lnTo>
                  <a:lnTo>
                    <a:pt x="7" y="736"/>
                  </a:lnTo>
                  <a:lnTo>
                    <a:pt x="60" y="708"/>
                  </a:lnTo>
                  <a:lnTo>
                    <a:pt x="107" y="679"/>
                  </a:lnTo>
                  <a:lnTo>
                    <a:pt x="149" y="646"/>
                  </a:lnTo>
                  <a:lnTo>
                    <a:pt x="155" y="641"/>
                  </a:lnTo>
                  <a:lnTo>
                    <a:pt x="201" y="594"/>
                  </a:lnTo>
                  <a:lnTo>
                    <a:pt x="237" y="549"/>
                  </a:lnTo>
                  <a:lnTo>
                    <a:pt x="246" y="536"/>
                  </a:lnTo>
                  <a:lnTo>
                    <a:pt x="277" y="505"/>
                  </a:lnTo>
                  <a:lnTo>
                    <a:pt x="272" y="499"/>
                  </a:lnTo>
                  <a:lnTo>
                    <a:pt x="295" y="435"/>
                  </a:lnTo>
                  <a:lnTo>
                    <a:pt x="316" y="373"/>
                  </a:lnTo>
                  <a:lnTo>
                    <a:pt x="332" y="312"/>
                  </a:lnTo>
                  <a:lnTo>
                    <a:pt x="338" y="282"/>
                  </a:lnTo>
                  <a:lnTo>
                    <a:pt x="355" y="217"/>
                  </a:lnTo>
                  <a:lnTo>
                    <a:pt x="370" y="153"/>
                  </a:lnTo>
                  <a:lnTo>
                    <a:pt x="385" y="96"/>
                  </a:lnTo>
                  <a:lnTo>
                    <a:pt x="418" y="71"/>
                  </a:lnTo>
                  <a:lnTo>
                    <a:pt x="36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044" name="Freeform 4"/>
            <p:cNvSpPr>
              <a:spLocks/>
            </p:cNvSpPr>
            <p:nvPr/>
          </p:nvSpPr>
          <p:spPr bwMode="auto">
            <a:xfrm>
              <a:off x="2978" y="1552"/>
              <a:ext cx="80" cy="156"/>
            </a:xfrm>
            <a:custGeom>
              <a:avLst/>
              <a:gdLst/>
              <a:ahLst/>
              <a:cxnLst>
                <a:cxn ang="0">
                  <a:pos x="162" y="0"/>
                </a:cxn>
                <a:cxn ang="0">
                  <a:pos x="159" y="42"/>
                </a:cxn>
                <a:cxn ang="0">
                  <a:pos x="150" y="99"/>
                </a:cxn>
                <a:cxn ang="0">
                  <a:pos x="137" y="172"/>
                </a:cxn>
                <a:cxn ang="0">
                  <a:pos x="120" y="259"/>
                </a:cxn>
                <a:cxn ang="0">
                  <a:pos x="119" y="261"/>
                </a:cxn>
                <a:cxn ang="0">
                  <a:pos x="104" y="327"/>
                </a:cxn>
                <a:cxn ang="0">
                  <a:pos x="87" y="391"/>
                </a:cxn>
                <a:cxn ang="0">
                  <a:pos x="66" y="451"/>
                </a:cxn>
                <a:cxn ang="0">
                  <a:pos x="45" y="511"/>
                </a:cxn>
                <a:cxn ang="0">
                  <a:pos x="19" y="568"/>
                </a:cxn>
                <a:cxn ang="0">
                  <a:pos x="0" y="610"/>
                </a:cxn>
                <a:cxn ang="0">
                  <a:pos x="13" y="623"/>
                </a:cxn>
                <a:cxn ang="0">
                  <a:pos x="44" y="573"/>
                </a:cxn>
                <a:cxn ang="0">
                  <a:pos x="73" y="519"/>
                </a:cxn>
                <a:cxn ang="0">
                  <a:pos x="99" y="461"/>
                </a:cxn>
                <a:cxn ang="0">
                  <a:pos x="124" y="400"/>
                </a:cxn>
                <a:cxn ang="0">
                  <a:pos x="132" y="377"/>
                </a:cxn>
                <a:cxn ang="0">
                  <a:pos x="142" y="353"/>
                </a:cxn>
                <a:cxn ang="0">
                  <a:pos x="159" y="290"/>
                </a:cxn>
                <a:cxn ang="0">
                  <a:pos x="169" y="249"/>
                </a:cxn>
                <a:cxn ang="0">
                  <a:pos x="322" y="249"/>
                </a:cxn>
                <a:cxn ang="0">
                  <a:pos x="175" y="228"/>
                </a:cxn>
                <a:cxn ang="0">
                  <a:pos x="197" y="146"/>
                </a:cxn>
                <a:cxn ang="0">
                  <a:pos x="213" y="97"/>
                </a:cxn>
                <a:cxn ang="0">
                  <a:pos x="215" y="91"/>
                </a:cxn>
                <a:cxn ang="0">
                  <a:pos x="239" y="41"/>
                </a:cxn>
                <a:cxn ang="0">
                  <a:pos x="162" y="0"/>
                </a:cxn>
              </a:cxnLst>
              <a:rect l="0" t="0" r="r" b="b"/>
              <a:pathLst>
                <a:path w="322" h="623">
                  <a:moveTo>
                    <a:pt x="162" y="0"/>
                  </a:moveTo>
                  <a:lnTo>
                    <a:pt x="159" y="42"/>
                  </a:lnTo>
                  <a:lnTo>
                    <a:pt x="150" y="99"/>
                  </a:lnTo>
                  <a:lnTo>
                    <a:pt x="137" y="172"/>
                  </a:lnTo>
                  <a:lnTo>
                    <a:pt x="120" y="259"/>
                  </a:lnTo>
                  <a:lnTo>
                    <a:pt x="119" y="261"/>
                  </a:lnTo>
                  <a:lnTo>
                    <a:pt x="104" y="327"/>
                  </a:lnTo>
                  <a:lnTo>
                    <a:pt x="87" y="391"/>
                  </a:lnTo>
                  <a:lnTo>
                    <a:pt x="66" y="451"/>
                  </a:lnTo>
                  <a:lnTo>
                    <a:pt x="45" y="511"/>
                  </a:lnTo>
                  <a:lnTo>
                    <a:pt x="19" y="568"/>
                  </a:lnTo>
                  <a:lnTo>
                    <a:pt x="0" y="610"/>
                  </a:lnTo>
                  <a:lnTo>
                    <a:pt x="13" y="623"/>
                  </a:lnTo>
                  <a:lnTo>
                    <a:pt x="44" y="573"/>
                  </a:lnTo>
                  <a:lnTo>
                    <a:pt x="73" y="519"/>
                  </a:lnTo>
                  <a:lnTo>
                    <a:pt x="99" y="461"/>
                  </a:lnTo>
                  <a:lnTo>
                    <a:pt x="124" y="400"/>
                  </a:lnTo>
                  <a:lnTo>
                    <a:pt x="132" y="377"/>
                  </a:lnTo>
                  <a:lnTo>
                    <a:pt x="142" y="353"/>
                  </a:lnTo>
                  <a:lnTo>
                    <a:pt x="159" y="290"/>
                  </a:lnTo>
                  <a:lnTo>
                    <a:pt x="169" y="249"/>
                  </a:lnTo>
                  <a:lnTo>
                    <a:pt x="322" y="249"/>
                  </a:lnTo>
                  <a:lnTo>
                    <a:pt x="175" y="228"/>
                  </a:lnTo>
                  <a:lnTo>
                    <a:pt x="197" y="146"/>
                  </a:lnTo>
                  <a:lnTo>
                    <a:pt x="213" y="97"/>
                  </a:lnTo>
                  <a:lnTo>
                    <a:pt x="215" y="91"/>
                  </a:lnTo>
                  <a:lnTo>
                    <a:pt x="239" y="41"/>
                  </a:lnTo>
                  <a:lnTo>
                    <a:pt x="16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043" name="Freeform 3"/>
            <p:cNvSpPr>
              <a:spLocks/>
            </p:cNvSpPr>
            <p:nvPr/>
          </p:nvSpPr>
          <p:spPr bwMode="auto">
            <a:xfrm>
              <a:off x="3096" y="1550"/>
              <a:ext cx="19" cy="19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78"/>
                </a:cxn>
                <a:cxn ang="0">
                  <a:pos x="3" y="139"/>
                </a:cxn>
                <a:cxn ang="0">
                  <a:pos x="3" y="154"/>
                </a:cxn>
                <a:cxn ang="0">
                  <a:pos x="3" y="603"/>
                </a:cxn>
                <a:cxn ang="0">
                  <a:pos x="2" y="671"/>
                </a:cxn>
                <a:cxn ang="0">
                  <a:pos x="1" y="736"/>
                </a:cxn>
                <a:cxn ang="0">
                  <a:pos x="0" y="765"/>
                </a:cxn>
                <a:cxn ang="0">
                  <a:pos x="52" y="735"/>
                </a:cxn>
                <a:cxn ang="0">
                  <a:pos x="50" y="667"/>
                </a:cxn>
                <a:cxn ang="0">
                  <a:pos x="49" y="603"/>
                </a:cxn>
                <a:cxn ang="0">
                  <a:pos x="49" y="287"/>
                </a:cxn>
                <a:cxn ang="0">
                  <a:pos x="73" y="277"/>
                </a:cxn>
                <a:cxn ang="0">
                  <a:pos x="49" y="266"/>
                </a:cxn>
                <a:cxn ang="0">
                  <a:pos x="49" y="79"/>
                </a:cxn>
                <a:cxn ang="0">
                  <a:pos x="76" y="50"/>
                </a:cxn>
                <a:cxn ang="0">
                  <a:pos x="0" y="0"/>
                </a:cxn>
              </a:cxnLst>
              <a:rect l="0" t="0" r="r" b="b"/>
              <a:pathLst>
                <a:path w="76" h="765">
                  <a:moveTo>
                    <a:pt x="0" y="0"/>
                  </a:moveTo>
                  <a:lnTo>
                    <a:pt x="2" y="78"/>
                  </a:lnTo>
                  <a:lnTo>
                    <a:pt x="3" y="139"/>
                  </a:lnTo>
                  <a:lnTo>
                    <a:pt x="3" y="154"/>
                  </a:lnTo>
                  <a:lnTo>
                    <a:pt x="3" y="603"/>
                  </a:lnTo>
                  <a:lnTo>
                    <a:pt x="2" y="671"/>
                  </a:lnTo>
                  <a:lnTo>
                    <a:pt x="1" y="736"/>
                  </a:lnTo>
                  <a:lnTo>
                    <a:pt x="0" y="765"/>
                  </a:lnTo>
                  <a:lnTo>
                    <a:pt x="52" y="735"/>
                  </a:lnTo>
                  <a:lnTo>
                    <a:pt x="50" y="667"/>
                  </a:lnTo>
                  <a:lnTo>
                    <a:pt x="49" y="603"/>
                  </a:lnTo>
                  <a:lnTo>
                    <a:pt x="49" y="287"/>
                  </a:lnTo>
                  <a:lnTo>
                    <a:pt x="73" y="277"/>
                  </a:lnTo>
                  <a:lnTo>
                    <a:pt x="49" y="266"/>
                  </a:lnTo>
                  <a:lnTo>
                    <a:pt x="49" y="79"/>
                  </a:lnTo>
                  <a:lnTo>
                    <a:pt x="76" y="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042" name="Line 2"/>
            <p:cNvSpPr>
              <a:spLocks noChangeShapeType="1"/>
            </p:cNvSpPr>
            <p:nvPr/>
          </p:nvSpPr>
          <p:spPr bwMode="auto">
            <a:xfrm flipV="1">
              <a:off x="2187" y="3161"/>
              <a:ext cx="0" cy="46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80" name="圆角矩形标注 479"/>
          <p:cNvSpPr/>
          <p:nvPr/>
        </p:nvSpPr>
        <p:spPr>
          <a:xfrm>
            <a:off x="5786446" y="3500438"/>
            <a:ext cx="1714512" cy="500066"/>
          </a:xfrm>
          <a:prstGeom prst="wedgeRoundRectCallout">
            <a:avLst>
              <a:gd name="adj1" fmla="val -69005"/>
              <a:gd name="adj2" fmla="val -16754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轴的尺寸标注</a:t>
            </a:r>
            <a:endParaRPr lang="zh-CN" altLang="en-US" dirty="0"/>
          </a:p>
        </p:txBody>
      </p:sp>
      <p:sp>
        <p:nvSpPr>
          <p:cNvPr id="481" name="TextBox 480"/>
          <p:cNvSpPr txBox="1"/>
          <p:nvPr/>
        </p:nvSpPr>
        <p:spPr>
          <a:xfrm>
            <a:off x="500034" y="4714884"/>
            <a:ext cx="807249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打开已有光盘文件</a:t>
            </a:r>
            <a:r>
              <a:rPr lang="en-US" sz="2400" dirty="0" smtClean="0"/>
              <a:t>zhou.prt</a:t>
            </a:r>
            <a:r>
              <a:rPr lang="zh-CN" altLang="en-US" sz="2400" dirty="0" smtClean="0"/>
              <a:t>和</a:t>
            </a:r>
            <a:r>
              <a:rPr lang="en-US" sz="2400" dirty="0" smtClean="0"/>
              <a:t>zhou.drw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显示所有</a:t>
            </a:r>
            <a:r>
              <a:rPr lang="zh-CN" altLang="en-US" sz="2400" dirty="0" smtClean="0"/>
              <a:t>尺寸。</a:t>
            </a:r>
            <a:endParaRPr lang="en-US" altLang="zh-CN" sz="2400" dirty="0" smtClean="0"/>
          </a:p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3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视图调整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4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所有尺寸文本过大过乱，所以首先要调整文本属性，使其以适当大小</a:t>
            </a:r>
            <a:r>
              <a:rPr lang="zh-CN" altLang="en-US" sz="2400" dirty="0" smtClean="0"/>
              <a:t>显示。</a:t>
            </a:r>
            <a:endParaRPr lang="zh-CN" altLang="en-US" sz="2400" dirty="0"/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214290"/>
            <a:ext cx="6572279" cy="5545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圆角矩形标注 4"/>
          <p:cNvSpPr/>
          <p:nvPr/>
        </p:nvSpPr>
        <p:spPr>
          <a:xfrm>
            <a:off x="6000760" y="5500702"/>
            <a:ext cx="1857388" cy="642942"/>
          </a:xfrm>
          <a:prstGeom prst="wedgeRoundRectCallout">
            <a:avLst>
              <a:gd name="adj1" fmla="val -71652"/>
              <a:gd name="adj2" fmla="val -12789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打开的工程图文件及尺寸显示</a:t>
            </a:r>
            <a:endParaRPr lang="zh-CN" altLang="en-US" dirty="0"/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4" name="Picture 2" descr="C:\Users\jxq\Desktop\无标题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0"/>
            <a:ext cx="3973085" cy="6858000"/>
          </a:xfrm>
          <a:prstGeom prst="rect">
            <a:avLst/>
          </a:prstGeom>
          <a:noFill/>
        </p:spPr>
      </p:pic>
      <p:sp>
        <p:nvSpPr>
          <p:cNvPr id="6" name="圆角矩形标注 5"/>
          <p:cNvSpPr/>
          <p:nvPr/>
        </p:nvSpPr>
        <p:spPr>
          <a:xfrm>
            <a:off x="5072066" y="5500702"/>
            <a:ext cx="2357454" cy="571504"/>
          </a:xfrm>
          <a:prstGeom prst="wedgeRoundRectCallout">
            <a:avLst>
              <a:gd name="adj1" fmla="val -62749"/>
              <a:gd name="adj2" fmla="val -190401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调整尺寸文本大小</a:t>
            </a:r>
            <a:endParaRPr lang="zh-CN" altLang="en-US" dirty="0"/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28596" y="357166"/>
            <a:ext cx="50006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5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拭除不必要的尺寸。</a:t>
            </a:r>
            <a:endParaRPr lang="zh-CN" altLang="en-US" sz="2400" dirty="0"/>
          </a:p>
        </p:txBody>
      </p:sp>
      <p:sp>
        <p:nvSpPr>
          <p:cNvPr id="84138" name="Rectangle 17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83969" name="Group 1"/>
          <p:cNvGrpSpPr>
            <a:grpSpLocks noChangeAspect="1"/>
          </p:cNvGrpSpPr>
          <p:nvPr/>
        </p:nvGrpSpPr>
        <p:grpSpPr bwMode="auto">
          <a:xfrm>
            <a:off x="3214678" y="1357298"/>
            <a:ext cx="3293525" cy="4615269"/>
            <a:chOff x="1774" y="396"/>
            <a:chExt cx="2818" cy="3951"/>
          </a:xfrm>
        </p:grpSpPr>
        <p:sp>
          <p:nvSpPr>
            <p:cNvPr id="84137" name="AutoShape 169"/>
            <p:cNvSpPr>
              <a:spLocks noChangeAspect="1" noChangeArrowheads="1" noTextEdit="1"/>
            </p:cNvSpPr>
            <p:nvPr/>
          </p:nvSpPr>
          <p:spPr bwMode="auto">
            <a:xfrm>
              <a:off x="1774" y="396"/>
              <a:ext cx="2818" cy="3951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136" name="Freeform 168"/>
            <p:cNvSpPr>
              <a:spLocks/>
            </p:cNvSpPr>
            <p:nvPr/>
          </p:nvSpPr>
          <p:spPr bwMode="auto">
            <a:xfrm>
              <a:off x="2217" y="573"/>
              <a:ext cx="45" cy="84"/>
            </a:xfrm>
            <a:custGeom>
              <a:avLst/>
              <a:gdLst/>
              <a:ahLst/>
              <a:cxnLst>
                <a:cxn ang="0">
                  <a:pos x="44" y="335"/>
                </a:cxn>
                <a:cxn ang="0">
                  <a:pos x="0" y="280"/>
                </a:cxn>
                <a:cxn ang="0">
                  <a:pos x="0" y="223"/>
                </a:cxn>
                <a:cxn ang="0">
                  <a:pos x="44" y="168"/>
                </a:cxn>
                <a:cxn ang="0">
                  <a:pos x="135" y="168"/>
                </a:cxn>
                <a:cxn ang="0">
                  <a:pos x="179" y="111"/>
                </a:cxn>
                <a:cxn ang="0">
                  <a:pos x="179" y="55"/>
                </a:cxn>
                <a:cxn ang="0">
                  <a:pos x="135" y="0"/>
                </a:cxn>
                <a:cxn ang="0">
                  <a:pos x="44" y="0"/>
                </a:cxn>
                <a:cxn ang="0">
                  <a:pos x="0" y="55"/>
                </a:cxn>
                <a:cxn ang="0">
                  <a:pos x="0" y="111"/>
                </a:cxn>
                <a:cxn ang="0">
                  <a:pos x="44" y="168"/>
                </a:cxn>
              </a:cxnLst>
              <a:rect l="0" t="0" r="r" b="b"/>
              <a:pathLst>
                <a:path w="179" h="335">
                  <a:moveTo>
                    <a:pt x="44" y="335"/>
                  </a:moveTo>
                  <a:lnTo>
                    <a:pt x="0" y="280"/>
                  </a:lnTo>
                  <a:lnTo>
                    <a:pt x="0" y="223"/>
                  </a:lnTo>
                  <a:lnTo>
                    <a:pt x="44" y="168"/>
                  </a:lnTo>
                  <a:lnTo>
                    <a:pt x="135" y="168"/>
                  </a:lnTo>
                  <a:lnTo>
                    <a:pt x="179" y="111"/>
                  </a:lnTo>
                  <a:lnTo>
                    <a:pt x="179" y="55"/>
                  </a:lnTo>
                  <a:lnTo>
                    <a:pt x="135" y="0"/>
                  </a:lnTo>
                  <a:lnTo>
                    <a:pt x="44" y="0"/>
                  </a:lnTo>
                  <a:lnTo>
                    <a:pt x="0" y="55"/>
                  </a:lnTo>
                  <a:lnTo>
                    <a:pt x="0" y="111"/>
                  </a:lnTo>
                  <a:lnTo>
                    <a:pt x="44" y="168"/>
                  </a:lnTo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135" name="Freeform 167"/>
            <p:cNvSpPr>
              <a:spLocks/>
            </p:cNvSpPr>
            <p:nvPr/>
          </p:nvSpPr>
          <p:spPr bwMode="auto">
            <a:xfrm>
              <a:off x="2228" y="615"/>
              <a:ext cx="34" cy="42"/>
            </a:xfrm>
            <a:custGeom>
              <a:avLst/>
              <a:gdLst/>
              <a:ahLst/>
              <a:cxnLst>
                <a:cxn ang="0">
                  <a:pos x="91" y="0"/>
                </a:cxn>
                <a:cxn ang="0">
                  <a:pos x="135" y="55"/>
                </a:cxn>
                <a:cxn ang="0">
                  <a:pos x="135" y="112"/>
                </a:cxn>
                <a:cxn ang="0">
                  <a:pos x="91" y="167"/>
                </a:cxn>
                <a:cxn ang="0">
                  <a:pos x="0" y="167"/>
                </a:cxn>
              </a:cxnLst>
              <a:rect l="0" t="0" r="r" b="b"/>
              <a:pathLst>
                <a:path w="135" h="167">
                  <a:moveTo>
                    <a:pt x="91" y="0"/>
                  </a:moveTo>
                  <a:lnTo>
                    <a:pt x="135" y="55"/>
                  </a:lnTo>
                  <a:lnTo>
                    <a:pt x="135" y="112"/>
                  </a:lnTo>
                  <a:lnTo>
                    <a:pt x="91" y="167"/>
                  </a:lnTo>
                  <a:lnTo>
                    <a:pt x="0" y="167"/>
                  </a:lnTo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134" name="Freeform 166"/>
            <p:cNvSpPr>
              <a:spLocks/>
            </p:cNvSpPr>
            <p:nvPr/>
          </p:nvSpPr>
          <p:spPr bwMode="auto">
            <a:xfrm>
              <a:off x="2284" y="573"/>
              <a:ext cx="34" cy="84"/>
            </a:xfrm>
            <a:custGeom>
              <a:avLst/>
              <a:gdLst/>
              <a:ahLst/>
              <a:cxnLst>
                <a:cxn ang="0">
                  <a:pos x="45" y="335"/>
                </a:cxn>
                <a:cxn ang="0">
                  <a:pos x="0" y="280"/>
                </a:cxn>
                <a:cxn ang="0">
                  <a:pos x="0" y="55"/>
                </a:cxn>
                <a:cxn ang="0">
                  <a:pos x="45" y="0"/>
                </a:cxn>
                <a:cxn ang="0">
                  <a:pos x="90" y="0"/>
                </a:cxn>
                <a:cxn ang="0">
                  <a:pos x="134" y="55"/>
                </a:cxn>
                <a:cxn ang="0">
                  <a:pos x="134" y="280"/>
                </a:cxn>
                <a:cxn ang="0">
                  <a:pos x="90" y="335"/>
                </a:cxn>
                <a:cxn ang="0">
                  <a:pos x="45" y="335"/>
                </a:cxn>
              </a:cxnLst>
              <a:rect l="0" t="0" r="r" b="b"/>
              <a:pathLst>
                <a:path w="134" h="335">
                  <a:moveTo>
                    <a:pt x="45" y="335"/>
                  </a:moveTo>
                  <a:lnTo>
                    <a:pt x="0" y="280"/>
                  </a:lnTo>
                  <a:lnTo>
                    <a:pt x="0" y="55"/>
                  </a:lnTo>
                  <a:lnTo>
                    <a:pt x="45" y="0"/>
                  </a:lnTo>
                  <a:lnTo>
                    <a:pt x="90" y="0"/>
                  </a:lnTo>
                  <a:lnTo>
                    <a:pt x="134" y="55"/>
                  </a:lnTo>
                  <a:lnTo>
                    <a:pt x="134" y="280"/>
                  </a:lnTo>
                  <a:lnTo>
                    <a:pt x="90" y="335"/>
                  </a:lnTo>
                  <a:lnTo>
                    <a:pt x="45" y="335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133" name="Line 165"/>
            <p:cNvSpPr>
              <a:spLocks noChangeShapeType="1"/>
            </p:cNvSpPr>
            <p:nvPr/>
          </p:nvSpPr>
          <p:spPr bwMode="auto">
            <a:xfrm flipV="1">
              <a:off x="2340" y="643"/>
              <a:ext cx="1" cy="1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132" name="Freeform 164"/>
            <p:cNvSpPr>
              <a:spLocks/>
            </p:cNvSpPr>
            <p:nvPr/>
          </p:nvSpPr>
          <p:spPr bwMode="auto">
            <a:xfrm>
              <a:off x="2363" y="573"/>
              <a:ext cx="33" cy="84"/>
            </a:xfrm>
            <a:custGeom>
              <a:avLst/>
              <a:gdLst/>
              <a:ahLst/>
              <a:cxnLst>
                <a:cxn ang="0">
                  <a:pos x="45" y="335"/>
                </a:cxn>
                <a:cxn ang="0">
                  <a:pos x="0" y="280"/>
                </a:cxn>
                <a:cxn ang="0">
                  <a:pos x="0" y="55"/>
                </a:cxn>
                <a:cxn ang="0">
                  <a:pos x="45" y="0"/>
                </a:cxn>
                <a:cxn ang="0">
                  <a:pos x="89" y="0"/>
                </a:cxn>
                <a:cxn ang="0">
                  <a:pos x="134" y="55"/>
                </a:cxn>
                <a:cxn ang="0">
                  <a:pos x="134" y="280"/>
                </a:cxn>
                <a:cxn ang="0">
                  <a:pos x="89" y="335"/>
                </a:cxn>
                <a:cxn ang="0">
                  <a:pos x="45" y="335"/>
                </a:cxn>
              </a:cxnLst>
              <a:rect l="0" t="0" r="r" b="b"/>
              <a:pathLst>
                <a:path w="134" h="335">
                  <a:moveTo>
                    <a:pt x="45" y="335"/>
                  </a:moveTo>
                  <a:lnTo>
                    <a:pt x="0" y="280"/>
                  </a:lnTo>
                  <a:lnTo>
                    <a:pt x="0" y="55"/>
                  </a:lnTo>
                  <a:lnTo>
                    <a:pt x="45" y="0"/>
                  </a:lnTo>
                  <a:lnTo>
                    <a:pt x="89" y="0"/>
                  </a:lnTo>
                  <a:lnTo>
                    <a:pt x="134" y="55"/>
                  </a:lnTo>
                  <a:lnTo>
                    <a:pt x="134" y="280"/>
                  </a:lnTo>
                  <a:lnTo>
                    <a:pt x="89" y="335"/>
                  </a:lnTo>
                  <a:lnTo>
                    <a:pt x="45" y="335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131" name="Freeform 163"/>
            <p:cNvSpPr>
              <a:spLocks/>
            </p:cNvSpPr>
            <p:nvPr/>
          </p:nvSpPr>
          <p:spPr bwMode="auto">
            <a:xfrm>
              <a:off x="2419" y="573"/>
              <a:ext cx="33" cy="84"/>
            </a:xfrm>
            <a:custGeom>
              <a:avLst/>
              <a:gdLst/>
              <a:ahLst/>
              <a:cxnLst>
                <a:cxn ang="0">
                  <a:pos x="45" y="335"/>
                </a:cxn>
                <a:cxn ang="0">
                  <a:pos x="0" y="280"/>
                </a:cxn>
                <a:cxn ang="0">
                  <a:pos x="0" y="55"/>
                </a:cxn>
                <a:cxn ang="0">
                  <a:pos x="45" y="0"/>
                </a:cxn>
                <a:cxn ang="0">
                  <a:pos x="89" y="0"/>
                </a:cxn>
                <a:cxn ang="0">
                  <a:pos x="134" y="55"/>
                </a:cxn>
                <a:cxn ang="0">
                  <a:pos x="134" y="280"/>
                </a:cxn>
                <a:cxn ang="0">
                  <a:pos x="89" y="335"/>
                </a:cxn>
                <a:cxn ang="0">
                  <a:pos x="45" y="335"/>
                </a:cxn>
              </a:cxnLst>
              <a:rect l="0" t="0" r="r" b="b"/>
              <a:pathLst>
                <a:path w="134" h="335">
                  <a:moveTo>
                    <a:pt x="45" y="335"/>
                  </a:moveTo>
                  <a:lnTo>
                    <a:pt x="0" y="280"/>
                  </a:lnTo>
                  <a:lnTo>
                    <a:pt x="0" y="55"/>
                  </a:lnTo>
                  <a:lnTo>
                    <a:pt x="45" y="0"/>
                  </a:lnTo>
                  <a:lnTo>
                    <a:pt x="89" y="0"/>
                  </a:lnTo>
                  <a:lnTo>
                    <a:pt x="134" y="55"/>
                  </a:lnTo>
                  <a:lnTo>
                    <a:pt x="134" y="280"/>
                  </a:lnTo>
                  <a:lnTo>
                    <a:pt x="89" y="335"/>
                  </a:lnTo>
                  <a:lnTo>
                    <a:pt x="45" y="335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130" name="Line 162"/>
            <p:cNvSpPr>
              <a:spLocks noChangeShapeType="1"/>
            </p:cNvSpPr>
            <p:nvPr/>
          </p:nvSpPr>
          <p:spPr bwMode="auto">
            <a:xfrm flipV="1">
              <a:off x="3453" y="484"/>
              <a:ext cx="1" cy="82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129" name="Line 161"/>
            <p:cNvSpPr>
              <a:spLocks noChangeShapeType="1"/>
            </p:cNvSpPr>
            <p:nvPr/>
          </p:nvSpPr>
          <p:spPr bwMode="auto">
            <a:xfrm flipV="1">
              <a:off x="1774" y="484"/>
              <a:ext cx="1" cy="82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128" name="Line 160"/>
            <p:cNvSpPr>
              <a:spLocks noChangeShapeType="1"/>
            </p:cNvSpPr>
            <p:nvPr/>
          </p:nvSpPr>
          <p:spPr bwMode="auto">
            <a:xfrm flipH="1">
              <a:off x="2595" y="615"/>
              <a:ext cx="85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127" name="Line 159"/>
            <p:cNvSpPr>
              <a:spLocks noChangeShapeType="1"/>
            </p:cNvSpPr>
            <p:nvPr/>
          </p:nvSpPr>
          <p:spPr bwMode="auto">
            <a:xfrm>
              <a:off x="1774" y="615"/>
              <a:ext cx="40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126" name="Freeform 158"/>
            <p:cNvSpPr>
              <a:spLocks/>
            </p:cNvSpPr>
            <p:nvPr/>
          </p:nvSpPr>
          <p:spPr bwMode="auto">
            <a:xfrm>
              <a:off x="3256" y="583"/>
              <a:ext cx="197" cy="65"/>
            </a:xfrm>
            <a:custGeom>
              <a:avLst/>
              <a:gdLst/>
              <a:ahLst/>
              <a:cxnLst>
                <a:cxn ang="0">
                  <a:pos x="787" y="131"/>
                </a:cxn>
                <a:cxn ang="0">
                  <a:pos x="0" y="0"/>
                </a:cxn>
                <a:cxn ang="0">
                  <a:pos x="0" y="262"/>
                </a:cxn>
                <a:cxn ang="0">
                  <a:pos x="787" y="131"/>
                </a:cxn>
                <a:cxn ang="0">
                  <a:pos x="0" y="131"/>
                </a:cxn>
              </a:cxnLst>
              <a:rect l="0" t="0" r="r" b="b"/>
              <a:pathLst>
                <a:path w="787" h="262">
                  <a:moveTo>
                    <a:pt x="787" y="131"/>
                  </a:moveTo>
                  <a:lnTo>
                    <a:pt x="0" y="0"/>
                  </a:lnTo>
                  <a:lnTo>
                    <a:pt x="0" y="262"/>
                  </a:lnTo>
                  <a:lnTo>
                    <a:pt x="787" y="131"/>
                  </a:lnTo>
                  <a:lnTo>
                    <a:pt x="0" y="131"/>
                  </a:lnTo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125" name="Freeform 157"/>
            <p:cNvSpPr>
              <a:spLocks/>
            </p:cNvSpPr>
            <p:nvPr/>
          </p:nvSpPr>
          <p:spPr bwMode="auto">
            <a:xfrm>
              <a:off x="1774" y="583"/>
              <a:ext cx="196" cy="65"/>
            </a:xfrm>
            <a:custGeom>
              <a:avLst/>
              <a:gdLst/>
              <a:ahLst/>
              <a:cxnLst>
                <a:cxn ang="0">
                  <a:pos x="0" y="131"/>
                </a:cxn>
                <a:cxn ang="0">
                  <a:pos x="787" y="262"/>
                </a:cxn>
                <a:cxn ang="0">
                  <a:pos x="787" y="0"/>
                </a:cxn>
                <a:cxn ang="0">
                  <a:pos x="0" y="131"/>
                </a:cxn>
                <a:cxn ang="0">
                  <a:pos x="787" y="131"/>
                </a:cxn>
              </a:cxnLst>
              <a:rect l="0" t="0" r="r" b="b"/>
              <a:pathLst>
                <a:path w="787" h="262">
                  <a:moveTo>
                    <a:pt x="0" y="131"/>
                  </a:moveTo>
                  <a:lnTo>
                    <a:pt x="787" y="262"/>
                  </a:lnTo>
                  <a:lnTo>
                    <a:pt x="787" y="0"/>
                  </a:lnTo>
                  <a:lnTo>
                    <a:pt x="0" y="131"/>
                  </a:lnTo>
                  <a:lnTo>
                    <a:pt x="787" y="131"/>
                  </a:lnTo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124" name="Freeform 156"/>
            <p:cNvSpPr>
              <a:spLocks/>
            </p:cNvSpPr>
            <p:nvPr/>
          </p:nvSpPr>
          <p:spPr bwMode="auto">
            <a:xfrm>
              <a:off x="1965" y="2214"/>
              <a:ext cx="44" cy="84"/>
            </a:xfrm>
            <a:custGeom>
              <a:avLst/>
              <a:gdLst/>
              <a:ahLst/>
              <a:cxnLst>
                <a:cxn ang="0">
                  <a:pos x="179" y="225"/>
                </a:cxn>
                <a:cxn ang="0">
                  <a:pos x="0" y="225"/>
                </a:cxn>
                <a:cxn ang="0">
                  <a:pos x="134" y="0"/>
                </a:cxn>
                <a:cxn ang="0">
                  <a:pos x="134" y="337"/>
                </a:cxn>
              </a:cxnLst>
              <a:rect l="0" t="0" r="r" b="b"/>
              <a:pathLst>
                <a:path w="179" h="337">
                  <a:moveTo>
                    <a:pt x="179" y="225"/>
                  </a:moveTo>
                  <a:lnTo>
                    <a:pt x="0" y="225"/>
                  </a:lnTo>
                  <a:lnTo>
                    <a:pt x="134" y="0"/>
                  </a:lnTo>
                  <a:lnTo>
                    <a:pt x="134" y="337"/>
                  </a:lnTo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123" name="Freeform 155"/>
            <p:cNvSpPr>
              <a:spLocks/>
            </p:cNvSpPr>
            <p:nvPr/>
          </p:nvSpPr>
          <p:spPr bwMode="auto">
            <a:xfrm>
              <a:off x="2032" y="2214"/>
              <a:ext cx="45" cy="84"/>
            </a:xfrm>
            <a:custGeom>
              <a:avLst/>
              <a:gdLst/>
              <a:ahLst/>
              <a:cxnLst>
                <a:cxn ang="0">
                  <a:pos x="0" y="280"/>
                </a:cxn>
                <a:cxn ang="0">
                  <a:pos x="45" y="337"/>
                </a:cxn>
                <a:cxn ang="0">
                  <a:pos x="135" y="337"/>
                </a:cxn>
                <a:cxn ang="0">
                  <a:pos x="180" y="280"/>
                </a:cxn>
                <a:cxn ang="0">
                  <a:pos x="180" y="168"/>
                </a:cxn>
                <a:cxn ang="0">
                  <a:pos x="135" y="113"/>
                </a:cxn>
                <a:cxn ang="0">
                  <a:pos x="0" y="113"/>
                </a:cxn>
                <a:cxn ang="0">
                  <a:pos x="0" y="0"/>
                </a:cxn>
                <a:cxn ang="0">
                  <a:pos x="180" y="0"/>
                </a:cxn>
              </a:cxnLst>
              <a:rect l="0" t="0" r="r" b="b"/>
              <a:pathLst>
                <a:path w="180" h="337">
                  <a:moveTo>
                    <a:pt x="0" y="280"/>
                  </a:moveTo>
                  <a:lnTo>
                    <a:pt x="45" y="337"/>
                  </a:lnTo>
                  <a:lnTo>
                    <a:pt x="135" y="337"/>
                  </a:lnTo>
                  <a:lnTo>
                    <a:pt x="180" y="280"/>
                  </a:lnTo>
                  <a:lnTo>
                    <a:pt x="180" y="168"/>
                  </a:lnTo>
                  <a:lnTo>
                    <a:pt x="135" y="113"/>
                  </a:lnTo>
                  <a:lnTo>
                    <a:pt x="0" y="113"/>
                  </a:lnTo>
                  <a:lnTo>
                    <a:pt x="0" y="0"/>
                  </a:lnTo>
                  <a:lnTo>
                    <a:pt x="18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122" name="Line 154"/>
            <p:cNvSpPr>
              <a:spLocks noChangeShapeType="1"/>
            </p:cNvSpPr>
            <p:nvPr/>
          </p:nvSpPr>
          <p:spPr bwMode="auto">
            <a:xfrm flipV="1">
              <a:off x="2099" y="2284"/>
              <a:ext cx="1" cy="1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121" name="Freeform 153"/>
            <p:cNvSpPr>
              <a:spLocks/>
            </p:cNvSpPr>
            <p:nvPr/>
          </p:nvSpPr>
          <p:spPr bwMode="auto">
            <a:xfrm>
              <a:off x="2122" y="2214"/>
              <a:ext cx="33" cy="84"/>
            </a:xfrm>
            <a:custGeom>
              <a:avLst/>
              <a:gdLst/>
              <a:ahLst/>
              <a:cxnLst>
                <a:cxn ang="0">
                  <a:pos x="45" y="337"/>
                </a:cxn>
                <a:cxn ang="0">
                  <a:pos x="0" y="280"/>
                </a:cxn>
                <a:cxn ang="0">
                  <a:pos x="0" y="57"/>
                </a:cxn>
                <a:cxn ang="0">
                  <a:pos x="45" y="0"/>
                </a:cxn>
                <a:cxn ang="0">
                  <a:pos x="90" y="0"/>
                </a:cxn>
                <a:cxn ang="0">
                  <a:pos x="134" y="57"/>
                </a:cxn>
                <a:cxn ang="0">
                  <a:pos x="134" y="280"/>
                </a:cxn>
                <a:cxn ang="0">
                  <a:pos x="90" y="337"/>
                </a:cxn>
                <a:cxn ang="0">
                  <a:pos x="45" y="337"/>
                </a:cxn>
              </a:cxnLst>
              <a:rect l="0" t="0" r="r" b="b"/>
              <a:pathLst>
                <a:path w="134" h="337">
                  <a:moveTo>
                    <a:pt x="45" y="337"/>
                  </a:moveTo>
                  <a:lnTo>
                    <a:pt x="0" y="280"/>
                  </a:lnTo>
                  <a:lnTo>
                    <a:pt x="0" y="57"/>
                  </a:lnTo>
                  <a:lnTo>
                    <a:pt x="45" y="0"/>
                  </a:lnTo>
                  <a:lnTo>
                    <a:pt x="90" y="0"/>
                  </a:lnTo>
                  <a:lnTo>
                    <a:pt x="134" y="57"/>
                  </a:lnTo>
                  <a:lnTo>
                    <a:pt x="134" y="280"/>
                  </a:lnTo>
                  <a:lnTo>
                    <a:pt x="90" y="337"/>
                  </a:lnTo>
                  <a:lnTo>
                    <a:pt x="45" y="337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120" name="Freeform 152"/>
            <p:cNvSpPr>
              <a:spLocks/>
            </p:cNvSpPr>
            <p:nvPr/>
          </p:nvSpPr>
          <p:spPr bwMode="auto">
            <a:xfrm>
              <a:off x="2178" y="2214"/>
              <a:ext cx="33" cy="84"/>
            </a:xfrm>
            <a:custGeom>
              <a:avLst/>
              <a:gdLst/>
              <a:ahLst/>
              <a:cxnLst>
                <a:cxn ang="0">
                  <a:pos x="44" y="337"/>
                </a:cxn>
                <a:cxn ang="0">
                  <a:pos x="0" y="280"/>
                </a:cxn>
                <a:cxn ang="0">
                  <a:pos x="0" y="57"/>
                </a:cxn>
                <a:cxn ang="0">
                  <a:pos x="44" y="0"/>
                </a:cxn>
                <a:cxn ang="0">
                  <a:pos x="89" y="0"/>
                </a:cxn>
                <a:cxn ang="0">
                  <a:pos x="135" y="57"/>
                </a:cxn>
                <a:cxn ang="0">
                  <a:pos x="135" y="280"/>
                </a:cxn>
                <a:cxn ang="0">
                  <a:pos x="89" y="337"/>
                </a:cxn>
                <a:cxn ang="0">
                  <a:pos x="44" y="337"/>
                </a:cxn>
              </a:cxnLst>
              <a:rect l="0" t="0" r="r" b="b"/>
              <a:pathLst>
                <a:path w="135" h="337">
                  <a:moveTo>
                    <a:pt x="44" y="337"/>
                  </a:moveTo>
                  <a:lnTo>
                    <a:pt x="0" y="280"/>
                  </a:lnTo>
                  <a:lnTo>
                    <a:pt x="0" y="57"/>
                  </a:lnTo>
                  <a:lnTo>
                    <a:pt x="44" y="0"/>
                  </a:lnTo>
                  <a:lnTo>
                    <a:pt x="89" y="0"/>
                  </a:lnTo>
                  <a:lnTo>
                    <a:pt x="135" y="57"/>
                  </a:lnTo>
                  <a:lnTo>
                    <a:pt x="135" y="280"/>
                  </a:lnTo>
                  <a:lnTo>
                    <a:pt x="89" y="337"/>
                  </a:lnTo>
                  <a:lnTo>
                    <a:pt x="44" y="337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119" name="Line 151"/>
            <p:cNvSpPr>
              <a:spLocks noChangeShapeType="1"/>
            </p:cNvSpPr>
            <p:nvPr/>
          </p:nvSpPr>
          <p:spPr bwMode="auto">
            <a:xfrm>
              <a:off x="1774" y="1717"/>
              <a:ext cx="1" cy="67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118" name="Line 150"/>
            <p:cNvSpPr>
              <a:spLocks noChangeShapeType="1"/>
            </p:cNvSpPr>
            <p:nvPr/>
          </p:nvSpPr>
          <p:spPr bwMode="auto">
            <a:xfrm>
              <a:off x="2718" y="1717"/>
              <a:ext cx="1" cy="67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117" name="Line 149"/>
            <p:cNvSpPr>
              <a:spLocks noChangeShapeType="1"/>
            </p:cNvSpPr>
            <p:nvPr/>
          </p:nvSpPr>
          <p:spPr bwMode="auto">
            <a:xfrm>
              <a:off x="1774" y="2256"/>
              <a:ext cx="14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116" name="Line 148"/>
            <p:cNvSpPr>
              <a:spLocks noChangeShapeType="1"/>
            </p:cNvSpPr>
            <p:nvPr/>
          </p:nvSpPr>
          <p:spPr bwMode="auto">
            <a:xfrm flipH="1">
              <a:off x="2342" y="2256"/>
              <a:ext cx="37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115" name="Freeform 147"/>
            <p:cNvSpPr>
              <a:spLocks/>
            </p:cNvSpPr>
            <p:nvPr/>
          </p:nvSpPr>
          <p:spPr bwMode="auto">
            <a:xfrm>
              <a:off x="1774" y="2223"/>
              <a:ext cx="196" cy="65"/>
            </a:xfrm>
            <a:custGeom>
              <a:avLst/>
              <a:gdLst/>
              <a:ahLst/>
              <a:cxnLst>
                <a:cxn ang="0">
                  <a:pos x="0" y="131"/>
                </a:cxn>
                <a:cxn ang="0">
                  <a:pos x="787" y="263"/>
                </a:cxn>
                <a:cxn ang="0">
                  <a:pos x="787" y="0"/>
                </a:cxn>
                <a:cxn ang="0">
                  <a:pos x="0" y="131"/>
                </a:cxn>
                <a:cxn ang="0">
                  <a:pos x="787" y="131"/>
                </a:cxn>
              </a:cxnLst>
              <a:rect l="0" t="0" r="r" b="b"/>
              <a:pathLst>
                <a:path w="787" h="263">
                  <a:moveTo>
                    <a:pt x="0" y="131"/>
                  </a:moveTo>
                  <a:lnTo>
                    <a:pt x="787" y="263"/>
                  </a:lnTo>
                  <a:lnTo>
                    <a:pt x="787" y="0"/>
                  </a:lnTo>
                  <a:lnTo>
                    <a:pt x="0" y="131"/>
                  </a:lnTo>
                  <a:lnTo>
                    <a:pt x="787" y="131"/>
                  </a:lnTo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114" name="Freeform 146"/>
            <p:cNvSpPr>
              <a:spLocks/>
            </p:cNvSpPr>
            <p:nvPr/>
          </p:nvSpPr>
          <p:spPr bwMode="auto">
            <a:xfrm>
              <a:off x="2522" y="2223"/>
              <a:ext cx="196" cy="65"/>
            </a:xfrm>
            <a:custGeom>
              <a:avLst/>
              <a:gdLst/>
              <a:ahLst/>
              <a:cxnLst>
                <a:cxn ang="0">
                  <a:pos x="787" y="131"/>
                </a:cxn>
                <a:cxn ang="0">
                  <a:pos x="0" y="0"/>
                </a:cxn>
                <a:cxn ang="0">
                  <a:pos x="0" y="263"/>
                </a:cxn>
                <a:cxn ang="0">
                  <a:pos x="787" y="131"/>
                </a:cxn>
                <a:cxn ang="0">
                  <a:pos x="0" y="131"/>
                </a:cxn>
              </a:cxnLst>
              <a:rect l="0" t="0" r="r" b="b"/>
              <a:pathLst>
                <a:path w="787" h="263">
                  <a:moveTo>
                    <a:pt x="787" y="131"/>
                  </a:moveTo>
                  <a:lnTo>
                    <a:pt x="0" y="0"/>
                  </a:lnTo>
                  <a:lnTo>
                    <a:pt x="0" y="263"/>
                  </a:lnTo>
                  <a:lnTo>
                    <a:pt x="787" y="131"/>
                  </a:lnTo>
                  <a:lnTo>
                    <a:pt x="0" y="131"/>
                  </a:lnTo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113" name="Freeform 145"/>
            <p:cNvSpPr>
              <a:spLocks/>
            </p:cNvSpPr>
            <p:nvPr/>
          </p:nvSpPr>
          <p:spPr bwMode="auto">
            <a:xfrm>
              <a:off x="2887" y="2817"/>
              <a:ext cx="45" cy="84"/>
            </a:xfrm>
            <a:custGeom>
              <a:avLst/>
              <a:gdLst/>
              <a:ahLst/>
              <a:cxnLst>
                <a:cxn ang="0">
                  <a:pos x="0" y="55"/>
                </a:cxn>
                <a:cxn ang="0">
                  <a:pos x="46" y="0"/>
                </a:cxn>
                <a:cxn ang="0">
                  <a:pos x="135" y="0"/>
                </a:cxn>
                <a:cxn ang="0">
                  <a:pos x="180" y="55"/>
                </a:cxn>
                <a:cxn ang="0">
                  <a:pos x="180" y="112"/>
                </a:cxn>
                <a:cxn ang="0">
                  <a:pos x="135" y="167"/>
                </a:cxn>
                <a:cxn ang="0">
                  <a:pos x="46" y="167"/>
                </a:cxn>
                <a:cxn ang="0">
                  <a:pos x="0" y="224"/>
                </a:cxn>
                <a:cxn ang="0">
                  <a:pos x="0" y="335"/>
                </a:cxn>
                <a:cxn ang="0">
                  <a:pos x="180" y="335"/>
                </a:cxn>
              </a:cxnLst>
              <a:rect l="0" t="0" r="r" b="b"/>
              <a:pathLst>
                <a:path w="180" h="335">
                  <a:moveTo>
                    <a:pt x="0" y="55"/>
                  </a:moveTo>
                  <a:lnTo>
                    <a:pt x="46" y="0"/>
                  </a:lnTo>
                  <a:lnTo>
                    <a:pt x="135" y="0"/>
                  </a:lnTo>
                  <a:lnTo>
                    <a:pt x="180" y="55"/>
                  </a:lnTo>
                  <a:lnTo>
                    <a:pt x="180" y="112"/>
                  </a:lnTo>
                  <a:lnTo>
                    <a:pt x="135" y="167"/>
                  </a:lnTo>
                  <a:lnTo>
                    <a:pt x="46" y="167"/>
                  </a:lnTo>
                  <a:lnTo>
                    <a:pt x="0" y="224"/>
                  </a:lnTo>
                  <a:lnTo>
                    <a:pt x="0" y="335"/>
                  </a:lnTo>
                  <a:lnTo>
                    <a:pt x="180" y="335"/>
                  </a:lnTo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112" name="Line 144"/>
            <p:cNvSpPr>
              <a:spLocks noChangeShapeType="1"/>
            </p:cNvSpPr>
            <p:nvPr/>
          </p:nvSpPr>
          <p:spPr bwMode="auto">
            <a:xfrm flipV="1">
              <a:off x="2954" y="2887"/>
              <a:ext cx="1" cy="1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111" name="Freeform 143"/>
            <p:cNvSpPr>
              <a:spLocks/>
            </p:cNvSpPr>
            <p:nvPr/>
          </p:nvSpPr>
          <p:spPr bwMode="auto">
            <a:xfrm>
              <a:off x="2976" y="2817"/>
              <a:ext cx="34" cy="84"/>
            </a:xfrm>
            <a:custGeom>
              <a:avLst/>
              <a:gdLst/>
              <a:ahLst/>
              <a:cxnLst>
                <a:cxn ang="0">
                  <a:pos x="45" y="335"/>
                </a:cxn>
                <a:cxn ang="0">
                  <a:pos x="0" y="280"/>
                </a:cxn>
                <a:cxn ang="0">
                  <a:pos x="0" y="55"/>
                </a:cxn>
                <a:cxn ang="0">
                  <a:pos x="45" y="0"/>
                </a:cxn>
                <a:cxn ang="0">
                  <a:pos x="90" y="0"/>
                </a:cxn>
                <a:cxn ang="0">
                  <a:pos x="134" y="55"/>
                </a:cxn>
                <a:cxn ang="0">
                  <a:pos x="134" y="280"/>
                </a:cxn>
                <a:cxn ang="0">
                  <a:pos x="90" y="335"/>
                </a:cxn>
                <a:cxn ang="0">
                  <a:pos x="45" y="335"/>
                </a:cxn>
              </a:cxnLst>
              <a:rect l="0" t="0" r="r" b="b"/>
              <a:pathLst>
                <a:path w="134" h="335">
                  <a:moveTo>
                    <a:pt x="45" y="335"/>
                  </a:moveTo>
                  <a:lnTo>
                    <a:pt x="0" y="280"/>
                  </a:lnTo>
                  <a:lnTo>
                    <a:pt x="0" y="55"/>
                  </a:lnTo>
                  <a:lnTo>
                    <a:pt x="45" y="0"/>
                  </a:lnTo>
                  <a:lnTo>
                    <a:pt x="90" y="0"/>
                  </a:lnTo>
                  <a:lnTo>
                    <a:pt x="134" y="55"/>
                  </a:lnTo>
                  <a:lnTo>
                    <a:pt x="134" y="280"/>
                  </a:lnTo>
                  <a:lnTo>
                    <a:pt x="90" y="335"/>
                  </a:lnTo>
                  <a:lnTo>
                    <a:pt x="45" y="335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110" name="Freeform 142"/>
            <p:cNvSpPr>
              <a:spLocks/>
            </p:cNvSpPr>
            <p:nvPr/>
          </p:nvSpPr>
          <p:spPr bwMode="auto">
            <a:xfrm>
              <a:off x="3033" y="2817"/>
              <a:ext cx="33" cy="84"/>
            </a:xfrm>
            <a:custGeom>
              <a:avLst/>
              <a:gdLst/>
              <a:ahLst/>
              <a:cxnLst>
                <a:cxn ang="0">
                  <a:pos x="44" y="335"/>
                </a:cxn>
                <a:cxn ang="0">
                  <a:pos x="0" y="280"/>
                </a:cxn>
                <a:cxn ang="0">
                  <a:pos x="0" y="55"/>
                </a:cxn>
                <a:cxn ang="0">
                  <a:pos x="44" y="0"/>
                </a:cxn>
                <a:cxn ang="0">
                  <a:pos x="90" y="0"/>
                </a:cxn>
                <a:cxn ang="0">
                  <a:pos x="134" y="55"/>
                </a:cxn>
                <a:cxn ang="0">
                  <a:pos x="134" y="280"/>
                </a:cxn>
                <a:cxn ang="0">
                  <a:pos x="90" y="335"/>
                </a:cxn>
                <a:cxn ang="0">
                  <a:pos x="44" y="335"/>
                </a:cxn>
              </a:cxnLst>
              <a:rect l="0" t="0" r="r" b="b"/>
              <a:pathLst>
                <a:path w="134" h="335">
                  <a:moveTo>
                    <a:pt x="44" y="335"/>
                  </a:moveTo>
                  <a:lnTo>
                    <a:pt x="0" y="280"/>
                  </a:lnTo>
                  <a:lnTo>
                    <a:pt x="0" y="55"/>
                  </a:lnTo>
                  <a:lnTo>
                    <a:pt x="44" y="0"/>
                  </a:lnTo>
                  <a:lnTo>
                    <a:pt x="90" y="0"/>
                  </a:lnTo>
                  <a:lnTo>
                    <a:pt x="134" y="55"/>
                  </a:lnTo>
                  <a:lnTo>
                    <a:pt x="134" y="280"/>
                  </a:lnTo>
                  <a:lnTo>
                    <a:pt x="90" y="335"/>
                  </a:lnTo>
                  <a:lnTo>
                    <a:pt x="44" y="335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109" name="Line 141"/>
            <p:cNvSpPr>
              <a:spLocks noChangeShapeType="1"/>
            </p:cNvSpPr>
            <p:nvPr/>
          </p:nvSpPr>
          <p:spPr bwMode="auto">
            <a:xfrm>
              <a:off x="2718" y="1633"/>
              <a:ext cx="1" cy="135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108" name="Line 140"/>
            <p:cNvSpPr>
              <a:spLocks noChangeShapeType="1"/>
            </p:cNvSpPr>
            <p:nvPr/>
          </p:nvSpPr>
          <p:spPr bwMode="auto">
            <a:xfrm>
              <a:off x="2760" y="1633"/>
              <a:ext cx="1" cy="135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107" name="Freeform 139"/>
            <p:cNvSpPr>
              <a:spLocks/>
            </p:cNvSpPr>
            <p:nvPr/>
          </p:nvSpPr>
          <p:spPr bwMode="auto">
            <a:xfrm>
              <a:off x="2718" y="2859"/>
              <a:ext cx="42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4" y="0"/>
                </a:cxn>
                <a:cxn ang="0">
                  <a:pos x="169" y="0"/>
                </a:cxn>
              </a:cxnLst>
              <a:rect l="0" t="0" r="r" b="b"/>
              <a:pathLst>
                <a:path w="169">
                  <a:moveTo>
                    <a:pt x="0" y="0"/>
                  </a:moveTo>
                  <a:lnTo>
                    <a:pt x="84" y="0"/>
                  </a:lnTo>
                  <a:lnTo>
                    <a:pt x="169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106" name="Line 138"/>
            <p:cNvSpPr>
              <a:spLocks noChangeShapeType="1"/>
            </p:cNvSpPr>
            <p:nvPr/>
          </p:nvSpPr>
          <p:spPr bwMode="auto">
            <a:xfrm>
              <a:off x="2739" y="2859"/>
              <a:ext cx="10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105" name="Freeform 137"/>
            <p:cNvSpPr>
              <a:spLocks/>
            </p:cNvSpPr>
            <p:nvPr/>
          </p:nvSpPr>
          <p:spPr bwMode="auto">
            <a:xfrm>
              <a:off x="2718" y="2826"/>
              <a:ext cx="197" cy="65"/>
            </a:xfrm>
            <a:custGeom>
              <a:avLst/>
              <a:gdLst/>
              <a:ahLst/>
              <a:cxnLst>
                <a:cxn ang="0">
                  <a:pos x="0" y="130"/>
                </a:cxn>
                <a:cxn ang="0">
                  <a:pos x="787" y="261"/>
                </a:cxn>
                <a:cxn ang="0">
                  <a:pos x="787" y="0"/>
                </a:cxn>
                <a:cxn ang="0">
                  <a:pos x="0" y="130"/>
                </a:cxn>
                <a:cxn ang="0">
                  <a:pos x="787" y="130"/>
                </a:cxn>
              </a:cxnLst>
              <a:rect l="0" t="0" r="r" b="b"/>
              <a:pathLst>
                <a:path w="787" h="261">
                  <a:moveTo>
                    <a:pt x="0" y="130"/>
                  </a:moveTo>
                  <a:lnTo>
                    <a:pt x="787" y="261"/>
                  </a:lnTo>
                  <a:lnTo>
                    <a:pt x="787" y="0"/>
                  </a:lnTo>
                  <a:lnTo>
                    <a:pt x="0" y="130"/>
                  </a:lnTo>
                  <a:lnTo>
                    <a:pt x="787" y="130"/>
                  </a:lnTo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104" name="Freeform 136"/>
            <p:cNvSpPr>
              <a:spLocks/>
            </p:cNvSpPr>
            <p:nvPr/>
          </p:nvSpPr>
          <p:spPr bwMode="auto">
            <a:xfrm>
              <a:off x="2564" y="2826"/>
              <a:ext cx="196" cy="65"/>
            </a:xfrm>
            <a:custGeom>
              <a:avLst/>
              <a:gdLst/>
              <a:ahLst/>
              <a:cxnLst>
                <a:cxn ang="0">
                  <a:pos x="788" y="130"/>
                </a:cxn>
                <a:cxn ang="0">
                  <a:pos x="0" y="0"/>
                </a:cxn>
                <a:cxn ang="0">
                  <a:pos x="0" y="261"/>
                </a:cxn>
                <a:cxn ang="0">
                  <a:pos x="788" y="130"/>
                </a:cxn>
                <a:cxn ang="0">
                  <a:pos x="0" y="130"/>
                </a:cxn>
              </a:cxnLst>
              <a:rect l="0" t="0" r="r" b="b"/>
              <a:pathLst>
                <a:path w="788" h="261">
                  <a:moveTo>
                    <a:pt x="788" y="130"/>
                  </a:moveTo>
                  <a:lnTo>
                    <a:pt x="0" y="0"/>
                  </a:lnTo>
                  <a:lnTo>
                    <a:pt x="0" y="261"/>
                  </a:lnTo>
                  <a:lnTo>
                    <a:pt x="788" y="130"/>
                  </a:lnTo>
                  <a:lnTo>
                    <a:pt x="0" y="130"/>
                  </a:lnTo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103" name="Freeform 135"/>
            <p:cNvSpPr>
              <a:spLocks/>
            </p:cNvSpPr>
            <p:nvPr/>
          </p:nvSpPr>
          <p:spPr bwMode="auto">
            <a:xfrm>
              <a:off x="2939" y="2071"/>
              <a:ext cx="45" cy="42"/>
            </a:xfrm>
            <a:custGeom>
              <a:avLst/>
              <a:gdLst/>
              <a:ahLst/>
              <a:cxnLst>
                <a:cxn ang="0">
                  <a:pos x="0" y="56"/>
                </a:cxn>
                <a:cxn ang="0">
                  <a:pos x="44" y="0"/>
                </a:cxn>
                <a:cxn ang="0">
                  <a:pos x="133" y="0"/>
                </a:cxn>
                <a:cxn ang="0">
                  <a:pos x="178" y="56"/>
                </a:cxn>
                <a:cxn ang="0">
                  <a:pos x="178" y="112"/>
                </a:cxn>
                <a:cxn ang="0">
                  <a:pos x="133" y="168"/>
                </a:cxn>
                <a:cxn ang="0">
                  <a:pos x="89" y="168"/>
                </a:cxn>
              </a:cxnLst>
              <a:rect l="0" t="0" r="r" b="b"/>
              <a:pathLst>
                <a:path w="178" h="168">
                  <a:moveTo>
                    <a:pt x="0" y="56"/>
                  </a:moveTo>
                  <a:lnTo>
                    <a:pt x="44" y="0"/>
                  </a:lnTo>
                  <a:lnTo>
                    <a:pt x="133" y="0"/>
                  </a:lnTo>
                  <a:lnTo>
                    <a:pt x="178" y="56"/>
                  </a:lnTo>
                  <a:lnTo>
                    <a:pt x="178" y="112"/>
                  </a:lnTo>
                  <a:lnTo>
                    <a:pt x="133" y="168"/>
                  </a:lnTo>
                  <a:lnTo>
                    <a:pt x="89" y="168"/>
                  </a:lnTo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102" name="Freeform 134"/>
            <p:cNvSpPr>
              <a:spLocks/>
            </p:cNvSpPr>
            <p:nvPr/>
          </p:nvSpPr>
          <p:spPr bwMode="auto">
            <a:xfrm>
              <a:off x="2939" y="2113"/>
              <a:ext cx="45" cy="43"/>
            </a:xfrm>
            <a:custGeom>
              <a:avLst/>
              <a:gdLst/>
              <a:ahLst/>
              <a:cxnLst>
                <a:cxn ang="0">
                  <a:pos x="133" y="0"/>
                </a:cxn>
                <a:cxn ang="0">
                  <a:pos x="178" y="56"/>
                </a:cxn>
                <a:cxn ang="0">
                  <a:pos x="178" y="112"/>
                </a:cxn>
                <a:cxn ang="0">
                  <a:pos x="133" y="168"/>
                </a:cxn>
                <a:cxn ang="0">
                  <a:pos x="44" y="168"/>
                </a:cxn>
                <a:cxn ang="0">
                  <a:pos x="0" y="112"/>
                </a:cxn>
              </a:cxnLst>
              <a:rect l="0" t="0" r="r" b="b"/>
              <a:pathLst>
                <a:path w="178" h="168">
                  <a:moveTo>
                    <a:pt x="133" y="0"/>
                  </a:moveTo>
                  <a:lnTo>
                    <a:pt x="178" y="56"/>
                  </a:lnTo>
                  <a:lnTo>
                    <a:pt x="178" y="112"/>
                  </a:lnTo>
                  <a:lnTo>
                    <a:pt x="133" y="168"/>
                  </a:lnTo>
                  <a:lnTo>
                    <a:pt x="44" y="168"/>
                  </a:lnTo>
                  <a:lnTo>
                    <a:pt x="0" y="112"/>
                  </a:lnTo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101" name="Freeform 133"/>
            <p:cNvSpPr>
              <a:spLocks/>
            </p:cNvSpPr>
            <p:nvPr/>
          </p:nvSpPr>
          <p:spPr bwMode="auto">
            <a:xfrm>
              <a:off x="3006" y="2071"/>
              <a:ext cx="45" cy="42"/>
            </a:xfrm>
            <a:custGeom>
              <a:avLst/>
              <a:gdLst/>
              <a:ahLst/>
              <a:cxnLst>
                <a:cxn ang="0">
                  <a:pos x="0" y="56"/>
                </a:cxn>
                <a:cxn ang="0">
                  <a:pos x="45" y="0"/>
                </a:cxn>
                <a:cxn ang="0">
                  <a:pos x="134" y="0"/>
                </a:cxn>
                <a:cxn ang="0">
                  <a:pos x="179" y="56"/>
                </a:cxn>
                <a:cxn ang="0">
                  <a:pos x="179" y="112"/>
                </a:cxn>
                <a:cxn ang="0">
                  <a:pos x="134" y="168"/>
                </a:cxn>
                <a:cxn ang="0">
                  <a:pos x="90" y="168"/>
                </a:cxn>
              </a:cxnLst>
              <a:rect l="0" t="0" r="r" b="b"/>
              <a:pathLst>
                <a:path w="179" h="168">
                  <a:moveTo>
                    <a:pt x="0" y="56"/>
                  </a:moveTo>
                  <a:lnTo>
                    <a:pt x="45" y="0"/>
                  </a:lnTo>
                  <a:lnTo>
                    <a:pt x="134" y="0"/>
                  </a:lnTo>
                  <a:lnTo>
                    <a:pt x="179" y="56"/>
                  </a:lnTo>
                  <a:lnTo>
                    <a:pt x="179" y="112"/>
                  </a:lnTo>
                  <a:lnTo>
                    <a:pt x="134" y="168"/>
                  </a:lnTo>
                  <a:lnTo>
                    <a:pt x="90" y="168"/>
                  </a:lnTo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100" name="Freeform 132"/>
            <p:cNvSpPr>
              <a:spLocks/>
            </p:cNvSpPr>
            <p:nvPr/>
          </p:nvSpPr>
          <p:spPr bwMode="auto">
            <a:xfrm>
              <a:off x="3006" y="2113"/>
              <a:ext cx="45" cy="43"/>
            </a:xfrm>
            <a:custGeom>
              <a:avLst/>
              <a:gdLst/>
              <a:ahLst/>
              <a:cxnLst>
                <a:cxn ang="0">
                  <a:pos x="134" y="0"/>
                </a:cxn>
                <a:cxn ang="0">
                  <a:pos x="179" y="56"/>
                </a:cxn>
                <a:cxn ang="0">
                  <a:pos x="179" y="112"/>
                </a:cxn>
                <a:cxn ang="0">
                  <a:pos x="134" y="168"/>
                </a:cxn>
                <a:cxn ang="0">
                  <a:pos x="45" y="168"/>
                </a:cxn>
                <a:cxn ang="0">
                  <a:pos x="0" y="112"/>
                </a:cxn>
              </a:cxnLst>
              <a:rect l="0" t="0" r="r" b="b"/>
              <a:pathLst>
                <a:path w="179" h="168">
                  <a:moveTo>
                    <a:pt x="134" y="0"/>
                  </a:moveTo>
                  <a:lnTo>
                    <a:pt x="179" y="56"/>
                  </a:lnTo>
                  <a:lnTo>
                    <a:pt x="179" y="112"/>
                  </a:lnTo>
                  <a:lnTo>
                    <a:pt x="134" y="168"/>
                  </a:lnTo>
                  <a:lnTo>
                    <a:pt x="45" y="168"/>
                  </a:lnTo>
                  <a:lnTo>
                    <a:pt x="0" y="112"/>
                  </a:lnTo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99" name="Line 131"/>
            <p:cNvSpPr>
              <a:spLocks noChangeShapeType="1"/>
            </p:cNvSpPr>
            <p:nvPr/>
          </p:nvSpPr>
          <p:spPr bwMode="auto">
            <a:xfrm flipV="1">
              <a:off x="3073" y="2141"/>
              <a:ext cx="1" cy="1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98" name="Freeform 130"/>
            <p:cNvSpPr>
              <a:spLocks/>
            </p:cNvSpPr>
            <p:nvPr/>
          </p:nvSpPr>
          <p:spPr bwMode="auto">
            <a:xfrm>
              <a:off x="3096" y="2071"/>
              <a:ext cx="33" cy="85"/>
            </a:xfrm>
            <a:custGeom>
              <a:avLst/>
              <a:gdLst/>
              <a:ahLst/>
              <a:cxnLst>
                <a:cxn ang="0">
                  <a:pos x="44" y="336"/>
                </a:cxn>
                <a:cxn ang="0">
                  <a:pos x="0" y="280"/>
                </a:cxn>
                <a:cxn ang="0">
                  <a:pos x="0" y="56"/>
                </a:cxn>
                <a:cxn ang="0">
                  <a:pos x="44" y="0"/>
                </a:cxn>
                <a:cxn ang="0">
                  <a:pos x="89" y="0"/>
                </a:cxn>
                <a:cxn ang="0">
                  <a:pos x="133" y="56"/>
                </a:cxn>
                <a:cxn ang="0">
                  <a:pos x="133" y="280"/>
                </a:cxn>
                <a:cxn ang="0">
                  <a:pos x="89" y="336"/>
                </a:cxn>
                <a:cxn ang="0">
                  <a:pos x="44" y="336"/>
                </a:cxn>
              </a:cxnLst>
              <a:rect l="0" t="0" r="r" b="b"/>
              <a:pathLst>
                <a:path w="133" h="336">
                  <a:moveTo>
                    <a:pt x="44" y="336"/>
                  </a:moveTo>
                  <a:lnTo>
                    <a:pt x="0" y="280"/>
                  </a:lnTo>
                  <a:lnTo>
                    <a:pt x="0" y="56"/>
                  </a:lnTo>
                  <a:lnTo>
                    <a:pt x="44" y="0"/>
                  </a:lnTo>
                  <a:lnTo>
                    <a:pt x="89" y="0"/>
                  </a:lnTo>
                  <a:lnTo>
                    <a:pt x="133" y="56"/>
                  </a:lnTo>
                  <a:lnTo>
                    <a:pt x="133" y="280"/>
                  </a:lnTo>
                  <a:lnTo>
                    <a:pt x="89" y="336"/>
                  </a:lnTo>
                  <a:lnTo>
                    <a:pt x="44" y="336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97" name="Freeform 129"/>
            <p:cNvSpPr>
              <a:spLocks/>
            </p:cNvSpPr>
            <p:nvPr/>
          </p:nvSpPr>
          <p:spPr bwMode="auto">
            <a:xfrm>
              <a:off x="3152" y="2071"/>
              <a:ext cx="33" cy="85"/>
            </a:xfrm>
            <a:custGeom>
              <a:avLst/>
              <a:gdLst/>
              <a:ahLst/>
              <a:cxnLst>
                <a:cxn ang="0">
                  <a:pos x="45" y="336"/>
                </a:cxn>
                <a:cxn ang="0">
                  <a:pos x="0" y="280"/>
                </a:cxn>
                <a:cxn ang="0">
                  <a:pos x="0" y="56"/>
                </a:cxn>
                <a:cxn ang="0">
                  <a:pos x="45" y="0"/>
                </a:cxn>
                <a:cxn ang="0">
                  <a:pos x="90" y="0"/>
                </a:cxn>
                <a:cxn ang="0">
                  <a:pos x="135" y="56"/>
                </a:cxn>
                <a:cxn ang="0">
                  <a:pos x="135" y="280"/>
                </a:cxn>
                <a:cxn ang="0">
                  <a:pos x="90" y="336"/>
                </a:cxn>
                <a:cxn ang="0">
                  <a:pos x="45" y="336"/>
                </a:cxn>
              </a:cxnLst>
              <a:rect l="0" t="0" r="r" b="b"/>
              <a:pathLst>
                <a:path w="135" h="336">
                  <a:moveTo>
                    <a:pt x="45" y="336"/>
                  </a:moveTo>
                  <a:lnTo>
                    <a:pt x="0" y="280"/>
                  </a:lnTo>
                  <a:lnTo>
                    <a:pt x="0" y="56"/>
                  </a:lnTo>
                  <a:lnTo>
                    <a:pt x="45" y="0"/>
                  </a:lnTo>
                  <a:lnTo>
                    <a:pt x="90" y="0"/>
                  </a:lnTo>
                  <a:lnTo>
                    <a:pt x="135" y="56"/>
                  </a:lnTo>
                  <a:lnTo>
                    <a:pt x="135" y="280"/>
                  </a:lnTo>
                  <a:lnTo>
                    <a:pt x="90" y="336"/>
                  </a:lnTo>
                  <a:lnTo>
                    <a:pt x="45" y="336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96" name="Line 128"/>
            <p:cNvSpPr>
              <a:spLocks noChangeShapeType="1"/>
            </p:cNvSpPr>
            <p:nvPr/>
          </p:nvSpPr>
          <p:spPr bwMode="auto">
            <a:xfrm>
              <a:off x="2760" y="1655"/>
              <a:ext cx="1" cy="59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95" name="Line 127"/>
            <p:cNvSpPr>
              <a:spLocks noChangeShapeType="1"/>
            </p:cNvSpPr>
            <p:nvPr/>
          </p:nvSpPr>
          <p:spPr bwMode="auto">
            <a:xfrm>
              <a:off x="3453" y="1655"/>
              <a:ext cx="1" cy="59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94" name="Line 126"/>
            <p:cNvSpPr>
              <a:spLocks noChangeShapeType="1"/>
            </p:cNvSpPr>
            <p:nvPr/>
          </p:nvSpPr>
          <p:spPr bwMode="auto">
            <a:xfrm>
              <a:off x="2760" y="2113"/>
              <a:ext cx="13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93" name="Line 125"/>
            <p:cNvSpPr>
              <a:spLocks noChangeShapeType="1"/>
            </p:cNvSpPr>
            <p:nvPr/>
          </p:nvSpPr>
          <p:spPr bwMode="auto">
            <a:xfrm flipH="1">
              <a:off x="3317" y="2113"/>
              <a:ext cx="13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92" name="Freeform 124"/>
            <p:cNvSpPr>
              <a:spLocks/>
            </p:cNvSpPr>
            <p:nvPr/>
          </p:nvSpPr>
          <p:spPr bwMode="auto">
            <a:xfrm>
              <a:off x="2760" y="2081"/>
              <a:ext cx="197" cy="65"/>
            </a:xfrm>
            <a:custGeom>
              <a:avLst/>
              <a:gdLst/>
              <a:ahLst/>
              <a:cxnLst>
                <a:cxn ang="0">
                  <a:pos x="0" y="131"/>
                </a:cxn>
                <a:cxn ang="0">
                  <a:pos x="787" y="262"/>
                </a:cxn>
                <a:cxn ang="0">
                  <a:pos x="787" y="0"/>
                </a:cxn>
                <a:cxn ang="0">
                  <a:pos x="0" y="131"/>
                </a:cxn>
                <a:cxn ang="0">
                  <a:pos x="787" y="131"/>
                </a:cxn>
              </a:cxnLst>
              <a:rect l="0" t="0" r="r" b="b"/>
              <a:pathLst>
                <a:path w="787" h="262">
                  <a:moveTo>
                    <a:pt x="0" y="131"/>
                  </a:moveTo>
                  <a:lnTo>
                    <a:pt x="787" y="262"/>
                  </a:lnTo>
                  <a:lnTo>
                    <a:pt x="787" y="0"/>
                  </a:lnTo>
                  <a:lnTo>
                    <a:pt x="0" y="131"/>
                  </a:lnTo>
                  <a:lnTo>
                    <a:pt x="787" y="131"/>
                  </a:lnTo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91" name="Freeform 123"/>
            <p:cNvSpPr>
              <a:spLocks/>
            </p:cNvSpPr>
            <p:nvPr/>
          </p:nvSpPr>
          <p:spPr bwMode="auto">
            <a:xfrm>
              <a:off x="3256" y="2081"/>
              <a:ext cx="197" cy="65"/>
            </a:xfrm>
            <a:custGeom>
              <a:avLst/>
              <a:gdLst/>
              <a:ahLst/>
              <a:cxnLst>
                <a:cxn ang="0">
                  <a:pos x="787" y="131"/>
                </a:cxn>
                <a:cxn ang="0">
                  <a:pos x="0" y="0"/>
                </a:cxn>
                <a:cxn ang="0">
                  <a:pos x="0" y="262"/>
                </a:cxn>
                <a:cxn ang="0">
                  <a:pos x="787" y="131"/>
                </a:cxn>
                <a:cxn ang="0">
                  <a:pos x="0" y="131"/>
                </a:cxn>
              </a:cxnLst>
              <a:rect l="0" t="0" r="r" b="b"/>
              <a:pathLst>
                <a:path w="787" h="262">
                  <a:moveTo>
                    <a:pt x="787" y="131"/>
                  </a:moveTo>
                  <a:lnTo>
                    <a:pt x="0" y="0"/>
                  </a:lnTo>
                  <a:lnTo>
                    <a:pt x="0" y="262"/>
                  </a:lnTo>
                  <a:lnTo>
                    <a:pt x="787" y="131"/>
                  </a:lnTo>
                  <a:lnTo>
                    <a:pt x="0" y="131"/>
                  </a:lnTo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90" name="Freeform 122"/>
            <p:cNvSpPr>
              <a:spLocks/>
            </p:cNvSpPr>
            <p:nvPr/>
          </p:nvSpPr>
          <p:spPr bwMode="auto">
            <a:xfrm>
              <a:off x="2992" y="2645"/>
              <a:ext cx="45" cy="84"/>
            </a:xfrm>
            <a:custGeom>
              <a:avLst/>
              <a:gdLst/>
              <a:ahLst/>
              <a:cxnLst>
                <a:cxn ang="0">
                  <a:pos x="0" y="57"/>
                </a:cxn>
                <a:cxn ang="0">
                  <a:pos x="45" y="0"/>
                </a:cxn>
                <a:cxn ang="0">
                  <a:pos x="135" y="0"/>
                </a:cxn>
                <a:cxn ang="0">
                  <a:pos x="180" y="57"/>
                </a:cxn>
                <a:cxn ang="0">
                  <a:pos x="180" y="113"/>
                </a:cxn>
                <a:cxn ang="0">
                  <a:pos x="135" y="169"/>
                </a:cxn>
                <a:cxn ang="0">
                  <a:pos x="45" y="169"/>
                </a:cxn>
                <a:cxn ang="0">
                  <a:pos x="0" y="225"/>
                </a:cxn>
                <a:cxn ang="0">
                  <a:pos x="0" y="337"/>
                </a:cxn>
                <a:cxn ang="0">
                  <a:pos x="180" y="337"/>
                </a:cxn>
              </a:cxnLst>
              <a:rect l="0" t="0" r="r" b="b"/>
              <a:pathLst>
                <a:path w="180" h="337">
                  <a:moveTo>
                    <a:pt x="0" y="57"/>
                  </a:moveTo>
                  <a:lnTo>
                    <a:pt x="45" y="0"/>
                  </a:lnTo>
                  <a:lnTo>
                    <a:pt x="135" y="0"/>
                  </a:lnTo>
                  <a:lnTo>
                    <a:pt x="180" y="57"/>
                  </a:lnTo>
                  <a:lnTo>
                    <a:pt x="180" y="113"/>
                  </a:lnTo>
                  <a:lnTo>
                    <a:pt x="135" y="169"/>
                  </a:lnTo>
                  <a:lnTo>
                    <a:pt x="45" y="169"/>
                  </a:lnTo>
                  <a:lnTo>
                    <a:pt x="0" y="225"/>
                  </a:lnTo>
                  <a:lnTo>
                    <a:pt x="0" y="337"/>
                  </a:lnTo>
                  <a:lnTo>
                    <a:pt x="180" y="337"/>
                  </a:lnTo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89" name="Line 121"/>
            <p:cNvSpPr>
              <a:spLocks noChangeShapeType="1"/>
            </p:cNvSpPr>
            <p:nvPr/>
          </p:nvSpPr>
          <p:spPr bwMode="auto">
            <a:xfrm flipV="1">
              <a:off x="3059" y="2715"/>
              <a:ext cx="1" cy="1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88" name="Freeform 120"/>
            <p:cNvSpPr>
              <a:spLocks/>
            </p:cNvSpPr>
            <p:nvPr/>
          </p:nvSpPr>
          <p:spPr bwMode="auto">
            <a:xfrm>
              <a:off x="3082" y="2645"/>
              <a:ext cx="33" cy="84"/>
            </a:xfrm>
            <a:custGeom>
              <a:avLst/>
              <a:gdLst/>
              <a:ahLst/>
              <a:cxnLst>
                <a:cxn ang="0">
                  <a:pos x="45" y="337"/>
                </a:cxn>
                <a:cxn ang="0">
                  <a:pos x="0" y="280"/>
                </a:cxn>
                <a:cxn ang="0">
                  <a:pos x="0" y="57"/>
                </a:cxn>
                <a:cxn ang="0">
                  <a:pos x="45" y="0"/>
                </a:cxn>
                <a:cxn ang="0">
                  <a:pos x="91" y="0"/>
                </a:cxn>
                <a:cxn ang="0">
                  <a:pos x="135" y="57"/>
                </a:cxn>
                <a:cxn ang="0">
                  <a:pos x="135" y="280"/>
                </a:cxn>
                <a:cxn ang="0">
                  <a:pos x="91" y="337"/>
                </a:cxn>
                <a:cxn ang="0">
                  <a:pos x="45" y="337"/>
                </a:cxn>
              </a:cxnLst>
              <a:rect l="0" t="0" r="r" b="b"/>
              <a:pathLst>
                <a:path w="135" h="337">
                  <a:moveTo>
                    <a:pt x="45" y="337"/>
                  </a:moveTo>
                  <a:lnTo>
                    <a:pt x="0" y="280"/>
                  </a:lnTo>
                  <a:lnTo>
                    <a:pt x="0" y="57"/>
                  </a:lnTo>
                  <a:lnTo>
                    <a:pt x="45" y="0"/>
                  </a:lnTo>
                  <a:lnTo>
                    <a:pt x="91" y="0"/>
                  </a:lnTo>
                  <a:lnTo>
                    <a:pt x="135" y="57"/>
                  </a:lnTo>
                  <a:lnTo>
                    <a:pt x="135" y="280"/>
                  </a:lnTo>
                  <a:lnTo>
                    <a:pt x="91" y="337"/>
                  </a:lnTo>
                  <a:lnTo>
                    <a:pt x="45" y="337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87" name="Freeform 119"/>
            <p:cNvSpPr>
              <a:spLocks/>
            </p:cNvSpPr>
            <p:nvPr/>
          </p:nvSpPr>
          <p:spPr bwMode="auto">
            <a:xfrm>
              <a:off x="3138" y="2645"/>
              <a:ext cx="33" cy="84"/>
            </a:xfrm>
            <a:custGeom>
              <a:avLst/>
              <a:gdLst/>
              <a:ahLst/>
              <a:cxnLst>
                <a:cxn ang="0">
                  <a:pos x="44" y="337"/>
                </a:cxn>
                <a:cxn ang="0">
                  <a:pos x="0" y="280"/>
                </a:cxn>
                <a:cxn ang="0">
                  <a:pos x="0" y="57"/>
                </a:cxn>
                <a:cxn ang="0">
                  <a:pos x="44" y="0"/>
                </a:cxn>
                <a:cxn ang="0">
                  <a:pos x="89" y="0"/>
                </a:cxn>
                <a:cxn ang="0">
                  <a:pos x="133" y="57"/>
                </a:cxn>
                <a:cxn ang="0">
                  <a:pos x="133" y="280"/>
                </a:cxn>
                <a:cxn ang="0">
                  <a:pos x="89" y="337"/>
                </a:cxn>
                <a:cxn ang="0">
                  <a:pos x="44" y="337"/>
                </a:cxn>
              </a:cxnLst>
              <a:rect l="0" t="0" r="r" b="b"/>
              <a:pathLst>
                <a:path w="133" h="337">
                  <a:moveTo>
                    <a:pt x="44" y="337"/>
                  </a:moveTo>
                  <a:lnTo>
                    <a:pt x="0" y="280"/>
                  </a:lnTo>
                  <a:lnTo>
                    <a:pt x="0" y="57"/>
                  </a:lnTo>
                  <a:lnTo>
                    <a:pt x="44" y="0"/>
                  </a:lnTo>
                  <a:lnTo>
                    <a:pt x="89" y="0"/>
                  </a:lnTo>
                  <a:lnTo>
                    <a:pt x="133" y="57"/>
                  </a:lnTo>
                  <a:lnTo>
                    <a:pt x="133" y="280"/>
                  </a:lnTo>
                  <a:lnTo>
                    <a:pt x="89" y="337"/>
                  </a:lnTo>
                  <a:lnTo>
                    <a:pt x="44" y="337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86" name="Line 118"/>
            <p:cNvSpPr>
              <a:spLocks noChangeShapeType="1"/>
            </p:cNvSpPr>
            <p:nvPr/>
          </p:nvSpPr>
          <p:spPr bwMode="auto">
            <a:xfrm>
              <a:off x="3453" y="1591"/>
              <a:ext cx="1" cy="122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85" name="Line 117"/>
            <p:cNvSpPr>
              <a:spLocks noChangeShapeType="1"/>
            </p:cNvSpPr>
            <p:nvPr/>
          </p:nvSpPr>
          <p:spPr bwMode="auto">
            <a:xfrm>
              <a:off x="3495" y="1591"/>
              <a:ext cx="1" cy="122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84" name="Freeform 116"/>
            <p:cNvSpPr>
              <a:spLocks/>
            </p:cNvSpPr>
            <p:nvPr/>
          </p:nvSpPr>
          <p:spPr bwMode="auto">
            <a:xfrm>
              <a:off x="3303" y="2687"/>
              <a:ext cx="171" cy="1"/>
            </a:xfrm>
            <a:custGeom>
              <a:avLst/>
              <a:gdLst/>
              <a:ahLst/>
              <a:cxnLst>
                <a:cxn ang="0">
                  <a:pos x="601" y="0"/>
                </a:cxn>
                <a:cxn ang="0">
                  <a:pos x="685" y="0"/>
                </a:cxn>
                <a:cxn ang="0">
                  <a:pos x="0" y="0"/>
                </a:cxn>
              </a:cxnLst>
              <a:rect l="0" t="0" r="r" b="b"/>
              <a:pathLst>
                <a:path w="685">
                  <a:moveTo>
                    <a:pt x="601" y="0"/>
                  </a:moveTo>
                  <a:lnTo>
                    <a:pt x="685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83" name="Line 115"/>
            <p:cNvSpPr>
              <a:spLocks noChangeShapeType="1"/>
            </p:cNvSpPr>
            <p:nvPr/>
          </p:nvSpPr>
          <p:spPr bwMode="auto">
            <a:xfrm flipH="1">
              <a:off x="3474" y="2687"/>
              <a:ext cx="2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82" name="Freeform 114"/>
            <p:cNvSpPr>
              <a:spLocks/>
            </p:cNvSpPr>
            <p:nvPr/>
          </p:nvSpPr>
          <p:spPr bwMode="auto">
            <a:xfrm>
              <a:off x="3453" y="2655"/>
              <a:ext cx="197" cy="65"/>
            </a:xfrm>
            <a:custGeom>
              <a:avLst/>
              <a:gdLst/>
              <a:ahLst/>
              <a:cxnLst>
                <a:cxn ang="0">
                  <a:pos x="0" y="132"/>
                </a:cxn>
                <a:cxn ang="0">
                  <a:pos x="788" y="263"/>
                </a:cxn>
                <a:cxn ang="0">
                  <a:pos x="788" y="0"/>
                </a:cxn>
                <a:cxn ang="0">
                  <a:pos x="0" y="132"/>
                </a:cxn>
                <a:cxn ang="0">
                  <a:pos x="788" y="132"/>
                </a:cxn>
              </a:cxnLst>
              <a:rect l="0" t="0" r="r" b="b"/>
              <a:pathLst>
                <a:path w="788" h="263">
                  <a:moveTo>
                    <a:pt x="0" y="132"/>
                  </a:moveTo>
                  <a:lnTo>
                    <a:pt x="788" y="263"/>
                  </a:lnTo>
                  <a:lnTo>
                    <a:pt x="788" y="0"/>
                  </a:lnTo>
                  <a:lnTo>
                    <a:pt x="0" y="132"/>
                  </a:lnTo>
                  <a:lnTo>
                    <a:pt x="788" y="132"/>
                  </a:lnTo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81" name="Freeform 113"/>
            <p:cNvSpPr>
              <a:spLocks/>
            </p:cNvSpPr>
            <p:nvPr/>
          </p:nvSpPr>
          <p:spPr bwMode="auto">
            <a:xfrm>
              <a:off x="3298" y="2655"/>
              <a:ext cx="197" cy="65"/>
            </a:xfrm>
            <a:custGeom>
              <a:avLst/>
              <a:gdLst/>
              <a:ahLst/>
              <a:cxnLst>
                <a:cxn ang="0">
                  <a:pos x="787" y="132"/>
                </a:cxn>
                <a:cxn ang="0">
                  <a:pos x="0" y="0"/>
                </a:cxn>
                <a:cxn ang="0">
                  <a:pos x="0" y="263"/>
                </a:cxn>
                <a:cxn ang="0">
                  <a:pos x="787" y="132"/>
                </a:cxn>
                <a:cxn ang="0">
                  <a:pos x="0" y="132"/>
                </a:cxn>
              </a:cxnLst>
              <a:rect l="0" t="0" r="r" b="b"/>
              <a:pathLst>
                <a:path w="787" h="263">
                  <a:moveTo>
                    <a:pt x="787" y="132"/>
                  </a:moveTo>
                  <a:lnTo>
                    <a:pt x="0" y="0"/>
                  </a:lnTo>
                  <a:lnTo>
                    <a:pt x="0" y="263"/>
                  </a:lnTo>
                  <a:lnTo>
                    <a:pt x="787" y="132"/>
                  </a:lnTo>
                  <a:lnTo>
                    <a:pt x="0" y="132"/>
                  </a:lnTo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80" name="Freeform 112"/>
            <p:cNvSpPr>
              <a:spLocks/>
            </p:cNvSpPr>
            <p:nvPr/>
          </p:nvSpPr>
          <p:spPr bwMode="auto">
            <a:xfrm>
              <a:off x="3632" y="2440"/>
              <a:ext cx="44" cy="84"/>
            </a:xfrm>
            <a:custGeom>
              <a:avLst/>
              <a:gdLst/>
              <a:ahLst/>
              <a:cxnLst>
                <a:cxn ang="0">
                  <a:pos x="0" y="57"/>
                </a:cxn>
                <a:cxn ang="0">
                  <a:pos x="46" y="0"/>
                </a:cxn>
                <a:cxn ang="0">
                  <a:pos x="135" y="0"/>
                </a:cxn>
                <a:cxn ang="0">
                  <a:pos x="180" y="57"/>
                </a:cxn>
                <a:cxn ang="0">
                  <a:pos x="180" y="113"/>
                </a:cxn>
                <a:cxn ang="0">
                  <a:pos x="135" y="169"/>
                </a:cxn>
                <a:cxn ang="0">
                  <a:pos x="46" y="169"/>
                </a:cxn>
                <a:cxn ang="0">
                  <a:pos x="0" y="225"/>
                </a:cxn>
                <a:cxn ang="0">
                  <a:pos x="0" y="337"/>
                </a:cxn>
                <a:cxn ang="0">
                  <a:pos x="180" y="337"/>
                </a:cxn>
              </a:cxnLst>
              <a:rect l="0" t="0" r="r" b="b"/>
              <a:pathLst>
                <a:path w="180" h="337">
                  <a:moveTo>
                    <a:pt x="0" y="57"/>
                  </a:moveTo>
                  <a:lnTo>
                    <a:pt x="46" y="0"/>
                  </a:lnTo>
                  <a:lnTo>
                    <a:pt x="135" y="0"/>
                  </a:lnTo>
                  <a:lnTo>
                    <a:pt x="180" y="57"/>
                  </a:lnTo>
                  <a:lnTo>
                    <a:pt x="180" y="113"/>
                  </a:lnTo>
                  <a:lnTo>
                    <a:pt x="135" y="169"/>
                  </a:lnTo>
                  <a:lnTo>
                    <a:pt x="46" y="169"/>
                  </a:lnTo>
                  <a:lnTo>
                    <a:pt x="0" y="225"/>
                  </a:lnTo>
                  <a:lnTo>
                    <a:pt x="0" y="337"/>
                  </a:lnTo>
                  <a:lnTo>
                    <a:pt x="180" y="337"/>
                  </a:lnTo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79" name="Freeform 111"/>
            <p:cNvSpPr>
              <a:spLocks/>
            </p:cNvSpPr>
            <p:nvPr/>
          </p:nvSpPr>
          <p:spPr bwMode="auto">
            <a:xfrm>
              <a:off x="3699" y="2440"/>
              <a:ext cx="44" cy="84"/>
            </a:xfrm>
            <a:custGeom>
              <a:avLst/>
              <a:gdLst/>
              <a:ahLst/>
              <a:cxnLst>
                <a:cxn ang="0">
                  <a:pos x="44" y="337"/>
                </a:cxn>
                <a:cxn ang="0">
                  <a:pos x="90" y="337"/>
                </a:cxn>
                <a:cxn ang="0">
                  <a:pos x="179" y="225"/>
                </a:cxn>
                <a:cxn ang="0">
                  <a:pos x="179" y="57"/>
                </a:cxn>
                <a:cxn ang="0">
                  <a:pos x="135" y="0"/>
                </a:cxn>
                <a:cxn ang="0">
                  <a:pos x="44" y="0"/>
                </a:cxn>
                <a:cxn ang="0">
                  <a:pos x="0" y="57"/>
                </a:cxn>
                <a:cxn ang="0">
                  <a:pos x="0" y="113"/>
                </a:cxn>
                <a:cxn ang="0">
                  <a:pos x="44" y="169"/>
                </a:cxn>
                <a:cxn ang="0">
                  <a:pos x="179" y="169"/>
                </a:cxn>
              </a:cxnLst>
              <a:rect l="0" t="0" r="r" b="b"/>
              <a:pathLst>
                <a:path w="179" h="337">
                  <a:moveTo>
                    <a:pt x="44" y="337"/>
                  </a:moveTo>
                  <a:lnTo>
                    <a:pt x="90" y="337"/>
                  </a:lnTo>
                  <a:lnTo>
                    <a:pt x="179" y="225"/>
                  </a:lnTo>
                  <a:lnTo>
                    <a:pt x="179" y="57"/>
                  </a:lnTo>
                  <a:lnTo>
                    <a:pt x="135" y="0"/>
                  </a:lnTo>
                  <a:lnTo>
                    <a:pt x="44" y="0"/>
                  </a:lnTo>
                  <a:lnTo>
                    <a:pt x="0" y="57"/>
                  </a:lnTo>
                  <a:lnTo>
                    <a:pt x="0" y="113"/>
                  </a:lnTo>
                  <a:lnTo>
                    <a:pt x="44" y="169"/>
                  </a:lnTo>
                  <a:lnTo>
                    <a:pt x="179" y="169"/>
                  </a:lnTo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78" name="Line 110"/>
            <p:cNvSpPr>
              <a:spLocks noChangeShapeType="1"/>
            </p:cNvSpPr>
            <p:nvPr/>
          </p:nvSpPr>
          <p:spPr bwMode="auto">
            <a:xfrm flipV="1">
              <a:off x="3766" y="2510"/>
              <a:ext cx="1" cy="1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77" name="Freeform 109"/>
            <p:cNvSpPr>
              <a:spLocks/>
            </p:cNvSpPr>
            <p:nvPr/>
          </p:nvSpPr>
          <p:spPr bwMode="auto">
            <a:xfrm>
              <a:off x="3788" y="2440"/>
              <a:ext cx="34" cy="84"/>
            </a:xfrm>
            <a:custGeom>
              <a:avLst/>
              <a:gdLst/>
              <a:ahLst/>
              <a:cxnLst>
                <a:cxn ang="0">
                  <a:pos x="46" y="337"/>
                </a:cxn>
                <a:cxn ang="0">
                  <a:pos x="0" y="281"/>
                </a:cxn>
                <a:cxn ang="0">
                  <a:pos x="0" y="57"/>
                </a:cxn>
                <a:cxn ang="0">
                  <a:pos x="46" y="0"/>
                </a:cxn>
                <a:cxn ang="0">
                  <a:pos x="90" y="0"/>
                </a:cxn>
                <a:cxn ang="0">
                  <a:pos x="135" y="57"/>
                </a:cxn>
                <a:cxn ang="0">
                  <a:pos x="135" y="281"/>
                </a:cxn>
                <a:cxn ang="0">
                  <a:pos x="90" y="337"/>
                </a:cxn>
                <a:cxn ang="0">
                  <a:pos x="46" y="337"/>
                </a:cxn>
              </a:cxnLst>
              <a:rect l="0" t="0" r="r" b="b"/>
              <a:pathLst>
                <a:path w="135" h="337">
                  <a:moveTo>
                    <a:pt x="46" y="337"/>
                  </a:moveTo>
                  <a:lnTo>
                    <a:pt x="0" y="281"/>
                  </a:lnTo>
                  <a:lnTo>
                    <a:pt x="0" y="57"/>
                  </a:lnTo>
                  <a:lnTo>
                    <a:pt x="46" y="0"/>
                  </a:lnTo>
                  <a:lnTo>
                    <a:pt x="90" y="0"/>
                  </a:lnTo>
                  <a:lnTo>
                    <a:pt x="135" y="57"/>
                  </a:lnTo>
                  <a:lnTo>
                    <a:pt x="135" y="281"/>
                  </a:lnTo>
                  <a:lnTo>
                    <a:pt x="90" y="337"/>
                  </a:lnTo>
                  <a:lnTo>
                    <a:pt x="46" y="337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76" name="Freeform 108"/>
            <p:cNvSpPr>
              <a:spLocks/>
            </p:cNvSpPr>
            <p:nvPr/>
          </p:nvSpPr>
          <p:spPr bwMode="auto">
            <a:xfrm>
              <a:off x="3844" y="2440"/>
              <a:ext cx="34" cy="84"/>
            </a:xfrm>
            <a:custGeom>
              <a:avLst/>
              <a:gdLst/>
              <a:ahLst/>
              <a:cxnLst>
                <a:cxn ang="0">
                  <a:pos x="45" y="337"/>
                </a:cxn>
                <a:cxn ang="0">
                  <a:pos x="0" y="281"/>
                </a:cxn>
                <a:cxn ang="0">
                  <a:pos x="0" y="57"/>
                </a:cxn>
                <a:cxn ang="0">
                  <a:pos x="45" y="0"/>
                </a:cxn>
                <a:cxn ang="0">
                  <a:pos x="89" y="0"/>
                </a:cxn>
                <a:cxn ang="0">
                  <a:pos x="135" y="57"/>
                </a:cxn>
                <a:cxn ang="0">
                  <a:pos x="135" y="281"/>
                </a:cxn>
                <a:cxn ang="0">
                  <a:pos x="89" y="337"/>
                </a:cxn>
                <a:cxn ang="0">
                  <a:pos x="45" y="337"/>
                </a:cxn>
              </a:cxnLst>
              <a:rect l="0" t="0" r="r" b="b"/>
              <a:pathLst>
                <a:path w="135" h="337">
                  <a:moveTo>
                    <a:pt x="45" y="337"/>
                  </a:moveTo>
                  <a:lnTo>
                    <a:pt x="0" y="281"/>
                  </a:lnTo>
                  <a:lnTo>
                    <a:pt x="0" y="57"/>
                  </a:lnTo>
                  <a:lnTo>
                    <a:pt x="45" y="0"/>
                  </a:lnTo>
                  <a:lnTo>
                    <a:pt x="89" y="0"/>
                  </a:lnTo>
                  <a:lnTo>
                    <a:pt x="135" y="57"/>
                  </a:lnTo>
                  <a:lnTo>
                    <a:pt x="135" y="281"/>
                  </a:lnTo>
                  <a:lnTo>
                    <a:pt x="89" y="337"/>
                  </a:lnTo>
                  <a:lnTo>
                    <a:pt x="45" y="337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75" name="Line 107"/>
            <p:cNvSpPr>
              <a:spLocks noChangeShapeType="1"/>
            </p:cNvSpPr>
            <p:nvPr/>
          </p:nvSpPr>
          <p:spPr bwMode="auto">
            <a:xfrm>
              <a:off x="3495" y="1633"/>
              <a:ext cx="1" cy="98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74" name="Line 106"/>
            <p:cNvSpPr>
              <a:spLocks noChangeShapeType="1"/>
            </p:cNvSpPr>
            <p:nvPr/>
          </p:nvSpPr>
          <p:spPr bwMode="auto">
            <a:xfrm>
              <a:off x="4104" y="1633"/>
              <a:ext cx="1" cy="98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73" name="Line 105"/>
            <p:cNvSpPr>
              <a:spLocks noChangeShapeType="1"/>
            </p:cNvSpPr>
            <p:nvPr/>
          </p:nvSpPr>
          <p:spPr bwMode="auto">
            <a:xfrm>
              <a:off x="3495" y="2482"/>
              <a:ext cx="9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72" name="Line 104"/>
            <p:cNvSpPr>
              <a:spLocks noChangeShapeType="1"/>
            </p:cNvSpPr>
            <p:nvPr/>
          </p:nvSpPr>
          <p:spPr bwMode="auto">
            <a:xfrm flipH="1">
              <a:off x="4009" y="2482"/>
              <a:ext cx="9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71" name="Freeform 103"/>
            <p:cNvSpPr>
              <a:spLocks/>
            </p:cNvSpPr>
            <p:nvPr/>
          </p:nvSpPr>
          <p:spPr bwMode="auto">
            <a:xfrm>
              <a:off x="3495" y="2450"/>
              <a:ext cx="197" cy="65"/>
            </a:xfrm>
            <a:custGeom>
              <a:avLst/>
              <a:gdLst/>
              <a:ahLst/>
              <a:cxnLst>
                <a:cxn ang="0">
                  <a:pos x="0" y="132"/>
                </a:cxn>
                <a:cxn ang="0">
                  <a:pos x="788" y="263"/>
                </a:cxn>
                <a:cxn ang="0">
                  <a:pos x="788" y="0"/>
                </a:cxn>
                <a:cxn ang="0">
                  <a:pos x="0" y="132"/>
                </a:cxn>
                <a:cxn ang="0">
                  <a:pos x="788" y="132"/>
                </a:cxn>
              </a:cxnLst>
              <a:rect l="0" t="0" r="r" b="b"/>
              <a:pathLst>
                <a:path w="788" h="263">
                  <a:moveTo>
                    <a:pt x="0" y="132"/>
                  </a:moveTo>
                  <a:lnTo>
                    <a:pt x="788" y="263"/>
                  </a:lnTo>
                  <a:lnTo>
                    <a:pt x="788" y="0"/>
                  </a:lnTo>
                  <a:lnTo>
                    <a:pt x="0" y="132"/>
                  </a:lnTo>
                  <a:lnTo>
                    <a:pt x="788" y="132"/>
                  </a:lnTo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70" name="Freeform 102"/>
            <p:cNvSpPr>
              <a:spLocks/>
            </p:cNvSpPr>
            <p:nvPr/>
          </p:nvSpPr>
          <p:spPr bwMode="auto">
            <a:xfrm>
              <a:off x="3907" y="2450"/>
              <a:ext cx="197" cy="65"/>
            </a:xfrm>
            <a:custGeom>
              <a:avLst/>
              <a:gdLst/>
              <a:ahLst/>
              <a:cxnLst>
                <a:cxn ang="0">
                  <a:pos x="788" y="132"/>
                </a:cxn>
                <a:cxn ang="0">
                  <a:pos x="0" y="0"/>
                </a:cxn>
                <a:cxn ang="0">
                  <a:pos x="0" y="263"/>
                </a:cxn>
                <a:cxn ang="0">
                  <a:pos x="788" y="132"/>
                </a:cxn>
                <a:cxn ang="0">
                  <a:pos x="0" y="132"/>
                </a:cxn>
              </a:cxnLst>
              <a:rect l="0" t="0" r="r" b="b"/>
              <a:pathLst>
                <a:path w="788" h="263">
                  <a:moveTo>
                    <a:pt x="788" y="132"/>
                  </a:moveTo>
                  <a:lnTo>
                    <a:pt x="0" y="0"/>
                  </a:lnTo>
                  <a:lnTo>
                    <a:pt x="0" y="263"/>
                  </a:lnTo>
                  <a:lnTo>
                    <a:pt x="788" y="132"/>
                  </a:lnTo>
                  <a:lnTo>
                    <a:pt x="0" y="132"/>
                  </a:lnTo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69" name="Freeform 101"/>
            <p:cNvSpPr>
              <a:spLocks/>
            </p:cNvSpPr>
            <p:nvPr/>
          </p:nvSpPr>
          <p:spPr bwMode="auto">
            <a:xfrm>
              <a:off x="4212" y="1602"/>
              <a:ext cx="11" cy="84"/>
            </a:xfrm>
            <a:custGeom>
              <a:avLst/>
              <a:gdLst/>
              <a:ahLst/>
              <a:cxnLst>
                <a:cxn ang="0">
                  <a:pos x="0" y="56"/>
                </a:cxn>
                <a:cxn ang="0">
                  <a:pos x="44" y="0"/>
                </a:cxn>
                <a:cxn ang="0">
                  <a:pos x="44" y="336"/>
                </a:cxn>
              </a:cxnLst>
              <a:rect l="0" t="0" r="r" b="b"/>
              <a:pathLst>
                <a:path w="44" h="336">
                  <a:moveTo>
                    <a:pt x="0" y="56"/>
                  </a:moveTo>
                  <a:lnTo>
                    <a:pt x="44" y="0"/>
                  </a:lnTo>
                  <a:lnTo>
                    <a:pt x="44" y="336"/>
                  </a:lnTo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68" name="Line 100"/>
            <p:cNvSpPr>
              <a:spLocks noChangeShapeType="1"/>
            </p:cNvSpPr>
            <p:nvPr/>
          </p:nvSpPr>
          <p:spPr bwMode="auto">
            <a:xfrm>
              <a:off x="4212" y="1686"/>
              <a:ext cx="2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67" name="Freeform 99"/>
            <p:cNvSpPr>
              <a:spLocks/>
            </p:cNvSpPr>
            <p:nvPr/>
          </p:nvSpPr>
          <p:spPr bwMode="auto">
            <a:xfrm>
              <a:off x="4257" y="1602"/>
              <a:ext cx="45" cy="42"/>
            </a:xfrm>
            <a:custGeom>
              <a:avLst/>
              <a:gdLst/>
              <a:ahLst/>
              <a:cxnLst>
                <a:cxn ang="0">
                  <a:pos x="0" y="56"/>
                </a:cxn>
                <a:cxn ang="0">
                  <a:pos x="45" y="0"/>
                </a:cxn>
                <a:cxn ang="0">
                  <a:pos x="135" y="0"/>
                </a:cxn>
                <a:cxn ang="0">
                  <a:pos x="180" y="56"/>
                </a:cxn>
                <a:cxn ang="0">
                  <a:pos x="180" y="112"/>
                </a:cxn>
                <a:cxn ang="0">
                  <a:pos x="135" y="168"/>
                </a:cxn>
                <a:cxn ang="0">
                  <a:pos x="90" y="168"/>
                </a:cxn>
              </a:cxnLst>
              <a:rect l="0" t="0" r="r" b="b"/>
              <a:pathLst>
                <a:path w="180" h="168">
                  <a:moveTo>
                    <a:pt x="0" y="56"/>
                  </a:moveTo>
                  <a:lnTo>
                    <a:pt x="45" y="0"/>
                  </a:lnTo>
                  <a:lnTo>
                    <a:pt x="135" y="0"/>
                  </a:lnTo>
                  <a:lnTo>
                    <a:pt x="180" y="56"/>
                  </a:lnTo>
                  <a:lnTo>
                    <a:pt x="180" y="112"/>
                  </a:lnTo>
                  <a:lnTo>
                    <a:pt x="135" y="168"/>
                  </a:lnTo>
                  <a:lnTo>
                    <a:pt x="90" y="168"/>
                  </a:lnTo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66" name="Freeform 98"/>
            <p:cNvSpPr>
              <a:spLocks/>
            </p:cNvSpPr>
            <p:nvPr/>
          </p:nvSpPr>
          <p:spPr bwMode="auto">
            <a:xfrm>
              <a:off x="4257" y="1644"/>
              <a:ext cx="45" cy="42"/>
            </a:xfrm>
            <a:custGeom>
              <a:avLst/>
              <a:gdLst/>
              <a:ahLst/>
              <a:cxnLst>
                <a:cxn ang="0">
                  <a:pos x="135" y="0"/>
                </a:cxn>
                <a:cxn ang="0">
                  <a:pos x="180" y="55"/>
                </a:cxn>
                <a:cxn ang="0">
                  <a:pos x="180" y="112"/>
                </a:cxn>
                <a:cxn ang="0">
                  <a:pos x="135" y="168"/>
                </a:cxn>
                <a:cxn ang="0">
                  <a:pos x="45" y="168"/>
                </a:cxn>
                <a:cxn ang="0">
                  <a:pos x="0" y="112"/>
                </a:cxn>
              </a:cxnLst>
              <a:rect l="0" t="0" r="r" b="b"/>
              <a:pathLst>
                <a:path w="180" h="168">
                  <a:moveTo>
                    <a:pt x="135" y="0"/>
                  </a:moveTo>
                  <a:lnTo>
                    <a:pt x="180" y="55"/>
                  </a:lnTo>
                  <a:lnTo>
                    <a:pt x="180" y="112"/>
                  </a:lnTo>
                  <a:lnTo>
                    <a:pt x="135" y="168"/>
                  </a:lnTo>
                  <a:lnTo>
                    <a:pt x="45" y="168"/>
                  </a:lnTo>
                  <a:lnTo>
                    <a:pt x="0" y="112"/>
                  </a:lnTo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65" name="Line 97"/>
            <p:cNvSpPr>
              <a:spLocks noChangeShapeType="1"/>
            </p:cNvSpPr>
            <p:nvPr/>
          </p:nvSpPr>
          <p:spPr bwMode="auto">
            <a:xfrm flipV="1">
              <a:off x="4324" y="1672"/>
              <a:ext cx="1" cy="1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64" name="Freeform 96"/>
            <p:cNvSpPr>
              <a:spLocks/>
            </p:cNvSpPr>
            <p:nvPr/>
          </p:nvSpPr>
          <p:spPr bwMode="auto">
            <a:xfrm>
              <a:off x="4347" y="1602"/>
              <a:ext cx="33" cy="84"/>
            </a:xfrm>
            <a:custGeom>
              <a:avLst/>
              <a:gdLst/>
              <a:ahLst/>
              <a:cxnLst>
                <a:cxn ang="0">
                  <a:pos x="45" y="336"/>
                </a:cxn>
                <a:cxn ang="0">
                  <a:pos x="0" y="280"/>
                </a:cxn>
                <a:cxn ang="0">
                  <a:pos x="0" y="56"/>
                </a:cxn>
                <a:cxn ang="0">
                  <a:pos x="45" y="0"/>
                </a:cxn>
                <a:cxn ang="0">
                  <a:pos x="91" y="0"/>
                </a:cxn>
                <a:cxn ang="0">
                  <a:pos x="135" y="56"/>
                </a:cxn>
                <a:cxn ang="0">
                  <a:pos x="135" y="280"/>
                </a:cxn>
                <a:cxn ang="0">
                  <a:pos x="91" y="336"/>
                </a:cxn>
                <a:cxn ang="0">
                  <a:pos x="45" y="336"/>
                </a:cxn>
              </a:cxnLst>
              <a:rect l="0" t="0" r="r" b="b"/>
              <a:pathLst>
                <a:path w="135" h="336">
                  <a:moveTo>
                    <a:pt x="45" y="336"/>
                  </a:moveTo>
                  <a:lnTo>
                    <a:pt x="0" y="280"/>
                  </a:lnTo>
                  <a:lnTo>
                    <a:pt x="0" y="56"/>
                  </a:lnTo>
                  <a:lnTo>
                    <a:pt x="45" y="0"/>
                  </a:lnTo>
                  <a:lnTo>
                    <a:pt x="91" y="0"/>
                  </a:lnTo>
                  <a:lnTo>
                    <a:pt x="135" y="56"/>
                  </a:lnTo>
                  <a:lnTo>
                    <a:pt x="135" y="280"/>
                  </a:lnTo>
                  <a:lnTo>
                    <a:pt x="91" y="336"/>
                  </a:lnTo>
                  <a:lnTo>
                    <a:pt x="45" y="336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63" name="Freeform 95"/>
            <p:cNvSpPr>
              <a:spLocks/>
            </p:cNvSpPr>
            <p:nvPr/>
          </p:nvSpPr>
          <p:spPr bwMode="auto">
            <a:xfrm>
              <a:off x="4403" y="1602"/>
              <a:ext cx="33" cy="84"/>
            </a:xfrm>
            <a:custGeom>
              <a:avLst/>
              <a:gdLst/>
              <a:ahLst/>
              <a:cxnLst>
                <a:cxn ang="0">
                  <a:pos x="44" y="336"/>
                </a:cxn>
                <a:cxn ang="0">
                  <a:pos x="0" y="280"/>
                </a:cxn>
                <a:cxn ang="0">
                  <a:pos x="0" y="56"/>
                </a:cxn>
                <a:cxn ang="0">
                  <a:pos x="44" y="0"/>
                </a:cxn>
                <a:cxn ang="0">
                  <a:pos x="89" y="0"/>
                </a:cxn>
                <a:cxn ang="0">
                  <a:pos x="134" y="56"/>
                </a:cxn>
                <a:cxn ang="0">
                  <a:pos x="134" y="280"/>
                </a:cxn>
                <a:cxn ang="0">
                  <a:pos x="89" y="336"/>
                </a:cxn>
                <a:cxn ang="0">
                  <a:pos x="44" y="336"/>
                </a:cxn>
              </a:cxnLst>
              <a:rect l="0" t="0" r="r" b="b"/>
              <a:pathLst>
                <a:path w="134" h="336">
                  <a:moveTo>
                    <a:pt x="44" y="336"/>
                  </a:moveTo>
                  <a:lnTo>
                    <a:pt x="0" y="280"/>
                  </a:lnTo>
                  <a:lnTo>
                    <a:pt x="0" y="56"/>
                  </a:lnTo>
                  <a:lnTo>
                    <a:pt x="44" y="0"/>
                  </a:lnTo>
                  <a:lnTo>
                    <a:pt x="89" y="0"/>
                  </a:lnTo>
                  <a:lnTo>
                    <a:pt x="134" y="56"/>
                  </a:lnTo>
                  <a:lnTo>
                    <a:pt x="134" y="280"/>
                  </a:lnTo>
                  <a:lnTo>
                    <a:pt x="89" y="336"/>
                  </a:lnTo>
                  <a:lnTo>
                    <a:pt x="44" y="336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62" name="Line 94"/>
            <p:cNvSpPr>
              <a:spLocks noChangeShapeType="1"/>
            </p:cNvSpPr>
            <p:nvPr/>
          </p:nvSpPr>
          <p:spPr bwMode="auto">
            <a:xfrm>
              <a:off x="3747" y="1312"/>
              <a:ext cx="1" cy="46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61" name="Line 93"/>
            <p:cNvSpPr>
              <a:spLocks noChangeShapeType="1"/>
            </p:cNvSpPr>
            <p:nvPr/>
          </p:nvSpPr>
          <p:spPr bwMode="auto">
            <a:xfrm>
              <a:off x="4020" y="1312"/>
              <a:ext cx="1" cy="46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60" name="Freeform 92"/>
            <p:cNvSpPr>
              <a:spLocks/>
            </p:cNvSpPr>
            <p:nvPr/>
          </p:nvSpPr>
          <p:spPr bwMode="auto">
            <a:xfrm>
              <a:off x="3747" y="1644"/>
              <a:ext cx="273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46" y="0"/>
                </a:cxn>
                <a:cxn ang="0">
                  <a:pos x="1092" y="0"/>
                </a:cxn>
              </a:cxnLst>
              <a:rect l="0" t="0" r="r" b="b"/>
              <a:pathLst>
                <a:path w="1092">
                  <a:moveTo>
                    <a:pt x="0" y="0"/>
                  </a:moveTo>
                  <a:lnTo>
                    <a:pt x="546" y="0"/>
                  </a:lnTo>
                  <a:lnTo>
                    <a:pt x="1092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59" name="Line 91"/>
            <p:cNvSpPr>
              <a:spLocks noChangeShapeType="1"/>
            </p:cNvSpPr>
            <p:nvPr/>
          </p:nvSpPr>
          <p:spPr bwMode="auto">
            <a:xfrm>
              <a:off x="3884" y="1644"/>
              <a:ext cx="28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58" name="Freeform 90"/>
            <p:cNvSpPr>
              <a:spLocks/>
            </p:cNvSpPr>
            <p:nvPr/>
          </p:nvSpPr>
          <p:spPr bwMode="auto">
            <a:xfrm>
              <a:off x="3747" y="1611"/>
              <a:ext cx="197" cy="66"/>
            </a:xfrm>
            <a:custGeom>
              <a:avLst/>
              <a:gdLst/>
              <a:ahLst/>
              <a:cxnLst>
                <a:cxn ang="0">
                  <a:pos x="0" y="131"/>
                </a:cxn>
                <a:cxn ang="0">
                  <a:pos x="787" y="262"/>
                </a:cxn>
                <a:cxn ang="0">
                  <a:pos x="787" y="0"/>
                </a:cxn>
                <a:cxn ang="0">
                  <a:pos x="0" y="131"/>
                </a:cxn>
                <a:cxn ang="0">
                  <a:pos x="787" y="131"/>
                </a:cxn>
              </a:cxnLst>
              <a:rect l="0" t="0" r="r" b="b"/>
              <a:pathLst>
                <a:path w="787" h="262">
                  <a:moveTo>
                    <a:pt x="0" y="131"/>
                  </a:moveTo>
                  <a:lnTo>
                    <a:pt x="787" y="262"/>
                  </a:lnTo>
                  <a:lnTo>
                    <a:pt x="787" y="0"/>
                  </a:lnTo>
                  <a:lnTo>
                    <a:pt x="0" y="131"/>
                  </a:lnTo>
                  <a:lnTo>
                    <a:pt x="787" y="131"/>
                  </a:lnTo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57" name="Freeform 89"/>
            <p:cNvSpPr>
              <a:spLocks/>
            </p:cNvSpPr>
            <p:nvPr/>
          </p:nvSpPr>
          <p:spPr bwMode="auto">
            <a:xfrm>
              <a:off x="3823" y="1611"/>
              <a:ext cx="197" cy="66"/>
            </a:xfrm>
            <a:custGeom>
              <a:avLst/>
              <a:gdLst/>
              <a:ahLst/>
              <a:cxnLst>
                <a:cxn ang="0">
                  <a:pos x="787" y="131"/>
                </a:cxn>
                <a:cxn ang="0">
                  <a:pos x="0" y="0"/>
                </a:cxn>
                <a:cxn ang="0">
                  <a:pos x="0" y="262"/>
                </a:cxn>
                <a:cxn ang="0">
                  <a:pos x="787" y="131"/>
                </a:cxn>
                <a:cxn ang="0">
                  <a:pos x="0" y="131"/>
                </a:cxn>
              </a:cxnLst>
              <a:rect l="0" t="0" r="r" b="b"/>
              <a:pathLst>
                <a:path w="787" h="262">
                  <a:moveTo>
                    <a:pt x="787" y="131"/>
                  </a:moveTo>
                  <a:lnTo>
                    <a:pt x="0" y="0"/>
                  </a:lnTo>
                  <a:lnTo>
                    <a:pt x="0" y="262"/>
                  </a:lnTo>
                  <a:lnTo>
                    <a:pt x="787" y="131"/>
                  </a:lnTo>
                  <a:lnTo>
                    <a:pt x="0" y="131"/>
                  </a:lnTo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56" name="Freeform 88"/>
            <p:cNvSpPr>
              <a:spLocks/>
            </p:cNvSpPr>
            <p:nvPr/>
          </p:nvSpPr>
          <p:spPr bwMode="auto">
            <a:xfrm>
              <a:off x="3413" y="3368"/>
              <a:ext cx="44" cy="84"/>
            </a:xfrm>
            <a:custGeom>
              <a:avLst/>
              <a:gdLst/>
              <a:ahLst/>
              <a:cxnLst>
                <a:cxn ang="0">
                  <a:pos x="0" y="57"/>
                </a:cxn>
                <a:cxn ang="0">
                  <a:pos x="45" y="0"/>
                </a:cxn>
                <a:cxn ang="0">
                  <a:pos x="134" y="0"/>
                </a:cxn>
                <a:cxn ang="0">
                  <a:pos x="180" y="57"/>
                </a:cxn>
                <a:cxn ang="0">
                  <a:pos x="180" y="112"/>
                </a:cxn>
                <a:cxn ang="0">
                  <a:pos x="134" y="168"/>
                </a:cxn>
                <a:cxn ang="0">
                  <a:pos x="45" y="168"/>
                </a:cxn>
                <a:cxn ang="0">
                  <a:pos x="0" y="224"/>
                </a:cxn>
                <a:cxn ang="0">
                  <a:pos x="0" y="337"/>
                </a:cxn>
                <a:cxn ang="0">
                  <a:pos x="180" y="337"/>
                </a:cxn>
              </a:cxnLst>
              <a:rect l="0" t="0" r="r" b="b"/>
              <a:pathLst>
                <a:path w="180" h="337">
                  <a:moveTo>
                    <a:pt x="0" y="57"/>
                  </a:moveTo>
                  <a:lnTo>
                    <a:pt x="45" y="0"/>
                  </a:lnTo>
                  <a:lnTo>
                    <a:pt x="134" y="0"/>
                  </a:lnTo>
                  <a:lnTo>
                    <a:pt x="180" y="57"/>
                  </a:lnTo>
                  <a:lnTo>
                    <a:pt x="180" y="112"/>
                  </a:lnTo>
                  <a:lnTo>
                    <a:pt x="134" y="168"/>
                  </a:lnTo>
                  <a:lnTo>
                    <a:pt x="45" y="168"/>
                  </a:lnTo>
                  <a:lnTo>
                    <a:pt x="0" y="224"/>
                  </a:lnTo>
                  <a:lnTo>
                    <a:pt x="0" y="337"/>
                  </a:lnTo>
                  <a:lnTo>
                    <a:pt x="180" y="337"/>
                  </a:lnTo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55" name="Line 87"/>
            <p:cNvSpPr>
              <a:spLocks noChangeShapeType="1"/>
            </p:cNvSpPr>
            <p:nvPr/>
          </p:nvSpPr>
          <p:spPr bwMode="auto">
            <a:xfrm flipV="1">
              <a:off x="3480" y="3438"/>
              <a:ext cx="1" cy="1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54" name="Freeform 86"/>
            <p:cNvSpPr>
              <a:spLocks/>
            </p:cNvSpPr>
            <p:nvPr/>
          </p:nvSpPr>
          <p:spPr bwMode="auto">
            <a:xfrm>
              <a:off x="3502" y="3368"/>
              <a:ext cx="34" cy="84"/>
            </a:xfrm>
            <a:custGeom>
              <a:avLst/>
              <a:gdLst/>
              <a:ahLst/>
              <a:cxnLst>
                <a:cxn ang="0">
                  <a:pos x="45" y="337"/>
                </a:cxn>
                <a:cxn ang="0">
                  <a:pos x="0" y="280"/>
                </a:cxn>
                <a:cxn ang="0">
                  <a:pos x="0" y="57"/>
                </a:cxn>
                <a:cxn ang="0">
                  <a:pos x="45" y="0"/>
                </a:cxn>
                <a:cxn ang="0">
                  <a:pos x="90" y="0"/>
                </a:cxn>
                <a:cxn ang="0">
                  <a:pos x="135" y="57"/>
                </a:cxn>
                <a:cxn ang="0">
                  <a:pos x="135" y="280"/>
                </a:cxn>
                <a:cxn ang="0">
                  <a:pos x="90" y="337"/>
                </a:cxn>
                <a:cxn ang="0">
                  <a:pos x="45" y="337"/>
                </a:cxn>
              </a:cxnLst>
              <a:rect l="0" t="0" r="r" b="b"/>
              <a:pathLst>
                <a:path w="135" h="337">
                  <a:moveTo>
                    <a:pt x="45" y="337"/>
                  </a:moveTo>
                  <a:lnTo>
                    <a:pt x="0" y="280"/>
                  </a:lnTo>
                  <a:lnTo>
                    <a:pt x="0" y="57"/>
                  </a:lnTo>
                  <a:lnTo>
                    <a:pt x="45" y="0"/>
                  </a:lnTo>
                  <a:lnTo>
                    <a:pt x="90" y="0"/>
                  </a:lnTo>
                  <a:lnTo>
                    <a:pt x="135" y="57"/>
                  </a:lnTo>
                  <a:lnTo>
                    <a:pt x="135" y="280"/>
                  </a:lnTo>
                  <a:lnTo>
                    <a:pt x="90" y="337"/>
                  </a:lnTo>
                  <a:lnTo>
                    <a:pt x="45" y="337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53" name="Freeform 85"/>
            <p:cNvSpPr>
              <a:spLocks/>
            </p:cNvSpPr>
            <p:nvPr/>
          </p:nvSpPr>
          <p:spPr bwMode="auto">
            <a:xfrm>
              <a:off x="3558" y="3368"/>
              <a:ext cx="34" cy="84"/>
            </a:xfrm>
            <a:custGeom>
              <a:avLst/>
              <a:gdLst/>
              <a:ahLst/>
              <a:cxnLst>
                <a:cxn ang="0">
                  <a:pos x="44" y="337"/>
                </a:cxn>
                <a:cxn ang="0">
                  <a:pos x="0" y="280"/>
                </a:cxn>
                <a:cxn ang="0">
                  <a:pos x="0" y="57"/>
                </a:cxn>
                <a:cxn ang="0">
                  <a:pos x="44" y="0"/>
                </a:cxn>
                <a:cxn ang="0">
                  <a:pos x="89" y="0"/>
                </a:cxn>
                <a:cxn ang="0">
                  <a:pos x="133" y="57"/>
                </a:cxn>
                <a:cxn ang="0">
                  <a:pos x="133" y="280"/>
                </a:cxn>
                <a:cxn ang="0">
                  <a:pos x="89" y="337"/>
                </a:cxn>
                <a:cxn ang="0">
                  <a:pos x="44" y="337"/>
                </a:cxn>
              </a:cxnLst>
              <a:rect l="0" t="0" r="r" b="b"/>
              <a:pathLst>
                <a:path w="133" h="337">
                  <a:moveTo>
                    <a:pt x="44" y="337"/>
                  </a:moveTo>
                  <a:lnTo>
                    <a:pt x="0" y="280"/>
                  </a:lnTo>
                  <a:lnTo>
                    <a:pt x="0" y="57"/>
                  </a:lnTo>
                  <a:lnTo>
                    <a:pt x="44" y="0"/>
                  </a:lnTo>
                  <a:lnTo>
                    <a:pt x="89" y="0"/>
                  </a:lnTo>
                  <a:lnTo>
                    <a:pt x="133" y="57"/>
                  </a:lnTo>
                  <a:lnTo>
                    <a:pt x="133" y="280"/>
                  </a:lnTo>
                  <a:lnTo>
                    <a:pt x="89" y="337"/>
                  </a:lnTo>
                  <a:lnTo>
                    <a:pt x="44" y="337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52" name="Line 84"/>
            <p:cNvSpPr>
              <a:spLocks noChangeShapeType="1"/>
            </p:cNvSpPr>
            <p:nvPr/>
          </p:nvSpPr>
          <p:spPr bwMode="auto">
            <a:xfrm flipV="1">
              <a:off x="3869" y="3279"/>
              <a:ext cx="1" cy="32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51" name="Line 83"/>
            <p:cNvSpPr>
              <a:spLocks noChangeShapeType="1"/>
            </p:cNvSpPr>
            <p:nvPr/>
          </p:nvSpPr>
          <p:spPr bwMode="auto">
            <a:xfrm flipV="1">
              <a:off x="3827" y="3279"/>
              <a:ext cx="1" cy="32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50" name="Freeform 82"/>
            <p:cNvSpPr>
              <a:spLocks/>
            </p:cNvSpPr>
            <p:nvPr/>
          </p:nvSpPr>
          <p:spPr bwMode="auto">
            <a:xfrm>
              <a:off x="3827" y="3410"/>
              <a:ext cx="42" cy="1"/>
            </a:xfrm>
            <a:custGeom>
              <a:avLst/>
              <a:gdLst/>
              <a:ahLst/>
              <a:cxnLst>
                <a:cxn ang="0">
                  <a:pos x="168" y="0"/>
                </a:cxn>
                <a:cxn ang="0">
                  <a:pos x="83" y="0"/>
                </a:cxn>
                <a:cxn ang="0">
                  <a:pos x="0" y="0"/>
                </a:cxn>
              </a:cxnLst>
              <a:rect l="0" t="0" r="r" b="b"/>
              <a:pathLst>
                <a:path w="168">
                  <a:moveTo>
                    <a:pt x="168" y="0"/>
                  </a:moveTo>
                  <a:lnTo>
                    <a:pt x="83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49" name="Line 81"/>
            <p:cNvSpPr>
              <a:spLocks noChangeShapeType="1"/>
            </p:cNvSpPr>
            <p:nvPr/>
          </p:nvSpPr>
          <p:spPr bwMode="auto">
            <a:xfrm flipH="1">
              <a:off x="3723" y="3410"/>
              <a:ext cx="12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48" name="Freeform 80"/>
            <p:cNvSpPr>
              <a:spLocks/>
            </p:cNvSpPr>
            <p:nvPr/>
          </p:nvSpPr>
          <p:spPr bwMode="auto">
            <a:xfrm>
              <a:off x="3672" y="3378"/>
              <a:ext cx="197" cy="65"/>
            </a:xfrm>
            <a:custGeom>
              <a:avLst/>
              <a:gdLst/>
              <a:ahLst/>
              <a:cxnLst>
                <a:cxn ang="0">
                  <a:pos x="788" y="131"/>
                </a:cxn>
                <a:cxn ang="0">
                  <a:pos x="0" y="0"/>
                </a:cxn>
                <a:cxn ang="0">
                  <a:pos x="0" y="263"/>
                </a:cxn>
                <a:cxn ang="0">
                  <a:pos x="788" y="131"/>
                </a:cxn>
                <a:cxn ang="0">
                  <a:pos x="0" y="131"/>
                </a:cxn>
              </a:cxnLst>
              <a:rect l="0" t="0" r="r" b="b"/>
              <a:pathLst>
                <a:path w="788" h="263">
                  <a:moveTo>
                    <a:pt x="788" y="131"/>
                  </a:moveTo>
                  <a:lnTo>
                    <a:pt x="0" y="0"/>
                  </a:lnTo>
                  <a:lnTo>
                    <a:pt x="0" y="263"/>
                  </a:lnTo>
                  <a:lnTo>
                    <a:pt x="788" y="131"/>
                  </a:lnTo>
                  <a:lnTo>
                    <a:pt x="0" y="131"/>
                  </a:lnTo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47" name="Freeform 79"/>
            <p:cNvSpPr>
              <a:spLocks/>
            </p:cNvSpPr>
            <p:nvPr/>
          </p:nvSpPr>
          <p:spPr bwMode="auto">
            <a:xfrm>
              <a:off x="3827" y="3378"/>
              <a:ext cx="197" cy="65"/>
            </a:xfrm>
            <a:custGeom>
              <a:avLst/>
              <a:gdLst/>
              <a:ahLst/>
              <a:cxnLst>
                <a:cxn ang="0">
                  <a:pos x="0" y="131"/>
                </a:cxn>
                <a:cxn ang="0">
                  <a:pos x="787" y="263"/>
                </a:cxn>
                <a:cxn ang="0">
                  <a:pos x="787" y="0"/>
                </a:cxn>
                <a:cxn ang="0">
                  <a:pos x="0" y="131"/>
                </a:cxn>
                <a:cxn ang="0">
                  <a:pos x="787" y="131"/>
                </a:cxn>
              </a:cxnLst>
              <a:rect l="0" t="0" r="r" b="b"/>
              <a:pathLst>
                <a:path w="787" h="263">
                  <a:moveTo>
                    <a:pt x="0" y="131"/>
                  </a:moveTo>
                  <a:lnTo>
                    <a:pt x="787" y="263"/>
                  </a:lnTo>
                  <a:lnTo>
                    <a:pt x="787" y="0"/>
                  </a:lnTo>
                  <a:lnTo>
                    <a:pt x="0" y="131"/>
                  </a:lnTo>
                  <a:lnTo>
                    <a:pt x="787" y="131"/>
                  </a:lnTo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46" name="Freeform 78"/>
            <p:cNvSpPr>
              <a:spLocks/>
            </p:cNvSpPr>
            <p:nvPr/>
          </p:nvSpPr>
          <p:spPr bwMode="auto">
            <a:xfrm>
              <a:off x="4336" y="485"/>
              <a:ext cx="44" cy="84"/>
            </a:xfrm>
            <a:custGeom>
              <a:avLst/>
              <a:gdLst/>
              <a:ahLst/>
              <a:cxnLst>
                <a:cxn ang="0">
                  <a:pos x="0" y="168"/>
                </a:cxn>
                <a:cxn ang="0">
                  <a:pos x="134" y="168"/>
                </a:cxn>
                <a:cxn ang="0">
                  <a:pos x="179" y="224"/>
                </a:cxn>
                <a:cxn ang="0">
                  <a:pos x="179" y="280"/>
                </a:cxn>
                <a:cxn ang="0">
                  <a:pos x="134" y="336"/>
                </a:cxn>
                <a:cxn ang="0">
                  <a:pos x="44" y="336"/>
                </a:cxn>
                <a:cxn ang="0">
                  <a:pos x="0" y="280"/>
                </a:cxn>
                <a:cxn ang="0">
                  <a:pos x="0" y="112"/>
                </a:cxn>
                <a:cxn ang="0">
                  <a:pos x="89" y="0"/>
                </a:cxn>
                <a:cxn ang="0">
                  <a:pos x="134" y="0"/>
                </a:cxn>
              </a:cxnLst>
              <a:rect l="0" t="0" r="r" b="b"/>
              <a:pathLst>
                <a:path w="179" h="336">
                  <a:moveTo>
                    <a:pt x="0" y="168"/>
                  </a:moveTo>
                  <a:lnTo>
                    <a:pt x="134" y="168"/>
                  </a:lnTo>
                  <a:lnTo>
                    <a:pt x="179" y="224"/>
                  </a:lnTo>
                  <a:lnTo>
                    <a:pt x="179" y="280"/>
                  </a:lnTo>
                  <a:lnTo>
                    <a:pt x="134" y="336"/>
                  </a:lnTo>
                  <a:lnTo>
                    <a:pt x="44" y="336"/>
                  </a:lnTo>
                  <a:lnTo>
                    <a:pt x="0" y="280"/>
                  </a:lnTo>
                  <a:lnTo>
                    <a:pt x="0" y="112"/>
                  </a:lnTo>
                  <a:lnTo>
                    <a:pt x="89" y="0"/>
                  </a:lnTo>
                  <a:lnTo>
                    <a:pt x="134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45" name="Line 77"/>
            <p:cNvSpPr>
              <a:spLocks noChangeShapeType="1"/>
            </p:cNvSpPr>
            <p:nvPr/>
          </p:nvSpPr>
          <p:spPr bwMode="auto">
            <a:xfrm flipV="1">
              <a:off x="4403" y="555"/>
              <a:ext cx="1" cy="1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44" name="Freeform 76"/>
            <p:cNvSpPr>
              <a:spLocks/>
            </p:cNvSpPr>
            <p:nvPr/>
          </p:nvSpPr>
          <p:spPr bwMode="auto">
            <a:xfrm>
              <a:off x="4425" y="485"/>
              <a:ext cx="34" cy="84"/>
            </a:xfrm>
            <a:custGeom>
              <a:avLst/>
              <a:gdLst/>
              <a:ahLst/>
              <a:cxnLst>
                <a:cxn ang="0">
                  <a:pos x="44" y="336"/>
                </a:cxn>
                <a:cxn ang="0">
                  <a:pos x="0" y="280"/>
                </a:cxn>
                <a:cxn ang="0">
                  <a:pos x="0" y="56"/>
                </a:cxn>
                <a:cxn ang="0">
                  <a:pos x="44" y="0"/>
                </a:cxn>
                <a:cxn ang="0">
                  <a:pos x="90" y="0"/>
                </a:cxn>
                <a:cxn ang="0">
                  <a:pos x="135" y="56"/>
                </a:cxn>
                <a:cxn ang="0">
                  <a:pos x="135" y="280"/>
                </a:cxn>
                <a:cxn ang="0">
                  <a:pos x="90" y="336"/>
                </a:cxn>
                <a:cxn ang="0">
                  <a:pos x="44" y="336"/>
                </a:cxn>
              </a:cxnLst>
              <a:rect l="0" t="0" r="r" b="b"/>
              <a:pathLst>
                <a:path w="135" h="336">
                  <a:moveTo>
                    <a:pt x="44" y="336"/>
                  </a:moveTo>
                  <a:lnTo>
                    <a:pt x="0" y="280"/>
                  </a:lnTo>
                  <a:lnTo>
                    <a:pt x="0" y="56"/>
                  </a:lnTo>
                  <a:lnTo>
                    <a:pt x="44" y="0"/>
                  </a:lnTo>
                  <a:lnTo>
                    <a:pt x="90" y="0"/>
                  </a:lnTo>
                  <a:lnTo>
                    <a:pt x="135" y="56"/>
                  </a:lnTo>
                  <a:lnTo>
                    <a:pt x="135" y="280"/>
                  </a:lnTo>
                  <a:lnTo>
                    <a:pt x="90" y="336"/>
                  </a:lnTo>
                  <a:lnTo>
                    <a:pt x="44" y="336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43" name="Freeform 75"/>
            <p:cNvSpPr>
              <a:spLocks/>
            </p:cNvSpPr>
            <p:nvPr/>
          </p:nvSpPr>
          <p:spPr bwMode="auto">
            <a:xfrm>
              <a:off x="4481" y="485"/>
              <a:ext cx="34" cy="84"/>
            </a:xfrm>
            <a:custGeom>
              <a:avLst/>
              <a:gdLst/>
              <a:ahLst/>
              <a:cxnLst>
                <a:cxn ang="0">
                  <a:pos x="45" y="336"/>
                </a:cxn>
                <a:cxn ang="0">
                  <a:pos x="0" y="280"/>
                </a:cxn>
                <a:cxn ang="0">
                  <a:pos x="0" y="56"/>
                </a:cxn>
                <a:cxn ang="0">
                  <a:pos x="45" y="0"/>
                </a:cxn>
                <a:cxn ang="0">
                  <a:pos x="89" y="0"/>
                </a:cxn>
                <a:cxn ang="0">
                  <a:pos x="134" y="56"/>
                </a:cxn>
                <a:cxn ang="0">
                  <a:pos x="134" y="280"/>
                </a:cxn>
                <a:cxn ang="0">
                  <a:pos x="89" y="336"/>
                </a:cxn>
                <a:cxn ang="0">
                  <a:pos x="45" y="336"/>
                </a:cxn>
              </a:cxnLst>
              <a:rect l="0" t="0" r="r" b="b"/>
              <a:pathLst>
                <a:path w="134" h="336">
                  <a:moveTo>
                    <a:pt x="45" y="336"/>
                  </a:moveTo>
                  <a:lnTo>
                    <a:pt x="0" y="280"/>
                  </a:lnTo>
                  <a:lnTo>
                    <a:pt x="0" y="56"/>
                  </a:lnTo>
                  <a:lnTo>
                    <a:pt x="45" y="0"/>
                  </a:lnTo>
                  <a:lnTo>
                    <a:pt x="89" y="0"/>
                  </a:lnTo>
                  <a:lnTo>
                    <a:pt x="134" y="56"/>
                  </a:lnTo>
                  <a:lnTo>
                    <a:pt x="134" y="280"/>
                  </a:lnTo>
                  <a:lnTo>
                    <a:pt x="89" y="336"/>
                  </a:lnTo>
                  <a:lnTo>
                    <a:pt x="45" y="336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42" name="Line 74"/>
            <p:cNvSpPr>
              <a:spLocks noChangeShapeType="1"/>
            </p:cNvSpPr>
            <p:nvPr/>
          </p:nvSpPr>
          <p:spPr bwMode="auto">
            <a:xfrm flipV="1">
              <a:off x="4146" y="396"/>
              <a:ext cx="1" cy="78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41" name="Line 73"/>
            <p:cNvSpPr>
              <a:spLocks noChangeShapeType="1"/>
            </p:cNvSpPr>
            <p:nvPr/>
          </p:nvSpPr>
          <p:spPr bwMode="auto">
            <a:xfrm flipV="1">
              <a:off x="4020" y="396"/>
              <a:ext cx="1" cy="78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40" name="Freeform 72"/>
            <p:cNvSpPr>
              <a:spLocks/>
            </p:cNvSpPr>
            <p:nvPr/>
          </p:nvSpPr>
          <p:spPr bwMode="auto">
            <a:xfrm>
              <a:off x="4083" y="527"/>
              <a:ext cx="210" cy="1"/>
            </a:xfrm>
            <a:custGeom>
              <a:avLst/>
              <a:gdLst/>
              <a:ahLst/>
              <a:cxnLst>
                <a:cxn ang="0">
                  <a:pos x="253" y="0"/>
                </a:cxn>
                <a:cxn ang="0">
                  <a:pos x="0" y="0"/>
                </a:cxn>
                <a:cxn ang="0">
                  <a:pos x="843" y="0"/>
                </a:cxn>
              </a:cxnLst>
              <a:rect l="0" t="0" r="r" b="b"/>
              <a:pathLst>
                <a:path w="843">
                  <a:moveTo>
                    <a:pt x="253" y="0"/>
                  </a:moveTo>
                  <a:lnTo>
                    <a:pt x="0" y="0"/>
                  </a:lnTo>
                  <a:lnTo>
                    <a:pt x="843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39" name="Line 71"/>
            <p:cNvSpPr>
              <a:spLocks noChangeShapeType="1"/>
            </p:cNvSpPr>
            <p:nvPr/>
          </p:nvSpPr>
          <p:spPr bwMode="auto">
            <a:xfrm>
              <a:off x="4020" y="527"/>
              <a:ext cx="6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38" name="Freeform 70"/>
            <p:cNvSpPr>
              <a:spLocks/>
            </p:cNvSpPr>
            <p:nvPr/>
          </p:nvSpPr>
          <p:spPr bwMode="auto">
            <a:xfrm>
              <a:off x="3949" y="494"/>
              <a:ext cx="197" cy="66"/>
            </a:xfrm>
            <a:custGeom>
              <a:avLst/>
              <a:gdLst/>
              <a:ahLst/>
              <a:cxnLst>
                <a:cxn ang="0">
                  <a:pos x="787" y="131"/>
                </a:cxn>
                <a:cxn ang="0">
                  <a:pos x="0" y="0"/>
                </a:cxn>
                <a:cxn ang="0">
                  <a:pos x="0" y="262"/>
                </a:cxn>
                <a:cxn ang="0">
                  <a:pos x="787" y="131"/>
                </a:cxn>
                <a:cxn ang="0">
                  <a:pos x="0" y="131"/>
                </a:cxn>
              </a:cxnLst>
              <a:rect l="0" t="0" r="r" b="b"/>
              <a:pathLst>
                <a:path w="787" h="262">
                  <a:moveTo>
                    <a:pt x="787" y="131"/>
                  </a:moveTo>
                  <a:lnTo>
                    <a:pt x="0" y="0"/>
                  </a:lnTo>
                  <a:lnTo>
                    <a:pt x="0" y="262"/>
                  </a:lnTo>
                  <a:lnTo>
                    <a:pt x="787" y="131"/>
                  </a:lnTo>
                  <a:lnTo>
                    <a:pt x="0" y="131"/>
                  </a:lnTo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37" name="Freeform 69"/>
            <p:cNvSpPr>
              <a:spLocks/>
            </p:cNvSpPr>
            <p:nvPr/>
          </p:nvSpPr>
          <p:spPr bwMode="auto">
            <a:xfrm>
              <a:off x="4020" y="494"/>
              <a:ext cx="197" cy="66"/>
            </a:xfrm>
            <a:custGeom>
              <a:avLst/>
              <a:gdLst/>
              <a:ahLst/>
              <a:cxnLst>
                <a:cxn ang="0">
                  <a:pos x="0" y="131"/>
                </a:cxn>
                <a:cxn ang="0">
                  <a:pos x="787" y="262"/>
                </a:cxn>
                <a:cxn ang="0">
                  <a:pos x="787" y="0"/>
                </a:cxn>
                <a:cxn ang="0">
                  <a:pos x="0" y="131"/>
                </a:cxn>
                <a:cxn ang="0">
                  <a:pos x="787" y="131"/>
                </a:cxn>
              </a:cxnLst>
              <a:rect l="0" t="0" r="r" b="b"/>
              <a:pathLst>
                <a:path w="787" h="262">
                  <a:moveTo>
                    <a:pt x="0" y="131"/>
                  </a:moveTo>
                  <a:lnTo>
                    <a:pt x="787" y="262"/>
                  </a:lnTo>
                  <a:lnTo>
                    <a:pt x="787" y="0"/>
                  </a:lnTo>
                  <a:lnTo>
                    <a:pt x="0" y="131"/>
                  </a:lnTo>
                  <a:lnTo>
                    <a:pt x="787" y="131"/>
                  </a:lnTo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36" name="Freeform 68"/>
            <p:cNvSpPr>
              <a:spLocks/>
            </p:cNvSpPr>
            <p:nvPr/>
          </p:nvSpPr>
          <p:spPr bwMode="auto">
            <a:xfrm>
              <a:off x="3996" y="4324"/>
              <a:ext cx="36" cy="2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"/>
                </a:cxn>
                <a:cxn ang="0">
                  <a:pos x="54" y="39"/>
                </a:cxn>
                <a:cxn ang="0">
                  <a:pos x="84" y="72"/>
                </a:cxn>
                <a:cxn ang="0">
                  <a:pos x="90" y="90"/>
                </a:cxn>
                <a:cxn ang="0">
                  <a:pos x="127" y="61"/>
                </a:cxn>
                <a:cxn ang="0">
                  <a:pos x="145" y="13"/>
                </a:cxn>
                <a:cxn ang="0">
                  <a:pos x="39" y="4"/>
                </a:cxn>
                <a:cxn ang="0">
                  <a:pos x="0" y="0"/>
                </a:cxn>
              </a:cxnLst>
              <a:rect l="0" t="0" r="r" b="b"/>
              <a:pathLst>
                <a:path w="145" h="90">
                  <a:moveTo>
                    <a:pt x="0" y="0"/>
                  </a:moveTo>
                  <a:lnTo>
                    <a:pt x="0" y="14"/>
                  </a:lnTo>
                  <a:lnTo>
                    <a:pt x="54" y="39"/>
                  </a:lnTo>
                  <a:lnTo>
                    <a:pt x="84" y="72"/>
                  </a:lnTo>
                  <a:lnTo>
                    <a:pt x="90" y="90"/>
                  </a:lnTo>
                  <a:lnTo>
                    <a:pt x="127" y="61"/>
                  </a:lnTo>
                  <a:lnTo>
                    <a:pt x="145" y="13"/>
                  </a:lnTo>
                  <a:lnTo>
                    <a:pt x="39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35" name="Freeform 67"/>
            <p:cNvSpPr>
              <a:spLocks/>
            </p:cNvSpPr>
            <p:nvPr/>
          </p:nvSpPr>
          <p:spPr bwMode="auto">
            <a:xfrm>
              <a:off x="3896" y="4263"/>
              <a:ext cx="55" cy="83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3" y="62"/>
                </a:cxn>
                <a:cxn ang="0">
                  <a:pos x="3" y="125"/>
                </a:cxn>
                <a:cxn ang="0">
                  <a:pos x="3" y="191"/>
                </a:cxn>
                <a:cxn ang="0">
                  <a:pos x="2" y="254"/>
                </a:cxn>
                <a:cxn ang="0">
                  <a:pos x="1" y="312"/>
                </a:cxn>
                <a:cxn ang="0">
                  <a:pos x="0" y="333"/>
                </a:cxn>
                <a:cxn ang="0">
                  <a:pos x="45" y="312"/>
                </a:cxn>
                <a:cxn ang="0">
                  <a:pos x="45" y="227"/>
                </a:cxn>
                <a:cxn ang="0">
                  <a:pos x="219" y="227"/>
                </a:cxn>
                <a:cxn ang="0">
                  <a:pos x="45" y="209"/>
                </a:cxn>
                <a:cxn ang="0">
                  <a:pos x="45" y="1"/>
                </a:cxn>
                <a:cxn ang="0">
                  <a:pos x="219" y="1"/>
                </a:cxn>
                <a:cxn ang="0">
                  <a:pos x="2" y="0"/>
                </a:cxn>
              </a:cxnLst>
              <a:rect l="0" t="0" r="r" b="b"/>
              <a:pathLst>
                <a:path w="219" h="333">
                  <a:moveTo>
                    <a:pt x="2" y="0"/>
                  </a:moveTo>
                  <a:lnTo>
                    <a:pt x="3" y="62"/>
                  </a:lnTo>
                  <a:lnTo>
                    <a:pt x="3" y="125"/>
                  </a:lnTo>
                  <a:lnTo>
                    <a:pt x="3" y="191"/>
                  </a:lnTo>
                  <a:lnTo>
                    <a:pt x="2" y="254"/>
                  </a:lnTo>
                  <a:lnTo>
                    <a:pt x="1" y="312"/>
                  </a:lnTo>
                  <a:lnTo>
                    <a:pt x="0" y="333"/>
                  </a:lnTo>
                  <a:lnTo>
                    <a:pt x="45" y="312"/>
                  </a:lnTo>
                  <a:lnTo>
                    <a:pt x="45" y="227"/>
                  </a:lnTo>
                  <a:lnTo>
                    <a:pt x="219" y="227"/>
                  </a:lnTo>
                  <a:lnTo>
                    <a:pt x="45" y="209"/>
                  </a:lnTo>
                  <a:lnTo>
                    <a:pt x="45" y="1"/>
                  </a:lnTo>
                  <a:lnTo>
                    <a:pt x="219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34" name="Freeform 66"/>
            <p:cNvSpPr>
              <a:spLocks/>
            </p:cNvSpPr>
            <p:nvPr/>
          </p:nvSpPr>
          <p:spPr bwMode="auto">
            <a:xfrm>
              <a:off x="3896" y="4251"/>
              <a:ext cx="71" cy="9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50"/>
                </a:cxn>
                <a:cxn ang="0">
                  <a:pos x="219" y="51"/>
                </a:cxn>
                <a:cxn ang="0">
                  <a:pos x="219" y="259"/>
                </a:cxn>
                <a:cxn ang="0">
                  <a:pos x="45" y="259"/>
                </a:cxn>
                <a:cxn ang="0">
                  <a:pos x="219" y="277"/>
                </a:cxn>
                <a:cxn ang="0">
                  <a:pos x="219" y="372"/>
                </a:cxn>
                <a:cxn ang="0">
                  <a:pos x="263" y="350"/>
                </a:cxn>
                <a:cxn ang="0">
                  <a:pos x="261" y="288"/>
                </a:cxn>
                <a:cxn ang="0">
                  <a:pos x="260" y="245"/>
                </a:cxn>
                <a:cxn ang="0">
                  <a:pos x="260" y="69"/>
                </a:cxn>
                <a:cxn ang="0">
                  <a:pos x="284" y="48"/>
                </a:cxn>
                <a:cxn ang="0">
                  <a:pos x="45" y="33"/>
                </a:cxn>
                <a:cxn ang="0">
                  <a:pos x="0" y="0"/>
                </a:cxn>
              </a:cxnLst>
              <a:rect l="0" t="0" r="r" b="b"/>
              <a:pathLst>
                <a:path w="284" h="372">
                  <a:moveTo>
                    <a:pt x="0" y="0"/>
                  </a:moveTo>
                  <a:lnTo>
                    <a:pt x="2" y="50"/>
                  </a:lnTo>
                  <a:lnTo>
                    <a:pt x="219" y="51"/>
                  </a:lnTo>
                  <a:lnTo>
                    <a:pt x="219" y="259"/>
                  </a:lnTo>
                  <a:lnTo>
                    <a:pt x="45" y="259"/>
                  </a:lnTo>
                  <a:lnTo>
                    <a:pt x="219" y="277"/>
                  </a:lnTo>
                  <a:lnTo>
                    <a:pt x="219" y="372"/>
                  </a:lnTo>
                  <a:lnTo>
                    <a:pt x="263" y="350"/>
                  </a:lnTo>
                  <a:lnTo>
                    <a:pt x="261" y="288"/>
                  </a:lnTo>
                  <a:lnTo>
                    <a:pt x="260" y="245"/>
                  </a:lnTo>
                  <a:lnTo>
                    <a:pt x="260" y="69"/>
                  </a:lnTo>
                  <a:lnTo>
                    <a:pt x="284" y="48"/>
                  </a:lnTo>
                  <a:lnTo>
                    <a:pt x="45" y="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33" name="Freeform 65"/>
            <p:cNvSpPr>
              <a:spLocks/>
            </p:cNvSpPr>
            <p:nvPr/>
          </p:nvSpPr>
          <p:spPr bwMode="auto">
            <a:xfrm>
              <a:off x="3907" y="4250"/>
              <a:ext cx="60" cy="12"/>
            </a:xfrm>
            <a:custGeom>
              <a:avLst/>
              <a:gdLst/>
              <a:ahLst/>
              <a:cxnLst>
                <a:cxn ang="0">
                  <a:pos x="191" y="0"/>
                </a:cxn>
                <a:cxn ang="0">
                  <a:pos x="171" y="37"/>
                </a:cxn>
                <a:cxn ang="0">
                  <a:pos x="0" y="37"/>
                </a:cxn>
                <a:cxn ang="0">
                  <a:pos x="239" y="52"/>
                </a:cxn>
                <a:cxn ang="0">
                  <a:pos x="191" y="0"/>
                </a:cxn>
              </a:cxnLst>
              <a:rect l="0" t="0" r="r" b="b"/>
              <a:pathLst>
                <a:path w="239" h="52">
                  <a:moveTo>
                    <a:pt x="191" y="0"/>
                  </a:moveTo>
                  <a:lnTo>
                    <a:pt x="171" y="37"/>
                  </a:lnTo>
                  <a:lnTo>
                    <a:pt x="0" y="37"/>
                  </a:lnTo>
                  <a:lnTo>
                    <a:pt x="239" y="52"/>
                  </a:lnTo>
                  <a:lnTo>
                    <a:pt x="191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32" name="Freeform 64"/>
            <p:cNvSpPr>
              <a:spLocks/>
            </p:cNvSpPr>
            <p:nvPr/>
          </p:nvSpPr>
          <p:spPr bwMode="auto">
            <a:xfrm>
              <a:off x="3877" y="4220"/>
              <a:ext cx="108" cy="20"/>
            </a:xfrm>
            <a:custGeom>
              <a:avLst/>
              <a:gdLst/>
              <a:ahLst/>
              <a:cxnLst>
                <a:cxn ang="0">
                  <a:pos x="383" y="0"/>
                </a:cxn>
                <a:cxn ang="0">
                  <a:pos x="345" y="48"/>
                </a:cxn>
                <a:cxn ang="0">
                  <a:pos x="252" y="48"/>
                </a:cxn>
                <a:cxn ang="0">
                  <a:pos x="234" y="48"/>
                </a:cxn>
                <a:cxn ang="0">
                  <a:pos x="0" y="48"/>
                </a:cxn>
                <a:cxn ang="0">
                  <a:pos x="24" y="77"/>
                </a:cxn>
                <a:cxn ang="0">
                  <a:pos x="71" y="67"/>
                </a:cxn>
                <a:cxn ang="0">
                  <a:pos x="82" y="66"/>
                </a:cxn>
                <a:cxn ang="0">
                  <a:pos x="432" y="66"/>
                </a:cxn>
                <a:cxn ang="0">
                  <a:pos x="383" y="0"/>
                </a:cxn>
              </a:cxnLst>
              <a:rect l="0" t="0" r="r" b="b"/>
              <a:pathLst>
                <a:path w="432" h="77">
                  <a:moveTo>
                    <a:pt x="383" y="0"/>
                  </a:moveTo>
                  <a:lnTo>
                    <a:pt x="345" y="48"/>
                  </a:lnTo>
                  <a:lnTo>
                    <a:pt x="252" y="48"/>
                  </a:lnTo>
                  <a:lnTo>
                    <a:pt x="234" y="48"/>
                  </a:lnTo>
                  <a:lnTo>
                    <a:pt x="0" y="48"/>
                  </a:lnTo>
                  <a:lnTo>
                    <a:pt x="24" y="77"/>
                  </a:lnTo>
                  <a:lnTo>
                    <a:pt x="71" y="67"/>
                  </a:lnTo>
                  <a:lnTo>
                    <a:pt x="82" y="66"/>
                  </a:lnTo>
                  <a:lnTo>
                    <a:pt x="432" y="66"/>
                  </a:lnTo>
                  <a:lnTo>
                    <a:pt x="38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31" name="Freeform 63"/>
            <p:cNvSpPr>
              <a:spLocks/>
            </p:cNvSpPr>
            <p:nvPr/>
          </p:nvSpPr>
          <p:spPr bwMode="auto">
            <a:xfrm>
              <a:off x="3899" y="4181"/>
              <a:ext cx="21" cy="45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0" y="7"/>
                </a:cxn>
                <a:cxn ang="0">
                  <a:pos x="21" y="72"/>
                </a:cxn>
                <a:cxn ang="0">
                  <a:pos x="33" y="125"/>
                </a:cxn>
                <a:cxn ang="0">
                  <a:pos x="35" y="139"/>
                </a:cxn>
                <a:cxn ang="0">
                  <a:pos x="52" y="181"/>
                </a:cxn>
                <a:cxn ang="0">
                  <a:pos x="57" y="179"/>
                </a:cxn>
                <a:cxn ang="0">
                  <a:pos x="83" y="132"/>
                </a:cxn>
                <a:cxn ang="0">
                  <a:pos x="84" y="128"/>
                </a:cxn>
                <a:cxn ang="0">
                  <a:pos x="77" y="94"/>
                </a:cxn>
                <a:cxn ang="0">
                  <a:pos x="46" y="45"/>
                </a:cxn>
                <a:cxn ang="0">
                  <a:pos x="8" y="0"/>
                </a:cxn>
              </a:cxnLst>
              <a:rect l="0" t="0" r="r" b="b"/>
              <a:pathLst>
                <a:path w="84" h="181">
                  <a:moveTo>
                    <a:pt x="8" y="0"/>
                  </a:moveTo>
                  <a:lnTo>
                    <a:pt x="0" y="7"/>
                  </a:lnTo>
                  <a:lnTo>
                    <a:pt x="21" y="72"/>
                  </a:lnTo>
                  <a:lnTo>
                    <a:pt x="33" y="125"/>
                  </a:lnTo>
                  <a:lnTo>
                    <a:pt x="35" y="139"/>
                  </a:lnTo>
                  <a:lnTo>
                    <a:pt x="52" y="181"/>
                  </a:lnTo>
                  <a:lnTo>
                    <a:pt x="57" y="179"/>
                  </a:lnTo>
                  <a:lnTo>
                    <a:pt x="83" y="132"/>
                  </a:lnTo>
                  <a:lnTo>
                    <a:pt x="84" y="128"/>
                  </a:lnTo>
                  <a:lnTo>
                    <a:pt x="77" y="94"/>
                  </a:lnTo>
                  <a:lnTo>
                    <a:pt x="46" y="45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30" name="Freeform 62"/>
            <p:cNvSpPr>
              <a:spLocks/>
            </p:cNvSpPr>
            <p:nvPr/>
          </p:nvSpPr>
          <p:spPr bwMode="auto">
            <a:xfrm>
              <a:off x="3935" y="4177"/>
              <a:ext cx="31" cy="55"/>
            </a:xfrm>
            <a:custGeom>
              <a:avLst/>
              <a:gdLst/>
              <a:ahLst/>
              <a:cxnLst>
                <a:cxn ang="0">
                  <a:pos x="61" y="0"/>
                </a:cxn>
                <a:cxn ang="0">
                  <a:pos x="50" y="56"/>
                </a:cxn>
                <a:cxn ang="0">
                  <a:pos x="34" y="114"/>
                </a:cxn>
                <a:cxn ang="0">
                  <a:pos x="17" y="172"/>
                </a:cxn>
                <a:cxn ang="0">
                  <a:pos x="0" y="222"/>
                </a:cxn>
                <a:cxn ang="0">
                  <a:pos x="18" y="222"/>
                </a:cxn>
                <a:cxn ang="0">
                  <a:pos x="41" y="175"/>
                </a:cxn>
                <a:cxn ang="0">
                  <a:pos x="67" y="124"/>
                </a:cxn>
                <a:cxn ang="0">
                  <a:pos x="96" y="68"/>
                </a:cxn>
                <a:cxn ang="0">
                  <a:pos x="99" y="61"/>
                </a:cxn>
                <a:cxn ang="0">
                  <a:pos x="126" y="51"/>
                </a:cxn>
                <a:cxn ang="0">
                  <a:pos x="61" y="0"/>
                </a:cxn>
              </a:cxnLst>
              <a:rect l="0" t="0" r="r" b="b"/>
              <a:pathLst>
                <a:path w="126" h="222">
                  <a:moveTo>
                    <a:pt x="61" y="0"/>
                  </a:moveTo>
                  <a:lnTo>
                    <a:pt x="50" y="56"/>
                  </a:lnTo>
                  <a:lnTo>
                    <a:pt x="34" y="114"/>
                  </a:lnTo>
                  <a:lnTo>
                    <a:pt x="17" y="172"/>
                  </a:lnTo>
                  <a:lnTo>
                    <a:pt x="0" y="222"/>
                  </a:lnTo>
                  <a:lnTo>
                    <a:pt x="18" y="222"/>
                  </a:lnTo>
                  <a:lnTo>
                    <a:pt x="41" y="175"/>
                  </a:lnTo>
                  <a:lnTo>
                    <a:pt x="67" y="124"/>
                  </a:lnTo>
                  <a:lnTo>
                    <a:pt x="96" y="68"/>
                  </a:lnTo>
                  <a:lnTo>
                    <a:pt x="99" y="61"/>
                  </a:lnTo>
                  <a:lnTo>
                    <a:pt x="126" y="51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29" name="Freeform 61"/>
            <p:cNvSpPr>
              <a:spLocks/>
            </p:cNvSpPr>
            <p:nvPr/>
          </p:nvSpPr>
          <p:spPr bwMode="auto">
            <a:xfrm>
              <a:off x="3992" y="4164"/>
              <a:ext cx="16" cy="13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40"/>
                </a:cxn>
                <a:cxn ang="0">
                  <a:pos x="2" y="95"/>
                </a:cxn>
                <a:cxn ang="0">
                  <a:pos x="3" y="162"/>
                </a:cxn>
                <a:cxn ang="0">
                  <a:pos x="3" y="243"/>
                </a:cxn>
                <a:cxn ang="0">
                  <a:pos x="3" y="252"/>
                </a:cxn>
                <a:cxn ang="0">
                  <a:pos x="3" y="329"/>
                </a:cxn>
                <a:cxn ang="0">
                  <a:pos x="3" y="397"/>
                </a:cxn>
                <a:cxn ang="0">
                  <a:pos x="2" y="456"/>
                </a:cxn>
                <a:cxn ang="0">
                  <a:pos x="1" y="507"/>
                </a:cxn>
                <a:cxn ang="0">
                  <a:pos x="0" y="533"/>
                </a:cxn>
                <a:cxn ang="0">
                  <a:pos x="44" y="512"/>
                </a:cxn>
                <a:cxn ang="0">
                  <a:pos x="41" y="443"/>
                </a:cxn>
                <a:cxn ang="0">
                  <a:pos x="41" y="416"/>
                </a:cxn>
                <a:cxn ang="0">
                  <a:pos x="41" y="62"/>
                </a:cxn>
                <a:cxn ang="0">
                  <a:pos x="65" y="37"/>
                </a:cxn>
                <a:cxn ang="0">
                  <a:pos x="0" y="0"/>
                </a:cxn>
              </a:cxnLst>
              <a:rect l="0" t="0" r="r" b="b"/>
              <a:pathLst>
                <a:path w="65" h="533">
                  <a:moveTo>
                    <a:pt x="0" y="0"/>
                  </a:moveTo>
                  <a:lnTo>
                    <a:pt x="2" y="40"/>
                  </a:lnTo>
                  <a:lnTo>
                    <a:pt x="2" y="95"/>
                  </a:lnTo>
                  <a:lnTo>
                    <a:pt x="3" y="162"/>
                  </a:lnTo>
                  <a:lnTo>
                    <a:pt x="3" y="243"/>
                  </a:lnTo>
                  <a:lnTo>
                    <a:pt x="3" y="252"/>
                  </a:lnTo>
                  <a:lnTo>
                    <a:pt x="3" y="329"/>
                  </a:lnTo>
                  <a:lnTo>
                    <a:pt x="3" y="397"/>
                  </a:lnTo>
                  <a:lnTo>
                    <a:pt x="2" y="456"/>
                  </a:lnTo>
                  <a:lnTo>
                    <a:pt x="1" y="507"/>
                  </a:lnTo>
                  <a:lnTo>
                    <a:pt x="0" y="533"/>
                  </a:lnTo>
                  <a:lnTo>
                    <a:pt x="44" y="512"/>
                  </a:lnTo>
                  <a:lnTo>
                    <a:pt x="41" y="443"/>
                  </a:lnTo>
                  <a:lnTo>
                    <a:pt x="41" y="416"/>
                  </a:lnTo>
                  <a:lnTo>
                    <a:pt x="41" y="62"/>
                  </a:lnTo>
                  <a:lnTo>
                    <a:pt x="65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28" name="Freeform 60"/>
            <p:cNvSpPr>
              <a:spLocks/>
            </p:cNvSpPr>
            <p:nvPr/>
          </p:nvSpPr>
          <p:spPr bwMode="auto">
            <a:xfrm>
              <a:off x="3884" y="4155"/>
              <a:ext cx="94" cy="20"/>
            </a:xfrm>
            <a:custGeom>
              <a:avLst/>
              <a:gdLst/>
              <a:ahLst/>
              <a:cxnLst>
                <a:cxn ang="0">
                  <a:pos x="323" y="0"/>
                </a:cxn>
                <a:cxn ang="0">
                  <a:pos x="285" y="51"/>
                </a:cxn>
                <a:cxn ang="0">
                  <a:pos x="0" y="51"/>
                </a:cxn>
                <a:cxn ang="0">
                  <a:pos x="24" y="81"/>
                </a:cxn>
                <a:cxn ang="0">
                  <a:pos x="71" y="69"/>
                </a:cxn>
                <a:cxn ang="0">
                  <a:pos x="81" y="69"/>
                </a:cxn>
                <a:cxn ang="0">
                  <a:pos x="376" y="69"/>
                </a:cxn>
                <a:cxn ang="0">
                  <a:pos x="323" y="0"/>
                </a:cxn>
              </a:cxnLst>
              <a:rect l="0" t="0" r="r" b="b"/>
              <a:pathLst>
                <a:path w="376" h="81">
                  <a:moveTo>
                    <a:pt x="323" y="0"/>
                  </a:moveTo>
                  <a:lnTo>
                    <a:pt x="285" y="51"/>
                  </a:lnTo>
                  <a:lnTo>
                    <a:pt x="0" y="51"/>
                  </a:lnTo>
                  <a:lnTo>
                    <a:pt x="24" y="81"/>
                  </a:lnTo>
                  <a:lnTo>
                    <a:pt x="71" y="69"/>
                  </a:lnTo>
                  <a:lnTo>
                    <a:pt x="81" y="69"/>
                  </a:lnTo>
                  <a:lnTo>
                    <a:pt x="376" y="69"/>
                  </a:lnTo>
                  <a:lnTo>
                    <a:pt x="32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27" name="Freeform 59"/>
            <p:cNvSpPr>
              <a:spLocks/>
            </p:cNvSpPr>
            <p:nvPr/>
          </p:nvSpPr>
          <p:spPr bwMode="auto">
            <a:xfrm>
              <a:off x="4005" y="4136"/>
              <a:ext cx="34" cy="192"/>
            </a:xfrm>
            <a:custGeom>
              <a:avLst/>
              <a:gdLst/>
              <a:ahLst/>
              <a:cxnLst>
                <a:cxn ang="0">
                  <a:pos x="68" y="0"/>
                </a:cxn>
                <a:cxn ang="0">
                  <a:pos x="70" y="54"/>
                </a:cxn>
                <a:cxn ang="0">
                  <a:pos x="70" y="118"/>
                </a:cxn>
                <a:cxn ang="0">
                  <a:pos x="71" y="149"/>
                </a:cxn>
                <a:cxn ang="0">
                  <a:pos x="71" y="711"/>
                </a:cxn>
                <a:cxn ang="0">
                  <a:pos x="50" y="757"/>
                </a:cxn>
                <a:cxn ang="0">
                  <a:pos x="42" y="758"/>
                </a:cxn>
                <a:cxn ang="0">
                  <a:pos x="0" y="759"/>
                </a:cxn>
                <a:cxn ang="0">
                  <a:pos x="106" y="768"/>
                </a:cxn>
                <a:cxn ang="0">
                  <a:pos x="108" y="729"/>
                </a:cxn>
                <a:cxn ang="0">
                  <a:pos x="108" y="61"/>
                </a:cxn>
                <a:cxn ang="0">
                  <a:pos x="135" y="36"/>
                </a:cxn>
                <a:cxn ang="0">
                  <a:pos x="68" y="0"/>
                </a:cxn>
              </a:cxnLst>
              <a:rect l="0" t="0" r="r" b="b"/>
              <a:pathLst>
                <a:path w="135" h="768">
                  <a:moveTo>
                    <a:pt x="68" y="0"/>
                  </a:moveTo>
                  <a:lnTo>
                    <a:pt x="70" y="54"/>
                  </a:lnTo>
                  <a:lnTo>
                    <a:pt x="70" y="118"/>
                  </a:lnTo>
                  <a:lnTo>
                    <a:pt x="71" y="149"/>
                  </a:lnTo>
                  <a:lnTo>
                    <a:pt x="71" y="711"/>
                  </a:lnTo>
                  <a:lnTo>
                    <a:pt x="50" y="757"/>
                  </a:lnTo>
                  <a:lnTo>
                    <a:pt x="42" y="758"/>
                  </a:lnTo>
                  <a:lnTo>
                    <a:pt x="0" y="759"/>
                  </a:lnTo>
                  <a:lnTo>
                    <a:pt x="106" y="768"/>
                  </a:lnTo>
                  <a:lnTo>
                    <a:pt x="108" y="729"/>
                  </a:lnTo>
                  <a:lnTo>
                    <a:pt x="108" y="61"/>
                  </a:lnTo>
                  <a:lnTo>
                    <a:pt x="135" y="36"/>
                  </a:lnTo>
                  <a:lnTo>
                    <a:pt x="6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26" name="Freeform 58"/>
            <p:cNvSpPr>
              <a:spLocks/>
            </p:cNvSpPr>
            <p:nvPr/>
          </p:nvSpPr>
          <p:spPr bwMode="auto">
            <a:xfrm>
              <a:off x="3915" y="4132"/>
              <a:ext cx="21" cy="34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0" y="7"/>
                </a:cxn>
                <a:cxn ang="0">
                  <a:pos x="29" y="68"/>
                </a:cxn>
                <a:cxn ang="0">
                  <a:pos x="41" y="113"/>
                </a:cxn>
                <a:cxn ang="0">
                  <a:pos x="65" y="135"/>
                </a:cxn>
                <a:cxn ang="0">
                  <a:pos x="84" y="84"/>
                </a:cxn>
                <a:cxn ang="0">
                  <a:pos x="84" y="83"/>
                </a:cxn>
                <a:cxn ang="0">
                  <a:pos x="69" y="51"/>
                </a:cxn>
                <a:cxn ang="0">
                  <a:pos x="23" y="9"/>
                </a:cxn>
                <a:cxn ang="0">
                  <a:pos x="10" y="0"/>
                </a:cxn>
              </a:cxnLst>
              <a:rect l="0" t="0" r="r" b="b"/>
              <a:pathLst>
                <a:path w="84" h="135">
                  <a:moveTo>
                    <a:pt x="10" y="0"/>
                  </a:moveTo>
                  <a:lnTo>
                    <a:pt x="0" y="7"/>
                  </a:lnTo>
                  <a:lnTo>
                    <a:pt x="29" y="68"/>
                  </a:lnTo>
                  <a:lnTo>
                    <a:pt x="41" y="113"/>
                  </a:lnTo>
                  <a:lnTo>
                    <a:pt x="65" y="135"/>
                  </a:lnTo>
                  <a:lnTo>
                    <a:pt x="84" y="84"/>
                  </a:lnTo>
                  <a:lnTo>
                    <a:pt x="84" y="83"/>
                  </a:lnTo>
                  <a:lnTo>
                    <a:pt x="69" y="51"/>
                  </a:lnTo>
                  <a:lnTo>
                    <a:pt x="23" y="9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25" name="Freeform 57"/>
            <p:cNvSpPr>
              <a:spLocks/>
            </p:cNvSpPr>
            <p:nvPr/>
          </p:nvSpPr>
          <p:spPr bwMode="auto">
            <a:xfrm>
              <a:off x="4205" y="4324"/>
              <a:ext cx="11" cy="18"/>
            </a:xfrm>
            <a:custGeom>
              <a:avLst/>
              <a:gdLst/>
              <a:ahLst/>
              <a:cxnLst>
                <a:cxn ang="0">
                  <a:pos x="43" y="0"/>
                </a:cxn>
                <a:cxn ang="0">
                  <a:pos x="0" y="3"/>
                </a:cxn>
                <a:cxn ang="0">
                  <a:pos x="0" y="72"/>
                </a:cxn>
                <a:cxn ang="0">
                  <a:pos x="44" y="50"/>
                </a:cxn>
                <a:cxn ang="0">
                  <a:pos x="43" y="0"/>
                </a:cxn>
              </a:cxnLst>
              <a:rect l="0" t="0" r="r" b="b"/>
              <a:pathLst>
                <a:path w="44" h="72">
                  <a:moveTo>
                    <a:pt x="43" y="0"/>
                  </a:moveTo>
                  <a:lnTo>
                    <a:pt x="0" y="3"/>
                  </a:lnTo>
                  <a:lnTo>
                    <a:pt x="0" y="72"/>
                  </a:lnTo>
                  <a:lnTo>
                    <a:pt x="44" y="50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24" name="Freeform 56"/>
            <p:cNvSpPr>
              <a:spLocks/>
            </p:cNvSpPr>
            <p:nvPr/>
          </p:nvSpPr>
          <p:spPr bwMode="auto">
            <a:xfrm>
              <a:off x="4123" y="4197"/>
              <a:ext cx="40" cy="12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492"/>
                </a:cxn>
                <a:cxn ang="0">
                  <a:pos x="37" y="492"/>
                </a:cxn>
                <a:cxn ang="0">
                  <a:pos x="37" y="328"/>
                </a:cxn>
                <a:cxn ang="0">
                  <a:pos x="160" y="328"/>
                </a:cxn>
                <a:cxn ang="0">
                  <a:pos x="37" y="310"/>
                </a:cxn>
                <a:cxn ang="0">
                  <a:pos x="37" y="160"/>
                </a:cxn>
                <a:cxn ang="0">
                  <a:pos x="160" y="160"/>
                </a:cxn>
                <a:cxn ang="0">
                  <a:pos x="37" y="142"/>
                </a:cxn>
                <a:cxn ang="0">
                  <a:pos x="37" y="0"/>
                </a:cxn>
                <a:cxn ang="0">
                  <a:pos x="160" y="0"/>
                </a:cxn>
                <a:cxn ang="0">
                  <a:pos x="0" y="0"/>
                </a:cxn>
              </a:cxnLst>
              <a:rect l="0" t="0" r="r" b="b"/>
              <a:pathLst>
                <a:path w="160" h="492">
                  <a:moveTo>
                    <a:pt x="0" y="0"/>
                  </a:moveTo>
                  <a:lnTo>
                    <a:pt x="0" y="492"/>
                  </a:lnTo>
                  <a:lnTo>
                    <a:pt x="37" y="492"/>
                  </a:lnTo>
                  <a:lnTo>
                    <a:pt x="37" y="328"/>
                  </a:lnTo>
                  <a:lnTo>
                    <a:pt x="160" y="328"/>
                  </a:lnTo>
                  <a:lnTo>
                    <a:pt x="37" y="310"/>
                  </a:lnTo>
                  <a:lnTo>
                    <a:pt x="37" y="160"/>
                  </a:lnTo>
                  <a:lnTo>
                    <a:pt x="160" y="160"/>
                  </a:lnTo>
                  <a:lnTo>
                    <a:pt x="37" y="142"/>
                  </a:lnTo>
                  <a:lnTo>
                    <a:pt x="37" y="0"/>
                  </a:lnTo>
                  <a:lnTo>
                    <a:pt x="16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23" name="Freeform 55"/>
            <p:cNvSpPr>
              <a:spLocks/>
            </p:cNvSpPr>
            <p:nvPr/>
          </p:nvSpPr>
          <p:spPr bwMode="auto">
            <a:xfrm>
              <a:off x="4092" y="4197"/>
              <a:ext cx="81" cy="123"/>
            </a:xfrm>
            <a:custGeom>
              <a:avLst/>
              <a:gdLst/>
              <a:ahLst/>
              <a:cxnLst>
                <a:cxn ang="0">
                  <a:pos x="324" y="0"/>
                </a:cxn>
                <a:cxn ang="0">
                  <a:pos x="126" y="0"/>
                </a:cxn>
                <a:cxn ang="0">
                  <a:pos x="286" y="0"/>
                </a:cxn>
                <a:cxn ang="0">
                  <a:pos x="286" y="142"/>
                </a:cxn>
                <a:cxn ang="0">
                  <a:pos x="163" y="142"/>
                </a:cxn>
                <a:cxn ang="0">
                  <a:pos x="286" y="160"/>
                </a:cxn>
                <a:cxn ang="0">
                  <a:pos x="286" y="310"/>
                </a:cxn>
                <a:cxn ang="0">
                  <a:pos x="163" y="310"/>
                </a:cxn>
                <a:cxn ang="0">
                  <a:pos x="286" y="328"/>
                </a:cxn>
                <a:cxn ang="0">
                  <a:pos x="286" y="492"/>
                </a:cxn>
                <a:cxn ang="0">
                  <a:pos x="163" y="492"/>
                </a:cxn>
                <a:cxn ang="0">
                  <a:pos x="126" y="492"/>
                </a:cxn>
                <a:cxn ang="0">
                  <a:pos x="0" y="492"/>
                </a:cxn>
                <a:cxn ang="0">
                  <a:pos x="324" y="492"/>
                </a:cxn>
                <a:cxn ang="0">
                  <a:pos x="324" y="0"/>
                </a:cxn>
              </a:cxnLst>
              <a:rect l="0" t="0" r="r" b="b"/>
              <a:pathLst>
                <a:path w="324" h="492">
                  <a:moveTo>
                    <a:pt x="324" y="0"/>
                  </a:moveTo>
                  <a:lnTo>
                    <a:pt x="126" y="0"/>
                  </a:lnTo>
                  <a:lnTo>
                    <a:pt x="286" y="0"/>
                  </a:lnTo>
                  <a:lnTo>
                    <a:pt x="286" y="142"/>
                  </a:lnTo>
                  <a:lnTo>
                    <a:pt x="163" y="142"/>
                  </a:lnTo>
                  <a:lnTo>
                    <a:pt x="286" y="160"/>
                  </a:lnTo>
                  <a:lnTo>
                    <a:pt x="286" y="310"/>
                  </a:lnTo>
                  <a:lnTo>
                    <a:pt x="163" y="310"/>
                  </a:lnTo>
                  <a:lnTo>
                    <a:pt x="286" y="328"/>
                  </a:lnTo>
                  <a:lnTo>
                    <a:pt x="286" y="492"/>
                  </a:lnTo>
                  <a:lnTo>
                    <a:pt x="163" y="492"/>
                  </a:lnTo>
                  <a:lnTo>
                    <a:pt x="126" y="492"/>
                  </a:lnTo>
                  <a:lnTo>
                    <a:pt x="0" y="492"/>
                  </a:lnTo>
                  <a:lnTo>
                    <a:pt x="324" y="492"/>
                  </a:lnTo>
                  <a:lnTo>
                    <a:pt x="324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22" name="Freeform 54"/>
            <p:cNvSpPr>
              <a:spLocks/>
            </p:cNvSpPr>
            <p:nvPr/>
          </p:nvSpPr>
          <p:spPr bwMode="auto">
            <a:xfrm>
              <a:off x="4173" y="4195"/>
              <a:ext cx="48" cy="129"/>
            </a:xfrm>
            <a:custGeom>
              <a:avLst/>
              <a:gdLst/>
              <a:ahLst/>
              <a:cxnLst>
                <a:cxn ang="0">
                  <a:pos x="192" y="0"/>
                </a:cxn>
                <a:cxn ang="0">
                  <a:pos x="128" y="7"/>
                </a:cxn>
                <a:cxn ang="0">
                  <a:pos x="128" y="499"/>
                </a:cxn>
                <a:cxn ang="0">
                  <a:pos x="0" y="499"/>
                </a:cxn>
                <a:cxn ang="0">
                  <a:pos x="171" y="515"/>
                </a:cxn>
                <a:cxn ang="0">
                  <a:pos x="171" y="462"/>
                </a:cxn>
                <a:cxn ang="0">
                  <a:pos x="170" y="406"/>
                </a:cxn>
                <a:cxn ang="0">
                  <a:pos x="170" y="348"/>
                </a:cxn>
                <a:cxn ang="0">
                  <a:pos x="169" y="286"/>
                </a:cxn>
                <a:cxn ang="0">
                  <a:pos x="169" y="222"/>
                </a:cxn>
                <a:cxn ang="0">
                  <a:pos x="169" y="155"/>
                </a:cxn>
                <a:cxn ang="0">
                  <a:pos x="169" y="85"/>
                </a:cxn>
                <a:cxn ang="0">
                  <a:pos x="169" y="21"/>
                </a:cxn>
                <a:cxn ang="0">
                  <a:pos x="192" y="0"/>
                </a:cxn>
              </a:cxnLst>
              <a:rect l="0" t="0" r="r" b="b"/>
              <a:pathLst>
                <a:path w="192" h="515">
                  <a:moveTo>
                    <a:pt x="192" y="0"/>
                  </a:moveTo>
                  <a:lnTo>
                    <a:pt x="128" y="7"/>
                  </a:lnTo>
                  <a:lnTo>
                    <a:pt x="128" y="499"/>
                  </a:lnTo>
                  <a:lnTo>
                    <a:pt x="0" y="499"/>
                  </a:lnTo>
                  <a:lnTo>
                    <a:pt x="171" y="515"/>
                  </a:lnTo>
                  <a:lnTo>
                    <a:pt x="171" y="462"/>
                  </a:lnTo>
                  <a:lnTo>
                    <a:pt x="170" y="406"/>
                  </a:lnTo>
                  <a:lnTo>
                    <a:pt x="170" y="348"/>
                  </a:lnTo>
                  <a:lnTo>
                    <a:pt x="169" y="286"/>
                  </a:lnTo>
                  <a:lnTo>
                    <a:pt x="169" y="222"/>
                  </a:lnTo>
                  <a:lnTo>
                    <a:pt x="169" y="155"/>
                  </a:lnTo>
                  <a:lnTo>
                    <a:pt x="169" y="85"/>
                  </a:lnTo>
                  <a:lnTo>
                    <a:pt x="169" y="21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21" name="Freeform 53"/>
            <p:cNvSpPr>
              <a:spLocks/>
            </p:cNvSpPr>
            <p:nvPr/>
          </p:nvSpPr>
          <p:spPr bwMode="auto">
            <a:xfrm>
              <a:off x="4081" y="4185"/>
              <a:ext cx="140" cy="1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47"/>
                </a:cxn>
                <a:cxn ang="0">
                  <a:pos x="2" y="102"/>
                </a:cxn>
                <a:cxn ang="0">
                  <a:pos x="2" y="163"/>
                </a:cxn>
                <a:cxn ang="0">
                  <a:pos x="3" y="231"/>
                </a:cxn>
                <a:cxn ang="0">
                  <a:pos x="3" y="304"/>
                </a:cxn>
                <a:cxn ang="0">
                  <a:pos x="3" y="310"/>
                </a:cxn>
                <a:cxn ang="0">
                  <a:pos x="3" y="381"/>
                </a:cxn>
                <a:cxn ang="0">
                  <a:pos x="2" y="448"/>
                </a:cxn>
                <a:cxn ang="0">
                  <a:pos x="2" y="511"/>
                </a:cxn>
                <a:cxn ang="0">
                  <a:pos x="1" y="568"/>
                </a:cxn>
                <a:cxn ang="0">
                  <a:pos x="0" y="620"/>
                </a:cxn>
                <a:cxn ang="0">
                  <a:pos x="0" y="641"/>
                </a:cxn>
                <a:cxn ang="0">
                  <a:pos x="44" y="615"/>
                </a:cxn>
                <a:cxn ang="0">
                  <a:pos x="44" y="558"/>
                </a:cxn>
                <a:cxn ang="0">
                  <a:pos x="496" y="558"/>
                </a:cxn>
                <a:cxn ang="0">
                  <a:pos x="539" y="555"/>
                </a:cxn>
                <a:cxn ang="0">
                  <a:pos x="368" y="539"/>
                </a:cxn>
                <a:cxn ang="0">
                  <a:pos x="44" y="539"/>
                </a:cxn>
                <a:cxn ang="0">
                  <a:pos x="44" y="47"/>
                </a:cxn>
                <a:cxn ang="0">
                  <a:pos x="170" y="47"/>
                </a:cxn>
                <a:cxn ang="0">
                  <a:pos x="368" y="47"/>
                </a:cxn>
                <a:cxn ang="0">
                  <a:pos x="496" y="47"/>
                </a:cxn>
                <a:cxn ang="0">
                  <a:pos x="560" y="40"/>
                </a:cxn>
                <a:cxn ang="0">
                  <a:pos x="44" y="28"/>
                </a:cxn>
                <a:cxn ang="0">
                  <a:pos x="0" y="0"/>
                </a:cxn>
              </a:cxnLst>
              <a:rect l="0" t="0" r="r" b="b"/>
              <a:pathLst>
                <a:path w="560" h="641">
                  <a:moveTo>
                    <a:pt x="0" y="0"/>
                  </a:moveTo>
                  <a:lnTo>
                    <a:pt x="1" y="47"/>
                  </a:lnTo>
                  <a:lnTo>
                    <a:pt x="2" y="102"/>
                  </a:lnTo>
                  <a:lnTo>
                    <a:pt x="2" y="163"/>
                  </a:lnTo>
                  <a:lnTo>
                    <a:pt x="3" y="231"/>
                  </a:lnTo>
                  <a:lnTo>
                    <a:pt x="3" y="304"/>
                  </a:lnTo>
                  <a:lnTo>
                    <a:pt x="3" y="310"/>
                  </a:lnTo>
                  <a:lnTo>
                    <a:pt x="3" y="381"/>
                  </a:lnTo>
                  <a:lnTo>
                    <a:pt x="2" y="448"/>
                  </a:lnTo>
                  <a:lnTo>
                    <a:pt x="2" y="511"/>
                  </a:lnTo>
                  <a:lnTo>
                    <a:pt x="1" y="568"/>
                  </a:lnTo>
                  <a:lnTo>
                    <a:pt x="0" y="620"/>
                  </a:lnTo>
                  <a:lnTo>
                    <a:pt x="0" y="641"/>
                  </a:lnTo>
                  <a:lnTo>
                    <a:pt x="44" y="615"/>
                  </a:lnTo>
                  <a:lnTo>
                    <a:pt x="44" y="558"/>
                  </a:lnTo>
                  <a:lnTo>
                    <a:pt x="496" y="558"/>
                  </a:lnTo>
                  <a:lnTo>
                    <a:pt x="539" y="555"/>
                  </a:lnTo>
                  <a:lnTo>
                    <a:pt x="368" y="539"/>
                  </a:lnTo>
                  <a:lnTo>
                    <a:pt x="44" y="539"/>
                  </a:lnTo>
                  <a:lnTo>
                    <a:pt x="44" y="47"/>
                  </a:lnTo>
                  <a:lnTo>
                    <a:pt x="170" y="47"/>
                  </a:lnTo>
                  <a:lnTo>
                    <a:pt x="368" y="47"/>
                  </a:lnTo>
                  <a:lnTo>
                    <a:pt x="496" y="47"/>
                  </a:lnTo>
                  <a:lnTo>
                    <a:pt x="560" y="40"/>
                  </a:lnTo>
                  <a:lnTo>
                    <a:pt x="44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20" name="Freeform 52"/>
            <p:cNvSpPr>
              <a:spLocks/>
            </p:cNvSpPr>
            <p:nvPr/>
          </p:nvSpPr>
          <p:spPr bwMode="auto">
            <a:xfrm>
              <a:off x="4092" y="4183"/>
              <a:ext cx="129" cy="12"/>
            </a:xfrm>
            <a:custGeom>
              <a:avLst/>
              <a:gdLst/>
              <a:ahLst/>
              <a:cxnLst>
                <a:cxn ang="0">
                  <a:pos x="469" y="0"/>
                </a:cxn>
                <a:cxn ang="0">
                  <a:pos x="446" y="36"/>
                </a:cxn>
                <a:cxn ang="0">
                  <a:pos x="157" y="36"/>
                </a:cxn>
                <a:cxn ang="0">
                  <a:pos x="137" y="36"/>
                </a:cxn>
                <a:cxn ang="0">
                  <a:pos x="0" y="36"/>
                </a:cxn>
                <a:cxn ang="0">
                  <a:pos x="516" y="48"/>
                </a:cxn>
                <a:cxn ang="0">
                  <a:pos x="469" y="0"/>
                </a:cxn>
              </a:cxnLst>
              <a:rect l="0" t="0" r="r" b="b"/>
              <a:pathLst>
                <a:path w="516" h="48">
                  <a:moveTo>
                    <a:pt x="469" y="0"/>
                  </a:moveTo>
                  <a:lnTo>
                    <a:pt x="446" y="36"/>
                  </a:lnTo>
                  <a:lnTo>
                    <a:pt x="157" y="36"/>
                  </a:lnTo>
                  <a:lnTo>
                    <a:pt x="137" y="36"/>
                  </a:lnTo>
                  <a:lnTo>
                    <a:pt x="0" y="36"/>
                  </a:lnTo>
                  <a:lnTo>
                    <a:pt x="516" y="48"/>
                  </a:lnTo>
                  <a:lnTo>
                    <a:pt x="469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19" name="Freeform 51"/>
            <p:cNvSpPr>
              <a:spLocks/>
            </p:cNvSpPr>
            <p:nvPr/>
          </p:nvSpPr>
          <p:spPr bwMode="auto">
            <a:xfrm>
              <a:off x="4126" y="4152"/>
              <a:ext cx="27" cy="40"/>
            </a:xfrm>
            <a:custGeom>
              <a:avLst/>
              <a:gdLst/>
              <a:ahLst/>
              <a:cxnLst>
                <a:cxn ang="0">
                  <a:pos x="68" y="0"/>
                </a:cxn>
                <a:cxn ang="0">
                  <a:pos x="41" y="0"/>
                </a:cxn>
                <a:cxn ang="0">
                  <a:pos x="30" y="58"/>
                </a:cxn>
                <a:cxn ang="0">
                  <a:pos x="15" y="116"/>
                </a:cxn>
                <a:cxn ang="0">
                  <a:pos x="0" y="160"/>
                </a:cxn>
                <a:cxn ang="0">
                  <a:pos x="20" y="160"/>
                </a:cxn>
                <a:cxn ang="0">
                  <a:pos x="44" y="113"/>
                </a:cxn>
                <a:cxn ang="0">
                  <a:pos x="73" y="60"/>
                </a:cxn>
                <a:cxn ang="0">
                  <a:pos x="82" y="43"/>
                </a:cxn>
                <a:cxn ang="0">
                  <a:pos x="108" y="33"/>
                </a:cxn>
                <a:cxn ang="0">
                  <a:pos x="68" y="0"/>
                </a:cxn>
              </a:cxnLst>
              <a:rect l="0" t="0" r="r" b="b"/>
              <a:pathLst>
                <a:path w="108" h="160">
                  <a:moveTo>
                    <a:pt x="68" y="0"/>
                  </a:moveTo>
                  <a:lnTo>
                    <a:pt x="41" y="0"/>
                  </a:lnTo>
                  <a:lnTo>
                    <a:pt x="30" y="58"/>
                  </a:lnTo>
                  <a:lnTo>
                    <a:pt x="15" y="116"/>
                  </a:lnTo>
                  <a:lnTo>
                    <a:pt x="0" y="160"/>
                  </a:lnTo>
                  <a:lnTo>
                    <a:pt x="20" y="160"/>
                  </a:lnTo>
                  <a:lnTo>
                    <a:pt x="44" y="113"/>
                  </a:lnTo>
                  <a:lnTo>
                    <a:pt x="73" y="60"/>
                  </a:lnTo>
                  <a:lnTo>
                    <a:pt x="82" y="43"/>
                  </a:lnTo>
                  <a:lnTo>
                    <a:pt x="108" y="33"/>
                  </a:lnTo>
                  <a:lnTo>
                    <a:pt x="6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18" name="Freeform 50"/>
            <p:cNvSpPr>
              <a:spLocks/>
            </p:cNvSpPr>
            <p:nvPr/>
          </p:nvSpPr>
          <p:spPr bwMode="auto">
            <a:xfrm>
              <a:off x="4063" y="4136"/>
              <a:ext cx="171" cy="19"/>
            </a:xfrm>
            <a:custGeom>
              <a:avLst/>
              <a:gdLst/>
              <a:ahLst/>
              <a:cxnLst>
                <a:cxn ang="0">
                  <a:pos x="630" y="0"/>
                </a:cxn>
                <a:cxn ang="0">
                  <a:pos x="589" y="47"/>
                </a:cxn>
                <a:cxn ang="0">
                  <a:pos x="0" y="47"/>
                </a:cxn>
                <a:cxn ang="0">
                  <a:pos x="24" y="76"/>
                </a:cxn>
                <a:cxn ang="0">
                  <a:pos x="71" y="65"/>
                </a:cxn>
                <a:cxn ang="0">
                  <a:pos x="81" y="65"/>
                </a:cxn>
                <a:cxn ang="0">
                  <a:pos x="292" y="65"/>
                </a:cxn>
                <a:cxn ang="0">
                  <a:pos x="319" y="65"/>
                </a:cxn>
                <a:cxn ang="0">
                  <a:pos x="683" y="65"/>
                </a:cxn>
                <a:cxn ang="0">
                  <a:pos x="630" y="0"/>
                </a:cxn>
              </a:cxnLst>
              <a:rect l="0" t="0" r="r" b="b"/>
              <a:pathLst>
                <a:path w="683" h="76">
                  <a:moveTo>
                    <a:pt x="630" y="0"/>
                  </a:moveTo>
                  <a:lnTo>
                    <a:pt x="589" y="47"/>
                  </a:lnTo>
                  <a:lnTo>
                    <a:pt x="0" y="47"/>
                  </a:lnTo>
                  <a:lnTo>
                    <a:pt x="24" y="76"/>
                  </a:lnTo>
                  <a:lnTo>
                    <a:pt x="71" y="65"/>
                  </a:lnTo>
                  <a:lnTo>
                    <a:pt x="81" y="65"/>
                  </a:lnTo>
                  <a:lnTo>
                    <a:pt x="292" y="65"/>
                  </a:lnTo>
                  <a:lnTo>
                    <a:pt x="319" y="65"/>
                  </a:lnTo>
                  <a:lnTo>
                    <a:pt x="683" y="65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17" name="Freeform 49"/>
            <p:cNvSpPr>
              <a:spLocks/>
            </p:cNvSpPr>
            <p:nvPr/>
          </p:nvSpPr>
          <p:spPr bwMode="auto">
            <a:xfrm>
              <a:off x="4242" y="4158"/>
              <a:ext cx="87" cy="164"/>
            </a:xfrm>
            <a:custGeom>
              <a:avLst/>
              <a:gdLst/>
              <a:ahLst/>
              <a:cxnLst>
                <a:cxn ang="0">
                  <a:pos x="0" y="656"/>
                </a:cxn>
                <a:cxn ang="0">
                  <a:pos x="0" y="437"/>
                </a:cxn>
                <a:cxn ang="0">
                  <a:pos x="174" y="0"/>
                </a:cxn>
                <a:cxn ang="0">
                  <a:pos x="350" y="437"/>
                </a:cxn>
                <a:cxn ang="0">
                  <a:pos x="350" y="656"/>
                </a:cxn>
              </a:cxnLst>
              <a:rect l="0" t="0" r="r" b="b"/>
              <a:pathLst>
                <a:path w="350" h="656">
                  <a:moveTo>
                    <a:pt x="0" y="656"/>
                  </a:moveTo>
                  <a:lnTo>
                    <a:pt x="0" y="437"/>
                  </a:lnTo>
                  <a:lnTo>
                    <a:pt x="174" y="0"/>
                  </a:lnTo>
                  <a:lnTo>
                    <a:pt x="350" y="437"/>
                  </a:lnTo>
                  <a:lnTo>
                    <a:pt x="350" y="656"/>
                  </a:lnTo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16" name="Line 48"/>
            <p:cNvSpPr>
              <a:spLocks noChangeShapeType="1"/>
            </p:cNvSpPr>
            <p:nvPr/>
          </p:nvSpPr>
          <p:spPr bwMode="auto">
            <a:xfrm>
              <a:off x="4242" y="4268"/>
              <a:ext cx="8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15" name="Line 47"/>
            <p:cNvSpPr>
              <a:spLocks noChangeShapeType="1"/>
            </p:cNvSpPr>
            <p:nvPr/>
          </p:nvSpPr>
          <p:spPr bwMode="auto">
            <a:xfrm>
              <a:off x="4373" y="4241"/>
              <a:ext cx="8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14" name="Freeform 46"/>
            <p:cNvSpPr>
              <a:spLocks/>
            </p:cNvSpPr>
            <p:nvPr/>
          </p:nvSpPr>
          <p:spPr bwMode="auto">
            <a:xfrm>
              <a:off x="4504" y="4158"/>
              <a:ext cx="88" cy="164"/>
            </a:xfrm>
            <a:custGeom>
              <a:avLst/>
              <a:gdLst/>
              <a:ahLst/>
              <a:cxnLst>
                <a:cxn ang="0">
                  <a:pos x="0" y="656"/>
                </a:cxn>
                <a:cxn ang="0">
                  <a:pos x="0" y="437"/>
                </a:cxn>
                <a:cxn ang="0">
                  <a:pos x="175" y="0"/>
                </a:cxn>
                <a:cxn ang="0">
                  <a:pos x="350" y="437"/>
                </a:cxn>
                <a:cxn ang="0">
                  <a:pos x="350" y="656"/>
                </a:cxn>
              </a:cxnLst>
              <a:rect l="0" t="0" r="r" b="b"/>
              <a:pathLst>
                <a:path w="350" h="656">
                  <a:moveTo>
                    <a:pt x="0" y="656"/>
                  </a:moveTo>
                  <a:lnTo>
                    <a:pt x="0" y="437"/>
                  </a:lnTo>
                  <a:lnTo>
                    <a:pt x="175" y="0"/>
                  </a:lnTo>
                  <a:lnTo>
                    <a:pt x="350" y="437"/>
                  </a:lnTo>
                  <a:lnTo>
                    <a:pt x="350" y="656"/>
                  </a:lnTo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13" name="Line 45"/>
            <p:cNvSpPr>
              <a:spLocks noChangeShapeType="1"/>
            </p:cNvSpPr>
            <p:nvPr/>
          </p:nvSpPr>
          <p:spPr bwMode="auto">
            <a:xfrm>
              <a:off x="4504" y="4268"/>
              <a:ext cx="8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12" name="Line 44"/>
            <p:cNvSpPr>
              <a:spLocks noChangeShapeType="1"/>
            </p:cNvSpPr>
            <p:nvPr/>
          </p:nvSpPr>
          <p:spPr bwMode="auto">
            <a:xfrm flipV="1">
              <a:off x="1774" y="1105"/>
              <a:ext cx="1" cy="54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11" name="Line 43"/>
            <p:cNvSpPr>
              <a:spLocks noChangeShapeType="1"/>
            </p:cNvSpPr>
            <p:nvPr/>
          </p:nvSpPr>
          <p:spPr bwMode="auto">
            <a:xfrm flipV="1">
              <a:off x="2718" y="1105"/>
              <a:ext cx="1" cy="54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10" name="Line 42"/>
            <p:cNvSpPr>
              <a:spLocks noChangeShapeType="1"/>
            </p:cNvSpPr>
            <p:nvPr/>
          </p:nvSpPr>
          <p:spPr bwMode="auto">
            <a:xfrm>
              <a:off x="1774" y="1652"/>
              <a:ext cx="94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09" name="Line 41"/>
            <p:cNvSpPr>
              <a:spLocks noChangeShapeType="1"/>
            </p:cNvSpPr>
            <p:nvPr/>
          </p:nvSpPr>
          <p:spPr bwMode="auto">
            <a:xfrm flipV="1">
              <a:off x="2760" y="1169"/>
              <a:ext cx="1" cy="42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08" name="Line 40"/>
            <p:cNvSpPr>
              <a:spLocks noChangeShapeType="1"/>
            </p:cNvSpPr>
            <p:nvPr/>
          </p:nvSpPr>
          <p:spPr bwMode="auto">
            <a:xfrm>
              <a:off x="2760" y="1589"/>
              <a:ext cx="69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07" name="Line 39"/>
            <p:cNvSpPr>
              <a:spLocks noChangeShapeType="1"/>
            </p:cNvSpPr>
            <p:nvPr/>
          </p:nvSpPr>
          <p:spPr bwMode="auto">
            <a:xfrm>
              <a:off x="2718" y="1568"/>
              <a:ext cx="4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06" name="Line 38"/>
            <p:cNvSpPr>
              <a:spLocks noChangeShapeType="1"/>
            </p:cNvSpPr>
            <p:nvPr/>
          </p:nvSpPr>
          <p:spPr bwMode="auto">
            <a:xfrm>
              <a:off x="3495" y="1568"/>
              <a:ext cx="60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05" name="Line 37"/>
            <p:cNvSpPr>
              <a:spLocks noChangeShapeType="1"/>
            </p:cNvSpPr>
            <p:nvPr/>
          </p:nvSpPr>
          <p:spPr bwMode="auto">
            <a:xfrm>
              <a:off x="3453" y="1526"/>
              <a:ext cx="4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04" name="Line 36"/>
            <p:cNvSpPr>
              <a:spLocks noChangeShapeType="1"/>
            </p:cNvSpPr>
            <p:nvPr/>
          </p:nvSpPr>
          <p:spPr bwMode="auto">
            <a:xfrm>
              <a:off x="3453" y="1231"/>
              <a:ext cx="4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03" name="Line 35"/>
            <p:cNvSpPr>
              <a:spLocks noChangeShapeType="1"/>
            </p:cNvSpPr>
            <p:nvPr/>
          </p:nvSpPr>
          <p:spPr bwMode="auto">
            <a:xfrm>
              <a:off x="3747" y="1194"/>
              <a:ext cx="27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02" name="Line 34"/>
            <p:cNvSpPr>
              <a:spLocks noChangeShapeType="1"/>
            </p:cNvSpPr>
            <p:nvPr/>
          </p:nvSpPr>
          <p:spPr bwMode="auto">
            <a:xfrm>
              <a:off x="2718" y="1190"/>
              <a:ext cx="4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01" name="Line 33"/>
            <p:cNvSpPr>
              <a:spLocks noChangeShapeType="1"/>
            </p:cNvSpPr>
            <p:nvPr/>
          </p:nvSpPr>
          <p:spPr bwMode="auto">
            <a:xfrm>
              <a:off x="3495" y="1190"/>
              <a:ext cx="21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00" name="Line 32"/>
            <p:cNvSpPr>
              <a:spLocks noChangeShapeType="1"/>
            </p:cNvSpPr>
            <p:nvPr/>
          </p:nvSpPr>
          <p:spPr bwMode="auto">
            <a:xfrm>
              <a:off x="4062" y="1190"/>
              <a:ext cx="4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999" name="Line 31"/>
            <p:cNvSpPr>
              <a:spLocks noChangeShapeType="1"/>
            </p:cNvSpPr>
            <p:nvPr/>
          </p:nvSpPr>
          <p:spPr bwMode="auto">
            <a:xfrm>
              <a:off x="2760" y="1169"/>
              <a:ext cx="69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998" name="Line 30"/>
            <p:cNvSpPr>
              <a:spLocks noChangeShapeType="1"/>
            </p:cNvSpPr>
            <p:nvPr/>
          </p:nvSpPr>
          <p:spPr bwMode="auto">
            <a:xfrm>
              <a:off x="1774" y="1105"/>
              <a:ext cx="94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997" name="Line 29"/>
            <p:cNvSpPr>
              <a:spLocks noChangeShapeType="1"/>
            </p:cNvSpPr>
            <p:nvPr/>
          </p:nvSpPr>
          <p:spPr bwMode="auto">
            <a:xfrm flipV="1">
              <a:off x="3453" y="1169"/>
              <a:ext cx="1" cy="42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996" name="Line 28"/>
            <p:cNvSpPr>
              <a:spLocks noChangeShapeType="1"/>
            </p:cNvSpPr>
            <p:nvPr/>
          </p:nvSpPr>
          <p:spPr bwMode="auto">
            <a:xfrm flipV="1">
              <a:off x="3495" y="1190"/>
              <a:ext cx="1" cy="37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995" name="Line 27"/>
            <p:cNvSpPr>
              <a:spLocks noChangeShapeType="1"/>
            </p:cNvSpPr>
            <p:nvPr/>
          </p:nvSpPr>
          <p:spPr bwMode="auto">
            <a:xfrm flipV="1">
              <a:off x="4104" y="1526"/>
              <a:ext cx="42" cy="4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994" name="Line 26"/>
            <p:cNvSpPr>
              <a:spLocks noChangeShapeType="1"/>
            </p:cNvSpPr>
            <p:nvPr/>
          </p:nvSpPr>
          <p:spPr bwMode="auto">
            <a:xfrm>
              <a:off x="4104" y="1190"/>
              <a:ext cx="42" cy="4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993" name="Line 25"/>
            <p:cNvSpPr>
              <a:spLocks noChangeShapeType="1"/>
            </p:cNvSpPr>
            <p:nvPr/>
          </p:nvSpPr>
          <p:spPr bwMode="auto">
            <a:xfrm flipV="1">
              <a:off x="4104" y="1190"/>
              <a:ext cx="1" cy="37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992" name="Line 24"/>
            <p:cNvSpPr>
              <a:spLocks noChangeShapeType="1"/>
            </p:cNvSpPr>
            <p:nvPr/>
          </p:nvSpPr>
          <p:spPr bwMode="auto">
            <a:xfrm flipV="1">
              <a:off x="4146" y="1231"/>
              <a:ext cx="1" cy="29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991" name="Line 23"/>
            <p:cNvSpPr>
              <a:spLocks noChangeShapeType="1"/>
            </p:cNvSpPr>
            <p:nvPr/>
          </p:nvSpPr>
          <p:spPr bwMode="auto">
            <a:xfrm flipH="1">
              <a:off x="3731" y="3663"/>
              <a:ext cx="5" cy="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990" name="Line 22"/>
            <p:cNvSpPr>
              <a:spLocks noChangeShapeType="1"/>
            </p:cNvSpPr>
            <p:nvPr/>
          </p:nvSpPr>
          <p:spPr bwMode="auto">
            <a:xfrm flipH="1">
              <a:off x="3685" y="3614"/>
              <a:ext cx="142" cy="14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989" name="Line 21"/>
            <p:cNvSpPr>
              <a:spLocks noChangeShapeType="1"/>
            </p:cNvSpPr>
            <p:nvPr/>
          </p:nvSpPr>
          <p:spPr bwMode="auto">
            <a:xfrm flipH="1">
              <a:off x="3680" y="3655"/>
              <a:ext cx="147" cy="14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988" name="Line 20"/>
            <p:cNvSpPr>
              <a:spLocks noChangeShapeType="1"/>
            </p:cNvSpPr>
            <p:nvPr/>
          </p:nvSpPr>
          <p:spPr bwMode="auto">
            <a:xfrm flipH="1">
              <a:off x="3684" y="3665"/>
              <a:ext cx="173" cy="17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987" name="Line 19"/>
            <p:cNvSpPr>
              <a:spLocks noChangeShapeType="1"/>
            </p:cNvSpPr>
            <p:nvPr/>
          </p:nvSpPr>
          <p:spPr bwMode="auto">
            <a:xfrm flipH="1">
              <a:off x="3911" y="3623"/>
              <a:ext cx="30" cy="3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986" name="Line 18"/>
            <p:cNvSpPr>
              <a:spLocks noChangeShapeType="1"/>
            </p:cNvSpPr>
            <p:nvPr/>
          </p:nvSpPr>
          <p:spPr bwMode="auto">
            <a:xfrm flipH="1">
              <a:off x="3694" y="3665"/>
              <a:ext cx="204" cy="20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985" name="Line 17"/>
            <p:cNvSpPr>
              <a:spLocks noChangeShapeType="1"/>
            </p:cNvSpPr>
            <p:nvPr/>
          </p:nvSpPr>
          <p:spPr bwMode="auto">
            <a:xfrm flipV="1">
              <a:off x="3827" y="3613"/>
              <a:ext cx="1" cy="5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984" name="Line 16"/>
            <p:cNvSpPr>
              <a:spLocks noChangeShapeType="1"/>
            </p:cNvSpPr>
            <p:nvPr/>
          </p:nvSpPr>
          <p:spPr bwMode="auto">
            <a:xfrm flipH="1">
              <a:off x="3709" y="3637"/>
              <a:ext cx="259" cy="26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983" name="Line 15"/>
            <p:cNvSpPr>
              <a:spLocks noChangeShapeType="1"/>
            </p:cNvSpPr>
            <p:nvPr/>
          </p:nvSpPr>
          <p:spPr bwMode="auto">
            <a:xfrm flipH="1">
              <a:off x="3726" y="3655"/>
              <a:ext cx="265" cy="26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982" name="Line 14"/>
            <p:cNvSpPr>
              <a:spLocks noChangeShapeType="1"/>
            </p:cNvSpPr>
            <p:nvPr/>
          </p:nvSpPr>
          <p:spPr bwMode="auto">
            <a:xfrm flipH="1">
              <a:off x="3747" y="3675"/>
              <a:ext cx="265" cy="26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981" name="Line 13"/>
            <p:cNvSpPr>
              <a:spLocks noChangeShapeType="1"/>
            </p:cNvSpPr>
            <p:nvPr/>
          </p:nvSpPr>
          <p:spPr bwMode="auto">
            <a:xfrm flipV="1">
              <a:off x="3911" y="3613"/>
              <a:ext cx="1" cy="5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980" name="Line 12"/>
            <p:cNvSpPr>
              <a:spLocks noChangeShapeType="1"/>
            </p:cNvSpPr>
            <p:nvPr/>
          </p:nvSpPr>
          <p:spPr bwMode="auto">
            <a:xfrm flipH="1">
              <a:off x="3770" y="3699"/>
              <a:ext cx="259" cy="25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979" name="Line 11"/>
            <p:cNvSpPr>
              <a:spLocks noChangeShapeType="1"/>
            </p:cNvSpPr>
            <p:nvPr/>
          </p:nvSpPr>
          <p:spPr bwMode="auto">
            <a:xfrm flipH="1">
              <a:off x="3797" y="3726"/>
              <a:ext cx="247" cy="24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978" name="Line 10"/>
            <p:cNvSpPr>
              <a:spLocks noChangeShapeType="1"/>
            </p:cNvSpPr>
            <p:nvPr/>
          </p:nvSpPr>
          <p:spPr bwMode="auto">
            <a:xfrm flipH="1">
              <a:off x="3829" y="3757"/>
              <a:ext cx="224" cy="2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977" name="Line 9"/>
            <p:cNvSpPr>
              <a:spLocks noChangeShapeType="1"/>
            </p:cNvSpPr>
            <p:nvPr/>
          </p:nvSpPr>
          <p:spPr bwMode="auto">
            <a:xfrm flipH="1">
              <a:off x="3866" y="3794"/>
              <a:ext cx="191" cy="19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976" name="Line 8"/>
            <p:cNvSpPr>
              <a:spLocks noChangeShapeType="1"/>
            </p:cNvSpPr>
            <p:nvPr/>
          </p:nvSpPr>
          <p:spPr bwMode="auto">
            <a:xfrm flipH="1">
              <a:off x="3827" y="3665"/>
              <a:ext cx="8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975" name="Line 7"/>
            <p:cNvSpPr>
              <a:spLocks noChangeShapeType="1"/>
            </p:cNvSpPr>
            <p:nvPr/>
          </p:nvSpPr>
          <p:spPr bwMode="auto">
            <a:xfrm flipH="1">
              <a:off x="3912" y="3841"/>
              <a:ext cx="140" cy="14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974" name="Freeform 6"/>
            <p:cNvSpPr>
              <a:spLocks/>
            </p:cNvSpPr>
            <p:nvPr/>
          </p:nvSpPr>
          <p:spPr bwMode="auto">
            <a:xfrm>
              <a:off x="3683" y="3613"/>
              <a:ext cx="372" cy="370"/>
            </a:xfrm>
            <a:custGeom>
              <a:avLst/>
              <a:gdLst/>
              <a:ahLst/>
              <a:cxnLst>
                <a:cxn ang="0">
                  <a:pos x="575" y="0"/>
                </a:cxn>
                <a:cxn ang="0">
                  <a:pos x="307" y="119"/>
                </a:cxn>
                <a:cxn ang="0">
                  <a:pos x="106" y="331"/>
                </a:cxn>
                <a:cxn ang="0">
                  <a:pos x="0" y="603"/>
                </a:cxn>
                <a:cxn ang="0">
                  <a:pos x="4" y="895"/>
                </a:cxn>
                <a:cxn ang="0">
                  <a:pos x="119" y="1164"/>
                </a:cxn>
                <a:cxn ang="0">
                  <a:pos x="326" y="1369"/>
                </a:cxn>
                <a:cxn ang="0">
                  <a:pos x="597" y="1480"/>
                </a:cxn>
                <a:cxn ang="0">
                  <a:pos x="889" y="1480"/>
                </a:cxn>
                <a:cxn ang="0">
                  <a:pos x="1159" y="1369"/>
                </a:cxn>
                <a:cxn ang="0">
                  <a:pos x="1367" y="1164"/>
                </a:cxn>
                <a:cxn ang="0">
                  <a:pos x="1482" y="895"/>
                </a:cxn>
                <a:cxn ang="0">
                  <a:pos x="1487" y="603"/>
                </a:cxn>
                <a:cxn ang="0">
                  <a:pos x="1380" y="331"/>
                </a:cxn>
                <a:cxn ang="0">
                  <a:pos x="1178" y="119"/>
                </a:cxn>
                <a:cxn ang="0">
                  <a:pos x="911" y="0"/>
                </a:cxn>
              </a:cxnLst>
              <a:rect l="0" t="0" r="r" b="b"/>
              <a:pathLst>
                <a:path w="1487" h="1480">
                  <a:moveTo>
                    <a:pt x="575" y="0"/>
                  </a:moveTo>
                  <a:lnTo>
                    <a:pt x="307" y="119"/>
                  </a:lnTo>
                  <a:lnTo>
                    <a:pt x="106" y="331"/>
                  </a:lnTo>
                  <a:lnTo>
                    <a:pt x="0" y="603"/>
                  </a:lnTo>
                  <a:lnTo>
                    <a:pt x="4" y="895"/>
                  </a:lnTo>
                  <a:lnTo>
                    <a:pt x="119" y="1164"/>
                  </a:lnTo>
                  <a:lnTo>
                    <a:pt x="326" y="1369"/>
                  </a:lnTo>
                  <a:lnTo>
                    <a:pt x="597" y="1480"/>
                  </a:lnTo>
                  <a:lnTo>
                    <a:pt x="889" y="1480"/>
                  </a:lnTo>
                  <a:lnTo>
                    <a:pt x="1159" y="1369"/>
                  </a:lnTo>
                  <a:lnTo>
                    <a:pt x="1367" y="1164"/>
                  </a:lnTo>
                  <a:lnTo>
                    <a:pt x="1482" y="895"/>
                  </a:lnTo>
                  <a:lnTo>
                    <a:pt x="1487" y="603"/>
                  </a:lnTo>
                  <a:lnTo>
                    <a:pt x="1380" y="331"/>
                  </a:lnTo>
                  <a:lnTo>
                    <a:pt x="1178" y="119"/>
                  </a:lnTo>
                  <a:lnTo>
                    <a:pt x="911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973" name="Line 5"/>
            <p:cNvSpPr>
              <a:spLocks noChangeShapeType="1"/>
            </p:cNvSpPr>
            <p:nvPr/>
          </p:nvSpPr>
          <p:spPr bwMode="auto">
            <a:xfrm flipV="1">
              <a:off x="4020" y="1190"/>
              <a:ext cx="42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972" name="Line 4"/>
            <p:cNvSpPr>
              <a:spLocks noChangeShapeType="1"/>
            </p:cNvSpPr>
            <p:nvPr/>
          </p:nvSpPr>
          <p:spPr bwMode="auto">
            <a:xfrm>
              <a:off x="3705" y="1190"/>
              <a:ext cx="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971" name="Line 3"/>
            <p:cNvSpPr>
              <a:spLocks noChangeShapeType="1"/>
            </p:cNvSpPr>
            <p:nvPr/>
          </p:nvSpPr>
          <p:spPr bwMode="auto">
            <a:xfrm flipH="1" flipV="1">
              <a:off x="3705" y="1190"/>
              <a:ext cx="42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970" name="Line 2"/>
            <p:cNvSpPr>
              <a:spLocks noChangeShapeType="1"/>
            </p:cNvSpPr>
            <p:nvPr/>
          </p:nvSpPr>
          <p:spPr bwMode="auto">
            <a:xfrm flipH="1">
              <a:off x="4061" y="1190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aphicFrame>
        <p:nvGraphicFramePr>
          <p:cNvPr id="175" name="图示 174"/>
          <p:cNvGraphicFramePr/>
          <p:nvPr/>
        </p:nvGraphicFramePr>
        <p:xfrm>
          <a:off x="785786" y="2643182"/>
          <a:ext cx="2190744" cy="16748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76" name="圆角矩形标注 175"/>
          <p:cNvSpPr/>
          <p:nvPr/>
        </p:nvSpPr>
        <p:spPr>
          <a:xfrm>
            <a:off x="2214546" y="5715016"/>
            <a:ext cx="2000264" cy="571504"/>
          </a:xfrm>
          <a:prstGeom prst="wedgeRoundRectCallout">
            <a:avLst>
              <a:gd name="adj1" fmla="val 61747"/>
              <a:gd name="adj2" fmla="val -16975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清理尺寸及箭头</a:t>
            </a:r>
            <a:endParaRPr lang="zh-CN" altLang="en-US" dirty="0"/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428605"/>
            <a:ext cx="8229600" cy="50006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6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标注所需要的尺寸。</a:t>
            </a:r>
            <a:endParaRPr lang="zh-CN" altLang="en-US" sz="2400" dirty="0"/>
          </a:p>
        </p:txBody>
      </p:sp>
      <p:sp>
        <p:nvSpPr>
          <p:cNvPr id="83185" name="Rectangle 2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82945" name="Group 1"/>
          <p:cNvGrpSpPr>
            <a:grpSpLocks noChangeAspect="1"/>
          </p:cNvGrpSpPr>
          <p:nvPr/>
        </p:nvGrpSpPr>
        <p:grpSpPr bwMode="auto">
          <a:xfrm>
            <a:off x="4191278" y="1571611"/>
            <a:ext cx="3667295" cy="4383657"/>
            <a:chOff x="1327" y="67"/>
            <a:chExt cx="3425" cy="4093"/>
          </a:xfrm>
        </p:grpSpPr>
        <p:sp>
          <p:nvSpPr>
            <p:cNvPr id="83184" name="AutoShape 240"/>
            <p:cNvSpPr>
              <a:spLocks noChangeAspect="1" noChangeArrowheads="1" noTextEdit="1"/>
            </p:cNvSpPr>
            <p:nvPr/>
          </p:nvSpPr>
          <p:spPr bwMode="auto">
            <a:xfrm>
              <a:off x="1392" y="67"/>
              <a:ext cx="3360" cy="3964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82983" name="Group 39"/>
            <p:cNvGrpSpPr>
              <a:grpSpLocks/>
            </p:cNvGrpSpPr>
            <p:nvPr/>
          </p:nvGrpSpPr>
          <p:grpSpPr bwMode="auto">
            <a:xfrm>
              <a:off x="1327" y="196"/>
              <a:ext cx="3360" cy="3964"/>
              <a:chOff x="1327" y="196"/>
              <a:chExt cx="3360" cy="3964"/>
            </a:xfrm>
          </p:grpSpPr>
          <p:sp>
            <p:nvSpPr>
              <p:cNvPr id="83183" name="Freeform 239"/>
              <p:cNvSpPr>
                <a:spLocks/>
              </p:cNvSpPr>
              <p:nvPr/>
            </p:nvSpPr>
            <p:spPr bwMode="auto">
              <a:xfrm>
                <a:off x="2304" y="374"/>
                <a:ext cx="45" cy="84"/>
              </a:xfrm>
              <a:custGeom>
                <a:avLst/>
                <a:gdLst/>
                <a:ahLst/>
                <a:cxnLst>
                  <a:cxn ang="0">
                    <a:pos x="45" y="337"/>
                  </a:cxn>
                  <a:cxn ang="0">
                    <a:pos x="0" y="281"/>
                  </a:cxn>
                  <a:cxn ang="0">
                    <a:pos x="0" y="225"/>
                  </a:cxn>
                  <a:cxn ang="0">
                    <a:pos x="45" y="168"/>
                  </a:cxn>
                  <a:cxn ang="0">
                    <a:pos x="135" y="168"/>
                  </a:cxn>
                  <a:cxn ang="0">
                    <a:pos x="181" y="112"/>
                  </a:cxn>
                  <a:cxn ang="0">
                    <a:pos x="181" y="57"/>
                  </a:cxn>
                  <a:cxn ang="0">
                    <a:pos x="135" y="0"/>
                  </a:cxn>
                  <a:cxn ang="0">
                    <a:pos x="45" y="0"/>
                  </a:cxn>
                  <a:cxn ang="0">
                    <a:pos x="0" y="57"/>
                  </a:cxn>
                  <a:cxn ang="0">
                    <a:pos x="0" y="112"/>
                  </a:cxn>
                  <a:cxn ang="0">
                    <a:pos x="45" y="168"/>
                  </a:cxn>
                </a:cxnLst>
                <a:rect l="0" t="0" r="r" b="b"/>
                <a:pathLst>
                  <a:path w="181" h="337">
                    <a:moveTo>
                      <a:pt x="45" y="337"/>
                    </a:moveTo>
                    <a:lnTo>
                      <a:pt x="0" y="281"/>
                    </a:lnTo>
                    <a:lnTo>
                      <a:pt x="0" y="225"/>
                    </a:lnTo>
                    <a:lnTo>
                      <a:pt x="45" y="168"/>
                    </a:lnTo>
                    <a:lnTo>
                      <a:pt x="135" y="168"/>
                    </a:lnTo>
                    <a:lnTo>
                      <a:pt x="181" y="112"/>
                    </a:lnTo>
                    <a:lnTo>
                      <a:pt x="181" y="57"/>
                    </a:lnTo>
                    <a:lnTo>
                      <a:pt x="135" y="0"/>
                    </a:lnTo>
                    <a:lnTo>
                      <a:pt x="45" y="0"/>
                    </a:lnTo>
                    <a:lnTo>
                      <a:pt x="0" y="57"/>
                    </a:lnTo>
                    <a:lnTo>
                      <a:pt x="0" y="112"/>
                    </a:lnTo>
                    <a:lnTo>
                      <a:pt x="45" y="168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182" name="Freeform 238"/>
              <p:cNvSpPr>
                <a:spLocks/>
              </p:cNvSpPr>
              <p:nvPr/>
            </p:nvSpPr>
            <p:spPr bwMode="auto">
              <a:xfrm>
                <a:off x="2316" y="416"/>
                <a:ext cx="33" cy="42"/>
              </a:xfrm>
              <a:custGeom>
                <a:avLst/>
                <a:gdLst/>
                <a:ahLst/>
                <a:cxnLst>
                  <a:cxn ang="0">
                    <a:pos x="90" y="0"/>
                  </a:cxn>
                  <a:cxn ang="0">
                    <a:pos x="136" y="57"/>
                  </a:cxn>
                  <a:cxn ang="0">
                    <a:pos x="136" y="113"/>
                  </a:cxn>
                  <a:cxn ang="0">
                    <a:pos x="90" y="169"/>
                  </a:cxn>
                  <a:cxn ang="0">
                    <a:pos x="0" y="169"/>
                  </a:cxn>
                </a:cxnLst>
                <a:rect l="0" t="0" r="r" b="b"/>
                <a:pathLst>
                  <a:path w="136" h="169">
                    <a:moveTo>
                      <a:pt x="90" y="0"/>
                    </a:moveTo>
                    <a:lnTo>
                      <a:pt x="136" y="57"/>
                    </a:lnTo>
                    <a:lnTo>
                      <a:pt x="136" y="113"/>
                    </a:lnTo>
                    <a:lnTo>
                      <a:pt x="90" y="169"/>
                    </a:lnTo>
                    <a:lnTo>
                      <a:pt x="0" y="169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181" name="Freeform 237"/>
              <p:cNvSpPr>
                <a:spLocks/>
              </p:cNvSpPr>
              <p:nvPr/>
            </p:nvSpPr>
            <p:spPr bwMode="auto">
              <a:xfrm>
                <a:off x="2372" y="374"/>
                <a:ext cx="33" cy="84"/>
              </a:xfrm>
              <a:custGeom>
                <a:avLst/>
                <a:gdLst/>
                <a:ahLst/>
                <a:cxnLst>
                  <a:cxn ang="0">
                    <a:pos x="45" y="337"/>
                  </a:cxn>
                  <a:cxn ang="0">
                    <a:pos x="0" y="281"/>
                  </a:cxn>
                  <a:cxn ang="0">
                    <a:pos x="0" y="57"/>
                  </a:cxn>
                  <a:cxn ang="0">
                    <a:pos x="45" y="0"/>
                  </a:cxn>
                  <a:cxn ang="0">
                    <a:pos x="90" y="0"/>
                  </a:cxn>
                  <a:cxn ang="0">
                    <a:pos x="134" y="57"/>
                  </a:cxn>
                  <a:cxn ang="0">
                    <a:pos x="134" y="281"/>
                  </a:cxn>
                  <a:cxn ang="0">
                    <a:pos x="90" y="337"/>
                  </a:cxn>
                  <a:cxn ang="0">
                    <a:pos x="45" y="337"/>
                  </a:cxn>
                </a:cxnLst>
                <a:rect l="0" t="0" r="r" b="b"/>
                <a:pathLst>
                  <a:path w="134" h="337">
                    <a:moveTo>
                      <a:pt x="45" y="337"/>
                    </a:moveTo>
                    <a:lnTo>
                      <a:pt x="0" y="281"/>
                    </a:lnTo>
                    <a:lnTo>
                      <a:pt x="0" y="57"/>
                    </a:lnTo>
                    <a:lnTo>
                      <a:pt x="45" y="0"/>
                    </a:lnTo>
                    <a:lnTo>
                      <a:pt x="90" y="0"/>
                    </a:lnTo>
                    <a:lnTo>
                      <a:pt x="134" y="57"/>
                    </a:lnTo>
                    <a:lnTo>
                      <a:pt x="134" y="281"/>
                    </a:lnTo>
                    <a:lnTo>
                      <a:pt x="90" y="337"/>
                    </a:lnTo>
                    <a:lnTo>
                      <a:pt x="45" y="337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180" name="Line 236"/>
              <p:cNvSpPr>
                <a:spLocks noChangeShapeType="1"/>
              </p:cNvSpPr>
              <p:nvPr/>
            </p:nvSpPr>
            <p:spPr bwMode="auto">
              <a:xfrm flipV="1">
                <a:off x="2428" y="444"/>
                <a:ext cx="1" cy="1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179" name="Freeform 235"/>
              <p:cNvSpPr>
                <a:spLocks/>
              </p:cNvSpPr>
              <p:nvPr/>
            </p:nvSpPr>
            <p:spPr bwMode="auto">
              <a:xfrm>
                <a:off x="2450" y="374"/>
                <a:ext cx="34" cy="84"/>
              </a:xfrm>
              <a:custGeom>
                <a:avLst/>
                <a:gdLst/>
                <a:ahLst/>
                <a:cxnLst>
                  <a:cxn ang="0">
                    <a:pos x="44" y="337"/>
                  </a:cxn>
                  <a:cxn ang="0">
                    <a:pos x="0" y="281"/>
                  </a:cxn>
                  <a:cxn ang="0">
                    <a:pos x="0" y="57"/>
                  </a:cxn>
                  <a:cxn ang="0">
                    <a:pos x="44" y="0"/>
                  </a:cxn>
                  <a:cxn ang="0">
                    <a:pos x="89" y="0"/>
                  </a:cxn>
                  <a:cxn ang="0">
                    <a:pos x="134" y="57"/>
                  </a:cxn>
                  <a:cxn ang="0">
                    <a:pos x="134" y="281"/>
                  </a:cxn>
                  <a:cxn ang="0">
                    <a:pos x="89" y="337"/>
                  </a:cxn>
                  <a:cxn ang="0">
                    <a:pos x="44" y="337"/>
                  </a:cxn>
                </a:cxnLst>
                <a:rect l="0" t="0" r="r" b="b"/>
                <a:pathLst>
                  <a:path w="134" h="337">
                    <a:moveTo>
                      <a:pt x="44" y="337"/>
                    </a:moveTo>
                    <a:lnTo>
                      <a:pt x="0" y="281"/>
                    </a:lnTo>
                    <a:lnTo>
                      <a:pt x="0" y="57"/>
                    </a:lnTo>
                    <a:lnTo>
                      <a:pt x="44" y="0"/>
                    </a:lnTo>
                    <a:lnTo>
                      <a:pt x="89" y="0"/>
                    </a:lnTo>
                    <a:lnTo>
                      <a:pt x="134" y="57"/>
                    </a:lnTo>
                    <a:lnTo>
                      <a:pt x="134" y="281"/>
                    </a:lnTo>
                    <a:lnTo>
                      <a:pt x="89" y="337"/>
                    </a:lnTo>
                    <a:lnTo>
                      <a:pt x="44" y="337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178" name="Freeform 234"/>
              <p:cNvSpPr>
                <a:spLocks/>
              </p:cNvSpPr>
              <p:nvPr/>
            </p:nvSpPr>
            <p:spPr bwMode="auto">
              <a:xfrm>
                <a:off x="2507" y="374"/>
                <a:ext cx="33" cy="84"/>
              </a:xfrm>
              <a:custGeom>
                <a:avLst/>
                <a:gdLst/>
                <a:ahLst/>
                <a:cxnLst>
                  <a:cxn ang="0">
                    <a:pos x="44" y="337"/>
                  </a:cxn>
                  <a:cxn ang="0">
                    <a:pos x="0" y="281"/>
                  </a:cxn>
                  <a:cxn ang="0">
                    <a:pos x="0" y="57"/>
                  </a:cxn>
                  <a:cxn ang="0">
                    <a:pos x="44" y="0"/>
                  </a:cxn>
                  <a:cxn ang="0">
                    <a:pos x="89" y="0"/>
                  </a:cxn>
                  <a:cxn ang="0">
                    <a:pos x="134" y="57"/>
                  </a:cxn>
                  <a:cxn ang="0">
                    <a:pos x="134" y="281"/>
                  </a:cxn>
                  <a:cxn ang="0">
                    <a:pos x="89" y="337"/>
                  </a:cxn>
                  <a:cxn ang="0">
                    <a:pos x="44" y="337"/>
                  </a:cxn>
                </a:cxnLst>
                <a:rect l="0" t="0" r="r" b="b"/>
                <a:pathLst>
                  <a:path w="134" h="337">
                    <a:moveTo>
                      <a:pt x="44" y="337"/>
                    </a:moveTo>
                    <a:lnTo>
                      <a:pt x="0" y="281"/>
                    </a:lnTo>
                    <a:lnTo>
                      <a:pt x="0" y="57"/>
                    </a:lnTo>
                    <a:lnTo>
                      <a:pt x="44" y="0"/>
                    </a:lnTo>
                    <a:lnTo>
                      <a:pt x="89" y="0"/>
                    </a:lnTo>
                    <a:lnTo>
                      <a:pt x="134" y="57"/>
                    </a:lnTo>
                    <a:lnTo>
                      <a:pt x="134" y="281"/>
                    </a:lnTo>
                    <a:lnTo>
                      <a:pt x="89" y="337"/>
                    </a:lnTo>
                    <a:lnTo>
                      <a:pt x="44" y="337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177" name="Line 233"/>
              <p:cNvSpPr>
                <a:spLocks noChangeShapeType="1"/>
              </p:cNvSpPr>
              <p:nvPr/>
            </p:nvSpPr>
            <p:spPr bwMode="auto">
              <a:xfrm flipV="1">
                <a:off x="3544" y="284"/>
                <a:ext cx="1" cy="83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176" name="Line 232"/>
              <p:cNvSpPr>
                <a:spLocks noChangeShapeType="1"/>
              </p:cNvSpPr>
              <p:nvPr/>
            </p:nvSpPr>
            <p:spPr bwMode="auto">
              <a:xfrm flipV="1">
                <a:off x="1859" y="284"/>
                <a:ext cx="1" cy="83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175" name="Line 231"/>
              <p:cNvSpPr>
                <a:spLocks noChangeShapeType="1"/>
              </p:cNvSpPr>
              <p:nvPr/>
            </p:nvSpPr>
            <p:spPr bwMode="auto">
              <a:xfrm flipH="1">
                <a:off x="2683" y="416"/>
                <a:ext cx="86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174" name="Line 230"/>
              <p:cNvSpPr>
                <a:spLocks noChangeShapeType="1"/>
              </p:cNvSpPr>
              <p:nvPr/>
            </p:nvSpPr>
            <p:spPr bwMode="auto">
              <a:xfrm>
                <a:off x="1859" y="416"/>
                <a:ext cx="40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173" name="Freeform 229"/>
              <p:cNvSpPr>
                <a:spLocks/>
              </p:cNvSpPr>
              <p:nvPr/>
            </p:nvSpPr>
            <p:spPr bwMode="auto">
              <a:xfrm>
                <a:off x="3347" y="383"/>
                <a:ext cx="197" cy="66"/>
              </a:xfrm>
              <a:custGeom>
                <a:avLst/>
                <a:gdLst/>
                <a:ahLst/>
                <a:cxnLst>
                  <a:cxn ang="0">
                    <a:pos x="790" y="131"/>
                  </a:cxn>
                  <a:cxn ang="0">
                    <a:pos x="0" y="0"/>
                  </a:cxn>
                  <a:cxn ang="0">
                    <a:pos x="0" y="263"/>
                  </a:cxn>
                  <a:cxn ang="0">
                    <a:pos x="790" y="131"/>
                  </a:cxn>
                  <a:cxn ang="0">
                    <a:pos x="0" y="131"/>
                  </a:cxn>
                </a:cxnLst>
                <a:rect l="0" t="0" r="r" b="b"/>
                <a:pathLst>
                  <a:path w="790" h="263">
                    <a:moveTo>
                      <a:pt x="790" y="131"/>
                    </a:moveTo>
                    <a:lnTo>
                      <a:pt x="0" y="0"/>
                    </a:lnTo>
                    <a:lnTo>
                      <a:pt x="0" y="263"/>
                    </a:lnTo>
                    <a:lnTo>
                      <a:pt x="790" y="131"/>
                    </a:lnTo>
                    <a:lnTo>
                      <a:pt x="0" y="13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172" name="Freeform 228"/>
              <p:cNvSpPr>
                <a:spLocks/>
              </p:cNvSpPr>
              <p:nvPr/>
            </p:nvSpPr>
            <p:spPr bwMode="auto">
              <a:xfrm>
                <a:off x="1859" y="383"/>
                <a:ext cx="198" cy="66"/>
              </a:xfrm>
              <a:custGeom>
                <a:avLst/>
                <a:gdLst/>
                <a:ahLst/>
                <a:cxnLst>
                  <a:cxn ang="0">
                    <a:pos x="0" y="131"/>
                  </a:cxn>
                  <a:cxn ang="0">
                    <a:pos x="790" y="263"/>
                  </a:cxn>
                  <a:cxn ang="0">
                    <a:pos x="790" y="0"/>
                  </a:cxn>
                  <a:cxn ang="0">
                    <a:pos x="0" y="131"/>
                  </a:cxn>
                  <a:cxn ang="0">
                    <a:pos x="790" y="131"/>
                  </a:cxn>
                </a:cxnLst>
                <a:rect l="0" t="0" r="r" b="b"/>
                <a:pathLst>
                  <a:path w="790" h="263">
                    <a:moveTo>
                      <a:pt x="0" y="131"/>
                    </a:moveTo>
                    <a:lnTo>
                      <a:pt x="790" y="263"/>
                    </a:lnTo>
                    <a:lnTo>
                      <a:pt x="790" y="0"/>
                    </a:lnTo>
                    <a:lnTo>
                      <a:pt x="0" y="131"/>
                    </a:lnTo>
                    <a:lnTo>
                      <a:pt x="790" y="13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171" name="Freeform 227"/>
              <p:cNvSpPr>
                <a:spLocks/>
              </p:cNvSpPr>
              <p:nvPr/>
            </p:nvSpPr>
            <p:spPr bwMode="auto">
              <a:xfrm>
                <a:off x="2051" y="2019"/>
                <a:ext cx="45" cy="85"/>
              </a:xfrm>
              <a:custGeom>
                <a:avLst/>
                <a:gdLst/>
                <a:ahLst/>
                <a:cxnLst>
                  <a:cxn ang="0">
                    <a:pos x="180" y="225"/>
                  </a:cxn>
                  <a:cxn ang="0">
                    <a:pos x="0" y="225"/>
                  </a:cxn>
                  <a:cxn ang="0">
                    <a:pos x="136" y="0"/>
                  </a:cxn>
                  <a:cxn ang="0">
                    <a:pos x="136" y="338"/>
                  </a:cxn>
                </a:cxnLst>
                <a:rect l="0" t="0" r="r" b="b"/>
                <a:pathLst>
                  <a:path w="180" h="338">
                    <a:moveTo>
                      <a:pt x="180" y="225"/>
                    </a:moveTo>
                    <a:lnTo>
                      <a:pt x="0" y="225"/>
                    </a:lnTo>
                    <a:lnTo>
                      <a:pt x="136" y="0"/>
                    </a:lnTo>
                    <a:lnTo>
                      <a:pt x="136" y="338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170" name="Freeform 226"/>
              <p:cNvSpPr>
                <a:spLocks/>
              </p:cNvSpPr>
              <p:nvPr/>
            </p:nvSpPr>
            <p:spPr bwMode="auto">
              <a:xfrm>
                <a:off x="2119" y="2019"/>
                <a:ext cx="44" cy="85"/>
              </a:xfrm>
              <a:custGeom>
                <a:avLst/>
                <a:gdLst/>
                <a:ahLst/>
                <a:cxnLst>
                  <a:cxn ang="0">
                    <a:pos x="0" y="282"/>
                  </a:cxn>
                  <a:cxn ang="0">
                    <a:pos x="45" y="338"/>
                  </a:cxn>
                  <a:cxn ang="0">
                    <a:pos x="134" y="338"/>
                  </a:cxn>
                  <a:cxn ang="0">
                    <a:pos x="180" y="282"/>
                  </a:cxn>
                  <a:cxn ang="0">
                    <a:pos x="180" y="169"/>
                  </a:cxn>
                  <a:cxn ang="0">
                    <a:pos x="134" y="113"/>
                  </a:cxn>
                  <a:cxn ang="0">
                    <a:pos x="0" y="113"/>
                  </a:cxn>
                  <a:cxn ang="0">
                    <a:pos x="0" y="0"/>
                  </a:cxn>
                  <a:cxn ang="0">
                    <a:pos x="180" y="0"/>
                  </a:cxn>
                </a:cxnLst>
                <a:rect l="0" t="0" r="r" b="b"/>
                <a:pathLst>
                  <a:path w="180" h="338">
                    <a:moveTo>
                      <a:pt x="0" y="282"/>
                    </a:moveTo>
                    <a:lnTo>
                      <a:pt x="45" y="338"/>
                    </a:lnTo>
                    <a:lnTo>
                      <a:pt x="134" y="338"/>
                    </a:lnTo>
                    <a:lnTo>
                      <a:pt x="180" y="282"/>
                    </a:lnTo>
                    <a:lnTo>
                      <a:pt x="180" y="169"/>
                    </a:lnTo>
                    <a:lnTo>
                      <a:pt x="134" y="113"/>
                    </a:lnTo>
                    <a:lnTo>
                      <a:pt x="0" y="113"/>
                    </a:lnTo>
                    <a:lnTo>
                      <a:pt x="0" y="0"/>
                    </a:lnTo>
                    <a:lnTo>
                      <a:pt x="18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169" name="Line 225"/>
              <p:cNvSpPr>
                <a:spLocks noChangeShapeType="1"/>
              </p:cNvSpPr>
              <p:nvPr/>
            </p:nvSpPr>
            <p:spPr bwMode="auto">
              <a:xfrm flipV="1">
                <a:off x="2186" y="2090"/>
                <a:ext cx="1" cy="1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168" name="Freeform 224"/>
              <p:cNvSpPr>
                <a:spLocks/>
              </p:cNvSpPr>
              <p:nvPr/>
            </p:nvSpPr>
            <p:spPr bwMode="auto">
              <a:xfrm>
                <a:off x="2208" y="2019"/>
                <a:ext cx="34" cy="85"/>
              </a:xfrm>
              <a:custGeom>
                <a:avLst/>
                <a:gdLst/>
                <a:ahLst/>
                <a:cxnLst>
                  <a:cxn ang="0">
                    <a:pos x="45" y="338"/>
                  </a:cxn>
                  <a:cxn ang="0">
                    <a:pos x="0" y="282"/>
                  </a:cxn>
                  <a:cxn ang="0">
                    <a:pos x="0" y="57"/>
                  </a:cxn>
                  <a:cxn ang="0">
                    <a:pos x="45" y="0"/>
                  </a:cxn>
                  <a:cxn ang="0">
                    <a:pos x="91" y="0"/>
                  </a:cxn>
                  <a:cxn ang="0">
                    <a:pos x="136" y="57"/>
                  </a:cxn>
                  <a:cxn ang="0">
                    <a:pos x="136" y="282"/>
                  </a:cxn>
                  <a:cxn ang="0">
                    <a:pos x="91" y="338"/>
                  </a:cxn>
                  <a:cxn ang="0">
                    <a:pos x="45" y="338"/>
                  </a:cxn>
                </a:cxnLst>
                <a:rect l="0" t="0" r="r" b="b"/>
                <a:pathLst>
                  <a:path w="136" h="338">
                    <a:moveTo>
                      <a:pt x="45" y="338"/>
                    </a:moveTo>
                    <a:lnTo>
                      <a:pt x="0" y="282"/>
                    </a:lnTo>
                    <a:lnTo>
                      <a:pt x="0" y="57"/>
                    </a:lnTo>
                    <a:lnTo>
                      <a:pt x="45" y="0"/>
                    </a:lnTo>
                    <a:lnTo>
                      <a:pt x="91" y="0"/>
                    </a:lnTo>
                    <a:lnTo>
                      <a:pt x="136" y="57"/>
                    </a:lnTo>
                    <a:lnTo>
                      <a:pt x="136" y="282"/>
                    </a:lnTo>
                    <a:lnTo>
                      <a:pt x="91" y="338"/>
                    </a:lnTo>
                    <a:lnTo>
                      <a:pt x="45" y="338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167" name="Freeform 223"/>
              <p:cNvSpPr>
                <a:spLocks/>
              </p:cNvSpPr>
              <p:nvPr/>
            </p:nvSpPr>
            <p:spPr bwMode="auto">
              <a:xfrm>
                <a:off x="2264" y="2019"/>
                <a:ext cx="34" cy="85"/>
              </a:xfrm>
              <a:custGeom>
                <a:avLst/>
                <a:gdLst/>
                <a:ahLst/>
                <a:cxnLst>
                  <a:cxn ang="0">
                    <a:pos x="45" y="338"/>
                  </a:cxn>
                  <a:cxn ang="0">
                    <a:pos x="0" y="282"/>
                  </a:cxn>
                  <a:cxn ang="0">
                    <a:pos x="0" y="57"/>
                  </a:cxn>
                  <a:cxn ang="0">
                    <a:pos x="45" y="0"/>
                  </a:cxn>
                  <a:cxn ang="0">
                    <a:pos x="90" y="0"/>
                  </a:cxn>
                  <a:cxn ang="0">
                    <a:pos x="134" y="57"/>
                  </a:cxn>
                  <a:cxn ang="0">
                    <a:pos x="134" y="282"/>
                  </a:cxn>
                  <a:cxn ang="0">
                    <a:pos x="90" y="338"/>
                  </a:cxn>
                  <a:cxn ang="0">
                    <a:pos x="45" y="338"/>
                  </a:cxn>
                </a:cxnLst>
                <a:rect l="0" t="0" r="r" b="b"/>
                <a:pathLst>
                  <a:path w="134" h="338">
                    <a:moveTo>
                      <a:pt x="45" y="338"/>
                    </a:moveTo>
                    <a:lnTo>
                      <a:pt x="0" y="282"/>
                    </a:lnTo>
                    <a:lnTo>
                      <a:pt x="0" y="57"/>
                    </a:lnTo>
                    <a:lnTo>
                      <a:pt x="45" y="0"/>
                    </a:lnTo>
                    <a:lnTo>
                      <a:pt x="90" y="0"/>
                    </a:lnTo>
                    <a:lnTo>
                      <a:pt x="134" y="57"/>
                    </a:lnTo>
                    <a:lnTo>
                      <a:pt x="134" y="282"/>
                    </a:lnTo>
                    <a:lnTo>
                      <a:pt x="90" y="338"/>
                    </a:lnTo>
                    <a:lnTo>
                      <a:pt x="45" y="338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166" name="Line 222"/>
              <p:cNvSpPr>
                <a:spLocks noChangeShapeType="1"/>
              </p:cNvSpPr>
              <p:nvPr/>
            </p:nvSpPr>
            <p:spPr bwMode="auto">
              <a:xfrm>
                <a:off x="1859" y="1522"/>
                <a:ext cx="1" cy="67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165" name="Line 221"/>
              <p:cNvSpPr>
                <a:spLocks noChangeShapeType="1"/>
              </p:cNvSpPr>
              <p:nvPr/>
            </p:nvSpPr>
            <p:spPr bwMode="auto">
              <a:xfrm>
                <a:off x="2807" y="1522"/>
                <a:ext cx="1" cy="67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164" name="Line 220"/>
              <p:cNvSpPr>
                <a:spLocks noChangeShapeType="1"/>
              </p:cNvSpPr>
              <p:nvPr/>
            </p:nvSpPr>
            <p:spPr bwMode="auto">
              <a:xfrm>
                <a:off x="1859" y="2061"/>
                <a:ext cx="150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163" name="Line 219"/>
              <p:cNvSpPr>
                <a:spLocks noChangeShapeType="1"/>
              </p:cNvSpPr>
              <p:nvPr/>
            </p:nvSpPr>
            <p:spPr bwMode="auto">
              <a:xfrm flipH="1">
                <a:off x="2430" y="2061"/>
                <a:ext cx="37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162" name="Freeform 218"/>
              <p:cNvSpPr>
                <a:spLocks/>
              </p:cNvSpPr>
              <p:nvPr/>
            </p:nvSpPr>
            <p:spPr bwMode="auto">
              <a:xfrm>
                <a:off x="1859" y="2029"/>
                <a:ext cx="198" cy="66"/>
              </a:xfrm>
              <a:custGeom>
                <a:avLst/>
                <a:gdLst/>
                <a:ahLst/>
                <a:cxnLst>
                  <a:cxn ang="0">
                    <a:pos x="0" y="132"/>
                  </a:cxn>
                  <a:cxn ang="0">
                    <a:pos x="790" y="264"/>
                  </a:cxn>
                  <a:cxn ang="0">
                    <a:pos x="790" y="0"/>
                  </a:cxn>
                  <a:cxn ang="0">
                    <a:pos x="0" y="132"/>
                  </a:cxn>
                  <a:cxn ang="0">
                    <a:pos x="790" y="132"/>
                  </a:cxn>
                </a:cxnLst>
                <a:rect l="0" t="0" r="r" b="b"/>
                <a:pathLst>
                  <a:path w="790" h="264">
                    <a:moveTo>
                      <a:pt x="0" y="132"/>
                    </a:moveTo>
                    <a:lnTo>
                      <a:pt x="790" y="264"/>
                    </a:lnTo>
                    <a:lnTo>
                      <a:pt x="790" y="0"/>
                    </a:lnTo>
                    <a:lnTo>
                      <a:pt x="0" y="132"/>
                    </a:lnTo>
                    <a:lnTo>
                      <a:pt x="790" y="13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161" name="Freeform 217"/>
              <p:cNvSpPr>
                <a:spLocks/>
              </p:cNvSpPr>
              <p:nvPr/>
            </p:nvSpPr>
            <p:spPr bwMode="auto">
              <a:xfrm>
                <a:off x="2610" y="2029"/>
                <a:ext cx="197" cy="66"/>
              </a:xfrm>
              <a:custGeom>
                <a:avLst/>
                <a:gdLst/>
                <a:ahLst/>
                <a:cxnLst>
                  <a:cxn ang="0">
                    <a:pos x="789" y="132"/>
                  </a:cxn>
                  <a:cxn ang="0">
                    <a:pos x="0" y="0"/>
                  </a:cxn>
                  <a:cxn ang="0">
                    <a:pos x="0" y="264"/>
                  </a:cxn>
                  <a:cxn ang="0">
                    <a:pos x="789" y="132"/>
                  </a:cxn>
                  <a:cxn ang="0">
                    <a:pos x="0" y="132"/>
                  </a:cxn>
                </a:cxnLst>
                <a:rect l="0" t="0" r="r" b="b"/>
                <a:pathLst>
                  <a:path w="789" h="264">
                    <a:moveTo>
                      <a:pt x="789" y="132"/>
                    </a:moveTo>
                    <a:lnTo>
                      <a:pt x="0" y="0"/>
                    </a:lnTo>
                    <a:lnTo>
                      <a:pt x="0" y="264"/>
                    </a:lnTo>
                    <a:lnTo>
                      <a:pt x="789" y="132"/>
                    </a:lnTo>
                    <a:lnTo>
                      <a:pt x="0" y="13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160" name="Freeform 216"/>
              <p:cNvSpPr>
                <a:spLocks/>
              </p:cNvSpPr>
              <p:nvPr/>
            </p:nvSpPr>
            <p:spPr bwMode="auto">
              <a:xfrm>
                <a:off x="2976" y="2624"/>
                <a:ext cx="45" cy="85"/>
              </a:xfrm>
              <a:custGeom>
                <a:avLst/>
                <a:gdLst/>
                <a:ahLst/>
                <a:cxnLst>
                  <a:cxn ang="0">
                    <a:pos x="0" y="57"/>
                  </a:cxn>
                  <a:cxn ang="0">
                    <a:pos x="45" y="0"/>
                  </a:cxn>
                  <a:cxn ang="0">
                    <a:pos x="135" y="0"/>
                  </a:cxn>
                  <a:cxn ang="0">
                    <a:pos x="180" y="57"/>
                  </a:cxn>
                  <a:cxn ang="0">
                    <a:pos x="180" y="112"/>
                  </a:cxn>
                  <a:cxn ang="0">
                    <a:pos x="135" y="168"/>
                  </a:cxn>
                  <a:cxn ang="0">
                    <a:pos x="45" y="168"/>
                  </a:cxn>
                  <a:cxn ang="0">
                    <a:pos x="0" y="225"/>
                  </a:cxn>
                  <a:cxn ang="0">
                    <a:pos x="0" y="338"/>
                  </a:cxn>
                  <a:cxn ang="0">
                    <a:pos x="180" y="338"/>
                  </a:cxn>
                </a:cxnLst>
                <a:rect l="0" t="0" r="r" b="b"/>
                <a:pathLst>
                  <a:path w="180" h="338">
                    <a:moveTo>
                      <a:pt x="0" y="57"/>
                    </a:moveTo>
                    <a:lnTo>
                      <a:pt x="45" y="0"/>
                    </a:lnTo>
                    <a:lnTo>
                      <a:pt x="135" y="0"/>
                    </a:lnTo>
                    <a:lnTo>
                      <a:pt x="180" y="57"/>
                    </a:lnTo>
                    <a:lnTo>
                      <a:pt x="180" y="112"/>
                    </a:lnTo>
                    <a:lnTo>
                      <a:pt x="135" y="168"/>
                    </a:lnTo>
                    <a:lnTo>
                      <a:pt x="45" y="168"/>
                    </a:lnTo>
                    <a:lnTo>
                      <a:pt x="0" y="225"/>
                    </a:lnTo>
                    <a:lnTo>
                      <a:pt x="0" y="338"/>
                    </a:lnTo>
                    <a:lnTo>
                      <a:pt x="180" y="338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159" name="Line 215"/>
              <p:cNvSpPr>
                <a:spLocks noChangeShapeType="1"/>
              </p:cNvSpPr>
              <p:nvPr/>
            </p:nvSpPr>
            <p:spPr bwMode="auto">
              <a:xfrm flipV="1">
                <a:off x="3044" y="2695"/>
                <a:ext cx="1" cy="1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158" name="Freeform 214"/>
              <p:cNvSpPr>
                <a:spLocks/>
              </p:cNvSpPr>
              <p:nvPr/>
            </p:nvSpPr>
            <p:spPr bwMode="auto">
              <a:xfrm>
                <a:off x="3066" y="2624"/>
                <a:ext cx="34" cy="85"/>
              </a:xfrm>
              <a:custGeom>
                <a:avLst/>
                <a:gdLst/>
                <a:ahLst/>
                <a:cxnLst>
                  <a:cxn ang="0">
                    <a:pos x="45" y="338"/>
                  </a:cxn>
                  <a:cxn ang="0">
                    <a:pos x="0" y="281"/>
                  </a:cxn>
                  <a:cxn ang="0">
                    <a:pos x="0" y="57"/>
                  </a:cxn>
                  <a:cxn ang="0">
                    <a:pos x="45" y="0"/>
                  </a:cxn>
                  <a:cxn ang="0">
                    <a:pos x="89" y="0"/>
                  </a:cxn>
                  <a:cxn ang="0">
                    <a:pos x="134" y="57"/>
                  </a:cxn>
                  <a:cxn ang="0">
                    <a:pos x="134" y="281"/>
                  </a:cxn>
                  <a:cxn ang="0">
                    <a:pos x="89" y="338"/>
                  </a:cxn>
                  <a:cxn ang="0">
                    <a:pos x="45" y="338"/>
                  </a:cxn>
                </a:cxnLst>
                <a:rect l="0" t="0" r="r" b="b"/>
                <a:pathLst>
                  <a:path w="134" h="338">
                    <a:moveTo>
                      <a:pt x="45" y="338"/>
                    </a:moveTo>
                    <a:lnTo>
                      <a:pt x="0" y="281"/>
                    </a:lnTo>
                    <a:lnTo>
                      <a:pt x="0" y="57"/>
                    </a:lnTo>
                    <a:lnTo>
                      <a:pt x="45" y="0"/>
                    </a:lnTo>
                    <a:lnTo>
                      <a:pt x="89" y="0"/>
                    </a:lnTo>
                    <a:lnTo>
                      <a:pt x="134" y="57"/>
                    </a:lnTo>
                    <a:lnTo>
                      <a:pt x="134" y="281"/>
                    </a:lnTo>
                    <a:lnTo>
                      <a:pt x="89" y="338"/>
                    </a:lnTo>
                    <a:lnTo>
                      <a:pt x="45" y="338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157" name="Freeform 213"/>
              <p:cNvSpPr>
                <a:spLocks/>
              </p:cNvSpPr>
              <p:nvPr/>
            </p:nvSpPr>
            <p:spPr bwMode="auto">
              <a:xfrm>
                <a:off x="3122" y="2624"/>
                <a:ext cx="34" cy="85"/>
              </a:xfrm>
              <a:custGeom>
                <a:avLst/>
                <a:gdLst/>
                <a:ahLst/>
                <a:cxnLst>
                  <a:cxn ang="0">
                    <a:pos x="45" y="338"/>
                  </a:cxn>
                  <a:cxn ang="0">
                    <a:pos x="0" y="281"/>
                  </a:cxn>
                  <a:cxn ang="0">
                    <a:pos x="0" y="57"/>
                  </a:cxn>
                  <a:cxn ang="0">
                    <a:pos x="45" y="0"/>
                  </a:cxn>
                  <a:cxn ang="0">
                    <a:pos x="90" y="0"/>
                  </a:cxn>
                  <a:cxn ang="0">
                    <a:pos x="135" y="57"/>
                  </a:cxn>
                  <a:cxn ang="0">
                    <a:pos x="135" y="281"/>
                  </a:cxn>
                  <a:cxn ang="0">
                    <a:pos x="90" y="338"/>
                  </a:cxn>
                  <a:cxn ang="0">
                    <a:pos x="45" y="338"/>
                  </a:cxn>
                </a:cxnLst>
                <a:rect l="0" t="0" r="r" b="b"/>
                <a:pathLst>
                  <a:path w="135" h="338">
                    <a:moveTo>
                      <a:pt x="45" y="338"/>
                    </a:moveTo>
                    <a:lnTo>
                      <a:pt x="0" y="281"/>
                    </a:lnTo>
                    <a:lnTo>
                      <a:pt x="0" y="57"/>
                    </a:lnTo>
                    <a:lnTo>
                      <a:pt x="45" y="0"/>
                    </a:lnTo>
                    <a:lnTo>
                      <a:pt x="90" y="0"/>
                    </a:lnTo>
                    <a:lnTo>
                      <a:pt x="135" y="57"/>
                    </a:lnTo>
                    <a:lnTo>
                      <a:pt x="135" y="281"/>
                    </a:lnTo>
                    <a:lnTo>
                      <a:pt x="90" y="338"/>
                    </a:lnTo>
                    <a:lnTo>
                      <a:pt x="45" y="338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156" name="Line 212"/>
              <p:cNvSpPr>
                <a:spLocks noChangeShapeType="1"/>
              </p:cNvSpPr>
              <p:nvPr/>
            </p:nvSpPr>
            <p:spPr bwMode="auto">
              <a:xfrm>
                <a:off x="2807" y="1437"/>
                <a:ext cx="1" cy="136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155" name="Line 211"/>
              <p:cNvSpPr>
                <a:spLocks noChangeShapeType="1"/>
              </p:cNvSpPr>
              <p:nvPr/>
            </p:nvSpPr>
            <p:spPr bwMode="auto">
              <a:xfrm>
                <a:off x="2849" y="1437"/>
                <a:ext cx="1" cy="136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154" name="Freeform 210"/>
              <p:cNvSpPr>
                <a:spLocks/>
              </p:cNvSpPr>
              <p:nvPr/>
            </p:nvSpPr>
            <p:spPr bwMode="auto">
              <a:xfrm>
                <a:off x="2807" y="2666"/>
                <a:ext cx="42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5" y="0"/>
                  </a:cxn>
                  <a:cxn ang="0">
                    <a:pos x="170" y="0"/>
                  </a:cxn>
                </a:cxnLst>
                <a:rect l="0" t="0" r="r" b="b"/>
                <a:pathLst>
                  <a:path w="170">
                    <a:moveTo>
                      <a:pt x="0" y="0"/>
                    </a:moveTo>
                    <a:lnTo>
                      <a:pt x="85" y="0"/>
                    </a:lnTo>
                    <a:lnTo>
                      <a:pt x="17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153" name="Line 209"/>
              <p:cNvSpPr>
                <a:spLocks noChangeShapeType="1"/>
              </p:cNvSpPr>
              <p:nvPr/>
            </p:nvSpPr>
            <p:spPr bwMode="auto">
              <a:xfrm>
                <a:off x="2828" y="2666"/>
                <a:ext cx="106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152" name="Freeform 208"/>
              <p:cNvSpPr>
                <a:spLocks/>
              </p:cNvSpPr>
              <p:nvPr/>
            </p:nvSpPr>
            <p:spPr bwMode="auto">
              <a:xfrm>
                <a:off x="2807" y="2634"/>
                <a:ext cx="198" cy="65"/>
              </a:xfrm>
              <a:custGeom>
                <a:avLst/>
                <a:gdLst/>
                <a:ahLst/>
                <a:cxnLst>
                  <a:cxn ang="0">
                    <a:pos x="0" y="131"/>
                  </a:cxn>
                  <a:cxn ang="0">
                    <a:pos x="790" y="264"/>
                  </a:cxn>
                  <a:cxn ang="0">
                    <a:pos x="790" y="0"/>
                  </a:cxn>
                  <a:cxn ang="0">
                    <a:pos x="0" y="131"/>
                  </a:cxn>
                  <a:cxn ang="0">
                    <a:pos x="790" y="131"/>
                  </a:cxn>
                </a:cxnLst>
                <a:rect l="0" t="0" r="r" b="b"/>
                <a:pathLst>
                  <a:path w="790" h="264">
                    <a:moveTo>
                      <a:pt x="0" y="131"/>
                    </a:moveTo>
                    <a:lnTo>
                      <a:pt x="790" y="264"/>
                    </a:lnTo>
                    <a:lnTo>
                      <a:pt x="790" y="0"/>
                    </a:lnTo>
                    <a:lnTo>
                      <a:pt x="0" y="131"/>
                    </a:lnTo>
                    <a:lnTo>
                      <a:pt x="790" y="13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151" name="Freeform 207"/>
              <p:cNvSpPr>
                <a:spLocks/>
              </p:cNvSpPr>
              <p:nvPr/>
            </p:nvSpPr>
            <p:spPr bwMode="auto">
              <a:xfrm>
                <a:off x="2652" y="2634"/>
                <a:ext cx="197" cy="65"/>
              </a:xfrm>
              <a:custGeom>
                <a:avLst/>
                <a:gdLst/>
                <a:ahLst/>
                <a:cxnLst>
                  <a:cxn ang="0">
                    <a:pos x="791" y="131"/>
                  </a:cxn>
                  <a:cxn ang="0">
                    <a:pos x="0" y="0"/>
                  </a:cxn>
                  <a:cxn ang="0">
                    <a:pos x="0" y="264"/>
                  </a:cxn>
                  <a:cxn ang="0">
                    <a:pos x="791" y="131"/>
                  </a:cxn>
                  <a:cxn ang="0">
                    <a:pos x="0" y="131"/>
                  </a:cxn>
                </a:cxnLst>
                <a:rect l="0" t="0" r="r" b="b"/>
                <a:pathLst>
                  <a:path w="791" h="264">
                    <a:moveTo>
                      <a:pt x="791" y="131"/>
                    </a:moveTo>
                    <a:lnTo>
                      <a:pt x="0" y="0"/>
                    </a:lnTo>
                    <a:lnTo>
                      <a:pt x="0" y="264"/>
                    </a:lnTo>
                    <a:lnTo>
                      <a:pt x="791" y="131"/>
                    </a:lnTo>
                    <a:lnTo>
                      <a:pt x="0" y="13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150" name="Freeform 206"/>
              <p:cNvSpPr>
                <a:spLocks/>
              </p:cNvSpPr>
              <p:nvPr/>
            </p:nvSpPr>
            <p:spPr bwMode="auto">
              <a:xfrm>
                <a:off x="3028" y="1877"/>
                <a:ext cx="45" cy="42"/>
              </a:xfrm>
              <a:custGeom>
                <a:avLst/>
                <a:gdLst/>
                <a:ahLst/>
                <a:cxnLst>
                  <a:cxn ang="0">
                    <a:pos x="0" y="56"/>
                  </a:cxn>
                  <a:cxn ang="0">
                    <a:pos x="45" y="0"/>
                  </a:cxn>
                  <a:cxn ang="0">
                    <a:pos x="135" y="0"/>
                  </a:cxn>
                  <a:cxn ang="0">
                    <a:pos x="180" y="56"/>
                  </a:cxn>
                  <a:cxn ang="0">
                    <a:pos x="180" y="112"/>
                  </a:cxn>
                  <a:cxn ang="0">
                    <a:pos x="135" y="168"/>
                  </a:cxn>
                  <a:cxn ang="0">
                    <a:pos x="90" y="168"/>
                  </a:cxn>
                </a:cxnLst>
                <a:rect l="0" t="0" r="r" b="b"/>
                <a:pathLst>
                  <a:path w="180" h="168">
                    <a:moveTo>
                      <a:pt x="0" y="56"/>
                    </a:moveTo>
                    <a:lnTo>
                      <a:pt x="45" y="0"/>
                    </a:lnTo>
                    <a:lnTo>
                      <a:pt x="135" y="0"/>
                    </a:lnTo>
                    <a:lnTo>
                      <a:pt x="180" y="56"/>
                    </a:lnTo>
                    <a:lnTo>
                      <a:pt x="180" y="112"/>
                    </a:lnTo>
                    <a:lnTo>
                      <a:pt x="135" y="168"/>
                    </a:lnTo>
                    <a:lnTo>
                      <a:pt x="90" y="168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149" name="Freeform 205"/>
              <p:cNvSpPr>
                <a:spLocks/>
              </p:cNvSpPr>
              <p:nvPr/>
            </p:nvSpPr>
            <p:spPr bwMode="auto">
              <a:xfrm>
                <a:off x="3028" y="1919"/>
                <a:ext cx="45" cy="42"/>
              </a:xfrm>
              <a:custGeom>
                <a:avLst/>
                <a:gdLst/>
                <a:ahLst/>
                <a:cxnLst>
                  <a:cxn ang="0">
                    <a:pos x="135" y="0"/>
                  </a:cxn>
                  <a:cxn ang="0">
                    <a:pos x="180" y="57"/>
                  </a:cxn>
                  <a:cxn ang="0">
                    <a:pos x="180" y="113"/>
                  </a:cxn>
                  <a:cxn ang="0">
                    <a:pos x="135" y="169"/>
                  </a:cxn>
                  <a:cxn ang="0">
                    <a:pos x="45" y="169"/>
                  </a:cxn>
                  <a:cxn ang="0">
                    <a:pos x="0" y="113"/>
                  </a:cxn>
                </a:cxnLst>
                <a:rect l="0" t="0" r="r" b="b"/>
                <a:pathLst>
                  <a:path w="180" h="169">
                    <a:moveTo>
                      <a:pt x="135" y="0"/>
                    </a:moveTo>
                    <a:lnTo>
                      <a:pt x="180" y="57"/>
                    </a:lnTo>
                    <a:lnTo>
                      <a:pt x="180" y="113"/>
                    </a:lnTo>
                    <a:lnTo>
                      <a:pt x="135" y="169"/>
                    </a:lnTo>
                    <a:lnTo>
                      <a:pt x="45" y="169"/>
                    </a:lnTo>
                    <a:lnTo>
                      <a:pt x="0" y="11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148" name="Freeform 204"/>
              <p:cNvSpPr>
                <a:spLocks/>
              </p:cNvSpPr>
              <p:nvPr/>
            </p:nvSpPr>
            <p:spPr bwMode="auto">
              <a:xfrm>
                <a:off x="3096" y="1877"/>
                <a:ext cx="45" cy="42"/>
              </a:xfrm>
              <a:custGeom>
                <a:avLst/>
                <a:gdLst/>
                <a:ahLst/>
                <a:cxnLst>
                  <a:cxn ang="0">
                    <a:pos x="0" y="56"/>
                  </a:cxn>
                  <a:cxn ang="0">
                    <a:pos x="45" y="0"/>
                  </a:cxn>
                  <a:cxn ang="0">
                    <a:pos x="135" y="0"/>
                  </a:cxn>
                  <a:cxn ang="0">
                    <a:pos x="179" y="56"/>
                  </a:cxn>
                  <a:cxn ang="0">
                    <a:pos x="179" y="112"/>
                  </a:cxn>
                  <a:cxn ang="0">
                    <a:pos x="135" y="168"/>
                  </a:cxn>
                  <a:cxn ang="0">
                    <a:pos x="90" y="168"/>
                  </a:cxn>
                </a:cxnLst>
                <a:rect l="0" t="0" r="r" b="b"/>
                <a:pathLst>
                  <a:path w="179" h="168">
                    <a:moveTo>
                      <a:pt x="0" y="56"/>
                    </a:moveTo>
                    <a:lnTo>
                      <a:pt x="45" y="0"/>
                    </a:lnTo>
                    <a:lnTo>
                      <a:pt x="135" y="0"/>
                    </a:lnTo>
                    <a:lnTo>
                      <a:pt x="179" y="56"/>
                    </a:lnTo>
                    <a:lnTo>
                      <a:pt x="179" y="112"/>
                    </a:lnTo>
                    <a:lnTo>
                      <a:pt x="135" y="168"/>
                    </a:lnTo>
                    <a:lnTo>
                      <a:pt x="90" y="168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147" name="Freeform 203"/>
              <p:cNvSpPr>
                <a:spLocks/>
              </p:cNvSpPr>
              <p:nvPr/>
            </p:nvSpPr>
            <p:spPr bwMode="auto">
              <a:xfrm>
                <a:off x="3096" y="1919"/>
                <a:ext cx="45" cy="42"/>
              </a:xfrm>
              <a:custGeom>
                <a:avLst/>
                <a:gdLst/>
                <a:ahLst/>
                <a:cxnLst>
                  <a:cxn ang="0">
                    <a:pos x="135" y="0"/>
                  </a:cxn>
                  <a:cxn ang="0">
                    <a:pos x="179" y="57"/>
                  </a:cxn>
                  <a:cxn ang="0">
                    <a:pos x="179" y="113"/>
                  </a:cxn>
                  <a:cxn ang="0">
                    <a:pos x="135" y="169"/>
                  </a:cxn>
                  <a:cxn ang="0">
                    <a:pos x="45" y="169"/>
                  </a:cxn>
                  <a:cxn ang="0">
                    <a:pos x="0" y="113"/>
                  </a:cxn>
                </a:cxnLst>
                <a:rect l="0" t="0" r="r" b="b"/>
                <a:pathLst>
                  <a:path w="179" h="169">
                    <a:moveTo>
                      <a:pt x="135" y="0"/>
                    </a:moveTo>
                    <a:lnTo>
                      <a:pt x="179" y="57"/>
                    </a:lnTo>
                    <a:lnTo>
                      <a:pt x="179" y="113"/>
                    </a:lnTo>
                    <a:lnTo>
                      <a:pt x="135" y="169"/>
                    </a:lnTo>
                    <a:lnTo>
                      <a:pt x="45" y="169"/>
                    </a:lnTo>
                    <a:lnTo>
                      <a:pt x="0" y="11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146" name="Line 202"/>
              <p:cNvSpPr>
                <a:spLocks noChangeShapeType="1"/>
              </p:cNvSpPr>
              <p:nvPr/>
            </p:nvSpPr>
            <p:spPr bwMode="auto">
              <a:xfrm flipV="1">
                <a:off x="3163" y="1947"/>
                <a:ext cx="1" cy="1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145" name="Freeform 201"/>
              <p:cNvSpPr>
                <a:spLocks/>
              </p:cNvSpPr>
              <p:nvPr/>
            </p:nvSpPr>
            <p:spPr bwMode="auto">
              <a:xfrm>
                <a:off x="3185" y="1877"/>
                <a:ext cx="34" cy="84"/>
              </a:xfrm>
              <a:custGeom>
                <a:avLst/>
                <a:gdLst/>
                <a:ahLst/>
                <a:cxnLst>
                  <a:cxn ang="0">
                    <a:pos x="45" y="337"/>
                  </a:cxn>
                  <a:cxn ang="0">
                    <a:pos x="0" y="281"/>
                  </a:cxn>
                  <a:cxn ang="0">
                    <a:pos x="0" y="56"/>
                  </a:cxn>
                  <a:cxn ang="0">
                    <a:pos x="45" y="0"/>
                  </a:cxn>
                  <a:cxn ang="0">
                    <a:pos x="90" y="0"/>
                  </a:cxn>
                  <a:cxn ang="0">
                    <a:pos x="135" y="56"/>
                  </a:cxn>
                  <a:cxn ang="0">
                    <a:pos x="135" y="281"/>
                  </a:cxn>
                  <a:cxn ang="0">
                    <a:pos x="90" y="337"/>
                  </a:cxn>
                  <a:cxn ang="0">
                    <a:pos x="45" y="337"/>
                  </a:cxn>
                </a:cxnLst>
                <a:rect l="0" t="0" r="r" b="b"/>
                <a:pathLst>
                  <a:path w="135" h="337">
                    <a:moveTo>
                      <a:pt x="45" y="337"/>
                    </a:moveTo>
                    <a:lnTo>
                      <a:pt x="0" y="281"/>
                    </a:lnTo>
                    <a:lnTo>
                      <a:pt x="0" y="56"/>
                    </a:lnTo>
                    <a:lnTo>
                      <a:pt x="45" y="0"/>
                    </a:lnTo>
                    <a:lnTo>
                      <a:pt x="90" y="0"/>
                    </a:lnTo>
                    <a:lnTo>
                      <a:pt x="135" y="56"/>
                    </a:lnTo>
                    <a:lnTo>
                      <a:pt x="135" y="281"/>
                    </a:lnTo>
                    <a:lnTo>
                      <a:pt x="90" y="337"/>
                    </a:lnTo>
                    <a:lnTo>
                      <a:pt x="45" y="337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144" name="Freeform 200"/>
              <p:cNvSpPr>
                <a:spLocks/>
              </p:cNvSpPr>
              <p:nvPr/>
            </p:nvSpPr>
            <p:spPr bwMode="auto">
              <a:xfrm>
                <a:off x="3242" y="1877"/>
                <a:ext cx="34" cy="84"/>
              </a:xfrm>
              <a:custGeom>
                <a:avLst/>
                <a:gdLst/>
                <a:ahLst/>
                <a:cxnLst>
                  <a:cxn ang="0">
                    <a:pos x="45" y="337"/>
                  </a:cxn>
                  <a:cxn ang="0">
                    <a:pos x="0" y="281"/>
                  </a:cxn>
                  <a:cxn ang="0">
                    <a:pos x="0" y="56"/>
                  </a:cxn>
                  <a:cxn ang="0">
                    <a:pos x="45" y="0"/>
                  </a:cxn>
                  <a:cxn ang="0">
                    <a:pos x="90" y="0"/>
                  </a:cxn>
                  <a:cxn ang="0">
                    <a:pos x="135" y="56"/>
                  </a:cxn>
                  <a:cxn ang="0">
                    <a:pos x="135" y="281"/>
                  </a:cxn>
                  <a:cxn ang="0">
                    <a:pos x="90" y="337"/>
                  </a:cxn>
                  <a:cxn ang="0">
                    <a:pos x="45" y="337"/>
                  </a:cxn>
                </a:cxnLst>
                <a:rect l="0" t="0" r="r" b="b"/>
                <a:pathLst>
                  <a:path w="135" h="337">
                    <a:moveTo>
                      <a:pt x="45" y="337"/>
                    </a:moveTo>
                    <a:lnTo>
                      <a:pt x="0" y="281"/>
                    </a:lnTo>
                    <a:lnTo>
                      <a:pt x="0" y="56"/>
                    </a:lnTo>
                    <a:lnTo>
                      <a:pt x="45" y="0"/>
                    </a:lnTo>
                    <a:lnTo>
                      <a:pt x="90" y="0"/>
                    </a:lnTo>
                    <a:lnTo>
                      <a:pt x="135" y="56"/>
                    </a:lnTo>
                    <a:lnTo>
                      <a:pt x="135" y="281"/>
                    </a:lnTo>
                    <a:lnTo>
                      <a:pt x="90" y="337"/>
                    </a:lnTo>
                    <a:lnTo>
                      <a:pt x="45" y="337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143" name="Line 199"/>
              <p:cNvSpPr>
                <a:spLocks noChangeShapeType="1"/>
              </p:cNvSpPr>
              <p:nvPr/>
            </p:nvSpPr>
            <p:spPr bwMode="auto">
              <a:xfrm>
                <a:off x="2849" y="1458"/>
                <a:ext cx="1" cy="59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142" name="Line 198"/>
              <p:cNvSpPr>
                <a:spLocks noChangeShapeType="1"/>
              </p:cNvSpPr>
              <p:nvPr/>
            </p:nvSpPr>
            <p:spPr bwMode="auto">
              <a:xfrm>
                <a:off x="3544" y="1458"/>
                <a:ext cx="1" cy="59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141" name="Line 197"/>
              <p:cNvSpPr>
                <a:spLocks noChangeShapeType="1"/>
              </p:cNvSpPr>
              <p:nvPr/>
            </p:nvSpPr>
            <p:spPr bwMode="auto">
              <a:xfrm>
                <a:off x="2849" y="1919"/>
                <a:ext cx="13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140" name="Line 196"/>
              <p:cNvSpPr>
                <a:spLocks noChangeShapeType="1"/>
              </p:cNvSpPr>
              <p:nvPr/>
            </p:nvSpPr>
            <p:spPr bwMode="auto">
              <a:xfrm flipH="1">
                <a:off x="3407" y="1919"/>
                <a:ext cx="13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139" name="Freeform 195"/>
              <p:cNvSpPr>
                <a:spLocks/>
              </p:cNvSpPr>
              <p:nvPr/>
            </p:nvSpPr>
            <p:spPr bwMode="auto">
              <a:xfrm>
                <a:off x="2849" y="1886"/>
                <a:ext cx="198" cy="66"/>
              </a:xfrm>
              <a:custGeom>
                <a:avLst/>
                <a:gdLst/>
                <a:ahLst/>
                <a:cxnLst>
                  <a:cxn ang="0">
                    <a:pos x="0" y="131"/>
                  </a:cxn>
                  <a:cxn ang="0">
                    <a:pos x="789" y="263"/>
                  </a:cxn>
                  <a:cxn ang="0">
                    <a:pos x="789" y="0"/>
                  </a:cxn>
                  <a:cxn ang="0">
                    <a:pos x="0" y="131"/>
                  </a:cxn>
                  <a:cxn ang="0">
                    <a:pos x="789" y="131"/>
                  </a:cxn>
                </a:cxnLst>
                <a:rect l="0" t="0" r="r" b="b"/>
                <a:pathLst>
                  <a:path w="789" h="263">
                    <a:moveTo>
                      <a:pt x="0" y="131"/>
                    </a:moveTo>
                    <a:lnTo>
                      <a:pt x="789" y="263"/>
                    </a:lnTo>
                    <a:lnTo>
                      <a:pt x="789" y="0"/>
                    </a:lnTo>
                    <a:lnTo>
                      <a:pt x="0" y="131"/>
                    </a:lnTo>
                    <a:lnTo>
                      <a:pt x="789" y="13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138" name="Freeform 194"/>
              <p:cNvSpPr>
                <a:spLocks/>
              </p:cNvSpPr>
              <p:nvPr/>
            </p:nvSpPr>
            <p:spPr bwMode="auto">
              <a:xfrm>
                <a:off x="3347" y="1886"/>
                <a:ext cx="197" cy="66"/>
              </a:xfrm>
              <a:custGeom>
                <a:avLst/>
                <a:gdLst/>
                <a:ahLst/>
                <a:cxnLst>
                  <a:cxn ang="0">
                    <a:pos x="790" y="131"/>
                  </a:cxn>
                  <a:cxn ang="0">
                    <a:pos x="0" y="0"/>
                  </a:cxn>
                  <a:cxn ang="0">
                    <a:pos x="0" y="263"/>
                  </a:cxn>
                  <a:cxn ang="0">
                    <a:pos x="790" y="131"/>
                  </a:cxn>
                  <a:cxn ang="0">
                    <a:pos x="0" y="131"/>
                  </a:cxn>
                </a:cxnLst>
                <a:rect l="0" t="0" r="r" b="b"/>
                <a:pathLst>
                  <a:path w="790" h="263">
                    <a:moveTo>
                      <a:pt x="790" y="131"/>
                    </a:moveTo>
                    <a:lnTo>
                      <a:pt x="0" y="0"/>
                    </a:lnTo>
                    <a:lnTo>
                      <a:pt x="0" y="263"/>
                    </a:lnTo>
                    <a:lnTo>
                      <a:pt x="790" y="131"/>
                    </a:lnTo>
                    <a:lnTo>
                      <a:pt x="0" y="13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137" name="Freeform 193"/>
              <p:cNvSpPr>
                <a:spLocks/>
              </p:cNvSpPr>
              <p:nvPr/>
            </p:nvSpPr>
            <p:spPr bwMode="auto">
              <a:xfrm>
                <a:off x="3082" y="2452"/>
                <a:ext cx="45" cy="85"/>
              </a:xfrm>
              <a:custGeom>
                <a:avLst/>
                <a:gdLst/>
                <a:ahLst/>
                <a:cxnLst>
                  <a:cxn ang="0">
                    <a:pos x="0" y="56"/>
                  </a:cxn>
                  <a:cxn ang="0">
                    <a:pos x="45" y="0"/>
                  </a:cxn>
                  <a:cxn ang="0">
                    <a:pos x="135" y="0"/>
                  </a:cxn>
                  <a:cxn ang="0">
                    <a:pos x="180" y="56"/>
                  </a:cxn>
                  <a:cxn ang="0">
                    <a:pos x="180" y="112"/>
                  </a:cxn>
                  <a:cxn ang="0">
                    <a:pos x="135" y="169"/>
                  </a:cxn>
                  <a:cxn ang="0">
                    <a:pos x="45" y="169"/>
                  </a:cxn>
                  <a:cxn ang="0">
                    <a:pos x="0" y="225"/>
                  </a:cxn>
                  <a:cxn ang="0">
                    <a:pos x="0" y="337"/>
                  </a:cxn>
                  <a:cxn ang="0">
                    <a:pos x="180" y="337"/>
                  </a:cxn>
                </a:cxnLst>
                <a:rect l="0" t="0" r="r" b="b"/>
                <a:pathLst>
                  <a:path w="180" h="337">
                    <a:moveTo>
                      <a:pt x="0" y="56"/>
                    </a:moveTo>
                    <a:lnTo>
                      <a:pt x="45" y="0"/>
                    </a:lnTo>
                    <a:lnTo>
                      <a:pt x="135" y="0"/>
                    </a:lnTo>
                    <a:lnTo>
                      <a:pt x="180" y="56"/>
                    </a:lnTo>
                    <a:lnTo>
                      <a:pt x="180" y="112"/>
                    </a:lnTo>
                    <a:lnTo>
                      <a:pt x="135" y="169"/>
                    </a:lnTo>
                    <a:lnTo>
                      <a:pt x="45" y="169"/>
                    </a:lnTo>
                    <a:lnTo>
                      <a:pt x="0" y="225"/>
                    </a:lnTo>
                    <a:lnTo>
                      <a:pt x="0" y="337"/>
                    </a:lnTo>
                    <a:lnTo>
                      <a:pt x="180" y="337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136" name="Line 192"/>
              <p:cNvSpPr>
                <a:spLocks noChangeShapeType="1"/>
              </p:cNvSpPr>
              <p:nvPr/>
            </p:nvSpPr>
            <p:spPr bwMode="auto">
              <a:xfrm flipV="1">
                <a:off x="3149" y="2523"/>
                <a:ext cx="1" cy="1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135" name="Freeform 191"/>
              <p:cNvSpPr>
                <a:spLocks/>
              </p:cNvSpPr>
              <p:nvPr/>
            </p:nvSpPr>
            <p:spPr bwMode="auto">
              <a:xfrm>
                <a:off x="3172" y="2452"/>
                <a:ext cx="33" cy="85"/>
              </a:xfrm>
              <a:custGeom>
                <a:avLst/>
                <a:gdLst/>
                <a:ahLst/>
                <a:cxnLst>
                  <a:cxn ang="0">
                    <a:pos x="46" y="337"/>
                  </a:cxn>
                  <a:cxn ang="0">
                    <a:pos x="0" y="281"/>
                  </a:cxn>
                  <a:cxn ang="0">
                    <a:pos x="0" y="56"/>
                  </a:cxn>
                  <a:cxn ang="0">
                    <a:pos x="46" y="0"/>
                  </a:cxn>
                  <a:cxn ang="0">
                    <a:pos x="91" y="0"/>
                  </a:cxn>
                  <a:cxn ang="0">
                    <a:pos x="135" y="56"/>
                  </a:cxn>
                  <a:cxn ang="0">
                    <a:pos x="135" y="281"/>
                  </a:cxn>
                  <a:cxn ang="0">
                    <a:pos x="91" y="337"/>
                  </a:cxn>
                  <a:cxn ang="0">
                    <a:pos x="46" y="337"/>
                  </a:cxn>
                </a:cxnLst>
                <a:rect l="0" t="0" r="r" b="b"/>
                <a:pathLst>
                  <a:path w="135" h="337">
                    <a:moveTo>
                      <a:pt x="46" y="337"/>
                    </a:moveTo>
                    <a:lnTo>
                      <a:pt x="0" y="281"/>
                    </a:lnTo>
                    <a:lnTo>
                      <a:pt x="0" y="56"/>
                    </a:lnTo>
                    <a:lnTo>
                      <a:pt x="46" y="0"/>
                    </a:lnTo>
                    <a:lnTo>
                      <a:pt x="91" y="0"/>
                    </a:lnTo>
                    <a:lnTo>
                      <a:pt x="135" y="56"/>
                    </a:lnTo>
                    <a:lnTo>
                      <a:pt x="135" y="281"/>
                    </a:lnTo>
                    <a:lnTo>
                      <a:pt x="91" y="337"/>
                    </a:lnTo>
                    <a:lnTo>
                      <a:pt x="46" y="337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134" name="Freeform 190"/>
              <p:cNvSpPr>
                <a:spLocks/>
              </p:cNvSpPr>
              <p:nvPr/>
            </p:nvSpPr>
            <p:spPr bwMode="auto">
              <a:xfrm>
                <a:off x="3228" y="2452"/>
                <a:ext cx="33" cy="85"/>
              </a:xfrm>
              <a:custGeom>
                <a:avLst/>
                <a:gdLst/>
                <a:ahLst/>
                <a:cxnLst>
                  <a:cxn ang="0">
                    <a:pos x="45" y="337"/>
                  </a:cxn>
                  <a:cxn ang="0">
                    <a:pos x="0" y="281"/>
                  </a:cxn>
                  <a:cxn ang="0">
                    <a:pos x="0" y="56"/>
                  </a:cxn>
                  <a:cxn ang="0">
                    <a:pos x="45" y="0"/>
                  </a:cxn>
                  <a:cxn ang="0">
                    <a:pos x="91" y="0"/>
                  </a:cxn>
                  <a:cxn ang="0">
                    <a:pos x="135" y="56"/>
                  </a:cxn>
                  <a:cxn ang="0">
                    <a:pos x="135" y="281"/>
                  </a:cxn>
                  <a:cxn ang="0">
                    <a:pos x="91" y="337"/>
                  </a:cxn>
                  <a:cxn ang="0">
                    <a:pos x="45" y="337"/>
                  </a:cxn>
                </a:cxnLst>
                <a:rect l="0" t="0" r="r" b="b"/>
                <a:pathLst>
                  <a:path w="135" h="337">
                    <a:moveTo>
                      <a:pt x="45" y="337"/>
                    </a:moveTo>
                    <a:lnTo>
                      <a:pt x="0" y="281"/>
                    </a:lnTo>
                    <a:lnTo>
                      <a:pt x="0" y="56"/>
                    </a:lnTo>
                    <a:lnTo>
                      <a:pt x="45" y="0"/>
                    </a:lnTo>
                    <a:lnTo>
                      <a:pt x="91" y="0"/>
                    </a:lnTo>
                    <a:lnTo>
                      <a:pt x="135" y="56"/>
                    </a:lnTo>
                    <a:lnTo>
                      <a:pt x="135" y="281"/>
                    </a:lnTo>
                    <a:lnTo>
                      <a:pt x="91" y="337"/>
                    </a:lnTo>
                    <a:lnTo>
                      <a:pt x="45" y="337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133" name="Line 189"/>
              <p:cNvSpPr>
                <a:spLocks noChangeShapeType="1"/>
              </p:cNvSpPr>
              <p:nvPr/>
            </p:nvSpPr>
            <p:spPr bwMode="auto">
              <a:xfrm>
                <a:off x="3544" y="1395"/>
                <a:ext cx="1" cy="123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132" name="Line 188"/>
              <p:cNvSpPr>
                <a:spLocks noChangeShapeType="1"/>
              </p:cNvSpPr>
              <p:nvPr/>
            </p:nvSpPr>
            <p:spPr bwMode="auto">
              <a:xfrm>
                <a:off x="3586" y="1395"/>
                <a:ext cx="1" cy="123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131" name="Freeform 187"/>
              <p:cNvSpPr>
                <a:spLocks/>
              </p:cNvSpPr>
              <p:nvPr/>
            </p:nvSpPr>
            <p:spPr bwMode="auto">
              <a:xfrm>
                <a:off x="3394" y="2495"/>
                <a:ext cx="171" cy="1"/>
              </a:xfrm>
              <a:custGeom>
                <a:avLst/>
                <a:gdLst/>
                <a:ahLst/>
                <a:cxnLst>
                  <a:cxn ang="0">
                    <a:pos x="603" y="0"/>
                  </a:cxn>
                  <a:cxn ang="0">
                    <a:pos x="688" y="0"/>
                  </a:cxn>
                  <a:cxn ang="0">
                    <a:pos x="0" y="0"/>
                  </a:cxn>
                </a:cxnLst>
                <a:rect l="0" t="0" r="r" b="b"/>
                <a:pathLst>
                  <a:path w="688">
                    <a:moveTo>
                      <a:pt x="603" y="0"/>
                    </a:moveTo>
                    <a:lnTo>
                      <a:pt x="688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130" name="Line 186"/>
              <p:cNvSpPr>
                <a:spLocks noChangeShapeType="1"/>
              </p:cNvSpPr>
              <p:nvPr/>
            </p:nvSpPr>
            <p:spPr bwMode="auto">
              <a:xfrm flipH="1">
                <a:off x="3565" y="2495"/>
                <a:ext cx="2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129" name="Freeform 185"/>
              <p:cNvSpPr>
                <a:spLocks/>
              </p:cNvSpPr>
              <p:nvPr/>
            </p:nvSpPr>
            <p:spPr bwMode="auto">
              <a:xfrm>
                <a:off x="3544" y="2462"/>
                <a:ext cx="198" cy="66"/>
              </a:xfrm>
              <a:custGeom>
                <a:avLst/>
                <a:gdLst/>
                <a:ahLst/>
                <a:cxnLst>
                  <a:cxn ang="0">
                    <a:pos x="0" y="132"/>
                  </a:cxn>
                  <a:cxn ang="0">
                    <a:pos x="790" y="263"/>
                  </a:cxn>
                  <a:cxn ang="0">
                    <a:pos x="790" y="0"/>
                  </a:cxn>
                  <a:cxn ang="0">
                    <a:pos x="0" y="132"/>
                  </a:cxn>
                  <a:cxn ang="0">
                    <a:pos x="790" y="132"/>
                  </a:cxn>
                </a:cxnLst>
                <a:rect l="0" t="0" r="r" b="b"/>
                <a:pathLst>
                  <a:path w="790" h="263">
                    <a:moveTo>
                      <a:pt x="0" y="132"/>
                    </a:moveTo>
                    <a:lnTo>
                      <a:pt x="790" y="263"/>
                    </a:lnTo>
                    <a:lnTo>
                      <a:pt x="790" y="0"/>
                    </a:lnTo>
                    <a:lnTo>
                      <a:pt x="0" y="132"/>
                    </a:lnTo>
                    <a:lnTo>
                      <a:pt x="790" y="13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128" name="Freeform 184"/>
              <p:cNvSpPr>
                <a:spLocks/>
              </p:cNvSpPr>
              <p:nvPr/>
            </p:nvSpPr>
            <p:spPr bwMode="auto">
              <a:xfrm>
                <a:off x="3389" y="2462"/>
                <a:ext cx="197" cy="66"/>
              </a:xfrm>
              <a:custGeom>
                <a:avLst/>
                <a:gdLst/>
                <a:ahLst/>
                <a:cxnLst>
                  <a:cxn ang="0">
                    <a:pos x="790" y="132"/>
                  </a:cxn>
                  <a:cxn ang="0">
                    <a:pos x="0" y="0"/>
                  </a:cxn>
                  <a:cxn ang="0">
                    <a:pos x="0" y="263"/>
                  </a:cxn>
                  <a:cxn ang="0">
                    <a:pos x="790" y="132"/>
                  </a:cxn>
                  <a:cxn ang="0">
                    <a:pos x="0" y="132"/>
                  </a:cxn>
                </a:cxnLst>
                <a:rect l="0" t="0" r="r" b="b"/>
                <a:pathLst>
                  <a:path w="790" h="263">
                    <a:moveTo>
                      <a:pt x="790" y="132"/>
                    </a:moveTo>
                    <a:lnTo>
                      <a:pt x="0" y="0"/>
                    </a:lnTo>
                    <a:lnTo>
                      <a:pt x="0" y="263"/>
                    </a:lnTo>
                    <a:lnTo>
                      <a:pt x="790" y="132"/>
                    </a:lnTo>
                    <a:lnTo>
                      <a:pt x="0" y="13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127" name="Freeform 183"/>
              <p:cNvSpPr>
                <a:spLocks/>
              </p:cNvSpPr>
              <p:nvPr/>
            </p:nvSpPr>
            <p:spPr bwMode="auto">
              <a:xfrm>
                <a:off x="3723" y="2247"/>
                <a:ext cx="45" cy="84"/>
              </a:xfrm>
              <a:custGeom>
                <a:avLst/>
                <a:gdLst/>
                <a:ahLst/>
                <a:cxnLst>
                  <a:cxn ang="0">
                    <a:pos x="0" y="56"/>
                  </a:cxn>
                  <a:cxn ang="0">
                    <a:pos x="44" y="0"/>
                  </a:cxn>
                  <a:cxn ang="0">
                    <a:pos x="134" y="0"/>
                  </a:cxn>
                  <a:cxn ang="0">
                    <a:pos x="179" y="56"/>
                  </a:cxn>
                  <a:cxn ang="0">
                    <a:pos x="179" y="111"/>
                  </a:cxn>
                  <a:cxn ang="0">
                    <a:pos x="134" y="168"/>
                  </a:cxn>
                  <a:cxn ang="0">
                    <a:pos x="44" y="168"/>
                  </a:cxn>
                  <a:cxn ang="0">
                    <a:pos x="0" y="224"/>
                  </a:cxn>
                  <a:cxn ang="0">
                    <a:pos x="0" y="337"/>
                  </a:cxn>
                  <a:cxn ang="0">
                    <a:pos x="179" y="337"/>
                  </a:cxn>
                </a:cxnLst>
                <a:rect l="0" t="0" r="r" b="b"/>
                <a:pathLst>
                  <a:path w="179" h="337">
                    <a:moveTo>
                      <a:pt x="0" y="56"/>
                    </a:moveTo>
                    <a:lnTo>
                      <a:pt x="44" y="0"/>
                    </a:lnTo>
                    <a:lnTo>
                      <a:pt x="134" y="0"/>
                    </a:lnTo>
                    <a:lnTo>
                      <a:pt x="179" y="56"/>
                    </a:lnTo>
                    <a:lnTo>
                      <a:pt x="179" y="111"/>
                    </a:lnTo>
                    <a:lnTo>
                      <a:pt x="134" y="168"/>
                    </a:lnTo>
                    <a:lnTo>
                      <a:pt x="44" y="168"/>
                    </a:lnTo>
                    <a:lnTo>
                      <a:pt x="0" y="224"/>
                    </a:lnTo>
                    <a:lnTo>
                      <a:pt x="0" y="337"/>
                    </a:lnTo>
                    <a:lnTo>
                      <a:pt x="179" y="337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126" name="Freeform 182"/>
              <p:cNvSpPr>
                <a:spLocks/>
              </p:cNvSpPr>
              <p:nvPr/>
            </p:nvSpPr>
            <p:spPr bwMode="auto">
              <a:xfrm>
                <a:off x="3791" y="2247"/>
                <a:ext cx="45" cy="84"/>
              </a:xfrm>
              <a:custGeom>
                <a:avLst/>
                <a:gdLst/>
                <a:ahLst/>
                <a:cxnLst>
                  <a:cxn ang="0">
                    <a:pos x="45" y="337"/>
                  </a:cxn>
                  <a:cxn ang="0">
                    <a:pos x="90" y="337"/>
                  </a:cxn>
                  <a:cxn ang="0">
                    <a:pos x="179" y="224"/>
                  </a:cxn>
                  <a:cxn ang="0">
                    <a:pos x="179" y="56"/>
                  </a:cxn>
                  <a:cxn ang="0">
                    <a:pos x="135" y="0"/>
                  </a:cxn>
                  <a:cxn ang="0">
                    <a:pos x="45" y="0"/>
                  </a:cxn>
                  <a:cxn ang="0">
                    <a:pos x="0" y="56"/>
                  </a:cxn>
                  <a:cxn ang="0">
                    <a:pos x="0" y="111"/>
                  </a:cxn>
                  <a:cxn ang="0">
                    <a:pos x="45" y="168"/>
                  </a:cxn>
                  <a:cxn ang="0">
                    <a:pos x="179" y="168"/>
                  </a:cxn>
                </a:cxnLst>
                <a:rect l="0" t="0" r="r" b="b"/>
                <a:pathLst>
                  <a:path w="179" h="337">
                    <a:moveTo>
                      <a:pt x="45" y="337"/>
                    </a:moveTo>
                    <a:lnTo>
                      <a:pt x="90" y="337"/>
                    </a:lnTo>
                    <a:lnTo>
                      <a:pt x="179" y="224"/>
                    </a:lnTo>
                    <a:lnTo>
                      <a:pt x="179" y="56"/>
                    </a:lnTo>
                    <a:lnTo>
                      <a:pt x="135" y="0"/>
                    </a:lnTo>
                    <a:lnTo>
                      <a:pt x="45" y="0"/>
                    </a:lnTo>
                    <a:lnTo>
                      <a:pt x="0" y="56"/>
                    </a:lnTo>
                    <a:lnTo>
                      <a:pt x="0" y="111"/>
                    </a:lnTo>
                    <a:lnTo>
                      <a:pt x="45" y="168"/>
                    </a:lnTo>
                    <a:lnTo>
                      <a:pt x="179" y="168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125" name="Line 181"/>
              <p:cNvSpPr>
                <a:spLocks noChangeShapeType="1"/>
              </p:cNvSpPr>
              <p:nvPr/>
            </p:nvSpPr>
            <p:spPr bwMode="auto">
              <a:xfrm flipV="1">
                <a:off x="3858" y="2317"/>
                <a:ext cx="1" cy="1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124" name="Freeform 180"/>
              <p:cNvSpPr>
                <a:spLocks/>
              </p:cNvSpPr>
              <p:nvPr/>
            </p:nvSpPr>
            <p:spPr bwMode="auto">
              <a:xfrm>
                <a:off x="3881" y="2247"/>
                <a:ext cx="33" cy="84"/>
              </a:xfrm>
              <a:custGeom>
                <a:avLst/>
                <a:gdLst/>
                <a:ahLst/>
                <a:cxnLst>
                  <a:cxn ang="0">
                    <a:pos x="44" y="337"/>
                  </a:cxn>
                  <a:cxn ang="0">
                    <a:pos x="0" y="281"/>
                  </a:cxn>
                  <a:cxn ang="0">
                    <a:pos x="0" y="56"/>
                  </a:cxn>
                  <a:cxn ang="0">
                    <a:pos x="44" y="0"/>
                  </a:cxn>
                  <a:cxn ang="0">
                    <a:pos x="89" y="0"/>
                  </a:cxn>
                  <a:cxn ang="0">
                    <a:pos x="134" y="56"/>
                  </a:cxn>
                  <a:cxn ang="0">
                    <a:pos x="134" y="281"/>
                  </a:cxn>
                  <a:cxn ang="0">
                    <a:pos x="89" y="337"/>
                  </a:cxn>
                  <a:cxn ang="0">
                    <a:pos x="44" y="337"/>
                  </a:cxn>
                </a:cxnLst>
                <a:rect l="0" t="0" r="r" b="b"/>
                <a:pathLst>
                  <a:path w="134" h="337">
                    <a:moveTo>
                      <a:pt x="44" y="337"/>
                    </a:moveTo>
                    <a:lnTo>
                      <a:pt x="0" y="281"/>
                    </a:lnTo>
                    <a:lnTo>
                      <a:pt x="0" y="56"/>
                    </a:lnTo>
                    <a:lnTo>
                      <a:pt x="44" y="0"/>
                    </a:lnTo>
                    <a:lnTo>
                      <a:pt x="89" y="0"/>
                    </a:lnTo>
                    <a:lnTo>
                      <a:pt x="134" y="56"/>
                    </a:lnTo>
                    <a:lnTo>
                      <a:pt x="134" y="281"/>
                    </a:lnTo>
                    <a:lnTo>
                      <a:pt x="89" y="337"/>
                    </a:lnTo>
                    <a:lnTo>
                      <a:pt x="44" y="337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123" name="Freeform 179"/>
              <p:cNvSpPr>
                <a:spLocks/>
              </p:cNvSpPr>
              <p:nvPr/>
            </p:nvSpPr>
            <p:spPr bwMode="auto">
              <a:xfrm>
                <a:off x="3937" y="2247"/>
                <a:ext cx="33" cy="84"/>
              </a:xfrm>
              <a:custGeom>
                <a:avLst/>
                <a:gdLst/>
                <a:ahLst/>
                <a:cxnLst>
                  <a:cxn ang="0">
                    <a:pos x="44" y="337"/>
                  </a:cxn>
                  <a:cxn ang="0">
                    <a:pos x="0" y="281"/>
                  </a:cxn>
                  <a:cxn ang="0">
                    <a:pos x="0" y="56"/>
                  </a:cxn>
                  <a:cxn ang="0">
                    <a:pos x="44" y="0"/>
                  </a:cxn>
                  <a:cxn ang="0">
                    <a:pos x="89" y="0"/>
                  </a:cxn>
                  <a:cxn ang="0">
                    <a:pos x="134" y="56"/>
                  </a:cxn>
                  <a:cxn ang="0">
                    <a:pos x="134" y="281"/>
                  </a:cxn>
                  <a:cxn ang="0">
                    <a:pos x="89" y="337"/>
                  </a:cxn>
                  <a:cxn ang="0">
                    <a:pos x="44" y="337"/>
                  </a:cxn>
                </a:cxnLst>
                <a:rect l="0" t="0" r="r" b="b"/>
                <a:pathLst>
                  <a:path w="134" h="337">
                    <a:moveTo>
                      <a:pt x="44" y="337"/>
                    </a:moveTo>
                    <a:lnTo>
                      <a:pt x="0" y="281"/>
                    </a:lnTo>
                    <a:lnTo>
                      <a:pt x="0" y="56"/>
                    </a:lnTo>
                    <a:lnTo>
                      <a:pt x="44" y="0"/>
                    </a:lnTo>
                    <a:lnTo>
                      <a:pt x="89" y="0"/>
                    </a:lnTo>
                    <a:lnTo>
                      <a:pt x="134" y="56"/>
                    </a:lnTo>
                    <a:lnTo>
                      <a:pt x="134" y="281"/>
                    </a:lnTo>
                    <a:lnTo>
                      <a:pt x="89" y="337"/>
                    </a:lnTo>
                    <a:lnTo>
                      <a:pt x="44" y="337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122" name="Line 178"/>
              <p:cNvSpPr>
                <a:spLocks noChangeShapeType="1"/>
              </p:cNvSpPr>
              <p:nvPr/>
            </p:nvSpPr>
            <p:spPr bwMode="auto">
              <a:xfrm>
                <a:off x="3586" y="1437"/>
                <a:ext cx="1" cy="98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121" name="Line 177"/>
              <p:cNvSpPr>
                <a:spLocks noChangeShapeType="1"/>
              </p:cNvSpPr>
              <p:nvPr/>
            </p:nvSpPr>
            <p:spPr bwMode="auto">
              <a:xfrm>
                <a:off x="4197" y="1437"/>
                <a:ext cx="1" cy="98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120" name="Line 176"/>
              <p:cNvSpPr>
                <a:spLocks noChangeShapeType="1"/>
              </p:cNvSpPr>
              <p:nvPr/>
            </p:nvSpPr>
            <p:spPr bwMode="auto">
              <a:xfrm>
                <a:off x="3586" y="2289"/>
                <a:ext cx="9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119" name="Line 175"/>
              <p:cNvSpPr>
                <a:spLocks noChangeShapeType="1"/>
              </p:cNvSpPr>
              <p:nvPr/>
            </p:nvSpPr>
            <p:spPr bwMode="auto">
              <a:xfrm flipH="1">
                <a:off x="4102" y="2289"/>
                <a:ext cx="9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118" name="Freeform 174"/>
              <p:cNvSpPr>
                <a:spLocks/>
              </p:cNvSpPr>
              <p:nvPr/>
            </p:nvSpPr>
            <p:spPr bwMode="auto">
              <a:xfrm>
                <a:off x="3586" y="2256"/>
                <a:ext cx="198" cy="66"/>
              </a:xfrm>
              <a:custGeom>
                <a:avLst/>
                <a:gdLst/>
                <a:ahLst/>
                <a:cxnLst>
                  <a:cxn ang="0">
                    <a:pos x="0" y="131"/>
                  </a:cxn>
                  <a:cxn ang="0">
                    <a:pos x="790" y="263"/>
                  </a:cxn>
                  <a:cxn ang="0">
                    <a:pos x="790" y="0"/>
                  </a:cxn>
                  <a:cxn ang="0">
                    <a:pos x="0" y="131"/>
                  </a:cxn>
                  <a:cxn ang="0">
                    <a:pos x="790" y="131"/>
                  </a:cxn>
                </a:cxnLst>
                <a:rect l="0" t="0" r="r" b="b"/>
                <a:pathLst>
                  <a:path w="790" h="263">
                    <a:moveTo>
                      <a:pt x="0" y="131"/>
                    </a:moveTo>
                    <a:lnTo>
                      <a:pt x="790" y="263"/>
                    </a:lnTo>
                    <a:lnTo>
                      <a:pt x="790" y="0"/>
                    </a:lnTo>
                    <a:lnTo>
                      <a:pt x="0" y="131"/>
                    </a:lnTo>
                    <a:lnTo>
                      <a:pt x="790" y="13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117" name="Freeform 173"/>
              <p:cNvSpPr>
                <a:spLocks/>
              </p:cNvSpPr>
              <p:nvPr/>
            </p:nvSpPr>
            <p:spPr bwMode="auto">
              <a:xfrm>
                <a:off x="4000" y="2256"/>
                <a:ext cx="197" cy="66"/>
              </a:xfrm>
              <a:custGeom>
                <a:avLst/>
                <a:gdLst/>
                <a:ahLst/>
                <a:cxnLst>
                  <a:cxn ang="0">
                    <a:pos x="790" y="131"/>
                  </a:cxn>
                  <a:cxn ang="0">
                    <a:pos x="0" y="0"/>
                  </a:cxn>
                  <a:cxn ang="0">
                    <a:pos x="0" y="263"/>
                  </a:cxn>
                  <a:cxn ang="0">
                    <a:pos x="790" y="131"/>
                  </a:cxn>
                  <a:cxn ang="0">
                    <a:pos x="0" y="131"/>
                  </a:cxn>
                </a:cxnLst>
                <a:rect l="0" t="0" r="r" b="b"/>
                <a:pathLst>
                  <a:path w="790" h="263">
                    <a:moveTo>
                      <a:pt x="790" y="131"/>
                    </a:moveTo>
                    <a:lnTo>
                      <a:pt x="0" y="0"/>
                    </a:lnTo>
                    <a:lnTo>
                      <a:pt x="0" y="263"/>
                    </a:lnTo>
                    <a:lnTo>
                      <a:pt x="790" y="131"/>
                    </a:lnTo>
                    <a:lnTo>
                      <a:pt x="0" y="13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116" name="Freeform 172"/>
              <p:cNvSpPr>
                <a:spLocks/>
              </p:cNvSpPr>
              <p:nvPr/>
            </p:nvSpPr>
            <p:spPr bwMode="auto">
              <a:xfrm>
                <a:off x="4306" y="1406"/>
                <a:ext cx="11" cy="84"/>
              </a:xfrm>
              <a:custGeom>
                <a:avLst/>
                <a:gdLst/>
                <a:ahLst/>
                <a:cxnLst>
                  <a:cxn ang="0">
                    <a:pos x="0" y="56"/>
                  </a:cxn>
                  <a:cxn ang="0">
                    <a:pos x="44" y="0"/>
                  </a:cxn>
                  <a:cxn ang="0">
                    <a:pos x="44" y="337"/>
                  </a:cxn>
                </a:cxnLst>
                <a:rect l="0" t="0" r="r" b="b"/>
                <a:pathLst>
                  <a:path w="44" h="337">
                    <a:moveTo>
                      <a:pt x="0" y="56"/>
                    </a:moveTo>
                    <a:lnTo>
                      <a:pt x="44" y="0"/>
                    </a:lnTo>
                    <a:lnTo>
                      <a:pt x="44" y="337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115" name="Line 171"/>
              <p:cNvSpPr>
                <a:spLocks noChangeShapeType="1"/>
              </p:cNvSpPr>
              <p:nvPr/>
            </p:nvSpPr>
            <p:spPr bwMode="auto">
              <a:xfrm>
                <a:off x="4306" y="1490"/>
                <a:ext cx="2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114" name="Freeform 170"/>
              <p:cNvSpPr>
                <a:spLocks/>
              </p:cNvSpPr>
              <p:nvPr/>
            </p:nvSpPr>
            <p:spPr bwMode="auto">
              <a:xfrm>
                <a:off x="4351" y="1406"/>
                <a:ext cx="45" cy="42"/>
              </a:xfrm>
              <a:custGeom>
                <a:avLst/>
                <a:gdLst/>
                <a:ahLst/>
                <a:cxnLst>
                  <a:cxn ang="0">
                    <a:pos x="0" y="56"/>
                  </a:cxn>
                  <a:cxn ang="0">
                    <a:pos x="45" y="0"/>
                  </a:cxn>
                  <a:cxn ang="0">
                    <a:pos x="134" y="0"/>
                  </a:cxn>
                  <a:cxn ang="0">
                    <a:pos x="179" y="56"/>
                  </a:cxn>
                  <a:cxn ang="0">
                    <a:pos x="179" y="113"/>
                  </a:cxn>
                  <a:cxn ang="0">
                    <a:pos x="134" y="168"/>
                  </a:cxn>
                  <a:cxn ang="0">
                    <a:pos x="89" y="168"/>
                  </a:cxn>
                </a:cxnLst>
                <a:rect l="0" t="0" r="r" b="b"/>
                <a:pathLst>
                  <a:path w="179" h="168">
                    <a:moveTo>
                      <a:pt x="0" y="56"/>
                    </a:moveTo>
                    <a:lnTo>
                      <a:pt x="45" y="0"/>
                    </a:lnTo>
                    <a:lnTo>
                      <a:pt x="134" y="0"/>
                    </a:lnTo>
                    <a:lnTo>
                      <a:pt x="179" y="56"/>
                    </a:lnTo>
                    <a:lnTo>
                      <a:pt x="179" y="113"/>
                    </a:lnTo>
                    <a:lnTo>
                      <a:pt x="134" y="168"/>
                    </a:lnTo>
                    <a:lnTo>
                      <a:pt x="89" y="168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113" name="Freeform 169"/>
              <p:cNvSpPr>
                <a:spLocks/>
              </p:cNvSpPr>
              <p:nvPr/>
            </p:nvSpPr>
            <p:spPr bwMode="auto">
              <a:xfrm>
                <a:off x="4351" y="1448"/>
                <a:ext cx="45" cy="42"/>
              </a:xfrm>
              <a:custGeom>
                <a:avLst/>
                <a:gdLst/>
                <a:ahLst/>
                <a:cxnLst>
                  <a:cxn ang="0">
                    <a:pos x="134" y="0"/>
                  </a:cxn>
                  <a:cxn ang="0">
                    <a:pos x="179" y="56"/>
                  </a:cxn>
                  <a:cxn ang="0">
                    <a:pos x="179" y="113"/>
                  </a:cxn>
                  <a:cxn ang="0">
                    <a:pos x="134" y="169"/>
                  </a:cxn>
                  <a:cxn ang="0">
                    <a:pos x="45" y="169"/>
                  </a:cxn>
                  <a:cxn ang="0">
                    <a:pos x="0" y="113"/>
                  </a:cxn>
                </a:cxnLst>
                <a:rect l="0" t="0" r="r" b="b"/>
                <a:pathLst>
                  <a:path w="179" h="169">
                    <a:moveTo>
                      <a:pt x="134" y="0"/>
                    </a:moveTo>
                    <a:lnTo>
                      <a:pt x="179" y="56"/>
                    </a:lnTo>
                    <a:lnTo>
                      <a:pt x="179" y="113"/>
                    </a:lnTo>
                    <a:lnTo>
                      <a:pt x="134" y="169"/>
                    </a:lnTo>
                    <a:lnTo>
                      <a:pt x="45" y="169"/>
                    </a:lnTo>
                    <a:lnTo>
                      <a:pt x="0" y="11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112" name="Line 168"/>
              <p:cNvSpPr>
                <a:spLocks noChangeShapeType="1"/>
              </p:cNvSpPr>
              <p:nvPr/>
            </p:nvSpPr>
            <p:spPr bwMode="auto">
              <a:xfrm flipV="1">
                <a:off x="4418" y="1476"/>
                <a:ext cx="1" cy="1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111" name="Freeform 167"/>
              <p:cNvSpPr>
                <a:spLocks/>
              </p:cNvSpPr>
              <p:nvPr/>
            </p:nvSpPr>
            <p:spPr bwMode="auto">
              <a:xfrm>
                <a:off x="4441" y="1406"/>
                <a:ext cx="33" cy="84"/>
              </a:xfrm>
              <a:custGeom>
                <a:avLst/>
                <a:gdLst/>
                <a:ahLst/>
                <a:cxnLst>
                  <a:cxn ang="0">
                    <a:pos x="45" y="337"/>
                  </a:cxn>
                  <a:cxn ang="0">
                    <a:pos x="0" y="281"/>
                  </a:cxn>
                  <a:cxn ang="0">
                    <a:pos x="0" y="56"/>
                  </a:cxn>
                  <a:cxn ang="0">
                    <a:pos x="45" y="0"/>
                  </a:cxn>
                  <a:cxn ang="0">
                    <a:pos x="90" y="0"/>
                  </a:cxn>
                  <a:cxn ang="0">
                    <a:pos x="134" y="56"/>
                  </a:cxn>
                  <a:cxn ang="0">
                    <a:pos x="134" y="281"/>
                  </a:cxn>
                  <a:cxn ang="0">
                    <a:pos x="90" y="337"/>
                  </a:cxn>
                  <a:cxn ang="0">
                    <a:pos x="45" y="337"/>
                  </a:cxn>
                </a:cxnLst>
                <a:rect l="0" t="0" r="r" b="b"/>
                <a:pathLst>
                  <a:path w="134" h="337">
                    <a:moveTo>
                      <a:pt x="45" y="337"/>
                    </a:moveTo>
                    <a:lnTo>
                      <a:pt x="0" y="281"/>
                    </a:lnTo>
                    <a:lnTo>
                      <a:pt x="0" y="56"/>
                    </a:lnTo>
                    <a:lnTo>
                      <a:pt x="45" y="0"/>
                    </a:lnTo>
                    <a:lnTo>
                      <a:pt x="90" y="0"/>
                    </a:lnTo>
                    <a:lnTo>
                      <a:pt x="134" y="56"/>
                    </a:lnTo>
                    <a:lnTo>
                      <a:pt x="134" y="281"/>
                    </a:lnTo>
                    <a:lnTo>
                      <a:pt x="90" y="337"/>
                    </a:lnTo>
                    <a:lnTo>
                      <a:pt x="45" y="337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110" name="Freeform 166"/>
              <p:cNvSpPr>
                <a:spLocks/>
              </p:cNvSpPr>
              <p:nvPr/>
            </p:nvSpPr>
            <p:spPr bwMode="auto">
              <a:xfrm>
                <a:off x="4497" y="1406"/>
                <a:ext cx="34" cy="84"/>
              </a:xfrm>
              <a:custGeom>
                <a:avLst/>
                <a:gdLst/>
                <a:ahLst/>
                <a:cxnLst>
                  <a:cxn ang="0">
                    <a:pos x="45" y="337"/>
                  </a:cxn>
                  <a:cxn ang="0">
                    <a:pos x="0" y="281"/>
                  </a:cxn>
                  <a:cxn ang="0">
                    <a:pos x="0" y="56"/>
                  </a:cxn>
                  <a:cxn ang="0">
                    <a:pos x="45" y="0"/>
                  </a:cxn>
                  <a:cxn ang="0">
                    <a:pos x="90" y="0"/>
                  </a:cxn>
                  <a:cxn ang="0">
                    <a:pos x="134" y="56"/>
                  </a:cxn>
                  <a:cxn ang="0">
                    <a:pos x="134" y="281"/>
                  </a:cxn>
                  <a:cxn ang="0">
                    <a:pos x="90" y="337"/>
                  </a:cxn>
                  <a:cxn ang="0">
                    <a:pos x="45" y="337"/>
                  </a:cxn>
                </a:cxnLst>
                <a:rect l="0" t="0" r="r" b="b"/>
                <a:pathLst>
                  <a:path w="134" h="337">
                    <a:moveTo>
                      <a:pt x="45" y="337"/>
                    </a:moveTo>
                    <a:lnTo>
                      <a:pt x="0" y="281"/>
                    </a:lnTo>
                    <a:lnTo>
                      <a:pt x="0" y="56"/>
                    </a:lnTo>
                    <a:lnTo>
                      <a:pt x="45" y="0"/>
                    </a:lnTo>
                    <a:lnTo>
                      <a:pt x="90" y="0"/>
                    </a:lnTo>
                    <a:lnTo>
                      <a:pt x="134" y="56"/>
                    </a:lnTo>
                    <a:lnTo>
                      <a:pt x="134" y="281"/>
                    </a:lnTo>
                    <a:lnTo>
                      <a:pt x="90" y="337"/>
                    </a:lnTo>
                    <a:lnTo>
                      <a:pt x="45" y="337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109" name="Line 165"/>
              <p:cNvSpPr>
                <a:spLocks noChangeShapeType="1"/>
              </p:cNvSpPr>
              <p:nvPr/>
            </p:nvSpPr>
            <p:spPr bwMode="auto">
              <a:xfrm>
                <a:off x="3839" y="1115"/>
                <a:ext cx="1" cy="46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108" name="Line 164"/>
              <p:cNvSpPr>
                <a:spLocks noChangeShapeType="1"/>
              </p:cNvSpPr>
              <p:nvPr/>
            </p:nvSpPr>
            <p:spPr bwMode="auto">
              <a:xfrm>
                <a:off x="4113" y="1115"/>
                <a:ext cx="1" cy="46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107" name="Freeform 163"/>
              <p:cNvSpPr>
                <a:spLocks/>
              </p:cNvSpPr>
              <p:nvPr/>
            </p:nvSpPr>
            <p:spPr bwMode="auto">
              <a:xfrm>
                <a:off x="3839" y="1448"/>
                <a:ext cx="274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48" y="0"/>
                  </a:cxn>
                  <a:cxn ang="0">
                    <a:pos x="1094" y="0"/>
                  </a:cxn>
                </a:cxnLst>
                <a:rect l="0" t="0" r="r" b="b"/>
                <a:pathLst>
                  <a:path w="1094">
                    <a:moveTo>
                      <a:pt x="0" y="0"/>
                    </a:moveTo>
                    <a:lnTo>
                      <a:pt x="548" y="0"/>
                    </a:lnTo>
                    <a:lnTo>
                      <a:pt x="1094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106" name="Line 162"/>
              <p:cNvSpPr>
                <a:spLocks noChangeShapeType="1"/>
              </p:cNvSpPr>
              <p:nvPr/>
            </p:nvSpPr>
            <p:spPr bwMode="auto">
              <a:xfrm>
                <a:off x="3976" y="1448"/>
                <a:ext cx="28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105" name="Freeform 161"/>
              <p:cNvSpPr>
                <a:spLocks/>
              </p:cNvSpPr>
              <p:nvPr/>
            </p:nvSpPr>
            <p:spPr bwMode="auto">
              <a:xfrm>
                <a:off x="3839" y="1415"/>
                <a:ext cx="198" cy="66"/>
              </a:xfrm>
              <a:custGeom>
                <a:avLst/>
                <a:gdLst/>
                <a:ahLst/>
                <a:cxnLst>
                  <a:cxn ang="0">
                    <a:pos x="0" y="131"/>
                  </a:cxn>
                  <a:cxn ang="0">
                    <a:pos x="790" y="263"/>
                  </a:cxn>
                  <a:cxn ang="0">
                    <a:pos x="790" y="0"/>
                  </a:cxn>
                  <a:cxn ang="0">
                    <a:pos x="0" y="131"/>
                  </a:cxn>
                  <a:cxn ang="0">
                    <a:pos x="790" y="131"/>
                  </a:cxn>
                </a:cxnLst>
                <a:rect l="0" t="0" r="r" b="b"/>
                <a:pathLst>
                  <a:path w="790" h="263">
                    <a:moveTo>
                      <a:pt x="0" y="131"/>
                    </a:moveTo>
                    <a:lnTo>
                      <a:pt x="790" y="263"/>
                    </a:lnTo>
                    <a:lnTo>
                      <a:pt x="790" y="0"/>
                    </a:lnTo>
                    <a:lnTo>
                      <a:pt x="0" y="131"/>
                    </a:lnTo>
                    <a:lnTo>
                      <a:pt x="790" y="13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104" name="Freeform 160"/>
              <p:cNvSpPr>
                <a:spLocks/>
              </p:cNvSpPr>
              <p:nvPr/>
            </p:nvSpPr>
            <p:spPr bwMode="auto">
              <a:xfrm>
                <a:off x="3916" y="1415"/>
                <a:ext cx="197" cy="66"/>
              </a:xfrm>
              <a:custGeom>
                <a:avLst/>
                <a:gdLst/>
                <a:ahLst/>
                <a:cxnLst>
                  <a:cxn ang="0">
                    <a:pos x="789" y="131"/>
                  </a:cxn>
                  <a:cxn ang="0">
                    <a:pos x="0" y="0"/>
                  </a:cxn>
                  <a:cxn ang="0">
                    <a:pos x="0" y="263"/>
                  </a:cxn>
                  <a:cxn ang="0">
                    <a:pos x="789" y="131"/>
                  </a:cxn>
                  <a:cxn ang="0">
                    <a:pos x="0" y="131"/>
                  </a:cxn>
                </a:cxnLst>
                <a:rect l="0" t="0" r="r" b="b"/>
                <a:pathLst>
                  <a:path w="789" h="263">
                    <a:moveTo>
                      <a:pt x="789" y="131"/>
                    </a:moveTo>
                    <a:lnTo>
                      <a:pt x="0" y="0"/>
                    </a:lnTo>
                    <a:lnTo>
                      <a:pt x="0" y="263"/>
                    </a:lnTo>
                    <a:lnTo>
                      <a:pt x="789" y="131"/>
                    </a:lnTo>
                    <a:lnTo>
                      <a:pt x="0" y="13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103" name="Freeform 159"/>
              <p:cNvSpPr>
                <a:spLocks/>
              </p:cNvSpPr>
              <p:nvPr/>
            </p:nvSpPr>
            <p:spPr bwMode="auto">
              <a:xfrm>
                <a:off x="3504" y="3178"/>
                <a:ext cx="44" cy="84"/>
              </a:xfrm>
              <a:custGeom>
                <a:avLst/>
                <a:gdLst/>
                <a:ahLst/>
                <a:cxnLst>
                  <a:cxn ang="0">
                    <a:pos x="0" y="56"/>
                  </a:cxn>
                  <a:cxn ang="0">
                    <a:pos x="45" y="0"/>
                  </a:cxn>
                  <a:cxn ang="0">
                    <a:pos x="135" y="0"/>
                  </a:cxn>
                  <a:cxn ang="0">
                    <a:pos x="180" y="56"/>
                  </a:cxn>
                  <a:cxn ang="0">
                    <a:pos x="180" y="113"/>
                  </a:cxn>
                  <a:cxn ang="0">
                    <a:pos x="135" y="169"/>
                  </a:cxn>
                  <a:cxn ang="0">
                    <a:pos x="45" y="169"/>
                  </a:cxn>
                  <a:cxn ang="0">
                    <a:pos x="0" y="224"/>
                  </a:cxn>
                  <a:cxn ang="0">
                    <a:pos x="0" y="337"/>
                  </a:cxn>
                  <a:cxn ang="0">
                    <a:pos x="180" y="337"/>
                  </a:cxn>
                </a:cxnLst>
                <a:rect l="0" t="0" r="r" b="b"/>
                <a:pathLst>
                  <a:path w="180" h="337">
                    <a:moveTo>
                      <a:pt x="0" y="56"/>
                    </a:moveTo>
                    <a:lnTo>
                      <a:pt x="45" y="0"/>
                    </a:lnTo>
                    <a:lnTo>
                      <a:pt x="135" y="0"/>
                    </a:lnTo>
                    <a:lnTo>
                      <a:pt x="180" y="56"/>
                    </a:lnTo>
                    <a:lnTo>
                      <a:pt x="180" y="113"/>
                    </a:lnTo>
                    <a:lnTo>
                      <a:pt x="135" y="169"/>
                    </a:lnTo>
                    <a:lnTo>
                      <a:pt x="45" y="169"/>
                    </a:lnTo>
                    <a:lnTo>
                      <a:pt x="0" y="224"/>
                    </a:lnTo>
                    <a:lnTo>
                      <a:pt x="0" y="337"/>
                    </a:lnTo>
                    <a:lnTo>
                      <a:pt x="180" y="337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102" name="Line 158"/>
              <p:cNvSpPr>
                <a:spLocks noChangeShapeType="1"/>
              </p:cNvSpPr>
              <p:nvPr/>
            </p:nvSpPr>
            <p:spPr bwMode="auto">
              <a:xfrm flipV="1">
                <a:off x="3571" y="3248"/>
                <a:ext cx="1" cy="1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101" name="Freeform 157"/>
              <p:cNvSpPr>
                <a:spLocks/>
              </p:cNvSpPr>
              <p:nvPr/>
            </p:nvSpPr>
            <p:spPr bwMode="auto">
              <a:xfrm>
                <a:off x="3593" y="3178"/>
                <a:ext cx="34" cy="84"/>
              </a:xfrm>
              <a:custGeom>
                <a:avLst/>
                <a:gdLst/>
                <a:ahLst/>
                <a:cxnLst>
                  <a:cxn ang="0">
                    <a:pos x="46" y="337"/>
                  </a:cxn>
                  <a:cxn ang="0">
                    <a:pos x="0" y="281"/>
                  </a:cxn>
                  <a:cxn ang="0">
                    <a:pos x="0" y="56"/>
                  </a:cxn>
                  <a:cxn ang="0">
                    <a:pos x="46" y="0"/>
                  </a:cxn>
                  <a:cxn ang="0">
                    <a:pos x="91" y="0"/>
                  </a:cxn>
                  <a:cxn ang="0">
                    <a:pos x="136" y="56"/>
                  </a:cxn>
                  <a:cxn ang="0">
                    <a:pos x="136" y="281"/>
                  </a:cxn>
                  <a:cxn ang="0">
                    <a:pos x="91" y="337"/>
                  </a:cxn>
                  <a:cxn ang="0">
                    <a:pos x="46" y="337"/>
                  </a:cxn>
                </a:cxnLst>
                <a:rect l="0" t="0" r="r" b="b"/>
                <a:pathLst>
                  <a:path w="136" h="337">
                    <a:moveTo>
                      <a:pt x="46" y="337"/>
                    </a:moveTo>
                    <a:lnTo>
                      <a:pt x="0" y="281"/>
                    </a:lnTo>
                    <a:lnTo>
                      <a:pt x="0" y="56"/>
                    </a:lnTo>
                    <a:lnTo>
                      <a:pt x="46" y="0"/>
                    </a:lnTo>
                    <a:lnTo>
                      <a:pt x="91" y="0"/>
                    </a:lnTo>
                    <a:lnTo>
                      <a:pt x="136" y="56"/>
                    </a:lnTo>
                    <a:lnTo>
                      <a:pt x="136" y="281"/>
                    </a:lnTo>
                    <a:lnTo>
                      <a:pt x="91" y="337"/>
                    </a:lnTo>
                    <a:lnTo>
                      <a:pt x="46" y="337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100" name="Freeform 156"/>
              <p:cNvSpPr>
                <a:spLocks/>
              </p:cNvSpPr>
              <p:nvPr/>
            </p:nvSpPr>
            <p:spPr bwMode="auto">
              <a:xfrm>
                <a:off x="3650" y="3178"/>
                <a:ext cx="33" cy="84"/>
              </a:xfrm>
              <a:custGeom>
                <a:avLst/>
                <a:gdLst/>
                <a:ahLst/>
                <a:cxnLst>
                  <a:cxn ang="0">
                    <a:pos x="45" y="337"/>
                  </a:cxn>
                  <a:cxn ang="0">
                    <a:pos x="0" y="281"/>
                  </a:cxn>
                  <a:cxn ang="0">
                    <a:pos x="0" y="56"/>
                  </a:cxn>
                  <a:cxn ang="0">
                    <a:pos x="45" y="0"/>
                  </a:cxn>
                  <a:cxn ang="0">
                    <a:pos x="91" y="0"/>
                  </a:cxn>
                  <a:cxn ang="0">
                    <a:pos x="136" y="56"/>
                  </a:cxn>
                  <a:cxn ang="0">
                    <a:pos x="136" y="281"/>
                  </a:cxn>
                  <a:cxn ang="0">
                    <a:pos x="91" y="337"/>
                  </a:cxn>
                  <a:cxn ang="0">
                    <a:pos x="45" y="337"/>
                  </a:cxn>
                </a:cxnLst>
                <a:rect l="0" t="0" r="r" b="b"/>
                <a:pathLst>
                  <a:path w="136" h="337">
                    <a:moveTo>
                      <a:pt x="45" y="337"/>
                    </a:moveTo>
                    <a:lnTo>
                      <a:pt x="0" y="281"/>
                    </a:lnTo>
                    <a:lnTo>
                      <a:pt x="0" y="56"/>
                    </a:lnTo>
                    <a:lnTo>
                      <a:pt x="45" y="0"/>
                    </a:lnTo>
                    <a:lnTo>
                      <a:pt x="91" y="0"/>
                    </a:lnTo>
                    <a:lnTo>
                      <a:pt x="136" y="56"/>
                    </a:lnTo>
                    <a:lnTo>
                      <a:pt x="136" y="281"/>
                    </a:lnTo>
                    <a:lnTo>
                      <a:pt x="91" y="337"/>
                    </a:lnTo>
                    <a:lnTo>
                      <a:pt x="45" y="337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099" name="Line 155"/>
              <p:cNvSpPr>
                <a:spLocks noChangeShapeType="1"/>
              </p:cNvSpPr>
              <p:nvPr/>
            </p:nvSpPr>
            <p:spPr bwMode="auto">
              <a:xfrm flipV="1">
                <a:off x="3961" y="3088"/>
                <a:ext cx="1" cy="32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098" name="Line 154"/>
              <p:cNvSpPr>
                <a:spLocks noChangeShapeType="1"/>
              </p:cNvSpPr>
              <p:nvPr/>
            </p:nvSpPr>
            <p:spPr bwMode="auto">
              <a:xfrm flipV="1">
                <a:off x="3919" y="3088"/>
                <a:ext cx="1" cy="32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097" name="Freeform 153"/>
              <p:cNvSpPr>
                <a:spLocks/>
              </p:cNvSpPr>
              <p:nvPr/>
            </p:nvSpPr>
            <p:spPr bwMode="auto">
              <a:xfrm>
                <a:off x="3919" y="3220"/>
                <a:ext cx="42" cy="1"/>
              </a:xfrm>
              <a:custGeom>
                <a:avLst/>
                <a:gdLst/>
                <a:ahLst/>
                <a:cxnLst>
                  <a:cxn ang="0">
                    <a:pos x="168" y="0"/>
                  </a:cxn>
                  <a:cxn ang="0">
                    <a:pos x="84" y="0"/>
                  </a:cxn>
                  <a:cxn ang="0">
                    <a:pos x="0" y="0"/>
                  </a:cxn>
                </a:cxnLst>
                <a:rect l="0" t="0" r="r" b="b"/>
                <a:pathLst>
                  <a:path w="168">
                    <a:moveTo>
                      <a:pt x="168" y="0"/>
                    </a:moveTo>
                    <a:lnTo>
                      <a:pt x="84" y="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096" name="Line 152"/>
              <p:cNvSpPr>
                <a:spLocks noChangeShapeType="1"/>
              </p:cNvSpPr>
              <p:nvPr/>
            </p:nvSpPr>
            <p:spPr bwMode="auto">
              <a:xfrm flipH="1">
                <a:off x="3815" y="3220"/>
                <a:ext cx="12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095" name="Freeform 151"/>
              <p:cNvSpPr>
                <a:spLocks/>
              </p:cNvSpPr>
              <p:nvPr/>
            </p:nvSpPr>
            <p:spPr bwMode="auto">
              <a:xfrm>
                <a:off x="3764" y="3187"/>
                <a:ext cx="197" cy="66"/>
              </a:xfrm>
              <a:custGeom>
                <a:avLst/>
                <a:gdLst/>
                <a:ahLst/>
                <a:cxnLst>
                  <a:cxn ang="0">
                    <a:pos x="790" y="132"/>
                  </a:cxn>
                  <a:cxn ang="0">
                    <a:pos x="0" y="0"/>
                  </a:cxn>
                  <a:cxn ang="0">
                    <a:pos x="0" y="263"/>
                  </a:cxn>
                  <a:cxn ang="0">
                    <a:pos x="790" y="132"/>
                  </a:cxn>
                  <a:cxn ang="0">
                    <a:pos x="0" y="132"/>
                  </a:cxn>
                </a:cxnLst>
                <a:rect l="0" t="0" r="r" b="b"/>
                <a:pathLst>
                  <a:path w="790" h="263">
                    <a:moveTo>
                      <a:pt x="790" y="132"/>
                    </a:moveTo>
                    <a:lnTo>
                      <a:pt x="0" y="0"/>
                    </a:lnTo>
                    <a:lnTo>
                      <a:pt x="0" y="263"/>
                    </a:lnTo>
                    <a:lnTo>
                      <a:pt x="790" y="132"/>
                    </a:lnTo>
                    <a:lnTo>
                      <a:pt x="0" y="13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094" name="Freeform 150"/>
              <p:cNvSpPr>
                <a:spLocks/>
              </p:cNvSpPr>
              <p:nvPr/>
            </p:nvSpPr>
            <p:spPr bwMode="auto">
              <a:xfrm>
                <a:off x="3919" y="3187"/>
                <a:ext cx="197" cy="66"/>
              </a:xfrm>
              <a:custGeom>
                <a:avLst/>
                <a:gdLst/>
                <a:ahLst/>
                <a:cxnLst>
                  <a:cxn ang="0">
                    <a:pos x="0" y="132"/>
                  </a:cxn>
                  <a:cxn ang="0">
                    <a:pos x="789" y="263"/>
                  </a:cxn>
                  <a:cxn ang="0">
                    <a:pos x="789" y="0"/>
                  </a:cxn>
                  <a:cxn ang="0">
                    <a:pos x="0" y="132"/>
                  </a:cxn>
                  <a:cxn ang="0">
                    <a:pos x="789" y="132"/>
                  </a:cxn>
                </a:cxnLst>
                <a:rect l="0" t="0" r="r" b="b"/>
                <a:pathLst>
                  <a:path w="789" h="263">
                    <a:moveTo>
                      <a:pt x="0" y="132"/>
                    </a:moveTo>
                    <a:lnTo>
                      <a:pt x="789" y="263"/>
                    </a:lnTo>
                    <a:lnTo>
                      <a:pt x="789" y="0"/>
                    </a:lnTo>
                    <a:lnTo>
                      <a:pt x="0" y="132"/>
                    </a:lnTo>
                    <a:lnTo>
                      <a:pt x="789" y="13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093" name="Freeform 149"/>
              <p:cNvSpPr>
                <a:spLocks/>
              </p:cNvSpPr>
              <p:nvPr/>
            </p:nvSpPr>
            <p:spPr bwMode="auto">
              <a:xfrm>
                <a:off x="4429" y="285"/>
                <a:ext cx="45" cy="85"/>
              </a:xfrm>
              <a:custGeom>
                <a:avLst/>
                <a:gdLst/>
                <a:ahLst/>
                <a:cxnLst>
                  <a:cxn ang="0">
                    <a:pos x="0" y="169"/>
                  </a:cxn>
                  <a:cxn ang="0">
                    <a:pos x="134" y="169"/>
                  </a:cxn>
                  <a:cxn ang="0">
                    <a:pos x="179" y="225"/>
                  </a:cxn>
                  <a:cxn ang="0">
                    <a:pos x="179" y="281"/>
                  </a:cxn>
                  <a:cxn ang="0">
                    <a:pos x="134" y="338"/>
                  </a:cxn>
                  <a:cxn ang="0">
                    <a:pos x="45" y="338"/>
                  </a:cxn>
                  <a:cxn ang="0">
                    <a:pos x="0" y="281"/>
                  </a:cxn>
                  <a:cxn ang="0">
                    <a:pos x="0" y="113"/>
                  </a:cxn>
                  <a:cxn ang="0">
                    <a:pos x="90" y="0"/>
                  </a:cxn>
                  <a:cxn ang="0">
                    <a:pos x="134" y="0"/>
                  </a:cxn>
                </a:cxnLst>
                <a:rect l="0" t="0" r="r" b="b"/>
                <a:pathLst>
                  <a:path w="179" h="338">
                    <a:moveTo>
                      <a:pt x="0" y="169"/>
                    </a:moveTo>
                    <a:lnTo>
                      <a:pt x="134" y="169"/>
                    </a:lnTo>
                    <a:lnTo>
                      <a:pt x="179" y="225"/>
                    </a:lnTo>
                    <a:lnTo>
                      <a:pt x="179" y="281"/>
                    </a:lnTo>
                    <a:lnTo>
                      <a:pt x="134" y="338"/>
                    </a:lnTo>
                    <a:lnTo>
                      <a:pt x="45" y="338"/>
                    </a:lnTo>
                    <a:lnTo>
                      <a:pt x="0" y="281"/>
                    </a:lnTo>
                    <a:lnTo>
                      <a:pt x="0" y="113"/>
                    </a:lnTo>
                    <a:lnTo>
                      <a:pt x="90" y="0"/>
                    </a:lnTo>
                    <a:lnTo>
                      <a:pt x="134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092" name="Line 148"/>
              <p:cNvSpPr>
                <a:spLocks noChangeShapeType="1"/>
              </p:cNvSpPr>
              <p:nvPr/>
            </p:nvSpPr>
            <p:spPr bwMode="auto">
              <a:xfrm flipV="1">
                <a:off x="4497" y="356"/>
                <a:ext cx="1" cy="1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091" name="Freeform 147"/>
              <p:cNvSpPr>
                <a:spLocks/>
              </p:cNvSpPr>
              <p:nvPr/>
            </p:nvSpPr>
            <p:spPr bwMode="auto">
              <a:xfrm>
                <a:off x="4519" y="285"/>
                <a:ext cx="34" cy="85"/>
              </a:xfrm>
              <a:custGeom>
                <a:avLst/>
                <a:gdLst/>
                <a:ahLst/>
                <a:cxnLst>
                  <a:cxn ang="0">
                    <a:pos x="45" y="338"/>
                  </a:cxn>
                  <a:cxn ang="0">
                    <a:pos x="0" y="281"/>
                  </a:cxn>
                  <a:cxn ang="0">
                    <a:pos x="0" y="57"/>
                  </a:cxn>
                  <a:cxn ang="0">
                    <a:pos x="45" y="0"/>
                  </a:cxn>
                  <a:cxn ang="0">
                    <a:pos x="90" y="0"/>
                  </a:cxn>
                  <a:cxn ang="0">
                    <a:pos x="135" y="57"/>
                  </a:cxn>
                  <a:cxn ang="0">
                    <a:pos x="135" y="281"/>
                  </a:cxn>
                  <a:cxn ang="0">
                    <a:pos x="90" y="338"/>
                  </a:cxn>
                  <a:cxn ang="0">
                    <a:pos x="45" y="338"/>
                  </a:cxn>
                </a:cxnLst>
                <a:rect l="0" t="0" r="r" b="b"/>
                <a:pathLst>
                  <a:path w="135" h="338">
                    <a:moveTo>
                      <a:pt x="45" y="338"/>
                    </a:moveTo>
                    <a:lnTo>
                      <a:pt x="0" y="281"/>
                    </a:lnTo>
                    <a:lnTo>
                      <a:pt x="0" y="57"/>
                    </a:lnTo>
                    <a:lnTo>
                      <a:pt x="45" y="0"/>
                    </a:lnTo>
                    <a:lnTo>
                      <a:pt x="90" y="0"/>
                    </a:lnTo>
                    <a:lnTo>
                      <a:pt x="135" y="57"/>
                    </a:lnTo>
                    <a:lnTo>
                      <a:pt x="135" y="281"/>
                    </a:lnTo>
                    <a:lnTo>
                      <a:pt x="90" y="338"/>
                    </a:lnTo>
                    <a:lnTo>
                      <a:pt x="45" y="338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090" name="Freeform 146"/>
              <p:cNvSpPr>
                <a:spLocks/>
              </p:cNvSpPr>
              <p:nvPr/>
            </p:nvSpPr>
            <p:spPr bwMode="auto">
              <a:xfrm>
                <a:off x="4575" y="285"/>
                <a:ext cx="34" cy="85"/>
              </a:xfrm>
              <a:custGeom>
                <a:avLst/>
                <a:gdLst/>
                <a:ahLst/>
                <a:cxnLst>
                  <a:cxn ang="0">
                    <a:pos x="45" y="338"/>
                  </a:cxn>
                  <a:cxn ang="0">
                    <a:pos x="0" y="281"/>
                  </a:cxn>
                  <a:cxn ang="0">
                    <a:pos x="0" y="57"/>
                  </a:cxn>
                  <a:cxn ang="0">
                    <a:pos x="45" y="0"/>
                  </a:cxn>
                  <a:cxn ang="0">
                    <a:pos x="90" y="0"/>
                  </a:cxn>
                  <a:cxn ang="0">
                    <a:pos x="135" y="57"/>
                  </a:cxn>
                  <a:cxn ang="0">
                    <a:pos x="135" y="281"/>
                  </a:cxn>
                  <a:cxn ang="0">
                    <a:pos x="90" y="338"/>
                  </a:cxn>
                  <a:cxn ang="0">
                    <a:pos x="45" y="338"/>
                  </a:cxn>
                </a:cxnLst>
                <a:rect l="0" t="0" r="r" b="b"/>
                <a:pathLst>
                  <a:path w="135" h="338">
                    <a:moveTo>
                      <a:pt x="45" y="338"/>
                    </a:moveTo>
                    <a:lnTo>
                      <a:pt x="0" y="281"/>
                    </a:lnTo>
                    <a:lnTo>
                      <a:pt x="0" y="57"/>
                    </a:lnTo>
                    <a:lnTo>
                      <a:pt x="45" y="0"/>
                    </a:lnTo>
                    <a:lnTo>
                      <a:pt x="90" y="0"/>
                    </a:lnTo>
                    <a:lnTo>
                      <a:pt x="135" y="57"/>
                    </a:lnTo>
                    <a:lnTo>
                      <a:pt x="135" y="281"/>
                    </a:lnTo>
                    <a:lnTo>
                      <a:pt x="90" y="338"/>
                    </a:lnTo>
                    <a:lnTo>
                      <a:pt x="45" y="338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089" name="Line 145"/>
              <p:cNvSpPr>
                <a:spLocks noChangeShapeType="1"/>
              </p:cNvSpPr>
              <p:nvPr/>
            </p:nvSpPr>
            <p:spPr bwMode="auto">
              <a:xfrm flipV="1">
                <a:off x="4239" y="196"/>
                <a:ext cx="1" cy="78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088" name="Line 144"/>
              <p:cNvSpPr>
                <a:spLocks noChangeShapeType="1"/>
              </p:cNvSpPr>
              <p:nvPr/>
            </p:nvSpPr>
            <p:spPr bwMode="auto">
              <a:xfrm flipV="1">
                <a:off x="4113" y="196"/>
                <a:ext cx="1" cy="78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087" name="Freeform 143"/>
              <p:cNvSpPr>
                <a:spLocks/>
              </p:cNvSpPr>
              <p:nvPr/>
            </p:nvSpPr>
            <p:spPr bwMode="auto">
              <a:xfrm>
                <a:off x="4176" y="328"/>
                <a:ext cx="211" cy="1"/>
              </a:xfrm>
              <a:custGeom>
                <a:avLst/>
                <a:gdLst/>
                <a:ahLst/>
                <a:cxnLst>
                  <a:cxn ang="0">
                    <a:pos x="252" y="0"/>
                  </a:cxn>
                  <a:cxn ang="0">
                    <a:pos x="0" y="0"/>
                  </a:cxn>
                  <a:cxn ang="0">
                    <a:pos x="844" y="0"/>
                  </a:cxn>
                </a:cxnLst>
                <a:rect l="0" t="0" r="r" b="b"/>
                <a:pathLst>
                  <a:path w="844">
                    <a:moveTo>
                      <a:pt x="252" y="0"/>
                    </a:moveTo>
                    <a:lnTo>
                      <a:pt x="0" y="0"/>
                    </a:lnTo>
                    <a:lnTo>
                      <a:pt x="844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086" name="Line 142"/>
              <p:cNvSpPr>
                <a:spLocks noChangeShapeType="1"/>
              </p:cNvSpPr>
              <p:nvPr/>
            </p:nvSpPr>
            <p:spPr bwMode="auto">
              <a:xfrm>
                <a:off x="4113" y="328"/>
                <a:ext cx="6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085" name="Freeform 141"/>
              <p:cNvSpPr>
                <a:spLocks/>
              </p:cNvSpPr>
              <p:nvPr/>
            </p:nvSpPr>
            <p:spPr bwMode="auto">
              <a:xfrm>
                <a:off x="4042" y="295"/>
                <a:ext cx="197" cy="65"/>
              </a:xfrm>
              <a:custGeom>
                <a:avLst/>
                <a:gdLst/>
                <a:ahLst/>
                <a:cxnLst>
                  <a:cxn ang="0">
                    <a:pos x="790" y="132"/>
                  </a:cxn>
                  <a:cxn ang="0">
                    <a:pos x="0" y="0"/>
                  </a:cxn>
                  <a:cxn ang="0">
                    <a:pos x="0" y="264"/>
                  </a:cxn>
                  <a:cxn ang="0">
                    <a:pos x="790" y="132"/>
                  </a:cxn>
                  <a:cxn ang="0">
                    <a:pos x="0" y="132"/>
                  </a:cxn>
                </a:cxnLst>
                <a:rect l="0" t="0" r="r" b="b"/>
                <a:pathLst>
                  <a:path w="790" h="264">
                    <a:moveTo>
                      <a:pt x="790" y="132"/>
                    </a:moveTo>
                    <a:lnTo>
                      <a:pt x="0" y="0"/>
                    </a:lnTo>
                    <a:lnTo>
                      <a:pt x="0" y="264"/>
                    </a:lnTo>
                    <a:lnTo>
                      <a:pt x="790" y="132"/>
                    </a:lnTo>
                    <a:lnTo>
                      <a:pt x="0" y="13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084" name="Freeform 140"/>
              <p:cNvSpPr>
                <a:spLocks/>
              </p:cNvSpPr>
              <p:nvPr/>
            </p:nvSpPr>
            <p:spPr bwMode="auto">
              <a:xfrm>
                <a:off x="4113" y="295"/>
                <a:ext cx="197" cy="65"/>
              </a:xfrm>
              <a:custGeom>
                <a:avLst/>
                <a:gdLst/>
                <a:ahLst/>
                <a:cxnLst>
                  <a:cxn ang="0">
                    <a:pos x="0" y="132"/>
                  </a:cxn>
                  <a:cxn ang="0">
                    <a:pos x="791" y="264"/>
                  </a:cxn>
                  <a:cxn ang="0">
                    <a:pos x="791" y="0"/>
                  </a:cxn>
                  <a:cxn ang="0">
                    <a:pos x="0" y="132"/>
                  </a:cxn>
                  <a:cxn ang="0">
                    <a:pos x="791" y="132"/>
                  </a:cxn>
                </a:cxnLst>
                <a:rect l="0" t="0" r="r" b="b"/>
                <a:pathLst>
                  <a:path w="791" h="264">
                    <a:moveTo>
                      <a:pt x="0" y="132"/>
                    </a:moveTo>
                    <a:lnTo>
                      <a:pt x="791" y="264"/>
                    </a:lnTo>
                    <a:lnTo>
                      <a:pt x="791" y="0"/>
                    </a:lnTo>
                    <a:lnTo>
                      <a:pt x="0" y="132"/>
                    </a:lnTo>
                    <a:lnTo>
                      <a:pt x="791" y="13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083" name="Freeform 139"/>
              <p:cNvSpPr>
                <a:spLocks/>
              </p:cNvSpPr>
              <p:nvPr/>
            </p:nvSpPr>
            <p:spPr bwMode="auto">
              <a:xfrm>
                <a:off x="1327" y="1153"/>
                <a:ext cx="75" cy="57"/>
              </a:xfrm>
              <a:custGeom>
                <a:avLst/>
                <a:gdLst/>
                <a:ahLst/>
                <a:cxnLst>
                  <a:cxn ang="0">
                    <a:pos x="75" y="225"/>
                  </a:cxn>
                  <a:cxn ang="0">
                    <a:pos x="0" y="169"/>
                  </a:cxn>
                  <a:cxn ang="0">
                    <a:pos x="0" y="56"/>
                  </a:cxn>
                  <a:cxn ang="0">
                    <a:pos x="75" y="0"/>
                  </a:cxn>
                  <a:cxn ang="0">
                    <a:pos x="225" y="0"/>
                  </a:cxn>
                  <a:cxn ang="0">
                    <a:pos x="300" y="56"/>
                  </a:cxn>
                  <a:cxn ang="0">
                    <a:pos x="300" y="169"/>
                  </a:cxn>
                  <a:cxn ang="0">
                    <a:pos x="225" y="225"/>
                  </a:cxn>
                  <a:cxn ang="0">
                    <a:pos x="75" y="225"/>
                  </a:cxn>
                </a:cxnLst>
                <a:rect l="0" t="0" r="r" b="b"/>
                <a:pathLst>
                  <a:path w="300" h="225">
                    <a:moveTo>
                      <a:pt x="75" y="225"/>
                    </a:moveTo>
                    <a:lnTo>
                      <a:pt x="0" y="169"/>
                    </a:lnTo>
                    <a:lnTo>
                      <a:pt x="0" y="56"/>
                    </a:lnTo>
                    <a:lnTo>
                      <a:pt x="75" y="0"/>
                    </a:lnTo>
                    <a:lnTo>
                      <a:pt x="225" y="0"/>
                    </a:lnTo>
                    <a:lnTo>
                      <a:pt x="300" y="56"/>
                    </a:lnTo>
                    <a:lnTo>
                      <a:pt x="300" y="169"/>
                    </a:lnTo>
                    <a:lnTo>
                      <a:pt x="225" y="225"/>
                    </a:lnTo>
                    <a:lnTo>
                      <a:pt x="75" y="225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082" name="Line 138"/>
              <p:cNvSpPr>
                <a:spLocks noChangeShapeType="1"/>
              </p:cNvSpPr>
              <p:nvPr/>
            </p:nvSpPr>
            <p:spPr bwMode="auto">
              <a:xfrm flipV="1">
                <a:off x="1336" y="1139"/>
                <a:ext cx="57" cy="8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081" name="Freeform 137"/>
              <p:cNvSpPr>
                <a:spLocks/>
              </p:cNvSpPr>
              <p:nvPr/>
            </p:nvSpPr>
            <p:spPr bwMode="auto">
              <a:xfrm>
                <a:off x="1439" y="1139"/>
                <a:ext cx="45" cy="85"/>
              </a:xfrm>
              <a:custGeom>
                <a:avLst/>
                <a:gdLst/>
                <a:ahLst/>
                <a:cxnLst>
                  <a:cxn ang="0">
                    <a:pos x="0" y="57"/>
                  </a:cxn>
                  <a:cxn ang="0">
                    <a:pos x="45" y="0"/>
                  </a:cxn>
                  <a:cxn ang="0">
                    <a:pos x="134" y="0"/>
                  </a:cxn>
                  <a:cxn ang="0">
                    <a:pos x="179" y="57"/>
                  </a:cxn>
                  <a:cxn ang="0">
                    <a:pos x="179" y="113"/>
                  </a:cxn>
                  <a:cxn ang="0">
                    <a:pos x="134" y="170"/>
                  </a:cxn>
                  <a:cxn ang="0">
                    <a:pos x="45" y="170"/>
                  </a:cxn>
                  <a:cxn ang="0">
                    <a:pos x="0" y="226"/>
                  </a:cxn>
                  <a:cxn ang="0">
                    <a:pos x="0" y="338"/>
                  </a:cxn>
                  <a:cxn ang="0">
                    <a:pos x="179" y="338"/>
                  </a:cxn>
                </a:cxnLst>
                <a:rect l="0" t="0" r="r" b="b"/>
                <a:pathLst>
                  <a:path w="179" h="338">
                    <a:moveTo>
                      <a:pt x="0" y="57"/>
                    </a:moveTo>
                    <a:lnTo>
                      <a:pt x="45" y="0"/>
                    </a:lnTo>
                    <a:lnTo>
                      <a:pt x="134" y="0"/>
                    </a:lnTo>
                    <a:lnTo>
                      <a:pt x="179" y="57"/>
                    </a:lnTo>
                    <a:lnTo>
                      <a:pt x="179" y="113"/>
                    </a:lnTo>
                    <a:lnTo>
                      <a:pt x="134" y="170"/>
                    </a:lnTo>
                    <a:lnTo>
                      <a:pt x="45" y="170"/>
                    </a:lnTo>
                    <a:lnTo>
                      <a:pt x="0" y="226"/>
                    </a:lnTo>
                    <a:lnTo>
                      <a:pt x="0" y="338"/>
                    </a:lnTo>
                    <a:lnTo>
                      <a:pt x="179" y="338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080" name="Freeform 136"/>
              <p:cNvSpPr>
                <a:spLocks/>
              </p:cNvSpPr>
              <p:nvPr/>
            </p:nvSpPr>
            <p:spPr bwMode="auto">
              <a:xfrm>
                <a:off x="1507" y="1139"/>
                <a:ext cx="45" cy="85"/>
              </a:xfrm>
              <a:custGeom>
                <a:avLst/>
                <a:gdLst/>
                <a:ahLst/>
                <a:cxnLst>
                  <a:cxn ang="0">
                    <a:pos x="0" y="170"/>
                  </a:cxn>
                  <a:cxn ang="0">
                    <a:pos x="134" y="170"/>
                  </a:cxn>
                  <a:cxn ang="0">
                    <a:pos x="179" y="226"/>
                  </a:cxn>
                  <a:cxn ang="0">
                    <a:pos x="179" y="282"/>
                  </a:cxn>
                  <a:cxn ang="0">
                    <a:pos x="134" y="338"/>
                  </a:cxn>
                  <a:cxn ang="0">
                    <a:pos x="45" y="338"/>
                  </a:cxn>
                  <a:cxn ang="0">
                    <a:pos x="0" y="282"/>
                  </a:cxn>
                  <a:cxn ang="0">
                    <a:pos x="0" y="113"/>
                  </a:cxn>
                  <a:cxn ang="0">
                    <a:pos x="89" y="0"/>
                  </a:cxn>
                  <a:cxn ang="0">
                    <a:pos x="134" y="0"/>
                  </a:cxn>
                </a:cxnLst>
                <a:rect l="0" t="0" r="r" b="b"/>
                <a:pathLst>
                  <a:path w="179" h="338">
                    <a:moveTo>
                      <a:pt x="0" y="170"/>
                    </a:moveTo>
                    <a:lnTo>
                      <a:pt x="134" y="170"/>
                    </a:lnTo>
                    <a:lnTo>
                      <a:pt x="179" y="226"/>
                    </a:lnTo>
                    <a:lnTo>
                      <a:pt x="179" y="282"/>
                    </a:lnTo>
                    <a:lnTo>
                      <a:pt x="134" y="338"/>
                    </a:lnTo>
                    <a:lnTo>
                      <a:pt x="45" y="338"/>
                    </a:lnTo>
                    <a:lnTo>
                      <a:pt x="0" y="282"/>
                    </a:lnTo>
                    <a:lnTo>
                      <a:pt x="0" y="113"/>
                    </a:lnTo>
                    <a:lnTo>
                      <a:pt x="89" y="0"/>
                    </a:lnTo>
                    <a:lnTo>
                      <a:pt x="134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079" name="Line 135"/>
              <p:cNvSpPr>
                <a:spLocks noChangeShapeType="1"/>
              </p:cNvSpPr>
              <p:nvPr/>
            </p:nvSpPr>
            <p:spPr bwMode="auto">
              <a:xfrm flipV="1">
                <a:off x="1574" y="1210"/>
                <a:ext cx="1" cy="1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078" name="Freeform 134"/>
              <p:cNvSpPr>
                <a:spLocks/>
              </p:cNvSpPr>
              <p:nvPr/>
            </p:nvSpPr>
            <p:spPr bwMode="auto">
              <a:xfrm>
                <a:off x="1596" y="1139"/>
                <a:ext cx="34" cy="85"/>
              </a:xfrm>
              <a:custGeom>
                <a:avLst/>
                <a:gdLst/>
                <a:ahLst/>
                <a:cxnLst>
                  <a:cxn ang="0">
                    <a:pos x="45" y="338"/>
                  </a:cxn>
                  <a:cxn ang="0">
                    <a:pos x="0" y="282"/>
                  </a:cxn>
                  <a:cxn ang="0">
                    <a:pos x="0" y="57"/>
                  </a:cxn>
                  <a:cxn ang="0">
                    <a:pos x="45" y="0"/>
                  </a:cxn>
                  <a:cxn ang="0">
                    <a:pos x="90" y="0"/>
                  </a:cxn>
                  <a:cxn ang="0">
                    <a:pos x="134" y="57"/>
                  </a:cxn>
                  <a:cxn ang="0">
                    <a:pos x="134" y="282"/>
                  </a:cxn>
                  <a:cxn ang="0">
                    <a:pos x="90" y="338"/>
                  </a:cxn>
                  <a:cxn ang="0">
                    <a:pos x="45" y="338"/>
                  </a:cxn>
                </a:cxnLst>
                <a:rect l="0" t="0" r="r" b="b"/>
                <a:pathLst>
                  <a:path w="134" h="338">
                    <a:moveTo>
                      <a:pt x="45" y="338"/>
                    </a:moveTo>
                    <a:lnTo>
                      <a:pt x="0" y="282"/>
                    </a:lnTo>
                    <a:lnTo>
                      <a:pt x="0" y="57"/>
                    </a:lnTo>
                    <a:lnTo>
                      <a:pt x="45" y="0"/>
                    </a:lnTo>
                    <a:lnTo>
                      <a:pt x="90" y="0"/>
                    </a:lnTo>
                    <a:lnTo>
                      <a:pt x="134" y="57"/>
                    </a:lnTo>
                    <a:lnTo>
                      <a:pt x="134" y="282"/>
                    </a:lnTo>
                    <a:lnTo>
                      <a:pt x="90" y="338"/>
                    </a:lnTo>
                    <a:lnTo>
                      <a:pt x="45" y="338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077" name="Freeform 133"/>
              <p:cNvSpPr>
                <a:spLocks/>
              </p:cNvSpPr>
              <p:nvPr/>
            </p:nvSpPr>
            <p:spPr bwMode="auto">
              <a:xfrm>
                <a:off x="1653" y="1139"/>
                <a:ext cx="33" cy="85"/>
              </a:xfrm>
              <a:custGeom>
                <a:avLst/>
                <a:gdLst/>
                <a:ahLst/>
                <a:cxnLst>
                  <a:cxn ang="0">
                    <a:pos x="45" y="338"/>
                  </a:cxn>
                  <a:cxn ang="0">
                    <a:pos x="0" y="282"/>
                  </a:cxn>
                  <a:cxn ang="0">
                    <a:pos x="0" y="57"/>
                  </a:cxn>
                  <a:cxn ang="0">
                    <a:pos x="45" y="0"/>
                  </a:cxn>
                  <a:cxn ang="0">
                    <a:pos x="90" y="0"/>
                  </a:cxn>
                  <a:cxn ang="0">
                    <a:pos x="134" y="57"/>
                  </a:cxn>
                  <a:cxn ang="0">
                    <a:pos x="134" y="282"/>
                  </a:cxn>
                  <a:cxn ang="0">
                    <a:pos x="90" y="338"/>
                  </a:cxn>
                  <a:cxn ang="0">
                    <a:pos x="45" y="338"/>
                  </a:cxn>
                </a:cxnLst>
                <a:rect l="0" t="0" r="r" b="b"/>
                <a:pathLst>
                  <a:path w="134" h="338">
                    <a:moveTo>
                      <a:pt x="45" y="338"/>
                    </a:moveTo>
                    <a:lnTo>
                      <a:pt x="0" y="282"/>
                    </a:lnTo>
                    <a:lnTo>
                      <a:pt x="0" y="57"/>
                    </a:lnTo>
                    <a:lnTo>
                      <a:pt x="45" y="0"/>
                    </a:lnTo>
                    <a:lnTo>
                      <a:pt x="90" y="0"/>
                    </a:lnTo>
                    <a:lnTo>
                      <a:pt x="134" y="57"/>
                    </a:lnTo>
                    <a:lnTo>
                      <a:pt x="134" y="282"/>
                    </a:lnTo>
                    <a:lnTo>
                      <a:pt x="90" y="338"/>
                    </a:lnTo>
                    <a:lnTo>
                      <a:pt x="45" y="338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076" name="Line 132"/>
              <p:cNvSpPr>
                <a:spLocks noChangeShapeType="1"/>
              </p:cNvSpPr>
              <p:nvPr/>
            </p:nvSpPr>
            <p:spPr bwMode="auto">
              <a:xfrm flipH="1">
                <a:off x="1420" y="908"/>
                <a:ext cx="37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075" name="Line 131"/>
              <p:cNvSpPr>
                <a:spLocks noChangeShapeType="1"/>
              </p:cNvSpPr>
              <p:nvPr/>
            </p:nvSpPr>
            <p:spPr bwMode="auto">
              <a:xfrm flipH="1">
                <a:off x="1420" y="1456"/>
                <a:ext cx="37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074" name="Line 130"/>
              <p:cNvSpPr>
                <a:spLocks noChangeShapeType="1"/>
              </p:cNvSpPr>
              <p:nvPr/>
            </p:nvSpPr>
            <p:spPr bwMode="auto">
              <a:xfrm flipV="1">
                <a:off x="1552" y="381"/>
                <a:ext cx="1" cy="52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073" name="Line 129"/>
              <p:cNvSpPr>
                <a:spLocks noChangeShapeType="1"/>
              </p:cNvSpPr>
              <p:nvPr/>
            </p:nvSpPr>
            <p:spPr bwMode="auto">
              <a:xfrm>
                <a:off x="1552" y="1456"/>
                <a:ext cx="1" cy="52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072" name="Freeform 128"/>
              <p:cNvSpPr>
                <a:spLocks/>
              </p:cNvSpPr>
              <p:nvPr/>
            </p:nvSpPr>
            <p:spPr bwMode="auto">
              <a:xfrm>
                <a:off x="1519" y="710"/>
                <a:ext cx="65" cy="198"/>
              </a:xfrm>
              <a:custGeom>
                <a:avLst/>
                <a:gdLst/>
                <a:ahLst/>
                <a:cxnLst>
                  <a:cxn ang="0">
                    <a:pos x="131" y="790"/>
                  </a:cxn>
                  <a:cxn ang="0">
                    <a:pos x="263" y="0"/>
                  </a:cxn>
                  <a:cxn ang="0">
                    <a:pos x="0" y="0"/>
                  </a:cxn>
                  <a:cxn ang="0">
                    <a:pos x="131" y="790"/>
                  </a:cxn>
                  <a:cxn ang="0">
                    <a:pos x="131" y="0"/>
                  </a:cxn>
                </a:cxnLst>
                <a:rect l="0" t="0" r="r" b="b"/>
                <a:pathLst>
                  <a:path w="263" h="790">
                    <a:moveTo>
                      <a:pt x="131" y="790"/>
                    </a:moveTo>
                    <a:lnTo>
                      <a:pt x="263" y="0"/>
                    </a:lnTo>
                    <a:lnTo>
                      <a:pt x="0" y="0"/>
                    </a:lnTo>
                    <a:lnTo>
                      <a:pt x="131" y="790"/>
                    </a:lnTo>
                    <a:lnTo>
                      <a:pt x="13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071" name="Freeform 127"/>
              <p:cNvSpPr>
                <a:spLocks/>
              </p:cNvSpPr>
              <p:nvPr/>
            </p:nvSpPr>
            <p:spPr bwMode="auto">
              <a:xfrm>
                <a:off x="1519" y="1456"/>
                <a:ext cx="65" cy="197"/>
              </a:xfrm>
              <a:custGeom>
                <a:avLst/>
                <a:gdLst/>
                <a:ahLst/>
                <a:cxnLst>
                  <a:cxn ang="0">
                    <a:pos x="131" y="0"/>
                  </a:cxn>
                  <a:cxn ang="0">
                    <a:pos x="0" y="790"/>
                  </a:cxn>
                  <a:cxn ang="0">
                    <a:pos x="263" y="790"/>
                  </a:cxn>
                  <a:cxn ang="0">
                    <a:pos x="131" y="0"/>
                  </a:cxn>
                  <a:cxn ang="0">
                    <a:pos x="131" y="790"/>
                  </a:cxn>
                </a:cxnLst>
                <a:rect l="0" t="0" r="r" b="b"/>
                <a:pathLst>
                  <a:path w="263" h="790">
                    <a:moveTo>
                      <a:pt x="131" y="0"/>
                    </a:moveTo>
                    <a:lnTo>
                      <a:pt x="0" y="790"/>
                    </a:lnTo>
                    <a:lnTo>
                      <a:pt x="263" y="790"/>
                    </a:lnTo>
                    <a:lnTo>
                      <a:pt x="131" y="0"/>
                    </a:lnTo>
                    <a:lnTo>
                      <a:pt x="131" y="79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070" name="Freeform 126"/>
              <p:cNvSpPr>
                <a:spLocks/>
              </p:cNvSpPr>
              <p:nvPr/>
            </p:nvSpPr>
            <p:spPr bwMode="auto">
              <a:xfrm>
                <a:off x="2907" y="618"/>
                <a:ext cx="75" cy="56"/>
              </a:xfrm>
              <a:custGeom>
                <a:avLst/>
                <a:gdLst/>
                <a:ahLst/>
                <a:cxnLst>
                  <a:cxn ang="0">
                    <a:pos x="75" y="225"/>
                  </a:cxn>
                  <a:cxn ang="0">
                    <a:pos x="0" y="168"/>
                  </a:cxn>
                  <a:cxn ang="0">
                    <a:pos x="0" y="57"/>
                  </a:cxn>
                  <a:cxn ang="0">
                    <a:pos x="75" y="0"/>
                  </a:cxn>
                  <a:cxn ang="0">
                    <a:pos x="225" y="0"/>
                  </a:cxn>
                  <a:cxn ang="0">
                    <a:pos x="300" y="57"/>
                  </a:cxn>
                  <a:cxn ang="0">
                    <a:pos x="300" y="168"/>
                  </a:cxn>
                  <a:cxn ang="0">
                    <a:pos x="225" y="225"/>
                  </a:cxn>
                  <a:cxn ang="0">
                    <a:pos x="75" y="225"/>
                  </a:cxn>
                </a:cxnLst>
                <a:rect l="0" t="0" r="r" b="b"/>
                <a:pathLst>
                  <a:path w="300" h="225">
                    <a:moveTo>
                      <a:pt x="75" y="225"/>
                    </a:moveTo>
                    <a:lnTo>
                      <a:pt x="0" y="168"/>
                    </a:lnTo>
                    <a:lnTo>
                      <a:pt x="0" y="57"/>
                    </a:lnTo>
                    <a:lnTo>
                      <a:pt x="75" y="0"/>
                    </a:lnTo>
                    <a:lnTo>
                      <a:pt x="225" y="0"/>
                    </a:lnTo>
                    <a:lnTo>
                      <a:pt x="300" y="57"/>
                    </a:lnTo>
                    <a:lnTo>
                      <a:pt x="300" y="168"/>
                    </a:lnTo>
                    <a:lnTo>
                      <a:pt x="225" y="225"/>
                    </a:lnTo>
                    <a:lnTo>
                      <a:pt x="75" y="225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069" name="Line 125"/>
              <p:cNvSpPr>
                <a:spLocks noChangeShapeType="1"/>
              </p:cNvSpPr>
              <p:nvPr/>
            </p:nvSpPr>
            <p:spPr bwMode="auto">
              <a:xfrm flipV="1">
                <a:off x="2917" y="604"/>
                <a:ext cx="56" cy="8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068" name="Freeform 124"/>
              <p:cNvSpPr>
                <a:spLocks/>
              </p:cNvSpPr>
              <p:nvPr/>
            </p:nvSpPr>
            <p:spPr bwMode="auto">
              <a:xfrm>
                <a:off x="3019" y="604"/>
                <a:ext cx="12" cy="84"/>
              </a:xfrm>
              <a:custGeom>
                <a:avLst/>
                <a:gdLst/>
                <a:ahLst/>
                <a:cxnLst>
                  <a:cxn ang="0">
                    <a:pos x="0" y="56"/>
                  </a:cxn>
                  <a:cxn ang="0">
                    <a:pos x="45" y="0"/>
                  </a:cxn>
                  <a:cxn ang="0">
                    <a:pos x="45" y="337"/>
                  </a:cxn>
                </a:cxnLst>
                <a:rect l="0" t="0" r="r" b="b"/>
                <a:pathLst>
                  <a:path w="45" h="337">
                    <a:moveTo>
                      <a:pt x="0" y="56"/>
                    </a:moveTo>
                    <a:lnTo>
                      <a:pt x="45" y="0"/>
                    </a:lnTo>
                    <a:lnTo>
                      <a:pt x="45" y="337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067" name="Line 123"/>
              <p:cNvSpPr>
                <a:spLocks noChangeShapeType="1"/>
              </p:cNvSpPr>
              <p:nvPr/>
            </p:nvSpPr>
            <p:spPr bwMode="auto">
              <a:xfrm>
                <a:off x="3019" y="688"/>
                <a:ext cx="2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066" name="Freeform 122"/>
              <p:cNvSpPr>
                <a:spLocks/>
              </p:cNvSpPr>
              <p:nvPr/>
            </p:nvSpPr>
            <p:spPr bwMode="auto">
              <a:xfrm>
                <a:off x="3064" y="604"/>
                <a:ext cx="46" cy="84"/>
              </a:xfrm>
              <a:custGeom>
                <a:avLst/>
                <a:gdLst/>
                <a:ahLst/>
                <a:cxnLst>
                  <a:cxn ang="0">
                    <a:pos x="45" y="337"/>
                  </a:cxn>
                  <a:cxn ang="0">
                    <a:pos x="0" y="281"/>
                  </a:cxn>
                  <a:cxn ang="0">
                    <a:pos x="0" y="224"/>
                  </a:cxn>
                  <a:cxn ang="0">
                    <a:pos x="45" y="168"/>
                  </a:cxn>
                  <a:cxn ang="0">
                    <a:pos x="135" y="168"/>
                  </a:cxn>
                  <a:cxn ang="0">
                    <a:pos x="180" y="113"/>
                  </a:cxn>
                  <a:cxn ang="0">
                    <a:pos x="180" y="56"/>
                  </a:cxn>
                  <a:cxn ang="0">
                    <a:pos x="135" y="0"/>
                  </a:cxn>
                  <a:cxn ang="0">
                    <a:pos x="45" y="0"/>
                  </a:cxn>
                  <a:cxn ang="0">
                    <a:pos x="0" y="56"/>
                  </a:cxn>
                  <a:cxn ang="0">
                    <a:pos x="0" y="113"/>
                  </a:cxn>
                  <a:cxn ang="0">
                    <a:pos x="45" y="168"/>
                  </a:cxn>
                </a:cxnLst>
                <a:rect l="0" t="0" r="r" b="b"/>
                <a:pathLst>
                  <a:path w="180" h="337">
                    <a:moveTo>
                      <a:pt x="45" y="337"/>
                    </a:moveTo>
                    <a:lnTo>
                      <a:pt x="0" y="281"/>
                    </a:lnTo>
                    <a:lnTo>
                      <a:pt x="0" y="224"/>
                    </a:lnTo>
                    <a:lnTo>
                      <a:pt x="45" y="168"/>
                    </a:lnTo>
                    <a:lnTo>
                      <a:pt x="135" y="168"/>
                    </a:lnTo>
                    <a:lnTo>
                      <a:pt x="180" y="113"/>
                    </a:lnTo>
                    <a:lnTo>
                      <a:pt x="180" y="56"/>
                    </a:lnTo>
                    <a:lnTo>
                      <a:pt x="135" y="0"/>
                    </a:lnTo>
                    <a:lnTo>
                      <a:pt x="45" y="0"/>
                    </a:lnTo>
                    <a:lnTo>
                      <a:pt x="0" y="56"/>
                    </a:lnTo>
                    <a:lnTo>
                      <a:pt x="0" y="113"/>
                    </a:lnTo>
                    <a:lnTo>
                      <a:pt x="45" y="168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065" name="Freeform 121"/>
              <p:cNvSpPr>
                <a:spLocks/>
              </p:cNvSpPr>
              <p:nvPr/>
            </p:nvSpPr>
            <p:spPr bwMode="auto">
              <a:xfrm>
                <a:off x="3076" y="646"/>
                <a:ext cx="34" cy="42"/>
              </a:xfrm>
              <a:custGeom>
                <a:avLst/>
                <a:gdLst/>
                <a:ahLst/>
                <a:cxnLst>
                  <a:cxn ang="0">
                    <a:pos x="90" y="0"/>
                  </a:cxn>
                  <a:cxn ang="0">
                    <a:pos x="135" y="56"/>
                  </a:cxn>
                  <a:cxn ang="0">
                    <a:pos x="135" y="113"/>
                  </a:cxn>
                  <a:cxn ang="0">
                    <a:pos x="90" y="169"/>
                  </a:cxn>
                  <a:cxn ang="0">
                    <a:pos x="0" y="169"/>
                  </a:cxn>
                </a:cxnLst>
                <a:rect l="0" t="0" r="r" b="b"/>
                <a:pathLst>
                  <a:path w="135" h="169">
                    <a:moveTo>
                      <a:pt x="90" y="0"/>
                    </a:moveTo>
                    <a:lnTo>
                      <a:pt x="135" y="56"/>
                    </a:lnTo>
                    <a:lnTo>
                      <a:pt x="135" y="113"/>
                    </a:lnTo>
                    <a:lnTo>
                      <a:pt x="90" y="169"/>
                    </a:lnTo>
                    <a:lnTo>
                      <a:pt x="0" y="169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064" name="Line 120"/>
              <p:cNvSpPr>
                <a:spLocks noChangeShapeType="1"/>
              </p:cNvSpPr>
              <p:nvPr/>
            </p:nvSpPr>
            <p:spPr bwMode="auto">
              <a:xfrm flipV="1">
                <a:off x="3132" y="674"/>
                <a:ext cx="1" cy="1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063" name="Freeform 119"/>
              <p:cNvSpPr>
                <a:spLocks/>
              </p:cNvSpPr>
              <p:nvPr/>
            </p:nvSpPr>
            <p:spPr bwMode="auto">
              <a:xfrm>
                <a:off x="3154" y="604"/>
                <a:ext cx="34" cy="84"/>
              </a:xfrm>
              <a:custGeom>
                <a:avLst/>
                <a:gdLst/>
                <a:ahLst/>
                <a:cxnLst>
                  <a:cxn ang="0">
                    <a:pos x="44" y="337"/>
                  </a:cxn>
                  <a:cxn ang="0">
                    <a:pos x="0" y="281"/>
                  </a:cxn>
                  <a:cxn ang="0">
                    <a:pos x="0" y="56"/>
                  </a:cxn>
                  <a:cxn ang="0">
                    <a:pos x="44" y="0"/>
                  </a:cxn>
                  <a:cxn ang="0">
                    <a:pos x="89" y="0"/>
                  </a:cxn>
                  <a:cxn ang="0">
                    <a:pos x="134" y="56"/>
                  </a:cxn>
                  <a:cxn ang="0">
                    <a:pos x="134" y="281"/>
                  </a:cxn>
                  <a:cxn ang="0">
                    <a:pos x="89" y="337"/>
                  </a:cxn>
                  <a:cxn ang="0">
                    <a:pos x="44" y="337"/>
                  </a:cxn>
                </a:cxnLst>
                <a:rect l="0" t="0" r="r" b="b"/>
                <a:pathLst>
                  <a:path w="134" h="337">
                    <a:moveTo>
                      <a:pt x="44" y="337"/>
                    </a:moveTo>
                    <a:lnTo>
                      <a:pt x="0" y="281"/>
                    </a:lnTo>
                    <a:lnTo>
                      <a:pt x="0" y="56"/>
                    </a:lnTo>
                    <a:lnTo>
                      <a:pt x="44" y="0"/>
                    </a:lnTo>
                    <a:lnTo>
                      <a:pt x="89" y="0"/>
                    </a:lnTo>
                    <a:lnTo>
                      <a:pt x="134" y="56"/>
                    </a:lnTo>
                    <a:lnTo>
                      <a:pt x="134" y="281"/>
                    </a:lnTo>
                    <a:lnTo>
                      <a:pt x="89" y="337"/>
                    </a:lnTo>
                    <a:lnTo>
                      <a:pt x="44" y="337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062" name="Freeform 118"/>
              <p:cNvSpPr>
                <a:spLocks/>
              </p:cNvSpPr>
              <p:nvPr/>
            </p:nvSpPr>
            <p:spPr bwMode="auto">
              <a:xfrm>
                <a:off x="3211" y="604"/>
                <a:ext cx="33" cy="84"/>
              </a:xfrm>
              <a:custGeom>
                <a:avLst/>
                <a:gdLst/>
                <a:ahLst/>
                <a:cxnLst>
                  <a:cxn ang="0">
                    <a:pos x="45" y="337"/>
                  </a:cxn>
                  <a:cxn ang="0">
                    <a:pos x="0" y="281"/>
                  </a:cxn>
                  <a:cxn ang="0">
                    <a:pos x="0" y="56"/>
                  </a:cxn>
                  <a:cxn ang="0">
                    <a:pos x="45" y="0"/>
                  </a:cxn>
                  <a:cxn ang="0">
                    <a:pos x="90" y="0"/>
                  </a:cxn>
                  <a:cxn ang="0">
                    <a:pos x="135" y="56"/>
                  </a:cxn>
                  <a:cxn ang="0">
                    <a:pos x="135" y="281"/>
                  </a:cxn>
                  <a:cxn ang="0">
                    <a:pos x="90" y="337"/>
                  </a:cxn>
                  <a:cxn ang="0">
                    <a:pos x="45" y="337"/>
                  </a:cxn>
                </a:cxnLst>
                <a:rect l="0" t="0" r="r" b="b"/>
                <a:pathLst>
                  <a:path w="135" h="337">
                    <a:moveTo>
                      <a:pt x="45" y="337"/>
                    </a:moveTo>
                    <a:lnTo>
                      <a:pt x="0" y="281"/>
                    </a:lnTo>
                    <a:lnTo>
                      <a:pt x="0" y="56"/>
                    </a:lnTo>
                    <a:lnTo>
                      <a:pt x="45" y="0"/>
                    </a:lnTo>
                    <a:lnTo>
                      <a:pt x="90" y="0"/>
                    </a:lnTo>
                    <a:lnTo>
                      <a:pt x="135" y="56"/>
                    </a:lnTo>
                    <a:lnTo>
                      <a:pt x="135" y="281"/>
                    </a:lnTo>
                    <a:lnTo>
                      <a:pt x="90" y="337"/>
                    </a:lnTo>
                    <a:lnTo>
                      <a:pt x="45" y="337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061" name="Line 117"/>
              <p:cNvSpPr>
                <a:spLocks noChangeShapeType="1"/>
              </p:cNvSpPr>
              <p:nvPr/>
            </p:nvSpPr>
            <p:spPr bwMode="auto">
              <a:xfrm flipH="1">
                <a:off x="2512" y="992"/>
                <a:ext cx="229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060" name="Line 116"/>
              <p:cNvSpPr>
                <a:spLocks noChangeShapeType="1"/>
              </p:cNvSpPr>
              <p:nvPr/>
            </p:nvSpPr>
            <p:spPr bwMode="auto">
              <a:xfrm flipH="1">
                <a:off x="2512" y="1371"/>
                <a:ext cx="229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059" name="Freeform 115"/>
              <p:cNvSpPr>
                <a:spLocks/>
              </p:cNvSpPr>
              <p:nvPr/>
            </p:nvSpPr>
            <p:spPr bwMode="auto">
              <a:xfrm>
                <a:off x="2644" y="646"/>
                <a:ext cx="221" cy="346"/>
              </a:xfrm>
              <a:custGeom>
                <a:avLst/>
                <a:gdLst/>
                <a:ahLst/>
                <a:cxnLst>
                  <a:cxn ang="0">
                    <a:pos x="0" y="1383"/>
                  </a:cxn>
                  <a:cxn ang="0">
                    <a:pos x="0" y="0"/>
                  </a:cxn>
                  <a:cxn ang="0">
                    <a:pos x="884" y="0"/>
                  </a:cxn>
                </a:cxnLst>
                <a:rect l="0" t="0" r="r" b="b"/>
                <a:pathLst>
                  <a:path w="884" h="1383">
                    <a:moveTo>
                      <a:pt x="0" y="1383"/>
                    </a:moveTo>
                    <a:lnTo>
                      <a:pt x="0" y="0"/>
                    </a:lnTo>
                    <a:lnTo>
                      <a:pt x="884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058" name="Line 114"/>
              <p:cNvSpPr>
                <a:spLocks noChangeShapeType="1"/>
              </p:cNvSpPr>
              <p:nvPr/>
            </p:nvSpPr>
            <p:spPr bwMode="auto">
              <a:xfrm>
                <a:off x="2644" y="1371"/>
                <a:ext cx="1" cy="52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057" name="Freeform 113"/>
              <p:cNvSpPr>
                <a:spLocks/>
              </p:cNvSpPr>
              <p:nvPr/>
            </p:nvSpPr>
            <p:spPr bwMode="auto">
              <a:xfrm>
                <a:off x="2611" y="794"/>
                <a:ext cx="66" cy="198"/>
              </a:xfrm>
              <a:custGeom>
                <a:avLst/>
                <a:gdLst/>
                <a:ahLst/>
                <a:cxnLst>
                  <a:cxn ang="0">
                    <a:pos x="132" y="790"/>
                  </a:cxn>
                  <a:cxn ang="0">
                    <a:pos x="264" y="0"/>
                  </a:cxn>
                  <a:cxn ang="0">
                    <a:pos x="0" y="0"/>
                  </a:cxn>
                  <a:cxn ang="0">
                    <a:pos x="132" y="790"/>
                  </a:cxn>
                  <a:cxn ang="0">
                    <a:pos x="132" y="0"/>
                  </a:cxn>
                </a:cxnLst>
                <a:rect l="0" t="0" r="r" b="b"/>
                <a:pathLst>
                  <a:path w="264" h="790">
                    <a:moveTo>
                      <a:pt x="132" y="790"/>
                    </a:moveTo>
                    <a:lnTo>
                      <a:pt x="264" y="0"/>
                    </a:lnTo>
                    <a:lnTo>
                      <a:pt x="0" y="0"/>
                    </a:lnTo>
                    <a:lnTo>
                      <a:pt x="132" y="790"/>
                    </a:lnTo>
                    <a:lnTo>
                      <a:pt x="13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056" name="Freeform 112"/>
              <p:cNvSpPr>
                <a:spLocks/>
              </p:cNvSpPr>
              <p:nvPr/>
            </p:nvSpPr>
            <p:spPr bwMode="auto">
              <a:xfrm>
                <a:off x="2611" y="1371"/>
                <a:ext cx="66" cy="198"/>
              </a:xfrm>
              <a:custGeom>
                <a:avLst/>
                <a:gdLst/>
                <a:ahLst/>
                <a:cxnLst>
                  <a:cxn ang="0">
                    <a:pos x="132" y="0"/>
                  </a:cxn>
                  <a:cxn ang="0">
                    <a:pos x="0" y="790"/>
                  </a:cxn>
                  <a:cxn ang="0">
                    <a:pos x="264" y="790"/>
                  </a:cxn>
                  <a:cxn ang="0">
                    <a:pos x="132" y="0"/>
                  </a:cxn>
                  <a:cxn ang="0">
                    <a:pos x="132" y="790"/>
                  </a:cxn>
                </a:cxnLst>
                <a:rect l="0" t="0" r="r" b="b"/>
                <a:pathLst>
                  <a:path w="264" h="790">
                    <a:moveTo>
                      <a:pt x="132" y="0"/>
                    </a:moveTo>
                    <a:lnTo>
                      <a:pt x="0" y="790"/>
                    </a:lnTo>
                    <a:lnTo>
                      <a:pt x="264" y="790"/>
                    </a:lnTo>
                    <a:lnTo>
                      <a:pt x="132" y="0"/>
                    </a:lnTo>
                    <a:lnTo>
                      <a:pt x="132" y="79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055" name="Freeform 111"/>
              <p:cNvSpPr>
                <a:spLocks/>
              </p:cNvSpPr>
              <p:nvPr/>
            </p:nvSpPr>
            <p:spPr bwMode="auto">
              <a:xfrm>
                <a:off x="2970" y="1153"/>
                <a:ext cx="75" cy="57"/>
              </a:xfrm>
              <a:custGeom>
                <a:avLst/>
                <a:gdLst/>
                <a:ahLst/>
                <a:cxnLst>
                  <a:cxn ang="0">
                    <a:pos x="75" y="225"/>
                  </a:cxn>
                  <a:cxn ang="0">
                    <a:pos x="0" y="169"/>
                  </a:cxn>
                  <a:cxn ang="0">
                    <a:pos x="0" y="56"/>
                  </a:cxn>
                  <a:cxn ang="0">
                    <a:pos x="75" y="0"/>
                  </a:cxn>
                  <a:cxn ang="0">
                    <a:pos x="225" y="0"/>
                  </a:cxn>
                  <a:cxn ang="0">
                    <a:pos x="300" y="56"/>
                  </a:cxn>
                  <a:cxn ang="0">
                    <a:pos x="300" y="169"/>
                  </a:cxn>
                  <a:cxn ang="0">
                    <a:pos x="225" y="225"/>
                  </a:cxn>
                  <a:cxn ang="0">
                    <a:pos x="75" y="225"/>
                  </a:cxn>
                </a:cxnLst>
                <a:rect l="0" t="0" r="r" b="b"/>
                <a:pathLst>
                  <a:path w="300" h="225">
                    <a:moveTo>
                      <a:pt x="75" y="225"/>
                    </a:moveTo>
                    <a:lnTo>
                      <a:pt x="0" y="169"/>
                    </a:lnTo>
                    <a:lnTo>
                      <a:pt x="0" y="56"/>
                    </a:lnTo>
                    <a:lnTo>
                      <a:pt x="75" y="0"/>
                    </a:lnTo>
                    <a:lnTo>
                      <a:pt x="225" y="0"/>
                    </a:lnTo>
                    <a:lnTo>
                      <a:pt x="300" y="56"/>
                    </a:lnTo>
                    <a:lnTo>
                      <a:pt x="300" y="169"/>
                    </a:lnTo>
                    <a:lnTo>
                      <a:pt x="225" y="225"/>
                    </a:lnTo>
                    <a:lnTo>
                      <a:pt x="75" y="225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054" name="Line 110"/>
              <p:cNvSpPr>
                <a:spLocks noChangeShapeType="1"/>
              </p:cNvSpPr>
              <p:nvPr/>
            </p:nvSpPr>
            <p:spPr bwMode="auto">
              <a:xfrm flipV="1">
                <a:off x="2979" y="1139"/>
                <a:ext cx="56" cy="8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053" name="Freeform 109"/>
              <p:cNvSpPr>
                <a:spLocks/>
              </p:cNvSpPr>
              <p:nvPr/>
            </p:nvSpPr>
            <p:spPr bwMode="auto">
              <a:xfrm>
                <a:off x="3082" y="1139"/>
                <a:ext cx="45" cy="85"/>
              </a:xfrm>
              <a:custGeom>
                <a:avLst/>
                <a:gdLst/>
                <a:ahLst/>
                <a:cxnLst>
                  <a:cxn ang="0">
                    <a:pos x="0" y="57"/>
                  </a:cxn>
                  <a:cxn ang="0">
                    <a:pos x="45" y="0"/>
                  </a:cxn>
                  <a:cxn ang="0">
                    <a:pos x="135" y="0"/>
                  </a:cxn>
                  <a:cxn ang="0">
                    <a:pos x="180" y="57"/>
                  </a:cxn>
                  <a:cxn ang="0">
                    <a:pos x="180" y="113"/>
                  </a:cxn>
                  <a:cxn ang="0">
                    <a:pos x="135" y="170"/>
                  </a:cxn>
                  <a:cxn ang="0">
                    <a:pos x="45" y="170"/>
                  </a:cxn>
                  <a:cxn ang="0">
                    <a:pos x="0" y="226"/>
                  </a:cxn>
                  <a:cxn ang="0">
                    <a:pos x="0" y="338"/>
                  </a:cxn>
                  <a:cxn ang="0">
                    <a:pos x="180" y="338"/>
                  </a:cxn>
                </a:cxnLst>
                <a:rect l="0" t="0" r="r" b="b"/>
                <a:pathLst>
                  <a:path w="180" h="338">
                    <a:moveTo>
                      <a:pt x="0" y="57"/>
                    </a:moveTo>
                    <a:lnTo>
                      <a:pt x="45" y="0"/>
                    </a:lnTo>
                    <a:lnTo>
                      <a:pt x="135" y="0"/>
                    </a:lnTo>
                    <a:lnTo>
                      <a:pt x="180" y="57"/>
                    </a:lnTo>
                    <a:lnTo>
                      <a:pt x="180" y="113"/>
                    </a:lnTo>
                    <a:lnTo>
                      <a:pt x="135" y="170"/>
                    </a:lnTo>
                    <a:lnTo>
                      <a:pt x="45" y="170"/>
                    </a:lnTo>
                    <a:lnTo>
                      <a:pt x="0" y="226"/>
                    </a:lnTo>
                    <a:lnTo>
                      <a:pt x="0" y="338"/>
                    </a:lnTo>
                    <a:lnTo>
                      <a:pt x="180" y="338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052" name="Freeform 108"/>
              <p:cNvSpPr>
                <a:spLocks/>
              </p:cNvSpPr>
              <p:nvPr/>
            </p:nvSpPr>
            <p:spPr bwMode="auto">
              <a:xfrm>
                <a:off x="3150" y="1139"/>
                <a:ext cx="33" cy="85"/>
              </a:xfrm>
              <a:custGeom>
                <a:avLst/>
                <a:gdLst/>
                <a:ahLst/>
                <a:cxnLst>
                  <a:cxn ang="0">
                    <a:pos x="44" y="338"/>
                  </a:cxn>
                  <a:cxn ang="0">
                    <a:pos x="0" y="282"/>
                  </a:cxn>
                  <a:cxn ang="0">
                    <a:pos x="0" y="57"/>
                  </a:cxn>
                  <a:cxn ang="0">
                    <a:pos x="44" y="0"/>
                  </a:cxn>
                  <a:cxn ang="0">
                    <a:pos x="89" y="0"/>
                  </a:cxn>
                  <a:cxn ang="0">
                    <a:pos x="135" y="57"/>
                  </a:cxn>
                  <a:cxn ang="0">
                    <a:pos x="135" y="282"/>
                  </a:cxn>
                  <a:cxn ang="0">
                    <a:pos x="89" y="338"/>
                  </a:cxn>
                  <a:cxn ang="0">
                    <a:pos x="44" y="338"/>
                  </a:cxn>
                </a:cxnLst>
                <a:rect l="0" t="0" r="r" b="b"/>
                <a:pathLst>
                  <a:path w="135" h="338">
                    <a:moveTo>
                      <a:pt x="44" y="338"/>
                    </a:moveTo>
                    <a:lnTo>
                      <a:pt x="0" y="282"/>
                    </a:lnTo>
                    <a:lnTo>
                      <a:pt x="0" y="57"/>
                    </a:lnTo>
                    <a:lnTo>
                      <a:pt x="44" y="0"/>
                    </a:lnTo>
                    <a:lnTo>
                      <a:pt x="89" y="0"/>
                    </a:lnTo>
                    <a:lnTo>
                      <a:pt x="135" y="57"/>
                    </a:lnTo>
                    <a:lnTo>
                      <a:pt x="135" y="282"/>
                    </a:lnTo>
                    <a:lnTo>
                      <a:pt x="89" y="338"/>
                    </a:lnTo>
                    <a:lnTo>
                      <a:pt x="44" y="338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051" name="Line 107"/>
              <p:cNvSpPr>
                <a:spLocks noChangeShapeType="1"/>
              </p:cNvSpPr>
              <p:nvPr/>
            </p:nvSpPr>
            <p:spPr bwMode="auto">
              <a:xfrm flipV="1">
                <a:off x="3205" y="1210"/>
                <a:ext cx="1" cy="1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050" name="Freeform 106"/>
              <p:cNvSpPr>
                <a:spLocks/>
              </p:cNvSpPr>
              <p:nvPr/>
            </p:nvSpPr>
            <p:spPr bwMode="auto">
              <a:xfrm>
                <a:off x="3228" y="1139"/>
                <a:ext cx="34" cy="85"/>
              </a:xfrm>
              <a:custGeom>
                <a:avLst/>
                <a:gdLst/>
                <a:ahLst/>
                <a:cxnLst>
                  <a:cxn ang="0">
                    <a:pos x="45" y="338"/>
                  </a:cxn>
                  <a:cxn ang="0">
                    <a:pos x="0" y="282"/>
                  </a:cxn>
                  <a:cxn ang="0">
                    <a:pos x="0" y="57"/>
                  </a:cxn>
                  <a:cxn ang="0">
                    <a:pos x="45" y="0"/>
                  </a:cxn>
                  <a:cxn ang="0">
                    <a:pos x="91" y="0"/>
                  </a:cxn>
                  <a:cxn ang="0">
                    <a:pos x="135" y="57"/>
                  </a:cxn>
                  <a:cxn ang="0">
                    <a:pos x="135" y="282"/>
                  </a:cxn>
                  <a:cxn ang="0">
                    <a:pos x="91" y="338"/>
                  </a:cxn>
                  <a:cxn ang="0">
                    <a:pos x="45" y="338"/>
                  </a:cxn>
                </a:cxnLst>
                <a:rect l="0" t="0" r="r" b="b"/>
                <a:pathLst>
                  <a:path w="135" h="338">
                    <a:moveTo>
                      <a:pt x="45" y="338"/>
                    </a:moveTo>
                    <a:lnTo>
                      <a:pt x="0" y="282"/>
                    </a:lnTo>
                    <a:lnTo>
                      <a:pt x="0" y="57"/>
                    </a:lnTo>
                    <a:lnTo>
                      <a:pt x="45" y="0"/>
                    </a:lnTo>
                    <a:lnTo>
                      <a:pt x="91" y="0"/>
                    </a:lnTo>
                    <a:lnTo>
                      <a:pt x="135" y="57"/>
                    </a:lnTo>
                    <a:lnTo>
                      <a:pt x="135" y="282"/>
                    </a:lnTo>
                    <a:lnTo>
                      <a:pt x="91" y="338"/>
                    </a:lnTo>
                    <a:lnTo>
                      <a:pt x="45" y="338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049" name="Freeform 105"/>
              <p:cNvSpPr>
                <a:spLocks/>
              </p:cNvSpPr>
              <p:nvPr/>
            </p:nvSpPr>
            <p:spPr bwMode="auto">
              <a:xfrm>
                <a:off x="3284" y="1139"/>
                <a:ext cx="34" cy="85"/>
              </a:xfrm>
              <a:custGeom>
                <a:avLst/>
                <a:gdLst/>
                <a:ahLst/>
                <a:cxnLst>
                  <a:cxn ang="0">
                    <a:pos x="45" y="338"/>
                  </a:cxn>
                  <a:cxn ang="0">
                    <a:pos x="0" y="282"/>
                  </a:cxn>
                  <a:cxn ang="0">
                    <a:pos x="0" y="57"/>
                  </a:cxn>
                  <a:cxn ang="0">
                    <a:pos x="45" y="0"/>
                  </a:cxn>
                  <a:cxn ang="0">
                    <a:pos x="89" y="0"/>
                  </a:cxn>
                  <a:cxn ang="0">
                    <a:pos x="134" y="57"/>
                  </a:cxn>
                  <a:cxn ang="0">
                    <a:pos x="134" y="282"/>
                  </a:cxn>
                  <a:cxn ang="0">
                    <a:pos x="89" y="338"/>
                  </a:cxn>
                  <a:cxn ang="0">
                    <a:pos x="45" y="338"/>
                  </a:cxn>
                </a:cxnLst>
                <a:rect l="0" t="0" r="r" b="b"/>
                <a:pathLst>
                  <a:path w="134" h="338">
                    <a:moveTo>
                      <a:pt x="45" y="338"/>
                    </a:moveTo>
                    <a:lnTo>
                      <a:pt x="0" y="282"/>
                    </a:lnTo>
                    <a:lnTo>
                      <a:pt x="0" y="57"/>
                    </a:lnTo>
                    <a:lnTo>
                      <a:pt x="45" y="0"/>
                    </a:lnTo>
                    <a:lnTo>
                      <a:pt x="89" y="0"/>
                    </a:lnTo>
                    <a:lnTo>
                      <a:pt x="134" y="57"/>
                    </a:lnTo>
                    <a:lnTo>
                      <a:pt x="134" y="282"/>
                    </a:lnTo>
                    <a:lnTo>
                      <a:pt x="89" y="338"/>
                    </a:lnTo>
                    <a:lnTo>
                      <a:pt x="45" y="338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048" name="Line 104"/>
              <p:cNvSpPr>
                <a:spLocks noChangeShapeType="1"/>
              </p:cNvSpPr>
              <p:nvPr/>
            </p:nvSpPr>
            <p:spPr bwMode="auto">
              <a:xfrm>
                <a:off x="2915" y="971"/>
                <a:ext cx="41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047" name="Line 103"/>
              <p:cNvSpPr>
                <a:spLocks noChangeShapeType="1"/>
              </p:cNvSpPr>
              <p:nvPr/>
            </p:nvSpPr>
            <p:spPr bwMode="auto">
              <a:xfrm>
                <a:off x="2915" y="1392"/>
                <a:ext cx="41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046" name="Line 102"/>
              <p:cNvSpPr>
                <a:spLocks noChangeShapeType="1"/>
              </p:cNvSpPr>
              <p:nvPr/>
            </p:nvSpPr>
            <p:spPr bwMode="auto">
              <a:xfrm flipV="1">
                <a:off x="3194" y="444"/>
                <a:ext cx="1" cy="52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045" name="Line 101"/>
              <p:cNvSpPr>
                <a:spLocks noChangeShapeType="1"/>
              </p:cNvSpPr>
              <p:nvPr/>
            </p:nvSpPr>
            <p:spPr bwMode="auto">
              <a:xfrm>
                <a:off x="3194" y="1392"/>
                <a:ext cx="1" cy="52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044" name="Freeform 100"/>
              <p:cNvSpPr>
                <a:spLocks/>
              </p:cNvSpPr>
              <p:nvPr/>
            </p:nvSpPr>
            <p:spPr bwMode="auto">
              <a:xfrm>
                <a:off x="3161" y="773"/>
                <a:ext cx="66" cy="198"/>
              </a:xfrm>
              <a:custGeom>
                <a:avLst/>
                <a:gdLst/>
                <a:ahLst/>
                <a:cxnLst>
                  <a:cxn ang="0">
                    <a:pos x="133" y="790"/>
                  </a:cxn>
                  <a:cxn ang="0">
                    <a:pos x="264" y="0"/>
                  </a:cxn>
                  <a:cxn ang="0">
                    <a:pos x="0" y="0"/>
                  </a:cxn>
                  <a:cxn ang="0">
                    <a:pos x="133" y="790"/>
                  </a:cxn>
                  <a:cxn ang="0">
                    <a:pos x="133" y="0"/>
                  </a:cxn>
                </a:cxnLst>
                <a:rect l="0" t="0" r="r" b="b"/>
                <a:pathLst>
                  <a:path w="264" h="790">
                    <a:moveTo>
                      <a:pt x="133" y="790"/>
                    </a:moveTo>
                    <a:lnTo>
                      <a:pt x="264" y="0"/>
                    </a:lnTo>
                    <a:lnTo>
                      <a:pt x="0" y="0"/>
                    </a:lnTo>
                    <a:lnTo>
                      <a:pt x="133" y="790"/>
                    </a:lnTo>
                    <a:lnTo>
                      <a:pt x="133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043" name="Freeform 99"/>
              <p:cNvSpPr>
                <a:spLocks/>
              </p:cNvSpPr>
              <p:nvPr/>
            </p:nvSpPr>
            <p:spPr bwMode="auto">
              <a:xfrm>
                <a:off x="3161" y="1392"/>
                <a:ext cx="66" cy="198"/>
              </a:xfrm>
              <a:custGeom>
                <a:avLst/>
                <a:gdLst/>
                <a:ahLst/>
                <a:cxnLst>
                  <a:cxn ang="0">
                    <a:pos x="133" y="0"/>
                  </a:cxn>
                  <a:cxn ang="0">
                    <a:pos x="0" y="791"/>
                  </a:cxn>
                  <a:cxn ang="0">
                    <a:pos x="264" y="791"/>
                  </a:cxn>
                  <a:cxn ang="0">
                    <a:pos x="133" y="0"/>
                  </a:cxn>
                  <a:cxn ang="0">
                    <a:pos x="133" y="791"/>
                  </a:cxn>
                </a:cxnLst>
                <a:rect l="0" t="0" r="r" b="b"/>
                <a:pathLst>
                  <a:path w="264" h="791">
                    <a:moveTo>
                      <a:pt x="133" y="0"/>
                    </a:moveTo>
                    <a:lnTo>
                      <a:pt x="0" y="791"/>
                    </a:lnTo>
                    <a:lnTo>
                      <a:pt x="264" y="791"/>
                    </a:lnTo>
                    <a:lnTo>
                      <a:pt x="133" y="0"/>
                    </a:lnTo>
                    <a:lnTo>
                      <a:pt x="133" y="79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042" name="Freeform 98"/>
              <p:cNvSpPr>
                <a:spLocks/>
              </p:cNvSpPr>
              <p:nvPr/>
            </p:nvSpPr>
            <p:spPr bwMode="auto">
              <a:xfrm>
                <a:off x="3952" y="1647"/>
                <a:ext cx="75" cy="56"/>
              </a:xfrm>
              <a:custGeom>
                <a:avLst/>
                <a:gdLst/>
                <a:ahLst/>
                <a:cxnLst>
                  <a:cxn ang="0">
                    <a:pos x="75" y="225"/>
                  </a:cxn>
                  <a:cxn ang="0">
                    <a:pos x="0" y="170"/>
                  </a:cxn>
                  <a:cxn ang="0">
                    <a:pos x="0" y="57"/>
                  </a:cxn>
                  <a:cxn ang="0">
                    <a:pos x="75" y="0"/>
                  </a:cxn>
                  <a:cxn ang="0">
                    <a:pos x="225" y="0"/>
                  </a:cxn>
                  <a:cxn ang="0">
                    <a:pos x="300" y="57"/>
                  </a:cxn>
                  <a:cxn ang="0">
                    <a:pos x="300" y="170"/>
                  </a:cxn>
                  <a:cxn ang="0">
                    <a:pos x="225" y="225"/>
                  </a:cxn>
                  <a:cxn ang="0">
                    <a:pos x="75" y="225"/>
                  </a:cxn>
                </a:cxnLst>
                <a:rect l="0" t="0" r="r" b="b"/>
                <a:pathLst>
                  <a:path w="300" h="225">
                    <a:moveTo>
                      <a:pt x="75" y="225"/>
                    </a:moveTo>
                    <a:lnTo>
                      <a:pt x="0" y="170"/>
                    </a:lnTo>
                    <a:lnTo>
                      <a:pt x="0" y="57"/>
                    </a:lnTo>
                    <a:lnTo>
                      <a:pt x="75" y="0"/>
                    </a:lnTo>
                    <a:lnTo>
                      <a:pt x="225" y="0"/>
                    </a:lnTo>
                    <a:lnTo>
                      <a:pt x="300" y="57"/>
                    </a:lnTo>
                    <a:lnTo>
                      <a:pt x="300" y="170"/>
                    </a:lnTo>
                    <a:lnTo>
                      <a:pt x="225" y="225"/>
                    </a:lnTo>
                    <a:lnTo>
                      <a:pt x="75" y="225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041" name="Line 97"/>
              <p:cNvSpPr>
                <a:spLocks noChangeShapeType="1"/>
              </p:cNvSpPr>
              <p:nvPr/>
            </p:nvSpPr>
            <p:spPr bwMode="auto">
              <a:xfrm flipV="1">
                <a:off x="3962" y="1633"/>
                <a:ext cx="56" cy="8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040" name="Freeform 96"/>
              <p:cNvSpPr>
                <a:spLocks/>
              </p:cNvSpPr>
              <p:nvPr/>
            </p:nvSpPr>
            <p:spPr bwMode="auto">
              <a:xfrm>
                <a:off x="4065" y="1633"/>
                <a:ext cx="11" cy="84"/>
              </a:xfrm>
              <a:custGeom>
                <a:avLst/>
                <a:gdLst/>
                <a:ahLst/>
                <a:cxnLst>
                  <a:cxn ang="0">
                    <a:pos x="0" y="56"/>
                  </a:cxn>
                  <a:cxn ang="0">
                    <a:pos x="44" y="0"/>
                  </a:cxn>
                  <a:cxn ang="0">
                    <a:pos x="44" y="337"/>
                  </a:cxn>
                </a:cxnLst>
                <a:rect l="0" t="0" r="r" b="b"/>
                <a:pathLst>
                  <a:path w="44" h="337">
                    <a:moveTo>
                      <a:pt x="0" y="56"/>
                    </a:moveTo>
                    <a:lnTo>
                      <a:pt x="44" y="0"/>
                    </a:lnTo>
                    <a:lnTo>
                      <a:pt x="44" y="337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039" name="Line 95"/>
              <p:cNvSpPr>
                <a:spLocks noChangeShapeType="1"/>
              </p:cNvSpPr>
              <p:nvPr/>
            </p:nvSpPr>
            <p:spPr bwMode="auto">
              <a:xfrm>
                <a:off x="4065" y="1717"/>
                <a:ext cx="2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038" name="Freeform 94"/>
              <p:cNvSpPr>
                <a:spLocks/>
              </p:cNvSpPr>
              <p:nvPr/>
            </p:nvSpPr>
            <p:spPr bwMode="auto">
              <a:xfrm>
                <a:off x="4110" y="1633"/>
                <a:ext cx="44" cy="84"/>
              </a:xfrm>
              <a:custGeom>
                <a:avLst/>
                <a:gdLst/>
                <a:ahLst/>
                <a:cxnLst>
                  <a:cxn ang="0">
                    <a:pos x="180" y="226"/>
                  </a:cxn>
                  <a:cxn ang="0">
                    <a:pos x="0" y="226"/>
                  </a:cxn>
                  <a:cxn ang="0">
                    <a:pos x="135" y="0"/>
                  </a:cxn>
                  <a:cxn ang="0">
                    <a:pos x="135" y="337"/>
                  </a:cxn>
                </a:cxnLst>
                <a:rect l="0" t="0" r="r" b="b"/>
                <a:pathLst>
                  <a:path w="180" h="337">
                    <a:moveTo>
                      <a:pt x="180" y="226"/>
                    </a:moveTo>
                    <a:lnTo>
                      <a:pt x="0" y="226"/>
                    </a:lnTo>
                    <a:lnTo>
                      <a:pt x="135" y="0"/>
                    </a:lnTo>
                    <a:lnTo>
                      <a:pt x="135" y="337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037" name="Line 93"/>
              <p:cNvSpPr>
                <a:spLocks noChangeShapeType="1"/>
              </p:cNvSpPr>
              <p:nvPr/>
            </p:nvSpPr>
            <p:spPr bwMode="auto">
              <a:xfrm flipV="1">
                <a:off x="4177" y="1703"/>
                <a:ext cx="1" cy="1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036" name="Freeform 92"/>
              <p:cNvSpPr>
                <a:spLocks/>
              </p:cNvSpPr>
              <p:nvPr/>
            </p:nvSpPr>
            <p:spPr bwMode="auto">
              <a:xfrm>
                <a:off x="4199" y="1633"/>
                <a:ext cx="34" cy="84"/>
              </a:xfrm>
              <a:custGeom>
                <a:avLst/>
                <a:gdLst/>
                <a:ahLst/>
                <a:cxnLst>
                  <a:cxn ang="0">
                    <a:pos x="45" y="337"/>
                  </a:cxn>
                  <a:cxn ang="0">
                    <a:pos x="0" y="281"/>
                  </a:cxn>
                  <a:cxn ang="0">
                    <a:pos x="0" y="56"/>
                  </a:cxn>
                  <a:cxn ang="0">
                    <a:pos x="45" y="0"/>
                  </a:cxn>
                  <a:cxn ang="0">
                    <a:pos x="91" y="0"/>
                  </a:cxn>
                  <a:cxn ang="0">
                    <a:pos x="135" y="56"/>
                  </a:cxn>
                  <a:cxn ang="0">
                    <a:pos x="135" y="281"/>
                  </a:cxn>
                  <a:cxn ang="0">
                    <a:pos x="91" y="337"/>
                  </a:cxn>
                  <a:cxn ang="0">
                    <a:pos x="45" y="337"/>
                  </a:cxn>
                </a:cxnLst>
                <a:rect l="0" t="0" r="r" b="b"/>
                <a:pathLst>
                  <a:path w="135" h="337">
                    <a:moveTo>
                      <a:pt x="45" y="337"/>
                    </a:moveTo>
                    <a:lnTo>
                      <a:pt x="0" y="281"/>
                    </a:lnTo>
                    <a:lnTo>
                      <a:pt x="0" y="56"/>
                    </a:lnTo>
                    <a:lnTo>
                      <a:pt x="45" y="0"/>
                    </a:lnTo>
                    <a:lnTo>
                      <a:pt x="91" y="0"/>
                    </a:lnTo>
                    <a:lnTo>
                      <a:pt x="135" y="56"/>
                    </a:lnTo>
                    <a:lnTo>
                      <a:pt x="135" y="281"/>
                    </a:lnTo>
                    <a:lnTo>
                      <a:pt x="91" y="337"/>
                    </a:lnTo>
                    <a:lnTo>
                      <a:pt x="45" y="337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035" name="Freeform 91"/>
              <p:cNvSpPr>
                <a:spLocks/>
              </p:cNvSpPr>
              <p:nvPr/>
            </p:nvSpPr>
            <p:spPr bwMode="auto">
              <a:xfrm>
                <a:off x="4256" y="1633"/>
                <a:ext cx="33" cy="84"/>
              </a:xfrm>
              <a:custGeom>
                <a:avLst/>
                <a:gdLst/>
                <a:ahLst/>
                <a:cxnLst>
                  <a:cxn ang="0">
                    <a:pos x="45" y="337"/>
                  </a:cxn>
                  <a:cxn ang="0">
                    <a:pos x="0" y="281"/>
                  </a:cxn>
                  <a:cxn ang="0">
                    <a:pos x="0" y="56"/>
                  </a:cxn>
                  <a:cxn ang="0">
                    <a:pos x="45" y="0"/>
                  </a:cxn>
                  <a:cxn ang="0">
                    <a:pos x="90" y="0"/>
                  </a:cxn>
                  <a:cxn ang="0">
                    <a:pos x="134" y="56"/>
                  </a:cxn>
                  <a:cxn ang="0">
                    <a:pos x="134" y="281"/>
                  </a:cxn>
                  <a:cxn ang="0">
                    <a:pos x="90" y="337"/>
                  </a:cxn>
                  <a:cxn ang="0">
                    <a:pos x="45" y="337"/>
                  </a:cxn>
                </a:cxnLst>
                <a:rect l="0" t="0" r="r" b="b"/>
                <a:pathLst>
                  <a:path w="134" h="337">
                    <a:moveTo>
                      <a:pt x="45" y="337"/>
                    </a:moveTo>
                    <a:lnTo>
                      <a:pt x="0" y="281"/>
                    </a:lnTo>
                    <a:lnTo>
                      <a:pt x="0" y="56"/>
                    </a:lnTo>
                    <a:lnTo>
                      <a:pt x="45" y="0"/>
                    </a:lnTo>
                    <a:lnTo>
                      <a:pt x="90" y="0"/>
                    </a:lnTo>
                    <a:lnTo>
                      <a:pt x="134" y="56"/>
                    </a:lnTo>
                    <a:lnTo>
                      <a:pt x="134" y="281"/>
                    </a:lnTo>
                    <a:lnTo>
                      <a:pt x="90" y="337"/>
                    </a:lnTo>
                    <a:lnTo>
                      <a:pt x="45" y="337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034" name="Line 90"/>
              <p:cNvSpPr>
                <a:spLocks noChangeShapeType="1"/>
              </p:cNvSpPr>
              <p:nvPr/>
            </p:nvSpPr>
            <p:spPr bwMode="auto">
              <a:xfrm>
                <a:off x="3652" y="1034"/>
                <a:ext cx="169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033" name="Line 89"/>
              <p:cNvSpPr>
                <a:spLocks noChangeShapeType="1"/>
              </p:cNvSpPr>
              <p:nvPr/>
            </p:nvSpPr>
            <p:spPr bwMode="auto">
              <a:xfrm>
                <a:off x="3652" y="1329"/>
                <a:ext cx="169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032" name="Line 88"/>
              <p:cNvSpPr>
                <a:spLocks noChangeShapeType="1"/>
              </p:cNvSpPr>
              <p:nvPr/>
            </p:nvSpPr>
            <p:spPr bwMode="auto">
              <a:xfrm flipV="1">
                <a:off x="3689" y="507"/>
                <a:ext cx="1" cy="52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031" name="Freeform 87"/>
              <p:cNvSpPr>
                <a:spLocks/>
              </p:cNvSpPr>
              <p:nvPr/>
            </p:nvSpPr>
            <p:spPr bwMode="auto">
              <a:xfrm>
                <a:off x="3689" y="1329"/>
                <a:ext cx="221" cy="34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383"/>
                  </a:cxn>
                  <a:cxn ang="0">
                    <a:pos x="885" y="1383"/>
                  </a:cxn>
                </a:cxnLst>
                <a:rect l="0" t="0" r="r" b="b"/>
                <a:pathLst>
                  <a:path w="885" h="1383">
                    <a:moveTo>
                      <a:pt x="0" y="0"/>
                    </a:moveTo>
                    <a:lnTo>
                      <a:pt x="0" y="1383"/>
                    </a:lnTo>
                    <a:lnTo>
                      <a:pt x="885" y="138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030" name="Freeform 86"/>
              <p:cNvSpPr>
                <a:spLocks/>
              </p:cNvSpPr>
              <p:nvPr/>
            </p:nvSpPr>
            <p:spPr bwMode="auto">
              <a:xfrm>
                <a:off x="3656" y="836"/>
                <a:ext cx="66" cy="198"/>
              </a:xfrm>
              <a:custGeom>
                <a:avLst/>
                <a:gdLst/>
                <a:ahLst/>
                <a:cxnLst>
                  <a:cxn ang="0">
                    <a:pos x="132" y="792"/>
                  </a:cxn>
                  <a:cxn ang="0">
                    <a:pos x="264" y="0"/>
                  </a:cxn>
                  <a:cxn ang="0">
                    <a:pos x="0" y="0"/>
                  </a:cxn>
                  <a:cxn ang="0">
                    <a:pos x="132" y="792"/>
                  </a:cxn>
                  <a:cxn ang="0">
                    <a:pos x="132" y="0"/>
                  </a:cxn>
                </a:cxnLst>
                <a:rect l="0" t="0" r="r" b="b"/>
                <a:pathLst>
                  <a:path w="264" h="792">
                    <a:moveTo>
                      <a:pt x="132" y="792"/>
                    </a:moveTo>
                    <a:lnTo>
                      <a:pt x="264" y="0"/>
                    </a:lnTo>
                    <a:lnTo>
                      <a:pt x="0" y="0"/>
                    </a:lnTo>
                    <a:lnTo>
                      <a:pt x="132" y="792"/>
                    </a:lnTo>
                    <a:lnTo>
                      <a:pt x="13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029" name="Freeform 85"/>
              <p:cNvSpPr>
                <a:spLocks/>
              </p:cNvSpPr>
              <p:nvPr/>
            </p:nvSpPr>
            <p:spPr bwMode="auto">
              <a:xfrm>
                <a:off x="3656" y="1329"/>
                <a:ext cx="66" cy="198"/>
              </a:xfrm>
              <a:custGeom>
                <a:avLst/>
                <a:gdLst/>
                <a:ahLst/>
                <a:cxnLst>
                  <a:cxn ang="0">
                    <a:pos x="132" y="0"/>
                  </a:cxn>
                  <a:cxn ang="0">
                    <a:pos x="0" y="790"/>
                  </a:cxn>
                  <a:cxn ang="0">
                    <a:pos x="264" y="790"/>
                  </a:cxn>
                  <a:cxn ang="0">
                    <a:pos x="132" y="0"/>
                  </a:cxn>
                  <a:cxn ang="0">
                    <a:pos x="132" y="790"/>
                  </a:cxn>
                </a:cxnLst>
                <a:rect l="0" t="0" r="r" b="b"/>
                <a:pathLst>
                  <a:path w="264" h="790">
                    <a:moveTo>
                      <a:pt x="132" y="0"/>
                    </a:moveTo>
                    <a:lnTo>
                      <a:pt x="0" y="790"/>
                    </a:lnTo>
                    <a:lnTo>
                      <a:pt x="264" y="790"/>
                    </a:lnTo>
                    <a:lnTo>
                      <a:pt x="132" y="0"/>
                    </a:lnTo>
                    <a:lnTo>
                      <a:pt x="132" y="79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028" name="Freeform 84"/>
              <p:cNvSpPr>
                <a:spLocks/>
              </p:cNvSpPr>
              <p:nvPr/>
            </p:nvSpPr>
            <p:spPr bwMode="auto">
              <a:xfrm>
                <a:off x="4217" y="618"/>
                <a:ext cx="75" cy="56"/>
              </a:xfrm>
              <a:custGeom>
                <a:avLst/>
                <a:gdLst/>
                <a:ahLst/>
                <a:cxnLst>
                  <a:cxn ang="0">
                    <a:pos x="75" y="225"/>
                  </a:cxn>
                  <a:cxn ang="0">
                    <a:pos x="0" y="168"/>
                  </a:cxn>
                  <a:cxn ang="0">
                    <a:pos x="0" y="57"/>
                  </a:cxn>
                  <a:cxn ang="0">
                    <a:pos x="75" y="0"/>
                  </a:cxn>
                  <a:cxn ang="0">
                    <a:pos x="225" y="0"/>
                  </a:cxn>
                  <a:cxn ang="0">
                    <a:pos x="300" y="57"/>
                  </a:cxn>
                  <a:cxn ang="0">
                    <a:pos x="300" y="168"/>
                  </a:cxn>
                  <a:cxn ang="0">
                    <a:pos x="225" y="225"/>
                  </a:cxn>
                  <a:cxn ang="0">
                    <a:pos x="75" y="225"/>
                  </a:cxn>
                </a:cxnLst>
                <a:rect l="0" t="0" r="r" b="b"/>
                <a:pathLst>
                  <a:path w="300" h="225">
                    <a:moveTo>
                      <a:pt x="75" y="225"/>
                    </a:moveTo>
                    <a:lnTo>
                      <a:pt x="0" y="168"/>
                    </a:lnTo>
                    <a:lnTo>
                      <a:pt x="0" y="57"/>
                    </a:lnTo>
                    <a:lnTo>
                      <a:pt x="75" y="0"/>
                    </a:lnTo>
                    <a:lnTo>
                      <a:pt x="225" y="0"/>
                    </a:lnTo>
                    <a:lnTo>
                      <a:pt x="300" y="57"/>
                    </a:lnTo>
                    <a:lnTo>
                      <a:pt x="300" y="168"/>
                    </a:lnTo>
                    <a:lnTo>
                      <a:pt x="225" y="225"/>
                    </a:lnTo>
                    <a:lnTo>
                      <a:pt x="75" y="225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027" name="Line 83"/>
              <p:cNvSpPr>
                <a:spLocks noChangeShapeType="1"/>
              </p:cNvSpPr>
              <p:nvPr/>
            </p:nvSpPr>
            <p:spPr bwMode="auto">
              <a:xfrm flipV="1">
                <a:off x="4226" y="604"/>
                <a:ext cx="56" cy="8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026" name="Freeform 82"/>
              <p:cNvSpPr>
                <a:spLocks/>
              </p:cNvSpPr>
              <p:nvPr/>
            </p:nvSpPr>
            <p:spPr bwMode="auto">
              <a:xfrm>
                <a:off x="4329" y="604"/>
                <a:ext cx="11" cy="84"/>
              </a:xfrm>
              <a:custGeom>
                <a:avLst/>
                <a:gdLst/>
                <a:ahLst/>
                <a:cxnLst>
                  <a:cxn ang="0">
                    <a:pos x="0" y="56"/>
                  </a:cxn>
                  <a:cxn ang="0">
                    <a:pos x="45" y="0"/>
                  </a:cxn>
                  <a:cxn ang="0">
                    <a:pos x="45" y="337"/>
                  </a:cxn>
                </a:cxnLst>
                <a:rect l="0" t="0" r="r" b="b"/>
                <a:pathLst>
                  <a:path w="45" h="337">
                    <a:moveTo>
                      <a:pt x="0" y="56"/>
                    </a:moveTo>
                    <a:lnTo>
                      <a:pt x="45" y="0"/>
                    </a:lnTo>
                    <a:lnTo>
                      <a:pt x="45" y="337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025" name="Line 81"/>
              <p:cNvSpPr>
                <a:spLocks noChangeShapeType="1"/>
              </p:cNvSpPr>
              <p:nvPr/>
            </p:nvSpPr>
            <p:spPr bwMode="auto">
              <a:xfrm>
                <a:off x="4329" y="688"/>
                <a:ext cx="2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024" name="Freeform 80"/>
              <p:cNvSpPr>
                <a:spLocks/>
              </p:cNvSpPr>
              <p:nvPr/>
            </p:nvSpPr>
            <p:spPr bwMode="auto">
              <a:xfrm>
                <a:off x="4374" y="604"/>
                <a:ext cx="45" cy="84"/>
              </a:xfrm>
              <a:custGeom>
                <a:avLst/>
                <a:gdLst/>
                <a:ahLst/>
                <a:cxnLst>
                  <a:cxn ang="0">
                    <a:pos x="45" y="337"/>
                  </a:cxn>
                  <a:cxn ang="0">
                    <a:pos x="0" y="281"/>
                  </a:cxn>
                  <a:cxn ang="0">
                    <a:pos x="0" y="224"/>
                  </a:cxn>
                  <a:cxn ang="0">
                    <a:pos x="45" y="168"/>
                  </a:cxn>
                  <a:cxn ang="0">
                    <a:pos x="135" y="168"/>
                  </a:cxn>
                  <a:cxn ang="0">
                    <a:pos x="180" y="113"/>
                  </a:cxn>
                  <a:cxn ang="0">
                    <a:pos x="180" y="56"/>
                  </a:cxn>
                  <a:cxn ang="0">
                    <a:pos x="135" y="0"/>
                  </a:cxn>
                  <a:cxn ang="0">
                    <a:pos x="45" y="0"/>
                  </a:cxn>
                  <a:cxn ang="0">
                    <a:pos x="0" y="56"/>
                  </a:cxn>
                  <a:cxn ang="0">
                    <a:pos x="0" y="113"/>
                  </a:cxn>
                  <a:cxn ang="0">
                    <a:pos x="45" y="168"/>
                  </a:cxn>
                </a:cxnLst>
                <a:rect l="0" t="0" r="r" b="b"/>
                <a:pathLst>
                  <a:path w="180" h="337">
                    <a:moveTo>
                      <a:pt x="45" y="337"/>
                    </a:moveTo>
                    <a:lnTo>
                      <a:pt x="0" y="281"/>
                    </a:lnTo>
                    <a:lnTo>
                      <a:pt x="0" y="224"/>
                    </a:lnTo>
                    <a:lnTo>
                      <a:pt x="45" y="168"/>
                    </a:lnTo>
                    <a:lnTo>
                      <a:pt x="135" y="168"/>
                    </a:lnTo>
                    <a:lnTo>
                      <a:pt x="180" y="113"/>
                    </a:lnTo>
                    <a:lnTo>
                      <a:pt x="180" y="56"/>
                    </a:lnTo>
                    <a:lnTo>
                      <a:pt x="135" y="0"/>
                    </a:lnTo>
                    <a:lnTo>
                      <a:pt x="45" y="0"/>
                    </a:lnTo>
                    <a:lnTo>
                      <a:pt x="0" y="56"/>
                    </a:lnTo>
                    <a:lnTo>
                      <a:pt x="0" y="113"/>
                    </a:lnTo>
                    <a:lnTo>
                      <a:pt x="45" y="168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023" name="Freeform 79"/>
              <p:cNvSpPr>
                <a:spLocks/>
              </p:cNvSpPr>
              <p:nvPr/>
            </p:nvSpPr>
            <p:spPr bwMode="auto">
              <a:xfrm>
                <a:off x="4385" y="646"/>
                <a:ext cx="34" cy="42"/>
              </a:xfrm>
              <a:custGeom>
                <a:avLst/>
                <a:gdLst/>
                <a:ahLst/>
                <a:cxnLst>
                  <a:cxn ang="0">
                    <a:pos x="90" y="0"/>
                  </a:cxn>
                  <a:cxn ang="0">
                    <a:pos x="135" y="56"/>
                  </a:cxn>
                  <a:cxn ang="0">
                    <a:pos x="135" y="113"/>
                  </a:cxn>
                  <a:cxn ang="0">
                    <a:pos x="90" y="169"/>
                  </a:cxn>
                  <a:cxn ang="0">
                    <a:pos x="0" y="169"/>
                  </a:cxn>
                </a:cxnLst>
                <a:rect l="0" t="0" r="r" b="b"/>
                <a:pathLst>
                  <a:path w="135" h="169">
                    <a:moveTo>
                      <a:pt x="90" y="0"/>
                    </a:moveTo>
                    <a:lnTo>
                      <a:pt x="135" y="56"/>
                    </a:lnTo>
                    <a:lnTo>
                      <a:pt x="135" y="113"/>
                    </a:lnTo>
                    <a:lnTo>
                      <a:pt x="90" y="169"/>
                    </a:lnTo>
                    <a:lnTo>
                      <a:pt x="0" y="169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022" name="Line 78"/>
              <p:cNvSpPr>
                <a:spLocks noChangeShapeType="1"/>
              </p:cNvSpPr>
              <p:nvPr/>
            </p:nvSpPr>
            <p:spPr bwMode="auto">
              <a:xfrm flipV="1">
                <a:off x="4441" y="674"/>
                <a:ext cx="1" cy="1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021" name="Freeform 77"/>
              <p:cNvSpPr>
                <a:spLocks/>
              </p:cNvSpPr>
              <p:nvPr/>
            </p:nvSpPr>
            <p:spPr bwMode="auto">
              <a:xfrm>
                <a:off x="4464" y="604"/>
                <a:ext cx="34" cy="84"/>
              </a:xfrm>
              <a:custGeom>
                <a:avLst/>
                <a:gdLst/>
                <a:ahLst/>
                <a:cxnLst>
                  <a:cxn ang="0">
                    <a:pos x="45" y="337"/>
                  </a:cxn>
                  <a:cxn ang="0">
                    <a:pos x="0" y="281"/>
                  </a:cxn>
                  <a:cxn ang="0">
                    <a:pos x="0" y="56"/>
                  </a:cxn>
                  <a:cxn ang="0">
                    <a:pos x="45" y="0"/>
                  </a:cxn>
                  <a:cxn ang="0">
                    <a:pos x="91" y="0"/>
                  </a:cxn>
                  <a:cxn ang="0">
                    <a:pos x="136" y="56"/>
                  </a:cxn>
                  <a:cxn ang="0">
                    <a:pos x="136" y="281"/>
                  </a:cxn>
                  <a:cxn ang="0">
                    <a:pos x="91" y="337"/>
                  </a:cxn>
                  <a:cxn ang="0">
                    <a:pos x="45" y="337"/>
                  </a:cxn>
                </a:cxnLst>
                <a:rect l="0" t="0" r="r" b="b"/>
                <a:pathLst>
                  <a:path w="136" h="337">
                    <a:moveTo>
                      <a:pt x="45" y="337"/>
                    </a:moveTo>
                    <a:lnTo>
                      <a:pt x="0" y="281"/>
                    </a:lnTo>
                    <a:lnTo>
                      <a:pt x="0" y="56"/>
                    </a:lnTo>
                    <a:lnTo>
                      <a:pt x="45" y="0"/>
                    </a:lnTo>
                    <a:lnTo>
                      <a:pt x="91" y="0"/>
                    </a:lnTo>
                    <a:lnTo>
                      <a:pt x="136" y="56"/>
                    </a:lnTo>
                    <a:lnTo>
                      <a:pt x="136" y="281"/>
                    </a:lnTo>
                    <a:lnTo>
                      <a:pt x="91" y="337"/>
                    </a:lnTo>
                    <a:lnTo>
                      <a:pt x="45" y="337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020" name="Freeform 76"/>
              <p:cNvSpPr>
                <a:spLocks/>
              </p:cNvSpPr>
              <p:nvPr/>
            </p:nvSpPr>
            <p:spPr bwMode="auto">
              <a:xfrm>
                <a:off x="4520" y="604"/>
                <a:ext cx="34" cy="84"/>
              </a:xfrm>
              <a:custGeom>
                <a:avLst/>
                <a:gdLst/>
                <a:ahLst/>
                <a:cxnLst>
                  <a:cxn ang="0">
                    <a:pos x="45" y="337"/>
                  </a:cxn>
                  <a:cxn ang="0">
                    <a:pos x="0" y="281"/>
                  </a:cxn>
                  <a:cxn ang="0">
                    <a:pos x="0" y="56"/>
                  </a:cxn>
                  <a:cxn ang="0">
                    <a:pos x="45" y="0"/>
                  </a:cxn>
                  <a:cxn ang="0">
                    <a:pos x="90" y="0"/>
                  </a:cxn>
                  <a:cxn ang="0">
                    <a:pos x="135" y="56"/>
                  </a:cxn>
                  <a:cxn ang="0">
                    <a:pos x="135" y="281"/>
                  </a:cxn>
                  <a:cxn ang="0">
                    <a:pos x="90" y="337"/>
                  </a:cxn>
                  <a:cxn ang="0">
                    <a:pos x="45" y="337"/>
                  </a:cxn>
                </a:cxnLst>
                <a:rect l="0" t="0" r="r" b="b"/>
                <a:pathLst>
                  <a:path w="135" h="337">
                    <a:moveTo>
                      <a:pt x="45" y="337"/>
                    </a:moveTo>
                    <a:lnTo>
                      <a:pt x="0" y="281"/>
                    </a:lnTo>
                    <a:lnTo>
                      <a:pt x="0" y="56"/>
                    </a:lnTo>
                    <a:lnTo>
                      <a:pt x="45" y="0"/>
                    </a:lnTo>
                    <a:lnTo>
                      <a:pt x="90" y="0"/>
                    </a:lnTo>
                    <a:lnTo>
                      <a:pt x="135" y="56"/>
                    </a:lnTo>
                    <a:lnTo>
                      <a:pt x="135" y="281"/>
                    </a:lnTo>
                    <a:lnTo>
                      <a:pt x="90" y="337"/>
                    </a:lnTo>
                    <a:lnTo>
                      <a:pt x="45" y="337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019" name="Line 75"/>
              <p:cNvSpPr>
                <a:spLocks noChangeShapeType="1"/>
              </p:cNvSpPr>
              <p:nvPr/>
            </p:nvSpPr>
            <p:spPr bwMode="auto">
              <a:xfrm flipH="1">
                <a:off x="3822" y="992"/>
                <a:ext cx="309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018" name="Line 74"/>
              <p:cNvSpPr>
                <a:spLocks noChangeShapeType="1"/>
              </p:cNvSpPr>
              <p:nvPr/>
            </p:nvSpPr>
            <p:spPr bwMode="auto">
              <a:xfrm flipH="1">
                <a:off x="3822" y="1371"/>
                <a:ext cx="309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017" name="Freeform 73"/>
              <p:cNvSpPr>
                <a:spLocks/>
              </p:cNvSpPr>
              <p:nvPr/>
            </p:nvSpPr>
            <p:spPr bwMode="auto">
              <a:xfrm>
                <a:off x="3954" y="646"/>
                <a:ext cx="221" cy="346"/>
              </a:xfrm>
              <a:custGeom>
                <a:avLst/>
                <a:gdLst/>
                <a:ahLst/>
                <a:cxnLst>
                  <a:cxn ang="0">
                    <a:pos x="0" y="1383"/>
                  </a:cxn>
                  <a:cxn ang="0">
                    <a:pos x="0" y="0"/>
                  </a:cxn>
                  <a:cxn ang="0">
                    <a:pos x="885" y="0"/>
                  </a:cxn>
                </a:cxnLst>
                <a:rect l="0" t="0" r="r" b="b"/>
                <a:pathLst>
                  <a:path w="885" h="1383">
                    <a:moveTo>
                      <a:pt x="0" y="1383"/>
                    </a:moveTo>
                    <a:lnTo>
                      <a:pt x="0" y="0"/>
                    </a:lnTo>
                    <a:lnTo>
                      <a:pt x="885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016" name="Line 72"/>
              <p:cNvSpPr>
                <a:spLocks noChangeShapeType="1"/>
              </p:cNvSpPr>
              <p:nvPr/>
            </p:nvSpPr>
            <p:spPr bwMode="auto">
              <a:xfrm>
                <a:off x="3954" y="1371"/>
                <a:ext cx="1" cy="52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015" name="Freeform 71"/>
              <p:cNvSpPr>
                <a:spLocks/>
              </p:cNvSpPr>
              <p:nvPr/>
            </p:nvSpPr>
            <p:spPr bwMode="auto">
              <a:xfrm>
                <a:off x="3921" y="794"/>
                <a:ext cx="65" cy="198"/>
              </a:xfrm>
              <a:custGeom>
                <a:avLst/>
                <a:gdLst/>
                <a:ahLst/>
                <a:cxnLst>
                  <a:cxn ang="0">
                    <a:pos x="131" y="790"/>
                  </a:cxn>
                  <a:cxn ang="0">
                    <a:pos x="263" y="0"/>
                  </a:cxn>
                  <a:cxn ang="0">
                    <a:pos x="0" y="0"/>
                  </a:cxn>
                  <a:cxn ang="0">
                    <a:pos x="131" y="790"/>
                  </a:cxn>
                  <a:cxn ang="0">
                    <a:pos x="131" y="0"/>
                  </a:cxn>
                </a:cxnLst>
                <a:rect l="0" t="0" r="r" b="b"/>
                <a:pathLst>
                  <a:path w="263" h="790">
                    <a:moveTo>
                      <a:pt x="131" y="790"/>
                    </a:moveTo>
                    <a:lnTo>
                      <a:pt x="263" y="0"/>
                    </a:lnTo>
                    <a:lnTo>
                      <a:pt x="0" y="0"/>
                    </a:lnTo>
                    <a:lnTo>
                      <a:pt x="131" y="790"/>
                    </a:lnTo>
                    <a:lnTo>
                      <a:pt x="13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014" name="Freeform 70"/>
              <p:cNvSpPr>
                <a:spLocks/>
              </p:cNvSpPr>
              <p:nvPr/>
            </p:nvSpPr>
            <p:spPr bwMode="auto">
              <a:xfrm>
                <a:off x="3921" y="1371"/>
                <a:ext cx="65" cy="198"/>
              </a:xfrm>
              <a:custGeom>
                <a:avLst/>
                <a:gdLst/>
                <a:ahLst/>
                <a:cxnLst>
                  <a:cxn ang="0">
                    <a:pos x="131" y="0"/>
                  </a:cxn>
                  <a:cxn ang="0">
                    <a:pos x="0" y="790"/>
                  </a:cxn>
                  <a:cxn ang="0">
                    <a:pos x="263" y="790"/>
                  </a:cxn>
                  <a:cxn ang="0">
                    <a:pos x="131" y="0"/>
                  </a:cxn>
                  <a:cxn ang="0">
                    <a:pos x="131" y="790"/>
                  </a:cxn>
                </a:cxnLst>
                <a:rect l="0" t="0" r="r" b="b"/>
                <a:pathLst>
                  <a:path w="263" h="790">
                    <a:moveTo>
                      <a:pt x="131" y="0"/>
                    </a:moveTo>
                    <a:lnTo>
                      <a:pt x="0" y="790"/>
                    </a:lnTo>
                    <a:lnTo>
                      <a:pt x="263" y="790"/>
                    </a:lnTo>
                    <a:lnTo>
                      <a:pt x="131" y="0"/>
                    </a:lnTo>
                    <a:lnTo>
                      <a:pt x="131" y="79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013" name="Freeform 69"/>
              <p:cNvSpPr>
                <a:spLocks/>
              </p:cNvSpPr>
              <p:nvPr/>
            </p:nvSpPr>
            <p:spPr bwMode="auto">
              <a:xfrm>
                <a:off x="4088" y="4137"/>
                <a:ext cx="37" cy="2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4"/>
                  </a:cxn>
                  <a:cxn ang="0">
                    <a:pos x="55" y="39"/>
                  </a:cxn>
                  <a:cxn ang="0">
                    <a:pos x="85" y="72"/>
                  </a:cxn>
                  <a:cxn ang="0">
                    <a:pos x="90" y="91"/>
                  </a:cxn>
                  <a:cxn ang="0">
                    <a:pos x="128" y="62"/>
                  </a:cxn>
                  <a:cxn ang="0">
                    <a:pos x="147" y="14"/>
                  </a:cxn>
                  <a:cxn ang="0">
                    <a:pos x="40" y="4"/>
                  </a:cxn>
                  <a:cxn ang="0">
                    <a:pos x="0" y="0"/>
                  </a:cxn>
                </a:cxnLst>
                <a:rect l="0" t="0" r="r" b="b"/>
                <a:pathLst>
                  <a:path w="147" h="91">
                    <a:moveTo>
                      <a:pt x="0" y="0"/>
                    </a:moveTo>
                    <a:lnTo>
                      <a:pt x="0" y="14"/>
                    </a:lnTo>
                    <a:lnTo>
                      <a:pt x="55" y="39"/>
                    </a:lnTo>
                    <a:lnTo>
                      <a:pt x="85" y="72"/>
                    </a:lnTo>
                    <a:lnTo>
                      <a:pt x="90" y="91"/>
                    </a:lnTo>
                    <a:lnTo>
                      <a:pt x="128" y="62"/>
                    </a:lnTo>
                    <a:lnTo>
                      <a:pt x="147" y="14"/>
                    </a:lnTo>
                    <a:lnTo>
                      <a:pt x="40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012" name="Freeform 68"/>
              <p:cNvSpPr>
                <a:spLocks/>
              </p:cNvSpPr>
              <p:nvPr/>
            </p:nvSpPr>
            <p:spPr bwMode="auto">
              <a:xfrm>
                <a:off x="3989" y="4075"/>
                <a:ext cx="55" cy="84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3" y="63"/>
                  </a:cxn>
                  <a:cxn ang="0">
                    <a:pos x="3" y="127"/>
                  </a:cxn>
                  <a:cxn ang="0">
                    <a:pos x="3" y="193"/>
                  </a:cxn>
                  <a:cxn ang="0">
                    <a:pos x="2" y="256"/>
                  </a:cxn>
                  <a:cxn ang="0">
                    <a:pos x="1" y="313"/>
                  </a:cxn>
                  <a:cxn ang="0">
                    <a:pos x="0" y="335"/>
                  </a:cxn>
                  <a:cxn ang="0">
                    <a:pos x="44" y="313"/>
                  </a:cxn>
                  <a:cxn ang="0">
                    <a:pos x="44" y="229"/>
                  </a:cxn>
                  <a:cxn ang="0">
                    <a:pos x="219" y="229"/>
                  </a:cxn>
                  <a:cxn ang="0">
                    <a:pos x="44" y="211"/>
                  </a:cxn>
                  <a:cxn ang="0">
                    <a:pos x="44" y="2"/>
                  </a:cxn>
                  <a:cxn ang="0">
                    <a:pos x="219" y="2"/>
                  </a:cxn>
                  <a:cxn ang="0">
                    <a:pos x="2" y="0"/>
                  </a:cxn>
                </a:cxnLst>
                <a:rect l="0" t="0" r="r" b="b"/>
                <a:pathLst>
                  <a:path w="219" h="335">
                    <a:moveTo>
                      <a:pt x="2" y="0"/>
                    </a:moveTo>
                    <a:lnTo>
                      <a:pt x="3" y="63"/>
                    </a:lnTo>
                    <a:lnTo>
                      <a:pt x="3" y="127"/>
                    </a:lnTo>
                    <a:lnTo>
                      <a:pt x="3" y="193"/>
                    </a:lnTo>
                    <a:lnTo>
                      <a:pt x="2" y="256"/>
                    </a:lnTo>
                    <a:lnTo>
                      <a:pt x="1" y="313"/>
                    </a:lnTo>
                    <a:lnTo>
                      <a:pt x="0" y="335"/>
                    </a:lnTo>
                    <a:lnTo>
                      <a:pt x="44" y="313"/>
                    </a:lnTo>
                    <a:lnTo>
                      <a:pt x="44" y="229"/>
                    </a:lnTo>
                    <a:lnTo>
                      <a:pt x="219" y="229"/>
                    </a:lnTo>
                    <a:lnTo>
                      <a:pt x="44" y="211"/>
                    </a:lnTo>
                    <a:lnTo>
                      <a:pt x="44" y="2"/>
                    </a:lnTo>
                    <a:lnTo>
                      <a:pt x="219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011" name="Freeform 67"/>
              <p:cNvSpPr>
                <a:spLocks/>
              </p:cNvSpPr>
              <p:nvPr/>
            </p:nvSpPr>
            <p:spPr bwMode="auto">
              <a:xfrm>
                <a:off x="3989" y="4063"/>
                <a:ext cx="71" cy="9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" y="49"/>
                  </a:cxn>
                  <a:cxn ang="0">
                    <a:pos x="219" y="51"/>
                  </a:cxn>
                  <a:cxn ang="0">
                    <a:pos x="219" y="260"/>
                  </a:cxn>
                  <a:cxn ang="0">
                    <a:pos x="44" y="260"/>
                  </a:cxn>
                  <a:cxn ang="0">
                    <a:pos x="219" y="278"/>
                  </a:cxn>
                  <a:cxn ang="0">
                    <a:pos x="219" y="374"/>
                  </a:cxn>
                  <a:cxn ang="0">
                    <a:pos x="264" y="351"/>
                  </a:cxn>
                  <a:cxn ang="0">
                    <a:pos x="260" y="290"/>
                  </a:cxn>
                  <a:cxn ang="0">
                    <a:pos x="260" y="245"/>
                  </a:cxn>
                  <a:cxn ang="0">
                    <a:pos x="260" y="70"/>
                  </a:cxn>
                  <a:cxn ang="0">
                    <a:pos x="284" y="47"/>
                  </a:cxn>
                  <a:cxn ang="0">
                    <a:pos x="44" y="33"/>
                  </a:cxn>
                  <a:cxn ang="0">
                    <a:pos x="0" y="0"/>
                  </a:cxn>
                </a:cxnLst>
                <a:rect l="0" t="0" r="r" b="b"/>
                <a:pathLst>
                  <a:path w="284" h="374">
                    <a:moveTo>
                      <a:pt x="0" y="0"/>
                    </a:moveTo>
                    <a:lnTo>
                      <a:pt x="2" y="49"/>
                    </a:lnTo>
                    <a:lnTo>
                      <a:pt x="219" y="51"/>
                    </a:lnTo>
                    <a:lnTo>
                      <a:pt x="219" y="260"/>
                    </a:lnTo>
                    <a:lnTo>
                      <a:pt x="44" y="260"/>
                    </a:lnTo>
                    <a:lnTo>
                      <a:pt x="219" y="278"/>
                    </a:lnTo>
                    <a:lnTo>
                      <a:pt x="219" y="374"/>
                    </a:lnTo>
                    <a:lnTo>
                      <a:pt x="264" y="351"/>
                    </a:lnTo>
                    <a:lnTo>
                      <a:pt x="260" y="290"/>
                    </a:lnTo>
                    <a:lnTo>
                      <a:pt x="260" y="245"/>
                    </a:lnTo>
                    <a:lnTo>
                      <a:pt x="260" y="70"/>
                    </a:lnTo>
                    <a:lnTo>
                      <a:pt x="284" y="47"/>
                    </a:lnTo>
                    <a:lnTo>
                      <a:pt x="44" y="3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010" name="Freeform 66"/>
              <p:cNvSpPr>
                <a:spLocks/>
              </p:cNvSpPr>
              <p:nvPr/>
            </p:nvSpPr>
            <p:spPr bwMode="auto">
              <a:xfrm>
                <a:off x="4000" y="4062"/>
                <a:ext cx="60" cy="13"/>
              </a:xfrm>
              <a:custGeom>
                <a:avLst/>
                <a:gdLst/>
                <a:ahLst/>
                <a:cxnLst>
                  <a:cxn ang="0">
                    <a:pos x="193" y="0"/>
                  </a:cxn>
                  <a:cxn ang="0">
                    <a:pos x="172" y="37"/>
                  </a:cxn>
                  <a:cxn ang="0">
                    <a:pos x="0" y="37"/>
                  </a:cxn>
                  <a:cxn ang="0">
                    <a:pos x="240" y="51"/>
                  </a:cxn>
                  <a:cxn ang="0">
                    <a:pos x="193" y="0"/>
                  </a:cxn>
                </a:cxnLst>
                <a:rect l="0" t="0" r="r" b="b"/>
                <a:pathLst>
                  <a:path w="240" h="51">
                    <a:moveTo>
                      <a:pt x="193" y="0"/>
                    </a:moveTo>
                    <a:lnTo>
                      <a:pt x="172" y="37"/>
                    </a:lnTo>
                    <a:lnTo>
                      <a:pt x="0" y="37"/>
                    </a:lnTo>
                    <a:lnTo>
                      <a:pt x="240" y="51"/>
                    </a:lnTo>
                    <a:lnTo>
                      <a:pt x="193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009" name="Freeform 65"/>
              <p:cNvSpPr>
                <a:spLocks/>
              </p:cNvSpPr>
              <p:nvPr/>
            </p:nvSpPr>
            <p:spPr bwMode="auto">
              <a:xfrm>
                <a:off x="3969" y="4033"/>
                <a:ext cx="108" cy="19"/>
              </a:xfrm>
              <a:custGeom>
                <a:avLst/>
                <a:gdLst/>
                <a:ahLst/>
                <a:cxnLst>
                  <a:cxn ang="0">
                    <a:pos x="384" y="0"/>
                  </a:cxn>
                  <a:cxn ang="0">
                    <a:pos x="346" y="48"/>
                  </a:cxn>
                  <a:cxn ang="0">
                    <a:pos x="251" y="48"/>
                  </a:cxn>
                  <a:cxn ang="0">
                    <a:pos x="234" y="48"/>
                  </a:cxn>
                  <a:cxn ang="0">
                    <a:pos x="0" y="48"/>
                  </a:cxn>
                  <a:cxn ang="0">
                    <a:pos x="23" y="77"/>
                  </a:cxn>
                  <a:cxn ang="0">
                    <a:pos x="71" y="67"/>
                  </a:cxn>
                  <a:cxn ang="0">
                    <a:pos x="82" y="66"/>
                  </a:cxn>
                  <a:cxn ang="0">
                    <a:pos x="433" y="66"/>
                  </a:cxn>
                  <a:cxn ang="0">
                    <a:pos x="384" y="0"/>
                  </a:cxn>
                </a:cxnLst>
                <a:rect l="0" t="0" r="r" b="b"/>
                <a:pathLst>
                  <a:path w="433" h="77">
                    <a:moveTo>
                      <a:pt x="384" y="0"/>
                    </a:moveTo>
                    <a:lnTo>
                      <a:pt x="346" y="48"/>
                    </a:lnTo>
                    <a:lnTo>
                      <a:pt x="251" y="48"/>
                    </a:lnTo>
                    <a:lnTo>
                      <a:pt x="234" y="48"/>
                    </a:lnTo>
                    <a:lnTo>
                      <a:pt x="0" y="48"/>
                    </a:lnTo>
                    <a:lnTo>
                      <a:pt x="23" y="77"/>
                    </a:lnTo>
                    <a:lnTo>
                      <a:pt x="71" y="67"/>
                    </a:lnTo>
                    <a:lnTo>
                      <a:pt x="82" y="66"/>
                    </a:lnTo>
                    <a:lnTo>
                      <a:pt x="433" y="66"/>
                    </a:lnTo>
                    <a:lnTo>
                      <a:pt x="384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008" name="Freeform 64"/>
              <p:cNvSpPr>
                <a:spLocks/>
              </p:cNvSpPr>
              <p:nvPr/>
            </p:nvSpPr>
            <p:spPr bwMode="auto">
              <a:xfrm>
                <a:off x="3992" y="3993"/>
                <a:ext cx="21" cy="46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0" y="7"/>
                  </a:cxn>
                  <a:cxn ang="0">
                    <a:pos x="23" y="72"/>
                  </a:cxn>
                  <a:cxn ang="0">
                    <a:pos x="34" y="125"/>
                  </a:cxn>
                  <a:cxn ang="0">
                    <a:pos x="35" y="139"/>
                  </a:cxn>
                  <a:cxn ang="0">
                    <a:pos x="52" y="182"/>
                  </a:cxn>
                  <a:cxn ang="0">
                    <a:pos x="59" y="180"/>
                  </a:cxn>
                  <a:cxn ang="0">
                    <a:pos x="84" y="131"/>
                  </a:cxn>
                  <a:cxn ang="0">
                    <a:pos x="84" y="128"/>
                  </a:cxn>
                  <a:cxn ang="0">
                    <a:pos x="77" y="94"/>
                  </a:cxn>
                  <a:cxn ang="0">
                    <a:pos x="47" y="46"/>
                  </a:cxn>
                  <a:cxn ang="0">
                    <a:pos x="8" y="0"/>
                  </a:cxn>
                </a:cxnLst>
                <a:rect l="0" t="0" r="r" b="b"/>
                <a:pathLst>
                  <a:path w="84" h="182">
                    <a:moveTo>
                      <a:pt x="8" y="0"/>
                    </a:moveTo>
                    <a:lnTo>
                      <a:pt x="0" y="7"/>
                    </a:lnTo>
                    <a:lnTo>
                      <a:pt x="23" y="72"/>
                    </a:lnTo>
                    <a:lnTo>
                      <a:pt x="34" y="125"/>
                    </a:lnTo>
                    <a:lnTo>
                      <a:pt x="35" y="139"/>
                    </a:lnTo>
                    <a:lnTo>
                      <a:pt x="52" y="182"/>
                    </a:lnTo>
                    <a:lnTo>
                      <a:pt x="59" y="180"/>
                    </a:lnTo>
                    <a:lnTo>
                      <a:pt x="84" y="131"/>
                    </a:lnTo>
                    <a:lnTo>
                      <a:pt x="84" y="128"/>
                    </a:lnTo>
                    <a:lnTo>
                      <a:pt x="77" y="94"/>
                    </a:lnTo>
                    <a:lnTo>
                      <a:pt x="47" y="46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007" name="Freeform 63"/>
              <p:cNvSpPr>
                <a:spLocks/>
              </p:cNvSpPr>
              <p:nvPr/>
            </p:nvSpPr>
            <p:spPr bwMode="auto">
              <a:xfrm>
                <a:off x="4028" y="3989"/>
                <a:ext cx="31" cy="56"/>
              </a:xfrm>
              <a:custGeom>
                <a:avLst/>
                <a:gdLst/>
                <a:ahLst/>
                <a:cxnLst>
                  <a:cxn ang="0">
                    <a:pos x="61" y="0"/>
                  </a:cxn>
                  <a:cxn ang="0">
                    <a:pos x="49" y="57"/>
                  </a:cxn>
                  <a:cxn ang="0">
                    <a:pos x="35" y="114"/>
                  </a:cxn>
                  <a:cxn ang="0">
                    <a:pos x="17" y="173"/>
                  </a:cxn>
                  <a:cxn ang="0">
                    <a:pos x="0" y="223"/>
                  </a:cxn>
                  <a:cxn ang="0">
                    <a:pos x="17" y="223"/>
                  </a:cxn>
                  <a:cxn ang="0">
                    <a:pos x="42" y="176"/>
                  </a:cxn>
                  <a:cxn ang="0">
                    <a:pos x="68" y="125"/>
                  </a:cxn>
                  <a:cxn ang="0">
                    <a:pos x="96" y="68"/>
                  </a:cxn>
                  <a:cxn ang="0">
                    <a:pos x="99" y="62"/>
                  </a:cxn>
                  <a:cxn ang="0">
                    <a:pos x="126" y="51"/>
                  </a:cxn>
                  <a:cxn ang="0">
                    <a:pos x="61" y="0"/>
                  </a:cxn>
                </a:cxnLst>
                <a:rect l="0" t="0" r="r" b="b"/>
                <a:pathLst>
                  <a:path w="126" h="223">
                    <a:moveTo>
                      <a:pt x="61" y="0"/>
                    </a:moveTo>
                    <a:lnTo>
                      <a:pt x="49" y="57"/>
                    </a:lnTo>
                    <a:lnTo>
                      <a:pt x="35" y="114"/>
                    </a:lnTo>
                    <a:lnTo>
                      <a:pt x="17" y="173"/>
                    </a:lnTo>
                    <a:lnTo>
                      <a:pt x="0" y="223"/>
                    </a:lnTo>
                    <a:lnTo>
                      <a:pt x="17" y="223"/>
                    </a:lnTo>
                    <a:lnTo>
                      <a:pt x="42" y="176"/>
                    </a:lnTo>
                    <a:lnTo>
                      <a:pt x="68" y="125"/>
                    </a:lnTo>
                    <a:lnTo>
                      <a:pt x="96" y="68"/>
                    </a:lnTo>
                    <a:lnTo>
                      <a:pt x="99" y="62"/>
                    </a:lnTo>
                    <a:lnTo>
                      <a:pt x="126" y="51"/>
                    </a:lnTo>
                    <a:lnTo>
                      <a:pt x="61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006" name="Freeform 62"/>
              <p:cNvSpPr>
                <a:spLocks/>
              </p:cNvSpPr>
              <p:nvPr/>
            </p:nvSpPr>
            <p:spPr bwMode="auto">
              <a:xfrm>
                <a:off x="4085" y="3976"/>
                <a:ext cx="16" cy="13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" y="41"/>
                  </a:cxn>
                  <a:cxn ang="0">
                    <a:pos x="2" y="95"/>
                  </a:cxn>
                  <a:cxn ang="0">
                    <a:pos x="2" y="162"/>
                  </a:cxn>
                  <a:cxn ang="0">
                    <a:pos x="2" y="242"/>
                  </a:cxn>
                  <a:cxn ang="0">
                    <a:pos x="2" y="253"/>
                  </a:cxn>
                  <a:cxn ang="0">
                    <a:pos x="2" y="330"/>
                  </a:cxn>
                  <a:cxn ang="0">
                    <a:pos x="2" y="398"/>
                  </a:cxn>
                  <a:cxn ang="0">
                    <a:pos x="1" y="458"/>
                  </a:cxn>
                  <a:cxn ang="0">
                    <a:pos x="0" y="508"/>
                  </a:cxn>
                  <a:cxn ang="0">
                    <a:pos x="0" y="535"/>
                  </a:cxn>
                  <a:cxn ang="0">
                    <a:pos x="43" y="512"/>
                  </a:cxn>
                  <a:cxn ang="0">
                    <a:pos x="41" y="445"/>
                  </a:cxn>
                  <a:cxn ang="0">
                    <a:pos x="40" y="418"/>
                  </a:cxn>
                  <a:cxn ang="0">
                    <a:pos x="40" y="63"/>
                  </a:cxn>
                  <a:cxn ang="0">
                    <a:pos x="63" y="37"/>
                  </a:cxn>
                  <a:cxn ang="0">
                    <a:pos x="0" y="0"/>
                  </a:cxn>
                </a:cxnLst>
                <a:rect l="0" t="0" r="r" b="b"/>
                <a:pathLst>
                  <a:path w="63" h="535">
                    <a:moveTo>
                      <a:pt x="0" y="0"/>
                    </a:moveTo>
                    <a:lnTo>
                      <a:pt x="1" y="41"/>
                    </a:lnTo>
                    <a:lnTo>
                      <a:pt x="2" y="95"/>
                    </a:lnTo>
                    <a:lnTo>
                      <a:pt x="2" y="162"/>
                    </a:lnTo>
                    <a:lnTo>
                      <a:pt x="2" y="242"/>
                    </a:lnTo>
                    <a:lnTo>
                      <a:pt x="2" y="253"/>
                    </a:lnTo>
                    <a:lnTo>
                      <a:pt x="2" y="330"/>
                    </a:lnTo>
                    <a:lnTo>
                      <a:pt x="2" y="398"/>
                    </a:lnTo>
                    <a:lnTo>
                      <a:pt x="1" y="458"/>
                    </a:lnTo>
                    <a:lnTo>
                      <a:pt x="0" y="508"/>
                    </a:lnTo>
                    <a:lnTo>
                      <a:pt x="0" y="535"/>
                    </a:lnTo>
                    <a:lnTo>
                      <a:pt x="43" y="512"/>
                    </a:lnTo>
                    <a:lnTo>
                      <a:pt x="41" y="445"/>
                    </a:lnTo>
                    <a:lnTo>
                      <a:pt x="40" y="418"/>
                    </a:lnTo>
                    <a:lnTo>
                      <a:pt x="40" y="63"/>
                    </a:lnTo>
                    <a:lnTo>
                      <a:pt x="63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005" name="Freeform 61"/>
              <p:cNvSpPr>
                <a:spLocks/>
              </p:cNvSpPr>
              <p:nvPr/>
            </p:nvSpPr>
            <p:spPr bwMode="auto">
              <a:xfrm>
                <a:off x="3977" y="3967"/>
                <a:ext cx="94" cy="20"/>
              </a:xfrm>
              <a:custGeom>
                <a:avLst/>
                <a:gdLst/>
                <a:ahLst/>
                <a:cxnLst>
                  <a:cxn ang="0">
                    <a:pos x="324" y="0"/>
                  </a:cxn>
                  <a:cxn ang="0">
                    <a:pos x="286" y="51"/>
                  </a:cxn>
                  <a:cxn ang="0">
                    <a:pos x="0" y="51"/>
                  </a:cxn>
                  <a:cxn ang="0">
                    <a:pos x="22" y="80"/>
                  </a:cxn>
                  <a:cxn ang="0">
                    <a:pos x="70" y="70"/>
                  </a:cxn>
                  <a:cxn ang="0">
                    <a:pos x="82" y="69"/>
                  </a:cxn>
                  <a:cxn ang="0">
                    <a:pos x="376" y="69"/>
                  </a:cxn>
                  <a:cxn ang="0">
                    <a:pos x="324" y="0"/>
                  </a:cxn>
                </a:cxnLst>
                <a:rect l="0" t="0" r="r" b="b"/>
                <a:pathLst>
                  <a:path w="376" h="80">
                    <a:moveTo>
                      <a:pt x="324" y="0"/>
                    </a:moveTo>
                    <a:lnTo>
                      <a:pt x="286" y="51"/>
                    </a:lnTo>
                    <a:lnTo>
                      <a:pt x="0" y="51"/>
                    </a:lnTo>
                    <a:lnTo>
                      <a:pt x="22" y="80"/>
                    </a:lnTo>
                    <a:lnTo>
                      <a:pt x="70" y="70"/>
                    </a:lnTo>
                    <a:lnTo>
                      <a:pt x="82" y="69"/>
                    </a:lnTo>
                    <a:lnTo>
                      <a:pt x="376" y="69"/>
                    </a:lnTo>
                    <a:lnTo>
                      <a:pt x="324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004" name="Freeform 60"/>
              <p:cNvSpPr>
                <a:spLocks/>
              </p:cNvSpPr>
              <p:nvPr/>
            </p:nvSpPr>
            <p:spPr bwMode="auto">
              <a:xfrm>
                <a:off x="4099" y="3948"/>
                <a:ext cx="33" cy="193"/>
              </a:xfrm>
              <a:custGeom>
                <a:avLst/>
                <a:gdLst/>
                <a:ahLst/>
                <a:cxnLst>
                  <a:cxn ang="0">
                    <a:pos x="68" y="0"/>
                  </a:cxn>
                  <a:cxn ang="0">
                    <a:pos x="70" y="55"/>
                  </a:cxn>
                  <a:cxn ang="0">
                    <a:pos x="71" y="119"/>
                  </a:cxn>
                  <a:cxn ang="0">
                    <a:pos x="71" y="150"/>
                  </a:cxn>
                  <a:cxn ang="0">
                    <a:pos x="71" y="714"/>
                  </a:cxn>
                  <a:cxn ang="0">
                    <a:pos x="50" y="760"/>
                  </a:cxn>
                  <a:cxn ang="0">
                    <a:pos x="42" y="761"/>
                  </a:cxn>
                  <a:cxn ang="0">
                    <a:pos x="0" y="762"/>
                  </a:cxn>
                  <a:cxn ang="0">
                    <a:pos x="107" y="772"/>
                  </a:cxn>
                  <a:cxn ang="0">
                    <a:pos x="109" y="732"/>
                  </a:cxn>
                  <a:cxn ang="0">
                    <a:pos x="109" y="62"/>
                  </a:cxn>
                  <a:cxn ang="0">
                    <a:pos x="135" y="36"/>
                  </a:cxn>
                  <a:cxn ang="0">
                    <a:pos x="68" y="0"/>
                  </a:cxn>
                </a:cxnLst>
                <a:rect l="0" t="0" r="r" b="b"/>
                <a:pathLst>
                  <a:path w="135" h="772">
                    <a:moveTo>
                      <a:pt x="68" y="0"/>
                    </a:moveTo>
                    <a:lnTo>
                      <a:pt x="70" y="55"/>
                    </a:lnTo>
                    <a:lnTo>
                      <a:pt x="71" y="119"/>
                    </a:lnTo>
                    <a:lnTo>
                      <a:pt x="71" y="150"/>
                    </a:lnTo>
                    <a:lnTo>
                      <a:pt x="71" y="714"/>
                    </a:lnTo>
                    <a:lnTo>
                      <a:pt x="50" y="760"/>
                    </a:lnTo>
                    <a:lnTo>
                      <a:pt x="42" y="761"/>
                    </a:lnTo>
                    <a:lnTo>
                      <a:pt x="0" y="762"/>
                    </a:lnTo>
                    <a:lnTo>
                      <a:pt x="107" y="772"/>
                    </a:lnTo>
                    <a:lnTo>
                      <a:pt x="109" y="732"/>
                    </a:lnTo>
                    <a:lnTo>
                      <a:pt x="109" y="62"/>
                    </a:lnTo>
                    <a:lnTo>
                      <a:pt x="135" y="36"/>
                    </a:lnTo>
                    <a:lnTo>
                      <a:pt x="68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003" name="Freeform 59"/>
              <p:cNvSpPr>
                <a:spLocks/>
              </p:cNvSpPr>
              <p:nvPr/>
            </p:nvSpPr>
            <p:spPr bwMode="auto">
              <a:xfrm>
                <a:off x="4008" y="3944"/>
                <a:ext cx="21" cy="34"/>
              </a:xfrm>
              <a:custGeom>
                <a:avLst/>
                <a:gdLst/>
                <a:ahLst/>
                <a:cxnLst>
                  <a:cxn ang="0">
                    <a:pos x="9" y="0"/>
                  </a:cxn>
                  <a:cxn ang="0">
                    <a:pos x="0" y="8"/>
                  </a:cxn>
                  <a:cxn ang="0">
                    <a:pos x="28" y="69"/>
                  </a:cxn>
                  <a:cxn ang="0">
                    <a:pos x="41" y="114"/>
                  </a:cxn>
                  <a:cxn ang="0">
                    <a:pos x="64" y="135"/>
                  </a:cxn>
                  <a:cxn ang="0">
                    <a:pos x="85" y="85"/>
                  </a:cxn>
                  <a:cxn ang="0">
                    <a:pos x="85" y="84"/>
                  </a:cxn>
                  <a:cxn ang="0">
                    <a:pos x="70" y="51"/>
                  </a:cxn>
                  <a:cxn ang="0">
                    <a:pos x="23" y="10"/>
                  </a:cxn>
                  <a:cxn ang="0">
                    <a:pos x="9" y="0"/>
                  </a:cxn>
                </a:cxnLst>
                <a:rect l="0" t="0" r="r" b="b"/>
                <a:pathLst>
                  <a:path w="85" h="135">
                    <a:moveTo>
                      <a:pt x="9" y="0"/>
                    </a:moveTo>
                    <a:lnTo>
                      <a:pt x="0" y="8"/>
                    </a:lnTo>
                    <a:lnTo>
                      <a:pt x="28" y="69"/>
                    </a:lnTo>
                    <a:lnTo>
                      <a:pt x="41" y="114"/>
                    </a:lnTo>
                    <a:lnTo>
                      <a:pt x="64" y="135"/>
                    </a:lnTo>
                    <a:lnTo>
                      <a:pt x="85" y="85"/>
                    </a:lnTo>
                    <a:lnTo>
                      <a:pt x="85" y="84"/>
                    </a:lnTo>
                    <a:lnTo>
                      <a:pt x="70" y="51"/>
                    </a:lnTo>
                    <a:lnTo>
                      <a:pt x="23" y="1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002" name="Freeform 58"/>
              <p:cNvSpPr>
                <a:spLocks/>
              </p:cNvSpPr>
              <p:nvPr/>
            </p:nvSpPr>
            <p:spPr bwMode="auto">
              <a:xfrm>
                <a:off x="4298" y="4136"/>
                <a:ext cx="11" cy="18"/>
              </a:xfrm>
              <a:custGeom>
                <a:avLst/>
                <a:gdLst/>
                <a:ahLst/>
                <a:cxnLst>
                  <a:cxn ang="0">
                    <a:pos x="43" y="0"/>
                  </a:cxn>
                  <a:cxn ang="0">
                    <a:pos x="0" y="3"/>
                  </a:cxn>
                  <a:cxn ang="0">
                    <a:pos x="0" y="72"/>
                  </a:cxn>
                  <a:cxn ang="0">
                    <a:pos x="45" y="50"/>
                  </a:cxn>
                  <a:cxn ang="0">
                    <a:pos x="43" y="0"/>
                  </a:cxn>
                </a:cxnLst>
                <a:rect l="0" t="0" r="r" b="b"/>
                <a:pathLst>
                  <a:path w="45" h="72">
                    <a:moveTo>
                      <a:pt x="43" y="0"/>
                    </a:moveTo>
                    <a:lnTo>
                      <a:pt x="0" y="3"/>
                    </a:lnTo>
                    <a:lnTo>
                      <a:pt x="0" y="72"/>
                    </a:lnTo>
                    <a:lnTo>
                      <a:pt x="45" y="50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001" name="Freeform 57"/>
              <p:cNvSpPr>
                <a:spLocks/>
              </p:cNvSpPr>
              <p:nvPr/>
            </p:nvSpPr>
            <p:spPr bwMode="auto">
              <a:xfrm>
                <a:off x="4217" y="4009"/>
                <a:ext cx="40" cy="12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493"/>
                  </a:cxn>
                  <a:cxn ang="0">
                    <a:pos x="38" y="493"/>
                  </a:cxn>
                  <a:cxn ang="0">
                    <a:pos x="38" y="328"/>
                  </a:cxn>
                  <a:cxn ang="0">
                    <a:pos x="160" y="328"/>
                  </a:cxn>
                  <a:cxn ang="0">
                    <a:pos x="38" y="311"/>
                  </a:cxn>
                  <a:cxn ang="0">
                    <a:pos x="38" y="160"/>
                  </a:cxn>
                  <a:cxn ang="0">
                    <a:pos x="160" y="160"/>
                  </a:cxn>
                  <a:cxn ang="0">
                    <a:pos x="38" y="142"/>
                  </a:cxn>
                  <a:cxn ang="0">
                    <a:pos x="38" y="0"/>
                  </a:cxn>
                  <a:cxn ang="0">
                    <a:pos x="160" y="0"/>
                  </a:cxn>
                  <a:cxn ang="0">
                    <a:pos x="0" y="0"/>
                  </a:cxn>
                </a:cxnLst>
                <a:rect l="0" t="0" r="r" b="b"/>
                <a:pathLst>
                  <a:path w="160" h="493">
                    <a:moveTo>
                      <a:pt x="0" y="0"/>
                    </a:moveTo>
                    <a:lnTo>
                      <a:pt x="0" y="493"/>
                    </a:lnTo>
                    <a:lnTo>
                      <a:pt x="38" y="493"/>
                    </a:lnTo>
                    <a:lnTo>
                      <a:pt x="38" y="328"/>
                    </a:lnTo>
                    <a:lnTo>
                      <a:pt x="160" y="328"/>
                    </a:lnTo>
                    <a:lnTo>
                      <a:pt x="38" y="311"/>
                    </a:lnTo>
                    <a:lnTo>
                      <a:pt x="38" y="160"/>
                    </a:lnTo>
                    <a:lnTo>
                      <a:pt x="160" y="160"/>
                    </a:lnTo>
                    <a:lnTo>
                      <a:pt x="38" y="142"/>
                    </a:lnTo>
                    <a:lnTo>
                      <a:pt x="38" y="0"/>
                    </a:lnTo>
                    <a:lnTo>
                      <a:pt x="16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000" name="Freeform 56"/>
              <p:cNvSpPr>
                <a:spLocks/>
              </p:cNvSpPr>
              <p:nvPr/>
            </p:nvSpPr>
            <p:spPr bwMode="auto">
              <a:xfrm>
                <a:off x="4185" y="4009"/>
                <a:ext cx="81" cy="123"/>
              </a:xfrm>
              <a:custGeom>
                <a:avLst/>
                <a:gdLst/>
                <a:ahLst/>
                <a:cxnLst>
                  <a:cxn ang="0">
                    <a:pos x="325" y="0"/>
                  </a:cxn>
                  <a:cxn ang="0">
                    <a:pos x="126" y="0"/>
                  </a:cxn>
                  <a:cxn ang="0">
                    <a:pos x="286" y="0"/>
                  </a:cxn>
                  <a:cxn ang="0">
                    <a:pos x="286" y="142"/>
                  </a:cxn>
                  <a:cxn ang="0">
                    <a:pos x="164" y="142"/>
                  </a:cxn>
                  <a:cxn ang="0">
                    <a:pos x="286" y="160"/>
                  </a:cxn>
                  <a:cxn ang="0">
                    <a:pos x="286" y="311"/>
                  </a:cxn>
                  <a:cxn ang="0">
                    <a:pos x="164" y="311"/>
                  </a:cxn>
                  <a:cxn ang="0">
                    <a:pos x="286" y="328"/>
                  </a:cxn>
                  <a:cxn ang="0">
                    <a:pos x="286" y="493"/>
                  </a:cxn>
                  <a:cxn ang="0">
                    <a:pos x="164" y="493"/>
                  </a:cxn>
                  <a:cxn ang="0">
                    <a:pos x="126" y="493"/>
                  </a:cxn>
                  <a:cxn ang="0">
                    <a:pos x="0" y="493"/>
                  </a:cxn>
                  <a:cxn ang="0">
                    <a:pos x="325" y="493"/>
                  </a:cxn>
                  <a:cxn ang="0">
                    <a:pos x="325" y="0"/>
                  </a:cxn>
                </a:cxnLst>
                <a:rect l="0" t="0" r="r" b="b"/>
                <a:pathLst>
                  <a:path w="325" h="493">
                    <a:moveTo>
                      <a:pt x="325" y="0"/>
                    </a:moveTo>
                    <a:lnTo>
                      <a:pt x="126" y="0"/>
                    </a:lnTo>
                    <a:lnTo>
                      <a:pt x="286" y="0"/>
                    </a:lnTo>
                    <a:lnTo>
                      <a:pt x="286" y="142"/>
                    </a:lnTo>
                    <a:lnTo>
                      <a:pt x="164" y="142"/>
                    </a:lnTo>
                    <a:lnTo>
                      <a:pt x="286" y="160"/>
                    </a:lnTo>
                    <a:lnTo>
                      <a:pt x="286" y="311"/>
                    </a:lnTo>
                    <a:lnTo>
                      <a:pt x="164" y="311"/>
                    </a:lnTo>
                    <a:lnTo>
                      <a:pt x="286" y="328"/>
                    </a:lnTo>
                    <a:lnTo>
                      <a:pt x="286" y="493"/>
                    </a:lnTo>
                    <a:lnTo>
                      <a:pt x="164" y="493"/>
                    </a:lnTo>
                    <a:lnTo>
                      <a:pt x="126" y="493"/>
                    </a:lnTo>
                    <a:lnTo>
                      <a:pt x="0" y="493"/>
                    </a:lnTo>
                    <a:lnTo>
                      <a:pt x="325" y="493"/>
                    </a:lnTo>
                    <a:lnTo>
                      <a:pt x="325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999" name="Freeform 55"/>
              <p:cNvSpPr>
                <a:spLocks/>
              </p:cNvSpPr>
              <p:nvPr/>
            </p:nvSpPr>
            <p:spPr bwMode="auto">
              <a:xfrm>
                <a:off x="4266" y="4007"/>
                <a:ext cx="49" cy="129"/>
              </a:xfrm>
              <a:custGeom>
                <a:avLst/>
                <a:gdLst/>
                <a:ahLst/>
                <a:cxnLst>
                  <a:cxn ang="0">
                    <a:pos x="193" y="0"/>
                  </a:cxn>
                  <a:cxn ang="0">
                    <a:pos x="128" y="9"/>
                  </a:cxn>
                  <a:cxn ang="0">
                    <a:pos x="128" y="502"/>
                  </a:cxn>
                  <a:cxn ang="0">
                    <a:pos x="0" y="502"/>
                  </a:cxn>
                  <a:cxn ang="0">
                    <a:pos x="171" y="518"/>
                  </a:cxn>
                  <a:cxn ang="0">
                    <a:pos x="171" y="465"/>
                  </a:cxn>
                  <a:cxn ang="0">
                    <a:pos x="170" y="409"/>
                  </a:cxn>
                  <a:cxn ang="0">
                    <a:pos x="170" y="350"/>
                  </a:cxn>
                  <a:cxn ang="0">
                    <a:pos x="169" y="289"/>
                  </a:cxn>
                  <a:cxn ang="0">
                    <a:pos x="169" y="224"/>
                  </a:cxn>
                  <a:cxn ang="0">
                    <a:pos x="169" y="157"/>
                  </a:cxn>
                  <a:cxn ang="0">
                    <a:pos x="169" y="87"/>
                  </a:cxn>
                  <a:cxn ang="0">
                    <a:pos x="169" y="23"/>
                  </a:cxn>
                  <a:cxn ang="0">
                    <a:pos x="193" y="0"/>
                  </a:cxn>
                </a:cxnLst>
                <a:rect l="0" t="0" r="r" b="b"/>
                <a:pathLst>
                  <a:path w="193" h="518">
                    <a:moveTo>
                      <a:pt x="193" y="0"/>
                    </a:moveTo>
                    <a:lnTo>
                      <a:pt x="128" y="9"/>
                    </a:lnTo>
                    <a:lnTo>
                      <a:pt x="128" y="502"/>
                    </a:lnTo>
                    <a:lnTo>
                      <a:pt x="0" y="502"/>
                    </a:lnTo>
                    <a:lnTo>
                      <a:pt x="171" y="518"/>
                    </a:lnTo>
                    <a:lnTo>
                      <a:pt x="171" y="465"/>
                    </a:lnTo>
                    <a:lnTo>
                      <a:pt x="170" y="409"/>
                    </a:lnTo>
                    <a:lnTo>
                      <a:pt x="170" y="350"/>
                    </a:lnTo>
                    <a:lnTo>
                      <a:pt x="169" y="289"/>
                    </a:lnTo>
                    <a:lnTo>
                      <a:pt x="169" y="224"/>
                    </a:lnTo>
                    <a:lnTo>
                      <a:pt x="169" y="157"/>
                    </a:lnTo>
                    <a:lnTo>
                      <a:pt x="169" y="87"/>
                    </a:lnTo>
                    <a:lnTo>
                      <a:pt x="169" y="23"/>
                    </a:lnTo>
                    <a:lnTo>
                      <a:pt x="193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998" name="Freeform 54"/>
              <p:cNvSpPr>
                <a:spLocks/>
              </p:cNvSpPr>
              <p:nvPr/>
            </p:nvSpPr>
            <p:spPr bwMode="auto">
              <a:xfrm>
                <a:off x="4174" y="3997"/>
                <a:ext cx="141" cy="16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" y="49"/>
                  </a:cxn>
                  <a:cxn ang="0">
                    <a:pos x="2" y="103"/>
                  </a:cxn>
                  <a:cxn ang="0">
                    <a:pos x="3" y="165"/>
                  </a:cxn>
                  <a:cxn ang="0">
                    <a:pos x="3" y="232"/>
                  </a:cxn>
                  <a:cxn ang="0">
                    <a:pos x="3" y="306"/>
                  </a:cxn>
                  <a:cxn ang="0">
                    <a:pos x="3" y="311"/>
                  </a:cxn>
                  <a:cxn ang="0">
                    <a:pos x="3" y="383"/>
                  </a:cxn>
                  <a:cxn ang="0">
                    <a:pos x="3" y="451"/>
                  </a:cxn>
                  <a:cxn ang="0">
                    <a:pos x="2" y="514"/>
                  </a:cxn>
                  <a:cxn ang="0">
                    <a:pos x="2" y="571"/>
                  </a:cxn>
                  <a:cxn ang="0">
                    <a:pos x="1" y="623"/>
                  </a:cxn>
                  <a:cxn ang="0">
                    <a:pos x="0" y="645"/>
                  </a:cxn>
                  <a:cxn ang="0">
                    <a:pos x="44" y="619"/>
                  </a:cxn>
                  <a:cxn ang="0">
                    <a:pos x="44" y="561"/>
                  </a:cxn>
                  <a:cxn ang="0">
                    <a:pos x="497" y="561"/>
                  </a:cxn>
                  <a:cxn ang="0">
                    <a:pos x="540" y="558"/>
                  </a:cxn>
                  <a:cxn ang="0">
                    <a:pos x="369" y="542"/>
                  </a:cxn>
                  <a:cxn ang="0">
                    <a:pos x="44" y="542"/>
                  </a:cxn>
                  <a:cxn ang="0">
                    <a:pos x="44" y="49"/>
                  </a:cxn>
                  <a:cxn ang="0">
                    <a:pos x="170" y="49"/>
                  </a:cxn>
                  <a:cxn ang="0">
                    <a:pos x="369" y="49"/>
                  </a:cxn>
                  <a:cxn ang="0">
                    <a:pos x="497" y="49"/>
                  </a:cxn>
                  <a:cxn ang="0">
                    <a:pos x="562" y="40"/>
                  </a:cxn>
                  <a:cxn ang="0">
                    <a:pos x="44" y="30"/>
                  </a:cxn>
                  <a:cxn ang="0">
                    <a:pos x="0" y="0"/>
                  </a:cxn>
                </a:cxnLst>
                <a:rect l="0" t="0" r="r" b="b"/>
                <a:pathLst>
                  <a:path w="562" h="645">
                    <a:moveTo>
                      <a:pt x="0" y="0"/>
                    </a:moveTo>
                    <a:lnTo>
                      <a:pt x="1" y="49"/>
                    </a:lnTo>
                    <a:lnTo>
                      <a:pt x="2" y="103"/>
                    </a:lnTo>
                    <a:lnTo>
                      <a:pt x="3" y="165"/>
                    </a:lnTo>
                    <a:lnTo>
                      <a:pt x="3" y="232"/>
                    </a:lnTo>
                    <a:lnTo>
                      <a:pt x="3" y="306"/>
                    </a:lnTo>
                    <a:lnTo>
                      <a:pt x="3" y="311"/>
                    </a:lnTo>
                    <a:lnTo>
                      <a:pt x="3" y="383"/>
                    </a:lnTo>
                    <a:lnTo>
                      <a:pt x="3" y="451"/>
                    </a:lnTo>
                    <a:lnTo>
                      <a:pt x="2" y="514"/>
                    </a:lnTo>
                    <a:lnTo>
                      <a:pt x="2" y="571"/>
                    </a:lnTo>
                    <a:lnTo>
                      <a:pt x="1" y="623"/>
                    </a:lnTo>
                    <a:lnTo>
                      <a:pt x="0" y="645"/>
                    </a:lnTo>
                    <a:lnTo>
                      <a:pt x="44" y="619"/>
                    </a:lnTo>
                    <a:lnTo>
                      <a:pt x="44" y="561"/>
                    </a:lnTo>
                    <a:lnTo>
                      <a:pt x="497" y="561"/>
                    </a:lnTo>
                    <a:lnTo>
                      <a:pt x="540" y="558"/>
                    </a:lnTo>
                    <a:lnTo>
                      <a:pt x="369" y="542"/>
                    </a:lnTo>
                    <a:lnTo>
                      <a:pt x="44" y="542"/>
                    </a:lnTo>
                    <a:lnTo>
                      <a:pt x="44" y="49"/>
                    </a:lnTo>
                    <a:lnTo>
                      <a:pt x="170" y="49"/>
                    </a:lnTo>
                    <a:lnTo>
                      <a:pt x="369" y="49"/>
                    </a:lnTo>
                    <a:lnTo>
                      <a:pt x="497" y="49"/>
                    </a:lnTo>
                    <a:lnTo>
                      <a:pt x="562" y="40"/>
                    </a:lnTo>
                    <a:lnTo>
                      <a:pt x="44" y="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997" name="Freeform 53"/>
              <p:cNvSpPr>
                <a:spLocks/>
              </p:cNvSpPr>
              <p:nvPr/>
            </p:nvSpPr>
            <p:spPr bwMode="auto">
              <a:xfrm>
                <a:off x="4185" y="3995"/>
                <a:ext cx="130" cy="12"/>
              </a:xfrm>
              <a:custGeom>
                <a:avLst/>
                <a:gdLst/>
                <a:ahLst/>
                <a:cxnLst>
                  <a:cxn ang="0">
                    <a:pos x="471" y="0"/>
                  </a:cxn>
                  <a:cxn ang="0">
                    <a:pos x="447" y="37"/>
                  </a:cxn>
                  <a:cxn ang="0">
                    <a:pos x="158" y="37"/>
                  </a:cxn>
                  <a:cxn ang="0">
                    <a:pos x="137" y="37"/>
                  </a:cxn>
                  <a:cxn ang="0">
                    <a:pos x="0" y="37"/>
                  </a:cxn>
                  <a:cxn ang="0">
                    <a:pos x="518" y="47"/>
                  </a:cxn>
                  <a:cxn ang="0">
                    <a:pos x="471" y="0"/>
                  </a:cxn>
                </a:cxnLst>
                <a:rect l="0" t="0" r="r" b="b"/>
                <a:pathLst>
                  <a:path w="518" h="47">
                    <a:moveTo>
                      <a:pt x="471" y="0"/>
                    </a:moveTo>
                    <a:lnTo>
                      <a:pt x="447" y="37"/>
                    </a:lnTo>
                    <a:lnTo>
                      <a:pt x="158" y="37"/>
                    </a:lnTo>
                    <a:lnTo>
                      <a:pt x="137" y="37"/>
                    </a:lnTo>
                    <a:lnTo>
                      <a:pt x="0" y="37"/>
                    </a:lnTo>
                    <a:lnTo>
                      <a:pt x="518" y="47"/>
                    </a:lnTo>
                    <a:lnTo>
                      <a:pt x="471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996" name="Freeform 52"/>
              <p:cNvSpPr>
                <a:spLocks/>
              </p:cNvSpPr>
              <p:nvPr/>
            </p:nvSpPr>
            <p:spPr bwMode="auto">
              <a:xfrm>
                <a:off x="4219" y="3964"/>
                <a:ext cx="28" cy="40"/>
              </a:xfrm>
              <a:custGeom>
                <a:avLst/>
                <a:gdLst/>
                <a:ahLst/>
                <a:cxnLst>
                  <a:cxn ang="0">
                    <a:pos x="68" y="0"/>
                  </a:cxn>
                  <a:cxn ang="0">
                    <a:pos x="41" y="0"/>
                  </a:cxn>
                  <a:cxn ang="0">
                    <a:pos x="31" y="59"/>
                  </a:cxn>
                  <a:cxn ang="0">
                    <a:pos x="16" y="116"/>
                  </a:cxn>
                  <a:cxn ang="0">
                    <a:pos x="0" y="161"/>
                  </a:cxn>
                  <a:cxn ang="0">
                    <a:pos x="21" y="161"/>
                  </a:cxn>
                  <a:cxn ang="0">
                    <a:pos x="44" y="113"/>
                  </a:cxn>
                  <a:cxn ang="0">
                    <a:pos x="73" y="60"/>
                  </a:cxn>
                  <a:cxn ang="0">
                    <a:pos x="82" y="44"/>
                  </a:cxn>
                  <a:cxn ang="0">
                    <a:pos x="109" y="33"/>
                  </a:cxn>
                  <a:cxn ang="0">
                    <a:pos x="68" y="0"/>
                  </a:cxn>
                </a:cxnLst>
                <a:rect l="0" t="0" r="r" b="b"/>
                <a:pathLst>
                  <a:path w="109" h="161">
                    <a:moveTo>
                      <a:pt x="68" y="0"/>
                    </a:moveTo>
                    <a:lnTo>
                      <a:pt x="41" y="0"/>
                    </a:lnTo>
                    <a:lnTo>
                      <a:pt x="31" y="59"/>
                    </a:lnTo>
                    <a:lnTo>
                      <a:pt x="16" y="116"/>
                    </a:lnTo>
                    <a:lnTo>
                      <a:pt x="0" y="161"/>
                    </a:lnTo>
                    <a:lnTo>
                      <a:pt x="21" y="161"/>
                    </a:lnTo>
                    <a:lnTo>
                      <a:pt x="44" y="113"/>
                    </a:lnTo>
                    <a:lnTo>
                      <a:pt x="73" y="60"/>
                    </a:lnTo>
                    <a:lnTo>
                      <a:pt x="82" y="44"/>
                    </a:lnTo>
                    <a:lnTo>
                      <a:pt x="109" y="33"/>
                    </a:lnTo>
                    <a:lnTo>
                      <a:pt x="68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995" name="Freeform 51"/>
              <p:cNvSpPr>
                <a:spLocks/>
              </p:cNvSpPr>
              <p:nvPr/>
            </p:nvSpPr>
            <p:spPr bwMode="auto">
              <a:xfrm>
                <a:off x="4156" y="3948"/>
                <a:ext cx="172" cy="19"/>
              </a:xfrm>
              <a:custGeom>
                <a:avLst/>
                <a:gdLst/>
                <a:ahLst/>
                <a:cxnLst>
                  <a:cxn ang="0">
                    <a:pos x="632" y="0"/>
                  </a:cxn>
                  <a:cxn ang="0">
                    <a:pos x="591" y="48"/>
                  </a:cxn>
                  <a:cxn ang="0">
                    <a:pos x="0" y="48"/>
                  </a:cxn>
                  <a:cxn ang="0">
                    <a:pos x="24" y="77"/>
                  </a:cxn>
                  <a:cxn ang="0">
                    <a:pos x="71" y="66"/>
                  </a:cxn>
                  <a:cxn ang="0">
                    <a:pos x="82" y="66"/>
                  </a:cxn>
                  <a:cxn ang="0">
                    <a:pos x="292" y="66"/>
                  </a:cxn>
                  <a:cxn ang="0">
                    <a:pos x="319" y="66"/>
                  </a:cxn>
                  <a:cxn ang="0">
                    <a:pos x="684" y="66"/>
                  </a:cxn>
                  <a:cxn ang="0">
                    <a:pos x="632" y="0"/>
                  </a:cxn>
                </a:cxnLst>
                <a:rect l="0" t="0" r="r" b="b"/>
                <a:pathLst>
                  <a:path w="684" h="77">
                    <a:moveTo>
                      <a:pt x="632" y="0"/>
                    </a:moveTo>
                    <a:lnTo>
                      <a:pt x="591" y="48"/>
                    </a:lnTo>
                    <a:lnTo>
                      <a:pt x="0" y="48"/>
                    </a:lnTo>
                    <a:lnTo>
                      <a:pt x="24" y="77"/>
                    </a:lnTo>
                    <a:lnTo>
                      <a:pt x="71" y="66"/>
                    </a:lnTo>
                    <a:lnTo>
                      <a:pt x="82" y="66"/>
                    </a:lnTo>
                    <a:lnTo>
                      <a:pt x="292" y="66"/>
                    </a:lnTo>
                    <a:lnTo>
                      <a:pt x="319" y="66"/>
                    </a:lnTo>
                    <a:lnTo>
                      <a:pt x="684" y="66"/>
                    </a:lnTo>
                    <a:lnTo>
                      <a:pt x="63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994" name="Freeform 50"/>
              <p:cNvSpPr>
                <a:spLocks/>
              </p:cNvSpPr>
              <p:nvPr/>
            </p:nvSpPr>
            <p:spPr bwMode="auto">
              <a:xfrm>
                <a:off x="4336" y="3970"/>
                <a:ext cx="87" cy="165"/>
              </a:xfrm>
              <a:custGeom>
                <a:avLst/>
                <a:gdLst/>
                <a:ahLst/>
                <a:cxnLst>
                  <a:cxn ang="0">
                    <a:pos x="0" y="659"/>
                  </a:cxn>
                  <a:cxn ang="0">
                    <a:pos x="0" y="439"/>
                  </a:cxn>
                  <a:cxn ang="0">
                    <a:pos x="176" y="0"/>
                  </a:cxn>
                  <a:cxn ang="0">
                    <a:pos x="351" y="439"/>
                  </a:cxn>
                  <a:cxn ang="0">
                    <a:pos x="351" y="659"/>
                  </a:cxn>
                </a:cxnLst>
                <a:rect l="0" t="0" r="r" b="b"/>
                <a:pathLst>
                  <a:path w="351" h="659">
                    <a:moveTo>
                      <a:pt x="0" y="659"/>
                    </a:moveTo>
                    <a:lnTo>
                      <a:pt x="0" y="439"/>
                    </a:lnTo>
                    <a:lnTo>
                      <a:pt x="176" y="0"/>
                    </a:lnTo>
                    <a:lnTo>
                      <a:pt x="351" y="439"/>
                    </a:lnTo>
                    <a:lnTo>
                      <a:pt x="351" y="659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993" name="Line 49"/>
              <p:cNvSpPr>
                <a:spLocks noChangeShapeType="1"/>
              </p:cNvSpPr>
              <p:nvPr/>
            </p:nvSpPr>
            <p:spPr bwMode="auto">
              <a:xfrm>
                <a:off x="4336" y="4080"/>
                <a:ext cx="8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992" name="Line 48"/>
              <p:cNvSpPr>
                <a:spLocks noChangeShapeType="1"/>
              </p:cNvSpPr>
              <p:nvPr/>
            </p:nvSpPr>
            <p:spPr bwMode="auto">
              <a:xfrm>
                <a:off x="4467" y="4053"/>
                <a:ext cx="8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991" name="Freeform 47"/>
              <p:cNvSpPr>
                <a:spLocks/>
              </p:cNvSpPr>
              <p:nvPr/>
            </p:nvSpPr>
            <p:spPr bwMode="auto">
              <a:xfrm>
                <a:off x="4599" y="3970"/>
                <a:ext cx="88" cy="165"/>
              </a:xfrm>
              <a:custGeom>
                <a:avLst/>
                <a:gdLst/>
                <a:ahLst/>
                <a:cxnLst>
                  <a:cxn ang="0">
                    <a:pos x="0" y="659"/>
                  </a:cxn>
                  <a:cxn ang="0">
                    <a:pos x="0" y="439"/>
                  </a:cxn>
                  <a:cxn ang="0">
                    <a:pos x="176" y="0"/>
                  </a:cxn>
                  <a:cxn ang="0">
                    <a:pos x="351" y="439"/>
                  </a:cxn>
                  <a:cxn ang="0">
                    <a:pos x="351" y="659"/>
                  </a:cxn>
                </a:cxnLst>
                <a:rect l="0" t="0" r="r" b="b"/>
                <a:pathLst>
                  <a:path w="351" h="659">
                    <a:moveTo>
                      <a:pt x="0" y="659"/>
                    </a:moveTo>
                    <a:lnTo>
                      <a:pt x="0" y="439"/>
                    </a:lnTo>
                    <a:lnTo>
                      <a:pt x="176" y="0"/>
                    </a:lnTo>
                    <a:lnTo>
                      <a:pt x="351" y="439"/>
                    </a:lnTo>
                    <a:lnTo>
                      <a:pt x="351" y="659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990" name="Line 46"/>
              <p:cNvSpPr>
                <a:spLocks noChangeShapeType="1"/>
              </p:cNvSpPr>
              <p:nvPr/>
            </p:nvSpPr>
            <p:spPr bwMode="auto">
              <a:xfrm>
                <a:off x="4599" y="4080"/>
                <a:ext cx="8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989" name="Line 45"/>
              <p:cNvSpPr>
                <a:spLocks noChangeShapeType="1"/>
              </p:cNvSpPr>
              <p:nvPr/>
            </p:nvSpPr>
            <p:spPr bwMode="auto">
              <a:xfrm flipV="1">
                <a:off x="1859" y="908"/>
                <a:ext cx="1" cy="54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988" name="Line 44"/>
              <p:cNvSpPr>
                <a:spLocks noChangeShapeType="1"/>
              </p:cNvSpPr>
              <p:nvPr/>
            </p:nvSpPr>
            <p:spPr bwMode="auto">
              <a:xfrm flipV="1">
                <a:off x="2807" y="908"/>
                <a:ext cx="1" cy="54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987" name="Line 43"/>
              <p:cNvSpPr>
                <a:spLocks noChangeShapeType="1"/>
              </p:cNvSpPr>
              <p:nvPr/>
            </p:nvSpPr>
            <p:spPr bwMode="auto">
              <a:xfrm>
                <a:off x="1859" y="1456"/>
                <a:ext cx="94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986" name="Line 42"/>
              <p:cNvSpPr>
                <a:spLocks noChangeShapeType="1"/>
              </p:cNvSpPr>
              <p:nvPr/>
            </p:nvSpPr>
            <p:spPr bwMode="auto">
              <a:xfrm flipV="1">
                <a:off x="2849" y="971"/>
                <a:ext cx="1" cy="42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985" name="Line 41"/>
              <p:cNvSpPr>
                <a:spLocks noChangeShapeType="1"/>
              </p:cNvSpPr>
              <p:nvPr/>
            </p:nvSpPr>
            <p:spPr bwMode="auto">
              <a:xfrm>
                <a:off x="2849" y="1392"/>
                <a:ext cx="69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984" name="Line 40"/>
              <p:cNvSpPr>
                <a:spLocks noChangeShapeType="1"/>
              </p:cNvSpPr>
              <p:nvPr/>
            </p:nvSpPr>
            <p:spPr bwMode="auto">
              <a:xfrm>
                <a:off x="2807" y="1371"/>
                <a:ext cx="4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82982" name="Line 38"/>
            <p:cNvSpPr>
              <a:spLocks noChangeShapeType="1"/>
            </p:cNvSpPr>
            <p:nvPr/>
          </p:nvSpPr>
          <p:spPr bwMode="auto">
            <a:xfrm>
              <a:off x="3586" y="1371"/>
              <a:ext cx="61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981" name="Line 37"/>
            <p:cNvSpPr>
              <a:spLocks noChangeShapeType="1"/>
            </p:cNvSpPr>
            <p:nvPr/>
          </p:nvSpPr>
          <p:spPr bwMode="auto">
            <a:xfrm>
              <a:off x="3544" y="1329"/>
              <a:ext cx="4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980" name="Line 36"/>
            <p:cNvSpPr>
              <a:spLocks noChangeShapeType="1"/>
            </p:cNvSpPr>
            <p:nvPr/>
          </p:nvSpPr>
          <p:spPr bwMode="auto">
            <a:xfrm>
              <a:off x="3544" y="1034"/>
              <a:ext cx="4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979" name="Line 35"/>
            <p:cNvSpPr>
              <a:spLocks noChangeShapeType="1"/>
            </p:cNvSpPr>
            <p:nvPr/>
          </p:nvSpPr>
          <p:spPr bwMode="auto">
            <a:xfrm>
              <a:off x="3839" y="997"/>
              <a:ext cx="27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978" name="Line 34"/>
            <p:cNvSpPr>
              <a:spLocks noChangeShapeType="1"/>
            </p:cNvSpPr>
            <p:nvPr/>
          </p:nvSpPr>
          <p:spPr bwMode="auto">
            <a:xfrm>
              <a:off x="2807" y="992"/>
              <a:ext cx="4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977" name="Line 33"/>
            <p:cNvSpPr>
              <a:spLocks noChangeShapeType="1"/>
            </p:cNvSpPr>
            <p:nvPr/>
          </p:nvSpPr>
          <p:spPr bwMode="auto">
            <a:xfrm>
              <a:off x="3586" y="992"/>
              <a:ext cx="21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976" name="Line 32"/>
            <p:cNvSpPr>
              <a:spLocks noChangeShapeType="1"/>
            </p:cNvSpPr>
            <p:nvPr/>
          </p:nvSpPr>
          <p:spPr bwMode="auto">
            <a:xfrm>
              <a:off x="4155" y="992"/>
              <a:ext cx="4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975" name="Line 31"/>
            <p:cNvSpPr>
              <a:spLocks noChangeShapeType="1"/>
            </p:cNvSpPr>
            <p:nvPr/>
          </p:nvSpPr>
          <p:spPr bwMode="auto">
            <a:xfrm>
              <a:off x="2849" y="971"/>
              <a:ext cx="69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974" name="Line 30"/>
            <p:cNvSpPr>
              <a:spLocks noChangeShapeType="1"/>
            </p:cNvSpPr>
            <p:nvPr/>
          </p:nvSpPr>
          <p:spPr bwMode="auto">
            <a:xfrm>
              <a:off x="1859" y="908"/>
              <a:ext cx="94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973" name="Line 29"/>
            <p:cNvSpPr>
              <a:spLocks noChangeShapeType="1"/>
            </p:cNvSpPr>
            <p:nvPr/>
          </p:nvSpPr>
          <p:spPr bwMode="auto">
            <a:xfrm flipV="1">
              <a:off x="3544" y="971"/>
              <a:ext cx="1" cy="42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972" name="Line 28"/>
            <p:cNvSpPr>
              <a:spLocks noChangeShapeType="1"/>
            </p:cNvSpPr>
            <p:nvPr/>
          </p:nvSpPr>
          <p:spPr bwMode="auto">
            <a:xfrm flipV="1">
              <a:off x="3586" y="992"/>
              <a:ext cx="1" cy="37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971" name="Line 27"/>
            <p:cNvSpPr>
              <a:spLocks noChangeShapeType="1"/>
            </p:cNvSpPr>
            <p:nvPr/>
          </p:nvSpPr>
          <p:spPr bwMode="auto">
            <a:xfrm flipV="1">
              <a:off x="4197" y="1329"/>
              <a:ext cx="42" cy="4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970" name="Line 26"/>
            <p:cNvSpPr>
              <a:spLocks noChangeShapeType="1"/>
            </p:cNvSpPr>
            <p:nvPr/>
          </p:nvSpPr>
          <p:spPr bwMode="auto">
            <a:xfrm>
              <a:off x="4197" y="992"/>
              <a:ext cx="42" cy="4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969" name="Line 25"/>
            <p:cNvSpPr>
              <a:spLocks noChangeShapeType="1"/>
            </p:cNvSpPr>
            <p:nvPr/>
          </p:nvSpPr>
          <p:spPr bwMode="auto">
            <a:xfrm flipV="1">
              <a:off x="4197" y="992"/>
              <a:ext cx="1" cy="37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968" name="Line 24"/>
            <p:cNvSpPr>
              <a:spLocks noChangeShapeType="1"/>
            </p:cNvSpPr>
            <p:nvPr/>
          </p:nvSpPr>
          <p:spPr bwMode="auto">
            <a:xfrm flipV="1">
              <a:off x="4239" y="1034"/>
              <a:ext cx="1" cy="29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967" name="Line 23"/>
            <p:cNvSpPr>
              <a:spLocks noChangeShapeType="1"/>
            </p:cNvSpPr>
            <p:nvPr/>
          </p:nvSpPr>
          <p:spPr bwMode="auto">
            <a:xfrm flipH="1">
              <a:off x="3823" y="3473"/>
              <a:ext cx="5" cy="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966" name="Line 22"/>
            <p:cNvSpPr>
              <a:spLocks noChangeShapeType="1"/>
            </p:cNvSpPr>
            <p:nvPr/>
          </p:nvSpPr>
          <p:spPr bwMode="auto">
            <a:xfrm flipH="1">
              <a:off x="3777" y="3424"/>
              <a:ext cx="142" cy="14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965" name="Line 21"/>
            <p:cNvSpPr>
              <a:spLocks noChangeShapeType="1"/>
            </p:cNvSpPr>
            <p:nvPr/>
          </p:nvSpPr>
          <p:spPr bwMode="auto">
            <a:xfrm flipH="1">
              <a:off x="3772" y="3465"/>
              <a:ext cx="147" cy="14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964" name="Line 20"/>
            <p:cNvSpPr>
              <a:spLocks noChangeShapeType="1"/>
            </p:cNvSpPr>
            <p:nvPr/>
          </p:nvSpPr>
          <p:spPr bwMode="auto">
            <a:xfrm flipH="1">
              <a:off x="3777" y="3476"/>
              <a:ext cx="173" cy="17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963" name="Line 19"/>
            <p:cNvSpPr>
              <a:spLocks noChangeShapeType="1"/>
            </p:cNvSpPr>
            <p:nvPr/>
          </p:nvSpPr>
          <p:spPr bwMode="auto">
            <a:xfrm flipH="1">
              <a:off x="4003" y="3433"/>
              <a:ext cx="30" cy="3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962" name="Line 18"/>
            <p:cNvSpPr>
              <a:spLocks noChangeShapeType="1"/>
            </p:cNvSpPr>
            <p:nvPr/>
          </p:nvSpPr>
          <p:spPr bwMode="auto">
            <a:xfrm flipH="1">
              <a:off x="3786" y="3476"/>
              <a:ext cx="205" cy="20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961" name="Line 17"/>
            <p:cNvSpPr>
              <a:spLocks noChangeShapeType="1"/>
            </p:cNvSpPr>
            <p:nvPr/>
          </p:nvSpPr>
          <p:spPr bwMode="auto">
            <a:xfrm flipV="1">
              <a:off x="3919" y="3423"/>
              <a:ext cx="1" cy="5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960" name="Line 16"/>
            <p:cNvSpPr>
              <a:spLocks noChangeShapeType="1"/>
            </p:cNvSpPr>
            <p:nvPr/>
          </p:nvSpPr>
          <p:spPr bwMode="auto">
            <a:xfrm flipH="1">
              <a:off x="3800" y="3448"/>
              <a:ext cx="261" cy="26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959" name="Line 15"/>
            <p:cNvSpPr>
              <a:spLocks noChangeShapeType="1"/>
            </p:cNvSpPr>
            <p:nvPr/>
          </p:nvSpPr>
          <p:spPr bwMode="auto">
            <a:xfrm flipH="1">
              <a:off x="3818" y="3465"/>
              <a:ext cx="266" cy="26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958" name="Line 14"/>
            <p:cNvSpPr>
              <a:spLocks noChangeShapeType="1"/>
            </p:cNvSpPr>
            <p:nvPr/>
          </p:nvSpPr>
          <p:spPr bwMode="auto">
            <a:xfrm flipH="1">
              <a:off x="3839" y="3486"/>
              <a:ext cx="266" cy="26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957" name="Line 13"/>
            <p:cNvSpPr>
              <a:spLocks noChangeShapeType="1"/>
            </p:cNvSpPr>
            <p:nvPr/>
          </p:nvSpPr>
          <p:spPr bwMode="auto">
            <a:xfrm flipV="1">
              <a:off x="4003" y="3423"/>
              <a:ext cx="1" cy="5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956" name="Line 12"/>
            <p:cNvSpPr>
              <a:spLocks noChangeShapeType="1"/>
            </p:cNvSpPr>
            <p:nvPr/>
          </p:nvSpPr>
          <p:spPr bwMode="auto">
            <a:xfrm flipH="1">
              <a:off x="3862" y="3509"/>
              <a:ext cx="260" cy="26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955" name="Line 11"/>
            <p:cNvSpPr>
              <a:spLocks noChangeShapeType="1"/>
            </p:cNvSpPr>
            <p:nvPr/>
          </p:nvSpPr>
          <p:spPr bwMode="auto">
            <a:xfrm flipH="1">
              <a:off x="3889" y="3536"/>
              <a:ext cx="247" cy="24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954" name="Line 10"/>
            <p:cNvSpPr>
              <a:spLocks noChangeShapeType="1"/>
            </p:cNvSpPr>
            <p:nvPr/>
          </p:nvSpPr>
          <p:spPr bwMode="auto">
            <a:xfrm flipH="1">
              <a:off x="3921" y="3568"/>
              <a:ext cx="225" cy="2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953" name="Line 9"/>
            <p:cNvSpPr>
              <a:spLocks noChangeShapeType="1"/>
            </p:cNvSpPr>
            <p:nvPr/>
          </p:nvSpPr>
          <p:spPr bwMode="auto">
            <a:xfrm flipH="1">
              <a:off x="3958" y="3605"/>
              <a:ext cx="193" cy="19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952" name="Line 8"/>
            <p:cNvSpPr>
              <a:spLocks noChangeShapeType="1"/>
            </p:cNvSpPr>
            <p:nvPr/>
          </p:nvSpPr>
          <p:spPr bwMode="auto">
            <a:xfrm flipH="1">
              <a:off x="3919" y="3476"/>
              <a:ext cx="8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951" name="Line 7"/>
            <p:cNvSpPr>
              <a:spLocks noChangeShapeType="1"/>
            </p:cNvSpPr>
            <p:nvPr/>
          </p:nvSpPr>
          <p:spPr bwMode="auto">
            <a:xfrm flipH="1">
              <a:off x="4005" y="3652"/>
              <a:ext cx="140" cy="14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950" name="Freeform 6"/>
            <p:cNvSpPr>
              <a:spLocks/>
            </p:cNvSpPr>
            <p:nvPr/>
          </p:nvSpPr>
          <p:spPr bwMode="auto">
            <a:xfrm>
              <a:off x="3775" y="3423"/>
              <a:ext cx="373" cy="371"/>
            </a:xfrm>
            <a:custGeom>
              <a:avLst/>
              <a:gdLst/>
              <a:ahLst/>
              <a:cxnLst>
                <a:cxn ang="0">
                  <a:pos x="578" y="0"/>
                </a:cxn>
                <a:cxn ang="0">
                  <a:pos x="310" y="119"/>
                </a:cxn>
                <a:cxn ang="0">
                  <a:pos x="107" y="331"/>
                </a:cxn>
                <a:cxn ang="0">
                  <a:pos x="0" y="604"/>
                </a:cxn>
                <a:cxn ang="0">
                  <a:pos x="4" y="898"/>
                </a:cxn>
                <a:cxn ang="0">
                  <a:pos x="119" y="1168"/>
                </a:cxn>
                <a:cxn ang="0">
                  <a:pos x="328" y="1373"/>
                </a:cxn>
                <a:cxn ang="0">
                  <a:pos x="599" y="1485"/>
                </a:cxn>
                <a:cxn ang="0">
                  <a:pos x="893" y="1485"/>
                </a:cxn>
                <a:cxn ang="0">
                  <a:pos x="1164" y="1373"/>
                </a:cxn>
                <a:cxn ang="0">
                  <a:pos x="1372" y="1168"/>
                </a:cxn>
                <a:cxn ang="0">
                  <a:pos x="1488" y="898"/>
                </a:cxn>
                <a:cxn ang="0">
                  <a:pos x="1492" y="604"/>
                </a:cxn>
                <a:cxn ang="0">
                  <a:pos x="1384" y="331"/>
                </a:cxn>
                <a:cxn ang="0">
                  <a:pos x="1182" y="119"/>
                </a:cxn>
                <a:cxn ang="0">
                  <a:pos x="914" y="0"/>
                </a:cxn>
              </a:cxnLst>
              <a:rect l="0" t="0" r="r" b="b"/>
              <a:pathLst>
                <a:path w="1492" h="1485">
                  <a:moveTo>
                    <a:pt x="578" y="0"/>
                  </a:moveTo>
                  <a:lnTo>
                    <a:pt x="310" y="119"/>
                  </a:lnTo>
                  <a:lnTo>
                    <a:pt x="107" y="331"/>
                  </a:lnTo>
                  <a:lnTo>
                    <a:pt x="0" y="604"/>
                  </a:lnTo>
                  <a:lnTo>
                    <a:pt x="4" y="898"/>
                  </a:lnTo>
                  <a:lnTo>
                    <a:pt x="119" y="1168"/>
                  </a:lnTo>
                  <a:lnTo>
                    <a:pt x="328" y="1373"/>
                  </a:lnTo>
                  <a:lnTo>
                    <a:pt x="599" y="1485"/>
                  </a:lnTo>
                  <a:lnTo>
                    <a:pt x="893" y="1485"/>
                  </a:lnTo>
                  <a:lnTo>
                    <a:pt x="1164" y="1373"/>
                  </a:lnTo>
                  <a:lnTo>
                    <a:pt x="1372" y="1168"/>
                  </a:lnTo>
                  <a:lnTo>
                    <a:pt x="1488" y="898"/>
                  </a:lnTo>
                  <a:lnTo>
                    <a:pt x="1492" y="604"/>
                  </a:lnTo>
                  <a:lnTo>
                    <a:pt x="1384" y="331"/>
                  </a:lnTo>
                  <a:lnTo>
                    <a:pt x="1182" y="119"/>
                  </a:lnTo>
                  <a:lnTo>
                    <a:pt x="914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949" name="Line 5"/>
            <p:cNvSpPr>
              <a:spLocks noChangeShapeType="1"/>
            </p:cNvSpPr>
            <p:nvPr/>
          </p:nvSpPr>
          <p:spPr bwMode="auto">
            <a:xfrm flipV="1">
              <a:off x="4113" y="992"/>
              <a:ext cx="42" cy="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948" name="Line 4"/>
            <p:cNvSpPr>
              <a:spLocks noChangeShapeType="1"/>
            </p:cNvSpPr>
            <p:nvPr/>
          </p:nvSpPr>
          <p:spPr bwMode="auto">
            <a:xfrm>
              <a:off x="3797" y="992"/>
              <a:ext cx="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947" name="Line 3"/>
            <p:cNvSpPr>
              <a:spLocks noChangeShapeType="1"/>
            </p:cNvSpPr>
            <p:nvPr/>
          </p:nvSpPr>
          <p:spPr bwMode="auto">
            <a:xfrm flipH="1" flipV="1">
              <a:off x="3797" y="992"/>
              <a:ext cx="42" cy="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946" name="Line 2"/>
            <p:cNvSpPr>
              <a:spLocks noChangeShapeType="1"/>
            </p:cNvSpPr>
            <p:nvPr/>
          </p:nvSpPr>
          <p:spPr bwMode="auto">
            <a:xfrm flipH="1">
              <a:off x="4154" y="992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aphicFrame>
        <p:nvGraphicFramePr>
          <p:cNvPr id="245" name="图示 244"/>
          <p:cNvGraphicFramePr/>
          <p:nvPr/>
        </p:nvGraphicFramePr>
        <p:xfrm>
          <a:off x="857224" y="5286388"/>
          <a:ext cx="4333884" cy="5318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46" name="圆角矩形标注 245"/>
          <p:cNvSpPr/>
          <p:nvPr/>
        </p:nvSpPr>
        <p:spPr>
          <a:xfrm>
            <a:off x="1714480" y="3214686"/>
            <a:ext cx="1643074" cy="500066"/>
          </a:xfrm>
          <a:prstGeom prst="wedgeRoundRectCallout">
            <a:avLst>
              <a:gd name="adj1" fmla="val 113808"/>
              <a:gd name="adj2" fmla="val 17162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重新标注尺寸</a:t>
            </a:r>
            <a:endParaRPr lang="zh-CN" altLang="en-US" dirty="0"/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642919"/>
            <a:ext cx="8229600" cy="428628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7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调整尺寸文本位置。</a:t>
            </a:r>
            <a:endParaRPr lang="zh-CN" altLang="en-US" sz="2400" dirty="0"/>
          </a:p>
        </p:txBody>
      </p:sp>
      <p:pic>
        <p:nvPicPr>
          <p:cNvPr id="8192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643050"/>
            <a:ext cx="7426664" cy="397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圆角矩形标注 4"/>
          <p:cNvSpPr/>
          <p:nvPr/>
        </p:nvSpPr>
        <p:spPr>
          <a:xfrm>
            <a:off x="3428992" y="5786454"/>
            <a:ext cx="2571768" cy="571504"/>
          </a:xfrm>
          <a:prstGeom prst="wedgeRoundRectCallout">
            <a:avLst>
              <a:gd name="adj1" fmla="val -50080"/>
              <a:gd name="adj2" fmla="val -14137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调整标注尺寸文本位置</a:t>
            </a:r>
            <a:endParaRPr lang="zh-CN" altLang="en-US" dirty="0"/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357167"/>
            <a:ext cx="8229600" cy="92869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8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整理尺寸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      ●</a:t>
            </a:r>
            <a:r>
              <a:rPr lang="zh-CN" altLang="en-US" sz="2400" dirty="0" smtClean="0"/>
              <a:t>整理直径尺寸</a:t>
            </a:r>
            <a:endParaRPr lang="zh-CN" altLang="en-US" sz="2400" dirty="0"/>
          </a:p>
        </p:txBody>
      </p:sp>
      <p:pic>
        <p:nvPicPr>
          <p:cNvPr id="8089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0430" y="500042"/>
            <a:ext cx="4429156" cy="58048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圆角矩形标注 4"/>
          <p:cNvSpPr/>
          <p:nvPr/>
        </p:nvSpPr>
        <p:spPr>
          <a:xfrm>
            <a:off x="1428728" y="5572140"/>
            <a:ext cx="2643206" cy="571504"/>
          </a:xfrm>
          <a:prstGeom prst="wedgeRoundRectCallout">
            <a:avLst>
              <a:gd name="adj1" fmla="val 45008"/>
              <a:gd name="adj2" fmla="val -14395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调整标注尺寸文本位置</a:t>
            </a:r>
            <a:endParaRPr lang="zh-CN" altLang="en-US" dirty="0"/>
          </a:p>
        </p:txBody>
      </p:sp>
      <p:graphicFrame>
        <p:nvGraphicFramePr>
          <p:cNvPr id="6" name="图示 5"/>
          <p:cNvGraphicFramePr/>
          <p:nvPr/>
        </p:nvGraphicFramePr>
        <p:xfrm>
          <a:off x="357158" y="2500306"/>
          <a:ext cx="3000396" cy="6032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357167"/>
            <a:ext cx="8229600" cy="428628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zh-CN" altLang="en-US" sz="2400" dirty="0" smtClean="0"/>
              <a:t>●</a:t>
            </a:r>
            <a:r>
              <a:rPr lang="zh-CN" altLang="en-US" sz="2400" dirty="0" smtClean="0"/>
              <a:t>对齐水平长度尺寸</a:t>
            </a:r>
            <a:endParaRPr lang="zh-CN" altLang="en-US" sz="2400" dirty="0"/>
          </a:p>
        </p:txBody>
      </p:sp>
      <p:pic>
        <p:nvPicPr>
          <p:cNvPr id="79873" name="Picture 1" descr="C:\Users\jxq\Desktop\无标题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68" y="0"/>
            <a:ext cx="3949089" cy="6858000"/>
          </a:xfrm>
          <a:prstGeom prst="rect">
            <a:avLst/>
          </a:prstGeom>
          <a:noFill/>
        </p:spPr>
      </p:pic>
      <p:graphicFrame>
        <p:nvGraphicFramePr>
          <p:cNvPr id="5" name="图示 4"/>
          <p:cNvGraphicFramePr/>
          <p:nvPr/>
        </p:nvGraphicFramePr>
        <p:xfrm>
          <a:off x="1000100" y="1714488"/>
          <a:ext cx="2119306" cy="12461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圆角矩形标注 5"/>
          <p:cNvSpPr/>
          <p:nvPr/>
        </p:nvSpPr>
        <p:spPr>
          <a:xfrm>
            <a:off x="1428728" y="5357826"/>
            <a:ext cx="1785950" cy="500066"/>
          </a:xfrm>
          <a:prstGeom prst="wedgeRoundRectCallout">
            <a:avLst>
              <a:gd name="adj1" fmla="val 60095"/>
              <a:gd name="adj2" fmla="val -20883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完成标注尺寸</a:t>
            </a:r>
            <a:endParaRPr lang="zh-CN" altLang="en-US" dirty="0"/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357167"/>
            <a:ext cx="8229600" cy="428628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9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创建</a:t>
            </a:r>
            <a:r>
              <a:rPr lang="zh-CN" altLang="en-US" sz="2400" dirty="0" smtClean="0"/>
              <a:t>注释。</a:t>
            </a:r>
            <a:endParaRPr lang="zh-CN" altLang="en-US" sz="2400" dirty="0"/>
          </a:p>
        </p:txBody>
      </p:sp>
      <p:pic>
        <p:nvPicPr>
          <p:cNvPr id="78849" name="Picture 1" descr="C:\Users\jxq\Desktop\无标题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43174" y="214290"/>
            <a:ext cx="5357850" cy="5985110"/>
          </a:xfrm>
          <a:prstGeom prst="rect">
            <a:avLst/>
          </a:prstGeom>
          <a:noFill/>
        </p:spPr>
      </p:pic>
      <p:sp>
        <p:nvSpPr>
          <p:cNvPr id="5" name="圆角矩形标注 4"/>
          <p:cNvSpPr/>
          <p:nvPr/>
        </p:nvSpPr>
        <p:spPr>
          <a:xfrm>
            <a:off x="1142976" y="4714884"/>
            <a:ext cx="1500198" cy="500066"/>
          </a:xfrm>
          <a:prstGeom prst="wedgeRoundRectCallout">
            <a:avLst>
              <a:gd name="adj1" fmla="val 56832"/>
              <a:gd name="adj2" fmla="val -21473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插入注释</a:t>
            </a:r>
            <a:endParaRPr lang="zh-CN" altLang="en-US" dirty="0"/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357167"/>
            <a:ext cx="8229600" cy="100013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10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新建并使用文字样式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         ●</a:t>
            </a:r>
            <a:r>
              <a:rPr lang="zh-CN" altLang="en-US" sz="2400" dirty="0" smtClean="0"/>
              <a:t>新建文字</a:t>
            </a:r>
            <a:r>
              <a:rPr lang="zh-CN" altLang="en-US" sz="2400" dirty="0" smtClean="0"/>
              <a:t>样式。</a:t>
            </a:r>
            <a:endParaRPr lang="zh-CN" altLang="en-US" sz="2400" dirty="0"/>
          </a:p>
        </p:txBody>
      </p:sp>
      <p:pic>
        <p:nvPicPr>
          <p:cNvPr id="7782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043" y="1310220"/>
            <a:ext cx="7713907" cy="38332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圆角矩形标注 4"/>
          <p:cNvSpPr/>
          <p:nvPr/>
        </p:nvSpPr>
        <p:spPr>
          <a:xfrm>
            <a:off x="4357686" y="5715016"/>
            <a:ext cx="1857388" cy="500066"/>
          </a:xfrm>
          <a:prstGeom prst="wedgeRoundRectCallout">
            <a:avLst>
              <a:gd name="adj1" fmla="val -54977"/>
              <a:gd name="adj2" fmla="val -14690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新建文本样式</a:t>
            </a:r>
            <a:endParaRPr lang="zh-CN" alt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357167"/>
            <a:ext cx="8229600" cy="50006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400" dirty="0" smtClean="0"/>
              <a:t>4.</a:t>
            </a:r>
            <a:r>
              <a:rPr lang="zh-CN" altLang="en-US" sz="2400" dirty="0" smtClean="0"/>
              <a:t>过小尺寸的</a:t>
            </a:r>
            <a:r>
              <a:rPr lang="zh-CN" altLang="en-US" sz="2400" dirty="0" smtClean="0"/>
              <a:t>标注</a:t>
            </a:r>
            <a:endParaRPr lang="en-US" altLang="zh-CN" sz="2400" dirty="0" smtClean="0"/>
          </a:p>
          <a:p>
            <a:pPr>
              <a:buNone/>
            </a:pPr>
            <a:endParaRPr lang="zh-CN" altLang="en-US" sz="2400" dirty="0"/>
          </a:p>
        </p:txBody>
      </p:sp>
      <p:sp>
        <p:nvSpPr>
          <p:cNvPr id="34933" name="Rectangle 1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34817" name="Group 1"/>
          <p:cNvGrpSpPr>
            <a:grpSpLocks noChangeAspect="1"/>
          </p:cNvGrpSpPr>
          <p:nvPr/>
        </p:nvGrpSpPr>
        <p:grpSpPr bwMode="auto">
          <a:xfrm>
            <a:off x="1357290" y="928670"/>
            <a:ext cx="2663745" cy="2236790"/>
            <a:chOff x="0" y="-156"/>
            <a:chExt cx="3525" cy="2961"/>
          </a:xfrm>
        </p:grpSpPr>
        <p:sp>
          <p:nvSpPr>
            <p:cNvPr id="34932" name="AutoShape 116"/>
            <p:cNvSpPr>
              <a:spLocks noChangeAspect="1" noChangeArrowheads="1" noTextEdit="1"/>
            </p:cNvSpPr>
            <p:nvPr/>
          </p:nvSpPr>
          <p:spPr bwMode="auto">
            <a:xfrm>
              <a:off x="0" y="-156"/>
              <a:ext cx="3525" cy="2961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31" name="Line 115"/>
            <p:cNvSpPr>
              <a:spLocks noChangeShapeType="1"/>
            </p:cNvSpPr>
            <p:nvPr/>
          </p:nvSpPr>
          <p:spPr bwMode="auto">
            <a:xfrm>
              <a:off x="1419" y="840"/>
              <a:ext cx="1" cy="1678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30" name="Line 114"/>
            <p:cNvSpPr>
              <a:spLocks noChangeShapeType="1"/>
            </p:cNvSpPr>
            <p:nvPr/>
          </p:nvSpPr>
          <p:spPr bwMode="auto">
            <a:xfrm>
              <a:off x="842" y="840"/>
              <a:ext cx="1" cy="159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29" name="Line 113"/>
            <p:cNvSpPr>
              <a:spLocks noChangeShapeType="1"/>
            </p:cNvSpPr>
            <p:nvPr/>
          </p:nvSpPr>
          <p:spPr bwMode="auto">
            <a:xfrm>
              <a:off x="1708" y="840"/>
              <a:ext cx="1" cy="1668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28" name="Line 112"/>
            <p:cNvSpPr>
              <a:spLocks noChangeShapeType="1"/>
            </p:cNvSpPr>
            <p:nvPr/>
          </p:nvSpPr>
          <p:spPr bwMode="auto">
            <a:xfrm>
              <a:off x="2285" y="840"/>
              <a:ext cx="1" cy="155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27" name="Line 111"/>
            <p:cNvSpPr>
              <a:spLocks noChangeShapeType="1"/>
            </p:cNvSpPr>
            <p:nvPr/>
          </p:nvSpPr>
          <p:spPr bwMode="auto">
            <a:xfrm>
              <a:off x="245" y="840"/>
              <a:ext cx="597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26" name="Line 110"/>
            <p:cNvSpPr>
              <a:spLocks noChangeShapeType="1"/>
            </p:cNvSpPr>
            <p:nvPr/>
          </p:nvSpPr>
          <p:spPr bwMode="auto">
            <a:xfrm>
              <a:off x="1419" y="840"/>
              <a:ext cx="289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25" name="Line 109"/>
            <p:cNvSpPr>
              <a:spLocks noChangeShapeType="1"/>
            </p:cNvSpPr>
            <p:nvPr/>
          </p:nvSpPr>
          <p:spPr bwMode="auto">
            <a:xfrm>
              <a:off x="2285" y="840"/>
              <a:ext cx="679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24" name="Line 108"/>
            <p:cNvSpPr>
              <a:spLocks noChangeShapeType="1"/>
            </p:cNvSpPr>
            <p:nvPr/>
          </p:nvSpPr>
          <p:spPr bwMode="auto">
            <a:xfrm>
              <a:off x="842" y="1135"/>
              <a:ext cx="577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23" name="Line 107"/>
            <p:cNvSpPr>
              <a:spLocks noChangeShapeType="1"/>
            </p:cNvSpPr>
            <p:nvPr/>
          </p:nvSpPr>
          <p:spPr bwMode="auto">
            <a:xfrm>
              <a:off x="1708" y="1135"/>
              <a:ext cx="577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22" name="Freeform 106"/>
            <p:cNvSpPr>
              <a:spLocks/>
            </p:cNvSpPr>
            <p:nvPr/>
          </p:nvSpPr>
          <p:spPr bwMode="auto">
            <a:xfrm>
              <a:off x="245" y="840"/>
              <a:ext cx="2761" cy="1678"/>
            </a:xfrm>
            <a:custGeom>
              <a:avLst/>
              <a:gdLst/>
              <a:ahLst/>
              <a:cxnLst>
                <a:cxn ang="0">
                  <a:pos x="95" y="302"/>
                </a:cxn>
                <a:cxn ang="0">
                  <a:pos x="219" y="757"/>
                </a:cxn>
                <a:cxn ang="0">
                  <a:pos x="287" y="1065"/>
                </a:cxn>
                <a:cxn ang="0">
                  <a:pos x="341" y="1376"/>
                </a:cxn>
                <a:cxn ang="0">
                  <a:pos x="381" y="1692"/>
                </a:cxn>
                <a:cxn ang="0">
                  <a:pos x="403" y="2013"/>
                </a:cxn>
                <a:cxn ang="0">
                  <a:pos x="406" y="2339"/>
                </a:cxn>
                <a:cxn ang="0">
                  <a:pos x="385" y="2834"/>
                </a:cxn>
                <a:cxn ang="0">
                  <a:pos x="344" y="3488"/>
                </a:cxn>
                <a:cxn ang="0">
                  <a:pos x="334" y="3804"/>
                </a:cxn>
                <a:cxn ang="0">
                  <a:pos x="340" y="4111"/>
                </a:cxn>
                <a:cxn ang="0">
                  <a:pos x="370" y="4405"/>
                </a:cxn>
                <a:cxn ang="0">
                  <a:pos x="432" y="4680"/>
                </a:cxn>
                <a:cxn ang="0">
                  <a:pos x="527" y="4937"/>
                </a:cxn>
                <a:cxn ang="0">
                  <a:pos x="656" y="5175"/>
                </a:cxn>
                <a:cxn ang="0">
                  <a:pos x="817" y="5394"/>
                </a:cxn>
                <a:cxn ang="0">
                  <a:pos x="1007" y="5595"/>
                </a:cxn>
                <a:cxn ang="0">
                  <a:pos x="1223" y="5779"/>
                </a:cxn>
                <a:cxn ang="0">
                  <a:pos x="1465" y="5946"/>
                </a:cxn>
                <a:cxn ang="0">
                  <a:pos x="1730" y="6095"/>
                </a:cxn>
                <a:cxn ang="0">
                  <a:pos x="2017" y="6228"/>
                </a:cxn>
                <a:cxn ang="0">
                  <a:pos x="2323" y="6343"/>
                </a:cxn>
                <a:cxn ang="0">
                  <a:pos x="2647" y="6442"/>
                </a:cxn>
                <a:cxn ang="0">
                  <a:pos x="2985" y="6525"/>
                </a:cxn>
                <a:cxn ang="0">
                  <a:pos x="3338" y="6594"/>
                </a:cxn>
                <a:cxn ang="0">
                  <a:pos x="3702" y="6647"/>
                </a:cxn>
                <a:cxn ang="0">
                  <a:pos x="4074" y="6684"/>
                </a:cxn>
                <a:cxn ang="0">
                  <a:pos x="4456" y="6706"/>
                </a:cxn>
                <a:cxn ang="0">
                  <a:pos x="4844" y="6716"/>
                </a:cxn>
                <a:cxn ang="0">
                  <a:pos x="5234" y="6710"/>
                </a:cxn>
                <a:cxn ang="0">
                  <a:pos x="5626" y="6692"/>
                </a:cxn>
                <a:cxn ang="0">
                  <a:pos x="6019" y="6659"/>
                </a:cxn>
                <a:cxn ang="0">
                  <a:pos x="6409" y="6614"/>
                </a:cxn>
                <a:cxn ang="0">
                  <a:pos x="6795" y="6556"/>
                </a:cxn>
                <a:cxn ang="0">
                  <a:pos x="7174" y="6484"/>
                </a:cxn>
                <a:cxn ang="0">
                  <a:pos x="7547" y="6401"/>
                </a:cxn>
                <a:cxn ang="0">
                  <a:pos x="7909" y="6306"/>
                </a:cxn>
                <a:cxn ang="0">
                  <a:pos x="8261" y="6196"/>
                </a:cxn>
                <a:cxn ang="0">
                  <a:pos x="8598" y="6074"/>
                </a:cxn>
                <a:cxn ang="0">
                  <a:pos x="8922" y="5939"/>
                </a:cxn>
                <a:cxn ang="0">
                  <a:pos x="9229" y="5791"/>
                </a:cxn>
                <a:cxn ang="0">
                  <a:pos x="9517" y="5630"/>
                </a:cxn>
                <a:cxn ang="0">
                  <a:pos x="9786" y="5454"/>
                </a:cxn>
                <a:cxn ang="0">
                  <a:pos x="10034" y="5263"/>
                </a:cxn>
                <a:cxn ang="0">
                  <a:pos x="10256" y="5060"/>
                </a:cxn>
                <a:cxn ang="0">
                  <a:pos x="10455" y="4841"/>
                </a:cxn>
                <a:cxn ang="0">
                  <a:pos x="10628" y="4609"/>
                </a:cxn>
                <a:cxn ang="0">
                  <a:pos x="10771" y="4361"/>
                </a:cxn>
                <a:cxn ang="0">
                  <a:pos x="10884" y="4098"/>
                </a:cxn>
                <a:cxn ang="0">
                  <a:pos x="10965" y="3822"/>
                </a:cxn>
                <a:cxn ang="0">
                  <a:pos x="11016" y="3529"/>
                </a:cxn>
                <a:cxn ang="0">
                  <a:pos x="11041" y="3226"/>
                </a:cxn>
                <a:cxn ang="0">
                  <a:pos x="11046" y="2913"/>
                </a:cxn>
                <a:cxn ang="0">
                  <a:pos x="11035" y="2593"/>
                </a:cxn>
                <a:cxn ang="0">
                  <a:pos x="10983" y="1939"/>
                </a:cxn>
                <a:cxn ang="0">
                  <a:pos x="10925" y="1282"/>
                </a:cxn>
                <a:cxn ang="0">
                  <a:pos x="10891" y="637"/>
                </a:cxn>
                <a:cxn ang="0">
                  <a:pos x="10879" y="0"/>
                </a:cxn>
              </a:cxnLst>
              <a:rect l="0" t="0" r="r" b="b"/>
              <a:pathLst>
                <a:path w="11046" h="6716">
                  <a:moveTo>
                    <a:pt x="0" y="0"/>
                  </a:moveTo>
                  <a:lnTo>
                    <a:pt x="95" y="302"/>
                  </a:lnTo>
                  <a:lnTo>
                    <a:pt x="181" y="605"/>
                  </a:lnTo>
                  <a:lnTo>
                    <a:pt x="219" y="757"/>
                  </a:lnTo>
                  <a:lnTo>
                    <a:pt x="255" y="910"/>
                  </a:lnTo>
                  <a:lnTo>
                    <a:pt x="287" y="1065"/>
                  </a:lnTo>
                  <a:lnTo>
                    <a:pt x="316" y="1220"/>
                  </a:lnTo>
                  <a:lnTo>
                    <a:pt x="341" y="1376"/>
                  </a:lnTo>
                  <a:lnTo>
                    <a:pt x="364" y="1533"/>
                  </a:lnTo>
                  <a:lnTo>
                    <a:pt x="381" y="1692"/>
                  </a:lnTo>
                  <a:lnTo>
                    <a:pt x="394" y="1852"/>
                  </a:lnTo>
                  <a:lnTo>
                    <a:pt x="403" y="2013"/>
                  </a:lnTo>
                  <a:lnTo>
                    <a:pt x="407" y="2176"/>
                  </a:lnTo>
                  <a:lnTo>
                    <a:pt x="406" y="2339"/>
                  </a:lnTo>
                  <a:lnTo>
                    <a:pt x="402" y="2504"/>
                  </a:lnTo>
                  <a:lnTo>
                    <a:pt x="385" y="2834"/>
                  </a:lnTo>
                  <a:lnTo>
                    <a:pt x="363" y="3163"/>
                  </a:lnTo>
                  <a:lnTo>
                    <a:pt x="344" y="3488"/>
                  </a:lnTo>
                  <a:lnTo>
                    <a:pt x="336" y="3647"/>
                  </a:lnTo>
                  <a:lnTo>
                    <a:pt x="334" y="3804"/>
                  </a:lnTo>
                  <a:lnTo>
                    <a:pt x="334" y="3959"/>
                  </a:lnTo>
                  <a:lnTo>
                    <a:pt x="340" y="4111"/>
                  </a:lnTo>
                  <a:lnTo>
                    <a:pt x="352" y="4259"/>
                  </a:lnTo>
                  <a:lnTo>
                    <a:pt x="370" y="4405"/>
                  </a:lnTo>
                  <a:lnTo>
                    <a:pt x="397" y="4544"/>
                  </a:lnTo>
                  <a:lnTo>
                    <a:pt x="432" y="4680"/>
                  </a:lnTo>
                  <a:lnTo>
                    <a:pt x="476" y="4811"/>
                  </a:lnTo>
                  <a:lnTo>
                    <a:pt x="527" y="4937"/>
                  </a:lnTo>
                  <a:lnTo>
                    <a:pt x="588" y="5058"/>
                  </a:lnTo>
                  <a:lnTo>
                    <a:pt x="656" y="5175"/>
                  </a:lnTo>
                  <a:lnTo>
                    <a:pt x="733" y="5287"/>
                  </a:lnTo>
                  <a:lnTo>
                    <a:pt x="817" y="5394"/>
                  </a:lnTo>
                  <a:lnTo>
                    <a:pt x="908" y="5497"/>
                  </a:lnTo>
                  <a:lnTo>
                    <a:pt x="1007" y="5595"/>
                  </a:lnTo>
                  <a:lnTo>
                    <a:pt x="1112" y="5691"/>
                  </a:lnTo>
                  <a:lnTo>
                    <a:pt x="1223" y="5779"/>
                  </a:lnTo>
                  <a:lnTo>
                    <a:pt x="1341" y="5865"/>
                  </a:lnTo>
                  <a:lnTo>
                    <a:pt x="1465" y="5946"/>
                  </a:lnTo>
                  <a:lnTo>
                    <a:pt x="1595" y="6023"/>
                  </a:lnTo>
                  <a:lnTo>
                    <a:pt x="1730" y="6095"/>
                  </a:lnTo>
                  <a:lnTo>
                    <a:pt x="1871" y="6163"/>
                  </a:lnTo>
                  <a:lnTo>
                    <a:pt x="2017" y="6228"/>
                  </a:lnTo>
                  <a:lnTo>
                    <a:pt x="2167" y="6287"/>
                  </a:lnTo>
                  <a:lnTo>
                    <a:pt x="2323" y="6343"/>
                  </a:lnTo>
                  <a:lnTo>
                    <a:pt x="2482" y="6394"/>
                  </a:lnTo>
                  <a:lnTo>
                    <a:pt x="2647" y="6442"/>
                  </a:lnTo>
                  <a:lnTo>
                    <a:pt x="2814" y="6486"/>
                  </a:lnTo>
                  <a:lnTo>
                    <a:pt x="2985" y="6525"/>
                  </a:lnTo>
                  <a:lnTo>
                    <a:pt x="3160" y="6562"/>
                  </a:lnTo>
                  <a:lnTo>
                    <a:pt x="3338" y="6594"/>
                  </a:lnTo>
                  <a:lnTo>
                    <a:pt x="3519" y="6622"/>
                  </a:lnTo>
                  <a:lnTo>
                    <a:pt x="3702" y="6647"/>
                  </a:lnTo>
                  <a:lnTo>
                    <a:pt x="3887" y="6667"/>
                  </a:lnTo>
                  <a:lnTo>
                    <a:pt x="4074" y="6684"/>
                  </a:lnTo>
                  <a:lnTo>
                    <a:pt x="4265" y="6697"/>
                  </a:lnTo>
                  <a:lnTo>
                    <a:pt x="4456" y="6706"/>
                  </a:lnTo>
                  <a:lnTo>
                    <a:pt x="4649" y="6713"/>
                  </a:lnTo>
                  <a:lnTo>
                    <a:pt x="4844" y="6716"/>
                  </a:lnTo>
                  <a:lnTo>
                    <a:pt x="5039" y="6714"/>
                  </a:lnTo>
                  <a:lnTo>
                    <a:pt x="5234" y="6710"/>
                  </a:lnTo>
                  <a:lnTo>
                    <a:pt x="5430" y="6702"/>
                  </a:lnTo>
                  <a:lnTo>
                    <a:pt x="5626" y="6692"/>
                  </a:lnTo>
                  <a:lnTo>
                    <a:pt x="5822" y="6677"/>
                  </a:lnTo>
                  <a:lnTo>
                    <a:pt x="6019" y="6659"/>
                  </a:lnTo>
                  <a:lnTo>
                    <a:pt x="6214" y="6638"/>
                  </a:lnTo>
                  <a:lnTo>
                    <a:pt x="6409" y="6614"/>
                  </a:lnTo>
                  <a:lnTo>
                    <a:pt x="6602" y="6586"/>
                  </a:lnTo>
                  <a:lnTo>
                    <a:pt x="6795" y="6556"/>
                  </a:lnTo>
                  <a:lnTo>
                    <a:pt x="6986" y="6521"/>
                  </a:lnTo>
                  <a:lnTo>
                    <a:pt x="7174" y="6484"/>
                  </a:lnTo>
                  <a:lnTo>
                    <a:pt x="7361" y="6445"/>
                  </a:lnTo>
                  <a:lnTo>
                    <a:pt x="7547" y="6401"/>
                  </a:lnTo>
                  <a:lnTo>
                    <a:pt x="7728" y="6355"/>
                  </a:lnTo>
                  <a:lnTo>
                    <a:pt x="7909" y="6306"/>
                  </a:lnTo>
                  <a:lnTo>
                    <a:pt x="8085" y="6253"/>
                  </a:lnTo>
                  <a:lnTo>
                    <a:pt x="8261" y="6196"/>
                  </a:lnTo>
                  <a:lnTo>
                    <a:pt x="8431" y="6138"/>
                  </a:lnTo>
                  <a:lnTo>
                    <a:pt x="8598" y="6074"/>
                  </a:lnTo>
                  <a:lnTo>
                    <a:pt x="8761" y="6009"/>
                  </a:lnTo>
                  <a:lnTo>
                    <a:pt x="8922" y="5939"/>
                  </a:lnTo>
                  <a:lnTo>
                    <a:pt x="9077" y="5867"/>
                  </a:lnTo>
                  <a:lnTo>
                    <a:pt x="9229" y="5791"/>
                  </a:lnTo>
                  <a:lnTo>
                    <a:pt x="9375" y="5712"/>
                  </a:lnTo>
                  <a:lnTo>
                    <a:pt x="9517" y="5630"/>
                  </a:lnTo>
                  <a:lnTo>
                    <a:pt x="9654" y="5542"/>
                  </a:lnTo>
                  <a:lnTo>
                    <a:pt x="9786" y="5454"/>
                  </a:lnTo>
                  <a:lnTo>
                    <a:pt x="9912" y="5360"/>
                  </a:lnTo>
                  <a:lnTo>
                    <a:pt x="10034" y="5263"/>
                  </a:lnTo>
                  <a:lnTo>
                    <a:pt x="10148" y="5163"/>
                  </a:lnTo>
                  <a:lnTo>
                    <a:pt x="10256" y="5060"/>
                  </a:lnTo>
                  <a:lnTo>
                    <a:pt x="10359" y="4953"/>
                  </a:lnTo>
                  <a:lnTo>
                    <a:pt x="10455" y="4841"/>
                  </a:lnTo>
                  <a:lnTo>
                    <a:pt x="10545" y="4726"/>
                  </a:lnTo>
                  <a:lnTo>
                    <a:pt x="10628" y="4609"/>
                  </a:lnTo>
                  <a:lnTo>
                    <a:pt x="10703" y="4487"/>
                  </a:lnTo>
                  <a:lnTo>
                    <a:pt x="10771" y="4361"/>
                  </a:lnTo>
                  <a:lnTo>
                    <a:pt x="10832" y="4232"/>
                  </a:lnTo>
                  <a:lnTo>
                    <a:pt x="10884" y="4098"/>
                  </a:lnTo>
                  <a:lnTo>
                    <a:pt x="10929" y="3962"/>
                  </a:lnTo>
                  <a:lnTo>
                    <a:pt x="10965" y="3822"/>
                  </a:lnTo>
                  <a:lnTo>
                    <a:pt x="10994" y="3677"/>
                  </a:lnTo>
                  <a:lnTo>
                    <a:pt x="11016" y="3529"/>
                  </a:lnTo>
                  <a:lnTo>
                    <a:pt x="11032" y="3380"/>
                  </a:lnTo>
                  <a:lnTo>
                    <a:pt x="11041" y="3226"/>
                  </a:lnTo>
                  <a:lnTo>
                    <a:pt x="11046" y="3072"/>
                  </a:lnTo>
                  <a:lnTo>
                    <a:pt x="11046" y="2913"/>
                  </a:lnTo>
                  <a:lnTo>
                    <a:pt x="11043" y="2754"/>
                  </a:lnTo>
                  <a:lnTo>
                    <a:pt x="11035" y="2593"/>
                  </a:lnTo>
                  <a:lnTo>
                    <a:pt x="11012" y="2267"/>
                  </a:lnTo>
                  <a:lnTo>
                    <a:pt x="10983" y="1939"/>
                  </a:lnTo>
                  <a:lnTo>
                    <a:pt x="10953" y="1610"/>
                  </a:lnTo>
                  <a:lnTo>
                    <a:pt x="10925" y="1282"/>
                  </a:lnTo>
                  <a:lnTo>
                    <a:pt x="10904" y="958"/>
                  </a:lnTo>
                  <a:lnTo>
                    <a:pt x="10891" y="637"/>
                  </a:lnTo>
                  <a:lnTo>
                    <a:pt x="10882" y="318"/>
                  </a:lnTo>
                  <a:lnTo>
                    <a:pt x="10879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21" name="Line 105"/>
            <p:cNvSpPr>
              <a:spLocks noChangeShapeType="1"/>
            </p:cNvSpPr>
            <p:nvPr/>
          </p:nvSpPr>
          <p:spPr bwMode="auto">
            <a:xfrm flipV="1">
              <a:off x="842" y="281"/>
              <a:ext cx="1" cy="83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20" name="Line 104"/>
            <p:cNvSpPr>
              <a:spLocks noChangeShapeType="1"/>
            </p:cNvSpPr>
            <p:nvPr/>
          </p:nvSpPr>
          <p:spPr bwMode="auto">
            <a:xfrm flipV="1">
              <a:off x="1419" y="281"/>
              <a:ext cx="1" cy="69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19" name="Line 103"/>
            <p:cNvSpPr>
              <a:spLocks noChangeShapeType="1"/>
            </p:cNvSpPr>
            <p:nvPr/>
          </p:nvSpPr>
          <p:spPr bwMode="auto">
            <a:xfrm>
              <a:off x="900" y="317"/>
              <a:ext cx="462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18" name="Freeform 102"/>
            <p:cNvSpPr>
              <a:spLocks/>
            </p:cNvSpPr>
            <p:nvPr/>
          </p:nvSpPr>
          <p:spPr bwMode="auto">
            <a:xfrm>
              <a:off x="842" y="308"/>
              <a:ext cx="58" cy="19"/>
            </a:xfrm>
            <a:custGeom>
              <a:avLst/>
              <a:gdLst/>
              <a:ahLst/>
              <a:cxnLst>
                <a:cxn ang="0">
                  <a:pos x="230" y="0"/>
                </a:cxn>
                <a:cxn ang="0">
                  <a:pos x="230" y="77"/>
                </a:cxn>
                <a:cxn ang="0">
                  <a:pos x="0" y="39"/>
                </a:cxn>
                <a:cxn ang="0">
                  <a:pos x="230" y="0"/>
                </a:cxn>
              </a:cxnLst>
              <a:rect l="0" t="0" r="r" b="b"/>
              <a:pathLst>
                <a:path w="230" h="77">
                  <a:moveTo>
                    <a:pt x="230" y="0"/>
                  </a:moveTo>
                  <a:lnTo>
                    <a:pt x="230" y="77"/>
                  </a:lnTo>
                  <a:lnTo>
                    <a:pt x="0" y="39"/>
                  </a:lnTo>
                  <a:lnTo>
                    <a:pt x="230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17" name="Freeform 101"/>
            <p:cNvSpPr>
              <a:spLocks/>
            </p:cNvSpPr>
            <p:nvPr/>
          </p:nvSpPr>
          <p:spPr bwMode="auto">
            <a:xfrm>
              <a:off x="1419" y="309"/>
              <a:ext cx="29" cy="8"/>
            </a:xfrm>
            <a:custGeom>
              <a:avLst/>
              <a:gdLst/>
              <a:ahLst/>
              <a:cxnLst>
                <a:cxn ang="0">
                  <a:pos x="114" y="36"/>
                </a:cxn>
                <a:cxn ang="0">
                  <a:pos x="109" y="0"/>
                </a:cxn>
                <a:cxn ang="0">
                  <a:pos x="0" y="36"/>
                </a:cxn>
                <a:cxn ang="0">
                  <a:pos x="114" y="36"/>
                </a:cxn>
              </a:cxnLst>
              <a:rect l="0" t="0" r="r" b="b"/>
              <a:pathLst>
                <a:path w="114" h="36">
                  <a:moveTo>
                    <a:pt x="114" y="36"/>
                  </a:moveTo>
                  <a:lnTo>
                    <a:pt x="109" y="0"/>
                  </a:lnTo>
                  <a:lnTo>
                    <a:pt x="0" y="36"/>
                  </a:lnTo>
                  <a:lnTo>
                    <a:pt x="114" y="36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16" name="Freeform 100"/>
            <p:cNvSpPr>
              <a:spLocks/>
            </p:cNvSpPr>
            <p:nvPr/>
          </p:nvSpPr>
          <p:spPr bwMode="auto">
            <a:xfrm>
              <a:off x="1419" y="300"/>
              <a:ext cx="28" cy="17"/>
            </a:xfrm>
            <a:custGeom>
              <a:avLst/>
              <a:gdLst/>
              <a:ahLst/>
              <a:cxnLst>
                <a:cxn ang="0">
                  <a:pos x="109" y="33"/>
                </a:cxn>
                <a:cxn ang="0">
                  <a:pos x="93" y="0"/>
                </a:cxn>
                <a:cxn ang="0">
                  <a:pos x="0" y="69"/>
                </a:cxn>
                <a:cxn ang="0">
                  <a:pos x="109" y="33"/>
                </a:cxn>
              </a:cxnLst>
              <a:rect l="0" t="0" r="r" b="b"/>
              <a:pathLst>
                <a:path w="109" h="69">
                  <a:moveTo>
                    <a:pt x="109" y="33"/>
                  </a:moveTo>
                  <a:lnTo>
                    <a:pt x="93" y="0"/>
                  </a:lnTo>
                  <a:lnTo>
                    <a:pt x="0" y="69"/>
                  </a:lnTo>
                  <a:lnTo>
                    <a:pt x="109" y="33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15" name="Freeform 99"/>
            <p:cNvSpPr>
              <a:spLocks/>
            </p:cNvSpPr>
            <p:nvPr/>
          </p:nvSpPr>
          <p:spPr bwMode="auto">
            <a:xfrm>
              <a:off x="1419" y="294"/>
              <a:ext cx="24" cy="23"/>
            </a:xfrm>
            <a:custGeom>
              <a:avLst/>
              <a:gdLst/>
              <a:ahLst/>
              <a:cxnLst>
                <a:cxn ang="0">
                  <a:pos x="93" y="25"/>
                </a:cxn>
                <a:cxn ang="0">
                  <a:pos x="67" y="0"/>
                </a:cxn>
                <a:cxn ang="0">
                  <a:pos x="0" y="94"/>
                </a:cxn>
                <a:cxn ang="0">
                  <a:pos x="93" y="25"/>
                </a:cxn>
              </a:cxnLst>
              <a:rect l="0" t="0" r="r" b="b"/>
              <a:pathLst>
                <a:path w="93" h="94">
                  <a:moveTo>
                    <a:pt x="93" y="25"/>
                  </a:moveTo>
                  <a:lnTo>
                    <a:pt x="67" y="0"/>
                  </a:lnTo>
                  <a:lnTo>
                    <a:pt x="0" y="94"/>
                  </a:lnTo>
                  <a:lnTo>
                    <a:pt x="93" y="25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14" name="Freeform 98"/>
            <p:cNvSpPr>
              <a:spLocks/>
            </p:cNvSpPr>
            <p:nvPr/>
          </p:nvSpPr>
          <p:spPr bwMode="auto">
            <a:xfrm>
              <a:off x="1419" y="290"/>
              <a:ext cx="17" cy="27"/>
            </a:xfrm>
            <a:custGeom>
              <a:avLst/>
              <a:gdLst/>
              <a:ahLst/>
              <a:cxnLst>
                <a:cxn ang="0">
                  <a:pos x="67" y="16"/>
                </a:cxn>
                <a:cxn ang="0">
                  <a:pos x="35" y="0"/>
                </a:cxn>
                <a:cxn ang="0">
                  <a:pos x="0" y="110"/>
                </a:cxn>
                <a:cxn ang="0">
                  <a:pos x="67" y="16"/>
                </a:cxn>
              </a:cxnLst>
              <a:rect l="0" t="0" r="r" b="b"/>
              <a:pathLst>
                <a:path w="67" h="110">
                  <a:moveTo>
                    <a:pt x="67" y="16"/>
                  </a:moveTo>
                  <a:lnTo>
                    <a:pt x="35" y="0"/>
                  </a:lnTo>
                  <a:lnTo>
                    <a:pt x="0" y="110"/>
                  </a:lnTo>
                  <a:lnTo>
                    <a:pt x="67" y="16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13" name="Freeform 97"/>
            <p:cNvSpPr>
              <a:spLocks/>
            </p:cNvSpPr>
            <p:nvPr/>
          </p:nvSpPr>
          <p:spPr bwMode="auto">
            <a:xfrm>
              <a:off x="1419" y="288"/>
              <a:ext cx="9" cy="29"/>
            </a:xfrm>
            <a:custGeom>
              <a:avLst/>
              <a:gdLst/>
              <a:ahLst/>
              <a:cxnLst>
                <a:cxn ang="0">
                  <a:pos x="35" y="7"/>
                </a:cxn>
                <a:cxn ang="0">
                  <a:pos x="0" y="0"/>
                </a:cxn>
                <a:cxn ang="0">
                  <a:pos x="0" y="117"/>
                </a:cxn>
                <a:cxn ang="0">
                  <a:pos x="35" y="7"/>
                </a:cxn>
              </a:cxnLst>
              <a:rect l="0" t="0" r="r" b="b"/>
              <a:pathLst>
                <a:path w="35" h="117">
                  <a:moveTo>
                    <a:pt x="35" y="7"/>
                  </a:moveTo>
                  <a:lnTo>
                    <a:pt x="0" y="0"/>
                  </a:lnTo>
                  <a:lnTo>
                    <a:pt x="0" y="117"/>
                  </a:lnTo>
                  <a:lnTo>
                    <a:pt x="35" y="7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12" name="Freeform 96"/>
            <p:cNvSpPr>
              <a:spLocks/>
            </p:cNvSpPr>
            <p:nvPr/>
          </p:nvSpPr>
          <p:spPr bwMode="auto">
            <a:xfrm>
              <a:off x="1410" y="288"/>
              <a:ext cx="9" cy="29"/>
            </a:xfrm>
            <a:custGeom>
              <a:avLst/>
              <a:gdLst/>
              <a:ahLst/>
              <a:cxnLst>
                <a:cxn ang="0">
                  <a:pos x="36" y="0"/>
                </a:cxn>
                <a:cxn ang="0">
                  <a:pos x="0" y="7"/>
                </a:cxn>
                <a:cxn ang="0">
                  <a:pos x="36" y="117"/>
                </a:cxn>
                <a:cxn ang="0">
                  <a:pos x="36" y="0"/>
                </a:cxn>
              </a:cxnLst>
              <a:rect l="0" t="0" r="r" b="b"/>
              <a:pathLst>
                <a:path w="36" h="117">
                  <a:moveTo>
                    <a:pt x="36" y="0"/>
                  </a:moveTo>
                  <a:lnTo>
                    <a:pt x="0" y="7"/>
                  </a:lnTo>
                  <a:lnTo>
                    <a:pt x="36" y="117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11" name="Freeform 95"/>
            <p:cNvSpPr>
              <a:spLocks/>
            </p:cNvSpPr>
            <p:nvPr/>
          </p:nvSpPr>
          <p:spPr bwMode="auto">
            <a:xfrm>
              <a:off x="1402" y="290"/>
              <a:ext cx="17" cy="27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0" y="16"/>
                </a:cxn>
                <a:cxn ang="0">
                  <a:pos x="69" y="110"/>
                </a:cxn>
                <a:cxn ang="0">
                  <a:pos x="33" y="0"/>
                </a:cxn>
              </a:cxnLst>
              <a:rect l="0" t="0" r="r" b="b"/>
              <a:pathLst>
                <a:path w="69" h="110">
                  <a:moveTo>
                    <a:pt x="33" y="0"/>
                  </a:moveTo>
                  <a:lnTo>
                    <a:pt x="0" y="16"/>
                  </a:lnTo>
                  <a:lnTo>
                    <a:pt x="69" y="110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10" name="Freeform 94"/>
            <p:cNvSpPr>
              <a:spLocks/>
            </p:cNvSpPr>
            <p:nvPr/>
          </p:nvSpPr>
          <p:spPr bwMode="auto">
            <a:xfrm>
              <a:off x="1396" y="294"/>
              <a:ext cx="23" cy="23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0" y="25"/>
                </a:cxn>
                <a:cxn ang="0">
                  <a:pos x="94" y="94"/>
                </a:cxn>
                <a:cxn ang="0">
                  <a:pos x="25" y="0"/>
                </a:cxn>
              </a:cxnLst>
              <a:rect l="0" t="0" r="r" b="b"/>
              <a:pathLst>
                <a:path w="94" h="94">
                  <a:moveTo>
                    <a:pt x="25" y="0"/>
                  </a:moveTo>
                  <a:lnTo>
                    <a:pt x="0" y="25"/>
                  </a:lnTo>
                  <a:lnTo>
                    <a:pt x="94" y="94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09" name="Freeform 93"/>
            <p:cNvSpPr>
              <a:spLocks/>
            </p:cNvSpPr>
            <p:nvPr/>
          </p:nvSpPr>
          <p:spPr bwMode="auto">
            <a:xfrm>
              <a:off x="1392" y="300"/>
              <a:ext cx="27" cy="17"/>
            </a:xfrm>
            <a:custGeom>
              <a:avLst/>
              <a:gdLst/>
              <a:ahLst/>
              <a:cxnLst>
                <a:cxn ang="0">
                  <a:pos x="17" y="0"/>
                </a:cxn>
                <a:cxn ang="0">
                  <a:pos x="0" y="33"/>
                </a:cxn>
                <a:cxn ang="0">
                  <a:pos x="111" y="69"/>
                </a:cxn>
                <a:cxn ang="0">
                  <a:pos x="17" y="0"/>
                </a:cxn>
              </a:cxnLst>
              <a:rect l="0" t="0" r="r" b="b"/>
              <a:pathLst>
                <a:path w="111" h="69">
                  <a:moveTo>
                    <a:pt x="17" y="0"/>
                  </a:moveTo>
                  <a:lnTo>
                    <a:pt x="0" y="33"/>
                  </a:lnTo>
                  <a:lnTo>
                    <a:pt x="111" y="69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08" name="Freeform 92"/>
            <p:cNvSpPr>
              <a:spLocks/>
            </p:cNvSpPr>
            <p:nvPr/>
          </p:nvSpPr>
          <p:spPr bwMode="auto">
            <a:xfrm>
              <a:off x="1390" y="309"/>
              <a:ext cx="29" cy="8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0" y="36"/>
                </a:cxn>
                <a:cxn ang="0">
                  <a:pos x="116" y="36"/>
                </a:cxn>
                <a:cxn ang="0">
                  <a:pos x="5" y="0"/>
                </a:cxn>
              </a:cxnLst>
              <a:rect l="0" t="0" r="r" b="b"/>
              <a:pathLst>
                <a:path w="116" h="36">
                  <a:moveTo>
                    <a:pt x="5" y="0"/>
                  </a:moveTo>
                  <a:lnTo>
                    <a:pt x="0" y="36"/>
                  </a:lnTo>
                  <a:lnTo>
                    <a:pt x="116" y="36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07" name="Freeform 91"/>
            <p:cNvSpPr>
              <a:spLocks/>
            </p:cNvSpPr>
            <p:nvPr/>
          </p:nvSpPr>
          <p:spPr bwMode="auto">
            <a:xfrm>
              <a:off x="1390" y="317"/>
              <a:ext cx="29" cy="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35"/>
                </a:cxn>
                <a:cxn ang="0">
                  <a:pos x="116" y="0"/>
                </a:cxn>
                <a:cxn ang="0">
                  <a:pos x="0" y="0"/>
                </a:cxn>
              </a:cxnLst>
              <a:rect l="0" t="0" r="r" b="b"/>
              <a:pathLst>
                <a:path w="116" h="35">
                  <a:moveTo>
                    <a:pt x="0" y="0"/>
                  </a:moveTo>
                  <a:lnTo>
                    <a:pt x="5" y="35"/>
                  </a:lnTo>
                  <a:lnTo>
                    <a:pt x="11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06" name="Freeform 90"/>
            <p:cNvSpPr>
              <a:spLocks/>
            </p:cNvSpPr>
            <p:nvPr/>
          </p:nvSpPr>
          <p:spPr bwMode="auto">
            <a:xfrm>
              <a:off x="1392" y="317"/>
              <a:ext cx="27" cy="18"/>
            </a:xfrm>
            <a:custGeom>
              <a:avLst/>
              <a:gdLst/>
              <a:ahLst/>
              <a:cxnLst>
                <a:cxn ang="0">
                  <a:pos x="0" y="35"/>
                </a:cxn>
                <a:cxn ang="0">
                  <a:pos x="17" y="69"/>
                </a:cxn>
                <a:cxn ang="0">
                  <a:pos x="111" y="0"/>
                </a:cxn>
                <a:cxn ang="0">
                  <a:pos x="0" y="35"/>
                </a:cxn>
              </a:cxnLst>
              <a:rect l="0" t="0" r="r" b="b"/>
              <a:pathLst>
                <a:path w="111" h="69">
                  <a:moveTo>
                    <a:pt x="0" y="35"/>
                  </a:moveTo>
                  <a:lnTo>
                    <a:pt x="17" y="69"/>
                  </a:lnTo>
                  <a:lnTo>
                    <a:pt x="111" y="0"/>
                  </a:lnTo>
                  <a:lnTo>
                    <a:pt x="0" y="35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05" name="Freeform 89"/>
            <p:cNvSpPr>
              <a:spLocks/>
            </p:cNvSpPr>
            <p:nvPr/>
          </p:nvSpPr>
          <p:spPr bwMode="auto">
            <a:xfrm>
              <a:off x="1396" y="317"/>
              <a:ext cx="23" cy="24"/>
            </a:xfrm>
            <a:custGeom>
              <a:avLst/>
              <a:gdLst/>
              <a:ahLst/>
              <a:cxnLst>
                <a:cxn ang="0">
                  <a:pos x="0" y="69"/>
                </a:cxn>
                <a:cxn ang="0">
                  <a:pos x="25" y="94"/>
                </a:cxn>
                <a:cxn ang="0">
                  <a:pos x="94" y="0"/>
                </a:cxn>
                <a:cxn ang="0">
                  <a:pos x="0" y="69"/>
                </a:cxn>
              </a:cxnLst>
              <a:rect l="0" t="0" r="r" b="b"/>
              <a:pathLst>
                <a:path w="94" h="94">
                  <a:moveTo>
                    <a:pt x="0" y="69"/>
                  </a:moveTo>
                  <a:lnTo>
                    <a:pt x="25" y="94"/>
                  </a:lnTo>
                  <a:lnTo>
                    <a:pt x="94" y="0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04" name="Freeform 88"/>
            <p:cNvSpPr>
              <a:spLocks/>
            </p:cNvSpPr>
            <p:nvPr/>
          </p:nvSpPr>
          <p:spPr bwMode="auto">
            <a:xfrm>
              <a:off x="1402" y="317"/>
              <a:ext cx="17" cy="28"/>
            </a:xfrm>
            <a:custGeom>
              <a:avLst/>
              <a:gdLst/>
              <a:ahLst/>
              <a:cxnLst>
                <a:cxn ang="0">
                  <a:pos x="0" y="94"/>
                </a:cxn>
                <a:cxn ang="0">
                  <a:pos x="33" y="110"/>
                </a:cxn>
                <a:cxn ang="0">
                  <a:pos x="69" y="0"/>
                </a:cxn>
                <a:cxn ang="0">
                  <a:pos x="0" y="94"/>
                </a:cxn>
              </a:cxnLst>
              <a:rect l="0" t="0" r="r" b="b"/>
              <a:pathLst>
                <a:path w="69" h="110">
                  <a:moveTo>
                    <a:pt x="0" y="94"/>
                  </a:moveTo>
                  <a:lnTo>
                    <a:pt x="33" y="110"/>
                  </a:lnTo>
                  <a:lnTo>
                    <a:pt x="69" y="0"/>
                  </a:lnTo>
                  <a:lnTo>
                    <a:pt x="0" y="94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03" name="Freeform 87"/>
            <p:cNvSpPr>
              <a:spLocks/>
            </p:cNvSpPr>
            <p:nvPr/>
          </p:nvSpPr>
          <p:spPr bwMode="auto">
            <a:xfrm>
              <a:off x="1410" y="317"/>
              <a:ext cx="9" cy="30"/>
            </a:xfrm>
            <a:custGeom>
              <a:avLst/>
              <a:gdLst/>
              <a:ahLst/>
              <a:cxnLst>
                <a:cxn ang="0">
                  <a:pos x="0" y="110"/>
                </a:cxn>
                <a:cxn ang="0">
                  <a:pos x="36" y="116"/>
                </a:cxn>
                <a:cxn ang="0">
                  <a:pos x="36" y="0"/>
                </a:cxn>
                <a:cxn ang="0">
                  <a:pos x="0" y="110"/>
                </a:cxn>
              </a:cxnLst>
              <a:rect l="0" t="0" r="r" b="b"/>
              <a:pathLst>
                <a:path w="36" h="116">
                  <a:moveTo>
                    <a:pt x="0" y="110"/>
                  </a:moveTo>
                  <a:lnTo>
                    <a:pt x="36" y="116"/>
                  </a:lnTo>
                  <a:lnTo>
                    <a:pt x="36" y="0"/>
                  </a:lnTo>
                  <a:lnTo>
                    <a:pt x="0" y="11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02" name="Freeform 86"/>
            <p:cNvSpPr>
              <a:spLocks/>
            </p:cNvSpPr>
            <p:nvPr/>
          </p:nvSpPr>
          <p:spPr bwMode="auto">
            <a:xfrm>
              <a:off x="1419" y="317"/>
              <a:ext cx="9" cy="30"/>
            </a:xfrm>
            <a:custGeom>
              <a:avLst/>
              <a:gdLst/>
              <a:ahLst/>
              <a:cxnLst>
                <a:cxn ang="0">
                  <a:pos x="0" y="116"/>
                </a:cxn>
                <a:cxn ang="0">
                  <a:pos x="35" y="110"/>
                </a:cxn>
                <a:cxn ang="0">
                  <a:pos x="0" y="0"/>
                </a:cxn>
                <a:cxn ang="0">
                  <a:pos x="0" y="116"/>
                </a:cxn>
              </a:cxnLst>
              <a:rect l="0" t="0" r="r" b="b"/>
              <a:pathLst>
                <a:path w="35" h="116">
                  <a:moveTo>
                    <a:pt x="0" y="116"/>
                  </a:moveTo>
                  <a:lnTo>
                    <a:pt x="35" y="110"/>
                  </a:lnTo>
                  <a:lnTo>
                    <a:pt x="0" y="0"/>
                  </a:lnTo>
                  <a:lnTo>
                    <a:pt x="0" y="116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01" name="Freeform 85"/>
            <p:cNvSpPr>
              <a:spLocks/>
            </p:cNvSpPr>
            <p:nvPr/>
          </p:nvSpPr>
          <p:spPr bwMode="auto">
            <a:xfrm>
              <a:off x="1419" y="317"/>
              <a:ext cx="17" cy="28"/>
            </a:xfrm>
            <a:custGeom>
              <a:avLst/>
              <a:gdLst/>
              <a:ahLst/>
              <a:cxnLst>
                <a:cxn ang="0">
                  <a:pos x="35" y="110"/>
                </a:cxn>
                <a:cxn ang="0">
                  <a:pos x="67" y="94"/>
                </a:cxn>
                <a:cxn ang="0">
                  <a:pos x="0" y="0"/>
                </a:cxn>
                <a:cxn ang="0">
                  <a:pos x="35" y="110"/>
                </a:cxn>
              </a:cxnLst>
              <a:rect l="0" t="0" r="r" b="b"/>
              <a:pathLst>
                <a:path w="67" h="110">
                  <a:moveTo>
                    <a:pt x="35" y="110"/>
                  </a:moveTo>
                  <a:lnTo>
                    <a:pt x="67" y="94"/>
                  </a:lnTo>
                  <a:lnTo>
                    <a:pt x="0" y="0"/>
                  </a:lnTo>
                  <a:lnTo>
                    <a:pt x="35" y="11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00" name="Freeform 84"/>
            <p:cNvSpPr>
              <a:spLocks/>
            </p:cNvSpPr>
            <p:nvPr/>
          </p:nvSpPr>
          <p:spPr bwMode="auto">
            <a:xfrm>
              <a:off x="1419" y="317"/>
              <a:ext cx="24" cy="24"/>
            </a:xfrm>
            <a:custGeom>
              <a:avLst/>
              <a:gdLst/>
              <a:ahLst/>
              <a:cxnLst>
                <a:cxn ang="0">
                  <a:pos x="67" y="94"/>
                </a:cxn>
                <a:cxn ang="0">
                  <a:pos x="93" y="69"/>
                </a:cxn>
                <a:cxn ang="0">
                  <a:pos x="0" y="0"/>
                </a:cxn>
                <a:cxn ang="0">
                  <a:pos x="67" y="94"/>
                </a:cxn>
              </a:cxnLst>
              <a:rect l="0" t="0" r="r" b="b"/>
              <a:pathLst>
                <a:path w="93" h="94">
                  <a:moveTo>
                    <a:pt x="67" y="94"/>
                  </a:moveTo>
                  <a:lnTo>
                    <a:pt x="93" y="69"/>
                  </a:lnTo>
                  <a:lnTo>
                    <a:pt x="0" y="0"/>
                  </a:lnTo>
                  <a:lnTo>
                    <a:pt x="67" y="94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99" name="Freeform 83"/>
            <p:cNvSpPr>
              <a:spLocks/>
            </p:cNvSpPr>
            <p:nvPr/>
          </p:nvSpPr>
          <p:spPr bwMode="auto">
            <a:xfrm>
              <a:off x="1419" y="317"/>
              <a:ext cx="28" cy="18"/>
            </a:xfrm>
            <a:custGeom>
              <a:avLst/>
              <a:gdLst/>
              <a:ahLst/>
              <a:cxnLst>
                <a:cxn ang="0">
                  <a:pos x="93" y="69"/>
                </a:cxn>
                <a:cxn ang="0">
                  <a:pos x="109" y="35"/>
                </a:cxn>
                <a:cxn ang="0">
                  <a:pos x="0" y="0"/>
                </a:cxn>
                <a:cxn ang="0">
                  <a:pos x="93" y="69"/>
                </a:cxn>
              </a:cxnLst>
              <a:rect l="0" t="0" r="r" b="b"/>
              <a:pathLst>
                <a:path w="109" h="69">
                  <a:moveTo>
                    <a:pt x="93" y="69"/>
                  </a:moveTo>
                  <a:lnTo>
                    <a:pt x="109" y="35"/>
                  </a:lnTo>
                  <a:lnTo>
                    <a:pt x="0" y="0"/>
                  </a:lnTo>
                  <a:lnTo>
                    <a:pt x="93" y="69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98" name="Freeform 82"/>
            <p:cNvSpPr>
              <a:spLocks/>
            </p:cNvSpPr>
            <p:nvPr/>
          </p:nvSpPr>
          <p:spPr bwMode="auto">
            <a:xfrm>
              <a:off x="1419" y="317"/>
              <a:ext cx="29" cy="9"/>
            </a:xfrm>
            <a:custGeom>
              <a:avLst/>
              <a:gdLst/>
              <a:ahLst/>
              <a:cxnLst>
                <a:cxn ang="0">
                  <a:pos x="109" y="35"/>
                </a:cxn>
                <a:cxn ang="0">
                  <a:pos x="114" y="0"/>
                </a:cxn>
                <a:cxn ang="0">
                  <a:pos x="0" y="0"/>
                </a:cxn>
                <a:cxn ang="0">
                  <a:pos x="109" y="35"/>
                </a:cxn>
              </a:cxnLst>
              <a:rect l="0" t="0" r="r" b="b"/>
              <a:pathLst>
                <a:path w="114" h="35">
                  <a:moveTo>
                    <a:pt x="109" y="35"/>
                  </a:moveTo>
                  <a:lnTo>
                    <a:pt x="114" y="0"/>
                  </a:lnTo>
                  <a:lnTo>
                    <a:pt x="0" y="0"/>
                  </a:lnTo>
                  <a:lnTo>
                    <a:pt x="109" y="35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97" name="Line 81"/>
            <p:cNvSpPr>
              <a:spLocks noChangeShapeType="1"/>
            </p:cNvSpPr>
            <p:nvPr/>
          </p:nvSpPr>
          <p:spPr bwMode="auto">
            <a:xfrm flipH="1">
              <a:off x="1362" y="317"/>
              <a:ext cx="28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96" name="Freeform 80"/>
            <p:cNvSpPr>
              <a:spLocks/>
            </p:cNvSpPr>
            <p:nvPr/>
          </p:nvSpPr>
          <p:spPr bwMode="auto">
            <a:xfrm>
              <a:off x="1022" y="154"/>
              <a:ext cx="97" cy="145"/>
            </a:xfrm>
            <a:custGeom>
              <a:avLst/>
              <a:gdLst/>
              <a:ahLst/>
              <a:cxnLst>
                <a:cxn ang="0">
                  <a:pos x="0" y="96"/>
                </a:cxn>
                <a:cxn ang="0">
                  <a:pos x="96" y="0"/>
                </a:cxn>
                <a:cxn ang="0">
                  <a:pos x="288" y="0"/>
                </a:cxn>
                <a:cxn ang="0">
                  <a:pos x="384" y="96"/>
                </a:cxn>
                <a:cxn ang="0">
                  <a:pos x="384" y="193"/>
                </a:cxn>
                <a:cxn ang="0">
                  <a:pos x="288" y="289"/>
                </a:cxn>
                <a:cxn ang="0">
                  <a:pos x="96" y="289"/>
                </a:cxn>
                <a:cxn ang="0">
                  <a:pos x="0" y="386"/>
                </a:cxn>
                <a:cxn ang="0">
                  <a:pos x="0" y="579"/>
                </a:cxn>
                <a:cxn ang="0">
                  <a:pos x="384" y="579"/>
                </a:cxn>
              </a:cxnLst>
              <a:rect l="0" t="0" r="r" b="b"/>
              <a:pathLst>
                <a:path w="384" h="579">
                  <a:moveTo>
                    <a:pt x="0" y="96"/>
                  </a:moveTo>
                  <a:lnTo>
                    <a:pt x="96" y="0"/>
                  </a:lnTo>
                  <a:lnTo>
                    <a:pt x="288" y="0"/>
                  </a:lnTo>
                  <a:lnTo>
                    <a:pt x="384" y="96"/>
                  </a:lnTo>
                  <a:lnTo>
                    <a:pt x="384" y="193"/>
                  </a:lnTo>
                  <a:lnTo>
                    <a:pt x="288" y="289"/>
                  </a:lnTo>
                  <a:lnTo>
                    <a:pt x="96" y="289"/>
                  </a:lnTo>
                  <a:lnTo>
                    <a:pt x="0" y="386"/>
                  </a:lnTo>
                  <a:lnTo>
                    <a:pt x="0" y="579"/>
                  </a:lnTo>
                  <a:lnTo>
                    <a:pt x="384" y="579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95" name="Freeform 79"/>
            <p:cNvSpPr>
              <a:spLocks/>
            </p:cNvSpPr>
            <p:nvPr/>
          </p:nvSpPr>
          <p:spPr bwMode="auto">
            <a:xfrm>
              <a:off x="1167" y="154"/>
              <a:ext cx="72" cy="145"/>
            </a:xfrm>
            <a:custGeom>
              <a:avLst/>
              <a:gdLst/>
              <a:ahLst/>
              <a:cxnLst>
                <a:cxn ang="0">
                  <a:pos x="96" y="579"/>
                </a:cxn>
                <a:cxn ang="0">
                  <a:pos x="0" y="482"/>
                </a:cxn>
                <a:cxn ang="0">
                  <a:pos x="0" y="96"/>
                </a:cxn>
                <a:cxn ang="0">
                  <a:pos x="96" y="0"/>
                </a:cxn>
                <a:cxn ang="0">
                  <a:pos x="192" y="0"/>
                </a:cxn>
                <a:cxn ang="0">
                  <a:pos x="288" y="96"/>
                </a:cxn>
                <a:cxn ang="0">
                  <a:pos x="288" y="482"/>
                </a:cxn>
                <a:cxn ang="0">
                  <a:pos x="192" y="579"/>
                </a:cxn>
                <a:cxn ang="0">
                  <a:pos x="96" y="579"/>
                </a:cxn>
              </a:cxnLst>
              <a:rect l="0" t="0" r="r" b="b"/>
              <a:pathLst>
                <a:path w="288" h="579">
                  <a:moveTo>
                    <a:pt x="96" y="579"/>
                  </a:moveTo>
                  <a:lnTo>
                    <a:pt x="0" y="482"/>
                  </a:lnTo>
                  <a:lnTo>
                    <a:pt x="0" y="96"/>
                  </a:lnTo>
                  <a:lnTo>
                    <a:pt x="96" y="0"/>
                  </a:lnTo>
                  <a:lnTo>
                    <a:pt x="192" y="0"/>
                  </a:lnTo>
                  <a:lnTo>
                    <a:pt x="288" y="96"/>
                  </a:lnTo>
                  <a:lnTo>
                    <a:pt x="288" y="482"/>
                  </a:lnTo>
                  <a:lnTo>
                    <a:pt x="192" y="579"/>
                  </a:lnTo>
                  <a:lnTo>
                    <a:pt x="96" y="579"/>
                  </a:lnTo>
                  <a:close/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94" name="Line 78"/>
            <p:cNvSpPr>
              <a:spLocks noChangeShapeType="1"/>
            </p:cNvSpPr>
            <p:nvPr/>
          </p:nvSpPr>
          <p:spPr bwMode="auto">
            <a:xfrm flipV="1">
              <a:off x="1419" y="281"/>
              <a:ext cx="1" cy="69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93" name="Line 77"/>
            <p:cNvSpPr>
              <a:spLocks noChangeShapeType="1"/>
            </p:cNvSpPr>
            <p:nvPr/>
          </p:nvSpPr>
          <p:spPr bwMode="auto">
            <a:xfrm flipV="1">
              <a:off x="1708" y="281"/>
              <a:ext cx="1" cy="68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92" name="Line 76"/>
            <p:cNvSpPr>
              <a:spLocks noChangeShapeType="1"/>
            </p:cNvSpPr>
            <p:nvPr/>
          </p:nvSpPr>
          <p:spPr bwMode="auto">
            <a:xfrm>
              <a:off x="1477" y="317"/>
              <a:ext cx="173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91" name="Freeform 75"/>
            <p:cNvSpPr>
              <a:spLocks/>
            </p:cNvSpPr>
            <p:nvPr/>
          </p:nvSpPr>
          <p:spPr bwMode="auto">
            <a:xfrm>
              <a:off x="1390" y="317"/>
              <a:ext cx="29" cy="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35"/>
                </a:cxn>
                <a:cxn ang="0">
                  <a:pos x="116" y="0"/>
                </a:cxn>
                <a:cxn ang="0">
                  <a:pos x="0" y="0"/>
                </a:cxn>
              </a:cxnLst>
              <a:rect l="0" t="0" r="r" b="b"/>
              <a:pathLst>
                <a:path w="116" h="35">
                  <a:moveTo>
                    <a:pt x="0" y="0"/>
                  </a:moveTo>
                  <a:lnTo>
                    <a:pt x="5" y="35"/>
                  </a:lnTo>
                  <a:lnTo>
                    <a:pt x="11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90" name="Freeform 74"/>
            <p:cNvSpPr>
              <a:spLocks/>
            </p:cNvSpPr>
            <p:nvPr/>
          </p:nvSpPr>
          <p:spPr bwMode="auto">
            <a:xfrm>
              <a:off x="1392" y="317"/>
              <a:ext cx="27" cy="18"/>
            </a:xfrm>
            <a:custGeom>
              <a:avLst/>
              <a:gdLst/>
              <a:ahLst/>
              <a:cxnLst>
                <a:cxn ang="0">
                  <a:pos x="0" y="35"/>
                </a:cxn>
                <a:cxn ang="0">
                  <a:pos x="17" y="69"/>
                </a:cxn>
                <a:cxn ang="0">
                  <a:pos x="111" y="0"/>
                </a:cxn>
                <a:cxn ang="0">
                  <a:pos x="0" y="35"/>
                </a:cxn>
              </a:cxnLst>
              <a:rect l="0" t="0" r="r" b="b"/>
              <a:pathLst>
                <a:path w="111" h="69">
                  <a:moveTo>
                    <a:pt x="0" y="35"/>
                  </a:moveTo>
                  <a:lnTo>
                    <a:pt x="17" y="69"/>
                  </a:lnTo>
                  <a:lnTo>
                    <a:pt x="111" y="0"/>
                  </a:lnTo>
                  <a:lnTo>
                    <a:pt x="0" y="35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89" name="Freeform 73"/>
            <p:cNvSpPr>
              <a:spLocks/>
            </p:cNvSpPr>
            <p:nvPr/>
          </p:nvSpPr>
          <p:spPr bwMode="auto">
            <a:xfrm>
              <a:off x="1396" y="317"/>
              <a:ext cx="23" cy="24"/>
            </a:xfrm>
            <a:custGeom>
              <a:avLst/>
              <a:gdLst/>
              <a:ahLst/>
              <a:cxnLst>
                <a:cxn ang="0">
                  <a:pos x="0" y="69"/>
                </a:cxn>
                <a:cxn ang="0">
                  <a:pos x="25" y="94"/>
                </a:cxn>
                <a:cxn ang="0">
                  <a:pos x="94" y="0"/>
                </a:cxn>
                <a:cxn ang="0">
                  <a:pos x="0" y="69"/>
                </a:cxn>
              </a:cxnLst>
              <a:rect l="0" t="0" r="r" b="b"/>
              <a:pathLst>
                <a:path w="94" h="94">
                  <a:moveTo>
                    <a:pt x="0" y="69"/>
                  </a:moveTo>
                  <a:lnTo>
                    <a:pt x="25" y="94"/>
                  </a:lnTo>
                  <a:lnTo>
                    <a:pt x="94" y="0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88" name="Freeform 72"/>
            <p:cNvSpPr>
              <a:spLocks/>
            </p:cNvSpPr>
            <p:nvPr/>
          </p:nvSpPr>
          <p:spPr bwMode="auto">
            <a:xfrm>
              <a:off x="1402" y="317"/>
              <a:ext cx="17" cy="28"/>
            </a:xfrm>
            <a:custGeom>
              <a:avLst/>
              <a:gdLst/>
              <a:ahLst/>
              <a:cxnLst>
                <a:cxn ang="0">
                  <a:pos x="0" y="94"/>
                </a:cxn>
                <a:cxn ang="0">
                  <a:pos x="33" y="110"/>
                </a:cxn>
                <a:cxn ang="0">
                  <a:pos x="69" y="0"/>
                </a:cxn>
                <a:cxn ang="0">
                  <a:pos x="0" y="94"/>
                </a:cxn>
              </a:cxnLst>
              <a:rect l="0" t="0" r="r" b="b"/>
              <a:pathLst>
                <a:path w="69" h="110">
                  <a:moveTo>
                    <a:pt x="0" y="94"/>
                  </a:moveTo>
                  <a:lnTo>
                    <a:pt x="33" y="110"/>
                  </a:lnTo>
                  <a:lnTo>
                    <a:pt x="69" y="0"/>
                  </a:lnTo>
                  <a:lnTo>
                    <a:pt x="0" y="94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87" name="Freeform 71"/>
            <p:cNvSpPr>
              <a:spLocks/>
            </p:cNvSpPr>
            <p:nvPr/>
          </p:nvSpPr>
          <p:spPr bwMode="auto">
            <a:xfrm>
              <a:off x="1410" y="317"/>
              <a:ext cx="9" cy="30"/>
            </a:xfrm>
            <a:custGeom>
              <a:avLst/>
              <a:gdLst/>
              <a:ahLst/>
              <a:cxnLst>
                <a:cxn ang="0">
                  <a:pos x="0" y="110"/>
                </a:cxn>
                <a:cxn ang="0">
                  <a:pos x="36" y="116"/>
                </a:cxn>
                <a:cxn ang="0">
                  <a:pos x="36" y="0"/>
                </a:cxn>
                <a:cxn ang="0">
                  <a:pos x="0" y="110"/>
                </a:cxn>
              </a:cxnLst>
              <a:rect l="0" t="0" r="r" b="b"/>
              <a:pathLst>
                <a:path w="36" h="116">
                  <a:moveTo>
                    <a:pt x="0" y="110"/>
                  </a:moveTo>
                  <a:lnTo>
                    <a:pt x="36" y="116"/>
                  </a:lnTo>
                  <a:lnTo>
                    <a:pt x="36" y="0"/>
                  </a:lnTo>
                  <a:lnTo>
                    <a:pt x="0" y="11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86" name="Freeform 70"/>
            <p:cNvSpPr>
              <a:spLocks/>
            </p:cNvSpPr>
            <p:nvPr/>
          </p:nvSpPr>
          <p:spPr bwMode="auto">
            <a:xfrm>
              <a:off x="1419" y="317"/>
              <a:ext cx="9" cy="30"/>
            </a:xfrm>
            <a:custGeom>
              <a:avLst/>
              <a:gdLst/>
              <a:ahLst/>
              <a:cxnLst>
                <a:cxn ang="0">
                  <a:pos x="0" y="116"/>
                </a:cxn>
                <a:cxn ang="0">
                  <a:pos x="35" y="110"/>
                </a:cxn>
                <a:cxn ang="0">
                  <a:pos x="0" y="0"/>
                </a:cxn>
                <a:cxn ang="0">
                  <a:pos x="0" y="116"/>
                </a:cxn>
              </a:cxnLst>
              <a:rect l="0" t="0" r="r" b="b"/>
              <a:pathLst>
                <a:path w="35" h="116">
                  <a:moveTo>
                    <a:pt x="0" y="116"/>
                  </a:moveTo>
                  <a:lnTo>
                    <a:pt x="35" y="110"/>
                  </a:lnTo>
                  <a:lnTo>
                    <a:pt x="0" y="0"/>
                  </a:lnTo>
                  <a:lnTo>
                    <a:pt x="0" y="116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85" name="Freeform 69"/>
            <p:cNvSpPr>
              <a:spLocks/>
            </p:cNvSpPr>
            <p:nvPr/>
          </p:nvSpPr>
          <p:spPr bwMode="auto">
            <a:xfrm>
              <a:off x="1419" y="317"/>
              <a:ext cx="17" cy="28"/>
            </a:xfrm>
            <a:custGeom>
              <a:avLst/>
              <a:gdLst/>
              <a:ahLst/>
              <a:cxnLst>
                <a:cxn ang="0">
                  <a:pos x="35" y="110"/>
                </a:cxn>
                <a:cxn ang="0">
                  <a:pos x="67" y="94"/>
                </a:cxn>
                <a:cxn ang="0">
                  <a:pos x="0" y="0"/>
                </a:cxn>
                <a:cxn ang="0">
                  <a:pos x="35" y="110"/>
                </a:cxn>
              </a:cxnLst>
              <a:rect l="0" t="0" r="r" b="b"/>
              <a:pathLst>
                <a:path w="67" h="110">
                  <a:moveTo>
                    <a:pt x="35" y="110"/>
                  </a:moveTo>
                  <a:lnTo>
                    <a:pt x="67" y="94"/>
                  </a:lnTo>
                  <a:lnTo>
                    <a:pt x="0" y="0"/>
                  </a:lnTo>
                  <a:lnTo>
                    <a:pt x="35" y="11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84" name="Freeform 68"/>
            <p:cNvSpPr>
              <a:spLocks/>
            </p:cNvSpPr>
            <p:nvPr/>
          </p:nvSpPr>
          <p:spPr bwMode="auto">
            <a:xfrm>
              <a:off x="1419" y="317"/>
              <a:ext cx="24" cy="24"/>
            </a:xfrm>
            <a:custGeom>
              <a:avLst/>
              <a:gdLst/>
              <a:ahLst/>
              <a:cxnLst>
                <a:cxn ang="0">
                  <a:pos x="67" y="94"/>
                </a:cxn>
                <a:cxn ang="0">
                  <a:pos x="93" y="69"/>
                </a:cxn>
                <a:cxn ang="0">
                  <a:pos x="0" y="0"/>
                </a:cxn>
                <a:cxn ang="0">
                  <a:pos x="67" y="94"/>
                </a:cxn>
              </a:cxnLst>
              <a:rect l="0" t="0" r="r" b="b"/>
              <a:pathLst>
                <a:path w="93" h="94">
                  <a:moveTo>
                    <a:pt x="67" y="94"/>
                  </a:moveTo>
                  <a:lnTo>
                    <a:pt x="93" y="69"/>
                  </a:lnTo>
                  <a:lnTo>
                    <a:pt x="0" y="0"/>
                  </a:lnTo>
                  <a:lnTo>
                    <a:pt x="67" y="94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83" name="Freeform 67"/>
            <p:cNvSpPr>
              <a:spLocks/>
            </p:cNvSpPr>
            <p:nvPr/>
          </p:nvSpPr>
          <p:spPr bwMode="auto">
            <a:xfrm>
              <a:off x="1419" y="317"/>
              <a:ext cx="28" cy="18"/>
            </a:xfrm>
            <a:custGeom>
              <a:avLst/>
              <a:gdLst/>
              <a:ahLst/>
              <a:cxnLst>
                <a:cxn ang="0">
                  <a:pos x="93" y="69"/>
                </a:cxn>
                <a:cxn ang="0">
                  <a:pos x="109" y="35"/>
                </a:cxn>
                <a:cxn ang="0">
                  <a:pos x="0" y="0"/>
                </a:cxn>
                <a:cxn ang="0">
                  <a:pos x="93" y="69"/>
                </a:cxn>
              </a:cxnLst>
              <a:rect l="0" t="0" r="r" b="b"/>
              <a:pathLst>
                <a:path w="109" h="69">
                  <a:moveTo>
                    <a:pt x="93" y="69"/>
                  </a:moveTo>
                  <a:lnTo>
                    <a:pt x="109" y="35"/>
                  </a:lnTo>
                  <a:lnTo>
                    <a:pt x="0" y="0"/>
                  </a:lnTo>
                  <a:lnTo>
                    <a:pt x="93" y="69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82" name="Freeform 66"/>
            <p:cNvSpPr>
              <a:spLocks/>
            </p:cNvSpPr>
            <p:nvPr/>
          </p:nvSpPr>
          <p:spPr bwMode="auto">
            <a:xfrm>
              <a:off x="1419" y="317"/>
              <a:ext cx="29" cy="9"/>
            </a:xfrm>
            <a:custGeom>
              <a:avLst/>
              <a:gdLst/>
              <a:ahLst/>
              <a:cxnLst>
                <a:cxn ang="0">
                  <a:pos x="109" y="35"/>
                </a:cxn>
                <a:cxn ang="0">
                  <a:pos x="114" y="0"/>
                </a:cxn>
                <a:cxn ang="0">
                  <a:pos x="0" y="0"/>
                </a:cxn>
                <a:cxn ang="0">
                  <a:pos x="109" y="35"/>
                </a:cxn>
              </a:cxnLst>
              <a:rect l="0" t="0" r="r" b="b"/>
              <a:pathLst>
                <a:path w="114" h="35">
                  <a:moveTo>
                    <a:pt x="109" y="35"/>
                  </a:moveTo>
                  <a:lnTo>
                    <a:pt x="114" y="0"/>
                  </a:lnTo>
                  <a:lnTo>
                    <a:pt x="0" y="0"/>
                  </a:lnTo>
                  <a:lnTo>
                    <a:pt x="109" y="35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81" name="Freeform 65"/>
            <p:cNvSpPr>
              <a:spLocks/>
            </p:cNvSpPr>
            <p:nvPr/>
          </p:nvSpPr>
          <p:spPr bwMode="auto">
            <a:xfrm>
              <a:off x="1419" y="309"/>
              <a:ext cx="29" cy="8"/>
            </a:xfrm>
            <a:custGeom>
              <a:avLst/>
              <a:gdLst/>
              <a:ahLst/>
              <a:cxnLst>
                <a:cxn ang="0">
                  <a:pos x="114" y="36"/>
                </a:cxn>
                <a:cxn ang="0">
                  <a:pos x="109" y="0"/>
                </a:cxn>
                <a:cxn ang="0">
                  <a:pos x="0" y="36"/>
                </a:cxn>
                <a:cxn ang="0">
                  <a:pos x="114" y="36"/>
                </a:cxn>
              </a:cxnLst>
              <a:rect l="0" t="0" r="r" b="b"/>
              <a:pathLst>
                <a:path w="114" h="36">
                  <a:moveTo>
                    <a:pt x="114" y="36"/>
                  </a:moveTo>
                  <a:lnTo>
                    <a:pt x="109" y="0"/>
                  </a:lnTo>
                  <a:lnTo>
                    <a:pt x="0" y="36"/>
                  </a:lnTo>
                  <a:lnTo>
                    <a:pt x="114" y="36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80" name="Freeform 64"/>
            <p:cNvSpPr>
              <a:spLocks/>
            </p:cNvSpPr>
            <p:nvPr/>
          </p:nvSpPr>
          <p:spPr bwMode="auto">
            <a:xfrm>
              <a:off x="1419" y="300"/>
              <a:ext cx="28" cy="17"/>
            </a:xfrm>
            <a:custGeom>
              <a:avLst/>
              <a:gdLst/>
              <a:ahLst/>
              <a:cxnLst>
                <a:cxn ang="0">
                  <a:pos x="109" y="33"/>
                </a:cxn>
                <a:cxn ang="0">
                  <a:pos x="93" y="0"/>
                </a:cxn>
                <a:cxn ang="0">
                  <a:pos x="0" y="69"/>
                </a:cxn>
                <a:cxn ang="0">
                  <a:pos x="109" y="33"/>
                </a:cxn>
              </a:cxnLst>
              <a:rect l="0" t="0" r="r" b="b"/>
              <a:pathLst>
                <a:path w="109" h="69">
                  <a:moveTo>
                    <a:pt x="109" y="33"/>
                  </a:moveTo>
                  <a:lnTo>
                    <a:pt x="93" y="0"/>
                  </a:lnTo>
                  <a:lnTo>
                    <a:pt x="0" y="69"/>
                  </a:lnTo>
                  <a:lnTo>
                    <a:pt x="109" y="33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79" name="Freeform 63"/>
            <p:cNvSpPr>
              <a:spLocks/>
            </p:cNvSpPr>
            <p:nvPr/>
          </p:nvSpPr>
          <p:spPr bwMode="auto">
            <a:xfrm>
              <a:off x="1419" y="294"/>
              <a:ext cx="24" cy="23"/>
            </a:xfrm>
            <a:custGeom>
              <a:avLst/>
              <a:gdLst/>
              <a:ahLst/>
              <a:cxnLst>
                <a:cxn ang="0">
                  <a:pos x="93" y="25"/>
                </a:cxn>
                <a:cxn ang="0">
                  <a:pos x="67" y="0"/>
                </a:cxn>
                <a:cxn ang="0">
                  <a:pos x="0" y="94"/>
                </a:cxn>
                <a:cxn ang="0">
                  <a:pos x="93" y="25"/>
                </a:cxn>
              </a:cxnLst>
              <a:rect l="0" t="0" r="r" b="b"/>
              <a:pathLst>
                <a:path w="93" h="94">
                  <a:moveTo>
                    <a:pt x="93" y="25"/>
                  </a:moveTo>
                  <a:lnTo>
                    <a:pt x="67" y="0"/>
                  </a:lnTo>
                  <a:lnTo>
                    <a:pt x="0" y="94"/>
                  </a:lnTo>
                  <a:lnTo>
                    <a:pt x="93" y="25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78" name="Freeform 62"/>
            <p:cNvSpPr>
              <a:spLocks/>
            </p:cNvSpPr>
            <p:nvPr/>
          </p:nvSpPr>
          <p:spPr bwMode="auto">
            <a:xfrm>
              <a:off x="1419" y="290"/>
              <a:ext cx="17" cy="27"/>
            </a:xfrm>
            <a:custGeom>
              <a:avLst/>
              <a:gdLst/>
              <a:ahLst/>
              <a:cxnLst>
                <a:cxn ang="0">
                  <a:pos x="67" y="16"/>
                </a:cxn>
                <a:cxn ang="0">
                  <a:pos x="35" y="0"/>
                </a:cxn>
                <a:cxn ang="0">
                  <a:pos x="0" y="110"/>
                </a:cxn>
                <a:cxn ang="0">
                  <a:pos x="67" y="16"/>
                </a:cxn>
              </a:cxnLst>
              <a:rect l="0" t="0" r="r" b="b"/>
              <a:pathLst>
                <a:path w="67" h="110">
                  <a:moveTo>
                    <a:pt x="67" y="16"/>
                  </a:moveTo>
                  <a:lnTo>
                    <a:pt x="35" y="0"/>
                  </a:lnTo>
                  <a:lnTo>
                    <a:pt x="0" y="110"/>
                  </a:lnTo>
                  <a:lnTo>
                    <a:pt x="67" y="16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77" name="Freeform 61"/>
            <p:cNvSpPr>
              <a:spLocks/>
            </p:cNvSpPr>
            <p:nvPr/>
          </p:nvSpPr>
          <p:spPr bwMode="auto">
            <a:xfrm>
              <a:off x="1419" y="288"/>
              <a:ext cx="9" cy="29"/>
            </a:xfrm>
            <a:custGeom>
              <a:avLst/>
              <a:gdLst/>
              <a:ahLst/>
              <a:cxnLst>
                <a:cxn ang="0">
                  <a:pos x="35" y="7"/>
                </a:cxn>
                <a:cxn ang="0">
                  <a:pos x="0" y="0"/>
                </a:cxn>
                <a:cxn ang="0">
                  <a:pos x="0" y="117"/>
                </a:cxn>
                <a:cxn ang="0">
                  <a:pos x="35" y="7"/>
                </a:cxn>
              </a:cxnLst>
              <a:rect l="0" t="0" r="r" b="b"/>
              <a:pathLst>
                <a:path w="35" h="117">
                  <a:moveTo>
                    <a:pt x="35" y="7"/>
                  </a:moveTo>
                  <a:lnTo>
                    <a:pt x="0" y="0"/>
                  </a:lnTo>
                  <a:lnTo>
                    <a:pt x="0" y="117"/>
                  </a:lnTo>
                  <a:lnTo>
                    <a:pt x="35" y="7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76" name="Freeform 60"/>
            <p:cNvSpPr>
              <a:spLocks/>
            </p:cNvSpPr>
            <p:nvPr/>
          </p:nvSpPr>
          <p:spPr bwMode="auto">
            <a:xfrm>
              <a:off x="1410" y="288"/>
              <a:ext cx="9" cy="29"/>
            </a:xfrm>
            <a:custGeom>
              <a:avLst/>
              <a:gdLst/>
              <a:ahLst/>
              <a:cxnLst>
                <a:cxn ang="0">
                  <a:pos x="36" y="0"/>
                </a:cxn>
                <a:cxn ang="0">
                  <a:pos x="0" y="7"/>
                </a:cxn>
                <a:cxn ang="0">
                  <a:pos x="36" y="117"/>
                </a:cxn>
                <a:cxn ang="0">
                  <a:pos x="36" y="0"/>
                </a:cxn>
              </a:cxnLst>
              <a:rect l="0" t="0" r="r" b="b"/>
              <a:pathLst>
                <a:path w="36" h="117">
                  <a:moveTo>
                    <a:pt x="36" y="0"/>
                  </a:moveTo>
                  <a:lnTo>
                    <a:pt x="0" y="7"/>
                  </a:lnTo>
                  <a:lnTo>
                    <a:pt x="36" y="117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75" name="Freeform 59"/>
            <p:cNvSpPr>
              <a:spLocks/>
            </p:cNvSpPr>
            <p:nvPr/>
          </p:nvSpPr>
          <p:spPr bwMode="auto">
            <a:xfrm>
              <a:off x="1402" y="290"/>
              <a:ext cx="17" cy="27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0" y="16"/>
                </a:cxn>
                <a:cxn ang="0">
                  <a:pos x="69" y="110"/>
                </a:cxn>
                <a:cxn ang="0">
                  <a:pos x="33" y="0"/>
                </a:cxn>
              </a:cxnLst>
              <a:rect l="0" t="0" r="r" b="b"/>
              <a:pathLst>
                <a:path w="69" h="110">
                  <a:moveTo>
                    <a:pt x="33" y="0"/>
                  </a:moveTo>
                  <a:lnTo>
                    <a:pt x="0" y="16"/>
                  </a:lnTo>
                  <a:lnTo>
                    <a:pt x="69" y="110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74" name="Freeform 58"/>
            <p:cNvSpPr>
              <a:spLocks/>
            </p:cNvSpPr>
            <p:nvPr/>
          </p:nvSpPr>
          <p:spPr bwMode="auto">
            <a:xfrm>
              <a:off x="1396" y="294"/>
              <a:ext cx="23" cy="23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0" y="25"/>
                </a:cxn>
                <a:cxn ang="0">
                  <a:pos x="94" y="94"/>
                </a:cxn>
                <a:cxn ang="0">
                  <a:pos x="25" y="0"/>
                </a:cxn>
              </a:cxnLst>
              <a:rect l="0" t="0" r="r" b="b"/>
              <a:pathLst>
                <a:path w="94" h="94">
                  <a:moveTo>
                    <a:pt x="25" y="0"/>
                  </a:moveTo>
                  <a:lnTo>
                    <a:pt x="0" y="25"/>
                  </a:lnTo>
                  <a:lnTo>
                    <a:pt x="94" y="94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73" name="Freeform 57"/>
            <p:cNvSpPr>
              <a:spLocks/>
            </p:cNvSpPr>
            <p:nvPr/>
          </p:nvSpPr>
          <p:spPr bwMode="auto">
            <a:xfrm>
              <a:off x="1392" y="300"/>
              <a:ext cx="27" cy="17"/>
            </a:xfrm>
            <a:custGeom>
              <a:avLst/>
              <a:gdLst/>
              <a:ahLst/>
              <a:cxnLst>
                <a:cxn ang="0">
                  <a:pos x="17" y="0"/>
                </a:cxn>
                <a:cxn ang="0">
                  <a:pos x="0" y="33"/>
                </a:cxn>
                <a:cxn ang="0">
                  <a:pos x="111" y="69"/>
                </a:cxn>
                <a:cxn ang="0">
                  <a:pos x="17" y="0"/>
                </a:cxn>
              </a:cxnLst>
              <a:rect l="0" t="0" r="r" b="b"/>
              <a:pathLst>
                <a:path w="111" h="69">
                  <a:moveTo>
                    <a:pt x="17" y="0"/>
                  </a:moveTo>
                  <a:lnTo>
                    <a:pt x="0" y="33"/>
                  </a:lnTo>
                  <a:lnTo>
                    <a:pt x="111" y="69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72" name="Freeform 56"/>
            <p:cNvSpPr>
              <a:spLocks/>
            </p:cNvSpPr>
            <p:nvPr/>
          </p:nvSpPr>
          <p:spPr bwMode="auto">
            <a:xfrm>
              <a:off x="1390" y="309"/>
              <a:ext cx="29" cy="8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0" y="36"/>
                </a:cxn>
                <a:cxn ang="0">
                  <a:pos x="116" y="36"/>
                </a:cxn>
                <a:cxn ang="0">
                  <a:pos x="5" y="0"/>
                </a:cxn>
              </a:cxnLst>
              <a:rect l="0" t="0" r="r" b="b"/>
              <a:pathLst>
                <a:path w="116" h="36">
                  <a:moveTo>
                    <a:pt x="5" y="0"/>
                  </a:moveTo>
                  <a:lnTo>
                    <a:pt x="0" y="36"/>
                  </a:lnTo>
                  <a:lnTo>
                    <a:pt x="116" y="36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71" name="Line 55"/>
            <p:cNvSpPr>
              <a:spLocks noChangeShapeType="1"/>
            </p:cNvSpPr>
            <p:nvPr/>
          </p:nvSpPr>
          <p:spPr bwMode="auto">
            <a:xfrm>
              <a:off x="1448" y="317"/>
              <a:ext cx="29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70" name="Freeform 54"/>
            <p:cNvSpPr>
              <a:spLocks/>
            </p:cNvSpPr>
            <p:nvPr/>
          </p:nvSpPr>
          <p:spPr bwMode="auto">
            <a:xfrm>
              <a:off x="1708" y="309"/>
              <a:ext cx="29" cy="8"/>
            </a:xfrm>
            <a:custGeom>
              <a:avLst/>
              <a:gdLst/>
              <a:ahLst/>
              <a:cxnLst>
                <a:cxn ang="0">
                  <a:pos x="116" y="36"/>
                </a:cxn>
                <a:cxn ang="0">
                  <a:pos x="110" y="0"/>
                </a:cxn>
                <a:cxn ang="0">
                  <a:pos x="0" y="36"/>
                </a:cxn>
                <a:cxn ang="0">
                  <a:pos x="116" y="36"/>
                </a:cxn>
              </a:cxnLst>
              <a:rect l="0" t="0" r="r" b="b"/>
              <a:pathLst>
                <a:path w="116" h="36">
                  <a:moveTo>
                    <a:pt x="116" y="36"/>
                  </a:moveTo>
                  <a:lnTo>
                    <a:pt x="110" y="0"/>
                  </a:lnTo>
                  <a:lnTo>
                    <a:pt x="0" y="36"/>
                  </a:lnTo>
                  <a:lnTo>
                    <a:pt x="116" y="36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69" name="Freeform 53"/>
            <p:cNvSpPr>
              <a:spLocks/>
            </p:cNvSpPr>
            <p:nvPr/>
          </p:nvSpPr>
          <p:spPr bwMode="auto">
            <a:xfrm>
              <a:off x="1708" y="300"/>
              <a:ext cx="27" cy="17"/>
            </a:xfrm>
            <a:custGeom>
              <a:avLst/>
              <a:gdLst/>
              <a:ahLst/>
              <a:cxnLst>
                <a:cxn ang="0">
                  <a:pos x="110" y="33"/>
                </a:cxn>
                <a:cxn ang="0">
                  <a:pos x="93" y="0"/>
                </a:cxn>
                <a:cxn ang="0">
                  <a:pos x="0" y="69"/>
                </a:cxn>
                <a:cxn ang="0">
                  <a:pos x="110" y="33"/>
                </a:cxn>
              </a:cxnLst>
              <a:rect l="0" t="0" r="r" b="b"/>
              <a:pathLst>
                <a:path w="110" h="69">
                  <a:moveTo>
                    <a:pt x="110" y="33"/>
                  </a:moveTo>
                  <a:lnTo>
                    <a:pt x="93" y="0"/>
                  </a:lnTo>
                  <a:lnTo>
                    <a:pt x="0" y="69"/>
                  </a:lnTo>
                  <a:lnTo>
                    <a:pt x="110" y="33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68" name="Freeform 52"/>
            <p:cNvSpPr>
              <a:spLocks/>
            </p:cNvSpPr>
            <p:nvPr/>
          </p:nvSpPr>
          <p:spPr bwMode="auto">
            <a:xfrm>
              <a:off x="1708" y="294"/>
              <a:ext cx="23" cy="23"/>
            </a:xfrm>
            <a:custGeom>
              <a:avLst/>
              <a:gdLst/>
              <a:ahLst/>
              <a:cxnLst>
                <a:cxn ang="0">
                  <a:pos x="93" y="25"/>
                </a:cxn>
                <a:cxn ang="0">
                  <a:pos x="68" y="0"/>
                </a:cxn>
                <a:cxn ang="0">
                  <a:pos x="0" y="94"/>
                </a:cxn>
                <a:cxn ang="0">
                  <a:pos x="93" y="25"/>
                </a:cxn>
              </a:cxnLst>
              <a:rect l="0" t="0" r="r" b="b"/>
              <a:pathLst>
                <a:path w="93" h="94">
                  <a:moveTo>
                    <a:pt x="93" y="25"/>
                  </a:moveTo>
                  <a:lnTo>
                    <a:pt x="68" y="0"/>
                  </a:lnTo>
                  <a:lnTo>
                    <a:pt x="0" y="94"/>
                  </a:lnTo>
                  <a:lnTo>
                    <a:pt x="93" y="25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67" name="Freeform 51"/>
            <p:cNvSpPr>
              <a:spLocks/>
            </p:cNvSpPr>
            <p:nvPr/>
          </p:nvSpPr>
          <p:spPr bwMode="auto">
            <a:xfrm>
              <a:off x="1708" y="290"/>
              <a:ext cx="17" cy="27"/>
            </a:xfrm>
            <a:custGeom>
              <a:avLst/>
              <a:gdLst/>
              <a:ahLst/>
              <a:cxnLst>
                <a:cxn ang="0">
                  <a:pos x="68" y="16"/>
                </a:cxn>
                <a:cxn ang="0">
                  <a:pos x="35" y="0"/>
                </a:cxn>
                <a:cxn ang="0">
                  <a:pos x="0" y="110"/>
                </a:cxn>
                <a:cxn ang="0">
                  <a:pos x="68" y="16"/>
                </a:cxn>
              </a:cxnLst>
              <a:rect l="0" t="0" r="r" b="b"/>
              <a:pathLst>
                <a:path w="68" h="110">
                  <a:moveTo>
                    <a:pt x="68" y="16"/>
                  </a:moveTo>
                  <a:lnTo>
                    <a:pt x="35" y="0"/>
                  </a:lnTo>
                  <a:lnTo>
                    <a:pt x="0" y="110"/>
                  </a:lnTo>
                  <a:lnTo>
                    <a:pt x="68" y="16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66" name="Freeform 50"/>
            <p:cNvSpPr>
              <a:spLocks/>
            </p:cNvSpPr>
            <p:nvPr/>
          </p:nvSpPr>
          <p:spPr bwMode="auto">
            <a:xfrm>
              <a:off x="1708" y="288"/>
              <a:ext cx="9" cy="29"/>
            </a:xfrm>
            <a:custGeom>
              <a:avLst/>
              <a:gdLst/>
              <a:ahLst/>
              <a:cxnLst>
                <a:cxn ang="0">
                  <a:pos x="35" y="7"/>
                </a:cxn>
                <a:cxn ang="0">
                  <a:pos x="0" y="0"/>
                </a:cxn>
                <a:cxn ang="0">
                  <a:pos x="0" y="117"/>
                </a:cxn>
                <a:cxn ang="0">
                  <a:pos x="35" y="7"/>
                </a:cxn>
              </a:cxnLst>
              <a:rect l="0" t="0" r="r" b="b"/>
              <a:pathLst>
                <a:path w="35" h="117">
                  <a:moveTo>
                    <a:pt x="35" y="7"/>
                  </a:moveTo>
                  <a:lnTo>
                    <a:pt x="0" y="0"/>
                  </a:lnTo>
                  <a:lnTo>
                    <a:pt x="0" y="117"/>
                  </a:lnTo>
                  <a:lnTo>
                    <a:pt x="35" y="7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65" name="Freeform 49"/>
            <p:cNvSpPr>
              <a:spLocks/>
            </p:cNvSpPr>
            <p:nvPr/>
          </p:nvSpPr>
          <p:spPr bwMode="auto">
            <a:xfrm>
              <a:off x="1699" y="288"/>
              <a:ext cx="9" cy="29"/>
            </a:xfrm>
            <a:custGeom>
              <a:avLst/>
              <a:gdLst/>
              <a:ahLst/>
              <a:cxnLst>
                <a:cxn ang="0">
                  <a:pos x="36" y="0"/>
                </a:cxn>
                <a:cxn ang="0">
                  <a:pos x="0" y="7"/>
                </a:cxn>
                <a:cxn ang="0">
                  <a:pos x="36" y="117"/>
                </a:cxn>
                <a:cxn ang="0">
                  <a:pos x="36" y="0"/>
                </a:cxn>
              </a:cxnLst>
              <a:rect l="0" t="0" r="r" b="b"/>
              <a:pathLst>
                <a:path w="36" h="117">
                  <a:moveTo>
                    <a:pt x="36" y="0"/>
                  </a:moveTo>
                  <a:lnTo>
                    <a:pt x="0" y="7"/>
                  </a:lnTo>
                  <a:lnTo>
                    <a:pt x="36" y="117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64" name="Freeform 48"/>
            <p:cNvSpPr>
              <a:spLocks/>
            </p:cNvSpPr>
            <p:nvPr/>
          </p:nvSpPr>
          <p:spPr bwMode="auto">
            <a:xfrm>
              <a:off x="1691" y="290"/>
              <a:ext cx="17" cy="27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0" y="16"/>
                </a:cxn>
                <a:cxn ang="0">
                  <a:pos x="67" y="110"/>
                </a:cxn>
                <a:cxn ang="0">
                  <a:pos x="31" y="0"/>
                </a:cxn>
              </a:cxnLst>
              <a:rect l="0" t="0" r="r" b="b"/>
              <a:pathLst>
                <a:path w="67" h="110">
                  <a:moveTo>
                    <a:pt x="31" y="0"/>
                  </a:moveTo>
                  <a:lnTo>
                    <a:pt x="0" y="16"/>
                  </a:lnTo>
                  <a:lnTo>
                    <a:pt x="67" y="110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63" name="Freeform 47"/>
            <p:cNvSpPr>
              <a:spLocks/>
            </p:cNvSpPr>
            <p:nvPr/>
          </p:nvSpPr>
          <p:spPr bwMode="auto">
            <a:xfrm>
              <a:off x="1684" y="294"/>
              <a:ext cx="24" cy="23"/>
            </a:xfrm>
            <a:custGeom>
              <a:avLst/>
              <a:gdLst/>
              <a:ahLst/>
              <a:cxnLst>
                <a:cxn ang="0">
                  <a:pos x="27" y="0"/>
                </a:cxn>
                <a:cxn ang="0">
                  <a:pos x="0" y="25"/>
                </a:cxn>
                <a:cxn ang="0">
                  <a:pos x="94" y="94"/>
                </a:cxn>
                <a:cxn ang="0">
                  <a:pos x="27" y="0"/>
                </a:cxn>
              </a:cxnLst>
              <a:rect l="0" t="0" r="r" b="b"/>
              <a:pathLst>
                <a:path w="94" h="94">
                  <a:moveTo>
                    <a:pt x="27" y="0"/>
                  </a:moveTo>
                  <a:lnTo>
                    <a:pt x="0" y="25"/>
                  </a:lnTo>
                  <a:lnTo>
                    <a:pt x="94" y="94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62" name="Freeform 46"/>
            <p:cNvSpPr>
              <a:spLocks/>
            </p:cNvSpPr>
            <p:nvPr/>
          </p:nvSpPr>
          <p:spPr bwMode="auto">
            <a:xfrm>
              <a:off x="1680" y="300"/>
              <a:ext cx="28" cy="17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0" y="33"/>
                </a:cxn>
                <a:cxn ang="0">
                  <a:pos x="110" y="69"/>
                </a:cxn>
                <a:cxn ang="0">
                  <a:pos x="16" y="0"/>
                </a:cxn>
              </a:cxnLst>
              <a:rect l="0" t="0" r="r" b="b"/>
              <a:pathLst>
                <a:path w="110" h="69">
                  <a:moveTo>
                    <a:pt x="16" y="0"/>
                  </a:moveTo>
                  <a:lnTo>
                    <a:pt x="0" y="33"/>
                  </a:lnTo>
                  <a:lnTo>
                    <a:pt x="110" y="69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61" name="Freeform 45"/>
            <p:cNvSpPr>
              <a:spLocks/>
            </p:cNvSpPr>
            <p:nvPr/>
          </p:nvSpPr>
          <p:spPr bwMode="auto">
            <a:xfrm>
              <a:off x="1679" y="309"/>
              <a:ext cx="29" cy="8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0" y="36"/>
                </a:cxn>
                <a:cxn ang="0">
                  <a:pos x="115" y="36"/>
                </a:cxn>
                <a:cxn ang="0">
                  <a:pos x="5" y="0"/>
                </a:cxn>
              </a:cxnLst>
              <a:rect l="0" t="0" r="r" b="b"/>
              <a:pathLst>
                <a:path w="115" h="36">
                  <a:moveTo>
                    <a:pt x="5" y="0"/>
                  </a:moveTo>
                  <a:lnTo>
                    <a:pt x="0" y="36"/>
                  </a:lnTo>
                  <a:lnTo>
                    <a:pt x="115" y="36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60" name="Freeform 44"/>
            <p:cNvSpPr>
              <a:spLocks/>
            </p:cNvSpPr>
            <p:nvPr/>
          </p:nvSpPr>
          <p:spPr bwMode="auto">
            <a:xfrm>
              <a:off x="1679" y="317"/>
              <a:ext cx="29" cy="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35"/>
                </a:cxn>
                <a:cxn ang="0">
                  <a:pos x="115" y="0"/>
                </a:cxn>
                <a:cxn ang="0">
                  <a:pos x="0" y="0"/>
                </a:cxn>
              </a:cxnLst>
              <a:rect l="0" t="0" r="r" b="b"/>
              <a:pathLst>
                <a:path w="115" h="35">
                  <a:moveTo>
                    <a:pt x="0" y="0"/>
                  </a:moveTo>
                  <a:lnTo>
                    <a:pt x="5" y="35"/>
                  </a:lnTo>
                  <a:lnTo>
                    <a:pt x="11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59" name="Freeform 43"/>
            <p:cNvSpPr>
              <a:spLocks/>
            </p:cNvSpPr>
            <p:nvPr/>
          </p:nvSpPr>
          <p:spPr bwMode="auto">
            <a:xfrm>
              <a:off x="1680" y="317"/>
              <a:ext cx="28" cy="18"/>
            </a:xfrm>
            <a:custGeom>
              <a:avLst/>
              <a:gdLst/>
              <a:ahLst/>
              <a:cxnLst>
                <a:cxn ang="0">
                  <a:pos x="0" y="35"/>
                </a:cxn>
                <a:cxn ang="0">
                  <a:pos x="16" y="69"/>
                </a:cxn>
                <a:cxn ang="0">
                  <a:pos x="110" y="0"/>
                </a:cxn>
                <a:cxn ang="0">
                  <a:pos x="0" y="35"/>
                </a:cxn>
              </a:cxnLst>
              <a:rect l="0" t="0" r="r" b="b"/>
              <a:pathLst>
                <a:path w="110" h="69">
                  <a:moveTo>
                    <a:pt x="0" y="35"/>
                  </a:moveTo>
                  <a:lnTo>
                    <a:pt x="16" y="69"/>
                  </a:lnTo>
                  <a:lnTo>
                    <a:pt x="110" y="0"/>
                  </a:lnTo>
                  <a:lnTo>
                    <a:pt x="0" y="35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58" name="Freeform 42"/>
            <p:cNvSpPr>
              <a:spLocks/>
            </p:cNvSpPr>
            <p:nvPr/>
          </p:nvSpPr>
          <p:spPr bwMode="auto">
            <a:xfrm>
              <a:off x="1684" y="317"/>
              <a:ext cx="24" cy="24"/>
            </a:xfrm>
            <a:custGeom>
              <a:avLst/>
              <a:gdLst/>
              <a:ahLst/>
              <a:cxnLst>
                <a:cxn ang="0">
                  <a:pos x="0" y="69"/>
                </a:cxn>
                <a:cxn ang="0">
                  <a:pos x="27" y="94"/>
                </a:cxn>
                <a:cxn ang="0">
                  <a:pos x="94" y="0"/>
                </a:cxn>
                <a:cxn ang="0">
                  <a:pos x="0" y="69"/>
                </a:cxn>
              </a:cxnLst>
              <a:rect l="0" t="0" r="r" b="b"/>
              <a:pathLst>
                <a:path w="94" h="94">
                  <a:moveTo>
                    <a:pt x="0" y="69"/>
                  </a:moveTo>
                  <a:lnTo>
                    <a:pt x="27" y="94"/>
                  </a:lnTo>
                  <a:lnTo>
                    <a:pt x="94" y="0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57" name="Freeform 41"/>
            <p:cNvSpPr>
              <a:spLocks/>
            </p:cNvSpPr>
            <p:nvPr/>
          </p:nvSpPr>
          <p:spPr bwMode="auto">
            <a:xfrm>
              <a:off x="1691" y="317"/>
              <a:ext cx="17" cy="28"/>
            </a:xfrm>
            <a:custGeom>
              <a:avLst/>
              <a:gdLst/>
              <a:ahLst/>
              <a:cxnLst>
                <a:cxn ang="0">
                  <a:pos x="0" y="94"/>
                </a:cxn>
                <a:cxn ang="0">
                  <a:pos x="31" y="110"/>
                </a:cxn>
                <a:cxn ang="0">
                  <a:pos x="67" y="0"/>
                </a:cxn>
                <a:cxn ang="0">
                  <a:pos x="0" y="94"/>
                </a:cxn>
              </a:cxnLst>
              <a:rect l="0" t="0" r="r" b="b"/>
              <a:pathLst>
                <a:path w="67" h="110">
                  <a:moveTo>
                    <a:pt x="0" y="94"/>
                  </a:moveTo>
                  <a:lnTo>
                    <a:pt x="31" y="110"/>
                  </a:lnTo>
                  <a:lnTo>
                    <a:pt x="67" y="0"/>
                  </a:lnTo>
                  <a:lnTo>
                    <a:pt x="0" y="94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56" name="Freeform 40"/>
            <p:cNvSpPr>
              <a:spLocks/>
            </p:cNvSpPr>
            <p:nvPr/>
          </p:nvSpPr>
          <p:spPr bwMode="auto">
            <a:xfrm>
              <a:off x="1699" y="317"/>
              <a:ext cx="9" cy="30"/>
            </a:xfrm>
            <a:custGeom>
              <a:avLst/>
              <a:gdLst/>
              <a:ahLst/>
              <a:cxnLst>
                <a:cxn ang="0">
                  <a:pos x="0" y="110"/>
                </a:cxn>
                <a:cxn ang="0">
                  <a:pos x="36" y="116"/>
                </a:cxn>
                <a:cxn ang="0">
                  <a:pos x="36" y="0"/>
                </a:cxn>
                <a:cxn ang="0">
                  <a:pos x="0" y="110"/>
                </a:cxn>
              </a:cxnLst>
              <a:rect l="0" t="0" r="r" b="b"/>
              <a:pathLst>
                <a:path w="36" h="116">
                  <a:moveTo>
                    <a:pt x="0" y="110"/>
                  </a:moveTo>
                  <a:lnTo>
                    <a:pt x="36" y="116"/>
                  </a:lnTo>
                  <a:lnTo>
                    <a:pt x="36" y="0"/>
                  </a:lnTo>
                  <a:lnTo>
                    <a:pt x="0" y="11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55" name="Freeform 39"/>
            <p:cNvSpPr>
              <a:spLocks/>
            </p:cNvSpPr>
            <p:nvPr/>
          </p:nvSpPr>
          <p:spPr bwMode="auto">
            <a:xfrm>
              <a:off x="1708" y="317"/>
              <a:ext cx="9" cy="30"/>
            </a:xfrm>
            <a:custGeom>
              <a:avLst/>
              <a:gdLst/>
              <a:ahLst/>
              <a:cxnLst>
                <a:cxn ang="0">
                  <a:pos x="0" y="116"/>
                </a:cxn>
                <a:cxn ang="0">
                  <a:pos x="35" y="110"/>
                </a:cxn>
                <a:cxn ang="0">
                  <a:pos x="0" y="0"/>
                </a:cxn>
                <a:cxn ang="0">
                  <a:pos x="0" y="116"/>
                </a:cxn>
              </a:cxnLst>
              <a:rect l="0" t="0" r="r" b="b"/>
              <a:pathLst>
                <a:path w="35" h="116">
                  <a:moveTo>
                    <a:pt x="0" y="116"/>
                  </a:moveTo>
                  <a:lnTo>
                    <a:pt x="35" y="110"/>
                  </a:lnTo>
                  <a:lnTo>
                    <a:pt x="0" y="0"/>
                  </a:lnTo>
                  <a:lnTo>
                    <a:pt x="0" y="116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54" name="Freeform 38"/>
            <p:cNvSpPr>
              <a:spLocks/>
            </p:cNvSpPr>
            <p:nvPr/>
          </p:nvSpPr>
          <p:spPr bwMode="auto">
            <a:xfrm>
              <a:off x="1708" y="317"/>
              <a:ext cx="17" cy="28"/>
            </a:xfrm>
            <a:custGeom>
              <a:avLst/>
              <a:gdLst/>
              <a:ahLst/>
              <a:cxnLst>
                <a:cxn ang="0">
                  <a:pos x="35" y="110"/>
                </a:cxn>
                <a:cxn ang="0">
                  <a:pos x="68" y="94"/>
                </a:cxn>
                <a:cxn ang="0">
                  <a:pos x="0" y="0"/>
                </a:cxn>
                <a:cxn ang="0">
                  <a:pos x="35" y="110"/>
                </a:cxn>
              </a:cxnLst>
              <a:rect l="0" t="0" r="r" b="b"/>
              <a:pathLst>
                <a:path w="68" h="110">
                  <a:moveTo>
                    <a:pt x="35" y="110"/>
                  </a:moveTo>
                  <a:lnTo>
                    <a:pt x="68" y="94"/>
                  </a:lnTo>
                  <a:lnTo>
                    <a:pt x="0" y="0"/>
                  </a:lnTo>
                  <a:lnTo>
                    <a:pt x="35" y="11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53" name="Freeform 37"/>
            <p:cNvSpPr>
              <a:spLocks/>
            </p:cNvSpPr>
            <p:nvPr/>
          </p:nvSpPr>
          <p:spPr bwMode="auto">
            <a:xfrm>
              <a:off x="1708" y="317"/>
              <a:ext cx="23" cy="24"/>
            </a:xfrm>
            <a:custGeom>
              <a:avLst/>
              <a:gdLst/>
              <a:ahLst/>
              <a:cxnLst>
                <a:cxn ang="0">
                  <a:pos x="68" y="94"/>
                </a:cxn>
                <a:cxn ang="0">
                  <a:pos x="93" y="69"/>
                </a:cxn>
                <a:cxn ang="0">
                  <a:pos x="0" y="0"/>
                </a:cxn>
                <a:cxn ang="0">
                  <a:pos x="68" y="94"/>
                </a:cxn>
              </a:cxnLst>
              <a:rect l="0" t="0" r="r" b="b"/>
              <a:pathLst>
                <a:path w="93" h="94">
                  <a:moveTo>
                    <a:pt x="68" y="94"/>
                  </a:moveTo>
                  <a:lnTo>
                    <a:pt x="93" y="69"/>
                  </a:lnTo>
                  <a:lnTo>
                    <a:pt x="0" y="0"/>
                  </a:lnTo>
                  <a:lnTo>
                    <a:pt x="68" y="94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52" name="Freeform 36"/>
            <p:cNvSpPr>
              <a:spLocks/>
            </p:cNvSpPr>
            <p:nvPr/>
          </p:nvSpPr>
          <p:spPr bwMode="auto">
            <a:xfrm>
              <a:off x="1708" y="317"/>
              <a:ext cx="27" cy="18"/>
            </a:xfrm>
            <a:custGeom>
              <a:avLst/>
              <a:gdLst/>
              <a:ahLst/>
              <a:cxnLst>
                <a:cxn ang="0">
                  <a:pos x="93" y="69"/>
                </a:cxn>
                <a:cxn ang="0">
                  <a:pos x="110" y="35"/>
                </a:cxn>
                <a:cxn ang="0">
                  <a:pos x="0" y="0"/>
                </a:cxn>
                <a:cxn ang="0">
                  <a:pos x="93" y="69"/>
                </a:cxn>
              </a:cxnLst>
              <a:rect l="0" t="0" r="r" b="b"/>
              <a:pathLst>
                <a:path w="110" h="69">
                  <a:moveTo>
                    <a:pt x="93" y="69"/>
                  </a:moveTo>
                  <a:lnTo>
                    <a:pt x="110" y="35"/>
                  </a:lnTo>
                  <a:lnTo>
                    <a:pt x="0" y="0"/>
                  </a:lnTo>
                  <a:lnTo>
                    <a:pt x="93" y="69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51" name="Freeform 35"/>
            <p:cNvSpPr>
              <a:spLocks/>
            </p:cNvSpPr>
            <p:nvPr/>
          </p:nvSpPr>
          <p:spPr bwMode="auto">
            <a:xfrm>
              <a:off x="1708" y="317"/>
              <a:ext cx="29" cy="9"/>
            </a:xfrm>
            <a:custGeom>
              <a:avLst/>
              <a:gdLst/>
              <a:ahLst/>
              <a:cxnLst>
                <a:cxn ang="0">
                  <a:pos x="110" y="35"/>
                </a:cxn>
                <a:cxn ang="0">
                  <a:pos x="116" y="0"/>
                </a:cxn>
                <a:cxn ang="0">
                  <a:pos x="0" y="0"/>
                </a:cxn>
                <a:cxn ang="0">
                  <a:pos x="110" y="35"/>
                </a:cxn>
              </a:cxnLst>
              <a:rect l="0" t="0" r="r" b="b"/>
              <a:pathLst>
                <a:path w="116" h="35">
                  <a:moveTo>
                    <a:pt x="110" y="35"/>
                  </a:moveTo>
                  <a:lnTo>
                    <a:pt x="116" y="0"/>
                  </a:lnTo>
                  <a:lnTo>
                    <a:pt x="0" y="0"/>
                  </a:lnTo>
                  <a:lnTo>
                    <a:pt x="110" y="35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50" name="Line 34"/>
            <p:cNvSpPr>
              <a:spLocks noChangeShapeType="1"/>
            </p:cNvSpPr>
            <p:nvPr/>
          </p:nvSpPr>
          <p:spPr bwMode="auto">
            <a:xfrm flipH="1">
              <a:off x="1650" y="317"/>
              <a:ext cx="29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49" name="Freeform 33"/>
            <p:cNvSpPr>
              <a:spLocks/>
            </p:cNvSpPr>
            <p:nvPr/>
          </p:nvSpPr>
          <p:spPr bwMode="auto">
            <a:xfrm>
              <a:off x="1479" y="154"/>
              <a:ext cx="24" cy="145"/>
            </a:xfrm>
            <a:custGeom>
              <a:avLst/>
              <a:gdLst/>
              <a:ahLst/>
              <a:cxnLst>
                <a:cxn ang="0">
                  <a:pos x="0" y="96"/>
                </a:cxn>
                <a:cxn ang="0">
                  <a:pos x="96" y="0"/>
                </a:cxn>
                <a:cxn ang="0">
                  <a:pos x="96" y="579"/>
                </a:cxn>
              </a:cxnLst>
              <a:rect l="0" t="0" r="r" b="b"/>
              <a:pathLst>
                <a:path w="96" h="579">
                  <a:moveTo>
                    <a:pt x="0" y="96"/>
                  </a:moveTo>
                  <a:lnTo>
                    <a:pt x="96" y="0"/>
                  </a:lnTo>
                  <a:lnTo>
                    <a:pt x="96" y="579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48" name="Line 32"/>
            <p:cNvSpPr>
              <a:spLocks noChangeShapeType="1"/>
            </p:cNvSpPr>
            <p:nvPr/>
          </p:nvSpPr>
          <p:spPr bwMode="auto">
            <a:xfrm>
              <a:off x="1479" y="299"/>
              <a:ext cx="49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47" name="Freeform 31"/>
            <p:cNvSpPr>
              <a:spLocks/>
            </p:cNvSpPr>
            <p:nvPr/>
          </p:nvSpPr>
          <p:spPr bwMode="auto">
            <a:xfrm>
              <a:off x="1576" y="154"/>
              <a:ext cx="72" cy="145"/>
            </a:xfrm>
            <a:custGeom>
              <a:avLst/>
              <a:gdLst/>
              <a:ahLst/>
              <a:cxnLst>
                <a:cxn ang="0">
                  <a:pos x="96" y="579"/>
                </a:cxn>
                <a:cxn ang="0">
                  <a:pos x="0" y="482"/>
                </a:cxn>
                <a:cxn ang="0">
                  <a:pos x="0" y="96"/>
                </a:cxn>
                <a:cxn ang="0">
                  <a:pos x="96" y="0"/>
                </a:cxn>
                <a:cxn ang="0">
                  <a:pos x="192" y="0"/>
                </a:cxn>
                <a:cxn ang="0">
                  <a:pos x="288" y="96"/>
                </a:cxn>
                <a:cxn ang="0">
                  <a:pos x="288" y="482"/>
                </a:cxn>
                <a:cxn ang="0">
                  <a:pos x="192" y="579"/>
                </a:cxn>
                <a:cxn ang="0">
                  <a:pos x="96" y="579"/>
                </a:cxn>
              </a:cxnLst>
              <a:rect l="0" t="0" r="r" b="b"/>
              <a:pathLst>
                <a:path w="288" h="579">
                  <a:moveTo>
                    <a:pt x="96" y="579"/>
                  </a:moveTo>
                  <a:lnTo>
                    <a:pt x="0" y="482"/>
                  </a:lnTo>
                  <a:lnTo>
                    <a:pt x="0" y="96"/>
                  </a:lnTo>
                  <a:lnTo>
                    <a:pt x="96" y="0"/>
                  </a:lnTo>
                  <a:lnTo>
                    <a:pt x="192" y="0"/>
                  </a:lnTo>
                  <a:lnTo>
                    <a:pt x="288" y="96"/>
                  </a:lnTo>
                  <a:lnTo>
                    <a:pt x="288" y="482"/>
                  </a:lnTo>
                  <a:lnTo>
                    <a:pt x="192" y="579"/>
                  </a:lnTo>
                  <a:lnTo>
                    <a:pt x="96" y="579"/>
                  </a:lnTo>
                  <a:close/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46" name="Line 30"/>
            <p:cNvSpPr>
              <a:spLocks noChangeShapeType="1"/>
            </p:cNvSpPr>
            <p:nvPr/>
          </p:nvSpPr>
          <p:spPr bwMode="auto">
            <a:xfrm flipV="1">
              <a:off x="1708" y="281"/>
              <a:ext cx="1" cy="68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45" name="Line 29"/>
            <p:cNvSpPr>
              <a:spLocks noChangeShapeType="1"/>
            </p:cNvSpPr>
            <p:nvPr/>
          </p:nvSpPr>
          <p:spPr bwMode="auto">
            <a:xfrm flipV="1">
              <a:off x="2285" y="281"/>
              <a:ext cx="1" cy="68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44" name="Line 28"/>
            <p:cNvSpPr>
              <a:spLocks noChangeShapeType="1"/>
            </p:cNvSpPr>
            <p:nvPr/>
          </p:nvSpPr>
          <p:spPr bwMode="auto">
            <a:xfrm>
              <a:off x="1766" y="317"/>
              <a:ext cx="461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43" name="Freeform 27"/>
            <p:cNvSpPr>
              <a:spLocks/>
            </p:cNvSpPr>
            <p:nvPr/>
          </p:nvSpPr>
          <p:spPr bwMode="auto">
            <a:xfrm>
              <a:off x="1679" y="317"/>
              <a:ext cx="29" cy="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35"/>
                </a:cxn>
                <a:cxn ang="0">
                  <a:pos x="115" y="0"/>
                </a:cxn>
                <a:cxn ang="0">
                  <a:pos x="0" y="0"/>
                </a:cxn>
              </a:cxnLst>
              <a:rect l="0" t="0" r="r" b="b"/>
              <a:pathLst>
                <a:path w="115" h="35">
                  <a:moveTo>
                    <a:pt x="0" y="0"/>
                  </a:moveTo>
                  <a:lnTo>
                    <a:pt x="5" y="35"/>
                  </a:lnTo>
                  <a:lnTo>
                    <a:pt x="11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42" name="Freeform 26"/>
            <p:cNvSpPr>
              <a:spLocks/>
            </p:cNvSpPr>
            <p:nvPr/>
          </p:nvSpPr>
          <p:spPr bwMode="auto">
            <a:xfrm>
              <a:off x="1680" y="317"/>
              <a:ext cx="28" cy="18"/>
            </a:xfrm>
            <a:custGeom>
              <a:avLst/>
              <a:gdLst/>
              <a:ahLst/>
              <a:cxnLst>
                <a:cxn ang="0">
                  <a:pos x="0" y="35"/>
                </a:cxn>
                <a:cxn ang="0">
                  <a:pos x="16" y="69"/>
                </a:cxn>
                <a:cxn ang="0">
                  <a:pos x="110" y="0"/>
                </a:cxn>
                <a:cxn ang="0">
                  <a:pos x="0" y="35"/>
                </a:cxn>
              </a:cxnLst>
              <a:rect l="0" t="0" r="r" b="b"/>
              <a:pathLst>
                <a:path w="110" h="69">
                  <a:moveTo>
                    <a:pt x="0" y="35"/>
                  </a:moveTo>
                  <a:lnTo>
                    <a:pt x="16" y="69"/>
                  </a:lnTo>
                  <a:lnTo>
                    <a:pt x="110" y="0"/>
                  </a:lnTo>
                  <a:lnTo>
                    <a:pt x="0" y="35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41" name="Freeform 25"/>
            <p:cNvSpPr>
              <a:spLocks/>
            </p:cNvSpPr>
            <p:nvPr/>
          </p:nvSpPr>
          <p:spPr bwMode="auto">
            <a:xfrm>
              <a:off x="1684" y="317"/>
              <a:ext cx="24" cy="24"/>
            </a:xfrm>
            <a:custGeom>
              <a:avLst/>
              <a:gdLst/>
              <a:ahLst/>
              <a:cxnLst>
                <a:cxn ang="0">
                  <a:pos x="0" y="69"/>
                </a:cxn>
                <a:cxn ang="0">
                  <a:pos x="27" y="94"/>
                </a:cxn>
                <a:cxn ang="0">
                  <a:pos x="94" y="0"/>
                </a:cxn>
                <a:cxn ang="0">
                  <a:pos x="0" y="69"/>
                </a:cxn>
              </a:cxnLst>
              <a:rect l="0" t="0" r="r" b="b"/>
              <a:pathLst>
                <a:path w="94" h="94">
                  <a:moveTo>
                    <a:pt x="0" y="69"/>
                  </a:moveTo>
                  <a:lnTo>
                    <a:pt x="27" y="94"/>
                  </a:lnTo>
                  <a:lnTo>
                    <a:pt x="94" y="0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40" name="Freeform 24"/>
            <p:cNvSpPr>
              <a:spLocks/>
            </p:cNvSpPr>
            <p:nvPr/>
          </p:nvSpPr>
          <p:spPr bwMode="auto">
            <a:xfrm>
              <a:off x="1691" y="317"/>
              <a:ext cx="17" cy="28"/>
            </a:xfrm>
            <a:custGeom>
              <a:avLst/>
              <a:gdLst/>
              <a:ahLst/>
              <a:cxnLst>
                <a:cxn ang="0">
                  <a:pos x="0" y="94"/>
                </a:cxn>
                <a:cxn ang="0">
                  <a:pos x="31" y="110"/>
                </a:cxn>
                <a:cxn ang="0">
                  <a:pos x="67" y="0"/>
                </a:cxn>
                <a:cxn ang="0">
                  <a:pos x="0" y="94"/>
                </a:cxn>
              </a:cxnLst>
              <a:rect l="0" t="0" r="r" b="b"/>
              <a:pathLst>
                <a:path w="67" h="110">
                  <a:moveTo>
                    <a:pt x="0" y="94"/>
                  </a:moveTo>
                  <a:lnTo>
                    <a:pt x="31" y="110"/>
                  </a:lnTo>
                  <a:lnTo>
                    <a:pt x="67" y="0"/>
                  </a:lnTo>
                  <a:lnTo>
                    <a:pt x="0" y="94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39" name="Freeform 23"/>
            <p:cNvSpPr>
              <a:spLocks/>
            </p:cNvSpPr>
            <p:nvPr/>
          </p:nvSpPr>
          <p:spPr bwMode="auto">
            <a:xfrm>
              <a:off x="1699" y="317"/>
              <a:ext cx="9" cy="30"/>
            </a:xfrm>
            <a:custGeom>
              <a:avLst/>
              <a:gdLst/>
              <a:ahLst/>
              <a:cxnLst>
                <a:cxn ang="0">
                  <a:pos x="0" y="110"/>
                </a:cxn>
                <a:cxn ang="0">
                  <a:pos x="36" y="116"/>
                </a:cxn>
                <a:cxn ang="0">
                  <a:pos x="36" y="0"/>
                </a:cxn>
                <a:cxn ang="0">
                  <a:pos x="0" y="110"/>
                </a:cxn>
              </a:cxnLst>
              <a:rect l="0" t="0" r="r" b="b"/>
              <a:pathLst>
                <a:path w="36" h="116">
                  <a:moveTo>
                    <a:pt x="0" y="110"/>
                  </a:moveTo>
                  <a:lnTo>
                    <a:pt x="36" y="116"/>
                  </a:lnTo>
                  <a:lnTo>
                    <a:pt x="36" y="0"/>
                  </a:lnTo>
                  <a:lnTo>
                    <a:pt x="0" y="11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38" name="Freeform 22"/>
            <p:cNvSpPr>
              <a:spLocks/>
            </p:cNvSpPr>
            <p:nvPr/>
          </p:nvSpPr>
          <p:spPr bwMode="auto">
            <a:xfrm>
              <a:off x="1708" y="317"/>
              <a:ext cx="9" cy="30"/>
            </a:xfrm>
            <a:custGeom>
              <a:avLst/>
              <a:gdLst/>
              <a:ahLst/>
              <a:cxnLst>
                <a:cxn ang="0">
                  <a:pos x="0" y="116"/>
                </a:cxn>
                <a:cxn ang="0">
                  <a:pos x="35" y="110"/>
                </a:cxn>
                <a:cxn ang="0">
                  <a:pos x="0" y="0"/>
                </a:cxn>
                <a:cxn ang="0">
                  <a:pos x="0" y="116"/>
                </a:cxn>
              </a:cxnLst>
              <a:rect l="0" t="0" r="r" b="b"/>
              <a:pathLst>
                <a:path w="35" h="116">
                  <a:moveTo>
                    <a:pt x="0" y="116"/>
                  </a:moveTo>
                  <a:lnTo>
                    <a:pt x="35" y="110"/>
                  </a:lnTo>
                  <a:lnTo>
                    <a:pt x="0" y="0"/>
                  </a:lnTo>
                  <a:lnTo>
                    <a:pt x="0" y="116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37" name="Freeform 21"/>
            <p:cNvSpPr>
              <a:spLocks/>
            </p:cNvSpPr>
            <p:nvPr/>
          </p:nvSpPr>
          <p:spPr bwMode="auto">
            <a:xfrm>
              <a:off x="1708" y="317"/>
              <a:ext cx="17" cy="28"/>
            </a:xfrm>
            <a:custGeom>
              <a:avLst/>
              <a:gdLst/>
              <a:ahLst/>
              <a:cxnLst>
                <a:cxn ang="0">
                  <a:pos x="35" y="110"/>
                </a:cxn>
                <a:cxn ang="0">
                  <a:pos x="68" y="94"/>
                </a:cxn>
                <a:cxn ang="0">
                  <a:pos x="0" y="0"/>
                </a:cxn>
                <a:cxn ang="0">
                  <a:pos x="35" y="110"/>
                </a:cxn>
              </a:cxnLst>
              <a:rect l="0" t="0" r="r" b="b"/>
              <a:pathLst>
                <a:path w="68" h="110">
                  <a:moveTo>
                    <a:pt x="35" y="110"/>
                  </a:moveTo>
                  <a:lnTo>
                    <a:pt x="68" y="94"/>
                  </a:lnTo>
                  <a:lnTo>
                    <a:pt x="0" y="0"/>
                  </a:lnTo>
                  <a:lnTo>
                    <a:pt x="35" y="11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36" name="Freeform 20"/>
            <p:cNvSpPr>
              <a:spLocks/>
            </p:cNvSpPr>
            <p:nvPr/>
          </p:nvSpPr>
          <p:spPr bwMode="auto">
            <a:xfrm>
              <a:off x="1708" y="317"/>
              <a:ext cx="23" cy="24"/>
            </a:xfrm>
            <a:custGeom>
              <a:avLst/>
              <a:gdLst/>
              <a:ahLst/>
              <a:cxnLst>
                <a:cxn ang="0">
                  <a:pos x="68" y="94"/>
                </a:cxn>
                <a:cxn ang="0">
                  <a:pos x="93" y="69"/>
                </a:cxn>
                <a:cxn ang="0">
                  <a:pos x="0" y="0"/>
                </a:cxn>
                <a:cxn ang="0">
                  <a:pos x="68" y="94"/>
                </a:cxn>
              </a:cxnLst>
              <a:rect l="0" t="0" r="r" b="b"/>
              <a:pathLst>
                <a:path w="93" h="94">
                  <a:moveTo>
                    <a:pt x="68" y="94"/>
                  </a:moveTo>
                  <a:lnTo>
                    <a:pt x="93" y="69"/>
                  </a:lnTo>
                  <a:lnTo>
                    <a:pt x="0" y="0"/>
                  </a:lnTo>
                  <a:lnTo>
                    <a:pt x="68" y="94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35" name="Freeform 19"/>
            <p:cNvSpPr>
              <a:spLocks/>
            </p:cNvSpPr>
            <p:nvPr/>
          </p:nvSpPr>
          <p:spPr bwMode="auto">
            <a:xfrm>
              <a:off x="1708" y="317"/>
              <a:ext cx="27" cy="18"/>
            </a:xfrm>
            <a:custGeom>
              <a:avLst/>
              <a:gdLst/>
              <a:ahLst/>
              <a:cxnLst>
                <a:cxn ang="0">
                  <a:pos x="93" y="69"/>
                </a:cxn>
                <a:cxn ang="0">
                  <a:pos x="110" y="35"/>
                </a:cxn>
                <a:cxn ang="0">
                  <a:pos x="0" y="0"/>
                </a:cxn>
                <a:cxn ang="0">
                  <a:pos x="93" y="69"/>
                </a:cxn>
              </a:cxnLst>
              <a:rect l="0" t="0" r="r" b="b"/>
              <a:pathLst>
                <a:path w="110" h="69">
                  <a:moveTo>
                    <a:pt x="93" y="69"/>
                  </a:moveTo>
                  <a:lnTo>
                    <a:pt x="110" y="35"/>
                  </a:lnTo>
                  <a:lnTo>
                    <a:pt x="0" y="0"/>
                  </a:lnTo>
                  <a:lnTo>
                    <a:pt x="93" y="69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34" name="Freeform 18"/>
            <p:cNvSpPr>
              <a:spLocks/>
            </p:cNvSpPr>
            <p:nvPr/>
          </p:nvSpPr>
          <p:spPr bwMode="auto">
            <a:xfrm>
              <a:off x="1708" y="317"/>
              <a:ext cx="29" cy="9"/>
            </a:xfrm>
            <a:custGeom>
              <a:avLst/>
              <a:gdLst/>
              <a:ahLst/>
              <a:cxnLst>
                <a:cxn ang="0">
                  <a:pos x="110" y="35"/>
                </a:cxn>
                <a:cxn ang="0">
                  <a:pos x="116" y="0"/>
                </a:cxn>
                <a:cxn ang="0">
                  <a:pos x="0" y="0"/>
                </a:cxn>
                <a:cxn ang="0">
                  <a:pos x="110" y="35"/>
                </a:cxn>
              </a:cxnLst>
              <a:rect l="0" t="0" r="r" b="b"/>
              <a:pathLst>
                <a:path w="116" h="35">
                  <a:moveTo>
                    <a:pt x="110" y="35"/>
                  </a:moveTo>
                  <a:lnTo>
                    <a:pt x="116" y="0"/>
                  </a:lnTo>
                  <a:lnTo>
                    <a:pt x="0" y="0"/>
                  </a:lnTo>
                  <a:lnTo>
                    <a:pt x="110" y="35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33" name="Freeform 17"/>
            <p:cNvSpPr>
              <a:spLocks/>
            </p:cNvSpPr>
            <p:nvPr/>
          </p:nvSpPr>
          <p:spPr bwMode="auto">
            <a:xfrm>
              <a:off x="1708" y="309"/>
              <a:ext cx="29" cy="8"/>
            </a:xfrm>
            <a:custGeom>
              <a:avLst/>
              <a:gdLst/>
              <a:ahLst/>
              <a:cxnLst>
                <a:cxn ang="0">
                  <a:pos x="116" y="36"/>
                </a:cxn>
                <a:cxn ang="0">
                  <a:pos x="110" y="0"/>
                </a:cxn>
                <a:cxn ang="0">
                  <a:pos x="0" y="36"/>
                </a:cxn>
                <a:cxn ang="0">
                  <a:pos x="116" y="36"/>
                </a:cxn>
              </a:cxnLst>
              <a:rect l="0" t="0" r="r" b="b"/>
              <a:pathLst>
                <a:path w="116" h="36">
                  <a:moveTo>
                    <a:pt x="116" y="36"/>
                  </a:moveTo>
                  <a:lnTo>
                    <a:pt x="110" y="0"/>
                  </a:lnTo>
                  <a:lnTo>
                    <a:pt x="0" y="36"/>
                  </a:lnTo>
                  <a:lnTo>
                    <a:pt x="116" y="36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32" name="Freeform 16"/>
            <p:cNvSpPr>
              <a:spLocks/>
            </p:cNvSpPr>
            <p:nvPr/>
          </p:nvSpPr>
          <p:spPr bwMode="auto">
            <a:xfrm>
              <a:off x="1708" y="300"/>
              <a:ext cx="27" cy="17"/>
            </a:xfrm>
            <a:custGeom>
              <a:avLst/>
              <a:gdLst/>
              <a:ahLst/>
              <a:cxnLst>
                <a:cxn ang="0">
                  <a:pos x="110" y="33"/>
                </a:cxn>
                <a:cxn ang="0">
                  <a:pos x="93" y="0"/>
                </a:cxn>
                <a:cxn ang="0">
                  <a:pos x="0" y="69"/>
                </a:cxn>
                <a:cxn ang="0">
                  <a:pos x="110" y="33"/>
                </a:cxn>
              </a:cxnLst>
              <a:rect l="0" t="0" r="r" b="b"/>
              <a:pathLst>
                <a:path w="110" h="69">
                  <a:moveTo>
                    <a:pt x="110" y="33"/>
                  </a:moveTo>
                  <a:lnTo>
                    <a:pt x="93" y="0"/>
                  </a:lnTo>
                  <a:lnTo>
                    <a:pt x="0" y="69"/>
                  </a:lnTo>
                  <a:lnTo>
                    <a:pt x="110" y="33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31" name="Freeform 15"/>
            <p:cNvSpPr>
              <a:spLocks/>
            </p:cNvSpPr>
            <p:nvPr/>
          </p:nvSpPr>
          <p:spPr bwMode="auto">
            <a:xfrm>
              <a:off x="1708" y="294"/>
              <a:ext cx="23" cy="23"/>
            </a:xfrm>
            <a:custGeom>
              <a:avLst/>
              <a:gdLst/>
              <a:ahLst/>
              <a:cxnLst>
                <a:cxn ang="0">
                  <a:pos x="93" y="25"/>
                </a:cxn>
                <a:cxn ang="0">
                  <a:pos x="68" y="0"/>
                </a:cxn>
                <a:cxn ang="0">
                  <a:pos x="0" y="94"/>
                </a:cxn>
                <a:cxn ang="0">
                  <a:pos x="93" y="25"/>
                </a:cxn>
              </a:cxnLst>
              <a:rect l="0" t="0" r="r" b="b"/>
              <a:pathLst>
                <a:path w="93" h="94">
                  <a:moveTo>
                    <a:pt x="93" y="25"/>
                  </a:moveTo>
                  <a:lnTo>
                    <a:pt x="68" y="0"/>
                  </a:lnTo>
                  <a:lnTo>
                    <a:pt x="0" y="94"/>
                  </a:lnTo>
                  <a:lnTo>
                    <a:pt x="93" y="25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30" name="Freeform 14"/>
            <p:cNvSpPr>
              <a:spLocks/>
            </p:cNvSpPr>
            <p:nvPr/>
          </p:nvSpPr>
          <p:spPr bwMode="auto">
            <a:xfrm>
              <a:off x="1708" y="290"/>
              <a:ext cx="17" cy="27"/>
            </a:xfrm>
            <a:custGeom>
              <a:avLst/>
              <a:gdLst/>
              <a:ahLst/>
              <a:cxnLst>
                <a:cxn ang="0">
                  <a:pos x="68" y="16"/>
                </a:cxn>
                <a:cxn ang="0">
                  <a:pos x="35" y="0"/>
                </a:cxn>
                <a:cxn ang="0">
                  <a:pos x="0" y="110"/>
                </a:cxn>
                <a:cxn ang="0">
                  <a:pos x="68" y="16"/>
                </a:cxn>
              </a:cxnLst>
              <a:rect l="0" t="0" r="r" b="b"/>
              <a:pathLst>
                <a:path w="68" h="110">
                  <a:moveTo>
                    <a:pt x="68" y="16"/>
                  </a:moveTo>
                  <a:lnTo>
                    <a:pt x="35" y="0"/>
                  </a:lnTo>
                  <a:lnTo>
                    <a:pt x="0" y="110"/>
                  </a:lnTo>
                  <a:lnTo>
                    <a:pt x="68" y="16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29" name="Freeform 13"/>
            <p:cNvSpPr>
              <a:spLocks/>
            </p:cNvSpPr>
            <p:nvPr/>
          </p:nvSpPr>
          <p:spPr bwMode="auto">
            <a:xfrm>
              <a:off x="1708" y="288"/>
              <a:ext cx="9" cy="29"/>
            </a:xfrm>
            <a:custGeom>
              <a:avLst/>
              <a:gdLst/>
              <a:ahLst/>
              <a:cxnLst>
                <a:cxn ang="0">
                  <a:pos x="35" y="7"/>
                </a:cxn>
                <a:cxn ang="0">
                  <a:pos x="0" y="0"/>
                </a:cxn>
                <a:cxn ang="0">
                  <a:pos x="0" y="117"/>
                </a:cxn>
                <a:cxn ang="0">
                  <a:pos x="35" y="7"/>
                </a:cxn>
              </a:cxnLst>
              <a:rect l="0" t="0" r="r" b="b"/>
              <a:pathLst>
                <a:path w="35" h="117">
                  <a:moveTo>
                    <a:pt x="35" y="7"/>
                  </a:moveTo>
                  <a:lnTo>
                    <a:pt x="0" y="0"/>
                  </a:lnTo>
                  <a:lnTo>
                    <a:pt x="0" y="117"/>
                  </a:lnTo>
                  <a:lnTo>
                    <a:pt x="35" y="7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28" name="Freeform 12"/>
            <p:cNvSpPr>
              <a:spLocks/>
            </p:cNvSpPr>
            <p:nvPr/>
          </p:nvSpPr>
          <p:spPr bwMode="auto">
            <a:xfrm>
              <a:off x="1699" y="288"/>
              <a:ext cx="9" cy="29"/>
            </a:xfrm>
            <a:custGeom>
              <a:avLst/>
              <a:gdLst/>
              <a:ahLst/>
              <a:cxnLst>
                <a:cxn ang="0">
                  <a:pos x="36" y="0"/>
                </a:cxn>
                <a:cxn ang="0">
                  <a:pos x="0" y="7"/>
                </a:cxn>
                <a:cxn ang="0">
                  <a:pos x="36" y="117"/>
                </a:cxn>
                <a:cxn ang="0">
                  <a:pos x="36" y="0"/>
                </a:cxn>
              </a:cxnLst>
              <a:rect l="0" t="0" r="r" b="b"/>
              <a:pathLst>
                <a:path w="36" h="117">
                  <a:moveTo>
                    <a:pt x="36" y="0"/>
                  </a:moveTo>
                  <a:lnTo>
                    <a:pt x="0" y="7"/>
                  </a:lnTo>
                  <a:lnTo>
                    <a:pt x="36" y="117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27" name="Freeform 11"/>
            <p:cNvSpPr>
              <a:spLocks/>
            </p:cNvSpPr>
            <p:nvPr/>
          </p:nvSpPr>
          <p:spPr bwMode="auto">
            <a:xfrm>
              <a:off x="1691" y="290"/>
              <a:ext cx="17" cy="27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0" y="16"/>
                </a:cxn>
                <a:cxn ang="0">
                  <a:pos x="67" y="110"/>
                </a:cxn>
                <a:cxn ang="0">
                  <a:pos x="31" y="0"/>
                </a:cxn>
              </a:cxnLst>
              <a:rect l="0" t="0" r="r" b="b"/>
              <a:pathLst>
                <a:path w="67" h="110">
                  <a:moveTo>
                    <a:pt x="31" y="0"/>
                  </a:moveTo>
                  <a:lnTo>
                    <a:pt x="0" y="16"/>
                  </a:lnTo>
                  <a:lnTo>
                    <a:pt x="67" y="110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26" name="Freeform 10"/>
            <p:cNvSpPr>
              <a:spLocks/>
            </p:cNvSpPr>
            <p:nvPr/>
          </p:nvSpPr>
          <p:spPr bwMode="auto">
            <a:xfrm>
              <a:off x="1684" y="294"/>
              <a:ext cx="24" cy="23"/>
            </a:xfrm>
            <a:custGeom>
              <a:avLst/>
              <a:gdLst/>
              <a:ahLst/>
              <a:cxnLst>
                <a:cxn ang="0">
                  <a:pos x="27" y="0"/>
                </a:cxn>
                <a:cxn ang="0">
                  <a:pos x="0" y="25"/>
                </a:cxn>
                <a:cxn ang="0">
                  <a:pos x="94" y="94"/>
                </a:cxn>
                <a:cxn ang="0">
                  <a:pos x="27" y="0"/>
                </a:cxn>
              </a:cxnLst>
              <a:rect l="0" t="0" r="r" b="b"/>
              <a:pathLst>
                <a:path w="94" h="94">
                  <a:moveTo>
                    <a:pt x="27" y="0"/>
                  </a:moveTo>
                  <a:lnTo>
                    <a:pt x="0" y="25"/>
                  </a:lnTo>
                  <a:lnTo>
                    <a:pt x="94" y="94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25" name="Freeform 9"/>
            <p:cNvSpPr>
              <a:spLocks/>
            </p:cNvSpPr>
            <p:nvPr/>
          </p:nvSpPr>
          <p:spPr bwMode="auto">
            <a:xfrm>
              <a:off x="1680" y="300"/>
              <a:ext cx="28" cy="17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0" y="33"/>
                </a:cxn>
                <a:cxn ang="0">
                  <a:pos x="110" y="69"/>
                </a:cxn>
                <a:cxn ang="0">
                  <a:pos x="16" y="0"/>
                </a:cxn>
              </a:cxnLst>
              <a:rect l="0" t="0" r="r" b="b"/>
              <a:pathLst>
                <a:path w="110" h="69">
                  <a:moveTo>
                    <a:pt x="16" y="0"/>
                  </a:moveTo>
                  <a:lnTo>
                    <a:pt x="0" y="33"/>
                  </a:lnTo>
                  <a:lnTo>
                    <a:pt x="110" y="69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24" name="Freeform 8"/>
            <p:cNvSpPr>
              <a:spLocks/>
            </p:cNvSpPr>
            <p:nvPr/>
          </p:nvSpPr>
          <p:spPr bwMode="auto">
            <a:xfrm>
              <a:off x="1679" y="309"/>
              <a:ext cx="29" cy="8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0" y="36"/>
                </a:cxn>
                <a:cxn ang="0">
                  <a:pos x="115" y="36"/>
                </a:cxn>
                <a:cxn ang="0">
                  <a:pos x="5" y="0"/>
                </a:cxn>
              </a:cxnLst>
              <a:rect l="0" t="0" r="r" b="b"/>
              <a:pathLst>
                <a:path w="115" h="36">
                  <a:moveTo>
                    <a:pt x="5" y="0"/>
                  </a:moveTo>
                  <a:lnTo>
                    <a:pt x="0" y="36"/>
                  </a:lnTo>
                  <a:lnTo>
                    <a:pt x="115" y="36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23" name="Line 7"/>
            <p:cNvSpPr>
              <a:spLocks noChangeShapeType="1"/>
            </p:cNvSpPr>
            <p:nvPr/>
          </p:nvSpPr>
          <p:spPr bwMode="auto">
            <a:xfrm>
              <a:off x="1737" y="317"/>
              <a:ext cx="29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22" name="Freeform 6"/>
            <p:cNvSpPr>
              <a:spLocks/>
            </p:cNvSpPr>
            <p:nvPr/>
          </p:nvSpPr>
          <p:spPr bwMode="auto">
            <a:xfrm>
              <a:off x="2227" y="308"/>
              <a:ext cx="58" cy="1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77"/>
                </a:cxn>
                <a:cxn ang="0">
                  <a:pos x="232" y="39"/>
                </a:cxn>
                <a:cxn ang="0">
                  <a:pos x="0" y="0"/>
                </a:cxn>
              </a:cxnLst>
              <a:rect l="0" t="0" r="r" b="b"/>
              <a:pathLst>
                <a:path w="232" h="77">
                  <a:moveTo>
                    <a:pt x="0" y="0"/>
                  </a:moveTo>
                  <a:lnTo>
                    <a:pt x="0" y="77"/>
                  </a:lnTo>
                  <a:lnTo>
                    <a:pt x="232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21" name="Freeform 5"/>
            <p:cNvSpPr>
              <a:spLocks/>
            </p:cNvSpPr>
            <p:nvPr/>
          </p:nvSpPr>
          <p:spPr bwMode="auto">
            <a:xfrm>
              <a:off x="1888" y="154"/>
              <a:ext cx="96" cy="145"/>
            </a:xfrm>
            <a:custGeom>
              <a:avLst/>
              <a:gdLst/>
              <a:ahLst/>
              <a:cxnLst>
                <a:cxn ang="0">
                  <a:pos x="0" y="96"/>
                </a:cxn>
                <a:cxn ang="0">
                  <a:pos x="96" y="0"/>
                </a:cxn>
                <a:cxn ang="0">
                  <a:pos x="288" y="0"/>
                </a:cxn>
                <a:cxn ang="0">
                  <a:pos x="384" y="96"/>
                </a:cxn>
                <a:cxn ang="0">
                  <a:pos x="384" y="193"/>
                </a:cxn>
                <a:cxn ang="0">
                  <a:pos x="288" y="289"/>
                </a:cxn>
                <a:cxn ang="0">
                  <a:pos x="96" y="289"/>
                </a:cxn>
                <a:cxn ang="0">
                  <a:pos x="0" y="386"/>
                </a:cxn>
                <a:cxn ang="0">
                  <a:pos x="0" y="579"/>
                </a:cxn>
                <a:cxn ang="0">
                  <a:pos x="384" y="579"/>
                </a:cxn>
              </a:cxnLst>
              <a:rect l="0" t="0" r="r" b="b"/>
              <a:pathLst>
                <a:path w="384" h="579">
                  <a:moveTo>
                    <a:pt x="0" y="96"/>
                  </a:moveTo>
                  <a:lnTo>
                    <a:pt x="96" y="0"/>
                  </a:lnTo>
                  <a:lnTo>
                    <a:pt x="288" y="0"/>
                  </a:lnTo>
                  <a:lnTo>
                    <a:pt x="384" y="96"/>
                  </a:lnTo>
                  <a:lnTo>
                    <a:pt x="384" y="193"/>
                  </a:lnTo>
                  <a:lnTo>
                    <a:pt x="288" y="289"/>
                  </a:lnTo>
                  <a:lnTo>
                    <a:pt x="96" y="289"/>
                  </a:lnTo>
                  <a:lnTo>
                    <a:pt x="0" y="386"/>
                  </a:lnTo>
                  <a:lnTo>
                    <a:pt x="0" y="579"/>
                  </a:lnTo>
                  <a:lnTo>
                    <a:pt x="384" y="579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20" name="Freeform 4"/>
            <p:cNvSpPr>
              <a:spLocks/>
            </p:cNvSpPr>
            <p:nvPr/>
          </p:nvSpPr>
          <p:spPr bwMode="auto">
            <a:xfrm>
              <a:off x="2033" y="154"/>
              <a:ext cx="72" cy="145"/>
            </a:xfrm>
            <a:custGeom>
              <a:avLst/>
              <a:gdLst/>
              <a:ahLst/>
              <a:cxnLst>
                <a:cxn ang="0">
                  <a:pos x="96" y="579"/>
                </a:cxn>
                <a:cxn ang="0">
                  <a:pos x="0" y="482"/>
                </a:cxn>
                <a:cxn ang="0">
                  <a:pos x="0" y="96"/>
                </a:cxn>
                <a:cxn ang="0">
                  <a:pos x="96" y="0"/>
                </a:cxn>
                <a:cxn ang="0">
                  <a:pos x="192" y="0"/>
                </a:cxn>
                <a:cxn ang="0">
                  <a:pos x="288" y="96"/>
                </a:cxn>
                <a:cxn ang="0">
                  <a:pos x="288" y="482"/>
                </a:cxn>
                <a:cxn ang="0">
                  <a:pos x="192" y="579"/>
                </a:cxn>
                <a:cxn ang="0">
                  <a:pos x="96" y="579"/>
                </a:cxn>
              </a:cxnLst>
              <a:rect l="0" t="0" r="r" b="b"/>
              <a:pathLst>
                <a:path w="288" h="579">
                  <a:moveTo>
                    <a:pt x="96" y="579"/>
                  </a:moveTo>
                  <a:lnTo>
                    <a:pt x="0" y="482"/>
                  </a:lnTo>
                  <a:lnTo>
                    <a:pt x="0" y="96"/>
                  </a:lnTo>
                  <a:lnTo>
                    <a:pt x="96" y="0"/>
                  </a:lnTo>
                  <a:lnTo>
                    <a:pt x="192" y="0"/>
                  </a:lnTo>
                  <a:lnTo>
                    <a:pt x="288" y="96"/>
                  </a:lnTo>
                  <a:lnTo>
                    <a:pt x="288" y="482"/>
                  </a:lnTo>
                  <a:lnTo>
                    <a:pt x="192" y="579"/>
                  </a:lnTo>
                  <a:lnTo>
                    <a:pt x="96" y="579"/>
                  </a:lnTo>
                  <a:close/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19" name="Freeform 3"/>
            <p:cNvSpPr>
              <a:spLocks/>
            </p:cNvSpPr>
            <p:nvPr/>
          </p:nvSpPr>
          <p:spPr bwMode="auto">
            <a:xfrm>
              <a:off x="841" y="290"/>
              <a:ext cx="144" cy="48"/>
            </a:xfrm>
            <a:custGeom>
              <a:avLst/>
              <a:gdLst/>
              <a:ahLst/>
              <a:cxnLst>
                <a:cxn ang="0">
                  <a:pos x="577" y="0"/>
                </a:cxn>
                <a:cxn ang="0">
                  <a:pos x="577" y="193"/>
                </a:cxn>
                <a:cxn ang="0">
                  <a:pos x="0" y="97"/>
                </a:cxn>
                <a:cxn ang="0">
                  <a:pos x="577" y="0"/>
                </a:cxn>
              </a:cxnLst>
              <a:rect l="0" t="0" r="r" b="b"/>
              <a:pathLst>
                <a:path w="577" h="193">
                  <a:moveTo>
                    <a:pt x="577" y="0"/>
                  </a:moveTo>
                  <a:lnTo>
                    <a:pt x="577" y="193"/>
                  </a:lnTo>
                  <a:lnTo>
                    <a:pt x="0" y="97"/>
                  </a:lnTo>
                  <a:lnTo>
                    <a:pt x="577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18" name="Freeform 2"/>
            <p:cNvSpPr>
              <a:spLocks/>
            </p:cNvSpPr>
            <p:nvPr/>
          </p:nvSpPr>
          <p:spPr bwMode="auto">
            <a:xfrm>
              <a:off x="2141" y="291"/>
              <a:ext cx="144" cy="4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3"/>
                </a:cxn>
                <a:cxn ang="0">
                  <a:pos x="577" y="96"/>
                </a:cxn>
                <a:cxn ang="0">
                  <a:pos x="0" y="0"/>
                </a:cxn>
              </a:cxnLst>
              <a:rect l="0" t="0" r="r" b="b"/>
              <a:pathLst>
                <a:path w="577" h="193">
                  <a:moveTo>
                    <a:pt x="0" y="0"/>
                  </a:moveTo>
                  <a:lnTo>
                    <a:pt x="0" y="193"/>
                  </a:lnTo>
                  <a:lnTo>
                    <a:pt x="577" y="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4945" name="Rectangle 1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34934" name="Group 118"/>
          <p:cNvGrpSpPr>
            <a:grpSpLocks noChangeAspect="1"/>
          </p:cNvGrpSpPr>
          <p:nvPr/>
        </p:nvGrpSpPr>
        <p:grpSpPr bwMode="auto">
          <a:xfrm>
            <a:off x="4500562" y="1071546"/>
            <a:ext cx="1714512" cy="2240617"/>
            <a:chOff x="0" y="0"/>
            <a:chExt cx="1995" cy="2610"/>
          </a:xfrm>
        </p:grpSpPr>
        <p:sp>
          <p:nvSpPr>
            <p:cNvPr id="34944" name="AutoShape 128"/>
            <p:cNvSpPr>
              <a:spLocks noChangeAspect="1" noChangeArrowheads="1" noTextEdit="1"/>
            </p:cNvSpPr>
            <p:nvPr/>
          </p:nvSpPr>
          <p:spPr bwMode="auto">
            <a:xfrm>
              <a:off x="0" y="0"/>
              <a:ext cx="1995" cy="2610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43" name="Line 127"/>
            <p:cNvSpPr>
              <a:spLocks noChangeShapeType="1"/>
            </p:cNvSpPr>
            <p:nvPr/>
          </p:nvSpPr>
          <p:spPr bwMode="auto">
            <a:xfrm>
              <a:off x="298" y="826"/>
              <a:ext cx="710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42" name="Line 126"/>
            <p:cNvSpPr>
              <a:spLocks noChangeShapeType="1"/>
            </p:cNvSpPr>
            <p:nvPr/>
          </p:nvSpPr>
          <p:spPr bwMode="auto">
            <a:xfrm>
              <a:off x="1485" y="1305"/>
              <a:ext cx="1" cy="623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41" name="Freeform 125"/>
            <p:cNvSpPr>
              <a:spLocks/>
            </p:cNvSpPr>
            <p:nvPr/>
          </p:nvSpPr>
          <p:spPr bwMode="auto">
            <a:xfrm>
              <a:off x="1008" y="826"/>
              <a:ext cx="477" cy="479"/>
            </a:xfrm>
            <a:custGeom>
              <a:avLst/>
              <a:gdLst/>
              <a:ahLst/>
              <a:cxnLst>
                <a:cxn ang="0">
                  <a:pos x="1910" y="1915"/>
                </a:cxn>
                <a:cxn ang="0">
                  <a:pos x="1904" y="1756"/>
                </a:cxn>
                <a:cxn ang="0">
                  <a:pos x="1884" y="1600"/>
                </a:cxn>
                <a:cxn ang="0">
                  <a:pos x="1851" y="1445"/>
                </a:cxn>
                <a:cxn ang="0">
                  <a:pos x="1806" y="1293"/>
                </a:cxn>
                <a:cxn ang="0">
                  <a:pos x="1749" y="1146"/>
                </a:cxn>
                <a:cxn ang="0">
                  <a:pos x="1680" y="1004"/>
                </a:cxn>
                <a:cxn ang="0">
                  <a:pos x="1599" y="868"/>
                </a:cxn>
                <a:cxn ang="0">
                  <a:pos x="1507" y="739"/>
                </a:cxn>
                <a:cxn ang="0">
                  <a:pos x="1405" y="619"/>
                </a:cxn>
                <a:cxn ang="0">
                  <a:pos x="1293" y="506"/>
                </a:cxn>
                <a:cxn ang="0">
                  <a:pos x="1173" y="404"/>
                </a:cxn>
                <a:cxn ang="0">
                  <a:pos x="1045" y="312"/>
                </a:cxn>
                <a:cxn ang="0">
                  <a:pos x="909" y="231"/>
                </a:cxn>
                <a:cxn ang="0">
                  <a:pos x="767" y="162"/>
                </a:cxn>
                <a:cxn ang="0">
                  <a:pos x="620" y="104"/>
                </a:cxn>
                <a:cxn ang="0">
                  <a:pos x="468" y="59"/>
                </a:cxn>
                <a:cxn ang="0">
                  <a:pos x="314" y="27"/>
                </a:cxn>
                <a:cxn ang="0">
                  <a:pos x="157" y="7"/>
                </a:cxn>
                <a:cxn ang="0">
                  <a:pos x="0" y="0"/>
                </a:cxn>
              </a:cxnLst>
              <a:rect l="0" t="0" r="r" b="b"/>
              <a:pathLst>
                <a:path w="1910" h="1915">
                  <a:moveTo>
                    <a:pt x="1910" y="1915"/>
                  </a:moveTo>
                  <a:lnTo>
                    <a:pt x="1904" y="1756"/>
                  </a:lnTo>
                  <a:lnTo>
                    <a:pt x="1884" y="1600"/>
                  </a:lnTo>
                  <a:lnTo>
                    <a:pt x="1851" y="1445"/>
                  </a:lnTo>
                  <a:lnTo>
                    <a:pt x="1806" y="1293"/>
                  </a:lnTo>
                  <a:lnTo>
                    <a:pt x="1749" y="1146"/>
                  </a:lnTo>
                  <a:lnTo>
                    <a:pt x="1680" y="1004"/>
                  </a:lnTo>
                  <a:lnTo>
                    <a:pt x="1599" y="868"/>
                  </a:lnTo>
                  <a:lnTo>
                    <a:pt x="1507" y="739"/>
                  </a:lnTo>
                  <a:lnTo>
                    <a:pt x="1405" y="619"/>
                  </a:lnTo>
                  <a:lnTo>
                    <a:pt x="1293" y="506"/>
                  </a:lnTo>
                  <a:lnTo>
                    <a:pt x="1173" y="404"/>
                  </a:lnTo>
                  <a:lnTo>
                    <a:pt x="1045" y="312"/>
                  </a:lnTo>
                  <a:lnTo>
                    <a:pt x="909" y="231"/>
                  </a:lnTo>
                  <a:lnTo>
                    <a:pt x="767" y="162"/>
                  </a:lnTo>
                  <a:lnTo>
                    <a:pt x="620" y="104"/>
                  </a:lnTo>
                  <a:lnTo>
                    <a:pt x="468" y="59"/>
                  </a:lnTo>
                  <a:lnTo>
                    <a:pt x="314" y="27"/>
                  </a:lnTo>
                  <a:lnTo>
                    <a:pt x="157" y="7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40" name="Line 124"/>
            <p:cNvSpPr>
              <a:spLocks noChangeShapeType="1"/>
            </p:cNvSpPr>
            <p:nvPr/>
          </p:nvSpPr>
          <p:spPr bwMode="auto">
            <a:xfrm flipH="1">
              <a:off x="1359" y="296"/>
              <a:ext cx="314" cy="47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39" name="Freeform 123"/>
            <p:cNvSpPr>
              <a:spLocks/>
            </p:cNvSpPr>
            <p:nvPr/>
          </p:nvSpPr>
          <p:spPr bwMode="auto">
            <a:xfrm>
              <a:off x="1337" y="406"/>
              <a:ext cx="133" cy="162"/>
            </a:xfrm>
            <a:custGeom>
              <a:avLst/>
              <a:gdLst/>
              <a:ahLst/>
              <a:cxnLst>
                <a:cxn ang="0">
                  <a:pos x="532" y="649"/>
                </a:cxn>
                <a:cxn ang="0">
                  <a:pos x="0" y="297"/>
                </a:cxn>
                <a:cxn ang="0">
                  <a:pos x="176" y="30"/>
                </a:cxn>
                <a:cxn ang="0">
                  <a:pos x="324" y="0"/>
                </a:cxn>
                <a:cxn ang="0">
                  <a:pos x="412" y="59"/>
                </a:cxn>
                <a:cxn ang="0">
                  <a:pos x="442" y="207"/>
                </a:cxn>
                <a:cxn ang="0">
                  <a:pos x="267" y="472"/>
                </a:cxn>
              </a:cxnLst>
              <a:rect l="0" t="0" r="r" b="b"/>
              <a:pathLst>
                <a:path w="532" h="649">
                  <a:moveTo>
                    <a:pt x="532" y="649"/>
                  </a:moveTo>
                  <a:lnTo>
                    <a:pt x="0" y="297"/>
                  </a:lnTo>
                  <a:lnTo>
                    <a:pt x="176" y="30"/>
                  </a:lnTo>
                  <a:lnTo>
                    <a:pt x="324" y="0"/>
                  </a:lnTo>
                  <a:lnTo>
                    <a:pt x="412" y="59"/>
                  </a:lnTo>
                  <a:lnTo>
                    <a:pt x="442" y="207"/>
                  </a:lnTo>
                  <a:lnTo>
                    <a:pt x="267" y="472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38" name="Line 122"/>
            <p:cNvSpPr>
              <a:spLocks noChangeShapeType="1"/>
            </p:cNvSpPr>
            <p:nvPr/>
          </p:nvSpPr>
          <p:spPr bwMode="auto">
            <a:xfrm flipV="1">
              <a:off x="1418" y="479"/>
              <a:ext cx="111" cy="23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37" name="Freeform 121"/>
            <p:cNvSpPr>
              <a:spLocks/>
            </p:cNvSpPr>
            <p:nvPr/>
          </p:nvSpPr>
          <p:spPr bwMode="auto">
            <a:xfrm>
              <a:off x="1425" y="258"/>
              <a:ext cx="177" cy="162"/>
            </a:xfrm>
            <a:custGeom>
              <a:avLst/>
              <a:gdLst/>
              <a:ahLst/>
              <a:cxnLst>
                <a:cxn ang="0">
                  <a:pos x="442" y="647"/>
                </a:cxn>
                <a:cxn ang="0">
                  <a:pos x="589" y="617"/>
                </a:cxn>
                <a:cxn ang="0">
                  <a:pos x="707" y="440"/>
                </a:cxn>
                <a:cxn ang="0">
                  <a:pos x="676" y="292"/>
                </a:cxn>
                <a:cxn ang="0">
                  <a:pos x="499" y="175"/>
                </a:cxn>
                <a:cxn ang="0">
                  <a:pos x="352" y="205"/>
                </a:cxn>
                <a:cxn ang="0">
                  <a:pos x="177" y="472"/>
                </a:cxn>
                <a:cxn ang="0">
                  <a:pos x="0" y="355"/>
                </a:cxn>
                <a:cxn ang="0">
                  <a:pos x="234" y="0"/>
                </a:cxn>
              </a:cxnLst>
              <a:rect l="0" t="0" r="r" b="b"/>
              <a:pathLst>
                <a:path w="707" h="647">
                  <a:moveTo>
                    <a:pt x="442" y="647"/>
                  </a:moveTo>
                  <a:lnTo>
                    <a:pt x="589" y="617"/>
                  </a:lnTo>
                  <a:lnTo>
                    <a:pt x="707" y="440"/>
                  </a:lnTo>
                  <a:lnTo>
                    <a:pt x="676" y="292"/>
                  </a:lnTo>
                  <a:lnTo>
                    <a:pt x="499" y="175"/>
                  </a:lnTo>
                  <a:lnTo>
                    <a:pt x="352" y="205"/>
                  </a:lnTo>
                  <a:lnTo>
                    <a:pt x="177" y="472"/>
                  </a:lnTo>
                  <a:lnTo>
                    <a:pt x="0" y="355"/>
                  </a:lnTo>
                  <a:lnTo>
                    <a:pt x="234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36" name="Line 120"/>
            <p:cNvSpPr>
              <a:spLocks noChangeShapeType="1"/>
            </p:cNvSpPr>
            <p:nvPr/>
          </p:nvSpPr>
          <p:spPr bwMode="auto">
            <a:xfrm flipV="1">
              <a:off x="1008" y="906"/>
              <a:ext cx="263" cy="399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35" name="Freeform 119"/>
            <p:cNvSpPr>
              <a:spLocks/>
            </p:cNvSpPr>
            <p:nvPr/>
          </p:nvSpPr>
          <p:spPr bwMode="auto">
            <a:xfrm>
              <a:off x="1271" y="758"/>
              <a:ext cx="110" cy="148"/>
            </a:xfrm>
            <a:custGeom>
              <a:avLst/>
              <a:gdLst/>
              <a:ahLst/>
              <a:cxnLst>
                <a:cxn ang="0">
                  <a:pos x="262" y="0"/>
                </a:cxn>
                <a:cxn ang="0">
                  <a:pos x="439" y="116"/>
                </a:cxn>
                <a:cxn ang="0">
                  <a:pos x="0" y="591"/>
                </a:cxn>
                <a:cxn ang="0">
                  <a:pos x="262" y="0"/>
                </a:cxn>
              </a:cxnLst>
              <a:rect l="0" t="0" r="r" b="b"/>
              <a:pathLst>
                <a:path w="439" h="591">
                  <a:moveTo>
                    <a:pt x="262" y="0"/>
                  </a:moveTo>
                  <a:lnTo>
                    <a:pt x="439" y="116"/>
                  </a:lnTo>
                  <a:lnTo>
                    <a:pt x="0" y="591"/>
                  </a:lnTo>
                  <a:lnTo>
                    <a:pt x="262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33" name="圆角矩形标注 132"/>
          <p:cNvSpPr/>
          <p:nvPr/>
        </p:nvSpPr>
        <p:spPr>
          <a:xfrm>
            <a:off x="4143372" y="3214686"/>
            <a:ext cx="1714512" cy="500066"/>
          </a:xfrm>
          <a:prstGeom prst="wedgeRoundRectCallout">
            <a:avLst>
              <a:gd name="adj1" fmla="val -65564"/>
              <a:gd name="adj2" fmla="val -15279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小尺寸的标注</a:t>
            </a:r>
            <a:endParaRPr lang="zh-CN" altLang="en-US" dirty="0"/>
          </a:p>
        </p:txBody>
      </p:sp>
      <p:sp>
        <p:nvSpPr>
          <p:cNvPr id="134" name="TextBox 133"/>
          <p:cNvSpPr txBox="1"/>
          <p:nvPr/>
        </p:nvSpPr>
        <p:spPr>
          <a:xfrm>
            <a:off x="285720" y="3786190"/>
            <a:ext cx="850112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5.1.4  </a:t>
            </a:r>
            <a:r>
              <a:rPr lang="zh-CN" altLang="en-US" sz="2800" dirty="0" smtClean="0"/>
              <a:t>尺寸</a:t>
            </a:r>
            <a:r>
              <a:rPr lang="zh-CN" altLang="en-US" sz="2800" dirty="0" smtClean="0"/>
              <a:t>标注要注意的</a:t>
            </a:r>
            <a:r>
              <a:rPr lang="zh-CN" altLang="en-US" sz="2800" dirty="0" smtClean="0"/>
              <a:t>问题</a:t>
            </a:r>
            <a:endParaRPr lang="en-US" altLang="zh-CN" sz="2800" dirty="0" smtClean="0"/>
          </a:p>
          <a:p>
            <a:r>
              <a:rPr lang="zh-CN" altLang="en-US" sz="2800" dirty="0" smtClean="0"/>
              <a:t>          </a:t>
            </a:r>
            <a:r>
              <a:rPr lang="zh-CN" altLang="en-US" sz="2400" dirty="0" smtClean="0"/>
              <a:t>合理</a:t>
            </a:r>
            <a:r>
              <a:rPr lang="zh-CN" altLang="en-US" sz="2400" dirty="0" smtClean="0"/>
              <a:t>进行尺寸标注应注意以下一些原则</a:t>
            </a:r>
            <a:r>
              <a:rPr lang="zh-CN" altLang="en-US" sz="2400" dirty="0" smtClean="0"/>
              <a:t>：</a:t>
            </a:r>
            <a:endParaRPr lang="en-US" altLang="zh-CN" sz="2400" dirty="0" smtClean="0"/>
          </a:p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零件图上不应出现封闭的尺寸</a:t>
            </a:r>
            <a:r>
              <a:rPr lang="zh-CN" altLang="en-US" sz="2400" dirty="0" smtClean="0"/>
              <a:t>链。</a:t>
            </a:r>
            <a:endParaRPr lang="en-US" altLang="zh-CN" sz="2400" dirty="0" smtClean="0"/>
          </a:p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重要的尺寸必须由设计基准直接标注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3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非重要尺寸要符合加工顺序和便于测量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4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加工面和非加工面的尺寸最好分别列于视图的</a:t>
            </a:r>
            <a:r>
              <a:rPr lang="zh-CN" altLang="en-US" sz="2400" dirty="0" smtClean="0"/>
              <a:t>两侧。</a:t>
            </a:r>
            <a:endParaRPr lang="zh-CN" altLang="en-US" sz="2400" dirty="0" smtClean="0"/>
          </a:p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5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尺寸既要注全，又不能包含多余的尺寸。</a:t>
            </a:r>
            <a:endParaRPr lang="zh-CN" altLang="en-US" sz="2400" dirty="0"/>
          </a:p>
        </p:txBody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214291"/>
            <a:ext cx="8229600" cy="57150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400" dirty="0" smtClean="0"/>
              <a:t>●</a:t>
            </a:r>
            <a:r>
              <a:rPr lang="zh-CN" altLang="en-US" sz="2400" dirty="0" smtClean="0"/>
              <a:t>改变默认文本样式。</a:t>
            </a:r>
            <a:endParaRPr lang="zh-CN" altLang="en-US" sz="2400" dirty="0"/>
          </a:p>
        </p:txBody>
      </p:sp>
      <p:graphicFrame>
        <p:nvGraphicFramePr>
          <p:cNvPr id="4" name="图示 3"/>
          <p:cNvGraphicFramePr/>
          <p:nvPr/>
        </p:nvGraphicFramePr>
        <p:xfrm>
          <a:off x="1071538" y="857232"/>
          <a:ext cx="6119834" cy="4603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28596" y="1500174"/>
            <a:ext cx="66437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●</a:t>
            </a:r>
            <a:r>
              <a:rPr lang="zh-CN" altLang="en-US" sz="2400" dirty="0" smtClean="0"/>
              <a:t>使用新文本</a:t>
            </a:r>
            <a:r>
              <a:rPr lang="zh-CN" altLang="en-US" sz="2400" dirty="0" smtClean="0"/>
              <a:t>样式。</a:t>
            </a:r>
            <a:endParaRPr lang="zh-CN" altLang="en-US" sz="2400" dirty="0"/>
          </a:p>
        </p:txBody>
      </p:sp>
      <p:pic>
        <p:nvPicPr>
          <p:cNvPr id="76801" name="Picture 1" descr="C:\Users\jxq\Desktop\无标题.bmp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000496" y="1428736"/>
            <a:ext cx="4214842" cy="5072514"/>
          </a:xfrm>
          <a:prstGeom prst="rect">
            <a:avLst/>
          </a:prstGeom>
          <a:noFill/>
        </p:spPr>
      </p:pic>
      <p:sp>
        <p:nvSpPr>
          <p:cNvPr id="7" name="圆角矩形标注 6"/>
          <p:cNvSpPr/>
          <p:nvPr/>
        </p:nvSpPr>
        <p:spPr>
          <a:xfrm>
            <a:off x="1643042" y="5429264"/>
            <a:ext cx="2143140" cy="428628"/>
          </a:xfrm>
          <a:prstGeom prst="wedgeRoundRectCallout">
            <a:avLst>
              <a:gd name="adj1" fmla="val 56242"/>
              <a:gd name="adj2" fmla="val -27470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插入技术要求</a:t>
            </a:r>
            <a:endParaRPr lang="zh-CN" altLang="en-US" dirty="0"/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357167"/>
            <a:ext cx="8229600" cy="135732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11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创建并使用自定义粗糙度符号，将其插入到图形</a:t>
            </a:r>
            <a:r>
              <a:rPr lang="zh-CN" altLang="en-US" sz="2400" dirty="0" smtClean="0"/>
              <a:t>右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上角。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         ●</a:t>
            </a:r>
            <a:r>
              <a:rPr lang="zh-CN" altLang="en-US" sz="2400" dirty="0" smtClean="0"/>
              <a:t>创建自定义</a:t>
            </a:r>
            <a:r>
              <a:rPr lang="zh-CN" altLang="en-US" sz="2400" dirty="0" smtClean="0"/>
              <a:t>符号。</a:t>
            </a:r>
            <a:endParaRPr lang="zh-CN" altLang="en-US" sz="2400" dirty="0"/>
          </a:p>
        </p:txBody>
      </p:sp>
      <p:pic>
        <p:nvPicPr>
          <p:cNvPr id="75777" name="Picture 1" descr="C:\Users\jxq\Desktop\无标题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00496" y="1071546"/>
            <a:ext cx="3781436" cy="5384007"/>
          </a:xfrm>
          <a:prstGeom prst="rect">
            <a:avLst/>
          </a:prstGeom>
          <a:noFill/>
        </p:spPr>
      </p:pic>
      <p:sp>
        <p:nvSpPr>
          <p:cNvPr id="5" name="圆角矩形标注 4"/>
          <p:cNvSpPr/>
          <p:nvPr/>
        </p:nvSpPr>
        <p:spPr>
          <a:xfrm>
            <a:off x="1714480" y="5429264"/>
            <a:ext cx="1428760" cy="571504"/>
          </a:xfrm>
          <a:prstGeom prst="wedgeRoundRectCallout">
            <a:avLst>
              <a:gd name="adj1" fmla="val 75166"/>
              <a:gd name="adj2" fmla="val -16459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绘制符号</a:t>
            </a:r>
            <a:endParaRPr lang="zh-CN" altLang="en-US" dirty="0"/>
          </a:p>
        </p:txBody>
      </p: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357167"/>
            <a:ext cx="8229600" cy="50006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400" dirty="0" smtClean="0"/>
              <a:t>●</a:t>
            </a:r>
            <a:r>
              <a:rPr lang="zh-CN" altLang="en-US" sz="2400" dirty="0" smtClean="0"/>
              <a:t>将符号定义为组。</a:t>
            </a:r>
            <a:endParaRPr lang="zh-CN" altLang="en-US" sz="2400" dirty="0"/>
          </a:p>
        </p:txBody>
      </p:sp>
      <p:pic>
        <p:nvPicPr>
          <p:cNvPr id="972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2143116"/>
            <a:ext cx="7295487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5" name="图示 4"/>
          <p:cNvGraphicFramePr/>
          <p:nvPr/>
        </p:nvGraphicFramePr>
        <p:xfrm>
          <a:off x="1214414" y="1214422"/>
          <a:ext cx="5191140" cy="5318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圆角矩形标注 5"/>
          <p:cNvSpPr/>
          <p:nvPr/>
        </p:nvSpPr>
        <p:spPr>
          <a:xfrm>
            <a:off x="5429256" y="3071810"/>
            <a:ext cx="1357322" cy="428628"/>
          </a:xfrm>
          <a:prstGeom prst="wedgeRoundRectCallout">
            <a:avLst>
              <a:gd name="adj1" fmla="val -55604"/>
              <a:gd name="adj2" fmla="val 14508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创建组</a:t>
            </a:r>
            <a:endParaRPr lang="zh-CN" altLang="en-US" dirty="0"/>
          </a:p>
        </p:txBody>
      </p: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214289"/>
            <a:ext cx="6572296" cy="573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圆角矩形标注 4"/>
          <p:cNvSpPr/>
          <p:nvPr/>
        </p:nvSpPr>
        <p:spPr>
          <a:xfrm>
            <a:off x="7215206" y="5357826"/>
            <a:ext cx="1428760" cy="500066"/>
          </a:xfrm>
          <a:prstGeom prst="wedgeRoundRectCallout">
            <a:avLst>
              <a:gd name="adj1" fmla="val -53865"/>
              <a:gd name="adj2" fmla="val -14689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组属性设置</a:t>
            </a:r>
            <a:endParaRPr lang="zh-CN" altLang="en-US" dirty="0"/>
          </a:p>
        </p:txBody>
      </p:sp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285729"/>
            <a:ext cx="8229600" cy="428628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zh-CN" altLang="en-US" sz="2400" dirty="0" smtClean="0"/>
              <a:t>●</a:t>
            </a:r>
            <a:r>
              <a:rPr lang="zh-CN" altLang="en-US" sz="2400" dirty="0" smtClean="0"/>
              <a:t>插入自定义符号</a:t>
            </a:r>
            <a:endParaRPr lang="zh-CN" altLang="en-US" sz="2400" dirty="0"/>
          </a:p>
        </p:txBody>
      </p:sp>
      <p:pic>
        <p:nvPicPr>
          <p:cNvPr id="4" name="图片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1785926"/>
            <a:ext cx="4500584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928662" y="857232"/>
          <a:ext cx="6357982" cy="5635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21" name="Rectangle 1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33793" name="Group 1"/>
          <p:cNvGrpSpPr>
            <a:grpSpLocks noChangeAspect="1"/>
          </p:cNvGrpSpPr>
          <p:nvPr/>
        </p:nvGrpSpPr>
        <p:grpSpPr bwMode="auto">
          <a:xfrm>
            <a:off x="214282" y="0"/>
            <a:ext cx="8199748" cy="2428892"/>
            <a:chOff x="0" y="0"/>
            <a:chExt cx="6870" cy="2035"/>
          </a:xfrm>
        </p:grpSpPr>
        <p:sp>
          <p:nvSpPr>
            <p:cNvPr id="33920" name="AutoShape 128"/>
            <p:cNvSpPr>
              <a:spLocks noChangeAspect="1" noChangeArrowheads="1" noTextEdit="1"/>
            </p:cNvSpPr>
            <p:nvPr/>
          </p:nvSpPr>
          <p:spPr bwMode="auto">
            <a:xfrm>
              <a:off x="0" y="0"/>
              <a:ext cx="6870" cy="2035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19" name="Line 127"/>
            <p:cNvSpPr>
              <a:spLocks noChangeShapeType="1"/>
            </p:cNvSpPr>
            <p:nvPr/>
          </p:nvSpPr>
          <p:spPr bwMode="auto">
            <a:xfrm>
              <a:off x="301" y="1458"/>
              <a:ext cx="125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18" name="Line 126"/>
            <p:cNvSpPr>
              <a:spLocks noChangeShapeType="1"/>
            </p:cNvSpPr>
            <p:nvPr/>
          </p:nvSpPr>
          <p:spPr bwMode="auto">
            <a:xfrm>
              <a:off x="501" y="1458"/>
              <a:ext cx="149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17" name="Line 125"/>
            <p:cNvSpPr>
              <a:spLocks noChangeShapeType="1"/>
            </p:cNvSpPr>
            <p:nvPr/>
          </p:nvSpPr>
          <p:spPr bwMode="auto">
            <a:xfrm>
              <a:off x="725" y="1458"/>
              <a:ext cx="149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16" name="Line 124"/>
            <p:cNvSpPr>
              <a:spLocks noChangeShapeType="1"/>
            </p:cNvSpPr>
            <p:nvPr/>
          </p:nvSpPr>
          <p:spPr bwMode="auto">
            <a:xfrm>
              <a:off x="949" y="1458"/>
              <a:ext cx="149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15" name="Line 123"/>
            <p:cNvSpPr>
              <a:spLocks noChangeShapeType="1"/>
            </p:cNvSpPr>
            <p:nvPr/>
          </p:nvSpPr>
          <p:spPr bwMode="auto">
            <a:xfrm>
              <a:off x="1173" y="1458"/>
              <a:ext cx="149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14" name="Line 122"/>
            <p:cNvSpPr>
              <a:spLocks noChangeShapeType="1"/>
            </p:cNvSpPr>
            <p:nvPr/>
          </p:nvSpPr>
          <p:spPr bwMode="auto">
            <a:xfrm>
              <a:off x="1397" y="1458"/>
              <a:ext cx="150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13" name="Line 121"/>
            <p:cNvSpPr>
              <a:spLocks noChangeShapeType="1"/>
            </p:cNvSpPr>
            <p:nvPr/>
          </p:nvSpPr>
          <p:spPr bwMode="auto">
            <a:xfrm>
              <a:off x="1621" y="1458"/>
              <a:ext cx="149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12" name="Line 120"/>
            <p:cNvSpPr>
              <a:spLocks noChangeShapeType="1"/>
            </p:cNvSpPr>
            <p:nvPr/>
          </p:nvSpPr>
          <p:spPr bwMode="auto">
            <a:xfrm>
              <a:off x="1845" y="1458"/>
              <a:ext cx="125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11" name="Line 119"/>
            <p:cNvSpPr>
              <a:spLocks noChangeShapeType="1"/>
            </p:cNvSpPr>
            <p:nvPr/>
          </p:nvSpPr>
          <p:spPr bwMode="auto">
            <a:xfrm flipV="1">
              <a:off x="481" y="883"/>
              <a:ext cx="1" cy="57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10" name="Line 118"/>
            <p:cNvSpPr>
              <a:spLocks noChangeShapeType="1"/>
            </p:cNvSpPr>
            <p:nvPr/>
          </p:nvSpPr>
          <p:spPr bwMode="auto">
            <a:xfrm>
              <a:off x="481" y="883"/>
              <a:ext cx="289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09" name="Line 117"/>
            <p:cNvSpPr>
              <a:spLocks noChangeShapeType="1"/>
            </p:cNvSpPr>
            <p:nvPr/>
          </p:nvSpPr>
          <p:spPr bwMode="auto">
            <a:xfrm>
              <a:off x="770" y="883"/>
              <a:ext cx="1" cy="57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08" name="Line 116"/>
            <p:cNvSpPr>
              <a:spLocks noChangeShapeType="1"/>
            </p:cNvSpPr>
            <p:nvPr/>
          </p:nvSpPr>
          <p:spPr bwMode="auto">
            <a:xfrm>
              <a:off x="770" y="1078"/>
              <a:ext cx="966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07" name="Line 115"/>
            <p:cNvSpPr>
              <a:spLocks noChangeShapeType="1"/>
            </p:cNvSpPr>
            <p:nvPr/>
          </p:nvSpPr>
          <p:spPr bwMode="auto">
            <a:xfrm>
              <a:off x="1736" y="1078"/>
              <a:ext cx="1" cy="38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06" name="Line 114"/>
            <p:cNvSpPr>
              <a:spLocks noChangeShapeType="1"/>
            </p:cNvSpPr>
            <p:nvPr/>
          </p:nvSpPr>
          <p:spPr bwMode="auto">
            <a:xfrm>
              <a:off x="481" y="1458"/>
              <a:ext cx="1" cy="57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05" name="Line 113"/>
            <p:cNvSpPr>
              <a:spLocks noChangeShapeType="1"/>
            </p:cNvSpPr>
            <p:nvPr/>
          </p:nvSpPr>
          <p:spPr bwMode="auto">
            <a:xfrm>
              <a:off x="481" y="2034"/>
              <a:ext cx="289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04" name="Line 112"/>
            <p:cNvSpPr>
              <a:spLocks noChangeShapeType="1"/>
            </p:cNvSpPr>
            <p:nvPr/>
          </p:nvSpPr>
          <p:spPr bwMode="auto">
            <a:xfrm flipV="1">
              <a:off x="770" y="1458"/>
              <a:ext cx="1" cy="57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03" name="Line 111"/>
            <p:cNvSpPr>
              <a:spLocks noChangeShapeType="1"/>
            </p:cNvSpPr>
            <p:nvPr/>
          </p:nvSpPr>
          <p:spPr bwMode="auto">
            <a:xfrm>
              <a:off x="770" y="1839"/>
              <a:ext cx="966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02" name="Line 110"/>
            <p:cNvSpPr>
              <a:spLocks noChangeShapeType="1"/>
            </p:cNvSpPr>
            <p:nvPr/>
          </p:nvSpPr>
          <p:spPr bwMode="auto">
            <a:xfrm flipV="1">
              <a:off x="1736" y="1458"/>
              <a:ext cx="1" cy="38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01" name="Line 109"/>
            <p:cNvSpPr>
              <a:spLocks noChangeShapeType="1"/>
            </p:cNvSpPr>
            <p:nvPr/>
          </p:nvSpPr>
          <p:spPr bwMode="auto">
            <a:xfrm flipV="1">
              <a:off x="481" y="623"/>
              <a:ext cx="1" cy="458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00" name="Line 108"/>
            <p:cNvSpPr>
              <a:spLocks noChangeShapeType="1"/>
            </p:cNvSpPr>
            <p:nvPr/>
          </p:nvSpPr>
          <p:spPr bwMode="auto">
            <a:xfrm flipV="1">
              <a:off x="770" y="623"/>
              <a:ext cx="1" cy="50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99" name="Line 107"/>
            <p:cNvSpPr>
              <a:spLocks noChangeShapeType="1"/>
            </p:cNvSpPr>
            <p:nvPr/>
          </p:nvSpPr>
          <p:spPr bwMode="auto">
            <a:xfrm>
              <a:off x="606" y="638"/>
              <a:ext cx="40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98" name="Freeform 106"/>
            <p:cNvSpPr>
              <a:spLocks/>
            </p:cNvSpPr>
            <p:nvPr/>
          </p:nvSpPr>
          <p:spPr bwMode="auto">
            <a:xfrm>
              <a:off x="481" y="617"/>
              <a:ext cx="125" cy="42"/>
            </a:xfrm>
            <a:custGeom>
              <a:avLst/>
              <a:gdLst/>
              <a:ahLst/>
              <a:cxnLst>
                <a:cxn ang="0">
                  <a:pos x="499" y="0"/>
                </a:cxn>
                <a:cxn ang="0">
                  <a:pos x="499" y="166"/>
                </a:cxn>
                <a:cxn ang="0">
                  <a:pos x="0" y="84"/>
                </a:cxn>
                <a:cxn ang="0">
                  <a:pos x="499" y="0"/>
                </a:cxn>
              </a:cxnLst>
              <a:rect l="0" t="0" r="r" b="b"/>
              <a:pathLst>
                <a:path w="499" h="166">
                  <a:moveTo>
                    <a:pt x="499" y="0"/>
                  </a:moveTo>
                  <a:lnTo>
                    <a:pt x="499" y="166"/>
                  </a:lnTo>
                  <a:lnTo>
                    <a:pt x="0" y="84"/>
                  </a:lnTo>
                  <a:lnTo>
                    <a:pt x="499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97" name="Freeform 105"/>
            <p:cNvSpPr>
              <a:spLocks/>
            </p:cNvSpPr>
            <p:nvPr/>
          </p:nvSpPr>
          <p:spPr bwMode="auto">
            <a:xfrm>
              <a:off x="646" y="617"/>
              <a:ext cx="124" cy="4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66"/>
                </a:cxn>
                <a:cxn ang="0">
                  <a:pos x="498" y="84"/>
                </a:cxn>
                <a:cxn ang="0">
                  <a:pos x="0" y="0"/>
                </a:cxn>
              </a:cxnLst>
              <a:rect l="0" t="0" r="r" b="b"/>
              <a:pathLst>
                <a:path w="498" h="166">
                  <a:moveTo>
                    <a:pt x="0" y="0"/>
                  </a:moveTo>
                  <a:lnTo>
                    <a:pt x="0" y="166"/>
                  </a:lnTo>
                  <a:lnTo>
                    <a:pt x="498" y="8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96" name="Freeform 104"/>
            <p:cNvSpPr>
              <a:spLocks/>
            </p:cNvSpPr>
            <p:nvPr/>
          </p:nvSpPr>
          <p:spPr bwMode="auto">
            <a:xfrm>
              <a:off x="609" y="438"/>
              <a:ext cx="23" cy="118"/>
            </a:xfrm>
            <a:custGeom>
              <a:avLst/>
              <a:gdLst/>
              <a:ahLst/>
              <a:cxnLst>
                <a:cxn ang="0">
                  <a:pos x="95" y="0"/>
                </a:cxn>
                <a:cxn ang="0">
                  <a:pos x="0" y="308"/>
                </a:cxn>
                <a:cxn ang="0">
                  <a:pos x="0" y="378"/>
                </a:cxn>
                <a:cxn ang="0">
                  <a:pos x="24" y="449"/>
                </a:cxn>
                <a:cxn ang="0">
                  <a:pos x="48" y="473"/>
                </a:cxn>
              </a:cxnLst>
              <a:rect l="0" t="0" r="r" b="b"/>
              <a:pathLst>
                <a:path w="95" h="473">
                  <a:moveTo>
                    <a:pt x="95" y="0"/>
                  </a:moveTo>
                  <a:lnTo>
                    <a:pt x="0" y="308"/>
                  </a:lnTo>
                  <a:lnTo>
                    <a:pt x="0" y="378"/>
                  </a:lnTo>
                  <a:lnTo>
                    <a:pt x="24" y="449"/>
                  </a:lnTo>
                  <a:lnTo>
                    <a:pt x="48" y="473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95" name="Freeform 103"/>
            <p:cNvSpPr>
              <a:spLocks/>
            </p:cNvSpPr>
            <p:nvPr/>
          </p:nvSpPr>
          <p:spPr bwMode="auto">
            <a:xfrm>
              <a:off x="615" y="438"/>
              <a:ext cx="65" cy="124"/>
            </a:xfrm>
            <a:custGeom>
              <a:avLst/>
              <a:gdLst/>
              <a:ahLst/>
              <a:cxnLst>
                <a:cxn ang="0">
                  <a:pos x="95" y="0"/>
                </a:cxn>
                <a:cxn ang="0">
                  <a:pos x="0" y="308"/>
                </a:cxn>
                <a:cxn ang="0">
                  <a:pos x="24" y="236"/>
                </a:cxn>
                <a:cxn ang="0">
                  <a:pos x="71" y="190"/>
                </a:cxn>
                <a:cxn ang="0">
                  <a:pos x="119" y="166"/>
                </a:cxn>
                <a:cxn ang="0">
                  <a:pos x="166" y="166"/>
                </a:cxn>
                <a:cxn ang="0">
                  <a:pos x="214" y="190"/>
                </a:cxn>
                <a:cxn ang="0">
                  <a:pos x="238" y="213"/>
                </a:cxn>
                <a:cxn ang="0">
                  <a:pos x="260" y="260"/>
                </a:cxn>
                <a:cxn ang="0">
                  <a:pos x="260" y="330"/>
                </a:cxn>
                <a:cxn ang="0">
                  <a:pos x="238" y="402"/>
                </a:cxn>
                <a:cxn ang="0">
                  <a:pos x="190" y="473"/>
                </a:cxn>
                <a:cxn ang="0">
                  <a:pos x="119" y="496"/>
                </a:cxn>
                <a:cxn ang="0">
                  <a:pos x="71" y="496"/>
                </a:cxn>
                <a:cxn ang="0">
                  <a:pos x="24" y="473"/>
                </a:cxn>
                <a:cxn ang="0">
                  <a:pos x="0" y="402"/>
                </a:cxn>
                <a:cxn ang="0">
                  <a:pos x="0" y="308"/>
                </a:cxn>
              </a:cxnLst>
              <a:rect l="0" t="0" r="r" b="b"/>
              <a:pathLst>
                <a:path w="260" h="496">
                  <a:moveTo>
                    <a:pt x="95" y="0"/>
                  </a:moveTo>
                  <a:lnTo>
                    <a:pt x="0" y="308"/>
                  </a:lnTo>
                  <a:lnTo>
                    <a:pt x="24" y="236"/>
                  </a:lnTo>
                  <a:lnTo>
                    <a:pt x="71" y="190"/>
                  </a:lnTo>
                  <a:lnTo>
                    <a:pt x="119" y="166"/>
                  </a:lnTo>
                  <a:lnTo>
                    <a:pt x="166" y="166"/>
                  </a:lnTo>
                  <a:lnTo>
                    <a:pt x="214" y="190"/>
                  </a:lnTo>
                  <a:lnTo>
                    <a:pt x="238" y="213"/>
                  </a:lnTo>
                  <a:lnTo>
                    <a:pt x="260" y="260"/>
                  </a:lnTo>
                  <a:lnTo>
                    <a:pt x="260" y="330"/>
                  </a:lnTo>
                  <a:lnTo>
                    <a:pt x="238" y="402"/>
                  </a:lnTo>
                  <a:lnTo>
                    <a:pt x="190" y="473"/>
                  </a:lnTo>
                  <a:lnTo>
                    <a:pt x="119" y="496"/>
                  </a:lnTo>
                  <a:lnTo>
                    <a:pt x="71" y="496"/>
                  </a:lnTo>
                  <a:lnTo>
                    <a:pt x="24" y="473"/>
                  </a:lnTo>
                  <a:lnTo>
                    <a:pt x="0" y="402"/>
                  </a:lnTo>
                  <a:lnTo>
                    <a:pt x="0" y="308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94" name="Freeform 102"/>
            <p:cNvSpPr>
              <a:spLocks/>
            </p:cNvSpPr>
            <p:nvPr/>
          </p:nvSpPr>
          <p:spPr bwMode="auto">
            <a:xfrm>
              <a:off x="644" y="485"/>
              <a:ext cx="30" cy="77"/>
            </a:xfrm>
            <a:custGeom>
              <a:avLst/>
              <a:gdLst/>
              <a:ahLst/>
              <a:cxnLst>
                <a:cxn ang="0">
                  <a:pos x="95" y="0"/>
                </a:cxn>
                <a:cxn ang="0">
                  <a:pos x="119" y="46"/>
                </a:cxn>
                <a:cxn ang="0">
                  <a:pos x="119" y="140"/>
                </a:cxn>
                <a:cxn ang="0">
                  <a:pos x="95" y="212"/>
                </a:cxn>
                <a:cxn ang="0">
                  <a:pos x="47" y="283"/>
                </a:cxn>
                <a:cxn ang="0">
                  <a:pos x="0" y="306"/>
                </a:cxn>
              </a:cxnLst>
              <a:rect l="0" t="0" r="r" b="b"/>
              <a:pathLst>
                <a:path w="119" h="306">
                  <a:moveTo>
                    <a:pt x="95" y="0"/>
                  </a:moveTo>
                  <a:lnTo>
                    <a:pt x="119" y="46"/>
                  </a:lnTo>
                  <a:lnTo>
                    <a:pt x="119" y="140"/>
                  </a:lnTo>
                  <a:lnTo>
                    <a:pt x="95" y="212"/>
                  </a:lnTo>
                  <a:lnTo>
                    <a:pt x="47" y="283"/>
                  </a:lnTo>
                  <a:lnTo>
                    <a:pt x="0" y="306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93" name="Line 101"/>
            <p:cNvSpPr>
              <a:spLocks noChangeShapeType="1"/>
            </p:cNvSpPr>
            <p:nvPr/>
          </p:nvSpPr>
          <p:spPr bwMode="auto">
            <a:xfrm>
              <a:off x="615" y="438"/>
              <a:ext cx="23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92" name="Line 100"/>
            <p:cNvSpPr>
              <a:spLocks noChangeShapeType="1"/>
            </p:cNvSpPr>
            <p:nvPr/>
          </p:nvSpPr>
          <p:spPr bwMode="auto">
            <a:xfrm flipV="1">
              <a:off x="770" y="623"/>
              <a:ext cx="1" cy="50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91" name="Line 99"/>
            <p:cNvSpPr>
              <a:spLocks noChangeShapeType="1"/>
            </p:cNvSpPr>
            <p:nvPr/>
          </p:nvSpPr>
          <p:spPr bwMode="auto">
            <a:xfrm flipV="1">
              <a:off x="1736" y="623"/>
              <a:ext cx="1" cy="518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90" name="Line 98"/>
            <p:cNvSpPr>
              <a:spLocks noChangeShapeType="1"/>
            </p:cNvSpPr>
            <p:nvPr/>
          </p:nvSpPr>
          <p:spPr bwMode="auto">
            <a:xfrm>
              <a:off x="895" y="638"/>
              <a:ext cx="716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89" name="Freeform 97"/>
            <p:cNvSpPr>
              <a:spLocks/>
            </p:cNvSpPr>
            <p:nvPr/>
          </p:nvSpPr>
          <p:spPr bwMode="auto">
            <a:xfrm>
              <a:off x="770" y="617"/>
              <a:ext cx="125" cy="42"/>
            </a:xfrm>
            <a:custGeom>
              <a:avLst/>
              <a:gdLst/>
              <a:ahLst/>
              <a:cxnLst>
                <a:cxn ang="0">
                  <a:pos x="497" y="0"/>
                </a:cxn>
                <a:cxn ang="0">
                  <a:pos x="497" y="166"/>
                </a:cxn>
                <a:cxn ang="0">
                  <a:pos x="0" y="84"/>
                </a:cxn>
                <a:cxn ang="0">
                  <a:pos x="497" y="0"/>
                </a:cxn>
              </a:cxnLst>
              <a:rect l="0" t="0" r="r" b="b"/>
              <a:pathLst>
                <a:path w="497" h="166">
                  <a:moveTo>
                    <a:pt x="497" y="0"/>
                  </a:moveTo>
                  <a:lnTo>
                    <a:pt x="497" y="166"/>
                  </a:lnTo>
                  <a:lnTo>
                    <a:pt x="0" y="84"/>
                  </a:lnTo>
                  <a:lnTo>
                    <a:pt x="497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88" name="Freeform 96"/>
            <p:cNvSpPr>
              <a:spLocks/>
            </p:cNvSpPr>
            <p:nvPr/>
          </p:nvSpPr>
          <p:spPr bwMode="auto">
            <a:xfrm>
              <a:off x="1611" y="617"/>
              <a:ext cx="125" cy="4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66"/>
                </a:cxn>
                <a:cxn ang="0">
                  <a:pos x="498" y="84"/>
                </a:cxn>
                <a:cxn ang="0">
                  <a:pos x="0" y="0"/>
                </a:cxn>
              </a:cxnLst>
              <a:rect l="0" t="0" r="r" b="b"/>
              <a:pathLst>
                <a:path w="498" h="166">
                  <a:moveTo>
                    <a:pt x="0" y="0"/>
                  </a:moveTo>
                  <a:lnTo>
                    <a:pt x="0" y="166"/>
                  </a:lnTo>
                  <a:lnTo>
                    <a:pt x="498" y="8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87" name="Freeform 95"/>
            <p:cNvSpPr>
              <a:spLocks/>
            </p:cNvSpPr>
            <p:nvPr/>
          </p:nvSpPr>
          <p:spPr bwMode="auto">
            <a:xfrm>
              <a:off x="1234" y="478"/>
              <a:ext cx="71" cy="83"/>
            </a:xfrm>
            <a:custGeom>
              <a:avLst/>
              <a:gdLst/>
              <a:ahLst/>
              <a:cxnLst>
                <a:cxn ang="0">
                  <a:pos x="260" y="70"/>
                </a:cxn>
                <a:cxn ang="0">
                  <a:pos x="260" y="94"/>
                </a:cxn>
                <a:cxn ang="0">
                  <a:pos x="284" y="94"/>
                </a:cxn>
                <a:cxn ang="0">
                  <a:pos x="284" y="70"/>
                </a:cxn>
                <a:cxn ang="0">
                  <a:pos x="260" y="24"/>
                </a:cxn>
                <a:cxn ang="0">
                  <a:pos x="213" y="0"/>
                </a:cxn>
                <a:cxn ang="0">
                  <a:pos x="141" y="0"/>
                </a:cxn>
                <a:cxn ang="0">
                  <a:pos x="70" y="24"/>
                </a:cxn>
                <a:cxn ang="0">
                  <a:pos x="24" y="94"/>
                </a:cxn>
                <a:cxn ang="0">
                  <a:pos x="0" y="165"/>
                </a:cxn>
                <a:cxn ang="0">
                  <a:pos x="0" y="236"/>
                </a:cxn>
                <a:cxn ang="0">
                  <a:pos x="24" y="283"/>
                </a:cxn>
                <a:cxn ang="0">
                  <a:pos x="47" y="307"/>
                </a:cxn>
                <a:cxn ang="0">
                  <a:pos x="94" y="331"/>
                </a:cxn>
                <a:cxn ang="0">
                  <a:pos x="141" y="331"/>
                </a:cxn>
                <a:cxn ang="0">
                  <a:pos x="213" y="307"/>
                </a:cxn>
                <a:cxn ang="0">
                  <a:pos x="260" y="236"/>
                </a:cxn>
              </a:cxnLst>
              <a:rect l="0" t="0" r="r" b="b"/>
              <a:pathLst>
                <a:path w="284" h="331">
                  <a:moveTo>
                    <a:pt x="260" y="70"/>
                  </a:moveTo>
                  <a:lnTo>
                    <a:pt x="260" y="94"/>
                  </a:lnTo>
                  <a:lnTo>
                    <a:pt x="284" y="94"/>
                  </a:lnTo>
                  <a:lnTo>
                    <a:pt x="284" y="70"/>
                  </a:lnTo>
                  <a:lnTo>
                    <a:pt x="260" y="24"/>
                  </a:lnTo>
                  <a:lnTo>
                    <a:pt x="213" y="0"/>
                  </a:lnTo>
                  <a:lnTo>
                    <a:pt x="141" y="0"/>
                  </a:lnTo>
                  <a:lnTo>
                    <a:pt x="70" y="24"/>
                  </a:lnTo>
                  <a:lnTo>
                    <a:pt x="24" y="94"/>
                  </a:lnTo>
                  <a:lnTo>
                    <a:pt x="0" y="165"/>
                  </a:lnTo>
                  <a:lnTo>
                    <a:pt x="0" y="236"/>
                  </a:lnTo>
                  <a:lnTo>
                    <a:pt x="24" y="283"/>
                  </a:lnTo>
                  <a:lnTo>
                    <a:pt x="47" y="307"/>
                  </a:lnTo>
                  <a:lnTo>
                    <a:pt x="94" y="331"/>
                  </a:lnTo>
                  <a:lnTo>
                    <a:pt x="141" y="331"/>
                  </a:lnTo>
                  <a:lnTo>
                    <a:pt x="213" y="307"/>
                  </a:lnTo>
                  <a:lnTo>
                    <a:pt x="260" y="236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86" name="Freeform 94"/>
            <p:cNvSpPr>
              <a:spLocks/>
            </p:cNvSpPr>
            <p:nvPr/>
          </p:nvSpPr>
          <p:spPr bwMode="auto">
            <a:xfrm>
              <a:off x="1240" y="478"/>
              <a:ext cx="30" cy="77"/>
            </a:xfrm>
            <a:custGeom>
              <a:avLst/>
              <a:gdLst/>
              <a:ahLst/>
              <a:cxnLst>
                <a:cxn ang="0">
                  <a:pos x="117" y="0"/>
                </a:cxn>
                <a:cxn ang="0">
                  <a:pos x="70" y="24"/>
                </a:cxn>
                <a:cxn ang="0">
                  <a:pos x="23" y="94"/>
                </a:cxn>
                <a:cxn ang="0">
                  <a:pos x="0" y="165"/>
                </a:cxn>
                <a:cxn ang="0">
                  <a:pos x="0" y="260"/>
                </a:cxn>
                <a:cxn ang="0">
                  <a:pos x="23" y="307"/>
                </a:cxn>
              </a:cxnLst>
              <a:rect l="0" t="0" r="r" b="b"/>
              <a:pathLst>
                <a:path w="117" h="307">
                  <a:moveTo>
                    <a:pt x="117" y="0"/>
                  </a:moveTo>
                  <a:lnTo>
                    <a:pt x="70" y="24"/>
                  </a:lnTo>
                  <a:lnTo>
                    <a:pt x="23" y="94"/>
                  </a:lnTo>
                  <a:lnTo>
                    <a:pt x="0" y="165"/>
                  </a:lnTo>
                  <a:lnTo>
                    <a:pt x="0" y="260"/>
                  </a:lnTo>
                  <a:lnTo>
                    <a:pt x="23" y="307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85" name="Line 93"/>
            <p:cNvSpPr>
              <a:spLocks noChangeShapeType="1"/>
            </p:cNvSpPr>
            <p:nvPr/>
          </p:nvSpPr>
          <p:spPr bwMode="auto">
            <a:xfrm flipV="1">
              <a:off x="481" y="362"/>
              <a:ext cx="1" cy="71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84" name="Line 92"/>
            <p:cNvSpPr>
              <a:spLocks noChangeShapeType="1"/>
            </p:cNvSpPr>
            <p:nvPr/>
          </p:nvSpPr>
          <p:spPr bwMode="auto">
            <a:xfrm flipV="1">
              <a:off x="1736" y="362"/>
              <a:ext cx="1" cy="77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83" name="Line 91"/>
            <p:cNvSpPr>
              <a:spLocks noChangeShapeType="1"/>
            </p:cNvSpPr>
            <p:nvPr/>
          </p:nvSpPr>
          <p:spPr bwMode="auto">
            <a:xfrm>
              <a:off x="606" y="377"/>
              <a:ext cx="1005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82" name="Freeform 90"/>
            <p:cNvSpPr>
              <a:spLocks/>
            </p:cNvSpPr>
            <p:nvPr/>
          </p:nvSpPr>
          <p:spPr bwMode="auto">
            <a:xfrm>
              <a:off x="481" y="357"/>
              <a:ext cx="125" cy="41"/>
            </a:xfrm>
            <a:custGeom>
              <a:avLst/>
              <a:gdLst/>
              <a:ahLst/>
              <a:cxnLst>
                <a:cxn ang="0">
                  <a:pos x="499" y="0"/>
                </a:cxn>
                <a:cxn ang="0">
                  <a:pos x="499" y="165"/>
                </a:cxn>
                <a:cxn ang="0">
                  <a:pos x="0" y="82"/>
                </a:cxn>
                <a:cxn ang="0">
                  <a:pos x="499" y="0"/>
                </a:cxn>
              </a:cxnLst>
              <a:rect l="0" t="0" r="r" b="b"/>
              <a:pathLst>
                <a:path w="499" h="165">
                  <a:moveTo>
                    <a:pt x="499" y="0"/>
                  </a:moveTo>
                  <a:lnTo>
                    <a:pt x="499" y="165"/>
                  </a:lnTo>
                  <a:lnTo>
                    <a:pt x="0" y="82"/>
                  </a:lnTo>
                  <a:lnTo>
                    <a:pt x="499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81" name="Freeform 89"/>
            <p:cNvSpPr>
              <a:spLocks/>
            </p:cNvSpPr>
            <p:nvPr/>
          </p:nvSpPr>
          <p:spPr bwMode="auto">
            <a:xfrm>
              <a:off x="1611" y="357"/>
              <a:ext cx="125" cy="4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65"/>
                </a:cxn>
                <a:cxn ang="0">
                  <a:pos x="498" y="82"/>
                </a:cxn>
                <a:cxn ang="0">
                  <a:pos x="0" y="0"/>
                </a:cxn>
              </a:cxnLst>
              <a:rect l="0" t="0" r="r" b="b"/>
              <a:pathLst>
                <a:path w="498" h="165">
                  <a:moveTo>
                    <a:pt x="0" y="0"/>
                  </a:moveTo>
                  <a:lnTo>
                    <a:pt x="0" y="165"/>
                  </a:lnTo>
                  <a:lnTo>
                    <a:pt x="498" y="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80" name="Freeform 88"/>
            <p:cNvSpPr>
              <a:spLocks/>
            </p:cNvSpPr>
            <p:nvPr/>
          </p:nvSpPr>
          <p:spPr bwMode="auto">
            <a:xfrm>
              <a:off x="1120" y="251"/>
              <a:ext cx="42" cy="82"/>
            </a:xfrm>
            <a:custGeom>
              <a:avLst/>
              <a:gdLst/>
              <a:ahLst/>
              <a:cxnLst>
                <a:cxn ang="0">
                  <a:pos x="47" y="0"/>
                </a:cxn>
                <a:cxn ang="0">
                  <a:pos x="0" y="165"/>
                </a:cxn>
                <a:cxn ang="0">
                  <a:pos x="0" y="259"/>
                </a:cxn>
                <a:cxn ang="0">
                  <a:pos x="24" y="307"/>
                </a:cxn>
                <a:cxn ang="0">
                  <a:pos x="47" y="331"/>
                </a:cxn>
                <a:cxn ang="0">
                  <a:pos x="95" y="331"/>
                </a:cxn>
                <a:cxn ang="0">
                  <a:pos x="143" y="283"/>
                </a:cxn>
                <a:cxn ang="0">
                  <a:pos x="166" y="237"/>
                </a:cxn>
              </a:cxnLst>
              <a:rect l="0" t="0" r="r" b="b"/>
              <a:pathLst>
                <a:path w="166" h="331">
                  <a:moveTo>
                    <a:pt x="47" y="0"/>
                  </a:moveTo>
                  <a:lnTo>
                    <a:pt x="0" y="165"/>
                  </a:lnTo>
                  <a:lnTo>
                    <a:pt x="0" y="259"/>
                  </a:lnTo>
                  <a:lnTo>
                    <a:pt x="24" y="307"/>
                  </a:lnTo>
                  <a:lnTo>
                    <a:pt x="47" y="331"/>
                  </a:lnTo>
                  <a:lnTo>
                    <a:pt x="95" y="331"/>
                  </a:lnTo>
                  <a:lnTo>
                    <a:pt x="143" y="283"/>
                  </a:lnTo>
                  <a:lnTo>
                    <a:pt x="166" y="237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79" name="Freeform 87"/>
            <p:cNvSpPr>
              <a:spLocks/>
            </p:cNvSpPr>
            <p:nvPr/>
          </p:nvSpPr>
          <p:spPr bwMode="auto">
            <a:xfrm>
              <a:off x="1126" y="251"/>
              <a:ext cx="12" cy="77"/>
            </a:xfrm>
            <a:custGeom>
              <a:avLst/>
              <a:gdLst/>
              <a:ahLst/>
              <a:cxnLst>
                <a:cxn ang="0">
                  <a:pos x="47" y="0"/>
                </a:cxn>
                <a:cxn ang="0">
                  <a:pos x="0" y="165"/>
                </a:cxn>
                <a:cxn ang="0">
                  <a:pos x="0" y="307"/>
                </a:cxn>
              </a:cxnLst>
              <a:rect l="0" t="0" r="r" b="b"/>
              <a:pathLst>
                <a:path w="47" h="307">
                  <a:moveTo>
                    <a:pt x="47" y="0"/>
                  </a:moveTo>
                  <a:lnTo>
                    <a:pt x="0" y="165"/>
                  </a:lnTo>
                  <a:lnTo>
                    <a:pt x="0" y="307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78" name="Freeform 86"/>
            <p:cNvSpPr>
              <a:spLocks/>
            </p:cNvSpPr>
            <p:nvPr/>
          </p:nvSpPr>
          <p:spPr bwMode="auto">
            <a:xfrm>
              <a:off x="1126" y="251"/>
              <a:ext cx="18" cy="65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71" y="0"/>
                </a:cxn>
                <a:cxn ang="0">
                  <a:pos x="23" y="165"/>
                </a:cxn>
                <a:cxn ang="0">
                  <a:pos x="0" y="259"/>
                </a:cxn>
              </a:cxnLst>
              <a:rect l="0" t="0" r="r" b="b"/>
              <a:pathLst>
                <a:path w="71" h="259">
                  <a:moveTo>
                    <a:pt x="23" y="0"/>
                  </a:moveTo>
                  <a:lnTo>
                    <a:pt x="71" y="0"/>
                  </a:lnTo>
                  <a:lnTo>
                    <a:pt x="23" y="165"/>
                  </a:lnTo>
                  <a:lnTo>
                    <a:pt x="0" y="259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77" name="Freeform 85"/>
            <p:cNvSpPr>
              <a:spLocks/>
            </p:cNvSpPr>
            <p:nvPr/>
          </p:nvSpPr>
          <p:spPr bwMode="auto">
            <a:xfrm>
              <a:off x="1055" y="251"/>
              <a:ext cx="65" cy="82"/>
            </a:xfrm>
            <a:custGeom>
              <a:avLst/>
              <a:gdLst/>
              <a:ahLst/>
              <a:cxnLst>
                <a:cxn ang="0">
                  <a:pos x="261" y="165"/>
                </a:cxn>
                <a:cxn ang="0">
                  <a:pos x="261" y="94"/>
                </a:cxn>
                <a:cxn ang="0">
                  <a:pos x="237" y="23"/>
                </a:cxn>
                <a:cxn ang="0">
                  <a:pos x="190" y="0"/>
                </a:cxn>
                <a:cxn ang="0">
                  <a:pos x="142" y="0"/>
                </a:cxn>
                <a:cxn ang="0">
                  <a:pos x="72" y="23"/>
                </a:cxn>
                <a:cxn ang="0">
                  <a:pos x="24" y="94"/>
                </a:cxn>
                <a:cxn ang="0">
                  <a:pos x="0" y="165"/>
                </a:cxn>
                <a:cxn ang="0">
                  <a:pos x="0" y="213"/>
                </a:cxn>
                <a:cxn ang="0">
                  <a:pos x="24" y="283"/>
                </a:cxn>
                <a:cxn ang="0">
                  <a:pos x="48" y="307"/>
                </a:cxn>
                <a:cxn ang="0">
                  <a:pos x="94" y="331"/>
                </a:cxn>
                <a:cxn ang="0">
                  <a:pos x="142" y="331"/>
                </a:cxn>
                <a:cxn ang="0">
                  <a:pos x="190" y="307"/>
                </a:cxn>
                <a:cxn ang="0">
                  <a:pos x="213" y="283"/>
                </a:cxn>
                <a:cxn ang="0">
                  <a:pos x="237" y="237"/>
                </a:cxn>
                <a:cxn ang="0">
                  <a:pos x="261" y="165"/>
                </a:cxn>
              </a:cxnLst>
              <a:rect l="0" t="0" r="r" b="b"/>
              <a:pathLst>
                <a:path w="261" h="331">
                  <a:moveTo>
                    <a:pt x="261" y="165"/>
                  </a:moveTo>
                  <a:lnTo>
                    <a:pt x="261" y="94"/>
                  </a:lnTo>
                  <a:lnTo>
                    <a:pt x="237" y="23"/>
                  </a:lnTo>
                  <a:lnTo>
                    <a:pt x="190" y="0"/>
                  </a:lnTo>
                  <a:lnTo>
                    <a:pt x="142" y="0"/>
                  </a:lnTo>
                  <a:lnTo>
                    <a:pt x="72" y="23"/>
                  </a:lnTo>
                  <a:lnTo>
                    <a:pt x="24" y="94"/>
                  </a:lnTo>
                  <a:lnTo>
                    <a:pt x="0" y="165"/>
                  </a:lnTo>
                  <a:lnTo>
                    <a:pt x="0" y="213"/>
                  </a:lnTo>
                  <a:lnTo>
                    <a:pt x="24" y="283"/>
                  </a:lnTo>
                  <a:lnTo>
                    <a:pt x="48" y="307"/>
                  </a:lnTo>
                  <a:lnTo>
                    <a:pt x="94" y="331"/>
                  </a:lnTo>
                  <a:lnTo>
                    <a:pt x="142" y="331"/>
                  </a:lnTo>
                  <a:lnTo>
                    <a:pt x="190" y="307"/>
                  </a:lnTo>
                  <a:lnTo>
                    <a:pt x="213" y="283"/>
                  </a:lnTo>
                  <a:lnTo>
                    <a:pt x="237" y="237"/>
                  </a:lnTo>
                  <a:lnTo>
                    <a:pt x="261" y="165"/>
                  </a:lnTo>
                  <a:close/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76" name="Freeform 84"/>
            <p:cNvSpPr>
              <a:spLocks/>
            </p:cNvSpPr>
            <p:nvPr/>
          </p:nvSpPr>
          <p:spPr bwMode="auto">
            <a:xfrm>
              <a:off x="1061" y="256"/>
              <a:ext cx="18" cy="66"/>
            </a:xfrm>
            <a:custGeom>
              <a:avLst/>
              <a:gdLst/>
              <a:ahLst/>
              <a:cxnLst>
                <a:cxn ang="0">
                  <a:pos x="70" y="0"/>
                </a:cxn>
                <a:cxn ang="0">
                  <a:pos x="24" y="71"/>
                </a:cxn>
                <a:cxn ang="0">
                  <a:pos x="0" y="142"/>
                </a:cxn>
                <a:cxn ang="0">
                  <a:pos x="0" y="214"/>
                </a:cxn>
                <a:cxn ang="0">
                  <a:pos x="24" y="260"/>
                </a:cxn>
              </a:cxnLst>
              <a:rect l="0" t="0" r="r" b="b"/>
              <a:pathLst>
                <a:path w="70" h="260">
                  <a:moveTo>
                    <a:pt x="70" y="0"/>
                  </a:moveTo>
                  <a:lnTo>
                    <a:pt x="24" y="71"/>
                  </a:lnTo>
                  <a:lnTo>
                    <a:pt x="0" y="142"/>
                  </a:lnTo>
                  <a:lnTo>
                    <a:pt x="0" y="214"/>
                  </a:lnTo>
                  <a:lnTo>
                    <a:pt x="24" y="26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75" name="Freeform 83"/>
            <p:cNvSpPr>
              <a:spLocks/>
            </p:cNvSpPr>
            <p:nvPr/>
          </p:nvSpPr>
          <p:spPr bwMode="auto">
            <a:xfrm>
              <a:off x="1067" y="251"/>
              <a:ext cx="24" cy="82"/>
            </a:xfrm>
            <a:custGeom>
              <a:avLst/>
              <a:gdLst/>
              <a:ahLst/>
              <a:cxnLst>
                <a:cxn ang="0">
                  <a:pos x="94" y="0"/>
                </a:cxn>
                <a:cxn ang="0">
                  <a:pos x="46" y="47"/>
                </a:cxn>
                <a:cxn ang="0">
                  <a:pos x="24" y="94"/>
                </a:cxn>
                <a:cxn ang="0">
                  <a:pos x="0" y="165"/>
                </a:cxn>
                <a:cxn ang="0">
                  <a:pos x="0" y="237"/>
                </a:cxn>
                <a:cxn ang="0">
                  <a:pos x="24" y="307"/>
                </a:cxn>
                <a:cxn ang="0">
                  <a:pos x="46" y="331"/>
                </a:cxn>
              </a:cxnLst>
              <a:rect l="0" t="0" r="r" b="b"/>
              <a:pathLst>
                <a:path w="94" h="331">
                  <a:moveTo>
                    <a:pt x="94" y="0"/>
                  </a:moveTo>
                  <a:lnTo>
                    <a:pt x="46" y="47"/>
                  </a:lnTo>
                  <a:lnTo>
                    <a:pt x="24" y="94"/>
                  </a:lnTo>
                  <a:lnTo>
                    <a:pt x="0" y="165"/>
                  </a:lnTo>
                  <a:lnTo>
                    <a:pt x="0" y="237"/>
                  </a:lnTo>
                  <a:lnTo>
                    <a:pt x="24" y="307"/>
                  </a:lnTo>
                  <a:lnTo>
                    <a:pt x="46" y="331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74" name="Line 82"/>
            <p:cNvSpPr>
              <a:spLocks noChangeShapeType="1"/>
            </p:cNvSpPr>
            <p:nvPr/>
          </p:nvSpPr>
          <p:spPr bwMode="auto">
            <a:xfrm>
              <a:off x="2624" y="1458"/>
              <a:ext cx="125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73" name="Line 81"/>
            <p:cNvSpPr>
              <a:spLocks noChangeShapeType="1"/>
            </p:cNvSpPr>
            <p:nvPr/>
          </p:nvSpPr>
          <p:spPr bwMode="auto">
            <a:xfrm>
              <a:off x="2823" y="1458"/>
              <a:ext cx="150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72" name="Line 80"/>
            <p:cNvSpPr>
              <a:spLocks noChangeShapeType="1"/>
            </p:cNvSpPr>
            <p:nvPr/>
          </p:nvSpPr>
          <p:spPr bwMode="auto">
            <a:xfrm>
              <a:off x="3048" y="1458"/>
              <a:ext cx="149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71" name="Line 79"/>
            <p:cNvSpPr>
              <a:spLocks noChangeShapeType="1"/>
            </p:cNvSpPr>
            <p:nvPr/>
          </p:nvSpPr>
          <p:spPr bwMode="auto">
            <a:xfrm>
              <a:off x="3272" y="1458"/>
              <a:ext cx="149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70" name="Line 78"/>
            <p:cNvSpPr>
              <a:spLocks noChangeShapeType="1"/>
            </p:cNvSpPr>
            <p:nvPr/>
          </p:nvSpPr>
          <p:spPr bwMode="auto">
            <a:xfrm>
              <a:off x="3496" y="1458"/>
              <a:ext cx="149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69" name="Line 77"/>
            <p:cNvSpPr>
              <a:spLocks noChangeShapeType="1"/>
            </p:cNvSpPr>
            <p:nvPr/>
          </p:nvSpPr>
          <p:spPr bwMode="auto">
            <a:xfrm>
              <a:off x="3720" y="1458"/>
              <a:ext cx="149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68" name="Line 76"/>
            <p:cNvSpPr>
              <a:spLocks noChangeShapeType="1"/>
            </p:cNvSpPr>
            <p:nvPr/>
          </p:nvSpPr>
          <p:spPr bwMode="auto">
            <a:xfrm>
              <a:off x="3944" y="1458"/>
              <a:ext cx="149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67" name="Line 75"/>
            <p:cNvSpPr>
              <a:spLocks noChangeShapeType="1"/>
            </p:cNvSpPr>
            <p:nvPr/>
          </p:nvSpPr>
          <p:spPr bwMode="auto">
            <a:xfrm>
              <a:off x="4168" y="1458"/>
              <a:ext cx="125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66" name="Line 74"/>
            <p:cNvSpPr>
              <a:spLocks noChangeShapeType="1"/>
            </p:cNvSpPr>
            <p:nvPr/>
          </p:nvSpPr>
          <p:spPr bwMode="auto">
            <a:xfrm flipV="1">
              <a:off x="2804" y="883"/>
              <a:ext cx="1" cy="57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65" name="Line 73"/>
            <p:cNvSpPr>
              <a:spLocks noChangeShapeType="1"/>
            </p:cNvSpPr>
            <p:nvPr/>
          </p:nvSpPr>
          <p:spPr bwMode="auto">
            <a:xfrm>
              <a:off x="2804" y="883"/>
              <a:ext cx="289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64" name="Line 72"/>
            <p:cNvSpPr>
              <a:spLocks noChangeShapeType="1"/>
            </p:cNvSpPr>
            <p:nvPr/>
          </p:nvSpPr>
          <p:spPr bwMode="auto">
            <a:xfrm>
              <a:off x="3093" y="883"/>
              <a:ext cx="1" cy="57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63" name="Line 71"/>
            <p:cNvSpPr>
              <a:spLocks noChangeShapeType="1"/>
            </p:cNvSpPr>
            <p:nvPr/>
          </p:nvSpPr>
          <p:spPr bwMode="auto">
            <a:xfrm>
              <a:off x="3093" y="1078"/>
              <a:ext cx="965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62" name="Line 70"/>
            <p:cNvSpPr>
              <a:spLocks noChangeShapeType="1"/>
            </p:cNvSpPr>
            <p:nvPr/>
          </p:nvSpPr>
          <p:spPr bwMode="auto">
            <a:xfrm>
              <a:off x="4058" y="1078"/>
              <a:ext cx="1" cy="38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61" name="Line 69"/>
            <p:cNvSpPr>
              <a:spLocks noChangeShapeType="1"/>
            </p:cNvSpPr>
            <p:nvPr/>
          </p:nvSpPr>
          <p:spPr bwMode="auto">
            <a:xfrm>
              <a:off x="2804" y="1458"/>
              <a:ext cx="1" cy="57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60" name="Line 68"/>
            <p:cNvSpPr>
              <a:spLocks noChangeShapeType="1"/>
            </p:cNvSpPr>
            <p:nvPr/>
          </p:nvSpPr>
          <p:spPr bwMode="auto">
            <a:xfrm>
              <a:off x="2804" y="2034"/>
              <a:ext cx="289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59" name="Line 67"/>
            <p:cNvSpPr>
              <a:spLocks noChangeShapeType="1"/>
            </p:cNvSpPr>
            <p:nvPr/>
          </p:nvSpPr>
          <p:spPr bwMode="auto">
            <a:xfrm flipV="1">
              <a:off x="3093" y="1458"/>
              <a:ext cx="1" cy="57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58" name="Line 66"/>
            <p:cNvSpPr>
              <a:spLocks noChangeShapeType="1"/>
            </p:cNvSpPr>
            <p:nvPr/>
          </p:nvSpPr>
          <p:spPr bwMode="auto">
            <a:xfrm>
              <a:off x="3093" y="1839"/>
              <a:ext cx="965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57" name="Line 65"/>
            <p:cNvSpPr>
              <a:spLocks noChangeShapeType="1"/>
            </p:cNvSpPr>
            <p:nvPr/>
          </p:nvSpPr>
          <p:spPr bwMode="auto">
            <a:xfrm flipV="1">
              <a:off x="4058" y="1458"/>
              <a:ext cx="1" cy="38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56" name="Line 64"/>
            <p:cNvSpPr>
              <a:spLocks noChangeShapeType="1"/>
            </p:cNvSpPr>
            <p:nvPr/>
          </p:nvSpPr>
          <p:spPr bwMode="auto">
            <a:xfrm flipV="1">
              <a:off x="2804" y="623"/>
              <a:ext cx="1" cy="458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55" name="Line 63"/>
            <p:cNvSpPr>
              <a:spLocks noChangeShapeType="1"/>
            </p:cNvSpPr>
            <p:nvPr/>
          </p:nvSpPr>
          <p:spPr bwMode="auto">
            <a:xfrm flipV="1">
              <a:off x="3093" y="623"/>
              <a:ext cx="1" cy="50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54" name="Line 62"/>
            <p:cNvSpPr>
              <a:spLocks noChangeShapeType="1"/>
            </p:cNvSpPr>
            <p:nvPr/>
          </p:nvSpPr>
          <p:spPr bwMode="auto">
            <a:xfrm>
              <a:off x="2928" y="638"/>
              <a:ext cx="40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53" name="Freeform 61"/>
            <p:cNvSpPr>
              <a:spLocks/>
            </p:cNvSpPr>
            <p:nvPr/>
          </p:nvSpPr>
          <p:spPr bwMode="auto">
            <a:xfrm>
              <a:off x="2804" y="617"/>
              <a:ext cx="124" cy="42"/>
            </a:xfrm>
            <a:custGeom>
              <a:avLst/>
              <a:gdLst/>
              <a:ahLst/>
              <a:cxnLst>
                <a:cxn ang="0">
                  <a:pos x="499" y="0"/>
                </a:cxn>
                <a:cxn ang="0">
                  <a:pos x="499" y="166"/>
                </a:cxn>
                <a:cxn ang="0">
                  <a:pos x="0" y="84"/>
                </a:cxn>
                <a:cxn ang="0">
                  <a:pos x="499" y="0"/>
                </a:cxn>
              </a:cxnLst>
              <a:rect l="0" t="0" r="r" b="b"/>
              <a:pathLst>
                <a:path w="499" h="166">
                  <a:moveTo>
                    <a:pt x="499" y="0"/>
                  </a:moveTo>
                  <a:lnTo>
                    <a:pt x="499" y="166"/>
                  </a:lnTo>
                  <a:lnTo>
                    <a:pt x="0" y="84"/>
                  </a:lnTo>
                  <a:lnTo>
                    <a:pt x="499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52" name="Freeform 60"/>
            <p:cNvSpPr>
              <a:spLocks/>
            </p:cNvSpPr>
            <p:nvPr/>
          </p:nvSpPr>
          <p:spPr bwMode="auto">
            <a:xfrm>
              <a:off x="2968" y="617"/>
              <a:ext cx="125" cy="4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66"/>
                </a:cxn>
                <a:cxn ang="0">
                  <a:pos x="497" y="84"/>
                </a:cxn>
                <a:cxn ang="0">
                  <a:pos x="0" y="0"/>
                </a:cxn>
              </a:cxnLst>
              <a:rect l="0" t="0" r="r" b="b"/>
              <a:pathLst>
                <a:path w="497" h="166">
                  <a:moveTo>
                    <a:pt x="0" y="0"/>
                  </a:moveTo>
                  <a:lnTo>
                    <a:pt x="0" y="166"/>
                  </a:lnTo>
                  <a:lnTo>
                    <a:pt x="497" y="8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51" name="Freeform 59"/>
            <p:cNvSpPr>
              <a:spLocks/>
            </p:cNvSpPr>
            <p:nvPr/>
          </p:nvSpPr>
          <p:spPr bwMode="auto">
            <a:xfrm>
              <a:off x="2937" y="437"/>
              <a:ext cx="71" cy="124"/>
            </a:xfrm>
            <a:custGeom>
              <a:avLst/>
              <a:gdLst/>
              <a:ahLst/>
              <a:cxnLst>
                <a:cxn ang="0">
                  <a:pos x="71" y="0"/>
                </a:cxn>
                <a:cxn ang="0">
                  <a:pos x="24" y="165"/>
                </a:cxn>
                <a:cxn ang="0">
                  <a:pos x="0" y="307"/>
                </a:cxn>
                <a:cxn ang="0">
                  <a:pos x="0" y="402"/>
                </a:cxn>
                <a:cxn ang="0">
                  <a:pos x="24" y="449"/>
                </a:cxn>
                <a:cxn ang="0">
                  <a:pos x="48" y="473"/>
                </a:cxn>
                <a:cxn ang="0">
                  <a:pos x="95" y="496"/>
                </a:cxn>
                <a:cxn ang="0">
                  <a:pos x="143" y="496"/>
                </a:cxn>
                <a:cxn ang="0">
                  <a:pos x="213" y="473"/>
                </a:cxn>
                <a:cxn ang="0">
                  <a:pos x="261" y="402"/>
                </a:cxn>
                <a:cxn ang="0">
                  <a:pos x="284" y="331"/>
                </a:cxn>
                <a:cxn ang="0">
                  <a:pos x="284" y="283"/>
                </a:cxn>
                <a:cxn ang="0">
                  <a:pos x="261" y="213"/>
                </a:cxn>
                <a:cxn ang="0">
                  <a:pos x="237" y="189"/>
                </a:cxn>
                <a:cxn ang="0">
                  <a:pos x="189" y="165"/>
                </a:cxn>
                <a:cxn ang="0">
                  <a:pos x="143" y="165"/>
                </a:cxn>
                <a:cxn ang="0">
                  <a:pos x="95" y="189"/>
                </a:cxn>
                <a:cxn ang="0">
                  <a:pos x="71" y="213"/>
                </a:cxn>
                <a:cxn ang="0">
                  <a:pos x="48" y="259"/>
                </a:cxn>
                <a:cxn ang="0">
                  <a:pos x="24" y="331"/>
                </a:cxn>
              </a:cxnLst>
              <a:rect l="0" t="0" r="r" b="b"/>
              <a:pathLst>
                <a:path w="284" h="496">
                  <a:moveTo>
                    <a:pt x="71" y="0"/>
                  </a:moveTo>
                  <a:lnTo>
                    <a:pt x="24" y="165"/>
                  </a:lnTo>
                  <a:lnTo>
                    <a:pt x="0" y="307"/>
                  </a:lnTo>
                  <a:lnTo>
                    <a:pt x="0" y="402"/>
                  </a:lnTo>
                  <a:lnTo>
                    <a:pt x="24" y="449"/>
                  </a:lnTo>
                  <a:lnTo>
                    <a:pt x="48" y="473"/>
                  </a:lnTo>
                  <a:lnTo>
                    <a:pt x="95" y="496"/>
                  </a:lnTo>
                  <a:lnTo>
                    <a:pt x="143" y="496"/>
                  </a:lnTo>
                  <a:lnTo>
                    <a:pt x="213" y="473"/>
                  </a:lnTo>
                  <a:lnTo>
                    <a:pt x="261" y="402"/>
                  </a:lnTo>
                  <a:lnTo>
                    <a:pt x="284" y="331"/>
                  </a:lnTo>
                  <a:lnTo>
                    <a:pt x="284" y="283"/>
                  </a:lnTo>
                  <a:lnTo>
                    <a:pt x="261" y="213"/>
                  </a:lnTo>
                  <a:lnTo>
                    <a:pt x="237" y="189"/>
                  </a:lnTo>
                  <a:lnTo>
                    <a:pt x="189" y="165"/>
                  </a:lnTo>
                  <a:lnTo>
                    <a:pt x="143" y="165"/>
                  </a:lnTo>
                  <a:lnTo>
                    <a:pt x="95" y="189"/>
                  </a:lnTo>
                  <a:lnTo>
                    <a:pt x="71" y="213"/>
                  </a:lnTo>
                  <a:lnTo>
                    <a:pt x="48" y="259"/>
                  </a:lnTo>
                  <a:lnTo>
                    <a:pt x="24" y="331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50" name="Freeform 58"/>
            <p:cNvSpPr>
              <a:spLocks/>
            </p:cNvSpPr>
            <p:nvPr/>
          </p:nvSpPr>
          <p:spPr bwMode="auto">
            <a:xfrm>
              <a:off x="2943" y="437"/>
              <a:ext cx="18" cy="119"/>
            </a:xfrm>
            <a:custGeom>
              <a:avLst/>
              <a:gdLst/>
              <a:ahLst/>
              <a:cxnLst>
                <a:cxn ang="0">
                  <a:pos x="71" y="0"/>
                </a:cxn>
                <a:cxn ang="0">
                  <a:pos x="24" y="165"/>
                </a:cxn>
                <a:cxn ang="0">
                  <a:pos x="0" y="259"/>
                </a:cxn>
                <a:cxn ang="0">
                  <a:pos x="0" y="402"/>
                </a:cxn>
                <a:cxn ang="0">
                  <a:pos x="24" y="473"/>
                </a:cxn>
              </a:cxnLst>
              <a:rect l="0" t="0" r="r" b="b"/>
              <a:pathLst>
                <a:path w="71" h="473">
                  <a:moveTo>
                    <a:pt x="71" y="0"/>
                  </a:moveTo>
                  <a:lnTo>
                    <a:pt x="24" y="165"/>
                  </a:lnTo>
                  <a:lnTo>
                    <a:pt x="0" y="259"/>
                  </a:lnTo>
                  <a:lnTo>
                    <a:pt x="0" y="402"/>
                  </a:lnTo>
                  <a:lnTo>
                    <a:pt x="24" y="473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49" name="Freeform 57"/>
            <p:cNvSpPr>
              <a:spLocks/>
            </p:cNvSpPr>
            <p:nvPr/>
          </p:nvSpPr>
          <p:spPr bwMode="auto">
            <a:xfrm>
              <a:off x="2991" y="490"/>
              <a:ext cx="12" cy="60"/>
            </a:xfrm>
            <a:custGeom>
              <a:avLst/>
              <a:gdLst/>
              <a:ahLst/>
              <a:cxnLst>
                <a:cxn ang="0">
                  <a:pos x="0" y="236"/>
                </a:cxn>
                <a:cxn ang="0">
                  <a:pos x="24" y="189"/>
                </a:cxn>
                <a:cxn ang="0">
                  <a:pos x="48" y="118"/>
                </a:cxn>
                <a:cxn ang="0">
                  <a:pos x="48" y="46"/>
                </a:cxn>
                <a:cxn ang="0">
                  <a:pos x="24" y="0"/>
                </a:cxn>
              </a:cxnLst>
              <a:rect l="0" t="0" r="r" b="b"/>
              <a:pathLst>
                <a:path w="48" h="236">
                  <a:moveTo>
                    <a:pt x="0" y="236"/>
                  </a:moveTo>
                  <a:lnTo>
                    <a:pt x="24" y="189"/>
                  </a:lnTo>
                  <a:lnTo>
                    <a:pt x="48" y="118"/>
                  </a:lnTo>
                  <a:lnTo>
                    <a:pt x="48" y="46"/>
                  </a:lnTo>
                  <a:lnTo>
                    <a:pt x="24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48" name="Freeform 56"/>
            <p:cNvSpPr>
              <a:spLocks/>
            </p:cNvSpPr>
            <p:nvPr/>
          </p:nvSpPr>
          <p:spPr bwMode="auto">
            <a:xfrm>
              <a:off x="2937" y="437"/>
              <a:ext cx="30" cy="8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19" y="0"/>
                </a:cxn>
                <a:cxn ang="0">
                  <a:pos x="71" y="165"/>
                </a:cxn>
                <a:cxn ang="0">
                  <a:pos x="24" y="331"/>
                </a:cxn>
              </a:cxnLst>
              <a:rect l="0" t="0" r="r" b="b"/>
              <a:pathLst>
                <a:path w="119" h="331">
                  <a:moveTo>
                    <a:pt x="0" y="0"/>
                  </a:moveTo>
                  <a:lnTo>
                    <a:pt x="119" y="0"/>
                  </a:lnTo>
                  <a:lnTo>
                    <a:pt x="71" y="165"/>
                  </a:lnTo>
                  <a:lnTo>
                    <a:pt x="24" y="331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47" name="Freeform 55"/>
            <p:cNvSpPr>
              <a:spLocks/>
            </p:cNvSpPr>
            <p:nvPr/>
          </p:nvSpPr>
          <p:spPr bwMode="auto">
            <a:xfrm>
              <a:off x="2973" y="479"/>
              <a:ext cx="24" cy="82"/>
            </a:xfrm>
            <a:custGeom>
              <a:avLst/>
              <a:gdLst/>
              <a:ahLst/>
              <a:cxnLst>
                <a:cxn ang="0">
                  <a:pos x="0" y="331"/>
                </a:cxn>
                <a:cxn ang="0">
                  <a:pos x="46" y="284"/>
                </a:cxn>
                <a:cxn ang="0">
                  <a:pos x="70" y="237"/>
                </a:cxn>
                <a:cxn ang="0">
                  <a:pos x="94" y="166"/>
                </a:cxn>
                <a:cxn ang="0">
                  <a:pos x="94" y="94"/>
                </a:cxn>
                <a:cxn ang="0">
                  <a:pos x="70" y="24"/>
                </a:cxn>
                <a:cxn ang="0">
                  <a:pos x="46" y="0"/>
                </a:cxn>
              </a:cxnLst>
              <a:rect l="0" t="0" r="r" b="b"/>
              <a:pathLst>
                <a:path w="94" h="331">
                  <a:moveTo>
                    <a:pt x="0" y="331"/>
                  </a:moveTo>
                  <a:lnTo>
                    <a:pt x="46" y="284"/>
                  </a:lnTo>
                  <a:lnTo>
                    <a:pt x="70" y="237"/>
                  </a:lnTo>
                  <a:lnTo>
                    <a:pt x="94" y="166"/>
                  </a:lnTo>
                  <a:lnTo>
                    <a:pt x="94" y="94"/>
                  </a:lnTo>
                  <a:lnTo>
                    <a:pt x="70" y="24"/>
                  </a:lnTo>
                  <a:lnTo>
                    <a:pt x="46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46" name="Line 54"/>
            <p:cNvSpPr>
              <a:spLocks noChangeShapeType="1"/>
            </p:cNvSpPr>
            <p:nvPr/>
          </p:nvSpPr>
          <p:spPr bwMode="auto">
            <a:xfrm>
              <a:off x="2943" y="437"/>
              <a:ext cx="18" cy="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45" name="Line 53"/>
            <p:cNvSpPr>
              <a:spLocks noChangeShapeType="1"/>
            </p:cNvSpPr>
            <p:nvPr/>
          </p:nvSpPr>
          <p:spPr bwMode="auto">
            <a:xfrm>
              <a:off x="2949" y="437"/>
              <a:ext cx="6" cy="1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44" name="Line 52"/>
            <p:cNvSpPr>
              <a:spLocks noChangeShapeType="1"/>
            </p:cNvSpPr>
            <p:nvPr/>
          </p:nvSpPr>
          <p:spPr bwMode="auto">
            <a:xfrm flipV="1">
              <a:off x="3093" y="623"/>
              <a:ext cx="1" cy="50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43" name="Line 51"/>
            <p:cNvSpPr>
              <a:spLocks noChangeShapeType="1"/>
            </p:cNvSpPr>
            <p:nvPr/>
          </p:nvSpPr>
          <p:spPr bwMode="auto">
            <a:xfrm flipV="1">
              <a:off x="4058" y="623"/>
              <a:ext cx="1" cy="518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42" name="Line 50"/>
            <p:cNvSpPr>
              <a:spLocks noChangeShapeType="1"/>
            </p:cNvSpPr>
            <p:nvPr/>
          </p:nvSpPr>
          <p:spPr bwMode="auto">
            <a:xfrm flipV="1">
              <a:off x="2804" y="362"/>
              <a:ext cx="1" cy="71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41" name="Line 49"/>
            <p:cNvSpPr>
              <a:spLocks noChangeShapeType="1"/>
            </p:cNvSpPr>
            <p:nvPr/>
          </p:nvSpPr>
          <p:spPr bwMode="auto">
            <a:xfrm flipV="1">
              <a:off x="4058" y="362"/>
              <a:ext cx="1" cy="77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40" name="Line 48"/>
            <p:cNvSpPr>
              <a:spLocks noChangeShapeType="1"/>
            </p:cNvSpPr>
            <p:nvPr/>
          </p:nvSpPr>
          <p:spPr bwMode="auto">
            <a:xfrm>
              <a:off x="2928" y="377"/>
              <a:ext cx="1006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39" name="Freeform 47"/>
            <p:cNvSpPr>
              <a:spLocks/>
            </p:cNvSpPr>
            <p:nvPr/>
          </p:nvSpPr>
          <p:spPr bwMode="auto">
            <a:xfrm>
              <a:off x="2804" y="357"/>
              <a:ext cx="124" cy="41"/>
            </a:xfrm>
            <a:custGeom>
              <a:avLst/>
              <a:gdLst/>
              <a:ahLst/>
              <a:cxnLst>
                <a:cxn ang="0">
                  <a:pos x="499" y="0"/>
                </a:cxn>
                <a:cxn ang="0">
                  <a:pos x="499" y="165"/>
                </a:cxn>
                <a:cxn ang="0">
                  <a:pos x="0" y="82"/>
                </a:cxn>
                <a:cxn ang="0">
                  <a:pos x="499" y="0"/>
                </a:cxn>
              </a:cxnLst>
              <a:rect l="0" t="0" r="r" b="b"/>
              <a:pathLst>
                <a:path w="499" h="165">
                  <a:moveTo>
                    <a:pt x="499" y="0"/>
                  </a:moveTo>
                  <a:lnTo>
                    <a:pt x="499" y="165"/>
                  </a:lnTo>
                  <a:lnTo>
                    <a:pt x="0" y="82"/>
                  </a:lnTo>
                  <a:lnTo>
                    <a:pt x="499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38" name="Freeform 46"/>
            <p:cNvSpPr>
              <a:spLocks/>
            </p:cNvSpPr>
            <p:nvPr/>
          </p:nvSpPr>
          <p:spPr bwMode="auto">
            <a:xfrm>
              <a:off x="3934" y="357"/>
              <a:ext cx="124" cy="4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65"/>
                </a:cxn>
                <a:cxn ang="0">
                  <a:pos x="498" y="82"/>
                </a:cxn>
                <a:cxn ang="0">
                  <a:pos x="0" y="0"/>
                </a:cxn>
              </a:cxnLst>
              <a:rect l="0" t="0" r="r" b="b"/>
              <a:pathLst>
                <a:path w="498" h="165">
                  <a:moveTo>
                    <a:pt x="0" y="0"/>
                  </a:moveTo>
                  <a:lnTo>
                    <a:pt x="0" y="165"/>
                  </a:lnTo>
                  <a:lnTo>
                    <a:pt x="498" y="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37" name="Freeform 45"/>
            <p:cNvSpPr>
              <a:spLocks/>
            </p:cNvSpPr>
            <p:nvPr/>
          </p:nvSpPr>
          <p:spPr bwMode="auto">
            <a:xfrm>
              <a:off x="3443" y="251"/>
              <a:ext cx="41" cy="82"/>
            </a:xfrm>
            <a:custGeom>
              <a:avLst/>
              <a:gdLst/>
              <a:ahLst/>
              <a:cxnLst>
                <a:cxn ang="0">
                  <a:pos x="47" y="0"/>
                </a:cxn>
                <a:cxn ang="0">
                  <a:pos x="0" y="165"/>
                </a:cxn>
                <a:cxn ang="0">
                  <a:pos x="0" y="259"/>
                </a:cxn>
                <a:cxn ang="0">
                  <a:pos x="24" y="307"/>
                </a:cxn>
                <a:cxn ang="0">
                  <a:pos x="47" y="331"/>
                </a:cxn>
                <a:cxn ang="0">
                  <a:pos x="95" y="331"/>
                </a:cxn>
                <a:cxn ang="0">
                  <a:pos x="143" y="283"/>
                </a:cxn>
                <a:cxn ang="0">
                  <a:pos x="165" y="237"/>
                </a:cxn>
              </a:cxnLst>
              <a:rect l="0" t="0" r="r" b="b"/>
              <a:pathLst>
                <a:path w="165" h="331">
                  <a:moveTo>
                    <a:pt x="47" y="0"/>
                  </a:moveTo>
                  <a:lnTo>
                    <a:pt x="0" y="165"/>
                  </a:lnTo>
                  <a:lnTo>
                    <a:pt x="0" y="259"/>
                  </a:lnTo>
                  <a:lnTo>
                    <a:pt x="24" y="307"/>
                  </a:lnTo>
                  <a:lnTo>
                    <a:pt x="47" y="331"/>
                  </a:lnTo>
                  <a:lnTo>
                    <a:pt x="95" y="331"/>
                  </a:lnTo>
                  <a:lnTo>
                    <a:pt x="143" y="283"/>
                  </a:lnTo>
                  <a:lnTo>
                    <a:pt x="165" y="237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36" name="Freeform 44"/>
            <p:cNvSpPr>
              <a:spLocks/>
            </p:cNvSpPr>
            <p:nvPr/>
          </p:nvSpPr>
          <p:spPr bwMode="auto">
            <a:xfrm>
              <a:off x="3449" y="251"/>
              <a:ext cx="12" cy="77"/>
            </a:xfrm>
            <a:custGeom>
              <a:avLst/>
              <a:gdLst/>
              <a:ahLst/>
              <a:cxnLst>
                <a:cxn ang="0">
                  <a:pos x="47" y="0"/>
                </a:cxn>
                <a:cxn ang="0">
                  <a:pos x="0" y="165"/>
                </a:cxn>
                <a:cxn ang="0">
                  <a:pos x="0" y="307"/>
                </a:cxn>
              </a:cxnLst>
              <a:rect l="0" t="0" r="r" b="b"/>
              <a:pathLst>
                <a:path w="47" h="307">
                  <a:moveTo>
                    <a:pt x="47" y="0"/>
                  </a:moveTo>
                  <a:lnTo>
                    <a:pt x="0" y="165"/>
                  </a:lnTo>
                  <a:lnTo>
                    <a:pt x="0" y="307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35" name="Freeform 43"/>
            <p:cNvSpPr>
              <a:spLocks/>
            </p:cNvSpPr>
            <p:nvPr/>
          </p:nvSpPr>
          <p:spPr bwMode="auto">
            <a:xfrm>
              <a:off x="3449" y="251"/>
              <a:ext cx="18" cy="65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71" y="0"/>
                </a:cxn>
                <a:cxn ang="0">
                  <a:pos x="23" y="165"/>
                </a:cxn>
                <a:cxn ang="0">
                  <a:pos x="0" y="259"/>
                </a:cxn>
              </a:cxnLst>
              <a:rect l="0" t="0" r="r" b="b"/>
              <a:pathLst>
                <a:path w="71" h="259">
                  <a:moveTo>
                    <a:pt x="23" y="0"/>
                  </a:moveTo>
                  <a:lnTo>
                    <a:pt x="71" y="0"/>
                  </a:lnTo>
                  <a:lnTo>
                    <a:pt x="23" y="165"/>
                  </a:lnTo>
                  <a:lnTo>
                    <a:pt x="0" y="259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34" name="Freeform 42"/>
            <p:cNvSpPr>
              <a:spLocks/>
            </p:cNvSpPr>
            <p:nvPr/>
          </p:nvSpPr>
          <p:spPr bwMode="auto">
            <a:xfrm>
              <a:off x="3378" y="251"/>
              <a:ext cx="65" cy="82"/>
            </a:xfrm>
            <a:custGeom>
              <a:avLst/>
              <a:gdLst/>
              <a:ahLst/>
              <a:cxnLst>
                <a:cxn ang="0">
                  <a:pos x="262" y="165"/>
                </a:cxn>
                <a:cxn ang="0">
                  <a:pos x="262" y="94"/>
                </a:cxn>
                <a:cxn ang="0">
                  <a:pos x="238" y="23"/>
                </a:cxn>
                <a:cxn ang="0">
                  <a:pos x="191" y="0"/>
                </a:cxn>
                <a:cxn ang="0">
                  <a:pos x="143" y="0"/>
                </a:cxn>
                <a:cxn ang="0">
                  <a:pos x="72" y="23"/>
                </a:cxn>
                <a:cxn ang="0">
                  <a:pos x="24" y="94"/>
                </a:cxn>
                <a:cxn ang="0">
                  <a:pos x="0" y="165"/>
                </a:cxn>
                <a:cxn ang="0">
                  <a:pos x="0" y="213"/>
                </a:cxn>
                <a:cxn ang="0">
                  <a:pos x="24" y="283"/>
                </a:cxn>
                <a:cxn ang="0">
                  <a:pos x="48" y="307"/>
                </a:cxn>
                <a:cxn ang="0">
                  <a:pos x="95" y="331"/>
                </a:cxn>
                <a:cxn ang="0">
                  <a:pos x="143" y="331"/>
                </a:cxn>
                <a:cxn ang="0">
                  <a:pos x="191" y="307"/>
                </a:cxn>
                <a:cxn ang="0">
                  <a:pos x="214" y="283"/>
                </a:cxn>
                <a:cxn ang="0">
                  <a:pos x="238" y="237"/>
                </a:cxn>
                <a:cxn ang="0">
                  <a:pos x="262" y="165"/>
                </a:cxn>
              </a:cxnLst>
              <a:rect l="0" t="0" r="r" b="b"/>
              <a:pathLst>
                <a:path w="262" h="331">
                  <a:moveTo>
                    <a:pt x="262" y="165"/>
                  </a:moveTo>
                  <a:lnTo>
                    <a:pt x="262" y="94"/>
                  </a:lnTo>
                  <a:lnTo>
                    <a:pt x="238" y="23"/>
                  </a:lnTo>
                  <a:lnTo>
                    <a:pt x="191" y="0"/>
                  </a:lnTo>
                  <a:lnTo>
                    <a:pt x="143" y="0"/>
                  </a:lnTo>
                  <a:lnTo>
                    <a:pt x="72" y="23"/>
                  </a:lnTo>
                  <a:lnTo>
                    <a:pt x="24" y="94"/>
                  </a:lnTo>
                  <a:lnTo>
                    <a:pt x="0" y="165"/>
                  </a:lnTo>
                  <a:lnTo>
                    <a:pt x="0" y="213"/>
                  </a:lnTo>
                  <a:lnTo>
                    <a:pt x="24" y="283"/>
                  </a:lnTo>
                  <a:lnTo>
                    <a:pt x="48" y="307"/>
                  </a:lnTo>
                  <a:lnTo>
                    <a:pt x="95" y="331"/>
                  </a:lnTo>
                  <a:lnTo>
                    <a:pt x="143" y="331"/>
                  </a:lnTo>
                  <a:lnTo>
                    <a:pt x="191" y="307"/>
                  </a:lnTo>
                  <a:lnTo>
                    <a:pt x="214" y="283"/>
                  </a:lnTo>
                  <a:lnTo>
                    <a:pt x="238" y="237"/>
                  </a:lnTo>
                  <a:lnTo>
                    <a:pt x="262" y="165"/>
                  </a:lnTo>
                  <a:close/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33" name="Freeform 41"/>
            <p:cNvSpPr>
              <a:spLocks/>
            </p:cNvSpPr>
            <p:nvPr/>
          </p:nvSpPr>
          <p:spPr bwMode="auto">
            <a:xfrm>
              <a:off x="3384" y="256"/>
              <a:ext cx="17" cy="66"/>
            </a:xfrm>
            <a:custGeom>
              <a:avLst/>
              <a:gdLst/>
              <a:ahLst/>
              <a:cxnLst>
                <a:cxn ang="0">
                  <a:pos x="71" y="0"/>
                </a:cxn>
                <a:cxn ang="0">
                  <a:pos x="24" y="71"/>
                </a:cxn>
                <a:cxn ang="0">
                  <a:pos x="0" y="142"/>
                </a:cxn>
                <a:cxn ang="0">
                  <a:pos x="0" y="214"/>
                </a:cxn>
                <a:cxn ang="0">
                  <a:pos x="24" y="260"/>
                </a:cxn>
              </a:cxnLst>
              <a:rect l="0" t="0" r="r" b="b"/>
              <a:pathLst>
                <a:path w="71" h="260">
                  <a:moveTo>
                    <a:pt x="71" y="0"/>
                  </a:moveTo>
                  <a:lnTo>
                    <a:pt x="24" y="71"/>
                  </a:lnTo>
                  <a:lnTo>
                    <a:pt x="0" y="142"/>
                  </a:lnTo>
                  <a:lnTo>
                    <a:pt x="0" y="214"/>
                  </a:lnTo>
                  <a:lnTo>
                    <a:pt x="24" y="26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32" name="Freeform 40"/>
            <p:cNvSpPr>
              <a:spLocks/>
            </p:cNvSpPr>
            <p:nvPr/>
          </p:nvSpPr>
          <p:spPr bwMode="auto">
            <a:xfrm>
              <a:off x="3390" y="251"/>
              <a:ext cx="23" cy="82"/>
            </a:xfrm>
            <a:custGeom>
              <a:avLst/>
              <a:gdLst/>
              <a:ahLst/>
              <a:cxnLst>
                <a:cxn ang="0">
                  <a:pos x="95" y="0"/>
                </a:cxn>
                <a:cxn ang="0">
                  <a:pos x="47" y="47"/>
                </a:cxn>
                <a:cxn ang="0">
                  <a:pos x="24" y="94"/>
                </a:cxn>
                <a:cxn ang="0">
                  <a:pos x="0" y="165"/>
                </a:cxn>
                <a:cxn ang="0">
                  <a:pos x="0" y="237"/>
                </a:cxn>
                <a:cxn ang="0">
                  <a:pos x="24" y="307"/>
                </a:cxn>
                <a:cxn ang="0">
                  <a:pos x="47" y="331"/>
                </a:cxn>
              </a:cxnLst>
              <a:rect l="0" t="0" r="r" b="b"/>
              <a:pathLst>
                <a:path w="95" h="331">
                  <a:moveTo>
                    <a:pt x="95" y="0"/>
                  </a:moveTo>
                  <a:lnTo>
                    <a:pt x="47" y="47"/>
                  </a:lnTo>
                  <a:lnTo>
                    <a:pt x="24" y="94"/>
                  </a:lnTo>
                  <a:lnTo>
                    <a:pt x="0" y="165"/>
                  </a:lnTo>
                  <a:lnTo>
                    <a:pt x="0" y="237"/>
                  </a:lnTo>
                  <a:lnTo>
                    <a:pt x="24" y="307"/>
                  </a:lnTo>
                  <a:lnTo>
                    <a:pt x="47" y="331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31" name="Line 39"/>
            <p:cNvSpPr>
              <a:spLocks noChangeShapeType="1"/>
            </p:cNvSpPr>
            <p:nvPr/>
          </p:nvSpPr>
          <p:spPr bwMode="auto">
            <a:xfrm>
              <a:off x="4915" y="1458"/>
              <a:ext cx="125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30" name="Line 38"/>
            <p:cNvSpPr>
              <a:spLocks noChangeShapeType="1"/>
            </p:cNvSpPr>
            <p:nvPr/>
          </p:nvSpPr>
          <p:spPr bwMode="auto">
            <a:xfrm>
              <a:off x="5115" y="1458"/>
              <a:ext cx="149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29" name="Line 37"/>
            <p:cNvSpPr>
              <a:spLocks noChangeShapeType="1"/>
            </p:cNvSpPr>
            <p:nvPr/>
          </p:nvSpPr>
          <p:spPr bwMode="auto">
            <a:xfrm>
              <a:off x="5338" y="1458"/>
              <a:ext cx="150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28" name="Line 36"/>
            <p:cNvSpPr>
              <a:spLocks noChangeShapeType="1"/>
            </p:cNvSpPr>
            <p:nvPr/>
          </p:nvSpPr>
          <p:spPr bwMode="auto">
            <a:xfrm>
              <a:off x="5563" y="1458"/>
              <a:ext cx="149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27" name="Line 35"/>
            <p:cNvSpPr>
              <a:spLocks noChangeShapeType="1"/>
            </p:cNvSpPr>
            <p:nvPr/>
          </p:nvSpPr>
          <p:spPr bwMode="auto">
            <a:xfrm>
              <a:off x="5787" y="1458"/>
              <a:ext cx="149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26" name="Line 34"/>
            <p:cNvSpPr>
              <a:spLocks noChangeShapeType="1"/>
            </p:cNvSpPr>
            <p:nvPr/>
          </p:nvSpPr>
          <p:spPr bwMode="auto">
            <a:xfrm>
              <a:off x="6011" y="1458"/>
              <a:ext cx="149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25" name="Line 33"/>
            <p:cNvSpPr>
              <a:spLocks noChangeShapeType="1"/>
            </p:cNvSpPr>
            <p:nvPr/>
          </p:nvSpPr>
          <p:spPr bwMode="auto">
            <a:xfrm>
              <a:off x="6235" y="1458"/>
              <a:ext cx="149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24" name="Line 32"/>
            <p:cNvSpPr>
              <a:spLocks noChangeShapeType="1"/>
            </p:cNvSpPr>
            <p:nvPr/>
          </p:nvSpPr>
          <p:spPr bwMode="auto">
            <a:xfrm>
              <a:off x="6459" y="1458"/>
              <a:ext cx="125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23" name="Line 31"/>
            <p:cNvSpPr>
              <a:spLocks noChangeShapeType="1"/>
            </p:cNvSpPr>
            <p:nvPr/>
          </p:nvSpPr>
          <p:spPr bwMode="auto">
            <a:xfrm flipV="1">
              <a:off x="5095" y="883"/>
              <a:ext cx="1" cy="57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22" name="Line 30"/>
            <p:cNvSpPr>
              <a:spLocks noChangeShapeType="1"/>
            </p:cNvSpPr>
            <p:nvPr/>
          </p:nvSpPr>
          <p:spPr bwMode="auto">
            <a:xfrm>
              <a:off x="5095" y="883"/>
              <a:ext cx="289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21" name="Line 29"/>
            <p:cNvSpPr>
              <a:spLocks noChangeShapeType="1"/>
            </p:cNvSpPr>
            <p:nvPr/>
          </p:nvSpPr>
          <p:spPr bwMode="auto">
            <a:xfrm>
              <a:off x="5384" y="883"/>
              <a:ext cx="1" cy="57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20" name="Line 28"/>
            <p:cNvSpPr>
              <a:spLocks noChangeShapeType="1"/>
            </p:cNvSpPr>
            <p:nvPr/>
          </p:nvSpPr>
          <p:spPr bwMode="auto">
            <a:xfrm>
              <a:off x="5384" y="1078"/>
              <a:ext cx="966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19" name="Line 27"/>
            <p:cNvSpPr>
              <a:spLocks noChangeShapeType="1"/>
            </p:cNvSpPr>
            <p:nvPr/>
          </p:nvSpPr>
          <p:spPr bwMode="auto">
            <a:xfrm>
              <a:off x="6350" y="1078"/>
              <a:ext cx="1" cy="38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18" name="Line 26"/>
            <p:cNvSpPr>
              <a:spLocks noChangeShapeType="1"/>
            </p:cNvSpPr>
            <p:nvPr/>
          </p:nvSpPr>
          <p:spPr bwMode="auto">
            <a:xfrm>
              <a:off x="5095" y="1458"/>
              <a:ext cx="1" cy="57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17" name="Line 25"/>
            <p:cNvSpPr>
              <a:spLocks noChangeShapeType="1"/>
            </p:cNvSpPr>
            <p:nvPr/>
          </p:nvSpPr>
          <p:spPr bwMode="auto">
            <a:xfrm>
              <a:off x="5095" y="2034"/>
              <a:ext cx="289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16" name="Line 24"/>
            <p:cNvSpPr>
              <a:spLocks noChangeShapeType="1"/>
            </p:cNvSpPr>
            <p:nvPr/>
          </p:nvSpPr>
          <p:spPr bwMode="auto">
            <a:xfrm flipV="1">
              <a:off x="5384" y="1458"/>
              <a:ext cx="1" cy="57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15" name="Line 23"/>
            <p:cNvSpPr>
              <a:spLocks noChangeShapeType="1"/>
            </p:cNvSpPr>
            <p:nvPr/>
          </p:nvSpPr>
          <p:spPr bwMode="auto">
            <a:xfrm>
              <a:off x="5384" y="1839"/>
              <a:ext cx="966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14" name="Line 22"/>
            <p:cNvSpPr>
              <a:spLocks noChangeShapeType="1"/>
            </p:cNvSpPr>
            <p:nvPr/>
          </p:nvSpPr>
          <p:spPr bwMode="auto">
            <a:xfrm flipV="1">
              <a:off x="6350" y="1458"/>
              <a:ext cx="1" cy="38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13" name="Line 21"/>
            <p:cNvSpPr>
              <a:spLocks noChangeShapeType="1"/>
            </p:cNvSpPr>
            <p:nvPr/>
          </p:nvSpPr>
          <p:spPr bwMode="auto">
            <a:xfrm flipV="1">
              <a:off x="5095" y="623"/>
              <a:ext cx="1" cy="458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12" name="Line 20"/>
            <p:cNvSpPr>
              <a:spLocks noChangeShapeType="1"/>
            </p:cNvSpPr>
            <p:nvPr/>
          </p:nvSpPr>
          <p:spPr bwMode="auto">
            <a:xfrm flipV="1">
              <a:off x="5384" y="623"/>
              <a:ext cx="1" cy="50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11" name="Line 19"/>
            <p:cNvSpPr>
              <a:spLocks noChangeShapeType="1"/>
            </p:cNvSpPr>
            <p:nvPr/>
          </p:nvSpPr>
          <p:spPr bwMode="auto">
            <a:xfrm flipV="1">
              <a:off x="5384" y="623"/>
              <a:ext cx="1" cy="50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10" name="Line 18"/>
            <p:cNvSpPr>
              <a:spLocks noChangeShapeType="1"/>
            </p:cNvSpPr>
            <p:nvPr/>
          </p:nvSpPr>
          <p:spPr bwMode="auto">
            <a:xfrm flipV="1">
              <a:off x="6350" y="623"/>
              <a:ext cx="1" cy="518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09" name="Line 17"/>
            <p:cNvSpPr>
              <a:spLocks noChangeShapeType="1"/>
            </p:cNvSpPr>
            <p:nvPr/>
          </p:nvSpPr>
          <p:spPr bwMode="auto">
            <a:xfrm>
              <a:off x="5508" y="638"/>
              <a:ext cx="717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08" name="Freeform 16"/>
            <p:cNvSpPr>
              <a:spLocks/>
            </p:cNvSpPr>
            <p:nvPr/>
          </p:nvSpPr>
          <p:spPr bwMode="auto">
            <a:xfrm>
              <a:off x="5384" y="617"/>
              <a:ext cx="124" cy="42"/>
            </a:xfrm>
            <a:custGeom>
              <a:avLst/>
              <a:gdLst/>
              <a:ahLst/>
              <a:cxnLst>
                <a:cxn ang="0">
                  <a:pos x="499" y="0"/>
                </a:cxn>
                <a:cxn ang="0">
                  <a:pos x="499" y="166"/>
                </a:cxn>
                <a:cxn ang="0">
                  <a:pos x="0" y="84"/>
                </a:cxn>
                <a:cxn ang="0">
                  <a:pos x="499" y="0"/>
                </a:cxn>
              </a:cxnLst>
              <a:rect l="0" t="0" r="r" b="b"/>
              <a:pathLst>
                <a:path w="499" h="166">
                  <a:moveTo>
                    <a:pt x="499" y="0"/>
                  </a:moveTo>
                  <a:lnTo>
                    <a:pt x="499" y="166"/>
                  </a:lnTo>
                  <a:lnTo>
                    <a:pt x="0" y="84"/>
                  </a:lnTo>
                  <a:lnTo>
                    <a:pt x="499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07" name="Freeform 15"/>
            <p:cNvSpPr>
              <a:spLocks/>
            </p:cNvSpPr>
            <p:nvPr/>
          </p:nvSpPr>
          <p:spPr bwMode="auto">
            <a:xfrm>
              <a:off x="6225" y="617"/>
              <a:ext cx="125" cy="4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66"/>
                </a:cxn>
                <a:cxn ang="0">
                  <a:pos x="499" y="84"/>
                </a:cxn>
                <a:cxn ang="0">
                  <a:pos x="0" y="0"/>
                </a:cxn>
              </a:cxnLst>
              <a:rect l="0" t="0" r="r" b="b"/>
              <a:pathLst>
                <a:path w="499" h="166">
                  <a:moveTo>
                    <a:pt x="0" y="0"/>
                  </a:moveTo>
                  <a:lnTo>
                    <a:pt x="0" y="166"/>
                  </a:lnTo>
                  <a:lnTo>
                    <a:pt x="499" y="8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06" name="Freeform 14"/>
            <p:cNvSpPr>
              <a:spLocks/>
            </p:cNvSpPr>
            <p:nvPr/>
          </p:nvSpPr>
          <p:spPr bwMode="auto">
            <a:xfrm>
              <a:off x="5831" y="469"/>
              <a:ext cx="71" cy="83"/>
            </a:xfrm>
            <a:custGeom>
              <a:avLst/>
              <a:gdLst/>
              <a:ahLst/>
              <a:cxnLst>
                <a:cxn ang="0">
                  <a:pos x="262" y="70"/>
                </a:cxn>
                <a:cxn ang="0">
                  <a:pos x="262" y="94"/>
                </a:cxn>
                <a:cxn ang="0">
                  <a:pos x="286" y="94"/>
                </a:cxn>
                <a:cxn ang="0">
                  <a:pos x="286" y="70"/>
                </a:cxn>
                <a:cxn ang="0">
                  <a:pos x="262" y="24"/>
                </a:cxn>
                <a:cxn ang="0">
                  <a:pos x="214" y="0"/>
                </a:cxn>
                <a:cxn ang="0">
                  <a:pos x="143" y="0"/>
                </a:cxn>
                <a:cxn ang="0">
                  <a:pos x="72" y="24"/>
                </a:cxn>
                <a:cxn ang="0">
                  <a:pos x="24" y="94"/>
                </a:cxn>
                <a:cxn ang="0">
                  <a:pos x="0" y="165"/>
                </a:cxn>
                <a:cxn ang="0">
                  <a:pos x="0" y="236"/>
                </a:cxn>
                <a:cxn ang="0">
                  <a:pos x="24" y="283"/>
                </a:cxn>
                <a:cxn ang="0">
                  <a:pos x="48" y="307"/>
                </a:cxn>
                <a:cxn ang="0">
                  <a:pos x="96" y="331"/>
                </a:cxn>
                <a:cxn ang="0">
                  <a:pos x="143" y="331"/>
                </a:cxn>
                <a:cxn ang="0">
                  <a:pos x="214" y="307"/>
                </a:cxn>
                <a:cxn ang="0">
                  <a:pos x="262" y="236"/>
                </a:cxn>
              </a:cxnLst>
              <a:rect l="0" t="0" r="r" b="b"/>
              <a:pathLst>
                <a:path w="286" h="331">
                  <a:moveTo>
                    <a:pt x="262" y="70"/>
                  </a:moveTo>
                  <a:lnTo>
                    <a:pt x="262" y="94"/>
                  </a:lnTo>
                  <a:lnTo>
                    <a:pt x="286" y="94"/>
                  </a:lnTo>
                  <a:lnTo>
                    <a:pt x="286" y="70"/>
                  </a:lnTo>
                  <a:lnTo>
                    <a:pt x="262" y="24"/>
                  </a:lnTo>
                  <a:lnTo>
                    <a:pt x="214" y="0"/>
                  </a:lnTo>
                  <a:lnTo>
                    <a:pt x="143" y="0"/>
                  </a:lnTo>
                  <a:lnTo>
                    <a:pt x="72" y="24"/>
                  </a:lnTo>
                  <a:lnTo>
                    <a:pt x="24" y="94"/>
                  </a:lnTo>
                  <a:lnTo>
                    <a:pt x="0" y="165"/>
                  </a:lnTo>
                  <a:lnTo>
                    <a:pt x="0" y="236"/>
                  </a:lnTo>
                  <a:lnTo>
                    <a:pt x="24" y="283"/>
                  </a:lnTo>
                  <a:lnTo>
                    <a:pt x="48" y="307"/>
                  </a:lnTo>
                  <a:lnTo>
                    <a:pt x="96" y="331"/>
                  </a:lnTo>
                  <a:lnTo>
                    <a:pt x="143" y="331"/>
                  </a:lnTo>
                  <a:lnTo>
                    <a:pt x="214" y="307"/>
                  </a:lnTo>
                  <a:lnTo>
                    <a:pt x="262" y="236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05" name="Freeform 13"/>
            <p:cNvSpPr>
              <a:spLocks/>
            </p:cNvSpPr>
            <p:nvPr/>
          </p:nvSpPr>
          <p:spPr bwMode="auto">
            <a:xfrm>
              <a:off x="5837" y="469"/>
              <a:ext cx="30" cy="77"/>
            </a:xfrm>
            <a:custGeom>
              <a:avLst/>
              <a:gdLst/>
              <a:ahLst/>
              <a:cxnLst>
                <a:cxn ang="0">
                  <a:pos x="119" y="0"/>
                </a:cxn>
                <a:cxn ang="0">
                  <a:pos x="72" y="24"/>
                </a:cxn>
                <a:cxn ang="0">
                  <a:pos x="24" y="94"/>
                </a:cxn>
                <a:cxn ang="0">
                  <a:pos x="0" y="165"/>
                </a:cxn>
                <a:cxn ang="0">
                  <a:pos x="0" y="259"/>
                </a:cxn>
                <a:cxn ang="0">
                  <a:pos x="24" y="307"/>
                </a:cxn>
              </a:cxnLst>
              <a:rect l="0" t="0" r="r" b="b"/>
              <a:pathLst>
                <a:path w="119" h="307">
                  <a:moveTo>
                    <a:pt x="119" y="0"/>
                  </a:moveTo>
                  <a:lnTo>
                    <a:pt x="72" y="24"/>
                  </a:lnTo>
                  <a:lnTo>
                    <a:pt x="24" y="94"/>
                  </a:lnTo>
                  <a:lnTo>
                    <a:pt x="0" y="165"/>
                  </a:lnTo>
                  <a:lnTo>
                    <a:pt x="0" y="259"/>
                  </a:lnTo>
                  <a:lnTo>
                    <a:pt x="24" y="307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04" name="Line 12"/>
            <p:cNvSpPr>
              <a:spLocks noChangeShapeType="1"/>
            </p:cNvSpPr>
            <p:nvPr/>
          </p:nvSpPr>
          <p:spPr bwMode="auto">
            <a:xfrm flipV="1">
              <a:off x="5095" y="362"/>
              <a:ext cx="1" cy="71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03" name="Line 11"/>
            <p:cNvSpPr>
              <a:spLocks noChangeShapeType="1"/>
            </p:cNvSpPr>
            <p:nvPr/>
          </p:nvSpPr>
          <p:spPr bwMode="auto">
            <a:xfrm flipV="1">
              <a:off x="6350" y="362"/>
              <a:ext cx="1" cy="77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02" name="Line 10"/>
            <p:cNvSpPr>
              <a:spLocks noChangeShapeType="1"/>
            </p:cNvSpPr>
            <p:nvPr/>
          </p:nvSpPr>
          <p:spPr bwMode="auto">
            <a:xfrm>
              <a:off x="5219" y="377"/>
              <a:ext cx="1006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01" name="Freeform 9"/>
            <p:cNvSpPr>
              <a:spLocks/>
            </p:cNvSpPr>
            <p:nvPr/>
          </p:nvSpPr>
          <p:spPr bwMode="auto">
            <a:xfrm>
              <a:off x="5095" y="357"/>
              <a:ext cx="124" cy="41"/>
            </a:xfrm>
            <a:custGeom>
              <a:avLst/>
              <a:gdLst/>
              <a:ahLst/>
              <a:cxnLst>
                <a:cxn ang="0">
                  <a:pos x="498" y="0"/>
                </a:cxn>
                <a:cxn ang="0">
                  <a:pos x="498" y="165"/>
                </a:cxn>
                <a:cxn ang="0">
                  <a:pos x="0" y="82"/>
                </a:cxn>
                <a:cxn ang="0">
                  <a:pos x="498" y="0"/>
                </a:cxn>
              </a:cxnLst>
              <a:rect l="0" t="0" r="r" b="b"/>
              <a:pathLst>
                <a:path w="498" h="165">
                  <a:moveTo>
                    <a:pt x="498" y="0"/>
                  </a:moveTo>
                  <a:lnTo>
                    <a:pt x="498" y="165"/>
                  </a:lnTo>
                  <a:lnTo>
                    <a:pt x="0" y="82"/>
                  </a:lnTo>
                  <a:lnTo>
                    <a:pt x="498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00" name="Freeform 8"/>
            <p:cNvSpPr>
              <a:spLocks/>
            </p:cNvSpPr>
            <p:nvPr/>
          </p:nvSpPr>
          <p:spPr bwMode="auto">
            <a:xfrm>
              <a:off x="6225" y="357"/>
              <a:ext cx="125" cy="4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65"/>
                </a:cxn>
                <a:cxn ang="0">
                  <a:pos x="499" y="82"/>
                </a:cxn>
                <a:cxn ang="0">
                  <a:pos x="0" y="0"/>
                </a:cxn>
              </a:cxnLst>
              <a:rect l="0" t="0" r="r" b="b"/>
              <a:pathLst>
                <a:path w="499" h="165">
                  <a:moveTo>
                    <a:pt x="0" y="0"/>
                  </a:moveTo>
                  <a:lnTo>
                    <a:pt x="0" y="165"/>
                  </a:lnTo>
                  <a:lnTo>
                    <a:pt x="499" y="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799" name="Freeform 7"/>
            <p:cNvSpPr>
              <a:spLocks/>
            </p:cNvSpPr>
            <p:nvPr/>
          </p:nvSpPr>
          <p:spPr bwMode="auto">
            <a:xfrm>
              <a:off x="5734" y="251"/>
              <a:ext cx="42" cy="82"/>
            </a:xfrm>
            <a:custGeom>
              <a:avLst/>
              <a:gdLst/>
              <a:ahLst/>
              <a:cxnLst>
                <a:cxn ang="0">
                  <a:pos x="48" y="0"/>
                </a:cxn>
                <a:cxn ang="0">
                  <a:pos x="0" y="165"/>
                </a:cxn>
                <a:cxn ang="0">
                  <a:pos x="0" y="259"/>
                </a:cxn>
                <a:cxn ang="0">
                  <a:pos x="24" y="307"/>
                </a:cxn>
                <a:cxn ang="0">
                  <a:pos x="48" y="331"/>
                </a:cxn>
                <a:cxn ang="0">
                  <a:pos x="94" y="331"/>
                </a:cxn>
                <a:cxn ang="0">
                  <a:pos x="142" y="283"/>
                </a:cxn>
                <a:cxn ang="0">
                  <a:pos x="166" y="237"/>
                </a:cxn>
              </a:cxnLst>
              <a:rect l="0" t="0" r="r" b="b"/>
              <a:pathLst>
                <a:path w="166" h="331">
                  <a:moveTo>
                    <a:pt x="48" y="0"/>
                  </a:moveTo>
                  <a:lnTo>
                    <a:pt x="0" y="165"/>
                  </a:lnTo>
                  <a:lnTo>
                    <a:pt x="0" y="259"/>
                  </a:lnTo>
                  <a:lnTo>
                    <a:pt x="24" y="307"/>
                  </a:lnTo>
                  <a:lnTo>
                    <a:pt x="48" y="331"/>
                  </a:lnTo>
                  <a:lnTo>
                    <a:pt x="94" y="331"/>
                  </a:lnTo>
                  <a:lnTo>
                    <a:pt x="142" y="283"/>
                  </a:lnTo>
                  <a:lnTo>
                    <a:pt x="166" y="237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798" name="Freeform 6"/>
            <p:cNvSpPr>
              <a:spLocks/>
            </p:cNvSpPr>
            <p:nvPr/>
          </p:nvSpPr>
          <p:spPr bwMode="auto">
            <a:xfrm>
              <a:off x="5740" y="251"/>
              <a:ext cx="12" cy="77"/>
            </a:xfrm>
            <a:custGeom>
              <a:avLst/>
              <a:gdLst/>
              <a:ahLst/>
              <a:cxnLst>
                <a:cxn ang="0">
                  <a:pos x="48" y="0"/>
                </a:cxn>
                <a:cxn ang="0">
                  <a:pos x="0" y="165"/>
                </a:cxn>
                <a:cxn ang="0">
                  <a:pos x="0" y="307"/>
                </a:cxn>
              </a:cxnLst>
              <a:rect l="0" t="0" r="r" b="b"/>
              <a:pathLst>
                <a:path w="48" h="307">
                  <a:moveTo>
                    <a:pt x="48" y="0"/>
                  </a:moveTo>
                  <a:lnTo>
                    <a:pt x="0" y="165"/>
                  </a:lnTo>
                  <a:lnTo>
                    <a:pt x="0" y="307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797" name="Freeform 5"/>
            <p:cNvSpPr>
              <a:spLocks/>
            </p:cNvSpPr>
            <p:nvPr/>
          </p:nvSpPr>
          <p:spPr bwMode="auto">
            <a:xfrm>
              <a:off x="5740" y="251"/>
              <a:ext cx="18" cy="65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70" y="0"/>
                </a:cxn>
                <a:cxn ang="0">
                  <a:pos x="24" y="165"/>
                </a:cxn>
                <a:cxn ang="0">
                  <a:pos x="0" y="259"/>
                </a:cxn>
              </a:cxnLst>
              <a:rect l="0" t="0" r="r" b="b"/>
              <a:pathLst>
                <a:path w="70" h="259">
                  <a:moveTo>
                    <a:pt x="24" y="0"/>
                  </a:moveTo>
                  <a:lnTo>
                    <a:pt x="70" y="0"/>
                  </a:lnTo>
                  <a:lnTo>
                    <a:pt x="24" y="165"/>
                  </a:lnTo>
                  <a:lnTo>
                    <a:pt x="0" y="259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796" name="Freeform 4"/>
            <p:cNvSpPr>
              <a:spLocks/>
            </p:cNvSpPr>
            <p:nvPr/>
          </p:nvSpPr>
          <p:spPr bwMode="auto">
            <a:xfrm>
              <a:off x="5669" y="251"/>
              <a:ext cx="65" cy="82"/>
            </a:xfrm>
            <a:custGeom>
              <a:avLst/>
              <a:gdLst/>
              <a:ahLst/>
              <a:cxnLst>
                <a:cxn ang="0">
                  <a:pos x="261" y="165"/>
                </a:cxn>
                <a:cxn ang="0">
                  <a:pos x="261" y="94"/>
                </a:cxn>
                <a:cxn ang="0">
                  <a:pos x="238" y="23"/>
                </a:cxn>
                <a:cxn ang="0">
                  <a:pos x="190" y="0"/>
                </a:cxn>
                <a:cxn ang="0">
                  <a:pos x="142" y="0"/>
                </a:cxn>
                <a:cxn ang="0">
                  <a:pos x="71" y="23"/>
                </a:cxn>
                <a:cxn ang="0">
                  <a:pos x="24" y="94"/>
                </a:cxn>
                <a:cxn ang="0">
                  <a:pos x="0" y="165"/>
                </a:cxn>
                <a:cxn ang="0">
                  <a:pos x="0" y="213"/>
                </a:cxn>
                <a:cxn ang="0">
                  <a:pos x="24" y="283"/>
                </a:cxn>
                <a:cxn ang="0">
                  <a:pos x="47" y="307"/>
                </a:cxn>
                <a:cxn ang="0">
                  <a:pos x="95" y="331"/>
                </a:cxn>
                <a:cxn ang="0">
                  <a:pos x="142" y="331"/>
                </a:cxn>
                <a:cxn ang="0">
                  <a:pos x="190" y="307"/>
                </a:cxn>
                <a:cxn ang="0">
                  <a:pos x="214" y="283"/>
                </a:cxn>
                <a:cxn ang="0">
                  <a:pos x="238" y="237"/>
                </a:cxn>
                <a:cxn ang="0">
                  <a:pos x="261" y="165"/>
                </a:cxn>
              </a:cxnLst>
              <a:rect l="0" t="0" r="r" b="b"/>
              <a:pathLst>
                <a:path w="261" h="331">
                  <a:moveTo>
                    <a:pt x="261" y="165"/>
                  </a:moveTo>
                  <a:lnTo>
                    <a:pt x="261" y="94"/>
                  </a:lnTo>
                  <a:lnTo>
                    <a:pt x="238" y="23"/>
                  </a:lnTo>
                  <a:lnTo>
                    <a:pt x="190" y="0"/>
                  </a:lnTo>
                  <a:lnTo>
                    <a:pt x="142" y="0"/>
                  </a:lnTo>
                  <a:lnTo>
                    <a:pt x="71" y="23"/>
                  </a:lnTo>
                  <a:lnTo>
                    <a:pt x="24" y="94"/>
                  </a:lnTo>
                  <a:lnTo>
                    <a:pt x="0" y="165"/>
                  </a:lnTo>
                  <a:lnTo>
                    <a:pt x="0" y="213"/>
                  </a:lnTo>
                  <a:lnTo>
                    <a:pt x="24" y="283"/>
                  </a:lnTo>
                  <a:lnTo>
                    <a:pt x="47" y="307"/>
                  </a:lnTo>
                  <a:lnTo>
                    <a:pt x="95" y="331"/>
                  </a:lnTo>
                  <a:lnTo>
                    <a:pt x="142" y="331"/>
                  </a:lnTo>
                  <a:lnTo>
                    <a:pt x="190" y="307"/>
                  </a:lnTo>
                  <a:lnTo>
                    <a:pt x="214" y="283"/>
                  </a:lnTo>
                  <a:lnTo>
                    <a:pt x="238" y="237"/>
                  </a:lnTo>
                  <a:lnTo>
                    <a:pt x="261" y="165"/>
                  </a:lnTo>
                  <a:close/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795" name="Freeform 3"/>
            <p:cNvSpPr>
              <a:spLocks/>
            </p:cNvSpPr>
            <p:nvPr/>
          </p:nvSpPr>
          <p:spPr bwMode="auto">
            <a:xfrm>
              <a:off x="5675" y="256"/>
              <a:ext cx="18" cy="66"/>
            </a:xfrm>
            <a:custGeom>
              <a:avLst/>
              <a:gdLst/>
              <a:ahLst/>
              <a:cxnLst>
                <a:cxn ang="0">
                  <a:pos x="71" y="0"/>
                </a:cxn>
                <a:cxn ang="0">
                  <a:pos x="23" y="71"/>
                </a:cxn>
                <a:cxn ang="0">
                  <a:pos x="0" y="142"/>
                </a:cxn>
                <a:cxn ang="0">
                  <a:pos x="0" y="214"/>
                </a:cxn>
                <a:cxn ang="0">
                  <a:pos x="23" y="260"/>
                </a:cxn>
              </a:cxnLst>
              <a:rect l="0" t="0" r="r" b="b"/>
              <a:pathLst>
                <a:path w="71" h="260">
                  <a:moveTo>
                    <a:pt x="71" y="0"/>
                  </a:moveTo>
                  <a:lnTo>
                    <a:pt x="23" y="71"/>
                  </a:lnTo>
                  <a:lnTo>
                    <a:pt x="0" y="142"/>
                  </a:lnTo>
                  <a:lnTo>
                    <a:pt x="0" y="214"/>
                  </a:lnTo>
                  <a:lnTo>
                    <a:pt x="23" y="26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794" name="Freeform 2"/>
            <p:cNvSpPr>
              <a:spLocks/>
            </p:cNvSpPr>
            <p:nvPr/>
          </p:nvSpPr>
          <p:spPr bwMode="auto">
            <a:xfrm>
              <a:off x="5681" y="251"/>
              <a:ext cx="23" cy="82"/>
            </a:xfrm>
            <a:custGeom>
              <a:avLst/>
              <a:gdLst/>
              <a:ahLst/>
              <a:cxnLst>
                <a:cxn ang="0">
                  <a:pos x="95" y="0"/>
                </a:cxn>
                <a:cxn ang="0">
                  <a:pos x="48" y="47"/>
                </a:cxn>
                <a:cxn ang="0">
                  <a:pos x="24" y="94"/>
                </a:cxn>
                <a:cxn ang="0">
                  <a:pos x="0" y="165"/>
                </a:cxn>
                <a:cxn ang="0">
                  <a:pos x="0" y="237"/>
                </a:cxn>
                <a:cxn ang="0">
                  <a:pos x="24" y="307"/>
                </a:cxn>
                <a:cxn ang="0">
                  <a:pos x="48" y="331"/>
                </a:cxn>
              </a:cxnLst>
              <a:rect l="0" t="0" r="r" b="b"/>
              <a:pathLst>
                <a:path w="95" h="331">
                  <a:moveTo>
                    <a:pt x="95" y="0"/>
                  </a:moveTo>
                  <a:lnTo>
                    <a:pt x="48" y="47"/>
                  </a:lnTo>
                  <a:lnTo>
                    <a:pt x="24" y="94"/>
                  </a:lnTo>
                  <a:lnTo>
                    <a:pt x="0" y="165"/>
                  </a:lnTo>
                  <a:lnTo>
                    <a:pt x="0" y="237"/>
                  </a:lnTo>
                  <a:lnTo>
                    <a:pt x="24" y="307"/>
                  </a:lnTo>
                  <a:lnTo>
                    <a:pt x="48" y="331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33" name="圆角矩形标注 132"/>
          <p:cNvSpPr/>
          <p:nvPr/>
        </p:nvSpPr>
        <p:spPr>
          <a:xfrm>
            <a:off x="4429124" y="2857496"/>
            <a:ext cx="2571768" cy="500066"/>
          </a:xfrm>
          <a:prstGeom prst="wedgeRoundRectCallout">
            <a:avLst>
              <a:gd name="adj1" fmla="val -52947"/>
              <a:gd name="adj2" fmla="val -17049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封闭尺寸链及其修正</a:t>
            </a:r>
            <a:endParaRPr lang="zh-CN" altLang="en-US" dirty="0"/>
          </a:p>
        </p:txBody>
      </p:sp>
      <p:sp>
        <p:nvSpPr>
          <p:cNvPr id="134" name="TextBox 133"/>
          <p:cNvSpPr txBox="1"/>
          <p:nvPr/>
        </p:nvSpPr>
        <p:spPr>
          <a:xfrm>
            <a:off x="357158" y="3500438"/>
            <a:ext cx="814393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5.2  </a:t>
            </a:r>
            <a:r>
              <a:rPr lang="en-US" sz="3200" dirty="0" err="1" smtClean="0"/>
              <a:t>Creo</a:t>
            </a:r>
            <a:r>
              <a:rPr lang="en-US" sz="3200" dirty="0" smtClean="0"/>
              <a:t> Parametric</a:t>
            </a:r>
            <a:r>
              <a:rPr lang="zh-CN" altLang="en-US" sz="3200" dirty="0" smtClean="0"/>
              <a:t>工程图尺寸的显示</a:t>
            </a:r>
            <a:r>
              <a:rPr lang="en-US" sz="3200" dirty="0" smtClean="0"/>
              <a:t>/</a:t>
            </a:r>
            <a:r>
              <a:rPr lang="zh-CN" altLang="en-US" sz="3200" dirty="0" smtClean="0"/>
              <a:t>拭</a:t>
            </a:r>
            <a:r>
              <a:rPr lang="zh-CN" altLang="en-US" sz="3200" dirty="0" smtClean="0"/>
              <a:t>除</a:t>
            </a:r>
            <a:endParaRPr lang="en-US" altLang="zh-CN" sz="3200" dirty="0" smtClean="0"/>
          </a:p>
          <a:p>
            <a:r>
              <a:rPr lang="zh-CN" altLang="en-US" sz="2400" dirty="0" smtClean="0"/>
              <a:t>          将</a:t>
            </a:r>
            <a:r>
              <a:rPr lang="en-US" sz="2400" dirty="0" smtClean="0"/>
              <a:t>3D</a:t>
            </a:r>
            <a:r>
              <a:rPr lang="zh-CN" altLang="en-US" sz="2400" dirty="0" smtClean="0"/>
              <a:t>模型导入</a:t>
            </a:r>
            <a:r>
              <a:rPr lang="en-US" sz="2400" dirty="0" smtClean="0"/>
              <a:t>2D</a:t>
            </a:r>
            <a:r>
              <a:rPr lang="zh-CN" altLang="en-US" sz="2400" dirty="0" smtClean="0"/>
              <a:t>绘图中时，</a:t>
            </a:r>
            <a:r>
              <a:rPr lang="en-US" sz="2400" dirty="0" smtClean="0"/>
              <a:t>3D</a:t>
            </a:r>
            <a:r>
              <a:rPr lang="zh-CN" altLang="en-US" sz="2400" dirty="0" smtClean="0"/>
              <a:t>尺寸和存储的模型信息会与</a:t>
            </a:r>
            <a:r>
              <a:rPr lang="en-US" sz="2400" dirty="0" smtClean="0"/>
              <a:t>3D</a:t>
            </a:r>
            <a:r>
              <a:rPr lang="zh-CN" altLang="en-US" sz="2400" dirty="0" smtClean="0"/>
              <a:t>模型保持参数化相关性，但在缺省情况下它们是不可见的。然后可选择性地选择要在特定视图上显示</a:t>
            </a:r>
            <a:r>
              <a:rPr lang="en-US" sz="2400" dirty="0" smtClean="0"/>
              <a:t>/</a:t>
            </a:r>
            <a:r>
              <a:rPr lang="zh-CN" altLang="en-US" sz="2400" dirty="0" smtClean="0"/>
              <a:t>拭除</a:t>
            </a:r>
            <a:r>
              <a:rPr lang="en-US" sz="2400" dirty="0" smtClean="0"/>
              <a:t>3D</a:t>
            </a:r>
            <a:r>
              <a:rPr lang="zh-CN" altLang="en-US" sz="2400" dirty="0" smtClean="0"/>
              <a:t>模型信息，这就是显示和拭除的</a:t>
            </a:r>
            <a:r>
              <a:rPr lang="zh-CN" altLang="en-US" sz="2400" dirty="0" smtClean="0"/>
              <a:t>概念。</a:t>
            </a:r>
            <a:endParaRPr lang="en-US" altLang="zh-CN" sz="2400" dirty="0" smtClean="0"/>
          </a:p>
          <a:p>
            <a:endParaRPr lang="zh-CN" altLang="en-US" sz="3200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凤舞九天">
  <a:themeElements>
    <a:clrScheme name="凤舞九天">
      <a:dk1>
        <a:sysClr val="windowText" lastClr="000000"/>
      </a:dk1>
      <a:lt1>
        <a:sysClr val="window" lastClr="FFFFFF"/>
      </a:lt1>
      <a:dk2>
        <a:srgbClr val="004646"/>
      </a:dk2>
      <a:lt2>
        <a:srgbClr val="E1F0FF"/>
      </a:lt2>
      <a:accent1>
        <a:srgbClr val="50742F"/>
      </a:accent1>
      <a:accent2>
        <a:srgbClr val="268868"/>
      </a:accent2>
      <a:accent3>
        <a:srgbClr val="33BD56"/>
      </a:accent3>
      <a:accent4>
        <a:srgbClr val="4BC5B9"/>
      </a:accent4>
      <a:accent5>
        <a:srgbClr val="3163CA"/>
      </a:accent5>
      <a:accent6>
        <a:srgbClr val="4B14AA"/>
      </a:accent6>
      <a:hlink>
        <a:srgbClr val="D9BE02"/>
      </a:hlink>
      <a:folHlink>
        <a:srgbClr val="F900F9"/>
      </a:folHlink>
    </a:clrScheme>
    <a:fontScheme name="凤舞九天">
      <a:majorFont>
        <a:latin typeface="Footlight MT Light"/>
        <a:ea typeface=""/>
        <a:cs typeface=""/>
        <a:font script="Jpan" typeface="ＭＳ Ｐゴシック"/>
        <a:font script="Hang" typeface="맑은 고딕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oudy Old Style"/>
        <a:ea typeface=""/>
        <a:cs typeface=""/>
        <a:font script="Jpan" typeface="ＭＳ Ｐ明朝"/>
        <a:font script="Hang" typeface="HY견명조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凤舞九天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65000"/>
                <a:satMod val="180000"/>
              </a:schemeClr>
            </a:gs>
            <a:gs pos="50000">
              <a:schemeClr val="phClr">
                <a:tint val="40000"/>
                <a:satMod val="175000"/>
              </a:schemeClr>
            </a:gs>
            <a:gs pos="100000">
              <a:schemeClr val="phClr">
                <a:tint val="65000"/>
                <a:satMod val="180000"/>
              </a:schemeClr>
            </a:gs>
          </a:gsLst>
          <a:lin ang="0" scaled="1"/>
        </a:gradFill>
        <a:gradFill rotWithShape="1">
          <a:gsLst>
            <a:gs pos="0">
              <a:schemeClr val="phClr">
                <a:shade val="38000"/>
                <a:satMod val="150000"/>
              </a:schemeClr>
            </a:gs>
            <a:gs pos="50000">
              <a:schemeClr val="phClr">
                <a:shade val="100000"/>
                <a:satMod val="100000"/>
              </a:schemeClr>
            </a:gs>
            <a:gs pos="100000">
              <a:schemeClr val="phClr">
                <a:shade val="38000"/>
                <a:satMod val="150000"/>
              </a:schemeClr>
            </a:gs>
          </a:gsLst>
          <a:lin ang="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</a:effectStyle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</a:effectStyle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00000"/>
              </a:schemeClr>
            </a:gs>
            <a:gs pos="100000">
              <a:schemeClr val="phClr">
                <a:shade val="15000"/>
                <a:satMod val="300000"/>
              </a:schemeClr>
            </a:gs>
          </a:gsLst>
          <a:path path="circle">
            <a:fillToRect l="10000" t="180000" r="1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tile tx="0" ty="0" sx="50000" sy="50000" flip="x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Phoenix</Template>
  <TotalTime>1499</TotalTime>
  <Words>2512</Words>
  <PresentationFormat>全屏显示(4:3)</PresentationFormat>
  <Paragraphs>380</Paragraphs>
  <Slides>84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84</vt:i4>
      </vt:variant>
    </vt:vector>
  </HeadingPairs>
  <TitlesOfParts>
    <vt:vector size="86" baseType="lpstr">
      <vt:lpstr>凤舞九天</vt:lpstr>
      <vt:lpstr>画笔图片</vt:lpstr>
      <vt:lpstr>第5章 工程图中的尺寸标注、注解与球标 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  <vt:lpstr>幻灯片 70</vt:lpstr>
      <vt:lpstr>幻灯片 71</vt:lpstr>
      <vt:lpstr>幻灯片 72</vt:lpstr>
      <vt:lpstr>幻灯片 73</vt:lpstr>
      <vt:lpstr>幻灯片 74</vt:lpstr>
      <vt:lpstr>幻灯片 75</vt:lpstr>
      <vt:lpstr>幻灯片 76</vt:lpstr>
      <vt:lpstr>幻灯片 77</vt:lpstr>
      <vt:lpstr>幻灯片 78</vt:lpstr>
      <vt:lpstr>幻灯片 79</vt:lpstr>
      <vt:lpstr>幻灯片 80</vt:lpstr>
      <vt:lpstr>幻灯片 81</vt:lpstr>
      <vt:lpstr>幻灯片 82</vt:lpstr>
      <vt:lpstr>幻灯片 83</vt:lpstr>
      <vt:lpstr>幻灯片 84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jxq</dc:creator>
  <cp:lastModifiedBy>jxq</cp:lastModifiedBy>
  <cp:revision>32</cp:revision>
  <dcterms:created xsi:type="dcterms:W3CDTF">2014-04-01T11:10:46Z</dcterms:created>
  <dcterms:modified xsi:type="dcterms:W3CDTF">2014-04-08T12:52:26Z</dcterms:modified>
</cp:coreProperties>
</file>