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61" r:id="rId5"/>
    <p:sldId id="262" r:id="rId6"/>
    <p:sldId id="263" r:id="rId7"/>
    <p:sldId id="25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54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4.8478015783540024E-2"/>
          <c:y val="5.2511415525114152E-2"/>
          <c:w val="0.83765501691093569"/>
          <c:h val="0.8264840182648401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1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60</c:v>
                </c:pt>
                <c:pt idx="1">
                  <c:v>58</c:v>
                </c:pt>
                <c:pt idx="2">
                  <c:v>55</c:v>
                </c:pt>
                <c:pt idx="3">
                  <c:v>56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2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31</c:v>
                </c:pt>
                <c:pt idx="1">
                  <c:v>33</c:v>
                </c:pt>
                <c:pt idx="2">
                  <c:v>28</c:v>
                </c:pt>
                <c:pt idx="3">
                  <c:v>34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天津</c:v>
                </c:pt>
              </c:strCache>
            </c:strRef>
          </c:tx>
          <c:spPr>
            <a:solidFill>
              <a:schemeClr val="hlink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25</c:v>
                </c:pt>
                <c:pt idx="1">
                  <c:v>24</c:v>
                </c:pt>
                <c:pt idx="2">
                  <c:v>27</c:v>
                </c:pt>
                <c:pt idx="3">
                  <c:v>29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武汉</c:v>
                </c:pt>
              </c:strCache>
            </c:strRef>
          </c:tx>
          <c:spPr>
            <a:solidFill>
              <a:schemeClr val="folHlink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Sheet1!$B$5:$F$5</c:f>
              <c:numCache>
                <c:formatCode>General</c:formatCode>
                <c:ptCount val="5"/>
                <c:pt idx="0">
                  <c:v>21</c:v>
                </c:pt>
                <c:pt idx="1">
                  <c:v>24</c:v>
                </c:pt>
                <c:pt idx="2">
                  <c:v>23</c:v>
                </c:pt>
                <c:pt idx="3">
                  <c:v>27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南京</c:v>
                </c:pt>
              </c:strCache>
            </c:strRef>
          </c:tx>
          <c:spPr>
            <a:solidFill>
              <a:schemeClr val="bg2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Sheet1!$B$6:$F$6</c:f>
              <c:numCache>
                <c:formatCode>General</c:formatCode>
                <c:ptCount val="5"/>
                <c:pt idx="0">
                  <c:v>25</c:v>
                </c:pt>
                <c:pt idx="1">
                  <c:v>24</c:v>
                </c:pt>
                <c:pt idx="2">
                  <c:v>28</c:v>
                </c:pt>
                <c:pt idx="3">
                  <c:v>25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tx2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Sheet1!$B$7:$F$7</c:f>
              <c:numCache>
                <c:formatCode>General</c:formatCode>
                <c:ptCount val="5"/>
                <c:pt idx="0">
                  <c:v>24</c:v>
                </c:pt>
                <c:pt idx="1">
                  <c:v>22</c:v>
                </c:pt>
                <c:pt idx="2">
                  <c:v>20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69794944"/>
        <c:axId val="170091648"/>
        <c:axId val="0"/>
      </c:bar3DChart>
      <c:catAx>
        <c:axId val="169794944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low"/>
        <c:spPr>
          <a:ln w="317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9" b="1" i="0" u="none" strike="noStrike" baseline="0">
                <a:solidFill>
                  <a:schemeClr val="tx1"/>
                </a:solidFill>
                <a:latin typeface="隶书"/>
                <a:ea typeface="隶书"/>
                <a:cs typeface="隶书"/>
              </a:defRPr>
            </a:pPr>
            <a:endParaRPr lang="zh-CN"/>
          </a:p>
        </c:txPr>
        <c:crossAx val="1700916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70091648"/>
        <c:scaling>
          <c:orientation val="minMax"/>
        </c:scaling>
        <c:delete val="0"/>
        <c:axPos val="l"/>
        <c:majorGridlines>
          <c:spPr>
            <a:ln w="3174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nextTo"/>
        <c:spPr>
          <a:ln w="317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9" b="1" i="0" u="none" strike="noStrike" baseline="0">
                <a:solidFill>
                  <a:schemeClr val="tx1"/>
                </a:solidFill>
                <a:latin typeface="隶书"/>
                <a:ea typeface="隶书"/>
                <a:cs typeface="隶书"/>
              </a:defRPr>
            </a:pPr>
            <a:endParaRPr lang="zh-CN"/>
          </a:p>
        </c:txPr>
        <c:crossAx val="169794944"/>
        <c:crosses val="autoZero"/>
        <c:crossBetween val="between"/>
      </c:valAx>
      <c:spPr>
        <a:noFill/>
        <a:ln w="25391">
          <a:noFill/>
        </a:ln>
      </c:spPr>
    </c:plotArea>
    <c:legend>
      <c:legendPos val="r"/>
      <c:layout>
        <c:manualLayout>
          <c:xMode val="edge"/>
          <c:yMode val="edge"/>
          <c:x val="0.89853438556933485"/>
          <c:y val="0.27397260273972601"/>
          <c:w val="9.6956031567080048E-2"/>
          <c:h val="0.454337899543379"/>
        </c:manualLayout>
      </c:layout>
      <c:overlay val="0"/>
      <c:spPr>
        <a:noFill/>
        <a:ln w="3174">
          <a:solidFill>
            <a:schemeClr val="tx1"/>
          </a:solidFill>
          <a:prstDash val="solid"/>
        </a:ln>
      </c:spPr>
      <c:txPr>
        <a:bodyPr/>
        <a:lstStyle/>
        <a:p>
          <a:pPr>
            <a:defRPr sz="1654" b="1" i="0" u="none" strike="noStrike" baseline="0">
              <a:solidFill>
                <a:schemeClr val="tx1"/>
              </a:solidFill>
              <a:latin typeface="隶书"/>
              <a:ea typeface="隶书"/>
              <a:cs typeface="隶书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9" b="1" i="0" u="none" strike="noStrike" baseline="0">
          <a:solidFill>
            <a:schemeClr val="tx1"/>
          </a:solidFill>
          <a:latin typeface="隶书"/>
          <a:ea typeface="隶书"/>
          <a:cs typeface="隶书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1FFB8-F556-43A1-B678-43D68A843068}" type="datetimeFigureOut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2DEB0-EC22-4521-A646-CAB808526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496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4626-B7E2-4B64-B328-943A899C9AF3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51736-3DBB-4BF7-AFC7-06DB7D0EA0A9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D9A774F2-1029-4170-97B7-A4651E3F5D79}" type="datetime1">
              <a:rPr lang="zh-CN" altLang="en-US" smtClean="0"/>
              <a:pPr/>
              <a:t>2013-3-14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3"/>
            <a:ext cx="620207" cy="538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8E1E832A-3BCE-4DBF-8AD6-A3BE273B5DF9}" type="datetime1">
              <a:rPr lang="zh-CN" altLang="en-US" smtClean="0"/>
              <a:pPr/>
              <a:t>2013-3-14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073830"/>
            <a:ext cx="625328" cy="5434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25638-4598-4C23-9710-7D89722448E9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0DE21-C145-4164-ACC6-1A385326052F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6EBD-34C5-46D5-A723-B8EB9745ADBD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24861B63-C225-49E8-A15E-9E41FA50C79F}" type="datetime1">
              <a:rPr lang="zh-CN" altLang="en-US" smtClean="0"/>
              <a:pPr/>
              <a:t>2013-3-14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1" y="1052735"/>
            <a:ext cx="662910" cy="576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58E30-C255-44AD-A0D6-ED4E8D368CD5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5B3F7-7E60-459C-BAE9-715161E60271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AB0C2-3771-4366-A0ED-007ED2DCDD2C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FDA634-8944-4956-BEEE-85F118911F3B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6411488" cy="1828800"/>
          </a:xfrm>
        </p:spPr>
        <p:txBody>
          <a:bodyPr>
            <a:normAutofit/>
          </a:bodyPr>
          <a:lstStyle/>
          <a:p>
            <a:r>
              <a:rPr lang="zh-CN" altLang="en-US" sz="9600" dirty="0">
                <a:solidFill>
                  <a:schemeClr val="bg2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公司简介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89040"/>
            <a:ext cx="7854696" cy="1752600"/>
          </a:xfrm>
        </p:spPr>
        <p:txBody>
          <a:bodyPr/>
          <a:lstStyle/>
          <a:p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---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广州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正和公司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77358"/>
            <a:ext cx="1872207" cy="162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2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445"/>
    </mc:Choice>
    <mc:Fallback xmlns="">
      <p:transition advClick="0" advTm="144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zh-CN" altLang="en-US" dirty="0"/>
              <a:t>公司历史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38912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广州正和公司由广州第一平面媒体都市快报投资创办。旗下互动空间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www.gzzh.com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于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2000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年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月正式开通，目前有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180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万注册会员，向全世界网上购物人群提供百万种商品的在线销售，包括化妆品、数码、图书、饰品等各类商品，为网上购物者带来方便与实惠。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由于不断地追求与探索，公司已逐渐成为中国最具亲和力的网上购物平台。 </a:t>
            </a:r>
          </a:p>
          <a:p>
            <a:pPr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84973-A517-4784-B5E0-2A81C9A73D2E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  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85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71"/>
    </mc:Choice>
    <mc:Fallback xmlns="">
      <p:transition advClick="0" advTm="27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公司价值观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责任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做负责任的</a:t>
            </a:r>
            <a:r>
              <a:rPr lang="zh-CN" altLang="en-US" sz="2800" dirty="0" smtClean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企业</a:t>
            </a:r>
            <a:endParaRPr lang="en-US" altLang="zh-CN" sz="2800" dirty="0" smtClean="0">
              <a:solidFill>
                <a:srgbClr val="002060"/>
              </a:solidFill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服务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不仅出售产品，更是在出售服务。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创新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不断创新，更新产品。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便利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鼠标一点，商品到家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。 </a:t>
            </a:r>
          </a:p>
          <a:p>
            <a:pPr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17BE-06EC-4CDF-96B0-35C2200D5558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987824" y="6376243"/>
            <a:ext cx="3129136" cy="365125"/>
          </a:xfrm>
        </p:spPr>
        <p:txBody>
          <a:bodyPr/>
          <a:lstStyle/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72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738"/>
    </mc:Choice>
    <mc:Fallback xmlns="">
      <p:transition advClick="0" advTm="73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5688632" cy="1143000"/>
          </a:xfrm>
        </p:spPr>
        <p:txBody>
          <a:bodyPr/>
          <a:lstStyle/>
          <a:p>
            <a:r>
              <a:rPr lang="zh-CN" altLang="en-US" dirty="0" smtClean="0"/>
              <a:t>我们的商品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4824"/>
            <a:ext cx="7337032" cy="4176464"/>
          </a:xfr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832A-3BCE-4DBF-8AD6-A3BE273B5DF9}" type="datetime1">
              <a:rPr lang="zh-CN" altLang="en-US" smtClean="0"/>
              <a:pPr/>
              <a:t>2013-3-14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179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229600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年度</a:t>
            </a:r>
            <a:r>
              <a:rPr lang="zh-CN" altLang="en-US" dirty="0"/>
              <a:t>销售表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832A-3BCE-4DBF-8AD6-A3BE273B5DF9}" type="datetime1">
              <a:rPr lang="zh-CN" altLang="en-US" smtClean="0"/>
              <a:pPr/>
              <a:t>2013-3-14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7566152"/>
              </p:ext>
            </p:extLst>
          </p:nvPr>
        </p:nvGraphicFramePr>
        <p:xfrm>
          <a:off x="457200" y="1935165"/>
          <a:ext cx="8229600" cy="415270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77375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二季度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三季度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四季度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总计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广州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60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58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56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229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北京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31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33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28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34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126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天津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27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29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武汉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21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23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27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南京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28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102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上海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22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91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 Box 330"/>
          <p:cNvSpPr txBox="1">
            <a:spLocks noChangeArrowheads="1"/>
          </p:cNvSpPr>
          <p:nvPr/>
        </p:nvSpPr>
        <p:spPr bwMode="auto">
          <a:xfrm>
            <a:off x="1115616" y="1994647"/>
            <a:ext cx="719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/>
              <a:t>季度</a:t>
            </a:r>
          </a:p>
        </p:txBody>
      </p:sp>
      <p:sp>
        <p:nvSpPr>
          <p:cNvPr id="11" name="Text Box 331"/>
          <p:cNvSpPr txBox="1">
            <a:spLocks noChangeArrowheads="1"/>
          </p:cNvSpPr>
          <p:nvPr/>
        </p:nvSpPr>
        <p:spPr bwMode="auto">
          <a:xfrm>
            <a:off x="468313" y="2331197"/>
            <a:ext cx="719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/>
              <a:t>地区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68313" y="1994647"/>
            <a:ext cx="1366441" cy="673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88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620688"/>
            <a:ext cx="5112568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年度</a:t>
            </a:r>
            <a:r>
              <a:rPr lang="zh-CN" altLang="en-US" dirty="0"/>
              <a:t>销售图表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61B63-C225-49E8-A15E-9E41FA50C79F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6</a:t>
            </a:fld>
            <a:endParaRPr lang="zh-CN" altLang="en-US"/>
          </a:p>
        </p:txBody>
      </p:sp>
      <p:graphicFrame>
        <p:nvGraphicFramePr>
          <p:cNvPr id="7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894193"/>
              </p:ext>
            </p:extLst>
          </p:nvPr>
        </p:nvGraphicFramePr>
        <p:xfrm>
          <a:off x="302320" y="1967632"/>
          <a:ext cx="8439150" cy="4164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5137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5817840" cy="1143000"/>
          </a:xfrm>
        </p:spPr>
        <p:txBody>
          <a:bodyPr/>
          <a:lstStyle/>
          <a:p>
            <a:r>
              <a:rPr lang="zh-CN" altLang="en-US" dirty="0"/>
              <a:t>联系我们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700808"/>
            <a:ext cx="7427168" cy="316835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公司网址： 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http://www.gzzh.com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全国免费服务电话：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800-8**-88***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公司销售热线：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020-12345678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公司地址：广州珠埔工业园区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888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号</a:t>
            </a:r>
          </a:p>
          <a:p>
            <a:pPr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30E8B-760B-47CE-A098-B23000BEB577}" type="datetime1">
              <a:rPr lang="zh-CN" altLang="en-US" smtClean="0"/>
              <a:t>2013-3-14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4168" y="4581128"/>
            <a:ext cx="27363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RightUp"/>
              <a:lightRig rig="threePt" dir="t"/>
            </a:scene3d>
          </a:bodyPr>
          <a:lstStyle/>
          <a:p>
            <a:pPr algn="ctr"/>
            <a:r>
              <a:rPr lang="zh-CN" alt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谢 谢 </a:t>
            </a:r>
            <a:r>
              <a:rPr lang="en-US" altLang="zh-CN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zh-CN" alt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136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29"/>
    </mc:Choice>
    <mc:Fallback xmlns="">
      <p:transition advTm="429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1436</TotalTime>
  <Words>258</Words>
  <Application>Microsoft Office PowerPoint</Application>
  <PresentationFormat>全屏显示(4:3)</PresentationFormat>
  <Paragraphs>80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流畅</vt:lpstr>
      <vt:lpstr>公司简介</vt:lpstr>
      <vt:lpstr>公司历史</vt:lpstr>
      <vt:lpstr>公司价值观</vt:lpstr>
      <vt:lpstr>我们的商品</vt:lpstr>
      <vt:lpstr>年度销售表</vt:lpstr>
      <vt:lpstr>年度销售图表</vt:lpstr>
      <vt:lpstr>联系我们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lxj</dc:creator>
  <cp:lastModifiedBy>lxj</cp:lastModifiedBy>
  <cp:revision>45</cp:revision>
  <dcterms:created xsi:type="dcterms:W3CDTF">2013-02-27T03:18:31Z</dcterms:created>
  <dcterms:modified xsi:type="dcterms:W3CDTF">2013-03-14T09:22:02Z</dcterms:modified>
</cp:coreProperties>
</file>